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6"/>
  </p:notesMasterIdLst>
  <p:sldIdLst>
    <p:sldId id="256" r:id="rId2"/>
    <p:sldId id="257" r:id="rId3"/>
    <p:sldId id="260" r:id="rId4"/>
    <p:sldId id="261" r:id="rId5"/>
    <p:sldId id="263" r:id="rId6"/>
    <p:sldId id="262" r:id="rId7"/>
    <p:sldId id="258" r:id="rId8"/>
    <p:sldId id="264" r:id="rId9"/>
    <p:sldId id="259" r:id="rId10"/>
    <p:sldId id="265" r:id="rId11"/>
    <p:sldId id="266" r:id="rId12"/>
    <p:sldId id="267" r:id="rId13"/>
    <p:sldId id="270" r:id="rId14"/>
    <p:sldId id="269" r:id="rId15"/>
    <p:sldId id="279" r:id="rId16"/>
    <p:sldId id="280" r:id="rId17"/>
    <p:sldId id="271" r:id="rId18"/>
    <p:sldId id="272" r:id="rId19"/>
    <p:sldId id="273" r:id="rId20"/>
    <p:sldId id="274" r:id="rId21"/>
    <p:sldId id="275" r:id="rId22"/>
    <p:sldId id="268" r:id="rId23"/>
    <p:sldId id="276" r:id="rId24"/>
    <p:sldId id="277" r:id="rId25"/>
    <p:sldId id="278" r:id="rId26"/>
    <p:sldId id="281" r:id="rId27"/>
    <p:sldId id="282" r:id="rId28"/>
    <p:sldId id="283" r:id="rId29"/>
    <p:sldId id="284" r:id="rId30"/>
    <p:sldId id="285" r:id="rId31"/>
    <p:sldId id="286" r:id="rId32"/>
    <p:sldId id="287" r:id="rId33"/>
    <p:sldId id="288" r:id="rId34"/>
    <p:sldId id="28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E7916-B88C-4C3E-8B7A-1C275CE5199F}" type="datetimeFigureOut">
              <a:rPr lang="el-GR" smtClean="0"/>
              <a:t>13/12/2020</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39C901-5191-4275-A419-9C06ACE25636}" type="slidenum">
              <a:rPr lang="el-GR" smtClean="0"/>
              <a:t>‹#›</a:t>
            </a:fld>
            <a:endParaRPr lang="el-GR"/>
          </a:p>
        </p:txBody>
      </p:sp>
    </p:spTree>
    <p:extLst>
      <p:ext uri="{BB962C8B-B14F-4D97-AF65-F5344CB8AC3E}">
        <p14:creationId xmlns:p14="http://schemas.microsoft.com/office/powerpoint/2010/main" val="4258795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339C901-5191-4275-A419-9C06ACE25636}" type="slidenum">
              <a:rPr lang="el-GR" smtClean="0"/>
              <a:t>33</a:t>
            </a:fld>
            <a:endParaRPr lang="el-GR"/>
          </a:p>
        </p:txBody>
      </p:sp>
    </p:spTree>
    <p:extLst>
      <p:ext uri="{BB962C8B-B14F-4D97-AF65-F5344CB8AC3E}">
        <p14:creationId xmlns:p14="http://schemas.microsoft.com/office/powerpoint/2010/main" val="1561571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E73F0ACD-AB06-41B0-AAF6-C366EAD597E0}" type="datetimeFigureOut">
              <a:rPr lang="el-GR" smtClean="0"/>
              <a:t>13/12/2020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6ED46A6-308B-4860-8A0F-4767C5FBA760}" type="slidenum">
              <a:rPr lang="el-GR" smtClean="0"/>
              <a:t>‹#›</a:t>
            </a:fld>
            <a:endParaRPr lang="el-GR"/>
          </a:p>
        </p:txBody>
      </p:sp>
    </p:spTree>
    <p:extLst>
      <p:ext uri="{BB962C8B-B14F-4D97-AF65-F5344CB8AC3E}">
        <p14:creationId xmlns:p14="http://schemas.microsoft.com/office/powerpoint/2010/main" val="809960525"/>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73F0ACD-AB06-41B0-AAF6-C366EAD597E0}" type="datetimeFigureOut">
              <a:rPr lang="el-GR" smtClean="0"/>
              <a:t>13/12/2020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6ED46A6-308B-4860-8A0F-4767C5FBA760}" type="slidenum">
              <a:rPr lang="el-GR" smtClean="0"/>
              <a:t>‹#›</a:t>
            </a:fld>
            <a:endParaRPr lang="el-GR"/>
          </a:p>
        </p:txBody>
      </p:sp>
    </p:spTree>
    <p:extLst>
      <p:ext uri="{BB962C8B-B14F-4D97-AF65-F5344CB8AC3E}">
        <p14:creationId xmlns:p14="http://schemas.microsoft.com/office/powerpoint/2010/main" val="2978979100"/>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73F0ACD-AB06-41B0-AAF6-C366EAD597E0}" type="datetimeFigureOut">
              <a:rPr lang="el-GR" smtClean="0"/>
              <a:t>13/12/2020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6ED46A6-308B-4860-8A0F-4767C5FBA760}" type="slidenum">
              <a:rPr lang="el-GR" smtClean="0"/>
              <a:t>‹#›</a:t>
            </a:fld>
            <a:endParaRPr lang="el-GR"/>
          </a:p>
        </p:txBody>
      </p:sp>
    </p:spTree>
    <p:extLst>
      <p:ext uri="{BB962C8B-B14F-4D97-AF65-F5344CB8AC3E}">
        <p14:creationId xmlns:p14="http://schemas.microsoft.com/office/powerpoint/2010/main" val="1617614344"/>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73F0ACD-AB06-41B0-AAF6-C366EAD597E0}" type="datetimeFigureOut">
              <a:rPr lang="el-GR" smtClean="0"/>
              <a:t>13/12/2020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6ED46A6-308B-4860-8A0F-4767C5FBA760}" type="slidenum">
              <a:rPr lang="el-GR" smtClean="0"/>
              <a:t>‹#›</a:t>
            </a:fld>
            <a:endParaRPr lang="el-GR"/>
          </a:p>
        </p:txBody>
      </p:sp>
    </p:spTree>
    <p:extLst>
      <p:ext uri="{BB962C8B-B14F-4D97-AF65-F5344CB8AC3E}">
        <p14:creationId xmlns:p14="http://schemas.microsoft.com/office/powerpoint/2010/main" val="3857966227"/>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E73F0ACD-AB06-41B0-AAF6-C366EAD597E0}" type="datetimeFigureOut">
              <a:rPr lang="el-GR" smtClean="0"/>
              <a:t>13/12/2020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6ED46A6-308B-4860-8A0F-4767C5FBA760}" type="slidenum">
              <a:rPr lang="el-GR" smtClean="0"/>
              <a:t>‹#›</a:t>
            </a:fld>
            <a:endParaRPr lang="el-GR"/>
          </a:p>
        </p:txBody>
      </p:sp>
    </p:spTree>
    <p:extLst>
      <p:ext uri="{BB962C8B-B14F-4D97-AF65-F5344CB8AC3E}">
        <p14:creationId xmlns:p14="http://schemas.microsoft.com/office/powerpoint/2010/main" val="2712417444"/>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E73F0ACD-AB06-41B0-AAF6-C366EAD597E0}" type="datetimeFigureOut">
              <a:rPr lang="el-GR" smtClean="0"/>
              <a:t>13/12/2020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6ED46A6-308B-4860-8A0F-4767C5FBA760}" type="slidenum">
              <a:rPr lang="el-GR" smtClean="0"/>
              <a:t>‹#›</a:t>
            </a:fld>
            <a:endParaRPr lang="el-GR"/>
          </a:p>
        </p:txBody>
      </p:sp>
    </p:spTree>
    <p:extLst>
      <p:ext uri="{BB962C8B-B14F-4D97-AF65-F5344CB8AC3E}">
        <p14:creationId xmlns:p14="http://schemas.microsoft.com/office/powerpoint/2010/main" val="3287430787"/>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E73F0ACD-AB06-41B0-AAF6-C366EAD597E0}" type="datetimeFigureOut">
              <a:rPr lang="el-GR" smtClean="0"/>
              <a:t>13/12/2020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B6ED46A6-308B-4860-8A0F-4767C5FBA760}" type="slidenum">
              <a:rPr lang="el-GR" smtClean="0"/>
              <a:t>‹#›</a:t>
            </a:fld>
            <a:endParaRPr lang="el-GR"/>
          </a:p>
        </p:txBody>
      </p:sp>
    </p:spTree>
    <p:extLst>
      <p:ext uri="{BB962C8B-B14F-4D97-AF65-F5344CB8AC3E}">
        <p14:creationId xmlns:p14="http://schemas.microsoft.com/office/powerpoint/2010/main" val="3992114246"/>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E73F0ACD-AB06-41B0-AAF6-C366EAD597E0}" type="datetimeFigureOut">
              <a:rPr lang="el-GR" smtClean="0"/>
              <a:t>13/12/2020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B6ED46A6-308B-4860-8A0F-4767C5FBA760}" type="slidenum">
              <a:rPr lang="el-GR" smtClean="0"/>
              <a:t>‹#›</a:t>
            </a:fld>
            <a:endParaRPr lang="el-GR"/>
          </a:p>
        </p:txBody>
      </p:sp>
    </p:spTree>
    <p:extLst>
      <p:ext uri="{BB962C8B-B14F-4D97-AF65-F5344CB8AC3E}">
        <p14:creationId xmlns:p14="http://schemas.microsoft.com/office/powerpoint/2010/main" val="2036904384"/>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F0ACD-AB06-41B0-AAF6-C366EAD597E0}" type="datetimeFigureOut">
              <a:rPr lang="el-GR" smtClean="0"/>
              <a:t>13/12/2020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B6ED46A6-308B-4860-8A0F-4767C5FBA760}" type="slidenum">
              <a:rPr lang="el-GR" smtClean="0"/>
              <a:t>‹#›</a:t>
            </a:fld>
            <a:endParaRPr lang="el-GR"/>
          </a:p>
        </p:txBody>
      </p:sp>
    </p:spTree>
    <p:extLst>
      <p:ext uri="{BB962C8B-B14F-4D97-AF65-F5344CB8AC3E}">
        <p14:creationId xmlns:p14="http://schemas.microsoft.com/office/powerpoint/2010/main" val="941608047"/>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E73F0ACD-AB06-41B0-AAF6-C366EAD597E0}" type="datetimeFigureOut">
              <a:rPr lang="el-GR" smtClean="0"/>
              <a:t>13/12/2020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6ED46A6-308B-4860-8A0F-4767C5FBA760}" type="slidenum">
              <a:rPr lang="el-GR" smtClean="0"/>
              <a:t>‹#›</a:t>
            </a:fld>
            <a:endParaRPr lang="el-GR"/>
          </a:p>
        </p:txBody>
      </p:sp>
    </p:spTree>
    <p:extLst>
      <p:ext uri="{BB962C8B-B14F-4D97-AF65-F5344CB8AC3E}">
        <p14:creationId xmlns:p14="http://schemas.microsoft.com/office/powerpoint/2010/main" val="803574706"/>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E73F0ACD-AB06-41B0-AAF6-C366EAD597E0}" type="datetimeFigureOut">
              <a:rPr lang="el-GR" smtClean="0"/>
              <a:t>13/12/2020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6ED46A6-308B-4860-8A0F-4767C5FBA760}" type="slidenum">
              <a:rPr lang="el-GR" smtClean="0"/>
              <a:t>‹#›</a:t>
            </a:fld>
            <a:endParaRPr lang="el-GR"/>
          </a:p>
        </p:txBody>
      </p:sp>
    </p:spTree>
    <p:extLst>
      <p:ext uri="{BB962C8B-B14F-4D97-AF65-F5344CB8AC3E}">
        <p14:creationId xmlns:p14="http://schemas.microsoft.com/office/powerpoint/2010/main" val="2459394850"/>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5000"/>
              </a:schemeClr>
            </a:gs>
            <a:gs pos="47000">
              <a:schemeClr val="tx2">
                <a:lumMod val="50000"/>
              </a:schemeClr>
            </a:gs>
            <a:gs pos="75000">
              <a:schemeClr val="tx2">
                <a:lumMod val="66000"/>
              </a:schemeClr>
            </a:gs>
            <a:gs pos="97000">
              <a:schemeClr val="tx1">
                <a:lumMod val="62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F0ACD-AB06-41B0-AAF6-C366EAD597E0}" type="datetimeFigureOut">
              <a:rPr lang="el-GR" smtClean="0"/>
              <a:t>13/12/2020</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D46A6-308B-4860-8A0F-4767C5FBA760}" type="slidenum">
              <a:rPr lang="el-GR" smtClean="0"/>
              <a:t>‹#›</a:t>
            </a:fld>
            <a:endParaRPr lang="el-GR"/>
          </a:p>
        </p:txBody>
      </p:sp>
    </p:spTree>
    <p:extLst>
      <p:ext uri="{BB962C8B-B14F-4D97-AF65-F5344CB8AC3E}">
        <p14:creationId xmlns:p14="http://schemas.microsoft.com/office/powerpoint/2010/main" val="383999156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2.png"/><Relationship Id="rId5" Type="http://schemas.openxmlformats.org/officeDocument/2006/relationships/slideLayout" Target="../slideLayouts/slideLayout7.xml"/><Relationship Id="rId4" Type="http://schemas.openxmlformats.org/officeDocument/2006/relationships/audio" Target="../media/media5.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2.png"/><Relationship Id="rId4" Type="http://schemas.openxmlformats.org/officeDocument/2006/relationships/notesSlide" Target="../notesSlides/notesSlide1.xml"/></Relationships>
</file>

<file path=ppt/slides/_rels/slide34.xml.rels><?xml version="1.0" encoding="UTF-8" standalone="yes"?>
<Relationships xmlns="http://schemas.openxmlformats.org/package/2006/relationships"><Relationship Id="rId3" Type="http://schemas.openxmlformats.org/officeDocument/2006/relationships/hyperlink" Target="http://www.getyourspace.gr/" TargetMode="External"/><Relationship Id="rId2" Type="http://schemas.openxmlformats.org/officeDocument/2006/relationships/hyperlink" Target="http://urbanspeleology.blogspot.c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75057D-8808-4C9D-A2D0-6A933221AB49}"/>
              </a:ext>
            </a:extLst>
          </p:cNvPr>
          <p:cNvSpPr>
            <a:spLocks noGrp="1"/>
          </p:cNvSpPr>
          <p:nvPr>
            <p:ph type="ctrTitle"/>
          </p:nvPr>
        </p:nvSpPr>
        <p:spPr>
          <a:xfrm>
            <a:off x="1524000" y="449739"/>
            <a:ext cx="9144000" cy="1041082"/>
          </a:xfrm>
        </p:spPr>
        <p:txBody>
          <a:bodyPr/>
          <a:lstStyle/>
          <a:p>
            <a:r>
              <a:rPr lang="el-GR" b="1" dirty="0">
                <a:solidFill>
                  <a:schemeClr val="accent3">
                    <a:lumMod val="60000"/>
                    <a:lumOff val="40000"/>
                  </a:schemeClr>
                </a:solidFill>
              </a:rPr>
              <a:t>Ραφήνα, η πόλη μου.</a:t>
            </a:r>
          </a:p>
        </p:txBody>
      </p:sp>
      <p:sp>
        <p:nvSpPr>
          <p:cNvPr id="3" name="Υπότιτλος 2">
            <a:extLst>
              <a:ext uri="{FF2B5EF4-FFF2-40B4-BE49-F238E27FC236}">
                <a16:creationId xmlns:a16="http://schemas.microsoft.com/office/drawing/2014/main" id="{FC600158-6B09-4740-812D-2C98C4DA3EE8}"/>
              </a:ext>
            </a:extLst>
          </p:cNvPr>
          <p:cNvSpPr>
            <a:spLocks noGrp="1"/>
          </p:cNvSpPr>
          <p:nvPr>
            <p:ph type="subTitle" idx="1"/>
          </p:nvPr>
        </p:nvSpPr>
        <p:spPr>
          <a:xfrm>
            <a:off x="1625600" y="1683425"/>
            <a:ext cx="8940800" cy="1287622"/>
          </a:xfrm>
        </p:spPr>
        <p:txBody>
          <a:bodyPr>
            <a:normAutofit/>
          </a:bodyPr>
          <a:lstStyle/>
          <a:p>
            <a:pPr algn="l"/>
            <a:r>
              <a:rPr lang="el-GR" sz="2800" dirty="0"/>
              <a:t>Η Ραφήνα είναι μια παραθαλάσσια πόλη/προάστιο της Αθήνας και βρίσκεται στο ανατολικό μέρος της Αττικής. Έχει έντονη ιστορική παρουσία και μεγάλη φυσική ομορφιά. </a:t>
            </a:r>
          </a:p>
          <a:p>
            <a:pPr algn="l"/>
            <a:endParaRPr lang="el-GR" sz="2800" dirty="0"/>
          </a:p>
          <a:p>
            <a:pPr algn="l"/>
            <a:endParaRPr lang="el-GR" sz="2800" dirty="0"/>
          </a:p>
        </p:txBody>
      </p:sp>
      <p:pic>
        <p:nvPicPr>
          <p:cNvPr id="6" name="Εικόνα 5">
            <a:extLst>
              <a:ext uri="{FF2B5EF4-FFF2-40B4-BE49-F238E27FC236}">
                <a16:creationId xmlns:a16="http://schemas.microsoft.com/office/drawing/2014/main" id="{EA53027D-AA3F-4665-AC8B-CC7DB386022D}"/>
              </a:ext>
            </a:extLst>
          </p:cNvPr>
          <p:cNvPicPr>
            <a:picLocks noChangeAspect="1"/>
          </p:cNvPicPr>
          <p:nvPr/>
        </p:nvPicPr>
        <p:blipFill>
          <a:blip r:embed="rId2"/>
          <a:stretch>
            <a:fillRect/>
          </a:stretch>
        </p:blipFill>
        <p:spPr>
          <a:xfrm>
            <a:off x="2844800" y="2971047"/>
            <a:ext cx="6502400" cy="3657600"/>
          </a:xfrm>
          <a:prstGeom prst="rect">
            <a:avLst/>
          </a:prstGeom>
        </p:spPr>
      </p:pic>
    </p:spTree>
    <p:extLst>
      <p:ext uri="{BB962C8B-B14F-4D97-AF65-F5344CB8AC3E}">
        <p14:creationId xmlns:p14="http://schemas.microsoft.com/office/powerpoint/2010/main" val="1110488307"/>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08D970-3C3A-415E-8B2B-C2FBDD276834}"/>
              </a:ext>
            </a:extLst>
          </p:cNvPr>
          <p:cNvSpPr txBox="1"/>
          <p:nvPr/>
        </p:nvSpPr>
        <p:spPr>
          <a:xfrm>
            <a:off x="489161" y="508000"/>
            <a:ext cx="10920819" cy="2677656"/>
          </a:xfrm>
          <a:prstGeom prst="rect">
            <a:avLst/>
          </a:prstGeom>
          <a:noFill/>
        </p:spPr>
        <p:txBody>
          <a:bodyPr wrap="square">
            <a:spAutoFit/>
          </a:bodyPr>
          <a:lstStyle/>
          <a:p>
            <a:pPr marL="0" indent="0">
              <a:buNone/>
            </a:pPr>
            <a:r>
              <a:rPr lang="el-GR" sz="2800" dirty="0"/>
              <a:t>Ο δήμος </a:t>
            </a:r>
            <a:r>
              <a:rPr lang="el-GR" sz="2800" dirty="0" err="1"/>
              <a:t>Αραφηνίων</a:t>
            </a:r>
            <a:r>
              <a:rPr lang="el-GR" sz="2800" dirty="0"/>
              <a:t> ή δήμος </a:t>
            </a:r>
            <a:r>
              <a:rPr lang="el-GR" sz="2800" dirty="0" err="1"/>
              <a:t>Αραφήνος</a:t>
            </a:r>
            <a:r>
              <a:rPr lang="el-GR" sz="2800" dirty="0"/>
              <a:t> ήταν ένας από τους δήμους της αρχαίας Αθήνας που όρισε ο Κλεισθένης, με το όνομα «</a:t>
            </a:r>
            <a:r>
              <a:rPr lang="el-GR" sz="2800" dirty="0" err="1"/>
              <a:t>Αραφήν</a:t>
            </a:r>
            <a:r>
              <a:rPr lang="el-GR" sz="2800" dirty="0"/>
              <a:t>».</a:t>
            </a:r>
          </a:p>
          <a:p>
            <a:pPr marL="0" indent="0">
              <a:buNone/>
            </a:pPr>
            <a:r>
              <a:rPr lang="el-GR" sz="2800" dirty="0"/>
              <a:t> Αυτό το όνομα το πήρε από τον πρώτο της κυβερνήτη, τον </a:t>
            </a:r>
            <a:r>
              <a:rPr lang="el-GR" sz="2800" dirty="0" err="1"/>
              <a:t>Αραφήνα</a:t>
            </a:r>
            <a:r>
              <a:rPr lang="el-GR" sz="2800" dirty="0"/>
              <a:t>, ο οποίος ήταν ένας από τους μυθικούς ήρωες της Αττικής.</a:t>
            </a:r>
          </a:p>
          <a:p>
            <a:pPr marL="0" indent="0">
              <a:buNone/>
            </a:pPr>
            <a:r>
              <a:rPr lang="el-GR" sz="2800" dirty="0"/>
              <a:t> Ανασκαφές στην περιοχή βρήκαν επίσης στοιχεία από την Ρωμαϊκή περίοδο (οικοδομήματα, ρωμαϊκό λουτρό, αγάλματα).</a:t>
            </a:r>
          </a:p>
        </p:txBody>
      </p:sp>
      <p:pic>
        <p:nvPicPr>
          <p:cNvPr id="8" name="Εικόνα 7">
            <a:extLst>
              <a:ext uri="{FF2B5EF4-FFF2-40B4-BE49-F238E27FC236}">
                <a16:creationId xmlns:a16="http://schemas.microsoft.com/office/drawing/2014/main" id="{92A5E43B-068E-4D94-A386-DDAE859C2910}"/>
              </a:ext>
            </a:extLst>
          </p:cNvPr>
          <p:cNvPicPr>
            <a:picLocks noChangeAspect="1"/>
          </p:cNvPicPr>
          <p:nvPr/>
        </p:nvPicPr>
        <p:blipFill>
          <a:blip r:embed="rId2"/>
          <a:stretch>
            <a:fillRect/>
          </a:stretch>
        </p:blipFill>
        <p:spPr>
          <a:xfrm>
            <a:off x="489161" y="3429000"/>
            <a:ext cx="3574840" cy="2681998"/>
          </a:xfrm>
          <a:prstGeom prst="rect">
            <a:avLst/>
          </a:prstGeom>
        </p:spPr>
      </p:pic>
      <p:pic>
        <p:nvPicPr>
          <p:cNvPr id="9" name="Εικόνα 8">
            <a:extLst>
              <a:ext uri="{FF2B5EF4-FFF2-40B4-BE49-F238E27FC236}">
                <a16:creationId xmlns:a16="http://schemas.microsoft.com/office/drawing/2014/main" id="{95860774-BBDE-4C39-9752-D487E7FC70C2}"/>
              </a:ext>
            </a:extLst>
          </p:cNvPr>
          <p:cNvPicPr>
            <a:picLocks noChangeAspect="1"/>
          </p:cNvPicPr>
          <p:nvPr/>
        </p:nvPicPr>
        <p:blipFill>
          <a:blip r:embed="rId3"/>
          <a:stretch>
            <a:fillRect/>
          </a:stretch>
        </p:blipFill>
        <p:spPr>
          <a:xfrm>
            <a:off x="4174490" y="3429000"/>
            <a:ext cx="3496310" cy="2778760"/>
          </a:xfrm>
          <a:prstGeom prst="rect">
            <a:avLst/>
          </a:prstGeom>
        </p:spPr>
      </p:pic>
      <p:pic>
        <p:nvPicPr>
          <p:cNvPr id="10" name="Εικόνα 9">
            <a:extLst>
              <a:ext uri="{FF2B5EF4-FFF2-40B4-BE49-F238E27FC236}">
                <a16:creationId xmlns:a16="http://schemas.microsoft.com/office/drawing/2014/main" id="{5D11EF40-40A2-4A90-B027-3025976416CA}"/>
              </a:ext>
            </a:extLst>
          </p:cNvPr>
          <p:cNvPicPr>
            <a:picLocks noChangeAspect="1"/>
          </p:cNvPicPr>
          <p:nvPr/>
        </p:nvPicPr>
        <p:blipFill>
          <a:blip r:embed="rId4"/>
          <a:stretch>
            <a:fillRect/>
          </a:stretch>
        </p:blipFill>
        <p:spPr>
          <a:xfrm>
            <a:off x="7781289" y="3429000"/>
            <a:ext cx="3628692" cy="2778760"/>
          </a:xfrm>
          <a:prstGeom prst="rect">
            <a:avLst/>
          </a:prstGeom>
        </p:spPr>
      </p:pic>
    </p:spTree>
    <p:extLst>
      <p:ext uri="{BB962C8B-B14F-4D97-AF65-F5344CB8AC3E}">
        <p14:creationId xmlns:p14="http://schemas.microsoft.com/office/powerpoint/2010/main" val="2785465024"/>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89581F-C142-48AF-B33F-3D172E3C599A}"/>
              </a:ext>
            </a:extLst>
          </p:cNvPr>
          <p:cNvSpPr>
            <a:spLocks noGrp="1"/>
          </p:cNvSpPr>
          <p:nvPr>
            <p:ph type="title"/>
          </p:nvPr>
        </p:nvSpPr>
        <p:spPr/>
        <p:txBody>
          <a:bodyPr/>
          <a:lstStyle/>
          <a:p>
            <a:pPr algn="ctr"/>
            <a:r>
              <a:rPr lang="el-GR" b="1" dirty="0">
                <a:solidFill>
                  <a:schemeClr val="accent3">
                    <a:lumMod val="60000"/>
                    <a:lumOff val="40000"/>
                  </a:schemeClr>
                </a:solidFill>
              </a:rPr>
              <a:t>Νεότερη ιστορία</a:t>
            </a:r>
          </a:p>
        </p:txBody>
      </p:sp>
      <p:sp>
        <p:nvSpPr>
          <p:cNvPr id="3" name="Θέση περιεχομένου 2">
            <a:extLst>
              <a:ext uri="{FF2B5EF4-FFF2-40B4-BE49-F238E27FC236}">
                <a16:creationId xmlns:a16="http://schemas.microsoft.com/office/drawing/2014/main" id="{AA92C104-A0A5-44F9-A020-6661198B10A6}"/>
              </a:ext>
            </a:extLst>
          </p:cNvPr>
          <p:cNvSpPr>
            <a:spLocks noGrp="1"/>
          </p:cNvSpPr>
          <p:nvPr>
            <p:ph idx="1"/>
          </p:nvPr>
        </p:nvSpPr>
        <p:spPr>
          <a:xfrm>
            <a:off x="1000760" y="1388745"/>
            <a:ext cx="10515600" cy="958215"/>
          </a:xfrm>
        </p:spPr>
        <p:txBody>
          <a:bodyPr>
            <a:normAutofit fontScale="25000" lnSpcReduction="20000"/>
          </a:bodyPr>
          <a:lstStyle/>
          <a:p>
            <a:pPr marL="0" indent="0">
              <a:buNone/>
            </a:pPr>
            <a:r>
              <a:rPr lang="el-GR" sz="11200" dirty="0"/>
              <a:t>Κατά τη μικρασιατική καταστροφή του 1922 ήρθαν στη Ραφήνα πολλοί κάτοικοι της </a:t>
            </a:r>
            <a:r>
              <a:rPr lang="el-GR" sz="11200" dirty="0" err="1"/>
              <a:t>Τρίγλιας</a:t>
            </a:r>
            <a:r>
              <a:rPr lang="el-GR" sz="11200" dirty="0"/>
              <a:t> της Μικράς Ασίας, οι περισσότεροι με πλοία του </a:t>
            </a:r>
            <a:r>
              <a:rPr lang="el-GR" sz="11200" dirty="0" err="1"/>
              <a:t>Τριγλιανού</a:t>
            </a:r>
            <a:r>
              <a:rPr lang="el-GR" sz="11200" dirty="0"/>
              <a:t> εφοπλιστή Φίλιππου </a:t>
            </a:r>
            <a:r>
              <a:rPr lang="el-GR" sz="11200" dirty="0" err="1"/>
              <a:t>Καβουνίδη</a:t>
            </a:r>
            <a:r>
              <a:rPr lang="el-GR" sz="11200" dirty="0"/>
              <a:t>.</a:t>
            </a:r>
          </a:p>
          <a:p>
            <a:pPr marL="0" indent="0">
              <a:buNone/>
            </a:pPr>
            <a:endParaRPr lang="el-GR" dirty="0"/>
          </a:p>
          <a:p>
            <a:pPr marL="0" indent="0">
              <a:buNone/>
            </a:pPr>
            <a:r>
              <a:rPr lang="el-GR" dirty="0"/>
              <a:t> </a:t>
            </a:r>
          </a:p>
        </p:txBody>
      </p:sp>
      <p:pic>
        <p:nvPicPr>
          <p:cNvPr id="4" name="Εικόνα 3">
            <a:extLst>
              <a:ext uri="{FF2B5EF4-FFF2-40B4-BE49-F238E27FC236}">
                <a16:creationId xmlns:a16="http://schemas.microsoft.com/office/drawing/2014/main" id="{6E4D1EBA-48AA-4AAF-9EA6-31B100BD090E}"/>
              </a:ext>
            </a:extLst>
          </p:cNvPr>
          <p:cNvPicPr>
            <a:picLocks noChangeAspect="1"/>
          </p:cNvPicPr>
          <p:nvPr/>
        </p:nvPicPr>
        <p:blipFill>
          <a:blip r:embed="rId2"/>
          <a:stretch>
            <a:fillRect/>
          </a:stretch>
        </p:blipFill>
        <p:spPr>
          <a:xfrm>
            <a:off x="6587373" y="2801922"/>
            <a:ext cx="4036125" cy="2239312"/>
          </a:xfrm>
          <a:prstGeom prst="rect">
            <a:avLst/>
          </a:prstGeom>
        </p:spPr>
      </p:pic>
      <p:pic>
        <p:nvPicPr>
          <p:cNvPr id="5" name="Εικόνα 4">
            <a:extLst>
              <a:ext uri="{FF2B5EF4-FFF2-40B4-BE49-F238E27FC236}">
                <a16:creationId xmlns:a16="http://schemas.microsoft.com/office/drawing/2014/main" id="{F44729C4-AEB0-499E-AAF8-1630946E40C9}"/>
              </a:ext>
            </a:extLst>
          </p:cNvPr>
          <p:cNvPicPr>
            <a:picLocks noChangeAspect="1"/>
          </p:cNvPicPr>
          <p:nvPr/>
        </p:nvPicPr>
        <p:blipFill>
          <a:blip r:embed="rId3"/>
          <a:stretch>
            <a:fillRect/>
          </a:stretch>
        </p:blipFill>
        <p:spPr>
          <a:xfrm>
            <a:off x="1568504" y="2714308"/>
            <a:ext cx="3878210" cy="2326926"/>
          </a:xfrm>
          <a:prstGeom prst="rect">
            <a:avLst/>
          </a:prstGeom>
        </p:spPr>
      </p:pic>
    </p:spTree>
    <p:extLst>
      <p:ext uri="{BB962C8B-B14F-4D97-AF65-F5344CB8AC3E}">
        <p14:creationId xmlns:p14="http://schemas.microsoft.com/office/powerpoint/2010/main" val="3781919108"/>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B3375B-73EB-4379-9389-534B92E448F2}"/>
              </a:ext>
            </a:extLst>
          </p:cNvPr>
          <p:cNvSpPr txBox="1"/>
          <p:nvPr/>
        </p:nvSpPr>
        <p:spPr>
          <a:xfrm>
            <a:off x="1107440" y="742295"/>
            <a:ext cx="10393680" cy="954107"/>
          </a:xfrm>
          <a:prstGeom prst="rect">
            <a:avLst/>
          </a:prstGeom>
          <a:noFill/>
        </p:spPr>
        <p:txBody>
          <a:bodyPr wrap="square">
            <a:spAutoFit/>
          </a:bodyPr>
          <a:lstStyle/>
          <a:p>
            <a:r>
              <a:rPr lang="el-GR" sz="2800" dirty="0"/>
              <a:t>Αυτοί εγκαταστάθηκαν στη Ραφήνα και συγκρότησαν προσφυγικό οικισμό με το όνομα «Νέα </a:t>
            </a:r>
            <a:r>
              <a:rPr lang="el-GR" sz="2800" dirty="0" err="1"/>
              <a:t>Τρίγλια</a:t>
            </a:r>
            <a:r>
              <a:rPr lang="el-GR" sz="2800" dirty="0"/>
              <a:t>», που όμως δεν επικράτησε.</a:t>
            </a:r>
          </a:p>
        </p:txBody>
      </p:sp>
      <p:pic>
        <p:nvPicPr>
          <p:cNvPr id="5" name="Εικόνα 4">
            <a:extLst>
              <a:ext uri="{FF2B5EF4-FFF2-40B4-BE49-F238E27FC236}">
                <a16:creationId xmlns:a16="http://schemas.microsoft.com/office/drawing/2014/main" id="{2B1FDC3F-298A-42E2-B3A0-293BC0097FB3}"/>
              </a:ext>
            </a:extLst>
          </p:cNvPr>
          <p:cNvPicPr>
            <a:picLocks noChangeAspect="1"/>
          </p:cNvPicPr>
          <p:nvPr/>
        </p:nvPicPr>
        <p:blipFill rotWithShape="1">
          <a:blip r:embed="rId2"/>
          <a:srcRect l="29416" t="21777" r="32250" b="34074"/>
          <a:stretch/>
        </p:blipFill>
        <p:spPr>
          <a:xfrm>
            <a:off x="1107440" y="2093575"/>
            <a:ext cx="4673600" cy="3027680"/>
          </a:xfrm>
          <a:prstGeom prst="rect">
            <a:avLst/>
          </a:prstGeom>
        </p:spPr>
      </p:pic>
      <p:pic>
        <p:nvPicPr>
          <p:cNvPr id="6" name="Εικόνα 5">
            <a:extLst>
              <a:ext uri="{FF2B5EF4-FFF2-40B4-BE49-F238E27FC236}">
                <a16:creationId xmlns:a16="http://schemas.microsoft.com/office/drawing/2014/main" id="{4D3073C7-2D6E-4B16-AEA0-FE90466A600D}"/>
              </a:ext>
            </a:extLst>
          </p:cNvPr>
          <p:cNvPicPr>
            <a:picLocks noChangeAspect="1"/>
          </p:cNvPicPr>
          <p:nvPr/>
        </p:nvPicPr>
        <p:blipFill rotWithShape="1">
          <a:blip r:embed="rId3"/>
          <a:srcRect l="31416" t="29186" r="30250" b="28147"/>
          <a:stretch/>
        </p:blipFill>
        <p:spPr>
          <a:xfrm>
            <a:off x="6096000" y="2093575"/>
            <a:ext cx="4835878" cy="3027680"/>
          </a:xfrm>
          <a:prstGeom prst="rect">
            <a:avLst/>
          </a:prstGeom>
        </p:spPr>
      </p:pic>
    </p:spTree>
    <p:extLst>
      <p:ext uri="{BB962C8B-B14F-4D97-AF65-F5344CB8AC3E}">
        <p14:creationId xmlns:p14="http://schemas.microsoft.com/office/powerpoint/2010/main" val="535881208"/>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C420F7-C1FE-489A-910B-69F236FA903E}"/>
              </a:ext>
            </a:extLst>
          </p:cNvPr>
          <p:cNvSpPr txBox="1"/>
          <p:nvPr/>
        </p:nvSpPr>
        <p:spPr>
          <a:xfrm>
            <a:off x="386080" y="335280"/>
            <a:ext cx="11125200" cy="3970318"/>
          </a:xfrm>
          <a:prstGeom prst="rect">
            <a:avLst/>
          </a:prstGeom>
          <a:noFill/>
        </p:spPr>
        <p:txBody>
          <a:bodyPr wrap="square">
            <a:spAutoFit/>
          </a:bodyPr>
          <a:lstStyle/>
          <a:p>
            <a:r>
              <a:rPr lang="el-GR" sz="2800" dirty="0"/>
              <a:t>Το 1924 άρχισε να χτίζεται ο συνοικισμός τον οποίο το ελληνικό κράτος είχε αναθέσει στον αγγλικό οίκο </a:t>
            </a:r>
            <a:r>
              <a:rPr lang="el-GR" sz="2800" dirty="0" err="1"/>
              <a:t>Χάμπρο</a:t>
            </a:r>
            <a:r>
              <a:rPr lang="el-GR" sz="2800" dirty="0"/>
              <a:t>. Ολοκληρώθηκε το 1927 και έγινε κλήρωση για την εγκατάσταση των </a:t>
            </a:r>
            <a:r>
              <a:rPr lang="el-GR" sz="2800" dirty="0" err="1"/>
              <a:t>Τριγλιανών</a:t>
            </a:r>
            <a:r>
              <a:rPr lang="el-GR" sz="2800" dirty="0"/>
              <a:t> στα σπίτια. Μέχρι τότε πολλοί </a:t>
            </a:r>
            <a:r>
              <a:rPr lang="el-GR" sz="2800" dirty="0" err="1"/>
              <a:t>Τριγλιανοί</a:t>
            </a:r>
            <a:r>
              <a:rPr lang="el-GR" sz="2800" dirty="0"/>
              <a:t> πρόσφυγες είχαν φύγει για το </a:t>
            </a:r>
            <a:r>
              <a:rPr lang="el-GR" sz="2800" dirty="0" err="1"/>
              <a:t>Σουφλάρι</a:t>
            </a:r>
            <a:r>
              <a:rPr lang="el-GR" sz="2800" dirty="0"/>
              <a:t>, στη Νέα </a:t>
            </a:r>
            <a:r>
              <a:rPr lang="el-GR" sz="2800" dirty="0" err="1"/>
              <a:t>Τριγλία</a:t>
            </a:r>
            <a:r>
              <a:rPr lang="el-GR" sz="2800" dirty="0"/>
              <a:t> Χαλκιδικής και είχαν έρθει άλλοι, </a:t>
            </a:r>
            <a:r>
              <a:rPr lang="el-GR" sz="2800" dirty="0" err="1"/>
              <a:t>Βουρλιώτες</a:t>
            </a:r>
            <a:r>
              <a:rPr lang="el-GR" sz="2800" dirty="0"/>
              <a:t>, </a:t>
            </a:r>
            <a:r>
              <a:rPr lang="el-GR" sz="2800" dirty="0" err="1"/>
              <a:t>Καππαδόκες</a:t>
            </a:r>
            <a:r>
              <a:rPr lang="el-GR" sz="2800" dirty="0"/>
              <a:t>, και πολλοί ακόμα. Το 1929, η προσφυγική ομάδα, όπως λεγόταν ως τότε, έγινε κοινότητα. Το 1934 η κοινότητα Ραφήνας, απέκτησε ηλεκτροφωτισμό, το παγοποιείο του </a:t>
            </a:r>
            <a:r>
              <a:rPr lang="el-GR" sz="2800" dirty="0" err="1"/>
              <a:t>Χρυσόγελου</a:t>
            </a:r>
            <a:r>
              <a:rPr lang="el-GR" sz="2800" dirty="0"/>
              <a:t> και το πρώτο δίκτυο ύδρευσης. Ο δρόμος Διασταύρωσης–Ραφήνας ασφαλτοστρώθηκε και έγιναν </a:t>
            </a:r>
            <a:r>
              <a:rPr lang="el-GR" sz="2800" dirty="0" err="1"/>
              <a:t>γεωτρησεις</a:t>
            </a:r>
            <a:endParaRPr lang="el-GR" sz="2800" dirty="0"/>
          </a:p>
        </p:txBody>
      </p:sp>
      <p:pic>
        <p:nvPicPr>
          <p:cNvPr id="4" name="Εικόνα 3">
            <a:extLst>
              <a:ext uri="{FF2B5EF4-FFF2-40B4-BE49-F238E27FC236}">
                <a16:creationId xmlns:a16="http://schemas.microsoft.com/office/drawing/2014/main" id="{FF4A5F37-6333-4B1E-ACB1-BA77EAFFEB08}"/>
              </a:ext>
            </a:extLst>
          </p:cNvPr>
          <p:cNvPicPr>
            <a:picLocks noChangeAspect="1"/>
          </p:cNvPicPr>
          <p:nvPr/>
        </p:nvPicPr>
        <p:blipFill rotWithShape="1">
          <a:blip r:embed="rId2"/>
          <a:srcRect l="16334" t="57335" r="54749" b="10074"/>
          <a:stretch/>
        </p:blipFill>
        <p:spPr>
          <a:xfrm>
            <a:off x="4226560" y="4370991"/>
            <a:ext cx="3738880" cy="2370471"/>
          </a:xfrm>
          <a:prstGeom prst="rect">
            <a:avLst/>
          </a:prstGeom>
        </p:spPr>
      </p:pic>
    </p:spTree>
    <p:extLst>
      <p:ext uri="{BB962C8B-B14F-4D97-AF65-F5344CB8AC3E}">
        <p14:creationId xmlns:p14="http://schemas.microsoft.com/office/powerpoint/2010/main" val="3091481866"/>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C724B-2F99-4126-8DB1-3FF6836437CC}"/>
              </a:ext>
            </a:extLst>
          </p:cNvPr>
          <p:cNvSpPr txBox="1"/>
          <p:nvPr/>
        </p:nvSpPr>
        <p:spPr>
          <a:xfrm>
            <a:off x="3276600" y="132080"/>
            <a:ext cx="5638800" cy="769441"/>
          </a:xfrm>
          <a:prstGeom prst="rect">
            <a:avLst/>
          </a:prstGeom>
          <a:noFill/>
        </p:spPr>
        <p:txBody>
          <a:bodyPr wrap="square" rtlCol="0">
            <a:spAutoFit/>
          </a:bodyPr>
          <a:lstStyle/>
          <a:p>
            <a:pPr algn="ctr"/>
            <a:r>
              <a:rPr lang="el-GR" sz="4400" dirty="0">
                <a:solidFill>
                  <a:schemeClr val="accent3">
                    <a:lumMod val="60000"/>
                    <a:lumOff val="40000"/>
                  </a:schemeClr>
                </a:solidFill>
                <a:latin typeface="+mj-lt"/>
              </a:rPr>
              <a:t>ΛΙΜΑΝΙ ΡΑΦΗΝΑΣ</a:t>
            </a:r>
          </a:p>
        </p:txBody>
      </p:sp>
      <p:sp>
        <p:nvSpPr>
          <p:cNvPr id="6" name="TextBox 5">
            <a:extLst>
              <a:ext uri="{FF2B5EF4-FFF2-40B4-BE49-F238E27FC236}">
                <a16:creationId xmlns:a16="http://schemas.microsoft.com/office/drawing/2014/main" id="{1243246C-E4AB-4FEF-93CC-94637CF00D26}"/>
              </a:ext>
            </a:extLst>
          </p:cNvPr>
          <p:cNvSpPr txBox="1"/>
          <p:nvPr/>
        </p:nvSpPr>
        <p:spPr>
          <a:xfrm>
            <a:off x="233680" y="901521"/>
            <a:ext cx="11724640" cy="2954655"/>
          </a:xfrm>
          <a:prstGeom prst="rect">
            <a:avLst/>
          </a:prstGeom>
          <a:noFill/>
        </p:spPr>
        <p:txBody>
          <a:bodyPr wrap="square">
            <a:spAutoFit/>
          </a:bodyPr>
          <a:lstStyle/>
          <a:p>
            <a:r>
              <a:rPr lang="el-GR" sz="2800" dirty="0"/>
              <a:t>Το πρώτο καταγεγραμμένο επίσημο τακτικό δρομολόγιο από το λιμάνι της Ραφήνας έγινε από το ατμόπλοιο «Κώστας» το 1930 που εξυπηρέτησε τις γραμμές Κάρυστο - </a:t>
            </a:r>
            <a:r>
              <a:rPr lang="el-GR" sz="2800" dirty="0" err="1"/>
              <a:t>Γαύριο</a:t>
            </a:r>
            <a:r>
              <a:rPr lang="el-GR" sz="2800" dirty="0"/>
              <a:t> - </a:t>
            </a:r>
            <a:r>
              <a:rPr lang="el-GR" sz="2800" dirty="0" err="1"/>
              <a:t>Μπατσί</a:t>
            </a:r>
            <a:r>
              <a:rPr lang="el-GR" sz="2800" dirty="0"/>
              <a:t> και </a:t>
            </a:r>
            <a:r>
              <a:rPr lang="el-GR" sz="2800" dirty="0" err="1"/>
              <a:t>Στύρα</a:t>
            </a:r>
            <a:r>
              <a:rPr lang="el-GR" sz="2800" dirty="0"/>
              <a:t> - Αλιβέρι  - Χαλκίδα. </a:t>
            </a:r>
          </a:p>
          <a:p>
            <a:r>
              <a:rPr lang="el-GR" sz="2800" dirty="0"/>
              <a:t>Το λιμάνι ήταν τότε απ’ το σημερινό φάρο ως τα ψαράδικα.</a:t>
            </a:r>
          </a:p>
          <a:p>
            <a:r>
              <a:rPr lang="el-GR" sz="2800" dirty="0"/>
              <a:t> Όλος ο υπόλοιπος χώρος ήταν παραλία. Η θάλασσα έφτανε ακριβώς μπροστά</a:t>
            </a:r>
          </a:p>
          <a:p>
            <a:r>
              <a:rPr lang="el-GR" sz="2800" dirty="0"/>
              <a:t>στα μαγαζιά.</a:t>
            </a:r>
          </a:p>
          <a:p>
            <a:endParaRPr lang="el-GR" dirty="0"/>
          </a:p>
        </p:txBody>
      </p:sp>
      <p:pic>
        <p:nvPicPr>
          <p:cNvPr id="7" name="Εικόνα 6">
            <a:extLst>
              <a:ext uri="{FF2B5EF4-FFF2-40B4-BE49-F238E27FC236}">
                <a16:creationId xmlns:a16="http://schemas.microsoft.com/office/drawing/2014/main" id="{B8C6A228-B592-4C37-B515-FB8C2E65AECF}"/>
              </a:ext>
            </a:extLst>
          </p:cNvPr>
          <p:cNvPicPr>
            <a:picLocks noChangeAspect="1"/>
          </p:cNvPicPr>
          <p:nvPr/>
        </p:nvPicPr>
        <p:blipFill rotWithShape="1">
          <a:blip r:embed="rId2"/>
          <a:srcRect l="33750" t="51259" r="36084" b="14667"/>
          <a:stretch/>
        </p:blipFill>
        <p:spPr>
          <a:xfrm>
            <a:off x="3540760" y="3262002"/>
            <a:ext cx="5110480" cy="3246990"/>
          </a:xfrm>
          <a:prstGeom prst="rect">
            <a:avLst/>
          </a:prstGeom>
        </p:spPr>
      </p:pic>
    </p:spTree>
    <p:extLst>
      <p:ext uri="{BB962C8B-B14F-4D97-AF65-F5344CB8AC3E}">
        <p14:creationId xmlns:p14="http://schemas.microsoft.com/office/powerpoint/2010/main" val="2032284093"/>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42759A-84AE-4D4C-A03D-291F25E96543}"/>
              </a:ext>
            </a:extLst>
          </p:cNvPr>
          <p:cNvSpPr txBox="1"/>
          <p:nvPr/>
        </p:nvSpPr>
        <p:spPr>
          <a:xfrm>
            <a:off x="1202636" y="347870"/>
            <a:ext cx="9929192" cy="523220"/>
          </a:xfrm>
          <a:prstGeom prst="rect">
            <a:avLst/>
          </a:prstGeom>
          <a:noFill/>
        </p:spPr>
        <p:txBody>
          <a:bodyPr wrap="square" rtlCol="0">
            <a:spAutoFit/>
          </a:bodyPr>
          <a:lstStyle/>
          <a:p>
            <a:pPr algn="ctr"/>
            <a:r>
              <a:rPr lang="el-GR" sz="2800" dirty="0"/>
              <a:t>ΣΥΝΕΝΤΕΥΞΗ «ΚΑΠΕΤΑΝ ΔΗΜΗΤΡΗ ΜΟΥΤΣΑΤΣΟΥ»</a:t>
            </a:r>
          </a:p>
        </p:txBody>
      </p:sp>
      <p:sp>
        <p:nvSpPr>
          <p:cNvPr id="6" name="TextBox 5">
            <a:extLst>
              <a:ext uri="{FF2B5EF4-FFF2-40B4-BE49-F238E27FC236}">
                <a16:creationId xmlns:a16="http://schemas.microsoft.com/office/drawing/2014/main" id="{743F49C1-76FF-42D7-8350-CB8B50E98F19}"/>
              </a:ext>
            </a:extLst>
          </p:cNvPr>
          <p:cNvSpPr txBox="1"/>
          <p:nvPr/>
        </p:nvSpPr>
        <p:spPr>
          <a:xfrm>
            <a:off x="596662" y="1122389"/>
            <a:ext cx="11370365" cy="5262979"/>
          </a:xfrm>
          <a:prstGeom prst="rect">
            <a:avLst/>
          </a:prstGeom>
          <a:noFill/>
        </p:spPr>
        <p:txBody>
          <a:bodyPr wrap="square" rtlCol="0">
            <a:spAutoFit/>
          </a:bodyPr>
          <a:lstStyle/>
          <a:p>
            <a:r>
              <a:rPr lang="el-GR" sz="2800" dirty="0"/>
              <a:t>Ο Καπετάν Δημήτρης </a:t>
            </a:r>
            <a:r>
              <a:rPr lang="el-GR" sz="2800" dirty="0" err="1"/>
              <a:t>Μουτσάτσος</a:t>
            </a:r>
            <a:r>
              <a:rPr lang="el-GR" sz="2800" dirty="0"/>
              <a:t> (Ο οποίος ήταν και προπάππους μου ) με καταγωγή από τα </a:t>
            </a:r>
            <a:r>
              <a:rPr lang="el-GR" sz="2800" dirty="0" err="1"/>
              <a:t>Βάττικα</a:t>
            </a:r>
            <a:r>
              <a:rPr lang="el-GR" sz="2800" dirty="0"/>
              <a:t> της Λακωνίας γεννήθηκε το 1920 και πρωτοήρθε στην Ραφήνα το 1931 για δουλειά μιας και η Ραφήνα ήταν τότε πιο καλή </a:t>
            </a:r>
            <a:r>
              <a:rPr lang="el-GR" sz="2800" dirty="0" err="1"/>
              <a:t>ψαρόσκαλα</a:t>
            </a:r>
            <a:r>
              <a:rPr lang="el-GR" sz="2800" dirty="0"/>
              <a:t> από το Λαύριο. Ο καπετάν Δημήτρης θυμάται…….</a:t>
            </a:r>
          </a:p>
          <a:p>
            <a:r>
              <a:rPr lang="el-GR" sz="2800" dirty="0" err="1"/>
              <a:t>Προπολεμικώς</a:t>
            </a:r>
            <a:r>
              <a:rPr lang="el-GR" sz="2800" dirty="0"/>
              <a:t> η Ραφήνα ήταν </a:t>
            </a:r>
            <a:r>
              <a:rPr lang="el-GR" sz="2800" dirty="0" err="1"/>
              <a:t>ψαρόσκαλα</a:t>
            </a:r>
            <a:r>
              <a:rPr lang="el-GR" sz="2800" dirty="0"/>
              <a:t> και ερχόντουσαν τα καΐκια για να ξεφορτώσουν τα ψάρια. Εδώ βγαίναν πολλά ψάρια μιας και η Αθήνα ήταν πιο κοντά. </a:t>
            </a:r>
            <a:r>
              <a:rPr lang="el-GR" sz="2800" dirty="0" err="1"/>
              <a:t>Επηζε</a:t>
            </a:r>
            <a:r>
              <a:rPr lang="el-GR" sz="2800" dirty="0"/>
              <a:t> ο κόσμος από τα ψάρια, η διαφορά με τις άλλες </a:t>
            </a:r>
            <a:r>
              <a:rPr lang="el-GR" sz="2800" dirty="0" err="1"/>
              <a:t>ψαρόσκαλες</a:t>
            </a:r>
            <a:r>
              <a:rPr lang="el-GR" sz="2800" dirty="0"/>
              <a:t> ήταν ότι τα ψάρια έφταναν στην Αθήνα με την σούστα ενώ από τις άλλες πόλεις με το τρένο. </a:t>
            </a:r>
          </a:p>
          <a:p>
            <a:r>
              <a:rPr lang="el-GR" sz="2800" dirty="0"/>
              <a:t>Στην κατοχή τα </a:t>
            </a:r>
            <a:r>
              <a:rPr lang="el-GR" sz="2800" dirty="0" err="1"/>
              <a:t>καϊκια</a:t>
            </a:r>
            <a:r>
              <a:rPr lang="el-GR" sz="2800" dirty="0"/>
              <a:t> ταξίδευαν μόνο με πανιά και κουπιά μιας και το πετρέλαιο ήταν λαθραίο. Στις μεγαλύτερες τράτες δούλευαν τριάντα άτομα πραγματικά μεγάλη βιομηχανία.</a:t>
            </a:r>
          </a:p>
        </p:txBody>
      </p:sp>
    </p:spTree>
    <p:extLst>
      <p:ext uri="{BB962C8B-B14F-4D97-AF65-F5344CB8AC3E}">
        <p14:creationId xmlns:p14="http://schemas.microsoft.com/office/powerpoint/2010/main" val="1513720016"/>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31A03A-8E19-44E3-B3A6-2F17B2E3B948}"/>
              </a:ext>
            </a:extLst>
          </p:cNvPr>
          <p:cNvSpPr txBox="1"/>
          <p:nvPr/>
        </p:nvSpPr>
        <p:spPr>
          <a:xfrm>
            <a:off x="1" y="1"/>
            <a:ext cx="11887200" cy="3108543"/>
          </a:xfrm>
          <a:prstGeom prst="rect">
            <a:avLst/>
          </a:prstGeom>
          <a:noFill/>
        </p:spPr>
        <p:txBody>
          <a:bodyPr wrap="square" rtlCol="0">
            <a:spAutoFit/>
          </a:bodyPr>
          <a:lstStyle/>
          <a:p>
            <a:r>
              <a:rPr lang="el-GR" sz="2800" dirty="0"/>
              <a:t>Ερχόντουσαν στην Ραφήνα οι ψαροπούλες με πανιά από το </a:t>
            </a:r>
            <a:r>
              <a:rPr lang="el-GR" sz="2800" dirty="0" err="1"/>
              <a:t>Μαρμάρι</a:t>
            </a:r>
            <a:r>
              <a:rPr lang="el-GR" sz="2800" dirty="0"/>
              <a:t>, τα </a:t>
            </a:r>
            <a:r>
              <a:rPr lang="el-GR" sz="2800" dirty="0" err="1"/>
              <a:t>Στύρα</a:t>
            </a:r>
            <a:r>
              <a:rPr lang="el-GR" sz="2800" dirty="0"/>
              <a:t> και τα άλλα μέρη και με την σειρά άφηναν τα ψάρια, τα έπαιρναν οι σούστες και τα μετέφεραν στην κεντρική αγορά. Βγάζαν ένα πανέρι και το ζύγιζαν 20 οκάδες ψάρια και τα γέμιζαν απ’ έξω με </a:t>
            </a:r>
            <a:r>
              <a:rPr lang="el-GR" sz="2800" dirty="0" err="1"/>
              <a:t>σχίνα</a:t>
            </a:r>
            <a:r>
              <a:rPr lang="el-GR" sz="2800" dirty="0"/>
              <a:t> για να βαστάει το ψάρι. Πήγαιναν με τις σούστες μέχρι το </a:t>
            </a:r>
            <a:r>
              <a:rPr lang="el-GR" sz="2800" dirty="0" err="1"/>
              <a:t>Πικέρμι</a:t>
            </a:r>
            <a:r>
              <a:rPr lang="el-GR" sz="2800" dirty="0"/>
              <a:t> όπου υπήρχε τότε του </a:t>
            </a:r>
            <a:r>
              <a:rPr lang="el-GR" sz="2800" dirty="0" err="1"/>
              <a:t>Σκορδά</a:t>
            </a:r>
            <a:r>
              <a:rPr lang="el-GR" sz="2800" dirty="0"/>
              <a:t> το Χάνι όπου άλλαζαν άλογα και έφταναν τα ξημερώματα στην αγορά και εκεί άλλαζαν ξανά άλογα και γύριζαν πίσω. </a:t>
            </a:r>
          </a:p>
        </p:txBody>
      </p:sp>
      <p:pic>
        <p:nvPicPr>
          <p:cNvPr id="4" name="Εικόνα 3">
            <a:extLst>
              <a:ext uri="{FF2B5EF4-FFF2-40B4-BE49-F238E27FC236}">
                <a16:creationId xmlns:a16="http://schemas.microsoft.com/office/drawing/2014/main" id="{7A5988F0-96E7-4A13-8B49-C2ED727B81D9}"/>
              </a:ext>
            </a:extLst>
          </p:cNvPr>
          <p:cNvPicPr>
            <a:picLocks noChangeAspect="1"/>
          </p:cNvPicPr>
          <p:nvPr/>
        </p:nvPicPr>
        <p:blipFill rotWithShape="1">
          <a:blip r:embed="rId2"/>
          <a:srcRect l="9864" t="38695" r="70571" b="13913"/>
          <a:stretch/>
        </p:blipFill>
        <p:spPr>
          <a:xfrm>
            <a:off x="4492487" y="2912166"/>
            <a:ext cx="2385392" cy="3250095"/>
          </a:xfrm>
          <a:prstGeom prst="rect">
            <a:avLst/>
          </a:prstGeom>
        </p:spPr>
      </p:pic>
      <p:sp>
        <p:nvSpPr>
          <p:cNvPr id="8" name="TextBox 7">
            <a:extLst>
              <a:ext uri="{FF2B5EF4-FFF2-40B4-BE49-F238E27FC236}">
                <a16:creationId xmlns:a16="http://schemas.microsoft.com/office/drawing/2014/main" id="{B5D38E30-CF43-494A-9707-5953AF0E2836}"/>
              </a:ext>
            </a:extLst>
          </p:cNvPr>
          <p:cNvSpPr txBox="1"/>
          <p:nvPr/>
        </p:nvSpPr>
        <p:spPr>
          <a:xfrm>
            <a:off x="7235687" y="3108544"/>
            <a:ext cx="4731026" cy="707886"/>
          </a:xfrm>
          <a:prstGeom prst="rect">
            <a:avLst/>
          </a:prstGeom>
          <a:noFill/>
        </p:spPr>
        <p:txBody>
          <a:bodyPr wrap="square" rtlCol="0">
            <a:spAutoFit/>
          </a:bodyPr>
          <a:lstStyle/>
          <a:p>
            <a:r>
              <a:rPr lang="el-GR" sz="2000" dirty="0"/>
              <a:t>Ο </a:t>
            </a:r>
            <a:r>
              <a:rPr lang="el-GR" sz="2000" dirty="0" err="1"/>
              <a:t>προππάπους</a:t>
            </a:r>
            <a:r>
              <a:rPr lang="el-GR" sz="2000" dirty="0"/>
              <a:t> μου ο Καπετάν Δημήτρης </a:t>
            </a:r>
            <a:r>
              <a:rPr lang="el-GR" sz="2000" dirty="0" err="1"/>
              <a:t>Μουτσάτσος</a:t>
            </a:r>
            <a:r>
              <a:rPr lang="el-GR" sz="2000" dirty="0"/>
              <a:t> ‘’ Ο ΚΑΛΙΤΖΕΡΗΣ’’</a:t>
            </a:r>
          </a:p>
        </p:txBody>
      </p:sp>
    </p:spTree>
    <p:extLst>
      <p:ext uri="{BB962C8B-B14F-4D97-AF65-F5344CB8AC3E}">
        <p14:creationId xmlns:p14="http://schemas.microsoft.com/office/powerpoint/2010/main" val="2524483392"/>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C5E22A-9D77-40EC-8507-D87F419F188E}"/>
              </a:ext>
            </a:extLst>
          </p:cNvPr>
          <p:cNvSpPr txBox="1"/>
          <p:nvPr/>
        </p:nvSpPr>
        <p:spPr>
          <a:xfrm>
            <a:off x="538480" y="873760"/>
            <a:ext cx="11287760" cy="3108543"/>
          </a:xfrm>
          <a:prstGeom prst="rect">
            <a:avLst/>
          </a:prstGeom>
          <a:noFill/>
        </p:spPr>
        <p:txBody>
          <a:bodyPr wrap="square">
            <a:spAutoFit/>
          </a:bodyPr>
          <a:lstStyle/>
          <a:p>
            <a:r>
              <a:rPr lang="el-GR" sz="2800" dirty="0"/>
              <a:t>Ο πόλεμος του 1940 και η περίοδος της κατοχής σημάδεψε τη Ραφήνα</a:t>
            </a:r>
          </a:p>
          <a:p>
            <a:r>
              <a:rPr lang="el-GR" sz="2800" dirty="0"/>
              <a:t>και τους κατοίκους της όπως άλλωστε και όλη την Ελλάδα. Το γεγονός</a:t>
            </a:r>
          </a:p>
          <a:p>
            <a:r>
              <a:rPr lang="el-GR" sz="2800" dirty="0"/>
              <a:t>ότι ήταν το ανατολικό λιμάνι της Αττικής την έκανε σημείο αναφοράς</a:t>
            </a:r>
          </a:p>
          <a:p>
            <a:r>
              <a:rPr lang="el-GR" sz="2800" dirty="0"/>
              <a:t>όλων όσων προσπάθησαν να φύγουν για τα νησιά, την Εύβοια και τη</a:t>
            </a:r>
          </a:p>
          <a:p>
            <a:r>
              <a:rPr lang="el-GR" sz="2800" dirty="0"/>
              <a:t>Μέση Ανατολή. Κατά την περίοδο 1940-1944 ξεκινούσαν από το λιμάνι της Ραφήνας πολλά καΐκια διαφυγής με πιο γνωστά το «Αγία Κυριακή», το «Μαρία» και το «</a:t>
            </a:r>
            <a:r>
              <a:rPr lang="el-GR" sz="2800" dirty="0" err="1"/>
              <a:t>Κότσικας</a:t>
            </a:r>
            <a:r>
              <a:rPr lang="el-GR" sz="2800" dirty="0"/>
              <a:t>».</a:t>
            </a:r>
          </a:p>
        </p:txBody>
      </p:sp>
      <p:pic>
        <p:nvPicPr>
          <p:cNvPr id="4" name="Εικόνα 3">
            <a:extLst>
              <a:ext uri="{FF2B5EF4-FFF2-40B4-BE49-F238E27FC236}">
                <a16:creationId xmlns:a16="http://schemas.microsoft.com/office/drawing/2014/main" id="{ABE37766-ED09-4F2E-9713-75D577A64BE8}"/>
              </a:ext>
            </a:extLst>
          </p:cNvPr>
          <p:cNvPicPr>
            <a:picLocks noChangeAspect="1"/>
          </p:cNvPicPr>
          <p:nvPr/>
        </p:nvPicPr>
        <p:blipFill rotWithShape="1">
          <a:blip r:embed="rId2"/>
          <a:srcRect l="16332" t="34963" r="53335" b="30370"/>
          <a:stretch/>
        </p:blipFill>
        <p:spPr>
          <a:xfrm>
            <a:off x="4048760" y="3982303"/>
            <a:ext cx="4267200" cy="2743200"/>
          </a:xfrm>
          <a:prstGeom prst="rect">
            <a:avLst/>
          </a:prstGeom>
        </p:spPr>
      </p:pic>
    </p:spTree>
    <p:extLst>
      <p:ext uri="{BB962C8B-B14F-4D97-AF65-F5344CB8AC3E}">
        <p14:creationId xmlns:p14="http://schemas.microsoft.com/office/powerpoint/2010/main" val="404546168"/>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308F94-4161-4C6C-905C-D2D2FCEC7DEA}"/>
              </a:ext>
            </a:extLst>
          </p:cNvPr>
          <p:cNvSpPr txBox="1"/>
          <p:nvPr/>
        </p:nvSpPr>
        <p:spPr>
          <a:xfrm>
            <a:off x="254000" y="294640"/>
            <a:ext cx="11521440" cy="4832092"/>
          </a:xfrm>
          <a:prstGeom prst="rect">
            <a:avLst/>
          </a:prstGeom>
          <a:noFill/>
        </p:spPr>
        <p:txBody>
          <a:bodyPr wrap="square">
            <a:spAutoFit/>
          </a:bodyPr>
          <a:lstStyle/>
          <a:p>
            <a:r>
              <a:rPr lang="el-GR" sz="2800" dirty="0"/>
              <a:t>Η κυρία </a:t>
            </a:r>
            <a:r>
              <a:rPr lang="el-GR" sz="2800" dirty="0" err="1"/>
              <a:t>Σωσώ</a:t>
            </a:r>
            <a:r>
              <a:rPr lang="el-GR" sz="2800" dirty="0"/>
              <a:t> </a:t>
            </a:r>
            <a:r>
              <a:rPr lang="el-GR" sz="2800" dirty="0" err="1"/>
              <a:t>Λύρατζη</a:t>
            </a:r>
            <a:r>
              <a:rPr lang="el-GR" sz="2800" dirty="0"/>
              <a:t> </a:t>
            </a:r>
            <a:r>
              <a:rPr lang="el-GR" sz="2800" dirty="0" err="1"/>
              <a:t>Μπέγιογλου</a:t>
            </a:r>
            <a:r>
              <a:rPr lang="el-GR" sz="2800" dirty="0"/>
              <a:t> που έζησε αρκετές από τις δύσκολες εκείνες στιγμές της κατοχής θυμάται:</a:t>
            </a:r>
          </a:p>
          <a:p>
            <a:r>
              <a:rPr lang="el-GR" sz="2800" dirty="0"/>
              <a:t>«</a:t>
            </a:r>
            <a:r>
              <a:rPr lang="el-GR" sz="2800" i="1" dirty="0"/>
              <a:t>Στις 28 Οκτωβρίου 1940 χτυπάνε οι σειρήνες και ένας ξάδερφός μου</a:t>
            </a:r>
          </a:p>
          <a:p>
            <a:r>
              <a:rPr lang="el-GR" sz="2800" i="1" dirty="0"/>
              <a:t>μας φέρνει στη Ραφήνα. Η πρώτη εικόνα που έχω από τη Ραφήνα ήταν οι</a:t>
            </a:r>
          </a:p>
          <a:p>
            <a:r>
              <a:rPr lang="el-GR" sz="2800" i="1" dirty="0"/>
              <a:t>άνθρωποι που έφευγαν να πάνε στον πόλεμο. Οι Άγγλοι έφυγαν το προηγούμενο βράδυ πριν έρθουν οι Γερμανοί, από τον Ευβοϊκό Κόλπο και πολλοί από αυτούς από τη Ραφήνα</a:t>
            </a:r>
            <a:r>
              <a:rPr lang="el-GR" sz="2800" dirty="0"/>
              <a:t>. </a:t>
            </a:r>
            <a:r>
              <a:rPr lang="el-GR" sz="2800" i="1" dirty="0"/>
              <a:t>Τα καΐκια είναι ένα τεράστιο κομμάτι του λιμανιού. Το Αγία Κυριακή και το Μαρία που μέχρι πριν λίγα χρόνια «επιζούσε», ήταν καΐκια διαφυγής. Τους μετέφεραν κρυμμένους στα δίχτυα, για να φτάσουν στο Φελλό στην Άνδρο ή στον </a:t>
            </a:r>
            <a:r>
              <a:rPr lang="el-GR" sz="2800" i="1" dirty="0" err="1"/>
              <a:t>Πλατανιστό</a:t>
            </a:r>
            <a:r>
              <a:rPr lang="el-GR" sz="2800" i="1" dirty="0"/>
              <a:t> στην Κάρυστο. Από εκεί τους έπαιρναν πλοία ή υποβρύχια.»</a:t>
            </a:r>
          </a:p>
        </p:txBody>
      </p:sp>
    </p:spTree>
    <p:extLst>
      <p:ext uri="{BB962C8B-B14F-4D97-AF65-F5344CB8AC3E}">
        <p14:creationId xmlns:p14="http://schemas.microsoft.com/office/powerpoint/2010/main" val="1826929912"/>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E7819AB-7E7D-4912-B8F3-34576A30B985}"/>
              </a:ext>
            </a:extLst>
          </p:cNvPr>
          <p:cNvPicPr>
            <a:picLocks noChangeAspect="1"/>
          </p:cNvPicPr>
          <p:nvPr/>
        </p:nvPicPr>
        <p:blipFill rotWithShape="1">
          <a:blip r:embed="rId2"/>
          <a:srcRect l="9157" t="14074" r="8333" b="13629"/>
          <a:stretch/>
        </p:blipFill>
        <p:spPr>
          <a:xfrm>
            <a:off x="81280" y="0"/>
            <a:ext cx="12029440" cy="6858000"/>
          </a:xfrm>
          <a:prstGeom prst="rect">
            <a:avLst/>
          </a:prstGeom>
        </p:spPr>
      </p:pic>
    </p:spTree>
    <p:extLst>
      <p:ext uri="{BB962C8B-B14F-4D97-AF65-F5344CB8AC3E}">
        <p14:creationId xmlns:p14="http://schemas.microsoft.com/office/powerpoint/2010/main" val="2531321869"/>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3CC064-5C43-4151-AD2D-6F05E72930EE}"/>
              </a:ext>
            </a:extLst>
          </p:cNvPr>
          <p:cNvSpPr>
            <a:spLocks noGrp="1"/>
          </p:cNvSpPr>
          <p:nvPr>
            <p:ph type="title"/>
          </p:nvPr>
        </p:nvSpPr>
        <p:spPr>
          <a:xfrm>
            <a:off x="3235960" y="235902"/>
            <a:ext cx="5720080" cy="1325563"/>
          </a:xfrm>
        </p:spPr>
        <p:txBody>
          <a:bodyPr/>
          <a:lstStyle/>
          <a:p>
            <a:pPr algn="ctr"/>
            <a:r>
              <a:rPr lang="el-GR" b="1" dirty="0">
                <a:solidFill>
                  <a:schemeClr val="accent3">
                    <a:lumMod val="60000"/>
                    <a:lumOff val="40000"/>
                  </a:schemeClr>
                </a:solidFill>
              </a:rPr>
              <a:t>Χαρακτηριστικά της Ραφήνας</a:t>
            </a:r>
          </a:p>
        </p:txBody>
      </p:sp>
      <p:sp>
        <p:nvSpPr>
          <p:cNvPr id="5" name="Θέση περιεχομένου 4">
            <a:extLst>
              <a:ext uri="{FF2B5EF4-FFF2-40B4-BE49-F238E27FC236}">
                <a16:creationId xmlns:a16="http://schemas.microsoft.com/office/drawing/2014/main" id="{4BBD76AA-6F90-4497-B1CF-86F5B3C21E6B}"/>
              </a:ext>
            </a:extLst>
          </p:cNvPr>
          <p:cNvSpPr>
            <a:spLocks noGrp="1"/>
          </p:cNvSpPr>
          <p:nvPr>
            <p:ph idx="1"/>
          </p:nvPr>
        </p:nvSpPr>
        <p:spPr>
          <a:xfrm>
            <a:off x="970280" y="1504951"/>
            <a:ext cx="10515600" cy="1325564"/>
          </a:xfrm>
        </p:spPr>
        <p:txBody>
          <a:bodyPr/>
          <a:lstStyle/>
          <a:p>
            <a:pPr marL="0" indent="0">
              <a:buNone/>
            </a:pPr>
            <a:r>
              <a:rPr lang="el-GR" dirty="0"/>
              <a:t>Η Ραφήνα βρίσκεται στο επίκεντρο της Ανατολικής Αττικής και αποτελεί το δεύτερο μεγαλύτερο λιμάνι του νομού μετά τον Πειραιά και ένα από τα μεγαλύτερα της χώρας.</a:t>
            </a:r>
          </a:p>
          <a:p>
            <a:endParaRPr lang="el-GR" dirty="0"/>
          </a:p>
        </p:txBody>
      </p:sp>
      <p:pic>
        <p:nvPicPr>
          <p:cNvPr id="7" name="Εικόνα 6">
            <a:extLst>
              <a:ext uri="{FF2B5EF4-FFF2-40B4-BE49-F238E27FC236}">
                <a16:creationId xmlns:a16="http://schemas.microsoft.com/office/drawing/2014/main" id="{D4549B49-2FB8-4F35-ACC8-D11B494B88A3}"/>
              </a:ext>
            </a:extLst>
          </p:cNvPr>
          <p:cNvPicPr>
            <a:picLocks noChangeAspect="1"/>
          </p:cNvPicPr>
          <p:nvPr/>
        </p:nvPicPr>
        <p:blipFill>
          <a:blip r:embed="rId2"/>
          <a:stretch>
            <a:fillRect/>
          </a:stretch>
        </p:blipFill>
        <p:spPr>
          <a:xfrm>
            <a:off x="2993394" y="2830514"/>
            <a:ext cx="6469372" cy="3990287"/>
          </a:xfrm>
          <a:prstGeom prst="rect">
            <a:avLst/>
          </a:prstGeom>
        </p:spPr>
      </p:pic>
    </p:spTree>
    <p:extLst>
      <p:ext uri="{BB962C8B-B14F-4D97-AF65-F5344CB8AC3E}">
        <p14:creationId xmlns:p14="http://schemas.microsoft.com/office/powerpoint/2010/main" val="3787484496"/>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1D6638-3A81-412A-ABCC-08886CA45923}"/>
              </a:ext>
            </a:extLst>
          </p:cNvPr>
          <p:cNvSpPr txBox="1"/>
          <p:nvPr/>
        </p:nvSpPr>
        <p:spPr>
          <a:xfrm>
            <a:off x="132080" y="375920"/>
            <a:ext cx="11379200" cy="2246769"/>
          </a:xfrm>
          <a:prstGeom prst="rect">
            <a:avLst/>
          </a:prstGeom>
          <a:noFill/>
        </p:spPr>
        <p:txBody>
          <a:bodyPr wrap="square">
            <a:spAutoFit/>
          </a:bodyPr>
          <a:lstStyle/>
          <a:p>
            <a:r>
              <a:rPr lang="el-GR" sz="2800" dirty="0"/>
              <a:t>Στις αρχές του Μάη του ‘41 οι Γερμανοί ήρθαν στη Ραφήνα. Επέταξαν πολλά κτήρια για αποθήκες, κατέλαβαν το λόφο του σημερινού οχυρού και έστησαν πέντε περιστρεφόμενα κανόνια πάνω σε τεράστιες βάσεις μπετόν, καθώς και μεγάλο παρατηρητήριο. Περιέφραξαν το χώρο με βαριά συρματοπλέγματα και τον ναρκοθέτησαν.</a:t>
            </a:r>
          </a:p>
        </p:txBody>
      </p:sp>
      <p:pic>
        <p:nvPicPr>
          <p:cNvPr id="4" name="Εικόνα 3">
            <a:extLst>
              <a:ext uri="{FF2B5EF4-FFF2-40B4-BE49-F238E27FC236}">
                <a16:creationId xmlns:a16="http://schemas.microsoft.com/office/drawing/2014/main" id="{AFBBCC5C-F62E-4459-A16A-C9BDC18789CA}"/>
              </a:ext>
            </a:extLst>
          </p:cNvPr>
          <p:cNvPicPr>
            <a:picLocks noChangeAspect="1"/>
          </p:cNvPicPr>
          <p:nvPr/>
        </p:nvPicPr>
        <p:blipFill rotWithShape="1">
          <a:blip r:embed="rId2"/>
          <a:srcRect l="9416" t="24889" r="42917" b="30370"/>
          <a:stretch/>
        </p:blipFill>
        <p:spPr>
          <a:xfrm>
            <a:off x="436880" y="3058160"/>
            <a:ext cx="5811520" cy="3068320"/>
          </a:xfrm>
          <a:prstGeom prst="rect">
            <a:avLst/>
          </a:prstGeom>
        </p:spPr>
      </p:pic>
      <p:pic>
        <p:nvPicPr>
          <p:cNvPr id="5" name="Εικόνα 4">
            <a:extLst>
              <a:ext uri="{FF2B5EF4-FFF2-40B4-BE49-F238E27FC236}">
                <a16:creationId xmlns:a16="http://schemas.microsoft.com/office/drawing/2014/main" id="{A265E534-EE5C-4875-A761-D0A1DCD8A4F5}"/>
              </a:ext>
            </a:extLst>
          </p:cNvPr>
          <p:cNvPicPr>
            <a:picLocks noChangeAspect="1"/>
          </p:cNvPicPr>
          <p:nvPr/>
        </p:nvPicPr>
        <p:blipFill rotWithShape="1">
          <a:blip r:embed="rId3"/>
          <a:srcRect l="8084" t="14667" r="54833" b="21926"/>
          <a:stretch/>
        </p:blipFill>
        <p:spPr>
          <a:xfrm>
            <a:off x="6553200" y="2418080"/>
            <a:ext cx="4521200" cy="4348480"/>
          </a:xfrm>
          <a:prstGeom prst="rect">
            <a:avLst/>
          </a:prstGeom>
        </p:spPr>
      </p:pic>
    </p:spTree>
    <p:extLst>
      <p:ext uri="{BB962C8B-B14F-4D97-AF65-F5344CB8AC3E}">
        <p14:creationId xmlns:p14="http://schemas.microsoft.com/office/powerpoint/2010/main" val="88247229"/>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9A95AE-268A-4A35-937E-67C9E4C5743A}"/>
              </a:ext>
            </a:extLst>
          </p:cNvPr>
          <p:cNvSpPr txBox="1"/>
          <p:nvPr/>
        </p:nvSpPr>
        <p:spPr>
          <a:xfrm>
            <a:off x="548640" y="355600"/>
            <a:ext cx="10993120" cy="2677656"/>
          </a:xfrm>
          <a:prstGeom prst="rect">
            <a:avLst/>
          </a:prstGeom>
          <a:noFill/>
        </p:spPr>
        <p:txBody>
          <a:bodyPr wrap="square" rtlCol="0">
            <a:spAutoFit/>
          </a:bodyPr>
          <a:lstStyle/>
          <a:p>
            <a:r>
              <a:rPr lang="el-GR" sz="2800" dirty="0"/>
              <a:t>Αυτή τη στρατηγική θέση επέλεξαν, ώστε να μπορούν να εποπτεύουν όλη την περιοχή. Η περιοχή μετά τα οχυρωματικά έργα που έκαναν ονομάστηκε «Λόφος του Οχυρού» και ήταν το αρχηγείο τους.</a:t>
            </a:r>
          </a:p>
          <a:p>
            <a:r>
              <a:rPr lang="el-GR" sz="2800" dirty="0"/>
              <a:t>Ο λόφος της Παναγίτσας που αποτελεί φυσική προέκταση των νοτιοανατολικών παρυφών του Πεντελικού όρους, καλύπτεται σήμερα από πευκόφυτο δάσος που ονομάζεται "Δάσος Οχυρό".</a:t>
            </a:r>
          </a:p>
        </p:txBody>
      </p:sp>
      <p:sp>
        <p:nvSpPr>
          <p:cNvPr id="4" name="TextBox 3">
            <a:extLst>
              <a:ext uri="{FF2B5EF4-FFF2-40B4-BE49-F238E27FC236}">
                <a16:creationId xmlns:a16="http://schemas.microsoft.com/office/drawing/2014/main" id="{FB3987F9-0BCE-4103-B0DA-2D8FB89281DB}"/>
              </a:ext>
            </a:extLst>
          </p:cNvPr>
          <p:cNvSpPr txBox="1"/>
          <p:nvPr/>
        </p:nvSpPr>
        <p:spPr>
          <a:xfrm>
            <a:off x="629920" y="3200400"/>
            <a:ext cx="9895840" cy="2246769"/>
          </a:xfrm>
          <a:prstGeom prst="rect">
            <a:avLst/>
          </a:prstGeom>
          <a:noFill/>
        </p:spPr>
        <p:txBody>
          <a:bodyPr wrap="square" rtlCol="0">
            <a:spAutoFit/>
          </a:bodyPr>
          <a:lstStyle/>
          <a:p>
            <a:r>
              <a:rPr lang="el-GR" sz="2800" dirty="0"/>
              <a:t>Μετά τον Β’ παγκόσμιο πόλεμο η κίνηση στο λιμάνι αυξήθηκε σημαντικά. Εμπορεύματα από τη Χαλκίδα, το Βόλο, την Καβάλα, την Αλεξανδρούπολη και άλλες πόλεις, αναγκάζονταν να διακινηθούν μέσω του λιμανιού της Ραφήνας αφού οι χερσαίες συγκοινωνίες παρουσίαζαν μεγάλες δυσκολίες.</a:t>
            </a:r>
          </a:p>
        </p:txBody>
      </p:sp>
    </p:spTree>
    <p:extLst>
      <p:ext uri="{BB962C8B-B14F-4D97-AF65-F5344CB8AC3E}">
        <p14:creationId xmlns:p14="http://schemas.microsoft.com/office/powerpoint/2010/main" val="1680665113"/>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9782AE-1629-4EB2-BCA9-2ED23974D6B9}"/>
              </a:ext>
            </a:extLst>
          </p:cNvPr>
          <p:cNvSpPr txBox="1"/>
          <p:nvPr/>
        </p:nvSpPr>
        <p:spPr>
          <a:xfrm>
            <a:off x="223520" y="162560"/>
            <a:ext cx="11399520" cy="5693866"/>
          </a:xfrm>
          <a:prstGeom prst="rect">
            <a:avLst/>
          </a:prstGeom>
          <a:noFill/>
        </p:spPr>
        <p:txBody>
          <a:bodyPr wrap="square">
            <a:spAutoFit/>
          </a:bodyPr>
          <a:lstStyle/>
          <a:p>
            <a:r>
              <a:rPr lang="el-GR" sz="2800" dirty="0"/>
              <a:t>Στο πολυσύχναστο λιμάνι της Ραφήνας υπήρχε μόνο</a:t>
            </a:r>
          </a:p>
          <a:p>
            <a:r>
              <a:rPr lang="el-GR" sz="2800" dirty="0"/>
              <a:t>μια μικρή τσιμεντένια αποβάθρα στην οποία μπορούσαν να πλησιάσουν</a:t>
            </a:r>
          </a:p>
          <a:p>
            <a:r>
              <a:rPr lang="el-GR" sz="2800" dirty="0"/>
              <a:t>μόνο καΐκια. </a:t>
            </a:r>
          </a:p>
          <a:p>
            <a:r>
              <a:rPr lang="el-GR" sz="2800" dirty="0"/>
              <a:t>Τα εμπορεύματα μεταφέρονταν στις πλάτες των λιμενεργατών οι οποίοι αναγκάζονταν να περπατούν πάνω σε μαδέρια.</a:t>
            </a:r>
          </a:p>
          <a:p>
            <a:r>
              <a:rPr lang="el-GR" sz="2800" dirty="0"/>
              <a:t>Μόλις το 1948 απέκτησε το λιμάνι την πρώτη του σωστή προβλήτα</a:t>
            </a:r>
          </a:p>
          <a:p>
            <a:r>
              <a:rPr lang="el-GR" sz="2800" dirty="0"/>
              <a:t>παραχωρήθηκε από το ελληνικό δημόσιο, και το φθινόπωρο του 1948 </a:t>
            </a:r>
            <a:r>
              <a:rPr lang="el-GR" sz="2800" dirty="0" err="1"/>
              <a:t>ρυμουλκήθηκε</a:t>
            </a:r>
            <a:r>
              <a:rPr lang="el-GR" sz="2800" dirty="0"/>
              <a:t> από ρυμουλκά του Μάτσα στη Ραφήνα ένα από τα </a:t>
            </a:r>
            <a:r>
              <a:rPr lang="el-GR" sz="2800" dirty="0" err="1"/>
              <a:t>τσιμεντόπλοια</a:t>
            </a:r>
            <a:r>
              <a:rPr lang="el-GR" sz="2800" dirty="0"/>
              <a:t> που βυθίστηκε στο Πέραμα  και εγκαταστάθηκε στην</a:t>
            </a:r>
          </a:p>
          <a:p>
            <a:r>
              <a:rPr lang="el-GR" sz="2800" dirty="0"/>
              <a:t>άκρη του υπάρχοντος μόλου όπου αποτέλεσε την βασική προβλήτα του</a:t>
            </a:r>
          </a:p>
          <a:p>
            <a:r>
              <a:rPr lang="el-GR" sz="2800" dirty="0"/>
              <a:t>λιμανιού και κυριαρχούσε στο χώρο μέχρι το τέλος της δεκαετίας του</a:t>
            </a:r>
          </a:p>
          <a:p>
            <a:r>
              <a:rPr lang="el-GR" sz="2800" dirty="0"/>
              <a:t>1970 όταν άρχισε η επέκταση του λιμανιού.</a:t>
            </a:r>
          </a:p>
          <a:p>
            <a:endParaRPr lang="el-GR" sz="2800" dirty="0"/>
          </a:p>
        </p:txBody>
      </p:sp>
    </p:spTree>
    <p:extLst>
      <p:ext uri="{BB962C8B-B14F-4D97-AF65-F5344CB8AC3E}">
        <p14:creationId xmlns:p14="http://schemas.microsoft.com/office/powerpoint/2010/main" val="484564951"/>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083F5BF-9820-4E2B-8AB8-C48CA31DDE83}"/>
              </a:ext>
            </a:extLst>
          </p:cNvPr>
          <p:cNvPicPr>
            <a:picLocks noChangeAspect="1"/>
          </p:cNvPicPr>
          <p:nvPr/>
        </p:nvPicPr>
        <p:blipFill rotWithShape="1">
          <a:blip r:embed="rId2"/>
          <a:srcRect l="20136" t="28407" r="20191" b="5506"/>
          <a:stretch/>
        </p:blipFill>
        <p:spPr>
          <a:xfrm>
            <a:off x="991210" y="248967"/>
            <a:ext cx="10209580" cy="6360066"/>
          </a:xfrm>
          <a:prstGeom prst="rect">
            <a:avLst/>
          </a:prstGeom>
        </p:spPr>
      </p:pic>
    </p:spTree>
    <p:extLst>
      <p:ext uri="{BB962C8B-B14F-4D97-AF65-F5344CB8AC3E}">
        <p14:creationId xmlns:p14="http://schemas.microsoft.com/office/powerpoint/2010/main" val="2237645686"/>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5205EA-82D7-4ECC-A64C-0B92FD8D321D}"/>
              </a:ext>
            </a:extLst>
          </p:cNvPr>
          <p:cNvSpPr txBox="1"/>
          <p:nvPr/>
        </p:nvSpPr>
        <p:spPr>
          <a:xfrm>
            <a:off x="506896" y="397564"/>
            <a:ext cx="11360426" cy="2677656"/>
          </a:xfrm>
          <a:prstGeom prst="rect">
            <a:avLst/>
          </a:prstGeom>
          <a:noFill/>
        </p:spPr>
        <p:txBody>
          <a:bodyPr wrap="square">
            <a:spAutoFit/>
          </a:bodyPr>
          <a:lstStyle/>
          <a:p>
            <a:r>
              <a:rPr lang="el-GR" sz="2800" dirty="0"/>
              <a:t>Μετά την απελευθέρωση από τους Γερμανούς, η Ραφήνα αναπτύσσεται</a:t>
            </a:r>
          </a:p>
          <a:p>
            <a:r>
              <a:rPr lang="el-GR" sz="2800" dirty="0"/>
              <a:t>με πολύ γρήγορους ρυθμούς. </a:t>
            </a:r>
          </a:p>
          <a:p>
            <a:r>
              <a:rPr lang="el-GR" sz="2800" dirty="0"/>
              <a:t>Γραφικό λιμανάκι, προορισμός για ούζο και </a:t>
            </a:r>
            <a:r>
              <a:rPr lang="el-GR" sz="2800" dirty="0" err="1"/>
              <a:t>ψαρομεζέδες</a:t>
            </a:r>
            <a:r>
              <a:rPr lang="el-GR" sz="2800" dirty="0"/>
              <a:t>, φύση και θάλασσα. Τραγουδήθηκε πολύ με το τραγούδι του Βασίλη </a:t>
            </a:r>
            <a:r>
              <a:rPr lang="el-GR" sz="2800" dirty="0" err="1"/>
              <a:t>Τσιτσάνη</a:t>
            </a:r>
            <a:r>
              <a:rPr lang="el-GR" sz="2800" dirty="0"/>
              <a:t> «Τα καβουράκια» και στο λιμάνι της γυρίστηκαν κάποιες ταινίες του ελληνικού κινηματογράφου όπως η «Ζαβολιάρα», «Ο </a:t>
            </a:r>
            <a:r>
              <a:rPr lang="el-GR" sz="2800" dirty="0" err="1"/>
              <a:t>Ψαρόγιαννος</a:t>
            </a:r>
            <a:r>
              <a:rPr lang="el-GR" sz="2800" dirty="0"/>
              <a:t>».</a:t>
            </a:r>
          </a:p>
        </p:txBody>
      </p:sp>
      <p:pic>
        <p:nvPicPr>
          <p:cNvPr id="5" name="Εικόνα 4">
            <a:extLst>
              <a:ext uri="{FF2B5EF4-FFF2-40B4-BE49-F238E27FC236}">
                <a16:creationId xmlns:a16="http://schemas.microsoft.com/office/drawing/2014/main" id="{79A4ABB6-C890-41A9-89A6-CB11C7434C6E}"/>
              </a:ext>
            </a:extLst>
          </p:cNvPr>
          <p:cNvPicPr>
            <a:picLocks noChangeAspect="1"/>
          </p:cNvPicPr>
          <p:nvPr/>
        </p:nvPicPr>
        <p:blipFill rotWithShape="1">
          <a:blip r:embed="rId2"/>
          <a:srcRect l="8071" t="14349" r="9101" b="6956"/>
          <a:stretch/>
        </p:blipFill>
        <p:spPr>
          <a:xfrm>
            <a:off x="2445026" y="3075220"/>
            <a:ext cx="6968987" cy="3724568"/>
          </a:xfrm>
          <a:prstGeom prst="rect">
            <a:avLst/>
          </a:prstGeom>
        </p:spPr>
      </p:pic>
    </p:spTree>
    <p:extLst>
      <p:ext uri="{BB962C8B-B14F-4D97-AF65-F5344CB8AC3E}">
        <p14:creationId xmlns:p14="http://schemas.microsoft.com/office/powerpoint/2010/main" val="2286471948"/>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4677B2-565E-42AA-ACEF-BF43C329434B}"/>
              </a:ext>
            </a:extLst>
          </p:cNvPr>
          <p:cNvSpPr txBox="1"/>
          <p:nvPr/>
        </p:nvSpPr>
        <p:spPr>
          <a:xfrm>
            <a:off x="318052" y="188843"/>
            <a:ext cx="11092070" cy="2677656"/>
          </a:xfrm>
          <a:prstGeom prst="rect">
            <a:avLst/>
          </a:prstGeom>
          <a:noFill/>
        </p:spPr>
        <p:txBody>
          <a:bodyPr wrap="square">
            <a:spAutoFit/>
          </a:bodyPr>
          <a:lstStyle/>
          <a:p>
            <a:r>
              <a:rPr lang="el-GR" sz="2800" dirty="0"/>
              <a:t>Τη δεκαετία του ’60 ξεκινούν σημαντικές εργασίες βελτίωσης των λιμενικών εγκαταστάσεων με την κατασκευή νέων κρηπιδωμάτων.</a:t>
            </a:r>
          </a:p>
          <a:p>
            <a:r>
              <a:rPr lang="el-GR" sz="2800" dirty="0"/>
              <a:t>Η έλευση των πρώτων επιβατηγών/οχηματαγωγών δίνει νέα δυναμική στο λιμάνι.</a:t>
            </a:r>
          </a:p>
          <a:p>
            <a:r>
              <a:rPr lang="el-GR" sz="2800" dirty="0"/>
              <a:t>Το ‘</a:t>
            </a:r>
            <a:r>
              <a:rPr lang="el-GR" sz="2800" dirty="0" err="1"/>
              <a:t>Ελενα</a:t>
            </a:r>
            <a:r>
              <a:rPr lang="el-GR" sz="2800" dirty="0"/>
              <a:t> Π” και το “Μεγαλόχαρη” είναι τα πρώτα </a:t>
            </a:r>
            <a:r>
              <a:rPr lang="el-GR" sz="2800" dirty="0" err="1"/>
              <a:t>ferries</a:t>
            </a:r>
            <a:r>
              <a:rPr lang="el-GR" sz="2800" dirty="0"/>
              <a:t> που ήρθαν το 1965 και το 1966, αντίστοιχα.</a:t>
            </a:r>
          </a:p>
        </p:txBody>
      </p:sp>
      <p:pic>
        <p:nvPicPr>
          <p:cNvPr id="5" name="Εικόνα 4">
            <a:extLst>
              <a:ext uri="{FF2B5EF4-FFF2-40B4-BE49-F238E27FC236}">
                <a16:creationId xmlns:a16="http://schemas.microsoft.com/office/drawing/2014/main" id="{FF81F373-7F0B-44C0-8AEC-EBDFFEBBB457}"/>
              </a:ext>
            </a:extLst>
          </p:cNvPr>
          <p:cNvPicPr>
            <a:picLocks noChangeAspect="1"/>
          </p:cNvPicPr>
          <p:nvPr/>
        </p:nvPicPr>
        <p:blipFill rotWithShape="1">
          <a:blip r:embed="rId2"/>
          <a:srcRect l="5790" t="32029" r="56547" b="24204"/>
          <a:stretch/>
        </p:blipFill>
        <p:spPr>
          <a:xfrm>
            <a:off x="427382" y="3011556"/>
            <a:ext cx="5346067" cy="3494615"/>
          </a:xfrm>
          <a:prstGeom prst="rect">
            <a:avLst/>
          </a:prstGeom>
        </p:spPr>
      </p:pic>
      <p:pic>
        <p:nvPicPr>
          <p:cNvPr id="7" name="Εικόνα 6">
            <a:extLst>
              <a:ext uri="{FF2B5EF4-FFF2-40B4-BE49-F238E27FC236}">
                <a16:creationId xmlns:a16="http://schemas.microsoft.com/office/drawing/2014/main" id="{047BA990-2099-4923-AB57-B9F627DCEF10}"/>
              </a:ext>
            </a:extLst>
          </p:cNvPr>
          <p:cNvPicPr>
            <a:picLocks noChangeAspect="1"/>
          </p:cNvPicPr>
          <p:nvPr/>
        </p:nvPicPr>
        <p:blipFill rotWithShape="1">
          <a:blip r:embed="rId3"/>
          <a:srcRect l="15163" t="23333" r="9837" b="6232"/>
          <a:stretch/>
        </p:blipFill>
        <p:spPr>
          <a:xfrm>
            <a:off x="5864087" y="3011556"/>
            <a:ext cx="6162261" cy="3494615"/>
          </a:xfrm>
          <a:prstGeom prst="rect">
            <a:avLst/>
          </a:prstGeom>
        </p:spPr>
      </p:pic>
    </p:spTree>
    <p:extLst>
      <p:ext uri="{BB962C8B-B14F-4D97-AF65-F5344CB8AC3E}">
        <p14:creationId xmlns:p14="http://schemas.microsoft.com/office/powerpoint/2010/main" val="481636671"/>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651993-9D35-474D-B8C8-DC58C8A62FD8}"/>
              </a:ext>
            </a:extLst>
          </p:cNvPr>
          <p:cNvSpPr txBox="1"/>
          <p:nvPr/>
        </p:nvSpPr>
        <p:spPr>
          <a:xfrm>
            <a:off x="705679" y="487017"/>
            <a:ext cx="9601200" cy="2677656"/>
          </a:xfrm>
          <a:prstGeom prst="rect">
            <a:avLst/>
          </a:prstGeom>
          <a:noFill/>
        </p:spPr>
        <p:txBody>
          <a:bodyPr wrap="square" rtlCol="0">
            <a:spAutoFit/>
          </a:bodyPr>
          <a:lstStyle/>
          <a:p>
            <a:r>
              <a:rPr lang="el-GR" sz="2800" dirty="0"/>
              <a:t>Σήμερα η Ραφήνα αποτελεί ουσιαστικά προάστιο της Αθήνας, χάρη στην Αττική Οδό που βελτίωσε την πρόσβαση από το κέντρο της πόλης αφού ενώνεται με την Λεωφόρο </a:t>
            </a:r>
            <a:r>
              <a:rPr lang="el-GR" sz="2800" dirty="0" err="1"/>
              <a:t>Μαραθώνος</a:t>
            </a:r>
            <a:r>
              <a:rPr lang="el-GR" sz="2800" dirty="0"/>
              <a:t> στο γειτονικό </a:t>
            </a:r>
            <a:r>
              <a:rPr lang="el-GR" sz="2800" dirty="0" err="1"/>
              <a:t>Πικέρμι</a:t>
            </a:r>
            <a:r>
              <a:rPr lang="el-GR" sz="2800" dirty="0"/>
              <a:t>. Τα τελευταία χρόνια έχει γνωρίσει μεγάλη ανάπτυξη, καθώς ολοένα και περισσότερες ακτοπλοϊκές γραμμές επιλέγουν το λιμάνι της. </a:t>
            </a:r>
          </a:p>
        </p:txBody>
      </p:sp>
    </p:spTree>
    <p:extLst>
      <p:ext uri="{BB962C8B-B14F-4D97-AF65-F5344CB8AC3E}">
        <p14:creationId xmlns:p14="http://schemas.microsoft.com/office/powerpoint/2010/main" val="928132045"/>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68BA3-6576-4E88-A685-B9953D1F752B}"/>
              </a:ext>
            </a:extLst>
          </p:cNvPr>
          <p:cNvSpPr txBox="1"/>
          <p:nvPr/>
        </p:nvSpPr>
        <p:spPr>
          <a:xfrm>
            <a:off x="957469" y="874642"/>
            <a:ext cx="10277061" cy="523220"/>
          </a:xfrm>
          <a:prstGeom prst="rect">
            <a:avLst/>
          </a:prstGeom>
          <a:noFill/>
        </p:spPr>
        <p:txBody>
          <a:bodyPr wrap="square" rtlCol="0">
            <a:spAutoFit/>
          </a:bodyPr>
          <a:lstStyle/>
          <a:p>
            <a:r>
              <a:rPr lang="el-GR" sz="2800" dirty="0"/>
              <a:t>Η ΡΑΦΗΝΑ ΜΕΣΩ ΑΠΟ ΤΑ ΜΑΤΙΑ ΤΗΣ ΜΕΛΠΩΜΕΝΗΣ ΑΣΜΑΝΗΣ.</a:t>
            </a:r>
          </a:p>
        </p:txBody>
      </p:sp>
      <p:sp>
        <p:nvSpPr>
          <p:cNvPr id="4" name="TextBox 3">
            <a:extLst>
              <a:ext uri="{FF2B5EF4-FFF2-40B4-BE49-F238E27FC236}">
                <a16:creationId xmlns:a16="http://schemas.microsoft.com/office/drawing/2014/main" id="{F605088B-BC4C-47A1-AAA6-716BDA4B8967}"/>
              </a:ext>
            </a:extLst>
          </p:cNvPr>
          <p:cNvSpPr txBox="1"/>
          <p:nvPr/>
        </p:nvSpPr>
        <p:spPr>
          <a:xfrm>
            <a:off x="1192694" y="1546949"/>
            <a:ext cx="9806609" cy="2677656"/>
          </a:xfrm>
          <a:prstGeom prst="rect">
            <a:avLst/>
          </a:prstGeom>
          <a:noFill/>
        </p:spPr>
        <p:txBody>
          <a:bodyPr wrap="square" rtlCol="0">
            <a:spAutoFit/>
          </a:bodyPr>
          <a:lstStyle/>
          <a:p>
            <a:r>
              <a:rPr lang="el-GR" sz="2800" dirty="0"/>
              <a:t>Η </a:t>
            </a:r>
            <a:r>
              <a:rPr lang="el-GR" sz="2800" dirty="0" err="1"/>
              <a:t>Μελπωμένη</a:t>
            </a:r>
            <a:r>
              <a:rPr lang="el-GR" sz="2800" dirty="0"/>
              <a:t> (</a:t>
            </a:r>
            <a:r>
              <a:rPr lang="el-GR" sz="2800" dirty="0" err="1"/>
              <a:t>Μουτσάτσου</a:t>
            </a:r>
            <a:r>
              <a:rPr lang="el-GR" sz="2800" dirty="0"/>
              <a:t>) </a:t>
            </a:r>
            <a:r>
              <a:rPr lang="el-GR" sz="2800" dirty="0" err="1"/>
              <a:t>Ασμάνη</a:t>
            </a:r>
            <a:r>
              <a:rPr lang="el-GR" sz="2800" dirty="0"/>
              <a:t> </a:t>
            </a:r>
            <a:r>
              <a:rPr lang="el-GR" sz="2800" dirty="0" err="1"/>
              <a:t>έιναι</a:t>
            </a:r>
            <a:r>
              <a:rPr lang="el-GR" sz="2800" dirty="0"/>
              <a:t> μόνιμη κάτοικος Ραφήνας , γεννήθηκε στο Λαύριο και μεγάλωσε στην Ραφήνα, έτσι λοιπόν στα πλαίσια της εργασίας μου, της έκανα μία συνέντευξη προκειμένου να αντλήσω πληροφορίες για την ζωή στην Ραφήνα τότε. ( Η </a:t>
            </a:r>
            <a:r>
              <a:rPr lang="el-GR" sz="2800" dirty="0" err="1"/>
              <a:t>Μελπωμένη</a:t>
            </a:r>
            <a:r>
              <a:rPr lang="el-GR" sz="2800" dirty="0"/>
              <a:t> </a:t>
            </a:r>
            <a:r>
              <a:rPr lang="el-GR" sz="2800" dirty="0" err="1"/>
              <a:t>Ασμάνη</a:t>
            </a:r>
            <a:r>
              <a:rPr lang="el-GR" sz="2800" dirty="0"/>
              <a:t> είναι γιαγιά μου).</a:t>
            </a:r>
          </a:p>
          <a:p>
            <a:r>
              <a:rPr lang="el-GR" sz="2800" dirty="0"/>
              <a:t>Ας αρχίσουμε :</a:t>
            </a:r>
          </a:p>
        </p:txBody>
      </p:sp>
    </p:spTree>
    <p:extLst>
      <p:ext uri="{BB962C8B-B14F-4D97-AF65-F5344CB8AC3E}">
        <p14:creationId xmlns:p14="http://schemas.microsoft.com/office/powerpoint/2010/main" val="3205885767"/>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roduction">
            <a:hlinkClick r:id="" action="ppaction://media"/>
            <a:extLst>
              <a:ext uri="{FF2B5EF4-FFF2-40B4-BE49-F238E27FC236}">
                <a16:creationId xmlns:a16="http://schemas.microsoft.com/office/drawing/2014/main" id="{DF3A9C00-97AE-43F8-9FCB-E66230B0BA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2409491"/>
            <a:ext cx="406400" cy="406400"/>
          </a:xfrm>
          <a:prstGeom prst="rect">
            <a:avLst/>
          </a:prstGeom>
        </p:spPr>
      </p:pic>
      <p:sp>
        <p:nvSpPr>
          <p:cNvPr id="3" name="TextBox 2">
            <a:extLst>
              <a:ext uri="{FF2B5EF4-FFF2-40B4-BE49-F238E27FC236}">
                <a16:creationId xmlns:a16="http://schemas.microsoft.com/office/drawing/2014/main" id="{7561BA9D-5980-4B62-B394-C1B5574C6F2A}"/>
              </a:ext>
            </a:extLst>
          </p:cNvPr>
          <p:cNvSpPr txBox="1"/>
          <p:nvPr/>
        </p:nvSpPr>
        <p:spPr>
          <a:xfrm>
            <a:off x="4976263" y="779646"/>
            <a:ext cx="6169793" cy="523220"/>
          </a:xfrm>
          <a:prstGeom prst="rect">
            <a:avLst/>
          </a:prstGeom>
          <a:noFill/>
        </p:spPr>
        <p:txBody>
          <a:bodyPr wrap="square" rtlCol="0">
            <a:spAutoFit/>
          </a:bodyPr>
          <a:lstStyle/>
          <a:p>
            <a:r>
              <a:rPr lang="el-GR" sz="2800" dirty="0"/>
              <a:t>ΣΥΝΕΝΤΕΥΞΗ</a:t>
            </a:r>
          </a:p>
        </p:txBody>
      </p:sp>
    </p:spTree>
    <p:extLst>
      <p:ext uri="{BB962C8B-B14F-4D97-AF65-F5344CB8AC3E}">
        <p14:creationId xmlns:p14="http://schemas.microsoft.com/office/powerpoint/2010/main" val="2363464059"/>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F419EE-9BDE-47A8-9608-6954E6D4B95A}"/>
              </a:ext>
            </a:extLst>
          </p:cNvPr>
          <p:cNvSpPr txBox="1"/>
          <p:nvPr/>
        </p:nvSpPr>
        <p:spPr>
          <a:xfrm>
            <a:off x="4241838" y="708955"/>
            <a:ext cx="6097656" cy="523220"/>
          </a:xfrm>
          <a:prstGeom prst="rect">
            <a:avLst/>
          </a:prstGeom>
          <a:noFill/>
        </p:spPr>
        <p:txBody>
          <a:bodyPr wrap="square">
            <a:spAutoFit/>
          </a:bodyPr>
          <a:lstStyle/>
          <a:p>
            <a:r>
              <a:rPr lang="el-GR" sz="2800" dirty="0"/>
              <a:t>ΣΥΝΕΝΤΕΥΞΗ ΜΕΡΟΣ 1ο</a:t>
            </a:r>
          </a:p>
        </p:txBody>
      </p:sp>
      <p:pic>
        <p:nvPicPr>
          <p:cNvPr id="4" name="1o meros-1">
            <a:hlinkClick r:id="" action="ppaction://media"/>
            <a:extLst>
              <a:ext uri="{FF2B5EF4-FFF2-40B4-BE49-F238E27FC236}">
                <a16:creationId xmlns:a16="http://schemas.microsoft.com/office/drawing/2014/main" id="{67B7E385-2C69-4179-8939-EC479401D2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73871822"/>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8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AC0BC-CDFC-47A7-ACE9-2715FE2B16EC}"/>
              </a:ext>
            </a:extLst>
          </p:cNvPr>
          <p:cNvSpPr txBox="1"/>
          <p:nvPr/>
        </p:nvSpPr>
        <p:spPr>
          <a:xfrm>
            <a:off x="386080" y="570081"/>
            <a:ext cx="11419840" cy="1384995"/>
          </a:xfrm>
          <a:prstGeom prst="rect">
            <a:avLst/>
          </a:prstGeom>
          <a:noFill/>
        </p:spPr>
        <p:txBody>
          <a:bodyPr wrap="square">
            <a:spAutoFit/>
          </a:bodyPr>
          <a:lstStyle/>
          <a:p>
            <a:pPr marL="0" indent="0">
              <a:buNone/>
            </a:pPr>
            <a:r>
              <a:rPr lang="el-GR" sz="2800" dirty="0"/>
              <a:t>Είναι </a:t>
            </a:r>
            <a:r>
              <a:rPr lang="el-GR" sz="2800" dirty="0" err="1"/>
              <a:t>πυκνοκατοικημένη</a:t>
            </a:r>
            <a:r>
              <a:rPr lang="el-GR" sz="2800" dirty="0"/>
              <a:t> περιοχή στο κέντρο κοντά στο λιμάνι αλλά διαθέτει μεγάλες εκτάσεις με πάρκα και χώρους πράσινου. Δυο μεγάλες παραλίες κοσμούν την Ραφήνα η πρώτη δίπλα από το λιμάνι γνωστή ως ΠΛΑΖ </a:t>
            </a:r>
          </a:p>
        </p:txBody>
      </p:sp>
      <p:pic>
        <p:nvPicPr>
          <p:cNvPr id="4" name="Εικόνα 3">
            <a:extLst>
              <a:ext uri="{FF2B5EF4-FFF2-40B4-BE49-F238E27FC236}">
                <a16:creationId xmlns:a16="http://schemas.microsoft.com/office/drawing/2014/main" id="{867BE335-683D-4665-9A2B-87A730613B3A}"/>
              </a:ext>
            </a:extLst>
          </p:cNvPr>
          <p:cNvPicPr>
            <a:picLocks noChangeAspect="1"/>
          </p:cNvPicPr>
          <p:nvPr/>
        </p:nvPicPr>
        <p:blipFill>
          <a:blip r:embed="rId2"/>
          <a:stretch>
            <a:fillRect/>
          </a:stretch>
        </p:blipFill>
        <p:spPr>
          <a:xfrm>
            <a:off x="2367280" y="2076996"/>
            <a:ext cx="7457440" cy="4327478"/>
          </a:xfrm>
          <a:prstGeom prst="rect">
            <a:avLst/>
          </a:prstGeom>
        </p:spPr>
      </p:pic>
    </p:spTree>
    <p:extLst>
      <p:ext uri="{BB962C8B-B14F-4D97-AF65-F5344CB8AC3E}">
        <p14:creationId xmlns:p14="http://schemas.microsoft.com/office/powerpoint/2010/main" val="1807871147"/>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ws htan h rafina-1">
            <a:hlinkClick r:id="" action="ppaction://media"/>
            <a:extLst>
              <a:ext uri="{FF2B5EF4-FFF2-40B4-BE49-F238E27FC236}">
                <a16:creationId xmlns:a16="http://schemas.microsoft.com/office/drawing/2014/main" id="{CD7070CE-0D3D-4137-B697-E53C86DF89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225800"/>
            <a:ext cx="406400" cy="406400"/>
          </a:xfrm>
          <a:prstGeom prst="rect">
            <a:avLst/>
          </a:prstGeom>
        </p:spPr>
      </p:pic>
      <p:sp>
        <p:nvSpPr>
          <p:cNvPr id="3" name="TextBox 2">
            <a:extLst>
              <a:ext uri="{FF2B5EF4-FFF2-40B4-BE49-F238E27FC236}">
                <a16:creationId xmlns:a16="http://schemas.microsoft.com/office/drawing/2014/main" id="{E0239B13-4A1E-4FBF-A149-757A8FF374DF}"/>
              </a:ext>
            </a:extLst>
          </p:cNvPr>
          <p:cNvSpPr txBox="1"/>
          <p:nvPr/>
        </p:nvSpPr>
        <p:spPr>
          <a:xfrm>
            <a:off x="3322869" y="636105"/>
            <a:ext cx="5546262" cy="523220"/>
          </a:xfrm>
          <a:prstGeom prst="rect">
            <a:avLst/>
          </a:prstGeom>
          <a:noFill/>
        </p:spPr>
        <p:txBody>
          <a:bodyPr wrap="none" rtlCol="0">
            <a:spAutoFit/>
          </a:bodyPr>
          <a:lstStyle/>
          <a:p>
            <a:r>
              <a:rPr lang="el-GR" sz="2800" dirty="0"/>
              <a:t>ΠΕΡΙΓΡΑΦΗ ΤΗΣ ΡΑΦΗΝΑΣ ΤΟΥ ΤΟΤΕ</a:t>
            </a:r>
          </a:p>
        </p:txBody>
      </p:sp>
    </p:spTree>
    <p:extLst>
      <p:ext uri="{BB962C8B-B14F-4D97-AF65-F5344CB8AC3E}">
        <p14:creationId xmlns:p14="http://schemas.microsoft.com/office/powerpoint/2010/main" val="3082201121"/>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8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storiko gegonos no 1-1">
            <a:hlinkClick r:id="" action="ppaction://media"/>
            <a:extLst>
              <a:ext uri="{FF2B5EF4-FFF2-40B4-BE49-F238E27FC236}">
                <a16:creationId xmlns:a16="http://schemas.microsoft.com/office/drawing/2014/main" id="{4306207E-526E-462F-92D4-A38F9E47AA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2239134"/>
            <a:ext cx="406400" cy="406400"/>
          </a:xfrm>
          <a:prstGeom prst="rect">
            <a:avLst/>
          </a:prstGeom>
        </p:spPr>
      </p:pic>
      <p:pic>
        <p:nvPicPr>
          <p:cNvPr id="3" name="Χρυση 2">
            <a:hlinkClick r:id="" action="ppaction://media"/>
            <a:extLst>
              <a:ext uri="{FF2B5EF4-FFF2-40B4-BE49-F238E27FC236}">
                <a16:creationId xmlns:a16="http://schemas.microsoft.com/office/drawing/2014/main" id="{FE60519B-C731-48D2-9A6F-128D6999416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92800" y="4158632"/>
            <a:ext cx="406400" cy="406400"/>
          </a:xfrm>
          <a:prstGeom prst="rect">
            <a:avLst/>
          </a:prstGeom>
        </p:spPr>
      </p:pic>
      <p:sp>
        <p:nvSpPr>
          <p:cNvPr id="5" name="TextBox 4">
            <a:extLst>
              <a:ext uri="{FF2B5EF4-FFF2-40B4-BE49-F238E27FC236}">
                <a16:creationId xmlns:a16="http://schemas.microsoft.com/office/drawing/2014/main" id="{690D919E-7580-43D7-89F5-3C8D1F29DBEB}"/>
              </a:ext>
            </a:extLst>
          </p:cNvPr>
          <p:cNvSpPr txBox="1"/>
          <p:nvPr/>
        </p:nvSpPr>
        <p:spPr>
          <a:xfrm>
            <a:off x="1373739" y="558265"/>
            <a:ext cx="9038122" cy="523220"/>
          </a:xfrm>
          <a:prstGeom prst="rect">
            <a:avLst/>
          </a:prstGeom>
          <a:noFill/>
        </p:spPr>
        <p:txBody>
          <a:bodyPr wrap="square" rtlCol="0">
            <a:spAutoFit/>
          </a:bodyPr>
          <a:lstStyle/>
          <a:p>
            <a:r>
              <a:rPr lang="el-GR" sz="2800" dirty="0"/>
              <a:t>«ΧΡΥΣΗ» ΓΕΓΟΝΟΣ ΠΟΥ ΘΥΜΑΤΑΙ Η ΜΕΛΠΩΜΕΝΗ ΑΣΜΑΝΗ</a:t>
            </a:r>
          </a:p>
        </p:txBody>
      </p:sp>
    </p:spTree>
    <p:extLst>
      <p:ext uri="{BB962C8B-B14F-4D97-AF65-F5344CB8AC3E}">
        <p14:creationId xmlns:p14="http://schemas.microsoft.com/office/powerpoint/2010/main" val="1228270767"/>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1" fill="hold"/>
                                        <p:tgtEl>
                                          <p:spTgt spid="2"/>
                                        </p:tgtEl>
                                      </p:cBhvr>
                                    </p:cmd>
                                  </p:childTnLst>
                                </p:cTn>
                              </p:par>
                            </p:childTnLst>
                          </p:cTn>
                        </p:par>
                        <p:par>
                          <p:cTn id="7" fill="hold">
                            <p:stCondLst>
                              <p:cond delay="5921"/>
                            </p:stCondLst>
                            <p:childTnLst>
                              <p:par>
                                <p:cTn id="8" presetID="1" presetClass="mediacall" presetSubtype="0" fill="hold" nodeType="afterEffect">
                                  <p:stCondLst>
                                    <p:cond delay="0"/>
                                  </p:stCondLst>
                                  <p:childTnLst>
                                    <p:cmd type="call" cmd="playFrom(0.0)">
                                      <p:cBhvr>
                                        <p:cTn id="9" dur="1987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mma">
            <a:hlinkClick r:id="" action="ppaction://media"/>
            <a:extLst>
              <a:ext uri="{FF2B5EF4-FFF2-40B4-BE49-F238E27FC236}">
                <a16:creationId xmlns:a16="http://schemas.microsoft.com/office/drawing/2014/main" id="{17ED0078-FD7C-4718-9DEE-4362B9C1EF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2607089"/>
            <a:ext cx="406400" cy="406400"/>
          </a:xfrm>
          <a:prstGeom prst="rect">
            <a:avLst/>
          </a:prstGeom>
        </p:spPr>
      </p:pic>
      <p:sp>
        <p:nvSpPr>
          <p:cNvPr id="5" name="TextBox 4">
            <a:extLst>
              <a:ext uri="{FF2B5EF4-FFF2-40B4-BE49-F238E27FC236}">
                <a16:creationId xmlns:a16="http://schemas.microsoft.com/office/drawing/2014/main" id="{F9E6A01B-A250-452E-B766-53E64F63D0AC}"/>
              </a:ext>
            </a:extLst>
          </p:cNvPr>
          <p:cNvSpPr txBox="1"/>
          <p:nvPr/>
        </p:nvSpPr>
        <p:spPr>
          <a:xfrm>
            <a:off x="3601987" y="810159"/>
            <a:ext cx="8316227" cy="523220"/>
          </a:xfrm>
          <a:prstGeom prst="rect">
            <a:avLst/>
          </a:prstGeom>
          <a:noFill/>
        </p:spPr>
        <p:txBody>
          <a:bodyPr wrap="square" rtlCol="0">
            <a:spAutoFit/>
          </a:bodyPr>
          <a:lstStyle/>
          <a:p>
            <a:r>
              <a:rPr lang="el-GR" sz="2800" dirty="0"/>
              <a:t>ΤΟ ΜΕΓΑ ΡΕΜΜΑ ΠΛΥΜΜΙΡΙΖΕΙ</a:t>
            </a:r>
          </a:p>
        </p:txBody>
      </p:sp>
    </p:spTree>
    <p:extLst>
      <p:ext uri="{BB962C8B-B14F-4D97-AF65-F5344CB8AC3E}">
        <p14:creationId xmlns:p14="http://schemas.microsoft.com/office/powerpoint/2010/main" val="2524830779"/>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7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nding">
            <a:hlinkClick r:id="" action="ppaction://media"/>
            <a:extLst>
              <a:ext uri="{FF2B5EF4-FFF2-40B4-BE49-F238E27FC236}">
                <a16:creationId xmlns:a16="http://schemas.microsoft.com/office/drawing/2014/main" id="{22BDC0F8-3F8C-4B94-9093-45010E718D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
        <p:nvSpPr>
          <p:cNvPr id="3" name="TextBox 2">
            <a:extLst>
              <a:ext uri="{FF2B5EF4-FFF2-40B4-BE49-F238E27FC236}">
                <a16:creationId xmlns:a16="http://schemas.microsoft.com/office/drawing/2014/main" id="{221E5ECE-D6D3-4555-9000-3A97504597E0}"/>
              </a:ext>
            </a:extLst>
          </p:cNvPr>
          <p:cNvSpPr txBox="1"/>
          <p:nvPr/>
        </p:nvSpPr>
        <p:spPr>
          <a:xfrm>
            <a:off x="4162392" y="1203158"/>
            <a:ext cx="7777212" cy="584775"/>
          </a:xfrm>
          <a:prstGeom prst="rect">
            <a:avLst/>
          </a:prstGeom>
          <a:noFill/>
        </p:spPr>
        <p:txBody>
          <a:bodyPr wrap="square" rtlCol="0">
            <a:spAutoFit/>
          </a:bodyPr>
          <a:lstStyle/>
          <a:p>
            <a:r>
              <a:rPr lang="el-GR" sz="3200" dirty="0"/>
              <a:t>ΤΕΛΟΣ ΣΥΝΕΝΤΕΥΞΗΣ</a:t>
            </a:r>
          </a:p>
        </p:txBody>
      </p:sp>
    </p:spTree>
    <p:extLst>
      <p:ext uri="{BB962C8B-B14F-4D97-AF65-F5344CB8AC3E}">
        <p14:creationId xmlns:p14="http://schemas.microsoft.com/office/powerpoint/2010/main" val="3272345762"/>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B5B21B-569C-4E11-98E4-2A9E4C36EC97}"/>
              </a:ext>
            </a:extLst>
          </p:cNvPr>
          <p:cNvSpPr txBox="1"/>
          <p:nvPr/>
        </p:nvSpPr>
        <p:spPr>
          <a:xfrm>
            <a:off x="1356360" y="447040"/>
            <a:ext cx="9479280" cy="6986528"/>
          </a:xfrm>
          <a:prstGeom prst="rect">
            <a:avLst/>
          </a:prstGeom>
          <a:noFill/>
        </p:spPr>
        <p:txBody>
          <a:bodyPr wrap="square" rtlCol="0">
            <a:spAutoFit/>
          </a:bodyPr>
          <a:lstStyle/>
          <a:p>
            <a:r>
              <a:rPr lang="el-GR" sz="2800" dirty="0"/>
              <a:t>Πηγές και Βιβλιογραφία:</a:t>
            </a:r>
          </a:p>
          <a:p>
            <a:r>
              <a:rPr lang="en-US" sz="2800" dirty="0"/>
              <a:t>Triglianoi.gr</a:t>
            </a:r>
          </a:p>
          <a:p>
            <a:r>
              <a:rPr lang="en-US" sz="2800" dirty="0"/>
              <a:t>RPN.gr</a:t>
            </a:r>
          </a:p>
          <a:p>
            <a:r>
              <a:rPr lang="en-US" sz="2800" dirty="0"/>
              <a:t>Enandro.gr</a:t>
            </a:r>
          </a:p>
          <a:p>
            <a:r>
              <a:rPr lang="en-US" sz="2800" dirty="0"/>
              <a:t>Nautilia.gr</a:t>
            </a:r>
            <a:endParaRPr lang="el-GR" sz="2800" dirty="0"/>
          </a:p>
          <a:p>
            <a:r>
              <a:rPr lang="en-US" sz="2800" dirty="0"/>
              <a:t>Memorylife.blogspot.com</a:t>
            </a:r>
          </a:p>
          <a:p>
            <a:r>
              <a:rPr lang="en-US" sz="2800" dirty="0"/>
              <a:t>Emena.gr </a:t>
            </a:r>
            <a:endParaRPr lang="el-GR" sz="2800" dirty="0"/>
          </a:p>
          <a:p>
            <a:r>
              <a:rPr lang="el-GR" sz="2800" dirty="0"/>
              <a:t>ΦΙΛΟΛΟΓΙΚΗ ΕΡΓΑΣΙΑ (ΚΟΥΖΑΣ ΓΕΩΡΓΙΟΣ)</a:t>
            </a:r>
            <a:r>
              <a:rPr lang="en-US" sz="2800" dirty="0"/>
              <a:t>:</a:t>
            </a:r>
            <a:r>
              <a:rPr lang="el-GR" sz="2800" dirty="0"/>
              <a:t> Η Ραφήνα κατά την διάρκεια το μεσοπολέμου.</a:t>
            </a:r>
          </a:p>
          <a:p>
            <a:r>
              <a:rPr lang="en-US" sz="2800" u="sng" dirty="0">
                <a:hlinkClick r:id="rId2">
                  <a:extLst>
                    <a:ext uri="{A12FA001-AC4F-418D-AE19-62706E023703}">
                      <ahyp:hlinkClr xmlns:ahyp="http://schemas.microsoft.com/office/drawing/2018/hyperlinkcolor" val="tx"/>
                    </a:ext>
                  </a:extLst>
                </a:hlinkClick>
              </a:rPr>
              <a:t>urbanspeleology.blogspot.com</a:t>
            </a:r>
            <a:endParaRPr lang="el-GR" sz="2800" u="sng" dirty="0"/>
          </a:p>
          <a:p>
            <a:r>
              <a:rPr lang="en-US" sz="2800" dirty="0"/>
              <a:t>irafina.gr</a:t>
            </a:r>
          </a:p>
          <a:p>
            <a:r>
              <a:rPr lang="en-US" sz="2800" dirty="0">
                <a:hlinkClick r:id="rId3">
                  <a:extLst>
                    <a:ext uri="{A12FA001-AC4F-418D-AE19-62706E023703}">
                      <ahyp:hlinkClr xmlns:ahyp="http://schemas.microsoft.com/office/drawing/2018/hyperlinkcolor" val="tx"/>
                    </a:ext>
                  </a:extLst>
                </a:hlinkClick>
              </a:rPr>
              <a:t>www.getyourspace.gr</a:t>
            </a:r>
            <a:endParaRPr lang="el-GR" sz="2800" dirty="0"/>
          </a:p>
          <a:p>
            <a:r>
              <a:rPr lang="el-GR" sz="2800" dirty="0"/>
              <a:t>Συνέντευξη: </a:t>
            </a:r>
            <a:r>
              <a:rPr lang="el-GR" sz="2800" dirty="0" err="1"/>
              <a:t>Μελπωμένης</a:t>
            </a:r>
            <a:r>
              <a:rPr lang="el-GR" sz="2800" dirty="0"/>
              <a:t> </a:t>
            </a:r>
            <a:r>
              <a:rPr lang="el-GR" sz="2800" dirty="0" err="1"/>
              <a:t>Ασμάνης</a:t>
            </a:r>
            <a:endParaRPr lang="el-GR" sz="2800" dirty="0"/>
          </a:p>
          <a:p>
            <a:r>
              <a:rPr lang="en-US" sz="2800" dirty="0"/>
              <a:t>Wikipedia.gr</a:t>
            </a:r>
          </a:p>
          <a:p>
            <a:endParaRPr lang="el-GR" sz="2800" dirty="0"/>
          </a:p>
          <a:p>
            <a:endParaRPr lang="el-GR" sz="2800" dirty="0"/>
          </a:p>
        </p:txBody>
      </p:sp>
      <p:sp>
        <p:nvSpPr>
          <p:cNvPr id="3" name="TextBox 2">
            <a:extLst>
              <a:ext uri="{FF2B5EF4-FFF2-40B4-BE49-F238E27FC236}">
                <a16:creationId xmlns:a16="http://schemas.microsoft.com/office/drawing/2014/main" id="{C98F26BA-C39B-479D-83BC-E4F1794E2804}"/>
              </a:ext>
            </a:extLst>
          </p:cNvPr>
          <p:cNvSpPr txBox="1"/>
          <p:nvPr/>
        </p:nvSpPr>
        <p:spPr>
          <a:xfrm>
            <a:off x="8260080" y="4836160"/>
            <a:ext cx="3698240" cy="646331"/>
          </a:xfrm>
          <a:prstGeom prst="rect">
            <a:avLst/>
          </a:prstGeom>
          <a:noFill/>
        </p:spPr>
        <p:txBody>
          <a:bodyPr wrap="square" rtlCol="0">
            <a:spAutoFit/>
          </a:bodyPr>
          <a:lstStyle/>
          <a:p>
            <a:r>
              <a:rPr lang="el-GR" dirty="0" err="1">
                <a:solidFill>
                  <a:schemeClr val="bg1"/>
                </a:solidFill>
              </a:rPr>
              <a:t>Φιλιππάκης</a:t>
            </a:r>
            <a:r>
              <a:rPr lang="el-GR" dirty="0">
                <a:solidFill>
                  <a:schemeClr val="bg1"/>
                </a:solidFill>
              </a:rPr>
              <a:t> Σταύρος Β4 </a:t>
            </a:r>
          </a:p>
          <a:p>
            <a:r>
              <a:rPr lang="el-GR" dirty="0">
                <a:solidFill>
                  <a:schemeClr val="bg1"/>
                </a:solidFill>
              </a:rPr>
              <a:t>Κυριακή 13 Δεκεμβρίου 2020</a:t>
            </a:r>
          </a:p>
        </p:txBody>
      </p:sp>
    </p:spTree>
    <p:extLst>
      <p:ext uri="{BB962C8B-B14F-4D97-AF65-F5344CB8AC3E}">
        <p14:creationId xmlns:p14="http://schemas.microsoft.com/office/powerpoint/2010/main" val="2174460855"/>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C34915-8D0F-4E1A-ACB0-1268F81E802B}"/>
              </a:ext>
            </a:extLst>
          </p:cNvPr>
          <p:cNvSpPr txBox="1"/>
          <p:nvPr/>
        </p:nvSpPr>
        <p:spPr>
          <a:xfrm>
            <a:off x="833120" y="538480"/>
            <a:ext cx="10535920" cy="954107"/>
          </a:xfrm>
          <a:prstGeom prst="rect">
            <a:avLst/>
          </a:prstGeom>
          <a:noFill/>
        </p:spPr>
        <p:txBody>
          <a:bodyPr wrap="square">
            <a:spAutoFit/>
          </a:bodyPr>
          <a:lstStyle/>
          <a:p>
            <a:r>
              <a:rPr lang="el-GR" sz="2800" dirty="0"/>
              <a:t>και η δεύτερη η δημοφιλέστατη παραλία </a:t>
            </a:r>
            <a:r>
              <a:rPr lang="el-GR" sz="2800" dirty="0" err="1"/>
              <a:t>Μαρίκες</a:t>
            </a:r>
            <a:r>
              <a:rPr lang="el-GR" sz="2800" dirty="0"/>
              <a:t> στην θέση Αυλάκι στα νότια κοντά στα σύνορα με την Αρτέμιδα. </a:t>
            </a:r>
          </a:p>
        </p:txBody>
      </p:sp>
      <p:pic>
        <p:nvPicPr>
          <p:cNvPr id="3" name="Εικόνα 2">
            <a:extLst>
              <a:ext uri="{FF2B5EF4-FFF2-40B4-BE49-F238E27FC236}">
                <a16:creationId xmlns:a16="http://schemas.microsoft.com/office/drawing/2014/main" id="{5A9E9DA8-3A81-42D8-A218-060F9E955333}"/>
              </a:ext>
            </a:extLst>
          </p:cNvPr>
          <p:cNvPicPr>
            <a:picLocks noChangeAspect="1"/>
          </p:cNvPicPr>
          <p:nvPr/>
        </p:nvPicPr>
        <p:blipFill>
          <a:blip r:embed="rId2"/>
          <a:stretch>
            <a:fillRect/>
          </a:stretch>
        </p:blipFill>
        <p:spPr>
          <a:xfrm>
            <a:off x="1534160" y="1788228"/>
            <a:ext cx="9123680" cy="4531292"/>
          </a:xfrm>
          <a:prstGeom prst="rect">
            <a:avLst/>
          </a:prstGeom>
        </p:spPr>
      </p:pic>
    </p:spTree>
    <p:extLst>
      <p:ext uri="{BB962C8B-B14F-4D97-AF65-F5344CB8AC3E}">
        <p14:creationId xmlns:p14="http://schemas.microsoft.com/office/powerpoint/2010/main" val="1690670765"/>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624611-4B79-4E47-99FA-DC94778BB381}"/>
              </a:ext>
            </a:extLst>
          </p:cNvPr>
          <p:cNvSpPr>
            <a:spLocks noGrp="1"/>
          </p:cNvSpPr>
          <p:nvPr>
            <p:ph type="title"/>
          </p:nvPr>
        </p:nvSpPr>
        <p:spPr/>
        <p:txBody>
          <a:bodyPr>
            <a:normAutofit/>
          </a:bodyPr>
          <a:lstStyle/>
          <a:p>
            <a:r>
              <a:rPr lang="el-GR" sz="2800" dirty="0"/>
              <a:t>Υπάρχουν επίσης και κάποιες μικρότερες όπως το μπλε λιμανάκι στο δρόμο προς το Μάτι αλλά και το κόκκινο μία εξίσου όμορφη παραλία.</a:t>
            </a:r>
          </a:p>
        </p:txBody>
      </p:sp>
      <p:pic>
        <p:nvPicPr>
          <p:cNvPr id="4" name="Θέση περιεχομένου 3">
            <a:extLst>
              <a:ext uri="{FF2B5EF4-FFF2-40B4-BE49-F238E27FC236}">
                <a16:creationId xmlns:a16="http://schemas.microsoft.com/office/drawing/2014/main" id="{5852809D-8DED-46E1-BE32-8952E5E949CD}"/>
              </a:ext>
            </a:extLst>
          </p:cNvPr>
          <p:cNvPicPr>
            <a:picLocks noGrp="1" noChangeAspect="1"/>
          </p:cNvPicPr>
          <p:nvPr>
            <p:ph idx="1"/>
          </p:nvPr>
        </p:nvPicPr>
        <p:blipFill>
          <a:blip r:embed="rId2"/>
          <a:stretch>
            <a:fillRect/>
          </a:stretch>
        </p:blipFill>
        <p:spPr>
          <a:xfrm>
            <a:off x="838200" y="2235200"/>
            <a:ext cx="5077717" cy="2824480"/>
          </a:xfrm>
          <a:prstGeom prst="rect">
            <a:avLst/>
          </a:prstGeom>
        </p:spPr>
      </p:pic>
      <p:pic>
        <p:nvPicPr>
          <p:cNvPr id="5" name="Εικόνα 4">
            <a:extLst>
              <a:ext uri="{FF2B5EF4-FFF2-40B4-BE49-F238E27FC236}">
                <a16:creationId xmlns:a16="http://schemas.microsoft.com/office/drawing/2014/main" id="{2D2F7494-81B6-415C-8A67-C1571A6976E6}"/>
              </a:ext>
            </a:extLst>
          </p:cNvPr>
          <p:cNvPicPr>
            <a:picLocks noChangeAspect="1"/>
          </p:cNvPicPr>
          <p:nvPr/>
        </p:nvPicPr>
        <p:blipFill>
          <a:blip r:embed="rId3"/>
          <a:stretch>
            <a:fillRect/>
          </a:stretch>
        </p:blipFill>
        <p:spPr>
          <a:xfrm>
            <a:off x="6137968" y="2235201"/>
            <a:ext cx="5215832" cy="2824480"/>
          </a:xfrm>
          <a:prstGeom prst="rect">
            <a:avLst/>
          </a:prstGeom>
        </p:spPr>
      </p:pic>
    </p:spTree>
    <p:extLst>
      <p:ext uri="{BB962C8B-B14F-4D97-AF65-F5344CB8AC3E}">
        <p14:creationId xmlns:p14="http://schemas.microsoft.com/office/powerpoint/2010/main" val="621364059"/>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4068AE-2BE7-41B6-B710-9ABA5685E1E9}"/>
              </a:ext>
            </a:extLst>
          </p:cNvPr>
          <p:cNvSpPr txBox="1"/>
          <p:nvPr/>
        </p:nvSpPr>
        <p:spPr>
          <a:xfrm>
            <a:off x="1056640" y="674916"/>
            <a:ext cx="10740136" cy="1384995"/>
          </a:xfrm>
          <a:prstGeom prst="rect">
            <a:avLst/>
          </a:prstGeom>
          <a:noFill/>
        </p:spPr>
        <p:txBody>
          <a:bodyPr wrap="square">
            <a:spAutoFit/>
          </a:bodyPr>
          <a:lstStyle/>
          <a:p>
            <a:r>
              <a:rPr lang="el-GR" sz="2800" dirty="0"/>
              <a:t>Συνδέεται σε πολύ κοντινή απόσταση με την Αρτέμιδα μέσω της </a:t>
            </a:r>
          </a:p>
          <a:p>
            <a:r>
              <a:rPr lang="el-GR" sz="2800" dirty="0"/>
              <a:t>Οδού </a:t>
            </a:r>
            <a:r>
              <a:rPr lang="el-GR" sz="2800" dirty="0" err="1"/>
              <a:t>Αραφίνος</a:t>
            </a:r>
            <a:r>
              <a:rPr lang="el-GR" sz="2800" dirty="0"/>
              <a:t> όπου υπάρχει το Δημοτικό κολυμβητήριο Ραφήνας και ο παραθεριστικός οικισμός Μελτέμι επίσης στην θέση Αυλάκι.</a:t>
            </a:r>
          </a:p>
        </p:txBody>
      </p:sp>
      <p:pic>
        <p:nvPicPr>
          <p:cNvPr id="4" name="Εικόνα 3">
            <a:extLst>
              <a:ext uri="{FF2B5EF4-FFF2-40B4-BE49-F238E27FC236}">
                <a16:creationId xmlns:a16="http://schemas.microsoft.com/office/drawing/2014/main" id="{BA282115-B4CC-46F6-AB5A-F593F7C2DEEB}"/>
              </a:ext>
            </a:extLst>
          </p:cNvPr>
          <p:cNvPicPr>
            <a:picLocks noChangeAspect="1"/>
          </p:cNvPicPr>
          <p:nvPr/>
        </p:nvPicPr>
        <p:blipFill>
          <a:blip r:embed="rId2"/>
          <a:stretch>
            <a:fillRect/>
          </a:stretch>
        </p:blipFill>
        <p:spPr>
          <a:xfrm>
            <a:off x="1056640" y="2753360"/>
            <a:ext cx="5161280" cy="3870960"/>
          </a:xfrm>
          <a:prstGeom prst="rect">
            <a:avLst/>
          </a:prstGeom>
        </p:spPr>
      </p:pic>
      <p:pic>
        <p:nvPicPr>
          <p:cNvPr id="5" name="Εικόνα 4">
            <a:extLst>
              <a:ext uri="{FF2B5EF4-FFF2-40B4-BE49-F238E27FC236}">
                <a16:creationId xmlns:a16="http://schemas.microsoft.com/office/drawing/2014/main" id="{3B22365A-8E57-4432-9CF5-560E5D158ED5}"/>
              </a:ext>
            </a:extLst>
          </p:cNvPr>
          <p:cNvPicPr>
            <a:picLocks noChangeAspect="1"/>
          </p:cNvPicPr>
          <p:nvPr/>
        </p:nvPicPr>
        <p:blipFill>
          <a:blip r:embed="rId3"/>
          <a:stretch>
            <a:fillRect/>
          </a:stretch>
        </p:blipFill>
        <p:spPr>
          <a:xfrm>
            <a:off x="6377432" y="2753360"/>
            <a:ext cx="5419344" cy="3870960"/>
          </a:xfrm>
          <a:prstGeom prst="rect">
            <a:avLst/>
          </a:prstGeom>
        </p:spPr>
      </p:pic>
    </p:spTree>
    <p:extLst>
      <p:ext uri="{BB962C8B-B14F-4D97-AF65-F5344CB8AC3E}">
        <p14:creationId xmlns:p14="http://schemas.microsoft.com/office/powerpoint/2010/main" val="3215054321"/>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E95D51-8A8D-4D37-8150-FC5016269971}"/>
              </a:ext>
            </a:extLst>
          </p:cNvPr>
          <p:cNvSpPr>
            <a:spLocks noGrp="1"/>
          </p:cNvSpPr>
          <p:nvPr>
            <p:ph type="title"/>
          </p:nvPr>
        </p:nvSpPr>
        <p:spPr>
          <a:xfrm>
            <a:off x="838200" y="365125"/>
            <a:ext cx="10515600" cy="1067435"/>
          </a:xfrm>
        </p:spPr>
        <p:txBody>
          <a:bodyPr/>
          <a:lstStyle/>
          <a:p>
            <a:pPr algn="ctr"/>
            <a:r>
              <a:rPr lang="el-GR" b="1" dirty="0">
                <a:solidFill>
                  <a:schemeClr val="accent3">
                    <a:lumMod val="60000"/>
                    <a:lumOff val="40000"/>
                  </a:schemeClr>
                </a:solidFill>
              </a:rPr>
              <a:t>Αρχαία ιστορία</a:t>
            </a:r>
          </a:p>
        </p:txBody>
      </p:sp>
      <p:sp>
        <p:nvSpPr>
          <p:cNvPr id="3" name="Θέση περιεχομένου 2">
            <a:extLst>
              <a:ext uri="{FF2B5EF4-FFF2-40B4-BE49-F238E27FC236}">
                <a16:creationId xmlns:a16="http://schemas.microsoft.com/office/drawing/2014/main" id="{8182AC74-D847-4AD8-85FE-5E9BB1CCF154}"/>
              </a:ext>
            </a:extLst>
          </p:cNvPr>
          <p:cNvSpPr>
            <a:spLocks noGrp="1"/>
          </p:cNvSpPr>
          <p:nvPr>
            <p:ph idx="1"/>
          </p:nvPr>
        </p:nvSpPr>
        <p:spPr>
          <a:xfrm>
            <a:off x="838200" y="1276985"/>
            <a:ext cx="10515600" cy="1882775"/>
          </a:xfrm>
        </p:spPr>
        <p:txBody>
          <a:bodyPr>
            <a:noAutofit/>
          </a:bodyPr>
          <a:lstStyle/>
          <a:p>
            <a:pPr marL="0" indent="0">
              <a:buNone/>
            </a:pPr>
            <a:r>
              <a:rPr lang="el-GR" dirty="0"/>
              <a:t>Πρόκειται για έναν ιστορικό δήμο, ο οποίος κατοικήθηκε από τα προϊστορικά χρόνια. Το 3200 π.χ. οικοδομήθηκε ο προϊστορικός οικισμός του Ασκηταριού στην ομώνυμη μικρή βραχώδη χερσόνησο αμέσως νοτιότερα από την θέση που βρίσκεται σήμερα η παραλία </a:t>
            </a:r>
            <a:r>
              <a:rPr lang="el-GR" dirty="0" err="1"/>
              <a:t>Μαρίκες</a:t>
            </a:r>
            <a:endParaRPr lang="el-GR" dirty="0"/>
          </a:p>
        </p:txBody>
      </p:sp>
      <p:pic>
        <p:nvPicPr>
          <p:cNvPr id="5" name="Εικόνα 4">
            <a:extLst>
              <a:ext uri="{FF2B5EF4-FFF2-40B4-BE49-F238E27FC236}">
                <a16:creationId xmlns:a16="http://schemas.microsoft.com/office/drawing/2014/main" id="{445C714B-29ED-4E2D-861B-2B8F5B761D71}"/>
              </a:ext>
            </a:extLst>
          </p:cNvPr>
          <p:cNvPicPr>
            <a:picLocks noChangeAspect="1"/>
          </p:cNvPicPr>
          <p:nvPr/>
        </p:nvPicPr>
        <p:blipFill>
          <a:blip r:embed="rId2"/>
          <a:stretch>
            <a:fillRect/>
          </a:stretch>
        </p:blipFill>
        <p:spPr>
          <a:xfrm>
            <a:off x="2162496" y="3261360"/>
            <a:ext cx="7895903" cy="3596640"/>
          </a:xfrm>
          <a:prstGeom prst="rect">
            <a:avLst/>
          </a:prstGeom>
        </p:spPr>
      </p:pic>
    </p:spTree>
    <p:extLst>
      <p:ext uri="{BB962C8B-B14F-4D97-AF65-F5344CB8AC3E}">
        <p14:creationId xmlns:p14="http://schemas.microsoft.com/office/powerpoint/2010/main" val="2637638365"/>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81B480-2F8A-4C55-9A86-FFD82A849BDD}"/>
              </a:ext>
            </a:extLst>
          </p:cNvPr>
          <p:cNvSpPr txBox="1"/>
          <p:nvPr/>
        </p:nvSpPr>
        <p:spPr>
          <a:xfrm>
            <a:off x="711200" y="447040"/>
            <a:ext cx="10840720" cy="3108543"/>
          </a:xfrm>
          <a:prstGeom prst="rect">
            <a:avLst/>
          </a:prstGeom>
          <a:noFill/>
        </p:spPr>
        <p:txBody>
          <a:bodyPr wrap="square">
            <a:spAutoFit/>
          </a:bodyPr>
          <a:lstStyle/>
          <a:p>
            <a:r>
              <a:rPr lang="el-GR" sz="2800" dirty="0"/>
              <a:t>Ο οικισμός του Ασκηταριού βρισκόταν σε μεγάλη ακμή την περίοδο (3200 - 2000) π.χ., βρέθηκαν μικρά ορθογώνια κτίσματα με τοίχους λίθινους στην βάση, πλίνθινους από πάνω και μικρή εστία στο κέντρο χωρισμένα με μονοπάτια σε οικοδομικά τετράγωνα, νεκροταφείο στα νότια και ακρόπολη. Οι ανασκαφές στο Ασκηταριό πραγματοποιήθηκαν την τριετία (1952 - 1954) από τον καθηγητή προϊστορικής αρχαιολογίας Πανεπιστημίου Αθηνών Δημήτρη Θεοχάρη. </a:t>
            </a:r>
          </a:p>
        </p:txBody>
      </p:sp>
      <p:pic>
        <p:nvPicPr>
          <p:cNvPr id="4" name="Εικόνα 3">
            <a:extLst>
              <a:ext uri="{FF2B5EF4-FFF2-40B4-BE49-F238E27FC236}">
                <a16:creationId xmlns:a16="http://schemas.microsoft.com/office/drawing/2014/main" id="{49FEF278-0963-48D6-BD73-EFCB390D9155}"/>
              </a:ext>
            </a:extLst>
          </p:cNvPr>
          <p:cNvPicPr>
            <a:picLocks noChangeAspect="1"/>
          </p:cNvPicPr>
          <p:nvPr/>
        </p:nvPicPr>
        <p:blipFill>
          <a:blip r:embed="rId2"/>
          <a:stretch>
            <a:fillRect/>
          </a:stretch>
        </p:blipFill>
        <p:spPr>
          <a:xfrm>
            <a:off x="910272" y="3595805"/>
            <a:ext cx="3202248" cy="2473981"/>
          </a:xfrm>
          <a:prstGeom prst="rect">
            <a:avLst/>
          </a:prstGeom>
        </p:spPr>
      </p:pic>
      <p:pic>
        <p:nvPicPr>
          <p:cNvPr id="5" name="Εικόνα 4">
            <a:extLst>
              <a:ext uri="{FF2B5EF4-FFF2-40B4-BE49-F238E27FC236}">
                <a16:creationId xmlns:a16="http://schemas.microsoft.com/office/drawing/2014/main" id="{04D80705-E15B-418D-A305-44EBCA39A879}"/>
              </a:ext>
            </a:extLst>
          </p:cNvPr>
          <p:cNvPicPr>
            <a:picLocks noChangeAspect="1"/>
          </p:cNvPicPr>
          <p:nvPr/>
        </p:nvPicPr>
        <p:blipFill>
          <a:blip r:embed="rId3"/>
          <a:stretch>
            <a:fillRect/>
          </a:stretch>
        </p:blipFill>
        <p:spPr>
          <a:xfrm>
            <a:off x="4165600" y="3595805"/>
            <a:ext cx="3210560" cy="2473981"/>
          </a:xfrm>
          <a:prstGeom prst="rect">
            <a:avLst/>
          </a:prstGeom>
        </p:spPr>
      </p:pic>
      <p:pic>
        <p:nvPicPr>
          <p:cNvPr id="6" name="Εικόνα 5">
            <a:extLst>
              <a:ext uri="{FF2B5EF4-FFF2-40B4-BE49-F238E27FC236}">
                <a16:creationId xmlns:a16="http://schemas.microsoft.com/office/drawing/2014/main" id="{7D5508E0-30BE-4BDC-876B-58250B6A8FD3}"/>
              </a:ext>
            </a:extLst>
          </p:cNvPr>
          <p:cNvPicPr>
            <a:picLocks noChangeAspect="1"/>
          </p:cNvPicPr>
          <p:nvPr/>
        </p:nvPicPr>
        <p:blipFill>
          <a:blip r:embed="rId4"/>
          <a:stretch>
            <a:fillRect/>
          </a:stretch>
        </p:blipFill>
        <p:spPr>
          <a:xfrm>
            <a:off x="7429240" y="3595805"/>
            <a:ext cx="3694748" cy="2520748"/>
          </a:xfrm>
          <a:prstGeom prst="rect">
            <a:avLst/>
          </a:prstGeom>
        </p:spPr>
      </p:pic>
    </p:spTree>
    <p:extLst>
      <p:ext uri="{BB962C8B-B14F-4D97-AF65-F5344CB8AC3E}">
        <p14:creationId xmlns:p14="http://schemas.microsoft.com/office/powerpoint/2010/main" val="2209342467"/>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22CBD98-873F-48F3-9D64-B5FC37E5C9C3}"/>
              </a:ext>
            </a:extLst>
          </p:cNvPr>
          <p:cNvSpPr>
            <a:spLocks noGrp="1"/>
          </p:cNvSpPr>
          <p:nvPr>
            <p:ph idx="1"/>
          </p:nvPr>
        </p:nvSpPr>
        <p:spPr>
          <a:xfrm>
            <a:off x="838200" y="630793"/>
            <a:ext cx="10515600" cy="2518807"/>
          </a:xfrm>
        </p:spPr>
        <p:txBody>
          <a:bodyPr>
            <a:noAutofit/>
          </a:bodyPr>
          <a:lstStyle/>
          <a:p>
            <a:pPr marL="0" indent="0">
              <a:buNone/>
            </a:pPr>
            <a:r>
              <a:rPr lang="el-GR" dirty="0"/>
              <a:t>Η λέξη Ασκηταριό προήλθε αργότερα από μια βραχώδη σπηλιά την οποία κάποιος μοναχός από την Μονή Πεντέλης είχε μετατρέψει σε ησυχαστήριο. </a:t>
            </a:r>
          </a:p>
          <a:p>
            <a:pPr marL="0" indent="0">
              <a:buNone/>
            </a:pPr>
            <a:r>
              <a:rPr lang="el-GR" dirty="0"/>
              <a:t>Βορειότερα από το ρέμα της Ραφήνας στην παραλία που βρίσκεται ανάμεσα στο ρέμα και το κεντρικό λιμάνι βρέθηκαν επίσης εγκαταστάσεις κατεργασίας χαλκού. </a:t>
            </a:r>
          </a:p>
        </p:txBody>
      </p:sp>
      <p:pic>
        <p:nvPicPr>
          <p:cNvPr id="2050" name="Picture 2" descr="Οι Μαρίκες της μνήμης και της ιστορίας | antonislazaris68">
            <a:extLst>
              <a:ext uri="{FF2B5EF4-FFF2-40B4-BE49-F238E27FC236}">
                <a16:creationId xmlns:a16="http://schemas.microsoft.com/office/drawing/2014/main" id="{7E463143-1B53-4A4A-BA8F-F1BCC7CA5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140" y="3429000"/>
            <a:ext cx="461772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896558"/>
      </p:ext>
    </p:extLst>
  </p:cSld>
  <p:clrMapOvr>
    <a:masterClrMapping/>
  </p:clrMapOvr>
  <mc:AlternateContent xmlns:mc="http://schemas.openxmlformats.org/markup-compatibility/2006" xmlns:p14="http://schemas.microsoft.com/office/powerpoint/2010/main">
    <mc:Choice Requires="p14">
      <p:transition spd="med" advClick="0" advTm="13000">
        <p14:reveal/>
      </p:transition>
    </mc:Choice>
    <mc:Fallback xmlns="">
      <p:transition spd="med" advClick="0" advTm="13000">
        <p:fade/>
      </p:transition>
    </mc:Fallback>
  </mc:AlternateContent>
</p:sld>
</file>

<file path=ppt/theme/theme1.xml><?xml version="1.0" encoding="utf-8"?>
<a:theme xmlns:a="http://schemas.openxmlformats.org/drawingml/2006/main" name="Office Theme">
  <a:themeElements>
    <a:clrScheme name="Θέμα του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499</TotalTime>
  <Words>1651</Words>
  <Application>Microsoft Office PowerPoint</Application>
  <PresentationFormat>Ευρεία οθόνη</PresentationFormat>
  <Paragraphs>88</Paragraphs>
  <Slides>34</Slides>
  <Notes>1</Notes>
  <HiddenSlides>0</HiddenSlides>
  <MMClips>7</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34</vt:i4>
      </vt:variant>
    </vt:vector>
  </HeadingPairs>
  <TitlesOfParts>
    <vt:vector size="38" baseType="lpstr">
      <vt:lpstr>Arial</vt:lpstr>
      <vt:lpstr>Calibri</vt:lpstr>
      <vt:lpstr>Calibri Light</vt:lpstr>
      <vt:lpstr>Office Theme</vt:lpstr>
      <vt:lpstr>Ραφήνα, η πόλη μου.</vt:lpstr>
      <vt:lpstr>Χαρακτηριστικά της Ραφήνας</vt:lpstr>
      <vt:lpstr>Παρουσίαση του PowerPoint</vt:lpstr>
      <vt:lpstr>Παρουσίαση του PowerPoint</vt:lpstr>
      <vt:lpstr>Υπάρχουν επίσης και κάποιες μικρότερες όπως το μπλε λιμανάκι στο δρόμο προς το Μάτι αλλά και το κόκκινο μία εξίσου όμορφη παραλία.</vt:lpstr>
      <vt:lpstr>Παρουσίαση του PowerPoint</vt:lpstr>
      <vt:lpstr>Αρχαία ιστορία</vt:lpstr>
      <vt:lpstr>Παρουσίαση του PowerPoint</vt:lpstr>
      <vt:lpstr>Παρουσίαση του PowerPoint</vt:lpstr>
      <vt:lpstr>Παρουσίαση του PowerPoint</vt:lpstr>
      <vt:lpstr>Νεότερη ιστορία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Ραφήνα, η πόλη μου.</dc:title>
  <dc:creator>Stavros</dc:creator>
  <cp:lastModifiedBy>Stavros</cp:lastModifiedBy>
  <cp:revision>51</cp:revision>
  <dcterms:created xsi:type="dcterms:W3CDTF">2020-11-08T08:36:29Z</dcterms:created>
  <dcterms:modified xsi:type="dcterms:W3CDTF">2020-12-13T18:06:19Z</dcterms:modified>
</cp:coreProperties>
</file>