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2" r:id="rId4"/>
    <p:sldId id="267" r:id="rId5"/>
    <p:sldId id="263" r:id="rId6"/>
    <p:sldId id="257" r:id="rId7"/>
    <p:sldId id="260" r:id="rId8"/>
    <p:sldId id="264" r:id="rId9"/>
    <p:sldId id="266" r:id="rId10"/>
    <p:sldId id="271" r:id="rId11"/>
    <p:sldId id="265" r:id="rId12"/>
    <p:sldId id="268" r:id="rId13"/>
    <p:sldId id="272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C620C-B6CC-4658-91FE-310A84B647AB}" type="datetimeFigureOut">
              <a:rPr lang="en-US"/>
              <a:pPr/>
              <a:t>7/29/2015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68F6E-CEE2-40FC-AC07-0866A62AFA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071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68F6E-CEE2-40FC-AC07-0866A62AFADE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587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68F6E-CEE2-40FC-AC07-0866A62AFADE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1220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68F6E-CEE2-40FC-AC07-0866A62AFADE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3864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362" y="531028"/>
            <a:ext cx="5648623" cy="1204306"/>
          </a:xfrm>
        </p:spPr>
        <p:txBody>
          <a:bodyPr bIns="9144" anchor="b"/>
          <a:lstStyle>
            <a:lvl1pPr>
              <a:defRPr sz="3200" b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1989056" y="4328224"/>
            <a:ext cx="2176272" cy="201168"/>
          </a:xfrm>
          <a:prstGeom prst="rect">
            <a:avLst/>
          </a:prstGeom>
        </p:spPr>
        <p:txBody>
          <a:bodyPr/>
          <a:lstStyle/>
          <a:p>
            <a:fld id="{7D0065BE-0657-4A47-90AD-C21C55E16B19}" type="datetime4">
              <a:rPr lang="en-US" smtClean="0"/>
              <a:pPr/>
              <a:t>July 29,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dscho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852278"/>
            <a:ext cx="1501067" cy="1909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iparticipa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32803" y="5682761"/>
            <a:ext cx="1676400" cy="8382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11483" y="855486"/>
            <a:ext cx="2961030" cy="38879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71489" y="485775"/>
            <a:ext cx="5099318" cy="42389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962" y="5189219"/>
            <a:ext cx="6015037" cy="862965"/>
          </a:xfrm>
          <a:solidFill>
            <a:schemeClr val="bg1"/>
          </a:solidFill>
          <a:effectLst>
            <a:outerShdw blurRad="203200" dist="1016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sz="28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213" y="557213"/>
            <a:ext cx="4957321" cy="41290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43587" y="914400"/>
            <a:ext cx="2771776" cy="3714750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dscho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 descr="iparticipa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681182" y="491319"/>
            <a:ext cx="4018627" cy="41975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36728" y="472127"/>
            <a:ext cx="3957851" cy="42090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962" y="5189219"/>
            <a:ext cx="6015037" cy="862965"/>
          </a:xfrm>
          <a:solidFill>
            <a:schemeClr val="bg1"/>
          </a:solidFill>
          <a:effectLst>
            <a:outerShdw blurRad="203200" dist="1016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sz="28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917" y="557214"/>
            <a:ext cx="3782775" cy="4055730"/>
          </a:xfrm>
        </p:spPr>
        <p:txBody>
          <a:bodyPr/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9421" y="573206"/>
            <a:ext cx="3865942" cy="4055944"/>
          </a:xfrm>
        </p:spPr>
        <p:txBody>
          <a:bodyPr/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dscho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 descr="iparticipa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dscho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iparticipa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scho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852278"/>
            <a:ext cx="1501067" cy="1909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iparticipa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32803" y="5682761"/>
            <a:ext cx="1676400" cy="8382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dscho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852278"/>
            <a:ext cx="1501067" cy="1909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iparticipa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32803" y="5682761"/>
            <a:ext cx="1676400" cy="8382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iparticipa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iparticipa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4519" y="5172501"/>
            <a:ext cx="5909481" cy="846162"/>
          </a:xfrm>
          <a:solidFill>
            <a:schemeClr val="bg1"/>
          </a:solidFill>
          <a:effectLst>
            <a:outerShdw blurRad="203200" dist="1016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iparticipa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8" name="Rectangle 7"/>
          <p:cNvSpPr/>
          <p:nvPr userDrawn="1"/>
        </p:nvSpPr>
        <p:spPr>
          <a:xfrm>
            <a:off x="471488" y="485775"/>
            <a:ext cx="8208487" cy="42389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57213" y="557213"/>
            <a:ext cx="8027229" cy="4129087"/>
          </a:xfrm>
        </p:spPr>
        <p:txBody>
          <a:bodyPr/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4519" y="5172501"/>
            <a:ext cx="5909481" cy="846162"/>
          </a:xfrm>
          <a:solidFill>
            <a:schemeClr val="bg1"/>
          </a:solidFill>
          <a:effectLst>
            <a:outerShdw blurRad="203200" dist="1016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iparticipa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8" name="Rectangle 7"/>
          <p:cNvSpPr/>
          <p:nvPr userDrawn="1"/>
        </p:nvSpPr>
        <p:spPr>
          <a:xfrm>
            <a:off x="471488" y="485775"/>
            <a:ext cx="8208487" cy="42389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57213" y="557213"/>
            <a:ext cx="8027229" cy="41290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iparticipa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270609" y="286602"/>
            <a:ext cx="8504900" cy="4449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921944" y="1872429"/>
            <a:ext cx="6038968" cy="1207509"/>
          </a:xfrm>
        </p:spPr>
        <p:txBody>
          <a:bodyPr bIns="9144" anchor="b"/>
          <a:lstStyle>
            <a:lvl1pPr algn="l">
              <a:def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dscho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852278"/>
            <a:ext cx="1501067" cy="1909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iparticipa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32803" y="5682761"/>
            <a:ext cx="1676400" cy="8382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mall photo contai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dscho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iparticipa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290686" y="191072"/>
            <a:ext cx="4185769" cy="26340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4"/>
          </p:nvPr>
        </p:nvSpPr>
        <p:spPr>
          <a:xfrm>
            <a:off x="4537414" y="3018433"/>
            <a:ext cx="4185769" cy="26340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9" name="Picture 8" descr="dscho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iparticipa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scho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iparticipa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984" y="5172501"/>
            <a:ext cx="6005015" cy="873457"/>
          </a:xfrm>
          <a:solidFill>
            <a:schemeClr val="bg1"/>
          </a:solidFill>
          <a:effectLst>
            <a:outerShdw blurRad="203200" dist="1143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lang="en-US" sz="2800" b="1" kern="1200" cap="all" baseline="0" dirty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782" y="528120"/>
            <a:ext cx="1842163" cy="18056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88609" y="518615"/>
            <a:ext cx="5950424" cy="18151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630350" y="2741332"/>
            <a:ext cx="1842163" cy="16964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2704531" y="2718179"/>
            <a:ext cx="5961797" cy="17446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11" descr="dscho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iparticipa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dschool.png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iparticipate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62" r:id="rId4"/>
    <p:sldLayoutId id="2147483651" r:id="rId5"/>
    <p:sldLayoutId id="2147483661" r:id="rId6"/>
    <p:sldLayoutId id="2147483652" r:id="rId7"/>
    <p:sldLayoutId id="2147483653" r:id="rId8"/>
    <p:sldLayoutId id="2147483663" r:id="rId9"/>
    <p:sldLayoutId id="2147483660" r:id="rId10"/>
    <p:sldLayoutId id="2147483665" r:id="rId11"/>
    <p:sldLayoutId id="2147483654" r:id="rId12"/>
    <p:sldLayoutId id="2147483656" r:id="rId13"/>
    <p:sldLayoutId id="2147483657" r:id="rId14"/>
    <p:sldLayoutId id="2147483658" r:id="rId15"/>
    <p:sldLayoutId id="2147483659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photodentro.edu.gr/lor/r/8521/1660" TargetMode="External"/><Relationship Id="rId3" Type="http://schemas.openxmlformats.org/officeDocument/2006/relationships/hyperlink" Target="http://photodentro.edu.gr/v/item/ds/8521/6952" TargetMode="External"/><Relationship Id="rId7" Type="http://schemas.openxmlformats.org/officeDocument/2006/relationships/hyperlink" Target="http://www.ert-archives.gr/V3/public/main/page-assetview.aspx?tid=0000000447&amp;tsz=0&amp;autostart=0" TargetMode="External"/><Relationship Id="rId2" Type="http://schemas.openxmlformats.org/officeDocument/2006/relationships/hyperlink" Target="http://photodentro.edu.gr/v/item/ds/8521/6953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photodentro.edu.gr/v/item/ds/8521/2864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://ebooks.edu.gr/modules/ebook/show.php/DSGL100/418/2819,10629/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://ebooks.edu.gr/modules/ebook/show.php/DSDIM-D108/558/3664,15905/" TargetMode="External"/><Relationship Id="rId9" Type="http://schemas.openxmlformats.org/officeDocument/2006/relationships/hyperlink" Target="http://photodentro.edu.gr/v/item/ds/8521/2887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pea.gr/files/nero/dvm_2013/DVM_Rema_2013_1.pdf" TargetMode="External"/><Relationship Id="rId2" Type="http://schemas.openxmlformats.org/officeDocument/2006/relationships/hyperlink" Target="http://www.europarl.europa.eu/news/el/news-room/content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books.edu.gr/modules/ebook/show.php/DSGL100/418/2819,10630/" TargetMode="External"/><Relationship Id="rId7" Type="http://schemas.openxmlformats.org/officeDocument/2006/relationships/hyperlink" Target="http://ebooks.edu.gr/modules/ebook/show.php/DSDIM-E100/692/4594,20788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ebooks.edu.gr/modules/ebook/show.php/DSGL100/418/2819,10629/extras/gstd14_world_rivers/index.html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ebooks.edu.gr/modules/ebook/show.php/DSGL100/418/2819,1062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872033" y="4186238"/>
            <a:ext cx="3771900" cy="14144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858" y="147485"/>
            <a:ext cx="7324567" cy="1951414"/>
          </a:xfrm>
        </p:spPr>
        <p:txBody>
          <a:bodyPr/>
          <a:lstStyle/>
          <a:p>
            <a:r>
              <a:rPr lang="el-GR" sz="4400" dirty="0" err="1" smtClean="0"/>
              <a:t>Υδρο</a:t>
            </a:r>
            <a:r>
              <a:rPr lang="el-GR" sz="4400" dirty="0" smtClean="0"/>
              <a:t>- </a:t>
            </a:r>
            <a:r>
              <a:rPr lang="el-GR" sz="4400" dirty="0" err="1" smtClean="0"/>
              <a:t>ευρΩδιαδρομεσ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900614" y="4659004"/>
            <a:ext cx="3816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Χριστίνα Νομικού ΠΕ 70</a:t>
            </a:r>
            <a:endParaRPr lang="el-GR" sz="1600" dirty="0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5512716" y="6175927"/>
            <a:ext cx="3174088" cy="382042"/>
          </a:xfrm>
          <a:prstGeom prst="rect">
            <a:avLst/>
          </a:prstGeom>
        </p:spPr>
        <p:txBody>
          <a:bodyPr vert="horz" lIns="91440" tIns="9144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1400" b="0" i="0" u="none" strike="noStrike" kern="1200" cap="all" spc="40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ea typeface="+mj-ea"/>
                <a:cs typeface="Tunga" pitchFamily="2"/>
              </a:rPr>
              <a:t>Αγιοσ</a:t>
            </a:r>
            <a:r>
              <a:rPr kumimoji="0" lang="el-GR" sz="1400" b="0" i="0" u="none" strike="noStrike" kern="1200" cap="all" spc="40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ea typeface="+mj-ea"/>
                <a:cs typeface="Tunga" pitchFamily="2"/>
              </a:rPr>
              <a:t> </a:t>
            </a:r>
            <a:r>
              <a:rPr kumimoji="0" lang="el-GR" sz="1400" b="0" i="0" u="none" strike="noStrike" kern="1200" cap="all" spc="400" normalizeH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ea typeface="+mj-ea"/>
                <a:cs typeface="Tunga" pitchFamily="2"/>
              </a:rPr>
              <a:t>δημητριοσ</a:t>
            </a:r>
            <a:r>
              <a:rPr kumimoji="0" lang="el-GR" sz="1400" b="0" i="0" u="none" strike="noStrike" kern="1200" cap="all" spc="40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ea typeface="+mj-ea"/>
                <a:cs typeface="Tunga" pitchFamily="2"/>
              </a:rPr>
              <a:t> 2014</a:t>
            </a:r>
            <a:endParaRPr kumimoji="0" lang="en-US" sz="1400" b="0" i="0" u="none" strike="noStrike" kern="1200" cap="all" spc="40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ea typeface="+mj-ea"/>
              <a:cs typeface="Tunga" pitchFamily="2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80785" y="4247657"/>
            <a:ext cx="22390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>
                <a:solidFill>
                  <a:schemeClr val="bg2">
                    <a:lumMod val="10000"/>
                  </a:schemeClr>
                </a:solidFill>
              </a:rPr>
              <a:t>Ομάδα ανάπτυξης</a:t>
            </a:r>
          </a:p>
        </p:txBody>
      </p:sp>
      <p:sp>
        <p:nvSpPr>
          <p:cNvPr id="21" name="Subtitle 20"/>
          <p:cNvSpPr>
            <a:spLocks noGrp="1"/>
          </p:cNvSpPr>
          <p:nvPr>
            <p:ph type="subTitle" idx="4294967295"/>
          </p:nvPr>
        </p:nvSpPr>
        <p:spPr>
          <a:xfrm>
            <a:off x="246922" y="2293414"/>
            <a:ext cx="5037841" cy="354949"/>
          </a:xfrm>
        </p:spPr>
        <p:txBody>
          <a:bodyPr>
            <a:noAutofit/>
          </a:bodyPr>
          <a:lstStyle/>
          <a:p>
            <a:r>
              <a:rPr lang="en-US" sz="2400" b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7o </a:t>
            </a:r>
            <a:r>
              <a:rPr lang="el-GR" sz="2400" b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Δημοτικό Σχολείο Αγίου Δημητρίου</a:t>
            </a:r>
          </a:p>
        </p:txBody>
      </p:sp>
      <p:pic>
        <p:nvPicPr>
          <p:cNvPr id="9" name="8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0054" y="4051758"/>
            <a:ext cx="1364777" cy="1284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9111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dirty="0" err="1" smtClean="0"/>
              <a:t>Αξιοποιηση</a:t>
            </a:r>
            <a:r>
              <a:rPr lang="el-GR" sz="2400" dirty="0" smtClean="0"/>
              <a:t> </a:t>
            </a:r>
            <a:r>
              <a:rPr lang="el-GR" sz="2400" dirty="0" err="1" smtClean="0"/>
              <a:t>ψηφιακου</a:t>
            </a:r>
            <a:r>
              <a:rPr lang="el-GR" sz="2400" dirty="0" smtClean="0"/>
              <a:t> </a:t>
            </a:r>
            <a:r>
              <a:rPr lang="el-GR" sz="2400" dirty="0" err="1" smtClean="0"/>
              <a:t>περιεχομενου</a:t>
            </a:r>
            <a:endParaRPr lang="el-GR" sz="2400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Round Single Corner Rectangle 8"/>
          <p:cNvSpPr>
            <a:spLocks noGrp="1"/>
          </p:cNvSpPr>
          <p:nvPr>
            <p:ph sz="quarter" idx="4"/>
          </p:nvPr>
        </p:nvSpPr>
        <p:spPr>
          <a:xfrm>
            <a:off x="2688609" y="518615"/>
            <a:ext cx="5950424" cy="2019869"/>
          </a:xfrm>
          <a:prstGeom prst="round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l-GR" sz="16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Ανατροφοδοτικά</a:t>
            </a:r>
            <a:r>
              <a:rPr lang="el-GR" sz="1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παιχνίδια </a:t>
            </a:r>
            <a:r>
              <a:rPr lang="el-GR" sz="16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Φωτόδενδρο</a:t>
            </a:r>
            <a:r>
              <a:rPr lang="el-GR" sz="1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l-GR" sz="16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Διαδραστικά</a:t>
            </a:r>
            <a:r>
              <a:rPr lang="el-GR" sz="1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βιβλία </a:t>
            </a:r>
          </a:p>
          <a:p>
            <a:pPr>
              <a:buFont typeface="Wingdings" pitchFamily="2" charset="2"/>
              <a:buChar char="§"/>
            </a:pPr>
            <a:r>
              <a:rPr lang="el-GR" sz="1600" u="sng" dirty="0" smtClean="0">
                <a:hlinkClick r:id="rId2"/>
              </a:rPr>
              <a:t>http://photodentro.edu.gr/v/item/ds/8521/6953</a:t>
            </a:r>
            <a:r>
              <a:rPr lang="el-GR" sz="1600" dirty="0" smtClean="0"/>
              <a:t>,</a:t>
            </a:r>
          </a:p>
          <a:p>
            <a:pPr>
              <a:buFont typeface="Wingdings" pitchFamily="2" charset="2"/>
              <a:buChar char="§"/>
            </a:pPr>
            <a:r>
              <a:rPr lang="el-GR" sz="1600" u="sng" dirty="0" smtClean="0">
                <a:hlinkClick r:id="rId3"/>
              </a:rPr>
              <a:t>http://photodentro.edu.gr/v/item/ds/8521/6952</a:t>
            </a:r>
            <a:r>
              <a:rPr lang="el-GR" sz="1600" dirty="0" smtClean="0"/>
              <a:t>,</a:t>
            </a:r>
          </a:p>
          <a:p>
            <a:pPr>
              <a:buFont typeface="Wingdings" pitchFamily="2" charset="2"/>
              <a:buChar char="§"/>
            </a:pPr>
            <a:r>
              <a:rPr lang="el-GR" sz="1600" u="sng" dirty="0" smtClean="0">
                <a:hlinkClick r:id="rId4"/>
              </a:rPr>
              <a:t>http://ebooks.edu.gr/modules/ebook/show.php/DSDIM-D108/558/3664,15905/</a:t>
            </a:r>
            <a:endParaRPr lang="el-GR" sz="1700" u="sng" dirty="0" smtClean="0">
              <a:solidFill>
                <a:schemeClr val="tx1"/>
              </a:solidFill>
              <a:hlinkClick r:id="rId5"/>
            </a:endParaRPr>
          </a:p>
        </p:txBody>
      </p:sp>
      <p:sp>
        <p:nvSpPr>
          <p:cNvPr id="9" name="Round Single Corner Rectangle 8"/>
          <p:cNvSpPr>
            <a:spLocks noGrp="1"/>
          </p:cNvSpPr>
          <p:nvPr>
            <p:ph sz="quarter" idx="14"/>
          </p:nvPr>
        </p:nvSpPr>
        <p:spPr>
          <a:xfrm>
            <a:off x="2704531" y="2647666"/>
            <a:ext cx="5934501" cy="2006221"/>
          </a:xfrm>
          <a:prstGeom prst="round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 fontScale="40000" lnSpcReduction="20000"/>
          </a:bodyPr>
          <a:lstStyle/>
          <a:p>
            <a:pPr>
              <a:buFont typeface="Arial" pitchFamily="34" charset="0"/>
              <a:buChar char="•"/>
            </a:pPr>
            <a:endParaRPr lang="el-GR" sz="1800" b="0" u="sng" dirty="0" smtClean="0"/>
          </a:p>
          <a:p>
            <a:r>
              <a:rPr lang="el-GR" sz="45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Φωτόδενδρο</a:t>
            </a:r>
            <a:endParaRPr lang="el-GR" sz="45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l-GR" sz="4000" u="sng" dirty="0" smtClean="0">
                <a:hlinkClick r:id="rId6"/>
              </a:rPr>
              <a:t>http://photodentro.edu.gr/v/item/ds/8521/2864</a:t>
            </a:r>
            <a:endParaRPr lang="el-GR" sz="4000" dirty="0" smtClean="0"/>
          </a:p>
          <a:p>
            <a:pPr lvl="2"/>
            <a:r>
              <a:rPr lang="el-GR" sz="4000" u="sng" dirty="0" smtClean="0">
                <a:hlinkClick r:id="rId7"/>
              </a:rPr>
              <a:t>http://www.ert-archives.gr/V3/public/main/page-assetview.aspx?tid=0000000447&amp;tsz=0&amp;autostart=0</a:t>
            </a:r>
            <a:r>
              <a:rPr lang="en-US" sz="4000" dirty="0" smtClean="0"/>
              <a:t> </a:t>
            </a:r>
            <a:endParaRPr lang="el-GR" sz="4000" b="1" u="sng" dirty="0" smtClean="0">
              <a:hlinkClick r:id="rId8"/>
            </a:endParaRPr>
          </a:p>
          <a:p>
            <a:pPr lvl="2"/>
            <a:r>
              <a:rPr lang="el-GR" sz="4000" dirty="0" smtClean="0"/>
              <a:t>Βίντεο σχετικά με τον Έβρο</a:t>
            </a:r>
            <a:endParaRPr lang="el-GR" sz="4000" u="sng" dirty="0" smtClean="0"/>
          </a:p>
          <a:p>
            <a:pPr lvl="2"/>
            <a:r>
              <a:rPr lang="el-GR" sz="4000" b="0" u="sng" dirty="0" smtClean="0">
                <a:hlinkClick r:id="rId9"/>
              </a:rPr>
              <a:t>http://photodentro.edu.gr/v/item/ds/8521/2887</a:t>
            </a:r>
            <a:endParaRPr lang="el-GR" sz="4000" u="sng" dirty="0" smtClean="0"/>
          </a:p>
          <a:p>
            <a:pPr lvl="2"/>
            <a:r>
              <a:rPr lang="el-GR" sz="4000" b="0" dirty="0" smtClean="0"/>
              <a:t>Τα ποτάμια της Ευρώπης</a:t>
            </a:r>
          </a:p>
          <a:p>
            <a:endParaRPr lang="el-GR" dirty="0"/>
          </a:p>
        </p:txBody>
      </p:sp>
      <p:pic>
        <p:nvPicPr>
          <p:cNvPr id="10" name="Content Placeholder 26" descr="newton.JPG"/>
          <p:cNvPicPr>
            <a:picLocks noGrp="1" noChangeAspect="1"/>
          </p:cNvPicPr>
          <p:nvPr>
            <p:ph sz="half" idx="13"/>
          </p:nvPr>
        </p:nvPicPr>
        <p:blipFill>
          <a:blip r:embed="rId10" cstate="print"/>
          <a:srcRect l="5286" r="9251"/>
          <a:stretch>
            <a:fillRect/>
          </a:stretch>
        </p:blipFill>
        <p:spPr>
          <a:xfrm>
            <a:off x="673003" y="2741613"/>
            <a:ext cx="1755970" cy="169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Content Placeholder 25" descr="lo4.png"/>
          <p:cNvPicPr>
            <a:picLocks noGrp="1" noChangeAspect="1"/>
          </p:cNvPicPr>
          <p:nvPr>
            <p:ph sz="half" idx="2"/>
          </p:nvPr>
        </p:nvPicPr>
        <p:blipFill>
          <a:blip r:embed="rId11" cstate="print"/>
          <a:stretch>
            <a:fillRect/>
          </a:stretch>
        </p:blipFill>
        <p:spPr>
          <a:xfrm>
            <a:off x="619125" y="528638"/>
            <a:ext cx="1804987" cy="18049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19140000">
            <a:off x="816119" y="1589388"/>
            <a:ext cx="6901822" cy="1207509"/>
          </a:xfrm>
        </p:spPr>
        <p:txBody>
          <a:bodyPr/>
          <a:lstStyle/>
          <a:p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ΣΤΟΙΧΕΙΑ ΤΕΚΜΗΡΙΩΣΗΣ ΚΑΙ ΕΠΕΚΤΑΣΗΣ</a:t>
            </a:r>
            <a:endParaRPr lang="el-GR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/>
              <a:t/>
            </a:r>
            <a:br>
              <a:rPr lang="el-GR" cap="none" dirty="0" smtClean="0"/>
            </a:br>
            <a:r>
              <a:rPr lang="el-GR" cap="none" dirty="0" smtClean="0"/>
              <a:t>ΑΠΟΤΕΛΕΣΜΑΤΑ- ΑΝΤΙΚΤΥΠΟΣ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3081" y="557213"/>
            <a:ext cx="8161361" cy="4437868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l-GR" dirty="0" smtClean="0"/>
              <a:t>Οι μαθητές προσέγγισαν το ζήτημα των επιφανειακών υδάτων</a:t>
            </a:r>
          </a:p>
          <a:p>
            <a:pPr lvl="1">
              <a:buFont typeface="Wingdings" pitchFamily="2" charset="2"/>
              <a:buChar char="ü"/>
            </a:pPr>
            <a:r>
              <a:rPr lang="el-GR" dirty="0" err="1" smtClean="0"/>
              <a:t>συστημικά</a:t>
            </a:r>
            <a:r>
              <a:rPr lang="el-GR" dirty="0" smtClean="0"/>
              <a:t>, ολιστικά, με ποικίλες διδακτικές πρακτικές και </a:t>
            </a:r>
          </a:p>
          <a:p>
            <a:pPr lvl="1">
              <a:buFont typeface="Wingdings" pitchFamily="2" charset="2"/>
              <a:buChar char="ü"/>
            </a:pPr>
            <a:r>
              <a:rPr lang="el-GR" dirty="0" smtClean="0"/>
              <a:t>τη χρήση ψηφιακού υλικού από τα </a:t>
            </a:r>
            <a:r>
              <a:rPr lang="el-GR" dirty="0" err="1" smtClean="0"/>
              <a:t>διαδραστικά</a:t>
            </a:r>
            <a:r>
              <a:rPr lang="el-GR" dirty="0" smtClean="0"/>
              <a:t> βιβλία, το </a:t>
            </a:r>
            <a:r>
              <a:rPr lang="el-GR" dirty="0" err="1" smtClean="0"/>
              <a:t>Φωτόδενδρο</a:t>
            </a:r>
            <a:r>
              <a:rPr lang="el-GR" dirty="0" smtClean="0"/>
              <a:t>, και ιστοσελίδες. </a:t>
            </a:r>
          </a:p>
          <a:p>
            <a:pPr lvl="1">
              <a:buFont typeface="Arial" pitchFamily="34" charset="0"/>
              <a:buChar char="•"/>
            </a:pPr>
            <a:endParaRPr lang="el-GR" dirty="0" smtClean="0"/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Η χρήση του ψηφιακού υλικού συνέβαλε:</a:t>
            </a:r>
          </a:p>
          <a:p>
            <a:pPr lvl="1">
              <a:buFont typeface="Wingdings" pitchFamily="2" charset="2"/>
              <a:buChar char="ü"/>
            </a:pPr>
            <a:r>
              <a:rPr lang="el-GR" dirty="0" smtClean="0"/>
              <a:t>Στην καλλιέργεια δεξιοτήτων χρήσης εργαλείων ΤΠΕ από τους μαθητές</a:t>
            </a:r>
          </a:p>
          <a:p>
            <a:pPr lvl="1">
              <a:buFont typeface="Wingdings" pitchFamily="2" charset="2"/>
              <a:buChar char="ü"/>
            </a:pPr>
            <a:r>
              <a:rPr lang="el-GR" dirty="0" smtClean="0"/>
              <a:t>Στην ανακάλυψη της νέας γνώσης με τρόπο ευχάριστο, παιγνιώδη και παραστατικό 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Καταγράψτε τα μαθησιακά αποτελέσματα και τον βαθμό καινοτομίας που επέφερε η εφαρμογή της ανοιχτής εκπαιδευτικής πρακτικής στο εκπαιδευτικό περιβάλλον σας. </a:t>
            </a:r>
          </a:p>
          <a:p>
            <a:pPr lvl="1">
              <a:buFont typeface="Arial" pitchFamily="34" charset="0"/>
              <a:buChar char="•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/>
              <a:t>ΑΠΟΤΕΛΕΣΜΑΤΑ- ΑΝΤΙΚΤΥΠΟΣ</a:t>
            </a:r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l-GR" dirty="0" smtClean="0"/>
              <a:t>Τα κριτήρια για την αξιολόγηση της πρακτικής ήταν :</a:t>
            </a:r>
          </a:p>
          <a:p>
            <a:pPr lvl="1">
              <a:buFont typeface="Arial" pitchFamily="34" charset="0"/>
              <a:buChar char="•"/>
            </a:pPr>
            <a:endParaRPr lang="el-GR" dirty="0" smtClean="0"/>
          </a:p>
          <a:p>
            <a:pPr lvl="1">
              <a:buFont typeface="Wingdings" pitchFamily="2" charset="2"/>
              <a:buChar char="ü"/>
            </a:pPr>
            <a:r>
              <a:rPr lang="el-GR" dirty="0" smtClean="0"/>
              <a:t>το ενδιαφέρον το μαθητών για την αναζήτηση της νέας γνώσης, </a:t>
            </a:r>
          </a:p>
          <a:p>
            <a:pPr lvl="1">
              <a:buFont typeface="Wingdings" pitchFamily="2" charset="2"/>
              <a:buChar char="ü"/>
            </a:pPr>
            <a:endParaRPr lang="el-GR" dirty="0" smtClean="0"/>
          </a:p>
          <a:p>
            <a:pPr lvl="1">
              <a:buFont typeface="Wingdings" pitchFamily="2" charset="2"/>
              <a:buChar char="ü"/>
            </a:pPr>
            <a:r>
              <a:rPr lang="el-GR" dirty="0" smtClean="0"/>
              <a:t>η κινητοποίηση και η δράση τους για την ενημέρωση της σχολικής και τοπικής κοινότητας (έκδοση εφημερίδας), </a:t>
            </a:r>
          </a:p>
          <a:p>
            <a:pPr lvl="1">
              <a:buFont typeface="Wingdings" pitchFamily="2" charset="2"/>
              <a:buChar char="ü"/>
            </a:pPr>
            <a:endParaRPr lang="el-GR" dirty="0" smtClean="0"/>
          </a:p>
          <a:p>
            <a:pPr lvl="1">
              <a:buFont typeface="Wingdings" pitchFamily="2" charset="2"/>
              <a:buChar char="ü"/>
            </a:pPr>
            <a:r>
              <a:rPr lang="el-GR" dirty="0" smtClean="0"/>
              <a:t>η συνέχεια τους ενδιαφέροντος της σχολικής κοινότητας για το θέμα και το επόμενο σχολικό έτος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128962" y="5058697"/>
            <a:ext cx="6015037" cy="1095919"/>
          </a:xfrm>
        </p:spPr>
        <p:txBody>
          <a:bodyPr/>
          <a:lstStyle/>
          <a:p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2400" cap="none" dirty="0" smtClean="0"/>
              <a:t>ΣΧΕΣΗ ΜΕ ΑΛΛΕΣ ΑΝΟΙΧΤΕΣ ΕΚΠΑΙΔΕΥΤΙΚΕΣ ΠΡΑΚΤΙΚΕΣ / ΑΞΙΟΠΟΙΗΣΗ, ΓΕΝΙΚΕΥΣΗ, ΕΠΕΚΤΑΣΙΜΟΤΗΤΑ</a:t>
            </a:r>
            <a:br>
              <a:rPr lang="el-GR" sz="2400" cap="none" dirty="0" smtClean="0"/>
            </a:br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2400" cap="none" dirty="0" smtClean="0"/>
              <a:t> </a:t>
            </a:r>
            <a:br>
              <a:rPr lang="el-GR" sz="2400" cap="none" dirty="0" smtClean="0"/>
            </a:br>
            <a:endParaRPr lang="el-GR" sz="2400" cap="non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5785" y="557214"/>
            <a:ext cx="3916907" cy="4219502"/>
          </a:xfrm>
        </p:spPr>
        <p:txBody>
          <a:bodyPr>
            <a:normAutofit/>
          </a:bodyPr>
          <a:lstStyle/>
          <a:p>
            <a:r>
              <a:rPr lang="el-GR" b="1" dirty="0" smtClean="0"/>
              <a:t>Σχέση με άλλες ανοιχτές εκπαιδευτικές πρακτικές</a:t>
            </a:r>
            <a:endParaRPr lang="el-GR" dirty="0" smtClean="0"/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Πρόγραμμα </a:t>
            </a:r>
            <a:r>
              <a:rPr lang="en-US" dirty="0" smtClean="0"/>
              <a:t>Teacher</a:t>
            </a:r>
            <a:r>
              <a:rPr lang="el-GR" dirty="0" smtClean="0"/>
              <a:t>4</a:t>
            </a:r>
            <a:r>
              <a:rPr lang="en-US" dirty="0" smtClean="0"/>
              <a:t>Europe</a:t>
            </a:r>
            <a:r>
              <a:rPr lang="el-GR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Πρόγραμμα Περιβαλλοντικής Εκπαίδευσης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Συνδυασμός </a:t>
            </a:r>
            <a:r>
              <a:rPr lang="el-GR" dirty="0" err="1" smtClean="0"/>
              <a:t>διαθεματικής</a:t>
            </a:r>
            <a:r>
              <a:rPr lang="el-GR" dirty="0" smtClean="0"/>
              <a:t> και βιωματικής προσέγγισης - χρήση ψηφιακού υλικού- Σύνδεση με τοπικό- εθνικό- </a:t>
            </a:r>
            <a:r>
              <a:rPr lang="el-GR" dirty="0" err="1" smtClean="0"/>
              <a:t>ευρωπαίκό</a:t>
            </a:r>
            <a:r>
              <a:rPr lang="el-GR" dirty="0" smtClean="0"/>
              <a:t> περιβάλλον και ιδιότητα του πολίτη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94830" y="573206"/>
            <a:ext cx="3985145" cy="4055944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l-GR" dirty="0" smtClean="0"/>
          </a:p>
          <a:p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4790365" y="573134"/>
            <a:ext cx="3782775" cy="40557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l-GR" sz="2000" b="1" dirty="0" smtClean="0"/>
              <a:t>Αξιοποίηση, Γενίκευση, Επεκτασιμότητα</a:t>
            </a:r>
          </a:p>
          <a:p>
            <a:pPr marL="173736" lvl="1" indent="-173736">
              <a:spcBef>
                <a:spcPts val="3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l-GR" sz="1700" dirty="0" smtClean="0"/>
              <a:t>Καταγράψτε τους τρόπους με τους οποίους η ανοιχτή εκπαιδευτική πρακτική μπορεί </a:t>
            </a:r>
          </a:p>
          <a:p>
            <a:pPr marL="630936" lvl="2" indent="-173736">
              <a:spcBef>
                <a:spcPts val="3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l-GR" sz="1600" dirty="0" smtClean="0"/>
              <a:t>Αξιοποίηση σε πρόγραμμα Περιβαλλοντικής Εκπαίδευσης</a:t>
            </a:r>
          </a:p>
          <a:p>
            <a:pPr marL="630936" lvl="2" indent="-173736">
              <a:spcBef>
                <a:spcPts val="3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l-GR" sz="1600" dirty="0" smtClean="0"/>
              <a:t>Στο μάθημα της Γεωγραφίας (επιφανειακά ύδατα), </a:t>
            </a:r>
          </a:p>
          <a:p>
            <a:pPr marL="630936" lvl="2" indent="-173736">
              <a:spcBef>
                <a:spcPts val="300"/>
              </a:spcBef>
              <a:buClr>
                <a:schemeClr val="accent2"/>
              </a:buClr>
            </a:pPr>
            <a:r>
              <a:rPr lang="el-GR" sz="1600" dirty="0" smtClean="0"/>
              <a:t>της Κοινωνικής και Πολιτικής Αγωγής (θεσμοί, ατομική και συλλογικοί ευθύνη)</a:t>
            </a:r>
          </a:p>
          <a:p>
            <a:pPr marL="630936" lvl="2" indent="-173736">
              <a:spcBef>
                <a:spcPts val="3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l-GR" sz="1600" dirty="0" smtClean="0"/>
              <a:t>Ως παράδειγμα να εξεταστούν ανάλογα ζητήματα σε τοπικό, εθνικό, ευρωπαϊκό, παγκόσμιο επίπεδο</a:t>
            </a:r>
          </a:p>
          <a:p>
            <a:pPr marL="630936" lvl="2" indent="-173736">
              <a:spcBef>
                <a:spcPts val="300"/>
              </a:spcBef>
              <a:buClr>
                <a:schemeClr val="accent2"/>
              </a:buClr>
            </a:pP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2400" cap="none" dirty="0" smtClean="0"/>
              <a:t>ΠΡΟΣΘΕΤΟ ΥΛΙΚΟ ΠΟΥ ΑΞΙΟΠΟΙΗΘΗΚΕ</a:t>
            </a:r>
            <a:br>
              <a:rPr lang="el-GR" sz="2400" cap="none" dirty="0" smtClean="0"/>
            </a:br>
            <a:endParaRPr lang="el-GR" sz="2400" cap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l-GR" b="1" dirty="0" smtClean="0"/>
              <a:t>Πρόσθετο υλικό που αξιοποιήθηκε</a:t>
            </a:r>
          </a:p>
          <a:p>
            <a:pPr lvl="2">
              <a:buFont typeface="Arial" pitchFamily="34" charset="0"/>
              <a:buChar char="•"/>
            </a:pPr>
            <a:r>
              <a:rPr lang="el-GR" sz="2000" dirty="0" err="1" smtClean="0"/>
              <a:t>Websites</a:t>
            </a:r>
            <a:endParaRPr lang="el-GR" sz="2000" dirty="0" smtClean="0"/>
          </a:p>
          <a:p>
            <a:pPr lvl="3">
              <a:buFont typeface="Arial" pitchFamily="34" charset="0"/>
              <a:buChar char="•"/>
            </a:pPr>
            <a:r>
              <a:rPr lang="el-GR" sz="2000" dirty="0" smtClean="0"/>
              <a:t> </a:t>
            </a:r>
            <a:r>
              <a:rPr lang="el-GR" sz="2000" dirty="0" err="1" smtClean="0"/>
              <a:t>Ιστότοπος</a:t>
            </a:r>
            <a:r>
              <a:rPr lang="el-GR" sz="2000" dirty="0" smtClean="0"/>
              <a:t> ενημέρωσης και επικοινωνίας για το Ρέμα Πικροδάφνης </a:t>
            </a:r>
          </a:p>
          <a:p>
            <a:pPr lvl="3">
              <a:buFont typeface="Arial" pitchFamily="34" charset="0"/>
              <a:buChar char="•"/>
            </a:pPr>
            <a:r>
              <a:rPr lang="el-GR" sz="2000" dirty="0" smtClean="0"/>
              <a:t>Ιστοσελίδα Δέλτα Έβρου: ένας </a:t>
            </a:r>
            <a:r>
              <a:rPr lang="el-GR" sz="2000" dirty="0" err="1" smtClean="0"/>
              <a:t>υγρο</a:t>
            </a:r>
            <a:r>
              <a:rPr lang="el-GR" sz="2000" dirty="0" smtClean="0"/>
              <a:t>-βιότοπος γεμάτος ζωή </a:t>
            </a:r>
          </a:p>
          <a:p>
            <a:pPr lvl="3">
              <a:buFont typeface="Arial" pitchFamily="34" charset="0"/>
              <a:buChar char="•"/>
            </a:pPr>
            <a:r>
              <a:rPr lang="el-GR" sz="2000" dirty="0" smtClean="0"/>
              <a:t>Σελίδα Ευρωπαϊκού Κοινοβουλίου  </a:t>
            </a:r>
            <a:r>
              <a:rPr lang="el-GR" sz="2000" u="sng" dirty="0" smtClean="0">
                <a:hlinkClick r:id="rId2"/>
              </a:rPr>
              <a:t>http://www.europarl.europa.eu/news/el/news-room/content/</a:t>
            </a:r>
            <a:endParaRPr lang="el-GR" sz="2000" dirty="0" smtClean="0"/>
          </a:p>
          <a:p>
            <a:pPr lvl="3">
              <a:buFont typeface="Arial" pitchFamily="34" charset="0"/>
              <a:buChar char="•"/>
            </a:pPr>
            <a:r>
              <a:rPr lang="el-GR" sz="2000" dirty="0" smtClean="0"/>
              <a:t>KΠΕ Αργυρούπολης, γνωρίζοντας το ρέμα της περιοχής μας </a:t>
            </a:r>
            <a:r>
              <a:rPr lang="el-GR" sz="2000" u="sng" dirty="0" smtClean="0">
                <a:hlinkClick r:id="rId3"/>
              </a:rPr>
              <a:t>http://www.kpea.gr/files/nero/dvm_2013/DVM_Rema_2013_1.pdf</a:t>
            </a:r>
            <a:endParaRPr lang="el-GR" sz="2000" dirty="0" smtClean="0"/>
          </a:p>
          <a:p>
            <a:pPr lvl="3">
              <a:buNone/>
            </a:pPr>
            <a:r>
              <a:rPr lang="el-GR" sz="2000" dirty="0" smtClean="0"/>
              <a:t>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ΣΥΝΤΟΜΗ ΠΕΡΙΓΡΑΦΗ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2">
              <a:buNone/>
            </a:pPr>
            <a:endParaRPr lang="el-GR" sz="2000" dirty="0" smtClean="0"/>
          </a:p>
          <a:p>
            <a:pPr lvl="2"/>
            <a:r>
              <a:rPr lang="el-GR" dirty="0" smtClean="0"/>
              <a:t>Καλλιέργεια της ιδιότητας του ενεργού πολίτη μέσω της μελέτης διαχείρισης των επιφανειακών υδάτων σε επίπεδο:</a:t>
            </a:r>
          </a:p>
          <a:p>
            <a:pPr lvl="3"/>
            <a:r>
              <a:rPr lang="el-GR" dirty="0" smtClean="0"/>
              <a:t>Τοπικό – Ρέμα Πικροδάφνης</a:t>
            </a:r>
          </a:p>
          <a:p>
            <a:pPr lvl="4"/>
            <a:r>
              <a:rPr lang="el-GR" dirty="0" smtClean="0"/>
              <a:t>Εθνικό- Ποταμός Έβρος</a:t>
            </a:r>
          </a:p>
          <a:p>
            <a:pPr lvl="5"/>
            <a:r>
              <a:rPr lang="el-GR" dirty="0" smtClean="0"/>
              <a:t>Ευρωπαϊκό- Ποταμός Δούναβης</a:t>
            </a:r>
          </a:p>
          <a:p>
            <a:pPr lvl="5"/>
            <a:endParaRPr lang="el-GR" dirty="0" smtClean="0"/>
          </a:p>
          <a:p>
            <a:pPr lvl="3"/>
            <a:r>
              <a:rPr lang="el-GR" dirty="0" smtClean="0"/>
              <a:t>Χρήση και αξιοποίηση ΤΠΕ</a:t>
            </a:r>
          </a:p>
          <a:p>
            <a:pPr lvl="4"/>
            <a:r>
              <a:rPr lang="el-GR" dirty="0" err="1" smtClean="0"/>
              <a:t>Διαδραστικά</a:t>
            </a:r>
            <a:r>
              <a:rPr lang="el-GR" dirty="0" smtClean="0"/>
              <a:t> βιβλία Γεωγραφίας</a:t>
            </a:r>
          </a:p>
          <a:p>
            <a:pPr lvl="4"/>
            <a:r>
              <a:rPr lang="el-GR" dirty="0" err="1" smtClean="0"/>
              <a:t>Φωτόδενδρο</a:t>
            </a:r>
            <a:r>
              <a:rPr lang="el-GR" dirty="0" smtClean="0"/>
              <a:t> (βίντεο, </a:t>
            </a:r>
            <a:r>
              <a:rPr lang="el-GR" dirty="0" err="1" smtClean="0"/>
              <a:t>διαδραστικά</a:t>
            </a:r>
            <a:r>
              <a:rPr lang="el-GR" dirty="0" smtClean="0"/>
              <a:t> παιχνίδια κ.α.)</a:t>
            </a:r>
          </a:p>
          <a:p>
            <a:pPr lvl="4"/>
            <a:r>
              <a:rPr lang="el-GR" dirty="0" smtClean="0"/>
              <a:t>Ι</a:t>
            </a:r>
            <a:r>
              <a:rPr lang="el-GR" dirty="0" err="1" smtClean="0"/>
              <a:t>στοσελίδες</a:t>
            </a:r>
          </a:p>
          <a:p>
            <a:pPr lvl="2"/>
            <a:r>
              <a:rPr lang="el-GR" dirty="0" smtClean="0"/>
              <a:t>Δράση μαθητών</a:t>
            </a:r>
          </a:p>
          <a:p>
            <a:pPr lvl="3"/>
            <a:r>
              <a:rPr lang="el-GR" dirty="0" smtClean="0"/>
              <a:t>Ενημέρωση- </a:t>
            </a:r>
            <a:r>
              <a:rPr lang="el-GR" dirty="0" err="1" smtClean="0"/>
              <a:t>Ευασθητοποίηση</a:t>
            </a:r>
            <a:r>
              <a:rPr lang="el-GR" dirty="0" smtClean="0"/>
              <a:t> σχολικής και τοπικής κοινότητας</a:t>
            </a:r>
          </a:p>
          <a:p>
            <a:pPr lvl="4"/>
            <a:r>
              <a:rPr lang="el-GR" dirty="0" smtClean="0"/>
              <a:t>Επίσκεψη στη Δήμαρχο με θέμα το Ρέμα της Πικροδάφνης</a:t>
            </a:r>
          </a:p>
          <a:p>
            <a:pPr lvl="4"/>
            <a:r>
              <a:rPr lang="el-GR" dirty="0" smtClean="0"/>
              <a:t>Διακίνηση ενημερωτικού φυλλαδίου με θέμα το νερό έντυπα και ηλεκτρονικά</a:t>
            </a:r>
            <a:endParaRPr lang="el-GR" b="1" dirty="0" smtClean="0"/>
          </a:p>
          <a:p>
            <a:pPr lvl="2"/>
            <a:endParaRPr lang="el-GR" dirty="0" smtClean="0"/>
          </a:p>
          <a:p>
            <a:pPr lvl="2"/>
            <a:endParaRPr lang="el-GR" dirty="0" smtClean="0"/>
          </a:p>
          <a:p>
            <a:pPr lvl="3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2335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ΣΧΕΔΙΑΣΜΟΣ ΤΗΣ ανοιχτησ εκπαιδευτικησ ΠΡΑΚΤΙΚΗΣ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ΣΧΕΔΙΑΣΜΟΣ &amp; ΔΙΔΑΚΤΙΚΟΙ ΣΤΟΧΟΙ</a:t>
            </a:r>
            <a:endParaRPr lang="el-GR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Σχεδιασμός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Μαθητοκεντρική, διαθεματική και διεπιστημονική προσέγγιση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Εφαρμογή εναλλακτικών διδακτικών πρακτικών  (</a:t>
            </a:r>
            <a:r>
              <a:rPr lang="el-GR" dirty="0" err="1" smtClean="0"/>
              <a:t>ομαδοσυνεργατική</a:t>
            </a:r>
            <a:r>
              <a:rPr lang="el-GR" dirty="0" smtClean="0"/>
              <a:t> μέθοδο, μελέτη πεδίου, παιγνίδι ρόλων)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Χρήση εργαλείων ΤΠΕ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Αξιοποίηση υλικού από το </a:t>
            </a:r>
            <a:r>
              <a:rPr lang="el-GR" dirty="0" err="1" smtClean="0"/>
              <a:t>Φωτόδενδρο</a:t>
            </a:r>
            <a:r>
              <a:rPr lang="el-GR" dirty="0" smtClean="0"/>
              <a:t> και τα </a:t>
            </a:r>
            <a:r>
              <a:rPr lang="el-GR" dirty="0" err="1" smtClean="0"/>
              <a:t>διαδραστικά</a:t>
            </a:r>
            <a:r>
              <a:rPr lang="el-GR" dirty="0" smtClean="0"/>
              <a:t> βιβλία</a:t>
            </a:r>
          </a:p>
          <a:p>
            <a:pPr lvl="1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67534" y="573206"/>
            <a:ext cx="4162567" cy="4203510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 smtClean="0"/>
              <a:t>Διδακτικοί στόχοι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Να γνωρίσουν καλές πρακτικές διαχείρισης ποταμών στην Ευρώπη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Να διερευνήσουν προβλήματα σχετικά με τα επιφανειακά ύδατα στο τοπικό, εθνικό και ευρωπαϊκό περιβάλλον. 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Να συνδέσουν την ποιότητα των επιφανειακών υδάτων με τις χρήσεις τους, εστιάζοντας στην καθημερινή ζωή.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 Να συνδέσουν την επίλυση προβλημάτων με την ατομική και συλλογική ευθύνη, την προσπάθεια και τη δράση.</a:t>
            </a:r>
          </a:p>
          <a:p>
            <a:pPr lvl="1">
              <a:buFont typeface="Arial" pitchFamily="34" charset="0"/>
              <a:buChar char="•"/>
            </a:pPr>
            <a:endParaRPr lang="el-GR" dirty="0" smtClean="0"/>
          </a:p>
          <a:p>
            <a:pPr lvl="1">
              <a:buFont typeface="Arial" pitchFamily="34" charset="0"/>
              <a:buChar char="•"/>
            </a:pPr>
            <a:endParaRPr lang="el-GR" dirty="0" smtClean="0"/>
          </a:p>
          <a:p>
            <a:pPr lvl="1">
              <a:buFont typeface="Arial" pitchFamily="34" charset="0"/>
              <a:buChar char="•"/>
            </a:pPr>
            <a:endParaRPr lang="el-GR" dirty="0" smtClean="0"/>
          </a:p>
          <a:p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ΕΦΑΡΜΟΓΗ ΤΗΣ ανοιχτησ εκπαιδευτικησ ΠΡΑΚΤΙΚΗΣ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47916" y="5189219"/>
            <a:ext cx="6196083" cy="862965"/>
          </a:xfrm>
        </p:spPr>
        <p:txBody>
          <a:bodyPr/>
          <a:lstStyle/>
          <a:p>
            <a:r>
              <a:rPr lang="el-GR" sz="2400" cap="none" dirty="0" smtClean="0"/>
              <a:t>ΣΤΟΙΧΕΙΑ ΕΦΑΡΜΟΓΗΣ </a:t>
            </a:r>
            <a:r>
              <a:rPr lang="el-GR" sz="2400" dirty="0" smtClean="0"/>
              <a:t>ΤΗΣ ανοιχτησ εκπαιδευτικησ </a:t>
            </a:r>
            <a:r>
              <a:rPr lang="el-GR" sz="2400" cap="none" dirty="0" smtClean="0"/>
              <a:t>ΠΡΑΚΤΙΚΗΣ</a:t>
            </a:r>
            <a:r>
              <a:rPr lang="el-GR" sz="2400" dirty="0" smtClean="0"/>
              <a:t>   </a:t>
            </a:r>
            <a:endParaRPr lang="el-GR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Περιβάλλον – Πλαίσιο</a:t>
            </a:r>
          </a:p>
          <a:p>
            <a:pPr lvl="1">
              <a:buFont typeface="Arial" pitchFamily="34" charset="0"/>
              <a:buChar char="•"/>
            </a:pPr>
            <a:r>
              <a:rPr lang="el-GR" b="0" dirty="0" smtClean="0"/>
              <a:t> </a:t>
            </a:r>
            <a:r>
              <a:rPr lang="el-GR" dirty="0" smtClean="0"/>
              <a:t>12/θέσιο ολοήμερο δημοτικό σχολείο,</a:t>
            </a:r>
          </a:p>
          <a:p>
            <a:pPr lvl="1">
              <a:buNone/>
            </a:pPr>
            <a:r>
              <a:rPr lang="el-GR" dirty="0" smtClean="0"/>
              <a:t>φοιτούν 280 μαθητές/</a:t>
            </a:r>
            <a:r>
              <a:rPr lang="el-GR" dirty="0" err="1" smtClean="0"/>
              <a:t>τριες</a:t>
            </a:r>
            <a:r>
              <a:rPr lang="el-GR" dirty="0" smtClean="0"/>
              <a:t>, το 1/3 των οποίων είναι παιδιά μεταναστών και προσφύγων. </a:t>
            </a:r>
          </a:p>
          <a:p>
            <a:pPr lvl="1">
              <a:buNone/>
            </a:pPr>
            <a:r>
              <a:rPr lang="el-GR" dirty="0" smtClean="0"/>
              <a:t>υπηρετούν 27 εκπαιδευτικοί, 19 δάσκαλοι/ες και 8 άλλων ειδικοτήτων</a:t>
            </a:r>
          </a:p>
          <a:p>
            <a:pPr lvl="1">
              <a:buNone/>
            </a:pPr>
            <a:endParaRPr lang="el-GR" b="0" dirty="0" smtClean="0"/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Μαθήματα Γεωγραφίας, Κοινωνικής και Πολιτικής Αγωγής,  Γλώσσας, Αγγλικών, Ευέλικτη Ζώνη</a:t>
            </a:r>
            <a:endParaRPr lang="el-GR" b="0" dirty="0" smtClean="0"/>
          </a:p>
          <a:p>
            <a:pPr lvl="1">
              <a:buFont typeface="Arial" pitchFamily="34" charset="0"/>
              <a:buChar char="•"/>
            </a:pPr>
            <a:endParaRPr lang="el-GR" b="0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lvl="1">
              <a:buFont typeface="Arial" pitchFamily="34" charset="0"/>
              <a:buChar char="•"/>
            </a:pPr>
            <a:r>
              <a:rPr lang="el-GR" sz="2400" b="1" dirty="0" smtClean="0"/>
              <a:t>Τάξη</a:t>
            </a:r>
          </a:p>
          <a:p>
            <a:pPr lvl="2">
              <a:buClr>
                <a:srgbClr val="F96A1B"/>
              </a:buClr>
            </a:pPr>
            <a:r>
              <a:rPr lang="el-GR" sz="1500" dirty="0" err="1" smtClean="0">
                <a:solidFill>
                  <a:srgbClr val="000000"/>
                </a:solidFill>
              </a:rPr>
              <a:t>Στ΄</a:t>
            </a:r>
            <a:r>
              <a:rPr lang="el-GR" sz="1500" dirty="0" smtClean="0">
                <a:solidFill>
                  <a:srgbClr val="000000"/>
                </a:solidFill>
              </a:rPr>
              <a:t> Δημοτικού</a:t>
            </a:r>
            <a:endParaRPr lang="el-GR" sz="1500" b="1" dirty="0" smtClean="0"/>
          </a:p>
          <a:p>
            <a:pPr lvl="1">
              <a:buFont typeface="Arial" pitchFamily="34" charset="0"/>
              <a:buChar char="•"/>
            </a:pPr>
            <a:r>
              <a:rPr lang="el-GR" sz="2400" b="1" dirty="0" smtClean="0"/>
              <a:t>Διάρκεια</a:t>
            </a:r>
          </a:p>
          <a:p>
            <a:pPr lvl="2"/>
            <a:r>
              <a:rPr lang="el-GR" sz="1400" dirty="0" smtClean="0"/>
              <a:t>40 ώρες σε διάρκεια 6 μηνών</a:t>
            </a:r>
            <a:endParaRPr lang="el-GR" sz="1400" b="0" dirty="0" smtClean="0"/>
          </a:p>
          <a:p>
            <a:pPr lvl="1">
              <a:buFont typeface="Arial" pitchFamily="34" charset="0"/>
              <a:buChar char="•"/>
            </a:pPr>
            <a:r>
              <a:rPr lang="el-GR" sz="2400" b="1" dirty="0" smtClean="0"/>
              <a:t>Ρόλος Διδάσκοντα</a:t>
            </a:r>
          </a:p>
          <a:p>
            <a:pPr lvl="2"/>
            <a:r>
              <a:rPr lang="el-GR" sz="1400" dirty="0" smtClean="0"/>
              <a:t>ενθαρρυντικός,</a:t>
            </a:r>
          </a:p>
          <a:p>
            <a:pPr lvl="2"/>
            <a:r>
              <a:rPr lang="el-GR" sz="1400" dirty="0" smtClean="0"/>
              <a:t>υποστηρικτικός,</a:t>
            </a:r>
          </a:p>
          <a:p>
            <a:pPr lvl="2"/>
            <a:r>
              <a:rPr lang="el-GR" sz="1400" dirty="0" smtClean="0"/>
              <a:t>συμβουλευτικός,</a:t>
            </a:r>
          </a:p>
          <a:p>
            <a:pPr lvl="2"/>
            <a:r>
              <a:rPr lang="el-GR" sz="1400" dirty="0" err="1" smtClean="0"/>
              <a:t>διευκολυντικός</a:t>
            </a:r>
            <a:r>
              <a:rPr lang="el-GR" sz="1400" dirty="0" smtClean="0"/>
              <a:t>,</a:t>
            </a:r>
          </a:p>
          <a:p>
            <a:pPr lvl="2"/>
            <a:r>
              <a:rPr lang="el-GR" sz="1400" dirty="0" smtClean="0"/>
              <a:t>συντονιστικός,</a:t>
            </a:r>
          </a:p>
          <a:p>
            <a:pPr lvl="2"/>
            <a:r>
              <a:rPr lang="el-GR" sz="1400" dirty="0" smtClean="0"/>
              <a:t>διαμεσολαβητικός,  </a:t>
            </a:r>
          </a:p>
          <a:p>
            <a:pPr lvl="2"/>
            <a:r>
              <a:rPr lang="el-GR" sz="1400" dirty="0" smtClean="0"/>
              <a:t>τεχνική υποστήριξη </a:t>
            </a: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802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34269" y="5172501"/>
            <a:ext cx="6209731" cy="846162"/>
          </a:xfrm>
        </p:spPr>
        <p:txBody>
          <a:bodyPr/>
          <a:lstStyle/>
          <a:p>
            <a:r>
              <a:rPr lang="el-GR" sz="2400" dirty="0" smtClean="0"/>
              <a:t>ΑΝΑΛΥΤΙΚΗ ΠΕΡΙΓΡΑΦΗ ΤΗΣ ανοιχτησ εκπαιδευτικησ ΠΡΑΚΤΙΚΗΣ</a:t>
            </a:r>
            <a:endParaRPr lang="el-GR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0377" y="557213"/>
            <a:ext cx="8134066" cy="4219503"/>
          </a:xfrm>
        </p:spPr>
        <p:txBody>
          <a:bodyPr>
            <a:normAutofit fontScale="92500" lnSpcReduction="20000"/>
          </a:bodyPr>
          <a:lstStyle/>
          <a:p>
            <a:pPr lvl="1">
              <a:buFont typeface="Arial" pitchFamily="34" charset="0"/>
              <a:buChar char="•"/>
            </a:pPr>
            <a:r>
              <a:rPr lang="el-GR" dirty="0" smtClean="0"/>
              <a:t>Αναζήτηση του νερού στη φύση- μελέτη σχετικού υλικού από </a:t>
            </a:r>
            <a:r>
              <a:rPr lang="el-GR" dirty="0" err="1" smtClean="0"/>
              <a:t>Φωτόδενδρο</a:t>
            </a:r>
            <a:r>
              <a:rPr lang="el-GR" dirty="0" smtClean="0"/>
              <a:t> και </a:t>
            </a:r>
            <a:r>
              <a:rPr lang="el-GR" dirty="0" err="1" smtClean="0"/>
              <a:t>διαδραστικά</a:t>
            </a:r>
            <a:r>
              <a:rPr lang="el-GR" dirty="0" smtClean="0"/>
              <a:t> βιβλία 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Σύνδεση με τοπικό περιβάλλον (Ρέμα της Πικροδάφνης)- με εθνικό περιβάλλον (ποταμός Έβρος) - με ευρωπαϊκό (ποταμός Δούναβης) 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Αναζήτηση υλικού στο διαδίκτυο -συμπλήρωση φύλλων εργασίας στη μελέτη πεδίου - δημιουργία υλικού με τη χρήση εργαλείων ΤΠΕ</a:t>
            </a:r>
          </a:p>
          <a:p>
            <a:pPr lvl="1">
              <a:buFont typeface="Arial" pitchFamily="34" charset="0"/>
              <a:buChar char="•"/>
            </a:pPr>
            <a:r>
              <a:rPr lang="el-GR" dirty="0" err="1" smtClean="0"/>
              <a:t>Ανατροφοδοτικά</a:t>
            </a:r>
            <a:r>
              <a:rPr lang="el-GR" dirty="0" smtClean="0"/>
              <a:t> παιχνίδια και βίντεο από </a:t>
            </a:r>
            <a:r>
              <a:rPr lang="el-GR" dirty="0" err="1" smtClean="0"/>
              <a:t>Φωτόδενδρο</a:t>
            </a:r>
            <a:r>
              <a:rPr lang="el-GR" dirty="0" smtClean="0"/>
              <a:t> και </a:t>
            </a:r>
            <a:r>
              <a:rPr lang="el-GR" dirty="0" err="1" smtClean="0"/>
              <a:t>διαδραστικά</a:t>
            </a:r>
            <a:r>
              <a:rPr lang="el-GR" dirty="0" smtClean="0"/>
              <a:t> βιβλία Γεωγραφίας</a:t>
            </a:r>
            <a:endParaRPr lang="el-GR" b="0" dirty="0" smtClean="0"/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Οι μαθητές εργάστηκαν ατομικά και </a:t>
            </a:r>
            <a:r>
              <a:rPr lang="el-GR" dirty="0" smtClean="0"/>
              <a:t>ομαδικά</a:t>
            </a:r>
            <a:endParaRPr lang="el-GR" dirty="0" smtClean="0"/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Διαπίστωσαν καλές </a:t>
            </a:r>
            <a:r>
              <a:rPr lang="el-GR" dirty="0" smtClean="0"/>
              <a:t>και </a:t>
            </a:r>
            <a:r>
              <a:rPr lang="el-GR" dirty="0" smtClean="0"/>
              <a:t>κακές πρακτικές διαχείρισης των υδάτων- την ατομική, συλλογική </a:t>
            </a:r>
            <a:r>
              <a:rPr lang="el-GR" dirty="0" smtClean="0"/>
              <a:t>και </a:t>
            </a:r>
            <a:r>
              <a:rPr lang="el-GR" dirty="0" smtClean="0"/>
              <a:t>κρατική ευθύνη, καθώς και την ανάγκη συνεργασίας μεταξύ όλων των φορέων</a:t>
            </a:r>
            <a:endParaRPr lang="el-GR" dirty="0" smtClean="0"/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Δημιουργήσαμε ηλεκτρονική και έντυπη εφημερίδα για </a:t>
            </a:r>
            <a:r>
              <a:rPr lang="el-GR" dirty="0" smtClean="0"/>
              <a:t>την ενημέρωση </a:t>
            </a:r>
            <a:r>
              <a:rPr lang="el-GR" dirty="0" smtClean="0"/>
              <a:t>-</a:t>
            </a:r>
            <a:r>
              <a:rPr lang="el-GR" dirty="0" smtClean="0"/>
              <a:t> </a:t>
            </a:r>
            <a:r>
              <a:rPr lang="el-GR" smtClean="0"/>
              <a:t>ευαισθητοποίηση </a:t>
            </a:r>
            <a:r>
              <a:rPr lang="el-GR" smtClean="0"/>
              <a:t>της σχολικής </a:t>
            </a:r>
            <a:r>
              <a:rPr lang="el-GR" dirty="0" smtClean="0"/>
              <a:t>και τοπικής κοινότητας σχετικά με τη διαχείριση και χρήση των επιφανειακών υδάτων.</a:t>
            </a:r>
          </a:p>
          <a:p>
            <a:pPr lvl="1">
              <a:buNone/>
            </a:pPr>
            <a:endParaRPr lang="el-GR" b="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19140000">
            <a:off x="816119" y="1589388"/>
            <a:ext cx="6901822" cy="1207509"/>
          </a:xfrm>
        </p:spPr>
        <p:txBody>
          <a:bodyPr/>
          <a:lstStyle/>
          <a:p>
            <a:r>
              <a:rPr lang="el-GR" dirty="0" smtClean="0"/>
              <a:t>ΑΞΙΟΠΟΙΗΣΗ ΨΗΦΙΑΚΟΥ ΠΕΡΙΕΧΟΜΕΝΟΥ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Single Corner Rectangle 9"/>
          <p:cNvSpPr/>
          <p:nvPr/>
        </p:nvSpPr>
        <p:spPr>
          <a:xfrm>
            <a:off x="2731824" y="2581735"/>
            <a:ext cx="5800299" cy="1692322"/>
          </a:xfrm>
          <a:prstGeom prst="round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9" name="Round Single Corner Rectangle 8"/>
          <p:cNvSpPr/>
          <p:nvPr/>
        </p:nvSpPr>
        <p:spPr>
          <a:xfrm>
            <a:off x="2743200" y="532263"/>
            <a:ext cx="5800299" cy="1692322"/>
          </a:xfrm>
          <a:prstGeom prst="round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947916" y="5172501"/>
            <a:ext cx="6196084" cy="873457"/>
          </a:xfrm>
        </p:spPr>
        <p:txBody>
          <a:bodyPr/>
          <a:lstStyle/>
          <a:p>
            <a:r>
              <a:rPr lang="el-GR" sz="2400" dirty="0" smtClean="0"/>
              <a:t>ΑΞΙΟΠΟΙΗΣΗ ΨΗΦΙΑΚΟΥ ΠΕΡΙΕΧΟΜΕΝΟΥ</a:t>
            </a:r>
            <a:endParaRPr lang="el-GR" sz="2400" dirty="0"/>
          </a:p>
        </p:txBody>
      </p:sp>
      <p:pic>
        <p:nvPicPr>
          <p:cNvPr id="26" name="Content Placeholder 25" descr="lo4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73894" y="528638"/>
            <a:ext cx="1695450" cy="169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Content Placeholder 21"/>
          <p:cNvSpPr>
            <a:spLocks noGrp="1"/>
          </p:cNvSpPr>
          <p:nvPr>
            <p:ph sz="quarter" idx="4"/>
          </p:nvPr>
        </p:nvSpPr>
        <p:spPr>
          <a:xfrm>
            <a:off x="2756848" y="491319"/>
            <a:ext cx="5868537" cy="1760561"/>
          </a:xfrm>
        </p:spPr>
        <p:txBody>
          <a:bodyPr>
            <a:normAutofit fontScale="92500" lnSpcReduction="20000"/>
          </a:bodyPr>
          <a:lstStyle/>
          <a:p>
            <a:r>
              <a:rPr lang="el-GR" sz="19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Διαδραστικό</a:t>
            </a:r>
            <a:r>
              <a:rPr lang="el-GR" sz="19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βιβλίο Γεωγραφίας Ε΄ και </a:t>
            </a:r>
            <a:r>
              <a:rPr lang="el-GR" sz="19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Στ΄τάξεων</a:t>
            </a:r>
            <a:r>
              <a:rPr lang="el-GR" sz="19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2"/>
            <a:r>
              <a:rPr lang="el-GR" u="sng" dirty="0" smtClean="0">
                <a:hlinkClick r:id="rId3"/>
              </a:rPr>
              <a:t>http://ebooks.edu.gr/modules/ebook/show.php/DSGL100/418/2819,10630/</a:t>
            </a:r>
            <a:r>
              <a:rPr lang="el-GR" i="1" dirty="0" smtClean="0"/>
              <a:t>   </a:t>
            </a:r>
            <a:endParaRPr lang="el-GR" b="0" dirty="0" smtClean="0"/>
          </a:p>
          <a:p>
            <a:pPr lvl="2"/>
            <a:r>
              <a:rPr lang="el-GR" dirty="0" smtClean="0"/>
              <a:t>Η σημασία του υδρογραφικού δικτύου </a:t>
            </a:r>
          </a:p>
          <a:p>
            <a:pPr lvl="2"/>
            <a:r>
              <a:rPr lang="el-GR" u="sng" dirty="0" smtClean="0">
                <a:hlinkClick r:id="rId4"/>
              </a:rPr>
              <a:t>http://ebooks.edu.gr/modules/ebook/show.php/DSGL100/418/2819,10629/</a:t>
            </a:r>
            <a:r>
              <a:rPr lang="en-US" i="1" dirty="0" smtClean="0"/>
              <a:t> </a:t>
            </a:r>
            <a:endParaRPr lang="el-GR" i="1" dirty="0" smtClean="0"/>
          </a:p>
          <a:p>
            <a:pPr lvl="2"/>
            <a:r>
              <a:rPr lang="en-US" i="1" dirty="0" smtClean="0"/>
              <a:t> </a:t>
            </a:r>
            <a:r>
              <a:rPr lang="el-GR" dirty="0" smtClean="0"/>
              <a:t>Τα μεγαλύτερα ποτάμια και οι μεγαλύτερες λίμνες </a:t>
            </a:r>
          </a:p>
          <a:p>
            <a:pPr lvl="2"/>
            <a:endParaRPr lang="el-GR" i="1" dirty="0" smtClean="0"/>
          </a:p>
          <a:p>
            <a:pPr lvl="2"/>
            <a:endParaRPr lang="el-GR" dirty="0" smtClean="0"/>
          </a:p>
          <a:p>
            <a:pPr lvl="2"/>
            <a:endParaRPr lang="el-GR" b="0" dirty="0" smtClean="0"/>
          </a:p>
          <a:p>
            <a:pPr lvl="2"/>
            <a:endParaRPr lang="el-GR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7" name="Content Placeholder 26" descr="newton.JPG"/>
          <p:cNvPicPr>
            <a:picLocks noGrp="1" noChangeAspect="1"/>
          </p:cNvPicPr>
          <p:nvPr>
            <p:ph sz="half" idx="13"/>
          </p:nvPr>
        </p:nvPicPr>
        <p:blipFill>
          <a:blip r:embed="rId5" cstate="print"/>
          <a:srcRect l="5286" r="9251"/>
          <a:stretch>
            <a:fillRect/>
          </a:stretch>
        </p:blipFill>
        <p:spPr>
          <a:xfrm>
            <a:off x="677748" y="2606722"/>
            <a:ext cx="1712016" cy="16529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" name="Content Placeholder 23"/>
          <p:cNvSpPr>
            <a:spLocks noGrp="1"/>
          </p:cNvSpPr>
          <p:nvPr>
            <p:ph sz="quarter" idx="14"/>
          </p:nvPr>
        </p:nvSpPr>
        <p:spPr>
          <a:xfrm>
            <a:off x="2797791" y="2565779"/>
            <a:ext cx="5759355" cy="1883391"/>
          </a:xfrm>
        </p:spPr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l-GR" sz="3100" b="0" dirty="0" smtClean="0">
                <a:hlinkClick r:id="rId6"/>
              </a:rPr>
              <a:t>http://ebooks.edu.gr/modules/ebook/show.php/DSGL100/418/2819,10629/extras/gstd14_world_rivers/index.html</a:t>
            </a:r>
            <a:endParaRPr lang="el-GR" sz="3100" b="0" dirty="0" smtClean="0"/>
          </a:p>
          <a:p>
            <a:pPr>
              <a:buFont typeface="Arial" pitchFamily="34" charset="0"/>
              <a:buChar char="•"/>
            </a:pPr>
            <a:r>
              <a:rPr lang="el-GR" sz="3100" b="0" dirty="0" smtClean="0"/>
              <a:t>Τα μεγάλα ποτάμια του κόσμου</a:t>
            </a:r>
          </a:p>
          <a:p>
            <a:pPr>
              <a:buFont typeface="Arial" pitchFamily="34" charset="0"/>
              <a:buChar char="•"/>
            </a:pPr>
            <a:r>
              <a:rPr lang="el-GR" sz="3100" b="0" dirty="0" smtClean="0">
                <a:hlinkClick r:id="rId7"/>
              </a:rPr>
              <a:t>http://ebooks.edu.gr/modules/ebook/show.php/DSDIM-E100/692/4594,20788</a:t>
            </a:r>
            <a:r>
              <a:rPr lang="el-GR" sz="3100" dirty="0" smtClean="0">
                <a:hlinkClick r:id="rId7"/>
              </a:rPr>
              <a:t>/</a:t>
            </a:r>
            <a:r>
              <a:rPr lang="el-GR" sz="3100" dirty="0" smtClean="0"/>
              <a:t>   </a:t>
            </a:r>
          </a:p>
          <a:p>
            <a:pPr>
              <a:buFont typeface="Arial" pitchFamily="34" charset="0"/>
              <a:buChar char="•"/>
            </a:pPr>
            <a:r>
              <a:rPr lang="el-GR" sz="3100" b="0" dirty="0" smtClean="0"/>
              <a:t>Οι ποταμοί της Ελλάδας </a:t>
            </a:r>
          </a:p>
          <a:p>
            <a:pPr>
              <a:buFont typeface="Arial" pitchFamily="34" charset="0"/>
              <a:buChar char="•"/>
            </a:pPr>
            <a:endParaRPr lang="el-GR" b="0" dirty="0" smtClean="0"/>
          </a:p>
          <a:p>
            <a:endParaRPr lang="el-GR" b="0" dirty="0" smtClean="0"/>
          </a:p>
          <a:p>
            <a:pPr lvl="2"/>
            <a:endParaRPr lang="el-GR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diagona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10B7A3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A4BB0498-46D9-49AF-8190-574CDA9EFE1C}" vid="{5317E9BC-39A5-42FE-BCBC-62BD08911D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DS Open Educational Practices PPT Template v1.1</Template>
  <TotalTime>574</TotalTime>
  <Words>784</Words>
  <Application>Microsoft Office PowerPoint</Application>
  <PresentationFormat>Προβολή στην οθόνη (4:3)</PresentationFormat>
  <Paragraphs>144</Paragraphs>
  <Slides>15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Angles</vt:lpstr>
      <vt:lpstr>Υδρο- ευρΩδιαδρομεσ</vt:lpstr>
      <vt:lpstr>ΣΥΝΤΟΜΗ ΠΕΡΙΓΡΑΦΗ</vt:lpstr>
      <vt:lpstr>ΣΧΕΔΙΑΣΜΟΣ ΤΗΣ ανοιχτησ εκπαιδευτικησ ΠΡΑΚΤΙΚΗΣ</vt:lpstr>
      <vt:lpstr>ΣΧΕΔΙΑΣΜΟΣ &amp; ΔΙΔΑΚΤΙΚΟΙ ΣΤΟΧΟΙ</vt:lpstr>
      <vt:lpstr>ΕΦΑΡΜΟΓΗ ΤΗΣ ανοιχτησ εκπαιδευτικησ ΠΡΑΚΤΙΚΗΣ</vt:lpstr>
      <vt:lpstr>ΣΤΟΙΧΕΙΑ ΕΦΑΡΜΟΓΗΣ ΤΗΣ ανοιχτησ εκπαιδευτικησ ΠΡΑΚΤΙΚΗΣ   </vt:lpstr>
      <vt:lpstr>ΑΝΑΛΥΤΙΚΗ ΠΕΡΙΓΡΑΦΗ ΤΗΣ ανοιχτησ εκπαιδευτικησ ΠΡΑΚΤΙΚΗΣ</vt:lpstr>
      <vt:lpstr>ΑΞΙΟΠΟΙΗΣΗ ΨΗΦΙΑΚΟΥ ΠΕΡΙΕΧΟΜΕΝΟΥ</vt:lpstr>
      <vt:lpstr>ΑΞΙΟΠΟΙΗΣΗ ΨΗΦΙΑΚΟΥ ΠΕΡΙΕΧΟΜΕΝΟΥ</vt:lpstr>
      <vt:lpstr>Αξιοποιηση ψηφιακου περιεχομενου</vt:lpstr>
      <vt:lpstr>ΣΤΟΙΧΕΙΑ ΤΕΚΜΗΡΙΩΣΗΣ ΚΑΙ ΕΠΕΚΤΑΣΗΣ</vt:lpstr>
      <vt:lpstr> ΑΠΟΤΕΛΕΣΜΑΤΑ- ΑΝΤΙΚΤΥΠΟΣ </vt:lpstr>
      <vt:lpstr>ΑΠΟΤΕΛΕΣΜΑΤΑ- ΑΝΤΙΚΤΥΠΟΣ</vt:lpstr>
      <vt:lpstr>   ΣΧΕΣΗ ΜΕ ΑΛΛΕΣ ΑΝΟΙΧΤΕΣ ΕΚΠΑΙΔΕΥΤΙΚΕΣ ΠΡΑΚΤΙΚΕΣ / ΑΞΙΟΠΟΙΗΣΗ, ΓΕΝΙΚΕΥΣΗ, ΕΠΕΚΤΑΣΙΜΟΤΗΤΑ    </vt:lpstr>
      <vt:lpstr> ΠΡΟΣΘΕΤΟ ΥΛΙΚΟ ΠΟΥ ΑΞΙΟΠΟΙΗΘΗΚΕ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  ανοιχτησ εκπαιδευτικησ πρακτικης</dc:title>
  <dc:creator>Terpou Maria</dc:creator>
  <cp:lastModifiedBy>CHRIS</cp:lastModifiedBy>
  <cp:revision>58</cp:revision>
  <dcterms:created xsi:type="dcterms:W3CDTF">2015-02-25T12:28:01Z</dcterms:created>
  <dcterms:modified xsi:type="dcterms:W3CDTF">2015-07-29T17:02:55Z</dcterms:modified>
</cp:coreProperties>
</file>