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8" r:id="rId3"/>
    <p:sldId id="262" r:id="rId4"/>
    <p:sldId id="267" r:id="rId5"/>
    <p:sldId id="263" r:id="rId6"/>
    <p:sldId id="257" r:id="rId7"/>
    <p:sldId id="260" r:id="rId8"/>
    <p:sldId id="261" r:id="rId9"/>
    <p:sldId id="264" r:id="rId10"/>
    <p:sldId id="266" r:id="rId11"/>
    <p:sldId id="265"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1061"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8/5/2015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6</a:t>
            </a:fld>
            <a:endParaRPr lang="en-US" dirty="0"/>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August 5,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chemeClr val="bg1"/>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n-US" smtClean="0"/>
              <a:t>Click to edit Master title style</a:t>
            </a:r>
            <a:endParaRPr lang="en-US" dirty="0"/>
          </a:p>
        </p:txBody>
      </p:sp>
      <p:sp>
        <p:nvSpPr>
          <p:cNvPr id="4" name="Content Placeholder 3"/>
          <p:cNvSpPr>
            <a:spLocks noGrp="1"/>
          </p:cNvSpPr>
          <p:nvPr>
            <p:ph sz="half" idx="2"/>
          </p:nvPr>
        </p:nvSpPr>
        <p:spPr>
          <a:xfrm>
            <a:off x="600782" y="528120"/>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6" name="Content Placeholder 5"/>
          <p:cNvSpPr>
            <a:spLocks noGrp="1"/>
          </p:cNvSpPr>
          <p:nvPr>
            <p:ph sz="quarter" idx="4"/>
          </p:nvPr>
        </p:nvSpPr>
        <p:spPr>
          <a:xfrm>
            <a:off x="2688609" y="518615"/>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2741332"/>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11" name="Content Placeholder 5"/>
          <p:cNvSpPr>
            <a:spLocks noGrp="1"/>
          </p:cNvSpPr>
          <p:nvPr>
            <p:ph sz="quarter" idx="14"/>
          </p:nvPr>
        </p:nvSpPr>
        <p:spPr>
          <a:xfrm>
            <a:off x="2704531" y="2718179"/>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photodentro.edu.gr/lor/r/8521/7003?locale=el" TargetMode="External"/><Relationship Id="rId7" Type="http://schemas.openxmlformats.org/officeDocument/2006/relationships/image" Target="../media/image7.jpeg"/><Relationship Id="rId2" Type="http://schemas.openxmlformats.org/officeDocument/2006/relationships/hyperlink" Target="http://photodentro.edu.gr/lor/r/8521/6985?locale=el.&#402;&#167;" TargetMode="External"/><Relationship Id="rId1" Type="http://schemas.openxmlformats.org/officeDocument/2006/relationships/slideLayout" Target="../slideLayouts/slideLayout9.xml"/><Relationship Id="rId6" Type="http://schemas.openxmlformats.org/officeDocument/2006/relationships/hyperlink" Target="http://photodentro.edu.gr/lor/r/8521/917?locale=el" TargetMode="External"/><Relationship Id="rId5" Type="http://schemas.openxmlformats.org/officeDocument/2006/relationships/hyperlink" Target="http://photodentro.edu.gr/lor/r/8521/6964?locale=el" TargetMode="External"/><Relationship Id="rId4" Type="http://schemas.openxmlformats.org/officeDocument/2006/relationships/hyperlink" Target="http://photodentro.edu.gr/lor/r/8521/3576?locale=e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clipflair.net/"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ocial.clipflair.net/Blog/post/Communicate-in-a-different-way/1064/Two-schools-collaborating/" TargetMode="External"/><Relationship Id="rId2" Type="http://schemas.openxmlformats.org/officeDocument/2006/relationships/hyperlink" Target="http://clipflair.net/" TargetMode="External"/><Relationship Id="rId1" Type="http://schemas.openxmlformats.org/officeDocument/2006/relationships/slideLayout" Target="../slideLayouts/slideLayout3.xml"/><Relationship Id="rId4" Type="http://schemas.openxmlformats.org/officeDocument/2006/relationships/hyperlink" Target="http://www.dictasign.e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8504830" cy="1951414"/>
          </a:xfrm>
        </p:spPr>
        <p:txBody>
          <a:bodyPr/>
          <a:lstStyle/>
          <a:p>
            <a:r>
              <a:rPr lang="el-GR" altLang="el-GR" sz="4400" dirty="0">
                <a:latin typeface="Franklin Gothic Book" panose="020B0503020102020204" pitchFamily="34" charset="0"/>
                <a:cs typeface="Times New Roman" panose="02020603050405020304" pitchFamily="18" charset="0"/>
              </a:rPr>
              <a:t>ΕΠΙΚΟΙΝΩΝΟΥΜΕ... ΔΙΑΦΟΡΕΤΙΚΑ</a:t>
            </a:r>
            <a:endParaRPr lang="en-US" sz="4400" dirty="0"/>
          </a:p>
        </p:txBody>
      </p:sp>
      <p:sp>
        <p:nvSpPr>
          <p:cNvPr id="8" name="TextBox 7"/>
          <p:cNvSpPr txBox="1"/>
          <p:nvPr/>
        </p:nvSpPr>
        <p:spPr>
          <a:xfrm>
            <a:off x="4900614" y="4659004"/>
            <a:ext cx="3816074" cy="1077218"/>
          </a:xfrm>
          <a:prstGeom prst="rect">
            <a:avLst/>
          </a:prstGeom>
          <a:noFill/>
        </p:spPr>
        <p:txBody>
          <a:bodyPr wrap="square" rtlCol="0">
            <a:spAutoFit/>
          </a:bodyPr>
          <a:lstStyle/>
          <a:p>
            <a:pPr>
              <a:lnSpc>
                <a:spcPct val="100000"/>
              </a:lnSpc>
            </a:pPr>
            <a:r>
              <a:rPr lang="el-GR" altLang="el-GR" sz="1600" dirty="0">
                <a:latin typeface="Perpetua" panose="02020502060401020303" pitchFamily="18" charset="0"/>
              </a:rPr>
              <a:t>Ξανθή Αλμπανακη, Θεολόγος </a:t>
            </a:r>
          </a:p>
          <a:p>
            <a:pPr>
              <a:lnSpc>
                <a:spcPct val="100000"/>
              </a:lnSpc>
            </a:pPr>
            <a:r>
              <a:rPr lang="el-GR" altLang="el-GR" sz="1600" dirty="0">
                <a:latin typeface="Perpetua" panose="02020502060401020303" pitchFamily="18" charset="0"/>
              </a:rPr>
              <a:t>Χρυσούλα Γκιούρα, Δασκάλα</a:t>
            </a:r>
          </a:p>
          <a:p>
            <a:pPr>
              <a:lnSpc>
                <a:spcPct val="100000"/>
              </a:lnSpc>
            </a:pPr>
            <a:r>
              <a:rPr lang="el-GR" altLang="el-GR" sz="1600" dirty="0">
                <a:latin typeface="Perpetua" panose="02020502060401020303" pitchFamily="18" charset="0"/>
                <a:cs typeface="Times New Roman" panose="02020603050405020304" pitchFamily="18" charset="0"/>
              </a:rPr>
              <a:t>Σοφία Κουρτίδου, Φιλόλογος </a:t>
            </a:r>
          </a:p>
          <a:p>
            <a:endParaRPr lang="el-GR" sz="1600" dirty="0"/>
          </a:p>
        </p:txBody>
      </p:sp>
      <p:sp>
        <p:nvSpPr>
          <p:cNvPr id="18" name="Subtitle 2"/>
          <p:cNvSpPr txBox="1">
            <a:spLocks/>
          </p:cNvSpPr>
          <p:nvPr/>
        </p:nvSpPr>
        <p:spPr>
          <a:xfrm>
            <a:off x="5284763" y="6208987"/>
            <a:ext cx="3402041" cy="348981"/>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θεσσαλονικη</a:t>
            </a:r>
            <a:r>
              <a:rPr lang="el-GR" sz="1400" cap="all" spc="400" smtClean="0">
                <a:solidFill>
                  <a:schemeClr val="accent3">
                    <a:lumMod val="50000"/>
                  </a:schemeClr>
                </a:solidFill>
                <a:ea typeface="+mj-ea"/>
                <a:cs typeface="Tunga" pitchFamily="2"/>
              </a:rPr>
              <a:t>/ </a:t>
            </a:r>
            <a:r>
              <a:rPr lang="el-GR" sz="1400" cap="all" spc="400" smtClean="0">
                <a:solidFill>
                  <a:schemeClr val="accent3">
                    <a:lumMod val="50000"/>
                  </a:schemeClr>
                </a:solidFill>
                <a:ea typeface="+mj-ea"/>
                <a:cs typeface="Tunga" pitchFamily="2"/>
              </a:rPr>
              <a:t>5-8-2015</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ΠΕΙΡΑΜΑΤΙΚΟ ΛΥΚΕΙΟ ΠΑΝΕΠΙΣΤΗΜΙΟΥ ΜΑΚΕΔΟΝΙΑΣ</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3848" y="4186238"/>
            <a:ext cx="1398344" cy="1458272"/>
          </a:xfrm>
          <a:prstGeom prst="rect">
            <a:avLst/>
          </a:prstGeom>
        </p:spPr>
      </p:pic>
    </p:spTree>
    <p:extLst>
      <p:ext uri="{BB962C8B-B14F-4D97-AF65-F5344CB8AC3E}">
        <p14:creationId xmlns:p14="http://schemas.microsoft.com/office/powerpoint/2010/main"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31824" y="2581735"/>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532263"/>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sp>
        <p:nvSpPr>
          <p:cNvPr id="22" name="Content Placeholder 21"/>
          <p:cNvSpPr>
            <a:spLocks noGrp="1"/>
          </p:cNvSpPr>
          <p:nvPr>
            <p:ph sz="quarter" idx="4"/>
          </p:nvPr>
        </p:nvSpPr>
        <p:spPr>
          <a:xfrm>
            <a:off x="2852381" y="696040"/>
            <a:ext cx="5650174" cy="1378424"/>
          </a:xfrm>
        </p:spPr>
        <p:txBody>
          <a:bodyPr>
            <a:normAutofit fontScale="25000" lnSpcReduction="20000"/>
          </a:bodyPr>
          <a:lstStyle/>
          <a:p>
            <a:r>
              <a:rPr lang="el-GR" sz="5600" dirty="0" smtClean="0">
                <a:solidFill>
                  <a:schemeClr val="accent2">
                    <a:lumMod val="50000"/>
                  </a:schemeClr>
                </a:solidFill>
                <a:effectLst>
                  <a:outerShdw blurRad="38100" dist="38100" dir="2700000" algn="tl">
                    <a:srgbClr val="000000">
                      <a:alpha val="43137"/>
                    </a:srgbClr>
                  </a:outerShdw>
                </a:effectLst>
              </a:rPr>
              <a:t>Φωτόδεντρο</a:t>
            </a:r>
          </a:p>
          <a:p>
            <a:pPr algn="just"/>
            <a:r>
              <a:rPr lang="el-GR" altLang="el-GR" sz="5600" dirty="0" smtClean="0">
                <a:latin typeface="Perpetua" panose="02020502060401020303" pitchFamily="18" charset="0"/>
              </a:rPr>
              <a:t>Ιστοσελίδα, </a:t>
            </a:r>
            <a:r>
              <a:rPr lang="en-US" altLang="el-GR" sz="5600" dirty="0" smtClean="0">
                <a:latin typeface="Perpetua" panose="02020502060401020303" pitchFamily="18" charset="0"/>
                <a:hlinkClick r:id="rId2"/>
              </a:rPr>
              <a:t>http://photodentro.edu.gr/lor/r/8521/6985?locale=el.ƒ§</a:t>
            </a:r>
          </a:p>
          <a:p>
            <a:pPr algn="just"/>
            <a:r>
              <a:rPr lang="el-GR" altLang="el-GR" sz="5600" dirty="0" smtClean="0">
                <a:latin typeface="Candara" panose="020E0502030303020204" pitchFamily="34" charset="0"/>
              </a:rPr>
              <a:t>Ιστοσελίδα</a:t>
            </a:r>
            <a:r>
              <a:rPr lang="el-GR" altLang="el-GR" sz="5600" dirty="0">
                <a:latin typeface="Candara" panose="020E0502030303020204" pitchFamily="34" charset="0"/>
              </a:rPr>
              <a:t>, Γλώσσα και φύλλο, </a:t>
            </a:r>
            <a:r>
              <a:rPr lang="en-US" altLang="el-GR" sz="5600" dirty="0">
                <a:latin typeface="Perpetua" panose="02020502060401020303" pitchFamily="18" charset="0"/>
                <a:hlinkClick r:id="rId3"/>
              </a:rPr>
              <a:t>http://photodentro.edu.gr/lor/r/8521/7003?locale=el</a:t>
            </a:r>
            <a:r>
              <a:rPr lang="en-US" altLang="el-GR" sz="5600" dirty="0">
                <a:latin typeface="Perpetua" panose="02020502060401020303" pitchFamily="18" charset="0"/>
              </a:rPr>
              <a:t>.  </a:t>
            </a:r>
          </a:p>
          <a:p>
            <a:pPr algn="just">
              <a:spcAft>
                <a:spcPts val="1425"/>
              </a:spcAft>
            </a:pPr>
            <a:r>
              <a:rPr lang="el-GR" altLang="el-GR" sz="5600" dirty="0">
                <a:latin typeface="Candara" panose="020E0502030303020204" pitchFamily="34" charset="0"/>
              </a:rPr>
              <a:t>Επικοινωνούμε με το δακτυλικό αλφάβητο, </a:t>
            </a:r>
            <a:r>
              <a:rPr lang="el-GR" altLang="el-GR" sz="5600" dirty="0">
                <a:latin typeface="Candara" panose="020E0502030303020204" pitchFamily="34" charset="0"/>
                <a:hlinkClick r:id="rId4"/>
              </a:rPr>
              <a:t>http</a:t>
            </a:r>
            <a:r>
              <a:rPr lang="el-GR" altLang="el-GR" sz="5600" dirty="0" smtClean="0">
                <a:latin typeface="Candara" panose="020E0502030303020204" pitchFamily="34" charset="0"/>
                <a:hlinkClick r:id="rId4"/>
              </a:rPr>
              <a:t>://</a:t>
            </a:r>
            <a:endParaRPr lang="el-GR" altLang="el-GR" sz="5600" dirty="0">
              <a:latin typeface="Candara" panose="020E0502030303020204" pitchFamily="34" charset="0"/>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sp>
        <p:nvSpPr>
          <p:cNvPr id="24" name="Content Placeholder 23"/>
          <p:cNvSpPr>
            <a:spLocks noGrp="1"/>
          </p:cNvSpPr>
          <p:nvPr>
            <p:ph sz="quarter" idx="14"/>
          </p:nvPr>
        </p:nvSpPr>
        <p:spPr>
          <a:xfrm>
            <a:off x="2825088" y="2718179"/>
            <a:ext cx="5691116" cy="1403445"/>
          </a:xfrm>
        </p:spPr>
        <p:txBody>
          <a:bodyPr>
            <a:noAutofit/>
          </a:bodyPr>
          <a:lstStyle/>
          <a:p>
            <a:r>
              <a:rPr lang="el-GR" sz="1400" dirty="0">
                <a:solidFill>
                  <a:schemeClr val="accent2">
                    <a:lumMod val="50000"/>
                  </a:schemeClr>
                </a:solidFill>
                <a:effectLst>
                  <a:outerShdw blurRad="38100" dist="38100" dir="2700000" algn="tl">
                    <a:srgbClr val="000000">
                      <a:alpha val="43137"/>
                    </a:srgbClr>
                  </a:outerShdw>
                </a:effectLst>
              </a:rPr>
              <a:t>Φωτόδεντρο</a:t>
            </a:r>
          </a:p>
          <a:p>
            <a:pPr algn="just">
              <a:spcAft>
                <a:spcPts val="1425"/>
              </a:spcAft>
            </a:pPr>
            <a:r>
              <a:rPr lang="el-GR" altLang="el-GR" sz="1400" dirty="0">
                <a:latin typeface="Candara" panose="020E0502030303020204" pitchFamily="34" charset="0"/>
              </a:rPr>
              <a:t>Γλωσσικοί κώδικες επικοινωνίας, </a:t>
            </a:r>
            <a:r>
              <a:rPr lang="el-GR" altLang="el-GR" sz="1400" dirty="0">
                <a:latin typeface="Candara" panose="020E0502030303020204" pitchFamily="34" charset="0"/>
                <a:hlinkClick r:id="rId5"/>
              </a:rPr>
              <a:t>http://photodentro.edu.gr/lor/r/8521/6964?locale=el</a:t>
            </a:r>
            <a:r>
              <a:rPr lang="el-GR" altLang="el-GR" sz="1400" dirty="0">
                <a:latin typeface="Candara" panose="020E0502030303020204" pitchFamily="34" charset="0"/>
              </a:rPr>
              <a:t>. </a:t>
            </a:r>
          </a:p>
          <a:p>
            <a:pPr algn="just">
              <a:spcAft>
                <a:spcPts val="1425"/>
              </a:spcAft>
            </a:pPr>
            <a:r>
              <a:rPr lang="el-GR" altLang="el-GR" sz="1400" dirty="0">
                <a:latin typeface="Candara" panose="020E0502030303020204" pitchFamily="34" charset="0"/>
              </a:rPr>
              <a:t>Αφήγηση της παραβολής του καλού Σαμαρείτη με εικόνες και κείμενο, </a:t>
            </a:r>
            <a:r>
              <a:rPr lang="el-GR" altLang="el-GR" sz="1400" dirty="0">
                <a:latin typeface="Candara" panose="020E0502030303020204" pitchFamily="34" charset="0"/>
                <a:hlinkClick r:id="rId6"/>
              </a:rPr>
              <a:t>http://photodentro.edu.gr/lor/r/8521/917?locale=el</a:t>
            </a:r>
            <a:r>
              <a:rPr lang="el-GR" altLang="el-GR" sz="1400" dirty="0">
                <a:latin typeface="Candara" panose="020E0502030303020204" pitchFamily="34" charset="0"/>
              </a:rPr>
              <a:t>. </a:t>
            </a:r>
          </a:p>
        </p:txBody>
      </p:sp>
      <p:pic>
        <p:nvPicPr>
          <p:cNvPr id="11" name="Picture 9"/>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bwMode="auto">
          <a:xfrm>
            <a:off x="769541" y="322730"/>
            <a:ext cx="1504155" cy="190185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 name="Picture 10"/>
          <p:cNvPicPr>
            <a:picLocks noGrp="1" noChangeAspect="1" noChangeArrowheads="1"/>
          </p:cNvPicPr>
          <p:nvPr>
            <p:ph sz="half" idx="13"/>
          </p:nvPr>
        </p:nvPicPr>
        <p:blipFill>
          <a:blip r:embed="rId8">
            <a:extLst>
              <a:ext uri="{28A0092B-C50C-407E-A947-70E740481C1C}">
                <a14:useLocalDpi xmlns:a14="http://schemas.microsoft.com/office/drawing/2010/main" val="0"/>
              </a:ext>
            </a:extLst>
          </a:blip>
          <a:srcRect/>
          <a:stretch>
            <a:fillRect/>
          </a:stretch>
        </p:blipFill>
        <p:spPr bwMode="auto">
          <a:xfrm>
            <a:off x="679829" y="2718179"/>
            <a:ext cx="1718884" cy="155587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dirty="0"/>
          </a:p>
        </p:txBody>
      </p:sp>
      <p:sp>
        <p:nvSpPr>
          <p:cNvPr id="5" name="Content Placeholder 4"/>
          <p:cNvSpPr>
            <a:spLocks noGrp="1"/>
          </p:cNvSpPr>
          <p:nvPr>
            <p:ph sz="half" idx="2"/>
          </p:nvPr>
        </p:nvSpPr>
        <p:spPr/>
        <p:txBody>
          <a:bodyPr>
            <a:normAutofit/>
          </a:bodyPr>
          <a:lstStyle/>
          <a:p>
            <a:pPr lvl="1">
              <a:buFont typeface="Arial" pitchFamily="34" charset="0"/>
              <a:buChar char="•"/>
            </a:pPr>
            <a:r>
              <a:rPr lang="el-GR" dirty="0" smtClean="0"/>
              <a:t>Η  </a:t>
            </a:r>
            <a:r>
              <a:rPr lang="en-US" altLang="el-GR" b="1" dirty="0">
                <a:latin typeface="Candara" panose="020E0502030303020204" pitchFamily="34" charset="0"/>
              </a:rPr>
              <a:t>Η ένταξη της τεχνολογίας</a:t>
            </a:r>
            <a:r>
              <a:rPr lang="en-US" altLang="el-GR" dirty="0">
                <a:latin typeface="Candara" panose="020E0502030303020204" pitchFamily="34" charset="0"/>
              </a:rPr>
              <a:t> είχε σα συνέπεια την αποτελεσματικότερη μάθηση (learning processing) και την εκμάθηση νέων δεξιοτήτων (knowledge-skills) που είναι απαραίτητες για την ατομική και κοινωνική ανάπτυξη των μαθητών</a:t>
            </a:r>
            <a:r>
              <a:rPr lang="en-US" altLang="el-GR" dirty="0" smtClean="0">
                <a:latin typeface="Candara" panose="020E0502030303020204" pitchFamily="34" charset="0"/>
              </a:rPr>
              <a:t>.</a:t>
            </a:r>
            <a:endParaRPr lang="el-GR" altLang="el-GR" dirty="0" smtClean="0">
              <a:latin typeface="Candara" panose="020E0502030303020204" pitchFamily="34" charset="0"/>
            </a:endParaRPr>
          </a:p>
          <a:p>
            <a:pPr lvl="1">
              <a:buFont typeface="Arial" pitchFamily="34" charset="0"/>
              <a:buChar char="•"/>
            </a:pPr>
            <a:r>
              <a:rPr lang="el-GR" altLang="el-GR" dirty="0">
                <a:latin typeface="Candara" panose="020E0502030303020204" pitchFamily="34" charset="0"/>
              </a:rPr>
              <a:t>Επιτεύχθηκε </a:t>
            </a:r>
            <a:r>
              <a:rPr lang="el-GR" altLang="el-GR" b="1" dirty="0">
                <a:latin typeface="Candara" panose="020E0502030303020204" pitchFamily="34" charset="0"/>
              </a:rPr>
              <a:t>διαφοροποιημένη διδασκαλία </a:t>
            </a:r>
            <a:r>
              <a:rPr lang="el-GR" altLang="el-GR" dirty="0">
                <a:latin typeface="Candara" panose="020E0502030303020204" pitchFamily="34" charset="0"/>
              </a:rPr>
              <a:t>ανάλογα με τις δεξιότητες και τα ενδιαφέροντά δημιουργώντας μία «</a:t>
            </a:r>
            <a:r>
              <a:rPr lang="el-GR" altLang="el-GR" b="1" dirty="0">
                <a:latin typeface="Candara" panose="020E0502030303020204" pitchFamily="34" charset="0"/>
              </a:rPr>
              <a:t>διαδικτυακή κοινότητα συνεκπαίδευσης», </a:t>
            </a:r>
            <a:r>
              <a:rPr lang="el-GR" altLang="el-GR" dirty="0">
                <a:latin typeface="Candara" panose="020E0502030303020204" pitchFamily="34" charset="0"/>
              </a:rPr>
              <a:t>ενώ υιοθετήθηκαν και </a:t>
            </a:r>
            <a:r>
              <a:rPr lang="el-GR" altLang="el-GR" b="1" dirty="0">
                <a:latin typeface="Candara" panose="020E0502030303020204" pitchFamily="34" charset="0"/>
              </a:rPr>
              <a:t>διαφορετικοί τρόποι επικοινωνίας, έκφρασης, σύλληψης και ερμηνείας της πραγματικότητας </a:t>
            </a:r>
            <a:r>
              <a:rPr lang="el-GR" altLang="el-GR" dirty="0">
                <a:latin typeface="Candara" panose="020E0502030303020204" pitchFamily="34" charset="0"/>
              </a:rPr>
              <a:t>και ασκήθηκαν οι μαθητές στη χρήση τους</a:t>
            </a:r>
            <a:r>
              <a:rPr lang="el-GR" altLang="el-GR" dirty="0" smtClean="0">
                <a:latin typeface="Candara" panose="020E0502030303020204" pitchFamily="34" charset="0"/>
              </a:rPr>
              <a:t>.</a:t>
            </a:r>
          </a:p>
          <a:p>
            <a:pPr lvl="1">
              <a:buFont typeface="Arial" pitchFamily="34" charset="0"/>
              <a:buChar char="•"/>
            </a:pPr>
            <a:r>
              <a:rPr lang="el-GR" altLang="el-GR" dirty="0" smtClean="0">
                <a:latin typeface="Candara" panose="020E0502030303020204" pitchFamily="34" charset="0"/>
              </a:rPr>
              <a:t> Ενίσχυση </a:t>
            </a:r>
            <a:r>
              <a:rPr lang="el-GR" altLang="el-GR" b="1" dirty="0">
                <a:latin typeface="Candara" panose="020E0502030303020204" pitchFamily="34" charset="0"/>
              </a:rPr>
              <a:t>σχολικής κουλτούρας </a:t>
            </a:r>
            <a:r>
              <a:rPr lang="el-GR" altLang="el-GR" dirty="0">
                <a:latin typeface="Candara" panose="020E0502030303020204" pitchFamily="34" charset="0"/>
              </a:rPr>
              <a:t>υποδοχής διαφορετικών μαθητών στις τάξεις και </a:t>
            </a:r>
            <a:r>
              <a:rPr lang="el-GR" altLang="el-GR" b="1" dirty="0">
                <a:latin typeface="Candara" panose="020E0502030303020204" pitchFamily="34" charset="0"/>
              </a:rPr>
              <a:t>ενίσχυση</a:t>
            </a:r>
            <a:r>
              <a:rPr lang="el-GR" altLang="el-GR" dirty="0">
                <a:latin typeface="Candara" panose="020E0502030303020204" pitchFamily="34" charset="0"/>
              </a:rPr>
              <a:t> </a:t>
            </a:r>
            <a:r>
              <a:rPr lang="el-GR" altLang="el-GR" b="1" dirty="0">
                <a:latin typeface="Candara" panose="020E0502030303020204" pitchFamily="34" charset="0"/>
              </a:rPr>
              <a:t>μαθησιακών και κοινωνικοποιητικών λειτουργιών του σχολείου</a:t>
            </a:r>
            <a:r>
              <a:rPr lang="el-GR" altLang="el-GR" dirty="0">
                <a:latin typeface="Candara" panose="020E0502030303020204" pitchFamily="34" charset="0"/>
              </a:rPr>
              <a:t> </a:t>
            </a:r>
          </a:p>
          <a:p>
            <a:pPr lvl="1">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28962" y="5058697"/>
            <a:ext cx="6015037" cy="1095919"/>
          </a:xfrm>
        </p:spPr>
        <p:txBody>
          <a:bodyPr/>
          <a:lstStyle/>
          <a:p>
            <a:r>
              <a:rPr lang="el-GR" sz="2400" cap="none" dirty="0" smtClean="0"/>
              <a:t/>
            </a:r>
            <a:br>
              <a:rPr lang="el-GR" sz="2400" cap="none" dirty="0" smtClean="0"/>
            </a:br>
            <a:r>
              <a:rPr lang="el-GR" sz="2400" cap="none" dirty="0" smtClean="0"/>
              <a:t/>
            </a:r>
            <a:br>
              <a:rPr lang="el-GR" sz="2400" cap="none" dirty="0" smtClean="0"/>
            </a:br>
            <a:r>
              <a:rPr lang="el-GR" sz="2400" cap="none" dirty="0" smtClean="0"/>
              <a:t/>
            </a:r>
            <a:br>
              <a:rPr lang="el-GR" sz="2400" cap="none" dirty="0" smtClean="0"/>
            </a:br>
            <a:r>
              <a:rPr lang="el-GR" sz="2400" cap="none" dirty="0" smtClean="0"/>
              <a:t>ΣΧΕΣΗ ΜΕ ΑΛΛΕΣ ΑΝΟΙΧΤΕΣ ΕΚΠΑΙΔΕΥΤΙΚΕΣ ΠΡΑΚΤΙΚΕΣ / ΑΞΙΟΠΟΙΗΣΗ, ΓΕΝΙΚΕΥΣΗ, ΕΠΕΚΤΑΣΙΜΟΤΗΤΑ</a:t>
            </a:r>
            <a:br>
              <a:rPr lang="el-GR" sz="2400" cap="none" dirty="0" smtClean="0"/>
            </a:br>
            <a:r>
              <a:rPr lang="el-GR" sz="2400" cap="none" dirty="0" smtClean="0"/>
              <a:t/>
            </a:r>
            <a:br>
              <a:rPr lang="el-GR" sz="2400" cap="none" dirty="0" smtClean="0"/>
            </a:br>
            <a:r>
              <a:rPr lang="el-GR" sz="2400" cap="none" dirty="0" smtClean="0"/>
              <a:t> </a:t>
            </a:r>
            <a:br>
              <a:rPr lang="el-GR" sz="2400" cap="none" dirty="0" smtClean="0"/>
            </a:br>
            <a:endParaRPr lang="el-GR" sz="2400" cap="none" dirty="0"/>
          </a:p>
        </p:txBody>
      </p:sp>
      <p:sp>
        <p:nvSpPr>
          <p:cNvPr id="6" name="Content Placeholder 5"/>
          <p:cNvSpPr>
            <a:spLocks noGrp="1"/>
          </p:cNvSpPr>
          <p:nvPr>
            <p:ph sz="half" idx="2"/>
          </p:nvPr>
        </p:nvSpPr>
        <p:spPr/>
        <p:txBody>
          <a:bodyPr>
            <a:normAutofit fontScale="85000" lnSpcReduction="20000"/>
          </a:bodyPr>
          <a:lstStyle/>
          <a:p>
            <a:r>
              <a:rPr lang="el-GR" b="1" dirty="0" smtClean="0"/>
              <a:t>Σχέση με άλλες ανοιχτές εκπαιδευτικές πρακτικές</a:t>
            </a:r>
          </a:p>
          <a:p>
            <a:pPr lvl="1">
              <a:buFont typeface="Arial" pitchFamily="34" charset="0"/>
              <a:buChar char="•"/>
            </a:pPr>
            <a:r>
              <a:rPr lang="el-GR" altLang="el-GR" dirty="0" smtClean="0">
                <a:latin typeface="Perpetua" panose="02020502060401020303" pitchFamily="18" charset="0"/>
              </a:rPr>
              <a:t>Ο </a:t>
            </a:r>
            <a:r>
              <a:rPr lang="el-GR" altLang="el-GR" dirty="0">
                <a:latin typeface="Perpetua" panose="02020502060401020303" pitchFamily="18" charset="0"/>
              </a:rPr>
              <a:t>καινοτόμος χαρακτήρας εστιάζεται στην παραγωγή μιας εντελώς νέας προσέγγισης στην εκπαιδευτική </a:t>
            </a:r>
            <a:r>
              <a:rPr lang="el-GR" altLang="el-GR" dirty="0" smtClean="0">
                <a:latin typeface="Perpetua" panose="02020502060401020303" pitchFamily="18" charset="0"/>
              </a:rPr>
              <a:t>διαδικασία</a:t>
            </a:r>
            <a:r>
              <a:rPr lang="el-GR" altLang="el-GR" dirty="0">
                <a:latin typeface="Perpetua" panose="02020502060401020303" pitchFamily="18" charset="0"/>
              </a:rPr>
              <a:t>.</a:t>
            </a:r>
            <a:endParaRPr lang="el-GR" altLang="el-GR" dirty="0" smtClean="0">
              <a:latin typeface="Perpetua" panose="02020502060401020303" pitchFamily="18" charset="0"/>
            </a:endParaRPr>
          </a:p>
          <a:p>
            <a:pPr lvl="1">
              <a:buFont typeface="Arial" pitchFamily="34" charset="0"/>
              <a:buChar char="•"/>
            </a:pPr>
            <a:r>
              <a:rPr lang="el-GR" altLang="el-GR" dirty="0" smtClean="0">
                <a:latin typeface="Perpetua" panose="02020502060401020303" pitchFamily="18" charset="0"/>
              </a:rPr>
              <a:t>Επιχειρήθηκε </a:t>
            </a:r>
            <a:r>
              <a:rPr lang="el-GR" altLang="el-GR" dirty="0">
                <a:latin typeface="Perpetua" panose="02020502060401020303" pitchFamily="18" charset="0"/>
              </a:rPr>
              <a:t>η οριζόντια σύνδεση και η διεπιστημονική και διαθεματική προσέγγιση. </a:t>
            </a:r>
            <a:endParaRPr lang="el-GR" altLang="el-GR" dirty="0" smtClean="0">
              <a:latin typeface="Perpetua" panose="02020502060401020303" pitchFamily="18" charset="0"/>
            </a:endParaRPr>
          </a:p>
          <a:p>
            <a:pPr lvl="1">
              <a:buFont typeface="Arial" pitchFamily="34" charset="0"/>
              <a:buChar char="•"/>
            </a:pPr>
            <a:r>
              <a:rPr lang="el-GR" altLang="el-GR" dirty="0" smtClean="0">
                <a:latin typeface="Perpetua" panose="02020502060401020303" pitchFamily="18" charset="0"/>
              </a:rPr>
              <a:t>Αξιοποιήθηκε η </a:t>
            </a:r>
            <a:r>
              <a:rPr lang="el-GR" altLang="el-GR" dirty="0">
                <a:latin typeface="Perpetua" panose="02020502060401020303" pitchFamily="18" charset="0"/>
              </a:rPr>
              <a:t>ευρωπαϊκή εκπαιδευτική πλατφόρμα </a:t>
            </a:r>
            <a:r>
              <a:rPr lang="en-US" altLang="el-GR" dirty="0">
                <a:latin typeface="Perpetua" panose="02020502060401020303" pitchFamily="18" charset="0"/>
              </a:rPr>
              <a:t>clipflair, (</a:t>
            </a:r>
            <a:r>
              <a:rPr lang="en-US" altLang="el-GR" dirty="0">
                <a:latin typeface="Perpetua" panose="02020502060401020303" pitchFamily="18" charset="0"/>
                <a:hlinkClick r:id="rId2"/>
              </a:rPr>
              <a:t>http://clipflair.net</a:t>
            </a:r>
            <a:r>
              <a:rPr lang="en-US" altLang="el-GR" dirty="0" smtClean="0">
                <a:latin typeface="Perpetua" panose="02020502060401020303" pitchFamily="18" charset="0"/>
                <a:hlinkClick r:id="rId2"/>
              </a:rPr>
              <a:t>/</a:t>
            </a:r>
            <a:r>
              <a:rPr lang="en-US" altLang="el-GR" dirty="0" smtClean="0">
                <a:latin typeface="Perpetua" panose="02020502060401020303" pitchFamily="18" charset="0"/>
              </a:rPr>
              <a:t>) </a:t>
            </a:r>
            <a:r>
              <a:rPr lang="el-GR" altLang="el-GR" dirty="0" smtClean="0">
                <a:latin typeface="Perpetua" panose="02020502060401020303" pitchFamily="18" charset="0"/>
              </a:rPr>
              <a:t>ως </a:t>
            </a:r>
            <a:r>
              <a:rPr lang="el-GR" altLang="el-GR" dirty="0">
                <a:latin typeface="Perpetua" panose="02020502060401020303" pitchFamily="18" charset="0"/>
              </a:rPr>
              <a:t>μία πρώτη πιλοτική απόπειρα εφαρμογής των δυνατοτήτων </a:t>
            </a:r>
            <a:r>
              <a:rPr lang="el-GR" altLang="el-GR" dirty="0" smtClean="0">
                <a:latin typeface="Perpetua" panose="02020502060401020303" pitchFamily="18" charset="0"/>
              </a:rPr>
              <a:t>της προς </a:t>
            </a:r>
            <a:r>
              <a:rPr lang="el-GR" altLang="el-GR" dirty="0">
                <a:latin typeface="Perpetua" panose="02020502060401020303" pitchFamily="18" charset="0"/>
              </a:rPr>
              <a:t>την κατεύθυνση αξιοποίησης της στο χώρο της Ειδικής αγωγής (υποτιτλισμός για κωφούς και ηχογράφηση για τυφλούς</a:t>
            </a:r>
            <a:r>
              <a:rPr lang="el-GR" altLang="el-GR" dirty="0" smtClean="0">
                <a:latin typeface="Perpetua" panose="02020502060401020303" pitchFamily="18" charset="0"/>
              </a:rPr>
              <a:t>).</a:t>
            </a:r>
            <a:endParaRPr lang="el-GR" altLang="el-GR" dirty="0">
              <a:latin typeface="Perpetua" panose="02020502060401020303" pitchFamily="18" charset="0"/>
            </a:endParaRPr>
          </a:p>
        </p:txBody>
      </p:sp>
      <p:sp>
        <p:nvSpPr>
          <p:cNvPr id="7" name="Content Placeholder 6"/>
          <p:cNvSpPr>
            <a:spLocks noGrp="1"/>
          </p:cNvSpPr>
          <p:nvPr>
            <p:ph sz="quarter" idx="4"/>
          </p:nvPr>
        </p:nvSpPr>
        <p:spPr>
          <a:xfrm>
            <a:off x="4694830" y="573206"/>
            <a:ext cx="3985145" cy="4055944"/>
          </a:xfrm>
        </p:spPr>
        <p:txBody>
          <a:bodyPr>
            <a:normAutofit/>
          </a:bodyPr>
          <a:lstStyle/>
          <a:p>
            <a:pPr marL="0" lvl="1" indent="0">
              <a:buNone/>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13</a:t>
            </a:fld>
            <a:endParaRPr lang="en-US" dirty="0"/>
          </a:p>
        </p:txBody>
      </p:sp>
      <p:sp>
        <p:nvSpPr>
          <p:cNvPr id="8" name="Content Placeholder 5"/>
          <p:cNvSpPr txBox="1">
            <a:spLocks/>
          </p:cNvSpPr>
          <p:nvPr/>
        </p:nvSpPr>
        <p:spPr>
          <a:xfrm>
            <a:off x="4790365" y="573134"/>
            <a:ext cx="3782775" cy="4055730"/>
          </a:xfrm>
          <a:prstGeom prst="rect">
            <a:avLst/>
          </a:prstGeom>
        </p:spPr>
        <p:txBody>
          <a:bodyPr vert="horz" lIns="91440" tIns="45720" rIns="91440" bIns="45720" rtlCol="0">
            <a:normAutofit fontScale="77500" lnSpcReduction="20000"/>
          </a:bodyPr>
          <a:lstStyle/>
          <a:p>
            <a:r>
              <a:rPr lang="el-GR" sz="2000" b="1" dirty="0" smtClean="0"/>
              <a:t>Αξιοποίηση, Γενίκευση, Επεκτασιμότητα</a:t>
            </a:r>
          </a:p>
          <a:p>
            <a:pPr algn="just">
              <a:lnSpc>
                <a:spcPct val="150000"/>
              </a:lnSpc>
            </a:pPr>
            <a:r>
              <a:rPr lang="el-GR" sz="2000" dirty="0" smtClean="0"/>
              <a:t>Η πρακτική </a:t>
            </a:r>
            <a:r>
              <a:rPr lang="el-GR" altLang="el-GR" sz="2000" dirty="0" smtClean="0">
                <a:latin typeface="Perpetua" panose="02020502060401020303" pitchFamily="18" charset="0"/>
              </a:rPr>
              <a:t>θα </a:t>
            </a:r>
            <a:r>
              <a:rPr lang="el-GR" altLang="el-GR" sz="2000" dirty="0">
                <a:latin typeface="Perpetua" panose="02020502060401020303" pitchFamily="18" charset="0"/>
              </a:rPr>
              <a:t>μπορούσε να αξιοποιηθεί συνδυαστικά με άλλο υλικό (συνεργασία με την πλατφόρμα </a:t>
            </a:r>
            <a:r>
              <a:rPr lang="en-US" altLang="el-GR" sz="2000" dirty="0">
                <a:latin typeface="Perpetua" panose="02020502060401020303" pitchFamily="18" charset="0"/>
              </a:rPr>
              <a:t>clipflair,</a:t>
            </a:r>
            <a:r>
              <a:rPr lang="el-GR" altLang="el-GR" sz="2000" dirty="0">
                <a:latin typeface="Perpetua" panose="02020502060401020303" pitchFamily="18" charset="0"/>
              </a:rPr>
              <a:t> Ψηφιακό σχολείο κ.α).</a:t>
            </a:r>
          </a:p>
          <a:p>
            <a:pPr algn="just">
              <a:lnSpc>
                <a:spcPct val="150000"/>
              </a:lnSpc>
            </a:pPr>
            <a:r>
              <a:rPr lang="el-GR" altLang="el-GR" sz="2000" dirty="0">
                <a:latin typeface="Perpetua" panose="02020502060401020303" pitchFamily="18" charset="0"/>
              </a:rPr>
              <a:t> Η πρακτική προωθεί τη συνεργασία του σχολείου με επιστημονικούς φορείς και Πανεπιστήμια (Ελλάδα και εξωτερικό) και την οργάνωση προγραμμάτων μεταξύ ευρωπαϊκών σχολείων και δημιουργία δικτύου συνεργασίας με </a:t>
            </a:r>
            <a:r>
              <a:rPr lang="el-GR" altLang="el-GR" sz="2000" dirty="0" smtClean="0">
                <a:latin typeface="Perpetua" panose="02020502060401020303" pitchFamily="18" charset="0"/>
              </a:rPr>
              <a:t>μαθητές.</a:t>
            </a:r>
            <a:endParaRPr lang="el-GR" altLang="el-GR" sz="2000" dirty="0">
              <a:latin typeface="Perpetua" panose="02020502060401020303" pitchFamily="18" charset="0"/>
            </a:endParaRPr>
          </a:p>
          <a:p>
            <a:pPr marL="173736" lvl="1" indent="-173736">
              <a:spcBef>
                <a:spcPts val="300"/>
              </a:spcBef>
              <a:buClr>
                <a:schemeClr val="accent2"/>
              </a:buClr>
              <a:buFont typeface="Arial" pitchFamily="34" charset="0"/>
              <a:buChar char="•"/>
            </a:pPr>
            <a:endParaRPr lang="el-GR" sz="1700" dirty="0" smtClean="0"/>
          </a:p>
          <a:p>
            <a:pPr marL="173736" lvl="1" indent="-173736">
              <a:spcBef>
                <a:spcPts val="300"/>
              </a:spcBef>
              <a:buClr>
                <a:schemeClr val="accent2"/>
              </a:buClr>
              <a:buFont typeface="Arial" pitchFamily="34" charset="0"/>
              <a:buChar char="•"/>
            </a:pPr>
            <a:endParaRPr lang="el-GR" sz="17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14</a:t>
            </a:fld>
            <a:endParaRPr lang="en-US" dirty="0"/>
          </a:p>
        </p:txBody>
      </p:sp>
      <p:sp>
        <p:nvSpPr>
          <p:cNvPr id="7" name="Content Placeholder 6"/>
          <p:cNvSpPr>
            <a:spLocks noGrp="1"/>
          </p:cNvSpPr>
          <p:nvPr>
            <p:ph sz="half" idx="2"/>
          </p:nvPr>
        </p:nvSpPr>
        <p:spPr/>
        <p:txBody>
          <a:bodyPr>
            <a:normAutofit fontScale="32500" lnSpcReduction="20000"/>
          </a:bodyPr>
          <a:lstStyle/>
          <a:p>
            <a:pPr marL="0" lvl="1" indent="0">
              <a:buNone/>
            </a:pPr>
            <a:r>
              <a:rPr lang="el-GR" sz="4900" b="1" dirty="0" smtClean="0"/>
              <a:t>Πρόσθετο υλικό που αξιοποιήθηκε</a:t>
            </a:r>
          </a:p>
          <a:p>
            <a:pPr lvl="1"/>
            <a:r>
              <a:rPr lang="el-GR" sz="5600" dirty="0" smtClean="0"/>
              <a:t>Αναφορά σε άλλο υλικό που αξιοποιήθηκε. </a:t>
            </a:r>
          </a:p>
          <a:p>
            <a:pPr lvl="2">
              <a:buFont typeface="Arial" pitchFamily="34" charset="0"/>
              <a:buChar char="•"/>
            </a:pPr>
            <a:r>
              <a:rPr lang="el-GR" sz="5600" dirty="0" smtClean="0"/>
              <a:t>Βιβλία</a:t>
            </a:r>
          </a:p>
          <a:p>
            <a:pPr lvl="2">
              <a:buFont typeface="Arial" pitchFamily="34" charset="0"/>
              <a:buChar char="•"/>
            </a:pPr>
            <a:r>
              <a:rPr lang="el-GR" sz="5600" dirty="0"/>
              <a:t> </a:t>
            </a:r>
            <a:r>
              <a:rPr lang="el-GR" sz="5600" dirty="0" smtClean="0"/>
              <a:t> </a:t>
            </a:r>
            <a:r>
              <a:rPr lang="es-ES" altLang="el-GR" sz="5600" dirty="0">
                <a:latin typeface="Perpetua" panose="02020502060401020303" pitchFamily="18" charset="0"/>
              </a:rPr>
              <a:t>Sokoli, S. (2005) “Temas de investigación en traducción audiovisual: La definición del texto audiovisual”. In Zabalbeascoa, Patrick et al (eds). La Traducción Audiovisual: Investigación, Enseñanza Y Profesión, Granada: Editorial Comares, 177_185. </a:t>
            </a:r>
            <a:endParaRPr lang="el-GR" altLang="el-GR" sz="5600" dirty="0" smtClean="0">
              <a:latin typeface="Perpetua" panose="02020502060401020303" pitchFamily="18" charset="0"/>
            </a:endParaRPr>
          </a:p>
          <a:p>
            <a:pPr lvl="2">
              <a:buFont typeface="Arial" pitchFamily="34" charset="0"/>
              <a:buChar char="•"/>
            </a:pPr>
            <a:r>
              <a:rPr lang="el-GR" altLang="el-GR" sz="5600" dirty="0">
                <a:latin typeface="Perpetua" panose="02020502060401020303" pitchFamily="18" charset="0"/>
              </a:rPr>
              <a:t> </a:t>
            </a:r>
            <a:r>
              <a:rPr lang="en-US" altLang="el-GR" sz="5600" dirty="0" smtClean="0">
                <a:latin typeface="Perpetua" panose="02020502060401020303" pitchFamily="18" charset="0"/>
              </a:rPr>
              <a:t>Sokoli</a:t>
            </a:r>
            <a:r>
              <a:rPr lang="en-US" altLang="el-GR" sz="5600" dirty="0">
                <a:latin typeface="Perpetua" panose="02020502060401020303" pitchFamily="18" charset="0"/>
              </a:rPr>
              <a:t>, S. (2009) </a:t>
            </a:r>
            <a:r>
              <a:rPr lang="en-GB" altLang="el-GR" sz="5600" dirty="0">
                <a:latin typeface="Perpetua" panose="02020502060401020303" pitchFamily="18" charset="0"/>
              </a:rPr>
              <a:t>«</a:t>
            </a:r>
            <a:r>
              <a:rPr lang="en-US" altLang="el-GR" sz="5600" dirty="0">
                <a:latin typeface="Perpetua" panose="02020502060401020303" pitchFamily="18" charset="0"/>
              </a:rPr>
              <a:t>Subtitling norms in Greece and Spain</a:t>
            </a:r>
            <a:r>
              <a:rPr lang="en-GB" altLang="el-GR" sz="5600" dirty="0">
                <a:latin typeface="Perpetua" panose="02020502060401020303" pitchFamily="18" charset="0"/>
              </a:rPr>
              <a:t>»</a:t>
            </a:r>
            <a:r>
              <a:rPr lang="en-US" altLang="el-GR" sz="5600" dirty="0">
                <a:latin typeface="Perpetua" panose="02020502060401020303" pitchFamily="18" charset="0"/>
              </a:rPr>
              <a:t>. In J. Diaz Cintas and G. Anderman (eds) Audiovisual Translation: Language Transfer on Screen (pp. 36-48). Basingstoke</a:t>
            </a:r>
            <a:r>
              <a:rPr lang="en-GB" altLang="el-GR" sz="5600" dirty="0">
                <a:latin typeface="Perpetua" panose="02020502060401020303" pitchFamily="18" charset="0"/>
              </a:rPr>
              <a:t>: </a:t>
            </a:r>
            <a:r>
              <a:rPr lang="en-US" altLang="el-GR" sz="5600" dirty="0">
                <a:latin typeface="Perpetua" panose="02020502060401020303" pitchFamily="18" charset="0"/>
              </a:rPr>
              <a:t>Palgrave Macmillan</a:t>
            </a:r>
            <a:r>
              <a:rPr lang="en-GB" altLang="el-GR" sz="5600" dirty="0">
                <a:latin typeface="Perpetua" panose="02020502060401020303" pitchFamily="18" charset="0"/>
              </a:rPr>
              <a:t>. </a:t>
            </a:r>
            <a:endParaRPr lang="el-GR" altLang="el-GR" sz="5600" dirty="0" smtClean="0">
              <a:latin typeface="Perpetua" panose="02020502060401020303" pitchFamily="18" charset="0"/>
            </a:endParaRPr>
          </a:p>
          <a:p>
            <a:pPr marL="237744" lvl="2" indent="0">
              <a:buNone/>
            </a:pPr>
            <a:endParaRPr lang="el-GR" altLang="el-GR" sz="5600" dirty="0" smtClean="0">
              <a:latin typeface="Perpetua" panose="02020502060401020303" pitchFamily="18" charset="0"/>
            </a:endParaRPr>
          </a:p>
          <a:p>
            <a:pPr lvl="2">
              <a:buFont typeface="Arial" pitchFamily="34" charset="0"/>
              <a:buChar char="•"/>
            </a:pPr>
            <a:r>
              <a:rPr lang="el-GR" altLang="el-GR" sz="5600" dirty="0">
                <a:latin typeface="Perpetua" panose="02020502060401020303" pitchFamily="18" charset="0"/>
              </a:rPr>
              <a:t> </a:t>
            </a:r>
            <a:r>
              <a:rPr lang="en-GB" altLang="el-GR" sz="5600" dirty="0" smtClean="0">
                <a:latin typeface="Perpetua" panose="02020502060401020303" pitchFamily="18" charset="0"/>
              </a:rPr>
              <a:t>Websites</a:t>
            </a:r>
            <a:endParaRPr lang="el-GR" altLang="el-GR" sz="5600" dirty="0" smtClean="0">
              <a:latin typeface="Perpetua" panose="02020502060401020303" pitchFamily="18" charset="0"/>
            </a:endParaRPr>
          </a:p>
          <a:p>
            <a:pPr lvl="2">
              <a:buFont typeface="Arial" pitchFamily="34" charset="0"/>
              <a:buChar char="•"/>
            </a:pPr>
            <a:r>
              <a:rPr lang="el-GR" altLang="el-GR" sz="5600" b="1" dirty="0">
                <a:latin typeface="Perpetua" panose="02020502060401020303" pitchFamily="18" charset="0"/>
              </a:rPr>
              <a:t> </a:t>
            </a:r>
            <a:r>
              <a:rPr lang="en-US" altLang="el-GR" sz="5600" dirty="0" smtClean="0">
                <a:latin typeface="Perpetua" panose="02020502060401020303" pitchFamily="18" charset="0"/>
              </a:rPr>
              <a:t>Πλατφόρμα</a:t>
            </a:r>
            <a:r>
              <a:rPr lang="en-US" altLang="el-GR" sz="5600" dirty="0">
                <a:latin typeface="Perpetua" panose="02020502060401020303" pitchFamily="18" charset="0"/>
              </a:rPr>
              <a:t>, clipflair, </a:t>
            </a:r>
            <a:r>
              <a:rPr lang="en-US" altLang="el-GR" sz="5600" dirty="0">
                <a:latin typeface="Perpetua" panose="02020502060401020303" pitchFamily="18" charset="0"/>
                <a:hlinkClick r:id="rId2"/>
              </a:rPr>
              <a:t>http://clipflair.net</a:t>
            </a:r>
            <a:r>
              <a:rPr lang="en-US" altLang="el-GR" sz="5600" dirty="0" smtClean="0">
                <a:latin typeface="Perpetua" panose="02020502060401020303" pitchFamily="18" charset="0"/>
                <a:hlinkClick r:id="rId2"/>
              </a:rPr>
              <a:t>/</a:t>
            </a:r>
            <a:r>
              <a:rPr lang="en-US" altLang="el-GR" sz="5600" dirty="0" smtClean="0">
                <a:latin typeface="Perpetua" panose="02020502060401020303" pitchFamily="18" charset="0"/>
              </a:rPr>
              <a:t>.</a:t>
            </a:r>
            <a:endParaRPr lang="el-GR" altLang="el-GR" sz="5600" dirty="0" smtClean="0">
              <a:latin typeface="Perpetua" panose="02020502060401020303" pitchFamily="18" charset="0"/>
            </a:endParaRPr>
          </a:p>
          <a:p>
            <a:pPr lvl="2">
              <a:buFont typeface="Arial" pitchFamily="34" charset="0"/>
              <a:buChar char="•"/>
            </a:pPr>
            <a:r>
              <a:rPr lang="el-GR" altLang="el-GR" sz="5600" dirty="0">
                <a:latin typeface="Perpetua" panose="02020502060401020303" pitchFamily="18" charset="0"/>
              </a:rPr>
              <a:t> </a:t>
            </a:r>
            <a:r>
              <a:rPr lang="en-US" altLang="el-GR" sz="5600" dirty="0" smtClean="0">
                <a:latin typeface="Perpetua" panose="02020502060401020303" pitchFamily="18" charset="0"/>
              </a:rPr>
              <a:t>Ιστολόγιο </a:t>
            </a:r>
            <a:r>
              <a:rPr lang="en-US" altLang="el-GR" sz="5600" dirty="0">
                <a:latin typeface="Perpetua" panose="02020502060401020303" pitchFamily="18" charset="0"/>
              </a:rPr>
              <a:t>στην κοινότητα, Clipflair, </a:t>
            </a:r>
            <a:r>
              <a:rPr lang="en-US" altLang="el-GR" sz="5600" dirty="0">
                <a:latin typeface="Candara" panose="020E0502030303020204" pitchFamily="34" charset="0"/>
              </a:rPr>
              <a:t> </a:t>
            </a:r>
            <a:r>
              <a:rPr lang="en-US" altLang="el-GR" sz="5600" dirty="0">
                <a:latin typeface="Perpetua" panose="02020502060401020303" pitchFamily="18" charset="0"/>
                <a:hlinkClick r:id="rId3"/>
              </a:rPr>
              <a:t>http://social.clipflair.net/Blog/post/Communicate-in-a-different-way/1064/Two-schools-collaborating/.  </a:t>
            </a:r>
            <a:endParaRPr lang="el-GR" altLang="el-GR" sz="5600" dirty="0" smtClean="0">
              <a:latin typeface="Perpetua" panose="02020502060401020303" pitchFamily="18" charset="0"/>
              <a:hlinkClick r:id="rId3"/>
            </a:endParaRPr>
          </a:p>
          <a:p>
            <a:pPr lvl="2">
              <a:buFont typeface="Arial" pitchFamily="34" charset="0"/>
              <a:buChar char="•"/>
            </a:pPr>
            <a:r>
              <a:rPr lang="el-GR" altLang="el-GR" sz="5600" dirty="0">
                <a:latin typeface="Perpetua" panose="02020502060401020303" pitchFamily="18" charset="0"/>
                <a:hlinkClick r:id="rId3"/>
              </a:rPr>
              <a:t> </a:t>
            </a:r>
            <a:r>
              <a:rPr lang="el-GR" altLang="el-GR" sz="5600" dirty="0" smtClean="0">
                <a:latin typeface="Perpetua" panose="02020502060401020303" pitchFamily="18" charset="0"/>
              </a:rPr>
              <a:t>Ευρωπαϊκό </a:t>
            </a:r>
            <a:r>
              <a:rPr lang="el-GR" altLang="el-GR" sz="5600" dirty="0">
                <a:latin typeface="Perpetua" panose="02020502060401020303" pitchFamily="18" charset="0"/>
              </a:rPr>
              <a:t>πρόγραμμα Dicta Sign, </a:t>
            </a:r>
            <a:r>
              <a:rPr lang="en-US" altLang="el-GR" sz="5600" dirty="0">
                <a:latin typeface="Perpetua" panose="02020502060401020303" pitchFamily="18" charset="0"/>
                <a:hlinkClick r:id="rId4"/>
              </a:rPr>
              <a:t>http://www.dictasign.eu</a:t>
            </a:r>
            <a:r>
              <a:rPr lang="en-US" altLang="el-GR" sz="5600" dirty="0" smtClean="0">
                <a:latin typeface="Perpetua" panose="02020502060401020303" pitchFamily="18" charset="0"/>
                <a:hlinkClick r:id="rId4"/>
              </a:rPr>
              <a:t>/</a:t>
            </a:r>
            <a:r>
              <a:rPr lang="en-US" altLang="el-GR" sz="5600" dirty="0" smtClean="0">
                <a:latin typeface="Perpetua" panose="02020502060401020303" pitchFamily="18" charset="0"/>
              </a:rPr>
              <a:t>.</a:t>
            </a:r>
            <a:endParaRPr lang="en-US" altLang="el-GR" sz="5600" dirty="0">
              <a:latin typeface="Perpetua" panose="02020502060401020303"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lnSpcReduction="10000"/>
          </a:bodyPr>
          <a:lstStyle/>
          <a:p>
            <a:pPr lvl="2">
              <a:buNone/>
            </a:pPr>
            <a:r>
              <a:rPr lang="el-GR" sz="2000" dirty="0" smtClean="0"/>
              <a:t>.</a:t>
            </a:r>
          </a:p>
          <a:p>
            <a:pPr algn="just">
              <a:lnSpc>
                <a:spcPct val="150000"/>
              </a:lnSpc>
            </a:pPr>
            <a:r>
              <a:rPr lang="el-GR" altLang="el-GR" sz="1800" dirty="0">
                <a:latin typeface="Perpetua" panose="02020502060401020303" pitchFamily="18" charset="0"/>
              </a:rPr>
              <a:t>Η πρακτική υλοποιήθηκε στο πλαίσιο της ερευνητικής εργασίας (</a:t>
            </a:r>
            <a:r>
              <a:rPr lang="en-US" altLang="el-GR" sz="1800" dirty="0">
                <a:latin typeface="Perpetua" panose="02020502060401020303" pitchFamily="18" charset="0"/>
              </a:rPr>
              <a:t>project) </a:t>
            </a:r>
            <a:r>
              <a:rPr lang="el-GR" altLang="el-GR" sz="1800" dirty="0">
                <a:latin typeface="Perpetua" panose="02020502060401020303" pitchFamily="18" charset="0"/>
              </a:rPr>
              <a:t>στην Α΄ Λυκείου με τίτλο: “Επικοινωνούμε...διαφορετικά” </a:t>
            </a:r>
            <a:r>
              <a:rPr lang="el-GR" altLang="el-GR" sz="1800" dirty="0" smtClean="0">
                <a:latin typeface="Perpetua" panose="02020502060401020303" pitchFamily="18" charset="0"/>
              </a:rPr>
              <a:t>ώστε  να έρθουν οι μαθητές σε επαφή </a:t>
            </a:r>
            <a:r>
              <a:rPr lang="el-GR" altLang="el-GR" sz="1800" dirty="0">
                <a:latin typeface="Perpetua" panose="02020502060401020303" pitchFamily="18" charset="0"/>
              </a:rPr>
              <a:t>με τη νοηματική γλώσσα και τη γραφή Μπράιγ </a:t>
            </a:r>
            <a:r>
              <a:rPr lang="el-GR" altLang="el-GR" sz="1800" dirty="0" smtClean="0">
                <a:latin typeface="Perpetua" panose="02020502060401020303" pitchFamily="18" charset="0"/>
              </a:rPr>
              <a:t>και να ευαισθητοποιηθούν απέναντι σε άτομα με </a:t>
            </a:r>
            <a:r>
              <a:rPr lang="el-GR" altLang="el-GR" sz="1800" dirty="0">
                <a:latin typeface="Perpetua" panose="02020502060401020303" pitchFamily="18" charset="0"/>
              </a:rPr>
              <a:t>ειδικές ανάγκες/ ικανότητες. </a:t>
            </a:r>
          </a:p>
          <a:p>
            <a:pPr algn="just">
              <a:lnSpc>
                <a:spcPct val="150000"/>
              </a:lnSpc>
            </a:pPr>
            <a:r>
              <a:rPr lang="el-GR" altLang="el-GR" sz="1800" dirty="0" smtClean="0">
                <a:latin typeface="Perpetua" panose="02020502060401020303" pitchFamily="18" charset="0"/>
              </a:rPr>
              <a:t>Κατά </a:t>
            </a:r>
            <a:r>
              <a:rPr lang="el-GR" altLang="el-GR" sz="1800" dirty="0">
                <a:latin typeface="Perpetua" panose="02020502060401020303" pitchFamily="18" charset="0"/>
              </a:rPr>
              <a:t>τη διάρκεια της πρακτικής οι μαθητές του Πειραματικού Λυκείου του Παν/μίου Μακεδονίας αξιοποίησαν υλικό από το ψηφιακό σχολείο και δημιούργησαν οι ίδιοι εκπαιδευτικό υλικό για τυφλούς και κωφούς μαθητές μέσα από μια διαδικτυακή ευρωπαϊκή πλατφόρμα σε συνεργασία με άλλα δύο σχολεία.</a:t>
            </a:r>
          </a:p>
          <a:p>
            <a:pPr lvl="2"/>
            <a:endParaRPr lang="el-GR" dirty="0" smtClean="0"/>
          </a:p>
          <a:p>
            <a:pPr lvl="2"/>
            <a:endParaRPr lang="el-GR" dirty="0" smtClean="0"/>
          </a:p>
          <a:p>
            <a:pPr lvl="3">
              <a:buNone/>
            </a:pPr>
            <a:endParaRPr lang="el-GR" dirty="0"/>
          </a:p>
        </p:txBody>
      </p:sp>
    </p:spTree>
    <p:extLst>
      <p:ext uri="{BB962C8B-B14F-4D97-AF65-F5344CB8AC3E}">
        <p14:creationId xmlns:p14="http://schemas.microsoft.com/office/powerpoint/2010/main" val="2233531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p:txBody>
          <a:bodyPr>
            <a:normAutofit fontScale="92500" lnSpcReduction="20000"/>
          </a:bodyPr>
          <a:lstStyle/>
          <a:p>
            <a:r>
              <a:rPr lang="el-GR" b="1" dirty="0" smtClean="0"/>
              <a:t>Σχεδιασμός</a:t>
            </a:r>
          </a:p>
          <a:p>
            <a:pPr algn="just"/>
            <a:r>
              <a:rPr lang="en-US" altLang="el-GR" sz="2000" dirty="0">
                <a:latin typeface="Perpetua" panose="02020502060401020303" pitchFamily="18" charset="0"/>
              </a:rPr>
              <a:t>Το project σχεδιάστηκε με τις αρχές της εποικοδομητικής θεωρίας της μάθησης (Constructivism) και το μοντέλο της συνεργατικής Συναρμολόγησης (jigsaw classroom). </a:t>
            </a:r>
          </a:p>
          <a:p>
            <a:pPr algn="just"/>
            <a:r>
              <a:rPr lang="en-US" altLang="el-GR" sz="2000" dirty="0">
                <a:latin typeface="Perpetua" panose="02020502060401020303" pitchFamily="18" charset="0"/>
              </a:rPr>
              <a:t>Επιδιώχθηκε επίσης η διαφοροποιημένη και εξατομικευμένη διδασκαλία, ενώ λήφθηκε υπόψη το δυναμικό της τάξης, οι ιδιαίτερες δεξιότητες και οι πρότερες εμπειρίες των </a:t>
            </a:r>
            <a:r>
              <a:rPr lang="en-US" altLang="el-GR" sz="2000" dirty="0" smtClean="0">
                <a:latin typeface="Perpetua" panose="02020502060401020303" pitchFamily="18" charset="0"/>
              </a:rPr>
              <a:t>μαθητών</a:t>
            </a:r>
            <a:r>
              <a:rPr lang="el-GR" sz="2000" dirty="0" smtClean="0"/>
              <a:t>. </a:t>
            </a:r>
            <a:endParaRPr lang="el-GR" sz="2000" dirty="0"/>
          </a:p>
        </p:txBody>
      </p:sp>
      <p:sp>
        <p:nvSpPr>
          <p:cNvPr id="13" name="Content Placeholder 12"/>
          <p:cNvSpPr>
            <a:spLocks noGrp="1"/>
          </p:cNvSpPr>
          <p:nvPr>
            <p:ph sz="quarter" idx="4"/>
          </p:nvPr>
        </p:nvSpPr>
        <p:spPr/>
        <p:txBody>
          <a:bodyPr>
            <a:normAutofit fontScale="85000" lnSpcReduction="20000"/>
          </a:bodyPr>
          <a:lstStyle/>
          <a:p>
            <a:r>
              <a:rPr lang="el-GR" b="1" dirty="0" smtClean="0"/>
              <a:t>Διδακτικοί στόχοι</a:t>
            </a:r>
          </a:p>
          <a:p>
            <a:pPr>
              <a:spcBef>
                <a:spcPts val="0"/>
              </a:spcBef>
            </a:pPr>
            <a:r>
              <a:rPr lang="en-US" altLang="el-GR" sz="1900" b="1" dirty="0">
                <a:latin typeface="Perpetua" panose="02020502060401020303" pitchFamily="18" charset="0"/>
              </a:rPr>
              <a:t>Προσέγγιση της γλώσσας</a:t>
            </a:r>
            <a:r>
              <a:rPr lang="en-US" altLang="el-GR" sz="1900" dirty="0">
                <a:latin typeface="Perpetua" panose="02020502060401020303" pitchFamily="18" charset="0"/>
              </a:rPr>
              <a:t> ως ένα εργαλείο ανταλλαγής μηνυμάτων, επικοινωνίας και διαμόρφωσης διανοητικής δύναμης . </a:t>
            </a:r>
          </a:p>
          <a:p>
            <a:pPr>
              <a:spcBef>
                <a:spcPts val="0"/>
              </a:spcBef>
            </a:pPr>
            <a:r>
              <a:rPr lang="el-GR" altLang="el-GR" sz="1900" b="1" dirty="0" smtClean="0">
                <a:latin typeface="Candara" panose="020E0502030303020204" pitchFamily="34" charset="0"/>
              </a:rPr>
              <a:t>Άσκηση </a:t>
            </a:r>
            <a:r>
              <a:rPr lang="el-GR" altLang="el-GR" sz="1900" b="1" dirty="0">
                <a:latin typeface="Candara" panose="020E0502030303020204" pitchFamily="34" charset="0"/>
              </a:rPr>
              <a:t>των μαθητών σε τέσσερις δεξιότητες:</a:t>
            </a:r>
            <a:r>
              <a:rPr lang="en-US" altLang="el-GR" sz="1900" dirty="0">
                <a:latin typeface="Perpetua" panose="02020502060401020303" pitchFamily="18" charset="0"/>
              </a:rPr>
              <a:t> γραφή, ομιλία, κατανόηση προφορικού και γραπτού λόγου.</a:t>
            </a:r>
          </a:p>
          <a:p>
            <a:pPr>
              <a:spcBef>
                <a:spcPts val="0"/>
              </a:spcBef>
            </a:pPr>
            <a:r>
              <a:rPr lang="en-US" altLang="el-GR" sz="1900" b="1" dirty="0">
                <a:latin typeface="Perpetua" panose="02020502060401020303" pitchFamily="18" charset="0"/>
              </a:rPr>
              <a:t>Καλλιέργεια αίσθηματος  αλληλεγγύης</a:t>
            </a:r>
            <a:r>
              <a:rPr lang="en-US" altLang="el-GR" sz="1900" dirty="0">
                <a:latin typeface="Perpetua" panose="02020502060401020303" pitchFamily="18" charset="0"/>
              </a:rPr>
              <a:t> (εθελοντισμός, αποφυγή διακρίσεων, ανθρώπινα δικαιώματα), </a:t>
            </a:r>
            <a:r>
              <a:rPr lang="en-US" altLang="el-GR" sz="1900" b="1" dirty="0">
                <a:latin typeface="Perpetua" panose="02020502060401020303" pitchFamily="18" charset="0"/>
              </a:rPr>
              <a:t>ενσυναίσθηση και  ομαδοσυνεργατικότητας.</a:t>
            </a:r>
            <a:r>
              <a:rPr lang="el-GR" altLang="el-GR" sz="1900" dirty="0">
                <a:latin typeface="Candara" panose="020E0502030303020204" pitchFamily="34" charset="0"/>
              </a:rPr>
              <a:t> </a:t>
            </a:r>
          </a:p>
          <a:p>
            <a:pPr>
              <a:spcBef>
                <a:spcPts val="0"/>
              </a:spcBef>
            </a:pPr>
            <a:r>
              <a:rPr lang="el-GR" altLang="el-GR" sz="1900" b="1" dirty="0">
                <a:latin typeface="Candara" panose="020E0502030303020204" pitchFamily="34" charset="0"/>
              </a:rPr>
              <a:t>Παραγωγή ψηφιακού  εκπ/κού υλικού </a:t>
            </a:r>
            <a:r>
              <a:rPr lang="el-GR" altLang="el-GR" sz="1900" dirty="0">
                <a:latin typeface="Candara" panose="020E0502030303020204" pitchFamily="34" charset="0"/>
              </a:rPr>
              <a:t>(με υπότιτλους για κωφούς ή με ακουστική περιγραφή για τυφλούς)  μέσα από μία ψηφιακή πλατφόρμα.</a:t>
            </a:r>
          </a:p>
          <a:p>
            <a:pPr lvl="1">
              <a:buFont typeface="Arial" pitchFamily="34" charset="0"/>
              <a:buChar char="•"/>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ΕΦΑΡΜΟΓΗ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7916" y="5189219"/>
            <a:ext cx="6196083" cy="862965"/>
          </a:xfrm>
        </p:spPr>
        <p:txBody>
          <a:bodyPr/>
          <a:lstStyle/>
          <a:p>
            <a:r>
              <a:rPr lang="el-GR" sz="2400" cap="none" dirty="0" smtClean="0"/>
              <a:t>ΣΤΟΙΧΕΙΑ ΕΦΑΡΜΟΓΗΣ </a:t>
            </a: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92500" lnSpcReduction="10000"/>
          </a:bodyPr>
          <a:lstStyle/>
          <a:p>
            <a:r>
              <a:rPr lang="el-GR" b="1" dirty="0" smtClean="0"/>
              <a:t>Περιβάλλον – Πλαίσιο</a:t>
            </a:r>
          </a:p>
          <a:p>
            <a:pPr lvl="1">
              <a:buFont typeface="Arial" pitchFamily="34" charset="0"/>
              <a:buChar char="•"/>
            </a:pPr>
            <a:r>
              <a:rPr lang="el-GR" dirty="0" smtClean="0"/>
              <a:t>Η πρακτική </a:t>
            </a:r>
            <a:r>
              <a:rPr lang="en-US" altLang="el-GR" dirty="0" smtClean="0">
                <a:latin typeface="Perpetua" panose="02020502060401020303" pitchFamily="18" charset="0"/>
              </a:rPr>
              <a:t>φαρμόσθηκε </a:t>
            </a:r>
            <a:r>
              <a:rPr lang="en-US" altLang="el-GR" dirty="0">
                <a:latin typeface="Perpetua" panose="02020502060401020303" pitchFamily="18" charset="0"/>
              </a:rPr>
              <a:t>στο Πειραματικό Λύκειο του Παν/μίου Μακεδονίας στο πλαίσιο της ερευνητικής εργασίας της Α΄Λυκείου σε συνεργασία </a:t>
            </a:r>
            <a:r>
              <a:rPr lang="en-US" altLang="el-GR" dirty="0" smtClean="0">
                <a:latin typeface="Perpetua" panose="02020502060401020303" pitchFamily="18" charset="0"/>
              </a:rPr>
              <a:t>με</a:t>
            </a:r>
            <a:r>
              <a:rPr lang="el-GR" altLang="el-GR" dirty="0" smtClean="0">
                <a:latin typeface="Perpetua" panose="02020502060401020303" pitchFamily="18" charset="0"/>
              </a:rPr>
              <a:t> σχολείο </a:t>
            </a:r>
            <a:r>
              <a:rPr lang="en-US" altLang="el-GR" dirty="0" smtClean="0">
                <a:latin typeface="Perpetua" panose="02020502060401020303" pitchFamily="18" charset="0"/>
              </a:rPr>
              <a:t>Ειδικής </a:t>
            </a:r>
            <a:r>
              <a:rPr lang="en-US" altLang="el-GR" dirty="0">
                <a:latin typeface="Perpetua" panose="02020502060401020303" pitchFamily="18" charset="0"/>
              </a:rPr>
              <a:t>Αγωγής, αλλά </a:t>
            </a:r>
            <a:r>
              <a:rPr lang="en-US" altLang="el-GR" dirty="0" smtClean="0">
                <a:latin typeface="Perpetua" panose="02020502060401020303" pitchFamily="18" charset="0"/>
              </a:rPr>
              <a:t>κ</a:t>
            </a:r>
            <a:r>
              <a:rPr lang="el-GR" altLang="el-GR" dirty="0" smtClean="0">
                <a:latin typeface="Perpetua" panose="02020502060401020303" pitchFamily="18" charset="0"/>
              </a:rPr>
              <a:t>α</a:t>
            </a:r>
            <a:r>
              <a:rPr lang="en-US" altLang="el-GR" dirty="0" smtClean="0">
                <a:latin typeface="Perpetua" panose="02020502060401020303" pitchFamily="18" charset="0"/>
              </a:rPr>
              <a:t>ι </a:t>
            </a:r>
            <a:r>
              <a:rPr lang="el-GR" altLang="el-GR" dirty="0" smtClean="0">
                <a:latin typeface="Perpetua" panose="02020502060401020303" pitchFamily="18" charset="0"/>
              </a:rPr>
              <a:t>σχολείο Α/θμιας </a:t>
            </a:r>
            <a:r>
              <a:rPr lang="en-US" altLang="el-GR" dirty="0" smtClean="0">
                <a:latin typeface="Perpetua" panose="02020502060401020303" pitchFamily="18" charset="0"/>
              </a:rPr>
              <a:t>εκπαίδευσης</a:t>
            </a:r>
            <a:r>
              <a:rPr lang="en-US" altLang="el-GR" dirty="0">
                <a:latin typeface="Perpetua" panose="02020502060401020303" pitchFamily="18" charset="0"/>
              </a:rPr>
              <a:t>.  </a:t>
            </a:r>
            <a:r>
              <a:rPr lang="el-GR" altLang="el-GR" dirty="0" smtClean="0">
                <a:latin typeface="Perpetua" panose="02020502060401020303" pitchFamily="18" charset="0"/>
              </a:rPr>
              <a:t>Σ</a:t>
            </a:r>
            <a:r>
              <a:rPr lang="en-US" altLang="el-GR" dirty="0" smtClean="0">
                <a:latin typeface="Perpetua" panose="02020502060401020303" pitchFamily="18" charset="0"/>
              </a:rPr>
              <a:t>υμμετείχαν </a:t>
            </a:r>
            <a:r>
              <a:rPr lang="en-US" altLang="el-GR" dirty="0">
                <a:latin typeface="Perpetua" panose="02020502060401020303" pitchFamily="18" charset="0"/>
              </a:rPr>
              <a:t>16 μαθητές </a:t>
            </a:r>
            <a:r>
              <a:rPr lang="el-GR" altLang="el-GR" dirty="0" smtClean="0">
                <a:latin typeface="Perpetua" panose="02020502060401020303" pitchFamily="18" charset="0"/>
              </a:rPr>
              <a:t>Β/</a:t>
            </a:r>
            <a:r>
              <a:rPr lang="en-US" altLang="el-GR" dirty="0" smtClean="0">
                <a:latin typeface="Perpetua" panose="02020502060401020303" pitchFamily="18" charset="0"/>
              </a:rPr>
              <a:t>θμιας εκπ</a:t>
            </a:r>
            <a:r>
              <a:rPr lang="el-GR" altLang="el-GR" dirty="0" smtClean="0">
                <a:latin typeface="Perpetua" panose="02020502060401020303" pitchFamily="18" charset="0"/>
              </a:rPr>
              <a:t>/</a:t>
            </a:r>
            <a:r>
              <a:rPr lang="en-US" altLang="el-GR" dirty="0" smtClean="0">
                <a:latin typeface="Perpetua" panose="02020502060401020303" pitchFamily="18" charset="0"/>
              </a:rPr>
              <a:t>σης </a:t>
            </a:r>
            <a:r>
              <a:rPr lang="en-US" altLang="el-GR" dirty="0">
                <a:latin typeface="Perpetua" panose="02020502060401020303" pitchFamily="18" charset="0"/>
              </a:rPr>
              <a:t>του Πειραματικού Λυκείου Παν/μίου Μακεδονίας της Α΄ Λυκείου, 19 μαθητές </a:t>
            </a:r>
            <a:r>
              <a:rPr lang="el-GR" altLang="el-GR" dirty="0" smtClean="0">
                <a:latin typeface="Perpetua" panose="02020502060401020303" pitchFamily="18" charset="0"/>
              </a:rPr>
              <a:t>Α/</a:t>
            </a:r>
            <a:r>
              <a:rPr lang="en-US" altLang="el-GR" dirty="0" smtClean="0">
                <a:latin typeface="Perpetua" panose="02020502060401020303" pitchFamily="18" charset="0"/>
              </a:rPr>
              <a:t>θμιας εκπ</a:t>
            </a:r>
            <a:r>
              <a:rPr lang="el-GR" altLang="el-GR" dirty="0" smtClean="0">
                <a:latin typeface="Perpetua" panose="02020502060401020303" pitchFamily="18" charset="0"/>
              </a:rPr>
              <a:t>/</a:t>
            </a:r>
            <a:r>
              <a:rPr lang="en-US" altLang="el-GR" dirty="0" smtClean="0">
                <a:latin typeface="Perpetua" panose="02020502060401020303" pitchFamily="18" charset="0"/>
              </a:rPr>
              <a:t>σης </a:t>
            </a:r>
            <a:r>
              <a:rPr lang="en-US" altLang="el-GR" dirty="0">
                <a:latin typeface="Perpetua" panose="02020502060401020303" pitchFamily="18" charset="0"/>
              </a:rPr>
              <a:t>(Γ΄ Δημοτικού)  και 16 κωφοί μαθητές Ε.Α (Α΄, Β΄, Γ΄ Λυκείου</a:t>
            </a:r>
            <a:r>
              <a:rPr lang="en-US" altLang="el-GR" dirty="0" smtClean="0">
                <a:latin typeface="Perpetua" panose="02020502060401020303" pitchFamily="18" charset="0"/>
              </a:rPr>
              <a:t>)</a:t>
            </a:r>
            <a:r>
              <a:rPr lang="el-GR" altLang="el-GR" dirty="0" smtClean="0">
                <a:latin typeface="Perpetua" panose="02020502060401020303" pitchFamily="18" charset="0"/>
              </a:rPr>
              <a:t>, οι οποίοι</a:t>
            </a:r>
            <a:r>
              <a:rPr lang="en-US" altLang="el-GR" dirty="0" smtClean="0">
                <a:latin typeface="Perpetua" panose="02020502060401020303" pitchFamily="18" charset="0"/>
              </a:rPr>
              <a:t> </a:t>
            </a:r>
            <a:r>
              <a:rPr lang="en-US" altLang="el-GR" dirty="0">
                <a:latin typeface="Perpetua" panose="02020502060401020303" pitchFamily="18" charset="0"/>
              </a:rPr>
              <a:t>ήταν εξοικειωμένοι στην ομαδοσυνεργατική διδασκαλία και στη χρήση των τεχνολογιών.  </a:t>
            </a:r>
          </a:p>
          <a:p>
            <a:pPr lvl="1">
              <a:buFont typeface="Arial" pitchFamily="34" charset="0"/>
              <a:buChar char="•"/>
            </a:pPr>
            <a:r>
              <a:rPr lang="en-US" altLang="el-GR" dirty="0" smtClean="0">
                <a:latin typeface="Perpetua" panose="02020502060401020303" pitchFamily="18" charset="0"/>
              </a:rPr>
              <a:t> </a:t>
            </a:r>
            <a:r>
              <a:rPr lang="en-US" altLang="el-GR" dirty="0">
                <a:latin typeface="Perpetua" panose="02020502060401020303" pitchFamily="18" charset="0"/>
              </a:rPr>
              <a:t>Η πρακτική έλαβε χώρα και </a:t>
            </a:r>
            <a:r>
              <a:rPr lang="en-US" altLang="el-GR" dirty="0" smtClean="0">
                <a:latin typeface="Perpetua" panose="02020502060401020303" pitchFamily="18" charset="0"/>
              </a:rPr>
              <a:t>εξ </a:t>
            </a:r>
            <a:r>
              <a:rPr lang="en-US" altLang="el-GR" dirty="0">
                <a:latin typeface="Perpetua" panose="02020502060401020303" pitchFamily="18" charset="0"/>
              </a:rPr>
              <a:t>αποστάσεως.  </a:t>
            </a:r>
            <a:endParaRPr lang="el-GR" dirty="0" smtClean="0"/>
          </a:p>
          <a:p>
            <a:endParaRPr lang="el-GR" dirty="0"/>
          </a:p>
        </p:txBody>
      </p:sp>
      <p:sp>
        <p:nvSpPr>
          <p:cNvPr id="7" name="Content Placeholder 6"/>
          <p:cNvSpPr>
            <a:spLocks noGrp="1"/>
          </p:cNvSpPr>
          <p:nvPr>
            <p:ph sz="quarter" idx="4"/>
          </p:nvPr>
        </p:nvSpPr>
        <p:spPr/>
        <p:txBody>
          <a:bodyPr>
            <a:normAutofit fontScale="92500" lnSpcReduction="10000"/>
          </a:bodyPr>
          <a:lstStyle/>
          <a:p>
            <a:pPr lvl="1">
              <a:buFont typeface="Arial" pitchFamily="34" charset="0"/>
              <a:buChar char="•"/>
            </a:pPr>
            <a:r>
              <a:rPr lang="el-GR" sz="2400" b="1" dirty="0" smtClean="0"/>
              <a:t>Τάξη</a:t>
            </a:r>
          </a:p>
          <a:p>
            <a:pPr lvl="2">
              <a:buClr>
                <a:srgbClr val="F96A1B"/>
              </a:buClr>
            </a:pPr>
            <a:r>
              <a:rPr lang="en-US" altLang="el-GR" sz="1600" dirty="0" smtClean="0">
                <a:latin typeface="Perpetua" panose="02020502060401020303" pitchFamily="18" charset="0"/>
              </a:rPr>
              <a:t>Α΄</a:t>
            </a:r>
            <a:r>
              <a:rPr lang="el-GR" altLang="el-GR" sz="1600" dirty="0" smtClean="0">
                <a:latin typeface="Perpetua" panose="02020502060401020303" pitchFamily="18" charset="0"/>
              </a:rPr>
              <a:t>, Β΄, Γ΄</a:t>
            </a:r>
            <a:r>
              <a:rPr lang="en-US" altLang="el-GR" sz="1600" dirty="0" smtClean="0">
                <a:latin typeface="Perpetua" panose="02020502060401020303" pitchFamily="18" charset="0"/>
              </a:rPr>
              <a:t>Λυκείου</a:t>
            </a:r>
            <a:endParaRPr lang="en-US" altLang="el-GR" sz="1600" dirty="0">
              <a:latin typeface="Perpetua" panose="02020502060401020303" pitchFamily="18" charset="0"/>
            </a:endParaRPr>
          </a:p>
          <a:p>
            <a:pPr lvl="2">
              <a:buClr>
                <a:srgbClr val="F96A1B"/>
              </a:buClr>
            </a:pPr>
            <a:r>
              <a:rPr lang="el-GR" sz="1500" dirty="0" smtClean="0">
                <a:solidFill>
                  <a:srgbClr val="000000"/>
                </a:solidFill>
              </a:rPr>
              <a:t>Γ’ Δημοτικού</a:t>
            </a:r>
            <a:endParaRPr lang="el-GR" sz="1500" b="1" dirty="0" smtClean="0"/>
          </a:p>
          <a:p>
            <a:pPr lvl="1">
              <a:buFont typeface="Arial" pitchFamily="34" charset="0"/>
              <a:buChar char="•"/>
            </a:pPr>
            <a:r>
              <a:rPr lang="el-GR" sz="2400" b="1" dirty="0" smtClean="0"/>
              <a:t>Διάρκεια</a:t>
            </a:r>
          </a:p>
          <a:p>
            <a:pPr lvl="2"/>
            <a:r>
              <a:rPr lang="el-GR" sz="1400" b="0" dirty="0" smtClean="0"/>
              <a:t>24</a:t>
            </a:r>
            <a:r>
              <a:rPr lang="el-GR" altLang="el-GR" sz="1400" dirty="0">
                <a:latin typeface="Perpetua" panose="02020502060401020303" pitchFamily="18" charset="0"/>
              </a:rPr>
              <a:t> </a:t>
            </a:r>
            <a:r>
              <a:rPr lang="el-GR" altLang="el-GR" sz="1400" dirty="0" smtClean="0">
                <a:latin typeface="Perpetua" panose="02020502060401020303" pitchFamily="18" charset="0"/>
              </a:rPr>
              <a:t>ώρες </a:t>
            </a:r>
            <a:r>
              <a:rPr lang="el-GR" altLang="el-GR" sz="1400" dirty="0">
                <a:latin typeface="Perpetua" panose="02020502060401020303" pitchFamily="18" charset="0"/>
              </a:rPr>
              <a:t>στο </a:t>
            </a:r>
            <a:r>
              <a:rPr lang="el-GR" altLang="el-GR" sz="1400" dirty="0" smtClean="0">
                <a:latin typeface="Perpetua" panose="02020502060401020303" pitchFamily="18" charset="0"/>
              </a:rPr>
              <a:t>project στη διάρκεια ενός εξαμήνου</a:t>
            </a:r>
            <a:endParaRPr lang="el-GR" sz="1400" b="0" dirty="0" smtClean="0"/>
          </a:p>
          <a:p>
            <a:pPr lvl="1">
              <a:buFont typeface="Arial" pitchFamily="34" charset="0"/>
              <a:buChar char="•"/>
            </a:pPr>
            <a:r>
              <a:rPr lang="el-GR" sz="2400" b="1" dirty="0" smtClean="0"/>
              <a:t>Ρόλος Διδάσκοντα</a:t>
            </a:r>
          </a:p>
          <a:p>
            <a:pPr lvl="2">
              <a:buFont typeface="Arial" pitchFamily="34" charset="0"/>
              <a:buChar char="•"/>
            </a:pPr>
            <a:r>
              <a:rPr lang="el-GR" sz="1400" dirty="0" smtClean="0"/>
              <a:t>ενθαρρυντικός, υποστηρικτικός, συμβουλευτικός, διευκολυντικός, συντονιστικός, διαμεσολαβητικός, μέντωρ, υποκινητικός, κριτικός, επιμελητής περιεχομένου (</a:t>
            </a:r>
            <a:r>
              <a:rPr lang="en-US" sz="1400" dirty="0" smtClean="0"/>
              <a:t>curator</a:t>
            </a:r>
            <a:r>
              <a:rPr lang="el-GR" sz="1400" dirty="0" smtClean="0"/>
              <a:t>), τεχνική υποστήριξη</a:t>
            </a:r>
            <a:endParaRPr lang="el-GR" sz="24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dirty="0"/>
          </a:p>
        </p:txBody>
      </p:sp>
    </p:spTree>
    <p:extLst>
      <p:ext uri="{BB962C8B-B14F-4D97-AF65-F5344CB8AC3E}">
        <p14:creationId xmlns:p14="http://schemas.microsoft.com/office/powerpoint/2010/main" val="1298020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7</a:t>
            </a:fld>
            <a:endParaRPr lang="en-US" dirty="0"/>
          </a:p>
        </p:txBody>
      </p:sp>
      <p:sp>
        <p:nvSpPr>
          <p:cNvPr id="7" name="Content Placeholder 6"/>
          <p:cNvSpPr>
            <a:spLocks noGrp="1"/>
          </p:cNvSpPr>
          <p:nvPr>
            <p:ph sz="half" idx="2"/>
          </p:nvPr>
        </p:nvSpPr>
        <p:spPr/>
        <p:txBody>
          <a:bodyPr>
            <a:normAutofit lnSpcReduction="10000"/>
          </a:bodyPr>
          <a:lstStyle/>
          <a:p>
            <a:pPr lvl="1">
              <a:buFont typeface="Arial" pitchFamily="34" charset="0"/>
              <a:buChar char="•"/>
            </a:pPr>
            <a:r>
              <a:rPr lang="el-GR" b="0" dirty="0" smtClean="0"/>
              <a:t>1</a:t>
            </a:r>
            <a:r>
              <a:rPr lang="el-GR" baseline="30000" dirty="0" smtClean="0"/>
              <a:t>η</a:t>
            </a:r>
            <a:r>
              <a:rPr lang="el-GR" dirty="0" smtClean="0"/>
              <a:t> </a:t>
            </a:r>
            <a:r>
              <a:rPr lang="en-US" altLang="el-GR" b="1" dirty="0">
                <a:latin typeface="Perpetua" panose="02020502060401020303" pitchFamily="18" charset="0"/>
              </a:rPr>
              <a:t>φάση: Χωρισμός ομάδων-Γνωριμία και επαφή με το αντικείμενο </a:t>
            </a:r>
            <a:endParaRPr lang="el-GR" altLang="el-GR" b="1" dirty="0" smtClean="0">
              <a:latin typeface="Perpetua" panose="02020502060401020303" pitchFamily="18" charset="0"/>
            </a:endParaRPr>
          </a:p>
          <a:p>
            <a:pPr lvl="1">
              <a:buFont typeface="Arial" pitchFamily="34" charset="0"/>
              <a:buChar char="•"/>
            </a:pPr>
            <a:r>
              <a:rPr lang="el-GR" altLang="el-GR" b="1" dirty="0">
                <a:latin typeface="Perpetua" panose="02020502060401020303" pitchFamily="18" charset="0"/>
              </a:rPr>
              <a:t>2η φάση: Η γνωριμία των σχολείων (μαθητών και εκπαιδευτικών)</a:t>
            </a:r>
          </a:p>
          <a:p>
            <a:pPr lvl="1">
              <a:buFont typeface="Arial" pitchFamily="34" charset="0"/>
              <a:buChar char="•"/>
            </a:pPr>
            <a:r>
              <a:rPr lang="el-GR" altLang="el-GR" b="1" dirty="0">
                <a:latin typeface="Perpetua" panose="02020502060401020303" pitchFamily="18" charset="0"/>
              </a:rPr>
              <a:t>3η φάση-Εξοικείωση με διαδικτυακή πλατφόρμα, παραγωγή εκπαιδευτικού υλικού, συμμετοχή σε ευρωπαϊκή ψηφιακή κοινότητα</a:t>
            </a:r>
          </a:p>
          <a:p>
            <a:pPr lvl="1">
              <a:buFont typeface="Arial" pitchFamily="34" charset="0"/>
              <a:buChar char="•"/>
            </a:pPr>
            <a:endParaRPr lang="el-GR" altLang="el-GR" b="1" dirty="0" smtClean="0">
              <a:latin typeface="Perpetua" panose="02020502060401020303" pitchFamily="18" charset="0"/>
            </a:endParaRPr>
          </a:p>
          <a:p>
            <a:pPr lvl="1">
              <a:buFont typeface="Arial" pitchFamily="34" charset="0"/>
              <a:buChar char="•"/>
            </a:pPr>
            <a:r>
              <a:rPr lang="el-GR" b="0" dirty="0" smtClean="0"/>
              <a:t>Η δραστηριότητα ήταν ομαδική, </a:t>
            </a:r>
          </a:p>
          <a:p>
            <a:pPr lvl="3">
              <a:buFont typeface="Arial" pitchFamily="34" charset="0"/>
              <a:buChar char="•"/>
            </a:pPr>
            <a:r>
              <a:rPr lang="en-US" altLang="el-GR" dirty="0">
                <a:latin typeface="Perpetua" panose="02020502060401020303" pitchFamily="18" charset="0"/>
              </a:rPr>
              <a:t>Οι μαθητές εργάστηκαν στο μάθημα της ερευνητικής εργασίας στο εργαστήριο της πληροφορικής Χωρίστηκαν σε 4 ομάδες των 4 ατόμων. Η σύνθεση των ομάδων έγινε  βάσει των προτιμήσεων, δεξιοτήτων και των δ</a:t>
            </a:r>
            <a:r>
              <a:rPr lang="el-GR" altLang="el-GR" dirty="0">
                <a:latin typeface="Perpetua" panose="02020502060401020303" pitchFamily="18" charset="0"/>
              </a:rPr>
              <a:t>ιαπροσωπικών σχέσεων των μαθητών </a:t>
            </a:r>
            <a:r>
              <a:rPr lang="en-US" altLang="el-GR" dirty="0">
                <a:latin typeface="Perpetua" panose="02020502060401020303" pitchFamily="18" charset="0"/>
              </a:rPr>
              <a:t>στην αρχή της σχολικής χρονιάς με ένα μικρό ερωτηματολόγιο διερεύνησης αναγκών. </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8</a:t>
            </a:fld>
            <a:endParaRPr lang="en-US" dirty="0"/>
          </a:p>
        </p:txBody>
      </p:sp>
      <p:sp>
        <p:nvSpPr>
          <p:cNvPr id="10" name="Rectangle 9"/>
          <p:cNvSpPr/>
          <p:nvPr/>
        </p:nvSpPr>
        <p:spPr>
          <a:xfrm>
            <a:off x="3084395" y="5390866"/>
            <a:ext cx="6059606"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el-GR" sz="1400" dirty="0" smtClean="0"/>
              <a:t>Επικοινωνούμε…διαφορετικά!</a:t>
            </a:r>
            <a:endParaRPr lang="el-GR" sz="1400" dirty="0"/>
          </a:p>
        </p:txBody>
      </p:sp>
      <p:pic>
        <p:nvPicPr>
          <p:cNvPr id="6"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14" y="0"/>
            <a:ext cx="9151314" cy="506128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t>ΑΞΙΟΠΟΙΗΣΗ ΨΗΦΙΑΚΟΥ ΠΕΡΙΕΧΟΜΕΝΟΥ</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Presentation1" id="{A4BB0498-46D9-49AF-8190-574CDA9EFE1C}" vid="{5317E9BC-39A5-42FE-BCBC-62BD08911D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 Open Educational Practices PPT Template v1.1</Template>
  <TotalTime>40</TotalTime>
  <Words>950</Words>
  <Application>Microsoft Office PowerPoint</Application>
  <PresentationFormat>On-screen Show (4:3)</PresentationFormat>
  <Paragraphs>91</Paragraphs>
  <Slides>14</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Cambria</vt:lpstr>
      <vt:lpstr>Candara</vt:lpstr>
      <vt:lpstr>Franklin Gothic Book</vt:lpstr>
      <vt:lpstr>Perpetua</vt:lpstr>
      <vt:lpstr>Times New Roman</vt:lpstr>
      <vt:lpstr>Tunga</vt:lpstr>
      <vt:lpstr>Wingdings</vt:lpstr>
      <vt:lpstr>Angles</vt:lpstr>
      <vt:lpstr>ΕΠΙΚΟΙΝΩΝΟΥΜΕ... ΔΙΑΦΟΡΕΤΙΚΑ</vt:lpstr>
      <vt:lpstr>ΣΥΝΤΟΜΗ ΠΕΡΙΓΡΑΦΗ</vt:lpstr>
      <vt:lpstr>ΣΧΕΔΙΑΣΜΟΣ ΤΗΣ ανοιχτησ εκπαιδευτικησ ΠΡΑΚΤΙΚΗΣ</vt:lpstr>
      <vt:lpstr>ΣΧΕΔΙΑΣΜΟΣ &amp; ΔΙΔΑΚΤΙΚΟΙ ΣΤΟΧΟΙ</vt:lpstr>
      <vt:lpstr>ΕΦΑΡΜΟΓΗ ΤΗΣ ανοιχτησ εκπαιδευτικησ ΠΡΑΚΤΙΚΗΣ</vt:lpstr>
      <vt:lpstr>ΣΤΟΙΧΕΙΑ ΕΦΑΡΜΟΓΗΣ ΤΗΣ ανοιχτησ εκπαιδευτικησ ΠΡΑΚΤΙΚΗΣ   </vt:lpstr>
      <vt:lpstr>ΑΝΑΛΥΤΙΚΗ ΠΕΡΙΓΡΑΦΗ ΤΗΣ ανοιχτησ εκπαιδευτικησ ΠΡΑΚΤΙΚΗΣ</vt:lpstr>
      <vt:lpstr>PowerPoint Presentation</vt:lpstr>
      <vt:lpstr>ΑΞΙΟΠΟΙΗΣΗ ΨΗΦΙΑΚΟΥ ΠΕΡΙΕΧΟΜΕΝΟΥ</vt:lpstr>
      <vt:lpstr>ΑΞΙΟΠΟΙΗΣΗ ΨΗΦΙΑΚΟΥ ΠΕΡΙΕΧΟΜΕΝΟΥ</vt:lpstr>
      <vt:lpstr>ΣΤΟΙΧΕΙΑ ΤΕΚΜΗΡΙΩΣΗΣ ΚΑΙ ΕΠΕΚΤΑΣΗΣ</vt:lpstr>
      <vt:lpstr> ΑΠΟΤΕΛΕΣΜΑΤΑ- ΑΝΤΙΚΤΥΠΟΣ </vt:lpstr>
      <vt:lpstr>   ΣΧΕΣΗ ΜΕ ΑΛΛΕΣ ΑΝΟΙΧΤΕΣ ΕΚΠΑΙΔΕΥΤΙΚΕΣ ΠΡΑΚΤΙΚΕΣ / ΑΞΙΟΠΟΙΗΣΗ, ΓΕΝΙΚΕΥΣΗ, ΕΠΕΚΤΑΣΙΜΟΤΗΤΑ    </vt:lpstr>
      <vt:lpstr> ΠΡΟΣΘΕΤΟ ΥΛΙΚΟ ΠΟΥ ΑΞΙΟΠΟΙΗΘΗΚΕ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εκπαιδευτικησ πρακτικης</dc:title>
  <dc:creator>Terpou Maria</dc:creator>
  <cp:lastModifiedBy>Ξανθή</cp:lastModifiedBy>
  <cp:revision>11</cp:revision>
  <dcterms:created xsi:type="dcterms:W3CDTF">2015-02-25T12:28:01Z</dcterms:created>
  <dcterms:modified xsi:type="dcterms:W3CDTF">2015-08-05T10:35:04Z</dcterms:modified>
</cp:coreProperties>
</file>