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8" r:id="rId3"/>
    <p:sldId id="262" r:id="rId4"/>
    <p:sldId id="267" r:id="rId5"/>
    <p:sldId id="263" r:id="rId6"/>
    <p:sldId id="257" r:id="rId7"/>
    <p:sldId id="260" r:id="rId8"/>
    <p:sldId id="261" r:id="rId9"/>
    <p:sldId id="264" r:id="rId10"/>
    <p:sldId id="266" r:id="rId11"/>
    <p:sldId id="265"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1061"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8/28/2015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6</a:t>
            </a:fld>
            <a:endParaRPr lang="en-US" dirty="0"/>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August 28,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chemeClr val="bg1"/>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n-US" smtClean="0"/>
              <a:t>Click to edit Master title style</a:t>
            </a:r>
            <a:endParaRPr lang="en-US" dirty="0"/>
          </a:p>
        </p:txBody>
      </p:sp>
      <p:sp>
        <p:nvSpPr>
          <p:cNvPr id="4" name="Content Placeholder 3"/>
          <p:cNvSpPr>
            <a:spLocks noGrp="1"/>
          </p:cNvSpPr>
          <p:nvPr>
            <p:ph sz="half" idx="2"/>
          </p:nvPr>
        </p:nvSpPr>
        <p:spPr>
          <a:xfrm>
            <a:off x="600782" y="528120"/>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6" name="Content Placeholder 5"/>
          <p:cNvSpPr>
            <a:spLocks noGrp="1"/>
          </p:cNvSpPr>
          <p:nvPr>
            <p:ph sz="quarter" idx="4"/>
          </p:nvPr>
        </p:nvSpPr>
        <p:spPr>
          <a:xfrm>
            <a:off x="2688609" y="518615"/>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2741332"/>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11" name="Content Placeholder 5"/>
          <p:cNvSpPr>
            <a:spLocks noGrp="1"/>
          </p:cNvSpPr>
          <p:nvPr>
            <p:ph sz="quarter" idx="14"/>
          </p:nvPr>
        </p:nvSpPr>
        <p:spPr>
          <a:xfrm>
            <a:off x="2704531" y="2718179"/>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hyperlink" Target="http://photodentro.edu.gr/aggregator/lo/photodentro-lor-8521-8840" TargetMode="External"/><Relationship Id="rId7" Type="http://schemas.openxmlformats.org/officeDocument/2006/relationships/hyperlink" Target="http://photodentro.edu.gr/aggregator/lo/photodentro-lor-8521-4035" TargetMode="External"/><Relationship Id="rId2" Type="http://schemas.openxmlformats.org/officeDocument/2006/relationships/hyperlink" Target="http://photodentro.edu.gr/aggregator/lo/photodentro-educationalvideo-8522-775" TargetMode="External"/><Relationship Id="rId1" Type="http://schemas.openxmlformats.org/officeDocument/2006/relationships/slideLayout" Target="../slideLayouts/slideLayout9.xml"/><Relationship Id="rId6" Type="http://schemas.openxmlformats.org/officeDocument/2006/relationships/hyperlink" Target="http://photodentro.edu.gr/aggregator/lo/photodentro-lor-8521-788" TargetMode="External"/><Relationship Id="rId5" Type="http://schemas.openxmlformats.org/officeDocument/2006/relationships/hyperlink" Target="http://photodentro.edu.gr/aggregator/lo/photodentro-lor-8521-4538" TargetMode="External"/><Relationship Id="rId4" Type="http://schemas.openxmlformats.org/officeDocument/2006/relationships/hyperlink" Target="http://photodentro.edu.gr/aggregator/lo/photodentro-lor-8521-4229" TargetMode="External"/><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www.ohchr.org/EN/UDHR/Pages/Language.aspx?LangID=grk"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46922" y="342000"/>
            <a:ext cx="7324567" cy="1951414"/>
          </a:xfrm>
        </p:spPr>
        <p:txBody>
          <a:bodyPr/>
          <a:lstStyle/>
          <a:p>
            <a:r>
              <a:rPr lang="el-GR" dirty="0" smtClean="0">
                <a:effectLst/>
              </a:rPr>
              <a:t/>
            </a:r>
            <a:br>
              <a:rPr lang="el-GR" dirty="0" smtClean="0">
                <a:effectLst/>
              </a:rPr>
            </a:br>
            <a:r>
              <a:rPr lang="el-GR" dirty="0">
                <a:effectLst/>
              </a:rPr>
              <a:t/>
            </a:r>
            <a:br>
              <a:rPr lang="el-GR" dirty="0">
                <a:effectLst/>
              </a:rPr>
            </a:br>
            <a:r>
              <a:rPr lang="el-GR" dirty="0" smtClean="0">
                <a:effectLst/>
              </a:rPr>
              <a:t>ΥΛΟΠΟΙΗΣΗ </a:t>
            </a:r>
            <a:r>
              <a:rPr lang="en-US" smtClean="0">
                <a:effectLst/>
              </a:rPr>
              <a:t>PROJECT: </a:t>
            </a:r>
            <a:r>
              <a:rPr lang="el-GR" smtClean="0">
                <a:effectLst/>
              </a:rPr>
              <a:t>ΘΡΗΣΚΕΥΤΙΚΕΣ </a:t>
            </a:r>
            <a:r>
              <a:rPr lang="el-GR" dirty="0">
                <a:effectLst/>
              </a:rPr>
              <a:t>ΑΝΑΖΗΤΗΣΕΙΣ ΤΗΣ ΜΑΚΡΙΝΗΣ </a:t>
            </a:r>
            <a:r>
              <a:rPr lang="el-GR" dirty="0" smtClean="0">
                <a:effectLst/>
              </a:rPr>
              <a:t>ΑΝΑΤΟΛΗΣ ΜΕΣΑ </a:t>
            </a:r>
            <a:r>
              <a:rPr lang="el-GR" dirty="0">
                <a:effectLst/>
              </a:rPr>
              <a:t>ΑΠΟ ΤΟ ΔΙΑΔΙΚΤΥΟ ΚΑΙ ΤΗΝ ΤΕΧΝΗ</a:t>
            </a:r>
            <a:br>
              <a:rPr lang="el-GR" dirty="0">
                <a:effectLst/>
              </a:rPr>
            </a:br>
            <a:endParaRPr lang="en-US" dirty="0"/>
          </a:p>
        </p:txBody>
      </p:sp>
      <p:sp>
        <p:nvSpPr>
          <p:cNvPr id="8" name="TextBox 7"/>
          <p:cNvSpPr txBox="1"/>
          <p:nvPr/>
        </p:nvSpPr>
        <p:spPr>
          <a:xfrm>
            <a:off x="4900614" y="4659004"/>
            <a:ext cx="3816074" cy="830997"/>
          </a:xfrm>
          <a:prstGeom prst="rect">
            <a:avLst/>
          </a:prstGeom>
          <a:noFill/>
        </p:spPr>
        <p:txBody>
          <a:bodyPr wrap="square" rtlCol="0">
            <a:spAutoFit/>
          </a:bodyPr>
          <a:lstStyle/>
          <a:p>
            <a:r>
              <a:rPr lang="el-GR" sz="1600" i="1" dirty="0"/>
              <a:t>Ξανθή Αλμπανάκη, Θεολόγος </a:t>
            </a:r>
            <a:endParaRPr lang="en-US" sz="1600" dirty="0"/>
          </a:p>
          <a:p>
            <a:r>
              <a:rPr lang="el-GR" sz="1600" i="1" dirty="0"/>
              <a:t>Διονυσία Χατζή, Θεολόγος</a:t>
            </a:r>
            <a:endParaRPr lang="en-US" sz="1600" dirty="0"/>
          </a:p>
          <a:p>
            <a:endParaRPr lang="el-GR" sz="1600" dirty="0"/>
          </a:p>
        </p:txBody>
      </p:sp>
      <p:sp>
        <p:nvSpPr>
          <p:cNvPr id="18" name="Subtitle 2"/>
          <p:cNvSpPr txBox="1">
            <a:spLocks/>
          </p:cNvSpPr>
          <p:nvPr/>
        </p:nvSpPr>
        <p:spPr>
          <a:xfrm>
            <a:off x="4900614" y="6073466"/>
            <a:ext cx="3557586" cy="219758"/>
          </a:xfrm>
          <a:prstGeom prst="rect">
            <a:avLst/>
          </a:prstGeom>
        </p:spPr>
        <p:txBody>
          <a:bodyPr vert="horz" lIns="91440" tIns="9144" rIns="91440" bIns="45720" rtlCol="0">
            <a:normAutofit fontScale="92500" lnSpcReduction="20000"/>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ΘΕΣΣΑΛΟΝΙΚΗ</a:t>
            </a:r>
            <a:r>
              <a:rPr lang="el-GR" sz="1400" cap="all" spc="400" smtClean="0">
                <a:solidFill>
                  <a:schemeClr val="accent3">
                    <a:lumMod val="50000"/>
                  </a:schemeClr>
                </a:solidFill>
                <a:ea typeface="+mj-ea"/>
                <a:cs typeface="Tunga" pitchFamily="2"/>
              </a:rPr>
              <a:t>/ </a:t>
            </a:r>
            <a:r>
              <a:rPr lang="el-GR" sz="1400" cap="all" spc="400" smtClean="0">
                <a:solidFill>
                  <a:schemeClr val="accent3">
                    <a:lumMod val="50000"/>
                  </a:schemeClr>
                </a:solidFill>
                <a:ea typeface="+mj-ea"/>
                <a:cs typeface="Tunga" pitchFamily="2"/>
              </a:rPr>
              <a:t>28-8-2015</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ΠΕΙΡΑΜΑΤΙΚΟ ΛΥΚΕΙΟ ΠΑΝΕΠΙΣΤΗΜΙΟΥ ΜΑΚΕΔΟΝΙΑΣ</a:t>
            </a:r>
          </a:p>
        </p:txBody>
      </p:sp>
      <p:pic>
        <p:nvPicPr>
          <p:cNvPr id="3" name="Picture 2"/>
          <p:cNvPicPr>
            <a:picLocks noChangeAspect="1"/>
          </p:cNvPicPr>
          <p:nvPr/>
        </p:nvPicPr>
        <p:blipFill>
          <a:blip r:embed="rId3"/>
          <a:stretch>
            <a:fillRect/>
          </a:stretch>
        </p:blipFill>
        <p:spPr>
          <a:xfrm>
            <a:off x="3052483" y="4244828"/>
            <a:ext cx="1811778" cy="1355872"/>
          </a:xfrm>
          <a:prstGeom prst="rect">
            <a:avLst/>
          </a:prstGeom>
        </p:spPr>
      </p:pic>
    </p:spTree>
    <p:extLst>
      <p:ext uri="{BB962C8B-B14F-4D97-AF65-F5344CB8AC3E}">
        <p14:creationId xmlns:p14="http://schemas.microsoft.com/office/powerpoint/2010/main"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31824" y="2581735"/>
            <a:ext cx="5811675"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532263"/>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sp>
        <p:nvSpPr>
          <p:cNvPr id="22" name="Content Placeholder 21"/>
          <p:cNvSpPr>
            <a:spLocks noGrp="1"/>
          </p:cNvSpPr>
          <p:nvPr>
            <p:ph sz="quarter" idx="4"/>
          </p:nvPr>
        </p:nvSpPr>
        <p:spPr>
          <a:xfrm>
            <a:off x="2743200" y="696040"/>
            <a:ext cx="6160758" cy="1528048"/>
          </a:xfrm>
        </p:spPr>
        <p:txBody>
          <a:bodyPr>
            <a:normAutofit fontScale="70000" lnSpcReduction="20000"/>
          </a:bodyPr>
          <a:lstStyle/>
          <a:p>
            <a:pPr lvl="2"/>
            <a:r>
              <a:rPr lang="en-US" sz="2200" dirty="0" smtClean="0"/>
              <a:t>Video </a:t>
            </a:r>
            <a:r>
              <a:rPr lang="el-GR" sz="2200" dirty="0"/>
              <a:t>για τον Ινδουϊσμό, </a:t>
            </a:r>
            <a:r>
              <a:rPr lang="en-US" sz="2200" dirty="0">
                <a:hlinkClick r:id="rId2"/>
              </a:rPr>
              <a:t>http://photodentro.edu.gr/aggregator/lo/photodentro-educationalvideo-8522-775</a:t>
            </a:r>
            <a:r>
              <a:rPr lang="en-US" sz="2200" dirty="0"/>
              <a:t>. </a:t>
            </a:r>
            <a:endParaRPr lang="el-GR" sz="2200" dirty="0" smtClean="0"/>
          </a:p>
          <a:p>
            <a:pPr lvl="2"/>
            <a:r>
              <a:rPr lang="el-GR" sz="2200" dirty="0"/>
              <a:t> Δραστηριότητα: </a:t>
            </a:r>
            <a:r>
              <a:rPr lang="en-US" sz="2200" dirty="0"/>
              <a:t>H </a:t>
            </a:r>
            <a:r>
              <a:rPr lang="el-GR" sz="2200" dirty="0"/>
              <a:t>Ανάσταση του Χριστού-Εικόνες, </a:t>
            </a:r>
            <a:r>
              <a:rPr lang="en-US" sz="2200" dirty="0">
                <a:hlinkClick r:id="rId3"/>
              </a:rPr>
              <a:t>http://photodentro.edu.gr/aggregator/lo/photodentro-lor-8521-8840</a:t>
            </a:r>
            <a:r>
              <a:rPr lang="en-US" sz="2200" dirty="0"/>
              <a:t>. </a:t>
            </a:r>
          </a:p>
          <a:p>
            <a:pPr lvl="2"/>
            <a:r>
              <a:rPr lang="el-GR" sz="2200" dirty="0" smtClean="0"/>
              <a:t> Συλλογή </a:t>
            </a:r>
            <a:r>
              <a:rPr lang="el-GR" sz="2200" dirty="0"/>
              <a:t>φωτογραφιών:Ινδουισμός-μοναχισμός, </a:t>
            </a:r>
            <a:r>
              <a:rPr lang="en-US" sz="2200" dirty="0">
                <a:hlinkClick r:id="rId4"/>
              </a:rPr>
              <a:t>http://photodentro.edu.gr/aggregator/lo/photodentro-lor-8521-4229</a:t>
            </a:r>
            <a:r>
              <a:rPr lang="en-US" sz="2200" dirty="0"/>
              <a:t>.</a:t>
            </a:r>
          </a:p>
          <a:p>
            <a:pPr lvl="2"/>
            <a:endParaRPr lang="el-GR" b="0" dirty="0" smtClean="0"/>
          </a:p>
        </p:txBody>
      </p:sp>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sp>
        <p:nvSpPr>
          <p:cNvPr id="24" name="Content Placeholder 23"/>
          <p:cNvSpPr>
            <a:spLocks noGrp="1"/>
          </p:cNvSpPr>
          <p:nvPr>
            <p:ph sz="quarter" idx="14"/>
          </p:nvPr>
        </p:nvSpPr>
        <p:spPr>
          <a:xfrm>
            <a:off x="2825088" y="2581239"/>
            <a:ext cx="5691116" cy="1896632"/>
          </a:xfrm>
        </p:spPr>
        <p:txBody>
          <a:bodyPr>
            <a:normAutofit fontScale="85000" lnSpcReduction="10000"/>
          </a:bodyPr>
          <a:lstStyle/>
          <a:p>
            <a:pPr lvl="2"/>
            <a:r>
              <a:rPr lang="el-GR" dirty="0" smtClean="0"/>
              <a:t>Κουίζ </a:t>
            </a:r>
            <a:r>
              <a:rPr lang="el-GR" dirty="0"/>
              <a:t>Ινδουϊσμός Α΄, </a:t>
            </a:r>
            <a:r>
              <a:rPr lang="en-US" dirty="0">
                <a:hlinkClick r:id="rId5"/>
              </a:rPr>
              <a:t>http://photodentro.edu.gr/aggregator/lo/photodentro-lor-8521-4538</a:t>
            </a:r>
            <a:r>
              <a:rPr lang="en-US" dirty="0"/>
              <a:t>.</a:t>
            </a:r>
          </a:p>
          <a:p>
            <a:pPr lvl="2"/>
            <a:r>
              <a:rPr lang="el-GR" b="0" dirty="0" smtClean="0"/>
              <a:t> </a:t>
            </a:r>
            <a:r>
              <a:rPr lang="el-GR" dirty="0"/>
              <a:t>Σίβα Ναταράγια: Ο συμβολισμός πίσω από τα γλυπτά της ινδικής θεότητας, </a:t>
            </a:r>
            <a:r>
              <a:rPr lang="en-US" dirty="0">
                <a:hlinkClick r:id="rId6"/>
              </a:rPr>
              <a:t>http://photodentro.edu.gr/aggregator/lo/photodentro-lor-8521-788</a:t>
            </a:r>
            <a:r>
              <a:rPr lang="en-US" dirty="0"/>
              <a:t>. </a:t>
            </a:r>
          </a:p>
          <a:p>
            <a:pPr lvl="2"/>
            <a:r>
              <a:rPr lang="el-GR" b="0" dirty="0" smtClean="0"/>
              <a:t> </a:t>
            </a:r>
            <a:r>
              <a:rPr lang="el-GR" dirty="0"/>
              <a:t>Περιήγηση σε βουδιστικό ναό, </a:t>
            </a:r>
            <a:r>
              <a:rPr lang="en-US" dirty="0">
                <a:hlinkClick r:id="rId7"/>
              </a:rPr>
              <a:t>http://photodentro.edu.gr/aggregator/lo/photodentro-lor-8521-4035</a:t>
            </a:r>
            <a:r>
              <a:rPr lang="en-US" dirty="0"/>
              <a:t>.</a:t>
            </a:r>
          </a:p>
          <a:p>
            <a:pPr lvl="2"/>
            <a:endParaRPr lang="el-GR" b="0" dirty="0"/>
          </a:p>
        </p:txBody>
      </p:sp>
      <p:pic>
        <p:nvPicPr>
          <p:cNvPr id="4" name="Content Placeholder 3"/>
          <p:cNvPicPr>
            <a:picLocks noGrp="1" noChangeAspect="1"/>
          </p:cNvPicPr>
          <p:nvPr>
            <p:ph sz="half" idx="13"/>
          </p:nvPr>
        </p:nvPicPr>
        <p:blipFill>
          <a:blip r:embed="rId8"/>
          <a:stretch>
            <a:fillRect/>
          </a:stretch>
        </p:blipFill>
        <p:spPr>
          <a:xfrm>
            <a:off x="215153" y="2581239"/>
            <a:ext cx="2256585" cy="1692818"/>
          </a:xfrm>
          <a:prstGeom prst="rect">
            <a:avLst/>
          </a:prstGeom>
        </p:spPr>
      </p:pic>
      <p:pic>
        <p:nvPicPr>
          <p:cNvPr id="6" name="Content Placeholder 5"/>
          <p:cNvPicPr>
            <a:picLocks noGrp="1" noChangeAspect="1"/>
          </p:cNvPicPr>
          <p:nvPr>
            <p:ph sz="half" idx="2"/>
          </p:nvPr>
        </p:nvPicPr>
        <p:blipFill>
          <a:blip r:embed="rId9" cstate="print">
            <a:extLst>
              <a:ext uri="{28A0092B-C50C-407E-A947-70E740481C1C}">
                <a14:useLocalDpi xmlns:a14="http://schemas.microsoft.com/office/drawing/2010/main" val="0"/>
              </a:ext>
            </a:extLst>
          </a:blip>
          <a:stretch>
            <a:fillRect/>
          </a:stretch>
        </p:blipFill>
        <p:spPr>
          <a:xfrm>
            <a:off x="215152" y="532263"/>
            <a:ext cx="2256585" cy="169182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dirty="0"/>
          </a:p>
        </p:txBody>
      </p:sp>
      <p:sp>
        <p:nvSpPr>
          <p:cNvPr id="5" name="Content Placeholder 4"/>
          <p:cNvSpPr>
            <a:spLocks noGrp="1"/>
          </p:cNvSpPr>
          <p:nvPr>
            <p:ph sz="half" idx="2"/>
          </p:nvPr>
        </p:nvSpPr>
        <p:spPr>
          <a:xfrm>
            <a:off x="376518" y="557213"/>
            <a:ext cx="8310281" cy="4129087"/>
          </a:xfrm>
        </p:spPr>
        <p:txBody>
          <a:bodyPr>
            <a:noAutofit/>
          </a:bodyPr>
          <a:lstStyle/>
          <a:p>
            <a:pPr lvl="1" algn="just">
              <a:buFont typeface="Arial" pitchFamily="34" charset="0"/>
              <a:buChar char="•"/>
            </a:pPr>
            <a:r>
              <a:rPr lang="el-GR" sz="1200" dirty="0" smtClean="0"/>
              <a:t>Το </a:t>
            </a:r>
            <a:r>
              <a:rPr lang="el-GR" sz="1200" dirty="0"/>
              <a:t>σενάριο εξοικειώνει τους μαθητές με τις </a:t>
            </a:r>
            <a:r>
              <a:rPr lang="el-GR" sz="1200" dirty="0" smtClean="0"/>
              <a:t>τεχνολογίες κα </a:t>
            </a:r>
            <a:r>
              <a:rPr lang="el-GR" sz="1200" dirty="0"/>
              <a:t>την τέχνη. Κατά τη διάρκεια της δράσης αξιοποιήθηκε η πολυαισθητηριακή αντίληψη των μαθητών με έμφαση στην οπτικο-ακουστική επεξεργασία των πληροφοριών. </a:t>
            </a:r>
            <a:endParaRPr lang="el-GR" sz="1200" dirty="0" smtClean="0"/>
          </a:p>
          <a:p>
            <a:pPr lvl="1" algn="just">
              <a:buFont typeface="Arial" pitchFamily="34" charset="0"/>
              <a:buChar char="•"/>
            </a:pPr>
            <a:r>
              <a:rPr lang="el-GR" sz="1200" dirty="0" smtClean="0"/>
              <a:t>Οι </a:t>
            </a:r>
            <a:r>
              <a:rPr lang="el-GR" sz="1200" dirty="0"/>
              <a:t>βιωματικές </a:t>
            </a:r>
            <a:r>
              <a:rPr lang="el-GR" sz="1200" dirty="0" smtClean="0"/>
              <a:t>δραστηριότητες συνέβαλαν </a:t>
            </a:r>
            <a:r>
              <a:rPr lang="el-GR" sz="1200" dirty="0"/>
              <a:t>θετικά </a:t>
            </a:r>
            <a:r>
              <a:rPr lang="el-GR" sz="1200" dirty="0" smtClean="0"/>
              <a:t>στην </a:t>
            </a:r>
            <a:r>
              <a:rPr lang="el-GR" sz="1200" dirty="0"/>
              <a:t>προσωπική, κοινωνική, πολιτιστική ανάπτυξη των μαθητών εφόσον επιχειρήθηκε επικοινωνιακή προσέγγιση σε διάφορα γλωσσικά και πολιτισμικά περιβάλλοντα</a:t>
            </a:r>
            <a:r>
              <a:rPr lang="el-GR" sz="1200" dirty="0" smtClean="0"/>
              <a:t>. </a:t>
            </a:r>
            <a:endParaRPr lang="el-GR" sz="1200" dirty="0"/>
          </a:p>
          <a:p>
            <a:pPr lvl="1" algn="just">
              <a:buFont typeface="Arial" pitchFamily="34" charset="0"/>
              <a:buChar char="•"/>
            </a:pPr>
            <a:r>
              <a:rPr lang="el-GR" sz="1200" dirty="0" smtClean="0"/>
              <a:t>Η </a:t>
            </a:r>
            <a:r>
              <a:rPr lang="el-GR" sz="1200" dirty="0"/>
              <a:t>πρακτική εμπλέκει διάφορα γνωστικά πεδία (Πληροφορική, λογοτεχνία, εικαστικά, μαθηματικά, μουσική, </a:t>
            </a:r>
            <a:r>
              <a:rPr lang="el-GR" sz="1200" dirty="0" smtClean="0"/>
              <a:t>Αγγλικά</a:t>
            </a:r>
            <a:r>
              <a:rPr lang="el-GR" sz="1200" dirty="0"/>
              <a:t>) και </a:t>
            </a:r>
            <a:r>
              <a:rPr lang="el-GR" sz="1200" dirty="0" smtClean="0"/>
              <a:t> </a:t>
            </a:r>
            <a:r>
              <a:rPr lang="el-GR" sz="1200" dirty="0"/>
              <a:t>μπορεί να αξιοποιηθεί μέρος των δραστηριοτήτων της σε άλλα γνωστικά πεδία από εκπαιδευτικούς</a:t>
            </a:r>
            <a:r>
              <a:rPr lang="el-GR" sz="1200" dirty="0" smtClean="0"/>
              <a:t>.</a:t>
            </a:r>
          </a:p>
          <a:p>
            <a:pPr lvl="1" algn="just">
              <a:buFont typeface="Arial" pitchFamily="34" charset="0"/>
              <a:buChar char="•"/>
            </a:pPr>
            <a:r>
              <a:rPr lang="el-GR" sz="1200" dirty="0"/>
              <a:t> Το υλικό που συγκεντρώθηκε μπορεί να χρησιμοποιηθεί για πρόγραμμα ηλεκτρονικής αδελφοποίησης με άλλα </a:t>
            </a:r>
            <a:r>
              <a:rPr lang="el-GR" sz="1200" dirty="0" smtClean="0"/>
              <a:t>σχολεία. Τα </a:t>
            </a:r>
            <a:r>
              <a:rPr lang="el-GR" sz="1200" dirty="0"/>
              <a:t>ξένα θρησκεύματα και ιδιαίτερα οι ανατολικές θρησκείες δεν είναι γνώριμα στους περισσότερους μαθητές. Συχνά επίσης προσεγγίζονται σαν κάτι εξωτικό με χαρακτήρα φολκλόρ. Η συγκεκριμένη πρακτική συνδύασε τη μελέτη των ξένων θρησκευμάτων με διαθεματική, διαπολιτισμική προσέγγιση</a:t>
            </a:r>
            <a:r>
              <a:rPr lang="el-GR" sz="1200" dirty="0" smtClean="0"/>
              <a:t>, τη διδασκαλία μέσα από την τέχνη,  </a:t>
            </a:r>
            <a:r>
              <a:rPr lang="el-GR" sz="1200" dirty="0"/>
              <a:t>αλλά και με την εμπλοκή άλλων γνωστικών αντικειμένων ώστε να επιτευχθεί μία ολιστική </a:t>
            </a:r>
            <a:r>
              <a:rPr lang="el-GR" sz="1200" dirty="0" smtClean="0"/>
              <a:t>προσέγγιση και οι μαθητές να σταθούν κριτικά και με σεβασμό απέναντι στο θρησκευτικό φαινόμενο. Οι μαθητές/τριες τέλος,  </a:t>
            </a:r>
            <a:r>
              <a:rPr lang="el-GR" sz="1200" dirty="0"/>
              <a:t>συμμετέχουν ενεργά στην απόκτηση της γνώσης μέσα από ένα περιβάλλον στο οποίο δεν παραμένουν απλοί παρατηρητές, αλλά συμμετέχουν ενεργά στην εκπαιδευτική διαδικασία.</a:t>
            </a:r>
          </a:p>
          <a:p>
            <a:pPr lvl="1" algn="just">
              <a:buFont typeface="Arial" pitchFamily="34" charset="0"/>
              <a:buChar char="•"/>
            </a:pPr>
            <a:r>
              <a:rPr lang="el-GR" sz="1200" dirty="0" smtClean="0"/>
              <a:t>.Οι </a:t>
            </a:r>
            <a:r>
              <a:rPr lang="el-GR" sz="1200" dirty="0"/>
              <a:t>μαθητές αξιολογούνται μέσω της συμπλήρωσης του εννοιολογικού </a:t>
            </a:r>
            <a:r>
              <a:rPr lang="el-GR" sz="1200" dirty="0" smtClean="0"/>
              <a:t>χάρτη και </a:t>
            </a:r>
            <a:r>
              <a:rPr lang="el-GR" sz="1200" dirty="0"/>
              <a:t>από την ολοκλήρωση των ατομικών και ομαδικών </a:t>
            </a:r>
            <a:r>
              <a:rPr lang="el-GR" sz="1200" dirty="0" smtClean="0"/>
              <a:t>εργασιών. </a:t>
            </a:r>
            <a:r>
              <a:rPr lang="el-GR" sz="1200" dirty="0"/>
              <a:t>Τα κριτήρια </a:t>
            </a:r>
            <a:r>
              <a:rPr lang="el-GR" sz="1200" dirty="0" smtClean="0"/>
              <a:t>αξιολόγησης ήταν </a:t>
            </a:r>
            <a:r>
              <a:rPr lang="el-GR" sz="1200" dirty="0"/>
              <a:t>η επίτευξη όλων των δραστηριοτήτων, η παρουσίαση της εργασίας από την ομάδα και η προσπάθεια της ίδιας της ομάδας. Οι μαθητές αξιολογούνται και από τη συμμετοχή τους στα </a:t>
            </a:r>
            <a:r>
              <a:rPr lang="el-GR" sz="1200" dirty="0" smtClean="0"/>
              <a:t>κουίζ. </a:t>
            </a:r>
            <a:r>
              <a:rPr lang="el-GR" sz="1200" dirty="0"/>
              <a:t>Κάποιες φορές επιχειρείται η αυτοαξιολόγηση από την ίδια την ομάδα και </a:t>
            </a:r>
            <a:r>
              <a:rPr lang="el-GR" sz="1200" dirty="0" smtClean="0"/>
              <a:t>ετεροαξιολόγηση. Για </a:t>
            </a:r>
            <a:r>
              <a:rPr lang="el-GR" sz="1200" dirty="0"/>
              <a:t>την αποτίμηση τέλος των στάσεων που θα διαμορφωθούν, την υπέρβαση στερεοτύπων και </a:t>
            </a:r>
            <a:r>
              <a:rPr lang="el-GR" sz="1200" dirty="0" smtClean="0"/>
              <a:t>προκαταλήψεων </a:t>
            </a:r>
            <a:r>
              <a:rPr lang="el-GR" sz="1200" dirty="0"/>
              <a:t>λαμβάνονται υπόψη τα παραγόμενα </a:t>
            </a:r>
            <a:r>
              <a:rPr lang="el-GR" sz="1200" dirty="0" smtClean="0"/>
              <a:t>(άσκηση </a:t>
            </a:r>
            <a:r>
              <a:rPr lang="el-GR" sz="1200" dirty="0"/>
              <a:t>δημιουργικής </a:t>
            </a:r>
            <a:r>
              <a:rPr lang="el-GR" sz="1200" dirty="0" smtClean="0"/>
              <a:t>γραφής), η </a:t>
            </a:r>
            <a:r>
              <a:rPr lang="el-GR" sz="1200" dirty="0"/>
              <a:t>ελεύθερη έκφραση στις βιωματικές </a:t>
            </a:r>
            <a:r>
              <a:rPr lang="el-GR" sz="1200" dirty="0" smtClean="0"/>
              <a:t>δραστηριότητες και η συνεργασία </a:t>
            </a:r>
            <a:r>
              <a:rPr lang="el-GR" sz="1200" dirty="0"/>
              <a:t>μεταξύ </a:t>
            </a:r>
            <a:r>
              <a:rPr lang="el-GR" sz="1200" dirty="0" smtClean="0"/>
              <a:t>τους.</a:t>
            </a:r>
            <a:endParaRPr lang="el-GR" sz="1200" dirty="0"/>
          </a:p>
          <a:p>
            <a:pPr lvl="1" algn="just">
              <a:buFont typeface="Arial" pitchFamily="34" charset="0"/>
              <a:buChar char="•"/>
            </a:pPr>
            <a:endParaRPr lang="el-GR" sz="1200" dirty="0"/>
          </a:p>
          <a:p>
            <a:pPr lvl="1" algn="just">
              <a:buFont typeface="Arial" pitchFamily="34" charset="0"/>
              <a:buChar char="•"/>
            </a:pPr>
            <a:endParaRPr lang="el-GR" sz="1200" dirty="0" smtClean="0"/>
          </a:p>
          <a:p>
            <a:pPr lvl="1">
              <a:buFont typeface="Arial" pitchFamily="34" charset="0"/>
              <a:buChar char="•"/>
            </a:pPr>
            <a:endParaRPr lang="el-GR"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28962" y="5058697"/>
            <a:ext cx="6015037" cy="1095919"/>
          </a:xfrm>
        </p:spPr>
        <p:txBody>
          <a:bodyPr/>
          <a:lstStyle/>
          <a:p>
            <a:r>
              <a:rPr lang="el-GR" sz="2400" cap="none" dirty="0" smtClean="0"/>
              <a:t/>
            </a:r>
            <a:br>
              <a:rPr lang="el-GR" sz="2400" cap="none" dirty="0" smtClean="0"/>
            </a:br>
            <a:r>
              <a:rPr lang="el-GR" sz="2400" cap="none" dirty="0" smtClean="0"/>
              <a:t/>
            </a:r>
            <a:br>
              <a:rPr lang="el-GR" sz="2400" cap="none" dirty="0" smtClean="0"/>
            </a:br>
            <a:r>
              <a:rPr lang="el-GR" sz="2400" cap="none" dirty="0" smtClean="0"/>
              <a:t/>
            </a:r>
            <a:br>
              <a:rPr lang="el-GR" sz="2400" cap="none" dirty="0" smtClean="0"/>
            </a:br>
            <a:r>
              <a:rPr lang="el-GR" sz="2400" cap="none" dirty="0" smtClean="0"/>
              <a:t>ΣΧΕΣΗ ΜΕ ΑΛΛΕΣ ΑΝΟΙΧΤΕΣ ΕΚΠΑΙΔΕΥΤΙΚΕΣ ΠΡΑΚΤΙΚΕΣ / ΑΞΙΟΠΟΙΗΣΗ, ΓΕΝΙΚΕΥΣΗ, ΕΠΕΚΤΑΣΙΜΟΤΗΤΑ</a:t>
            </a:r>
            <a:br>
              <a:rPr lang="el-GR" sz="2400" cap="none" dirty="0" smtClean="0"/>
            </a:br>
            <a:r>
              <a:rPr lang="el-GR" sz="2400" cap="none" dirty="0" smtClean="0"/>
              <a:t/>
            </a:r>
            <a:br>
              <a:rPr lang="el-GR" sz="2400" cap="none" dirty="0" smtClean="0"/>
            </a:br>
            <a:r>
              <a:rPr lang="el-GR" sz="2400" cap="none" dirty="0" smtClean="0"/>
              <a:t> </a:t>
            </a:r>
            <a:br>
              <a:rPr lang="el-GR" sz="2400" cap="none" dirty="0" smtClean="0"/>
            </a:br>
            <a:endParaRPr lang="el-GR" sz="2400" cap="none" dirty="0"/>
          </a:p>
        </p:txBody>
      </p:sp>
      <p:sp>
        <p:nvSpPr>
          <p:cNvPr id="6" name="Content Placeholder 5"/>
          <p:cNvSpPr>
            <a:spLocks noGrp="1"/>
          </p:cNvSpPr>
          <p:nvPr>
            <p:ph sz="half" idx="2"/>
          </p:nvPr>
        </p:nvSpPr>
        <p:spPr>
          <a:xfrm>
            <a:off x="295835" y="557214"/>
            <a:ext cx="4016857" cy="4055730"/>
          </a:xfrm>
        </p:spPr>
        <p:txBody>
          <a:bodyPr>
            <a:normAutofit fontScale="55000" lnSpcReduction="20000"/>
          </a:bodyPr>
          <a:lstStyle/>
          <a:p>
            <a:r>
              <a:rPr lang="el-GR" b="1" dirty="0" smtClean="0"/>
              <a:t>          Σχέση με άλλες ανοιχτές εκπαιδευτικές πρακτικές</a:t>
            </a:r>
            <a:endParaRPr lang="el-GR" dirty="0" smtClean="0"/>
          </a:p>
          <a:p>
            <a:pPr lvl="1" algn="just">
              <a:buFont typeface="Arial" pitchFamily="34" charset="0"/>
              <a:buChar char="•"/>
            </a:pPr>
            <a:r>
              <a:rPr lang="el-GR" dirty="0"/>
              <a:t>Η πρακτική έχει τα στοιχεία της ιστοεξερεύνησης και αξιοποιεί πλούσιο υλικό από το διαδίκτυο. Ταυτόχρονα προωθεί την ομαδοσυνεργατικότητα και βοηθά να έρθουν </a:t>
            </a:r>
            <a:r>
              <a:rPr lang="el-GR" dirty="0" smtClean="0"/>
              <a:t>οι </a:t>
            </a:r>
            <a:r>
              <a:rPr lang="el-GR" dirty="0"/>
              <a:t>μαθητές σε επαφή με τα ανατολικά θρησκεύματα μέσα από </a:t>
            </a:r>
            <a:r>
              <a:rPr lang="el-GR" dirty="0" smtClean="0"/>
              <a:t>την οπτική της τέχνης. </a:t>
            </a:r>
            <a:r>
              <a:rPr lang="el-GR" dirty="0"/>
              <a:t>Τέλος η πρακτική εμπλέκει διάφορα γνωστικά πεδία (Πληροφορική, λογοτεχνία, εικαστικά, μαθηματικά, μουσική, Αγγλικά). </a:t>
            </a:r>
          </a:p>
          <a:p>
            <a:pPr lvl="1" algn="just">
              <a:buFont typeface="Arial" pitchFamily="34" charset="0"/>
              <a:buChar char="•"/>
            </a:pPr>
            <a:endParaRPr lang="el-GR" dirty="0"/>
          </a:p>
          <a:p>
            <a:pPr lvl="1" algn="just">
              <a:buFont typeface="Arial" pitchFamily="34" charset="0"/>
              <a:buChar char="•"/>
            </a:pPr>
            <a:r>
              <a:rPr lang="el-GR" dirty="0"/>
              <a:t>Το σενάριο εξοικειώνει τους μαθητές με τις Τεχνολογίες των Πληροφοριών και της Επικοινωνίας και την τέχνη. Κατά τη διάρκεια της δράσης αξιοποιήθηκε η πολυαισθητηριακή αντίληψη των μαθητών με έμφαση στην οπτικο-ακουστική επεξεργασία των πληροφοριών.</a:t>
            </a:r>
          </a:p>
          <a:p>
            <a:pPr lvl="1" algn="just">
              <a:buFont typeface="Arial" pitchFamily="34" charset="0"/>
              <a:buChar char="•"/>
            </a:pPr>
            <a:endParaRPr lang="el-GR" dirty="0" smtClean="0"/>
          </a:p>
          <a:p>
            <a:pPr lvl="1" algn="just">
              <a:buFont typeface="Arial" pitchFamily="34" charset="0"/>
              <a:buChar char="•"/>
            </a:pPr>
            <a:r>
              <a:rPr lang="el-GR" dirty="0" smtClean="0"/>
              <a:t>ΟΙ </a:t>
            </a:r>
            <a:r>
              <a:rPr lang="el-GR" dirty="0"/>
              <a:t>βιωματικές δραστηριότητες που εφαρμόσθηκαν συνέβαλαν θετικά </a:t>
            </a:r>
            <a:r>
              <a:rPr lang="el-GR" dirty="0" smtClean="0"/>
              <a:t>στην </a:t>
            </a:r>
            <a:r>
              <a:rPr lang="el-GR" dirty="0"/>
              <a:t>προσωπική, κοινωνική, πολιτιστική ανάπτυξη των μαθητών εφόσον επιχειρήθηκε επικοινωνιακή προσέγγιση σε διάφορα γλωσσικά και πολιτισμικά περιβάλλοντα. Οι μαθητές τροποποιούν τις απόψεις τους και υπερβαίνουν στερεότυπα που έχουν να κάνουν με ανθρώπους άλλων θρησκειών και καταλήγουν σε προσωπικές συνθέσεις.</a:t>
            </a:r>
          </a:p>
          <a:p>
            <a:pPr lvl="1" algn="just">
              <a:buFont typeface="Arial" pitchFamily="34" charset="0"/>
              <a:buChar char="•"/>
            </a:pPr>
            <a:endParaRPr lang="el-GR" dirty="0" smtClean="0"/>
          </a:p>
        </p:txBody>
      </p:sp>
      <p:sp>
        <p:nvSpPr>
          <p:cNvPr id="7" name="Content Placeholder 6"/>
          <p:cNvSpPr>
            <a:spLocks noGrp="1"/>
          </p:cNvSpPr>
          <p:nvPr>
            <p:ph sz="quarter" idx="4"/>
          </p:nvPr>
        </p:nvSpPr>
        <p:spPr>
          <a:xfrm>
            <a:off x="4694830" y="573206"/>
            <a:ext cx="3985145" cy="4055944"/>
          </a:xfrm>
        </p:spPr>
        <p:txBody>
          <a:bodyPr>
            <a:normAutofit/>
          </a:bodyPr>
          <a:lstStyle/>
          <a:p>
            <a:pPr marL="0" lvl="1" indent="0">
              <a:buNone/>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13</a:t>
            </a:fld>
            <a:endParaRPr lang="en-US" dirty="0"/>
          </a:p>
        </p:txBody>
      </p:sp>
      <p:sp>
        <p:nvSpPr>
          <p:cNvPr id="8" name="Content Placeholder 5"/>
          <p:cNvSpPr txBox="1">
            <a:spLocks/>
          </p:cNvSpPr>
          <p:nvPr/>
        </p:nvSpPr>
        <p:spPr>
          <a:xfrm>
            <a:off x="4182035" y="573134"/>
            <a:ext cx="4497940" cy="4055730"/>
          </a:xfrm>
          <a:prstGeom prst="rect">
            <a:avLst/>
          </a:prstGeom>
        </p:spPr>
        <p:txBody>
          <a:bodyPr vert="horz" lIns="91440" tIns="45720" rIns="91440" bIns="45720" rtlCol="0">
            <a:normAutofit fontScale="47500" lnSpcReduction="20000"/>
          </a:bodyPr>
          <a:lstStyle/>
          <a:p>
            <a:r>
              <a:rPr lang="el-GR" sz="2500" b="1" dirty="0" smtClean="0"/>
              <a:t>                           Αξιοποίηση, Γενίκευση, Επεκτασιμότητα</a:t>
            </a:r>
          </a:p>
          <a:p>
            <a:pPr marL="630936" lvl="2" indent="-173736">
              <a:spcBef>
                <a:spcPts val="300"/>
              </a:spcBef>
              <a:buClr>
                <a:schemeClr val="accent2"/>
              </a:buClr>
              <a:buFont typeface="Arial" pitchFamily="34" charset="0"/>
              <a:buChar char="•"/>
            </a:pPr>
            <a:r>
              <a:rPr lang="el-GR" sz="2500" dirty="0" smtClean="0"/>
              <a:t>Το </a:t>
            </a:r>
            <a:r>
              <a:rPr lang="el-GR" sz="2500" dirty="0"/>
              <a:t>υλικό είναι εύκολα επαναχρησιμοποιήσιμο με τις κατάλληλες τροποποιήσεις από εκπαιδευτικούς και άλλων γνωστικών αντικειμένων. Επιλεκτικές δραστηριότητες μπορούν </a:t>
            </a:r>
            <a:r>
              <a:rPr lang="el-GR" sz="2500" dirty="0" smtClean="0"/>
              <a:t>να αξιοποιηθούν στο </a:t>
            </a:r>
            <a:r>
              <a:rPr lang="el-GR" sz="2500" dirty="0"/>
              <a:t>μάθημα των θρησκευτικών και σε άλλες τάξεις, αλλά και μεμονωμένα στα Θρησκευτικά της Β΄ Λυκείου για κάθε θρήσκευμα χωριστά</a:t>
            </a:r>
            <a:r>
              <a:rPr lang="el-GR" sz="2500" dirty="0" smtClean="0"/>
              <a:t>. </a:t>
            </a:r>
          </a:p>
          <a:p>
            <a:pPr marL="630936" lvl="2" indent="-173736">
              <a:spcBef>
                <a:spcPts val="300"/>
              </a:spcBef>
              <a:buClr>
                <a:schemeClr val="accent2"/>
              </a:buClr>
              <a:buFont typeface="Arial" pitchFamily="34" charset="0"/>
              <a:buChar char="•"/>
            </a:pPr>
            <a:r>
              <a:rPr lang="el-GR" sz="2500" dirty="0" smtClean="0"/>
              <a:t>Προωθεί </a:t>
            </a:r>
            <a:r>
              <a:rPr lang="el-GR" sz="2500" dirty="0"/>
              <a:t>τη συνεργασία συναδέλφων σε </a:t>
            </a:r>
            <a:r>
              <a:rPr lang="en-US" sz="2500" dirty="0"/>
              <a:t>project </a:t>
            </a:r>
            <a:r>
              <a:rPr lang="el-GR" sz="2500" dirty="0"/>
              <a:t>με στόχο την προβολή του διαφορετικού ή και των κοινών στοιχείων δύο διαφορετικών θρησκειών με στόχο έκθεση φωτογραφίας π.χ «Τα ταφικά μνημεία της Θεσσαλονίκης» </a:t>
            </a:r>
          </a:p>
          <a:p>
            <a:pPr marL="630936" lvl="2" indent="-173736">
              <a:spcBef>
                <a:spcPts val="300"/>
              </a:spcBef>
              <a:buClr>
                <a:schemeClr val="accent2"/>
              </a:buClr>
              <a:buFont typeface="Arial" pitchFamily="34" charset="0"/>
              <a:buChar char="•"/>
            </a:pPr>
            <a:r>
              <a:rPr lang="el-GR" sz="2500" dirty="0"/>
              <a:t>Συγκέντρωση λογοτεχνικών κειμένων </a:t>
            </a:r>
            <a:r>
              <a:rPr lang="el-GR" sz="2500" dirty="0" smtClean="0"/>
              <a:t>σε </a:t>
            </a:r>
            <a:r>
              <a:rPr lang="el-GR" sz="2500" dirty="0"/>
              <a:t>άλλες θρησκείες ή τον τρόπο που παρουσιάζεται μία έννοια, όπως η αγάπη μέσα από το λογοτεχνικό πλούτο άλλων θρησκειών. </a:t>
            </a:r>
            <a:endParaRPr lang="el-GR" sz="2500" dirty="0" smtClean="0"/>
          </a:p>
          <a:p>
            <a:pPr marL="630936" lvl="2" indent="-173736">
              <a:spcBef>
                <a:spcPts val="300"/>
              </a:spcBef>
              <a:buClr>
                <a:schemeClr val="accent2"/>
              </a:buClr>
              <a:buFont typeface="Arial" pitchFamily="34" charset="0"/>
              <a:buChar char="•"/>
            </a:pPr>
            <a:r>
              <a:rPr lang="el-GR" sz="2500" dirty="0" smtClean="0"/>
              <a:t>Οργάνωση </a:t>
            </a:r>
            <a:r>
              <a:rPr lang="el-GR" sz="2500" dirty="0"/>
              <a:t>θεατρικής παράστασης με σχετική </a:t>
            </a:r>
            <a:r>
              <a:rPr lang="el-GR" sz="2500" dirty="0" smtClean="0"/>
              <a:t>θεματική.</a:t>
            </a:r>
          </a:p>
          <a:p>
            <a:pPr marL="630936" lvl="2" indent="-173736">
              <a:spcBef>
                <a:spcPts val="300"/>
              </a:spcBef>
              <a:buClr>
                <a:schemeClr val="accent2"/>
              </a:buClr>
              <a:buFont typeface="Arial" pitchFamily="34" charset="0"/>
              <a:buChar char="•"/>
            </a:pPr>
            <a:r>
              <a:rPr lang="el-GR" sz="2500" dirty="0" smtClean="0"/>
              <a:t>Έκθεση </a:t>
            </a:r>
            <a:r>
              <a:rPr lang="el-GR" sz="2500" dirty="0"/>
              <a:t>φωτογραφίας ή εικόνων: Το νόημα ενός περιζώματος: Ο Γκάντι, η ένδυση ή η διάδοση της δυτικής ενδυμασίας στην Ελλάδα</a:t>
            </a:r>
            <a:r>
              <a:rPr lang="el-GR" sz="2500" dirty="0" smtClean="0"/>
              <a:t>.</a:t>
            </a:r>
          </a:p>
          <a:p>
            <a:pPr marL="630936" lvl="2" indent="-173736">
              <a:spcBef>
                <a:spcPts val="300"/>
              </a:spcBef>
              <a:buClr>
                <a:schemeClr val="accent2"/>
              </a:buClr>
              <a:buFont typeface="Arial" pitchFamily="34" charset="0"/>
              <a:buChar char="•"/>
            </a:pPr>
            <a:r>
              <a:rPr lang="el-GR" sz="2500" dirty="0" smtClean="0"/>
              <a:t> </a:t>
            </a:r>
            <a:r>
              <a:rPr lang="el-GR" sz="2500" dirty="0"/>
              <a:t>Διαθεματική εργασία με τον καθηγητή της μουσικής – κινέζικα μουσικά όργανα</a:t>
            </a:r>
            <a:r>
              <a:rPr lang="el-GR" sz="2500" dirty="0" smtClean="0"/>
              <a:t>. </a:t>
            </a:r>
          </a:p>
          <a:p>
            <a:pPr marL="630936" lvl="2" indent="-173736">
              <a:spcBef>
                <a:spcPts val="300"/>
              </a:spcBef>
              <a:buClr>
                <a:schemeClr val="accent2"/>
              </a:buClr>
              <a:buFont typeface="Arial" pitchFamily="34" charset="0"/>
              <a:buChar char="•"/>
            </a:pPr>
            <a:r>
              <a:rPr lang="el-GR" sz="2500" dirty="0" smtClean="0"/>
              <a:t>Διαθεματική </a:t>
            </a:r>
            <a:r>
              <a:rPr lang="el-GR" sz="2500" dirty="0"/>
              <a:t>εργασία: Μαθηματικοί όροι και Μάνταλα </a:t>
            </a:r>
          </a:p>
          <a:p>
            <a:pPr marL="630936" lvl="2" indent="-173736">
              <a:spcBef>
                <a:spcPts val="300"/>
              </a:spcBef>
              <a:buClr>
                <a:schemeClr val="accent2"/>
              </a:buClr>
              <a:buFont typeface="Arial" pitchFamily="34" charset="0"/>
              <a:buChar char="•"/>
            </a:pPr>
            <a:endParaRPr lang="el-GR" sz="2500" dirty="0"/>
          </a:p>
          <a:p>
            <a:pPr marL="630936" lvl="2" indent="-173736">
              <a:spcBef>
                <a:spcPts val="300"/>
              </a:spcBef>
              <a:buClr>
                <a:schemeClr val="accent2"/>
              </a:buClr>
              <a:buFont typeface="Arial" pitchFamily="34" charset="0"/>
              <a:buChar char="•"/>
            </a:pPr>
            <a:endParaRPr lang="el-GR"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14</a:t>
            </a:fld>
            <a:endParaRPr lang="en-US" dirty="0"/>
          </a:p>
        </p:txBody>
      </p:sp>
      <p:sp>
        <p:nvSpPr>
          <p:cNvPr id="7" name="Content Placeholder 6"/>
          <p:cNvSpPr>
            <a:spLocks noGrp="1"/>
          </p:cNvSpPr>
          <p:nvPr>
            <p:ph sz="half" idx="2"/>
          </p:nvPr>
        </p:nvSpPr>
        <p:spPr>
          <a:xfrm>
            <a:off x="470647" y="557213"/>
            <a:ext cx="8310282" cy="4129087"/>
          </a:xfrm>
        </p:spPr>
        <p:txBody>
          <a:bodyPr>
            <a:noAutofit/>
          </a:bodyPr>
          <a:lstStyle/>
          <a:p>
            <a:pPr marL="0" lvl="1" indent="0">
              <a:buNone/>
            </a:pPr>
            <a:r>
              <a:rPr lang="el-GR" sz="1400" b="1" dirty="0" smtClean="0"/>
              <a:t>  Πρόσθετο υλικό που αξιοποιήθηκε</a:t>
            </a:r>
          </a:p>
          <a:p>
            <a:pPr lvl="2">
              <a:buFont typeface="Arial" pitchFamily="34" charset="0"/>
              <a:buChar char="•"/>
            </a:pPr>
            <a:r>
              <a:rPr lang="el-GR" sz="1300" dirty="0" smtClean="0"/>
              <a:t>Βιβλία</a:t>
            </a:r>
          </a:p>
          <a:p>
            <a:pPr lvl="2">
              <a:buFont typeface="Arial" pitchFamily="34" charset="0"/>
              <a:buChar char="•"/>
            </a:pPr>
            <a:r>
              <a:rPr lang="el-GR" sz="1300" dirty="0" smtClean="0"/>
              <a:t>Αγουρίδης </a:t>
            </a:r>
            <a:r>
              <a:rPr lang="el-GR" sz="1300" dirty="0"/>
              <a:t>Σ., </a:t>
            </a:r>
            <a:r>
              <a:rPr lang="el-GR" sz="1300" i="1" dirty="0"/>
              <a:t>Η Αποκάλυψη του Ιωάννη</a:t>
            </a:r>
            <a:r>
              <a:rPr lang="el-GR" sz="1300" dirty="0"/>
              <a:t>, εκδ. Π. Πουρναρά, Θεσσαλονίκη </a:t>
            </a:r>
            <a:r>
              <a:rPr lang="el-GR" sz="1300" dirty="0" smtClean="0"/>
              <a:t>1994.</a:t>
            </a:r>
          </a:p>
          <a:p>
            <a:pPr lvl="2">
              <a:buFont typeface="Arial" pitchFamily="34" charset="0"/>
              <a:buChar char="•"/>
            </a:pPr>
            <a:r>
              <a:rPr lang="el-GR" sz="1300" dirty="0" smtClean="0"/>
              <a:t>Αλμπανάκη</a:t>
            </a:r>
            <a:r>
              <a:rPr lang="el-GR" sz="1300" dirty="0"/>
              <a:t>, Ξ. (2013). «Σύγχρονες διδακτικές προσεγγίσεις του μαθήματος των Θρησκευτικών στη δευτεροβάθμια εκπαίδευση με δημιουργική αξιοποίηση των Νέων Τεχνολογιών», εκδ. Μπαρμπουνάκη</a:t>
            </a:r>
            <a:r>
              <a:rPr lang="el-GR" sz="1300" dirty="0" smtClean="0"/>
              <a:t>.</a:t>
            </a:r>
          </a:p>
          <a:p>
            <a:pPr lvl="2">
              <a:buFont typeface="Arial" pitchFamily="34" charset="0"/>
              <a:buChar char="•"/>
            </a:pPr>
            <a:r>
              <a:rPr lang="el-GR" sz="1300" dirty="0" smtClean="0"/>
              <a:t> </a:t>
            </a:r>
            <a:r>
              <a:rPr lang="el-GR" sz="1300" dirty="0"/>
              <a:t>Γιαννουλάτου, Αν. ΙΧΝΗ ΑΠΟ ΤΗΝ ΑΝΑΖΉΤΗΣΗ ΤΟΥ ΥΠΕΡΒΑΤΙΚΟΥ </a:t>
            </a:r>
            <a:endParaRPr lang="el-GR" sz="1300" dirty="0" smtClean="0"/>
          </a:p>
          <a:p>
            <a:pPr lvl="2">
              <a:buFont typeface="Arial" pitchFamily="34" charset="0"/>
              <a:buChar char="•"/>
            </a:pPr>
            <a:r>
              <a:rPr lang="el-GR" sz="1300" dirty="0" smtClean="0"/>
              <a:t> </a:t>
            </a:r>
            <a:r>
              <a:rPr lang="el-GR" sz="1300" dirty="0"/>
              <a:t>Ζιάκας, Γ., «Ιστορία των θρησκευμάτων Α Τα ινδικά θρησκέυματα, εκδόσεις Π. Πουρναρά, 1990, σσ. 279 κε</a:t>
            </a:r>
            <a:r>
              <a:rPr lang="el-GR" sz="1300" dirty="0" smtClean="0"/>
              <a:t>).</a:t>
            </a:r>
          </a:p>
          <a:p>
            <a:pPr lvl="2">
              <a:buFont typeface="Arial" pitchFamily="34" charset="0"/>
              <a:buChar char="•"/>
            </a:pPr>
            <a:r>
              <a:rPr lang="el-GR" sz="1300" dirty="0" smtClean="0"/>
              <a:t> </a:t>
            </a:r>
            <a:r>
              <a:rPr lang="el-GR" sz="1300" dirty="0"/>
              <a:t>Μαντζαρίδης Γ., </a:t>
            </a:r>
            <a:r>
              <a:rPr lang="el-GR" sz="1300" i="1" dirty="0"/>
              <a:t>Χριστιανική Ηθική</a:t>
            </a:r>
            <a:r>
              <a:rPr lang="el-GR" sz="1300" dirty="0"/>
              <a:t>, εκδ. Π. Πουρναρά, Θεσσαλονίκη 1991, σ. 217 (για το παράδειγμα του κύκλου). </a:t>
            </a:r>
          </a:p>
          <a:p>
            <a:pPr lvl="2">
              <a:buFont typeface="Arial" pitchFamily="34" charset="0"/>
              <a:buChar char="•"/>
            </a:pPr>
            <a:r>
              <a:rPr lang="el-GR" sz="1300" dirty="0" smtClean="0"/>
              <a:t>Websites</a:t>
            </a:r>
          </a:p>
          <a:p>
            <a:pPr lvl="3">
              <a:buFont typeface="Arial" pitchFamily="34" charset="0"/>
              <a:buChar char="•"/>
            </a:pPr>
            <a:r>
              <a:rPr lang="el-GR" sz="1300" dirty="0" smtClean="0"/>
              <a:t>Οικουμενική </a:t>
            </a:r>
            <a:r>
              <a:rPr lang="el-GR" sz="1300" dirty="0"/>
              <a:t>διακήρυξη των Ανθρωπίνων δικαιωμάτων </a:t>
            </a:r>
            <a:r>
              <a:rPr lang="en-US" sz="1300" dirty="0">
                <a:hlinkClick r:id="rId2"/>
              </a:rPr>
              <a:t>http://</a:t>
            </a:r>
            <a:r>
              <a:rPr lang="en-US" sz="1300" dirty="0" smtClean="0">
                <a:hlinkClick r:id="rId2"/>
              </a:rPr>
              <a:t>www.ohchr.org/EN/UDHR/Pages/Language.aspx?LangID=grk</a:t>
            </a:r>
            <a:r>
              <a:rPr lang="en-US" sz="1300" dirty="0" smtClean="0"/>
              <a:t>.</a:t>
            </a:r>
            <a:endParaRPr lang="el-GR" sz="1300" dirty="0" smtClean="0"/>
          </a:p>
          <a:p>
            <a:pPr marL="466344" lvl="3" indent="0">
              <a:buNone/>
            </a:pPr>
            <a:r>
              <a:rPr lang="en-US" sz="1300" dirty="0" smtClean="0"/>
              <a:t>. </a:t>
            </a:r>
            <a:r>
              <a:rPr lang="el-GR" sz="1300" dirty="0" smtClean="0"/>
              <a:t>Λογισμικό</a:t>
            </a:r>
          </a:p>
          <a:p>
            <a:pPr lvl="3">
              <a:buFont typeface="Arial" pitchFamily="34" charset="0"/>
              <a:buChar char="•"/>
            </a:pPr>
            <a:r>
              <a:rPr lang="el-GR" sz="1300" dirty="0"/>
              <a:t>ΟΨΕΙΣ ΤΗΣ ΘΡΗΣΚΕΙΑΣ, ΛΟΓΙΣΜΙΚΟ ΓΙΑ ΤΙΣ </a:t>
            </a:r>
            <a:r>
              <a:rPr lang="el-GR" sz="1300" dirty="0" smtClean="0"/>
              <a:t>ΘΡΗΣΚΕΙΕΣ</a:t>
            </a:r>
            <a:endParaRPr lang="el-GR" sz="1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fontScale="62500" lnSpcReduction="20000"/>
          </a:bodyPr>
          <a:lstStyle/>
          <a:p>
            <a:pPr lvl="2"/>
            <a:r>
              <a:rPr lang="el-GR" sz="3400" dirty="0" smtClean="0"/>
              <a:t>Η </a:t>
            </a:r>
            <a:r>
              <a:rPr lang="el-GR" sz="3400" dirty="0"/>
              <a:t>ψηφιακή πρακτική αποτελεί ένα </a:t>
            </a:r>
            <a:r>
              <a:rPr lang="en-US" sz="3400" dirty="0"/>
              <a:t>project </a:t>
            </a:r>
            <a:r>
              <a:rPr lang="el-GR" sz="3400" dirty="0"/>
              <a:t>στο μάθημα των Θρησκευτικών της Β΄ Λυκείου και αφορά τα ανατολικά </a:t>
            </a:r>
            <a:r>
              <a:rPr lang="el-GR" sz="3400" dirty="0" smtClean="0"/>
              <a:t>θρησκεύματα. </a:t>
            </a:r>
            <a:endParaRPr lang="el-GR" sz="3400" dirty="0"/>
          </a:p>
          <a:p>
            <a:pPr lvl="2"/>
            <a:endParaRPr lang="el-GR" dirty="0" smtClean="0"/>
          </a:p>
          <a:p>
            <a:pPr lvl="3" algn="just"/>
            <a:r>
              <a:rPr lang="el-GR" sz="2600" dirty="0" smtClean="0"/>
              <a:t>Οι </a:t>
            </a:r>
            <a:r>
              <a:rPr lang="el-GR" sz="2600" dirty="0"/>
              <a:t>μαθητές έχουν πολύ μικρή επαφή με τις ανατολικές θρησκείες </a:t>
            </a:r>
            <a:r>
              <a:rPr lang="el-GR" sz="2600" dirty="0" smtClean="0"/>
              <a:t>και μέσα από την πρακτική ενθαρρύνονται να πάρουν μέρος σε ένα συναρπαστικό </a:t>
            </a:r>
            <a:r>
              <a:rPr lang="el-GR" sz="2600" dirty="0"/>
              <a:t>ταξίδι </a:t>
            </a:r>
            <a:r>
              <a:rPr lang="el-GR" sz="2600" dirty="0" smtClean="0"/>
              <a:t>μίας ιστοεξερεύνησης με τη συνδρομή της τέχης και  παράλληλα να </a:t>
            </a:r>
            <a:r>
              <a:rPr lang="el-GR" sz="2600" dirty="0"/>
              <a:t>σταθούν σοβαρά και κριτικά απέναντι στο θρησκευτικό φαινόμενο</a:t>
            </a:r>
            <a:r>
              <a:rPr lang="el-GR" sz="2600" dirty="0" smtClean="0"/>
              <a:t>. Οι </a:t>
            </a:r>
            <a:r>
              <a:rPr lang="el-GR" sz="2600" dirty="0"/>
              <a:t>δραστηριότητες είναι συνολικές και αφορούν τα θρησκεύματα του Ινδουισμού, του Βουδισμού και της Κινέζικης θρησκείας. </a:t>
            </a:r>
            <a:endParaRPr lang="el-GR" sz="2600" dirty="0" smtClean="0"/>
          </a:p>
          <a:p>
            <a:pPr lvl="3" algn="just"/>
            <a:endParaRPr lang="el-GR" sz="2600" dirty="0" smtClean="0"/>
          </a:p>
          <a:p>
            <a:pPr lvl="2" algn="just"/>
            <a:r>
              <a:rPr lang="el-GR" sz="2600" dirty="0" smtClean="0"/>
              <a:t>Η </a:t>
            </a:r>
            <a:r>
              <a:rPr lang="el-GR" sz="2600" dirty="0"/>
              <a:t>μέθοδος που ακολουθήθηκε ήταν η ομαδοσυνεργατική, και εφαρμόσθηκε διεπιστημονική προσέγγιση σύμφωνα με το μοντέλο </a:t>
            </a:r>
            <a:r>
              <a:rPr lang="en-US" sz="2600" dirty="0"/>
              <a:t>Trans disciplinarily (supra disciplinarily). </a:t>
            </a:r>
            <a:r>
              <a:rPr lang="el-GR" sz="2600" dirty="0"/>
              <a:t>Εφαρμόστηκαν διάφορα μοτίβα τεχνικών δημιουργικής σκέψης (</a:t>
            </a:r>
            <a:r>
              <a:rPr lang="en-US" sz="2600" dirty="0"/>
              <a:t>Artufulthinking), </a:t>
            </a:r>
            <a:r>
              <a:rPr lang="el-GR" sz="2600" dirty="0" smtClean="0"/>
              <a:t>βιωματικές δραστηριότητες, ενώ </a:t>
            </a:r>
            <a:r>
              <a:rPr lang="el-GR" sz="2600" dirty="0"/>
              <a:t>υπήρξε αξιοποίηση των </a:t>
            </a:r>
            <a:r>
              <a:rPr lang="el-GR" sz="2600" dirty="0" smtClean="0"/>
              <a:t>Τ.Π.Ε και υλικού </a:t>
            </a:r>
            <a:r>
              <a:rPr lang="el-GR" sz="2600" dirty="0"/>
              <a:t>του ψηφιακού σχολείου και του Φωτόδεντρου από τους μαθητές.</a:t>
            </a:r>
          </a:p>
          <a:p>
            <a:pPr lvl="2" algn="just"/>
            <a:endParaRPr lang="el-GR" sz="2600" dirty="0" smtClean="0"/>
          </a:p>
          <a:p>
            <a:pPr lvl="2"/>
            <a:endParaRPr lang="el-GR" dirty="0" smtClean="0"/>
          </a:p>
          <a:p>
            <a:pPr lvl="2"/>
            <a:endParaRPr lang="el-GR" dirty="0" smtClean="0"/>
          </a:p>
          <a:p>
            <a:pPr lvl="3">
              <a:buNone/>
            </a:pPr>
            <a:endParaRPr lang="el-GR" dirty="0"/>
          </a:p>
        </p:txBody>
      </p:sp>
    </p:spTree>
    <p:extLst>
      <p:ext uri="{BB962C8B-B14F-4D97-AF65-F5344CB8AC3E}">
        <p14:creationId xmlns:p14="http://schemas.microsoft.com/office/powerpoint/2010/main" val="2233531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p:txBody>
          <a:bodyPr/>
          <a:lstStyle/>
          <a:p>
            <a:r>
              <a:rPr lang="el-GR" b="1" dirty="0" smtClean="0"/>
              <a:t>Σχεδιασμός</a:t>
            </a:r>
          </a:p>
          <a:p>
            <a:pPr lvl="1">
              <a:buFont typeface="Arial" pitchFamily="34" charset="0"/>
              <a:buChar char="•"/>
            </a:pPr>
            <a:r>
              <a:rPr lang="el-GR" dirty="0" smtClean="0"/>
              <a:t>Τα </a:t>
            </a:r>
            <a:r>
              <a:rPr lang="el-GR" dirty="0"/>
              <a:t>θέματα που πραγματεύτηκαν έγινε προσπάθεια να είναι ανάλογα της ηλικίας και των ενδιαφερόντων των παιδιών ώστε να υπάρχει κινητοποίηση της τάξης και βιωματική εμπλοκή. </a:t>
            </a:r>
          </a:p>
          <a:p>
            <a:pPr lvl="1">
              <a:buFont typeface="Arial" pitchFamily="34" charset="0"/>
              <a:buChar char="•"/>
            </a:pPr>
            <a:endParaRPr lang="el-GR" dirty="0"/>
          </a:p>
        </p:txBody>
      </p:sp>
      <p:sp>
        <p:nvSpPr>
          <p:cNvPr id="13" name="Content Placeholder 12"/>
          <p:cNvSpPr>
            <a:spLocks noGrp="1"/>
          </p:cNvSpPr>
          <p:nvPr>
            <p:ph sz="quarter" idx="4"/>
          </p:nvPr>
        </p:nvSpPr>
        <p:spPr/>
        <p:txBody>
          <a:bodyPr>
            <a:normAutofit fontScale="85000" lnSpcReduction="20000"/>
          </a:bodyPr>
          <a:lstStyle/>
          <a:p>
            <a:r>
              <a:rPr lang="el-GR" b="1" dirty="0" smtClean="0"/>
              <a:t>Διδακτικοί στόχοι</a:t>
            </a:r>
          </a:p>
          <a:p>
            <a:pPr lvl="1">
              <a:buFont typeface="Arial" pitchFamily="34" charset="0"/>
              <a:buChar char="•"/>
            </a:pPr>
            <a:r>
              <a:rPr lang="el-GR" dirty="0"/>
              <a:t> </a:t>
            </a:r>
            <a:r>
              <a:rPr lang="el-GR" dirty="0" smtClean="0"/>
              <a:t>Παρουσίαση </a:t>
            </a:r>
            <a:r>
              <a:rPr lang="el-GR" dirty="0"/>
              <a:t>βασικών αρχών και πτυχών ανατολικών </a:t>
            </a:r>
            <a:r>
              <a:rPr lang="el-GR" dirty="0" smtClean="0"/>
              <a:t>θρησκευμάτων</a:t>
            </a:r>
          </a:p>
          <a:p>
            <a:pPr lvl="1">
              <a:buFont typeface="Arial" pitchFamily="34" charset="0"/>
              <a:buChar char="•"/>
            </a:pPr>
            <a:r>
              <a:rPr lang="el-GR" dirty="0" smtClean="0"/>
              <a:t>Να </a:t>
            </a:r>
            <a:r>
              <a:rPr lang="el-GR" dirty="0"/>
              <a:t>αναγνωρίζουν οι μαθητές τα σύμβολα του Βουδισμού, του Ινδουισμού, του Ταοϊσμού</a:t>
            </a:r>
            <a:r>
              <a:rPr lang="el-GR" dirty="0" smtClean="0"/>
              <a:t>. </a:t>
            </a:r>
          </a:p>
          <a:p>
            <a:pPr lvl="1">
              <a:buFont typeface="Arial" pitchFamily="34" charset="0"/>
              <a:buChar char="•"/>
            </a:pPr>
            <a:r>
              <a:rPr lang="el-GR" dirty="0" smtClean="0"/>
              <a:t>Να </a:t>
            </a:r>
            <a:r>
              <a:rPr lang="el-GR" dirty="0"/>
              <a:t>γνωρίσουν τις ανθρωπιστικές αξίες που προώθησαν οι ανατολικές </a:t>
            </a:r>
            <a:r>
              <a:rPr lang="el-GR" dirty="0" smtClean="0"/>
              <a:t>θρησκείες </a:t>
            </a:r>
          </a:p>
          <a:p>
            <a:pPr lvl="1">
              <a:buFont typeface="Arial" pitchFamily="34" charset="0"/>
              <a:buChar char="•"/>
            </a:pPr>
            <a:r>
              <a:rPr lang="el-GR" dirty="0" smtClean="0"/>
              <a:t>Να </a:t>
            </a:r>
            <a:r>
              <a:rPr lang="el-GR" dirty="0"/>
              <a:t>διερευνήσουν την επίδραση των θρησκειών στην τέχνη και στη ζωή </a:t>
            </a:r>
            <a:endParaRPr lang="el-GR" dirty="0" smtClean="0"/>
          </a:p>
          <a:p>
            <a:pPr lvl="1">
              <a:buFont typeface="Arial" pitchFamily="34" charset="0"/>
              <a:buChar char="•"/>
            </a:pPr>
            <a:r>
              <a:rPr lang="el-GR" dirty="0" smtClean="0"/>
              <a:t>Καλλιέργεια ενσυναίσθησης</a:t>
            </a:r>
          </a:p>
          <a:p>
            <a:pPr lvl="1">
              <a:buFont typeface="Arial" pitchFamily="34" charset="0"/>
              <a:buChar char="•"/>
            </a:pPr>
            <a:r>
              <a:rPr lang="el-GR" dirty="0" smtClean="0"/>
              <a:t>Κινητοποίηση </a:t>
            </a:r>
            <a:r>
              <a:rPr lang="el-GR" dirty="0"/>
              <a:t>της τάξης και βιωματική εμπλοκή </a:t>
            </a:r>
            <a:endParaRPr lang="el-GR" dirty="0" smtClean="0"/>
          </a:p>
          <a:p>
            <a:pPr lvl="1">
              <a:buFont typeface="Arial" pitchFamily="34" charset="0"/>
              <a:buChar char="•"/>
            </a:pPr>
            <a:r>
              <a:rPr lang="el-GR" dirty="0" smtClean="0"/>
              <a:t>Υπέρβαση </a:t>
            </a:r>
            <a:r>
              <a:rPr lang="el-GR" dirty="0"/>
              <a:t>στερεοτύπων και προκαταλήψεων </a:t>
            </a:r>
          </a:p>
          <a:p>
            <a:pPr lvl="1">
              <a:buFont typeface="Arial" pitchFamily="34" charset="0"/>
              <a:buChar char="•"/>
            </a:pPr>
            <a:endParaRPr lang="el-GR" dirty="0"/>
          </a:p>
          <a:p>
            <a:pPr lvl="1">
              <a:buFont typeface="Arial" pitchFamily="34" charset="0"/>
              <a:buChar char="•"/>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ΕΦΑΡΜΟΓΗ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7916" y="5189219"/>
            <a:ext cx="6196083" cy="862965"/>
          </a:xfrm>
        </p:spPr>
        <p:txBody>
          <a:bodyPr/>
          <a:lstStyle/>
          <a:p>
            <a:r>
              <a:rPr lang="el-GR" sz="2400" cap="none" dirty="0" smtClean="0"/>
              <a:t>ΣΤΟΙΧΕΙΑ ΕΦΑΡΜΟΓΗΣ </a:t>
            </a: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92500" lnSpcReduction="10000"/>
          </a:bodyPr>
          <a:lstStyle/>
          <a:p>
            <a:r>
              <a:rPr lang="el-GR" b="1" dirty="0" smtClean="0"/>
              <a:t>Περιβάλλον – Πλαίσιο</a:t>
            </a:r>
          </a:p>
          <a:p>
            <a:pPr lvl="1">
              <a:buFont typeface="Arial" pitchFamily="34" charset="0"/>
              <a:buChar char="•"/>
            </a:pPr>
            <a:r>
              <a:rPr lang="el-GR" b="0" dirty="0" smtClean="0"/>
              <a:t> </a:t>
            </a:r>
            <a:r>
              <a:rPr lang="el-GR" dirty="0" smtClean="0"/>
              <a:t>Η </a:t>
            </a:r>
            <a:r>
              <a:rPr lang="el-GR" dirty="0"/>
              <a:t>πρακτική υλοποιήθηκε στο μάθημα των Θρησκευτικών της Β΄ Λυκείου υπό μορφή </a:t>
            </a:r>
            <a:r>
              <a:rPr lang="en-US" dirty="0"/>
              <a:t>project </a:t>
            </a:r>
            <a:r>
              <a:rPr lang="el-GR" dirty="0"/>
              <a:t>ενισχυτικά αφού είχαν διδαχθεί οι ενότητες και στοχεύοντας σε μία πιο ουσιαστική γνωριμία με τα ανατολικά θρησκεύματα</a:t>
            </a:r>
            <a:r>
              <a:rPr lang="el-GR" dirty="0" smtClean="0"/>
              <a:t>.</a:t>
            </a:r>
          </a:p>
          <a:p>
            <a:pPr lvl="1">
              <a:buFont typeface="Arial" pitchFamily="34" charset="0"/>
              <a:buChar char="•"/>
            </a:pPr>
            <a:r>
              <a:rPr lang="el-GR" dirty="0" smtClean="0"/>
              <a:t>Η </a:t>
            </a:r>
            <a:r>
              <a:rPr lang="el-GR" dirty="0"/>
              <a:t>πρακτική έλαβε χώρα στο εργαστήριο </a:t>
            </a:r>
            <a:r>
              <a:rPr lang="el-GR" dirty="0" smtClean="0"/>
              <a:t>πληροφορικής, </a:t>
            </a:r>
            <a:r>
              <a:rPr lang="el-GR" dirty="0"/>
              <a:t>αλλά κάποιες θεματικές (βιωματικές </a:t>
            </a:r>
            <a:r>
              <a:rPr lang="el-GR" dirty="0" smtClean="0"/>
              <a:t>δραστηριότητες) υλοποήθηκαν στην τάξη. </a:t>
            </a:r>
            <a:r>
              <a:rPr lang="el-GR" dirty="0"/>
              <a:t>Προετοιμάστηκαν φύλλα </a:t>
            </a:r>
            <a:r>
              <a:rPr lang="el-GR" dirty="0" smtClean="0"/>
              <a:t>διαφορετικά εργασίας για τις ομάδες, </a:t>
            </a:r>
            <a:r>
              <a:rPr lang="el-GR" dirty="0"/>
              <a:t>κείμενα, εικόνες, υλικό από το διαδίκτυο. Απαιτούνται επίσης projector και λογισμικά παρουσίασης και εννοιολογικών χαρτών. </a:t>
            </a:r>
          </a:p>
          <a:p>
            <a:pPr lvl="1">
              <a:buFont typeface="Arial" pitchFamily="34" charset="0"/>
              <a:buChar char="•"/>
            </a:pPr>
            <a:endParaRPr lang="el-GR" b="0" dirty="0" smtClean="0"/>
          </a:p>
          <a:p>
            <a:pPr lvl="1">
              <a:buFont typeface="Arial" pitchFamily="34" charset="0"/>
              <a:buChar char="•"/>
            </a:pPr>
            <a:endParaRPr lang="el-GR" b="0" dirty="0" smtClean="0"/>
          </a:p>
          <a:p>
            <a:endParaRPr lang="el-GR" dirty="0" smtClean="0"/>
          </a:p>
          <a:p>
            <a:endParaRPr lang="el-GR" dirty="0"/>
          </a:p>
        </p:txBody>
      </p:sp>
      <p:sp>
        <p:nvSpPr>
          <p:cNvPr id="7" name="Content Placeholder 6"/>
          <p:cNvSpPr>
            <a:spLocks noGrp="1"/>
          </p:cNvSpPr>
          <p:nvPr>
            <p:ph sz="quarter" idx="4"/>
          </p:nvPr>
        </p:nvSpPr>
        <p:spPr/>
        <p:txBody>
          <a:bodyPr>
            <a:normAutofit fontScale="92500" lnSpcReduction="10000"/>
          </a:bodyPr>
          <a:lstStyle/>
          <a:p>
            <a:pPr lvl="1">
              <a:buFont typeface="Arial" pitchFamily="34" charset="0"/>
              <a:buChar char="•"/>
            </a:pPr>
            <a:r>
              <a:rPr lang="el-GR" sz="2400" b="1" dirty="0" smtClean="0"/>
              <a:t>Τάξη</a:t>
            </a:r>
          </a:p>
          <a:p>
            <a:pPr lvl="2">
              <a:buClr>
                <a:srgbClr val="F96A1B"/>
              </a:buClr>
            </a:pPr>
            <a:r>
              <a:rPr lang="el-GR" sz="1700" dirty="0" smtClean="0">
                <a:solidFill>
                  <a:srgbClr val="000000"/>
                </a:solidFill>
              </a:rPr>
              <a:t> Β΄Λυκείου</a:t>
            </a:r>
            <a:endParaRPr lang="el-GR" sz="1700" b="1" dirty="0" smtClean="0"/>
          </a:p>
          <a:p>
            <a:pPr lvl="1">
              <a:buFont typeface="Arial" pitchFamily="34" charset="0"/>
              <a:buChar char="•"/>
            </a:pPr>
            <a:r>
              <a:rPr lang="el-GR" sz="2400" b="1" dirty="0" smtClean="0"/>
              <a:t>Διάρκεια</a:t>
            </a:r>
          </a:p>
          <a:p>
            <a:pPr lvl="2"/>
            <a:r>
              <a:rPr lang="el-GR" sz="1700" b="0" dirty="0" smtClean="0"/>
              <a:t>7 ώρες</a:t>
            </a:r>
          </a:p>
          <a:p>
            <a:pPr lvl="1">
              <a:buFont typeface="Arial" pitchFamily="34" charset="0"/>
              <a:buChar char="•"/>
            </a:pPr>
            <a:r>
              <a:rPr lang="el-GR" sz="2400" b="1" dirty="0" smtClean="0"/>
              <a:t>Ρόλος Διδάσκοντα</a:t>
            </a:r>
          </a:p>
          <a:p>
            <a:pPr lvl="2">
              <a:buFont typeface="Arial" pitchFamily="34" charset="0"/>
              <a:buChar char="•"/>
            </a:pPr>
            <a:r>
              <a:rPr lang="el-GR" sz="1700" dirty="0" smtClean="0"/>
              <a:t>ενθαρρυντικός, </a:t>
            </a:r>
          </a:p>
          <a:p>
            <a:pPr lvl="2">
              <a:buFont typeface="Arial" pitchFamily="34" charset="0"/>
              <a:buChar char="•"/>
            </a:pPr>
            <a:r>
              <a:rPr lang="el-GR" sz="1700" dirty="0" smtClean="0"/>
              <a:t>Υποστηρικτικός συμβουλευτικός, διευκολυντικός, συντονιστικός, διαμεσολαβητικός, εποπτικός, υποκινητικός, τεχνική υποστήριξη </a:t>
            </a:r>
            <a:endParaRPr lang="el-GR" sz="17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dirty="0"/>
          </a:p>
        </p:txBody>
      </p:sp>
    </p:spTree>
    <p:extLst>
      <p:ext uri="{BB962C8B-B14F-4D97-AF65-F5344CB8AC3E}">
        <p14:creationId xmlns:p14="http://schemas.microsoft.com/office/powerpoint/2010/main" val="1298020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7</a:t>
            </a:fld>
            <a:endParaRPr lang="en-US" dirty="0"/>
          </a:p>
        </p:txBody>
      </p:sp>
      <p:sp>
        <p:nvSpPr>
          <p:cNvPr id="7" name="Content Placeholder 6"/>
          <p:cNvSpPr>
            <a:spLocks noGrp="1"/>
          </p:cNvSpPr>
          <p:nvPr>
            <p:ph sz="half" idx="2"/>
          </p:nvPr>
        </p:nvSpPr>
        <p:spPr/>
        <p:txBody>
          <a:bodyPr>
            <a:normAutofit fontScale="85000" lnSpcReduction="20000"/>
          </a:bodyPr>
          <a:lstStyle/>
          <a:p>
            <a:pPr lvl="1">
              <a:buFont typeface="Arial" pitchFamily="34" charset="0"/>
              <a:buChar char="•"/>
            </a:pPr>
            <a:r>
              <a:rPr lang="el-GR" dirty="0" smtClean="0"/>
              <a:t>Το </a:t>
            </a:r>
            <a:r>
              <a:rPr lang="el-GR" dirty="0"/>
              <a:t>συγκεκριμένο σενάριο έχει αναπτυχθεί σύμφωνα με τις θεωρίες της </a:t>
            </a:r>
            <a:r>
              <a:rPr lang="el-GR" dirty="0" smtClean="0"/>
              <a:t>διαθεματικότητας </a:t>
            </a:r>
            <a:r>
              <a:rPr lang="el-GR" dirty="0"/>
              <a:t>και του δομικού και κοινωνικού εποικοδομητισμού. </a:t>
            </a:r>
          </a:p>
          <a:p>
            <a:pPr lvl="1">
              <a:buFont typeface="Arial" pitchFamily="34" charset="0"/>
              <a:buChar char="•"/>
            </a:pPr>
            <a:endParaRPr lang="el-GR" b="0" dirty="0" smtClean="0"/>
          </a:p>
          <a:p>
            <a:pPr lvl="1">
              <a:buFont typeface="Arial" pitchFamily="34" charset="0"/>
              <a:buChar char="•"/>
            </a:pPr>
            <a:r>
              <a:rPr lang="el-GR" b="0" dirty="0" smtClean="0"/>
              <a:t>Α</a:t>
            </a:r>
            <a:r>
              <a:rPr lang="el-GR" dirty="0" smtClean="0"/>
              <a:t>κολουθήθηκε </a:t>
            </a:r>
            <a:r>
              <a:rPr lang="el-GR" dirty="0"/>
              <a:t>η ομαδοσυνεργατική διδασκαλία.</a:t>
            </a:r>
          </a:p>
          <a:p>
            <a:pPr lvl="3">
              <a:buFont typeface="Arial" pitchFamily="34" charset="0"/>
              <a:buChar char="•"/>
            </a:pPr>
            <a:r>
              <a:rPr lang="el-GR" sz="1900" b="0" dirty="0" smtClean="0"/>
              <a:t>Κάθε ομάδα είχε 4 μέλη (4χ6)</a:t>
            </a:r>
          </a:p>
          <a:p>
            <a:pPr lvl="3">
              <a:buFont typeface="Arial" pitchFamily="34" charset="0"/>
              <a:buChar char="•"/>
            </a:pPr>
            <a:r>
              <a:rPr lang="el-GR" sz="1900" dirty="0" smtClean="0"/>
              <a:t>Αρχικά </a:t>
            </a:r>
            <a:r>
              <a:rPr lang="el-GR" sz="1900" dirty="0"/>
              <a:t>έγινε χωρισμός των </a:t>
            </a:r>
            <a:r>
              <a:rPr lang="el-GR" sz="1900" dirty="0" smtClean="0"/>
              <a:t>ομάδων με </a:t>
            </a:r>
            <a:r>
              <a:rPr lang="el-GR" sz="1900" dirty="0"/>
              <a:t>γνώμονα τις προτιμήσεις των μαθητών και τις δεξιότητές τους μετά από κοινωνιόγραμμα που προηγήθηκε. Στη συνέχεια έγινε κατανομή αρμοδιοτήτων και ανάθεση </a:t>
            </a:r>
            <a:r>
              <a:rPr lang="el-GR" sz="1900" dirty="0" smtClean="0"/>
              <a:t>εργασιών. </a:t>
            </a:r>
            <a:endParaRPr lang="el-GR" sz="1900" dirty="0"/>
          </a:p>
          <a:p>
            <a:pPr lvl="3">
              <a:buFont typeface="Arial" pitchFamily="34" charset="0"/>
              <a:buChar char="•"/>
            </a:pPr>
            <a:endParaRPr lang="el-GR" b="0" dirty="0" smtClean="0"/>
          </a:p>
          <a:p>
            <a:pPr lvl="1">
              <a:buFont typeface="Arial" pitchFamily="34" charset="0"/>
              <a:buChar char="•"/>
            </a:pPr>
            <a:r>
              <a:rPr lang="el-GR" b="0" dirty="0" smtClean="0"/>
              <a:t>Οι</a:t>
            </a:r>
            <a:r>
              <a:rPr lang="el-GR" dirty="0" smtClean="0"/>
              <a:t> </a:t>
            </a:r>
            <a:r>
              <a:rPr lang="el-GR" dirty="0"/>
              <a:t>μαθητές ενημερώθηκαν για τις τεχνικές δημιουργικής σκέψης και τη διδασκαλία μέσα από την τέχνη. Τα μοτίβα έντεχνου συλλογισμού αποτελούν δραστηριότητες στις οποίες συμμετέχουν εύκολα όλοι οι μαθητές και εμπεριέχουν διαδικασίες που μπορούν να ενισχύσουν τις αρχές της συνεργατικότητας και της διαπολιτισμικής εκπαίδευσης</a:t>
            </a:r>
            <a:r>
              <a:rPr lang="el-GR" dirty="0" smtClean="0"/>
              <a:t>. </a:t>
            </a:r>
          </a:p>
          <a:p>
            <a:pPr lvl="1">
              <a:buFont typeface="Arial" pitchFamily="34" charset="0"/>
              <a:buChar char="•"/>
            </a:pPr>
            <a:r>
              <a:rPr lang="el-GR" dirty="0" smtClean="0"/>
              <a:t>Τα </a:t>
            </a:r>
            <a:r>
              <a:rPr lang="el-GR" dirty="0"/>
              <a:t>θέματα που πραγματεύθηκαν έγινε προσπάθεια να είναι ανάλογα της ηλικίας και των ενδιαφερόντων των παιδιών ώστε να υπάρχει κινητοποίηση της τάξης και βιωματική εμπλοκή.</a:t>
            </a:r>
          </a:p>
          <a:p>
            <a:pPr lvl="1">
              <a:buFont typeface="Arial" pitchFamily="34" charset="0"/>
              <a:buChar char="•"/>
            </a:pPr>
            <a:endParaRPr lang="el-GR" dirty="0"/>
          </a:p>
          <a:p>
            <a:pPr lvl="1">
              <a:buFont typeface="Arial" pitchFamily="34" charset="0"/>
              <a:buChar char="•"/>
            </a:pPr>
            <a:endParaRPr lang="el-GR" dirty="0"/>
          </a:p>
          <a:p>
            <a:pPr lvl="1">
              <a:buFont typeface="Arial" pitchFamily="34" charset="0"/>
              <a:buChar char="•"/>
            </a:pPr>
            <a:endParaRPr lang="el-GR" b="0"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8</a:t>
            </a:fld>
            <a:endParaRPr lang="en-US" dirty="0"/>
          </a:p>
        </p:txBody>
      </p:sp>
      <p:sp>
        <p:nvSpPr>
          <p:cNvPr id="10" name="Rectangle 9"/>
          <p:cNvSpPr/>
          <p:nvPr/>
        </p:nvSpPr>
        <p:spPr>
          <a:xfrm>
            <a:off x="2245659" y="5230906"/>
            <a:ext cx="6898341" cy="6103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el-GR" sz="1400" i="1" dirty="0" smtClean="0"/>
              <a:t>Εννοιολογικός, ημιτελής  </a:t>
            </a:r>
            <a:r>
              <a:rPr lang="el-GR" sz="1400" i="1" dirty="0"/>
              <a:t>χάρτης, </a:t>
            </a:r>
            <a:r>
              <a:rPr lang="el-GR" sz="1400" i="1" dirty="0" smtClean="0"/>
              <a:t>«Η </a:t>
            </a:r>
            <a:r>
              <a:rPr lang="el-GR" sz="1400" i="1" dirty="0"/>
              <a:t>σημασία των συμβόλων των ανατολικών </a:t>
            </a:r>
            <a:r>
              <a:rPr lang="el-GR" sz="1400" i="1" dirty="0" smtClean="0"/>
              <a:t>θρησκειών»</a:t>
            </a:r>
            <a:endParaRPr lang="el-GR" sz="1400" dirty="0"/>
          </a:p>
          <a:p>
            <a:pPr algn="r"/>
            <a:r>
              <a:rPr lang="el-GR" sz="1400" dirty="0" smtClean="0"/>
              <a:t>.</a:t>
            </a:r>
            <a:endParaRPr lang="el-GR" sz="1400" dirty="0"/>
          </a:p>
        </p:txBody>
      </p:sp>
      <p:pic>
        <p:nvPicPr>
          <p:cNvPr id="4" name="Content Placeholder 3"/>
          <p:cNvPicPr>
            <a:picLocks noGrp="1" noChangeAspect="1"/>
          </p:cNvPicPr>
          <p:nvPr>
            <p:ph sz="half" idx="2"/>
          </p:nvPr>
        </p:nvPicPr>
        <p:blipFill>
          <a:blip r:embed="rId2"/>
          <a:stretch>
            <a:fillRect/>
          </a:stretch>
        </p:blipFill>
        <p:spPr>
          <a:xfrm>
            <a:off x="0" y="-24507"/>
            <a:ext cx="9144001" cy="508579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t>ΑΞΙΟΠΟΙΗΣΗ ΨΗΦΙΑΚΟΥ ΠΕΡΙΕΧΟΜΕΝΟΥ</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Presentation1" id="{A4BB0498-46D9-49AF-8190-574CDA9EFE1C}" vid="{5317E9BC-39A5-42FE-BCBC-62BD08911D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 Open Educational Practices PPT Template v1.1</Template>
  <TotalTime>78</TotalTime>
  <Words>1367</Words>
  <Application>Microsoft Office PowerPoint</Application>
  <PresentationFormat>On-screen Show (4:3)</PresentationFormat>
  <Paragraphs>113</Paragraphs>
  <Slides>14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Cambria</vt:lpstr>
      <vt:lpstr>Franklin Gothic Book</vt:lpstr>
      <vt:lpstr>Perpetua</vt:lpstr>
      <vt:lpstr>Tunga</vt:lpstr>
      <vt:lpstr>Wingdings</vt:lpstr>
      <vt:lpstr>Angles</vt:lpstr>
      <vt:lpstr>  ΥΛΟΠΟΙΗΣΗ PROJECT: ΘΡΗΣΚΕΥΤΙΚΕΣ ΑΝΑΖΗΤΗΣΕΙΣ ΤΗΣ ΜΑΚΡΙΝΗΣ ΑΝΑΤΟΛΗΣ ΜΕΣΑ ΑΠΟ ΤΟ ΔΙΑΔΙΚΤΥΟ ΚΑΙ ΤΗΝ ΤΕΧΝΗ </vt:lpstr>
      <vt:lpstr>ΣΥΝΤΟΜΗ ΠΕΡΙΓΡΑΦΗ</vt:lpstr>
      <vt:lpstr>ΣΧΕΔΙΑΣΜΟΣ ΤΗΣ ανοιχτησ εκπαιδευτικησ ΠΡΑΚΤΙΚΗΣ</vt:lpstr>
      <vt:lpstr>ΣΧΕΔΙΑΣΜΟΣ &amp; ΔΙΔΑΚΤΙΚΟΙ ΣΤΟΧΟΙ</vt:lpstr>
      <vt:lpstr>ΕΦΑΡΜΟΓΗ ΤΗΣ ανοιχτησ εκπαιδευτικησ ΠΡΑΚΤΙΚΗΣ</vt:lpstr>
      <vt:lpstr>ΣΤΟΙΧΕΙΑ ΕΦΑΡΜΟΓΗΣ ΤΗΣ ανοιχτησ εκπαιδευτικησ ΠΡΑΚΤΙΚΗΣ   </vt:lpstr>
      <vt:lpstr>ΑΝΑΛΥΤΙΚΗ ΠΕΡΙΓΡΑΦΗ ΤΗΣ ανοιχτησ εκπαιδευτικησ ΠΡΑΚΤΙΚΗΣ</vt:lpstr>
      <vt:lpstr>PowerPoint Presentation</vt:lpstr>
      <vt:lpstr>ΑΞΙΟΠΟΙΗΣΗ ΨΗΦΙΑΚΟΥ ΠΕΡΙΕΧΟΜΕΝΟΥ</vt:lpstr>
      <vt:lpstr>ΑΞΙΟΠΟΙΗΣΗ ΨΗΦΙΑΚΟΥ ΠΕΡΙΕΧΟΜΕΝΟΥ</vt:lpstr>
      <vt:lpstr>ΣΤΟΙΧΕΙΑ ΤΕΚΜΗΡΙΩΣΗΣ ΚΑΙ ΕΠΕΚΤΑΣΗΣ</vt:lpstr>
      <vt:lpstr> ΑΠΟΤΕΛΕΣΜΑΤΑ- ΑΝΤΙΚΤΥΠΟΣ </vt:lpstr>
      <vt:lpstr>   ΣΧΕΣΗ ΜΕ ΑΛΛΕΣ ΑΝΟΙΧΤΕΣ ΕΚΠΑΙΔΕΥΤΙΚΕΣ ΠΡΑΚΤΙΚΕΣ / ΑΞΙΟΠΟΙΗΣΗ, ΓΕΝΙΚΕΥΣΗ, ΕΠΕΚΤΑΣΙΜΟΤΗΤΑ    </vt:lpstr>
      <vt:lpstr> ΠΡΟΣΘΕΤΟ ΥΛΙΚΟ ΠΟΥ ΑΞΙΟΠΟΙΗΘΗΚΕ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εκπαιδευτικησ πρακτικης</dc:title>
  <dc:creator>Terpou Maria</dc:creator>
  <cp:lastModifiedBy>Ξανθή</cp:lastModifiedBy>
  <cp:revision>14</cp:revision>
  <dcterms:created xsi:type="dcterms:W3CDTF">2015-02-25T12:28:01Z</dcterms:created>
  <dcterms:modified xsi:type="dcterms:W3CDTF">2015-08-28T13:07:47Z</dcterms:modified>
</cp:coreProperties>
</file>