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56" r:id="rId2"/>
    <p:sldId id="258" r:id="rId3"/>
    <p:sldId id="271" r:id="rId4"/>
    <p:sldId id="262" r:id="rId5"/>
    <p:sldId id="284" r:id="rId6"/>
    <p:sldId id="283" r:id="rId7"/>
    <p:sldId id="263" r:id="rId8"/>
    <p:sldId id="257" r:id="rId9"/>
    <p:sldId id="260" r:id="rId10"/>
    <p:sldId id="274" r:id="rId11"/>
    <p:sldId id="275" r:id="rId12"/>
    <p:sldId id="285" r:id="rId13"/>
    <p:sldId id="276" r:id="rId14"/>
    <p:sldId id="282" r:id="rId15"/>
    <p:sldId id="277" r:id="rId16"/>
    <p:sldId id="279" r:id="rId17"/>
    <p:sldId id="280" r:id="rId18"/>
    <p:sldId id="264" r:id="rId19"/>
    <p:sldId id="266" r:id="rId20"/>
    <p:sldId id="265" r:id="rId21"/>
    <p:sldId id="268" r:id="rId22"/>
    <p:sldId id="272" r:id="rId23"/>
    <p:sldId id="269" r:id="rId24"/>
    <p:sldId id="27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p:scale>
          <a:sx n="100" d="100"/>
          <a:sy n="100" d="100"/>
        </p:scale>
        <p:origin x="-486" y="48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4C620C-B6CC-4658-91FE-310A84B647AB}" type="datetimeFigureOut">
              <a:rPr lang="en-US"/>
              <a:pPr/>
              <a:t>8/29/2015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68F6E-CEE2-40FC-AC07-0866A62AFADE}" type="slidenum">
              <a:rPr lang="en-US"/>
              <a:pPr/>
              <a:t>‹#›</a:t>
            </a:fld>
            <a:endParaRPr lang="en-US" dirty="0"/>
          </a:p>
        </p:txBody>
      </p:sp>
    </p:spTree>
    <p:extLst>
      <p:ext uri="{BB962C8B-B14F-4D97-AF65-F5344CB8AC3E}">
        <p14:creationId xmlns="" xmlns:p14="http://schemas.microsoft.com/office/powerpoint/2010/main" val="1710717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1</a:t>
            </a:fld>
            <a:endParaRPr lang="en-US" dirty="0"/>
          </a:p>
        </p:txBody>
      </p:sp>
    </p:spTree>
    <p:extLst>
      <p:ext uri="{BB962C8B-B14F-4D97-AF65-F5344CB8AC3E}">
        <p14:creationId xmlns="" xmlns:p14="http://schemas.microsoft.com/office/powerpoint/2010/main" val="2805874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2</a:t>
            </a:fld>
            <a:endParaRPr lang="en-US" dirty="0"/>
          </a:p>
        </p:txBody>
      </p:sp>
    </p:spTree>
    <p:extLst>
      <p:ext uri="{BB962C8B-B14F-4D97-AF65-F5344CB8AC3E}">
        <p14:creationId xmlns="" xmlns:p14="http://schemas.microsoft.com/office/powerpoint/2010/main" val="1051220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3</a:t>
            </a:fld>
            <a:endParaRPr lang="en-US" dirty="0"/>
          </a:p>
        </p:txBody>
      </p:sp>
    </p:spTree>
    <p:extLst>
      <p:ext uri="{BB962C8B-B14F-4D97-AF65-F5344CB8AC3E}">
        <p14:creationId xmlns="" xmlns:p14="http://schemas.microsoft.com/office/powerpoint/2010/main" val="1051220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5</a:t>
            </a:fld>
            <a:endParaRPr lang="en-US" dirty="0"/>
          </a:p>
        </p:txBody>
      </p:sp>
    </p:spTree>
    <p:extLst>
      <p:ext uri="{BB962C8B-B14F-4D97-AF65-F5344CB8AC3E}">
        <p14:creationId xmlns="" xmlns:p14="http://schemas.microsoft.com/office/powerpoint/2010/main" val="1051220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8</a:t>
            </a:fld>
            <a:endParaRPr lang="en-US" dirty="0"/>
          </a:p>
        </p:txBody>
      </p:sp>
    </p:spTree>
    <p:extLst>
      <p:ext uri="{BB962C8B-B14F-4D97-AF65-F5344CB8AC3E}">
        <p14:creationId xmlns="" xmlns:p14="http://schemas.microsoft.com/office/powerpoint/2010/main" val="3673864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18362" y="531028"/>
            <a:ext cx="5648623" cy="1204306"/>
          </a:xfrm>
        </p:spPr>
        <p:txBody>
          <a:bodyPr bIns="9144" anchor="b"/>
          <a:lstStyle>
            <a:lvl1pPr>
              <a:defRPr sz="3200" b="1">
                <a:solidFill>
                  <a:schemeClr val="accent3">
                    <a:lumMod val="50000"/>
                  </a:schemeClr>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4" name="Date Placeholder 3"/>
          <p:cNvSpPr>
            <a:spLocks noGrp="1"/>
          </p:cNvSpPr>
          <p:nvPr>
            <p:ph type="dt" sz="half" idx="10"/>
          </p:nvPr>
        </p:nvSpPr>
        <p:spPr>
          <a:xfrm rot="19140000">
            <a:off x="1989056" y="4328224"/>
            <a:ext cx="2176272" cy="201168"/>
          </a:xfrm>
          <a:prstGeom prst="rect">
            <a:avLst/>
          </a:prstGeom>
        </p:spPr>
        <p:txBody>
          <a:bodyPr/>
          <a:lstStyle/>
          <a:p>
            <a:fld id="{7D0065BE-0657-4A47-90AD-C21C55E16B19}" type="datetime4">
              <a:rPr lang="en-US" smtClean="0"/>
              <a:pPr/>
              <a:t>August 29,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1" name="Picture 10" descr="dschool.png"/>
          <p:cNvPicPr>
            <a:picLocks noChangeAspect="1"/>
          </p:cNvPicPr>
          <p:nvPr userDrawn="1"/>
        </p:nvPicPr>
        <p:blipFill>
          <a:blip r:embed="rId2" cstate="print"/>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2" name="Picture 11" descr="iparticipate.png"/>
          <p:cNvPicPr>
            <a:picLocks noChangeAspect="1"/>
          </p:cNvPicPr>
          <p:nvPr userDrawn="1"/>
        </p:nvPicPr>
        <p:blipFill>
          <a:blip r:embed="rId3" cstate="print"/>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_2">
    <p:spTree>
      <p:nvGrpSpPr>
        <p:cNvPr id="1" name=""/>
        <p:cNvGrpSpPr/>
        <p:nvPr/>
      </p:nvGrpSpPr>
      <p:grpSpPr>
        <a:xfrm>
          <a:off x="0" y="0"/>
          <a:ext cx="0" cy="0"/>
          <a:chOff x="0" y="0"/>
          <a:chExt cx="0" cy="0"/>
        </a:xfrm>
      </p:grpSpPr>
      <p:sp>
        <p:nvSpPr>
          <p:cNvPr id="11" name="Rectangle 10"/>
          <p:cNvSpPr/>
          <p:nvPr userDrawn="1"/>
        </p:nvSpPr>
        <p:spPr>
          <a:xfrm>
            <a:off x="5711483" y="855486"/>
            <a:ext cx="2961030" cy="38879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10" name="Rectangle 9"/>
          <p:cNvSpPr/>
          <p:nvPr userDrawn="1"/>
        </p:nvSpPr>
        <p:spPr>
          <a:xfrm>
            <a:off x="471489" y="485775"/>
            <a:ext cx="5099318" cy="42389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2" name="Title 1"/>
          <p:cNvSpPr>
            <a:spLocks noGrp="1"/>
          </p:cNvSpPr>
          <p:nvPr>
            <p:ph type="title"/>
          </p:nvPr>
        </p:nvSpPr>
        <p:spPr>
          <a:xfrm>
            <a:off x="3128962" y="5189219"/>
            <a:ext cx="6015037" cy="862965"/>
          </a:xfrm>
          <a:solidFill>
            <a:schemeClr val="bg1"/>
          </a:solidFill>
          <a:effectLst>
            <a:outerShdw blurRad="203200" dist="101600" dir="5400000" algn="t" rotWithShape="0">
              <a:schemeClr val="accent3">
                <a:lumMod val="50000"/>
                <a:alpha val="40000"/>
              </a:schemeClr>
            </a:outerShdw>
          </a:effectLst>
        </p:spPr>
        <p:txBody>
          <a:bodyPr/>
          <a:lstStyle>
            <a:lvl1pPr algn="r">
              <a:defRPr sz="2800" b="1">
                <a:solidFill>
                  <a:schemeClr val="accent3">
                    <a:lumMod val="50000"/>
                  </a:schemeClr>
                </a:solidFill>
              </a:defRPr>
            </a:lvl1pPr>
          </a:lstStyle>
          <a:p>
            <a:r>
              <a:rPr lang="en-US" smtClean="0"/>
              <a:t>Click to edit Master title style</a:t>
            </a:r>
            <a:endParaRPr lang="en-US" dirty="0"/>
          </a:p>
        </p:txBody>
      </p:sp>
      <p:sp>
        <p:nvSpPr>
          <p:cNvPr id="4" name="Content Placeholder 3"/>
          <p:cNvSpPr>
            <a:spLocks noGrp="1"/>
          </p:cNvSpPr>
          <p:nvPr>
            <p:ph sz="half" idx="2"/>
          </p:nvPr>
        </p:nvSpPr>
        <p:spPr>
          <a:xfrm>
            <a:off x="557213" y="557213"/>
            <a:ext cx="4957321" cy="412908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5843587" y="914400"/>
            <a:ext cx="2771776" cy="3714750"/>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4" name="Picture 13" descr="dschool.png"/>
          <p:cNvPicPr>
            <a:picLocks noChangeAspect="1"/>
          </p:cNvPicPr>
          <p:nvPr userDrawn="1"/>
        </p:nvPicPr>
        <p:blipFill>
          <a:blip r:embed="rId2" cstate="print"/>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7" name="Picture 16"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Rectangle 10"/>
          <p:cNvSpPr/>
          <p:nvPr userDrawn="1"/>
        </p:nvSpPr>
        <p:spPr>
          <a:xfrm>
            <a:off x="4681182" y="491319"/>
            <a:ext cx="4018627" cy="419754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10" name="Rectangle 9"/>
          <p:cNvSpPr/>
          <p:nvPr userDrawn="1"/>
        </p:nvSpPr>
        <p:spPr>
          <a:xfrm>
            <a:off x="436728" y="472127"/>
            <a:ext cx="3957851" cy="420905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2" name="Title 1"/>
          <p:cNvSpPr>
            <a:spLocks noGrp="1"/>
          </p:cNvSpPr>
          <p:nvPr>
            <p:ph type="title"/>
          </p:nvPr>
        </p:nvSpPr>
        <p:spPr>
          <a:xfrm>
            <a:off x="3128962" y="5189219"/>
            <a:ext cx="6015037" cy="862965"/>
          </a:xfrm>
          <a:solidFill>
            <a:schemeClr val="bg1"/>
          </a:solidFill>
          <a:effectLst>
            <a:outerShdw blurRad="203200" dist="101600" dir="5400000" algn="t" rotWithShape="0">
              <a:schemeClr val="accent3">
                <a:lumMod val="50000"/>
                <a:alpha val="40000"/>
              </a:schemeClr>
            </a:outerShdw>
          </a:effectLst>
        </p:spPr>
        <p:txBody>
          <a:bodyPr/>
          <a:lstStyle>
            <a:lvl1pPr algn="r">
              <a:defRPr sz="2800" b="1">
                <a:solidFill>
                  <a:schemeClr val="accent3">
                    <a:lumMod val="50000"/>
                  </a:schemeClr>
                </a:solidFill>
              </a:defRPr>
            </a:lvl1pPr>
          </a:lstStyle>
          <a:p>
            <a:r>
              <a:rPr lang="en-US" smtClean="0"/>
              <a:t>Click to edit Master title style</a:t>
            </a:r>
            <a:endParaRPr lang="en-US" dirty="0"/>
          </a:p>
        </p:txBody>
      </p:sp>
      <p:sp>
        <p:nvSpPr>
          <p:cNvPr id="4" name="Content Placeholder 3"/>
          <p:cNvSpPr>
            <a:spLocks noGrp="1"/>
          </p:cNvSpPr>
          <p:nvPr>
            <p:ph sz="half" idx="2"/>
          </p:nvPr>
        </p:nvSpPr>
        <p:spPr>
          <a:xfrm>
            <a:off x="529917" y="557214"/>
            <a:ext cx="3782775" cy="4055730"/>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749421" y="573206"/>
            <a:ext cx="3865942" cy="4055944"/>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4" name="Picture 13" descr="dschool.png"/>
          <p:cNvPicPr>
            <a:picLocks noChangeAspect="1"/>
          </p:cNvPicPr>
          <p:nvPr userDrawn="1"/>
        </p:nvPicPr>
        <p:blipFill>
          <a:blip r:embed="rId2" cstate="print"/>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7" name="Picture 16"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dirty="0"/>
          </a:p>
        </p:txBody>
      </p:sp>
      <p:pic>
        <p:nvPicPr>
          <p:cNvPr id="6" name="Picture 5" descr="dschool.png"/>
          <p:cNvPicPr>
            <a:picLocks noChangeAspect="1"/>
          </p:cNvPicPr>
          <p:nvPr userDrawn="1"/>
        </p:nvPicPr>
        <p:blipFill>
          <a:blip r:embed="rId2" cstate="print"/>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7" name="Picture 6"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pic>
        <p:nvPicPr>
          <p:cNvPr id="10" name="Picture 9" descr="dschool.png"/>
          <p:cNvPicPr>
            <a:picLocks noChangeAspect="1"/>
          </p:cNvPicPr>
          <p:nvPr userDrawn="1"/>
        </p:nvPicPr>
        <p:blipFill>
          <a:blip r:embed="rId2" cstate="print"/>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1" name="Picture 10" descr="iparticipate.png"/>
          <p:cNvPicPr>
            <a:picLocks noChangeAspect="1"/>
          </p:cNvPicPr>
          <p:nvPr userDrawn="1"/>
        </p:nvPicPr>
        <p:blipFill>
          <a:blip r:embed="rId3" cstate="print"/>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2" name="Picture 11" descr="dschool.png"/>
          <p:cNvPicPr>
            <a:picLocks noChangeAspect="1"/>
          </p:cNvPicPr>
          <p:nvPr userDrawn="1"/>
        </p:nvPicPr>
        <p:blipFill>
          <a:blip r:embed="rId2" cstate="print"/>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3" name="Picture 12" descr="iparticipate.png"/>
          <p:cNvPicPr>
            <a:picLocks noChangeAspect="1"/>
          </p:cNvPicPr>
          <p:nvPr userDrawn="1"/>
        </p:nvPicPr>
        <p:blipFill>
          <a:blip r:embed="rId3" cstate="print"/>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cstate="print"/>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8" name="Picture 7"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cstate="print"/>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8" name="Picture 7"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4519" y="5172501"/>
            <a:ext cx="5909481" cy="846162"/>
          </a:xfrm>
          <a:solidFill>
            <a:schemeClr val="bg1"/>
          </a:solidFill>
          <a:effectLst>
            <a:outerShdw blurRad="203200" dist="101600" dir="5400000" algn="t" rotWithShape="0">
              <a:schemeClr val="accent3">
                <a:lumMod val="50000"/>
                <a:alpha val="40000"/>
              </a:schemeClr>
            </a:outerShdw>
          </a:effectLst>
        </p:spPr>
        <p:txBody>
          <a:bodyPr/>
          <a:lstStyle>
            <a:lvl1pPr algn="r">
              <a:defRPr kumimoji="0" lang="en-US" sz="2800" b="1" i="0" u="none" strike="noStrike" kern="1200" cap="all" spc="0" normalizeH="0" baseline="0" noProof="0" dirty="0">
                <a:ln>
                  <a:noFill/>
                </a:ln>
                <a:solidFill>
                  <a:schemeClr val="accent3">
                    <a:lumMod val="50000"/>
                  </a:schemeClr>
                </a:solidFill>
                <a:effectLst/>
                <a:uLnTx/>
                <a:uFillTx/>
                <a:latin typeface="+mj-lt"/>
                <a:ea typeface="+mj-ea"/>
                <a:cs typeface="+mj-cs"/>
              </a:defRPr>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cstate="print"/>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9" name="Picture 8"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
        <p:nvSpPr>
          <p:cNvPr id="8" name="Rectangle 7"/>
          <p:cNvSpPr/>
          <p:nvPr userDrawn="1"/>
        </p:nvSpPr>
        <p:spPr>
          <a:xfrm>
            <a:off x="471488" y="485775"/>
            <a:ext cx="8208487" cy="42389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11" name="Content Placeholder 3"/>
          <p:cNvSpPr>
            <a:spLocks noGrp="1"/>
          </p:cNvSpPr>
          <p:nvPr>
            <p:ph sz="half" idx="2"/>
          </p:nvPr>
        </p:nvSpPr>
        <p:spPr>
          <a:xfrm>
            <a:off x="557213" y="557213"/>
            <a:ext cx="8027229" cy="4129087"/>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2" name="Title 1"/>
          <p:cNvSpPr>
            <a:spLocks noGrp="1"/>
          </p:cNvSpPr>
          <p:nvPr>
            <p:ph type="title"/>
          </p:nvPr>
        </p:nvSpPr>
        <p:spPr>
          <a:xfrm>
            <a:off x="3234519" y="5172501"/>
            <a:ext cx="5909481" cy="846162"/>
          </a:xfrm>
          <a:solidFill>
            <a:schemeClr val="bg1"/>
          </a:solidFill>
          <a:effectLst>
            <a:outerShdw blurRad="203200" dist="101600" dir="5400000" algn="t" rotWithShape="0">
              <a:schemeClr val="accent3">
                <a:lumMod val="50000"/>
                <a:alpha val="40000"/>
              </a:schemeClr>
            </a:outerShdw>
          </a:effectLst>
        </p:spPr>
        <p:txBody>
          <a:bodyPr/>
          <a:lstStyle>
            <a:lvl1pPr algn="r">
              <a:defRPr kumimoji="0" lang="en-US" sz="2800" b="1" i="0" u="none" strike="noStrike" kern="1200" cap="all" spc="0" normalizeH="0" baseline="0" noProof="0" dirty="0">
                <a:ln>
                  <a:noFill/>
                </a:ln>
                <a:solidFill>
                  <a:schemeClr val="accent3">
                    <a:lumMod val="50000"/>
                  </a:schemeClr>
                </a:solidFill>
                <a:effectLst/>
                <a:uLnTx/>
                <a:uFillTx/>
                <a:latin typeface="+mj-lt"/>
                <a:ea typeface="+mj-ea"/>
                <a:cs typeface="+mj-cs"/>
              </a:defRPr>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cstate="print"/>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9" name="Picture 8"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
        <p:nvSpPr>
          <p:cNvPr id="8" name="Rectangle 7"/>
          <p:cNvSpPr/>
          <p:nvPr userDrawn="1"/>
        </p:nvSpPr>
        <p:spPr>
          <a:xfrm>
            <a:off x="471488" y="485775"/>
            <a:ext cx="8208487" cy="423898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11" name="Content Placeholder 3"/>
          <p:cNvSpPr>
            <a:spLocks noGrp="1"/>
          </p:cNvSpPr>
          <p:nvPr>
            <p:ph sz="half" idx="2"/>
          </p:nvPr>
        </p:nvSpPr>
        <p:spPr>
          <a:xfrm>
            <a:off x="557213" y="557213"/>
            <a:ext cx="8027229" cy="412908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3">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cstate="print"/>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9" name="Picture 8"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
        <p:nvSpPr>
          <p:cNvPr id="11" name="Content Placeholder 3"/>
          <p:cNvSpPr>
            <a:spLocks noGrp="1"/>
          </p:cNvSpPr>
          <p:nvPr>
            <p:ph sz="half" idx="2"/>
          </p:nvPr>
        </p:nvSpPr>
        <p:spPr>
          <a:xfrm>
            <a:off x="270609" y="286602"/>
            <a:ext cx="8504900" cy="4449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921944" y="1872429"/>
            <a:ext cx="6038968" cy="1207509"/>
          </a:xfrm>
        </p:spPr>
        <p:txBody>
          <a:bodyPr bIns="9144" anchor="b"/>
          <a:lstStyle>
            <a:lvl1pPr algn="l">
              <a:defRPr kumimoji="0" lang="en-US" sz="3000" b="0" i="0" u="none" strike="noStrike" kern="1200" cap="all" spc="0" normalizeH="0" baseline="0" noProof="0" dirty="0" smtClean="0">
                <a:ln>
                  <a:noFill/>
                </a:ln>
                <a:solidFill>
                  <a:schemeClr val="accent3">
                    <a:lumMod val="50000"/>
                  </a:schemeClr>
                </a:solidFill>
                <a:effectLst>
                  <a:outerShdw blurRad="38100" dist="38100" dir="2700000" algn="tl">
                    <a:srgbClr val="000000">
                      <a:alpha val="43137"/>
                    </a:srgbClr>
                  </a:outerShdw>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9" name="Picture 8" descr="dschool.png"/>
          <p:cNvPicPr>
            <a:picLocks noChangeAspect="1"/>
          </p:cNvPicPr>
          <p:nvPr userDrawn="1"/>
        </p:nvPicPr>
        <p:blipFill>
          <a:blip r:embed="rId2" cstate="print"/>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0" name="Picture 9" descr="iparticipate.png"/>
          <p:cNvPicPr>
            <a:picLocks noChangeAspect="1"/>
          </p:cNvPicPr>
          <p:nvPr userDrawn="1"/>
        </p:nvPicPr>
        <p:blipFill>
          <a:blip r:embed="rId3" cstate="print"/>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mall photo contain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1" name="Picture 10" descr="dschool.png"/>
          <p:cNvPicPr>
            <a:picLocks noChangeAspect="1"/>
          </p:cNvPicPr>
          <p:nvPr userDrawn="1"/>
        </p:nvPicPr>
        <p:blipFill>
          <a:blip r:embed="rId2" cstate="print"/>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2" name="Picture 11"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
        <p:nvSpPr>
          <p:cNvPr id="13" name="Content Placeholder 2"/>
          <p:cNvSpPr>
            <a:spLocks noGrp="1"/>
          </p:cNvSpPr>
          <p:nvPr>
            <p:ph sz="half" idx="13"/>
          </p:nvPr>
        </p:nvSpPr>
        <p:spPr>
          <a:xfrm>
            <a:off x="290686" y="191072"/>
            <a:ext cx="4185769" cy="26340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
          <p:cNvSpPr>
            <a:spLocks noGrp="1"/>
          </p:cNvSpPr>
          <p:nvPr>
            <p:ph sz="half" idx="14"/>
          </p:nvPr>
        </p:nvSpPr>
        <p:spPr>
          <a:xfrm>
            <a:off x="4537414" y="3018433"/>
            <a:ext cx="4185769" cy="26340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_3">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pic>
        <p:nvPicPr>
          <p:cNvPr id="9" name="Picture 8" descr="dschool.png"/>
          <p:cNvPicPr>
            <a:picLocks noChangeAspect="1"/>
          </p:cNvPicPr>
          <p:nvPr userDrawn="1"/>
        </p:nvPicPr>
        <p:blipFill>
          <a:blip r:embed="rId2" cstate="print"/>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0" name="Picture 9"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0" name="Picture 9" descr="dschool.png"/>
          <p:cNvPicPr>
            <a:picLocks noChangeAspect="1"/>
          </p:cNvPicPr>
          <p:nvPr userDrawn="1"/>
        </p:nvPicPr>
        <p:blipFill>
          <a:blip r:embed="rId2" cstate="print"/>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1" name="Picture 10"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3138984" y="5172501"/>
            <a:ext cx="6005015" cy="873457"/>
          </a:xfrm>
          <a:solidFill>
            <a:schemeClr val="bg1"/>
          </a:solidFill>
          <a:effectLst>
            <a:outerShdw blurRad="203200" dist="114300" dir="5400000" algn="t" rotWithShape="0">
              <a:schemeClr val="accent3">
                <a:lumMod val="50000"/>
                <a:alpha val="40000"/>
              </a:schemeClr>
            </a:outerShdw>
          </a:effectLst>
        </p:spPr>
        <p:txBody>
          <a:bodyPr/>
          <a:lstStyle>
            <a:lvl1pPr algn="r">
              <a:defRPr lang="en-US" sz="2800" b="1" kern="1200" cap="all" baseline="0" dirty="0">
                <a:solidFill>
                  <a:schemeClr val="accent3">
                    <a:lumMod val="50000"/>
                  </a:schemeClr>
                </a:solidFill>
                <a:latin typeface="+mj-lt"/>
                <a:ea typeface="+mj-ea"/>
                <a:cs typeface="+mj-cs"/>
              </a:defRPr>
            </a:lvl1pPr>
          </a:lstStyle>
          <a:p>
            <a:r>
              <a:rPr lang="en-US" smtClean="0"/>
              <a:t>Click to edit Master title style</a:t>
            </a:r>
            <a:endParaRPr lang="en-US" dirty="0"/>
          </a:p>
        </p:txBody>
      </p:sp>
      <p:sp>
        <p:nvSpPr>
          <p:cNvPr id="4" name="Content Placeholder 3"/>
          <p:cNvSpPr>
            <a:spLocks noGrp="1"/>
          </p:cNvSpPr>
          <p:nvPr>
            <p:ph sz="half" idx="2"/>
          </p:nvPr>
        </p:nvSpPr>
        <p:spPr>
          <a:xfrm>
            <a:off x="600782" y="528120"/>
            <a:ext cx="1842163" cy="18056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6" name="Content Placeholder 5"/>
          <p:cNvSpPr>
            <a:spLocks noGrp="1"/>
          </p:cNvSpPr>
          <p:nvPr>
            <p:ph sz="quarter" idx="4"/>
          </p:nvPr>
        </p:nvSpPr>
        <p:spPr>
          <a:xfrm>
            <a:off x="2688609" y="518615"/>
            <a:ext cx="5950424" cy="18151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sp>
        <p:nvSpPr>
          <p:cNvPr id="10" name="Content Placeholder 3"/>
          <p:cNvSpPr>
            <a:spLocks noGrp="1"/>
          </p:cNvSpPr>
          <p:nvPr>
            <p:ph sz="half" idx="13"/>
          </p:nvPr>
        </p:nvSpPr>
        <p:spPr>
          <a:xfrm>
            <a:off x="630350" y="2741332"/>
            <a:ext cx="1842163" cy="16964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1" name="Content Placeholder 5"/>
          <p:cNvSpPr>
            <a:spLocks noGrp="1"/>
          </p:cNvSpPr>
          <p:nvPr>
            <p:ph sz="quarter" idx="14"/>
          </p:nvPr>
        </p:nvSpPr>
        <p:spPr>
          <a:xfrm>
            <a:off x="2704531" y="2718179"/>
            <a:ext cx="5961797" cy="17446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dschool.png"/>
          <p:cNvPicPr>
            <a:picLocks noChangeAspect="1"/>
          </p:cNvPicPr>
          <p:nvPr userDrawn="1"/>
        </p:nvPicPr>
        <p:blipFill>
          <a:blip r:embed="rId2" cstate="print"/>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3" name="Picture 12"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pic>
        <p:nvPicPr>
          <p:cNvPr id="9" name="Picture 8" descr="dschool.png"/>
          <p:cNvPicPr>
            <a:picLocks noChangeAspect="1"/>
          </p:cNvPicPr>
          <p:nvPr userDrawn="1"/>
        </p:nvPicPr>
        <p:blipFill>
          <a:blip r:embed="rId18" cstate="print"/>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0" name="Picture 9" descr="iparticipate.png"/>
          <p:cNvPicPr>
            <a:picLocks noChangeAspect="1"/>
          </p:cNvPicPr>
          <p:nvPr userDrawn="1"/>
        </p:nvPicPr>
        <p:blipFill>
          <a:blip r:embed="rId19" cstate="print"/>
          <a:stretch>
            <a:fillRect/>
          </a:stretch>
        </p:blipFill>
        <p:spPr>
          <a:xfrm>
            <a:off x="484151" y="6144071"/>
            <a:ext cx="1372772" cy="686386"/>
          </a:xfrm>
          <a:prstGeom prst="rect">
            <a:avLst/>
          </a:prstGeom>
          <a:effectLst>
            <a:innerShdw blurRad="114300">
              <a:prstClr val="black"/>
            </a:innerShdw>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2" r:id="rId4"/>
    <p:sldLayoutId id="2147483651" r:id="rId5"/>
    <p:sldLayoutId id="2147483661" r:id="rId6"/>
    <p:sldLayoutId id="2147483652" r:id="rId7"/>
    <p:sldLayoutId id="2147483653" r:id="rId8"/>
    <p:sldLayoutId id="2147483663" r:id="rId9"/>
    <p:sldLayoutId id="2147483660" r:id="rId10"/>
    <p:sldLayoutId id="2147483665" r:id="rId11"/>
    <p:sldLayoutId id="2147483654" r:id="rId12"/>
    <p:sldLayoutId id="2147483656" r:id="rId13"/>
    <p:sldLayoutId id="2147483657" r:id="rId14"/>
    <p:sldLayoutId id="2147483658" r:id="rId15"/>
    <p:sldLayoutId id="2147483659" r:id="rId16"/>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e-yliko.g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hyperlink" Target="http://photodentro.edu.gr/lor/r/8521/6985" TargetMode="External"/><Relationship Id="rId13" Type="http://schemas.openxmlformats.org/officeDocument/2006/relationships/hyperlink" Target="http://photodentro.edu.gr/v/item/ds/8521/3574" TargetMode="External"/><Relationship Id="rId3" Type="http://schemas.openxmlformats.org/officeDocument/2006/relationships/hyperlink" Target="http://photodentro.edu.gr/lor/r/8521/7011?locale=el" TargetMode="External"/><Relationship Id="rId7" Type="http://schemas.openxmlformats.org/officeDocument/2006/relationships/hyperlink" Target="http://photodentro.edu.gr/edusoft/r/8531/283" TargetMode="External"/><Relationship Id="rId12" Type="http://schemas.openxmlformats.org/officeDocument/2006/relationships/hyperlink" Target="http://photodentro.edu.gr/video/r/8522/236" TargetMode="External"/><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hyperlink" Target="http://photodentro.edu.gr/edusoft/r/8531/232" TargetMode="External"/><Relationship Id="rId11" Type="http://schemas.openxmlformats.org/officeDocument/2006/relationships/image" Target="../media/image9.jpeg"/><Relationship Id="rId5" Type="http://schemas.openxmlformats.org/officeDocument/2006/relationships/hyperlink" Target="http://photodentro.edu.gr/ugc/r/8525/272" TargetMode="External"/><Relationship Id="rId10" Type="http://schemas.openxmlformats.org/officeDocument/2006/relationships/hyperlink" Target="http://photodentro.edu.gr/lor/r/8521/3575" TargetMode="External"/><Relationship Id="rId4" Type="http://schemas.openxmlformats.org/officeDocument/2006/relationships/hyperlink" Target="http://photodentro.edu.gr/ugc/r/8525/274" TargetMode="External"/><Relationship Id="rId9" Type="http://schemas.openxmlformats.org/officeDocument/2006/relationships/hyperlink" Target="http://photodentro.edu.gr/lor/r/8521/3576" TargetMode="External"/><Relationship Id="rId14" Type="http://schemas.openxmlformats.org/officeDocument/2006/relationships/hyperlink" Target="http://photodentro.edu.gr/lor/r/8521/166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8" Type="http://schemas.openxmlformats.org/officeDocument/2006/relationships/hyperlink" Target="http://www.acm5.com/signon3/Netscape/index.html" TargetMode="External"/><Relationship Id="rId3" Type="http://schemas.openxmlformats.org/officeDocument/2006/relationships/hyperlink" Target="http://www.pi-schools.gr/special_education/noimatiki/noimatiki-part-00.pdf" TargetMode="External"/><Relationship Id="rId7" Type="http://schemas.openxmlformats.org/officeDocument/2006/relationships/hyperlink" Target="http://www.signstation.org/index.php/bsl-dictionary/desktop-dictionary" TargetMode="External"/><Relationship Id="rId2" Type="http://schemas.openxmlformats.org/officeDocument/2006/relationships/hyperlink" Target="http://gym-ekv-thess.thess.sch.gr/GSLandLipreading.html" TargetMode="External"/><Relationship Id="rId1" Type="http://schemas.openxmlformats.org/officeDocument/2006/relationships/slideLayout" Target="../slideLayouts/slideLayout3.xml"/><Relationship Id="rId6" Type="http://schemas.openxmlformats.org/officeDocument/2006/relationships/hyperlink" Target="http://www.spreadthesign.com/" TargetMode="External"/><Relationship Id="rId5" Type="http://schemas.openxmlformats.org/officeDocument/2006/relationships/hyperlink" Target="http://imm.demokritos.gr/etslearning" TargetMode="External"/><Relationship Id="rId4" Type="http://schemas.openxmlformats.org/officeDocument/2006/relationships/hyperlink" Target="http://www.prosvasimo.gr/el/polimesiko-uliko/onlne-lexiko-ennoiw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photodentro.edu.gr/ugc/r/8525/616"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www.iced2015.com/"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872032" y="4186238"/>
            <a:ext cx="3869631" cy="141446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2" name="Title 1"/>
          <p:cNvSpPr>
            <a:spLocks noGrp="1"/>
          </p:cNvSpPr>
          <p:nvPr>
            <p:ph type="ctrTitle"/>
          </p:nvPr>
        </p:nvSpPr>
        <p:spPr>
          <a:xfrm>
            <a:off x="211858" y="147485"/>
            <a:ext cx="8825462" cy="1951414"/>
          </a:xfrm>
        </p:spPr>
        <p:txBody>
          <a:bodyPr/>
          <a:lstStyle/>
          <a:p>
            <a:r>
              <a:rPr lang="el-GR" sz="3600" dirty="0" smtClean="0"/>
              <a:t>“</a:t>
            </a:r>
            <a:r>
              <a:rPr lang="el-GR" sz="3600" dirty="0" err="1" smtClean="0"/>
              <a:t>ΜαθΑΙνω</a:t>
            </a:r>
            <a:r>
              <a:rPr lang="el-GR" sz="3600" dirty="0" smtClean="0"/>
              <a:t>… </a:t>
            </a:r>
            <a:br>
              <a:rPr lang="el-GR" sz="3600" dirty="0" smtClean="0"/>
            </a:br>
            <a:r>
              <a:rPr lang="el-GR" sz="3600" dirty="0" smtClean="0"/>
              <a:t>με </a:t>
            </a:r>
            <a:r>
              <a:rPr lang="el-GR" sz="3600" dirty="0" err="1" smtClean="0"/>
              <a:t>ΧειλεοανΑγνωση</a:t>
            </a:r>
            <a:r>
              <a:rPr lang="el-GR" sz="3600" dirty="0" smtClean="0"/>
              <a:t> και </a:t>
            </a:r>
            <a:r>
              <a:rPr lang="el-GR" sz="3600" dirty="0" err="1" smtClean="0"/>
              <a:t>ΝοηματικΗ</a:t>
            </a:r>
            <a:r>
              <a:rPr lang="el-GR" sz="3600" dirty="0" smtClean="0"/>
              <a:t>”</a:t>
            </a:r>
            <a:br>
              <a:rPr lang="el-GR" sz="3600" dirty="0" smtClean="0"/>
            </a:br>
            <a:r>
              <a:rPr lang="el-GR" sz="3600" dirty="0" smtClean="0"/>
              <a:t>Online </a:t>
            </a:r>
            <a:r>
              <a:rPr lang="el-GR" sz="3600" dirty="0" err="1" smtClean="0"/>
              <a:t>ΕκπαιδευτικΟ</a:t>
            </a:r>
            <a:r>
              <a:rPr lang="el-GR" sz="3600" dirty="0" smtClean="0"/>
              <a:t> ΛΟΓΙΣΜΙΚΟ</a:t>
            </a:r>
            <a:endParaRPr lang="el-GR" sz="3600" dirty="0"/>
          </a:p>
        </p:txBody>
      </p:sp>
      <p:sp>
        <p:nvSpPr>
          <p:cNvPr id="18" name="Subtitle 2"/>
          <p:cNvSpPr txBox="1">
            <a:spLocks/>
          </p:cNvSpPr>
          <p:nvPr/>
        </p:nvSpPr>
        <p:spPr>
          <a:xfrm>
            <a:off x="5253318" y="6175927"/>
            <a:ext cx="3433486" cy="382042"/>
          </a:xfrm>
          <a:prstGeom prst="rect">
            <a:avLst/>
          </a:prstGeom>
        </p:spPr>
        <p:txBody>
          <a:bodyPr vert="horz" lIns="91440" tIns="9144" rIns="91440" bIns="45720" rtlCol="0">
            <a:normAutofit/>
          </a:bodyPr>
          <a:lstStyle/>
          <a:p>
            <a:pPr lvl="0" algn="r">
              <a:spcBef>
                <a:spcPts val="800"/>
              </a:spcBef>
              <a:defRPr/>
            </a:pPr>
            <a:r>
              <a:rPr lang="el-GR" sz="1400" cap="all" spc="400" dirty="0" err="1" smtClean="0">
                <a:solidFill>
                  <a:schemeClr val="accent3">
                    <a:lumMod val="50000"/>
                  </a:schemeClr>
                </a:solidFill>
                <a:cs typeface="Tunga" pitchFamily="2"/>
              </a:rPr>
              <a:t>θεσσαλονικη</a:t>
            </a:r>
            <a:r>
              <a:rPr lang="el-GR" sz="1400" cap="all" spc="400" dirty="0" smtClean="0">
                <a:solidFill>
                  <a:schemeClr val="accent3">
                    <a:lumMod val="50000"/>
                  </a:schemeClr>
                </a:solidFill>
                <a:cs typeface="Tunga" pitchFamily="2"/>
              </a:rPr>
              <a:t>/ 25-8-2015</a:t>
            </a:r>
            <a:endParaRPr lang="en-US" sz="1400" cap="all" spc="400" dirty="0">
              <a:solidFill>
                <a:schemeClr val="accent3">
                  <a:lumMod val="50000"/>
                </a:schemeClr>
              </a:solidFill>
              <a:cs typeface="Tunga" pitchFamily="2"/>
            </a:endParaRPr>
          </a:p>
        </p:txBody>
      </p:sp>
      <p:sp>
        <p:nvSpPr>
          <p:cNvPr id="20" name="Rectangle 19"/>
          <p:cNvSpPr/>
          <p:nvPr/>
        </p:nvSpPr>
        <p:spPr>
          <a:xfrm>
            <a:off x="4880785" y="4247657"/>
            <a:ext cx="2239074" cy="400110"/>
          </a:xfrm>
          <a:prstGeom prst="rect">
            <a:avLst/>
          </a:prstGeom>
        </p:spPr>
        <p:txBody>
          <a:bodyPr wrap="none">
            <a:spAutoFit/>
          </a:bodyPr>
          <a:lstStyle/>
          <a:p>
            <a:r>
              <a:rPr lang="el-GR" sz="2000" dirty="0" smtClean="0">
                <a:solidFill>
                  <a:schemeClr val="bg2">
                    <a:lumMod val="10000"/>
                  </a:schemeClr>
                </a:solidFill>
              </a:rPr>
              <a:t>Ομάδα ανάπτυξης</a:t>
            </a:r>
          </a:p>
        </p:txBody>
      </p:sp>
      <p:sp>
        <p:nvSpPr>
          <p:cNvPr id="21" name="Subtitle 20"/>
          <p:cNvSpPr>
            <a:spLocks noGrp="1"/>
          </p:cNvSpPr>
          <p:nvPr>
            <p:ph type="subTitle" idx="4294967295"/>
          </p:nvPr>
        </p:nvSpPr>
        <p:spPr>
          <a:xfrm>
            <a:off x="246922" y="2293414"/>
            <a:ext cx="6035006" cy="354949"/>
          </a:xfrm>
        </p:spPr>
        <p:txBody>
          <a:bodyPr>
            <a:noAutofit/>
          </a:bodyPr>
          <a:lstStyle/>
          <a:p>
            <a:r>
              <a:rPr lang="el-GR" sz="2400" b="0" dirty="0" smtClean="0">
                <a:solidFill>
                  <a:schemeClr val="accent2">
                    <a:lumMod val="75000"/>
                  </a:schemeClr>
                </a:solidFill>
                <a:effectLst>
                  <a:outerShdw blurRad="38100" dist="38100" dir="2700000" algn="tl">
                    <a:srgbClr val="000000">
                      <a:alpha val="43137"/>
                    </a:srgbClr>
                  </a:outerShdw>
                </a:effectLst>
              </a:rPr>
              <a:t>ΕΙΔΙΚΟ ΓΥΜΝΑΣΙΟ – ΛΥΚΕΙΟ ΕΑΕ </a:t>
            </a:r>
          </a:p>
          <a:p>
            <a:r>
              <a:rPr lang="el-GR" sz="2400" b="0" dirty="0" smtClean="0">
                <a:solidFill>
                  <a:schemeClr val="accent2">
                    <a:lumMod val="75000"/>
                  </a:schemeClr>
                </a:solidFill>
                <a:effectLst>
                  <a:outerShdw blurRad="38100" dist="38100" dir="2700000" algn="tl">
                    <a:srgbClr val="000000">
                      <a:alpha val="43137"/>
                    </a:srgbClr>
                  </a:outerShdw>
                </a:effectLst>
              </a:rPr>
              <a:t>ΚΩΦΩΝ ΚΑΙ ΒΑΡΗΚΟΩΝ ΘΕΣΣΑΛΟΝΙΚΗΣ</a:t>
            </a:r>
          </a:p>
          <a:p>
            <a:endParaRPr lang="el-GR" sz="2400" b="0" dirty="0" smtClean="0">
              <a:solidFill>
                <a:schemeClr val="accent2">
                  <a:lumMod val="75000"/>
                </a:schemeClr>
              </a:solidFill>
              <a:effectLst>
                <a:outerShdw blurRad="38100" dist="38100" dir="2700000" algn="tl">
                  <a:srgbClr val="000000">
                    <a:alpha val="43137"/>
                  </a:srgbClr>
                </a:outerShdw>
              </a:effectLst>
            </a:endParaRPr>
          </a:p>
        </p:txBody>
      </p:sp>
      <p:sp>
        <p:nvSpPr>
          <p:cNvPr id="9" name="TextBox 7"/>
          <p:cNvSpPr txBox="1"/>
          <p:nvPr/>
        </p:nvSpPr>
        <p:spPr>
          <a:xfrm>
            <a:off x="4871779" y="4659005"/>
            <a:ext cx="3921701" cy="954107"/>
          </a:xfrm>
          <a:prstGeom prst="rect">
            <a:avLst/>
          </a:prstGeom>
          <a:noFill/>
        </p:spPr>
        <p:txBody>
          <a:bodyPr wrap="square" rtlCol="0">
            <a:spAutoFit/>
          </a:bodyPr>
          <a:lstStyle/>
          <a:p>
            <a:r>
              <a:rPr lang="el-GR" sz="1400" dirty="0" smtClean="0">
                <a:solidFill>
                  <a:schemeClr val="bg2">
                    <a:lumMod val="10000"/>
                  </a:schemeClr>
                </a:solidFill>
              </a:rPr>
              <a:t>Χαράλαμπος Αλατζιάς, Πληροφορικός ΠΕ19</a:t>
            </a:r>
          </a:p>
          <a:p>
            <a:r>
              <a:rPr lang="el-GR" sz="1400" dirty="0" smtClean="0">
                <a:solidFill>
                  <a:schemeClr val="bg2">
                    <a:lumMod val="10000"/>
                  </a:schemeClr>
                </a:solidFill>
              </a:rPr>
              <a:t>Ανίτα </a:t>
            </a:r>
            <a:r>
              <a:rPr lang="el-GR" sz="1400" dirty="0" err="1" smtClean="0">
                <a:solidFill>
                  <a:schemeClr val="bg2">
                    <a:lumMod val="10000"/>
                  </a:schemeClr>
                </a:solidFill>
              </a:rPr>
              <a:t>Μακαρώνα</a:t>
            </a:r>
            <a:r>
              <a:rPr lang="el-GR" sz="1400" dirty="0" smtClean="0">
                <a:solidFill>
                  <a:schemeClr val="bg2">
                    <a:lumMod val="10000"/>
                  </a:schemeClr>
                </a:solidFill>
              </a:rPr>
              <a:t>, Φιλόλογος, ΠΕ02</a:t>
            </a:r>
          </a:p>
          <a:p>
            <a:r>
              <a:rPr lang="el-GR" sz="1400" dirty="0" smtClean="0">
                <a:solidFill>
                  <a:schemeClr val="bg2">
                    <a:lumMod val="10000"/>
                  </a:schemeClr>
                </a:solidFill>
              </a:rPr>
              <a:t>Θεόφιλος </a:t>
            </a:r>
            <a:r>
              <a:rPr lang="el-GR" sz="1400" dirty="0" err="1" smtClean="0">
                <a:solidFill>
                  <a:schemeClr val="bg2">
                    <a:lumMod val="10000"/>
                  </a:schemeClr>
                </a:solidFill>
              </a:rPr>
              <a:t>Τσανακτσίδης</a:t>
            </a:r>
            <a:r>
              <a:rPr lang="el-GR" sz="1400" dirty="0" smtClean="0">
                <a:solidFill>
                  <a:schemeClr val="bg2">
                    <a:lumMod val="10000"/>
                  </a:schemeClr>
                </a:solidFill>
              </a:rPr>
              <a:t>, Λογοθεραπευτής, ΠΕ21  </a:t>
            </a:r>
          </a:p>
          <a:p>
            <a:endParaRPr lang="el-GR" sz="1400" dirty="0"/>
          </a:p>
        </p:txBody>
      </p:sp>
      <p:pic>
        <p:nvPicPr>
          <p:cNvPr id="1026" name="Picture 2" descr="C:\Users\Xaris\Desktop\logo.jpg"/>
          <p:cNvPicPr>
            <a:picLocks noChangeAspect="1" noChangeArrowheads="1"/>
          </p:cNvPicPr>
          <p:nvPr/>
        </p:nvPicPr>
        <p:blipFill>
          <a:blip r:embed="rId3" cstate="print"/>
          <a:srcRect/>
          <a:stretch>
            <a:fillRect/>
          </a:stretch>
        </p:blipFill>
        <p:spPr bwMode="auto">
          <a:xfrm>
            <a:off x="3299012" y="4159623"/>
            <a:ext cx="1453215" cy="1453215"/>
          </a:xfrm>
          <a:prstGeom prst="rect">
            <a:avLst/>
          </a:prstGeom>
          <a:noFill/>
        </p:spPr>
      </p:pic>
    </p:spTree>
    <p:extLst>
      <p:ext uri="{BB962C8B-B14F-4D97-AF65-F5344CB8AC3E}">
        <p14:creationId xmlns="" xmlns:p14="http://schemas.microsoft.com/office/powerpoint/2010/main" val="3391112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smtClean="0"/>
              <a:t>ΑΝΑΛΥΤΙΚΗ ΠΕΡΙΓΡΑΦΗ ΤΗΣ ανοιχτησ εκπαιδευτικησ ΠΡΑΚΤΙΚΗΣ</a:t>
            </a:r>
            <a:endParaRPr lang="el-GR" sz="2400"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10</a:t>
            </a:fld>
            <a:endParaRPr lang="en-US" dirty="0"/>
          </a:p>
        </p:txBody>
      </p:sp>
      <p:sp>
        <p:nvSpPr>
          <p:cNvPr id="7" name="Content Placeholder 6"/>
          <p:cNvSpPr>
            <a:spLocks noGrp="1"/>
          </p:cNvSpPr>
          <p:nvPr>
            <p:ph sz="half" idx="2"/>
          </p:nvPr>
        </p:nvSpPr>
        <p:spPr/>
        <p:txBody>
          <a:bodyPr>
            <a:normAutofit fontScale="55000" lnSpcReduction="20000"/>
          </a:bodyPr>
          <a:lstStyle/>
          <a:p>
            <a:r>
              <a:rPr lang="el-GR" sz="2000" b="1" dirty="0" smtClean="0"/>
              <a:t>Β΄ Στάδιο  -  1</a:t>
            </a:r>
            <a:r>
              <a:rPr lang="el-GR" sz="2000" b="1" baseline="30000" dirty="0" smtClean="0"/>
              <a:t>ης</a:t>
            </a:r>
            <a:r>
              <a:rPr lang="el-GR" sz="2000" b="1" dirty="0" smtClean="0"/>
              <a:t> Φάσης</a:t>
            </a:r>
            <a:endParaRPr lang="el-GR" sz="2000" dirty="0" smtClean="0"/>
          </a:p>
          <a:p>
            <a:pPr marL="0" indent="0"/>
            <a:r>
              <a:rPr lang="el-GR" sz="2200" dirty="0" smtClean="0"/>
              <a:t>Καταμερισμός του συνόλου των λέξεων που πρόκειται να ενσωματωθούν στο λογισμικό στις ομάδες των μαθητών. </a:t>
            </a:r>
          </a:p>
          <a:p>
            <a:pPr marL="0" indent="0"/>
            <a:r>
              <a:rPr lang="el-GR" sz="2200" dirty="0" smtClean="0"/>
              <a:t>Κάθε ομάδα ήταν υπεύθυνη στο να επιλέξει μία ομάδα λέξεων (π.χ.  </a:t>
            </a:r>
            <a:r>
              <a:rPr lang="el-GR" sz="2200" dirty="0" err="1" smtClean="0"/>
              <a:t>Ζωά</a:t>
            </a:r>
            <a:r>
              <a:rPr lang="el-GR" sz="2200" dirty="0" smtClean="0"/>
              <a:t>) και να δημιουργήσει το κατάλληλο πολυμεσικό υλικό για κάθε μία λέξη της ομάδας αυτής (π.χ. για την λέξη άλογο θα πρέπει να καταγράψει την λέξη, το άρθρο της λέξης, τον συλλαβισμό της λέξης,  να βρει μία εικόνα και να δημιουργήσει ένα βίντεο με την απόδοσή της στη νοηματική). </a:t>
            </a:r>
          </a:p>
          <a:p>
            <a:pPr marL="0" indent="0"/>
            <a:r>
              <a:rPr lang="el-GR" sz="2200" dirty="0" smtClean="0"/>
              <a:t>Σε αυτό το στάδιο εμπλέκονται όλοι οι μαθητές του σχολείου ανάλογα με την τάξη, τις δυνατότητες και τις ικανότητες τους μιας και αναφερόμαστε σε παιδιά με αναπηρία. Στην προκαταρκτική τάξη της Α Γυμνασίου καθώς και στην Α Γυμνασίου κρίθηκε απαραίτητο να υπάρξει </a:t>
            </a:r>
            <a:r>
              <a:rPr lang="el-GR" sz="2200" dirty="0" err="1" smtClean="0"/>
              <a:t>διαθεματική</a:t>
            </a:r>
            <a:r>
              <a:rPr lang="el-GR" sz="2200" dirty="0" smtClean="0"/>
              <a:t> σύνδεση του μαθήματος της πληροφορικής με το μάθημα της Νεοελληνικής Γλώσσας.  </a:t>
            </a:r>
          </a:p>
          <a:p>
            <a:r>
              <a:rPr lang="el-GR" sz="2200" dirty="0" smtClean="0"/>
              <a:t>Ο τρόπος που δουλεύουν οι μαθητές είναι ο εξής : </a:t>
            </a:r>
          </a:p>
          <a:p>
            <a:pPr marL="358775" indent="-266700">
              <a:buAutoNum type="arabicPeriod"/>
            </a:pPr>
            <a:r>
              <a:rPr lang="el-GR" sz="2200" dirty="0" smtClean="0"/>
              <a:t>Εντοπίζουν τις ομάδες εκείνες στις οποίες θα μπορούσαμε να κατατάξουμε όσες</a:t>
            </a:r>
            <a:r>
              <a:rPr lang="en-US" sz="2200" dirty="0" smtClean="0"/>
              <a:t> </a:t>
            </a:r>
            <a:r>
              <a:rPr lang="el-GR" sz="2200" dirty="0" smtClean="0"/>
              <a:t>περισσότερες λέξεις. Μέχρι στιγμής έχουν δημιουργηθεί 17 ομάδες</a:t>
            </a:r>
            <a:r>
              <a:rPr lang="en-US" sz="2200" dirty="0" smtClean="0"/>
              <a:t>.</a:t>
            </a:r>
          </a:p>
          <a:p>
            <a:pPr marL="358775" indent="-266700">
              <a:buFont typeface="Arial" pitchFamily="34" charset="0"/>
              <a:buAutoNum type="arabicPeriod"/>
            </a:pPr>
            <a:r>
              <a:rPr lang="el-GR" sz="2200" dirty="0" smtClean="0"/>
              <a:t>Καταγράφουν τις λέξεις για κάθε μία ομάδα. </a:t>
            </a:r>
            <a:endParaRPr lang="en-US" sz="2200" dirty="0" smtClean="0"/>
          </a:p>
          <a:p>
            <a:pPr marL="358775" indent="-266700">
              <a:buFont typeface="Arial" pitchFamily="34" charset="0"/>
              <a:buAutoNum type="arabicPeriod"/>
            </a:pPr>
            <a:r>
              <a:rPr lang="el-GR" sz="2200" dirty="0" smtClean="0"/>
              <a:t>Καταγράφουν τις συλλαβές της κάθε λέξης. </a:t>
            </a:r>
            <a:endParaRPr lang="en-US" sz="2200" dirty="0" smtClean="0"/>
          </a:p>
          <a:p>
            <a:pPr marL="358775" indent="-266700">
              <a:buFont typeface="Arial" pitchFamily="34" charset="0"/>
              <a:buAutoNum type="arabicPeriod"/>
            </a:pPr>
            <a:r>
              <a:rPr lang="el-GR" sz="2200" dirty="0" smtClean="0"/>
              <a:t>Ψάχνουν στο </a:t>
            </a:r>
            <a:r>
              <a:rPr lang="en-US" sz="2200" dirty="0" smtClean="0"/>
              <a:t>Google</a:t>
            </a:r>
            <a:r>
              <a:rPr lang="el-GR" sz="2200" dirty="0" smtClean="0"/>
              <a:t> για κάθε λέξη και εντοπίζουν μία σχετική εικόνα. Την αποθηκεύουν και την αρχειοθετούν με βάση το όνομα και το </a:t>
            </a:r>
            <a:r>
              <a:rPr lang="en-US" sz="2200" dirty="0" smtClean="0"/>
              <a:t>id </a:t>
            </a:r>
            <a:r>
              <a:rPr lang="el-GR" sz="2200" dirty="0" smtClean="0"/>
              <a:t>που αποδίδεται από το λογισμικό στην συγκεκριμένη λέξη.  </a:t>
            </a:r>
            <a:endParaRPr lang="en-US" sz="2200" dirty="0" smtClean="0"/>
          </a:p>
          <a:p>
            <a:pPr marL="358775" indent="-266700">
              <a:buFont typeface="Arial" pitchFamily="34" charset="0"/>
              <a:buAutoNum type="arabicPeriod"/>
            </a:pPr>
            <a:r>
              <a:rPr lang="el-GR" sz="2200" dirty="0" smtClean="0"/>
              <a:t>Συνδέουν την κάθε λέξη με την εικόνα.</a:t>
            </a:r>
            <a:endParaRPr lang="en-US" sz="2200" dirty="0" smtClean="0"/>
          </a:p>
          <a:p>
            <a:pPr marL="358775" indent="-266700">
              <a:buFont typeface="Arial" pitchFamily="34" charset="0"/>
              <a:buAutoNum type="arabicPeriod"/>
            </a:pPr>
            <a:r>
              <a:rPr lang="el-GR" sz="2200" dirty="0" smtClean="0"/>
              <a:t>Βιντεοσκοπούν την απόδοση σε νοηματική της κάθε λέξης</a:t>
            </a:r>
            <a:r>
              <a:rPr lang="en-US" sz="2200" dirty="0" smtClean="0"/>
              <a:t>.</a:t>
            </a:r>
            <a:r>
              <a:rPr lang="el-GR" sz="2200" dirty="0" smtClean="0"/>
              <a:t> </a:t>
            </a:r>
          </a:p>
          <a:p>
            <a:pPr marL="358775" indent="-266700">
              <a:buFont typeface="Arial" pitchFamily="34" charset="0"/>
              <a:buAutoNum type="arabicPeriod"/>
            </a:pPr>
            <a:endParaRPr lang="el-GR" sz="2000" dirty="0" smtClean="0"/>
          </a:p>
          <a:p>
            <a:pPr marL="549275" indent="-457200">
              <a:buFont typeface="Arial" pitchFamily="34" charset="0"/>
              <a:buAutoNum type="arabicPeriod"/>
            </a:pPr>
            <a:endParaRPr lang="el-GR" sz="1600" dirty="0" smtClean="0"/>
          </a:p>
          <a:p>
            <a:pPr marL="549275" indent="-457200">
              <a:buFont typeface="Arial" pitchFamily="34" charset="0"/>
              <a:buAutoNum type="arabicPeriod"/>
            </a:pPr>
            <a:endParaRPr lang="el-GR" sz="1800" dirty="0" smtClean="0"/>
          </a:p>
          <a:p>
            <a:pPr marL="549275" indent="-457200">
              <a:buAutoNum type="arabicPeriod"/>
            </a:pPr>
            <a:endParaRPr lang="el-GR" sz="2000" dirty="0" smtClean="0"/>
          </a:p>
          <a:p>
            <a:endParaRPr lang="el-GR"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smtClean="0"/>
              <a:t>ΑΝΑΛΥΤΙΚΗ ΠΕΡΙΓΡΑΦΗ ΤΗΣ ανοιχτησ εκπαιδευτικησ ΠΡΑΚΤΙΚΗΣ</a:t>
            </a:r>
            <a:endParaRPr lang="el-GR" sz="2400"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11</a:t>
            </a:fld>
            <a:endParaRPr lang="en-US" dirty="0"/>
          </a:p>
        </p:txBody>
      </p:sp>
      <p:sp>
        <p:nvSpPr>
          <p:cNvPr id="7" name="Content Placeholder 6"/>
          <p:cNvSpPr>
            <a:spLocks noGrp="1"/>
          </p:cNvSpPr>
          <p:nvPr>
            <p:ph sz="half" idx="2"/>
          </p:nvPr>
        </p:nvSpPr>
        <p:spPr/>
        <p:txBody>
          <a:bodyPr>
            <a:noAutofit/>
          </a:bodyPr>
          <a:lstStyle/>
          <a:p>
            <a:r>
              <a:rPr lang="el-GR" sz="1200" b="1" dirty="0" smtClean="0"/>
              <a:t>Γ΄ Στάδιο  -  1</a:t>
            </a:r>
            <a:r>
              <a:rPr lang="el-GR" sz="1200" b="1" baseline="30000" dirty="0" smtClean="0"/>
              <a:t>ης</a:t>
            </a:r>
            <a:r>
              <a:rPr lang="el-GR" sz="1200" b="1" dirty="0" smtClean="0"/>
              <a:t> Φάσης</a:t>
            </a:r>
            <a:endParaRPr lang="el-GR" sz="1200" dirty="0" smtClean="0"/>
          </a:p>
          <a:p>
            <a:pPr marL="0" indent="0"/>
            <a:r>
              <a:rPr lang="el-GR" sz="1200" dirty="0" smtClean="0"/>
              <a:t>Δημιουργία βίντεο εστιασμένο στο στόμα του λογοθεραπευτή του σχολείου για την σωστή άρθρωση της κάθε λέξης.</a:t>
            </a:r>
          </a:p>
          <a:p>
            <a:pPr marL="0" indent="0"/>
            <a:r>
              <a:rPr lang="el-GR" sz="1200" b="1" dirty="0" smtClean="0"/>
              <a:t>Δ΄ Στάδιο  -  1</a:t>
            </a:r>
            <a:r>
              <a:rPr lang="el-GR" sz="1200" b="1" baseline="30000" dirty="0" smtClean="0"/>
              <a:t>ης</a:t>
            </a:r>
            <a:r>
              <a:rPr lang="el-GR" sz="1200" b="1" dirty="0" smtClean="0"/>
              <a:t> Φάσης</a:t>
            </a:r>
            <a:endParaRPr lang="el-GR" sz="1200" dirty="0" smtClean="0"/>
          </a:p>
          <a:p>
            <a:pPr marL="0" indent="0"/>
            <a:r>
              <a:rPr lang="el-GR" sz="1200" dirty="0" smtClean="0"/>
              <a:t>Επεξεργασία πολυμεσικού υλικού. Η εικόνα και τα βίντεο της κάθε λέξη που ενσωματώνεται στο λογισμικού πρέπει να πληροί συγκεκριμένες προϋποθέσεις (μέγεθος - ανάλυση – τύπος - όνομα). </a:t>
            </a:r>
          </a:p>
          <a:p>
            <a:pPr marL="0" indent="0"/>
            <a:r>
              <a:rPr lang="el-GR" sz="1200" dirty="0" smtClean="0"/>
              <a:t>Οι μαθητές με την χρήση κυρίως του </a:t>
            </a:r>
            <a:r>
              <a:rPr lang="en-US" sz="1200" dirty="0" err="1" smtClean="0"/>
              <a:t>photoshop</a:t>
            </a:r>
            <a:r>
              <a:rPr lang="en-US" sz="1200" dirty="0" smtClean="0"/>
              <a:t> </a:t>
            </a:r>
            <a:r>
              <a:rPr lang="el-GR" sz="1200" dirty="0" smtClean="0"/>
              <a:t>τροποποιούν τις εικόνες στις κατάλληλες διαστάσεις περίπου (700</a:t>
            </a:r>
            <a:r>
              <a:rPr lang="en-US" sz="1200" dirty="0" smtClean="0"/>
              <a:t>x</a:t>
            </a:r>
            <a:r>
              <a:rPr lang="el-GR" sz="1200" dirty="0" smtClean="0"/>
              <a:t>500) και με την κατάλληλη ποιότητα, ώστε η φωτογραφία πλέον να έχει μέγεθος γύρω στα 50 ΚΒ. </a:t>
            </a:r>
          </a:p>
          <a:p>
            <a:pPr marL="0" indent="0"/>
            <a:r>
              <a:rPr lang="el-GR" sz="1200" dirty="0" smtClean="0"/>
              <a:t>Ενώ με την χρήση του </a:t>
            </a:r>
            <a:r>
              <a:rPr lang="el-GR" sz="1200" dirty="0" err="1" smtClean="0"/>
              <a:t>MediaCoder</a:t>
            </a:r>
            <a:r>
              <a:rPr lang="el-GR" sz="1200" dirty="0" smtClean="0"/>
              <a:t> μετατρέπουν τα </a:t>
            </a:r>
            <a:r>
              <a:rPr lang="en-US" sz="1200" dirty="0" smtClean="0"/>
              <a:t>videos </a:t>
            </a:r>
            <a:r>
              <a:rPr lang="el-GR" sz="1200" dirty="0" smtClean="0"/>
              <a:t>της κάθε λέξης στις κατάλληλες προδιαγραφές, ώστε να έχουν μέγεθος περίπου 120ΚΒ.</a:t>
            </a:r>
          </a:p>
          <a:p>
            <a:pPr marL="0" indent="0"/>
            <a:r>
              <a:rPr lang="el-GR" sz="1200" dirty="0" smtClean="0"/>
              <a:t>Τα μεγέθη αυτά είναι τα ιδανικό, διότι στην εφαρμογή ενσωματώνονται μέχρι στιγμής 1000 εικόνες και περισσότερα από 2.300 </a:t>
            </a:r>
            <a:r>
              <a:rPr lang="en-US" sz="1200" dirty="0" smtClean="0"/>
              <a:t>videos </a:t>
            </a:r>
            <a:r>
              <a:rPr lang="el-GR" sz="1200" dirty="0" smtClean="0"/>
              <a:t>στα οποία θα πρέπει να έχει πρόσβαση ο χρήστης μέσω διαδικτύου, χωρίς να υπάρχουν καθυστερήσεις και κολλήματα όταν αυτά φορτώνονται.</a:t>
            </a:r>
          </a:p>
          <a:p>
            <a:pPr marL="0" indent="0"/>
            <a:endParaRPr lang="el-GR" sz="1200" dirty="0" smtClean="0"/>
          </a:p>
          <a:p>
            <a:pPr marL="0" indent="0"/>
            <a:endParaRPr lang="el-GR"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smtClean="0"/>
              <a:t>ΑΝΑΛΥΤΙΚΗ ΠΕΡΙΓΡΑΦΗ ΤΗΣ ανοιχτησ εκπαιδευτικησ ΠΡΑΚΤΙΚΗΣ</a:t>
            </a:r>
            <a:endParaRPr lang="el-GR" sz="2400"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12</a:t>
            </a:fld>
            <a:endParaRPr lang="en-US" dirty="0"/>
          </a:p>
        </p:txBody>
      </p:sp>
      <p:sp>
        <p:nvSpPr>
          <p:cNvPr id="7" name="Content Placeholder 6"/>
          <p:cNvSpPr>
            <a:spLocks noGrp="1"/>
          </p:cNvSpPr>
          <p:nvPr>
            <p:ph sz="half" idx="2"/>
          </p:nvPr>
        </p:nvSpPr>
        <p:spPr/>
        <p:txBody>
          <a:bodyPr>
            <a:normAutofit fontScale="55000" lnSpcReduction="20000"/>
          </a:bodyPr>
          <a:lstStyle/>
          <a:p>
            <a:pPr marL="0" indent="0"/>
            <a:r>
              <a:rPr lang="el-GR" sz="2000" b="1" dirty="0" smtClean="0"/>
              <a:t>Ε΄ Στάδιο  -  1</a:t>
            </a:r>
            <a:r>
              <a:rPr lang="el-GR" sz="2000" b="1" baseline="30000" dirty="0" smtClean="0"/>
              <a:t>ης</a:t>
            </a:r>
            <a:r>
              <a:rPr lang="el-GR" sz="2000" b="1" dirty="0" smtClean="0"/>
              <a:t> Φάσης</a:t>
            </a:r>
            <a:endParaRPr lang="el-GR" sz="2000" dirty="0" smtClean="0"/>
          </a:p>
          <a:p>
            <a:pPr marL="0" indent="0"/>
            <a:r>
              <a:rPr lang="el-GR" sz="2000" dirty="0" smtClean="0"/>
              <a:t>Ενσωμάτωση πολυμεσικού υλικού στο λογισμικό. </a:t>
            </a:r>
          </a:p>
          <a:p>
            <a:pPr marL="0" indent="0"/>
            <a:r>
              <a:rPr lang="el-GR" sz="2000" dirty="0" smtClean="0"/>
              <a:t>Όταν συγκεντρώσουμε το πολυμεσικό υλικό δημιουργούμε την </a:t>
            </a:r>
            <a:r>
              <a:rPr lang="en-US" sz="2000" dirty="0" smtClean="0"/>
              <a:t>XML</a:t>
            </a:r>
            <a:r>
              <a:rPr lang="el-GR" sz="2000" dirty="0" smtClean="0"/>
              <a:t> δομή δεδομένων, όπου συνδέουμε την κάθε λέξη με ένα μοναδικό αριθμό (</a:t>
            </a:r>
            <a:r>
              <a:rPr lang="en-US" sz="2000" dirty="0" smtClean="0"/>
              <a:t>ID</a:t>
            </a:r>
            <a:r>
              <a:rPr lang="el-GR" sz="2000" dirty="0" smtClean="0"/>
              <a:t>), με την εικόνα, τα </a:t>
            </a:r>
            <a:r>
              <a:rPr lang="en-US" sz="2000" dirty="0" smtClean="0"/>
              <a:t>videos</a:t>
            </a:r>
            <a:r>
              <a:rPr lang="el-GR" sz="2000" dirty="0" smtClean="0"/>
              <a:t>, το άρθρο, τις συλλαβές και την ομάδα στην οποία ανήκει. </a:t>
            </a:r>
          </a:p>
          <a:p>
            <a:pPr marL="0" indent="0"/>
            <a:r>
              <a:rPr lang="el-GR" sz="2000" dirty="0" smtClean="0"/>
              <a:t>Μέσω της δομής αυτής το λογισμικό έχει διαθέσιμο </a:t>
            </a:r>
            <a:r>
              <a:rPr lang="el-GR" sz="2000" dirty="0" err="1" smtClean="0"/>
              <a:t>ό,τι</a:t>
            </a:r>
            <a:r>
              <a:rPr lang="el-GR" sz="2000" dirty="0" smtClean="0"/>
              <a:t> απαιτείται, ώστε να εμφανίσει στο περιβάλλον της την πολυμεσική πληροφορία της κάθε λέξης.</a:t>
            </a:r>
            <a:endParaRPr lang="en-US" sz="2000" dirty="0" smtClean="0"/>
          </a:p>
          <a:p>
            <a:r>
              <a:rPr lang="el-GR" sz="2100" b="1" dirty="0" smtClean="0"/>
              <a:t>ΣΤ΄ Στάδιο  -  1ης Φάσης</a:t>
            </a:r>
          </a:p>
          <a:p>
            <a:pPr marL="0" indent="0"/>
            <a:r>
              <a:rPr lang="el-GR" sz="2000" dirty="0" smtClean="0"/>
              <a:t>Έλεγχος των λέξεων που ενσωματώθηκαν για τυχόν λάθη (π.χ. ορθογραφικά λάθη, λάθος απόδοση της λέξης σε νοηματική </a:t>
            </a:r>
            <a:r>
              <a:rPr lang="el-GR" sz="2000" dirty="0" err="1" smtClean="0"/>
              <a:t>κ.ο.κ</a:t>
            </a:r>
            <a:r>
              <a:rPr lang="el-GR" sz="2000" dirty="0" smtClean="0"/>
              <a:t>.) ή τυχόν παραλήψεις (π.χ. λέξεις που ξεχάστηκαν να ενσωματωθούν στην ομάδα οπότε και προστίθενται μετέπειτα). Μία ομάδα μαθητών ανέλαβαν τον ρόλο του δοκιμαστή – ελεγκτή της εφαρμογής, ώστε να εντοπίζουν και να καταγράφουν προβλήματα ή παραλείψεις που εμφανίζονται κατά την προσθήκη πολυμεσικού υλικού.</a:t>
            </a:r>
          </a:p>
          <a:p>
            <a:r>
              <a:rPr lang="en-US" sz="2000" b="1" dirty="0" smtClean="0"/>
              <a:t>Z</a:t>
            </a:r>
            <a:r>
              <a:rPr lang="el-GR" sz="2000" b="1" dirty="0" smtClean="0"/>
              <a:t>΄ Στάδιο  -  1ης Φάσης</a:t>
            </a:r>
          </a:p>
          <a:p>
            <a:pPr marL="0" indent="0"/>
            <a:r>
              <a:rPr lang="el-GR" sz="2000" dirty="0" smtClean="0"/>
              <a:t>Κατά το 1ο τετράμηνο του σχολικού έτους 2014 – 2015 στο πλαίσιο του μαθήματος ερευνητικής εργασίας μαθητές της Α Λυκείου ερεύνησαν και υλοποίησαν εργασία με τίτλο : “Ο σχεδιασμός διδακτικών εκπαιδευτικών εφαρμογών, η κατηγοριοποίηση και η εκπαιδευτική τους αξία”. </a:t>
            </a:r>
          </a:p>
          <a:p>
            <a:pPr marL="0" indent="0"/>
            <a:r>
              <a:rPr lang="el-GR" sz="2000" dirty="0" smtClean="0"/>
              <a:t>Πέραν της θεωρητικής έρευνάς τους οι μαθητές παροτρύνθηκαν να αναζητήσουν στο </a:t>
            </a:r>
            <a:r>
              <a:rPr lang="el-GR" sz="2000" dirty="0" err="1" smtClean="0"/>
              <a:t>φωτόδεντρο</a:t>
            </a:r>
            <a:r>
              <a:rPr lang="el-GR" sz="2000" dirty="0" smtClean="0"/>
              <a:t> εκπαιδευτικό λογισμικό, εκπαιδευτικές εφαρμογές τις οποίες και εγκατέστησαν στον υπολογιστή με στόχο να αλληλεπιδράσουν μαζί τους και να αντιληφθούν την κατηγορία στην οποία μπορεί να ενταχθεί καθώς επίσης εκπαιδευτική του αξία.</a:t>
            </a:r>
          </a:p>
          <a:p>
            <a:pPr marL="0" indent="0"/>
            <a:r>
              <a:rPr lang="el-GR" sz="2000" dirty="0" smtClean="0"/>
              <a:t>Εκτός του </a:t>
            </a:r>
            <a:r>
              <a:rPr lang="el-GR" sz="2000" dirty="0" err="1" smtClean="0"/>
              <a:t>φωτόδεντρου</a:t>
            </a:r>
            <a:r>
              <a:rPr lang="el-GR" sz="2000" dirty="0" smtClean="0"/>
              <a:t> οι μαθητές αναζήτησαν και εντόπισαν πληθώρα εκπαιδευτικών  εφαρμογών στο </a:t>
            </a:r>
            <a:r>
              <a:rPr lang="el-GR" sz="2000" dirty="0" smtClean="0">
                <a:hlinkClick r:id="rId2"/>
              </a:rPr>
              <a:t>http://www.e-yliko.gr</a:t>
            </a:r>
            <a:r>
              <a:rPr lang="en-US" sz="2000" dirty="0" smtClean="0"/>
              <a:t>,</a:t>
            </a:r>
            <a:r>
              <a:rPr lang="el-GR" sz="2000" dirty="0" smtClean="0"/>
              <a:t> είτε αυτά ήταν προσανατολισμένα για την εκπαίδευση κωφών είτε όχι. </a:t>
            </a:r>
          </a:p>
          <a:p>
            <a:pPr marL="0" indent="0"/>
            <a:endParaRPr lang="el-GR" sz="2000" dirty="0" smtClean="0"/>
          </a:p>
          <a:p>
            <a:pPr marL="0" indent="0"/>
            <a:endParaRPr lang="el-GR"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smtClean="0"/>
              <a:t>ΑΝΑΛΥΤΙΚΗ ΠΕΡΙΓΡΑΦΗ ΤΗΣ ανοιχτησ εκπαιδευτικησ ΠΡΑΚΤΙΚΗΣ</a:t>
            </a:r>
            <a:endParaRPr lang="el-GR" sz="2400"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13</a:t>
            </a:fld>
            <a:endParaRPr lang="en-US" dirty="0"/>
          </a:p>
        </p:txBody>
      </p:sp>
      <p:sp>
        <p:nvSpPr>
          <p:cNvPr id="7" name="Content Placeholder 6"/>
          <p:cNvSpPr>
            <a:spLocks noGrp="1"/>
          </p:cNvSpPr>
          <p:nvPr>
            <p:ph sz="half" idx="2"/>
          </p:nvPr>
        </p:nvSpPr>
        <p:spPr>
          <a:xfrm>
            <a:off x="485495" y="484094"/>
            <a:ext cx="8027229" cy="392206"/>
          </a:xfrm>
        </p:spPr>
        <p:txBody>
          <a:bodyPr>
            <a:normAutofit lnSpcReduction="10000"/>
          </a:bodyPr>
          <a:lstStyle/>
          <a:p>
            <a:pPr algn="ctr"/>
            <a:r>
              <a:rPr lang="el-GR" sz="2000" dirty="0" smtClean="0"/>
              <a:t>1</a:t>
            </a:r>
            <a:r>
              <a:rPr lang="el-GR" sz="2000" baseline="30000" dirty="0" smtClean="0"/>
              <a:t>ο</a:t>
            </a:r>
            <a:r>
              <a:rPr lang="el-GR" sz="2000" dirty="0" smtClean="0"/>
              <a:t> Μέρος Λογισμικού - Πολυμεσικό Λεξικό</a:t>
            </a:r>
          </a:p>
          <a:p>
            <a:endParaRPr lang="el-GR" sz="2000" dirty="0"/>
          </a:p>
        </p:txBody>
      </p:sp>
      <p:pic>
        <p:nvPicPr>
          <p:cNvPr id="6145" name="Picture 1"/>
          <p:cNvPicPr>
            <a:picLocks noChangeAspect="1" noChangeArrowheads="1"/>
          </p:cNvPicPr>
          <p:nvPr/>
        </p:nvPicPr>
        <p:blipFill>
          <a:blip r:embed="rId2" cstate="print"/>
          <a:srcRect l="9412" t="2484" r="9625" b="10719"/>
          <a:stretch>
            <a:fillRect/>
          </a:stretch>
        </p:blipFill>
        <p:spPr bwMode="auto">
          <a:xfrm>
            <a:off x="1102659" y="789795"/>
            <a:ext cx="6535270" cy="39409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smtClean="0"/>
              <a:t>ΑΝΑΛΥΤΙΚΗ ΠΕΡΙΓΡΑΦΗ ΤΗΣ ανοιχτησ εκπαιδευτικησ ΠΡΑΚΤΙΚΗΣ</a:t>
            </a:r>
            <a:endParaRPr lang="el-GR" sz="2400"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14</a:t>
            </a:fld>
            <a:endParaRPr lang="en-US" dirty="0"/>
          </a:p>
        </p:txBody>
      </p:sp>
      <p:sp>
        <p:nvSpPr>
          <p:cNvPr id="7" name="Content Placeholder 6"/>
          <p:cNvSpPr>
            <a:spLocks noGrp="1"/>
          </p:cNvSpPr>
          <p:nvPr>
            <p:ph sz="half" idx="2"/>
          </p:nvPr>
        </p:nvSpPr>
        <p:spPr>
          <a:xfrm>
            <a:off x="512389" y="502025"/>
            <a:ext cx="8027229" cy="392206"/>
          </a:xfrm>
        </p:spPr>
        <p:txBody>
          <a:bodyPr>
            <a:normAutofit lnSpcReduction="10000"/>
          </a:bodyPr>
          <a:lstStyle/>
          <a:p>
            <a:pPr algn="ctr"/>
            <a:r>
              <a:rPr lang="el-GR" sz="2000" dirty="0" smtClean="0"/>
              <a:t>2</a:t>
            </a:r>
            <a:r>
              <a:rPr lang="el-GR" sz="2000" baseline="30000" dirty="0" smtClean="0"/>
              <a:t>ο</a:t>
            </a:r>
            <a:r>
              <a:rPr lang="el-GR" sz="2000" dirty="0" smtClean="0"/>
              <a:t> Μέρος Λογισμικού - Έξι διαφορετικών τύπων </a:t>
            </a:r>
            <a:r>
              <a:rPr lang="en-US" sz="2000" dirty="0" smtClean="0"/>
              <a:t>Quiz</a:t>
            </a:r>
            <a:r>
              <a:rPr lang="el-GR" sz="2000" dirty="0" smtClean="0"/>
              <a:t>.</a:t>
            </a:r>
          </a:p>
          <a:p>
            <a:endParaRPr lang="el-GR" sz="2000" dirty="0"/>
          </a:p>
        </p:txBody>
      </p:sp>
      <p:pic>
        <p:nvPicPr>
          <p:cNvPr id="9" name="8 - Εικόνα" descr="D:\2. ICED2015\Final Paper\Picture 2.jpg"/>
          <p:cNvPicPr/>
          <p:nvPr/>
        </p:nvPicPr>
        <p:blipFill>
          <a:blip r:embed="rId2" cstate="print"/>
          <a:srcRect/>
          <a:stretch>
            <a:fillRect/>
          </a:stretch>
        </p:blipFill>
        <p:spPr bwMode="auto">
          <a:xfrm>
            <a:off x="1188844" y="885351"/>
            <a:ext cx="6646320" cy="3823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smtClean="0"/>
              <a:t>ΑΝΑΛΥΤΙΚΗ ΠΕΡΙΓΡΑΦΗ ΤΗΣ ανοιχτησ εκπαιδευτικησ ΠΡΑΚΤΙΚΗΣ</a:t>
            </a:r>
            <a:endParaRPr lang="el-GR" sz="2400"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15</a:t>
            </a:fld>
            <a:endParaRPr lang="en-US" dirty="0"/>
          </a:p>
        </p:txBody>
      </p:sp>
      <p:sp>
        <p:nvSpPr>
          <p:cNvPr id="7" name="Content Placeholder 6"/>
          <p:cNvSpPr>
            <a:spLocks noGrp="1"/>
          </p:cNvSpPr>
          <p:nvPr>
            <p:ph sz="half" idx="2"/>
          </p:nvPr>
        </p:nvSpPr>
        <p:spPr/>
        <p:txBody>
          <a:bodyPr>
            <a:noAutofit/>
          </a:bodyPr>
          <a:lstStyle/>
          <a:p>
            <a:pPr marL="0" indent="0"/>
            <a:r>
              <a:rPr lang="el-GR" sz="1500" b="1" dirty="0" smtClean="0"/>
              <a:t>2</a:t>
            </a:r>
            <a:r>
              <a:rPr lang="el-GR" sz="1500" b="1" baseline="30000" dirty="0" smtClean="0"/>
              <a:t>η</a:t>
            </a:r>
            <a:r>
              <a:rPr lang="el-GR" sz="1500" b="1" dirty="0" smtClean="0"/>
              <a:t> Φάση : Έρευνα αποτελεσμάτων της Χρήσης του Εκπαιδευτικού Λογισμικού</a:t>
            </a:r>
            <a:endParaRPr lang="el-GR" sz="1500" dirty="0" smtClean="0"/>
          </a:p>
          <a:p>
            <a:pPr marL="0" indent="0"/>
            <a:r>
              <a:rPr lang="el-GR" sz="1500" dirty="0" smtClean="0"/>
              <a:t>Η φιλόλογος του σχολείου κ. Ανίτα </a:t>
            </a:r>
            <a:r>
              <a:rPr lang="el-GR" sz="1500" dirty="0" err="1" smtClean="0"/>
              <a:t>Μακαρώνα</a:t>
            </a:r>
            <a:r>
              <a:rPr lang="el-GR" sz="1500" dirty="0" smtClean="0"/>
              <a:t> ανέλαβε την διεξαγωγή έρευνας για τα αποτελέσματα που προκύπτουν από την χρήση του συγκεκριμένου λογισμικού σε σχέση με την χρήση ενός τυπικού λεξικού νεοελληνικής γλώσσας, σύμφωνα με την διαδικασία </a:t>
            </a:r>
            <a:r>
              <a:rPr lang="en-US" sz="1500" dirty="0" smtClean="0"/>
              <a:t>Hamilton</a:t>
            </a:r>
            <a:r>
              <a:rPr lang="el-GR" sz="1500" dirty="0" smtClean="0"/>
              <a:t> </a:t>
            </a:r>
            <a:r>
              <a:rPr lang="el-GR" sz="1200" dirty="0" smtClean="0"/>
              <a:t>(2012). </a:t>
            </a:r>
            <a:endParaRPr lang="el-GR" sz="1500" dirty="0" smtClean="0"/>
          </a:p>
          <a:p>
            <a:pPr marL="0" indent="0"/>
            <a:r>
              <a:rPr lang="el-GR" sz="1500" dirty="0" smtClean="0"/>
              <a:t>Συμμετέχοντες στην έρευνα ήταν 12 κωφοί και βαρήκοοι μαθητές του σχολείου (3 κορίτσια, 9 αγόρια), με ακουστικά ή κοχλιακά εμφυτεύματα.</a:t>
            </a:r>
          </a:p>
          <a:p>
            <a:pPr marL="0" indent="0"/>
            <a:r>
              <a:rPr lang="el-GR" sz="1500" dirty="0" smtClean="0"/>
              <a:t>Αρχικά εντοπίσθηκαν ποιες είναι οι άγνωστες λέξεις των μαθητών. </a:t>
            </a:r>
          </a:p>
          <a:p>
            <a:pPr marL="0" indent="0"/>
            <a:r>
              <a:rPr lang="el-GR" sz="1500" dirty="0" smtClean="0"/>
              <a:t>Μετά από δύο εβδομάδες, δόθηκε σε κάθε μαθητή μίας παράγραφος που περιείχε τις παραπάνω άγνωστες λέξεις και τους δόθηκε η δυνατότητα να κάνουν χρήση του συγκεκριμένου λογισμικού αντλώντας σε πρώτη φάση πληροφορίες για τις άγνωστες λέξεις τους και χρησιμοποιώντας τα </a:t>
            </a:r>
            <a:r>
              <a:rPr lang="en-US" sz="1500" dirty="0" smtClean="0"/>
              <a:t>Quiz</a:t>
            </a:r>
            <a:r>
              <a:rPr lang="el-GR" sz="1500" dirty="0" smtClean="0"/>
              <a:t> αυτοαξιολόγησης του λογισμικού σε δεύτερη φάση. </a:t>
            </a:r>
          </a:p>
          <a:p>
            <a:pPr marL="0" indent="0"/>
            <a:r>
              <a:rPr lang="el-GR" sz="1500" dirty="0" smtClean="0"/>
              <a:t>Έπειτα τους δόθηκε μία δεύτερη παράγραφος με ένα διαφορετικό σύνολο άγνωστων λέξεων και τους επιτράπηκε να αντλήσουν πληροφορίες από ένα τυπικό λεξικό Νεοελληνικής Γλώσσας το οποίο δεν διέθετε εικόνες, νοηματική και τεστ αυτοαξιολόγησης. Και οι δύο παράγραφοι είχαν παρόμοια συντακτική δομή, αλλά διαφορετικό λεξιλόγιο.</a:t>
            </a:r>
          </a:p>
          <a:p>
            <a:pPr marL="0" indent="0"/>
            <a:endParaRPr lang="el-GR" sz="15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smtClean="0"/>
              <a:t>ΑΝΑΛΥΤΙΚΗ ΠΕΡΙΓΡΑΦΗ ΤΗΣ ανοιχτησ εκπαιδευτικησ ΠΡΑΚΤΙΚΗΣ</a:t>
            </a:r>
            <a:endParaRPr lang="el-GR" sz="2400"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16</a:t>
            </a:fld>
            <a:endParaRPr lang="en-US" dirty="0"/>
          </a:p>
        </p:txBody>
      </p:sp>
      <p:sp>
        <p:nvSpPr>
          <p:cNvPr id="7" name="Content Placeholder 6"/>
          <p:cNvSpPr>
            <a:spLocks noGrp="1"/>
          </p:cNvSpPr>
          <p:nvPr>
            <p:ph sz="half" idx="2"/>
          </p:nvPr>
        </p:nvSpPr>
        <p:spPr/>
        <p:txBody>
          <a:bodyPr>
            <a:normAutofit/>
          </a:bodyPr>
          <a:lstStyle/>
          <a:p>
            <a:pPr marL="0" indent="0"/>
            <a:r>
              <a:rPr lang="el-GR" sz="1600" dirty="0" smtClean="0"/>
              <a:t>Στους μαθητές δόθηκε όσος χρόνος χρειαζόταν. Μετά την ανάγνωση κάθε παραγράφου, απάντησαν απλές ερωτήσεις πολλαπλής επιλογής σχετικά με το λεξιλόγιο. </a:t>
            </a:r>
          </a:p>
          <a:p>
            <a:pPr marL="0" indent="0"/>
            <a:r>
              <a:rPr lang="el-GR" sz="1600" dirty="0" smtClean="0"/>
              <a:t>Μετά από μία εβδομάδα για την κάθε μία από τις δύο παραγράφους που τους είχαν δοθεί παλιότερα δόθηκε ένα δεύτερο τεστ με ερωτήσεις πολλαπλής επιλογής με τις λέξεις-στόχο. </a:t>
            </a:r>
            <a:endParaRPr lang="en-US" sz="1600" dirty="0" smtClean="0"/>
          </a:p>
          <a:p>
            <a:pPr marL="0" indent="0"/>
            <a:r>
              <a:rPr lang="el-GR" sz="1600" dirty="0" smtClean="0"/>
              <a:t>Στον παρακάτω πίνακα εμφανίζονται τα αποτελέσματα της έρευνας σχετικά με το πόσοι μαθητές απάντησαν σωστά σε όλες τις ερωτήσεις ή έκαναν ένα ή περισσότερα λάθη στα συνολικά 4 τεστ που τους δόθηκαν. </a:t>
            </a:r>
          </a:p>
          <a:p>
            <a:endParaRPr lang="el-GR" sz="1600" dirty="0"/>
          </a:p>
        </p:txBody>
      </p:sp>
      <p:graphicFrame>
        <p:nvGraphicFramePr>
          <p:cNvPr id="9" name="8 - Πίνακας"/>
          <p:cNvGraphicFramePr>
            <a:graphicFrameLocks noGrp="1"/>
          </p:cNvGraphicFramePr>
          <p:nvPr/>
        </p:nvGraphicFramePr>
        <p:xfrm>
          <a:off x="615065" y="2902964"/>
          <a:ext cx="7963662" cy="1467612"/>
        </p:xfrm>
        <a:graphic>
          <a:graphicData uri="http://schemas.openxmlformats.org/drawingml/2006/table">
            <a:tbl>
              <a:tblPr/>
              <a:tblGrid>
                <a:gridCol w="2136647"/>
                <a:gridCol w="938908"/>
                <a:gridCol w="1366831"/>
                <a:gridCol w="1760638"/>
                <a:gridCol w="1760638"/>
              </a:tblGrid>
              <a:tr h="236865">
                <a:tc rowSpan="2">
                  <a:txBody>
                    <a:bodyPr/>
                    <a:lstStyle/>
                    <a:p>
                      <a:pPr algn="just">
                        <a:lnSpc>
                          <a:spcPct val="107000"/>
                        </a:lnSpc>
                        <a:spcAft>
                          <a:spcPts val="0"/>
                        </a:spcAft>
                      </a:pPr>
                      <a:r>
                        <a:rPr lang="el-GR" sz="1500" dirty="0">
                          <a:latin typeface="Arial"/>
                          <a:ea typeface="STKaiti"/>
                          <a:cs typeface="Tahoma"/>
                        </a:rPr>
                        <a:t>Απαντήσεις Μαθητών</a:t>
                      </a:r>
                      <a:endParaRPr lang="el-GR" sz="1500" dirty="0">
                        <a:latin typeface="Candara"/>
                        <a:ea typeface="STKaiti"/>
                        <a:cs typeface="Tahoma"/>
                      </a:endParaRPr>
                    </a:p>
                  </a:txBody>
                  <a:tcPr marL="90553" marR="90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l-GR" sz="1500">
                          <a:latin typeface="Arial"/>
                          <a:ea typeface="STKaiti"/>
                          <a:cs typeface="Tahoma"/>
                        </a:rPr>
                        <a:t>Δικό μας Λογισμικό</a:t>
                      </a:r>
                      <a:endParaRPr lang="el-GR" sz="1500">
                        <a:latin typeface="Candara"/>
                        <a:ea typeface="STKaiti"/>
                        <a:cs typeface="Tahoma"/>
                      </a:endParaRPr>
                    </a:p>
                  </a:txBody>
                  <a:tcPr marL="90553" marR="90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gridSpan="2">
                  <a:txBody>
                    <a:bodyPr/>
                    <a:lstStyle/>
                    <a:p>
                      <a:pPr algn="ctr">
                        <a:lnSpc>
                          <a:spcPct val="107000"/>
                        </a:lnSpc>
                        <a:spcAft>
                          <a:spcPts val="0"/>
                        </a:spcAft>
                      </a:pPr>
                      <a:r>
                        <a:rPr lang="el-GR" sz="1500">
                          <a:latin typeface="Arial"/>
                          <a:ea typeface="STKaiti"/>
                          <a:cs typeface="Tahoma"/>
                        </a:rPr>
                        <a:t>Τυπικό Λεξικό Νεοελληνικής Γλώσσας</a:t>
                      </a:r>
                      <a:endParaRPr lang="el-GR" sz="1500">
                        <a:latin typeface="Candara"/>
                        <a:ea typeface="STKaiti"/>
                        <a:cs typeface="Tahoma"/>
                      </a:endParaRPr>
                    </a:p>
                  </a:txBody>
                  <a:tcPr marL="90553" marR="90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r>
              <a:tr h="236865">
                <a:tc vMerge="1">
                  <a:txBody>
                    <a:bodyPr/>
                    <a:lstStyle/>
                    <a:p>
                      <a:endParaRPr lang="el-GR"/>
                    </a:p>
                  </a:txBody>
                  <a:tcPr/>
                </a:tc>
                <a:tc>
                  <a:txBody>
                    <a:bodyPr/>
                    <a:lstStyle/>
                    <a:p>
                      <a:pPr algn="ctr">
                        <a:lnSpc>
                          <a:spcPct val="107000"/>
                        </a:lnSpc>
                        <a:spcAft>
                          <a:spcPts val="0"/>
                        </a:spcAft>
                      </a:pPr>
                      <a:r>
                        <a:rPr lang="en-US" sz="1500" b="1" i="1">
                          <a:latin typeface="Arial"/>
                          <a:ea typeface="STKaiti"/>
                          <a:cs typeface="Tahoma"/>
                        </a:rPr>
                        <a:t>1</a:t>
                      </a:r>
                      <a:r>
                        <a:rPr lang="el-GR" sz="1500" b="1" i="1" baseline="30000">
                          <a:latin typeface="Arial"/>
                          <a:ea typeface="STKaiti"/>
                          <a:cs typeface="Tahoma"/>
                        </a:rPr>
                        <a:t>ο</a:t>
                      </a:r>
                      <a:r>
                        <a:rPr lang="en-US" sz="1500" b="1" i="1">
                          <a:latin typeface="Arial"/>
                          <a:ea typeface="STKaiti"/>
                          <a:cs typeface="Tahoma"/>
                        </a:rPr>
                        <a:t> test</a:t>
                      </a:r>
                      <a:endParaRPr lang="el-GR" sz="1500">
                        <a:latin typeface="Candara"/>
                        <a:ea typeface="STKaiti"/>
                        <a:cs typeface="Tahoma"/>
                      </a:endParaRPr>
                    </a:p>
                  </a:txBody>
                  <a:tcPr marL="90553" marR="90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500" b="1" i="1">
                          <a:latin typeface="Arial"/>
                          <a:ea typeface="STKaiti"/>
                          <a:cs typeface="Tahoma"/>
                        </a:rPr>
                        <a:t>2</a:t>
                      </a:r>
                      <a:r>
                        <a:rPr lang="el-GR" sz="1500" b="1" i="1" baseline="30000">
                          <a:latin typeface="Arial"/>
                          <a:ea typeface="STKaiti"/>
                          <a:cs typeface="Tahoma"/>
                        </a:rPr>
                        <a:t>ο</a:t>
                      </a:r>
                      <a:r>
                        <a:rPr lang="en-US" sz="1500" b="1" i="1">
                          <a:latin typeface="Arial"/>
                          <a:ea typeface="STKaiti"/>
                          <a:cs typeface="Tahoma"/>
                        </a:rPr>
                        <a:t> test</a:t>
                      </a:r>
                      <a:endParaRPr lang="el-GR" sz="1500">
                        <a:latin typeface="Candara"/>
                        <a:ea typeface="STKaiti"/>
                        <a:cs typeface="Tahoma"/>
                      </a:endParaRPr>
                    </a:p>
                  </a:txBody>
                  <a:tcPr marL="90553" marR="90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500" b="1" i="1">
                          <a:latin typeface="Arial"/>
                          <a:ea typeface="STKaiti"/>
                          <a:cs typeface="Tahoma"/>
                        </a:rPr>
                        <a:t>1</a:t>
                      </a:r>
                      <a:r>
                        <a:rPr lang="el-GR" sz="1500" b="1" i="1" baseline="30000">
                          <a:latin typeface="Arial"/>
                          <a:ea typeface="STKaiti"/>
                          <a:cs typeface="Tahoma"/>
                        </a:rPr>
                        <a:t>ο</a:t>
                      </a:r>
                      <a:r>
                        <a:rPr lang="en-US" sz="1500" b="1" i="1">
                          <a:latin typeface="Arial"/>
                          <a:ea typeface="STKaiti"/>
                          <a:cs typeface="Tahoma"/>
                        </a:rPr>
                        <a:t> test</a:t>
                      </a:r>
                      <a:endParaRPr lang="el-GR" sz="1500">
                        <a:latin typeface="Candara"/>
                        <a:ea typeface="STKaiti"/>
                        <a:cs typeface="Tahoma"/>
                      </a:endParaRPr>
                    </a:p>
                  </a:txBody>
                  <a:tcPr marL="90553" marR="90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500" b="1" i="1">
                          <a:latin typeface="Arial"/>
                          <a:ea typeface="STKaiti"/>
                          <a:cs typeface="Tahoma"/>
                        </a:rPr>
                        <a:t>2</a:t>
                      </a:r>
                      <a:r>
                        <a:rPr lang="el-GR" sz="1500" b="1" i="1" baseline="30000">
                          <a:latin typeface="Arial"/>
                          <a:ea typeface="STKaiti"/>
                          <a:cs typeface="Tahoma"/>
                        </a:rPr>
                        <a:t>ο</a:t>
                      </a:r>
                      <a:r>
                        <a:rPr lang="en-US" sz="1500" b="1" i="1">
                          <a:latin typeface="Arial"/>
                          <a:ea typeface="STKaiti"/>
                          <a:cs typeface="Tahoma"/>
                        </a:rPr>
                        <a:t> test</a:t>
                      </a:r>
                      <a:endParaRPr lang="el-GR" sz="1500">
                        <a:latin typeface="Candara"/>
                        <a:ea typeface="STKaiti"/>
                        <a:cs typeface="Tahoma"/>
                      </a:endParaRPr>
                    </a:p>
                  </a:txBody>
                  <a:tcPr marL="90553" marR="90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865">
                <a:tc>
                  <a:txBody>
                    <a:bodyPr/>
                    <a:lstStyle/>
                    <a:p>
                      <a:pPr algn="just">
                        <a:lnSpc>
                          <a:spcPct val="107000"/>
                        </a:lnSpc>
                        <a:spcAft>
                          <a:spcPts val="0"/>
                        </a:spcAft>
                      </a:pPr>
                      <a:r>
                        <a:rPr lang="el-GR" sz="1500">
                          <a:latin typeface="Arial"/>
                          <a:ea typeface="STKaiti"/>
                          <a:cs typeface="Tahoma"/>
                        </a:rPr>
                        <a:t>Όλες Σωστές </a:t>
                      </a:r>
                      <a:endParaRPr lang="el-GR" sz="1500">
                        <a:latin typeface="Candara"/>
                        <a:ea typeface="STKaiti"/>
                        <a:cs typeface="Tahoma"/>
                      </a:endParaRPr>
                    </a:p>
                  </a:txBody>
                  <a:tcPr marL="90553" marR="90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500">
                          <a:latin typeface="Arial"/>
                          <a:ea typeface="STKaiti"/>
                          <a:cs typeface="Tahoma"/>
                        </a:rPr>
                        <a:t>9</a:t>
                      </a:r>
                      <a:endParaRPr lang="el-GR" sz="1500">
                        <a:latin typeface="Candara"/>
                        <a:ea typeface="STKaiti"/>
                        <a:cs typeface="Tahoma"/>
                      </a:endParaRPr>
                    </a:p>
                  </a:txBody>
                  <a:tcPr marL="90553" marR="90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500">
                          <a:latin typeface="Arial"/>
                          <a:ea typeface="STKaiti"/>
                          <a:cs typeface="Tahoma"/>
                        </a:rPr>
                        <a:t>8</a:t>
                      </a:r>
                      <a:endParaRPr lang="el-GR" sz="1500">
                        <a:latin typeface="Candara"/>
                        <a:ea typeface="STKaiti"/>
                        <a:cs typeface="Tahoma"/>
                      </a:endParaRPr>
                    </a:p>
                  </a:txBody>
                  <a:tcPr marL="90553" marR="90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500">
                          <a:latin typeface="Arial"/>
                          <a:ea typeface="STKaiti"/>
                          <a:cs typeface="Tahoma"/>
                        </a:rPr>
                        <a:t>1</a:t>
                      </a:r>
                      <a:endParaRPr lang="el-GR" sz="1500">
                        <a:latin typeface="Candara"/>
                        <a:ea typeface="STKaiti"/>
                        <a:cs typeface="Tahoma"/>
                      </a:endParaRPr>
                    </a:p>
                  </a:txBody>
                  <a:tcPr marL="90553" marR="90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500">
                          <a:latin typeface="Arial"/>
                          <a:ea typeface="STKaiti"/>
                          <a:cs typeface="Tahoma"/>
                        </a:rPr>
                        <a:t>1</a:t>
                      </a:r>
                      <a:endParaRPr lang="el-GR" sz="1500">
                        <a:latin typeface="Candara"/>
                        <a:ea typeface="STKaiti"/>
                        <a:cs typeface="Tahoma"/>
                      </a:endParaRPr>
                    </a:p>
                  </a:txBody>
                  <a:tcPr marL="90553" marR="90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865">
                <a:tc>
                  <a:txBody>
                    <a:bodyPr/>
                    <a:lstStyle/>
                    <a:p>
                      <a:pPr algn="just">
                        <a:lnSpc>
                          <a:spcPct val="107000"/>
                        </a:lnSpc>
                        <a:spcAft>
                          <a:spcPts val="0"/>
                        </a:spcAft>
                      </a:pPr>
                      <a:r>
                        <a:rPr lang="el-GR" sz="1500">
                          <a:latin typeface="Arial"/>
                          <a:ea typeface="STKaiti"/>
                          <a:cs typeface="Tahoma"/>
                        </a:rPr>
                        <a:t>Ένα λάθος</a:t>
                      </a:r>
                      <a:endParaRPr lang="el-GR" sz="1500">
                        <a:latin typeface="Candara"/>
                        <a:ea typeface="STKaiti"/>
                        <a:cs typeface="Tahoma"/>
                      </a:endParaRPr>
                    </a:p>
                  </a:txBody>
                  <a:tcPr marL="90553" marR="90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500">
                          <a:latin typeface="Arial"/>
                          <a:ea typeface="STKaiti"/>
                          <a:cs typeface="Tahoma"/>
                        </a:rPr>
                        <a:t>3</a:t>
                      </a:r>
                      <a:endParaRPr lang="el-GR" sz="1500">
                        <a:latin typeface="Candara"/>
                        <a:ea typeface="STKaiti"/>
                        <a:cs typeface="Tahoma"/>
                      </a:endParaRPr>
                    </a:p>
                  </a:txBody>
                  <a:tcPr marL="90553" marR="90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500">
                          <a:latin typeface="Arial"/>
                          <a:ea typeface="STKaiti"/>
                          <a:cs typeface="Tahoma"/>
                        </a:rPr>
                        <a:t>1</a:t>
                      </a:r>
                      <a:endParaRPr lang="el-GR" sz="1500">
                        <a:latin typeface="Candara"/>
                        <a:ea typeface="STKaiti"/>
                        <a:cs typeface="Tahoma"/>
                      </a:endParaRPr>
                    </a:p>
                  </a:txBody>
                  <a:tcPr marL="90553" marR="90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500">
                          <a:latin typeface="Arial"/>
                          <a:ea typeface="STKaiti"/>
                          <a:cs typeface="Tahoma"/>
                        </a:rPr>
                        <a:t>3</a:t>
                      </a:r>
                      <a:endParaRPr lang="el-GR" sz="1500">
                        <a:latin typeface="Candara"/>
                        <a:ea typeface="STKaiti"/>
                        <a:cs typeface="Tahoma"/>
                      </a:endParaRPr>
                    </a:p>
                  </a:txBody>
                  <a:tcPr marL="90553" marR="90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500">
                          <a:latin typeface="Arial"/>
                          <a:ea typeface="STKaiti"/>
                          <a:cs typeface="Tahoma"/>
                        </a:rPr>
                        <a:t>4</a:t>
                      </a:r>
                      <a:endParaRPr lang="el-GR" sz="1500">
                        <a:latin typeface="Candara"/>
                        <a:ea typeface="STKaiti"/>
                        <a:cs typeface="Tahoma"/>
                      </a:endParaRPr>
                    </a:p>
                  </a:txBody>
                  <a:tcPr marL="90553" marR="90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728">
                <a:tc>
                  <a:txBody>
                    <a:bodyPr/>
                    <a:lstStyle/>
                    <a:p>
                      <a:pPr algn="just">
                        <a:lnSpc>
                          <a:spcPct val="107000"/>
                        </a:lnSpc>
                        <a:spcAft>
                          <a:spcPts val="0"/>
                        </a:spcAft>
                      </a:pPr>
                      <a:r>
                        <a:rPr lang="el-GR" sz="1500" dirty="0">
                          <a:latin typeface="Arial"/>
                          <a:ea typeface="STKaiti"/>
                          <a:cs typeface="Tahoma"/>
                        </a:rPr>
                        <a:t>Δύο ή περισσότερα λάθη</a:t>
                      </a:r>
                      <a:endParaRPr lang="el-GR" sz="1500" dirty="0">
                        <a:latin typeface="Candara"/>
                        <a:ea typeface="STKaiti"/>
                        <a:cs typeface="Tahoma"/>
                      </a:endParaRPr>
                    </a:p>
                  </a:txBody>
                  <a:tcPr marL="90553" marR="90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500">
                          <a:latin typeface="Arial"/>
                          <a:ea typeface="STKaiti"/>
                          <a:cs typeface="Tahoma"/>
                        </a:rPr>
                        <a:t>0</a:t>
                      </a:r>
                      <a:endParaRPr lang="el-GR" sz="1500">
                        <a:latin typeface="Candara"/>
                        <a:ea typeface="STKaiti"/>
                        <a:cs typeface="Tahoma"/>
                      </a:endParaRPr>
                    </a:p>
                  </a:txBody>
                  <a:tcPr marL="90553" marR="90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500">
                          <a:latin typeface="Arial"/>
                          <a:ea typeface="STKaiti"/>
                          <a:cs typeface="Tahoma"/>
                        </a:rPr>
                        <a:t>3</a:t>
                      </a:r>
                      <a:endParaRPr lang="el-GR" sz="1500">
                        <a:latin typeface="Candara"/>
                        <a:ea typeface="STKaiti"/>
                        <a:cs typeface="Tahoma"/>
                      </a:endParaRPr>
                    </a:p>
                  </a:txBody>
                  <a:tcPr marL="90553" marR="90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500">
                          <a:latin typeface="Arial"/>
                          <a:ea typeface="STKaiti"/>
                          <a:cs typeface="Tahoma"/>
                        </a:rPr>
                        <a:t>8</a:t>
                      </a:r>
                      <a:endParaRPr lang="el-GR" sz="1500">
                        <a:latin typeface="Candara"/>
                        <a:ea typeface="STKaiti"/>
                        <a:cs typeface="Tahoma"/>
                      </a:endParaRPr>
                    </a:p>
                  </a:txBody>
                  <a:tcPr marL="90553" marR="90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500" dirty="0">
                          <a:latin typeface="Arial"/>
                          <a:ea typeface="STKaiti"/>
                          <a:cs typeface="Tahoma"/>
                        </a:rPr>
                        <a:t>7</a:t>
                      </a:r>
                      <a:endParaRPr lang="el-GR" sz="1500" dirty="0">
                        <a:latin typeface="Candara"/>
                        <a:ea typeface="STKaiti"/>
                        <a:cs typeface="Tahoma"/>
                      </a:endParaRPr>
                    </a:p>
                  </a:txBody>
                  <a:tcPr marL="90553" marR="90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smtClean="0"/>
              <a:t>ΑΝΑΛΥΤΙΚΗ ΠΕΡΙΓΡΑΦΗ ΤΗΣ ανοιχτησ εκπαιδευτικησ ΠΡΑΚΤΙΚΗΣ</a:t>
            </a:r>
            <a:endParaRPr lang="el-GR" sz="2400"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17</a:t>
            </a:fld>
            <a:endParaRPr lang="en-US" dirty="0"/>
          </a:p>
        </p:txBody>
      </p:sp>
      <p:sp>
        <p:nvSpPr>
          <p:cNvPr id="7" name="Content Placeholder 6"/>
          <p:cNvSpPr>
            <a:spLocks noGrp="1"/>
          </p:cNvSpPr>
          <p:nvPr>
            <p:ph sz="half" idx="2"/>
          </p:nvPr>
        </p:nvSpPr>
        <p:spPr/>
        <p:txBody>
          <a:bodyPr>
            <a:normAutofit fontScale="77500" lnSpcReduction="20000"/>
          </a:bodyPr>
          <a:lstStyle/>
          <a:p>
            <a:r>
              <a:rPr lang="el-GR" sz="2000" b="1" dirty="0" smtClean="0"/>
              <a:t>3</a:t>
            </a:r>
            <a:r>
              <a:rPr lang="el-GR" sz="2000" b="1" baseline="30000" dirty="0" smtClean="0"/>
              <a:t>η</a:t>
            </a:r>
            <a:r>
              <a:rPr lang="el-GR" sz="2000" b="1" dirty="0" smtClean="0"/>
              <a:t> Φάση : Λογοθεραπευτική Χρήση του Εκπαιδευτικού Λογισμικού</a:t>
            </a:r>
            <a:endParaRPr lang="el-GR" sz="2000" dirty="0" smtClean="0"/>
          </a:p>
          <a:p>
            <a:pPr marL="0" indent="0"/>
            <a:r>
              <a:rPr lang="el-GR" sz="2000" dirty="0" smtClean="0"/>
              <a:t>Το παρόν εκπαιδευτικό λογισμικό προβλέπεται να χρησιμοποιηθεί και για λογοθεραπευτική παρέμβαση, με στόχο την περαιτέρω εξάσκηση των κωφών και βαρήκοων μαθητών του σχολείου στον προφορικό και γραπτό τρόπο επικοινωνίας. </a:t>
            </a:r>
          </a:p>
          <a:p>
            <a:pPr marL="0" indent="0"/>
            <a:r>
              <a:rPr lang="el-GR" sz="2000" dirty="0" smtClean="0"/>
              <a:t>Για τον λόγο αυτό, ο λογοθεραπευτής του σχολείου κ. Θεόφιλος </a:t>
            </a:r>
            <a:r>
              <a:rPr lang="el-GR" sz="2000" dirty="0" err="1" smtClean="0"/>
              <a:t>Τσανακτσίδης</a:t>
            </a:r>
            <a:r>
              <a:rPr lang="el-GR" sz="2000" dirty="0" smtClean="0"/>
              <a:t>, δοκίμασε πιλοτικά το εκπαιδευτικό λογισμικό και έκρινε πως : </a:t>
            </a:r>
          </a:p>
          <a:p>
            <a:pPr marL="538163" indent="-269875"/>
            <a:r>
              <a:rPr lang="el-GR" sz="2000" i="1" dirty="0" smtClean="0"/>
              <a:t>1. </a:t>
            </a:r>
            <a:r>
              <a:rPr lang="en-US" sz="2000" i="1" dirty="0" smtClean="0"/>
              <a:t>	</a:t>
            </a:r>
            <a:r>
              <a:rPr lang="el-GR" sz="2000" i="1" dirty="0" smtClean="0"/>
              <a:t>διαθέτει εύχρηστο περιβάλλον με πολλές επιλογές και δυνατότητες προσαρμογής του περιεχομένου που αυτή διαθέτει, ανάλογα με τις ανάγκες του κάθε μαθητή. </a:t>
            </a:r>
            <a:endParaRPr lang="el-GR" sz="2000" dirty="0" smtClean="0"/>
          </a:p>
          <a:p>
            <a:pPr marL="538163" indent="-269875"/>
            <a:r>
              <a:rPr lang="el-GR" sz="2000" i="1" dirty="0" smtClean="0"/>
              <a:t>2. </a:t>
            </a:r>
            <a:r>
              <a:rPr lang="en-US" sz="2000" i="1" dirty="0" smtClean="0"/>
              <a:t>	</a:t>
            </a:r>
            <a:r>
              <a:rPr lang="el-GR" sz="2000" i="1" dirty="0" smtClean="0"/>
              <a:t>Υπάρχει άφθονο υλικό μέσω του οποίου ο λογοθεραπευτής μπορεί να ελέγξει την πρόοδο του κάθε μαθητή. </a:t>
            </a:r>
            <a:endParaRPr lang="el-GR" sz="2000" dirty="0" smtClean="0"/>
          </a:p>
          <a:p>
            <a:pPr marL="538163" indent="-269875"/>
            <a:r>
              <a:rPr lang="el-GR" sz="2000" dirty="0" smtClean="0"/>
              <a:t>3.</a:t>
            </a:r>
            <a:r>
              <a:rPr lang="en-US" sz="2000" dirty="0" smtClean="0"/>
              <a:t>	</a:t>
            </a:r>
            <a:r>
              <a:rPr lang="el-GR" sz="2000" dirty="0" smtClean="0"/>
              <a:t> </a:t>
            </a:r>
            <a:r>
              <a:rPr lang="el-GR" sz="2000" i="1" dirty="0" smtClean="0"/>
              <a:t>Είναι πολύ σημαντικός ο μηχανισμός συλλαβισμού τον λέξεων τον οποία διαθέτει το λογισμικό καθώς δίνει την δυνατότητα στους μαθητές με προβλήματα ακοής να αποκτήσουν φωνολογική επίγνωση, να εξασκηθούν και να αυτοαξιολογηθούν σε πρόγραμμα λογοθεραπευτικής παρέμβασης. </a:t>
            </a:r>
            <a:endParaRPr lang="el-GR" sz="2000" dirty="0" smtClean="0"/>
          </a:p>
          <a:p>
            <a:pPr marL="538163" indent="-269875"/>
            <a:r>
              <a:rPr lang="el-GR" sz="2000" dirty="0" smtClean="0"/>
              <a:t>4</a:t>
            </a:r>
            <a:r>
              <a:rPr lang="el-GR" sz="2000" i="1" dirty="0" smtClean="0"/>
              <a:t>. </a:t>
            </a:r>
            <a:r>
              <a:rPr lang="en-US" sz="2000" i="1" dirty="0" smtClean="0"/>
              <a:t>	</a:t>
            </a:r>
            <a:r>
              <a:rPr lang="el-GR" sz="2000" i="1" dirty="0" smtClean="0"/>
              <a:t>Παιδιά με κοχλιακό εμφύτευμα ή καλά υπολείμματα ακοής μπορούν να ασκηθούν στην αποκωδικοποίηση του ηλεκτρονικού ήχου για τη χρήση του τηλεφώνου. </a:t>
            </a:r>
            <a:endParaRPr lang="el-GR" sz="2000" dirty="0" smtClean="0"/>
          </a:p>
          <a:p>
            <a:pPr marL="538163" indent="-269875"/>
            <a:r>
              <a:rPr lang="el-GR" sz="2000" dirty="0" smtClean="0"/>
              <a:t>5</a:t>
            </a:r>
            <a:r>
              <a:rPr lang="el-GR" sz="2000" i="1" dirty="0" smtClean="0"/>
              <a:t>. </a:t>
            </a:r>
            <a:r>
              <a:rPr lang="en-US" sz="2000" i="1" dirty="0" smtClean="0"/>
              <a:t>	</a:t>
            </a:r>
            <a:r>
              <a:rPr lang="el-GR" sz="2000" i="1" dirty="0" smtClean="0"/>
              <a:t>Επιπλέον, κάθε μαθητής έχει τη δυνατότητα να εξασκηθεί μόνος του στο σπίτι.</a:t>
            </a:r>
            <a:endParaRPr lang="el-GR" sz="2000" dirty="0" smtClean="0"/>
          </a:p>
          <a:p>
            <a:endParaRPr lang="el-GR"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9140000">
            <a:off x="816119" y="1589388"/>
            <a:ext cx="6901822" cy="1207509"/>
          </a:xfrm>
        </p:spPr>
        <p:txBody>
          <a:bodyPr/>
          <a:lstStyle/>
          <a:p>
            <a:r>
              <a:rPr lang="el-GR" dirty="0" smtClean="0"/>
              <a:t>ΑΞΙΟΠΟΙΗΣΗ ΨΗΦΙΑΚΟΥ ΠΕΡΙΕΧΟΜΕΝΟΥ</a:t>
            </a: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ingle Corner Rectangle 9"/>
          <p:cNvSpPr/>
          <p:nvPr/>
        </p:nvSpPr>
        <p:spPr>
          <a:xfrm>
            <a:off x="2731824" y="3099895"/>
            <a:ext cx="5800299" cy="1692322"/>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9" name="Round Single Corner Rectangle 8"/>
          <p:cNvSpPr/>
          <p:nvPr/>
        </p:nvSpPr>
        <p:spPr>
          <a:xfrm>
            <a:off x="2743200" y="358140"/>
            <a:ext cx="5800299" cy="2598420"/>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20" name="Title 19"/>
          <p:cNvSpPr>
            <a:spLocks noGrp="1"/>
          </p:cNvSpPr>
          <p:nvPr>
            <p:ph type="title"/>
          </p:nvPr>
        </p:nvSpPr>
        <p:spPr>
          <a:xfrm>
            <a:off x="2947916" y="5172501"/>
            <a:ext cx="6196084" cy="873457"/>
          </a:xfrm>
        </p:spPr>
        <p:txBody>
          <a:bodyPr/>
          <a:lstStyle/>
          <a:p>
            <a:r>
              <a:rPr lang="el-GR" sz="2400" dirty="0" smtClean="0"/>
              <a:t>ΑΞΙΟΠΟΙΗΣΗ ΨΗΦΙΑΚΟΥ ΠΕΡΙΕΧΟΜΕΝΟΥ</a:t>
            </a:r>
            <a:endParaRPr lang="el-GR" sz="2400" dirty="0"/>
          </a:p>
        </p:txBody>
      </p:sp>
      <p:pic>
        <p:nvPicPr>
          <p:cNvPr id="26" name="Content Placeholder 25" descr="lo4.png"/>
          <p:cNvPicPr>
            <a:picLocks noGrp="1" noChangeAspect="1"/>
          </p:cNvPicPr>
          <p:nvPr>
            <p:ph sz="half" idx="2"/>
          </p:nvPr>
        </p:nvPicPr>
        <p:blipFill>
          <a:blip r:embed="rId2" cstate="print"/>
          <a:stretch>
            <a:fillRect/>
          </a:stretch>
        </p:blipFill>
        <p:spPr>
          <a:xfrm>
            <a:off x="673894" y="528638"/>
            <a:ext cx="1695450" cy="1695450"/>
          </a:xfrm>
          <a:prstGeom prst="rect">
            <a:avLst/>
          </a:prstGeom>
          <a:ln>
            <a:noFill/>
          </a:ln>
          <a:effectLst>
            <a:outerShdw blurRad="292100" dist="139700" dir="2700000" algn="tl" rotWithShape="0">
              <a:srgbClr val="333333">
                <a:alpha val="65000"/>
              </a:srgbClr>
            </a:outerShdw>
          </a:effectLst>
        </p:spPr>
      </p:pic>
      <p:sp>
        <p:nvSpPr>
          <p:cNvPr id="22" name="Content Placeholder 21"/>
          <p:cNvSpPr>
            <a:spLocks noGrp="1"/>
          </p:cNvSpPr>
          <p:nvPr>
            <p:ph sz="quarter" idx="4"/>
          </p:nvPr>
        </p:nvSpPr>
        <p:spPr>
          <a:xfrm>
            <a:off x="2852381" y="327660"/>
            <a:ext cx="5650174" cy="2004060"/>
          </a:xfrm>
        </p:spPr>
        <p:txBody>
          <a:bodyPr>
            <a:noAutofit/>
          </a:bodyPr>
          <a:lstStyle/>
          <a:p>
            <a:pPr>
              <a:spcBef>
                <a:spcPts val="300"/>
              </a:spcBef>
            </a:pPr>
            <a:r>
              <a:rPr lang="el-GR" sz="1000" dirty="0" smtClean="0">
                <a:solidFill>
                  <a:schemeClr val="accent2">
                    <a:lumMod val="50000"/>
                  </a:schemeClr>
                </a:solidFill>
                <a:effectLst>
                  <a:outerShdw blurRad="38100" dist="38100" dir="2700000" algn="tl">
                    <a:srgbClr val="000000">
                      <a:alpha val="43137"/>
                    </a:srgbClr>
                  </a:outerShdw>
                </a:effectLst>
              </a:rPr>
              <a:t>Κάθετος αντίδραση</a:t>
            </a:r>
          </a:p>
          <a:p>
            <a:pPr>
              <a:spcBef>
                <a:spcPts val="300"/>
              </a:spcBef>
            </a:pPr>
            <a:r>
              <a:rPr lang="el-GR" sz="1050" dirty="0" smtClean="0">
                <a:sym typeface="Wingdings"/>
              </a:rPr>
              <a:t></a:t>
            </a:r>
            <a:r>
              <a:rPr lang="el-GR" sz="1050" dirty="0" smtClean="0"/>
              <a:t> </a:t>
            </a:r>
            <a:r>
              <a:rPr lang="el-GR" sz="1050" dirty="0" smtClean="0"/>
              <a:t>Σημασιολογικά πεδία στο λεξικό της κοινής νεοελληνικής, </a:t>
            </a:r>
            <a:r>
              <a:rPr lang="en-US" sz="1050" u="sng" dirty="0" smtClean="0">
                <a:hlinkClick r:id="rId3"/>
              </a:rPr>
              <a:t>http</a:t>
            </a:r>
            <a:r>
              <a:rPr lang="el-GR" sz="1050" u="sng" dirty="0" smtClean="0">
                <a:hlinkClick r:id="rId3"/>
              </a:rPr>
              <a:t>://</a:t>
            </a:r>
            <a:r>
              <a:rPr lang="en-US" sz="1050" u="sng" dirty="0" err="1" smtClean="0">
                <a:hlinkClick r:id="rId3"/>
              </a:rPr>
              <a:t>photodentro</a:t>
            </a:r>
            <a:r>
              <a:rPr lang="el-GR" sz="1050" u="sng" dirty="0" smtClean="0">
                <a:hlinkClick r:id="rId3"/>
              </a:rPr>
              <a:t>.</a:t>
            </a:r>
            <a:r>
              <a:rPr lang="en-US" sz="1050" u="sng" dirty="0" err="1" smtClean="0">
                <a:hlinkClick r:id="rId3"/>
              </a:rPr>
              <a:t>edu</a:t>
            </a:r>
            <a:r>
              <a:rPr lang="el-GR" sz="1050" u="sng" dirty="0" smtClean="0">
                <a:hlinkClick r:id="rId3"/>
              </a:rPr>
              <a:t>.</a:t>
            </a:r>
            <a:r>
              <a:rPr lang="en-US" sz="1050" u="sng" dirty="0" err="1" smtClean="0">
                <a:hlinkClick r:id="rId3"/>
              </a:rPr>
              <a:t>gr</a:t>
            </a:r>
            <a:r>
              <a:rPr lang="el-GR" sz="1050" u="sng" dirty="0" smtClean="0">
                <a:hlinkClick r:id="rId3"/>
              </a:rPr>
              <a:t>/</a:t>
            </a:r>
            <a:r>
              <a:rPr lang="en-US" sz="1050" u="sng" dirty="0" err="1" smtClean="0">
                <a:hlinkClick r:id="rId3"/>
              </a:rPr>
              <a:t>lor</a:t>
            </a:r>
            <a:r>
              <a:rPr lang="el-GR" sz="1050" u="sng" dirty="0" smtClean="0">
                <a:hlinkClick r:id="rId3"/>
              </a:rPr>
              <a:t>/</a:t>
            </a:r>
            <a:r>
              <a:rPr lang="en-US" sz="1050" u="sng" dirty="0" smtClean="0">
                <a:hlinkClick r:id="rId3"/>
              </a:rPr>
              <a:t>r</a:t>
            </a:r>
            <a:r>
              <a:rPr lang="el-GR" sz="1050" u="sng" dirty="0" smtClean="0">
                <a:hlinkClick r:id="rId3"/>
              </a:rPr>
              <a:t>/8521/7011</a:t>
            </a:r>
            <a:r>
              <a:rPr lang="el-GR" sz="1050" dirty="0" smtClean="0"/>
              <a:t>. </a:t>
            </a:r>
            <a:endParaRPr lang="el-GR" sz="1000" dirty="0" smtClean="0"/>
          </a:p>
          <a:p>
            <a:pPr>
              <a:spcBef>
                <a:spcPts val="300"/>
              </a:spcBef>
            </a:pPr>
            <a:r>
              <a:rPr lang="el-GR" sz="1050" dirty="0" smtClean="0">
                <a:sym typeface="Wingdings"/>
              </a:rPr>
              <a:t></a:t>
            </a:r>
            <a:r>
              <a:rPr lang="el-GR" sz="1050" dirty="0" smtClean="0"/>
              <a:t> ΦΤΙΑΞΕ ΤΗ ΛΕΞΗ, </a:t>
            </a:r>
            <a:r>
              <a:rPr lang="en-US" sz="1050" u="sng" dirty="0" smtClean="0">
                <a:hlinkClick r:id="rId4"/>
              </a:rPr>
              <a:t>http</a:t>
            </a:r>
            <a:r>
              <a:rPr lang="el-GR" sz="1050" u="sng" dirty="0" smtClean="0">
                <a:hlinkClick r:id="rId4"/>
              </a:rPr>
              <a:t>://</a:t>
            </a:r>
            <a:r>
              <a:rPr lang="en-US" sz="1050" u="sng" dirty="0" err="1" smtClean="0">
                <a:hlinkClick r:id="rId4"/>
              </a:rPr>
              <a:t>photodentro</a:t>
            </a:r>
            <a:r>
              <a:rPr lang="el-GR" sz="1050" u="sng" dirty="0" smtClean="0">
                <a:hlinkClick r:id="rId4"/>
              </a:rPr>
              <a:t>.</a:t>
            </a:r>
            <a:r>
              <a:rPr lang="en-US" sz="1050" u="sng" dirty="0" err="1" smtClean="0">
                <a:hlinkClick r:id="rId4"/>
              </a:rPr>
              <a:t>edu</a:t>
            </a:r>
            <a:r>
              <a:rPr lang="el-GR" sz="1050" u="sng" dirty="0" smtClean="0">
                <a:hlinkClick r:id="rId4"/>
              </a:rPr>
              <a:t>.</a:t>
            </a:r>
            <a:r>
              <a:rPr lang="en-US" sz="1050" u="sng" dirty="0" err="1" smtClean="0">
                <a:hlinkClick r:id="rId4"/>
              </a:rPr>
              <a:t>gr</a:t>
            </a:r>
            <a:r>
              <a:rPr lang="el-GR" sz="1050" u="sng" dirty="0" smtClean="0">
                <a:hlinkClick r:id="rId4"/>
              </a:rPr>
              <a:t>/</a:t>
            </a:r>
            <a:r>
              <a:rPr lang="en-US" sz="1050" u="sng" dirty="0" err="1" smtClean="0">
                <a:hlinkClick r:id="rId4"/>
              </a:rPr>
              <a:t>ugc</a:t>
            </a:r>
            <a:r>
              <a:rPr lang="el-GR" sz="1050" u="sng" dirty="0" smtClean="0">
                <a:hlinkClick r:id="rId4"/>
              </a:rPr>
              <a:t>/</a:t>
            </a:r>
            <a:r>
              <a:rPr lang="en-US" sz="1050" u="sng" dirty="0" smtClean="0">
                <a:hlinkClick r:id="rId4"/>
              </a:rPr>
              <a:t>r</a:t>
            </a:r>
            <a:r>
              <a:rPr lang="el-GR" sz="1050" u="sng" dirty="0" smtClean="0">
                <a:hlinkClick r:id="rId4"/>
              </a:rPr>
              <a:t>/8525/274</a:t>
            </a:r>
            <a:endParaRPr lang="el-GR" sz="1000" dirty="0" smtClean="0"/>
          </a:p>
          <a:p>
            <a:pPr>
              <a:spcBef>
                <a:spcPts val="300"/>
              </a:spcBef>
            </a:pPr>
            <a:r>
              <a:rPr lang="el-GR" sz="1050" dirty="0" smtClean="0">
                <a:sym typeface="Wingdings"/>
              </a:rPr>
              <a:t></a:t>
            </a:r>
            <a:r>
              <a:rPr lang="el-GR" sz="1050" dirty="0" smtClean="0"/>
              <a:t> ΜΑΘΑΙΝΩ ΤΗΝ ΑΛΦΑΒΗΤΑ, </a:t>
            </a:r>
            <a:r>
              <a:rPr lang="en-US" sz="1050" u="sng" dirty="0" smtClean="0">
                <a:hlinkClick r:id="rId5"/>
              </a:rPr>
              <a:t>http</a:t>
            </a:r>
            <a:r>
              <a:rPr lang="el-GR" sz="1050" u="sng" dirty="0" smtClean="0">
                <a:hlinkClick r:id="rId5"/>
              </a:rPr>
              <a:t>://</a:t>
            </a:r>
            <a:r>
              <a:rPr lang="en-US" sz="1050" u="sng" dirty="0" err="1" smtClean="0">
                <a:hlinkClick r:id="rId5"/>
              </a:rPr>
              <a:t>photodentro</a:t>
            </a:r>
            <a:r>
              <a:rPr lang="el-GR" sz="1050" u="sng" dirty="0" smtClean="0">
                <a:hlinkClick r:id="rId5"/>
              </a:rPr>
              <a:t>.</a:t>
            </a:r>
            <a:r>
              <a:rPr lang="en-US" sz="1050" u="sng" dirty="0" err="1" smtClean="0">
                <a:hlinkClick r:id="rId5"/>
              </a:rPr>
              <a:t>edu</a:t>
            </a:r>
            <a:r>
              <a:rPr lang="el-GR" sz="1050" u="sng" dirty="0" smtClean="0">
                <a:hlinkClick r:id="rId5"/>
              </a:rPr>
              <a:t>.</a:t>
            </a:r>
            <a:r>
              <a:rPr lang="en-US" sz="1050" u="sng" dirty="0" err="1" smtClean="0">
                <a:hlinkClick r:id="rId5"/>
              </a:rPr>
              <a:t>gr</a:t>
            </a:r>
            <a:r>
              <a:rPr lang="el-GR" sz="1050" u="sng" dirty="0" smtClean="0">
                <a:hlinkClick r:id="rId5"/>
              </a:rPr>
              <a:t>/</a:t>
            </a:r>
            <a:r>
              <a:rPr lang="en-US" sz="1050" u="sng" dirty="0" err="1" smtClean="0">
                <a:hlinkClick r:id="rId5"/>
              </a:rPr>
              <a:t>ugc</a:t>
            </a:r>
            <a:r>
              <a:rPr lang="el-GR" sz="1050" u="sng" dirty="0" smtClean="0">
                <a:hlinkClick r:id="rId5"/>
              </a:rPr>
              <a:t>/</a:t>
            </a:r>
            <a:r>
              <a:rPr lang="en-US" sz="1050" u="sng" dirty="0" smtClean="0">
                <a:hlinkClick r:id="rId5"/>
              </a:rPr>
              <a:t>r</a:t>
            </a:r>
            <a:r>
              <a:rPr lang="el-GR" sz="1050" u="sng" dirty="0" smtClean="0">
                <a:hlinkClick r:id="rId5"/>
              </a:rPr>
              <a:t>/8525/272</a:t>
            </a:r>
            <a:endParaRPr lang="el-GR" sz="1000" dirty="0" smtClean="0"/>
          </a:p>
          <a:p>
            <a:pPr>
              <a:spcBef>
                <a:spcPts val="300"/>
              </a:spcBef>
            </a:pPr>
            <a:r>
              <a:rPr lang="el-GR" sz="1050" dirty="0" smtClean="0">
                <a:sym typeface="Wingdings"/>
              </a:rPr>
              <a:t></a:t>
            </a:r>
            <a:r>
              <a:rPr lang="el-GR" sz="1050" dirty="0" smtClean="0"/>
              <a:t> ΜΑΘΑΙΝΩ ΝΑ ΚΥΚΛΟΦΟΡΩ ΜΕ ΑΣΦΑΛΕΙΑ Β΄, </a:t>
            </a:r>
            <a:r>
              <a:rPr lang="en-US" sz="1050" u="sng" dirty="0" smtClean="0">
                <a:hlinkClick r:id="rId6"/>
              </a:rPr>
              <a:t>http</a:t>
            </a:r>
            <a:r>
              <a:rPr lang="el-GR" sz="1050" u="sng" dirty="0" smtClean="0">
                <a:hlinkClick r:id="rId6"/>
              </a:rPr>
              <a:t>://</a:t>
            </a:r>
            <a:r>
              <a:rPr lang="en-US" sz="1050" u="sng" dirty="0" err="1" smtClean="0">
                <a:hlinkClick r:id="rId6"/>
              </a:rPr>
              <a:t>photodentro</a:t>
            </a:r>
            <a:r>
              <a:rPr lang="el-GR" sz="1050" u="sng" dirty="0" smtClean="0">
                <a:hlinkClick r:id="rId6"/>
              </a:rPr>
              <a:t>.</a:t>
            </a:r>
            <a:r>
              <a:rPr lang="en-US" sz="1050" u="sng" dirty="0" err="1" smtClean="0">
                <a:hlinkClick r:id="rId6"/>
              </a:rPr>
              <a:t>edu</a:t>
            </a:r>
            <a:r>
              <a:rPr lang="el-GR" sz="1050" u="sng" dirty="0" smtClean="0">
                <a:hlinkClick r:id="rId6"/>
              </a:rPr>
              <a:t>.</a:t>
            </a:r>
            <a:r>
              <a:rPr lang="en-US" sz="1050" u="sng" dirty="0" err="1" smtClean="0">
                <a:hlinkClick r:id="rId6"/>
              </a:rPr>
              <a:t>gr</a:t>
            </a:r>
            <a:r>
              <a:rPr lang="el-GR" sz="1050" u="sng" dirty="0" smtClean="0">
                <a:hlinkClick r:id="rId6"/>
              </a:rPr>
              <a:t>/</a:t>
            </a:r>
            <a:r>
              <a:rPr lang="en-US" sz="1050" u="sng" dirty="0" err="1" smtClean="0">
                <a:hlinkClick r:id="rId6"/>
              </a:rPr>
              <a:t>edusoft</a:t>
            </a:r>
            <a:r>
              <a:rPr lang="el-GR" sz="1050" u="sng" dirty="0" smtClean="0">
                <a:hlinkClick r:id="rId6"/>
              </a:rPr>
              <a:t>/</a:t>
            </a:r>
            <a:r>
              <a:rPr lang="en-US" sz="1050" u="sng" dirty="0" smtClean="0">
                <a:hlinkClick r:id="rId6"/>
              </a:rPr>
              <a:t>r</a:t>
            </a:r>
            <a:r>
              <a:rPr lang="el-GR" sz="1050" u="sng" dirty="0" smtClean="0">
                <a:hlinkClick r:id="rId6"/>
              </a:rPr>
              <a:t>/8531/232</a:t>
            </a:r>
            <a:endParaRPr lang="el-GR" sz="1000" dirty="0" smtClean="0"/>
          </a:p>
          <a:p>
            <a:pPr>
              <a:spcBef>
                <a:spcPts val="300"/>
              </a:spcBef>
            </a:pPr>
            <a:r>
              <a:rPr lang="el-GR" sz="1050" dirty="0" smtClean="0">
                <a:sym typeface="Wingdings"/>
              </a:rPr>
              <a:t></a:t>
            </a:r>
            <a:r>
              <a:rPr lang="el-GR" sz="1050" dirty="0" smtClean="0"/>
              <a:t> ΠΛΗΡΟΦΟΡΙΚΗ (Α' - Γ' ΓΥΜΝΑΣΙΟΥ), </a:t>
            </a:r>
            <a:r>
              <a:rPr lang="en-US" sz="1050" u="sng" dirty="0" smtClean="0">
                <a:hlinkClick r:id="rId7"/>
              </a:rPr>
              <a:t>http</a:t>
            </a:r>
            <a:r>
              <a:rPr lang="el-GR" sz="1050" u="sng" dirty="0" smtClean="0">
                <a:hlinkClick r:id="rId7"/>
              </a:rPr>
              <a:t>://</a:t>
            </a:r>
            <a:r>
              <a:rPr lang="en-US" sz="1050" u="sng" dirty="0" err="1" smtClean="0">
                <a:hlinkClick r:id="rId7"/>
              </a:rPr>
              <a:t>photodentro</a:t>
            </a:r>
            <a:r>
              <a:rPr lang="el-GR" sz="1050" u="sng" dirty="0" smtClean="0">
                <a:hlinkClick r:id="rId7"/>
              </a:rPr>
              <a:t>.</a:t>
            </a:r>
            <a:r>
              <a:rPr lang="en-US" sz="1050" u="sng" dirty="0" err="1" smtClean="0">
                <a:hlinkClick r:id="rId7"/>
              </a:rPr>
              <a:t>edu</a:t>
            </a:r>
            <a:r>
              <a:rPr lang="el-GR" sz="1050" u="sng" dirty="0" smtClean="0">
                <a:hlinkClick r:id="rId7"/>
              </a:rPr>
              <a:t>.</a:t>
            </a:r>
            <a:r>
              <a:rPr lang="en-US" sz="1050" u="sng" dirty="0" err="1" smtClean="0">
                <a:hlinkClick r:id="rId7"/>
              </a:rPr>
              <a:t>gr</a:t>
            </a:r>
            <a:r>
              <a:rPr lang="el-GR" sz="1050" u="sng" dirty="0" smtClean="0">
                <a:hlinkClick r:id="rId7"/>
              </a:rPr>
              <a:t>/</a:t>
            </a:r>
            <a:r>
              <a:rPr lang="en-US" sz="1050" u="sng" dirty="0" err="1" smtClean="0">
                <a:hlinkClick r:id="rId7"/>
              </a:rPr>
              <a:t>edusoft</a:t>
            </a:r>
            <a:r>
              <a:rPr lang="el-GR" sz="1050" u="sng" dirty="0" smtClean="0">
                <a:hlinkClick r:id="rId7"/>
              </a:rPr>
              <a:t>/</a:t>
            </a:r>
            <a:r>
              <a:rPr lang="en-US" sz="1050" u="sng" dirty="0" smtClean="0">
                <a:hlinkClick r:id="rId7"/>
              </a:rPr>
              <a:t>r</a:t>
            </a:r>
            <a:r>
              <a:rPr lang="el-GR" sz="1050" u="sng" dirty="0" smtClean="0">
                <a:hlinkClick r:id="rId7"/>
              </a:rPr>
              <a:t>/8531/283</a:t>
            </a:r>
            <a:endParaRPr lang="el-GR" sz="1000" dirty="0" smtClean="0"/>
          </a:p>
          <a:p>
            <a:pPr>
              <a:spcBef>
                <a:spcPts val="300"/>
              </a:spcBef>
            </a:pPr>
            <a:r>
              <a:rPr lang="el-GR" sz="1050" dirty="0" smtClean="0">
                <a:sym typeface="Wingdings"/>
              </a:rPr>
              <a:t></a:t>
            </a:r>
            <a:r>
              <a:rPr lang="el-GR" sz="1050" dirty="0" smtClean="0"/>
              <a:t> Μορφές επικοινωνίας, </a:t>
            </a:r>
            <a:r>
              <a:rPr lang="el-GR" sz="1050" u="sng" dirty="0" smtClean="0">
                <a:hlinkClick r:id="rId8"/>
              </a:rPr>
              <a:t>http://photodentro.edu.gr/lor/r/8521/6985</a:t>
            </a:r>
            <a:r>
              <a:rPr lang="el-GR" sz="1050" dirty="0" smtClean="0"/>
              <a:t>.</a:t>
            </a:r>
            <a:endParaRPr lang="el-GR" sz="1000" dirty="0" smtClean="0"/>
          </a:p>
          <a:p>
            <a:pPr>
              <a:spcBef>
                <a:spcPts val="300"/>
              </a:spcBef>
            </a:pPr>
            <a:r>
              <a:rPr lang="el-GR" sz="1050" dirty="0" smtClean="0">
                <a:sym typeface="Wingdings"/>
              </a:rPr>
              <a:t></a:t>
            </a:r>
            <a:r>
              <a:rPr lang="el-GR" sz="1050" dirty="0" smtClean="0"/>
              <a:t> Επικοινωνούμε με το δακτυλικό αλφάβητο,  </a:t>
            </a:r>
            <a:r>
              <a:rPr lang="en-US" sz="1050" u="sng" dirty="0" smtClean="0">
                <a:hlinkClick r:id="rId9"/>
              </a:rPr>
              <a:t>http</a:t>
            </a:r>
            <a:r>
              <a:rPr lang="el-GR" sz="1050" u="sng" dirty="0" smtClean="0">
                <a:hlinkClick r:id="rId9"/>
              </a:rPr>
              <a:t>://</a:t>
            </a:r>
            <a:r>
              <a:rPr lang="en-US" sz="1050" u="sng" dirty="0" err="1" smtClean="0">
                <a:hlinkClick r:id="rId9"/>
              </a:rPr>
              <a:t>photodentro</a:t>
            </a:r>
            <a:r>
              <a:rPr lang="el-GR" sz="1050" u="sng" dirty="0" smtClean="0">
                <a:hlinkClick r:id="rId9"/>
              </a:rPr>
              <a:t>.</a:t>
            </a:r>
            <a:r>
              <a:rPr lang="en-US" sz="1050" u="sng" dirty="0" err="1" smtClean="0">
                <a:hlinkClick r:id="rId9"/>
              </a:rPr>
              <a:t>edu</a:t>
            </a:r>
            <a:r>
              <a:rPr lang="el-GR" sz="1050" u="sng" dirty="0" smtClean="0">
                <a:hlinkClick r:id="rId9"/>
              </a:rPr>
              <a:t>.</a:t>
            </a:r>
            <a:r>
              <a:rPr lang="en-US" sz="1050" u="sng" dirty="0" err="1" smtClean="0">
                <a:hlinkClick r:id="rId9"/>
              </a:rPr>
              <a:t>gr</a:t>
            </a:r>
            <a:r>
              <a:rPr lang="el-GR" sz="1050" u="sng" dirty="0" smtClean="0">
                <a:hlinkClick r:id="rId9"/>
              </a:rPr>
              <a:t>/</a:t>
            </a:r>
            <a:r>
              <a:rPr lang="en-US" sz="1050" u="sng" dirty="0" err="1" smtClean="0">
                <a:hlinkClick r:id="rId9"/>
              </a:rPr>
              <a:t>lor</a:t>
            </a:r>
            <a:r>
              <a:rPr lang="el-GR" sz="1050" u="sng" dirty="0" smtClean="0">
                <a:hlinkClick r:id="rId9"/>
              </a:rPr>
              <a:t>/</a:t>
            </a:r>
            <a:r>
              <a:rPr lang="en-US" sz="1050" u="sng" dirty="0" smtClean="0">
                <a:hlinkClick r:id="rId9"/>
              </a:rPr>
              <a:t>r</a:t>
            </a:r>
            <a:r>
              <a:rPr lang="el-GR" sz="1050" u="sng" dirty="0" smtClean="0">
                <a:hlinkClick r:id="rId9"/>
              </a:rPr>
              <a:t>/8521/3576</a:t>
            </a:r>
            <a:r>
              <a:rPr lang="el-GR" sz="1050" dirty="0" smtClean="0"/>
              <a:t>.</a:t>
            </a:r>
            <a:endParaRPr lang="el-GR" sz="1000" dirty="0" smtClean="0"/>
          </a:p>
          <a:p>
            <a:pPr>
              <a:spcBef>
                <a:spcPts val="300"/>
              </a:spcBef>
            </a:pPr>
            <a:r>
              <a:rPr lang="el-GR" sz="1050" dirty="0" smtClean="0">
                <a:sym typeface="Wingdings"/>
              </a:rPr>
              <a:t></a:t>
            </a:r>
            <a:r>
              <a:rPr lang="el-GR" sz="1050" dirty="0" smtClean="0"/>
              <a:t> Το δακτυλικό αλφάβητο, </a:t>
            </a:r>
            <a:r>
              <a:rPr lang="en-US" sz="1050" u="sng" dirty="0" smtClean="0">
                <a:hlinkClick r:id="rId10"/>
              </a:rPr>
              <a:t>http</a:t>
            </a:r>
            <a:r>
              <a:rPr lang="el-GR" sz="1050" u="sng" dirty="0" smtClean="0">
                <a:hlinkClick r:id="rId10"/>
              </a:rPr>
              <a:t>://</a:t>
            </a:r>
            <a:r>
              <a:rPr lang="en-US" sz="1050" u="sng" dirty="0" err="1" smtClean="0">
                <a:hlinkClick r:id="rId10"/>
              </a:rPr>
              <a:t>photodentro</a:t>
            </a:r>
            <a:r>
              <a:rPr lang="el-GR" sz="1050" u="sng" dirty="0" smtClean="0">
                <a:hlinkClick r:id="rId10"/>
              </a:rPr>
              <a:t>.</a:t>
            </a:r>
            <a:r>
              <a:rPr lang="en-US" sz="1050" u="sng" dirty="0" err="1" smtClean="0">
                <a:hlinkClick r:id="rId10"/>
              </a:rPr>
              <a:t>edu</a:t>
            </a:r>
            <a:r>
              <a:rPr lang="el-GR" sz="1050" u="sng" dirty="0" smtClean="0">
                <a:hlinkClick r:id="rId10"/>
              </a:rPr>
              <a:t>.</a:t>
            </a:r>
            <a:r>
              <a:rPr lang="en-US" sz="1050" u="sng" dirty="0" err="1" smtClean="0">
                <a:hlinkClick r:id="rId10"/>
              </a:rPr>
              <a:t>gr</a:t>
            </a:r>
            <a:r>
              <a:rPr lang="el-GR" sz="1050" u="sng" dirty="0" smtClean="0">
                <a:hlinkClick r:id="rId10"/>
              </a:rPr>
              <a:t>/</a:t>
            </a:r>
            <a:r>
              <a:rPr lang="en-US" sz="1050" u="sng" dirty="0" err="1" smtClean="0">
                <a:hlinkClick r:id="rId10"/>
              </a:rPr>
              <a:t>lor</a:t>
            </a:r>
            <a:r>
              <a:rPr lang="el-GR" sz="1050" u="sng" dirty="0" smtClean="0">
                <a:hlinkClick r:id="rId10"/>
              </a:rPr>
              <a:t>/</a:t>
            </a:r>
            <a:r>
              <a:rPr lang="en-US" sz="1050" u="sng" dirty="0" smtClean="0">
                <a:hlinkClick r:id="rId10"/>
              </a:rPr>
              <a:t>r</a:t>
            </a:r>
            <a:r>
              <a:rPr lang="el-GR" sz="1050" u="sng" dirty="0" smtClean="0">
                <a:hlinkClick r:id="rId10"/>
              </a:rPr>
              <a:t>/8521/3575</a:t>
            </a:r>
            <a:r>
              <a:rPr lang="el-GR" sz="1050" dirty="0" smtClean="0"/>
              <a:t>.</a:t>
            </a:r>
            <a:endParaRPr lang="el-GR" sz="1000"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19</a:t>
            </a:fld>
            <a:endParaRPr lang="en-US" dirty="0"/>
          </a:p>
        </p:txBody>
      </p:sp>
      <p:pic>
        <p:nvPicPr>
          <p:cNvPr id="27" name="Content Placeholder 26" descr="newton.JPG"/>
          <p:cNvPicPr>
            <a:picLocks noGrp="1" noChangeAspect="1"/>
          </p:cNvPicPr>
          <p:nvPr>
            <p:ph sz="half" idx="13"/>
          </p:nvPr>
        </p:nvPicPr>
        <p:blipFill>
          <a:blip r:embed="rId11" cstate="print"/>
          <a:srcRect l="5286" r="9251"/>
          <a:stretch>
            <a:fillRect/>
          </a:stretch>
        </p:blipFill>
        <p:spPr>
          <a:xfrm>
            <a:off x="677748" y="3109642"/>
            <a:ext cx="1712016" cy="1652961"/>
          </a:xfrm>
          <a:prstGeom prst="rect">
            <a:avLst/>
          </a:prstGeom>
          <a:ln>
            <a:noFill/>
          </a:ln>
          <a:effectLst>
            <a:outerShdw blurRad="292100" dist="139700" dir="2700000" algn="tl" rotWithShape="0">
              <a:srgbClr val="333333">
                <a:alpha val="65000"/>
              </a:srgbClr>
            </a:outerShdw>
          </a:effectLst>
        </p:spPr>
      </p:pic>
      <p:sp>
        <p:nvSpPr>
          <p:cNvPr id="24" name="Content Placeholder 23"/>
          <p:cNvSpPr>
            <a:spLocks noGrp="1"/>
          </p:cNvSpPr>
          <p:nvPr>
            <p:ph sz="quarter" idx="14"/>
          </p:nvPr>
        </p:nvSpPr>
        <p:spPr>
          <a:xfrm>
            <a:off x="2825088" y="3236339"/>
            <a:ext cx="5691116" cy="1403445"/>
          </a:xfrm>
        </p:spPr>
        <p:txBody>
          <a:bodyPr>
            <a:normAutofit fontScale="92500"/>
          </a:bodyPr>
          <a:lstStyle/>
          <a:p>
            <a:r>
              <a:rPr lang="el-GR" sz="2000" dirty="0" smtClean="0">
                <a:solidFill>
                  <a:schemeClr val="accent2">
                    <a:lumMod val="50000"/>
                  </a:schemeClr>
                </a:solidFill>
                <a:effectLst>
                  <a:outerShdw blurRad="38100" dist="38100" dir="2700000" algn="tl">
                    <a:srgbClr val="000000">
                      <a:alpha val="43137"/>
                    </a:srgbClr>
                  </a:outerShdw>
                </a:effectLst>
              </a:rPr>
              <a:t>Δυνάμεις</a:t>
            </a:r>
          </a:p>
          <a:p>
            <a:pPr lvl="2"/>
            <a:r>
              <a:rPr lang="el-GR" dirty="0" smtClean="0"/>
              <a:t>ΠΟΛΥΜΕΣΑ, </a:t>
            </a:r>
            <a:r>
              <a:rPr lang="en-US" u="sng" dirty="0" smtClean="0">
                <a:hlinkClick r:id="rId12"/>
              </a:rPr>
              <a:t>http</a:t>
            </a:r>
            <a:r>
              <a:rPr lang="el-GR" u="sng" dirty="0" smtClean="0">
                <a:hlinkClick r:id="rId12"/>
              </a:rPr>
              <a:t>://</a:t>
            </a:r>
            <a:r>
              <a:rPr lang="en-US" u="sng" dirty="0" err="1" smtClean="0">
                <a:hlinkClick r:id="rId12"/>
              </a:rPr>
              <a:t>photodentro</a:t>
            </a:r>
            <a:r>
              <a:rPr lang="el-GR" u="sng" dirty="0" smtClean="0">
                <a:hlinkClick r:id="rId12"/>
              </a:rPr>
              <a:t>.</a:t>
            </a:r>
            <a:r>
              <a:rPr lang="en-US" u="sng" dirty="0" err="1" smtClean="0">
                <a:hlinkClick r:id="rId12"/>
              </a:rPr>
              <a:t>edu</a:t>
            </a:r>
            <a:r>
              <a:rPr lang="el-GR" u="sng" dirty="0" smtClean="0">
                <a:hlinkClick r:id="rId12"/>
              </a:rPr>
              <a:t>.</a:t>
            </a:r>
            <a:r>
              <a:rPr lang="en-US" u="sng" dirty="0" err="1" smtClean="0">
                <a:hlinkClick r:id="rId12"/>
              </a:rPr>
              <a:t>gr</a:t>
            </a:r>
            <a:r>
              <a:rPr lang="el-GR" u="sng" dirty="0" smtClean="0">
                <a:hlinkClick r:id="rId12"/>
              </a:rPr>
              <a:t>/</a:t>
            </a:r>
            <a:r>
              <a:rPr lang="en-US" u="sng" dirty="0" smtClean="0">
                <a:hlinkClick r:id="rId12"/>
              </a:rPr>
              <a:t>video</a:t>
            </a:r>
            <a:r>
              <a:rPr lang="el-GR" u="sng" dirty="0" smtClean="0">
                <a:hlinkClick r:id="rId12"/>
              </a:rPr>
              <a:t>/</a:t>
            </a:r>
            <a:r>
              <a:rPr lang="en-US" u="sng" dirty="0" smtClean="0">
                <a:hlinkClick r:id="rId12"/>
              </a:rPr>
              <a:t>r</a:t>
            </a:r>
            <a:r>
              <a:rPr lang="el-GR" u="sng" dirty="0" smtClean="0">
                <a:hlinkClick r:id="rId12"/>
              </a:rPr>
              <a:t>/8522/236</a:t>
            </a:r>
            <a:endParaRPr lang="en-US" u="sng" dirty="0" smtClean="0"/>
          </a:p>
          <a:p>
            <a:pPr lvl="2"/>
            <a:r>
              <a:rPr lang="el-GR" dirty="0" smtClean="0"/>
              <a:t>Δραστηριότητα “Επικοινωνούμε με σύμβολα”, </a:t>
            </a:r>
            <a:r>
              <a:rPr lang="en-US" u="sng" dirty="0" smtClean="0">
                <a:hlinkClick r:id="rId13"/>
              </a:rPr>
              <a:t>http</a:t>
            </a:r>
            <a:r>
              <a:rPr lang="el-GR" u="sng" dirty="0" smtClean="0">
                <a:hlinkClick r:id="rId13"/>
              </a:rPr>
              <a:t>://</a:t>
            </a:r>
            <a:r>
              <a:rPr lang="en-US" u="sng" dirty="0" err="1" smtClean="0">
                <a:hlinkClick r:id="rId13"/>
              </a:rPr>
              <a:t>photodentro</a:t>
            </a:r>
            <a:r>
              <a:rPr lang="el-GR" u="sng" dirty="0" smtClean="0">
                <a:hlinkClick r:id="rId13"/>
              </a:rPr>
              <a:t>.</a:t>
            </a:r>
            <a:r>
              <a:rPr lang="en-US" u="sng" dirty="0" err="1" smtClean="0">
                <a:hlinkClick r:id="rId13"/>
              </a:rPr>
              <a:t>edu</a:t>
            </a:r>
            <a:r>
              <a:rPr lang="el-GR" u="sng" dirty="0" smtClean="0">
                <a:hlinkClick r:id="rId13"/>
              </a:rPr>
              <a:t>.</a:t>
            </a:r>
            <a:r>
              <a:rPr lang="en-US" u="sng" dirty="0" err="1" smtClean="0">
                <a:hlinkClick r:id="rId13"/>
              </a:rPr>
              <a:t>gr</a:t>
            </a:r>
            <a:r>
              <a:rPr lang="el-GR" u="sng" dirty="0" smtClean="0">
                <a:hlinkClick r:id="rId13"/>
              </a:rPr>
              <a:t>/</a:t>
            </a:r>
            <a:r>
              <a:rPr lang="en-US" u="sng" dirty="0" smtClean="0">
                <a:hlinkClick r:id="rId13"/>
              </a:rPr>
              <a:t>v</a:t>
            </a:r>
            <a:r>
              <a:rPr lang="el-GR" u="sng" dirty="0" smtClean="0">
                <a:hlinkClick r:id="rId13"/>
              </a:rPr>
              <a:t>/</a:t>
            </a:r>
            <a:r>
              <a:rPr lang="en-US" u="sng" dirty="0" smtClean="0">
                <a:hlinkClick r:id="rId13"/>
              </a:rPr>
              <a:t>item</a:t>
            </a:r>
            <a:r>
              <a:rPr lang="el-GR" u="sng" dirty="0" smtClean="0">
                <a:hlinkClick r:id="rId13"/>
              </a:rPr>
              <a:t>/</a:t>
            </a:r>
            <a:r>
              <a:rPr lang="en-US" u="sng" dirty="0" err="1" smtClean="0">
                <a:hlinkClick r:id="rId13"/>
              </a:rPr>
              <a:t>ds</a:t>
            </a:r>
            <a:r>
              <a:rPr lang="el-GR" u="sng" dirty="0" smtClean="0">
                <a:hlinkClick r:id="rId13"/>
              </a:rPr>
              <a:t>/8521/3574</a:t>
            </a:r>
            <a:r>
              <a:rPr lang="el-GR" dirty="0" smtClean="0"/>
              <a:t>.</a:t>
            </a:r>
            <a:endParaRPr lang="el-GR" dirty="0" smtClean="0">
              <a:hlinkClick r:id="rId14"/>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l-GR" dirty="0" smtClean="0"/>
              <a:t>ΣΥΝΤΟΜΗ ΠΕΡΙΓΡΑΦΗ</a:t>
            </a:r>
            <a:endParaRPr lang="el-GR"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2</a:t>
            </a:fld>
            <a:endParaRPr lang="en-US" dirty="0"/>
          </a:p>
        </p:txBody>
      </p:sp>
      <p:sp>
        <p:nvSpPr>
          <p:cNvPr id="12" name="Content Placeholder 11"/>
          <p:cNvSpPr>
            <a:spLocks noGrp="1"/>
          </p:cNvSpPr>
          <p:nvPr>
            <p:ph sz="half" idx="2"/>
          </p:nvPr>
        </p:nvSpPr>
        <p:spPr/>
        <p:txBody>
          <a:bodyPr>
            <a:noAutofit/>
          </a:bodyPr>
          <a:lstStyle/>
          <a:p>
            <a:pPr marL="0" indent="0" algn="just"/>
            <a:r>
              <a:rPr lang="el-GR" sz="1400" dirty="0" smtClean="0"/>
              <a:t>Κατά την υλοποίηση του εκπαιδευτικού λογισμικού </a:t>
            </a:r>
            <a:r>
              <a:rPr lang="el-GR" sz="1400" b="1" dirty="0" smtClean="0"/>
              <a:t>αναπτύχθηκε ψηφιακό εκπαιδευτικό υλικό και αξιοποιήθηκε στη διδακτική πρακτική τόσο εντός όσο και εκτός τάξης</a:t>
            </a:r>
            <a:r>
              <a:rPr lang="el-GR" sz="1400" dirty="0" smtClean="0"/>
              <a:t>. </a:t>
            </a:r>
            <a:endParaRPr lang="en-US" sz="1400" dirty="0" smtClean="0"/>
          </a:p>
          <a:p>
            <a:pPr algn="just"/>
            <a:r>
              <a:rPr lang="el-GR" sz="1400" dirty="0" smtClean="0"/>
              <a:t>Η συγκεκριμένη εκπαιδευτική πρακτική έχει δύο στόχους : </a:t>
            </a:r>
          </a:p>
          <a:p>
            <a:pPr algn="just">
              <a:spcBef>
                <a:spcPts val="300"/>
              </a:spcBef>
            </a:pPr>
            <a:r>
              <a:rPr lang="el-GR" sz="1400" dirty="0" smtClean="0"/>
              <a:t>1. 	την δημιουργία ενός </a:t>
            </a:r>
            <a:r>
              <a:rPr lang="en-US" sz="1400" dirty="0" smtClean="0"/>
              <a:t>online </a:t>
            </a:r>
            <a:r>
              <a:rPr lang="el-GR" sz="1400" dirty="0" smtClean="0"/>
              <a:t>εκπαιδευτικού λογισμικού που δίνει την δυνατότητα σε κάθε ενδιαφερόμενο να εμπλουτίσει το λεξιλόγιό του με ποικίλους τρόπους (εικόνα – ήχο – κείμενο – νοηματική - χειλεοανάγνωση). Το λογισμικό αυτό θα φανεί ιδιαίτερα χρήσιμο : </a:t>
            </a:r>
          </a:p>
          <a:p>
            <a:pPr algn="just">
              <a:spcBef>
                <a:spcPts val="300"/>
              </a:spcBef>
            </a:pPr>
            <a:r>
              <a:rPr lang="el-GR" sz="1400" dirty="0" smtClean="0"/>
              <a:t>	α.  σε παιδιά προσχολικής ηλικίας για τον εμπλουτισμό του λεξιλογίου τους,</a:t>
            </a:r>
          </a:p>
          <a:p>
            <a:pPr algn="just">
              <a:spcBef>
                <a:spcPts val="300"/>
              </a:spcBef>
            </a:pPr>
            <a:r>
              <a:rPr lang="el-GR" sz="1400" dirty="0" smtClean="0"/>
              <a:t>	β.  σε παιδιά της Α και Β Δημοτικού, ώστε να τους βοηθήσει στη διαδικασία ανάγνωσης και ορθογραφίας,</a:t>
            </a:r>
          </a:p>
          <a:p>
            <a:pPr marL="541338" indent="-182563" algn="just">
              <a:spcBef>
                <a:spcPts val="300"/>
              </a:spcBef>
            </a:pPr>
            <a:r>
              <a:rPr lang="el-GR" sz="1400" dirty="0" smtClean="0"/>
              <a:t>γ. 	σε κωφά και βαρήκοα παιδιά διότι στο λογισμικό αυτό ενσωματώνεται η απόδοση των λέξεων σε  νοηματική και χειλεοανάγνωση, καθώς και</a:t>
            </a:r>
          </a:p>
          <a:p>
            <a:pPr algn="just">
              <a:spcBef>
                <a:spcPts val="300"/>
              </a:spcBef>
            </a:pPr>
            <a:r>
              <a:rPr lang="el-GR" sz="1400" dirty="0" smtClean="0"/>
              <a:t>	δ.  σε αυτούς που ενδιαφέρονται να μάθουν νοηματική.</a:t>
            </a:r>
          </a:p>
          <a:p>
            <a:pPr algn="just">
              <a:spcBef>
                <a:spcPts val="300"/>
              </a:spcBef>
            </a:pPr>
            <a:r>
              <a:rPr lang="el-GR" sz="1400" dirty="0" smtClean="0"/>
              <a:t>2. 	Ο δεύτερος στόχος είναι η δημιουργία ενός πλαισίου μέσα στο οποίο θα δίνεται η δυνατότητα ενεργοποίησης κινήτρων μάθησης των μαθητών του σχολείου κατά την εκπαιδευτική διαδικασία των μαθημάτων της πληροφορικής. Αυτό επιτυγχάνεται με την εμπλοκή των μαθητών στην παραγωγή του πολυμεσικού υλικού του λογισμικού, είτε με ανάθεση εργασιών στο σπίτι, είτε κατά τη διδακτική πράξη. </a:t>
            </a:r>
            <a:endParaRPr lang="el-GR" sz="1400" dirty="0"/>
          </a:p>
        </p:txBody>
      </p:sp>
    </p:spTree>
    <p:extLst>
      <p:ext uri="{BB962C8B-B14F-4D97-AF65-F5344CB8AC3E}">
        <p14:creationId xmlns="" xmlns:p14="http://schemas.microsoft.com/office/powerpoint/2010/main" val="2233531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9140000">
            <a:off x="816119" y="1589388"/>
            <a:ext cx="6901822" cy="1207509"/>
          </a:xfrm>
        </p:spPr>
        <p:txBody>
          <a:bodyPr/>
          <a:lstStyle/>
          <a:p>
            <a:r>
              <a:rPr lang="el-GR" dirty="0" smtClean="0">
                <a:solidFill>
                  <a:schemeClr val="accent3">
                    <a:lumMod val="50000"/>
                  </a:schemeClr>
                </a:solidFill>
                <a:effectLst>
                  <a:outerShdw blurRad="38100" dist="38100" dir="2700000" algn="tl">
                    <a:srgbClr val="000000">
                      <a:alpha val="43137"/>
                    </a:srgbClr>
                  </a:outerShdw>
                </a:effectLst>
              </a:rPr>
              <a:t>ΣΤΟΙΧΕΙΑ ΤΕΚΜΗΡΙΩΣΗΣ ΚΑΙ ΕΠΕΚΤΑΣΗΣ</a:t>
            </a:r>
            <a:endParaRPr lang="el-GR" dirty="0">
              <a:solidFill>
                <a:schemeClr val="accent3">
                  <a:lumMod val="50000"/>
                </a:schemeClr>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2754ED01-E2A0-4C1E-8E21-014B99041579}"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cap="none" dirty="0" smtClean="0"/>
              <a:t/>
            </a:r>
            <a:br>
              <a:rPr lang="el-GR" cap="none" dirty="0" smtClean="0"/>
            </a:br>
            <a:r>
              <a:rPr lang="el-GR" cap="none" dirty="0" smtClean="0"/>
              <a:t>ΑΠΟΤΕΛΕΣΜΑΤΑ- ΑΝΤΙΚΤΥΠΟΣ</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21</a:t>
            </a:fld>
            <a:endParaRPr lang="en-US" dirty="0"/>
          </a:p>
        </p:txBody>
      </p:sp>
      <p:sp>
        <p:nvSpPr>
          <p:cNvPr id="5" name="Content Placeholder 4"/>
          <p:cNvSpPr>
            <a:spLocks noGrp="1"/>
          </p:cNvSpPr>
          <p:nvPr>
            <p:ph sz="half" idx="2"/>
          </p:nvPr>
        </p:nvSpPr>
        <p:spPr/>
        <p:txBody>
          <a:bodyPr>
            <a:normAutofit fontScale="55000" lnSpcReduction="20000"/>
          </a:bodyPr>
          <a:lstStyle/>
          <a:p>
            <a:pPr marL="182563" indent="-182563">
              <a:buFont typeface="Arial" pitchFamily="34" charset="0"/>
              <a:buChar char="•"/>
            </a:pPr>
            <a:r>
              <a:rPr lang="el-GR" dirty="0" smtClean="0"/>
              <a:t>Η εκπαιδευτική αυτή πρακτική είχε ως αφετηρία την έρευνα για την χρήση των πιο σημαντικών πολυμεσικών εφαρμογών σε διεθνές επίπεδο, για την υποστήριξη ατόμων με προβλήματα ακοής και ολοκληρώθηκε με ένα λογισμικό διαθέσιμο προς κάθε ενδιαφερόμενο στο οποίο οι μαθητές του σχολείου είναι πρωταγωνιστές.</a:t>
            </a:r>
            <a:endParaRPr lang="el-GR" sz="2000" dirty="0" smtClean="0"/>
          </a:p>
          <a:p>
            <a:pPr marL="182563" indent="-182563">
              <a:buFont typeface="Arial" pitchFamily="34" charset="0"/>
              <a:buChar char="•"/>
            </a:pPr>
            <a:r>
              <a:rPr lang="el-GR" dirty="0" smtClean="0"/>
              <a:t>Από την πρώτη κιόλας στιγμή η πρώτη ομάδα μαθητών που συμμετείχαν στην δράση αυτή ενδιαφέρθηκε πολύ έντονα, οι μαθητές έλαβαν πολλές πρωτοβουλίες και είχαν πολλές ενδιαφέρουσες ιδέες (μέχρι και πρόταση για ενσωμάτωση της αγγλικής απόδοσης των λέξεων υπήρξε). Στη συνέχεια και αφού παρουσιάστηκε το πρώτο μέρος της εφαρμογής (πολυμεσικό λεξικό) η πλειοψηφία των μαθητών επιθυμούσε να συμμετάσχει στα βίντεο με τα οποία αποδίδονται οι λέξεις στην νοηματική. </a:t>
            </a:r>
            <a:endParaRPr lang="el-GR" sz="2000" dirty="0" smtClean="0"/>
          </a:p>
          <a:p>
            <a:pPr marL="182563" indent="-182563">
              <a:buFont typeface="Arial" pitchFamily="34" charset="0"/>
              <a:buChar char="•"/>
            </a:pPr>
            <a:r>
              <a:rPr lang="el-GR" dirty="0" smtClean="0"/>
              <a:t>Από την πλευρά </a:t>
            </a:r>
            <a:r>
              <a:rPr lang="el-GR" b="1" dirty="0" smtClean="0"/>
              <a:t>της χρήσης του λογισμικού </a:t>
            </a:r>
            <a:r>
              <a:rPr lang="el-GR" dirty="0" smtClean="0"/>
              <a:t>και από τα στατιστικά </a:t>
            </a:r>
            <a:r>
              <a:rPr lang="el-GR" dirty="0" err="1" smtClean="0"/>
              <a:t>επισκεψημότητας</a:t>
            </a:r>
            <a:r>
              <a:rPr lang="el-GR" dirty="0" smtClean="0"/>
              <a:t> της σελίδας που το φιλοξενεί, διαπιστώνεται ότι τους τελευταίους τρεις μήνες περίπου 6.500 χρήστες αλληλεπίδρασαν με την εφαρμογή, ενώ η σελίδα κοινωνικής δικτύωσης του σχολείου μέσω της οποίας ενημερώνουμε το ευρύ κοινό για την αναβάθμιση του περιεχομένου ή των δραστηριοτήτων της εφαρμογής αριθμεί περίπου 2.500 ακόλουθους. Οι αριθμοί αυτοί από μόνοι τους φανερώνουν σε μεγάλο βαθμό τον θετικό αντίκτυπο που είχε η συγκεκριμένη εκπαιδευτική δράση όχι μόνο στην σχολική κοινότητα αλλά στο ευρύτερο κοινωνικό σύνολο. Πιο συγκεκριμένα εκτιμάται ότι το λογισμικό αυτό θα φανεί ιδιαίτερα χρήσιμο : </a:t>
            </a:r>
            <a:endParaRPr lang="el-GR" sz="2000" dirty="0" smtClean="0"/>
          </a:p>
          <a:p>
            <a:pPr marL="541338" indent="-182563"/>
            <a:r>
              <a:rPr lang="el-GR" dirty="0" smtClean="0"/>
              <a:t>α.  σε παιδιά προσχολικής ηλικίας για τον εμπλουτισμό του λεξιλογίου τους,</a:t>
            </a:r>
            <a:endParaRPr lang="el-GR" sz="2000" dirty="0" smtClean="0"/>
          </a:p>
          <a:p>
            <a:pPr marL="541338" indent="-182563"/>
            <a:r>
              <a:rPr lang="el-GR" dirty="0" smtClean="0"/>
              <a:t>β. 	σε παιδιά της Α και Β Δημοτικού, ώστε να τους βοηθήσει στη διαδικασία ανάγνωσης και ορθογραφίας.</a:t>
            </a:r>
            <a:endParaRPr lang="el-GR" sz="2000" dirty="0" smtClean="0"/>
          </a:p>
          <a:p>
            <a:pPr marL="541338" indent="-182563"/>
            <a:r>
              <a:rPr lang="el-GR" dirty="0" smtClean="0"/>
              <a:t>γ.	Σε κωφά και βαρήκοα παιδιά διότι στο λογισμικό αυτό ενσωματώνεται η απόδοση των λέξεων σε νοηματική και χειλεοανάγνωση.</a:t>
            </a:r>
            <a:endParaRPr lang="el-GR" sz="2000" dirty="0" smtClean="0"/>
          </a:p>
          <a:p>
            <a:pPr marL="541338" indent="-182563"/>
            <a:r>
              <a:rPr lang="el-GR" dirty="0" smtClean="0"/>
              <a:t>δ.	Σε αυτούς που ενδιαφέρονται να μάθουν νοηματική.</a:t>
            </a:r>
            <a:endParaRPr lang="el-GR" sz="20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cap="none" dirty="0" smtClean="0"/>
              <a:t/>
            </a:r>
            <a:br>
              <a:rPr lang="el-GR" cap="none" dirty="0" smtClean="0"/>
            </a:br>
            <a:r>
              <a:rPr lang="el-GR" cap="none" dirty="0" smtClean="0"/>
              <a:t>ΑΠΟΤΕΛΕΣΜΑΤΑ- ΑΝΤΙΚΤΥΠΟΣ</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22</a:t>
            </a:fld>
            <a:endParaRPr lang="en-US" dirty="0"/>
          </a:p>
        </p:txBody>
      </p:sp>
      <p:sp>
        <p:nvSpPr>
          <p:cNvPr id="5" name="Content Placeholder 4"/>
          <p:cNvSpPr>
            <a:spLocks noGrp="1"/>
          </p:cNvSpPr>
          <p:nvPr>
            <p:ph sz="half" idx="2"/>
          </p:nvPr>
        </p:nvSpPr>
        <p:spPr/>
        <p:txBody>
          <a:bodyPr>
            <a:normAutofit fontScale="62500" lnSpcReduction="20000"/>
          </a:bodyPr>
          <a:lstStyle/>
          <a:p>
            <a:pPr marL="182563" indent="-182563">
              <a:buFont typeface="Arial" pitchFamily="34" charset="0"/>
              <a:buChar char="•"/>
            </a:pPr>
            <a:r>
              <a:rPr lang="el-GR" dirty="0" smtClean="0"/>
              <a:t>Οι καινοτομίες – μοναδικά χαρακτηριστικά που παρουσιάζει η συγκεκριμένη εκπαιδευτική εφαρμογή σε σχέση με αντίστοιχες εκπαιδευτικές εφαρμογές σε διεθνές επίπεδο είναι ότι : </a:t>
            </a:r>
            <a:endParaRPr lang="el-GR" sz="2000" dirty="0" smtClean="0"/>
          </a:p>
          <a:p>
            <a:pPr marL="715963" indent="-252413"/>
            <a:r>
              <a:rPr lang="el-GR" dirty="0" smtClean="0"/>
              <a:t>1.	χρησιμοποιείται η «ολική» μέθοδος για την παρουσίαση των λέξεων. Η μέθοδος αυτή προωθεί τη χρήση κάθε μέσου και μεθόδου στην εκπαίδευση των κωφών αρκεί να επιτυγχάνεται η επικοινωνία. Πιο συγκεκριμένα η κάθε λέξη υπάρχει η δυνατότητα να παρουσιαστεί με 6 τρόπους προσέγγισης (εικόνα, ήχο, κείμενο,  μηχανισμό για φωνολογικό συλλαβισμό των λέξεων, </a:t>
            </a:r>
            <a:r>
              <a:rPr lang="en-US" dirty="0" smtClean="0"/>
              <a:t>video</a:t>
            </a:r>
            <a:r>
              <a:rPr lang="el-GR" dirty="0" smtClean="0"/>
              <a:t> με Ελληνική Νοηματική Γλώσσα, </a:t>
            </a:r>
            <a:r>
              <a:rPr lang="en-US" dirty="0" smtClean="0"/>
              <a:t>video</a:t>
            </a:r>
            <a:r>
              <a:rPr lang="el-GR" dirty="0" smtClean="0"/>
              <a:t> με την σωστή άρθρωση της λέξης από λογοθεραπευτή, για εξάσκηση σε χειλεοανάγνωση).</a:t>
            </a:r>
            <a:endParaRPr lang="el-GR" sz="2000" dirty="0" smtClean="0"/>
          </a:p>
          <a:p>
            <a:pPr marL="715963" indent="-252413"/>
            <a:r>
              <a:rPr lang="el-GR" dirty="0" smtClean="0"/>
              <a:t>2.	Μία άλλη καινοτομία της εφαρμογής είναι </a:t>
            </a:r>
            <a:r>
              <a:rPr lang="el-GR" b="1" dirty="0" smtClean="0"/>
              <a:t>η λειτουργία του συλλαβισμού των λέξεων</a:t>
            </a:r>
            <a:r>
              <a:rPr lang="el-GR" dirty="0" smtClean="0"/>
              <a:t>. Αυτό επιτυγχάνεται με τη χρήση παιδαγωγικού πράκτορα (pedagogical agent), ο οποίος έχει την </a:t>
            </a:r>
            <a:r>
              <a:rPr lang="el-GR" b="1" dirty="0" smtClean="0"/>
              <a:t>μορφή</a:t>
            </a:r>
            <a:r>
              <a:rPr lang="el-GR" dirty="0" smtClean="0"/>
              <a:t> </a:t>
            </a:r>
            <a:r>
              <a:rPr lang="el-GR" b="1" dirty="0" smtClean="0"/>
              <a:t>κουκουβάγιας </a:t>
            </a:r>
            <a:r>
              <a:rPr lang="el-GR" dirty="0" smtClean="0"/>
              <a:t>και αναλαμβάνει τον ρόλο της παρουσίασης του φωνολογικού συλλαβισμού των λέξεων. Με τον τρόπο αυτό δίνεται η δυνατότητα στους μαθητές με προβλήματα ακοής </a:t>
            </a:r>
            <a:r>
              <a:rPr lang="el-GR" b="1" dirty="0" smtClean="0"/>
              <a:t>να αποκτήσουν φωνολογική επίγνωση, να εξασκηθούν και να αυτοαξιολογηθούν σε πρόγραμμα λογοθεραπευτικής παρέμβασης</a:t>
            </a:r>
            <a:r>
              <a:rPr lang="el-GR" dirty="0" smtClean="0"/>
              <a:t>.</a:t>
            </a:r>
            <a:endParaRPr lang="el-GR" sz="2000" dirty="0" smtClean="0"/>
          </a:p>
          <a:p>
            <a:pPr marL="715963" indent="-252413"/>
            <a:r>
              <a:rPr lang="el-GR" dirty="0" smtClean="0"/>
              <a:t>3.	Η τελευταία καινοτομία της εφαρμογής αφορά την δυνατότητα που δίνεται στον χρήστη </a:t>
            </a:r>
            <a:r>
              <a:rPr lang="el-GR" b="1" dirty="0" smtClean="0"/>
              <a:t>να εξασκηθεί με την μορφή ερωτήσεων </a:t>
            </a:r>
            <a:r>
              <a:rPr lang="el-GR" dirty="0" smtClean="0"/>
              <a:t>(QUIZ), ανάλογα με το αντικείμενο στο οποίο θέλει να </a:t>
            </a:r>
            <a:r>
              <a:rPr lang="el-GR" b="1" dirty="0" smtClean="0"/>
              <a:t>επικεντρωθεί</a:t>
            </a:r>
            <a:r>
              <a:rPr lang="el-GR" dirty="0" smtClean="0"/>
              <a:t>. </a:t>
            </a:r>
            <a:endParaRPr lang="el-GR"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28962" y="5058697"/>
            <a:ext cx="6015037" cy="1095919"/>
          </a:xfrm>
        </p:spPr>
        <p:txBody>
          <a:bodyPr/>
          <a:lstStyle/>
          <a:p>
            <a:r>
              <a:rPr lang="el-GR" sz="2400" cap="none" dirty="0" smtClean="0"/>
              <a:t/>
            </a:r>
            <a:br>
              <a:rPr lang="el-GR" sz="2400" cap="none" dirty="0" smtClean="0"/>
            </a:br>
            <a:r>
              <a:rPr lang="el-GR" sz="2400" cap="none" dirty="0" smtClean="0"/>
              <a:t/>
            </a:r>
            <a:br>
              <a:rPr lang="el-GR" sz="2400" cap="none" dirty="0" smtClean="0"/>
            </a:br>
            <a:r>
              <a:rPr lang="el-GR" sz="2400" cap="none" dirty="0" smtClean="0"/>
              <a:t/>
            </a:r>
            <a:br>
              <a:rPr lang="el-GR" sz="2400" cap="none" dirty="0" smtClean="0"/>
            </a:br>
            <a:r>
              <a:rPr lang="el-GR" sz="2400" cap="none" dirty="0" smtClean="0"/>
              <a:t>ΣΧΕΣΗ ΜΕ ΑΛΛΕΣ ΑΝΟΙΧΤΕΣ ΕΚΠΑΙΔΕΥΤΙΚΕΣ ΠΡΑΚΤΙΚΕΣ / ΑΞΙΟΠΟΙΗΣΗ, ΓΕΝΙΚΕΥΣΗ, ΕΠΕΚΤΑΣΙΜΟΤΗΤΑ</a:t>
            </a:r>
            <a:br>
              <a:rPr lang="el-GR" sz="2400" cap="none" dirty="0" smtClean="0"/>
            </a:br>
            <a:r>
              <a:rPr lang="el-GR" sz="2400" cap="none" dirty="0" smtClean="0"/>
              <a:t/>
            </a:r>
            <a:br>
              <a:rPr lang="el-GR" sz="2400" cap="none" dirty="0" smtClean="0"/>
            </a:br>
            <a:r>
              <a:rPr lang="el-GR" sz="2400" cap="none" dirty="0" smtClean="0"/>
              <a:t> </a:t>
            </a:r>
            <a:br>
              <a:rPr lang="el-GR" sz="2400" cap="none" dirty="0" smtClean="0"/>
            </a:br>
            <a:endParaRPr lang="el-GR" sz="2400" cap="none" dirty="0"/>
          </a:p>
        </p:txBody>
      </p:sp>
      <p:sp>
        <p:nvSpPr>
          <p:cNvPr id="6" name="Content Placeholder 5"/>
          <p:cNvSpPr>
            <a:spLocks noGrp="1"/>
          </p:cNvSpPr>
          <p:nvPr>
            <p:ph sz="half" idx="2"/>
          </p:nvPr>
        </p:nvSpPr>
        <p:spPr>
          <a:xfrm>
            <a:off x="358140" y="442914"/>
            <a:ext cx="4137661" cy="4055730"/>
          </a:xfrm>
        </p:spPr>
        <p:txBody>
          <a:bodyPr>
            <a:noAutofit/>
          </a:bodyPr>
          <a:lstStyle/>
          <a:p>
            <a:pPr lvl="1">
              <a:buNone/>
            </a:pPr>
            <a:r>
              <a:rPr lang="el-GR" sz="1050" b="1" dirty="0" smtClean="0"/>
              <a:t>Σχέση με άλλες ανοιχτές εκπαιδευτικές πρακτικές</a:t>
            </a:r>
          </a:p>
          <a:p>
            <a:pPr lvl="1"/>
            <a:r>
              <a:rPr lang="el-GR" sz="1050" dirty="0" smtClean="0"/>
              <a:t>Η καινοτομία της εκπαιδευτικής πρακτικής πέραν των καινοτομιών που παρουσιάζει το συγκεκριμένο λογισμικό έγκειται στην παραγωγή μιας εντελώς νέας προσέγγισης στην εκπαιδευτική διαδικασία.</a:t>
            </a:r>
          </a:p>
          <a:p>
            <a:pPr lvl="1"/>
            <a:r>
              <a:rPr lang="el-GR" sz="1050" dirty="0" smtClean="0"/>
              <a:t>Η πρωτοτυπία της έγκειται στο γεγονός ότι κατά την διαδικασία μάθησης συνδυάστηκαν οι ψηφιακές πληροφορίες με τη βιωματική προσέγγιση και δημιουργήθηκαν αυθεντικές καταστάσεις μάθησης, με έμφαση στο πώς ο μαθητής  θα μάθει   να μαθαίνει, να ενεργεί, να ζει  και να συνεργάζεται.</a:t>
            </a:r>
            <a:endParaRPr lang="en-US" sz="1050" dirty="0" smtClean="0"/>
          </a:p>
          <a:p>
            <a:pPr lvl="1"/>
            <a:r>
              <a:rPr lang="el-GR" sz="1050" dirty="0" smtClean="0"/>
              <a:t>Η παρούσα ανοικτή εκπαιδευτική πρακτική βασίστηκε στην αξιοποίηση ψηφιακού περιεχομένου το οποίο οι μαθητές δημιούργησαν.</a:t>
            </a:r>
            <a:endParaRPr lang="en-US" sz="1050" dirty="0" smtClean="0"/>
          </a:p>
          <a:p>
            <a:pPr lvl="1"/>
            <a:r>
              <a:rPr lang="el-GR" sz="1050" dirty="0" smtClean="0"/>
              <a:t>Κατά την διάρκεια της εκπαιδευτικής πρακτικής οι μαθητές ανέπτυξαν δεξιότητες αναζήτησης πληροφοριών, ενεργητικής εμπλοκής και συμμετοχικών διαδικασιών. Επιπλέον ήρθαν σε επαφή με πολλαπλές αναπαραστάσεις της γνώσης, δίνοντας ευκαιρίες να ξεδιπλωθούν τα ταλέντα τους, ενώ ταυτόχρονα τους δόθηκε η ευκαιρία για σωστή και ομαλή κοινωνικοποίηση μέσω τον μαθητικών συνεδρίων και της επαφής με </a:t>
            </a:r>
            <a:r>
              <a:rPr lang="el-GR" sz="1050" dirty="0" err="1" smtClean="0"/>
              <a:t>ακούοντες</a:t>
            </a:r>
            <a:r>
              <a:rPr lang="el-GR" sz="1050" dirty="0" smtClean="0"/>
              <a:t> μαθητές άλλων σχολείων για την παρουσίαση της δουλειάς τους.</a:t>
            </a:r>
            <a:endParaRPr lang="en-US" sz="1050" dirty="0" smtClean="0"/>
          </a:p>
          <a:p>
            <a:pPr lvl="1"/>
            <a:r>
              <a:rPr lang="el-GR" sz="1050" dirty="0" smtClean="0"/>
              <a:t>Επιχειρήθηκε η οριζόντια σύνδεση και η διεπιστημονική και </a:t>
            </a:r>
            <a:r>
              <a:rPr lang="el-GR" sz="1050" dirty="0" err="1" smtClean="0"/>
              <a:t>διαθεματική</a:t>
            </a:r>
            <a:r>
              <a:rPr lang="el-GR" sz="1050" dirty="0" smtClean="0"/>
              <a:t> προσέγγιση της γνώσης διασφαλίζοντας την αυτονομία σκέψης, μάθησης και δράσης των μαθητών, η οποία είναι το απώτερο ζητούμενο της γνώσης. </a:t>
            </a:r>
            <a:endParaRPr lang="el-GR" sz="1050" dirty="0"/>
          </a:p>
        </p:txBody>
      </p:sp>
      <p:sp>
        <p:nvSpPr>
          <p:cNvPr id="7" name="Content Placeholder 6"/>
          <p:cNvSpPr>
            <a:spLocks noGrp="1"/>
          </p:cNvSpPr>
          <p:nvPr>
            <p:ph sz="quarter" idx="4"/>
          </p:nvPr>
        </p:nvSpPr>
        <p:spPr>
          <a:xfrm>
            <a:off x="4694830" y="573206"/>
            <a:ext cx="3985145" cy="4055944"/>
          </a:xfrm>
        </p:spPr>
        <p:txBody>
          <a:bodyPr>
            <a:normAutofit/>
          </a:bodyPr>
          <a:lstStyle/>
          <a:p>
            <a:pPr marL="0" lvl="1" indent="0">
              <a:buNone/>
            </a:pPr>
            <a:endParaRPr lang="el-GR" dirty="0" smtClean="0"/>
          </a:p>
          <a:p>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23</a:t>
            </a:fld>
            <a:endParaRPr lang="en-US" dirty="0"/>
          </a:p>
        </p:txBody>
      </p:sp>
      <p:sp>
        <p:nvSpPr>
          <p:cNvPr id="8" name="Content Placeholder 5"/>
          <p:cNvSpPr txBox="1">
            <a:spLocks/>
          </p:cNvSpPr>
          <p:nvPr/>
        </p:nvSpPr>
        <p:spPr>
          <a:xfrm>
            <a:off x="4701540" y="573134"/>
            <a:ext cx="3992879" cy="4055730"/>
          </a:xfrm>
          <a:prstGeom prst="rect">
            <a:avLst/>
          </a:prstGeom>
        </p:spPr>
        <p:txBody>
          <a:bodyPr vert="horz" lIns="91440" tIns="45720" rIns="91440" bIns="45720" rtlCol="0">
            <a:noAutofit/>
          </a:bodyPr>
          <a:lstStyle/>
          <a:p>
            <a:pPr>
              <a:spcBef>
                <a:spcPts val="300"/>
              </a:spcBef>
            </a:pPr>
            <a:r>
              <a:rPr lang="el-GR" sz="1050" b="1" dirty="0" smtClean="0"/>
              <a:t>Αξιοποίηση – Γενίκευση του Λογισμικού</a:t>
            </a:r>
            <a:endParaRPr lang="el-GR" sz="1050" dirty="0" smtClean="0"/>
          </a:p>
          <a:p>
            <a:pPr>
              <a:spcBef>
                <a:spcPts val="300"/>
              </a:spcBef>
            </a:pPr>
            <a:r>
              <a:rPr lang="el-GR" sz="1050" dirty="0" smtClean="0"/>
              <a:t>Σε ποιους απευθύνεται η εφαρμογή : </a:t>
            </a:r>
          </a:p>
          <a:p>
            <a:pPr>
              <a:spcBef>
                <a:spcPts val="300"/>
              </a:spcBef>
            </a:pPr>
            <a:r>
              <a:rPr lang="el-GR" sz="1050" dirty="0" smtClean="0"/>
              <a:t>1.  Σε </a:t>
            </a:r>
            <a:r>
              <a:rPr lang="el-GR" sz="1050" b="1" dirty="0" smtClean="0"/>
              <a:t>ακούοντα παιδιά προσχολικής ηλικίας. </a:t>
            </a:r>
            <a:r>
              <a:rPr lang="el-GR" sz="1050" dirty="0" smtClean="0"/>
              <a:t>Με τις  επιλογές εικόνα και ήχος παρέχεται η δυνατότητα να εξασκηθούν στην </a:t>
            </a:r>
            <a:r>
              <a:rPr lang="el-GR" sz="1050" b="1" dirty="0" smtClean="0"/>
              <a:t>ανάγνωση </a:t>
            </a:r>
            <a:r>
              <a:rPr lang="el-GR" sz="1050" dirty="0" smtClean="0"/>
              <a:t>και την </a:t>
            </a:r>
            <a:r>
              <a:rPr lang="el-GR" sz="1050" b="1" dirty="0" smtClean="0"/>
              <a:t>ορθογραφία</a:t>
            </a:r>
            <a:r>
              <a:rPr lang="el-GR" sz="1050" dirty="0" smtClean="0"/>
              <a:t>. </a:t>
            </a:r>
          </a:p>
          <a:p>
            <a:pPr>
              <a:spcBef>
                <a:spcPts val="300"/>
              </a:spcBef>
            </a:pPr>
            <a:r>
              <a:rPr lang="el-GR" sz="1050" dirty="0" smtClean="0"/>
              <a:t>2.  Σε </a:t>
            </a:r>
            <a:r>
              <a:rPr lang="el-GR" sz="1050" b="1" dirty="0" smtClean="0"/>
              <a:t>ακούοντα άτομα </a:t>
            </a:r>
            <a:r>
              <a:rPr lang="el-GR" sz="1050" dirty="0" smtClean="0"/>
              <a:t>που ενδιαφέρονται να μάθουν νοηματική. </a:t>
            </a:r>
          </a:p>
          <a:p>
            <a:pPr>
              <a:spcBef>
                <a:spcPts val="300"/>
              </a:spcBef>
            </a:pPr>
            <a:r>
              <a:rPr lang="el-GR" sz="1050" dirty="0" smtClean="0"/>
              <a:t>3. Σε </a:t>
            </a:r>
            <a:r>
              <a:rPr lang="el-GR" sz="1050" b="1" dirty="0" smtClean="0"/>
              <a:t>κωφούς και βαρήκοους μαθητές</a:t>
            </a:r>
            <a:r>
              <a:rPr lang="el-GR" sz="1050" dirty="0" smtClean="0"/>
              <a:t>, </a:t>
            </a:r>
          </a:p>
          <a:p>
            <a:pPr>
              <a:spcBef>
                <a:spcPts val="300"/>
              </a:spcBef>
            </a:pPr>
            <a:r>
              <a:rPr lang="el-GR" sz="1050" dirty="0" smtClean="0"/>
              <a:t>4. Σε </a:t>
            </a:r>
            <a:r>
              <a:rPr lang="el-GR" sz="1050" b="1" dirty="0" smtClean="0"/>
              <a:t>κωφά και βαρήκοα άτομα</a:t>
            </a:r>
            <a:r>
              <a:rPr lang="el-GR" sz="1050" dirty="0" smtClean="0"/>
              <a:t>, μιας και τους δίνεται η δυνατότητα να εξασκηθούν στην χειλεοανάγνωση. </a:t>
            </a:r>
          </a:p>
          <a:p>
            <a:pPr>
              <a:spcBef>
                <a:spcPts val="300"/>
              </a:spcBef>
            </a:pPr>
            <a:r>
              <a:rPr lang="el-GR" sz="1050" dirty="0" smtClean="0"/>
              <a:t>5. </a:t>
            </a:r>
            <a:r>
              <a:rPr lang="el-GR" sz="1050" b="1" dirty="0" smtClean="0"/>
              <a:t>Σε οποιοδήποτε άτομο</a:t>
            </a:r>
            <a:r>
              <a:rPr lang="el-GR" sz="1050" dirty="0" smtClean="0"/>
              <a:t>, επιθυμεί να κατανοήσει και να αντιληφθεί τον τρόπο επικοινωνίας των κωφών και βαρήκοων.</a:t>
            </a:r>
          </a:p>
          <a:p>
            <a:pPr>
              <a:spcBef>
                <a:spcPts val="300"/>
              </a:spcBef>
            </a:pPr>
            <a:r>
              <a:rPr lang="el-GR" sz="1050" b="1" dirty="0" smtClean="0"/>
              <a:t> </a:t>
            </a:r>
          </a:p>
          <a:p>
            <a:pPr>
              <a:spcBef>
                <a:spcPts val="300"/>
              </a:spcBef>
            </a:pPr>
            <a:r>
              <a:rPr lang="el-GR" sz="1050" b="1" dirty="0" smtClean="0"/>
              <a:t>Επεκτασιμότητα Λογισμικού</a:t>
            </a:r>
            <a:endParaRPr lang="el-GR" sz="1050" dirty="0" smtClean="0"/>
          </a:p>
          <a:p>
            <a:pPr>
              <a:spcBef>
                <a:spcPts val="300"/>
              </a:spcBef>
            </a:pPr>
            <a:r>
              <a:rPr lang="el-GR" sz="1050" dirty="0" smtClean="0"/>
              <a:t>Προβλέπεται να υλοποιηθούν και να ενσωματωθούν νέοι τύποι </a:t>
            </a:r>
            <a:r>
              <a:rPr lang="en-US" sz="1050" dirty="0" smtClean="0"/>
              <a:t>quiz</a:t>
            </a:r>
            <a:r>
              <a:rPr lang="el-GR" sz="1050" dirty="0" smtClean="0"/>
              <a:t>.</a:t>
            </a:r>
          </a:p>
          <a:p>
            <a:pPr>
              <a:spcBef>
                <a:spcPts val="300"/>
              </a:spcBef>
            </a:pPr>
            <a:r>
              <a:rPr lang="el-GR" sz="1050" dirty="0" smtClean="0"/>
              <a:t>Το λογισμικού συνεχώς θα εμπλουτίζεται ως προς περιεχόμενο του και θα αποτελεί ένα πλαίσιο μέσα στο οποίο θα δίνεται η δυνατότητα ενεργοποίησης κινήτρων μάθησης κατά την εκπαιδευτική διαδικασία των μαθημάτων της πληροφορικής, ενώ ταυτόχρονα θα δίνεται η δυνατότητα στους εμπλεκόμενους μαθητές να μαθαίνουν μέσα από τις εμπειρίες τους, δρώντας συνεργατικά και έχοντας να αντιμετωπίσουν πρακτικά ζητήματα.</a:t>
            </a:r>
            <a:endParaRPr lang="el-GR" sz="105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sz="2400" cap="none" dirty="0" smtClean="0"/>
              <a:t/>
            </a:r>
            <a:br>
              <a:rPr lang="el-GR" sz="2400" cap="none" dirty="0" smtClean="0"/>
            </a:br>
            <a:r>
              <a:rPr lang="el-GR" sz="2400" cap="none" dirty="0" smtClean="0"/>
              <a:t>ΠΡΟΣΘΕΤΟ ΥΛΙΚΟ ΠΟΥ ΑΞΙΟΠΟΙΗΘΗΚΕ</a:t>
            </a:r>
            <a:br>
              <a:rPr lang="el-GR" sz="2400" cap="none" dirty="0" smtClean="0"/>
            </a:br>
            <a:endParaRPr lang="el-GR" sz="2400" cap="none"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24</a:t>
            </a:fld>
            <a:endParaRPr lang="en-US" dirty="0"/>
          </a:p>
        </p:txBody>
      </p:sp>
      <p:sp>
        <p:nvSpPr>
          <p:cNvPr id="7" name="Content Placeholder 6"/>
          <p:cNvSpPr>
            <a:spLocks noGrp="1"/>
          </p:cNvSpPr>
          <p:nvPr>
            <p:ph sz="half" idx="2"/>
          </p:nvPr>
        </p:nvSpPr>
        <p:spPr/>
        <p:txBody>
          <a:bodyPr>
            <a:normAutofit fontScale="92500" lnSpcReduction="10000"/>
          </a:bodyPr>
          <a:lstStyle/>
          <a:p>
            <a:pPr marL="0" lvl="1" indent="0">
              <a:buNone/>
            </a:pPr>
            <a:r>
              <a:rPr lang="el-GR" sz="1600" b="1" dirty="0" smtClean="0"/>
              <a:t>Πρόσθετο υλικό που αξιοποιήθηκε</a:t>
            </a:r>
          </a:p>
          <a:p>
            <a:pPr lvl="1"/>
            <a:r>
              <a:rPr lang="el-GR" sz="1600" dirty="0" smtClean="0"/>
              <a:t>Αναφορά σε άλλο υλικό που αξιοποιήθηκε. </a:t>
            </a:r>
          </a:p>
          <a:p>
            <a:pPr lvl="2">
              <a:buFont typeface="Arial" pitchFamily="34" charset="0"/>
              <a:buChar char="•"/>
            </a:pPr>
            <a:r>
              <a:rPr lang="el-GR" sz="1600" dirty="0" smtClean="0"/>
              <a:t>Βιβλία</a:t>
            </a:r>
          </a:p>
          <a:p>
            <a:pPr lvl="3"/>
            <a:r>
              <a:rPr lang="el-GR" dirty="0" smtClean="0"/>
              <a:t>Λαμπροπούλου, Β. (1997-1999). 1ο εκπαιδευτικό πακέτο επιμόρφωσης: Η Κοινωνία και οι Κωφοί. Κοινότητα και κουλτούρα Κωφών.</a:t>
            </a:r>
          </a:p>
          <a:p>
            <a:pPr lvl="2">
              <a:buFont typeface="Arial" pitchFamily="34" charset="0"/>
              <a:buChar char="•"/>
            </a:pPr>
            <a:r>
              <a:rPr lang="el-GR" sz="1600" dirty="0" err="1" smtClean="0"/>
              <a:t>Websites</a:t>
            </a:r>
            <a:endParaRPr lang="en-US" sz="1600" dirty="0" smtClean="0"/>
          </a:p>
          <a:p>
            <a:pPr lvl="2">
              <a:buFont typeface="Arial" pitchFamily="34" charset="0"/>
              <a:buChar char="•"/>
            </a:pPr>
            <a:r>
              <a:rPr lang="el-GR" sz="1600" dirty="0" smtClean="0"/>
              <a:t>“Μαθαίνω… με </a:t>
            </a:r>
            <a:r>
              <a:rPr lang="el-GR" sz="1600" dirty="0" err="1" smtClean="0"/>
              <a:t>Χειλεοανάγνωση</a:t>
            </a:r>
            <a:r>
              <a:rPr lang="el-GR" sz="1600" dirty="0" smtClean="0"/>
              <a:t> και Νοηματική” </a:t>
            </a:r>
            <a:r>
              <a:rPr lang="en-US" sz="1600" dirty="0" smtClean="0"/>
              <a:t>ONLINE</a:t>
            </a:r>
            <a:r>
              <a:rPr lang="el-GR" sz="1600" dirty="0" smtClean="0"/>
              <a:t> ΕΚΠΑΙΔΕΥΤΙΚΟ ΛΟΓΙΣΜΙΚΟ, Πλήρης Έκδοση, </a:t>
            </a:r>
            <a:r>
              <a:rPr lang="en-US" sz="1600" u="sng" dirty="0" smtClean="0">
                <a:hlinkClick r:id="rId2"/>
              </a:rPr>
              <a:t>http</a:t>
            </a:r>
            <a:r>
              <a:rPr lang="el-GR" sz="1600" u="sng" dirty="0" smtClean="0">
                <a:hlinkClick r:id="rId2"/>
              </a:rPr>
              <a:t>://</a:t>
            </a:r>
            <a:r>
              <a:rPr lang="en-US" sz="1600" u="sng" dirty="0" smtClean="0">
                <a:hlinkClick r:id="rId2"/>
              </a:rPr>
              <a:t>gym</a:t>
            </a:r>
            <a:r>
              <a:rPr lang="el-GR" sz="1600" u="sng" dirty="0" smtClean="0">
                <a:hlinkClick r:id="rId2"/>
              </a:rPr>
              <a:t>-</a:t>
            </a:r>
            <a:r>
              <a:rPr lang="en-US" sz="1600" u="sng" dirty="0" err="1" smtClean="0">
                <a:hlinkClick r:id="rId2"/>
              </a:rPr>
              <a:t>ekv</a:t>
            </a:r>
            <a:r>
              <a:rPr lang="el-GR" sz="1600" u="sng" dirty="0" smtClean="0">
                <a:hlinkClick r:id="rId2"/>
              </a:rPr>
              <a:t>-</a:t>
            </a:r>
            <a:r>
              <a:rPr lang="en-US" sz="1600" u="sng" dirty="0" err="1" smtClean="0">
                <a:hlinkClick r:id="rId2"/>
              </a:rPr>
              <a:t>thess</a:t>
            </a:r>
            <a:r>
              <a:rPr lang="el-GR" sz="1600" u="sng" dirty="0" smtClean="0">
                <a:hlinkClick r:id="rId2"/>
              </a:rPr>
              <a:t>.</a:t>
            </a:r>
            <a:r>
              <a:rPr lang="en-US" sz="1600" u="sng" dirty="0" err="1" smtClean="0">
                <a:hlinkClick r:id="rId2"/>
              </a:rPr>
              <a:t>thess</a:t>
            </a:r>
            <a:r>
              <a:rPr lang="el-GR" sz="1600" u="sng" dirty="0" smtClean="0">
                <a:hlinkClick r:id="rId2"/>
              </a:rPr>
              <a:t>.</a:t>
            </a:r>
            <a:r>
              <a:rPr lang="en-US" sz="1600" u="sng" dirty="0" err="1" smtClean="0">
                <a:hlinkClick r:id="rId2"/>
              </a:rPr>
              <a:t>sch</a:t>
            </a:r>
            <a:r>
              <a:rPr lang="el-GR" sz="1600" u="sng" dirty="0" smtClean="0">
                <a:hlinkClick r:id="rId2"/>
              </a:rPr>
              <a:t>.</a:t>
            </a:r>
            <a:r>
              <a:rPr lang="en-US" sz="1600" u="sng" dirty="0" err="1" smtClean="0">
                <a:hlinkClick r:id="rId2"/>
              </a:rPr>
              <a:t>gr</a:t>
            </a:r>
            <a:r>
              <a:rPr lang="el-GR" sz="1600" u="sng" dirty="0" smtClean="0">
                <a:hlinkClick r:id="rId2"/>
              </a:rPr>
              <a:t>/</a:t>
            </a:r>
            <a:r>
              <a:rPr lang="en-US" sz="1600" u="sng" dirty="0" err="1" smtClean="0">
                <a:hlinkClick r:id="rId2"/>
              </a:rPr>
              <a:t>GSLandLipreading</a:t>
            </a:r>
            <a:r>
              <a:rPr lang="el-GR" sz="1600" u="sng" dirty="0" smtClean="0">
                <a:hlinkClick r:id="rId2"/>
              </a:rPr>
              <a:t>.</a:t>
            </a:r>
            <a:r>
              <a:rPr lang="en-US" sz="1600" u="sng" dirty="0" smtClean="0">
                <a:hlinkClick r:id="rId2"/>
              </a:rPr>
              <a:t>html</a:t>
            </a:r>
            <a:endParaRPr lang="en-US" sz="1600" u="sng" dirty="0" smtClean="0"/>
          </a:p>
          <a:p>
            <a:pPr lvl="2">
              <a:buFont typeface="Arial" pitchFamily="34" charset="0"/>
              <a:buChar char="•"/>
            </a:pPr>
            <a:r>
              <a:rPr lang="el-GR" sz="1600" dirty="0" smtClean="0"/>
              <a:t>Πρόγραμμα σπουδών για μαθητές με προβλήματα ακοής, </a:t>
            </a:r>
            <a:r>
              <a:rPr lang="en-US" sz="1600" u="sng" dirty="0" smtClean="0">
                <a:hlinkClick r:id="rId3"/>
              </a:rPr>
              <a:t>http</a:t>
            </a:r>
            <a:r>
              <a:rPr lang="el-GR" sz="1600" u="sng" dirty="0" smtClean="0">
                <a:hlinkClick r:id="rId3"/>
              </a:rPr>
              <a:t>://</a:t>
            </a:r>
            <a:r>
              <a:rPr lang="en-US" sz="1600" u="sng" dirty="0" smtClean="0">
                <a:hlinkClick r:id="rId3"/>
              </a:rPr>
              <a:t>www</a:t>
            </a:r>
            <a:r>
              <a:rPr lang="el-GR" sz="1600" u="sng" dirty="0" smtClean="0">
                <a:hlinkClick r:id="rId3"/>
              </a:rPr>
              <a:t>.</a:t>
            </a:r>
            <a:r>
              <a:rPr lang="en-US" sz="1600" u="sng" dirty="0" smtClean="0">
                <a:hlinkClick r:id="rId3"/>
              </a:rPr>
              <a:t>pi</a:t>
            </a:r>
            <a:r>
              <a:rPr lang="el-GR" sz="1600" u="sng" dirty="0" smtClean="0">
                <a:hlinkClick r:id="rId3"/>
              </a:rPr>
              <a:t>-</a:t>
            </a:r>
            <a:r>
              <a:rPr lang="en-US" sz="1600" u="sng" dirty="0" smtClean="0">
                <a:hlinkClick r:id="rId3"/>
              </a:rPr>
              <a:t>schools</a:t>
            </a:r>
            <a:r>
              <a:rPr lang="el-GR" sz="1600" u="sng" dirty="0" smtClean="0">
                <a:hlinkClick r:id="rId3"/>
              </a:rPr>
              <a:t>.</a:t>
            </a:r>
            <a:r>
              <a:rPr lang="en-US" sz="1600" u="sng" dirty="0" err="1" smtClean="0">
                <a:hlinkClick r:id="rId3"/>
              </a:rPr>
              <a:t>gr</a:t>
            </a:r>
            <a:r>
              <a:rPr lang="el-GR" sz="1600" u="sng" dirty="0" smtClean="0">
                <a:hlinkClick r:id="rId3"/>
              </a:rPr>
              <a:t>/</a:t>
            </a:r>
            <a:r>
              <a:rPr lang="en-US" sz="1600" u="sng" dirty="0" smtClean="0">
                <a:hlinkClick r:id="rId3"/>
              </a:rPr>
              <a:t>special</a:t>
            </a:r>
            <a:r>
              <a:rPr lang="el-GR" sz="1600" u="sng" dirty="0" smtClean="0">
                <a:hlinkClick r:id="rId3"/>
              </a:rPr>
              <a:t>_</a:t>
            </a:r>
            <a:r>
              <a:rPr lang="en-US" sz="1600" u="sng" dirty="0" smtClean="0">
                <a:hlinkClick r:id="rId3"/>
              </a:rPr>
              <a:t>education</a:t>
            </a:r>
            <a:r>
              <a:rPr lang="el-GR" sz="1600" u="sng" dirty="0" smtClean="0">
                <a:hlinkClick r:id="rId3"/>
              </a:rPr>
              <a:t>/</a:t>
            </a:r>
            <a:r>
              <a:rPr lang="en-US" sz="1600" u="sng" dirty="0" err="1" smtClean="0">
                <a:hlinkClick r:id="rId3"/>
              </a:rPr>
              <a:t>noimatiki</a:t>
            </a:r>
            <a:r>
              <a:rPr lang="el-GR" sz="1600" u="sng" dirty="0" smtClean="0">
                <a:hlinkClick r:id="rId3"/>
              </a:rPr>
              <a:t>/</a:t>
            </a:r>
            <a:r>
              <a:rPr lang="en-US" sz="1600" u="sng" dirty="0" err="1" smtClean="0">
                <a:hlinkClick r:id="rId3"/>
              </a:rPr>
              <a:t>noimatiki</a:t>
            </a:r>
            <a:r>
              <a:rPr lang="el-GR" sz="1600" u="sng" dirty="0" smtClean="0">
                <a:hlinkClick r:id="rId3"/>
              </a:rPr>
              <a:t>-</a:t>
            </a:r>
            <a:r>
              <a:rPr lang="en-US" sz="1600" u="sng" dirty="0" smtClean="0">
                <a:hlinkClick r:id="rId3"/>
              </a:rPr>
              <a:t>part</a:t>
            </a:r>
            <a:r>
              <a:rPr lang="el-GR" sz="1600" u="sng" dirty="0" smtClean="0">
                <a:hlinkClick r:id="rId3"/>
              </a:rPr>
              <a:t>-00.</a:t>
            </a:r>
            <a:r>
              <a:rPr lang="en-US" sz="1600" u="sng" dirty="0" err="1" smtClean="0">
                <a:hlinkClick r:id="rId3"/>
              </a:rPr>
              <a:t>pdf</a:t>
            </a:r>
            <a:r>
              <a:rPr lang="en-US" sz="1600" dirty="0" smtClean="0"/>
              <a:t> </a:t>
            </a:r>
            <a:endParaRPr lang="en-US" sz="1600" dirty="0" smtClean="0"/>
          </a:p>
          <a:p>
            <a:pPr lvl="2">
              <a:buFont typeface="Arial" pitchFamily="34" charset="0"/>
              <a:buChar char="•"/>
            </a:pPr>
            <a:r>
              <a:rPr lang="el-GR" sz="1600" dirty="0" err="1" smtClean="0"/>
              <a:t>Σχεδι@ζω</a:t>
            </a:r>
            <a:r>
              <a:rPr lang="el-GR" sz="1600" dirty="0" smtClean="0"/>
              <a:t> </a:t>
            </a:r>
            <a:r>
              <a:rPr lang="el-GR" sz="1600" dirty="0" smtClean="0"/>
              <a:t>για όλους - </a:t>
            </a:r>
            <a:r>
              <a:rPr lang="en-US" sz="1600" dirty="0" err="1" smtClean="0"/>
              <a:t>prosvasimo</a:t>
            </a:r>
            <a:r>
              <a:rPr lang="el-GR" sz="1600" dirty="0" smtClean="0"/>
              <a:t>.</a:t>
            </a:r>
            <a:r>
              <a:rPr lang="en-US" sz="1600" dirty="0" err="1" smtClean="0"/>
              <a:t>gr</a:t>
            </a:r>
            <a:r>
              <a:rPr lang="el-GR" sz="1600" dirty="0" smtClean="0"/>
              <a:t> (</a:t>
            </a:r>
            <a:r>
              <a:rPr lang="el-GR" sz="1600" u="sng" dirty="0" smtClean="0">
                <a:hlinkClick r:id="rId4"/>
              </a:rPr>
              <a:t>http://</a:t>
            </a:r>
            <a:r>
              <a:rPr lang="el-GR" sz="1600" u="sng" dirty="0" smtClean="0">
                <a:hlinkClick r:id="rId4"/>
              </a:rPr>
              <a:t>www.prosvasimo.gr/el/polimesiko-uliko/onlne-lexiko-ennoiwn</a:t>
            </a:r>
            <a:r>
              <a:rPr lang="el-GR" sz="1600" dirty="0" smtClean="0"/>
              <a:t>)</a:t>
            </a:r>
            <a:endParaRPr lang="en-US" sz="1600" dirty="0" smtClean="0"/>
          </a:p>
          <a:p>
            <a:pPr lvl="2">
              <a:buFont typeface="Arial" pitchFamily="34" charset="0"/>
              <a:buChar char="•"/>
            </a:pPr>
            <a:r>
              <a:rPr lang="en-US" sz="1600" dirty="0" smtClean="0"/>
              <a:t>ETSL </a:t>
            </a:r>
            <a:r>
              <a:rPr lang="en-US" sz="1600" dirty="0" smtClean="0"/>
              <a:t>- LEONARDO DA VINCI (</a:t>
            </a:r>
            <a:r>
              <a:rPr lang="en-US" sz="1600" u="sng" dirty="0" smtClean="0">
                <a:hlinkClick r:id="rId5"/>
              </a:rPr>
              <a:t>http://</a:t>
            </a:r>
            <a:r>
              <a:rPr lang="en-US" sz="1600" u="sng" dirty="0" smtClean="0">
                <a:hlinkClick r:id="rId5"/>
              </a:rPr>
              <a:t>imm.demokritos.gr/etslearning</a:t>
            </a:r>
            <a:r>
              <a:rPr lang="en-US" sz="1600" u="sng" dirty="0" smtClean="0"/>
              <a:t>)</a:t>
            </a:r>
            <a:endParaRPr lang="en-US" sz="1600" u="sng" dirty="0" smtClean="0"/>
          </a:p>
          <a:p>
            <a:pPr lvl="2">
              <a:buFont typeface="Arial" pitchFamily="34" charset="0"/>
              <a:buChar char="•"/>
            </a:pPr>
            <a:r>
              <a:rPr lang="en-US" sz="1600" dirty="0" err="1" smtClean="0"/>
              <a:t>Spreadthesign</a:t>
            </a:r>
            <a:r>
              <a:rPr lang="en-US" sz="1600" dirty="0" smtClean="0"/>
              <a:t>  (</a:t>
            </a:r>
            <a:r>
              <a:rPr lang="en-US" sz="1600" u="sng" dirty="0" smtClean="0">
                <a:hlinkClick r:id="rId6"/>
              </a:rPr>
              <a:t>www.spreadthesign.com</a:t>
            </a:r>
            <a:r>
              <a:rPr lang="en-US" sz="1600" dirty="0" smtClean="0"/>
              <a:t> ) </a:t>
            </a:r>
            <a:endParaRPr lang="en-US" sz="1600" dirty="0" smtClean="0"/>
          </a:p>
          <a:p>
            <a:pPr lvl="2">
              <a:buFont typeface="Arial" pitchFamily="34" charset="0"/>
              <a:buChar char="•"/>
            </a:pPr>
            <a:r>
              <a:rPr lang="en-US" sz="1600" dirty="0" err="1" smtClean="0"/>
              <a:t>Signstation</a:t>
            </a:r>
            <a:r>
              <a:rPr lang="en-US" sz="1600" dirty="0" smtClean="0"/>
              <a:t> </a:t>
            </a:r>
            <a:r>
              <a:rPr lang="en-US" sz="1600" dirty="0" smtClean="0"/>
              <a:t>(</a:t>
            </a:r>
            <a:r>
              <a:rPr lang="en-US" sz="1600" u="sng" dirty="0" smtClean="0">
                <a:hlinkClick r:id="rId7"/>
              </a:rPr>
              <a:t>www.signstation.org/index.php/bsl-dictionary/desktop-dictionary</a:t>
            </a:r>
            <a:r>
              <a:rPr lang="en-US" sz="1600" u="sng" smtClean="0"/>
              <a:t>)</a:t>
            </a:r>
            <a:r>
              <a:rPr lang="en-US" sz="1600" smtClean="0"/>
              <a:t> </a:t>
            </a:r>
            <a:endParaRPr lang="en-US" sz="1600" dirty="0" smtClean="0"/>
          </a:p>
          <a:p>
            <a:pPr lvl="2">
              <a:buFont typeface="Arial" pitchFamily="34" charset="0"/>
              <a:buChar char="•"/>
            </a:pPr>
            <a:r>
              <a:rPr lang="en-US" sz="1600" smtClean="0"/>
              <a:t>SIGN </a:t>
            </a:r>
            <a:r>
              <a:rPr lang="en-US" sz="1600" dirty="0" smtClean="0"/>
              <a:t>ON (</a:t>
            </a:r>
            <a:r>
              <a:rPr lang="en-US" sz="1600" u="sng" dirty="0" smtClean="0">
                <a:hlinkClick r:id="rId8"/>
              </a:rPr>
              <a:t>www.acm5.com/signon3/Netscape/index.html</a:t>
            </a:r>
            <a:r>
              <a:rPr lang="en-US" sz="1600" dirty="0" smtClean="0"/>
              <a:t>) </a:t>
            </a:r>
            <a:endParaRPr lang="el-GR" sz="1600" dirty="0" smtClean="0"/>
          </a:p>
          <a:p>
            <a:pPr lvl="3">
              <a:buNone/>
            </a:pPr>
            <a:endParaRPr lang="el-GR" dirty="0" smtClean="0"/>
          </a:p>
          <a:p>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l-GR" dirty="0" smtClean="0"/>
              <a:t>ΣΥΝΤΟΜΗ ΠΕΡΙΓΡΑΦΗ</a:t>
            </a:r>
            <a:endParaRPr lang="el-GR"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3</a:t>
            </a:fld>
            <a:endParaRPr lang="en-US" dirty="0"/>
          </a:p>
        </p:txBody>
      </p:sp>
      <p:sp>
        <p:nvSpPr>
          <p:cNvPr id="12" name="Content Placeholder 11"/>
          <p:cNvSpPr>
            <a:spLocks noGrp="1"/>
          </p:cNvSpPr>
          <p:nvPr>
            <p:ph sz="half" idx="2"/>
          </p:nvPr>
        </p:nvSpPr>
        <p:spPr>
          <a:xfrm>
            <a:off x="410909" y="533401"/>
            <a:ext cx="8239315" cy="4221480"/>
          </a:xfrm>
        </p:spPr>
        <p:txBody>
          <a:bodyPr>
            <a:normAutofit fontScale="62500" lnSpcReduction="20000"/>
          </a:bodyPr>
          <a:lstStyle/>
          <a:p>
            <a:pPr marL="365760" indent="-256032" algn="just">
              <a:spcBef>
                <a:spcPts val="600"/>
              </a:spcBef>
              <a:spcAft>
                <a:spcPts val="600"/>
              </a:spcAft>
              <a:buClr>
                <a:schemeClr val="accent3"/>
              </a:buClr>
              <a:buFont typeface="Georgia"/>
              <a:buChar char="•"/>
              <a:defRPr/>
            </a:pPr>
            <a:r>
              <a:rPr lang="el-GR" sz="2500" dirty="0" smtClean="0">
                <a:solidFill>
                  <a:schemeClr val="tx2"/>
                </a:solidFill>
                <a:latin typeface="Calibri" pitchFamily="34" charset="0"/>
              </a:rPr>
              <a:t>Η εκπαιδευτική εφαρμογή αποτελείται από </a:t>
            </a:r>
            <a:r>
              <a:rPr lang="el-GR" sz="2500" b="1" dirty="0" smtClean="0">
                <a:solidFill>
                  <a:schemeClr val="tx2"/>
                </a:solidFill>
                <a:latin typeface="Calibri" pitchFamily="34" charset="0"/>
              </a:rPr>
              <a:t>δύο μέρη</a:t>
            </a:r>
            <a:r>
              <a:rPr lang="el-GR" sz="2500" dirty="0" smtClean="0">
                <a:solidFill>
                  <a:schemeClr val="tx2"/>
                </a:solidFill>
                <a:latin typeface="Calibri" pitchFamily="34" charset="0"/>
              </a:rPr>
              <a:t>. </a:t>
            </a:r>
            <a:endParaRPr lang="en-US" sz="2500" dirty="0" smtClean="0">
              <a:solidFill>
                <a:schemeClr val="tx2"/>
              </a:solidFill>
              <a:latin typeface="Calibri" pitchFamily="34" charset="0"/>
            </a:endParaRPr>
          </a:p>
          <a:p>
            <a:pPr marL="804863" lvl="5" indent="-142875">
              <a:lnSpc>
                <a:spcPct val="80000"/>
              </a:lnSpc>
              <a:buNone/>
            </a:pPr>
            <a:r>
              <a:rPr lang="el-GR" sz="2100" dirty="0" smtClean="0">
                <a:solidFill>
                  <a:schemeClr val="tx2"/>
                </a:solidFill>
                <a:latin typeface="Calibri" pitchFamily="34" charset="0"/>
              </a:rPr>
              <a:t>α.  </a:t>
            </a:r>
            <a:r>
              <a:rPr lang="el-GR" sz="2100" b="1" dirty="0" smtClean="0">
                <a:solidFill>
                  <a:schemeClr val="tx2"/>
                </a:solidFill>
                <a:latin typeface="Calibri" pitchFamily="34" charset="0"/>
              </a:rPr>
              <a:t>Online Πολυμεσικό Λεξικό </a:t>
            </a:r>
            <a:r>
              <a:rPr lang="el-GR" sz="2100" dirty="0" smtClean="0">
                <a:solidFill>
                  <a:schemeClr val="tx2"/>
                </a:solidFill>
                <a:latin typeface="Calibri" pitchFamily="34" charset="0"/>
              </a:rPr>
              <a:t>το οποίο για την παρουσίαση της κάθε λέξης συνδυάζει :  </a:t>
            </a:r>
          </a:p>
          <a:p>
            <a:pPr marL="1243775" lvl="8" indent="-142875">
              <a:lnSpc>
                <a:spcPct val="80000"/>
              </a:lnSpc>
              <a:buFont typeface="+mj-lt"/>
              <a:buAutoNum type="arabicPeriod"/>
            </a:pPr>
            <a:r>
              <a:rPr lang="el-GR" sz="2100" dirty="0" smtClean="0">
                <a:solidFill>
                  <a:schemeClr val="tx2"/>
                </a:solidFill>
                <a:latin typeface="Calibri" pitchFamily="34" charset="0"/>
              </a:rPr>
              <a:t>εικόνα,</a:t>
            </a:r>
          </a:p>
          <a:p>
            <a:pPr marL="1243775" lvl="8" indent="-142875">
              <a:lnSpc>
                <a:spcPct val="80000"/>
              </a:lnSpc>
              <a:buFont typeface="+mj-lt"/>
              <a:buAutoNum type="arabicPeriod"/>
            </a:pPr>
            <a:r>
              <a:rPr lang="el-GR" sz="2100" dirty="0" smtClean="0">
                <a:solidFill>
                  <a:schemeClr val="tx2"/>
                </a:solidFill>
                <a:latin typeface="Calibri" pitchFamily="34" charset="0"/>
              </a:rPr>
              <a:t>ήχο,</a:t>
            </a:r>
          </a:p>
          <a:p>
            <a:pPr marL="1243775" lvl="8" indent="-142875">
              <a:lnSpc>
                <a:spcPct val="80000"/>
              </a:lnSpc>
              <a:buFont typeface="+mj-lt"/>
              <a:buAutoNum type="arabicPeriod"/>
            </a:pPr>
            <a:r>
              <a:rPr lang="el-GR" sz="2100" dirty="0" smtClean="0">
                <a:solidFill>
                  <a:schemeClr val="tx2"/>
                </a:solidFill>
                <a:latin typeface="Calibri" pitchFamily="34" charset="0"/>
              </a:rPr>
              <a:t>κείμενο,</a:t>
            </a:r>
          </a:p>
          <a:p>
            <a:pPr marL="1243775" lvl="8" indent="-142875">
              <a:lnSpc>
                <a:spcPct val="80000"/>
              </a:lnSpc>
              <a:buFont typeface="+mj-lt"/>
              <a:buAutoNum type="arabicPeriod"/>
            </a:pPr>
            <a:r>
              <a:rPr lang="el-GR" sz="2100" dirty="0" smtClean="0">
                <a:solidFill>
                  <a:schemeClr val="tx2"/>
                </a:solidFill>
                <a:latin typeface="Calibri" pitchFamily="34" charset="0"/>
              </a:rPr>
              <a:t>μηχανισμό για φωνολογικό συλλαβισμό των λέξεων,</a:t>
            </a:r>
            <a:endParaRPr lang="en-US" sz="2100" dirty="0" smtClean="0">
              <a:solidFill>
                <a:schemeClr val="tx2"/>
              </a:solidFill>
              <a:latin typeface="Calibri" pitchFamily="34" charset="0"/>
            </a:endParaRPr>
          </a:p>
          <a:p>
            <a:pPr marL="1243775" lvl="8" indent="-142875">
              <a:lnSpc>
                <a:spcPct val="80000"/>
              </a:lnSpc>
              <a:buFont typeface="+mj-lt"/>
              <a:buAutoNum type="arabicPeriod"/>
            </a:pPr>
            <a:r>
              <a:rPr lang="en-US" sz="2100" dirty="0" smtClean="0">
                <a:solidFill>
                  <a:schemeClr val="tx2"/>
                </a:solidFill>
                <a:latin typeface="Calibri" pitchFamily="34" charset="0"/>
              </a:rPr>
              <a:t>video </a:t>
            </a:r>
            <a:r>
              <a:rPr lang="el-GR" sz="2100" dirty="0" smtClean="0">
                <a:solidFill>
                  <a:schemeClr val="tx2"/>
                </a:solidFill>
                <a:latin typeface="Calibri" pitchFamily="34" charset="0"/>
              </a:rPr>
              <a:t>με Ελληνική Νοηματική Γλώσσα,</a:t>
            </a:r>
          </a:p>
          <a:p>
            <a:pPr marL="1243775" lvl="8" indent="-142875">
              <a:lnSpc>
                <a:spcPct val="80000"/>
              </a:lnSpc>
              <a:buFont typeface="+mj-lt"/>
              <a:buAutoNum type="arabicPeriod"/>
            </a:pPr>
            <a:r>
              <a:rPr lang="en-US" sz="2100" dirty="0" smtClean="0">
                <a:solidFill>
                  <a:schemeClr val="tx2"/>
                </a:solidFill>
                <a:latin typeface="Calibri" pitchFamily="34" charset="0"/>
              </a:rPr>
              <a:t>video </a:t>
            </a:r>
            <a:r>
              <a:rPr lang="el-GR" sz="2100" dirty="0" smtClean="0">
                <a:solidFill>
                  <a:schemeClr val="tx2"/>
                </a:solidFill>
                <a:latin typeface="Calibri" pitchFamily="34" charset="0"/>
              </a:rPr>
              <a:t>με την σωστή άρθρωση της λέξης από λογοθεραπευτή, για εξάσκηση σε χειλεοανάγνωση.</a:t>
            </a:r>
          </a:p>
          <a:p>
            <a:pPr marL="804863" lvl="6" indent="-142875">
              <a:lnSpc>
                <a:spcPct val="80000"/>
              </a:lnSpc>
              <a:buNone/>
            </a:pPr>
            <a:endParaRPr lang="el-GR" sz="2100" dirty="0" smtClean="0">
              <a:solidFill>
                <a:schemeClr val="tx2"/>
              </a:solidFill>
              <a:latin typeface="Calibri" pitchFamily="34" charset="0"/>
            </a:endParaRPr>
          </a:p>
          <a:p>
            <a:pPr marL="804863" lvl="6" indent="-142875">
              <a:lnSpc>
                <a:spcPct val="80000"/>
              </a:lnSpc>
              <a:buNone/>
            </a:pPr>
            <a:r>
              <a:rPr lang="el-GR" sz="2100" dirty="0" smtClean="0">
                <a:solidFill>
                  <a:schemeClr val="tx2"/>
                </a:solidFill>
                <a:latin typeface="Calibri" pitchFamily="34" charset="0"/>
              </a:rPr>
              <a:t>β.	</a:t>
            </a:r>
            <a:r>
              <a:rPr lang="en-US" sz="2100" b="1" dirty="0" smtClean="0">
                <a:solidFill>
                  <a:schemeClr val="tx2"/>
                </a:solidFill>
                <a:latin typeface="Calibri" pitchFamily="34" charset="0"/>
              </a:rPr>
              <a:t>Quiz </a:t>
            </a:r>
            <a:r>
              <a:rPr lang="el-GR" sz="2100" b="1" dirty="0" smtClean="0">
                <a:solidFill>
                  <a:schemeClr val="tx2"/>
                </a:solidFill>
                <a:latin typeface="Calibri" pitchFamily="34" charset="0"/>
              </a:rPr>
              <a:t>Γνώσεων 6 διαφορετικών τύπων</a:t>
            </a:r>
            <a:r>
              <a:rPr lang="el-GR" sz="2100" dirty="0" smtClean="0">
                <a:solidFill>
                  <a:schemeClr val="tx2"/>
                </a:solidFill>
                <a:latin typeface="Calibri" pitchFamily="34" charset="0"/>
              </a:rPr>
              <a:t> για πρακτική εξάσκηση</a:t>
            </a:r>
            <a:r>
              <a:rPr lang="en-US" sz="2100" dirty="0" smtClean="0">
                <a:solidFill>
                  <a:schemeClr val="tx2"/>
                </a:solidFill>
                <a:latin typeface="Calibri" pitchFamily="34" charset="0"/>
              </a:rPr>
              <a:t> </a:t>
            </a:r>
            <a:r>
              <a:rPr lang="el-GR" sz="2100" dirty="0" smtClean="0">
                <a:solidFill>
                  <a:schemeClr val="tx2"/>
                </a:solidFill>
                <a:latin typeface="Calibri" pitchFamily="34" charset="0"/>
              </a:rPr>
              <a:t>και </a:t>
            </a:r>
            <a:r>
              <a:rPr lang="el-GR" sz="2100" dirty="0" err="1" smtClean="0">
                <a:solidFill>
                  <a:schemeClr val="tx2"/>
                </a:solidFill>
                <a:latin typeface="Calibri" pitchFamily="34" charset="0"/>
              </a:rPr>
              <a:t>αυτοαξιολόξηση</a:t>
            </a:r>
            <a:r>
              <a:rPr lang="el-GR" sz="2100" dirty="0" smtClean="0">
                <a:solidFill>
                  <a:schemeClr val="tx2"/>
                </a:solidFill>
                <a:latin typeface="Calibri" pitchFamily="34" charset="0"/>
              </a:rPr>
              <a:t>. Τα </a:t>
            </a:r>
            <a:r>
              <a:rPr lang="en-US" sz="2100" dirty="0" smtClean="0">
                <a:solidFill>
                  <a:schemeClr val="tx2"/>
                </a:solidFill>
                <a:latin typeface="Calibri" pitchFamily="34" charset="0"/>
              </a:rPr>
              <a:t>Quiz </a:t>
            </a:r>
            <a:r>
              <a:rPr lang="el-GR" sz="2100" dirty="0" smtClean="0">
                <a:solidFill>
                  <a:schemeClr val="tx2"/>
                </a:solidFill>
                <a:latin typeface="Calibri" pitchFamily="34" charset="0"/>
              </a:rPr>
              <a:t>Γνώσεων είναι ερωτήσεις που συνδυάζουν:</a:t>
            </a:r>
          </a:p>
          <a:p>
            <a:pPr marL="1243775" lvl="8" indent="-142875">
              <a:lnSpc>
                <a:spcPct val="80000"/>
              </a:lnSpc>
              <a:buFont typeface="+mj-lt"/>
              <a:buAutoNum type="arabicPeriod"/>
            </a:pPr>
            <a:r>
              <a:rPr lang="el-GR" sz="2100" dirty="0" smtClean="0">
                <a:solidFill>
                  <a:schemeClr val="tx2"/>
                </a:solidFill>
                <a:latin typeface="Calibri" pitchFamily="34" charset="0"/>
              </a:rPr>
              <a:t>Εικόνα με Λέξεις.</a:t>
            </a:r>
          </a:p>
          <a:p>
            <a:pPr marL="1243775" lvl="8" indent="-142875">
              <a:lnSpc>
                <a:spcPct val="80000"/>
              </a:lnSpc>
              <a:buFont typeface="+mj-lt"/>
              <a:buAutoNum type="arabicPeriod"/>
            </a:pPr>
            <a:r>
              <a:rPr lang="el-GR" sz="2100" dirty="0" smtClean="0">
                <a:solidFill>
                  <a:schemeClr val="tx2"/>
                </a:solidFill>
                <a:latin typeface="Calibri" pitchFamily="34" charset="0"/>
              </a:rPr>
              <a:t>Νοηματική με Λέξεις.</a:t>
            </a:r>
          </a:p>
          <a:p>
            <a:pPr marL="1243775" lvl="8" indent="-142875">
              <a:lnSpc>
                <a:spcPct val="80000"/>
              </a:lnSpc>
              <a:buFont typeface="+mj-lt"/>
              <a:buAutoNum type="arabicPeriod"/>
            </a:pPr>
            <a:r>
              <a:rPr lang="el-GR" sz="2100" dirty="0" smtClean="0">
                <a:solidFill>
                  <a:schemeClr val="tx2"/>
                </a:solidFill>
                <a:latin typeface="Calibri" pitchFamily="34" charset="0"/>
              </a:rPr>
              <a:t>Χειλεοανάγνωση με Λέξεις</a:t>
            </a:r>
          </a:p>
          <a:p>
            <a:pPr marL="1243775" lvl="8" indent="-142875">
              <a:lnSpc>
                <a:spcPct val="80000"/>
              </a:lnSpc>
              <a:buFont typeface="+mj-lt"/>
              <a:buAutoNum type="arabicPeriod"/>
            </a:pPr>
            <a:r>
              <a:rPr lang="el-GR" sz="2100" dirty="0" smtClean="0">
                <a:solidFill>
                  <a:schemeClr val="tx2"/>
                </a:solidFill>
                <a:latin typeface="Calibri" pitchFamily="34" charset="0"/>
              </a:rPr>
              <a:t>Εικόνες με Ήχο και Νοηματική.</a:t>
            </a:r>
          </a:p>
          <a:p>
            <a:pPr marL="1243775" lvl="8" indent="-142875">
              <a:lnSpc>
                <a:spcPct val="80000"/>
              </a:lnSpc>
              <a:buFont typeface="+mj-lt"/>
              <a:buAutoNum type="arabicPeriod"/>
            </a:pPr>
            <a:r>
              <a:rPr lang="el-GR" sz="2100" dirty="0" smtClean="0">
                <a:solidFill>
                  <a:schemeClr val="tx2"/>
                </a:solidFill>
                <a:latin typeface="Calibri" pitchFamily="34" charset="0"/>
              </a:rPr>
              <a:t>Ήχο με Λέξεις.</a:t>
            </a:r>
          </a:p>
          <a:p>
            <a:pPr marL="1243775" lvl="8" indent="-142875">
              <a:lnSpc>
                <a:spcPct val="80000"/>
              </a:lnSpc>
              <a:buFont typeface="+mj-lt"/>
              <a:buAutoNum type="arabicPeriod"/>
            </a:pPr>
            <a:r>
              <a:rPr lang="el-GR" sz="2100" dirty="0" smtClean="0">
                <a:solidFill>
                  <a:schemeClr val="tx2"/>
                </a:solidFill>
                <a:latin typeface="Calibri" pitchFamily="34" charset="0"/>
              </a:rPr>
              <a:t>Αναγραμματισμό λέξεων για εξάσκηση σε ορθογραφία</a:t>
            </a:r>
          </a:p>
          <a:p>
            <a:pPr marL="365760" indent="-256032" algn="just">
              <a:spcBef>
                <a:spcPts val="600"/>
              </a:spcBef>
              <a:spcAft>
                <a:spcPts val="600"/>
              </a:spcAft>
              <a:buClr>
                <a:schemeClr val="accent3"/>
              </a:buClr>
              <a:buFont typeface="Georgia"/>
              <a:buChar char="•"/>
              <a:defRPr/>
            </a:pPr>
            <a:r>
              <a:rPr lang="el-GR" sz="2500" dirty="0" smtClean="0">
                <a:solidFill>
                  <a:schemeClr val="tx2"/>
                </a:solidFill>
                <a:latin typeface="Calibri" pitchFamily="34" charset="0"/>
              </a:rPr>
              <a:t>Μέχρι τώρα έχουν ενσωματωθεί </a:t>
            </a:r>
            <a:r>
              <a:rPr lang="en-US" sz="2500" b="1" dirty="0" smtClean="0">
                <a:solidFill>
                  <a:schemeClr val="tx2"/>
                </a:solidFill>
                <a:latin typeface="Calibri" pitchFamily="34" charset="0"/>
              </a:rPr>
              <a:t>1</a:t>
            </a:r>
            <a:r>
              <a:rPr lang="el-GR" sz="2500" b="1" dirty="0" smtClean="0">
                <a:solidFill>
                  <a:schemeClr val="tx2"/>
                </a:solidFill>
                <a:latin typeface="Calibri" pitchFamily="34" charset="0"/>
              </a:rPr>
              <a:t>.</a:t>
            </a:r>
            <a:r>
              <a:rPr lang="en-US" sz="2500" b="1" dirty="0" smtClean="0">
                <a:solidFill>
                  <a:schemeClr val="tx2"/>
                </a:solidFill>
                <a:latin typeface="Calibri" pitchFamily="34" charset="0"/>
              </a:rPr>
              <a:t>18</a:t>
            </a:r>
            <a:r>
              <a:rPr lang="el-GR" sz="2500" b="1" dirty="0" smtClean="0">
                <a:solidFill>
                  <a:schemeClr val="tx2"/>
                </a:solidFill>
                <a:latin typeface="Calibri" pitchFamily="34" charset="0"/>
              </a:rPr>
              <a:t>2 λέξεις</a:t>
            </a:r>
            <a:r>
              <a:rPr lang="el-GR" sz="2500" dirty="0" smtClean="0">
                <a:solidFill>
                  <a:schemeClr val="tx2"/>
                </a:solidFill>
                <a:latin typeface="Calibri" pitchFamily="34" charset="0"/>
              </a:rPr>
              <a:t>. Ο στόχος είναι να ξεπεράσουμε τις 3.000 λέξεις.</a:t>
            </a:r>
          </a:p>
          <a:p>
            <a:pPr marL="365760" indent="-256032" algn="just">
              <a:spcBef>
                <a:spcPts val="600"/>
              </a:spcBef>
              <a:spcAft>
                <a:spcPts val="600"/>
              </a:spcAft>
              <a:buClr>
                <a:schemeClr val="accent3"/>
              </a:buClr>
              <a:buFont typeface="Georgia"/>
              <a:buChar char="•"/>
              <a:defRPr/>
            </a:pPr>
            <a:r>
              <a:rPr lang="el-GR" sz="2500" dirty="0" smtClean="0">
                <a:solidFill>
                  <a:schemeClr val="tx2"/>
                </a:solidFill>
                <a:latin typeface="Calibri" pitchFamily="34" charset="0"/>
              </a:rPr>
              <a:t>Για την προσθήκη λέξεων και πολυμεσικού υλικού εμπλέκονται όλοι οι  μαθητές του σχολείου, σε </a:t>
            </a:r>
            <a:r>
              <a:rPr lang="el-GR" sz="2500" b="1" dirty="0" err="1" smtClean="0">
                <a:solidFill>
                  <a:schemeClr val="tx2"/>
                </a:solidFill>
                <a:latin typeface="Calibri" pitchFamily="34" charset="0"/>
              </a:rPr>
              <a:t>διαθεματικό</a:t>
            </a:r>
            <a:r>
              <a:rPr lang="el-GR" sz="2500" b="1" dirty="0" smtClean="0">
                <a:solidFill>
                  <a:schemeClr val="tx2"/>
                </a:solidFill>
                <a:latin typeface="Calibri" pitchFamily="34" charset="0"/>
              </a:rPr>
              <a:t> πλαίσιο διδασκαλίας των μαθημάτων της πληροφορικής, με το μάθημα της νεοελληνικής γλώσσας και του μαθήματος της ερευνητικής εργασίας</a:t>
            </a:r>
            <a:r>
              <a:rPr lang="el-GR" sz="2500" dirty="0" smtClean="0">
                <a:solidFill>
                  <a:schemeClr val="tx2"/>
                </a:solidFill>
                <a:latin typeface="Calibri" pitchFamily="34" charset="0"/>
              </a:rPr>
              <a:t>.  </a:t>
            </a:r>
          </a:p>
          <a:p>
            <a:pPr marL="922973" lvl="2" indent="-256032" algn="just">
              <a:buClr>
                <a:schemeClr val="accent3"/>
              </a:buClr>
              <a:buFont typeface="Georgia"/>
              <a:buChar char="•"/>
              <a:defRPr/>
            </a:pPr>
            <a:endParaRPr lang="el-GR" dirty="0" smtClean="0">
              <a:solidFill>
                <a:schemeClr val="tx2"/>
              </a:solidFill>
              <a:latin typeface="Calibri" pitchFamily="34" charset="0"/>
            </a:endParaRPr>
          </a:p>
          <a:p>
            <a:pPr marL="365760" indent="-256032" algn="just">
              <a:spcBef>
                <a:spcPts val="600"/>
              </a:spcBef>
              <a:spcAft>
                <a:spcPts val="600"/>
              </a:spcAft>
              <a:buClr>
                <a:schemeClr val="accent3"/>
              </a:buClr>
              <a:defRPr/>
            </a:pPr>
            <a:endParaRPr lang="el-GR" dirty="0" smtClean="0">
              <a:solidFill>
                <a:schemeClr val="tx2"/>
              </a:solidFill>
              <a:latin typeface="Calibri" pitchFamily="34" charset="0"/>
            </a:endParaRPr>
          </a:p>
          <a:p>
            <a:pPr marL="365760" indent="-256032" algn="just">
              <a:spcBef>
                <a:spcPts val="600"/>
              </a:spcBef>
              <a:spcAft>
                <a:spcPts val="600"/>
              </a:spcAft>
              <a:buClr>
                <a:schemeClr val="accent3"/>
              </a:buClr>
              <a:defRPr/>
            </a:pPr>
            <a:endParaRPr lang="el-GR" dirty="0" smtClean="0">
              <a:solidFill>
                <a:schemeClr val="tx2"/>
              </a:solidFill>
              <a:latin typeface="Calibri" pitchFamily="34" charset="0"/>
            </a:endParaRPr>
          </a:p>
        </p:txBody>
      </p:sp>
    </p:spTree>
    <p:extLst>
      <p:ext uri="{BB962C8B-B14F-4D97-AF65-F5344CB8AC3E}">
        <p14:creationId xmlns="" xmlns:p14="http://schemas.microsoft.com/office/powerpoint/2010/main" val="2233531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ΣΧΕΔΙΑΣΜΟΣ ΤΗΣ ανοιχτησ εκπαιδευτικησ ΠΡΑΚΤΙΚΗΣ</a:t>
            </a: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l-GR" dirty="0" smtClean="0"/>
              <a:t>ΣΧΕΔΙΑΣΜΟΣ</a:t>
            </a:r>
            <a:endParaRPr lang="el-GR"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5</a:t>
            </a:fld>
            <a:endParaRPr lang="en-US" dirty="0"/>
          </a:p>
        </p:txBody>
      </p:sp>
      <p:sp>
        <p:nvSpPr>
          <p:cNvPr id="12" name="Content Placeholder 11"/>
          <p:cNvSpPr>
            <a:spLocks noGrp="1"/>
          </p:cNvSpPr>
          <p:nvPr>
            <p:ph sz="half" idx="2"/>
          </p:nvPr>
        </p:nvSpPr>
        <p:spPr>
          <a:xfrm>
            <a:off x="410909" y="533401"/>
            <a:ext cx="8239315" cy="4221480"/>
          </a:xfrm>
        </p:spPr>
        <p:txBody>
          <a:bodyPr>
            <a:noAutofit/>
          </a:bodyPr>
          <a:lstStyle/>
          <a:p>
            <a:pPr marL="0" indent="0"/>
            <a:r>
              <a:rPr lang="el-GR" sz="1100" dirty="0" smtClean="0"/>
              <a:t>Η ανάρτηση της συγκεκριμένης εκπαιδευτικής πρακτικής στο </a:t>
            </a:r>
            <a:r>
              <a:rPr lang="el-GR" sz="1100" dirty="0" err="1" smtClean="0"/>
              <a:t>φωτόδεντρο</a:t>
            </a:r>
            <a:r>
              <a:rPr lang="el-GR" sz="1100" dirty="0" smtClean="0"/>
              <a:t> γίνεται στοχεύοντας </a:t>
            </a:r>
            <a:r>
              <a:rPr lang="el-GR" sz="1100" b="1" dirty="0" smtClean="0"/>
              <a:t>περισσότερο</a:t>
            </a:r>
            <a:r>
              <a:rPr lang="el-GR" sz="1100" dirty="0" smtClean="0"/>
              <a:t> </a:t>
            </a:r>
            <a:r>
              <a:rPr lang="el-GR" sz="1100" b="1" dirty="0" smtClean="0"/>
              <a:t>στην παρουσίαση των δράσεων (διδακτικών – παιδαγωγικών – </a:t>
            </a:r>
            <a:r>
              <a:rPr lang="el-GR" sz="1100" b="1" dirty="0" err="1" smtClean="0"/>
              <a:t>εξωδιδακτικών</a:t>
            </a:r>
            <a:r>
              <a:rPr lang="el-GR" sz="1100" b="1" dirty="0" smtClean="0"/>
              <a:t> – βιωματικών – κοινωνικών) που πλαισίωσαν την υλοποίηση και προώθηση του καινοτόμου εκπαιδευτικού λογισμικού</a:t>
            </a:r>
            <a:r>
              <a:rPr lang="el-GR" sz="1100" dirty="0" smtClean="0"/>
              <a:t> (</a:t>
            </a:r>
            <a:r>
              <a:rPr lang="el-GR" sz="1100" u="sng" dirty="0" smtClean="0">
                <a:hlinkClick r:id="rId3"/>
              </a:rPr>
              <a:t>http://photodentro.edu.gr/ugc/r/8525/616</a:t>
            </a:r>
            <a:r>
              <a:rPr lang="el-GR" sz="1100" dirty="0" smtClean="0"/>
              <a:t>), το οποίο παράχθηκε ως τελικό προϊόν και είναι στη διάθεση των συναδέλφων εκπαιδευτικών και του ευρύτερου κοινωνικού συνόλου, ώστε να το χρησιμοποιήσουν ανάλογα με τις ανάγκες τους και </a:t>
            </a:r>
            <a:r>
              <a:rPr lang="el-GR" sz="1100" b="1" dirty="0" smtClean="0"/>
              <a:t>όχι τόσο</a:t>
            </a:r>
            <a:r>
              <a:rPr lang="el-GR" sz="1100" dirty="0" smtClean="0"/>
              <a:t> για να αποτελέσει ένα σενάριο διδασκαλίας κάποιας θεματικής ενότητας, το οποίο εκ των πραγμάτων δεν μπορεί να συμβεί για τους ακόλουθους λόγους : </a:t>
            </a:r>
            <a:endParaRPr lang="en-US" sz="1100" dirty="0" smtClean="0"/>
          </a:p>
          <a:p>
            <a:pPr marL="0" indent="0"/>
            <a:r>
              <a:rPr lang="el-GR" sz="1100" dirty="0" smtClean="0"/>
              <a:t>1.   η πρακτική αυτή ολοκληρώθηκε σε δύο σχολικές περιόδους.</a:t>
            </a:r>
          </a:p>
          <a:p>
            <a:pPr marL="447675" indent="-250825"/>
            <a:r>
              <a:rPr lang="el-GR" sz="1100" dirty="0" smtClean="0"/>
              <a:t>2. 	Συνδυάζει δύο ερευνητικές εργασίες διάρκειας ενός τετραμήνου η κάθε μία, ώστε οι μαθητές του σχολείου να αντιληφθούν το θεωρητικό – επιστημονικό υπόβαθρο σχετικά με : </a:t>
            </a:r>
          </a:p>
          <a:p>
            <a:pPr marL="717550" indent="-520700"/>
            <a:r>
              <a:rPr lang="el-GR" sz="1100" dirty="0" smtClean="0"/>
              <a:t>         α.	την χρήση πολυμεσικών εφαρμογών στην υποστήριξη ατόμων με προβλήματα ακοής (</a:t>
            </a:r>
            <a:r>
              <a:rPr lang="en-US" sz="1100" dirty="0" smtClean="0"/>
              <a:t>Project</a:t>
            </a:r>
            <a:r>
              <a:rPr lang="el-GR" sz="1100" dirty="0" smtClean="0"/>
              <a:t> 2013-2014)</a:t>
            </a:r>
          </a:p>
          <a:p>
            <a:pPr marL="717550" indent="-520700"/>
            <a:r>
              <a:rPr lang="el-GR" sz="1100" dirty="0" smtClean="0"/>
              <a:t>         β. 	τον σχεδιασμό διδακτικών εκπαιδευτικών εφαρμογών, την κατηγοριοποίηση και την εκπαιδευτική τους   αξία (</a:t>
            </a:r>
            <a:r>
              <a:rPr lang="en-US" sz="1100" dirty="0" smtClean="0"/>
              <a:t>Project</a:t>
            </a:r>
            <a:r>
              <a:rPr lang="el-GR" sz="1100" dirty="0" smtClean="0"/>
              <a:t> 2014 - 2015).</a:t>
            </a:r>
          </a:p>
          <a:p>
            <a:pPr marL="447675" indent="-250825"/>
            <a:r>
              <a:rPr lang="el-GR" sz="1100" dirty="0" smtClean="0"/>
              <a:t>3.   Για την προσθήκη πολυμεσικού υλικού δούλεψαν ανάλογα με την τάξη και τις δυνατότητές  τους (λόγω αναπηρίας), μαθητές από όλες τις τάξεις του Γυμνασίου και του Λυκείου.</a:t>
            </a:r>
          </a:p>
          <a:p>
            <a:pPr marL="447675" indent="-250825"/>
            <a:r>
              <a:rPr lang="el-GR" sz="1100" dirty="0" smtClean="0"/>
              <a:t>4.   Υπήρξε από την πλευρά του καθηγητή πληροφορικής παραγωγή λογισμικού το οποίο απαιτεί εξειδικευμένες γνώσεις προγραμματισμού σε γλώσσα </a:t>
            </a:r>
            <a:r>
              <a:rPr lang="en-US" sz="1100" dirty="0" err="1" smtClean="0"/>
              <a:t>ActionScript</a:t>
            </a:r>
            <a:r>
              <a:rPr lang="el-GR" sz="1100" dirty="0" smtClean="0"/>
              <a:t> 3.0, ώστε να υπάρχει η δυνατότητα το λογισμικό να τρέχει </a:t>
            </a:r>
            <a:r>
              <a:rPr lang="en-US" sz="1100" dirty="0" smtClean="0"/>
              <a:t>online </a:t>
            </a:r>
            <a:r>
              <a:rPr lang="el-GR" sz="1100" dirty="0" smtClean="0"/>
              <a:t>μέσω ιστοσελίδας, καθιστώντας το </a:t>
            </a:r>
            <a:r>
              <a:rPr lang="el-GR" sz="1100" dirty="0" err="1" smtClean="0"/>
              <a:t>προσβάσιμο</a:t>
            </a:r>
            <a:r>
              <a:rPr lang="el-GR" sz="1100" dirty="0" smtClean="0"/>
              <a:t> στο ευρύ κοινό. </a:t>
            </a:r>
          </a:p>
          <a:p>
            <a:pPr marL="0" indent="0"/>
            <a:r>
              <a:rPr lang="el-GR" sz="1100" dirty="0" smtClean="0"/>
              <a:t>Παρόλα αυτά θα παρουσιαστούν παρακάτω τα στάδια και οι δράσεις της εκπαιδευτικής πρακτικής από όλες τις πλευρές (Υλοποίηση Λογισμικού, Χρήση του Εκπαιδευτικού Λογισμικού και Έρευνα αποτελεσμάτων, Λογοθεραπευτική Χρήση του Εκπαιδευτικού Λογισμικού), ώστε να φτάσουμε στο τελικό προϊόν.</a:t>
            </a:r>
            <a:endParaRPr lang="el-GR" sz="1100" dirty="0" smtClean="0">
              <a:solidFill>
                <a:schemeClr val="tx2"/>
              </a:solidFill>
              <a:latin typeface="Calibri" pitchFamily="34" charset="0"/>
            </a:endParaRPr>
          </a:p>
        </p:txBody>
      </p:sp>
    </p:spTree>
    <p:extLst>
      <p:ext uri="{BB962C8B-B14F-4D97-AF65-F5344CB8AC3E}">
        <p14:creationId xmlns="" xmlns:p14="http://schemas.microsoft.com/office/powerpoint/2010/main" val="2233531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l-GR" dirty="0" smtClean="0"/>
              <a:t>ΣΧΕΔΙΑΣΜΟΣ &amp; ΔΙΔΑΚΤΙΚΟΙ ΣΤΟΧΟΙ</a:t>
            </a:r>
            <a:endParaRPr lang="el-GR" dirty="0"/>
          </a:p>
        </p:txBody>
      </p:sp>
      <p:sp>
        <p:nvSpPr>
          <p:cNvPr id="12" name="Content Placeholder 11"/>
          <p:cNvSpPr>
            <a:spLocks noGrp="1"/>
          </p:cNvSpPr>
          <p:nvPr>
            <p:ph sz="half" idx="2"/>
          </p:nvPr>
        </p:nvSpPr>
        <p:spPr>
          <a:xfrm>
            <a:off x="434340" y="557214"/>
            <a:ext cx="3947159" cy="4055730"/>
          </a:xfrm>
        </p:spPr>
        <p:txBody>
          <a:bodyPr>
            <a:normAutofit/>
          </a:bodyPr>
          <a:lstStyle/>
          <a:p>
            <a:r>
              <a:rPr lang="el-GR" sz="1600" dirty="0" smtClean="0"/>
              <a:t>Σχεδιασμός</a:t>
            </a:r>
            <a:endParaRPr lang="el-GR" sz="1200" dirty="0" smtClean="0"/>
          </a:p>
          <a:p>
            <a:pPr marL="0" indent="0"/>
            <a:r>
              <a:rPr lang="el-GR" sz="1200" b="1" u="sng" dirty="0" smtClean="0">
                <a:solidFill>
                  <a:schemeClr val="tx2"/>
                </a:solidFill>
              </a:rPr>
              <a:t>1η Φάση : </a:t>
            </a:r>
            <a:r>
              <a:rPr lang="el-GR" sz="1200" dirty="0" smtClean="0">
                <a:solidFill>
                  <a:schemeClr val="tx2"/>
                </a:solidFill>
              </a:rPr>
              <a:t>Υλοποίηση Λογισμικού</a:t>
            </a:r>
          </a:p>
          <a:p>
            <a:pPr marL="0" indent="0"/>
            <a:r>
              <a:rPr lang="el-GR" sz="1200" dirty="0" err="1" smtClean="0">
                <a:solidFill>
                  <a:schemeClr val="tx2"/>
                </a:solidFill>
              </a:rPr>
              <a:t>Διαθεματική</a:t>
            </a:r>
            <a:r>
              <a:rPr lang="el-GR" sz="1200" dirty="0" smtClean="0">
                <a:solidFill>
                  <a:schemeClr val="tx2"/>
                </a:solidFill>
              </a:rPr>
              <a:t> σύνδεση διδασκαλίας των μαθημάτων της πληροφορικής, με το μάθημα της νεοελληνικής γλώσσας και του μαθήματος της ερευνητικής εργασίας, με στόχο την δημιουργία του λογισμικού αφού πρώτα πραγματοποιηθεί θεωρητική έρευνα σχετικά με : </a:t>
            </a:r>
          </a:p>
          <a:p>
            <a:pPr marL="0" indent="0"/>
            <a:r>
              <a:rPr lang="el-GR" sz="1200" dirty="0" smtClean="0">
                <a:solidFill>
                  <a:schemeClr val="tx2"/>
                </a:solidFill>
              </a:rPr>
              <a:t>α. την χρήση πολυμεσικών εφαρμογών στην υποστήριξη ατόμων με   προβλήματα ακοής (</a:t>
            </a:r>
            <a:r>
              <a:rPr lang="en-US" sz="1200" dirty="0" smtClean="0">
                <a:solidFill>
                  <a:schemeClr val="tx2"/>
                </a:solidFill>
              </a:rPr>
              <a:t>Project</a:t>
            </a:r>
            <a:r>
              <a:rPr lang="el-GR" sz="1200" dirty="0" smtClean="0">
                <a:solidFill>
                  <a:schemeClr val="tx2"/>
                </a:solidFill>
              </a:rPr>
              <a:t> 2013 - 2014) και</a:t>
            </a:r>
          </a:p>
          <a:p>
            <a:pPr marL="0" indent="0"/>
            <a:r>
              <a:rPr lang="el-GR" sz="1200" dirty="0" smtClean="0">
                <a:solidFill>
                  <a:schemeClr val="tx2"/>
                </a:solidFill>
              </a:rPr>
              <a:t>β. τον σχεδιασμό διδακτικών εκπαιδευτικών εφαρμογών, την κατηγοριοποίηση και την εκπαιδευτική τους αξία (</a:t>
            </a:r>
            <a:r>
              <a:rPr lang="en-US" sz="1200" dirty="0" smtClean="0">
                <a:solidFill>
                  <a:schemeClr val="tx2"/>
                </a:solidFill>
              </a:rPr>
              <a:t>Project</a:t>
            </a:r>
            <a:r>
              <a:rPr lang="el-GR" sz="1200" dirty="0" smtClean="0">
                <a:solidFill>
                  <a:schemeClr val="tx2"/>
                </a:solidFill>
              </a:rPr>
              <a:t> 2014 - 2015).</a:t>
            </a:r>
          </a:p>
          <a:p>
            <a:pPr marL="0" indent="0"/>
            <a:r>
              <a:rPr lang="el-GR" sz="1200" b="1" u="sng" dirty="0" smtClean="0">
                <a:solidFill>
                  <a:schemeClr val="tx2"/>
                </a:solidFill>
              </a:rPr>
              <a:t>2η Φάση :</a:t>
            </a:r>
            <a:r>
              <a:rPr lang="el-GR" sz="1200" b="1" dirty="0" smtClean="0">
                <a:solidFill>
                  <a:schemeClr val="tx2"/>
                </a:solidFill>
              </a:rPr>
              <a:t>  </a:t>
            </a:r>
            <a:r>
              <a:rPr lang="el-GR" sz="1200" dirty="0" smtClean="0">
                <a:solidFill>
                  <a:schemeClr val="tx2"/>
                </a:solidFill>
              </a:rPr>
              <a:t>Έρευνα αποτελεσμάτων της Χρήσης του Εκπαιδευτικού Λογισμικού.</a:t>
            </a:r>
          </a:p>
          <a:p>
            <a:pPr marL="0" indent="0"/>
            <a:r>
              <a:rPr lang="el-GR" sz="1200" b="1" u="sng" dirty="0" smtClean="0">
                <a:solidFill>
                  <a:schemeClr val="tx2"/>
                </a:solidFill>
              </a:rPr>
              <a:t>3η Φάση :</a:t>
            </a:r>
            <a:r>
              <a:rPr lang="el-GR" sz="1200" b="1" dirty="0" smtClean="0">
                <a:solidFill>
                  <a:schemeClr val="tx2"/>
                </a:solidFill>
              </a:rPr>
              <a:t>  </a:t>
            </a:r>
            <a:r>
              <a:rPr lang="el-GR" sz="1200" dirty="0" smtClean="0">
                <a:solidFill>
                  <a:schemeClr val="tx2"/>
                </a:solidFill>
              </a:rPr>
              <a:t>Λογοθεραπευτική Χρήση του Εκπαιδευτικού Λογισμικού.</a:t>
            </a:r>
          </a:p>
          <a:p>
            <a:pPr marL="0" indent="0"/>
            <a:endParaRPr lang="el-GR" sz="1200" dirty="0" smtClean="0">
              <a:solidFill>
                <a:schemeClr val="tx2"/>
              </a:solidFill>
            </a:endParaRPr>
          </a:p>
          <a:p>
            <a:pPr lvl="1">
              <a:buFont typeface="Arial" pitchFamily="34" charset="0"/>
              <a:buChar char="•"/>
            </a:pPr>
            <a:endParaRPr lang="el-GR" sz="1200" dirty="0" smtClean="0"/>
          </a:p>
          <a:p>
            <a:pPr lvl="1">
              <a:buNone/>
            </a:pPr>
            <a:endParaRPr lang="el-GR" sz="1200" dirty="0"/>
          </a:p>
        </p:txBody>
      </p:sp>
      <p:sp>
        <p:nvSpPr>
          <p:cNvPr id="13" name="Content Placeholder 12"/>
          <p:cNvSpPr>
            <a:spLocks noGrp="1"/>
          </p:cNvSpPr>
          <p:nvPr>
            <p:ph sz="quarter" idx="4"/>
          </p:nvPr>
        </p:nvSpPr>
        <p:spPr>
          <a:xfrm>
            <a:off x="4648200" y="489386"/>
            <a:ext cx="4114800" cy="4135954"/>
          </a:xfrm>
        </p:spPr>
        <p:txBody>
          <a:bodyPr>
            <a:noAutofit/>
          </a:bodyPr>
          <a:lstStyle/>
          <a:p>
            <a:r>
              <a:rPr lang="el-GR" sz="900" b="1" dirty="0" smtClean="0"/>
              <a:t>Διδακτικοί στόχοι κατά την Υλοποίηση του Λογισμικού</a:t>
            </a:r>
          </a:p>
          <a:p>
            <a:pPr>
              <a:spcBef>
                <a:spcPts val="300"/>
              </a:spcBef>
            </a:pPr>
            <a:r>
              <a:rPr lang="el-GR" sz="900" dirty="0" smtClean="0"/>
              <a:t>Να δοθεί η δυνατότητα στους εμπλεκόμενους μαθητές :</a:t>
            </a:r>
            <a:endParaRPr lang="el-GR" sz="900" b="1" dirty="0" smtClean="0"/>
          </a:p>
          <a:p>
            <a:pPr marL="92075" lvl="0" indent="-92075">
              <a:spcBef>
                <a:spcPts val="300"/>
              </a:spcBef>
              <a:buFont typeface="Arial" pitchFamily="34" charset="0"/>
              <a:buChar char="•"/>
            </a:pPr>
            <a:r>
              <a:rPr lang="el-GR" sz="900" dirty="0" smtClean="0"/>
              <a:t>να συνεργάζονται και να συμμετέχουν ενεργά στο πλαίσιο ενός πολύπλοκου και σύνθετου </a:t>
            </a:r>
            <a:r>
              <a:rPr lang="el-GR" sz="900" dirty="0" err="1" smtClean="0"/>
              <a:t>project</a:t>
            </a:r>
            <a:r>
              <a:rPr lang="el-GR" sz="900" dirty="0" smtClean="0"/>
              <a:t> λαμβάνοντας ρόλους και πρωτοβουλίες, </a:t>
            </a:r>
          </a:p>
          <a:p>
            <a:pPr marL="92075" lvl="0" indent="-92075">
              <a:spcBef>
                <a:spcPts val="300"/>
              </a:spcBef>
              <a:buFont typeface="Arial" pitchFamily="34" charset="0"/>
              <a:buChar char="•"/>
            </a:pPr>
            <a:r>
              <a:rPr lang="el-GR" sz="900" dirty="0" smtClean="0"/>
              <a:t>να βρίσκονται αντιμέτωποι με προβλήματα και να προτείνουν λύσεις,</a:t>
            </a:r>
          </a:p>
          <a:p>
            <a:pPr marL="92075" lvl="0" indent="-92075">
              <a:spcBef>
                <a:spcPts val="300"/>
              </a:spcBef>
              <a:buFont typeface="Arial" pitchFamily="34" charset="0"/>
              <a:buChar char="•"/>
            </a:pPr>
            <a:r>
              <a:rPr lang="el-GR" sz="900" dirty="0" smtClean="0"/>
              <a:t>να αναδείξουν τις ικανότητές τους και ενισχύσουν της αυτοεκτίμησής τους μέσα από την ολοκλήρωση του έργου τους,</a:t>
            </a:r>
          </a:p>
          <a:p>
            <a:pPr marL="92075" lvl="0" indent="-92075">
              <a:spcBef>
                <a:spcPts val="300"/>
              </a:spcBef>
              <a:buFont typeface="Arial" pitchFamily="34" charset="0"/>
              <a:buChar char="•"/>
            </a:pPr>
            <a:r>
              <a:rPr lang="el-GR" sz="900" dirty="0" smtClean="0"/>
              <a:t>να προβάλουν, να παρουσιάζουν και να επικοινωνούν το παραγόμενο μαθησιακό υλικό πέρα από τα όρια του σχολείου, είτε μέσω της παρουσίασής του σε μαθητικά συνέδρια πληροφορικής, είτε με την παρουσίασή του σε μαθητές άλλων σχολείων.</a:t>
            </a:r>
          </a:p>
          <a:p>
            <a:pPr marL="92075" lvl="0" indent="-92075">
              <a:spcBef>
                <a:spcPts val="300"/>
              </a:spcBef>
              <a:buFont typeface="Arial" pitchFamily="34" charset="0"/>
              <a:buChar char="•"/>
            </a:pPr>
            <a:r>
              <a:rPr lang="el-GR" sz="900" dirty="0" smtClean="0"/>
              <a:t>να επιτευχθεί κοινωνική ένταξη των μαθητών ερχόμενοι σε επαφή και επικοινωνία με </a:t>
            </a:r>
            <a:r>
              <a:rPr lang="el-GR" sz="900" dirty="0" err="1" smtClean="0"/>
              <a:t>ακούοντες</a:t>
            </a:r>
            <a:r>
              <a:rPr lang="el-GR" sz="900" dirty="0" smtClean="0"/>
              <a:t>  μαθητές άλλων σχολείων,</a:t>
            </a:r>
          </a:p>
          <a:p>
            <a:pPr marL="92075" lvl="0" indent="-92075">
              <a:spcBef>
                <a:spcPts val="300"/>
              </a:spcBef>
              <a:buFont typeface="Arial" pitchFamily="34" charset="0"/>
              <a:buChar char="•"/>
            </a:pPr>
            <a:r>
              <a:rPr lang="el-GR" sz="900" dirty="0" smtClean="0"/>
              <a:t>να αξιολογούν, να ασκούν και να δέχονται δημιουργική κριτική τόσο στην ομάδα στην οποία συμμετέχει όσο και στις υπόλοιπες ομάδες, με βάση τον σεβασμό προς τους συμμαθητές του. </a:t>
            </a:r>
          </a:p>
          <a:p>
            <a:pPr marL="92075" indent="-92075">
              <a:spcBef>
                <a:spcPts val="300"/>
              </a:spcBef>
            </a:pPr>
            <a:endParaRPr lang="el-GR" sz="900" b="1" dirty="0" smtClean="0"/>
          </a:p>
          <a:p>
            <a:pPr marL="92075" indent="-92075">
              <a:spcBef>
                <a:spcPts val="300"/>
              </a:spcBef>
            </a:pPr>
            <a:r>
              <a:rPr lang="el-GR" sz="900" b="1" dirty="0" smtClean="0"/>
              <a:t>Διδακτικοί στόχοι κατά την Χρήση του Λογισμικού</a:t>
            </a:r>
          </a:p>
          <a:p>
            <a:pPr marL="92075" lvl="0" indent="-92075">
              <a:spcBef>
                <a:spcPts val="300"/>
              </a:spcBef>
              <a:buFont typeface="Arial" pitchFamily="34" charset="0"/>
              <a:buChar char="•"/>
            </a:pPr>
            <a:r>
              <a:rPr lang="el-GR" sz="900" dirty="0" smtClean="0"/>
              <a:t>να εμπλουτίσουν το λεξιλόγιό τους σε γραπτό και προφορικό λόγο,</a:t>
            </a:r>
          </a:p>
          <a:p>
            <a:pPr marL="92075" lvl="0" indent="-92075">
              <a:spcBef>
                <a:spcPts val="300"/>
              </a:spcBef>
              <a:buFont typeface="Arial" pitchFamily="34" charset="0"/>
              <a:buChar char="•"/>
            </a:pPr>
            <a:r>
              <a:rPr lang="el-GR" sz="900" dirty="0" smtClean="0"/>
              <a:t>να εμπλουτίσουν το λεξιλόγιό τους σε νοηματική,</a:t>
            </a:r>
          </a:p>
          <a:p>
            <a:pPr marL="92075" lvl="0" indent="-92075">
              <a:spcBef>
                <a:spcPts val="300"/>
              </a:spcBef>
              <a:buFont typeface="Arial" pitchFamily="34" charset="0"/>
              <a:buChar char="•"/>
            </a:pPr>
            <a:r>
              <a:rPr lang="el-GR" sz="900" dirty="0" smtClean="0"/>
              <a:t>να εξασκηθούν σε χειλεοανάγνωση,</a:t>
            </a:r>
          </a:p>
          <a:p>
            <a:pPr marL="92075" lvl="0" indent="-92075">
              <a:spcBef>
                <a:spcPts val="300"/>
              </a:spcBef>
              <a:buFont typeface="Arial" pitchFamily="34" charset="0"/>
              <a:buChar char="•"/>
            </a:pPr>
            <a:r>
              <a:rPr lang="el-GR" sz="900" dirty="0" smtClean="0"/>
              <a:t>να τους βοηθήσουν στην διαδικασία της ανάγνωσης,</a:t>
            </a:r>
          </a:p>
          <a:p>
            <a:pPr marL="92075" lvl="0" indent="-92075">
              <a:spcBef>
                <a:spcPts val="300"/>
              </a:spcBef>
              <a:buFont typeface="Arial" pitchFamily="34" charset="0"/>
              <a:buChar char="•"/>
            </a:pPr>
            <a:r>
              <a:rPr lang="el-GR" sz="900" dirty="0" smtClean="0"/>
              <a:t>να τους βοηθήσουν στην διαδικασία της ορθογραφίας,</a:t>
            </a:r>
          </a:p>
          <a:p>
            <a:pPr marL="92075" indent="-92075">
              <a:spcBef>
                <a:spcPts val="300"/>
              </a:spcBef>
              <a:buFont typeface="Arial" pitchFamily="34" charset="0"/>
              <a:buChar char="•"/>
            </a:pPr>
            <a:r>
              <a:rPr lang="el-GR" sz="900" dirty="0" smtClean="0"/>
              <a:t>λογοθεραπευτική παρέμβαση με στόχο την περαιτέρω εξάσκηση των κωφών και βαρήκοων μαθητών του σχολείου μας (και όχι μόνο) στον προφορικό και γραπτό τρόπο επικοινωνίας.</a:t>
            </a:r>
            <a:endParaRPr lang="el-GR" sz="900"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ΕΦΑΡΜΟΓΗ ΤΗΣ ανοιχτησ εκπαιδευτικησ ΠΡΑΚΤΙΚΗΣ</a:t>
            </a: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47916" y="5189219"/>
            <a:ext cx="6196083" cy="862965"/>
          </a:xfrm>
        </p:spPr>
        <p:txBody>
          <a:bodyPr/>
          <a:lstStyle/>
          <a:p>
            <a:r>
              <a:rPr lang="el-GR" sz="2400" cap="none" dirty="0" smtClean="0"/>
              <a:t>ΣΤΟΙΧΕΙΑ ΕΦΑΡΜΟΓΗΣ </a:t>
            </a:r>
            <a:r>
              <a:rPr lang="el-GR" sz="2400" dirty="0" smtClean="0"/>
              <a:t>ΤΗΣ ανοιχτησ εκπαιδευτικησ </a:t>
            </a:r>
            <a:r>
              <a:rPr lang="el-GR" sz="2400" cap="none" dirty="0" smtClean="0"/>
              <a:t>ΠΡΑΚΤΙΚΗΣ</a:t>
            </a:r>
            <a:r>
              <a:rPr lang="el-GR" sz="2400" dirty="0" smtClean="0"/>
              <a:t>   </a:t>
            </a:r>
            <a:endParaRPr lang="el-GR" sz="2400" dirty="0"/>
          </a:p>
        </p:txBody>
      </p:sp>
      <p:sp>
        <p:nvSpPr>
          <p:cNvPr id="6" name="Content Placeholder 5"/>
          <p:cNvSpPr>
            <a:spLocks noGrp="1"/>
          </p:cNvSpPr>
          <p:nvPr>
            <p:ph sz="half" idx="2"/>
          </p:nvPr>
        </p:nvSpPr>
        <p:spPr>
          <a:xfrm>
            <a:off x="449580" y="557213"/>
            <a:ext cx="5144395" cy="4129087"/>
          </a:xfrm>
        </p:spPr>
        <p:txBody>
          <a:bodyPr>
            <a:normAutofit fontScale="25000" lnSpcReduction="20000"/>
          </a:bodyPr>
          <a:lstStyle/>
          <a:p>
            <a:r>
              <a:rPr lang="el-GR" sz="4800" b="1" dirty="0" smtClean="0"/>
              <a:t>Περιβάλλον – Πλαίσιο</a:t>
            </a:r>
          </a:p>
          <a:p>
            <a:pPr marL="92075" indent="-92075">
              <a:buFont typeface="Arial" pitchFamily="34" charset="0"/>
              <a:buChar char="•"/>
            </a:pPr>
            <a:r>
              <a:rPr lang="el-GR" sz="4400" dirty="0" smtClean="0"/>
              <a:t>Η εκπαιδευτική πρακτική υλοποιήθηκε σε </a:t>
            </a:r>
            <a:r>
              <a:rPr lang="el-GR" sz="4400" dirty="0" err="1" smtClean="0"/>
              <a:t>διαθεματικό</a:t>
            </a:r>
            <a:r>
              <a:rPr lang="el-GR" sz="4400" dirty="0" smtClean="0"/>
              <a:t> πλαίσιο διδασκαλίας των μαθημάτων της πληροφορικής, με το μάθημα της νεοελληνικής γλώσσας (όπου χρειάστηκε)  και του μαθήματος της ερευνητικής εργασίας.</a:t>
            </a:r>
          </a:p>
          <a:p>
            <a:pPr marL="92075" indent="-92075">
              <a:buFont typeface="Arial" pitchFamily="34" charset="0"/>
              <a:buChar char="•"/>
            </a:pPr>
            <a:r>
              <a:rPr lang="el-GR" sz="4400" dirty="0" smtClean="0"/>
              <a:t>Το πρώτο της μέρος που αφορά το </a:t>
            </a:r>
            <a:r>
              <a:rPr lang="en-US" sz="4400" dirty="0" smtClean="0"/>
              <a:t>online </a:t>
            </a:r>
            <a:r>
              <a:rPr lang="el-GR" sz="4400" dirty="0" smtClean="0"/>
              <a:t>πολυμεσικό λεξικό παρουσιάστηκε στο 6</a:t>
            </a:r>
            <a:r>
              <a:rPr lang="el-GR" sz="4400" baseline="30000" dirty="0" smtClean="0"/>
              <a:t>ο</a:t>
            </a:r>
            <a:r>
              <a:rPr lang="el-GR" sz="4400" dirty="0" smtClean="0"/>
              <a:t> Μαθητικό Συνέδριο Πληροφορικής Κεντρικής Μακεδονίας  (2014) από μαθητές της Β Λυκείου, </a:t>
            </a:r>
          </a:p>
          <a:p>
            <a:pPr marL="92075" indent="-92075">
              <a:buFont typeface="Arial" pitchFamily="34" charset="0"/>
              <a:buChar char="•"/>
            </a:pPr>
            <a:r>
              <a:rPr lang="el-GR" sz="4400" dirty="0" smtClean="0"/>
              <a:t>Το δεύτερο μέρος του λογισμικού παρουσιάστηκε στο 7</a:t>
            </a:r>
            <a:r>
              <a:rPr lang="el-GR" sz="4400" baseline="30000" dirty="0" smtClean="0"/>
              <a:t>ο</a:t>
            </a:r>
            <a:r>
              <a:rPr lang="el-GR" sz="4400" dirty="0" smtClean="0"/>
              <a:t> Μαθητικό Συνέδριο Πληροφορικής Κεντρικής Μακεδονίας (2015) από μαθητές της Α Λυκείου.</a:t>
            </a:r>
          </a:p>
          <a:p>
            <a:pPr marL="92075" indent="-92075">
              <a:buFont typeface="Arial" pitchFamily="34" charset="0"/>
              <a:buChar char="•"/>
            </a:pPr>
            <a:r>
              <a:rPr lang="el-GR" sz="4400" dirty="0" smtClean="0"/>
              <a:t>Το περιβάλλον και ο τρόπος λειτουργίας του λογισμικού παρουσιάστηκαν από μαθητές του σχολείου : </a:t>
            </a:r>
          </a:p>
          <a:p>
            <a:pPr marL="358775" lvl="4" indent="-109538"/>
            <a:r>
              <a:rPr lang="el-GR" sz="4000" dirty="0" smtClean="0"/>
              <a:t>στο Ειδικό Δημοτικό Σχολείο Κωφών και Βαρηκόων Πανοράματος</a:t>
            </a:r>
          </a:p>
          <a:p>
            <a:pPr marL="358775" lvl="4" indent="-109538"/>
            <a:r>
              <a:rPr lang="el-GR" sz="4000" dirty="0" smtClean="0"/>
              <a:t>σε 6 ακόμη τμήματα από διαφορετικά σχολεία της Θεσσαλονίκης και της Κατερίνης που επισκέφθηκαν το σχολείο. </a:t>
            </a:r>
            <a:endParaRPr lang="el-GR" sz="4400" dirty="0" smtClean="0"/>
          </a:p>
          <a:p>
            <a:pPr marL="92075" indent="-92075">
              <a:buFont typeface="Arial" pitchFamily="34" charset="0"/>
              <a:buChar char="•"/>
            </a:pPr>
            <a:r>
              <a:rPr lang="el-GR" sz="4400" dirty="0" smtClean="0"/>
              <a:t>Το πρώτο μέρος του λογισμικού (πολυμεσικό λεξικό νοηματικής γλώσσας) παρουσιάστηκε τον Μάιο του 2014, σε ειδικό περίπτερο κατά την διάρκεια της 2ης Γιορτής Πολυγλωσσίας του Δήμου Θεσσαλονίκης.</a:t>
            </a:r>
            <a:endParaRPr lang="en-US" sz="4400" dirty="0" smtClean="0"/>
          </a:p>
          <a:p>
            <a:pPr marL="92075" indent="-92075">
              <a:buFont typeface="Arial" pitchFamily="34" charset="0"/>
              <a:buChar char="•"/>
            </a:pPr>
            <a:r>
              <a:rPr lang="el-GR" sz="4400" dirty="0" smtClean="0"/>
              <a:t>Παρουσιάστηκε σε ημερίδα με θέμα : «ΔΕΣ (ΔΗΜΙΟΥΡΓΙΑ - ΕΝΣΥΝΑΙΣΘΗΣΗ - ΣΥΝΕΡΓΑΣΙΑ) ΣΤΗΝ ΕΚΠΑΙΔΕΥΣΗ ΤΩΝ </a:t>
            </a:r>
            <a:r>
              <a:rPr lang="el-GR" sz="4400" dirty="0" err="1" smtClean="0"/>
              <a:t>Αμεα</a:t>
            </a:r>
            <a:r>
              <a:rPr lang="el-GR" sz="4400" dirty="0" smtClean="0"/>
              <a:t>: ΟΥΤΟΠΙΑ ΗΠΡΑΓΜΑΤΙΚΟΤΗΤΑ;» την οποία διοργάνωσε η σχολική σύμβουλος 7ης Περιφέρειας Δρ. Μαρίνα </a:t>
            </a:r>
            <a:r>
              <a:rPr lang="el-GR" sz="4400" dirty="0" err="1" smtClean="0"/>
              <a:t>Πατσίδου</a:t>
            </a:r>
            <a:r>
              <a:rPr lang="el-GR" sz="4400" dirty="0" smtClean="0"/>
              <a:t>.</a:t>
            </a:r>
          </a:p>
          <a:p>
            <a:pPr marL="92075" indent="-92075">
              <a:buFont typeface="Arial" pitchFamily="34" charset="0"/>
              <a:buChar char="•"/>
            </a:pPr>
            <a:r>
              <a:rPr lang="el-GR" sz="4400" dirty="0" smtClean="0"/>
              <a:t>Οι δυνατότητες, τα χαρακτηριστικά και τα αποτελέσματα της χρήσης του λογισμικού σε σχέση με ένα τυπικό λεξικό, παρουσιάστηκαν και δημοσιεύθηκαν στο 22</a:t>
            </a:r>
            <a:r>
              <a:rPr lang="el-GR" sz="4400" baseline="30000" dirty="0" smtClean="0"/>
              <a:t>ο</a:t>
            </a:r>
            <a:r>
              <a:rPr lang="el-GR" sz="4400" dirty="0" smtClean="0"/>
              <a:t> Διεθνές Συνέδριο Εκπαίδευσης Κωφών (</a:t>
            </a:r>
            <a:r>
              <a:rPr lang="el-GR" sz="4400" u="sng" dirty="0" smtClean="0">
                <a:hlinkClick r:id="rId3"/>
              </a:rPr>
              <a:t>http://www.iced2015.com</a:t>
            </a:r>
            <a:r>
              <a:rPr lang="el-GR" sz="4400" dirty="0" smtClean="0"/>
              <a:t>).</a:t>
            </a:r>
          </a:p>
        </p:txBody>
      </p:sp>
      <p:sp>
        <p:nvSpPr>
          <p:cNvPr id="7" name="Content Placeholder 6"/>
          <p:cNvSpPr>
            <a:spLocks noGrp="1"/>
          </p:cNvSpPr>
          <p:nvPr>
            <p:ph sz="quarter" idx="4"/>
          </p:nvPr>
        </p:nvSpPr>
        <p:spPr>
          <a:xfrm>
            <a:off x="5638800" y="914400"/>
            <a:ext cx="3070860" cy="3714750"/>
          </a:xfrm>
        </p:spPr>
        <p:txBody>
          <a:bodyPr>
            <a:noAutofit/>
          </a:bodyPr>
          <a:lstStyle/>
          <a:p>
            <a:pPr lvl="1">
              <a:buFont typeface="Arial" pitchFamily="34" charset="0"/>
              <a:buChar char="•"/>
            </a:pPr>
            <a:r>
              <a:rPr lang="el-GR" sz="1400" b="1" dirty="0" smtClean="0"/>
              <a:t>Τάξη</a:t>
            </a:r>
          </a:p>
          <a:p>
            <a:pPr marL="182563" indent="15875">
              <a:spcBef>
                <a:spcPts val="300"/>
              </a:spcBef>
            </a:pPr>
            <a:r>
              <a:rPr lang="el-GR" sz="1100" b="1" dirty="0" smtClean="0"/>
              <a:t>Για την Υλοποίηση του Λογισμικού</a:t>
            </a:r>
            <a:r>
              <a:rPr lang="el-GR" sz="1100" dirty="0" smtClean="0"/>
              <a:t> : </a:t>
            </a:r>
          </a:p>
          <a:p>
            <a:pPr marL="182563" indent="15875">
              <a:spcBef>
                <a:spcPts val="300"/>
              </a:spcBef>
            </a:pPr>
            <a:r>
              <a:rPr lang="el-GR" sz="1100" dirty="0" smtClean="0"/>
              <a:t>όλες οι τάξεις του Γυμνασίου και του Λυκείου.</a:t>
            </a:r>
          </a:p>
          <a:p>
            <a:pPr marL="182563" indent="15875">
              <a:spcBef>
                <a:spcPts val="300"/>
              </a:spcBef>
            </a:pPr>
            <a:r>
              <a:rPr lang="el-GR" sz="1100" b="1" dirty="0" smtClean="0"/>
              <a:t>Για την Χρήση του Λογισμικού  </a:t>
            </a:r>
            <a:r>
              <a:rPr lang="el-GR" sz="1100" dirty="0" smtClean="0"/>
              <a:t>έλαβαν μέρος κωφοί και βαρήκοοι μαθητές του σχολείου μας και του Ειδικού Δημοτικού Σχολείου Πανοράματος,</a:t>
            </a:r>
          </a:p>
          <a:p>
            <a:pPr lvl="1">
              <a:buFont typeface="Arial" pitchFamily="34" charset="0"/>
              <a:buChar char="•"/>
            </a:pPr>
            <a:r>
              <a:rPr lang="el-GR" sz="1100" b="1" dirty="0" smtClean="0"/>
              <a:t>Διάρκεια</a:t>
            </a:r>
          </a:p>
          <a:p>
            <a:pPr lvl="2"/>
            <a:r>
              <a:rPr lang="el-GR" sz="1100" b="0" dirty="0" smtClean="0"/>
              <a:t>Δύο Σχολικά Έτη. </a:t>
            </a:r>
          </a:p>
          <a:p>
            <a:pPr lvl="2"/>
            <a:r>
              <a:rPr lang="el-GR" sz="1100" dirty="0" smtClean="0"/>
              <a:t>Θα συνεχιστεί η προσθήκη πολυμεσικού υλικού.</a:t>
            </a:r>
            <a:endParaRPr lang="el-GR" sz="1100" b="0" dirty="0" smtClean="0"/>
          </a:p>
          <a:p>
            <a:pPr lvl="1">
              <a:buFont typeface="Arial" pitchFamily="34" charset="0"/>
              <a:buChar char="•"/>
            </a:pPr>
            <a:r>
              <a:rPr lang="el-GR" sz="1100" b="1" dirty="0" smtClean="0"/>
              <a:t>Ρόλος Διδάσκοντα</a:t>
            </a:r>
          </a:p>
          <a:p>
            <a:pPr marL="266700" lvl="2" indent="-28575">
              <a:buNone/>
            </a:pPr>
            <a:r>
              <a:rPr lang="el-GR" sz="1100" dirty="0" smtClean="0"/>
              <a:t>ενθαρρυντικός, υποστηρικτικός, συντονιστικός, διαμεσολαβητικός, εποπτικός, μέντωρ, υποκινητικός, επιμελητής περιεχομένου (</a:t>
            </a:r>
            <a:r>
              <a:rPr lang="en-US" sz="1100" dirty="0" smtClean="0"/>
              <a:t>curator</a:t>
            </a:r>
            <a:r>
              <a:rPr lang="el-GR" sz="1100" dirty="0" smtClean="0"/>
              <a:t>), τεχνική υποστήριξη, Σχεδίαση - Ανάπτυξη Λογισμικού .</a:t>
            </a:r>
            <a:endParaRPr lang="el-GR" sz="1100"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8</a:t>
            </a:fld>
            <a:endParaRPr lang="en-US" dirty="0"/>
          </a:p>
        </p:txBody>
      </p:sp>
    </p:spTree>
    <p:extLst>
      <p:ext uri="{BB962C8B-B14F-4D97-AF65-F5344CB8AC3E}">
        <p14:creationId xmlns="" xmlns:p14="http://schemas.microsoft.com/office/powerpoint/2010/main" val="1298020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smtClean="0"/>
              <a:t>ΑΝΑΛΥΤΙΚΗ ΠΕΡΙΓΡΑΦΗ ΤΗΣ ανοιχτησ εκπαιδευτικησ ΠΡΑΚΤΙΚΗΣ</a:t>
            </a:r>
            <a:endParaRPr lang="el-GR" sz="2400"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9</a:t>
            </a:fld>
            <a:endParaRPr lang="en-US" dirty="0"/>
          </a:p>
        </p:txBody>
      </p:sp>
      <p:sp>
        <p:nvSpPr>
          <p:cNvPr id="7" name="Content Placeholder 6"/>
          <p:cNvSpPr>
            <a:spLocks noGrp="1"/>
          </p:cNvSpPr>
          <p:nvPr>
            <p:ph sz="half" idx="2"/>
          </p:nvPr>
        </p:nvSpPr>
        <p:spPr/>
        <p:txBody>
          <a:bodyPr>
            <a:normAutofit fontScale="62500" lnSpcReduction="20000"/>
          </a:bodyPr>
          <a:lstStyle/>
          <a:p>
            <a:r>
              <a:rPr lang="el-GR" b="1" dirty="0" smtClean="0"/>
              <a:t>1</a:t>
            </a:r>
            <a:r>
              <a:rPr lang="el-GR" b="1" baseline="30000" dirty="0" smtClean="0"/>
              <a:t>η</a:t>
            </a:r>
            <a:r>
              <a:rPr lang="el-GR" b="1" dirty="0" smtClean="0"/>
              <a:t> Φάση : Υλοποίηση Λογισμικού</a:t>
            </a:r>
            <a:endParaRPr lang="el-GR" sz="2000" dirty="0" smtClean="0"/>
          </a:p>
          <a:p>
            <a:r>
              <a:rPr lang="el-GR" b="1" dirty="0" smtClean="0"/>
              <a:t>Α΄ Στάδιο  -  1</a:t>
            </a:r>
            <a:r>
              <a:rPr lang="el-GR" b="1" baseline="30000" dirty="0" smtClean="0"/>
              <a:t>ης</a:t>
            </a:r>
            <a:r>
              <a:rPr lang="el-GR" b="1" dirty="0" smtClean="0"/>
              <a:t> Φάσης</a:t>
            </a:r>
            <a:endParaRPr lang="el-GR" sz="2000" dirty="0" smtClean="0"/>
          </a:p>
          <a:p>
            <a:r>
              <a:rPr lang="en-US" dirty="0" smtClean="0"/>
              <a:t>	</a:t>
            </a:r>
            <a:r>
              <a:rPr lang="el-GR" dirty="0" smtClean="0"/>
              <a:t>Κατά το 1</a:t>
            </a:r>
            <a:r>
              <a:rPr lang="el-GR" baseline="30000" dirty="0" smtClean="0"/>
              <a:t>ο</a:t>
            </a:r>
            <a:r>
              <a:rPr lang="el-GR" dirty="0" smtClean="0"/>
              <a:t> τετράμηνο του σχολικού έτους 2013 – 2014 στο πλαίσιο του μαθήματος Ερευνητικής Εργασίας μαθητές της Β Λυκείου ερεύνησαν και υλοποίησαν εργασία με τίτλο : ¨Η ιστορία της νοηματικής γλώσσας και η χρήση πολυμεσικών εφαρμογών στην υποστήριξη ατόμων με προβλήματα ακοής.¨</a:t>
            </a:r>
            <a:endParaRPr lang="el-GR" sz="2000" dirty="0" smtClean="0"/>
          </a:p>
          <a:p>
            <a:r>
              <a:rPr lang="en-US" dirty="0" smtClean="0"/>
              <a:t>	</a:t>
            </a:r>
            <a:r>
              <a:rPr lang="el-GR" dirty="0" smtClean="0"/>
              <a:t>Συνολικά εξετάστηκαν 10 πολυμεσικές εφαρμογές που υποστηρίζουν την εκμάθηση της νοηματικής. Από αυτές 4 υποστηρίζουν την Ελληνική Νοηματική Γλώσσα και 6 υποστηρίζουν Ξένες Νοηματικές Γλώσσες.</a:t>
            </a:r>
            <a:endParaRPr lang="el-GR" sz="2000" dirty="0" smtClean="0"/>
          </a:p>
          <a:p>
            <a:r>
              <a:rPr lang="en-US" dirty="0" smtClean="0"/>
              <a:t>	</a:t>
            </a:r>
            <a:r>
              <a:rPr lang="el-GR" dirty="0" smtClean="0"/>
              <a:t>Με βάση την έρευνα αυτή υλοποιήθηκε από τον κ. Χαράλαμπο </a:t>
            </a:r>
            <a:r>
              <a:rPr lang="el-GR" dirty="0" err="1" smtClean="0"/>
              <a:t>Αλατζιά</a:t>
            </a:r>
            <a:r>
              <a:rPr lang="el-GR" dirty="0" smtClean="0"/>
              <a:t> καθηγητή πληροφορικής του σχολείου η εκπαιδευτική εφαρμογή, στην οποία ενσωματώνονται σε ένα εύχρηστο περιβάλλον όλα τα θετικά χαρακτηριστικά των εφαρμογών που εξετάστηκαν, καθώς και κάποια επιπλέον χαρακτηριστικά τα οποία δεν εντοπίστηκαν αλλά θεωρήθηκαν υψίστης σημασίας. </a:t>
            </a:r>
            <a:endParaRPr lang="el-GR" sz="2000" dirty="0" smtClean="0"/>
          </a:p>
          <a:p>
            <a:r>
              <a:rPr lang="en-US" dirty="0" smtClean="0"/>
              <a:t>	</a:t>
            </a:r>
            <a:r>
              <a:rPr lang="el-GR" dirty="0" smtClean="0"/>
              <a:t>Με τον τρόπο αυτό μπορέσαμε να καλύψουμε ένα κενό που παρουσιάζεται στη σχολική διδακτική πράξη κατά τη διδασκαλία και τον εμπλουτισμό λεξιλογίου των κωφών και βαρήκοων μαθητών, καθώς τα λεξικά της νεοελληνικής και της νοηματικής που κυκλοφορούν έχουν ελλείψεις όσον αφορά τον εξαπλού συνδυασμού απόδοσης μιας λέξης με ήχο, γραπτό λόγο, συλλαβισμό, εικόνα, νοηματική και χειλεοανάγνωση. </a:t>
            </a:r>
            <a:endParaRPr lang="el-GR"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diagonal">
      <a:dk1>
        <a:srgbClr val="000000"/>
      </a:dk1>
      <a:lt1>
        <a:srgbClr val="FFFFFF"/>
      </a:lt1>
      <a:dk2>
        <a:srgbClr val="434342"/>
      </a:dk2>
      <a:lt2>
        <a:srgbClr val="CDD7D9"/>
      </a:lt2>
      <a:accent1>
        <a:srgbClr val="797B7E"/>
      </a:accent1>
      <a:accent2>
        <a:srgbClr val="F96A1B"/>
      </a:accent2>
      <a:accent3>
        <a:srgbClr val="10B7A3"/>
      </a:accent3>
      <a:accent4>
        <a:srgbClr val="7C984A"/>
      </a:accent4>
      <a:accent5>
        <a:srgbClr val="C2AD8D"/>
      </a:accent5>
      <a:accent6>
        <a:srgbClr val="506E94"/>
      </a:accent6>
      <a:hlink>
        <a:srgbClr val="5F5F5F"/>
      </a:hlink>
      <a:folHlink>
        <a:srgbClr val="969696"/>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extLst>
    <a:ext uri="{05A4C25C-085E-4340-85A3-A5531E510DB2}">
      <thm15:themeFamily xmlns="" xmlns:thm15="http://schemas.microsoft.com/office/thememl/2012/main" name="Presentation1" id="{A4BB0498-46D9-49AF-8190-574CDA9EFE1C}" vid="{5317E9BC-39A5-42FE-BCBC-62BD08911D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DS Open Educational Practices PPT Template v1.1</Template>
  <TotalTime>1793</TotalTime>
  <Words>2913</Words>
  <Application>Microsoft Office PowerPoint</Application>
  <PresentationFormat>Προβολή στην οθόνη (4:3)</PresentationFormat>
  <Paragraphs>267</Paragraphs>
  <Slides>24</Slides>
  <Notes>5</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Angles</vt:lpstr>
      <vt:lpstr>“ΜαθΑΙνω…  με ΧειλεοανΑγνωση και ΝοηματικΗ” Online ΕκπαιδευτικΟ ΛΟΓΙΣΜΙΚΟ</vt:lpstr>
      <vt:lpstr>ΣΥΝΤΟΜΗ ΠΕΡΙΓΡΑΦΗ</vt:lpstr>
      <vt:lpstr>ΣΥΝΤΟΜΗ ΠΕΡΙΓΡΑΦΗ</vt:lpstr>
      <vt:lpstr>ΣΧΕΔΙΑΣΜΟΣ ΤΗΣ ανοιχτησ εκπαιδευτικησ ΠΡΑΚΤΙΚΗΣ</vt:lpstr>
      <vt:lpstr>ΣΧΕΔΙΑΣΜΟΣ</vt:lpstr>
      <vt:lpstr>ΣΧΕΔΙΑΣΜΟΣ &amp; ΔΙΔΑΚΤΙΚΟΙ ΣΤΟΧΟΙ</vt:lpstr>
      <vt:lpstr>ΕΦΑΡΜΟΓΗ ΤΗΣ ανοιχτησ εκπαιδευτικησ ΠΡΑΚΤΙΚΗΣ</vt:lpstr>
      <vt:lpstr>ΣΤΟΙΧΕΙΑ ΕΦΑΡΜΟΓΗΣ ΤΗΣ ανοιχτησ εκπαιδευτικησ ΠΡΑΚΤΙΚΗΣ   </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ΑΞΙΟΠΟΙΗΣΗ ΨΗΦΙΑΚΟΥ ΠΕΡΙΕΧΟΜΕΝΟΥ</vt:lpstr>
      <vt:lpstr>ΑΞΙΟΠΟΙΗΣΗ ΨΗΦΙΑΚΟΥ ΠΕΡΙΕΧΟΜΕΝΟΥ</vt:lpstr>
      <vt:lpstr>ΣΤΟΙΧΕΙΑ ΤΕΚΜΗΡΙΩΣΗΣ ΚΑΙ ΕΠΕΚΤΑΣΗΣ</vt:lpstr>
      <vt:lpstr> ΑΠΟΤΕΛΕΣΜΑΤΑ- ΑΝΤΙΚΤΥΠΟΣ </vt:lpstr>
      <vt:lpstr> ΑΠΟΤΕΛΕΣΜΑΤΑ- ΑΝΤΙΚΤΥΠΟΣ </vt:lpstr>
      <vt:lpstr>   ΣΧΕΣΗ ΜΕ ΑΛΛΕΣ ΑΝΟΙΧΤΕΣ ΕΚΠΑΙΔΕΥΤΙΚΕΣ ΠΡΑΚΤΙΚΕΣ / ΑΞΙΟΠΟΙΗΣΗ, ΓΕΝΙΚΕΥΣΗ, ΕΠΕΚΤΑΣΙΜΟΤΗΤΑ    </vt:lpstr>
      <vt:lpstr> ΠΡΟΣΘΕΤΟ ΥΛΙΚΟ ΠΟΥ ΑΞΙΟΠΟΙΗΘΗΚΕ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ανοιχτησ εκπαιδευτικησ πρακτικης</dc:title>
  <dc:creator>Terpou Maria</dc:creator>
  <cp:lastModifiedBy>giannis</cp:lastModifiedBy>
  <cp:revision>110</cp:revision>
  <dcterms:created xsi:type="dcterms:W3CDTF">2015-02-25T12:28:01Z</dcterms:created>
  <dcterms:modified xsi:type="dcterms:W3CDTF">2015-08-29T08:34:09Z</dcterms:modified>
</cp:coreProperties>
</file>