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B"/>
    <a:srgbClr val="FF9933"/>
    <a:srgbClr val="FF9900"/>
    <a:srgbClr val="FFFF99"/>
    <a:srgbClr val="FF9966"/>
    <a:srgbClr val="000099"/>
    <a:srgbClr val="1E0000"/>
    <a:srgbClr val="000000"/>
    <a:srgbClr val="0033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C437AC-6325-4139-A747-8B38B5B306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7565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7239E-816C-4756-830E-285F4C20134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013394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78CE5-4C1D-4692-A27B-62C4FC9A0864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02242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82617-BEF8-4971-B891-182EA76E5961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132376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22EC3-6F6D-4B6D-800B-7F94F9069E64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909367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D351A-EC39-4599-829E-84F604319159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87421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3006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13006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415A-83F7-4043-B15F-1C8BC1D46B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058D6-56EB-4C39-A5A0-0BA2DDA16EB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30C36-2B35-49E4-BB14-4F3ED15E07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9E921-0BE0-4A79-B34B-1030B06CF6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3A44A-5D92-4366-BD44-E5D8C4BD9D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5F0D9-C955-42D0-A302-AB27D31CED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AB441-E0D9-4D3B-9A64-44E85A7496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58F1-B820-4101-BBE4-08F5C0B9C5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C97B4-5054-4646-9190-0B7598E9D4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C0240-F27B-4987-BE88-E3437830BB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1952E-DA6F-4265-AE3A-51355D8357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2902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2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2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3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3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3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3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3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3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3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3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3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4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904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29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29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9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9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651DADB-11CD-451C-8A81-4D9E7CB6E7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29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lotakis@in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hyperlink" Target="mailto:gbolotis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4313"/>
            <a:ext cx="9144000" cy="1095375"/>
          </a:xfr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defRPr/>
            </a:pPr>
            <a:r>
              <a:rPr lang="el-GR" sz="2800" b="1" i="1" kern="1200" dirty="0" smtClean="0">
                <a:latin typeface="Verdana" pitchFamily="34" charset="0"/>
                <a:ea typeface="+mn-ea"/>
                <a:cs typeface="+mn-cs"/>
              </a:rPr>
              <a:t>Οι Τεχνολογίες Πληροφορικής-Επικοινωνιών </a:t>
            </a:r>
            <a:br>
              <a:rPr lang="el-GR" sz="2800" b="1" i="1" kern="1200" dirty="0" smtClean="0">
                <a:latin typeface="Verdana" pitchFamily="34" charset="0"/>
                <a:ea typeface="+mn-ea"/>
                <a:cs typeface="+mn-cs"/>
              </a:rPr>
            </a:br>
            <a:r>
              <a:rPr lang="el-GR" sz="2800" b="1" i="1" kern="1200" dirty="0" smtClean="0">
                <a:latin typeface="Verdana" pitchFamily="34" charset="0"/>
                <a:ea typeface="+mn-ea"/>
                <a:cs typeface="+mn-cs"/>
              </a:rPr>
              <a:t>στην Εκπαιδευτική Διδακτική Διαδικασία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072206"/>
            <a:ext cx="4857752" cy="650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1600" b="1" i="1" kern="1200" dirty="0" err="1" smtClean="0">
                <a:solidFill>
                  <a:schemeClr val="tx2"/>
                </a:solidFill>
                <a:latin typeface="Verdana" pitchFamily="34" charset="0"/>
              </a:rPr>
              <a:t>Μπολοτάκης</a:t>
            </a:r>
            <a:r>
              <a:rPr lang="el-GR" sz="1600" b="1" i="1" kern="1200" dirty="0" smtClean="0">
                <a:solidFill>
                  <a:schemeClr val="tx2"/>
                </a:solidFill>
                <a:latin typeface="Verdana" pitchFamily="34" charset="0"/>
              </a:rPr>
              <a:t> Γιώργος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1600" b="1" i="1" kern="1200" dirty="0" smtClean="0">
                <a:solidFill>
                  <a:schemeClr val="tx2"/>
                </a:solidFill>
                <a:latin typeface="Verdana" pitchFamily="34" charset="0"/>
              </a:rPr>
              <a:t>Μαθηματικός, Επιμορφωτής Β’ Επιπέδου</a:t>
            </a:r>
            <a:endParaRPr lang="en-US" sz="1600" b="1" i="1" kern="1200" dirty="0" smtClean="0">
              <a:solidFill>
                <a:schemeClr val="tx2"/>
              </a:solidFill>
              <a:latin typeface="Verdana" pitchFamily="34" charset="0"/>
              <a:hlinkClick r:id="rId3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i="1" dirty="0" err="1" smtClean="0">
                <a:hlinkClick r:id="rId3"/>
              </a:rPr>
              <a:t>bolotakis</a:t>
            </a:r>
            <a:r>
              <a:rPr lang="el-GR" sz="1600" b="1" i="1" dirty="0" smtClean="0">
                <a:hlinkClick r:id="rId3"/>
              </a:rPr>
              <a:t>@</a:t>
            </a:r>
            <a:r>
              <a:rPr lang="en-US" sz="1600" b="1" i="1" dirty="0" smtClean="0">
                <a:hlinkClick r:id="rId3"/>
              </a:rPr>
              <a:t>in</a:t>
            </a:r>
            <a:r>
              <a:rPr lang="el-GR" sz="1600" b="1" i="1" dirty="0" smtClean="0">
                <a:hlinkClick r:id="rId3"/>
              </a:rPr>
              <a:t>.</a:t>
            </a:r>
            <a:r>
              <a:rPr lang="en-US" sz="1600" b="1" i="1" dirty="0" err="1" smtClean="0">
                <a:hlinkClick r:id="rId3"/>
              </a:rPr>
              <a:t>gr</a:t>
            </a:r>
            <a:r>
              <a:rPr lang="el-GR" sz="1600" b="1" i="1" dirty="0" smtClean="0"/>
              <a:t> , </a:t>
            </a:r>
            <a:r>
              <a:rPr lang="en-US" sz="1600" b="1" i="1" dirty="0" err="1" smtClean="0">
                <a:hlinkClick r:id="rId4"/>
              </a:rPr>
              <a:t>gbolotis</a:t>
            </a:r>
            <a:r>
              <a:rPr lang="el-GR" sz="1600" b="1" i="1" dirty="0" smtClean="0">
                <a:hlinkClick r:id="rId4"/>
              </a:rPr>
              <a:t>@</a:t>
            </a:r>
            <a:r>
              <a:rPr lang="en-US" sz="1600" b="1" i="1" dirty="0" err="1" smtClean="0">
                <a:hlinkClick r:id="rId4"/>
              </a:rPr>
              <a:t>gmail</a:t>
            </a:r>
            <a:r>
              <a:rPr lang="el-GR" sz="1600" b="1" i="1" dirty="0" smtClean="0">
                <a:hlinkClick r:id="rId4"/>
              </a:rPr>
              <a:t>.</a:t>
            </a:r>
            <a:r>
              <a:rPr lang="en-US" sz="1600" b="1" i="1" dirty="0" smtClean="0">
                <a:hlinkClick r:id="rId4"/>
              </a:rPr>
              <a:t>com</a:t>
            </a:r>
            <a:endParaRPr lang="el-GR" sz="1600" b="1" i="1" dirty="0" smtClean="0"/>
          </a:p>
        </p:txBody>
      </p:sp>
      <p:pic>
        <p:nvPicPr>
          <p:cNvPr id="7" name="6 - Εικόνα" descr="Εξώφυλλο.gif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67025" y="1562115"/>
            <a:ext cx="3409950" cy="4010025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Documents and Settings\user\Local Settings\Temporary Internet files\Content.IE5\GT5V5Q7I\MCj04406550000[1].wm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95D4"/>
              </a:clrFrom>
              <a:clrTo>
                <a:srgbClr val="0095D4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lum bright="14000"/>
          </a:blip>
          <a:srcRect/>
          <a:stretch>
            <a:fillRect/>
          </a:stretch>
        </p:blipFill>
        <p:spPr bwMode="auto">
          <a:xfrm>
            <a:off x="857250" y="4286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8" descr="C:\Documents and Settings\user\Local Settings\Temporary Internet files\Content.IE5\KSF0E3GU\MCj04398430000[1].wmf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lum bright="6000"/>
          </a:blip>
          <a:srcRect/>
          <a:stretch>
            <a:fillRect/>
          </a:stretch>
        </p:blipFill>
        <p:spPr bwMode="auto">
          <a:xfrm>
            <a:off x="3643313" y="428625"/>
            <a:ext cx="182562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9" descr="C:\Documents and Settings\user\Local Settings\Temporary Internet files\Content.IE5\DN46D9OK\MCj04406370000[1].wmf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92BF"/>
              </a:clrFrom>
              <a:clrTo>
                <a:srgbClr val="0092B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86500" y="5000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3000374"/>
            <a:ext cx="8929717" cy="3357583"/>
          </a:xfrm>
        </p:spPr>
        <p:txBody>
          <a:bodyPr/>
          <a:lstStyle/>
          <a:p>
            <a:pPr algn="l" eaLnBrk="1" hangingPunct="1">
              <a:defRPr/>
            </a:pPr>
            <a:r>
              <a:rPr lang="el-GR" sz="2800" dirty="0" smtClean="0">
                <a:solidFill>
                  <a:schemeClr val="tx1"/>
                </a:solidFill>
                <a:latin typeface="Verdana" pitchFamily="34" charset="0"/>
              </a:rPr>
              <a:t>   </a:t>
            </a:r>
            <a:r>
              <a:rPr lang="el-GR" sz="2800" i="1" dirty="0" smtClean="0">
                <a:solidFill>
                  <a:schemeClr val="tx1"/>
                </a:solidFill>
                <a:latin typeface="Verdana" pitchFamily="34" charset="0"/>
              </a:rPr>
              <a:t>Η έλλειψη σεβασμού στη </a:t>
            </a:r>
            <a:r>
              <a:rPr lang="el-GR" sz="2400" b="1" i="1" kern="1200" dirty="0" smtClean="0">
                <a:latin typeface="Verdana" pitchFamily="34" charset="0"/>
                <a:ea typeface="+mn-ea"/>
                <a:cs typeface="+mn-cs"/>
              </a:rPr>
              <a:t>διαφορετικότητα των ρυθμών,</a:t>
            </a:r>
            <a:r>
              <a:rPr lang="el-GR" sz="2400" b="1" i="1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l-GR" sz="2800" i="1" dirty="0" smtClean="0">
                <a:solidFill>
                  <a:schemeClr val="tx1"/>
                </a:solidFill>
                <a:latin typeface="Verdana" pitchFamily="34" charset="0"/>
              </a:rPr>
              <a:t>αλλά και του</a:t>
            </a:r>
            <a:r>
              <a:rPr lang="el-GR" sz="2800" b="1" i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2400" b="1" i="1" kern="1200" dirty="0" smtClean="0">
                <a:latin typeface="Verdana" pitchFamily="34" charset="0"/>
                <a:ea typeface="+mn-ea"/>
                <a:cs typeface="+mn-cs"/>
              </a:rPr>
              <a:t>στυλ μάθησης </a:t>
            </a:r>
            <a:r>
              <a:rPr lang="el-GR" sz="2800" i="1" dirty="0" smtClean="0">
                <a:solidFill>
                  <a:schemeClr val="tx1"/>
                </a:solidFill>
                <a:latin typeface="Verdana" pitchFamily="34" charset="0"/>
              </a:rPr>
              <a:t>του κάθε μαθητή, είναι μία από τις πολλές αιτίες της σχολικής </a:t>
            </a:r>
            <a:r>
              <a:rPr lang="el-GR" sz="2400" b="1" i="1" kern="1200" dirty="0" smtClean="0">
                <a:latin typeface="Verdana" pitchFamily="34" charset="0"/>
                <a:ea typeface="+mn-ea"/>
                <a:cs typeface="+mn-cs"/>
              </a:rPr>
              <a:t>υστέρησης</a:t>
            </a:r>
            <a:r>
              <a:rPr lang="el-GR" sz="2800" i="1" dirty="0" smtClean="0">
                <a:solidFill>
                  <a:schemeClr val="tx1"/>
                </a:solidFill>
                <a:latin typeface="Verdana" pitchFamily="34" charset="0"/>
              </a:rPr>
              <a:t> και </a:t>
            </a:r>
            <a:r>
              <a:rPr lang="el-GR" sz="2400" b="1" i="1" kern="1200" dirty="0" smtClean="0">
                <a:latin typeface="Verdana" pitchFamily="34" charset="0"/>
                <a:ea typeface="+mn-ea"/>
                <a:cs typeface="+mn-cs"/>
              </a:rPr>
              <a:t>αποτυχίας</a:t>
            </a:r>
            <a:r>
              <a:rPr lang="el-GR" sz="2800" i="1" dirty="0" smtClean="0">
                <a:solidFill>
                  <a:schemeClr val="tx1"/>
                </a:solidFill>
                <a:latin typeface="Verdana" pitchFamily="34" charset="0"/>
              </a:rPr>
              <a:t>, η οποία συνήθως δεν χρεώνεται στο σχολείο, αλλά στους μαθητές, με τις γνωστές και ποικίλες </a:t>
            </a:r>
            <a:r>
              <a:rPr lang="el-GR" sz="2400" b="1" i="1" kern="1200" dirty="0" smtClean="0">
                <a:latin typeface="Verdana" pitchFamily="34" charset="0"/>
                <a:ea typeface="+mn-ea"/>
                <a:cs typeface="+mn-cs"/>
              </a:rPr>
              <a:t>ιδεολογικές, ψυχολογικές και κοινωνικές προεκτάσεις </a:t>
            </a:r>
            <a:r>
              <a:rPr lang="el-GR" sz="2800" i="1" dirty="0" smtClean="0">
                <a:solidFill>
                  <a:schemeClr val="tx1"/>
                </a:solidFill>
                <a:latin typeface="Verdana" pitchFamily="34" charset="0"/>
              </a:rPr>
              <a:t>αυτής της υπόθεσης.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42844" y="3571876"/>
            <a:ext cx="88582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l-GR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Η</a:t>
            </a:r>
            <a:r>
              <a:rPr lang="el-G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χρήση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και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επεξεργασία</a:t>
            </a:r>
            <a:r>
              <a:rPr lang="el-GR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μιας μαθηματικής </a:t>
            </a:r>
            <a:r>
              <a:rPr lang="el-GR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εφαρμο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l-GR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γής</a:t>
            </a:r>
            <a:r>
              <a:rPr lang="el-GR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στον </a:t>
            </a:r>
            <a:r>
              <a:rPr lang="el-GR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Η/Υ</a:t>
            </a:r>
            <a:r>
              <a:rPr lang="el-GR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προσφέρει δυνατότητες </a:t>
            </a:r>
            <a:r>
              <a:rPr lang="el-GR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’’άμεσης </a:t>
            </a:r>
            <a:r>
              <a:rPr lang="el-GR" sz="22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</a:t>
            </a:r>
            <a:r>
              <a:rPr lang="en-US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l-GR" sz="22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μικής</a:t>
            </a:r>
            <a:r>
              <a:rPr lang="el-GR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διαχείρισης’’ </a:t>
            </a:r>
            <a:r>
              <a:rPr lang="el-GR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των μαθηματικών αντικειμένων που προσφέρουν τα λογισμικά των μαθηματικών, ώστε ο μαθητής να μπορεί </a:t>
            </a:r>
            <a:r>
              <a:rPr lang="el-GR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να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διατυπώσει</a:t>
            </a:r>
            <a:r>
              <a:rPr lang="el-GR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και να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επαληθεύσει</a:t>
            </a:r>
            <a:r>
              <a:rPr lang="el-GR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εικασίες στηριγμένες σε θεωρητικά άπειρα εμπειρικά δεδομένα. 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2951163"/>
            <a:ext cx="8999538" cy="477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el-GR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Γιατί χρήση Η/Υ στην διδακτική διαδικασία;</a:t>
            </a:r>
          </a:p>
        </p:txBody>
      </p:sp>
      <p:pic>
        <p:nvPicPr>
          <p:cNvPr id="5128" name="Picture 8" descr="C:\CDs\CD_soft\Sketchpad Greek 4.07\Sketchpad Greek\Βοήθεια του Sketchpad\embim54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8650" y="500042"/>
            <a:ext cx="1774948" cy="1628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129" name="Picture 9" descr="C:\CDs\CD_soft\Sketchpad Greek 4.07\Sketchpad Greek\Βοήθεια του Sketchpad\function plot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8992" y="285728"/>
            <a:ext cx="2286016" cy="20112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30" name="Picture 10" descr="C:\CDs\CD_soft\Sketchpad Greek 4.07\Sketchpad Greek\Βοήθεια του Sketchpad\mark angle.zoom75.png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16" y="500042"/>
            <a:ext cx="1762125" cy="1466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28597" y="2552698"/>
            <a:ext cx="821537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el-GR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Νέες μέθοδοι </a:t>
            </a:r>
            <a:r>
              <a:rPr lang="el-GR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διδασκαλίας – Νέοι ρόλοι</a:t>
            </a:r>
            <a:endParaRPr lang="el-GR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Text Box 12"/>
          <p:cNvSpPr txBox="1">
            <a:spLocks noChangeArrowheads="1"/>
          </p:cNvSpPr>
          <p:nvPr/>
        </p:nvSpPr>
        <p:spPr bwMode="auto">
          <a:xfrm>
            <a:off x="571472" y="3067619"/>
            <a:ext cx="7858180" cy="371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i="1" dirty="0" smtClean="0"/>
              <a:t>Με </a:t>
            </a:r>
            <a:r>
              <a:rPr lang="el-GR" sz="2400" i="1" dirty="0"/>
              <a:t>την χρήση του Η/Υ στην διδακτική </a:t>
            </a:r>
            <a:r>
              <a:rPr lang="el-GR" sz="2400" i="1" dirty="0" smtClean="0"/>
              <a:t>διαδικασία:</a:t>
            </a:r>
          </a:p>
          <a:p>
            <a:pPr marL="360363" indent="-360363">
              <a:spcAft>
                <a:spcPts val="1000"/>
              </a:spcAft>
              <a:buClr>
                <a:srgbClr val="FFFF99"/>
              </a:buClr>
              <a:buSzPct val="140000"/>
              <a:buFont typeface="Mathematica3" pitchFamily="2" charset="2"/>
              <a:buChar char=""/>
            </a:pPr>
            <a:r>
              <a:rPr lang="el-GR" sz="2400" dirty="0" smtClean="0"/>
              <a:t>Η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παραδοσιακή μετωπική – δασκαλοκεντρική  </a:t>
            </a:r>
            <a:r>
              <a:rPr lang="el-GR" sz="2400" i="1" dirty="0" smtClean="0"/>
              <a:t>διδασκαλία </a:t>
            </a:r>
            <a:r>
              <a:rPr lang="el-GR" sz="2400" i="1" dirty="0"/>
              <a:t>μετατρέπεται σε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διερευνητική - ανακαλυπτική – μαθητοκεντρική διαδικασία</a:t>
            </a:r>
            <a:r>
              <a:rPr lang="el-GR" sz="2400" dirty="0"/>
              <a:t>. </a:t>
            </a:r>
            <a:endParaRPr lang="en-US" sz="2400" dirty="0"/>
          </a:p>
          <a:p>
            <a:pPr marL="360363" indent="-360363">
              <a:spcAft>
                <a:spcPts val="1000"/>
              </a:spcAft>
              <a:buClr>
                <a:srgbClr val="FFFF99"/>
              </a:buClr>
              <a:buSzPct val="140000"/>
              <a:buFont typeface="Mathematica3" pitchFamily="2" charset="2"/>
              <a:buChar char=""/>
            </a:pPr>
            <a:r>
              <a:rPr lang="el-GR" sz="2400" i="1" dirty="0" smtClean="0"/>
              <a:t>Ο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μαθητής</a:t>
            </a:r>
            <a:r>
              <a:rPr lang="el-GR" sz="2400" i="1" dirty="0"/>
              <a:t> από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παθητικός ακροατής – δέκτης γνώσεων</a:t>
            </a:r>
            <a:r>
              <a:rPr lang="el-GR" sz="2400" i="1" dirty="0"/>
              <a:t> γίνεται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ενεργητικός  ερευνητής  – δομιστής</a:t>
            </a:r>
            <a:r>
              <a:rPr lang="el-GR" sz="2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γνώσεων</a:t>
            </a:r>
            <a:r>
              <a:rPr lang="el-GR" sz="2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200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0363" indent="-360363">
              <a:buClr>
                <a:srgbClr val="FFFF99"/>
              </a:buClr>
              <a:buSzPct val="140000"/>
              <a:buFont typeface="Mathematica3" pitchFamily="2" charset="2"/>
              <a:buChar char=""/>
            </a:pPr>
            <a:r>
              <a:rPr lang="en-US" sz="2400" i="1" dirty="0" smtClean="0"/>
              <a:t>O</a:t>
            </a:r>
            <a:r>
              <a:rPr lang="el-GR" sz="2400" i="1" dirty="0" smtClean="0"/>
              <a:t>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καθηγητής</a:t>
            </a:r>
            <a:r>
              <a:rPr lang="el-GR" sz="2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400" i="1" dirty="0" smtClean="0"/>
              <a:t>είναι πλέον ο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καθοδηγητής – διευκολυντής</a:t>
            </a:r>
            <a:r>
              <a:rPr lang="el-GR" sz="2400" i="1" dirty="0"/>
              <a:t> της </a:t>
            </a:r>
            <a:r>
              <a:rPr lang="el-GR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ερευνητικής</a:t>
            </a:r>
            <a:r>
              <a:rPr lang="el-GR" sz="2400" i="1" dirty="0"/>
              <a:t> πλέον μάθησης. </a:t>
            </a:r>
          </a:p>
        </p:txBody>
      </p:sp>
      <p:pic>
        <p:nvPicPr>
          <p:cNvPr id="6150" name="Picture 6" descr="C:\Documents and Settings\user\Local Settings\Temporary Internet files\Content.IE5\DN46D9OK\MMj03034850000[1].gif"/>
          <p:cNvPicPr>
            <a:picLocks noChangeAspect="1" noChangeArrowheads="1" noCrop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57950" y="357166"/>
            <a:ext cx="2266967" cy="14287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151" name="Picture 7" descr="C:\Documents and Settings\user\Local Settings\Temporary Internet files\Content.IE5\KSF0E3GU\MCj04043590000[1].wmf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285728"/>
            <a:ext cx="1898741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153" name="Picture 9" descr="C:\Documents and Settings\user\Local Settings\Temporary Internet files\Content.IE5\GT5V5Q7I\MCj04154640000[1].wmf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868" y="285728"/>
            <a:ext cx="1991199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57188" y="3143250"/>
            <a:ext cx="8353425" cy="341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/>
            <a:r>
              <a:rPr lang="el-GR" sz="2400" i="1" dirty="0"/>
              <a:t>Εφαρμόζονται νέες μέθοδοι οργάνωσης της τάξης όπως η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ομαδοσυνεργατική</a:t>
            </a:r>
            <a:r>
              <a:rPr lang="el-GR" sz="2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τάξη</a:t>
            </a:r>
            <a:r>
              <a:rPr lang="el-GR" sz="2400" i="1" dirty="0"/>
              <a:t>, στην οποία οι μαθητές κάθονται ανά ομάδες μπροστά σε κάθε Η/Υ,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ερευνούν</a:t>
            </a:r>
            <a:r>
              <a:rPr lang="el-GR" sz="2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αλληλεπιδρούν</a:t>
            </a:r>
            <a:r>
              <a:rPr lang="el-GR" sz="2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ανακαλύπτουν</a:t>
            </a:r>
            <a:r>
              <a:rPr lang="el-GR" sz="2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ανταλλάσσουν</a:t>
            </a:r>
            <a:r>
              <a:rPr lang="el-GR" sz="2400" i="1" dirty="0"/>
              <a:t> απόψεις και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δομώντας</a:t>
            </a:r>
            <a:r>
              <a:rPr lang="el-GR" sz="2400" i="1" dirty="0"/>
              <a:t> την γνώση τους, διατυπώνουν τις απαντήσεις στις ερωτήσεις του </a:t>
            </a:r>
            <a:r>
              <a:rPr lang="el-GR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φύλλου εργασίας, </a:t>
            </a:r>
            <a:r>
              <a:rPr lang="el-GR" sz="2400" i="1" dirty="0"/>
              <a:t>που τους έχει διανεμηθεί και τους καθοδηγεί στην πορεία εξέλιξης της μαθησιακής διαδικασίας. 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2214563" y="2500313"/>
            <a:ext cx="46291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Ctr="1">
            <a:spAutoFit/>
          </a:bodyPr>
          <a:lstStyle/>
          <a:p>
            <a:pPr>
              <a:defRPr/>
            </a:pPr>
            <a:r>
              <a:rPr lang="el-GR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οργάνωση της τάξης</a:t>
            </a:r>
          </a:p>
        </p:txBody>
      </p:sp>
      <p:pic>
        <p:nvPicPr>
          <p:cNvPr id="9220" name="4 - Εικόνα" descr="paidia.gi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3108" y="357166"/>
            <a:ext cx="47625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Γκρεμός">
  <a:themeElements>
    <a:clrScheme name="Γκρεμός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Γκρεμός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Γκρεμός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Γκρεμός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Γκρεμός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Γκρεμός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Γκρεμός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Γκρεμός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Γκρεμός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Γκρεμός 5">
    <a:dk1>
      <a:srgbClr val="009999"/>
    </a:dk1>
    <a:lt1>
      <a:srgbClr val="EAEAEA"/>
    </a:lt1>
    <a:dk2>
      <a:srgbClr val="006666"/>
    </a:dk2>
    <a:lt2>
      <a:srgbClr val="FFFFCC"/>
    </a:lt2>
    <a:accent1>
      <a:srgbClr val="339966"/>
    </a:accent1>
    <a:accent2>
      <a:srgbClr val="5E855B"/>
    </a:accent2>
    <a:accent3>
      <a:srgbClr val="AAB8B8"/>
    </a:accent3>
    <a:accent4>
      <a:srgbClr val="C8C8C8"/>
    </a:accent4>
    <a:accent5>
      <a:srgbClr val="ADCAB8"/>
    </a:accent5>
    <a:accent6>
      <a:srgbClr val="547852"/>
    </a:accent6>
    <a:hlink>
      <a:srgbClr val="EEC85E"/>
    </a:hlink>
    <a:folHlink>
      <a:srgbClr val="AA8456"/>
    </a:folHlink>
  </a:clrScheme>
</a:themeOverride>
</file>

<file path=ppt/theme/themeOverride2.xml><?xml version="1.0" encoding="utf-8"?>
<a:themeOverride xmlns:a="http://schemas.openxmlformats.org/drawingml/2006/main">
  <a:clrScheme name="Γκρεμός 5">
    <a:dk1>
      <a:srgbClr val="009999"/>
    </a:dk1>
    <a:lt1>
      <a:srgbClr val="EAEAEA"/>
    </a:lt1>
    <a:dk2>
      <a:srgbClr val="006666"/>
    </a:dk2>
    <a:lt2>
      <a:srgbClr val="FFFFCC"/>
    </a:lt2>
    <a:accent1>
      <a:srgbClr val="339966"/>
    </a:accent1>
    <a:accent2>
      <a:srgbClr val="5E855B"/>
    </a:accent2>
    <a:accent3>
      <a:srgbClr val="AAB8B8"/>
    </a:accent3>
    <a:accent4>
      <a:srgbClr val="C8C8C8"/>
    </a:accent4>
    <a:accent5>
      <a:srgbClr val="ADCAB8"/>
    </a:accent5>
    <a:accent6>
      <a:srgbClr val="547852"/>
    </a:accent6>
    <a:hlink>
      <a:srgbClr val="EEC85E"/>
    </a:hlink>
    <a:folHlink>
      <a:srgbClr val="AA845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261</Words>
  <Application>Microsoft Office PowerPoint</Application>
  <PresentationFormat>Προβολή στην οθόνη (4:3)</PresentationFormat>
  <Paragraphs>19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Mathematica3</vt:lpstr>
      <vt:lpstr>Verdana</vt:lpstr>
      <vt:lpstr>Wingdings</vt:lpstr>
      <vt:lpstr>Γκρεμός</vt:lpstr>
      <vt:lpstr>Οι Τεχνολογίες Πληροφορικής-Επικοινωνιών  στην Εκπαιδευτική Διδακτική Διαδικασία </vt:lpstr>
      <vt:lpstr>   Η έλλειψη σεβασμού στη διαφορετικότητα των ρυθμών, αλλά και του στυλ μάθησης του κάθε μαθητή, είναι μία από τις πολλές αιτίες της σχολικής υστέρησης και αποτυχίας, η οποία συνήθως δεν χρεώνεται στο σχολείο, αλλά στους μαθητές, με τις γνωστές και ποικίλες ιδεολογικές, ψυχολογικές και κοινωνικές προεκτάσεις αυτής της υπόθεσης.</vt:lpstr>
      <vt:lpstr>Παρουσίαση του PowerPoint</vt:lpstr>
      <vt:lpstr>Παρουσίαση του PowerPoint</vt:lpstr>
      <vt:lpstr>Παρουσίαση του PowerPoint</vt:lpstr>
    </vt:vector>
  </TitlesOfParts>
  <Company>Gbl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ΜΑΘΗΜΑΤΙΚΗ ΕΒΔΟΜΑΔΑ   ΘΕΣΣΑΛΟΝΙΚΗ    ΜΑΡΤΙΟΣ 2008</dc:title>
  <dc:creator>bolotkis</dc:creator>
  <cp:lastModifiedBy>Owner</cp:lastModifiedBy>
  <cp:revision>26</cp:revision>
  <dcterms:created xsi:type="dcterms:W3CDTF">2008-03-06T13:20:35Z</dcterms:created>
  <dcterms:modified xsi:type="dcterms:W3CDTF">2015-08-30T08:17:11Z</dcterms:modified>
</cp:coreProperties>
</file>