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58" r:id="rId3"/>
    <p:sldId id="262" r:id="rId4"/>
    <p:sldId id="267" r:id="rId5"/>
    <p:sldId id="263" r:id="rId6"/>
    <p:sldId id="257" r:id="rId7"/>
    <p:sldId id="260" r:id="rId8"/>
    <p:sldId id="271" r:id="rId9"/>
    <p:sldId id="261" r:id="rId10"/>
    <p:sldId id="264" r:id="rId11"/>
    <p:sldId id="266" r:id="rId12"/>
    <p:sldId id="265"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252" autoAdjust="0"/>
    <p:restoredTop sz="94660"/>
  </p:normalViewPr>
  <p:slideViewPr>
    <p:cSldViewPr snapToGrid="0">
      <p:cViewPr>
        <p:scale>
          <a:sx n="80" d="100"/>
          <a:sy n="80" d="100"/>
        </p:scale>
        <p:origin x="-936"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4C620C-B6CC-4658-91FE-310A84B647AB}" type="datetimeFigureOut">
              <a:rPr lang="en-US"/>
              <a:pPr/>
              <a:t>9/2/2015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B68F6E-CEE2-40FC-AC07-0866A62AFADE}" type="slidenum">
              <a:rPr lang="en-US"/>
              <a:pPr/>
              <a:t>‹#›</a:t>
            </a:fld>
            <a:endParaRPr lang="en-US" dirty="0"/>
          </a:p>
        </p:txBody>
      </p:sp>
    </p:spTree>
    <p:extLst>
      <p:ext uri="{BB962C8B-B14F-4D97-AF65-F5344CB8AC3E}">
        <p14:creationId xmlns="" xmlns:p14="http://schemas.microsoft.com/office/powerpoint/2010/main" val="1710717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B68F6E-CEE2-40FC-AC07-0866A62AFADE}" type="slidenum">
              <a:rPr lang="en-US"/>
              <a:pPr/>
              <a:t>1</a:t>
            </a:fld>
            <a:endParaRPr lang="en-US" dirty="0"/>
          </a:p>
        </p:txBody>
      </p:sp>
    </p:spTree>
    <p:extLst>
      <p:ext uri="{BB962C8B-B14F-4D97-AF65-F5344CB8AC3E}">
        <p14:creationId xmlns="" xmlns:p14="http://schemas.microsoft.com/office/powerpoint/2010/main" val="2805874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B68F6E-CEE2-40FC-AC07-0866A62AFADE}" type="slidenum">
              <a:rPr lang="en-US"/>
              <a:pPr/>
              <a:t>2</a:t>
            </a:fld>
            <a:endParaRPr lang="en-US" dirty="0"/>
          </a:p>
        </p:txBody>
      </p:sp>
    </p:spTree>
    <p:extLst>
      <p:ext uri="{BB962C8B-B14F-4D97-AF65-F5344CB8AC3E}">
        <p14:creationId xmlns="" xmlns:p14="http://schemas.microsoft.com/office/powerpoint/2010/main" val="1051220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B68F6E-CEE2-40FC-AC07-0866A62AFADE}" type="slidenum">
              <a:rPr lang="en-US"/>
              <a:pPr/>
              <a:t>6</a:t>
            </a:fld>
            <a:endParaRPr lang="en-US" dirty="0"/>
          </a:p>
        </p:txBody>
      </p:sp>
    </p:spTree>
    <p:extLst>
      <p:ext uri="{BB962C8B-B14F-4D97-AF65-F5344CB8AC3E}">
        <p14:creationId xmlns="" xmlns:p14="http://schemas.microsoft.com/office/powerpoint/2010/main" val="36738642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Διαφάνεια τίτλου">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318362" y="531028"/>
            <a:ext cx="5648623" cy="1204306"/>
          </a:xfrm>
        </p:spPr>
        <p:txBody>
          <a:bodyPr bIns="9144" anchor="b"/>
          <a:lstStyle>
            <a:lvl1pPr>
              <a:defRPr sz="3200" b="1">
                <a:solidFill>
                  <a:schemeClr val="accent3">
                    <a:lumMod val="50000"/>
                  </a:schemeClr>
                </a:solidFill>
                <a:effectLst>
                  <a:outerShdw blurRad="38100" dist="38100" dir="2700000" algn="tl">
                    <a:srgbClr val="000000">
                      <a:alpha val="43137"/>
                    </a:srgbClr>
                  </a:outerShdw>
                </a:effectLst>
              </a:defRPr>
            </a:lvl1pPr>
          </a:lstStyle>
          <a:p>
            <a:r>
              <a:rPr lang="el-GR" smtClean="0"/>
              <a:t>Kλικ για επεξεργασία του τίτλου</a:t>
            </a:r>
            <a:endParaRPr lang="en-US" dirty="0"/>
          </a:p>
        </p:txBody>
      </p:sp>
      <p:sp>
        <p:nvSpPr>
          <p:cNvPr id="4" name="Date Placeholder 3"/>
          <p:cNvSpPr>
            <a:spLocks noGrp="1"/>
          </p:cNvSpPr>
          <p:nvPr>
            <p:ph type="dt" sz="half" idx="10"/>
          </p:nvPr>
        </p:nvSpPr>
        <p:spPr>
          <a:xfrm rot="19140000">
            <a:off x="1989056" y="4328224"/>
            <a:ext cx="2176272" cy="201168"/>
          </a:xfrm>
          <a:prstGeom prst="rect">
            <a:avLst/>
          </a:prstGeom>
        </p:spPr>
        <p:txBody>
          <a:bodyPr/>
          <a:lstStyle/>
          <a:p>
            <a:fld id="{7D0065BE-0657-4A47-90AD-C21C55E16B19}" type="datetime4">
              <a:rPr lang="en-US" smtClean="0"/>
              <a:pPr/>
              <a:t>September 2,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1" name="Picture 10" descr="dschool.png"/>
          <p:cNvPicPr>
            <a:picLocks noChangeAspect="1"/>
          </p:cNvPicPr>
          <p:nvPr userDrawn="1"/>
        </p:nvPicPr>
        <p:blipFill>
          <a:blip r:embed="rId2" cstate="print"/>
          <a:stretch>
            <a:fillRect/>
          </a:stretch>
        </p:blipFill>
        <p:spPr>
          <a:xfrm>
            <a:off x="0" y="3852278"/>
            <a:ext cx="1501067" cy="1909614"/>
          </a:xfrm>
          <a:prstGeom prst="rect">
            <a:avLst/>
          </a:prstGeom>
          <a:ln>
            <a:noFill/>
          </a:ln>
          <a:effectLst>
            <a:outerShdw blurRad="292100" dist="139700" dir="2700000" algn="tl" rotWithShape="0">
              <a:srgbClr val="333333">
                <a:alpha val="65000"/>
              </a:srgbClr>
            </a:outerShdw>
          </a:effectLst>
        </p:spPr>
      </p:pic>
      <p:pic>
        <p:nvPicPr>
          <p:cNvPr id="12" name="Picture 11" descr="iparticipate.png"/>
          <p:cNvPicPr>
            <a:picLocks noChangeAspect="1"/>
          </p:cNvPicPr>
          <p:nvPr userDrawn="1"/>
        </p:nvPicPr>
        <p:blipFill>
          <a:blip r:embed="rId3" cstate="print"/>
          <a:stretch>
            <a:fillRect/>
          </a:stretch>
        </p:blipFill>
        <p:spPr>
          <a:xfrm>
            <a:off x="1032803" y="5682761"/>
            <a:ext cx="1676400" cy="838200"/>
          </a:xfrm>
          <a:prstGeom prst="rect">
            <a:avLst/>
          </a:prstGeom>
          <a:effectLst>
            <a:innerShdw blurRad="114300">
              <a:prstClr val="black"/>
            </a:inn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_2">
    <p:spTree>
      <p:nvGrpSpPr>
        <p:cNvPr id="1" name=""/>
        <p:cNvGrpSpPr/>
        <p:nvPr/>
      </p:nvGrpSpPr>
      <p:grpSpPr>
        <a:xfrm>
          <a:off x="0" y="0"/>
          <a:ext cx="0" cy="0"/>
          <a:chOff x="0" y="0"/>
          <a:chExt cx="0" cy="0"/>
        </a:xfrm>
      </p:grpSpPr>
      <p:sp>
        <p:nvSpPr>
          <p:cNvPr id="11" name="Rectangle 10"/>
          <p:cNvSpPr/>
          <p:nvPr userDrawn="1"/>
        </p:nvSpPr>
        <p:spPr>
          <a:xfrm>
            <a:off x="5711483" y="855486"/>
            <a:ext cx="2961030" cy="388796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l-GR" dirty="0"/>
          </a:p>
        </p:txBody>
      </p:sp>
      <p:sp>
        <p:nvSpPr>
          <p:cNvPr id="10" name="Rectangle 9"/>
          <p:cNvSpPr/>
          <p:nvPr userDrawn="1"/>
        </p:nvSpPr>
        <p:spPr>
          <a:xfrm>
            <a:off x="471489" y="485775"/>
            <a:ext cx="5099318" cy="4238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dirty="0"/>
          </a:p>
        </p:txBody>
      </p:sp>
      <p:sp>
        <p:nvSpPr>
          <p:cNvPr id="2" name="Title 1"/>
          <p:cNvSpPr>
            <a:spLocks noGrp="1"/>
          </p:cNvSpPr>
          <p:nvPr>
            <p:ph type="title"/>
          </p:nvPr>
        </p:nvSpPr>
        <p:spPr>
          <a:xfrm>
            <a:off x="3128962" y="5189219"/>
            <a:ext cx="6015037" cy="862965"/>
          </a:xfrm>
          <a:solidFill>
            <a:schemeClr val="bg1"/>
          </a:solidFill>
          <a:effectLst>
            <a:outerShdw blurRad="203200" dist="101600" dir="5400000" algn="t" rotWithShape="0">
              <a:schemeClr val="accent3">
                <a:lumMod val="50000"/>
                <a:alpha val="40000"/>
              </a:schemeClr>
            </a:outerShdw>
          </a:effectLst>
        </p:spPr>
        <p:txBody>
          <a:bodyPr/>
          <a:lstStyle>
            <a:lvl1pPr algn="r">
              <a:defRPr sz="2800" b="1">
                <a:solidFill>
                  <a:schemeClr val="accent3">
                    <a:lumMod val="50000"/>
                  </a:schemeClr>
                </a:solidFill>
              </a:defRPr>
            </a:lvl1pPr>
          </a:lstStyle>
          <a:p>
            <a:r>
              <a:rPr lang="el-GR" smtClean="0"/>
              <a:t>Kλικ για επεξεργασία του τίτλου</a:t>
            </a:r>
            <a:endParaRPr lang="en-US" dirty="0"/>
          </a:p>
        </p:txBody>
      </p:sp>
      <p:sp>
        <p:nvSpPr>
          <p:cNvPr id="4" name="Content Placeholder 3"/>
          <p:cNvSpPr>
            <a:spLocks noGrp="1"/>
          </p:cNvSpPr>
          <p:nvPr>
            <p:ph sz="half" idx="2"/>
          </p:nvPr>
        </p:nvSpPr>
        <p:spPr>
          <a:xfrm>
            <a:off x="557213" y="557213"/>
            <a:ext cx="4957321" cy="4129087"/>
          </a:xfrm>
        </p:spPr>
        <p:txBody>
          <a:bodyPr/>
          <a:lstStyle>
            <a:lvl1pPr>
              <a:defRPr sz="2400" b="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 name="Content Placeholder 5"/>
          <p:cNvSpPr>
            <a:spLocks noGrp="1"/>
          </p:cNvSpPr>
          <p:nvPr>
            <p:ph sz="quarter" idx="4"/>
          </p:nvPr>
        </p:nvSpPr>
        <p:spPr>
          <a:xfrm>
            <a:off x="5843587" y="914400"/>
            <a:ext cx="2771776" cy="3714750"/>
          </a:xfrm>
        </p:spPr>
        <p:txBody>
          <a:bodyPr/>
          <a:lstStyle>
            <a:lvl1pPr>
              <a:defRPr sz="2400" b="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4" name="Picture 13"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7" name="Picture 16"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Δύο περιεχόμενα">
    <p:spTree>
      <p:nvGrpSpPr>
        <p:cNvPr id="1" name=""/>
        <p:cNvGrpSpPr/>
        <p:nvPr/>
      </p:nvGrpSpPr>
      <p:grpSpPr>
        <a:xfrm>
          <a:off x="0" y="0"/>
          <a:ext cx="0" cy="0"/>
          <a:chOff x="0" y="0"/>
          <a:chExt cx="0" cy="0"/>
        </a:xfrm>
      </p:grpSpPr>
      <p:sp>
        <p:nvSpPr>
          <p:cNvPr id="11" name="Rectangle 10"/>
          <p:cNvSpPr/>
          <p:nvPr userDrawn="1"/>
        </p:nvSpPr>
        <p:spPr>
          <a:xfrm>
            <a:off x="4681182" y="491319"/>
            <a:ext cx="4018627" cy="419754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l-GR" dirty="0"/>
          </a:p>
        </p:txBody>
      </p:sp>
      <p:sp>
        <p:nvSpPr>
          <p:cNvPr id="10" name="Rectangle 9"/>
          <p:cNvSpPr/>
          <p:nvPr userDrawn="1"/>
        </p:nvSpPr>
        <p:spPr>
          <a:xfrm>
            <a:off x="436728" y="472127"/>
            <a:ext cx="3957851" cy="420905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dirty="0"/>
          </a:p>
        </p:txBody>
      </p:sp>
      <p:sp>
        <p:nvSpPr>
          <p:cNvPr id="2" name="Title 1"/>
          <p:cNvSpPr>
            <a:spLocks noGrp="1"/>
          </p:cNvSpPr>
          <p:nvPr>
            <p:ph type="title"/>
          </p:nvPr>
        </p:nvSpPr>
        <p:spPr>
          <a:xfrm>
            <a:off x="3128962" y="5189219"/>
            <a:ext cx="6015037" cy="862965"/>
          </a:xfrm>
          <a:solidFill>
            <a:schemeClr val="bg1"/>
          </a:solidFill>
          <a:effectLst>
            <a:outerShdw blurRad="203200" dist="101600" dir="5400000" algn="t" rotWithShape="0">
              <a:schemeClr val="accent3">
                <a:lumMod val="50000"/>
                <a:alpha val="40000"/>
              </a:schemeClr>
            </a:outerShdw>
          </a:effectLst>
        </p:spPr>
        <p:txBody>
          <a:bodyPr/>
          <a:lstStyle>
            <a:lvl1pPr algn="r">
              <a:defRPr sz="2800" b="1">
                <a:solidFill>
                  <a:schemeClr val="accent3">
                    <a:lumMod val="50000"/>
                  </a:schemeClr>
                </a:solidFill>
              </a:defRPr>
            </a:lvl1pPr>
          </a:lstStyle>
          <a:p>
            <a:r>
              <a:rPr lang="el-GR" smtClean="0"/>
              <a:t>Kλικ για επεξεργασία του τίτλου</a:t>
            </a:r>
            <a:endParaRPr lang="en-US" dirty="0"/>
          </a:p>
        </p:txBody>
      </p:sp>
      <p:sp>
        <p:nvSpPr>
          <p:cNvPr id="4" name="Content Placeholder 3"/>
          <p:cNvSpPr>
            <a:spLocks noGrp="1"/>
          </p:cNvSpPr>
          <p:nvPr>
            <p:ph sz="half" idx="2"/>
          </p:nvPr>
        </p:nvSpPr>
        <p:spPr>
          <a:xfrm>
            <a:off x="529917" y="557214"/>
            <a:ext cx="3782775" cy="4055730"/>
          </a:xfrm>
        </p:spPr>
        <p:txBody>
          <a:bodyPr/>
          <a:lstStyle>
            <a:lvl1pPr>
              <a:defRPr sz="2400" b="0"/>
            </a:lvl1pPr>
            <a:lvl2pPr>
              <a:defRPr sz="2000" b="0"/>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 name="Content Placeholder 5"/>
          <p:cNvSpPr>
            <a:spLocks noGrp="1"/>
          </p:cNvSpPr>
          <p:nvPr>
            <p:ph sz="quarter" idx="4"/>
          </p:nvPr>
        </p:nvSpPr>
        <p:spPr>
          <a:xfrm>
            <a:off x="4749421" y="573206"/>
            <a:ext cx="3865942" cy="4055944"/>
          </a:xfrm>
        </p:spPr>
        <p:txBody>
          <a:bodyPr/>
          <a:lstStyle>
            <a:lvl1pPr>
              <a:defRPr sz="2400" b="0"/>
            </a:lvl1pPr>
            <a:lvl2pPr>
              <a:defRPr sz="2000" b="0"/>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4" name="Picture 13"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7" name="Picture 16"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dirty="0"/>
          </a:p>
        </p:txBody>
      </p:sp>
      <p:pic>
        <p:nvPicPr>
          <p:cNvPr id="6" name="Picture 5"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7" name="Picture 6"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l-GR" smtClean="0"/>
              <a:t>Kλικ για επεξεργασία του τίτλου</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l-GR" smtClean="0"/>
              <a:t>Kλικ για επεξεργασία των στυλ του υποδείγματος</a:t>
            </a: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a:t>
            </a:fld>
            <a:endParaRPr lang="en-US" dirty="0"/>
          </a:p>
        </p:txBody>
      </p:sp>
      <p:pic>
        <p:nvPicPr>
          <p:cNvPr id="10" name="Picture 9" descr="dschool.png"/>
          <p:cNvPicPr>
            <a:picLocks noChangeAspect="1"/>
          </p:cNvPicPr>
          <p:nvPr userDrawn="1"/>
        </p:nvPicPr>
        <p:blipFill>
          <a:blip r:embed="rId2" cstate="print"/>
          <a:stretch>
            <a:fillRect/>
          </a:stretch>
        </p:blipFill>
        <p:spPr>
          <a:xfrm>
            <a:off x="0" y="3852278"/>
            <a:ext cx="1501067" cy="1909614"/>
          </a:xfrm>
          <a:prstGeom prst="rect">
            <a:avLst/>
          </a:prstGeom>
          <a:ln>
            <a:noFill/>
          </a:ln>
          <a:effectLst>
            <a:outerShdw blurRad="292100" dist="139700" dir="2700000" algn="tl" rotWithShape="0">
              <a:srgbClr val="333333">
                <a:alpha val="65000"/>
              </a:srgbClr>
            </a:outerShdw>
          </a:effectLst>
        </p:spPr>
      </p:pic>
      <p:pic>
        <p:nvPicPr>
          <p:cNvPr id="11" name="Picture 10" descr="iparticipate.png"/>
          <p:cNvPicPr>
            <a:picLocks noChangeAspect="1"/>
          </p:cNvPicPr>
          <p:nvPr userDrawn="1"/>
        </p:nvPicPr>
        <p:blipFill>
          <a:blip r:embed="rId3" cstate="print"/>
          <a:stretch>
            <a:fillRect/>
          </a:stretch>
        </p:blipFill>
        <p:spPr>
          <a:xfrm>
            <a:off x="1032803" y="5682761"/>
            <a:ext cx="1676400" cy="838200"/>
          </a:xfrm>
          <a:prstGeom prst="rect">
            <a:avLst/>
          </a:prstGeom>
          <a:effectLst>
            <a:innerShdw blurRad="114300">
              <a:prstClr val="black"/>
            </a:innerShdw>
          </a:effectLst>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l-GR" smtClean="0"/>
              <a:t>Κάντε κλικ στο εικονίδιο για να προσθέσετε μια εικόνα</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l-GR" smtClean="0"/>
              <a:t>Kλικ για επεξεργασία του τίτλου</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2" name="Picture 11" descr="dschool.png"/>
          <p:cNvPicPr>
            <a:picLocks noChangeAspect="1"/>
          </p:cNvPicPr>
          <p:nvPr userDrawn="1"/>
        </p:nvPicPr>
        <p:blipFill>
          <a:blip r:embed="rId2" cstate="print"/>
          <a:stretch>
            <a:fillRect/>
          </a:stretch>
        </p:blipFill>
        <p:spPr>
          <a:xfrm>
            <a:off x="0" y="3852278"/>
            <a:ext cx="1501067" cy="1909614"/>
          </a:xfrm>
          <a:prstGeom prst="rect">
            <a:avLst/>
          </a:prstGeom>
          <a:ln>
            <a:noFill/>
          </a:ln>
          <a:effectLst>
            <a:outerShdw blurRad="292100" dist="139700" dir="2700000" algn="tl" rotWithShape="0">
              <a:srgbClr val="333333">
                <a:alpha val="65000"/>
              </a:srgbClr>
            </a:outerShdw>
          </a:effectLst>
        </p:spPr>
      </p:pic>
      <p:pic>
        <p:nvPicPr>
          <p:cNvPr id="13" name="Picture 12" descr="iparticipate.png"/>
          <p:cNvPicPr>
            <a:picLocks noChangeAspect="1"/>
          </p:cNvPicPr>
          <p:nvPr userDrawn="1"/>
        </p:nvPicPr>
        <p:blipFill>
          <a:blip r:embed="rId3" cstate="print"/>
          <a:stretch>
            <a:fillRect/>
          </a:stretch>
        </p:blipFill>
        <p:spPr>
          <a:xfrm>
            <a:off x="1032803" y="5682761"/>
            <a:ext cx="1676400" cy="838200"/>
          </a:xfrm>
          <a:prstGeom prst="rect">
            <a:avLst/>
          </a:prstGeom>
          <a:effectLst>
            <a:innerShdw blurRad="114300">
              <a:prstClr val="black"/>
            </a:innerShdw>
          </a:effectLst>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7" name="Picture 6"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8" name="Picture 7"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l-GR" smtClean="0"/>
              <a:t>Kλικ για επεξεργασία του τίτλου</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7" name="Picture 6"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8" name="Picture 7"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Τίτλος και Αντικείμενο">
    <p:spTree>
      <p:nvGrpSpPr>
        <p:cNvPr id="1" name=""/>
        <p:cNvGrpSpPr/>
        <p:nvPr/>
      </p:nvGrpSpPr>
      <p:grpSpPr>
        <a:xfrm>
          <a:off x="0" y="0"/>
          <a:ext cx="0" cy="0"/>
          <a:chOff x="0" y="0"/>
          <a:chExt cx="0" cy="0"/>
        </a:xfrm>
      </p:grpSpPr>
      <p:sp>
        <p:nvSpPr>
          <p:cNvPr id="2" name="Title 1"/>
          <p:cNvSpPr>
            <a:spLocks noGrp="1"/>
          </p:cNvSpPr>
          <p:nvPr>
            <p:ph type="title"/>
          </p:nvPr>
        </p:nvSpPr>
        <p:spPr>
          <a:xfrm>
            <a:off x="3234519" y="5172501"/>
            <a:ext cx="5909481" cy="846162"/>
          </a:xfrm>
          <a:solidFill>
            <a:schemeClr val="bg1"/>
          </a:solidFill>
          <a:effectLst>
            <a:outerShdw blurRad="203200" dist="101600" dir="5400000" algn="t" rotWithShape="0">
              <a:schemeClr val="accent3">
                <a:lumMod val="50000"/>
                <a:alpha val="40000"/>
              </a:schemeClr>
            </a:outerShdw>
          </a:effectLst>
        </p:spPr>
        <p:txBody>
          <a:bodyPr/>
          <a:lstStyle>
            <a:lvl1pPr algn="r">
              <a:defRPr kumimoji="0" lang="en-US" sz="2800" b="1" i="0" u="none" strike="noStrike" kern="1200" cap="all" spc="0" normalizeH="0" baseline="0" noProof="0" dirty="0">
                <a:ln>
                  <a:noFill/>
                </a:ln>
                <a:solidFill>
                  <a:schemeClr val="accent3">
                    <a:lumMod val="50000"/>
                  </a:schemeClr>
                </a:solidFill>
                <a:effectLst/>
                <a:uLnTx/>
                <a:uFillTx/>
                <a:latin typeface="+mj-lt"/>
                <a:ea typeface="+mj-ea"/>
                <a:cs typeface="+mj-cs"/>
              </a:defRPr>
            </a:lvl1pPr>
          </a:lstStyle>
          <a:p>
            <a:r>
              <a:rPr lang="el-GR" smtClean="0"/>
              <a:t>Kλικ για επεξεργασία του τίτλου</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7" name="Picture 6"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9" name="Picture 8"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
        <p:nvSpPr>
          <p:cNvPr id="8" name="Rectangle 7"/>
          <p:cNvSpPr/>
          <p:nvPr userDrawn="1"/>
        </p:nvSpPr>
        <p:spPr>
          <a:xfrm>
            <a:off x="471488" y="485775"/>
            <a:ext cx="8208487" cy="4238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dirty="0"/>
          </a:p>
        </p:txBody>
      </p:sp>
      <p:sp>
        <p:nvSpPr>
          <p:cNvPr id="11" name="Content Placeholder 3"/>
          <p:cNvSpPr>
            <a:spLocks noGrp="1"/>
          </p:cNvSpPr>
          <p:nvPr>
            <p:ph sz="half" idx="2"/>
          </p:nvPr>
        </p:nvSpPr>
        <p:spPr>
          <a:xfrm>
            <a:off x="557213" y="557213"/>
            <a:ext cx="8027229" cy="4129087"/>
          </a:xfrm>
        </p:spPr>
        <p:txBody>
          <a:bodyPr/>
          <a:lstStyle>
            <a:lvl1pPr>
              <a:defRPr sz="2400" b="0"/>
            </a:lvl1pPr>
            <a:lvl2pPr>
              <a:defRPr sz="2000" b="0"/>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_2">
    <p:spTree>
      <p:nvGrpSpPr>
        <p:cNvPr id="1" name=""/>
        <p:cNvGrpSpPr/>
        <p:nvPr/>
      </p:nvGrpSpPr>
      <p:grpSpPr>
        <a:xfrm>
          <a:off x="0" y="0"/>
          <a:ext cx="0" cy="0"/>
          <a:chOff x="0" y="0"/>
          <a:chExt cx="0" cy="0"/>
        </a:xfrm>
      </p:grpSpPr>
      <p:sp>
        <p:nvSpPr>
          <p:cNvPr id="2" name="Title 1"/>
          <p:cNvSpPr>
            <a:spLocks noGrp="1"/>
          </p:cNvSpPr>
          <p:nvPr>
            <p:ph type="title"/>
          </p:nvPr>
        </p:nvSpPr>
        <p:spPr>
          <a:xfrm>
            <a:off x="3234519" y="5172501"/>
            <a:ext cx="5909481" cy="846162"/>
          </a:xfrm>
          <a:solidFill>
            <a:schemeClr val="bg1"/>
          </a:solidFill>
          <a:effectLst>
            <a:outerShdw blurRad="203200" dist="101600" dir="5400000" algn="t" rotWithShape="0">
              <a:schemeClr val="accent3">
                <a:lumMod val="50000"/>
                <a:alpha val="40000"/>
              </a:schemeClr>
            </a:outerShdw>
          </a:effectLst>
        </p:spPr>
        <p:txBody>
          <a:bodyPr/>
          <a:lstStyle>
            <a:lvl1pPr algn="r">
              <a:defRPr kumimoji="0" lang="en-US" sz="2800" b="1" i="0" u="none" strike="noStrike" kern="1200" cap="all" spc="0" normalizeH="0" baseline="0" noProof="0" dirty="0">
                <a:ln>
                  <a:noFill/>
                </a:ln>
                <a:solidFill>
                  <a:schemeClr val="accent3">
                    <a:lumMod val="50000"/>
                  </a:schemeClr>
                </a:solidFill>
                <a:effectLst/>
                <a:uLnTx/>
                <a:uFillTx/>
                <a:latin typeface="+mj-lt"/>
                <a:ea typeface="+mj-ea"/>
                <a:cs typeface="+mj-cs"/>
              </a:defRPr>
            </a:lvl1pPr>
          </a:lstStyle>
          <a:p>
            <a:r>
              <a:rPr lang="el-GR" smtClean="0"/>
              <a:t>Kλικ για επεξεργασία του τίτλου</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7" name="Picture 6"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9" name="Picture 8"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
        <p:nvSpPr>
          <p:cNvPr id="8" name="Rectangle 7"/>
          <p:cNvSpPr/>
          <p:nvPr userDrawn="1"/>
        </p:nvSpPr>
        <p:spPr>
          <a:xfrm>
            <a:off x="471488" y="485775"/>
            <a:ext cx="8208487" cy="423898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l-GR" dirty="0"/>
          </a:p>
        </p:txBody>
      </p:sp>
      <p:sp>
        <p:nvSpPr>
          <p:cNvPr id="11" name="Content Placeholder 3"/>
          <p:cNvSpPr>
            <a:spLocks noGrp="1"/>
          </p:cNvSpPr>
          <p:nvPr>
            <p:ph sz="half" idx="2"/>
          </p:nvPr>
        </p:nvSpPr>
        <p:spPr>
          <a:xfrm>
            <a:off x="557213" y="557213"/>
            <a:ext cx="8027229" cy="4129087"/>
          </a:xfrm>
        </p:spPr>
        <p:txBody>
          <a:bodyPr/>
          <a:lstStyle>
            <a:lvl1pPr>
              <a:defRPr sz="2400" b="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_3">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7" name="Picture 6"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9" name="Picture 8"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
        <p:nvSpPr>
          <p:cNvPr id="11" name="Content Placeholder 3"/>
          <p:cNvSpPr>
            <a:spLocks noGrp="1"/>
          </p:cNvSpPr>
          <p:nvPr>
            <p:ph sz="half" idx="2"/>
          </p:nvPr>
        </p:nvSpPr>
        <p:spPr>
          <a:xfrm>
            <a:off x="270609" y="286602"/>
            <a:ext cx="8504900" cy="4449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Κεφαλίδα ενότητας">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921944" y="1872429"/>
            <a:ext cx="6038968" cy="1207509"/>
          </a:xfrm>
        </p:spPr>
        <p:txBody>
          <a:bodyPr bIns="9144" anchor="b"/>
          <a:lstStyle>
            <a:lvl1pPr algn="l">
              <a:defRPr kumimoji="0" lang="en-US" sz="3000" b="0" i="0" u="none" strike="noStrike" kern="1200" cap="all" spc="0" normalizeH="0" baseline="0" noProof="0" dirty="0" smtClean="0">
                <a:ln>
                  <a:noFill/>
                </a:ln>
                <a:solidFill>
                  <a:schemeClr val="accent3">
                    <a:lumMod val="50000"/>
                  </a:schemeClr>
                </a:solidFill>
                <a:effectLst>
                  <a:outerShdw blurRad="38100" dist="38100" dir="2700000" algn="tl">
                    <a:srgbClr val="000000">
                      <a:alpha val="43137"/>
                    </a:srgbClr>
                  </a:outerShdw>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l-GR" smtClean="0"/>
              <a:t>Kλικ για επεξεργασία του τίτλου</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9" name="Picture 8" descr="dschool.png"/>
          <p:cNvPicPr>
            <a:picLocks noChangeAspect="1"/>
          </p:cNvPicPr>
          <p:nvPr userDrawn="1"/>
        </p:nvPicPr>
        <p:blipFill>
          <a:blip r:embed="rId2" cstate="print"/>
          <a:stretch>
            <a:fillRect/>
          </a:stretch>
        </p:blipFill>
        <p:spPr>
          <a:xfrm>
            <a:off x="0" y="3852278"/>
            <a:ext cx="1501067" cy="1909614"/>
          </a:xfrm>
          <a:prstGeom prst="rect">
            <a:avLst/>
          </a:prstGeom>
          <a:ln>
            <a:noFill/>
          </a:ln>
          <a:effectLst>
            <a:outerShdw blurRad="292100" dist="139700" dir="2700000" algn="tl" rotWithShape="0">
              <a:srgbClr val="333333">
                <a:alpha val="65000"/>
              </a:srgbClr>
            </a:outerShdw>
          </a:effectLst>
        </p:spPr>
      </p:pic>
      <p:pic>
        <p:nvPicPr>
          <p:cNvPr id="10" name="Picture 9" descr="iparticipate.png"/>
          <p:cNvPicPr>
            <a:picLocks noChangeAspect="1"/>
          </p:cNvPicPr>
          <p:nvPr userDrawn="1"/>
        </p:nvPicPr>
        <p:blipFill>
          <a:blip r:embed="rId3" cstate="print"/>
          <a:stretch>
            <a:fillRect/>
          </a:stretch>
        </p:blipFill>
        <p:spPr>
          <a:xfrm>
            <a:off x="1032803" y="5682761"/>
            <a:ext cx="1676400" cy="838200"/>
          </a:xfrm>
          <a:prstGeom prst="rect">
            <a:avLst/>
          </a:prstGeom>
          <a:effectLst>
            <a:innerShdw blurRad="114300">
              <a:prstClr val="black"/>
            </a:inn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mall photo contain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1" name="Picture 10"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2" name="Picture 11"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
        <p:nvSpPr>
          <p:cNvPr id="13" name="Content Placeholder 2"/>
          <p:cNvSpPr>
            <a:spLocks noGrp="1"/>
          </p:cNvSpPr>
          <p:nvPr>
            <p:ph sz="half" idx="13"/>
          </p:nvPr>
        </p:nvSpPr>
        <p:spPr>
          <a:xfrm>
            <a:off x="290686" y="191072"/>
            <a:ext cx="4185769" cy="263401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4" name="Content Placeholder 2"/>
          <p:cNvSpPr>
            <a:spLocks noGrp="1"/>
          </p:cNvSpPr>
          <p:nvPr>
            <p:ph sz="half" idx="14"/>
          </p:nvPr>
        </p:nvSpPr>
        <p:spPr>
          <a:xfrm>
            <a:off x="4537414" y="3018433"/>
            <a:ext cx="4185769" cy="263401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_3">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8" name="Title 7"/>
          <p:cNvSpPr>
            <a:spLocks noGrp="1"/>
          </p:cNvSpPr>
          <p:nvPr>
            <p:ph type="title"/>
          </p:nvPr>
        </p:nvSpPr>
        <p:spPr/>
        <p:txBody>
          <a:bodyPr/>
          <a:lstStyle/>
          <a:p>
            <a:r>
              <a:rPr lang="el-GR" smtClean="0"/>
              <a:t>Kλικ για επεξεργασία του τίτλου</a:t>
            </a:r>
            <a:endParaRPr lang="en-US"/>
          </a:p>
        </p:txBody>
      </p:sp>
      <p:pic>
        <p:nvPicPr>
          <p:cNvPr id="9" name="Picture 8"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0" name="Picture 9"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Kλικ για επεξεργασία του τίτλου</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l-GR" smtClean="0"/>
              <a:t>Kλικ για επεξεργασία των στυλ του υποδείγματος</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l-GR" smtClean="0"/>
              <a:t>Kλικ για επεξεργασία των στυλ του υποδείγματος</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0" name="Picture 9"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1" name="Picture 10"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a:xfrm>
            <a:off x="3138984" y="5172501"/>
            <a:ext cx="6005015" cy="873457"/>
          </a:xfrm>
          <a:solidFill>
            <a:schemeClr val="bg1"/>
          </a:solidFill>
          <a:effectLst>
            <a:outerShdw blurRad="203200" dist="114300" dir="5400000" algn="t" rotWithShape="0">
              <a:schemeClr val="accent3">
                <a:lumMod val="50000"/>
                <a:alpha val="40000"/>
              </a:schemeClr>
            </a:outerShdw>
          </a:effectLst>
        </p:spPr>
        <p:txBody>
          <a:bodyPr/>
          <a:lstStyle>
            <a:lvl1pPr algn="r">
              <a:defRPr lang="en-US" sz="2800" b="1" kern="1200" cap="all" baseline="0" dirty="0">
                <a:solidFill>
                  <a:schemeClr val="accent3">
                    <a:lumMod val="50000"/>
                  </a:schemeClr>
                </a:solidFill>
                <a:latin typeface="+mj-lt"/>
                <a:ea typeface="+mj-ea"/>
                <a:cs typeface="+mj-cs"/>
              </a:defRPr>
            </a:lvl1pPr>
          </a:lstStyle>
          <a:p>
            <a:r>
              <a:rPr lang="el-GR" smtClean="0"/>
              <a:t>Kλικ για επεξεργασία του τίτλου</a:t>
            </a:r>
            <a:endParaRPr lang="en-US" dirty="0"/>
          </a:p>
        </p:txBody>
      </p:sp>
      <p:sp>
        <p:nvSpPr>
          <p:cNvPr id="4" name="Content Placeholder 3"/>
          <p:cNvSpPr>
            <a:spLocks noGrp="1"/>
          </p:cNvSpPr>
          <p:nvPr>
            <p:ph sz="half" idx="2"/>
          </p:nvPr>
        </p:nvSpPr>
        <p:spPr>
          <a:xfrm>
            <a:off x="600782" y="528120"/>
            <a:ext cx="1842163" cy="180564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p:txBody>
      </p:sp>
      <p:sp>
        <p:nvSpPr>
          <p:cNvPr id="6" name="Content Placeholder 5"/>
          <p:cNvSpPr>
            <a:spLocks noGrp="1"/>
          </p:cNvSpPr>
          <p:nvPr>
            <p:ph sz="quarter" idx="4"/>
          </p:nvPr>
        </p:nvSpPr>
        <p:spPr>
          <a:xfrm>
            <a:off x="2688609" y="518615"/>
            <a:ext cx="5950424" cy="181515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dirty="0"/>
          </a:p>
        </p:txBody>
      </p:sp>
      <p:sp>
        <p:nvSpPr>
          <p:cNvPr id="10" name="Content Placeholder 3"/>
          <p:cNvSpPr>
            <a:spLocks noGrp="1"/>
          </p:cNvSpPr>
          <p:nvPr>
            <p:ph sz="half" idx="13"/>
          </p:nvPr>
        </p:nvSpPr>
        <p:spPr>
          <a:xfrm>
            <a:off x="630350" y="2741332"/>
            <a:ext cx="1842163" cy="169644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p:txBody>
      </p:sp>
      <p:sp>
        <p:nvSpPr>
          <p:cNvPr id="11" name="Content Placeholder 5"/>
          <p:cNvSpPr>
            <a:spLocks noGrp="1"/>
          </p:cNvSpPr>
          <p:nvPr>
            <p:ph sz="quarter" idx="14"/>
          </p:nvPr>
        </p:nvSpPr>
        <p:spPr>
          <a:xfrm>
            <a:off x="2704531" y="2718179"/>
            <a:ext cx="5961797" cy="17446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pic>
        <p:nvPicPr>
          <p:cNvPr id="12" name="Picture 11" descr="dschool.png"/>
          <p:cNvPicPr>
            <a:picLocks noChangeAspect="1"/>
          </p:cNvPicPr>
          <p:nvPr userDrawn="1"/>
        </p:nvPicPr>
        <p:blipFill>
          <a:blip r:embed="rId2"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3" name="Picture 12" descr="iparticipate.png"/>
          <p:cNvPicPr>
            <a:picLocks noChangeAspect="1"/>
          </p:cNvPicPr>
          <p:nvPr userDrawn="1"/>
        </p:nvPicPr>
        <p:blipFill>
          <a:blip r:embed="rId3" cstate="print"/>
          <a:stretch>
            <a:fillRect/>
          </a:stretch>
        </p:blipFill>
        <p:spPr>
          <a:xfrm>
            <a:off x="484151" y="6144071"/>
            <a:ext cx="1372772" cy="686386"/>
          </a:xfrm>
          <a:prstGeom prst="rect">
            <a:avLst/>
          </a:prstGeom>
          <a:effectLst>
            <a:innerShdw blurRad="114300">
              <a:prstClr val="black"/>
            </a:inn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l-GR" smtClean="0"/>
              <a:t>Kλικ για επεξεργασία του τίτλου</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a:t>
            </a:fld>
            <a:endParaRPr lang="en-US" dirty="0"/>
          </a:p>
        </p:txBody>
      </p:sp>
      <p:pic>
        <p:nvPicPr>
          <p:cNvPr id="9" name="Picture 8" descr="dschool.png"/>
          <p:cNvPicPr>
            <a:picLocks noChangeAspect="1"/>
          </p:cNvPicPr>
          <p:nvPr/>
        </p:nvPicPr>
        <p:blipFill>
          <a:blip r:embed="rId18" cstate="print"/>
          <a:stretch>
            <a:fillRect/>
          </a:stretch>
        </p:blipFill>
        <p:spPr>
          <a:xfrm>
            <a:off x="112545" y="5071764"/>
            <a:ext cx="829994" cy="1055895"/>
          </a:xfrm>
          <a:prstGeom prst="rect">
            <a:avLst/>
          </a:prstGeom>
          <a:ln>
            <a:noFill/>
          </a:ln>
          <a:effectLst>
            <a:outerShdw blurRad="292100" dist="139700" dir="2700000" algn="tl" rotWithShape="0">
              <a:srgbClr val="333333">
                <a:alpha val="65000"/>
              </a:srgbClr>
            </a:outerShdw>
          </a:effectLst>
        </p:spPr>
      </p:pic>
      <p:pic>
        <p:nvPicPr>
          <p:cNvPr id="10" name="Picture 9" descr="iparticipate.png"/>
          <p:cNvPicPr>
            <a:picLocks noChangeAspect="1"/>
          </p:cNvPicPr>
          <p:nvPr/>
        </p:nvPicPr>
        <p:blipFill>
          <a:blip r:embed="rId19" cstate="print"/>
          <a:stretch>
            <a:fillRect/>
          </a:stretch>
        </p:blipFill>
        <p:spPr>
          <a:xfrm>
            <a:off x="484151" y="6144071"/>
            <a:ext cx="1372772" cy="686386"/>
          </a:xfrm>
          <a:prstGeom prst="rect">
            <a:avLst/>
          </a:prstGeom>
          <a:effectLst>
            <a:innerShdw blurRad="114300">
              <a:prstClr val="black"/>
            </a:innerShdw>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4" r:id="rId3"/>
    <p:sldLayoutId id="2147483662" r:id="rId4"/>
    <p:sldLayoutId id="2147483651" r:id="rId5"/>
    <p:sldLayoutId id="2147483661" r:id="rId6"/>
    <p:sldLayoutId id="2147483652" r:id="rId7"/>
    <p:sldLayoutId id="2147483653" r:id="rId8"/>
    <p:sldLayoutId id="2147483663" r:id="rId9"/>
    <p:sldLayoutId id="2147483660" r:id="rId10"/>
    <p:sldLayoutId id="2147483665" r:id="rId11"/>
    <p:sldLayoutId id="2147483654" r:id="rId12"/>
    <p:sldLayoutId id="2147483656" r:id="rId13"/>
    <p:sldLayoutId id="2147483657" r:id="rId14"/>
    <p:sldLayoutId id="2147483658" r:id="rId15"/>
    <p:sldLayoutId id="2147483659" r:id="rId16"/>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photodentro.edu.gr/lor/r/8521/4458?locale=el" TargetMode="External"/><Relationship Id="rId2" Type="http://schemas.openxmlformats.org/officeDocument/2006/relationships/hyperlink" Target="http://photodentro.edu.gr/lor/r/8521/3835?locale=el" TargetMode="External"/><Relationship Id="rId1" Type="http://schemas.openxmlformats.org/officeDocument/2006/relationships/slideLayout" Target="../slideLayouts/slideLayout9.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photodentro.edu.gr/aggregator/lo/photodentro-lor-8521-4458" TargetMode="External"/><Relationship Id="rId2" Type="http://schemas.openxmlformats.org/officeDocument/2006/relationships/hyperlink" Target="http://photodentro.edu.gr/aggregator/lo/photodentro-lor-8521-737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4872033" y="4186238"/>
            <a:ext cx="3771900" cy="141446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dirty="0"/>
          </a:p>
        </p:txBody>
      </p:sp>
      <p:sp>
        <p:nvSpPr>
          <p:cNvPr id="2" name="Title 1"/>
          <p:cNvSpPr>
            <a:spLocks noGrp="1"/>
          </p:cNvSpPr>
          <p:nvPr>
            <p:ph type="ctrTitle"/>
          </p:nvPr>
        </p:nvSpPr>
        <p:spPr>
          <a:xfrm>
            <a:off x="211858" y="147485"/>
            <a:ext cx="7324567" cy="1951414"/>
          </a:xfrm>
        </p:spPr>
        <p:txBody>
          <a:bodyPr/>
          <a:lstStyle/>
          <a:p>
            <a:r>
              <a:rPr lang="el-GR" sz="4400" dirty="0" smtClean="0"/>
              <a:t>ΟΙ ΠΑΡΑΒΟΛΕΣ ΤΟΥ ΙΗΣΟΥ</a:t>
            </a:r>
            <a:endParaRPr lang="en-US" sz="4400" dirty="0"/>
          </a:p>
        </p:txBody>
      </p:sp>
      <p:sp>
        <p:nvSpPr>
          <p:cNvPr id="8" name="TextBox 7"/>
          <p:cNvSpPr txBox="1"/>
          <p:nvPr/>
        </p:nvSpPr>
        <p:spPr>
          <a:xfrm>
            <a:off x="4900614" y="4659004"/>
            <a:ext cx="3816074" cy="338554"/>
          </a:xfrm>
          <a:prstGeom prst="rect">
            <a:avLst/>
          </a:prstGeom>
          <a:noFill/>
        </p:spPr>
        <p:txBody>
          <a:bodyPr wrap="square" rtlCol="0">
            <a:spAutoFit/>
          </a:bodyPr>
          <a:lstStyle/>
          <a:p>
            <a:r>
              <a:rPr lang="el-GR" sz="1600" b="1" dirty="0" smtClean="0"/>
              <a:t>Εύα Τσεντόγλου, </a:t>
            </a:r>
            <a:r>
              <a:rPr lang="el-GR" sz="1600" b="1" i="1" dirty="0" smtClean="0"/>
              <a:t>Θεολόγος</a:t>
            </a:r>
            <a:endParaRPr lang="el-GR" sz="1600" dirty="0"/>
          </a:p>
        </p:txBody>
      </p:sp>
      <p:sp>
        <p:nvSpPr>
          <p:cNvPr id="18" name="Subtitle 2"/>
          <p:cNvSpPr txBox="1">
            <a:spLocks/>
          </p:cNvSpPr>
          <p:nvPr/>
        </p:nvSpPr>
        <p:spPr>
          <a:xfrm>
            <a:off x="5512716" y="6175927"/>
            <a:ext cx="3174088" cy="382042"/>
          </a:xfrm>
          <a:prstGeom prst="rect">
            <a:avLst/>
          </a:prstGeom>
        </p:spPr>
        <p:txBody>
          <a:bodyPr vert="horz" lIns="91440" tIns="9144" rIns="91440" bIns="45720" rtlCol="0">
            <a:normAutofit/>
          </a:bodyPr>
          <a:lstStyle/>
          <a:p>
            <a:pPr lvl="0" algn="r">
              <a:spcBef>
                <a:spcPts val="800"/>
              </a:spcBef>
              <a:defRPr/>
            </a:pPr>
            <a:r>
              <a:rPr lang="el-GR" sz="1400" dirty="0" smtClean="0"/>
              <a:t>Θεσσαλονίκη 2/9/2015</a:t>
            </a:r>
            <a:endParaRPr kumimoji="0" lang="en-US" sz="1400" b="0" i="0" u="none" strike="noStrike" kern="1200" cap="all" spc="400" normalizeH="0" baseline="0" noProof="0" dirty="0">
              <a:ln>
                <a:noFill/>
              </a:ln>
              <a:solidFill>
                <a:schemeClr val="accent3">
                  <a:lumMod val="50000"/>
                </a:schemeClr>
              </a:solidFill>
              <a:effectLst/>
              <a:uLnTx/>
              <a:uFillTx/>
              <a:ea typeface="+mj-ea"/>
              <a:cs typeface="Tunga" pitchFamily="2"/>
            </a:endParaRPr>
          </a:p>
        </p:txBody>
      </p:sp>
      <p:sp>
        <p:nvSpPr>
          <p:cNvPr id="20" name="Rectangle 19"/>
          <p:cNvSpPr/>
          <p:nvPr/>
        </p:nvSpPr>
        <p:spPr>
          <a:xfrm>
            <a:off x="4880785" y="4247657"/>
            <a:ext cx="2239074" cy="400110"/>
          </a:xfrm>
          <a:prstGeom prst="rect">
            <a:avLst/>
          </a:prstGeom>
        </p:spPr>
        <p:txBody>
          <a:bodyPr wrap="none">
            <a:spAutoFit/>
          </a:bodyPr>
          <a:lstStyle/>
          <a:p>
            <a:r>
              <a:rPr lang="el-GR" sz="2000" dirty="0" smtClean="0">
                <a:solidFill>
                  <a:schemeClr val="bg2">
                    <a:lumMod val="10000"/>
                  </a:schemeClr>
                </a:solidFill>
              </a:rPr>
              <a:t>Ομάδα ανάπτυξης</a:t>
            </a:r>
          </a:p>
        </p:txBody>
      </p:sp>
      <p:sp>
        <p:nvSpPr>
          <p:cNvPr id="21" name="Subtitle 20"/>
          <p:cNvSpPr>
            <a:spLocks noGrp="1"/>
          </p:cNvSpPr>
          <p:nvPr>
            <p:ph type="subTitle" idx="4294967295"/>
          </p:nvPr>
        </p:nvSpPr>
        <p:spPr>
          <a:xfrm>
            <a:off x="246922" y="2293414"/>
            <a:ext cx="5037841" cy="354949"/>
          </a:xfrm>
        </p:spPr>
        <p:txBody>
          <a:bodyPr>
            <a:noAutofit/>
          </a:bodyPr>
          <a:lstStyle/>
          <a:p>
            <a:r>
              <a:rPr lang="el-GR" sz="2400" dirty="0" smtClean="0">
                <a:solidFill>
                  <a:schemeClr val="accent2">
                    <a:lumMod val="75000"/>
                  </a:schemeClr>
                </a:solidFill>
              </a:rPr>
              <a:t>Γυμνάσιο Μακρυγιάλου</a:t>
            </a:r>
            <a:endParaRPr lang="el-GR" sz="2400" dirty="0">
              <a:solidFill>
                <a:schemeClr val="accent2">
                  <a:lumMod val="75000"/>
                </a:schemeClr>
              </a:solidFill>
            </a:endParaRPr>
          </a:p>
        </p:txBody>
      </p:sp>
      <p:pic>
        <p:nvPicPr>
          <p:cNvPr id="11" name="Picture 10" descr="logoPre.jpg"/>
          <p:cNvPicPr>
            <a:picLocks noChangeAspect="1"/>
          </p:cNvPicPr>
          <p:nvPr/>
        </p:nvPicPr>
        <p:blipFill>
          <a:blip r:embed="rId3" cstate="print"/>
          <a:stretch>
            <a:fillRect/>
          </a:stretch>
        </p:blipFill>
        <p:spPr>
          <a:xfrm>
            <a:off x="3345948" y="4199873"/>
            <a:ext cx="1407460" cy="1401962"/>
          </a:xfrm>
          <a:prstGeom prst="rect">
            <a:avLst/>
          </a:prstGeom>
        </p:spPr>
      </p:pic>
    </p:spTree>
    <p:extLst>
      <p:ext uri="{BB962C8B-B14F-4D97-AF65-F5344CB8AC3E}">
        <p14:creationId xmlns="" xmlns:p14="http://schemas.microsoft.com/office/powerpoint/2010/main" val="3391112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rot="19140000">
            <a:off x="816119" y="1589388"/>
            <a:ext cx="6901822" cy="1207509"/>
          </a:xfrm>
        </p:spPr>
        <p:txBody>
          <a:bodyPr/>
          <a:lstStyle/>
          <a:p>
            <a:r>
              <a:rPr lang="el-GR" dirty="0" smtClean="0"/>
              <a:t>ΑΞΙΟΠΟΙΗΣΗ ΨΗΦΙΑΚΟΥ ΠΕΡΙΕΧΟΜΕΝΟΥ</a:t>
            </a:r>
            <a:endParaRPr lang="el-GR"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 Single Corner Rectangle 9"/>
          <p:cNvSpPr/>
          <p:nvPr/>
        </p:nvSpPr>
        <p:spPr>
          <a:xfrm>
            <a:off x="2707954" y="3582434"/>
            <a:ext cx="5800299" cy="1208067"/>
          </a:xfrm>
          <a:prstGeom prst="round1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l-GR" dirty="0"/>
          </a:p>
        </p:txBody>
      </p:sp>
      <p:sp>
        <p:nvSpPr>
          <p:cNvPr id="10" name="Round Single Corner Rectangle 9"/>
          <p:cNvSpPr/>
          <p:nvPr/>
        </p:nvSpPr>
        <p:spPr>
          <a:xfrm>
            <a:off x="2720807" y="2008858"/>
            <a:ext cx="5800299" cy="1208067"/>
          </a:xfrm>
          <a:prstGeom prst="round1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l-GR" dirty="0"/>
          </a:p>
        </p:txBody>
      </p:sp>
      <p:sp>
        <p:nvSpPr>
          <p:cNvPr id="9" name="Round Single Corner Rectangle 8"/>
          <p:cNvSpPr/>
          <p:nvPr/>
        </p:nvSpPr>
        <p:spPr>
          <a:xfrm>
            <a:off x="2743200" y="532263"/>
            <a:ext cx="5800299" cy="1208067"/>
          </a:xfrm>
          <a:prstGeom prst="round1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l-GR" dirty="0"/>
          </a:p>
        </p:txBody>
      </p:sp>
      <p:sp>
        <p:nvSpPr>
          <p:cNvPr id="20" name="Title 19"/>
          <p:cNvSpPr>
            <a:spLocks noGrp="1"/>
          </p:cNvSpPr>
          <p:nvPr>
            <p:ph type="title"/>
          </p:nvPr>
        </p:nvSpPr>
        <p:spPr>
          <a:xfrm>
            <a:off x="2947916" y="5172501"/>
            <a:ext cx="6196084" cy="873457"/>
          </a:xfrm>
        </p:spPr>
        <p:txBody>
          <a:bodyPr/>
          <a:lstStyle/>
          <a:p>
            <a:r>
              <a:rPr lang="el-GR" sz="2400" dirty="0" smtClean="0"/>
              <a:t>ΑΞΙΟΠΟΙΗΣΗ ΨΗΦΙΑΚΟΥ ΠΕΡΙΕΧΟΜΕΝΟΥ</a:t>
            </a:r>
            <a:endParaRPr lang="el-GR" sz="2400" dirty="0"/>
          </a:p>
        </p:txBody>
      </p:sp>
      <p:sp>
        <p:nvSpPr>
          <p:cNvPr id="22" name="Content Placeholder 21"/>
          <p:cNvSpPr>
            <a:spLocks noGrp="1"/>
          </p:cNvSpPr>
          <p:nvPr>
            <p:ph sz="quarter" idx="4"/>
          </p:nvPr>
        </p:nvSpPr>
        <p:spPr>
          <a:xfrm>
            <a:off x="2852381" y="696040"/>
            <a:ext cx="5650174" cy="983991"/>
          </a:xfrm>
        </p:spPr>
        <p:txBody>
          <a:bodyPr>
            <a:normAutofit fontScale="85000" lnSpcReduction="20000"/>
          </a:bodyPr>
          <a:lstStyle/>
          <a:p>
            <a:r>
              <a:rPr lang="el-GR" sz="2000" dirty="0" smtClean="0">
                <a:solidFill>
                  <a:schemeClr val="accent2">
                    <a:lumMod val="50000"/>
                  </a:schemeClr>
                </a:solidFill>
                <a:effectLst>
                  <a:outerShdw blurRad="38100" dist="38100" dir="2700000" algn="tl">
                    <a:srgbClr val="000000">
                      <a:alpha val="43137"/>
                    </a:srgbClr>
                  </a:outerShdw>
                </a:effectLst>
              </a:rPr>
              <a:t>ΠΑΡΑΒΟΛΕΣ</a:t>
            </a:r>
          </a:p>
          <a:p>
            <a:pPr lvl="2"/>
            <a:r>
              <a:rPr lang="el-GR" u="sng" dirty="0" smtClean="0">
                <a:hlinkClick r:id="rId2"/>
              </a:rPr>
              <a:t>http://photodentro.edu.gr/lor/r/8521/3835?locale=el</a:t>
            </a:r>
            <a:endParaRPr lang="el-GR" u="sng" dirty="0" smtClean="0"/>
          </a:p>
          <a:p>
            <a:pPr lvl="2"/>
            <a:r>
              <a:rPr lang="el-GR" b="0" dirty="0" smtClean="0"/>
              <a:t>ΣΥΛΛΟΓΗ ΕΙΚΟΝΩΝ</a:t>
            </a:r>
          </a:p>
          <a:p>
            <a:pPr lvl="2"/>
            <a:r>
              <a:rPr lang="el-GR" dirty="0" smtClean="0"/>
              <a:t>Προέλευση: Φωτόδεντρο / Μαθησιακά Αντικείμενα</a:t>
            </a:r>
          </a:p>
          <a:p>
            <a:pPr lvl="2"/>
            <a:endParaRPr lang="el-GR" dirty="0" smtClean="0"/>
          </a:p>
        </p:txBody>
      </p:sp>
      <p:sp>
        <p:nvSpPr>
          <p:cNvPr id="3" name="Slide Number Placeholder 2"/>
          <p:cNvSpPr>
            <a:spLocks noGrp="1"/>
          </p:cNvSpPr>
          <p:nvPr>
            <p:ph type="sldNum" sz="quarter" idx="12"/>
          </p:nvPr>
        </p:nvSpPr>
        <p:spPr/>
        <p:txBody>
          <a:bodyPr/>
          <a:lstStyle/>
          <a:p>
            <a:fld id="{2754ED01-E2A0-4C1E-8E21-014B99041579}" type="slidenum">
              <a:rPr lang="en-US" smtClean="0"/>
              <a:pPr/>
              <a:t>11</a:t>
            </a:fld>
            <a:endParaRPr lang="en-US" dirty="0"/>
          </a:p>
        </p:txBody>
      </p:sp>
      <p:sp>
        <p:nvSpPr>
          <p:cNvPr id="24" name="Content Placeholder 23"/>
          <p:cNvSpPr>
            <a:spLocks noGrp="1"/>
          </p:cNvSpPr>
          <p:nvPr>
            <p:ph sz="quarter" idx="14"/>
          </p:nvPr>
        </p:nvSpPr>
        <p:spPr>
          <a:xfrm>
            <a:off x="2814071" y="2145303"/>
            <a:ext cx="5691116" cy="1001852"/>
          </a:xfrm>
        </p:spPr>
        <p:txBody>
          <a:bodyPr>
            <a:normAutofit fontScale="85000" lnSpcReduction="20000"/>
          </a:bodyPr>
          <a:lstStyle/>
          <a:p>
            <a:r>
              <a:rPr lang="el-GR" sz="2000" dirty="0" smtClean="0">
                <a:solidFill>
                  <a:schemeClr val="accent2">
                    <a:lumMod val="50000"/>
                  </a:schemeClr>
                </a:solidFill>
                <a:effectLst>
                  <a:outerShdw blurRad="38100" dist="38100" dir="2700000" algn="tl">
                    <a:srgbClr val="000000">
                      <a:alpha val="43137"/>
                    </a:srgbClr>
                  </a:outerShdw>
                </a:effectLst>
              </a:rPr>
              <a:t>ΠΑΡΑΒΟΛΕΣ</a:t>
            </a:r>
          </a:p>
          <a:p>
            <a:pPr lvl="2"/>
            <a:r>
              <a:rPr lang="es-AR" dirty="0" smtClean="0">
                <a:hlinkClick r:id="rId3"/>
              </a:rPr>
              <a:t>http://photodentro.edu.gr/lor/r/8521/4458?locale=el</a:t>
            </a:r>
            <a:endParaRPr lang="el-GR" b="0" dirty="0" smtClean="0"/>
          </a:p>
          <a:p>
            <a:pPr lvl="2"/>
            <a:r>
              <a:rPr lang="el-GR" b="0" dirty="0" smtClean="0"/>
              <a:t>Βίντεο</a:t>
            </a:r>
          </a:p>
          <a:p>
            <a:pPr lvl="2"/>
            <a:r>
              <a:rPr lang="el-GR" dirty="0" smtClean="0"/>
              <a:t>Προέλευση: Φωτόδεντρο </a:t>
            </a:r>
            <a:r>
              <a:rPr lang="el-GR" b="0" dirty="0" smtClean="0"/>
              <a:t>/ Εκπαιδευτικά Βίντεο</a:t>
            </a:r>
            <a:endParaRPr lang="el-GR" b="0" dirty="0"/>
          </a:p>
        </p:txBody>
      </p:sp>
      <p:pic>
        <p:nvPicPr>
          <p:cNvPr id="6146" name="Picture 2" descr="Εικονίδιο"/>
          <p:cNvPicPr>
            <a:picLocks noGrp="1" noChangeAspect="1" noChangeArrowheads="1"/>
          </p:cNvPicPr>
          <p:nvPr>
            <p:ph sz="half" idx="13"/>
          </p:nvPr>
        </p:nvPicPr>
        <p:blipFill>
          <a:blip r:embed="rId4" cstate="print"/>
          <a:srcRect/>
          <a:stretch>
            <a:fillRect/>
          </a:stretch>
        </p:blipFill>
        <p:spPr bwMode="auto">
          <a:xfrm>
            <a:off x="729265" y="2055831"/>
            <a:ext cx="1652588" cy="1179703"/>
          </a:xfrm>
          <a:prstGeom prst="rect">
            <a:avLst/>
          </a:prstGeom>
          <a:noFill/>
        </p:spPr>
      </p:pic>
      <p:pic>
        <p:nvPicPr>
          <p:cNvPr id="6148" name="Picture 4" descr="Εικονίδιο"/>
          <p:cNvPicPr>
            <a:picLocks noGrp="1" noChangeAspect="1" noChangeArrowheads="1"/>
          </p:cNvPicPr>
          <p:nvPr>
            <p:ph sz="half" idx="2"/>
          </p:nvPr>
        </p:nvPicPr>
        <p:blipFill>
          <a:blip r:embed="rId5" cstate="print"/>
          <a:srcRect/>
          <a:stretch>
            <a:fillRect/>
          </a:stretch>
        </p:blipFill>
        <p:spPr bwMode="auto">
          <a:xfrm>
            <a:off x="674688" y="528639"/>
            <a:ext cx="1695450" cy="1210300"/>
          </a:xfrm>
          <a:prstGeom prst="rect">
            <a:avLst/>
          </a:prstGeom>
          <a:noFill/>
        </p:spPr>
      </p:pic>
      <p:sp>
        <p:nvSpPr>
          <p:cNvPr id="11" name="10 - Ορθογώνιο"/>
          <p:cNvSpPr/>
          <p:nvPr/>
        </p:nvSpPr>
        <p:spPr>
          <a:xfrm>
            <a:off x="2969047" y="3611035"/>
            <a:ext cx="4572000" cy="1200329"/>
          </a:xfrm>
          <a:prstGeom prst="rect">
            <a:avLst/>
          </a:prstGeom>
        </p:spPr>
        <p:txBody>
          <a:bodyPr>
            <a:spAutoFit/>
          </a:bodyPr>
          <a:lstStyle/>
          <a:p>
            <a:r>
              <a:rPr lang="el-GR" b="1" dirty="0" smtClean="0">
                <a:solidFill>
                  <a:schemeClr val="accent2">
                    <a:lumMod val="50000"/>
                  </a:schemeClr>
                </a:solidFill>
                <a:effectLst>
                  <a:outerShdw blurRad="38100" dist="38100" dir="2700000" algn="tl">
                    <a:srgbClr val="000000">
                      <a:alpha val="43137"/>
                    </a:srgbClr>
                  </a:outerShdw>
                </a:effectLst>
              </a:rPr>
              <a:t>Λογισμικό των Θρησκευτικών Α'-Γ' Γυμνασίου </a:t>
            </a:r>
            <a:r>
              <a:rPr lang="el-GR" dirty="0" smtClean="0"/>
              <a:t>http://photodentro.edu.gr/edusoft/r/8531/284?locale=el</a:t>
            </a:r>
            <a:endParaRPr lang="el-GR" dirty="0"/>
          </a:p>
        </p:txBody>
      </p:sp>
      <p:pic>
        <p:nvPicPr>
          <p:cNvPr id="5122" name="Picture 2" descr="Θρησκευτικά  (Α' - Γ' Γυμνασίου)"/>
          <p:cNvPicPr>
            <a:picLocks noChangeAspect="1" noChangeArrowheads="1"/>
          </p:cNvPicPr>
          <p:nvPr/>
        </p:nvPicPr>
        <p:blipFill>
          <a:blip r:embed="rId6" cstate="print"/>
          <a:srcRect/>
          <a:stretch>
            <a:fillRect/>
          </a:stretch>
        </p:blipFill>
        <p:spPr bwMode="auto">
          <a:xfrm>
            <a:off x="760164" y="3574972"/>
            <a:ext cx="1652530" cy="120497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rot="19140000">
            <a:off x="816119" y="1589388"/>
            <a:ext cx="6901822" cy="1207509"/>
          </a:xfrm>
        </p:spPr>
        <p:txBody>
          <a:bodyPr/>
          <a:lstStyle/>
          <a:p>
            <a:r>
              <a:rPr lang="el-GR" dirty="0" smtClean="0">
                <a:solidFill>
                  <a:schemeClr val="accent3">
                    <a:lumMod val="50000"/>
                  </a:schemeClr>
                </a:solidFill>
                <a:effectLst>
                  <a:outerShdw blurRad="38100" dist="38100" dir="2700000" algn="tl">
                    <a:srgbClr val="000000">
                      <a:alpha val="43137"/>
                    </a:srgbClr>
                  </a:outerShdw>
                </a:effectLst>
              </a:rPr>
              <a:t>ΣΤΟΙΧΕΙΑ ΤΕΚΜΗΡΙΩΣΗΣ ΚΑΙ ΕΠΕΚΤΑΣΗΣ</a:t>
            </a:r>
            <a:endParaRPr lang="el-GR" dirty="0">
              <a:solidFill>
                <a:schemeClr val="accent3">
                  <a:lumMod val="50000"/>
                </a:schemeClr>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2754ED01-E2A0-4C1E-8E21-014B99041579}"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cap="none" dirty="0" smtClean="0"/>
              <a:t/>
            </a:r>
            <a:br>
              <a:rPr lang="el-GR" cap="none" dirty="0" smtClean="0"/>
            </a:br>
            <a:r>
              <a:rPr lang="el-GR" cap="none" dirty="0" smtClean="0"/>
              <a:t>ΑΠΟΤΕΛΕΣΜΑΤΑ- ΑΝΤΙΚΤΥΠΟΣ</a:t>
            </a:r>
            <a:r>
              <a:rPr lang="el-GR" dirty="0" smtClean="0"/>
              <a:t/>
            </a:r>
            <a:br>
              <a:rPr lang="el-GR" dirty="0" smtClean="0"/>
            </a:br>
            <a:endParaRPr lang="el-GR"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13</a:t>
            </a:fld>
            <a:endParaRPr lang="en-US" dirty="0"/>
          </a:p>
        </p:txBody>
      </p:sp>
      <p:sp>
        <p:nvSpPr>
          <p:cNvPr id="5" name="Content Placeholder 4"/>
          <p:cNvSpPr>
            <a:spLocks noGrp="1"/>
          </p:cNvSpPr>
          <p:nvPr>
            <p:ph sz="half" idx="2"/>
          </p:nvPr>
        </p:nvSpPr>
        <p:spPr>
          <a:xfrm>
            <a:off x="462709" y="528811"/>
            <a:ext cx="8121734" cy="4157490"/>
          </a:xfrm>
        </p:spPr>
        <p:txBody>
          <a:bodyPr>
            <a:noAutofit/>
          </a:bodyPr>
          <a:lstStyle/>
          <a:p>
            <a:pPr lvl="1">
              <a:buFont typeface="Arial" pitchFamily="34" charset="0"/>
              <a:buChar char="•"/>
            </a:pPr>
            <a:r>
              <a:rPr lang="el-GR" sz="1050" dirty="0" smtClean="0"/>
              <a:t>Η εκ/</a:t>
            </a:r>
            <a:r>
              <a:rPr lang="el-GR" sz="1050" dirty="0" err="1" smtClean="0"/>
              <a:t>κή</a:t>
            </a:r>
            <a:r>
              <a:rPr lang="el-GR" sz="1050" dirty="0" smtClean="0"/>
              <a:t> πρακτική που χρησιμοποιήθηκε θεωρώ ότι ήταν πάρα πολύ καλή καθώς ενεργοποίησε με ποικίλους τρόπους τους μαθητές που ασχολήθηκαν, αλλά συγχρόνως ενεργοποίησε ευρύτερα τη σχολική κοινότητα και την τοπική κοινωνία. Το παραγόμενο προϊόν είναι καρπός όχι μόνο των μαθητών αλλά της σχολικής κοινότητας ευρύτερα καθώς υποστηρίχτηκε τόσο από τον Δ/ντή αλλά και τον Σύλλογο Διδασκόντων, κάθε φορά που υπήρχε κάποια ανάγκη, είτε να μας βοηθήσουν με τις γνώσεις τους, είτε με τροποποιήσεις στο ωρολόγιο πρόγραμμα για να ολοκληρωθεί κάποια δράση από τις προαναφερθέντες. Όλοι ένοιωθαν την προσπάθεια κοινή και αυτό έκανε και τους μαθητές πιο υπεύθυνους.</a:t>
            </a:r>
          </a:p>
          <a:p>
            <a:pPr lvl="1">
              <a:buFont typeface="Arial" pitchFamily="34" charset="0"/>
              <a:buChar char="•"/>
            </a:pPr>
            <a:r>
              <a:rPr lang="el-GR" sz="1050" dirty="0" smtClean="0"/>
              <a:t>Δόθηκε η δυνατότητα με την συγκεκριμένη </a:t>
            </a:r>
            <a:r>
              <a:rPr lang="el-GR" sz="1050" dirty="0" err="1" smtClean="0"/>
              <a:t>εκπ</a:t>
            </a:r>
            <a:r>
              <a:rPr lang="el-GR" sz="1050" dirty="0" smtClean="0"/>
              <a:t>/κη πρακτική να γνωρίσουν στο σύνολο και να εμβαθύνουν στον παραβολικό λόγο του Ιησού.</a:t>
            </a:r>
          </a:p>
          <a:p>
            <a:pPr lvl="1">
              <a:buFont typeface="Arial" pitchFamily="34" charset="0"/>
              <a:buChar char="•"/>
            </a:pPr>
            <a:r>
              <a:rPr lang="el-GR" sz="1050" dirty="0" smtClean="0"/>
              <a:t>Οι μαθητές με τις διάφορες μεθόδους που χρησιμοποίησαν για να συγκεντρώσουν το πληροφοριακό υλικό, έμαθαν να ανατρέχουν σε πηγές και να απομονώνουν τα στοιχεία που τους ενδιαφέρουν, αξιολογώντας τα. Έμαθαν όμως  να χειρίζονται τον Η.Υ. και να μορφοποιούν κείμενο.</a:t>
            </a:r>
          </a:p>
          <a:p>
            <a:pPr lvl="1">
              <a:buFont typeface="Arial" pitchFamily="34" charset="0"/>
              <a:buChar char="•"/>
            </a:pPr>
            <a:r>
              <a:rPr lang="el-GR" sz="1050" dirty="0" smtClean="0"/>
              <a:t>Μέσω της ομαδικής δράσης βελτιώθηκαν οι σχέσεις μεταξύ τους και μέσα σε ένα ευχάριστο κλίμα εκπληρώθηκε ο σκοπός της γνώσης και της κοινωνικοποίησης.</a:t>
            </a:r>
          </a:p>
          <a:p>
            <a:pPr lvl="1">
              <a:buFont typeface="Arial" pitchFamily="34" charset="0"/>
              <a:buChar char="•"/>
            </a:pPr>
            <a:r>
              <a:rPr lang="el-GR" sz="1050" dirty="0" smtClean="0"/>
              <a:t>Η συγκεκριμένη δράση τους έδωσε ένα ερέθισμα ώστε αν θελήσουν να διερευνήσουν περισσότερο το θέμα, αλλά συγχρόνως τους πρόσφερε την δυνατότητα να ανακαλύψουν για τον εαυτό τους ικανότητες που δεν είχαν φανταστεί έως τότε, ανοίγοντας πιθανόν  μία επαγγελματική προοπτική καθώς γνώρισαν το επάγγελμα του τυπογράφου αλλά και του συγγραφέα.</a:t>
            </a:r>
          </a:p>
          <a:p>
            <a:pPr lvl="1">
              <a:buFont typeface="Arial" pitchFamily="34" charset="0"/>
              <a:buChar char="•"/>
            </a:pPr>
            <a:r>
              <a:rPr lang="el-GR" sz="1050" dirty="0" smtClean="0"/>
              <a:t> Η ενασχόληση με την συγγραφή τους έδωσε επίσης την δυνατότητα, να αντιληφθούν το εγχείρημα όχι μόνο ερευνητικά, αλλά και ως έκφραση συναισθημάτων και διαχείρισης προβλημάτων,  που ανακύπτουν σε κάθε προσπάθεια στην ζωή του ανθρώπου.</a:t>
            </a:r>
          </a:p>
          <a:p>
            <a:pPr lvl="1">
              <a:buFont typeface="Arial" pitchFamily="34" charset="0"/>
              <a:buChar char="•"/>
            </a:pPr>
            <a:r>
              <a:rPr lang="el-GR" sz="1050" dirty="0" smtClean="0"/>
              <a:t>Με την επιτυχή έκβαση της προσπάθειας ενισχύθηκε και η αυτοεκτίμησή τους.</a:t>
            </a:r>
          </a:p>
          <a:p>
            <a:pPr lvl="1">
              <a:buFont typeface="Arial" pitchFamily="34" charset="0"/>
              <a:buChar char="•"/>
            </a:pPr>
            <a:r>
              <a:rPr lang="el-GR" sz="1050" dirty="0" smtClean="0"/>
              <a:t>Η καινοτομία της συγκεκριμένης </a:t>
            </a:r>
            <a:r>
              <a:rPr lang="el-GR" sz="1050" dirty="0" err="1" smtClean="0"/>
              <a:t>εκπ</a:t>
            </a:r>
            <a:r>
              <a:rPr lang="el-GR" sz="1050" dirty="0" smtClean="0"/>
              <a:t>/</a:t>
            </a:r>
            <a:r>
              <a:rPr lang="el-GR" sz="1050" dirty="0" err="1" smtClean="0"/>
              <a:t>κής</a:t>
            </a:r>
            <a:r>
              <a:rPr lang="el-GR" sz="1050" dirty="0" smtClean="0"/>
              <a:t> πρακτικής πιστεύω ότι βρίσκεται στον εναλλακτικό τρόπο κατάκτησης της γνώσης όπου ο μαθητής από παθητικός δέκτης μίας πληροφορίας καθίσταται ενεργός ερευνητής και συλλέκτης αυτής, καθώς και ότι λειτουργεί ομαδικά με συνεχή αναπροσαρμογή και </a:t>
            </a:r>
            <a:r>
              <a:rPr lang="el-GR" sz="1050" dirty="0" err="1" smtClean="0"/>
              <a:t>αναπλαισίωση</a:t>
            </a:r>
            <a:r>
              <a:rPr lang="el-GR" sz="1050" dirty="0" smtClean="0"/>
              <a:t>. Τα μαθησιακά αποτελέσματα αξιολογήθηκαν εκ του αποτελέσματος καθώς δεν θα μπορούσε να ολοκληρωθεί η </a:t>
            </a:r>
            <a:r>
              <a:rPr lang="el-GR" sz="1050" dirty="0" err="1" smtClean="0"/>
              <a:t>εκπ</a:t>
            </a:r>
            <a:r>
              <a:rPr lang="el-GR" sz="1050" dirty="0" smtClean="0"/>
              <a:t>/</a:t>
            </a:r>
            <a:r>
              <a:rPr lang="el-GR" sz="1050" dirty="0" err="1" smtClean="0"/>
              <a:t>κή</a:t>
            </a:r>
            <a:r>
              <a:rPr lang="el-GR" sz="1050" dirty="0" smtClean="0"/>
              <a:t> πρακτική με επιτυχία αν δεν είχαν επιτευχθεί τα προσδοκώμενα μαθησιακά οφέλη. Ενισχύθηκαν ο ψηφιακός </a:t>
            </a:r>
            <a:r>
              <a:rPr lang="el-GR" sz="1050" dirty="0" err="1" smtClean="0"/>
              <a:t>γραμματισμός</a:t>
            </a:r>
            <a:r>
              <a:rPr lang="el-GR" sz="1050" dirty="0" smtClean="0"/>
              <a:t> των μαθητών.</a:t>
            </a:r>
          </a:p>
          <a:p>
            <a:pPr lvl="1">
              <a:buFont typeface="Arial" pitchFamily="34" charset="0"/>
              <a:buChar char="•"/>
            </a:pPr>
            <a:endParaRPr lang="el-GR" sz="105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128962" y="5058697"/>
            <a:ext cx="6015037" cy="1095919"/>
          </a:xfrm>
        </p:spPr>
        <p:txBody>
          <a:bodyPr/>
          <a:lstStyle/>
          <a:p>
            <a:r>
              <a:rPr lang="el-GR" sz="2400" cap="none" dirty="0" smtClean="0"/>
              <a:t/>
            </a:r>
            <a:br>
              <a:rPr lang="el-GR" sz="2400" cap="none" dirty="0" smtClean="0"/>
            </a:br>
            <a:r>
              <a:rPr lang="el-GR" sz="2400" cap="none" dirty="0" smtClean="0"/>
              <a:t/>
            </a:r>
            <a:br>
              <a:rPr lang="el-GR" sz="2400" cap="none" dirty="0" smtClean="0"/>
            </a:br>
            <a:r>
              <a:rPr lang="el-GR" sz="2400" cap="none" dirty="0" smtClean="0"/>
              <a:t/>
            </a:r>
            <a:br>
              <a:rPr lang="el-GR" sz="2400" cap="none" dirty="0" smtClean="0"/>
            </a:br>
            <a:r>
              <a:rPr lang="el-GR" sz="2400" cap="none" dirty="0" smtClean="0"/>
              <a:t>ΣΧΕΣΗ ΜΕ ΑΛΛΕΣ ΑΝΟΙΧΤΕΣ ΕΚΠΑΙΔΕΥΤΙΚΕΣ ΠΡΑΚΤΙΚΕΣ / ΑΞΙΟΠΟΙΗΣΗ, ΓΕΝΙΚΕΥΣΗ, ΕΠΕΚΤΑΣΙΜΟΤΗΤΑ</a:t>
            </a:r>
            <a:br>
              <a:rPr lang="el-GR" sz="2400" cap="none" dirty="0" smtClean="0"/>
            </a:br>
            <a:r>
              <a:rPr lang="el-GR" sz="2400" cap="none" dirty="0" smtClean="0"/>
              <a:t/>
            </a:r>
            <a:br>
              <a:rPr lang="el-GR" sz="2400" cap="none" dirty="0" smtClean="0"/>
            </a:br>
            <a:r>
              <a:rPr lang="el-GR" sz="2400" cap="none" dirty="0" smtClean="0"/>
              <a:t> </a:t>
            </a:r>
            <a:br>
              <a:rPr lang="el-GR" sz="2400" cap="none" dirty="0" smtClean="0"/>
            </a:br>
            <a:endParaRPr lang="el-GR" sz="2400" cap="none" dirty="0"/>
          </a:p>
        </p:txBody>
      </p:sp>
      <p:sp>
        <p:nvSpPr>
          <p:cNvPr id="6" name="Content Placeholder 5"/>
          <p:cNvSpPr>
            <a:spLocks noGrp="1"/>
          </p:cNvSpPr>
          <p:nvPr>
            <p:ph sz="half" idx="2"/>
          </p:nvPr>
        </p:nvSpPr>
        <p:spPr/>
        <p:txBody>
          <a:bodyPr>
            <a:normAutofit fontScale="62500" lnSpcReduction="20000"/>
          </a:bodyPr>
          <a:lstStyle/>
          <a:p>
            <a:r>
              <a:rPr lang="el-GR" b="1" dirty="0" smtClean="0"/>
              <a:t>Σχέση με άλλες ανοιχτές εκπαιδευτικές πρακτικές</a:t>
            </a:r>
            <a:endParaRPr lang="el-GR" dirty="0" smtClean="0"/>
          </a:p>
          <a:p>
            <a:pPr lvl="1" algn="just">
              <a:buFont typeface="Arial" pitchFamily="34" charset="0"/>
              <a:buChar char="•"/>
            </a:pPr>
            <a:r>
              <a:rPr lang="el-GR" sz="2300" dirty="0" smtClean="0"/>
              <a:t>Ο χρόνος πραγματοποίησης της </a:t>
            </a:r>
            <a:r>
              <a:rPr lang="el-GR" sz="2300" dirty="0" err="1" smtClean="0"/>
              <a:t>εκπ</a:t>
            </a:r>
            <a:r>
              <a:rPr lang="el-GR" sz="2300" dirty="0" smtClean="0"/>
              <a:t>/</a:t>
            </a:r>
            <a:r>
              <a:rPr lang="el-GR" sz="2300" dirty="0" err="1" smtClean="0"/>
              <a:t>κής</a:t>
            </a:r>
            <a:r>
              <a:rPr lang="el-GR" sz="2300" dirty="0" smtClean="0"/>
              <a:t> πρακτικής ( 2002 – 2003),  αλλά και η δημιουργία ενός βιβλίου είναι για την εποχή, και το μαθητικό δυναμικό του σχολείου,  το στοιχείο της πρωτοτυπίας του και της καινοτομίας του, καθώς και ο ερευνητικός τρόπος προσέγγισης της γνώσης. </a:t>
            </a:r>
          </a:p>
          <a:p>
            <a:pPr lvl="1" algn="just">
              <a:buFont typeface="Arial" pitchFamily="34" charset="0"/>
              <a:buChar char="•"/>
            </a:pPr>
            <a:r>
              <a:rPr lang="el-GR" sz="2300" dirty="0" smtClean="0"/>
              <a:t>Στην πορεία του χρόνου η συγκεκριμένη διδακτική ενότητα επανασχεδιάσθηκε και εμπλουτίσθηκε με ψηφιακό υλικό που πλέον ήταν πιο πλούσιο και πιο προσιτό στους μαθητές. Ο σχεδιασμός και η εφαρμογή της ανοιχτής </a:t>
            </a:r>
            <a:r>
              <a:rPr lang="el-GR" sz="2300" dirty="0" err="1" smtClean="0"/>
              <a:t>εκπ</a:t>
            </a:r>
            <a:r>
              <a:rPr lang="el-GR" sz="2300" dirty="0" smtClean="0"/>
              <a:t>/</a:t>
            </a:r>
            <a:r>
              <a:rPr lang="el-GR" sz="2300" dirty="0" err="1" smtClean="0"/>
              <a:t>κής</a:t>
            </a:r>
            <a:r>
              <a:rPr lang="el-GR" sz="2300" dirty="0" smtClean="0"/>
              <a:t> πρακτικής  βασίστηκε σε παρόμοια πρακτική που εφαρμόστηκε κατά το προηγούμενο σχολικό έτος στο ίδιο σχολείο από την ίδια εκπαιδευτικό. </a:t>
            </a:r>
            <a:endParaRPr lang="el-GR" sz="2300"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14</a:t>
            </a:fld>
            <a:endParaRPr lang="en-US" dirty="0"/>
          </a:p>
        </p:txBody>
      </p:sp>
      <p:sp>
        <p:nvSpPr>
          <p:cNvPr id="8" name="Content Placeholder 5"/>
          <p:cNvSpPr txBox="1">
            <a:spLocks/>
          </p:cNvSpPr>
          <p:nvPr/>
        </p:nvSpPr>
        <p:spPr>
          <a:xfrm>
            <a:off x="4790365" y="584151"/>
            <a:ext cx="3782775" cy="4055730"/>
          </a:xfrm>
          <a:prstGeom prst="rect">
            <a:avLst/>
          </a:prstGeom>
        </p:spPr>
        <p:txBody>
          <a:bodyPr vert="horz" lIns="91440" tIns="45720" rIns="91440" bIns="45720" rtlCol="0">
            <a:normAutofit fontScale="70000" lnSpcReduction="20000"/>
          </a:bodyPr>
          <a:lstStyle/>
          <a:p>
            <a:r>
              <a:rPr lang="el-GR" sz="2000" b="1" dirty="0" smtClean="0"/>
              <a:t>Αξιοποίηση, Γενίκευση, Επεκτασιμότητα</a:t>
            </a:r>
          </a:p>
          <a:p>
            <a:pPr marL="173736" lvl="1" indent="-173736">
              <a:spcBef>
                <a:spcPts val="300"/>
              </a:spcBef>
              <a:buClr>
                <a:schemeClr val="accent2"/>
              </a:buClr>
              <a:buFont typeface="Arial" pitchFamily="34" charset="0"/>
              <a:buChar char="•"/>
            </a:pPr>
            <a:r>
              <a:rPr lang="el-GR" dirty="0" smtClean="0"/>
              <a:t>Η συγκεκριμένη </a:t>
            </a:r>
            <a:r>
              <a:rPr lang="el-GR" dirty="0" err="1" smtClean="0"/>
              <a:t>Εκπ</a:t>
            </a:r>
            <a:r>
              <a:rPr lang="el-GR" dirty="0" smtClean="0"/>
              <a:t>/</a:t>
            </a:r>
            <a:r>
              <a:rPr lang="el-GR" dirty="0" err="1" smtClean="0"/>
              <a:t>κή</a:t>
            </a:r>
            <a:r>
              <a:rPr lang="el-GR" dirty="0" smtClean="0"/>
              <a:t> πρακτική μπορεί να αξιοποιηθεί, όπως και αξιοποιήθηκε ως πηγή πληροφόρησης από επόμενους ενδιαφερόμενους. Μπορεί επίσης να επαναληφθεί σε </a:t>
            </a:r>
            <a:r>
              <a:rPr lang="el-GR" dirty="0" err="1" smtClean="0"/>
              <a:t>διαθεματικό</a:t>
            </a:r>
            <a:r>
              <a:rPr lang="el-GR" dirty="0" smtClean="0"/>
              <a:t> πλαίσιο και συνεργασία περισσότερων εκπαιδευτικών και μαθητών από το ίδιο ή και διαφορετικά σχολεία. Μπορεί επίσης να αποτελέσει θέμα για </a:t>
            </a:r>
            <a:r>
              <a:rPr lang="el-GR" dirty="0" err="1" smtClean="0"/>
              <a:t>project</a:t>
            </a:r>
            <a:r>
              <a:rPr lang="el-GR" dirty="0" smtClean="0"/>
              <a:t> στην Β΄ Γυμνασίου.</a:t>
            </a:r>
            <a:endParaRPr lang="el-GR" sz="1600" dirty="0" smtClean="0"/>
          </a:p>
          <a:p>
            <a:pPr marL="173736" lvl="1" indent="-173736">
              <a:spcBef>
                <a:spcPts val="300"/>
              </a:spcBef>
              <a:buClr>
                <a:schemeClr val="accent2"/>
              </a:buClr>
              <a:buFont typeface="Arial" pitchFamily="34" charset="0"/>
              <a:buChar char="•"/>
            </a:pPr>
            <a:r>
              <a:rPr lang="el-GR" dirty="0" smtClean="0"/>
              <a:t>Επιπλέον, πάντα με βάση τον διαθέσιμο χρόνο, μπορεί να περιλαμβάνει και επίσκεψη στον/ στους τοπικούς ναούς, προκειμένου οι μαθητές να αναζητήσουν και να παρατηρήσουν τις παραβολές εκφρασμένες μέσα από την τέχνη της αγιογραφίας.</a:t>
            </a:r>
            <a:endParaRPr lang="el-GR" sz="1600" dirty="0" smtClean="0"/>
          </a:p>
          <a:p>
            <a:pPr marL="173736" lvl="1" indent="-173736">
              <a:spcBef>
                <a:spcPts val="300"/>
              </a:spcBef>
              <a:buClr>
                <a:schemeClr val="accent2"/>
              </a:buClr>
              <a:buFont typeface="Arial" pitchFamily="34" charset="0"/>
              <a:buChar char="•"/>
            </a:pPr>
            <a:r>
              <a:rPr lang="el-GR" dirty="0" smtClean="0"/>
              <a:t>Οι μαθητές ακόμη μπορούν να δημιουργήσουν μία συλλογή, τύπου λευκώματος, ή ηλεκτρονικού βιβλίου με φωτογραφίες ιερών εικόνων που θα έχουν συλλέξει με θέμα τις παραβολές του Χριστού, ή εναλλακτικά να δημιουργήσουν ένα κολάζ, ή ένα ηχητικό αρχείο ανάγνωσης των παραβολών του Χριστού.</a:t>
            </a:r>
            <a:endParaRPr lang="el-GR"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sz="2400" cap="none" dirty="0" smtClean="0"/>
              <a:t/>
            </a:r>
            <a:br>
              <a:rPr lang="el-GR" sz="2400" cap="none" dirty="0" smtClean="0"/>
            </a:br>
            <a:r>
              <a:rPr lang="el-GR" sz="2400" cap="none" dirty="0" smtClean="0"/>
              <a:t>ΠΡΟΣΘΕΤΟ ΥΛΙΚΟ ΠΟΥ ΑΞΙΟΠΟΙΗΘΗΚΕ</a:t>
            </a:r>
            <a:br>
              <a:rPr lang="el-GR" sz="2400" cap="none" dirty="0" smtClean="0"/>
            </a:br>
            <a:endParaRPr lang="el-GR" sz="2400" cap="none" dirty="0"/>
          </a:p>
        </p:txBody>
      </p:sp>
      <p:sp>
        <p:nvSpPr>
          <p:cNvPr id="5" name="Slide Number Placeholder 4"/>
          <p:cNvSpPr>
            <a:spLocks noGrp="1"/>
          </p:cNvSpPr>
          <p:nvPr>
            <p:ph type="sldNum" sz="quarter" idx="12"/>
          </p:nvPr>
        </p:nvSpPr>
        <p:spPr/>
        <p:txBody>
          <a:bodyPr/>
          <a:lstStyle/>
          <a:p>
            <a:fld id="{2754ED01-E2A0-4C1E-8E21-014B99041579}" type="slidenum">
              <a:rPr lang="en-US" smtClean="0"/>
              <a:pPr/>
              <a:t>15</a:t>
            </a:fld>
            <a:endParaRPr lang="en-US" dirty="0"/>
          </a:p>
        </p:txBody>
      </p:sp>
      <p:sp>
        <p:nvSpPr>
          <p:cNvPr id="7" name="Content Placeholder 6"/>
          <p:cNvSpPr>
            <a:spLocks noGrp="1"/>
          </p:cNvSpPr>
          <p:nvPr>
            <p:ph sz="half" idx="2"/>
          </p:nvPr>
        </p:nvSpPr>
        <p:spPr/>
        <p:txBody>
          <a:bodyPr>
            <a:normAutofit/>
          </a:bodyPr>
          <a:lstStyle/>
          <a:p>
            <a:pPr marL="0" lvl="1" indent="0">
              <a:buNone/>
            </a:pPr>
            <a:r>
              <a:rPr lang="el-GR" b="1" dirty="0" smtClean="0"/>
              <a:t>Πρόσθετο υλικό που αξιοποιήθηκε</a:t>
            </a:r>
          </a:p>
          <a:p>
            <a:pPr lvl="1">
              <a:buFont typeface="Arial" pitchFamily="34" charset="0"/>
              <a:buChar char="•"/>
            </a:pPr>
            <a:r>
              <a:rPr lang="el-GR" dirty="0" smtClean="0"/>
              <a:t>Βιβλία</a:t>
            </a:r>
          </a:p>
          <a:p>
            <a:pPr lvl="2" algn="just">
              <a:buFont typeface="Arial" pitchFamily="34" charset="0"/>
              <a:buChar char="•"/>
            </a:pPr>
            <a:r>
              <a:rPr lang="el-GR" dirty="0" smtClean="0"/>
              <a:t>Ως πηγές χρησιμοποιήθηκαν, το  κείμενο της Καινής Διαθήκης έκδοση της Αποστολικής Διακονίας της Ελλάδος και η μετάφραση των τεσσάρων καθηγητών της Βιβλικής Θεολογίας κατά την έκδοση της Βιβλικής Εταιρείας</a:t>
            </a:r>
            <a:r>
              <a:rPr lang="el-GR" dirty="0" smtClean="0"/>
              <a:t>.</a:t>
            </a:r>
            <a:endParaRPr lang="el-GR" sz="2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l-GR" dirty="0" smtClean="0"/>
              <a:t>ΣΥΝΤΟΜΗ ΠΕΡΙΓΡΑΦΗ</a:t>
            </a:r>
            <a:endParaRPr lang="el-GR" dirty="0"/>
          </a:p>
        </p:txBody>
      </p:sp>
      <p:sp>
        <p:nvSpPr>
          <p:cNvPr id="4" name="Slide Number Placeholder 3"/>
          <p:cNvSpPr>
            <a:spLocks noGrp="1"/>
          </p:cNvSpPr>
          <p:nvPr>
            <p:ph type="sldNum" sz="quarter" idx="12"/>
          </p:nvPr>
        </p:nvSpPr>
        <p:spPr/>
        <p:txBody>
          <a:bodyPr/>
          <a:lstStyle/>
          <a:p>
            <a:fld id="{2754ED01-E2A0-4C1E-8E21-014B99041579}" type="slidenum">
              <a:rPr lang="en-US" smtClean="0"/>
              <a:pPr/>
              <a:t>2</a:t>
            </a:fld>
            <a:endParaRPr lang="en-US" dirty="0"/>
          </a:p>
        </p:txBody>
      </p:sp>
      <p:sp>
        <p:nvSpPr>
          <p:cNvPr id="12" name="Content Placeholder 11"/>
          <p:cNvSpPr>
            <a:spLocks noGrp="1"/>
          </p:cNvSpPr>
          <p:nvPr>
            <p:ph sz="half" idx="2"/>
          </p:nvPr>
        </p:nvSpPr>
        <p:spPr/>
        <p:txBody>
          <a:bodyPr>
            <a:normAutofit fontScale="92500"/>
          </a:bodyPr>
          <a:lstStyle/>
          <a:p>
            <a:pPr lvl="2">
              <a:buNone/>
            </a:pPr>
            <a:r>
              <a:rPr lang="el-GR" sz="2000" dirty="0" smtClean="0"/>
              <a:t>Δώστε μία σύντομη περιγραφή της ανοιχτής εκπαιδευτικής πρακτικής.</a:t>
            </a:r>
          </a:p>
          <a:p>
            <a:pPr lvl="2" algn="just"/>
            <a:r>
              <a:rPr lang="el-GR" dirty="0" smtClean="0"/>
              <a:t>Η συγκεκριμένη </a:t>
            </a:r>
            <a:r>
              <a:rPr lang="el-GR" dirty="0" err="1" smtClean="0"/>
              <a:t>εκπ</a:t>
            </a:r>
            <a:r>
              <a:rPr lang="el-GR" dirty="0" smtClean="0"/>
              <a:t>/</a:t>
            </a:r>
            <a:r>
              <a:rPr lang="el-GR" dirty="0" err="1" smtClean="0"/>
              <a:t>κή</a:t>
            </a:r>
            <a:r>
              <a:rPr lang="el-GR" dirty="0" smtClean="0"/>
              <a:t> πρακτική πραγματοποιήθηκε κατά το σχολικό έτος 2002-2003 με την Β΄ τάξη του Γ/</a:t>
            </a:r>
            <a:r>
              <a:rPr lang="el-GR" dirty="0" err="1" smtClean="0"/>
              <a:t>σίου</a:t>
            </a:r>
            <a:r>
              <a:rPr lang="el-GR" dirty="0" smtClean="0"/>
              <a:t> Μακρυγιάλου στα πλαίσια ενός προγράμματος Αγωγής Σταδιοδρομίας με τίτλο: </a:t>
            </a:r>
            <a:r>
              <a:rPr lang="el-GR" i="1" dirty="0" smtClean="0"/>
              <a:t>«Συλλογή, συγγραφή, μορφοποίηση κειμένου, εκτύπωση, Η/Υ».</a:t>
            </a:r>
            <a:r>
              <a:rPr lang="el-GR" dirty="0" smtClean="0"/>
              <a:t> Το πρόγραμμα συνδυάστηκε με το μάθημα των Θρησκευτικών και επιλέξαμε ως θέμα τις Παραβολές του Χριστού που αποτελεί ένα κεφάλαιο του σχολικού εγχειριδίου. Οι μαθητές μέσα από την προσπάθειά τους αυτή γνώρισαν τις παραβολές του Χριστού, ενώ παράλληλα εξοικειώθηκαν με τη διαδικασία της ενεργούς έρευνας για την συλλογή του πληροφοριακού υλικού, την αξιολόγηση-επιλογή αυτού, την ηλεκτρονική καταγραφή του και την μορφοποίηση ενός βιβλίου. Παράλληλα όμως έγινε  συγκριτική και συνδυαστική επεξεργασία και αξιοποίηση του πληροφοριακού υλικού. Εξοικειώθηκαν επίσης με το πρωτότυπο  κείμενο της Καινής Διαθήκης, δούλεψαν ομαδικά, με σύστημα και προθυμία και το αποτέλεσμα ήταν η δημιουργία ενός βιβλίου με τον τίτλο: « Οι Παραβολές του Ιησού».</a:t>
            </a:r>
            <a:endParaRPr lang="el-GR" sz="2000" dirty="0" smtClean="0"/>
          </a:p>
          <a:p>
            <a:pPr lvl="2"/>
            <a:endParaRPr lang="el-GR" dirty="0" smtClean="0"/>
          </a:p>
          <a:p>
            <a:pPr lvl="2"/>
            <a:endParaRPr lang="el-GR" dirty="0" smtClean="0"/>
          </a:p>
          <a:p>
            <a:pPr lvl="3">
              <a:buNone/>
            </a:pPr>
            <a:endParaRPr lang="el-GR" dirty="0"/>
          </a:p>
        </p:txBody>
      </p:sp>
    </p:spTree>
    <p:extLst>
      <p:ext uri="{BB962C8B-B14F-4D97-AF65-F5344CB8AC3E}">
        <p14:creationId xmlns="" xmlns:p14="http://schemas.microsoft.com/office/powerpoint/2010/main" val="2233531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ΣΧΕΔΙΑΣΜΟΣ ΤΗΣ ανοιχτησ εκπαιδευτικησ ΠΡΑΚΤΙΚΗΣ</a:t>
            </a:r>
            <a:endParaRPr lang="el-GR"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l-GR" dirty="0" smtClean="0"/>
              <a:t>ΣΧΕΔΙΑΣΜΟΣ &amp; ΔΙΔΑΚΤΙΚΟΙ ΣΤΟΧΟΙ</a:t>
            </a:r>
            <a:endParaRPr lang="el-GR" dirty="0"/>
          </a:p>
        </p:txBody>
      </p:sp>
      <p:sp>
        <p:nvSpPr>
          <p:cNvPr id="12" name="Content Placeholder 11"/>
          <p:cNvSpPr>
            <a:spLocks noGrp="1"/>
          </p:cNvSpPr>
          <p:nvPr>
            <p:ph sz="half" idx="2"/>
          </p:nvPr>
        </p:nvSpPr>
        <p:spPr/>
        <p:txBody>
          <a:bodyPr>
            <a:normAutofit fontScale="62500" lnSpcReduction="20000"/>
          </a:bodyPr>
          <a:lstStyle/>
          <a:p>
            <a:r>
              <a:rPr lang="el-GR" b="1" dirty="0" smtClean="0"/>
              <a:t>Σχεδιασμός</a:t>
            </a:r>
          </a:p>
          <a:p>
            <a:pPr lvl="1" algn="just">
              <a:buFont typeface="Arial" pitchFamily="34" charset="0"/>
              <a:buChar char="•"/>
            </a:pPr>
            <a:r>
              <a:rPr lang="el-GR" dirty="0" smtClean="0"/>
              <a:t>Η συγκεκριμένη </a:t>
            </a:r>
            <a:r>
              <a:rPr lang="el-GR" dirty="0" err="1" smtClean="0"/>
              <a:t>εκπ</a:t>
            </a:r>
            <a:r>
              <a:rPr lang="el-GR" dirty="0" smtClean="0"/>
              <a:t>/</a:t>
            </a:r>
            <a:r>
              <a:rPr lang="el-GR" dirty="0" err="1" smtClean="0"/>
              <a:t>κή</a:t>
            </a:r>
            <a:r>
              <a:rPr lang="el-GR" dirty="0" smtClean="0"/>
              <a:t> πρακτική σχεδιάστηκε και υλοποιήθηκε το σχολικό έτος 2002-2003,  στην </a:t>
            </a:r>
            <a:r>
              <a:rPr lang="el-GR" dirty="0" err="1" smtClean="0"/>
              <a:t>Β΄τάξη</a:t>
            </a:r>
            <a:r>
              <a:rPr lang="el-GR" dirty="0" smtClean="0"/>
              <a:t> του Γ/</a:t>
            </a:r>
            <a:r>
              <a:rPr lang="el-GR" dirty="0" err="1" smtClean="0"/>
              <a:t>σίου</a:t>
            </a:r>
            <a:r>
              <a:rPr lang="el-GR" dirty="0" smtClean="0"/>
              <a:t> Μακρυγιάλου, στα πλαίσια  προγράμματος Αγωγής Σταδιοδρομίας, με τίτλο </a:t>
            </a:r>
            <a:r>
              <a:rPr lang="el-GR" i="1" dirty="0" smtClean="0"/>
              <a:t>«Συλλογή, συγγραφή, μορφοποίηση κειμένου, εκτύπωση, Η/Υ»,</a:t>
            </a:r>
            <a:r>
              <a:rPr lang="el-GR" dirty="0" smtClean="0"/>
              <a:t> σε συνδυασμό με το μάθημα των Θρησκευτικών. Επιλέχτηκε  από κοινού  με τους μαθητές  ως θέμα με το οποίο θα ασχοληθούμε, «οι Παραβολές του Χριστού». Οι μαθητές χωρίστηκαν σε τέσσερεις ομάδες αναλαμβάνοντας η κάθε μία από ένα Ευαγγέλιο και αφού συνέλλεξαν το πληροφοριακό υλικό που τους ενδιέφερε στη συνέχεια το επεξεργάστηκαν συνδυαστικά και συγκριτικά. Εντόπισαν και κατέγραψαν τον τόπο που ειπώθηκε η κάθε παραβολή και προσπάθησαν κατά το δυνατόν να τις τοποθετήσουν και χρονικά. Αναζήτησαν επιπλέον υλικό (φωτογραφικό) για να πλαισιώσουν τα κείμενα. Το κατέγραψαν ηλεκτρονικά και το αποτέλεσμα ήταν η δημιουργία ενός βιβλίου με τον τίτλο «Οι Παραβολές του Ιησού».</a:t>
            </a:r>
          </a:p>
          <a:p>
            <a:pPr lvl="1">
              <a:buFont typeface="Arial" pitchFamily="34" charset="0"/>
              <a:buChar char="•"/>
            </a:pPr>
            <a:endParaRPr lang="el-GR" dirty="0"/>
          </a:p>
        </p:txBody>
      </p:sp>
      <p:sp>
        <p:nvSpPr>
          <p:cNvPr id="13" name="Content Placeholder 12"/>
          <p:cNvSpPr>
            <a:spLocks noGrp="1"/>
          </p:cNvSpPr>
          <p:nvPr>
            <p:ph sz="quarter" idx="4"/>
          </p:nvPr>
        </p:nvSpPr>
        <p:spPr/>
        <p:txBody>
          <a:bodyPr>
            <a:normAutofit fontScale="47500" lnSpcReduction="20000"/>
          </a:bodyPr>
          <a:lstStyle/>
          <a:p>
            <a:r>
              <a:rPr lang="el-GR" b="1" dirty="0" smtClean="0"/>
              <a:t>Διδακτικοί στόχοι</a:t>
            </a:r>
          </a:p>
          <a:p>
            <a:pPr lvl="1">
              <a:buFont typeface="Arial" pitchFamily="34" charset="0"/>
              <a:buChar char="•"/>
            </a:pPr>
            <a:r>
              <a:rPr lang="el-GR" dirty="0" smtClean="0"/>
              <a:t>Οι μαθητές να εξοικειωθούν με το πρωτότυπο κείμενο της Καινής Διαθήκης και να γνωρίσουν στο σύνολο τον παραβολικό λόγο του Χριστού. Επίσης να εμβαθύνουν στο βαθύτερο νόημα και να αποκομίσουν όσο το δυνατόν μεγαλύτερο όφελος για την ζωή τους, γνωρίζοντας καλύτερα την πίστη τους.</a:t>
            </a:r>
          </a:p>
          <a:p>
            <a:pPr lvl="1">
              <a:buFont typeface="Arial" pitchFamily="34" charset="0"/>
              <a:buChar char="•"/>
            </a:pPr>
            <a:r>
              <a:rPr lang="el-GR" dirty="0" smtClean="0"/>
              <a:t>Να κατανοήσουν τα συνοπτικά Ευαγγέλια με την μέθοδο της συγκριτικής  μελέτης.</a:t>
            </a:r>
          </a:p>
          <a:p>
            <a:pPr lvl="1">
              <a:buFont typeface="Arial" pitchFamily="34" charset="0"/>
              <a:buChar char="•"/>
            </a:pPr>
            <a:r>
              <a:rPr lang="el-GR" dirty="0" smtClean="0"/>
              <a:t>Να αντιληφθούν γιατί ο Χριστός χρησιμοποιεί τον παραβολικό λόγο στην διδασκαλία του τόσο συχνά.</a:t>
            </a:r>
          </a:p>
          <a:p>
            <a:pPr lvl="1">
              <a:buFont typeface="Arial" pitchFamily="34" charset="0"/>
              <a:buChar char="•"/>
            </a:pPr>
            <a:r>
              <a:rPr lang="el-GR" dirty="0" smtClean="0"/>
              <a:t>Να  εξοικειωθούν οι μαθητές με το διερευνητικό μοντέλο μάθησης, ώστε να υποστηριχθεί η προαγωγή της θρησκευτικής, ιστορικής και αισθητικής  γνώσης των μαθητών.</a:t>
            </a:r>
          </a:p>
          <a:p>
            <a:pPr lvl="1">
              <a:buFont typeface="Arial" pitchFamily="34" charset="0"/>
              <a:buChar char="•"/>
            </a:pPr>
            <a:r>
              <a:rPr lang="el-GR" dirty="0" smtClean="0"/>
              <a:t>Να ασκηθούν στην ομαδική εργασία και να εκτιμήσουν την αποτελεσματικότητα της συνεργατικής μάθησης μέσα από τη δράση τους σε ομάδες, ώστε να μάθουν να συνεργάζονται για να λύνουν τα προβλήματα, σε ένα κλίμα αλληλεγγύης και υγιούς άμιλλας. Να ασκηθούν στην ανάληψη και διεκπεραίωση ρόλων, ώστε να προσεγγίζουν βιωματικά τη γνώση.</a:t>
            </a:r>
          </a:p>
          <a:p>
            <a:pPr lvl="1">
              <a:buFont typeface="Arial" pitchFamily="34" charset="0"/>
              <a:buChar char="•"/>
            </a:pPr>
            <a:r>
              <a:rPr lang="el-GR" dirty="0" smtClean="0"/>
              <a:t>Να οξυνθεί η παρατηρητικότητα και να ενεργοποιηθεί η ικανότητα πρόσληψης των μαθητών.</a:t>
            </a:r>
          </a:p>
          <a:p>
            <a:pPr lvl="1">
              <a:buFont typeface="Arial" pitchFamily="34" charset="0"/>
              <a:buChar char="•"/>
            </a:pPr>
            <a:r>
              <a:rPr lang="el-GR" dirty="0" smtClean="0"/>
              <a:t>Να καλλιεργήσουν το λόγο και την αφαιρετική σκέψη αναπτύσσοντας την ικανότητα μετάδοσης πληροφοριών με τρόπο συνοπτικό.</a:t>
            </a:r>
          </a:p>
          <a:p>
            <a:pPr lvl="1">
              <a:buFont typeface="Arial" pitchFamily="34" charset="0"/>
              <a:buChar char="•"/>
            </a:pPr>
            <a:r>
              <a:rPr lang="el-GR" dirty="0" smtClean="0"/>
              <a:t>Να αναπτύξουν οι μαθητές δεξιότητες  και </a:t>
            </a:r>
            <a:r>
              <a:rPr lang="el-GR" dirty="0" err="1" smtClean="0"/>
              <a:t>μεταγνωστικές</a:t>
            </a:r>
            <a:r>
              <a:rPr lang="el-GR" dirty="0" smtClean="0"/>
              <a:t> ικανότητες για την αναζήτηση πληροφοριών στο διαδίκτυο, σε βιβλία και την κριτική  αξιοποίηση  των πληροφοριών  που εντοπίζουν, καθώς και να προχωρούν στη σύνθεση δεδομένων και εν τέλει στη δημιουργία του βιβλίου.</a:t>
            </a:r>
          </a:p>
          <a:p>
            <a:pPr lvl="1">
              <a:buFont typeface="Arial" pitchFamily="34" charset="0"/>
              <a:buChar char="•"/>
            </a:pPr>
            <a:endParaRPr lang="el-GR" dirty="0" smtClean="0"/>
          </a:p>
          <a:p>
            <a:pPr lvl="1">
              <a:buFont typeface="Arial" pitchFamily="34" charset="0"/>
              <a:buChar char="•"/>
            </a:pPr>
            <a:endParaRPr lang="el-GR" sz="2000" dirty="0" smtClean="0"/>
          </a:p>
          <a:p>
            <a:pPr lvl="1">
              <a:buFont typeface="Arial" pitchFamily="34" charset="0"/>
              <a:buChar char="•"/>
            </a:pPr>
            <a:endParaRPr lang="el-GR"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ΕΦΑΡΜΟΓΗ ΤΗΣ ανοιχτησ εκπαιδευτικησ ΠΡΑΚΤΙΚΗΣ</a:t>
            </a:r>
            <a:endParaRPr lang="el-GR" dirty="0"/>
          </a:p>
        </p:txBody>
      </p:sp>
      <p:sp>
        <p:nvSpPr>
          <p:cNvPr id="3" name="Slide Number Placeholder 2"/>
          <p:cNvSpPr>
            <a:spLocks noGrp="1"/>
          </p:cNvSpPr>
          <p:nvPr>
            <p:ph type="sldNum" sz="quarter" idx="12"/>
          </p:nvPr>
        </p:nvSpPr>
        <p:spPr/>
        <p:txBody>
          <a:bodyPr/>
          <a:lstStyle/>
          <a:p>
            <a:fld id="{2754ED01-E2A0-4C1E-8E21-014B99041579}"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47916" y="5189219"/>
            <a:ext cx="6196083" cy="862965"/>
          </a:xfrm>
        </p:spPr>
        <p:txBody>
          <a:bodyPr/>
          <a:lstStyle/>
          <a:p>
            <a:r>
              <a:rPr lang="el-GR" sz="2400" cap="none" dirty="0" smtClean="0"/>
              <a:t>ΣΤΟΙΧΕΙΑ ΕΦΑΡΜΟΓΗΣ </a:t>
            </a:r>
            <a:r>
              <a:rPr lang="el-GR" sz="2400" dirty="0" smtClean="0"/>
              <a:t>ΤΗΣ ανοιχτησ εκπαιδευτικησ </a:t>
            </a:r>
            <a:r>
              <a:rPr lang="el-GR" sz="2400" cap="none" dirty="0" smtClean="0"/>
              <a:t>ΠΡΑΚΤΙΚΗΣ</a:t>
            </a:r>
            <a:r>
              <a:rPr lang="el-GR" sz="2400" dirty="0" smtClean="0"/>
              <a:t>   </a:t>
            </a:r>
            <a:endParaRPr lang="el-GR" sz="2400" dirty="0"/>
          </a:p>
        </p:txBody>
      </p:sp>
      <p:sp>
        <p:nvSpPr>
          <p:cNvPr id="6" name="Content Placeholder 5"/>
          <p:cNvSpPr>
            <a:spLocks noGrp="1"/>
          </p:cNvSpPr>
          <p:nvPr>
            <p:ph sz="half" idx="2"/>
          </p:nvPr>
        </p:nvSpPr>
        <p:spPr/>
        <p:txBody>
          <a:bodyPr>
            <a:normAutofit fontScale="70000" lnSpcReduction="20000"/>
          </a:bodyPr>
          <a:lstStyle/>
          <a:p>
            <a:r>
              <a:rPr lang="el-GR" b="1" dirty="0" smtClean="0"/>
              <a:t>Περιβάλλον – Πλαίσιο</a:t>
            </a:r>
          </a:p>
          <a:p>
            <a:pPr lvl="1">
              <a:buFont typeface="Arial" pitchFamily="34" charset="0"/>
              <a:buChar char="•"/>
            </a:pPr>
            <a:r>
              <a:rPr lang="el-GR" dirty="0" smtClean="0"/>
              <a:t>Χρησιμοποιήθηκε  το εργαστήριο της Πληροφορικής  που διαθέτει Η.Υ. και εκτυπωτή. Στο εργαστήριο Πληροφορικής υπήρχε η δυνατότητα σύνδεσης στο διαδίκτυο σε όλους τους υπολογιστές. Οι μαθητές εργάστηκαν ομαδικά, σε πέντε (4) ομάδες των πέντε (5) ατόμων, όπου κάθε μέλος  είχε και ένα ρόλο. Οι ομάδες είχαν μεικτή σύνθεση όσο αφορά το φύλο, τις επιδόσεις και την εξοικείωση υπολογιστές. </a:t>
            </a:r>
          </a:p>
          <a:p>
            <a:pPr lvl="1">
              <a:buFont typeface="Arial" pitchFamily="34" charset="0"/>
              <a:buChar char="•"/>
            </a:pPr>
            <a:r>
              <a:rPr lang="el-GR" dirty="0" smtClean="0"/>
              <a:t>Στην  αίθουσα διδασκαλίας,  απαιτήθηκε  διαμόρφωση των θρανίων με άλλη διάταξη από την τυπική, ώστε οι μαθητές να μπορούν να δουλέψουν ομαδικά.  </a:t>
            </a:r>
          </a:p>
          <a:p>
            <a:pPr lvl="1">
              <a:buFont typeface="Arial" pitchFamily="34" charset="0"/>
              <a:buChar char="•"/>
            </a:pPr>
            <a:r>
              <a:rPr lang="el-GR" dirty="0" smtClean="0"/>
              <a:t>Οι  παρουσιάσεις  των ομάδων  πραγματοποιήθηκαν εντός της σχολικής τάξης, το βιβλίο στην έντυπη μορφή του, διατέθηκε στους μαθητές και στην ευρύτερη τοπική κοινωνία.</a:t>
            </a:r>
          </a:p>
          <a:p>
            <a:pPr lvl="1">
              <a:buFont typeface="Arial" pitchFamily="34" charset="0"/>
              <a:buChar char="•"/>
            </a:pPr>
            <a:r>
              <a:rPr lang="el-GR" dirty="0" smtClean="0"/>
              <a:t>Οι μαθητές έδρασαν και εκτός σχολείου  συγκεντρώνοντας πληροφορίες και καταγράφοντας ηλεκτρονικά το κείμενο. </a:t>
            </a:r>
          </a:p>
          <a:p>
            <a:pPr lvl="1">
              <a:buFont typeface="Arial" pitchFamily="34" charset="0"/>
              <a:buChar char="•"/>
            </a:pPr>
            <a:r>
              <a:rPr lang="el-GR" dirty="0" smtClean="0"/>
              <a:t>Η εκ/</a:t>
            </a:r>
            <a:r>
              <a:rPr lang="el-GR" dirty="0" err="1" smtClean="0"/>
              <a:t>κή</a:t>
            </a:r>
            <a:r>
              <a:rPr lang="el-GR" dirty="0" smtClean="0"/>
              <a:t> πρακτική υλοποιήθηκε στα πλαίσια προγράμματος Αγωγής Σταδιοδρομίας.</a:t>
            </a:r>
            <a:endParaRPr lang="el-GR" sz="2000" dirty="0" smtClean="0"/>
          </a:p>
          <a:p>
            <a:pPr lvl="1">
              <a:buFont typeface="Arial" pitchFamily="34" charset="0"/>
              <a:buChar char="•"/>
            </a:pPr>
            <a:endParaRPr lang="el-GR" b="0" dirty="0" smtClean="0"/>
          </a:p>
          <a:p>
            <a:endParaRPr lang="el-GR" dirty="0" smtClean="0"/>
          </a:p>
          <a:p>
            <a:endParaRPr lang="el-GR" dirty="0"/>
          </a:p>
        </p:txBody>
      </p:sp>
      <p:sp>
        <p:nvSpPr>
          <p:cNvPr id="7" name="Content Placeholder 6"/>
          <p:cNvSpPr>
            <a:spLocks noGrp="1"/>
          </p:cNvSpPr>
          <p:nvPr>
            <p:ph sz="quarter" idx="4"/>
          </p:nvPr>
        </p:nvSpPr>
        <p:spPr/>
        <p:txBody>
          <a:bodyPr>
            <a:normAutofit lnSpcReduction="10000"/>
          </a:bodyPr>
          <a:lstStyle/>
          <a:p>
            <a:pPr lvl="1">
              <a:buFont typeface="Arial" pitchFamily="34" charset="0"/>
              <a:buChar char="•"/>
            </a:pPr>
            <a:r>
              <a:rPr lang="el-GR" sz="2400" b="1" dirty="0" smtClean="0"/>
              <a:t>Τάξη</a:t>
            </a:r>
          </a:p>
          <a:p>
            <a:pPr lvl="2">
              <a:buClr>
                <a:srgbClr val="F96A1B"/>
              </a:buClr>
            </a:pPr>
            <a:r>
              <a:rPr lang="el-GR" sz="1500" dirty="0" err="1" smtClean="0">
                <a:solidFill>
                  <a:srgbClr val="000000"/>
                </a:solidFill>
              </a:rPr>
              <a:t>Β΄Γυμνασίου</a:t>
            </a:r>
            <a:endParaRPr lang="el-GR" sz="1500" b="1" dirty="0" smtClean="0"/>
          </a:p>
          <a:p>
            <a:pPr lvl="1">
              <a:buFont typeface="Arial" pitchFamily="34" charset="0"/>
              <a:buChar char="•"/>
            </a:pPr>
            <a:r>
              <a:rPr lang="el-GR" sz="2400" b="1" dirty="0" smtClean="0"/>
              <a:t>Διάρκεια</a:t>
            </a:r>
          </a:p>
          <a:p>
            <a:pPr lvl="2"/>
            <a:r>
              <a:rPr lang="el-GR" sz="1400" dirty="0" smtClean="0"/>
              <a:t>10 Ώρες διδασκαλίας</a:t>
            </a:r>
          </a:p>
          <a:p>
            <a:pPr lvl="2"/>
            <a:endParaRPr lang="el-GR" sz="1400" b="0" dirty="0" smtClean="0"/>
          </a:p>
          <a:p>
            <a:pPr lvl="1">
              <a:buFont typeface="Arial" pitchFamily="34" charset="0"/>
              <a:buChar char="•"/>
            </a:pPr>
            <a:r>
              <a:rPr lang="el-GR" sz="2400" b="1" dirty="0" smtClean="0"/>
              <a:t>Ρόλος Διδάσκοντα</a:t>
            </a:r>
          </a:p>
          <a:p>
            <a:pPr lvl="2">
              <a:buFont typeface="Arial" pitchFamily="34" charset="0"/>
              <a:buChar char="•"/>
            </a:pPr>
            <a:r>
              <a:rPr lang="el-GR" sz="1400" dirty="0" smtClean="0"/>
              <a:t> διδακτικός, ενθαρρυντικός, υποστηρικτικός, συμβουλευτικός, συντονιστικός, διαμεσολαβητικός, εποπτικός, επιμελητής περιεχομένου</a:t>
            </a:r>
            <a:endParaRPr lang="el-GR" sz="2400" dirty="0"/>
          </a:p>
        </p:txBody>
      </p:sp>
      <p:sp>
        <p:nvSpPr>
          <p:cNvPr id="4" name="Slide Number Placeholder 3"/>
          <p:cNvSpPr>
            <a:spLocks noGrp="1"/>
          </p:cNvSpPr>
          <p:nvPr>
            <p:ph type="sldNum" sz="quarter" idx="12"/>
          </p:nvPr>
        </p:nvSpPr>
        <p:spPr/>
        <p:txBody>
          <a:bodyPr/>
          <a:lstStyle/>
          <a:p>
            <a:fld id="{2754ED01-E2A0-4C1E-8E21-014B99041579}" type="slidenum">
              <a:rPr lang="en-US" smtClean="0"/>
              <a:pPr/>
              <a:t>6</a:t>
            </a:fld>
            <a:endParaRPr lang="en-US" dirty="0"/>
          </a:p>
        </p:txBody>
      </p:sp>
    </p:spTree>
    <p:extLst>
      <p:ext uri="{BB962C8B-B14F-4D97-AF65-F5344CB8AC3E}">
        <p14:creationId xmlns="" xmlns:p14="http://schemas.microsoft.com/office/powerpoint/2010/main" val="1298020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934269" y="5172501"/>
            <a:ext cx="6209731" cy="846162"/>
          </a:xfrm>
        </p:spPr>
        <p:txBody>
          <a:bodyPr/>
          <a:lstStyle/>
          <a:p>
            <a:r>
              <a:rPr lang="el-GR" sz="2400" dirty="0" smtClean="0"/>
              <a:t>ΑΝΑΛΥΤΙΚΗ ΠΕΡΙΓΡΑΦΗ ΤΗΣ ανοιχτησ εκπαιδευτικησ ΠΡΑΚΤΙΚΗΣ</a:t>
            </a:r>
            <a:endParaRPr lang="el-GR" sz="2400" dirty="0"/>
          </a:p>
        </p:txBody>
      </p:sp>
      <p:sp>
        <p:nvSpPr>
          <p:cNvPr id="5" name="Slide Number Placeholder 4"/>
          <p:cNvSpPr>
            <a:spLocks noGrp="1"/>
          </p:cNvSpPr>
          <p:nvPr>
            <p:ph type="sldNum" sz="quarter" idx="12"/>
          </p:nvPr>
        </p:nvSpPr>
        <p:spPr/>
        <p:txBody>
          <a:bodyPr/>
          <a:lstStyle/>
          <a:p>
            <a:fld id="{2754ED01-E2A0-4C1E-8E21-014B99041579}" type="slidenum">
              <a:rPr lang="en-US" smtClean="0"/>
              <a:pPr/>
              <a:t>7</a:t>
            </a:fld>
            <a:endParaRPr lang="en-US" dirty="0"/>
          </a:p>
        </p:txBody>
      </p:sp>
      <p:sp>
        <p:nvSpPr>
          <p:cNvPr id="7" name="Content Placeholder 6"/>
          <p:cNvSpPr>
            <a:spLocks noGrp="1"/>
          </p:cNvSpPr>
          <p:nvPr>
            <p:ph sz="half" idx="2"/>
          </p:nvPr>
        </p:nvSpPr>
        <p:spPr>
          <a:xfrm>
            <a:off x="176270" y="209321"/>
            <a:ext cx="8813493" cy="4748270"/>
          </a:xfrm>
        </p:spPr>
        <p:style>
          <a:lnRef idx="1">
            <a:schemeClr val="accent3"/>
          </a:lnRef>
          <a:fillRef idx="2">
            <a:schemeClr val="accent3"/>
          </a:fillRef>
          <a:effectRef idx="1">
            <a:schemeClr val="accent3"/>
          </a:effectRef>
          <a:fontRef idx="minor">
            <a:schemeClr val="dk1"/>
          </a:fontRef>
        </p:style>
        <p:txBody>
          <a:bodyPr>
            <a:noAutofit/>
          </a:bodyPr>
          <a:lstStyle/>
          <a:p>
            <a:pPr lvl="1">
              <a:buFont typeface="Arial" pitchFamily="34" charset="0"/>
              <a:buChar char="•"/>
            </a:pPr>
            <a:r>
              <a:rPr lang="el-GR" sz="1000" dirty="0" smtClean="0"/>
              <a:t>Η Ανοιχτή και Εκπαιδευτική Πρακτική σχεδιάστηκε και υλοποιήθηκε στο Γ/</a:t>
            </a:r>
            <a:r>
              <a:rPr lang="el-GR" sz="1000" dirty="0" err="1" smtClean="0"/>
              <a:t>σιο</a:t>
            </a:r>
            <a:r>
              <a:rPr lang="el-GR" sz="1000" dirty="0" smtClean="0"/>
              <a:t> Μακρυγιάλου με τους μαθητές της Β΄ Γ/</a:t>
            </a:r>
            <a:r>
              <a:rPr lang="el-GR" sz="1000" dirty="0" err="1" smtClean="0"/>
              <a:t>σίου</a:t>
            </a:r>
            <a:r>
              <a:rPr lang="el-GR" sz="1000" dirty="0" smtClean="0"/>
              <a:t> όπως περιγράφεται παρακάτω</a:t>
            </a:r>
            <a:r>
              <a:rPr lang="el-GR" sz="900" dirty="0" smtClean="0"/>
              <a:t>: </a:t>
            </a:r>
          </a:p>
          <a:p>
            <a:r>
              <a:rPr lang="el-GR" sz="1000" dirty="0" smtClean="0"/>
              <a:t>Κατά την </a:t>
            </a:r>
            <a:r>
              <a:rPr lang="el-GR" sz="1000" u="sng" dirty="0" smtClean="0"/>
              <a:t>πρώτη  διδακτική ώρα</a:t>
            </a:r>
            <a:r>
              <a:rPr lang="el-GR" sz="1000" b="1" dirty="0" smtClean="0"/>
              <a:t> ( συνάντηση) ζ</a:t>
            </a:r>
            <a:r>
              <a:rPr lang="el-GR" sz="1000" dirty="0" smtClean="0"/>
              <a:t>ητήθηκε από τους μαθητές να προτείνουν  θέμα με το οποίο θα ήθελαν να ασχοληθούμε με βάση τα περιεχόμενα από το βιβλίο των Θρησκευτικών της Β΄ τάξης. Τα επικρατέστερα προτεινόμενα θέματα καταγράφηκαν στον πίνακα και με την διαλογική μέθοδο έγινε τελικά η επιλογή του θέματος διερεύνησης, που ήταν οι Παραβολές του Ιησού. Το θέμα επιλέχτηκε με κριτήριο ότι υπήρχε άφθονο υλικό ώστε να δημιουργηθεί ένα βιβλίο, αλλά και επειδή προσφέρονταν όχι μόνο για έρευνα και απλή καταγραφή αλλά και για συγκριτική μελέτη.</a:t>
            </a:r>
            <a:endParaRPr lang="el-GR" sz="900" dirty="0" smtClean="0"/>
          </a:p>
          <a:p>
            <a:r>
              <a:rPr lang="el-GR" sz="1000" dirty="0" smtClean="0"/>
              <a:t>Κατά τη </a:t>
            </a:r>
            <a:r>
              <a:rPr lang="el-GR" sz="1000" u="sng" dirty="0" smtClean="0"/>
              <a:t>δεύτερη διδακτική </a:t>
            </a:r>
            <a:r>
              <a:rPr lang="el-GR" sz="1000" dirty="0" smtClean="0"/>
              <a:t>ώρα </a:t>
            </a:r>
            <a:r>
              <a:rPr lang="el-GR" sz="1000" b="1" dirty="0" smtClean="0"/>
              <a:t>(συνάντηση)</a:t>
            </a:r>
            <a:r>
              <a:rPr lang="el-GR" sz="1000" dirty="0" smtClean="0"/>
              <a:t>  έγινε ο χωρισμός των ομάδων. Δημιουργήθηκαν τέσσερεις (4) ομάδες των πέντε (5) ατόμων προσέχοντας πάντα οι ομάδες να είναι ανομοιογενείς ως προς την επίδοση των μαθητών για να δοθεί έτσι σε όλους η δυνατότητα ανάλογα με τις δυνατότητες τους να μετέχουν αλλά κυρίως να μπορούν οι μαθητές χαμηλότερων επιδόσεων να τροφοδοτούν τις γνώσεις τους με έναν εναλλακτικό τρόπο μάθησης μέσα στα πλαίσια της ομάδας τους. Η κάθε ομάδα ανέδειξε τον αρχηγό - σύνδεσμο που θα έρχονταν σε επαφή τόσο με τον διδάσκοντα- συντονιστή όσο και με τους συνδέσμους των άλλων ομάδων. Έτσι τους δόθηκε   η δυνατότητα να  μπορέσουν  να αναπτύξουν τη δεξιότητα της συνεργασίας, τόσο στα πλαίσια της ομάδας τους όσο και με τις άλλες ομάδες.  Έγινε συμβόλαιο τάξης με όρους που έγιναν κοινά αποδεκτοί με σκοπό την ομαλή λειτουργία και συνεργασία των μαθητών τόσο ως μέλη της ομάδας που εντάχθηκαν αλλά και ως μέλη ενός συνόλου. </a:t>
            </a:r>
            <a:endParaRPr lang="el-GR" sz="900" dirty="0" smtClean="0"/>
          </a:p>
          <a:p>
            <a:r>
              <a:rPr lang="el-GR" sz="1000" dirty="0" smtClean="0"/>
              <a:t> Σε κάθε ομάδα  ορίστηκε ο υπεύθυνος που θα κρατούσε το ημερολόγιο δράσης της ομάδας, και θα καταχωρούσε τις συναντήσεις, τις δράσεις της ομάδας αλλά και την προσφορά του κάθε μέλους ξεχωριστά. Μέσω του ημερολογίου επιδιώχθηκε η ενεργοποίηση όλων των μελών της ομάδας και η ανάπτυξη ενός αισθήματος προσωπικής και συνολικής ευθύνης, ο σεβασμός κάθε μέλους και η ελεύθερη  έκφρασή του, καθώς και η εξοικείωση με την αξιολόγηση, κυρίως όμως με την διαδικασία της </a:t>
            </a:r>
            <a:r>
              <a:rPr lang="el-GR" sz="1000" dirty="0" err="1" smtClean="0"/>
              <a:t>αυτοαξιολόγησης</a:t>
            </a:r>
            <a:r>
              <a:rPr lang="el-GR" sz="1000" dirty="0" smtClean="0"/>
              <a:t> κάτι που είναι απαραίτητο για την πρόοδο του κάθε ανθρώπου σε κάθε τομέα δράσης σε όλη του την ζωή.</a:t>
            </a:r>
            <a:endParaRPr lang="el-GR" sz="900" dirty="0" smtClean="0"/>
          </a:p>
          <a:p>
            <a:r>
              <a:rPr lang="el-GR" sz="1000" dirty="0" smtClean="0"/>
              <a:t>Η κάθε ομάδα  ανέλαβε να ερευνήσει από ένα ευαγγέλιο  και να συγκεντρώσει τις αντίστοιχες παραβολές που αναφέρονται σε αυτό. Στους μαθητές δόθηκε χρόνος  πέντε (5) εβδομάδων να ολοκληρώσουν την συγκεκριμένη δράση καθώς είχαν και άλλες υποχρεώσεις. Στις </a:t>
            </a:r>
            <a:r>
              <a:rPr lang="el-GR" sz="1000" b="1" dirty="0" smtClean="0"/>
              <a:t>συναντήσεις</a:t>
            </a:r>
            <a:r>
              <a:rPr lang="el-GR" sz="1000" dirty="0" smtClean="0"/>
              <a:t> στα πλαίσια του προγράμματος, στο διάστημα αυτό, γινόταν ενημέρωση από την κάθε ομάδα για την πορεία της έρευνας δίδονταν διευκρινίσεις αλλά και συζήτηση σχετικά με το εμπλουτισμένο υλικό που προέκυπτε κάθε φορά. </a:t>
            </a:r>
            <a:endParaRPr lang="el-GR" sz="900" dirty="0" smtClean="0"/>
          </a:p>
          <a:p>
            <a:r>
              <a:rPr lang="el-GR" sz="1000" dirty="0" smtClean="0"/>
              <a:t>Όταν ολοκληρώθηκε το χρονικό διάστημα που τους είχε δοθεί  για την συγκεκριμένη δράση, οι ομάδες παρουσίασαν το υλικό που είχε συγκεντρώσει η κάθε μία στο σύνολο των μαθητών στην τάξη.</a:t>
            </a:r>
            <a:endParaRPr lang="el-GR" sz="900" dirty="0" smtClean="0"/>
          </a:p>
          <a:p>
            <a:r>
              <a:rPr lang="el-GR" sz="1000" dirty="0" smtClean="0"/>
              <a:t>Σε επόμενη διδακτική ώρα </a:t>
            </a:r>
            <a:r>
              <a:rPr lang="el-GR" sz="1000" b="1" dirty="0" smtClean="0"/>
              <a:t>( συνάντηση) </a:t>
            </a:r>
            <a:r>
              <a:rPr lang="el-GR" sz="1000" dirty="0" smtClean="0"/>
              <a:t>ζητήθηκε να εντοπίσουν τον τόπο που ειπώθηκε η κάθε παραβολή σύμφωνα με τις πηγές (Ευαγγέλια). Δόθηκε χρόνος μίας (1)εβδομάδας.</a:t>
            </a:r>
            <a:endParaRPr lang="el-GR" sz="9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400" dirty="0" smtClean="0"/>
              <a:t>ΑΝΑΛΥΤΙΚΗ ΠΕΡΙΓΡΑΦΗ ΤΗΣ </a:t>
            </a:r>
            <a:r>
              <a:rPr lang="el-GR" sz="2400" dirty="0" err="1" smtClean="0"/>
              <a:t>ανοιχτησ</a:t>
            </a:r>
            <a:r>
              <a:rPr lang="el-GR" sz="2400" dirty="0" smtClean="0"/>
              <a:t> </a:t>
            </a:r>
            <a:r>
              <a:rPr lang="el-GR" sz="2400" dirty="0" err="1" smtClean="0"/>
              <a:t>εκπαιδευτικησ</a:t>
            </a:r>
            <a:r>
              <a:rPr lang="el-GR" sz="2400" dirty="0" smtClean="0"/>
              <a:t> ΠΡΑΚΤΙΚΗΣ Β΄</a:t>
            </a:r>
            <a:endParaRPr lang="el-GR" sz="2400" dirty="0"/>
          </a:p>
        </p:txBody>
      </p:sp>
      <p:sp>
        <p:nvSpPr>
          <p:cNvPr id="3" name="2 - Θέση αριθμού διαφάνειας"/>
          <p:cNvSpPr>
            <a:spLocks noGrp="1"/>
          </p:cNvSpPr>
          <p:nvPr>
            <p:ph type="sldNum" sz="quarter" idx="12"/>
          </p:nvPr>
        </p:nvSpPr>
        <p:spPr/>
        <p:txBody>
          <a:bodyPr/>
          <a:lstStyle/>
          <a:p>
            <a:fld id="{2754ED01-E2A0-4C1E-8E21-014B99041579}" type="slidenum">
              <a:rPr lang="en-US" smtClean="0"/>
              <a:pPr/>
              <a:t>8</a:t>
            </a:fld>
            <a:endParaRPr lang="en-US" dirty="0"/>
          </a:p>
        </p:txBody>
      </p:sp>
      <p:sp>
        <p:nvSpPr>
          <p:cNvPr id="4" name="3 - Θέση περιεχομένου"/>
          <p:cNvSpPr>
            <a:spLocks noGrp="1"/>
          </p:cNvSpPr>
          <p:nvPr>
            <p:ph sz="half" idx="2"/>
          </p:nvPr>
        </p:nvSpPr>
        <p:spPr>
          <a:xfrm>
            <a:off x="0" y="132202"/>
            <a:ext cx="9144000" cy="4803354"/>
          </a:xfrm>
        </p:spPr>
        <p:style>
          <a:lnRef idx="1">
            <a:schemeClr val="accent3"/>
          </a:lnRef>
          <a:fillRef idx="2">
            <a:schemeClr val="accent3"/>
          </a:fillRef>
          <a:effectRef idx="1">
            <a:schemeClr val="accent3"/>
          </a:effectRef>
          <a:fontRef idx="minor">
            <a:schemeClr val="dk1"/>
          </a:fontRef>
        </p:style>
        <p:txBody>
          <a:bodyPr>
            <a:noAutofit/>
          </a:bodyPr>
          <a:lstStyle/>
          <a:p>
            <a:r>
              <a:rPr lang="el-GR" sz="1000" dirty="0" smtClean="0"/>
              <a:t>Στην </a:t>
            </a:r>
            <a:r>
              <a:rPr lang="el-GR" sz="1000" u="sng" dirty="0" smtClean="0"/>
              <a:t>επόμενη διδακτική ώρα </a:t>
            </a:r>
            <a:r>
              <a:rPr lang="el-GR" sz="1000" dirty="0" smtClean="0"/>
              <a:t>(</a:t>
            </a:r>
            <a:r>
              <a:rPr lang="el-GR" sz="1000" b="1" dirty="0" smtClean="0"/>
              <a:t>συνάντηση) </a:t>
            </a:r>
            <a:r>
              <a:rPr lang="el-GR" sz="1000" dirty="0" smtClean="0"/>
              <a:t>ανατέθηκε στους μαθητές η συγκριτική διερεύνηση των παραβολών. Να εντοπίσουν δηλαδή σε ποια Ευαγγέλια αναφέρεται η κάθε παραβολή και να καταγράψουν τις αντίστοιχες παραπομπές για κάθε παραβολή. Μέσω αυτής της δράσης η κάθε ομάδα θα εξοικειώνονταν και με τα υπόλοιπα Ευαγγέλια, αλλά συγχρόνως θα κατανοούσαν και γιατί τα πρώτα τρία Ευαγγέλια ονομάστηκαν συνοπτικά. </a:t>
            </a:r>
          </a:p>
          <a:p>
            <a:r>
              <a:rPr lang="el-GR" sz="1000" dirty="0" smtClean="0"/>
              <a:t>Στους μαθητές δόθηκε χρόνος τριών (3) εβδομάδων. Όταν ολοκληρώθηκε ο χρόνος οι ομάδες παρουσίασαν στο σύνολο το αποτέλεσμα και υπήρξε ανατροφοδότηση.</a:t>
            </a:r>
          </a:p>
          <a:p>
            <a:r>
              <a:rPr lang="el-GR" sz="1000" dirty="0" smtClean="0"/>
              <a:t>Σε επόμενη διδακτική ώρα </a:t>
            </a:r>
            <a:r>
              <a:rPr lang="el-GR" sz="1000" b="1" dirty="0" smtClean="0"/>
              <a:t>(συνάντηση)</a:t>
            </a:r>
            <a:r>
              <a:rPr lang="el-GR" sz="1000" dirty="0" smtClean="0"/>
              <a:t> ανατέθηκε ανά ομάδα για συγκεκριμένες παραβολές να αναζητήσουν αντίστοιχο εικονογραφικό υλικό που θα πλαισιώσει το αντίστοιχο κείμενο στο βιβλίο από το διαδίκτυο και άλλες πηγές. Δόθηκε χρονικό διάστημα δύο εβδομάδων. Ενδιάμεσα υπήρχαν συναντήσεις αξιολόγησης του συγκεντρωθέντος υλικού. Η συγκεκριμένη </a:t>
            </a:r>
            <a:r>
              <a:rPr lang="el-GR" sz="1000" dirty="0" err="1" smtClean="0"/>
              <a:t>εκπ</a:t>
            </a:r>
            <a:r>
              <a:rPr lang="el-GR" sz="1000" dirty="0" smtClean="0"/>
              <a:t>/</a:t>
            </a:r>
            <a:r>
              <a:rPr lang="el-GR" sz="1000" dirty="0" err="1" smtClean="0"/>
              <a:t>κή</a:t>
            </a:r>
            <a:r>
              <a:rPr lang="el-GR" sz="1000" dirty="0" smtClean="0"/>
              <a:t> πρακτική σήμερα </a:t>
            </a:r>
            <a:r>
              <a:rPr lang="el-GR" sz="1000" dirty="0" err="1" smtClean="0"/>
              <a:t>αναπλαισιώνεται</a:t>
            </a:r>
            <a:r>
              <a:rPr lang="el-GR" sz="1000" dirty="0" smtClean="0"/>
              <a:t> (</a:t>
            </a:r>
            <a:r>
              <a:rPr lang="el-GR" sz="1000" u="sng" dirty="0" smtClean="0">
                <a:hlinkClick r:id="rId2"/>
              </a:rPr>
              <a:t>http://photodentro.edu.gr/aggregator/lo/photodentro-lor-8521-7370</a:t>
            </a:r>
            <a:r>
              <a:rPr lang="el-GR" sz="1000" dirty="0" smtClean="0"/>
              <a:t> &amp; </a:t>
            </a:r>
            <a:r>
              <a:rPr lang="el-GR" sz="1000" u="sng" dirty="0" smtClean="0">
                <a:hlinkClick r:id="rId3"/>
              </a:rPr>
              <a:t>http://photodentro.edu.gr/aggregator/lo/photodentro-lor-8521-4458</a:t>
            </a:r>
            <a:r>
              <a:rPr lang="el-GR" sz="1000" dirty="0" smtClean="0"/>
              <a:t>) με την αξιοποίηση εικονογραφικού υλικού από το φωτόδεντρο</a:t>
            </a:r>
          </a:p>
          <a:p>
            <a:r>
              <a:rPr lang="el-GR" sz="1000" dirty="0" smtClean="0"/>
              <a:t>Χρονικά την περίοδο αυτή και στα πλαίσια του μαθήματος άρχισε να διδάσκεται το κεφάλαιο των Παραβολών και οι μαθητές έχοντας την προϋπάρχουσα γνώση μπόρεσαν να αντιληφθούν και να ανταποκριθούν καλύτερα στο μάθημα. Η διδασκαλία των Παραβολών με την παράλληλη </a:t>
            </a:r>
            <a:r>
              <a:rPr lang="el-GR" sz="1000" dirty="0" err="1" smtClean="0"/>
              <a:t>εκπ</a:t>
            </a:r>
            <a:r>
              <a:rPr lang="el-GR" sz="1000" dirty="0" smtClean="0"/>
              <a:t>/</a:t>
            </a:r>
            <a:r>
              <a:rPr lang="el-GR" sz="1000" dirty="0" err="1" smtClean="0"/>
              <a:t>κή</a:t>
            </a:r>
            <a:r>
              <a:rPr lang="el-GR" sz="1000" dirty="0" smtClean="0"/>
              <a:t> πρακτική είχε ως αποτέλεσμα η μία να λειτουργεί για την άλλη ως πηγή ανατροφοδότησης.</a:t>
            </a:r>
          </a:p>
          <a:p>
            <a:r>
              <a:rPr lang="el-GR" sz="1000" dirty="0" smtClean="0"/>
              <a:t> Σε επόμενη διδακτική ώρα </a:t>
            </a:r>
            <a:r>
              <a:rPr lang="el-GR" sz="1000" b="1" dirty="0" smtClean="0"/>
              <a:t>(συνάντηση) </a:t>
            </a:r>
            <a:r>
              <a:rPr lang="el-GR" sz="1000" dirty="0" smtClean="0"/>
              <a:t>ανατέθηκε ανά ομάδα και στα πλαίσια της κάθε ομάδας ανά μαθητή, ποιές παραβολές θα καταγράψει ο κάθε ένας ηλεκτρονικά. Δόθηκε συνολικά χρόνος έξι (6) εβδομάδων για να ολοκληρώσουν την ηλεκτρονική καταγραφή (κειμενογράφος). Το εγχείρημα ήταν όχι μόνο χρονοβόρο αλλά και δύσκολο καθώς οι μαθητές έπρεπε να εξοικειωθούν και με το πολυτονικό σύστημα γραφής. Το εγχείρημα στέφθηκε με επιτυχία. Σε αυτό το χρονικό διάστημα, στις προγραμματισμένες  συναντήσεις, γινόταν ενημέρωση από τις ομάδες για την πορεία της εργασίας από την κάθε ομάδα και τον κάθε μαθητή, επιλύονταν προβλήματα που ανέκυπταν και παράλληλα έγινε έρευνα αγοράς για την εκτύπωση του βιβλίου. </a:t>
            </a:r>
          </a:p>
          <a:p>
            <a:r>
              <a:rPr lang="el-GR" sz="1000" dirty="0" smtClean="0"/>
              <a:t>Στον εναπομείναντα χρόνο ως την ολοκλήρωση του Προγράμματος στις συναντήσεις μέσω διαλόγου αποφασίστηκε η μορφή των κειμένων και η διάταξη τους, η μορφή  του βιβλίου, το εικονογραφικό υλικό που θα πλαισιώσει τα κείμενα, καθώς επίσης ο τίτλος και το εξώφυλλο. </a:t>
            </a:r>
          </a:p>
          <a:p>
            <a:r>
              <a:rPr lang="el-GR" sz="1000" dirty="0" smtClean="0"/>
              <a:t>Αναζητήθηκαν επίσης χορηγοί για την εκτύπωση. Πολύτιμοι συμπαραστάτες ήταν ο Δ/</a:t>
            </a:r>
            <a:r>
              <a:rPr lang="el-GR" sz="1000" dirty="0" err="1" smtClean="0"/>
              <a:t>ντής</a:t>
            </a:r>
            <a:r>
              <a:rPr lang="el-GR" sz="1000" dirty="0" smtClean="0"/>
              <a:t> του σχολείου, ο Σύλλογος Γονέων και Κηδεμόνων, καθώς και η Δημοτική αρχή της περιοχής. </a:t>
            </a:r>
          </a:p>
          <a:p>
            <a:r>
              <a:rPr lang="el-GR" sz="1000" dirty="0" smtClean="0"/>
              <a:t>Επειδή οι χορηγίες δεν επαρκούσαν για έγχρωμη εικονογραφημένη εκτύπωση το βιβλίο εκτυπώθηκε μόνο με τα κείμενα. Αυτό όμως δεν μείωσε καθόλου τη χαρά και την ικανοποίηση τόσο των μαθητών όσο και την δική μου. Οι μαθητές πιάνοντας στα χέρια τους τον κόπο τους αντλήσανε την βεβαιότητα, όταν κανείς θέσει έναν στόχο και δουλέψει με συνέπεια, μπορεί να τον πετύχει.</a:t>
            </a:r>
          </a:p>
          <a:p>
            <a:r>
              <a:rPr lang="el-GR" sz="1000" dirty="0" smtClean="0"/>
              <a:t>Όλοι οι μαθητές πήραν από ένα βιβλίο εις ανάμνηση της προσπάθειας τους, αλλά και ως πηγή πληροφόρησης, ενώ τα εναπομείναντα βιβλία διανεμήθηκαν δωρεών στους υπόλοιπους μαθητές του σχολείου και στην τοπική κοινωνία, που στήριξε από την αρχή ως το τέλος την προσπάθεια μας.</a:t>
            </a:r>
          </a:p>
          <a:p>
            <a:endParaRPr lang="el-GR" sz="1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754ED01-E2A0-4C1E-8E21-014B99041579}" type="slidenum">
              <a:rPr lang="en-US" smtClean="0"/>
              <a:pPr/>
              <a:t>9</a:t>
            </a:fld>
            <a:endParaRPr lang="en-US" dirty="0"/>
          </a:p>
        </p:txBody>
      </p:sp>
      <p:pic>
        <p:nvPicPr>
          <p:cNvPr id="9" name="Content Placeholder 8" descr="o-o-o-happy-o-o-o-10.jpg"/>
          <p:cNvPicPr>
            <a:picLocks noGrp="1" noChangeAspect="1"/>
          </p:cNvPicPr>
          <p:nvPr>
            <p:ph sz="half" idx="2"/>
          </p:nvPr>
        </p:nvPicPr>
        <p:blipFill>
          <a:blip r:embed="rId2" cstate="print"/>
          <a:srcRect b="11689"/>
          <a:stretch>
            <a:fillRect/>
          </a:stretch>
        </p:blipFill>
        <p:spPr>
          <a:xfrm>
            <a:off x="240028" y="205450"/>
            <a:ext cx="8643313" cy="4627491"/>
          </a:xfrm>
        </p:spPr>
      </p:pic>
      <p:sp>
        <p:nvSpPr>
          <p:cNvPr id="10" name="Rectangle 9"/>
          <p:cNvSpPr/>
          <p:nvPr/>
        </p:nvSpPr>
        <p:spPr>
          <a:xfrm>
            <a:off x="3084395" y="5390866"/>
            <a:ext cx="6059606" cy="45037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a:r>
              <a:rPr lang="el-GR" sz="1400" dirty="0" smtClean="0"/>
              <a:t>Σε περίπτωση που επιθυμείτε να συμπεριλάβετε μία εικόνα μπορείτε να χρησιμοποιήσετε αυτήν τη  μορφοποίηση.</a:t>
            </a:r>
            <a:endParaRPr lang="el-GR" sz="1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Digital-School_Open-Educational-Practices-ppt-Template-v1.1">
  <a:themeElements>
    <a:clrScheme name="diagonal">
      <a:dk1>
        <a:srgbClr val="000000"/>
      </a:dk1>
      <a:lt1>
        <a:srgbClr val="FFFFFF"/>
      </a:lt1>
      <a:dk2>
        <a:srgbClr val="434342"/>
      </a:dk2>
      <a:lt2>
        <a:srgbClr val="CDD7D9"/>
      </a:lt2>
      <a:accent1>
        <a:srgbClr val="797B7E"/>
      </a:accent1>
      <a:accent2>
        <a:srgbClr val="F96A1B"/>
      </a:accent2>
      <a:accent3>
        <a:srgbClr val="10B7A3"/>
      </a:accent3>
      <a:accent4>
        <a:srgbClr val="7C984A"/>
      </a:accent4>
      <a:accent5>
        <a:srgbClr val="C2AD8D"/>
      </a:accent5>
      <a:accent6>
        <a:srgbClr val="506E94"/>
      </a:accent6>
      <a:hlink>
        <a:srgbClr val="5F5F5F"/>
      </a:hlink>
      <a:folHlink>
        <a:srgbClr val="969696"/>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extLst>
    <a:ext uri="{05A4C25C-085E-4340-85A3-A5531E510DB2}">
      <thm15:themeFamily xmlns="" xmlns:thm15="http://schemas.microsoft.com/office/thememl/2012/main" name="DS-Open-Educational-Practices-PPT-Template-v1 1.pptx" id="{A3961C90-AA77-4264-A309-6511391A5B13}" vid="{A5694F74-BF69-4FEF-9AFF-E76BCC86D4E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Digital-School_Open-Educational-Practices-ppt-Template-v1.1</Template>
  <TotalTime>64</TotalTime>
  <Words>2536</Words>
  <Application>Microsoft Office PowerPoint</Application>
  <PresentationFormat>Προβολή στην οθόνη (4:3)</PresentationFormat>
  <Paragraphs>108</Paragraphs>
  <Slides>15</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Digital-School_Open-Educational-Practices-ppt-Template-v1.1</vt:lpstr>
      <vt:lpstr>ΟΙ ΠΑΡΑΒΟΛΕΣ ΤΟΥ ΙΗΣΟΥ</vt:lpstr>
      <vt:lpstr>ΣΥΝΤΟΜΗ ΠΕΡΙΓΡΑΦΗ</vt:lpstr>
      <vt:lpstr>ΣΧΕΔΙΑΣΜΟΣ ΤΗΣ ανοιχτησ εκπαιδευτικησ ΠΡΑΚΤΙΚΗΣ</vt:lpstr>
      <vt:lpstr>ΣΧΕΔΙΑΣΜΟΣ &amp; ΔΙΔΑΚΤΙΚΟΙ ΣΤΟΧΟΙ</vt:lpstr>
      <vt:lpstr>ΕΦΑΡΜΟΓΗ ΤΗΣ ανοιχτησ εκπαιδευτικησ ΠΡΑΚΤΙΚΗΣ</vt:lpstr>
      <vt:lpstr>ΣΤΟΙΧΕΙΑ ΕΦΑΡΜΟΓΗΣ ΤΗΣ ανοιχτησ εκπαιδευτικησ ΠΡΑΚΤΙΚΗΣ   </vt:lpstr>
      <vt:lpstr>ΑΝΑΛΥΤΙΚΗ ΠΕΡΙΓΡΑΦΗ ΤΗΣ ανοιχτησ εκπαιδευτικησ ΠΡΑΚΤΙΚΗΣ</vt:lpstr>
      <vt:lpstr>ΑΝΑΛΥΤΙΚΗ ΠΕΡΙΓΡΑΦΗ ΤΗΣ ανοιχτησ εκπαιδευτικησ ΠΡΑΚΤΙΚΗΣ Β΄</vt:lpstr>
      <vt:lpstr>Διαφάνεια 9</vt:lpstr>
      <vt:lpstr>ΑΞΙΟΠΟΙΗΣΗ ΨΗΦΙΑΚΟΥ ΠΕΡΙΕΧΟΜΕΝΟΥ</vt:lpstr>
      <vt:lpstr>ΑΞΙΟΠΟΙΗΣΗ ΨΗΦΙΑΚΟΥ ΠΕΡΙΕΧΟΜΕΝΟΥ</vt:lpstr>
      <vt:lpstr>ΣΤΟΙΧΕΙΑ ΤΕΚΜΗΡΙΩΣΗΣ ΚΑΙ ΕΠΕΚΤΑΣΗΣ</vt:lpstr>
      <vt:lpstr> ΑΠΟΤΕΛΕΣΜΑΤΑ- ΑΝΤΙΚΤΥΠΟΣ </vt:lpstr>
      <vt:lpstr>   ΣΧΕΣΗ ΜΕ ΑΛΛΕΣ ΑΝΟΙΧΤΕΣ ΕΚΠΑΙΔΕΥΤΙΚΕΣ ΠΡΑΚΤΙΚΕΣ / ΑΞΙΟΠΟΙΗΣΗ, ΓΕΝΙΚΕΥΣΗ, ΕΠΕΚΤΑΣΙΜΟΤΗΤΑ    </vt:lpstr>
      <vt:lpstr> ΠΡΟΣΘΕΤΟ ΥΛΙΚΟ ΠΟΥ ΑΞΙΟΠΟΙΗΘΗΚΕ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ΠΑΡΑΒΟΛΕΣ ΤΟΥ ΙΗΣΟΥ</dc:title>
  <dc:creator>acer</dc:creator>
  <cp:lastModifiedBy>acer</cp:lastModifiedBy>
  <cp:revision>3</cp:revision>
  <dcterms:created xsi:type="dcterms:W3CDTF">2015-09-02T15:21:00Z</dcterms:created>
  <dcterms:modified xsi:type="dcterms:W3CDTF">2015-09-02T16:56:04Z</dcterms:modified>
</cp:coreProperties>
</file>