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78" r:id="rId2"/>
    <p:sldId id="257" r:id="rId3"/>
    <p:sldId id="258" r:id="rId4"/>
    <p:sldId id="260" r:id="rId5"/>
    <p:sldId id="273" r:id="rId6"/>
    <p:sldId id="261" r:id="rId7"/>
    <p:sldId id="263" r:id="rId8"/>
    <p:sldId id="265" r:id="rId9"/>
    <p:sldId id="279" r:id="rId10"/>
    <p:sldId id="280" r:id="rId11"/>
    <p:sldId id="266" r:id="rId12"/>
    <p:sldId id="272" r:id="rId13"/>
    <p:sldId id="267" r:id="rId14"/>
    <p:sldId id="268" r:id="rId15"/>
    <p:sldId id="269" r:id="rId16"/>
    <p:sldId id="270"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F"/>
    <a:srgbClr val="FFFF57"/>
    <a:srgbClr val="B8FF71"/>
    <a:srgbClr val="AEFF5D"/>
    <a:srgbClr val="99FF33"/>
    <a:srgbClr val="ACDA92"/>
    <a:srgbClr val="BBDAA6"/>
    <a:srgbClr val="C4EECE"/>
    <a:srgbClr val="A8E6B7"/>
    <a:srgbClr val="A6D0D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478" autoAdjust="0"/>
    <p:restoredTop sz="94660"/>
  </p:normalViewPr>
  <p:slideViewPr>
    <p:cSldViewPr snapToGrid="0">
      <p:cViewPr varScale="1">
        <p:scale>
          <a:sx n="73" d="100"/>
          <a:sy n="73" d="100"/>
        </p:scale>
        <p:origin x="-51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88AEC7E-F4A5-401C-906A-8535BAEC6859}" type="datetimeFigureOut">
              <a:rPr lang="el-GR" smtClean="0"/>
              <a:pPr/>
              <a:t>7/6/2017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1663526226"/>
      </p:ext>
    </p:extLst>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88AEC7E-F4A5-401C-906A-8535BAEC6859}" type="datetimeFigureOut">
              <a:rPr lang="el-GR" smtClean="0"/>
              <a:pPr/>
              <a:t>7/6/2017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2961558182"/>
      </p:ext>
    </p:extLst>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88AEC7E-F4A5-401C-906A-8535BAEC6859}" type="datetimeFigureOut">
              <a:rPr lang="el-GR" smtClean="0"/>
              <a:pPr/>
              <a:t>7/6/2017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1022614734"/>
      </p:ext>
    </p:extLst>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88AEC7E-F4A5-401C-906A-8535BAEC6859}" type="datetimeFigureOut">
              <a:rPr lang="el-GR" smtClean="0"/>
              <a:pPr/>
              <a:t>7/6/2017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2014356488"/>
      </p:ext>
    </p:extLst>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8AEC7E-F4A5-401C-906A-8535BAEC6859}" type="datetimeFigureOut">
              <a:rPr lang="el-GR" smtClean="0"/>
              <a:pPr/>
              <a:t>7/6/2017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2118263249"/>
      </p:ext>
    </p:extLst>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088AEC7E-F4A5-401C-906A-8535BAEC6859}" type="datetimeFigureOut">
              <a:rPr lang="el-GR" smtClean="0"/>
              <a:pPr/>
              <a:t>7/6/2017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4137188896"/>
      </p:ext>
    </p:extLst>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088AEC7E-F4A5-401C-906A-8535BAEC6859}" type="datetimeFigureOut">
              <a:rPr lang="el-GR" smtClean="0"/>
              <a:pPr/>
              <a:t>7/6/2017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3146057663"/>
      </p:ext>
    </p:extLst>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88AEC7E-F4A5-401C-906A-8535BAEC6859}" type="datetimeFigureOut">
              <a:rPr lang="el-GR" smtClean="0"/>
              <a:pPr/>
              <a:t>7/6/2017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2601371414"/>
      </p:ext>
    </p:extLst>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AEC7E-F4A5-401C-906A-8535BAEC6859}" type="datetimeFigureOut">
              <a:rPr lang="el-GR" smtClean="0"/>
              <a:pPr/>
              <a:t>7/6/2017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228364120"/>
      </p:ext>
    </p:extLst>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8AEC7E-F4A5-401C-906A-8535BAEC6859}" type="datetimeFigureOut">
              <a:rPr lang="el-GR" smtClean="0"/>
              <a:pPr/>
              <a:t>7/6/2017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3623958954"/>
      </p:ext>
    </p:extLst>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8AEC7E-F4A5-401C-906A-8535BAEC6859}" type="datetimeFigureOut">
              <a:rPr lang="el-GR" smtClean="0"/>
              <a:pPr/>
              <a:t>7/6/2017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3919466900"/>
      </p:ext>
    </p:extLst>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AEC7E-F4A5-401C-906A-8535BAEC6859}" type="datetimeFigureOut">
              <a:rPr lang="el-GR" smtClean="0"/>
              <a:pPr/>
              <a:t>7/6/2017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BF691-E765-4D0A-933D-4BB9B6B254C6}" type="slidenum">
              <a:rPr lang="el-GR" smtClean="0"/>
              <a:pPr/>
              <a:t>‹#›</a:t>
            </a:fld>
            <a:endParaRPr lang="el-GR"/>
          </a:p>
        </p:txBody>
      </p:sp>
    </p:spTree>
    <p:extLst>
      <p:ext uri="{BB962C8B-B14F-4D97-AF65-F5344CB8AC3E}">
        <p14:creationId xmlns="" xmlns:p14="http://schemas.microsoft.com/office/powerpoint/2010/main" val="72578295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p:pull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title"/>
          </p:nvPr>
        </p:nvSpPr>
        <p:spPr>
          <a:xfrm>
            <a:off x="571502" y="274639"/>
            <a:ext cx="11010900" cy="1488848"/>
          </a:xfrm>
          <a:solidFill>
            <a:srgbClr val="B8FF71"/>
          </a:solidFill>
          <a:effectLst>
            <a:softEdge rad="63500"/>
          </a:effectLst>
        </p:spPr>
        <p:txBody>
          <a:bodyPr>
            <a:normAutofit fontScale="90000"/>
          </a:bodyPr>
          <a:lstStyle/>
          <a:p>
            <a:pPr algn="ctr"/>
            <a:r>
              <a:rPr lang="en-GB" sz="3100" b="1" dirty="0" smtClean="0">
                <a:solidFill>
                  <a:schemeClr val="tx1"/>
                </a:solidFill>
                <a:latin typeface="Calibri" pitchFamily="34" charset="0"/>
              </a:rPr>
              <a:t/>
            </a:r>
            <a:br>
              <a:rPr lang="en-GB" sz="3100" b="1" dirty="0" smtClean="0">
                <a:solidFill>
                  <a:schemeClr val="tx1"/>
                </a:solidFill>
                <a:latin typeface="Calibri" pitchFamily="34" charset="0"/>
              </a:rPr>
            </a:br>
            <a:r>
              <a:rPr lang="el-GR" sz="3100" b="1" dirty="0" smtClean="0">
                <a:solidFill>
                  <a:schemeClr val="tx1"/>
                </a:solidFill>
                <a:latin typeface="+mn-lt"/>
              </a:rPr>
              <a:t>Προσεγγίζοντας </a:t>
            </a:r>
            <a:r>
              <a:rPr lang="el-GR" sz="3100" b="1" dirty="0">
                <a:solidFill>
                  <a:schemeClr val="tx1"/>
                </a:solidFill>
                <a:latin typeface="+mn-lt"/>
              </a:rPr>
              <a:t>την έννοια της αειφόρου τοπικής </a:t>
            </a:r>
            <a:r>
              <a:rPr lang="el-GR" sz="3100" b="1" dirty="0" smtClean="0">
                <a:solidFill>
                  <a:schemeClr val="tx1"/>
                </a:solidFill>
                <a:latin typeface="+mn-lt"/>
              </a:rPr>
              <a:t>ανάπτυξης</a:t>
            </a:r>
            <a:r>
              <a:rPr lang="el-GR" sz="3100" b="1" dirty="0" smtClean="0">
                <a:latin typeface="+mn-lt"/>
              </a:rPr>
              <a:t> μέσα από τον σχεδιασμό ενός ψηφιακού παιχνιδιού</a:t>
            </a:r>
            <a:r>
              <a:rPr lang="el-GR" sz="3600" b="1" dirty="0" smtClean="0">
                <a:latin typeface="+mn-lt"/>
              </a:rPr>
              <a:t> </a:t>
            </a:r>
            <a:r>
              <a:rPr lang="el-GR" sz="3600" b="1" dirty="0">
                <a:latin typeface="+mn-lt"/>
              </a:rPr>
              <a:t/>
            </a:r>
            <a:br>
              <a:rPr lang="el-GR" sz="3600" b="1" dirty="0">
                <a:latin typeface="+mn-lt"/>
              </a:rPr>
            </a:br>
            <a:endParaRPr lang="el-GR" sz="3600" b="1" dirty="0">
              <a:latin typeface="+mn-lt"/>
            </a:endParaRPr>
          </a:p>
        </p:txBody>
      </p:sp>
      <p:sp>
        <p:nvSpPr>
          <p:cNvPr id="2051" name="2 - Θέση περιεχομένου"/>
          <p:cNvSpPr>
            <a:spLocks noGrp="1"/>
          </p:cNvSpPr>
          <p:nvPr>
            <p:ph idx="1"/>
          </p:nvPr>
        </p:nvSpPr>
        <p:spPr>
          <a:xfrm>
            <a:off x="2194559" y="3396343"/>
            <a:ext cx="4011275" cy="2173699"/>
          </a:xfrm>
        </p:spPr>
        <p:txBody>
          <a:bodyPr>
            <a:noAutofit/>
          </a:bodyPr>
          <a:lstStyle/>
          <a:p>
            <a:pPr algn="ctr">
              <a:buFontTx/>
              <a:buNone/>
            </a:pPr>
            <a:r>
              <a:rPr lang="el-GR" sz="2000" b="1" i="1" dirty="0"/>
              <a:t>                                                                </a:t>
            </a:r>
            <a:r>
              <a:rPr lang="el-GR" sz="1800" b="1" i="1" dirty="0">
                <a:solidFill>
                  <a:schemeClr val="tx1"/>
                </a:solidFill>
              </a:rPr>
              <a:t>Αικατερίνη </a:t>
            </a:r>
            <a:r>
              <a:rPr lang="el-GR" sz="1800" b="1" i="1" dirty="0" err="1">
                <a:solidFill>
                  <a:schemeClr val="tx1"/>
                </a:solidFill>
              </a:rPr>
              <a:t>Ταγκαλάκη</a:t>
            </a:r>
            <a:endParaRPr lang="en-GB" sz="1800" b="1" i="1" dirty="0">
              <a:solidFill>
                <a:schemeClr val="tx1"/>
              </a:solidFill>
            </a:endParaRPr>
          </a:p>
          <a:p>
            <a:pPr algn="ctr">
              <a:buFontTx/>
              <a:buNone/>
            </a:pPr>
            <a:r>
              <a:rPr lang="el-GR" sz="1800" i="1" dirty="0">
                <a:solidFill>
                  <a:schemeClr val="tx1"/>
                </a:solidFill>
              </a:rPr>
              <a:t>   Εκπαιδευτικός Π.Ε.14.04 </a:t>
            </a:r>
            <a:endParaRPr lang="en-GB" sz="1800" i="1" dirty="0">
              <a:solidFill>
                <a:schemeClr val="tx1"/>
              </a:solidFill>
            </a:endParaRPr>
          </a:p>
          <a:p>
            <a:pPr>
              <a:buFontTx/>
              <a:buNone/>
            </a:pPr>
            <a:endParaRPr lang="el-GR" sz="2000" dirty="0"/>
          </a:p>
          <a:p>
            <a:pPr>
              <a:buFontTx/>
              <a:buNone/>
            </a:pPr>
            <a:r>
              <a:rPr lang="el-GR" sz="2000" b="1" i="1" dirty="0"/>
              <a:t> </a:t>
            </a:r>
            <a:endParaRPr lang="el-GR" sz="2000" dirty="0"/>
          </a:p>
          <a:p>
            <a:endParaRPr lang="el-GR" sz="2000" dirty="0"/>
          </a:p>
        </p:txBody>
      </p:sp>
      <p:sp>
        <p:nvSpPr>
          <p:cNvPr id="4" name="2 - Θέση περιεχομένου"/>
          <p:cNvSpPr txBox="1">
            <a:spLocks/>
          </p:cNvSpPr>
          <p:nvPr/>
        </p:nvSpPr>
        <p:spPr>
          <a:xfrm>
            <a:off x="6001507" y="3321673"/>
            <a:ext cx="3547442" cy="14593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endParaRPr lang="el-GR" sz="2000" b="1" i="1" dirty="0" smtClean="0"/>
          </a:p>
          <a:p>
            <a:pPr algn="ctr">
              <a:buFontTx/>
              <a:buNone/>
            </a:pPr>
            <a:r>
              <a:rPr lang="el-GR" sz="1800" b="1" i="1" dirty="0" smtClean="0"/>
              <a:t>Ευτυχία </a:t>
            </a:r>
            <a:r>
              <a:rPr lang="el-GR" sz="1800" b="1" i="1" dirty="0"/>
              <a:t>Βασιλείου</a:t>
            </a:r>
          </a:p>
          <a:p>
            <a:pPr algn="ctr">
              <a:buFontTx/>
              <a:buNone/>
            </a:pPr>
            <a:r>
              <a:rPr lang="el-GR" sz="1800" i="1" dirty="0"/>
              <a:t>Εκπαιδευτικός Π.Ε.14.04</a:t>
            </a:r>
            <a:endParaRPr lang="el-GR" sz="1800" b="1" dirty="0"/>
          </a:p>
          <a:p>
            <a:pPr>
              <a:buFontTx/>
              <a:buNone/>
            </a:pPr>
            <a:endParaRPr lang="el-GR" sz="2000" dirty="0"/>
          </a:p>
          <a:p>
            <a:pPr>
              <a:buFontTx/>
              <a:buNone/>
            </a:pPr>
            <a:r>
              <a:rPr lang="el-GR" sz="2000" b="1" i="1" dirty="0"/>
              <a:t> </a:t>
            </a:r>
            <a:endParaRPr lang="el-GR" sz="2000" dirty="0"/>
          </a:p>
          <a:p>
            <a:endParaRPr lang="el-GR" sz="2000" dirty="0"/>
          </a:p>
        </p:txBody>
      </p:sp>
      <p:sp>
        <p:nvSpPr>
          <p:cNvPr id="5" name="4 - Ορθογώνιο"/>
          <p:cNvSpPr/>
          <p:nvPr/>
        </p:nvSpPr>
        <p:spPr>
          <a:xfrm>
            <a:off x="696685" y="2023944"/>
            <a:ext cx="4515395" cy="954107"/>
          </a:xfrm>
          <a:prstGeom prst="rect">
            <a:avLst/>
          </a:prstGeom>
        </p:spPr>
        <p:txBody>
          <a:bodyPr wrap="square">
            <a:spAutoFit/>
          </a:bodyPr>
          <a:lstStyle/>
          <a:p>
            <a:r>
              <a:rPr lang="en-US" sz="2800" b="1" dirty="0" smtClean="0"/>
              <a:t>1</a:t>
            </a:r>
            <a:r>
              <a:rPr lang="el-GR" sz="2800" b="1" baseline="30000" dirty="0" smtClean="0"/>
              <a:t>ο</a:t>
            </a:r>
            <a:r>
              <a:rPr lang="el-GR" sz="2800" b="1" dirty="0" smtClean="0"/>
              <a:t> </a:t>
            </a:r>
            <a:r>
              <a:rPr lang="el-GR" sz="2800" b="1" dirty="0" smtClean="0"/>
              <a:t>ΕΠΑ.Λ. </a:t>
            </a:r>
            <a:r>
              <a:rPr lang="el-GR" sz="2800" b="1" dirty="0" smtClean="0"/>
              <a:t>Αμαρουσίου</a:t>
            </a:r>
          </a:p>
          <a:p>
            <a:r>
              <a:rPr lang="el-GR" sz="2800" b="1" dirty="0" smtClean="0"/>
              <a:t>Σχ. Έτος 201</a:t>
            </a:r>
            <a:r>
              <a:rPr lang="en-US" sz="2800" b="1" dirty="0" smtClean="0"/>
              <a:t>5</a:t>
            </a:r>
            <a:r>
              <a:rPr lang="el-GR" sz="2800" b="1" dirty="0" smtClean="0"/>
              <a:t>-’1</a:t>
            </a:r>
            <a:r>
              <a:rPr lang="en-US" sz="2800" b="1" dirty="0" smtClean="0"/>
              <a:t>6</a:t>
            </a:r>
            <a:endParaRPr lang="el-GR" sz="2800" b="1" dirty="0" smtClean="0"/>
          </a:p>
        </p:txBody>
      </p:sp>
    </p:spTree>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2697" y="6322422"/>
            <a:ext cx="6933475" cy="369332"/>
          </a:xfrm>
          <a:prstGeom prst="rect">
            <a:avLst/>
          </a:prstGeom>
          <a:noFill/>
        </p:spPr>
        <p:txBody>
          <a:bodyPr wrap="square" rtlCol="0">
            <a:spAutoFit/>
          </a:bodyPr>
          <a:lstStyle/>
          <a:p>
            <a:r>
              <a:rPr lang="el-GR" dirty="0"/>
              <a:t>Χάρτης, ιδιότητες  και τιμές των σημείων του χάρτη (ομάδα</a:t>
            </a:r>
            <a:r>
              <a:rPr lang="en-US" dirty="0"/>
              <a:t> </a:t>
            </a:r>
            <a:r>
              <a:rPr lang="el-GR" dirty="0"/>
              <a:t>ΒΤΤ2)</a:t>
            </a:r>
          </a:p>
        </p:txBody>
      </p:sp>
      <p:pic>
        <p:nvPicPr>
          <p:cNvPr id="6" name="Picture 5"/>
          <p:cNvPicPr/>
          <p:nvPr/>
        </p:nvPicPr>
        <p:blipFill>
          <a:blip r:embed="rId2" cstate="print"/>
          <a:stretch>
            <a:fillRect/>
          </a:stretch>
        </p:blipFill>
        <p:spPr>
          <a:xfrm>
            <a:off x="189666" y="1277258"/>
            <a:ext cx="6109535" cy="4615543"/>
          </a:xfrm>
          <a:prstGeom prst="rect">
            <a:avLst/>
          </a:prstGeom>
        </p:spPr>
      </p:pic>
      <p:pic>
        <p:nvPicPr>
          <p:cNvPr id="9" name="Picture 8"/>
          <p:cNvPicPr/>
          <p:nvPr/>
        </p:nvPicPr>
        <p:blipFill>
          <a:blip r:embed="rId3" cstate="print"/>
          <a:stretch>
            <a:fillRect/>
          </a:stretch>
        </p:blipFill>
        <p:spPr>
          <a:xfrm>
            <a:off x="6472692" y="1277259"/>
            <a:ext cx="5490709" cy="4992596"/>
          </a:xfrm>
          <a:prstGeom prst="rect">
            <a:avLst/>
          </a:prstGeom>
        </p:spPr>
      </p:pic>
      <p:sp>
        <p:nvSpPr>
          <p:cNvPr id="12" name="1 - Τίτλος"/>
          <p:cNvSpPr txBox="1">
            <a:spLocks/>
          </p:cNvSpPr>
          <p:nvPr/>
        </p:nvSpPr>
        <p:spPr>
          <a:xfrm>
            <a:off x="838200" y="319317"/>
            <a:ext cx="10515600" cy="777964"/>
          </a:xfrm>
          <a:prstGeom prst="rect">
            <a:avLst/>
          </a:prstGeom>
          <a:solidFill>
            <a:srgbClr val="B8FF71"/>
          </a:solidFill>
          <a:effectLst>
            <a:reflection stA="45000" endPos="3000" dist="50800" dir="5400000" sy="-100000" algn="bl" rotWithShape="0"/>
            <a:softEdge rad="63500"/>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2500" b="1" dirty="0">
                <a:solidFill>
                  <a:schemeClr val="tx1"/>
                </a:solidFill>
                <a:latin typeface="+mn-lt"/>
              </a:rPr>
              <a:t>Σχεδιασμός και υλοποίηση της  </a:t>
            </a:r>
            <a:r>
              <a:rPr lang="el-GR" sz="2500" b="1" dirty="0" smtClean="0">
                <a:solidFill>
                  <a:schemeClr val="tx1"/>
                </a:solidFill>
                <a:latin typeface="+mn-lt"/>
              </a:rPr>
              <a:t>δραστηριότητας</a:t>
            </a:r>
            <a:endParaRPr lang="el-GR" sz="2500" b="1" dirty="0"/>
          </a:p>
        </p:txBody>
      </p:sp>
    </p:spTree>
    <p:extLst>
      <p:ext uri="{BB962C8B-B14F-4D97-AF65-F5344CB8AC3E}">
        <p14:creationId xmlns="" xmlns:p14="http://schemas.microsoft.com/office/powerpoint/2010/main" val="861680236"/>
      </p:ext>
    </p:extLst>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365128"/>
            <a:ext cx="10515600" cy="928097"/>
          </a:xfrm>
          <a:solidFill>
            <a:srgbClr val="B8FF71"/>
          </a:solidFill>
          <a:effectLst>
            <a:reflection stA="45000" endPos="0" dist="50800" dir="5400000" sy="-100000" algn="bl" rotWithShape="0"/>
            <a:softEdge rad="63500"/>
          </a:effectLst>
        </p:spPr>
        <p:txBody>
          <a:bodyPr>
            <a:normAutofit/>
          </a:bodyPr>
          <a:lstStyle/>
          <a:p>
            <a:pPr algn="ctr"/>
            <a:r>
              <a:rPr lang="el-GR" sz="2400" b="1" dirty="0">
                <a:solidFill>
                  <a:schemeClr val="tx1"/>
                </a:solidFill>
                <a:latin typeface="+mn-lt"/>
              </a:rPr>
              <a:t>Η έρευνα – αξιολόγηση της δραστηριότητας</a:t>
            </a:r>
            <a:r>
              <a:rPr lang="el-GR" sz="2400" dirty="0">
                <a:solidFill>
                  <a:schemeClr val="tx1"/>
                </a:solidFill>
                <a:latin typeface="+mn-lt"/>
              </a:rPr>
              <a:t/>
            </a:r>
            <a:br>
              <a:rPr lang="el-GR" sz="2400" dirty="0">
                <a:solidFill>
                  <a:schemeClr val="tx1"/>
                </a:solidFill>
                <a:latin typeface="+mn-lt"/>
              </a:rPr>
            </a:br>
            <a:r>
              <a:rPr lang="el-GR" sz="2400" b="1" dirty="0">
                <a:solidFill>
                  <a:schemeClr val="tx1"/>
                </a:solidFill>
                <a:latin typeface="+mn-lt"/>
              </a:rPr>
              <a:t>Ομάδες εστίασης (</a:t>
            </a:r>
            <a:r>
              <a:rPr lang="en-GB" sz="2400" b="1" dirty="0">
                <a:solidFill>
                  <a:schemeClr val="tx1"/>
                </a:solidFill>
                <a:latin typeface="+mn-lt"/>
              </a:rPr>
              <a:t>focus groups</a:t>
            </a:r>
            <a:r>
              <a:rPr lang="el-GR" sz="2400" b="1" dirty="0">
                <a:solidFill>
                  <a:schemeClr val="tx1"/>
                </a:solidFill>
                <a:latin typeface="+mn-lt"/>
              </a:rPr>
              <a:t>)</a:t>
            </a:r>
            <a:endParaRPr lang="el-GR" sz="2400" dirty="0">
              <a:solidFill>
                <a:schemeClr val="tx1"/>
              </a:solidFill>
              <a:latin typeface="+mn-lt"/>
            </a:endParaRPr>
          </a:p>
        </p:txBody>
      </p:sp>
      <p:sp>
        <p:nvSpPr>
          <p:cNvPr id="3" name="2 - Θέση περιεχομένου"/>
          <p:cNvSpPr>
            <a:spLocks noGrp="1"/>
          </p:cNvSpPr>
          <p:nvPr>
            <p:ph idx="1"/>
          </p:nvPr>
        </p:nvSpPr>
        <p:spPr>
          <a:xfrm>
            <a:off x="838200" y="1306287"/>
            <a:ext cx="10515600" cy="5196115"/>
          </a:xfrm>
        </p:spPr>
        <p:txBody>
          <a:bodyPr>
            <a:normAutofit/>
          </a:bodyPr>
          <a:lstStyle/>
          <a:p>
            <a:pPr>
              <a:buNone/>
            </a:pPr>
            <a:r>
              <a:rPr lang="el-GR" sz="2900" b="1" dirty="0"/>
              <a:t>   </a:t>
            </a:r>
            <a:r>
              <a:rPr lang="el-GR" sz="2000" b="1" dirty="0">
                <a:solidFill>
                  <a:schemeClr val="tx1"/>
                </a:solidFill>
              </a:rPr>
              <a:t>Πρώτο στάδιο</a:t>
            </a:r>
            <a:endParaRPr lang="el-GR" sz="2000" dirty="0">
              <a:solidFill>
                <a:schemeClr val="tx1"/>
              </a:solidFill>
            </a:endParaRPr>
          </a:p>
          <a:p>
            <a:pPr marL="228594" lvl="1" algn="just">
              <a:buFont typeface="Wingdings" pitchFamily="2" charset="2"/>
              <a:buChar char="Ø"/>
            </a:pPr>
            <a:r>
              <a:rPr lang="en-US" sz="2000" b="1" dirty="0" smtClean="0">
                <a:solidFill>
                  <a:schemeClr val="tx1"/>
                </a:solidFill>
              </a:rPr>
              <a:t>  </a:t>
            </a:r>
            <a:r>
              <a:rPr lang="el-GR" sz="2000" b="1" dirty="0">
                <a:solidFill>
                  <a:schemeClr val="tx1"/>
                </a:solidFill>
              </a:rPr>
              <a:t>Κεντρική ιδέα:</a:t>
            </a:r>
            <a:r>
              <a:rPr lang="el-GR" sz="2000" dirty="0">
                <a:solidFill>
                  <a:schemeClr val="tx1"/>
                </a:solidFill>
              </a:rPr>
              <a:t> Η δημιουργία ενός περιβάλλοντος όπου οι άνθρωποι ζουν καλύτερα </a:t>
            </a:r>
          </a:p>
          <a:p>
            <a:pPr marL="228594" lvl="1" algn="just">
              <a:buFont typeface="Wingdings" pitchFamily="2" charset="2"/>
              <a:buChar char="Ø"/>
            </a:pPr>
            <a:r>
              <a:rPr lang="en-US" sz="2000" b="1" dirty="0">
                <a:solidFill>
                  <a:schemeClr val="tx1"/>
                </a:solidFill>
              </a:rPr>
              <a:t>  </a:t>
            </a:r>
            <a:r>
              <a:rPr lang="el-GR" sz="2000" b="1" dirty="0">
                <a:solidFill>
                  <a:schemeClr val="tx1"/>
                </a:solidFill>
              </a:rPr>
              <a:t>Η επιλογή της εικόνας – χάρτη </a:t>
            </a:r>
            <a:r>
              <a:rPr lang="el-GR" sz="2000" dirty="0">
                <a:solidFill>
                  <a:schemeClr val="tx1"/>
                </a:solidFill>
              </a:rPr>
              <a:t>από το διαδίκτυο, των σημείων του χάρτη, των ιδιοτήτων και των τιμών τους πραγματοποιήθηκε με βάση:   </a:t>
            </a:r>
          </a:p>
          <a:p>
            <a:pPr marL="800080" lvl="2" indent="-342891" algn="just"/>
            <a:r>
              <a:rPr lang="el-GR" dirty="0">
                <a:solidFill>
                  <a:schemeClr val="tx1"/>
                </a:solidFill>
              </a:rPr>
              <a:t>την αρχική ευαισθητοποίηση,</a:t>
            </a:r>
          </a:p>
          <a:p>
            <a:pPr marL="800080" lvl="2" indent="-342891" algn="just"/>
            <a:r>
              <a:rPr lang="el-GR" dirty="0">
                <a:solidFill>
                  <a:schemeClr val="tx1"/>
                </a:solidFill>
              </a:rPr>
              <a:t>τις προϋπάρχουσες γνώσεις των μαθητών από τα μαθήματα του τομέα  και από άλλα μαθήματα</a:t>
            </a:r>
          </a:p>
          <a:p>
            <a:pPr marL="800080" lvl="2" indent="-342891" algn="just"/>
            <a:r>
              <a:rPr lang="el-GR" dirty="0">
                <a:solidFill>
                  <a:schemeClr val="tx1"/>
                </a:solidFill>
              </a:rPr>
              <a:t>εμπειρίες από το κοινωνικό - οικογενειακό περιβάλλον</a:t>
            </a:r>
          </a:p>
          <a:p>
            <a:pPr marL="359991" lvl="2" indent="-457189" algn="just">
              <a:buFont typeface="Wingdings" panose="05000000000000000000" pitchFamily="2" charset="2"/>
              <a:buChar char="Ø"/>
            </a:pPr>
            <a:r>
              <a:rPr lang="el-GR" b="1" dirty="0">
                <a:solidFill>
                  <a:schemeClr val="tx1"/>
                </a:solidFill>
              </a:rPr>
              <a:t>Η επιλογή των σημείων του χάρτη, των ιδιοτήτων και των τιμών τους: </a:t>
            </a:r>
            <a:r>
              <a:rPr lang="el-GR" dirty="0">
                <a:solidFill>
                  <a:schemeClr val="tx1"/>
                </a:solidFill>
              </a:rPr>
              <a:t>Σύνθετη διαδικασία που απαιτούσε σκέψη, διερεύνηση, συζήτηση, συνεργασία, διάθεση για αλλαγή</a:t>
            </a:r>
          </a:p>
          <a:p>
            <a:pPr marL="228594" lvl="1" algn="just">
              <a:buFont typeface="Wingdings" pitchFamily="2" charset="2"/>
              <a:buChar char="Ø"/>
            </a:pPr>
            <a:r>
              <a:rPr lang="el-GR" sz="2000" dirty="0">
                <a:solidFill>
                  <a:schemeClr val="tx1"/>
                </a:solidFill>
              </a:rPr>
              <a:t>   </a:t>
            </a:r>
            <a:r>
              <a:rPr lang="el-GR" sz="2000" b="1" dirty="0">
                <a:solidFill>
                  <a:schemeClr val="tx1"/>
                </a:solidFill>
              </a:rPr>
              <a:t>Εκδήλωση ενδιαφέροντος και εμπλοκή στη διαδικασία: </a:t>
            </a:r>
            <a:r>
              <a:rPr lang="el-GR" sz="2000" dirty="0">
                <a:solidFill>
                  <a:schemeClr val="tx1"/>
                </a:solidFill>
              </a:rPr>
              <a:t>Διαφοροποίηση μεταξύ των μελών της κάθε ομάδας</a:t>
            </a:r>
          </a:p>
          <a:p>
            <a:pPr marL="228594" lvl="1" algn="just">
              <a:buFont typeface="Wingdings" pitchFamily="2" charset="2"/>
              <a:buChar char="Ø"/>
            </a:pPr>
            <a:r>
              <a:rPr lang="el-GR" sz="2000" dirty="0">
                <a:solidFill>
                  <a:schemeClr val="tx1"/>
                </a:solidFill>
              </a:rPr>
              <a:t>   </a:t>
            </a:r>
            <a:r>
              <a:rPr lang="el-GR" sz="2000" b="1" dirty="0">
                <a:solidFill>
                  <a:schemeClr val="tx1"/>
                </a:solidFill>
              </a:rPr>
              <a:t>Διαδικασία «διαφορετική» </a:t>
            </a:r>
            <a:r>
              <a:rPr lang="el-GR" sz="2000" dirty="0">
                <a:solidFill>
                  <a:schemeClr val="tx1"/>
                </a:solidFill>
              </a:rPr>
              <a:t>σε σχέση με τα υπόλοιπα μαθήματα του τομέα: κυρίαρχα τα στοιχεία της ομαδικότητας και της </a:t>
            </a:r>
            <a:r>
              <a:rPr lang="el-GR" sz="2000" dirty="0" err="1" smtClean="0">
                <a:solidFill>
                  <a:schemeClr val="tx1"/>
                </a:solidFill>
              </a:rPr>
              <a:t>συνεργατικότητας</a:t>
            </a:r>
            <a:r>
              <a:rPr lang="el-GR" sz="2000" dirty="0" smtClean="0">
                <a:solidFill>
                  <a:schemeClr val="tx1"/>
                </a:solidFill>
              </a:rPr>
              <a:t> </a:t>
            </a:r>
            <a:endParaRPr lang="el-GR" sz="2000" dirty="0">
              <a:solidFill>
                <a:schemeClr val="tx1"/>
              </a:solidFill>
            </a:endParaRPr>
          </a:p>
          <a:p>
            <a:pPr>
              <a:buFont typeface="Wingdings" pitchFamily="2" charset="2"/>
              <a:buChar char="Ø"/>
            </a:pPr>
            <a:endParaRPr lang="el-GR" sz="2600" dirty="0"/>
          </a:p>
          <a:p>
            <a:pPr>
              <a:buNone/>
            </a:pPr>
            <a:endParaRPr lang="el-GR" dirty="0"/>
          </a:p>
        </p:txBody>
      </p:sp>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838200" y="365128"/>
            <a:ext cx="10515600" cy="928097"/>
          </a:xfrm>
          <a:solidFill>
            <a:srgbClr val="B8FF71"/>
          </a:solidFill>
          <a:effectLst>
            <a:reflection stA="45000" endPos="0" dist="50800" dir="5400000" sy="-100000" algn="bl" rotWithShape="0"/>
            <a:softEdge rad="63500"/>
          </a:effectLst>
        </p:spPr>
        <p:txBody>
          <a:bodyPr>
            <a:normAutofit/>
          </a:bodyPr>
          <a:lstStyle/>
          <a:p>
            <a:pPr algn="ctr"/>
            <a:r>
              <a:rPr lang="el-GR" sz="2400" b="1" dirty="0">
                <a:solidFill>
                  <a:schemeClr val="tx1"/>
                </a:solidFill>
                <a:latin typeface="+mn-lt"/>
              </a:rPr>
              <a:t>Η έρευνα – αξιολόγηση της δραστηριότητας</a:t>
            </a:r>
            <a:r>
              <a:rPr lang="el-GR" sz="2400" dirty="0">
                <a:solidFill>
                  <a:schemeClr val="tx1"/>
                </a:solidFill>
                <a:latin typeface="+mn-lt"/>
              </a:rPr>
              <a:t/>
            </a:r>
            <a:br>
              <a:rPr lang="el-GR" sz="2400" dirty="0">
                <a:solidFill>
                  <a:schemeClr val="tx1"/>
                </a:solidFill>
                <a:latin typeface="+mn-lt"/>
              </a:rPr>
            </a:br>
            <a:r>
              <a:rPr lang="el-GR" sz="2400" b="1" dirty="0">
                <a:solidFill>
                  <a:schemeClr val="tx1"/>
                </a:solidFill>
                <a:latin typeface="+mn-lt"/>
              </a:rPr>
              <a:t>Ομάδες εστίασης (</a:t>
            </a:r>
            <a:r>
              <a:rPr lang="en-GB" sz="2400" b="1" dirty="0">
                <a:solidFill>
                  <a:schemeClr val="tx1"/>
                </a:solidFill>
                <a:latin typeface="+mn-lt"/>
              </a:rPr>
              <a:t>focus groups</a:t>
            </a:r>
            <a:r>
              <a:rPr lang="el-GR" sz="2400" b="1" dirty="0">
                <a:solidFill>
                  <a:schemeClr val="tx1"/>
                </a:solidFill>
                <a:latin typeface="+mn-lt"/>
              </a:rPr>
              <a:t>)</a:t>
            </a:r>
            <a:endParaRPr lang="el-GR" sz="2400" dirty="0">
              <a:solidFill>
                <a:schemeClr val="tx1"/>
              </a:solidFill>
              <a:latin typeface="+mn-lt"/>
            </a:endParaRPr>
          </a:p>
        </p:txBody>
      </p:sp>
      <p:sp>
        <p:nvSpPr>
          <p:cNvPr id="3" name="2 - Θέση περιεχομένου"/>
          <p:cNvSpPr>
            <a:spLocks noGrp="1"/>
          </p:cNvSpPr>
          <p:nvPr>
            <p:ph idx="1"/>
          </p:nvPr>
        </p:nvSpPr>
        <p:spPr>
          <a:xfrm>
            <a:off x="838200" y="1461588"/>
            <a:ext cx="10515600" cy="5056778"/>
          </a:xfrm>
        </p:spPr>
        <p:txBody>
          <a:bodyPr>
            <a:normAutofit fontScale="92500" lnSpcReduction="20000"/>
          </a:bodyPr>
          <a:lstStyle/>
          <a:p>
            <a:pPr lvl="0">
              <a:buNone/>
            </a:pPr>
            <a:r>
              <a:rPr lang="el-GR" sz="2000" b="1" dirty="0"/>
              <a:t>     </a:t>
            </a:r>
            <a:r>
              <a:rPr lang="el-GR" sz="2000" b="1" dirty="0">
                <a:solidFill>
                  <a:schemeClr val="tx1"/>
                </a:solidFill>
              </a:rPr>
              <a:t>Δεύτερο στάδιο</a:t>
            </a:r>
            <a:endParaRPr lang="el-GR" sz="2000" dirty="0">
              <a:solidFill>
                <a:schemeClr val="tx1"/>
              </a:solidFill>
            </a:endParaRPr>
          </a:p>
          <a:p>
            <a:pPr lvl="0">
              <a:buFont typeface="Wingdings" pitchFamily="2" charset="2"/>
              <a:buChar char="Ø"/>
            </a:pPr>
            <a:r>
              <a:rPr lang="el-GR" sz="2000" dirty="0">
                <a:solidFill>
                  <a:schemeClr val="tx1"/>
                </a:solidFill>
              </a:rPr>
              <a:t> </a:t>
            </a:r>
            <a:r>
              <a:rPr lang="el-GR" sz="2000" b="1" dirty="0">
                <a:solidFill>
                  <a:schemeClr val="tx1"/>
                </a:solidFill>
              </a:rPr>
              <a:t>Διαφορετική διαδικασία </a:t>
            </a:r>
            <a:r>
              <a:rPr lang="el-GR" sz="2000" dirty="0">
                <a:solidFill>
                  <a:schemeClr val="tx1"/>
                </a:solidFill>
              </a:rPr>
              <a:t>(«ξεχωριστό») </a:t>
            </a:r>
          </a:p>
          <a:p>
            <a:pPr lvl="0">
              <a:buFont typeface="Wingdings" pitchFamily="2" charset="2"/>
              <a:buChar char="Ø"/>
            </a:pPr>
            <a:r>
              <a:rPr lang="el-GR" sz="2000" b="1" dirty="0">
                <a:solidFill>
                  <a:schemeClr val="tx1"/>
                </a:solidFill>
              </a:rPr>
              <a:t>Συνεργασία - </a:t>
            </a:r>
            <a:r>
              <a:rPr lang="el-GR" sz="2000" b="1" dirty="0" err="1">
                <a:solidFill>
                  <a:schemeClr val="tx1"/>
                </a:solidFill>
              </a:rPr>
              <a:t>συμμετοχικότητα</a:t>
            </a:r>
            <a:r>
              <a:rPr lang="el-GR" sz="2000" b="1" dirty="0">
                <a:solidFill>
                  <a:schemeClr val="tx1"/>
                </a:solidFill>
              </a:rPr>
              <a:t> </a:t>
            </a:r>
            <a:r>
              <a:rPr lang="el-GR" sz="2000" dirty="0">
                <a:solidFill>
                  <a:schemeClr val="tx1"/>
                </a:solidFill>
              </a:rPr>
              <a:t>(«ομαδικό πνεύμα», «κοινωνικότητα», «Απαραίτητο στοιχείο για τη διαδικασία είναι η καλή επικοινωνία και η συνεργασία μεταξύ μαθητών, αλλά και μεταξύ μαθητών-καθηγητριών.»)</a:t>
            </a:r>
          </a:p>
          <a:p>
            <a:pPr lvl="0">
              <a:buFont typeface="Wingdings" pitchFamily="2" charset="2"/>
              <a:buChar char="Ø"/>
            </a:pPr>
            <a:r>
              <a:rPr lang="el-GR" sz="2000" b="1" dirty="0">
                <a:solidFill>
                  <a:schemeClr val="tx1"/>
                </a:solidFill>
              </a:rPr>
              <a:t>Ενδιαφέρουσα εμπειρία </a:t>
            </a:r>
            <a:r>
              <a:rPr lang="el-GR" sz="2000" dirty="0">
                <a:solidFill>
                  <a:schemeClr val="tx1"/>
                </a:solidFill>
              </a:rPr>
              <a:t>(«διασκεδαστικό», «Είχε περισσότερο ενδιαφέρον καθώς προχωρούσε η διαδικασία.»)</a:t>
            </a:r>
          </a:p>
          <a:p>
            <a:pPr>
              <a:buFont typeface="Wingdings" pitchFamily="2" charset="2"/>
              <a:buChar char="Ø"/>
            </a:pPr>
            <a:r>
              <a:rPr lang="el-GR" sz="2000" b="1" dirty="0">
                <a:solidFill>
                  <a:schemeClr val="tx1"/>
                </a:solidFill>
              </a:rPr>
              <a:t>Διεπιστημονικότητα</a:t>
            </a:r>
            <a:r>
              <a:rPr lang="el-GR" sz="2000" dirty="0">
                <a:solidFill>
                  <a:schemeClr val="tx1"/>
                </a:solidFill>
              </a:rPr>
              <a:t> («Ήταν απαραίτητος ο συνδυασμός γνώσεων από διάφορα μαθήματα.»)</a:t>
            </a:r>
          </a:p>
          <a:p>
            <a:pPr lvl="0">
              <a:buFont typeface="Wingdings" pitchFamily="2" charset="2"/>
              <a:buChar char="Ø"/>
            </a:pPr>
            <a:r>
              <a:rPr lang="el-GR" sz="2000" b="1" dirty="0">
                <a:solidFill>
                  <a:schemeClr val="tx1"/>
                </a:solidFill>
              </a:rPr>
              <a:t>Μάθηση ως προς το σχεδιασμό </a:t>
            </a:r>
            <a:r>
              <a:rPr lang="el-GR" sz="2000" dirty="0">
                <a:solidFill>
                  <a:schemeClr val="tx1"/>
                </a:solidFill>
              </a:rPr>
              <a:t>(«Ήταν απλό στο σχεδιασμό.», «Ήταν απαραίτητο να προβλέπεται και κίνηση, κατά το σχεδιασμό του παιχνιδιού, όπως σε άλλα ψηφιακά παιχνίδια, αλλά και πιο ακριβής καθορισμός παραμέτρων και περιορισμών.», «Με το σχεδιασμό προσανατολιστήκαμε στο πώς να διαχειριζόμαστε τους πόρους που έχουμε στη διάθεσή μας.») </a:t>
            </a:r>
          </a:p>
          <a:p>
            <a:pPr lvl="0">
              <a:buFont typeface="Wingdings" pitchFamily="2" charset="2"/>
              <a:buChar char="Ø"/>
            </a:pPr>
            <a:r>
              <a:rPr lang="el-GR" sz="2000" b="1" dirty="0">
                <a:solidFill>
                  <a:schemeClr val="tx1"/>
                </a:solidFill>
              </a:rPr>
              <a:t>Μάθηση βασισμένη στο παιχνίδι </a:t>
            </a:r>
            <a:r>
              <a:rPr lang="el-GR" sz="2000" dirty="0">
                <a:solidFill>
                  <a:schemeClr val="tx1"/>
                </a:solidFill>
              </a:rPr>
              <a:t>(«Ενδιαφέρον στην αρχή, αλλά στη συνέχεια δύσκολο γιατί χρειαζόταν σκέψη.», «Με τη χρήση του παιχνιδιού, μάθαμε πώς να εστιάζουμε σε λάθη στο σχεδιασμό και να τα διορθώνουμε.», «Είναι απαραίτητο να παιχτεί αρκετές φορές το παιχνίδι από τους μαθητές, ώστε να διορθωθούν τα λάθη και να πάρει μια τελική μορφή.»)</a:t>
            </a:r>
          </a:p>
          <a:p>
            <a:pPr lvl="0">
              <a:buFont typeface="Wingdings" pitchFamily="2" charset="2"/>
              <a:buChar char="Ø"/>
            </a:pPr>
            <a:r>
              <a:rPr lang="el-GR" sz="2000" b="1" dirty="0">
                <a:solidFill>
                  <a:schemeClr val="tx1"/>
                </a:solidFill>
              </a:rPr>
              <a:t>Προβληματισμός και ευαισθητοποίηση ως προς την </a:t>
            </a:r>
            <a:r>
              <a:rPr lang="el-GR" sz="2000" b="1" dirty="0" err="1">
                <a:solidFill>
                  <a:schemeClr val="tx1"/>
                </a:solidFill>
              </a:rPr>
              <a:t>αειφορία</a:t>
            </a:r>
            <a:r>
              <a:rPr lang="el-GR" sz="2000" b="1" dirty="0">
                <a:solidFill>
                  <a:schemeClr val="tx1"/>
                </a:solidFill>
              </a:rPr>
              <a:t> </a:t>
            </a:r>
            <a:r>
              <a:rPr lang="el-GR" sz="2000" dirty="0">
                <a:solidFill>
                  <a:schemeClr val="tx1"/>
                </a:solidFill>
              </a:rPr>
              <a:t>(«Άνοιξε τον τρόπο σκέψης μας σε θέματα σχετικά με την αειφόρο ανάπτυξη.», «Με το σχεδιασμό προσανατολιστήκαμε στο πώς να διαχειριζόμαστε τους πόρους που έχουμε στη διάθεσή μας.», «Μάθαμε πώς μπορούμε να συμβάλλουμε στην </a:t>
            </a:r>
            <a:r>
              <a:rPr lang="el-GR" sz="2000" dirty="0" err="1">
                <a:solidFill>
                  <a:schemeClr val="tx1"/>
                </a:solidFill>
              </a:rPr>
              <a:t>αειφορία</a:t>
            </a:r>
            <a:r>
              <a:rPr lang="el-GR" sz="2000" dirty="0">
                <a:solidFill>
                  <a:schemeClr val="tx1"/>
                </a:solidFill>
              </a:rPr>
              <a:t>.», «Μάθαμε βασικά στοιχεία για τους δείκτες </a:t>
            </a:r>
            <a:r>
              <a:rPr lang="el-GR" sz="2000" dirty="0" err="1">
                <a:solidFill>
                  <a:schemeClr val="tx1"/>
                </a:solidFill>
              </a:rPr>
              <a:t>αειφορίας</a:t>
            </a:r>
            <a:r>
              <a:rPr lang="el-GR" sz="2000" dirty="0">
                <a:solidFill>
                  <a:schemeClr val="tx1"/>
                </a:solidFill>
              </a:rPr>
              <a:t>.»)</a:t>
            </a:r>
          </a:p>
          <a:p>
            <a:pPr lvl="0">
              <a:buFont typeface="Wingdings" pitchFamily="2" charset="2"/>
              <a:buChar char="Ø"/>
            </a:pPr>
            <a:endParaRPr lang="el-GR" sz="2000" dirty="0"/>
          </a:p>
          <a:p>
            <a:pPr lvl="0">
              <a:buNone/>
            </a:pPr>
            <a:endParaRPr lang="el-GR" sz="2000" dirty="0"/>
          </a:p>
          <a:p>
            <a:pPr>
              <a:buNone/>
            </a:pPr>
            <a:endParaRPr lang="el-GR" sz="2000" dirty="0"/>
          </a:p>
        </p:txBody>
      </p:sp>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70709" y="3"/>
            <a:ext cx="10789919" cy="770708"/>
          </a:xfrm>
          <a:solidFill>
            <a:srgbClr val="B8FF71"/>
          </a:solidFill>
          <a:effectLst>
            <a:reflection stA="45000" endPos="0" dist="50800" dir="5400000" sy="-100000" algn="bl" rotWithShape="0"/>
            <a:softEdge rad="63500"/>
          </a:effectLst>
        </p:spPr>
        <p:txBody>
          <a:bodyPr>
            <a:normAutofit/>
          </a:bodyPr>
          <a:lstStyle/>
          <a:p>
            <a:pPr algn="ctr"/>
            <a:r>
              <a:rPr lang="el-GR" sz="2400" b="1" dirty="0">
                <a:solidFill>
                  <a:schemeClr val="tx1"/>
                </a:solidFill>
                <a:latin typeface="+mn-lt"/>
              </a:rPr>
              <a:t>Η έρευνα – αξιολόγηση της δραστηριότητας</a:t>
            </a:r>
            <a:r>
              <a:rPr lang="el-GR" sz="2400" dirty="0">
                <a:solidFill>
                  <a:schemeClr val="tx1"/>
                </a:solidFill>
                <a:latin typeface="+mn-lt"/>
              </a:rPr>
              <a:t/>
            </a:r>
            <a:br>
              <a:rPr lang="el-GR" sz="2400" dirty="0">
                <a:solidFill>
                  <a:schemeClr val="tx1"/>
                </a:solidFill>
                <a:latin typeface="+mn-lt"/>
              </a:rPr>
            </a:br>
            <a:r>
              <a:rPr lang="el-GR" sz="2200" b="1" dirty="0">
                <a:solidFill>
                  <a:schemeClr val="tx1"/>
                </a:solidFill>
                <a:latin typeface="+mn-lt"/>
              </a:rPr>
              <a:t>Ημερολόγιο</a:t>
            </a:r>
            <a:endParaRPr lang="el-GR" sz="2200" dirty="0">
              <a:solidFill>
                <a:schemeClr val="tx1"/>
              </a:solidFill>
              <a:latin typeface="+mn-lt"/>
            </a:endParaRPr>
          </a:p>
        </p:txBody>
      </p:sp>
      <p:graphicFrame>
        <p:nvGraphicFramePr>
          <p:cNvPr id="6" name="Table 5"/>
          <p:cNvGraphicFramePr>
            <a:graphicFrameLocks noGrp="1"/>
          </p:cNvGraphicFramePr>
          <p:nvPr>
            <p:extLst>
              <p:ext uri="{D42A27DB-BD31-4B8C-83A1-F6EECF244321}">
                <p14:modId xmlns="" xmlns:p14="http://schemas.microsoft.com/office/powerpoint/2010/main" val="1899749620"/>
              </p:ext>
            </p:extLst>
          </p:nvPr>
        </p:nvGraphicFramePr>
        <p:xfrm>
          <a:off x="718455" y="770711"/>
          <a:ext cx="10972805" cy="6152504"/>
        </p:xfrm>
        <a:graphic>
          <a:graphicData uri="http://schemas.openxmlformats.org/drawingml/2006/table">
            <a:tbl>
              <a:tblPr firstRow="1" firstCol="1" bandRow="1">
                <a:tableStyleId>{00A15C55-8517-42AA-B614-E9B94910E393}</a:tableStyleId>
              </a:tblPr>
              <a:tblGrid>
                <a:gridCol w="1733931">
                  <a:extLst>
                    <a:ext uri="{9D8B030D-6E8A-4147-A177-3AD203B41FA5}">
                      <a16:colId xmlns="" xmlns:a16="http://schemas.microsoft.com/office/drawing/2014/main" val="955710697"/>
                    </a:ext>
                  </a:extLst>
                </a:gridCol>
                <a:gridCol w="3002879">
                  <a:extLst>
                    <a:ext uri="{9D8B030D-6E8A-4147-A177-3AD203B41FA5}">
                      <a16:colId xmlns="" xmlns:a16="http://schemas.microsoft.com/office/drawing/2014/main" val="4086996570"/>
                    </a:ext>
                  </a:extLst>
                </a:gridCol>
                <a:gridCol w="3002879">
                  <a:extLst>
                    <a:ext uri="{9D8B030D-6E8A-4147-A177-3AD203B41FA5}">
                      <a16:colId xmlns="" xmlns:a16="http://schemas.microsoft.com/office/drawing/2014/main" val="2279318995"/>
                    </a:ext>
                  </a:extLst>
                </a:gridCol>
                <a:gridCol w="3233116">
                  <a:extLst>
                    <a:ext uri="{9D8B030D-6E8A-4147-A177-3AD203B41FA5}">
                      <a16:colId xmlns="" xmlns:a16="http://schemas.microsoft.com/office/drawing/2014/main" val="369596654"/>
                    </a:ext>
                  </a:extLst>
                </a:gridCol>
              </a:tblGrid>
              <a:tr h="200311">
                <a:tc>
                  <a:txBody>
                    <a:bodyPr/>
                    <a:lstStyle/>
                    <a:p>
                      <a:pPr>
                        <a:lnSpc>
                          <a:spcPct val="107000"/>
                        </a:lnSpc>
                        <a:spcAft>
                          <a:spcPts val="0"/>
                        </a:spcAft>
                      </a:pPr>
                      <a:r>
                        <a:rPr lang="el-GR" sz="1200" dirty="0">
                          <a:solidFill>
                            <a:schemeClr val="tx1"/>
                          </a:solidFill>
                          <a:effectLst/>
                        </a:rPr>
                        <a:t>ΗΜΕΡ/ΝΙΑ</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dirty="0">
                          <a:solidFill>
                            <a:schemeClr val="tx1"/>
                          </a:solidFill>
                          <a:effectLst/>
                        </a:rPr>
                        <a:t>ΘΕΜΑ ΣΥΝΑΝΤΗΣΗΣ</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dirty="0">
                          <a:solidFill>
                            <a:schemeClr val="tx1"/>
                          </a:solidFill>
                          <a:effectLst/>
                        </a:rPr>
                        <a:t>ΣΧΟΛΙΑ ΓΙΑ ΤΜΗΜΑ ΒΤΤ1</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dirty="0">
                          <a:solidFill>
                            <a:schemeClr val="tx1"/>
                          </a:solidFill>
                          <a:effectLst/>
                        </a:rPr>
                        <a:t>ΣΧΟΛΙΑ ΓΙΑ ΤΜΗΜΑ ΒΤΤ2</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extLst>
                  <a:ext uri="{0D108BD9-81ED-4DB2-BD59-A6C34878D82A}">
                    <a16:rowId xmlns="" xmlns:a16="http://schemas.microsoft.com/office/drawing/2014/main" val="1845282320"/>
                  </a:ext>
                </a:extLst>
              </a:tr>
              <a:tr h="384550">
                <a:tc>
                  <a:txBody>
                    <a:bodyPr/>
                    <a:lstStyle/>
                    <a:p>
                      <a:pPr>
                        <a:lnSpc>
                          <a:spcPct val="107000"/>
                        </a:lnSpc>
                        <a:spcAft>
                          <a:spcPts val="0"/>
                        </a:spcAft>
                      </a:pPr>
                      <a:r>
                        <a:rPr lang="el-GR" sz="1200" dirty="0">
                          <a:solidFill>
                            <a:schemeClr val="tx1"/>
                          </a:solidFill>
                          <a:effectLst/>
                        </a:rPr>
                        <a:t>28/1/’16 – 5/2/’16</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a:effectLst/>
                        </a:rPr>
                        <a:t>Ευαισθητοποίηση – Γνωριμία με βασικές έννοιες.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dirty="0">
                          <a:effectLst/>
                        </a:rPr>
                        <a:t>Σχολίασαν τις εικόνες ευαισθητοποίησης με πολύ καλή ανταπόκριση.</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Σχολίασαν τις εικόνες ευαισθητοποίησης με πολύ καλή ανταπόκριση.</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extLst>
                  <a:ext uri="{0D108BD9-81ED-4DB2-BD59-A6C34878D82A}">
                    <a16:rowId xmlns="" xmlns:a16="http://schemas.microsoft.com/office/drawing/2014/main" val="2059142281"/>
                  </a:ext>
                </a:extLst>
              </a:tr>
              <a:tr h="384550">
                <a:tc>
                  <a:txBody>
                    <a:bodyPr/>
                    <a:lstStyle/>
                    <a:p>
                      <a:pPr>
                        <a:lnSpc>
                          <a:spcPct val="107000"/>
                        </a:lnSpc>
                        <a:spcAft>
                          <a:spcPts val="0"/>
                        </a:spcAft>
                      </a:pPr>
                      <a:r>
                        <a:rPr lang="el-GR" sz="1200" dirty="0">
                          <a:solidFill>
                            <a:schemeClr val="tx1"/>
                          </a:solidFill>
                          <a:effectLst/>
                        </a:rPr>
                        <a:t>11/2/’16</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dirty="0">
                          <a:effectLst/>
                        </a:rPr>
                        <a:t>Εξοικείωση με παίξιμο παιγνιδιού έτοιμου παραδείγματος.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Εξοικειώθηκαν πολύ εύκολα.</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dirty="0">
                          <a:effectLst/>
                        </a:rPr>
                        <a:t>Εξοικειώθηκαν σχετικά εύκολα.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extLst>
                  <a:ext uri="{0D108BD9-81ED-4DB2-BD59-A6C34878D82A}">
                    <a16:rowId xmlns="" xmlns:a16="http://schemas.microsoft.com/office/drawing/2014/main" val="3496130520"/>
                  </a:ext>
                </a:extLst>
              </a:tr>
              <a:tr h="769098">
                <a:tc>
                  <a:txBody>
                    <a:bodyPr/>
                    <a:lstStyle/>
                    <a:p>
                      <a:pPr>
                        <a:lnSpc>
                          <a:spcPct val="107000"/>
                        </a:lnSpc>
                        <a:spcAft>
                          <a:spcPts val="0"/>
                        </a:spcAft>
                      </a:pPr>
                      <a:r>
                        <a:rPr lang="el-GR" sz="1200" dirty="0">
                          <a:solidFill>
                            <a:schemeClr val="tx1"/>
                          </a:solidFill>
                          <a:effectLst/>
                        </a:rPr>
                        <a:t>18/2/’16 – 19/2/’16</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a:effectLst/>
                        </a:rPr>
                        <a:t>Επιλογή εικόνας-χάρτη από το διαδίκτυο. Συζήτηση για σημεία χάρτη.</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Χωρίστηκαν σε 2 ομάδες. Καθεμία διάλεξε το χάρτη της, σχεδίασε το παιχνίδι της: 1 εικ. παραθαλάσσιου χωριού, 1 εικ. πόλης με ποτάμι.</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Δημιουργήθηκε 1 ομάδα. Επέλεξε εικόνα χωριού σε πεδινή περιοχή.</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extLst>
                  <a:ext uri="{0D108BD9-81ED-4DB2-BD59-A6C34878D82A}">
                    <a16:rowId xmlns="" xmlns:a16="http://schemas.microsoft.com/office/drawing/2014/main" val="2973409178"/>
                  </a:ext>
                </a:extLst>
              </a:tr>
              <a:tr h="576824">
                <a:tc>
                  <a:txBody>
                    <a:bodyPr/>
                    <a:lstStyle/>
                    <a:p>
                      <a:pPr>
                        <a:lnSpc>
                          <a:spcPct val="107000"/>
                        </a:lnSpc>
                        <a:spcAft>
                          <a:spcPts val="0"/>
                        </a:spcAft>
                        <a:tabLst>
                          <a:tab pos="866775" algn="l"/>
                        </a:tabLst>
                      </a:pPr>
                      <a:r>
                        <a:rPr lang="el-GR" sz="1200" dirty="0">
                          <a:solidFill>
                            <a:schemeClr val="tx1"/>
                          </a:solidFill>
                          <a:effectLst/>
                        </a:rPr>
                        <a:t>24/2/’16 – 26/2/’16</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a:effectLst/>
                        </a:rPr>
                        <a:t>Διαγραφή παλιών σημείων παραδείγματος. Εισαγωγή νέων σημείων &amp; ονομάτων.</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Πολύ καλή ανταπόκριση &amp; ενδιαφέρον.</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Πολύ καλή ανταπόκριση &amp; ενδιαφέρον.</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extLst>
                  <a:ext uri="{0D108BD9-81ED-4DB2-BD59-A6C34878D82A}">
                    <a16:rowId xmlns="" xmlns:a16="http://schemas.microsoft.com/office/drawing/2014/main" val="216223623"/>
                  </a:ext>
                </a:extLst>
              </a:tr>
              <a:tr h="576824">
                <a:tc>
                  <a:txBody>
                    <a:bodyPr/>
                    <a:lstStyle/>
                    <a:p>
                      <a:pPr>
                        <a:lnSpc>
                          <a:spcPct val="107000"/>
                        </a:lnSpc>
                        <a:spcAft>
                          <a:spcPts val="0"/>
                        </a:spcAft>
                      </a:pPr>
                      <a:r>
                        <a:rPr lang="el-GR" sz="1200" dirty="0">
                          <a:solidFill>
                            <a:schemeClr val="tx1"/>
                          </a:solidFill>
                          <a:effectLst/>
                        </a:rPr>
                        <a:t>29/2/’16 – 4/3/’16</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dirty="0">
                          <a:effectLst/>
                        </a:rPr>
                        <a:t>Εισαγωγή ιδιοτήτων – τιμών στο παιγνίδι.</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Διαδικασία σύνθετη και  χρονοβόρα. Δύσκολα επέλεγαν εύρος τιμών στις ιδιότητες.Διαφωνίες.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Διαδικασία σύνθετη και χρονοβόρα. Λίγοι διατήρησαν το ενδιαφέρον μέχρι τέλους.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extLst>
                  <a:ext uri="{0D108BD9-81ED-4DB2-BD59-A6C34878D82A}">
                    <a16:rowId xmlns="" xmlns:a16="http://schemas.microsoft.com/office/drawing/2014/main" val="3218625379"/>
                  </a:ext>
                </a:extLst>
              </a:tr>
              <a:tr h="576824">
                <a:tc>
                  <a:txBody>
                    <a:bodyPr/>
                    <a:lstStyle/>
                    <a:p>
                      <a:pPr>
                        <a:lnSpc>
                          <a:spcPct val="107000"/>
                        </a:lnSpc>
                        <a:spcAft>
                          <a:spcPts val="0"/>
                        </a:spcAft>
                      </a:pPr>
                      <a:r>
                        <a:rPr lang="el-GR" sz="1200" dirty="0">
                          <a:solidFill>
                            <a:schemeClr val="tx1"/>
                          </a:solidFill>
                          <a:effectLst/>
                        </a:rPr>
                        <a:t>7/3/’16 – 11/3/’16</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a:effectLst/>
                        </a:rPr>
                        <a:t>Ολοκλήρωση Εισαγωγής τιμών – Ρύθμιση αρχικών ιδιοτήτων.</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Συζήτηση - επανεξέταση των αρχικών ιδιοτήτων  και των τιμών  τους. Η ομάδα της πόλης προχώρησε πιο γρήγορα.</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Ήθελαν να διατηρήσουν τις αρχικές ιδιότητες του παραδείγματος.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extLst>
                  <a:ext uri="{0D108BD9-81ED-4DB2-BD59-A6C34878D82A}">
                    <a16:rowId xmlns="" xmlns:a16="http://schemas.microsoft.com/office/drawing/2014/main" val="3219261233"/>
                  </a:ext>
                </a:extLst>
              </a:tr>
              <a:tr h="384550">
                <a:tc>
                  <a:txBody>
                    <a:bodyPr/>
                    <a:lstStyle/>
                    <a:p>
                      <a:pPr>
                        <a:lnSpc>
                          <a:spcPct val="107000"/>
                        </a:lnSpc>
                        <a:spcAft>
                          <a:spcPts val="0"/>
                        </a:spcAft>
                      </a:pPr>
                      <a:r>
                        <a:rPr lang="el-GR" sz="1200" dirty="0">
                          <a:solidFill>
                            <a:schemeClr val="tx1"/>
                          </a:solidFill>
                          <a:effectLst/>
                        </a:rPr>
                        <a:t>16/3/’16 – 21/3/’16</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a:effectLst/>
                        </a:rPr>
                        <a:t>Καθορισμός συνθηκών ελέγχου &amp; περιορισμών.</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Εύκολη, σαφής εργασία.</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Εύκολη, σαφής εργασία, συμμετείχε η μισή ομάδα.</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extLst>
                  <a:ext uri="{0D108BD9-81ED-4DB2-BD59-A6C34878D82A}">
                    <a16:rowId xmlns="" xmlns:a16="http://schemas.microsoft.com/office/drawing/2014/main" val="3285369796"/>
                  </a:ext>
                </a:extLst>
              </a:tr>
              <a:tr h="540056">
                <a:tc>
                  <a:txBody>
                    <a:bodyPr/>
                    <a:lstStyle/>
                    <a:p>
                      <a:pPr>
                        <a:lnSpc>
                          <a:spcPct val="107000"/>
                        </a:lnSpc>
                        <a:spcAft>
                          <a:spcPts val="0"/>
                        </a:spcAft>
                      </a:pPr>
                      <a:r>
                        <a:rPr lang="el-GR" sz="1200" dirty="0">
                          <a:solidFill>
                            <a:schemeClr val="tx1"/>
                          </a:solidFill>
                          <a:effectLst/>
                        </a:rPr>
                        <a:t>30/3/’16 – 1/4/’16</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u="sng">
                          <a:effectLst/>
                        </a:rPr>
                        <a:t>Ομάδα εστίασης</a:t>
                      </a:r>
                      <a:r>
                        <a:rPr lang="el-GR" sz="1200">
                          <a:effectLst/>
                        </a:rPr>
                        <a:t>: Συζήτηση για εξέλιξη εργασιών</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Αρχικά απρόθυμοι, μετά εντόπισαν θετικά &amp; αρνητικά με ενδιαφέροντα σχόλια.</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Πρόθυμοι, αλλά τα σχόλιά τους ήταν «φτωχά».</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extLst>
                  <a:ext uri="{0D108BD9-81ED-4DB2-BD59-A6C34878D82A}">
                    <a16:rowId xmlns="" xmlns:a16="http://schemas.microsoft.com/office/drawing/2014/main" val="1859972496"/>
                  </a:ext>
                </a:extLst>
              </a:tr>
              <a:tr h="576824">
                <a:tc>
                  <a:txBody>
                    <a:bodyPr/>
                    <a:lstStyle/>
                    <a:p>
                      <a:pPr>
                        <a:lnSpc>
                          <a:spcPct val="107000"/>
                        </a:lnSpc>
                        <a:spcAft>
                          <a:spcPts val="0"/>
                        </a:spcAft>
                      </a:pPr>
                      <a:r>
                        <a:rPr lang="el-GR" sz="1200" dirty="0">
                          <a:solidFill>
                            <a:schemeClr val="tx1"/>
                          </a:solidFill>
                          <a:effectLst/>
                        </a:rPr>
                        <a:t>4/4/’16 – 6/4/’16</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a:effectLst/>
                        </a:rPr>
                        <a:t>Εντοπισμός &amp; Διόρθωση σφαλμάτων ορθογραφικών, ιδιοτήτων, τιμών, κλπ.</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Επανεξέταση των ενεργειών, ανατροφοδότηση και αλλαγές. Χρήσιμη εργασία, θετική ανταπόκριση.</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Επανεξέταση των ενεργειών, ανατροφοδότηση, αλλαγές. Χρήσιμη εργασία, θετική ανταπόκριση.</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extLst>
                  <a:ext uri="{0D108BD9-81ED-4DB2-BD59-A6C34878D82A}">
                    <a16:rowId xmlns="" xmlns:a16="http://schemas.microsoft.com/office/drawing/2014/main" val="3551935762"/>
                  </a:ext>
                </a:extLst>
              </a:tr>
              <a:tr h="576824">
                <a:tc>
                  <a:txBody>
                    <a:bodyPr/>
                    <a:lstStyle/>
                    <a:p>
                      <a:pPr>
                        <a:lnSpc>
                          <a:spcPct val="107000"/>
                        </a:lnSpc>
                        <a:spcAft>
                          <a:spcPts val="0"/>
                        </a:spcAft>
                      </a:pPr>
                      <a:r>
                        <a:rPr lang="el-GR" sz="1200" dirty="0">
                          <a:solidFill>
                            <a:schemeClr val="tx1"/>
                          </a:solidFill>
                          <a:effectLst/>
                        </a:rPr>
                        <a:t>13/4/’16 – 15/4/’16</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a:effectLst/>
                        </a:rPr>
                        <a:t>Δοκιμαστικό παίξιμο</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Χρήσιμο για ανατροφοδότηση, ώστε το παιχνίδι να πάρει την τελική του μορφή  του.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a:effectLst/>
                        </a:rPr>
                        <a:t>Δεκτικοί, έπαιξαν με ενδιαφέρον.</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extLst>
                  <a:ext uri="{0D108BD9-81ED-4DB2-BD59-A6C34878D82A}">
                    <a16:rowId xmlns="" xmlns:a16="http://schemas.microsoft.com/office/drawing/2014/main" val="186856309"/>
                  </a:ext>
                </a:extLst>
              </a:tr>
              <a:tr h="540056">
                <a:tc>
                  <a:txBody>
                    <a:bodyPr/>
                    <a:lstStyle/>
                    <a:p>
                      <a:pPr>
                        <a:lnSpc>
                          <a:spcPct val="107000"/>
                        </a:lnSpc>
                        <a:spcAft>
                          <a:spcPts val="0"/>
                        </a:spcAft>
                      </a:pPr>
                      <a:r>
                        <a:rPr lang="el-GR" sz="1200" dirty="0">
                          <a:solidFill>
                            <a:schemeClr val="tx1"/>
                          </a:solidFill>
                          <a:effectLst/>
                        </a:rPr>
                        <a:t>18/4/’16</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solidFill>
                      <a:srgbClr val="FFFF57"/>
                    </a:solidFill>
                  </a:tcPr>
                </a:tc>
                <a:tc>
                  <a:txBody>
                    <a:bodyPr/>
                    <a:lstStyle/>
                    <a:p>
                      <a:pPr>
                        <a:lnSpc>
                          <a:spcPct val="107000"/>
                        </a:lnSpc>
                        <a:spcAft>
                          <a:spcPts val="0"/>
                        </a:spcAft>
                      </a:pPr>
                      <a:r>
                        <a:rPr lang="el-GR" sz="1200" u="sng">
                          <a:effectLst/>
                        </a:rPr>
                        <a:t>Ομάδα εστίασης</a:t>
                      </a:r>
                      <a:r>
                        <a:rPr lang="el-GR" sz="1200">
                          <a:effectLst/>
                        </a:rPr>
                        <a:t>: Συζήτηση για συνολική εμπειρία.</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dirty="0">
                          <a:effectLst/>
                        </a:rPr>
                        <a:t>Προθυμία για τη συζήτηση από όλους. Ενδιαφέροντα σχόλια, αρκετά επικριτικά.</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tc>
                  <a:txBody>
                    <a:bodyPr/>
                    <a:lstStyle/>
                    <a:p>
                      <a:pPr>
                        <a:lnSpc>
                          <a:spcPct val="107000"/>
                        </a:lnSpc>
                        <a:spcAft>
                          <a:spcPts val="0"/>
                        </a:spcAft>
                      </a:pPr>
                      <a:r>
                        <a:rPr lang="el-GR" sz="1200" dirty="0">
                          <a:effectLst/>
                        </a:rPr>
                        <a:t>Προθυμία για τη συζήτηση από όλους. Μικρά σχόλια, τα περισσότερα θετικά.</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272" marR="38272" marT="0" marB="0"/>
                </a:tc>
                <a:extLst>
                  <a:ext uri="{0D108BD9-81ED-4DB2-BD59-A6C34878D82A}">
                    <a16:rowId xmlns="" xmlns:a16="http://schemas.microsoft.com/office/drawing/2014/main" val="4167551144"/>
                  </a:ext>
                </a:extLst>
              </a:tr>
            </a:tbl>
          </a:graphicData>
        </a:graphic>
      </p:graphicFrame>
    </p:spTree>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838200" y="365127"/>
            <a:ext cx="10515600" cy="1163228"/>
          </a:xfrm>
          <a:solidFill>
            <a:srgbClr val="B8FF71"/>
          </a:solidFill>
          <a:effectLst>
            <a:reflection stA="45000" endPos="0" dist="50800" dir="5400000" sy="-100000" algn="bl" rotWithShape="0"/>
            <a:softEdge rad="63500"/>
          </a:effectLst>
        </p:spPr>
        <p:txBody>
          <a:bodyPr>
            <a:normAutofit/>
          </a:bodyPr>
          <a:lstStyle/>
          <a:p>
            <a:pPr algn="ctr"/>
            <a:r>
              <a:rPr lang="el-GR" sz="2400" b="1" dirty="0" smtClean="0">
                <a:solidFill>
                  <a:schemeClr val="tx1"/>
                </a:solidFill>
                <a:latin typeface="+mn-lt"/>
              </a:rPr>
              <a:t>Συμπεράσματα </a:t>
            </a:r>
            <a:r>
              <a:rPr lang="el-GR" sz="2400" b="1" dirty="0">
                <a:solidFill>
                  <a:schemeClr val="tx1"/>
                </a:solidFill>
                <a:latin typeface="+mn-lt"/>
              </a:rPr>
              <a:t>- Προτάσεις</a:t>
            </a:r>
            <a:endParaRPr lang="el-GR" sz="2400" dirty="0">
              <a:solidFill>
                <a:schemeClr val="tx1"/>
              </a:solidFill>
              <a:latin typeface="+mn-lt"/>
            </a:endParaRPr>
          </a:p>
        </p:txBody>
      </p:sp>
      <p:sp>
        <p:nvSpPr>
          <p:cNvPr id="3" name="2 - Θέση περιεχομένου"/>
          <p:cNvSpPr>
            <a:spLocks noGrp="1"/>
          </p:cNvSpPr>
          <p:nvPr>
            <p:ph idx="1"/>
          </p:nvPr>
        </p:nvSpPr>
        <p:spPr>
          <a:xfrm>
            <a:off x="838200" y="1463040"/>
            <a:ext cx="10515600" cy="3931920"/>
          </a:xfrm>
        </p:spPr>
        <p:txBody>
          <a:bodyPr>
            <a:normAutofit lnSpcReduction="10000"/>
          </a:bodyPr>
          <a:lstStyle/>
          <a:p>
            <a:pPr algn="just">
              <a:buNone/>
            </a:pPr>
            <a:endParaRPr lang="en-US" dirty="0" smtClean="0"/>
          </a:p>
          <a:p>
            <a:pPr algn="just">
              <a:buNone/>
            </a:pPr>
            <a:r>
              <a:rPr lang="el-GR" dirty="0" smtClean="0"/>
              <a:t>   </a:t>
            </a:r>
            <a:r>
              <a:rPr lang="el-GR" sz="2400" dirty="0" smtClean="0">
                <a:solidFill>
                  <a:schemeClr val="tx1"/>
                </a:solidFill>
                <a:latin typeface="Calibri" pitchFamily="34" charset="0"/>
              </a:rPr>
              <a:t>Η </a:t>
            </a:r>
            <a:r>
              <a:rPr lang="el-GR" sz="2400" dirty="0">
                <a:solidFill>
                  <a:schemeClr val="tx1"/>
                </a:solidFill>
                <a:latin typeface="Calibri" pitchFamily="34" charset="0"/>
              </a:rPr>
              <a:t>εκπαιδευτική δραστηριότητα σχεδίασης και χρήσης ενός ψηφιακού παιχνιδιού, υιοθετήθηκε με την προσδοκία να δημιουργηθούν </a:t>
            </a:r>
            <a:r>
              <a:rPr lang="el-GR" sz="2400" b="1" dirty="0">
                <a:solidFill>
                  <a:schemeClr val="tx1"/>
                </a:solidFill>
                <a:latin typeface="Calibri" pitchFamily="34" charset="0"/>
              </a:rPr>
              <a:t>ευνοϊκότερες συνθήκες μάθησης</a:t>
            </a:r>
            <a:r>
              <a:rPr lang="el-GR" sz="2400" dirty="0">
                <a:solidFill>
                  <a:schemeClr val="tx1"/>
                </a:solidFill>
                <a:latin typeface="Calibri" pitchFamily="34" charset="0"/>
              </a:rPr>
              <a:t>, ώστε οι μαθητές </a:t>
            </a:r>
            <a:r>
              <a:rPr lang="el-GR" sz="2400" b="1" dirty="0">
                <a:solidFill>
                  <a:schemeClr val="tx1"/>
                </a:solidFill>
                <a:latin typeface="Calibri" pitchFamily="34" charset="0"/>
              </a:rPr>
              <a:t>να εξοικειωθούν με τις σημαντικές έννοιες της </a:t>
            </a:r>
            <a:r>
              <a:rPr lang="el-GR" sz="2400" b="1" dirty="0" err="1">
                <a:solidFill>
                  <a:schemeClr val="tx1"/>
                </a:solidFill>
                <a:latin typeface="Calibri" pitchFamily="34" charset="0"/>
              </a:rPr>
              <a:t>αειφορίας</a:t>
            </a:r>
            <a:r>
              <a:rPr lang="el-GR" sz="2400" b="1" dirty="0">
                <a:solidFill>
                  <a:schemeClr val="tx1"/>
                </a:solidFill>
                <a:latin typeface="Calibri" pitchFamily="34" charset="0"/>
              </a:rPr>
              <a:t> και άλλων σχετιζόμενων με </a:t>
            </a:r>
            <a:r>
              <a:rPr lang="el-GR" sz="2400" b="1" dirty="0" smtClean="0">
                <a:solidFill>
                  <a:schemeClr val="tx1"/>
                </a:solidFill>
                <a:latin typeface="Calibri" pitchFamily="34" charset="0"/>
              </a:rPr>
              <a:t>αυτή</a:t>
            </a:r>
            <a:r>
              <a:rPr lang="el-GR" sz="2400" dirty="0" smtClean="0">
                <a:solidFill>
                  <a:schemeClr val="tx1"/>
                </a:solidFill>
                <a:latin typeface="Calibri" pitchFamily="34" charset="0"/>
              </a:rPr>
              <a:t>.</a:t>
            </a:r>
            <a:r>
              <a:rPr lang="el-GR" sz="2400" b="1" dirty="0" smtClean="0">
                <a:solidFill>
                  <a:schemeClr val="tx1"/>
                </a:solidFill>
                <a:latin typeface="Calibri" pitchFamily="34" charset="0"/>
              </a:rPr>
              <a:t> </a:t>
            </a:r>
            <a:endParaRPr lang="el-GR" sz="2400" b="1" dirty="0">
              <a:solidFill>
                <a:schemeClr val="tx1"/>
              </a:solidFill>
              <a:latin typeface="Calibri" pitchFamily="34" charset="0"/>
            </a:endParaRPr>
          </a:p>
          <a:p>
            <a:pPr algn="just">
              <a:buNone/>
            </a:pPr>
            <a:r>
              <a:rPr lang="el-GR" sz="2400" b="1" dirty="0">
                <a:solidFill>
                  <a:schemeClr val="tx1"/>
                </a:solidFill>
                <a:latin typeface="Calibri" pitchFamily="34" charset="0"/>
              </a:rPr>
              <a:t>     </a:t>
            </a:r>
            <a:r>
              <a:rPr lang="el-GR" sz="2400" dirty="0">
                <a:solidFill>
                  <a:schemeClr val="tx1"/>
                </a:solidFill>
                <a:latin typeface="Calibri" pitchFamily="34" charset="0"/>
              </a:rPr>
              <a:t>Πρόκληση γιατί:</a:t>
            </a:r>
          </a:p>
          <a:p>
            <a:pPr algn="just">
              <a:buFont typeface="Wingdings" pitchFamily="2" charset="2"/>
              <a:buChar char="Ø"/>
            </a:pPr>
            <a:r>
              <a:rPr lang="el-GR" sz="2400" dirty="0">
                <a:solidFill>
                  <a:schemeClr val="tx1"/>
                </a:solidFill>
                <a:latin typeface="Calibri" pitchFamily="34" charset="0"/>
              </a:rPr>
              <a:t>αφορούσε σε έναν </a:t>
            </a:r>
            <a:r>
              <a:rPr lang="el-GR" sz="2400" b="1" dirty="0">
                <a:solidFill>
                  <a:schemeClr val="tx1"/>
                </a:solidFill>
                <a:latin typeface="Calibri" pitchFamily="34" charset="0"/>
              </a:rPr>
              <a:t>διαφορετικό, ελκυστικό, διασκεδαστικό τρόπο προσέγγισης της γνώσης</a:t>
            </a:r>
            <a:endParaRPr lang="el-GR" sz="2400" dirty="0">
              <a:solidFill>
                <a:schemeClr val="tx1"/>
              </a:solidFill>
              <a:latin typeface="Calibri" pitchFamily="34" charset="0"/>
            </a:endParaRPr>
          </a:p>
          <a:p>
            <a:pPr algn="just">
              <a:buFont typeface="Wingdings" pitchFamily="2" charset="2"/>
              <a:buChar char="Ø"/>
            </a:pPr>
            <a:r>
              <a:rPr lang="el-GR" sz="2400" dirty="0">
                <a:solidFill>
                  <a:schemeClr val="tx1"/>
                </a:solidFill>
                <a:latin typeface="Calibri" pitchFamily="34" charset="0"/>
              </a:rPr>
              <a:t>είχε ως σκοπό τη </a:t>
            </a:r>
            <a:r>
              <a:rPr lang="el-GR" sz="2400" b="1" dirty="0">
                <a:solidFill>
                  <a:schemeClr val="tx1"/>
                </a:solidFill>
                <a:latin typeface="Calibri" pitchFamily="34" charset="0"/>
              </a:rPr>
              <a:t>δημιουργία εσωτερικών κινήτρων μάθησης</a:t>
            </a:r>
            <a:r>
              <a:rPr lang="el-GR" sz="2400" dirty="0">
                <a:solidFill>
                  <a:schemeClr val="tx1"/>
                </a:solidFill>
                <a:latin typeface="Calibri" pitchFamily="34" charset="0"/>
              </a:rPr>
              <a:t> σε μαθητές του ΕΠΑ.Λ.</a:t>
            </a:r>
          </a:p>
        </p:txBody>
      </p:sp>
      <p:pic>
        <p:nvPicPr>
          <p:cNvPr id="8194" name="Picture 2" descr="Αποτέλεσμα εικόνας για αειφόρος ανάπτυξη"/>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85776" y="4950824"/>
            <a:ext cx="3037568" cy="173736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838200" y="365127"/>
            <a:ext cx="10515600" cy="1071788"/>
          </a:xfrm>
          <a:solidFill>
            <a:srgbClr val="B8FF71"/>
          </a:solidFill>
          <a:effectLst>
            <a:reflection stA="45000" endPos="0" dist="50800" dir="5400000" sy="-100000" algn="bl" rotWithShape="0"/>
            <a:softEdge rad="63500"/>
          </a:effectLst>
        </p:spPr>
        <p:txBody>
          <a:bodyPr>
            <a:normAutofit/>
          </a:bodyPr>
          <a:lstStyle/>
          <a:p>
            <a:pPr algn="ctr"/>
            <a:r>
              <a:rPr lang="el-GR" sz="2400" b="1" dirty="0" smtClean="0">
                <a:solidFill>
                  <a:schemeClr val="tx1"/>
                </a:solidFill>
                <a:latin typeface="+mn-lt"/>
              </a:rPr>
              <a:t>Συμπεράσματα </a:t>
            </a:r>
            <a:r>
              <a:rPr lang="el-GR" sz="2400" b="1" dirty="0">
                <a:solidFill>
                  <a:schemeClr val="tx1"/>
                </a:solidFill>
                <a:latin typeface="+mn-lt"/>
              </a:rPr>
              <a:t>- Προτάσεις</a:t>
            </a:r>
            <a:endParaRPr lang="el-GR" sz="2400" dirty="0">
              <a:solidFill>
                <a:schemeClr val="tx1"/>
              </a:solidFill>
              <a:latin typeface="+mn-lt"/>
            </a:endParaRPr>
          </a:p>
        </p:txBody>
      </p:sp>
      <p:sp>
        <p:nvSpPr>
          <p:cNvPr id="3" name="2 - Θέση περιεχομένου"/>
          <p:cNvSpPr>
            <a:spLocks noGrp="1"/>
          </p:cNvSpPr>
          <p:nvPr>
            <p:ph idx="1"/>
          </p:nvPr>
        </p:nvSpPr>
        <p:spPr>
          <a:xfrm>
            <a:off x="694509" y="1541419"/>
            <a:ext cx="10515600" cy="3579222"/>
          </a:xfrm>
          <a:solidFill>
            <a:srgbClr val="FFFF9F"/>
          </a:solidFill>
        </p:spPr>
        <p:txBody>
          <a:bodyPr>
            <a:normAutofit fontScale="85000" lnSpcReduction="20000"/>
          </a:bodyPr>
          <a:lstStyle/>
          <a:p>
            <a:pPr algn="just">
              <a:buFont typeface="Wingdings" panose="05000000000000000000" pitchFamily="2" charset="2"/>
              <a:buChar char="§"/>
            </a:pPr>
            <a:r>
              <a:rPr lang="el-GR" sz="3100" b="1" dirty="0">
                <a:solidFill>
                  <a:schemeClr val="tx1"/>
                </a:solidFill>
                <a:latin typeface="Calibri" pitchFamily="34" charset="0"/>
                <a:cs typeface="Calibri" panose="020F0502020204030204" pitchFamily="34" charset="0"/>
              </a:rPr>
              <a:t>Η γρήγορη ανταπόκριση, η εξοικείωση και δράση των μαθητών</a:t>
            </a:r>
            <a:r>
              <a:rPr lang="el-GR" sz="3100" dirty="0">
                <a:latin typeface="Calibri" pitchFamily="34" charset="0"/>
              </a:rPr>
              <a:t> οι οποίοι πειραματίστηκαν και αλληλεπίδρασαν με τον μικρόκοσμο</a:t>
            </a:r>
            <a:r>
              <a:rPr lang="en-US" sz="3100" dirty="0">
                <a:latin typeface="Calibri" pitchFamily="34" charset="0"/>
              </a:rPr>
              <a:t> </a:t>
            </a:r>
            <a:r>
              <a:rPr lang="el-GR" sz="3100" b="1" dirty="0">
                <a:solidFill>
                  <a:schemeClr val="tx1"/>
                </a:solidFill>
                <a:latin typeface="Calibri" pitchFamily="34" charset="0"/>
                <a:cs typeface="Calibri" panose="020F0502020204030204" pitchFamily="34" charset="0"/>
              </a:rPr>
              <a:t>ως πρωταγωνιστές της μαθησιακής διαδικασίας</a:t>
            </a:r>
            <a:endParaRPr lang="el-GR" sz="3100" dirty="0">
              <a:solidFill>
                <a:schemeClr val="tx1"/>
              </a:solidFill>
              <a:latin typeface="Calibri" pitchFamily="34" charset="0"/>
              <a:cs typeface="Calibri" panose="020F0502020204030204" pitchFamily="34" charset="0"/>
            </a:endParaRPr>
          </a:p>
          <a:p>
            <a:pPr algn="just">
              <a:buFont typeface="Wingdings" panose="05000000000000000000" pitchFamily="2" charset="2"/>
              <a:buChar char="§"/>
            </a:pPr>
            <a:r>
              <a:rPr lang="el-GR" sz="3100" dirty="0">
                <a:solidFill>
                  <a:schemeClr val="tx1"/>
                </a:solidFill>
                <a:latin typeface="Calibri" pitchFamily="34" charset="0"/>
                <a:cs typeface="Calibri" panose="020F0502020204030204" pitchFamily="34" charset="0"/>
              </a:rPr>
              <a:t>Εναλλαγή ανάμεσα στους ρόλους του </a:t>
            </a:r>
            <a:r>
              <a:rPr lang="el-GR" sz="3100" b="1" dirty="0">
                <a:solidFill>
                  <a:schemeClr val="tx1"/>
                </a:solidFill>
                <a:latin typeface="Calibri" panose="020F0502020204030204" pitchFamily="34" charset="0"/>
                <a:cs typeface="Calibri" panose="020F0502020204030204" pitchFamily="34" charset="0"/>
              </a:rPr>
              <a:t>σχεδιαστή</a:t>
            </a:r>
            <a:r>
              <a:rPr lang="el-GR" sz="3100" dirty="0">
                <a:solidFill>
                  <a:schemeClr val="tx1"/>
                </a:solidFill>
                <a:latin typeface="Calibri" panose="020F0502020204030204" pitchFamily="34" charset="0"/>
                <a:cs typeface="Calibri" panose="020F0502020204030204" pitchFamily="34" charset="0"/>
              </a:rPr>
              <a:t> και του </a:t>
            </a:r>
            <a:r>
              <a:rPr lang="el-GR" sz="3100" b="1" dirty="0">
                <a:solidFill>
                  <a:schemeClr val="tx1"/>
                </a:solidFill>
                <a:latin typeface="Calibri" panose="020F0502020204030204" pitchFamily="34" charset="0"/>
                <a:cs typeface="Calibri" panose="020F0502020204030204" pitchFamily="34" charset="0"/>
              </a:rPr>
              <a:t>τελικού παίκτη </a:t>
            </a:r>
            <a:r>
              <a:rPr lang="el-GR" sz="3100" dirty="0">
                <a:solidFill>
                  <a:schemeClr val="tx1"/>
                </a:solidFill>
                <a:latin typeface="Calibri" panose="020F0502020204030204" pitchFamily="34" charset="0"/>
                <a:cs typeface="Calibri" panose="020F0502020204030204" pitchFamily="34" charset="0"/>
              </a:rPr>
              <a:t>του παιχνιδιού </a:t>
            </a:r>
            <a:r>
              <a:rPr lang="el-GR" sz="31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l-GR" sz="3100" b="1" dirty="0">
                <a:solidFill>
                  <a:schemeClr val="tx1"/>
                </a:solidFill>
                <a:latin typeface="Calibri" panose="020F0502020204030204" pitchFamily="34" charset="0"/>
                <a:cs typeface="Calibri" panose="020F0502020204030204" pitchFamily="34" charset="0"/>
              </a:rPr>
              <a:t>πειραματισμός και βιωματική προσέγγιση του «</a:t>
            </a:r>
            <a:r>
              <a:rPr lang="el-GR" sz="3100" b="1" dirty="0" err="1">
                <a:solidFill>
                  <a:schemeClr val="tx1"/>
                </a:solidFill>
                <a:latin typeface="Calibri" panose="020F0502020204030204" pitchFamily="34" charset="0"/>
                <a:cs typeface="Calibri" panose="020F0502020204030204" pitchFamily="34" charset="0"/>
              </a:rPr>
              <a:t>μηχανισµού</a:t>
            </a:r>
            <a:r>
              <a:rPr lang="el-GR" sz="3100" b="1" dirty="0">
                <a:solidFill>
                  <a:schemeClr val="tx1"/>
                </a:solidFill>
                <a:latin typeface="Calibri" panose="020F0502020204030204" pitchFamily="34" charset="0"/>
                <a:cs typeface="Calibri" panose="020F0502020204030204" pitchFamily="34" charset="0"/>
              </a:rPr>
              <a:t> επιδίωξης και ανάπτυξης της </a:t>
            </a:r>
            <a:r>
              <a:rPr lang="el-GR" sz="3100" b="1" dirty="0" err="1">
                <a:solidFill>
                  <a:schemeClr val="tx1"/>
                </a:solidFill>
                <a:latin typeface="Calibri" panose="020F0502020204030204" pitchFamily="34" charset="0"/>
                <a:cs typeface="Calibri" panose="020F0502020204030204" pitchFamily="34" charset="0"/>
              </a:rPr>
              <a:t>αειφορίας</a:t>
            </a:r>
            <a:r>
              <a:rPr lang="el-GR" sz="3100" b="1" dirty="0">
                <a:solidFill>
                  <a:schemeClr val="tx1"/>
                </a:solidFill>
                <a:latin typeface="Calibri" panose="020F0502020204030204" pitchFamily="34" charset="0"/>
                <a:cs typeface="Calibri" panose="020F0502020204030204" pitchFamily="34" charset="0"/>
              </a:rPr>
              <a:t>» σε μια τοπική  κοινότητα</a:t>
            </a:r>
            <a:r>
              <a:rPr lang="el-GR" sz="3100" dirty="0">
                <a:solidFill>
                  <a:schemeClr val="tx1"/>
                </a:solidFill>
                <a:latin typeface="Calibri" panose="020F0502020204030204" pitchFamily="34" charset="0"/>
                <a:cs typeface="Calibri" panose="020F0502020204030204" pitchFamily="34" charset="0"/>
              </a:rPr>
              <a:t> </a:t>
            </a:r>
          </a:p>
          <a:p>
            <a:pPr algn="just">
              <a:buFont typeface="Wingdings" panose="05000000000000000000" pitchFamily="2" charset="2"/>
              <a:buChar char="§"/>
            </a:pPr>
            <a:r>
              <a:rPr lang="el-GR" sz="3100" dirty="0">
                <a:solidFill>
                  <a:schemeClr val="tx1"/>
                </a:solidFill>
                <a:latin typeface="Calibri" panose="020F0502020204030204" pitchFamily="34" charset="0"/>
                <a:cs typeface="Calibri" panose="020F0502020204030204" pitchFamily="34" charset="0"/>
              </a:rPr>
              <a:t>Διαμόρφωση ενός ιδιαίτερου </a:t>
            </a:r>
            <a:r>
              <a:rPr lang="el-GR" sz="3100" b="1" dirty="0">
                <a:solidFill>
                  <a:schemeClr val="tx1"/>
                </a:solidFill>
                <a:latin typeface="Calibri" panose="020F0502020204030204" pitchFamily="34" charset="0"/>
                <a:cs typeface="Calibri" panose="020F0502020204030204" pitchFamily="34" charset="0"/>
              </a:rPr>
              <a:t>τρόπου και ρυθμού συμμετοχής</a:t>
            </a:r>
            <a:r>
              <a:rPr lang="el-GR" sz="3100" dirty="0">
                <a:solidFill>
                  <a:schemeClr val="tx1"/>
                </a:solidFill>
                <a:latin typeface="Calibri" panose="020F0502020204030204" pitchFamily="34" charset="0"/>
                <a:cs typeface="Calibri" panose="020F0502020204030204" pitchFamily="34" charset="0"/>
              </a:rPr>
              <a:t> από κάθε μαθητή στη διαδικασία</a:t>
            </a:r>
          </a:p>
          <a:p>
            <a:pPr algn="just">
              <a:buFont typeface="Wingdings" panose="05000000000000000000" pitchFamily="2" charset="2"/>
              <a:buChar char="§"/>
            </a:pPr>
            <a:r>
              <a:rPr lang="el-GR" sz="3100" b="1" dirty="0">
                <a:solidFill>
                  <a:schemeClr val="tx1"/>
                </a:solidFill>
                <a:latin typeface="Calibri" panose="020F0502020204030204" pitchFamily="34" charset="0"/>
                <a:cs typeface="Calibri" panose="020F0502020204030204" pitchFamily="34" charset="0"/>
              </a:rPr>
              <a:t> </a:t>
            </a:r>
            <a:r>
              <a:rPr lang="el-GR" sz="3100" dirty="0">
                <a:solidFill>
                  <a:schemeClr val="tx1"/>
                </a:solidFill>
                <a:latin typeface="Calibri" panose="020F0502020204030204" pitchFamily="34" charset="0"/>
                <a:cs typeface="Calibri" panose="020F0502020204030204" pitchFamily="34" charset="0"/>
              </a:rPr>
              <a:t>Ολοκλήρωση της δημιουργίας του παιχνιδιού μέσα από </a:t>
            </a:r>
            <a:r>
              <a:rPr lang="el-GR" sz="3100" b="1" dirty="0">
                <a:solidFill>
                  <a:schemeClr val="tx1"/>
                </a:solidFill>
                <a:latin typeface="Calibri" panose="020F0502020204030204" pitchFamily="34" charset="0"/>
                <a:cs typeface="Calibri" panose="020F0502020204030204" pitchFamily="34" charset="0"/>
              </a:rPr>
              <a:t>ανταλλαγή απόψεων </a:t>
            </a:r>
            <a:r>
              <a:rPr lang="el-GR" sz="3100" dirty="0">
                <a:solidFill>
                  <a:schemeClr val="tx1"/>
                </a:solidFill>
                <a:latin typeface="Calibri" panose="020F0502020204030204" pitchFamily="34" charset="0"/>
                <a:cs typeface="Calibri" panose="020F0502020204030204" pitchFamily="34" charset="0"/>
              </a:rPr>
              <a:t>αλλά και </a:t>
            </a:r>
            <a:r>
              <a:rPr lang="el-GR" sz="3100" b="1" dirty="0">
                <a:solidFill>
                  <a:schemeClr val="tx1"/>
                </a:solidFill>
                <a:latin typeface="Calibri" panose="020F0502020204030204" pitchFamily="34" charset="0"/>
                <a:cs typeface="Calibri" panose="020F0502020204030204" pitchFamily="34" charset="0"/>
              </a:rPr>
              <a:t>εποικοδομητικές «συγκρούσεις»</a:t>
            </a:r>
            <a:endParaRPr lang="el-GR" sz="3100" dirty="0">
              <a:solidFill>
                <a:schemeClr val="tx1"/>
              </a:solidFill>
              <a:latin typeface="Calibri" panose="020F0502020204030204" pitchFamily="34" charset="0"/>
              <a:cs typeface="Calibri" panose="020F0502020204030204" pitchFamily="34" charset="0"/>
            </a:endParaRPr>
          </a:p>
          <a:p>
            <a:endParaRPr lang="el-GR" dirty="0"/>
          </a:p>
        </p:txBody>
      </p:sp>
      <p:pic>
        <p:nvPicPr>
          <p:cNvPr id="1026" name="Picture 2" descr="Αποτέλεσμα εικόνας για συμβουλιο μαθητων"/>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39299" y="5029201"/>
            <a:ext cx="3657600" cy="182879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851263" y="443504"/>
            <a:ext cx="10515600" cy="1176291"/>
          </a:xfrm>
          <a:solidFill>
            <a:srgbClr val="B8FF71"/>
          </a:solidFill>
          <a:effectLst>
            <a:reflection stA="45000" endPos="0" dist="50800" dir="5400000" sy="-100000" algn="bl" rotWithShape="0"/>
            <a:softEdge rad="63500"/>
          </a:effectLst>
        </p:spPr>
        <p:txBody>
          <a:bodyPr>
            <a:normAutofit/>
          </a:bodyPr>
          <a:lstStyle/>
          <a:p>
            <a:pPr algn="ctr"/>
            <a:r>
              <a:rPr lang="el-GR" sz="2400" b="1" dirty="0" smtClean="0">
                <a:solidFill>
                  <a:schemeClr val="tx1"/>
                </a:solidFill>
                <a:latin typeface="+mn-lt"/>
              </a:rPr>
              <a:t>Συμπεράσματα </a:t>
            </a:r>
            <a:r>
              <a:rPr lang="el-GR" sz="2400" b="1" dirty="0">
                <a:solidFill>
                  <a:schemeClr val="tx1"/>
                </a:solidFill>
                <a:latin typeface="+mn-lt"/>
              </a:rPr>
              <a:t>- Προτάσεις</a:t>
            </a:r>
            <a:endParaRPr lang="el-GR" sz="2400" dirty="0">
              <a:solidFill>
                <a:schemeClr val="tx1"/>
              </a:solidFill>
              <a:latin typeface="+mn-lt"/>
            </a:endParaRPr>
          </a:p>
        </p:txBody>
      </p:sp>
      <p:sp>
        <p:nvSpPr>
          <p:cNvPr id="3" name="2 - Θέση περιεχομένου"/>
          <p:cNvSpPr>
            <a:spLocks noGrp="1"/>
          </p:cNvSpPr>
          <p:nvPr>
            <p:ph idx="1"/>
          </p:nvPr>
        </p:nvSpPr>
        <p:spPr>
          <a:xfrm>
            <a:off x="703460" y="1619795"/>
            <a:ext cx="10347717" cy="2952206"/>
          </a:xfrm>
        </p:spPr>
        <p:txBody>
          <a:bodyPr>
            <a:normAutofit/>
          </a:bodyPr>
          <a:lstStyle/>
          <a:p>
            <a:pPr algn="just">
              <a:buFont typeface="Wingdings" panose="05000000000000000000" pitchFamily="2" charset="2"/>
              <a:buChar char="§"/>
            </a:pPr>
            <a:r>
              <a:rPr lang="el-GR" sz="2400" dirty="0">
                <a:solidFill>
                  <a:schemeClr val="tx1"/>
                </a:solidFill>
                <a:latin typeface="Calibri" panose="020F0502020204030204" pitchFamily="34" charset="0"/>
                <a:cs typeface="Calibri" panose="020F0502020204030204" pitchFamily="34" charset="0"/>
              </a:rPr>
              <a:t>Η όλη μαθησιακή εμπειρία: ενδιαφέρουσα και θετική, καθώς ευνοήθηκε η ενεργός συμμετοχή και η εξοικείωση των μαθητών με τα ζητήματα με τα οποία καταπιάστηκαν</a:t>
            </a:r>
          </a:p>
          <a:p>
            <a:pPr algn="just">
              <a:buFont typeface="Wingdings" panose="05000000000000000000" pitchFamily="2" charset="2"/>
              <a:buChar char="§"/>
            </a:pPr>
            <a:r>
              <a:rPr lang="el-GR" sz="2400" dirty="0">
                <a:solidFill>
                  <a:schemeClr val="tx1"/>
                </a:solidFill>
                <a:latin typeface="Calibri" panose="020F0502020204030204" pitchFamily="34" charset="0"/>
                <a:cs typeface="Calibri" panose="020F0502020204030204" pitchFamily="34" charset="0"/>
              </a:rPr>
              <a:t>Η συνέχιση και γενίκευση της δραστηριότητας και σε άλλους μαθητές και η αξιολόγηση και άλλων ανάλογων εφαρμογών: χρήσιμη για την ανάδειξη σημαντικών στοιχείων ως προς την αξιοποίηση του σχεδιασμού ψηφιακών παιχνιδιών γενικά και, ειδικά, στην ανάπτυξη γνώσης και ευαισθητοποίησης των μαθητών για την έννοια της «</a:t>
            </a:r>
            <a:r>
              <a:rPr lang="el-GR" sz="2400" dirty="0" err="1">
                <a:solidFill>
                  <a:schemeClr val="tx1"/>
                </a:solidFill>
                <a:latin typeface="Calibri" panose="020F0502020204030204" pitchFamily="34" charset="0"/>
                <a:cs typeface="Calibri" panose="020F0502020204030204" pitchFamily="34" charset="0"/>
              </a:rPr>
              <a:t>αειφορίας</a:t>
            </a:r>
            <a:r>
              <a:rPr lang="el-GR" sz="2400" dirty="0">
                <a:solidFill>
                  <a:schemeClr val="tx1"/>
                </a:solidFill>
                <a:latin typeface="Calibri" panose="020F0502020204030204" pitchFamily="34" charset="0"/>
                <a:cs typeface="Calibri" panose="020F0502020204030204" pitchFamily="34" charset="0"/>
              </a:rPr>
              <a:t>»</a:t>
            </a:r>
          </a:p>
          <a:p>
            <a:endParaRPr lang="el-GR" dirty="0"/>
          </a:p>
        </p:txBody>
      </p:sp>
      <p:pic>
        <p:nvPicPr>
          <p:cNvPr id="5" name="Picture 2" descr="Αποτέλεσμα εικόνας για αειφόρος ανάπτυξη"/>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20560" y="4480560"/>
            <a:ext cx="3886525" cy="195066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Αποτέλεσμα εικόνας για προγραμματα σπουδων"/>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315179" y="1362621"/>
            <a:ext cx="3243943" cy="1366513"/>
          </a:xfrm>
          <a:prstGeom prst="rect">
            <a:avLst/>
          </a:prstGeom>
          <a:noFill/>
        </p:spPr>
      </p:pic>
      <p:sp>
        <p:nvSpPr>
          <p:cNvPr id="5" name="Rounded Rectangle 4"/>
          <p:cNvSpPr/>
          <p:nvPr/>
        </p:nvSpPr>
        <p:spPr>
          <a:xfrm>
            <a:off x="1572651" y="1377952"/>
            <a:ext cx="1899139" cy="13223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b="1" dirty="0"/>
              <a:t>Ψηφιακές Τεχνολογίες Τ.Π.Ε.</a:t>
            </a:r>
          </a:p>
        </p:txBody>
      </p:sp>
      <p:sp>
        <p:nvSpPr>
          <p:cNvPr id="6" name="Content Placeholder 5"/>
          <p:cNvSpPr>
            <a:spLocks noGrp="1"/>
          </p:cNvSpPr>
          <p:nvPr>
            <p:ph idx="1"/>
          </p:nvPr>
        </p:nvSpPr>
        <p:spPr>
          <a:xfrm>
            <a:off x="8486555" y="1377951"/>
            <a:ext cx="2867245" cy="13511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l-GR" sz="2000" b="1" dirty="0"/>
              <a:t>Εκπαίδευση για την Αειφόρο Ανάπτυξη</a:t>
            </a:r>
          </a:p>
        </p:txBody>
      </p:sp>
      <p:sp>
        <p:nvSpPr>
          <p:cNvPr id="7" name="Rounded Rectangle 6"/>
          <p:cNvSpPr/>
          <p:nvPr/>
        </p:nvSpPr>
        <p:spPr>
          <a:xfrm>
            <a:off x="4991577" y="4681977"/>
            <a:ext cx="1975280" cy="13223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b="1" dirty="0"/>
              <a:t>Προγράμματα Σπουδών</a:t>
            </a:r>
          </a:p>
        </p:txBody>
      </p:sp>
      <p:sp>
        <p:nvSpPr>
          <p:cNvPr id="8" name="Rectangle 7"/>
          <p:cNvSpPr/>
          <p:nvPr/>
        </p:nvSpPr>
        <p:spPr>
          <a:xfrm>
            <a:off x="4239066" y="2970523"/>
            <a:ext cx="3713871" cy="13364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891" indent="-342891">
              <a:buFont typeface="Wingdings" panose="05000000000000000000" pitchFamily="2" charset="2"/>
              <a:buChar char="ü"/>
            </a:pPr>
            <a:r>
              <a:rPr lang="el-GR" dirty="0"/>
              <a:t>Ανοιχτό μαθησιακό περιβάλλον</a:t>
            </a:r>
          </a:p>
          <a:p>
            <a:pPr marL="342891" indent="-342891">
              <a:buFont typeface="Wingdings" panose="05000000000000000000" pitchFamily="2" charset="2"/>
              <a:buChar char="ü"/>
            </a:pPr>
            <a:r>
              <a:rPr lang="el-GR" dirty="0"/>
              <a:t>Αυτονομία</a:t>
            </a:r>
          </a:p>
          <a:p>
            <a:pPr marL="342891" indent="-342891">
              <a:buFont typeface="Wingdings" panose="05000000000000000000" pitchFamily="2" charset="2"/>
              <a:buChar char="ü"/>
            </a:pPr>
            <a:r>
              <a:rPr lang="el-GR" dirty="0"/>
              <a:t>Αυτενέργεια</a:t>
            </a:r>
          </a:p>
          <a:p>
            <a:pPr marL="342891" indent="-342891">
              <a:buFont typeface="Wingdings" panose="05000000000000000000" pitchFamily="2" charset="2"/>
              <a:buChar char="ü"/>
            </a:pPr>
            <a:r>
              <a:rPr lang="el-GR" dirty="0"/>
              <a:t>Καινοτομία</a:t>
            </a:r>
          </a:p>
          <a:p>
            <a:pPr marL="342891" indent="-342891">
              <a:buFont typeface="Wingdings" panose="05000000000000000000" pitchFamily="2" charset="2"/>
              <a:buChar char="ü"/>
            </a:pPr>
            <a:r>
              <a:rPr lang="el-GR" dirty="0"/>
              <a:t>Δημιουργικότητα</a:t>
            </a:r>
          </a:p>
        </p:txBody>
      </p:sp>
      <p:cxnSp>
        <p:nvCxnSpPr>
          <p:cNvPr id="10" name="Straight Arrow Connector 9"/>
          <p:cNvCxnSpPr/>
          <p:nvPr/>
        </p:nvCxnSpPr>
        <p:spPr>
          <a:xfrm>
            <a:off x="3471789" y="2700316"/>
            <a:ext cx="767275" cy="270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7952935" y="2700316"/>
            <a:ext cx="533619" cy="270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7" idx="0"/>
          </p:cNvCxnSpPr>
          <p:nvPr/>
        </p:nvCxnSpPr>
        <p:spPr>
          <a:xfrm flipH="1" flipV="1">
            <a:off x="5941147" y="4306954"/>
            <a:ext cx="38071" cy="3750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5" idx="3"/>
            <a:endCxn id="6" idx="1"/>
          </p:cNvCxnSpPr>
          <p:nvPr/>
        </p:nvCxnSpPr>
        <p:spPr>
          <a:xfrm>
            <a:off x="3471790" y="2039134"/>
            <a:ext cx="5014765" cy="14409"/>
          </a:xfrm>
          <a:prstGeom prst="straightConnector1">
            <a:avLst/>
          </a:prstGeom>
          <a:ln w="22225">
            <a:headEnd type="triangle"/>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a:endCxn id="7" idx="1"/>
          </p:cNvCxnSpPr>
          <p:nvPr/>
        </p:nvCxnSpPr>
        <p:spPr>
          <a:xfrm>
            <a:off x="2461847" y="2729134"/>
            <a:ext cx="2529731" cy="2614025"/>
          </a:xfrm>
          <a:prstGeom prst="straightConnector1">
            <a:avLst/>
          </a:prstGeom>
          <a:ln w="22225">
            <a:headEnd type="triangle"/>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endCxn id="7" idx="3"/>
          </p:cNvCxnSpPr>
          <p:nvPr/>
        </p:nvCxnSpPr>
        <p:spPr>
          <a:xfrm flipH="1">
            <a:off x="6966858" y="2729134"/>
            <a:ext cx="2908775" cy="2614025"/>
          </a:xfrm>
          <a:prstGeom prst="straightConnector1">
            <a:avLst/>
          </a:prstGeom>
          <a:ln w="22225">
            <a:headEnd type="triangle"/>
            <a:tailEnd type="triangle"/>
          </a:ln>
        </p:spPr>
        <p:style>
          <a:lnRef idx="1">
            <a:schemeClr val="dk1"/>
          </a:lnRef>
          <a:fillRef idx="0">
            <a:schemeClr val="dk1"/>
          </a:fillRef>
          <a:effectRef idx="0">
            <a:schemeClr val="dk1"/>
          </a:effectRef>
          <a:fontRef idx="minor">
            <a:schemeClr val="tx1"/>
          </a:fontRef>
        </p:style>
      </p:cxnSp>
      <p:sp>
        <p:nvSpPr>
          <p:cNvPr id="16" name="1 - Τίτλος"/>
          <p:cNvSpPr txBox="1">
            <a:spLocks/>
          </p:cNvSpPr>
          <p:nvPr/>
        </p:nvSpPr>
        <p:spPr>
          <a:xfrm>
            <a:off x="435697" y="214528"/>
            <a:ext cx="11010900" cy="1123088"/>
          </a:xfrm>
          <a:prstGeom prst="rect">
            <a:avLst/>
          </a:prstGeom>
          <a:solidFill>
            <a:srgbClr val="B8FF71"/>
          </a:solidFill>
          <a:effectLst>
            <a:softEdge rad="63500"/>
          </a:effectLst>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800" b="1" dirty="0"/>
              <a:t/>
            </a:r>
            <a:br>
              <a:rPr lang="el-GR" sz="2800" b="1" dirty="0"/>
            </a:br>
            <a:r>
              <a:rPr lang="el-GR" sz="2800" b="1" dirty="0"/>
              <a:t/>
            </a:r>
            <a:br>
              <a:rPr lang="el-GR" sz="2800" b="1" dirty="0"/>
            </a:br>
            <a:r>
              <a:rPr lang="el-GR" sz="3000" b="1" dirty="0">
                <a:latin typeface="+mn-lt"/>
              </a:rPr>
              <a:t>Στη δραστηριότητά μας συνδυάσαμε</a:t>
            </a:r>
            <a:r>
              <a:rPr lang="el-GR" sz="2800" b="1" dirty="0"/>
              <a:t/>
            </a:r>
            <a:br>
              <a:rPr lang="el-GR" sz="2800" b="1" dirty="0"/>
            </a:br>
            <a:endParaRPr lang="el-GR" sz="2800" b="1" dirty="0"/>
          </a:p>
        </p:txBody>
      </p:sp>
      <p:pic>
        <p:nvPicPr>
          <p:cNvPr id="3074" name="Picture 2" descr="Αποτέλεσμα εικόνας για ψηφιακά παιχνίδια και μάθηση"/>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475" y="4306954"/>
            <a:ext cx="1881371" cy="21431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Αποτέλεσμα εικόνας για αειφόρος ανάπτυξη"/>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47915" y="4306954"/>
            <a:ext cx="2133600" cy="2143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26747281"/>
      </p:ext>
    </p:extLst>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6852"/>
            <a:ext cx="10515600" cy="5061369"/>
          </a:xfrm>
        </p:spPr>
        <p:txBody>
          <a:bodyPr>
            <a:normAutofit/>
          </a:bodyPr>
          <a:lstStyle/>
          <a:p>
            <a:pPr>
              <a:buFont typeface="Courier New" panose="02070309020205020404" pitchFamily="49" charset="0"/>
              <a:buChar char="o"/>
            </a:pPr>
            <a:r>
              <a:rPr lang="el-GR" sz="2000" dirty="0">
                <a:solidFill>
                  <a:schemeClr val="tx1"/>
                </a:solidFill>
                <a:latin typeface="Calibri" panose="020F0502020204030204" pitchFamily="34" charset="0"/>
                <a:cs typeface="Calibri" panose="020F0502020204030204" pitchFamily="34" charset="0"/>
              </a:rPr>
              <a:t>Σύγχρονοι νέοι: Ψηφιακοί </a:t>
            </a:r>
            <a:r>
              <a:rPr lang="el-GR" sz="2000" dirty="0" smtClean="0">
                <a:solidFill>
                  <a:schemeClr val="tx1"/>
                </a:solidFill>
                <a:latin typeface="Calibri" panose="020F0502020204030204" pitchFamily="34" charset="0"/>
                <a:cs typeface="Calibri" panose="020F0502020204030204" pitchFamily="34" charset="0"/>
              </a:rPr>
              <a:t>Γηγενείς </a:t>
            </a:r>
            <a:r>
              <a:rPr lang="el-GR" sz="2000" dirty="0" smtClean="0"/>
              <a:t>(“</a:t>
            </a:r>
            <a:r>
              <a:rPr lang="en-GB" sz="2000" dirty="0" smtClean="0"/>
              <a:t>digital natives</a:t>
            </a:r>
            <a:r>
              <a:rPr lang="el-GR" sz="2000" dirty="0" smtClean="0"/>
              <a:t>”)</a:t>
            </a:r>
            <a:endParaRPr lang="el-GR" sz="2000" dirty="0">
              <a:solidFill>
                <a:schemeClr val="tx1"/>
              </a:solidFill>
              <a:latin typeface="Calibri" panose="020F0502020204030204" pitchFamily="34" charset="0"/>
              <a:cs typeface="Calibri" panose="020F0502020204030204" pitchFamily="34" charset="0"/>
            </a:endParaRPr>
          </a:p>
          <a:p>
            <a:pPr marL="0" indent="0">
              <a:buNone/>
            </a:pPr>
            <a:r>
              <a:rPr lang="el-GR" sz="2000" u="sng" dirty="0">
                <a:solidFill>
                  <a:schemeClr val="tx1"/>
                </a:solidFill>
                <a:latin typeface="Calibri" panose="020F0502020204030204" pitchFamily="34" charset="0"/>
                <a:cs typeface="Calibri" panose="020F0502020204030204" pitchFamily="34" charset="0"/>
              </a:rPr>
              <a:t>ΨΗΦΙΑΚΑ ΠΑΙΧΝΙΔΙΑ ΚΑΙ ΝΕΑ ΠΕΡΙΒΑΛΛΟΝΤΑ ΜΑΘΗΣΗΣ</a:t>
            </a:r>
          </a:p>
          <a:p>
            <a:pPr>
              <a:buFont typeface="Wingdings" panose="05000000000000000000" pitchFamily="2" charset="2"/>
              <a:buChar char="Ø"/>
            </a:pPr>
            <a:r>
              <a:rPr lang="el-GR" sz="2000" dirty="0">
                <a:solidFill>
                  <a:schemeClr val="tx1"/>
                </a:solidFill>
                <a:latin typeface="Calibri" panose="020F0502020204030204" pitchFamily="34" charset="0"/>
                <a:cs typeface="Calibri" panose="020F0502020204030204" pitchFamily="34" charset="0"/>
              </a:rPr>
              <a:t>Κινητοποίηση φαντασίας και περιέργειας μαθητών</a:t>
            </a:r>
          </a:p>
          <a:p>
            <a:pPr>
              <a:buFont typeface="Wingdings" panose="05000000000000000000" pitchFamily="2" charset="2"/>
              <a:buChar char="Ø"/>
            </a:pPr>
            <a:r>
              <a:rPr lang="el-GR" sz="2000" dirty="0">
                <a:solidFill>
                  <a:schemeClr val="tx1"/>
                </a:solidFill>
                <a:latin typeface="Calibri" panose="020F0502020204030204" pitchFamily="34" charset="0"/>
                <a:cs typeface="Calibri" panose="020F0502020204030204" pitchFamily="34" charset="0"/>
              </a:rPr>
              <a:t>Πλούσια πηγή αλληλεπίδρασης, ανατροφοδότησης και εμπλοκής των μαθητών στην επίλυση προβλημάτων</a:t>
            </a:r>
          </a:p>
          <a:p>
            <a:pPr marL="0" indent="0">
              <a:buNone/>
            </a:pPr>
            <a:r>
              <a:rPr lang="el-GR" sz="2000" u="sng" dirty="0">
                <a:solidFill>
                  <a:schemeClr val="tx1"/>
                </a:solidFill>
                <a:latin typeface="Calibri" panose="020F0502020204030204" pitchFamily="34" charset="0"/>
                <a:cs typeface="Calibri" panose="020F0502020204030204" pitchFamily="34" charset="0"/>
              </a:rPr>
              <a:t>ΨΗΦΙΑΚΑ ΠΑΙΧΝΙΔΙΑ ΕΛΕΥΘΕΡΗΣ ΔΙΑΔΡΑΣΗΣ</a:t>
            </a:r>
          </a:p>
          <a:p>
            <a:pPr>
              <a:buFont typeface="Wingdings" panose="05000000000000000000" pitchFamily="2" charset="2"/>
              <a:buChar char="Ø"/>
            </a:pPr>
            <a:r>
              <a:rPr lang="el-GR" sz="2000" dirty="0">
                <a:solidFill>
                  <a:schemeClr val="tx1"/>
                </a:solidFill>
                <a:latin typeface="Calibri" panose="020F0502020204030204" pitchFamily="34" charset="0"/>
                <a:cs typeface="Calibri" panose="020F0502020204030204" pitchFamily="34" charset="0"/>
              </a:rPr>
              <a:t>Ελεύθερος καθορισμός στόχων και πορεία εξέλιξης του παιχνιδιού</a:t>
            </a:r>
          </a:p>
          <a:p>
            <a:pPr>
              <a:buFont typeface="Wingdings" panose="05000000000000000000" pitchFamily="2" charset="2"/>
              <a:buChar char="Ø"/>
            </a:pPr>
            <a:r>
              <a:rPr lang="el-GR" sz="2000" dirty="0">
                <a:solidFill>
                  <a:schemeClr val="tx1"/>
                </a:solidFill>
                <a:latin typeface="Calibri" panose="020F0502020204030204" pitchFamily="34" charset="0"/>
                <a:cs typeface="Calibri" panose="020F0502020204030204" pitchFamily="34" charset="0"/>
              </a:rPr>
              <a:t>Ισχυρό κίνητρο μάθησης</a:t>
            </a:r>
          </a:p>
          <a:p>
            <a:pPr>
              <a:buFont typeface="Wingdings" panose="05000000000000000000" pitchFamily="2" charset="2"/>
              <a:buChar char="Ø"/>
            </a:pPr>
            <a:r>
              <a:rPr lang="el-GR" sz="2000" dirty="0">
                <a:solidFill>
                  <a:schemeClr val="tx1"/>
                </a:solidFill>
                <a:latin typeface="Calibri" panose="020F0502020204030204" pitchFamily="34" charset="0"/>
                <a:cs typeface="Calibri" panose="020F0502020204030204" pitchFamily="34" charset="0"/>
              </a:rPr>
              <a:t>Οικοδόμηση νέας γνώσης</a:t>
            </a:r>
          </a:p>
          <a:p>
            <a:pPr marL="0" indent="0">
              <a:buNone/>
            </a:pPr>
            <a:r>
              <a:rPr lang="el-GR" sz="2000" u="sng" dirty="0">
                <a:solidFill>
                  <a:schemeClr val="tx1"/>
                </a:solidFill>
                <a:latin typeface="Calibri" panose="020F0502020204030204" pitchFamily="34" charset="0"/>
                <a:cs typeface="Calibri" panose="020F0502020204030204" pitchFamily="34" charset="0"/>
              </a:rPr>
              <a:t>ΨΗΦΙΑΚΑ ΠΑΙΧΝΙΔΙΑ ΚΑΙ ΑΕΙΦΟΡΙΑ</a:t>
            </a:r>
          </a:p>
          <a:p>
            <a:pPr>
              <a:buFont typeface="Wingdings" panose="05000000000000000000" pitchFamily="2" charset="2"/>
              <a:buChar char="Ø"/>
            </a:pPr>
            <a:r>
              <a:rPr lang="el-GR" sz="2000" dirty="0">
                <a:solidFill>
                  <a:schemeClr val="tx1"/>
                </a:solidFill>
                <a:latin typeface="Calibri" pitchFamily="34" charset="0"/>
                <a:cs typeface="Calibri" panose="020F0502020204030204" pitchFamily="34" charset="0"/>
              </a:rPr>
              <a:t>Νέο και σχετικά ανεξερεύνητο παιδαγωγικό πλαίσιο</a:t>
            </a:r>
          </a:p>
          <a:p>
            <a:pPr>
              <a:buFont typeface="Wingdings" panose="05000000000000000000" pitchFamily="2" charset="2"/>
              <a:buChar char="Ø"/>
            </a:pPr>
            <a:r>
              <a:rPr lang="el-GR" sz="2000" dirty="0">
                <a:solidFill>
                  <a:schemeClr val="tx1"/>
                </a:solidFill>
                <a:latin typeface="Calibri" pitchFamily="34" charset="0"/>
                <a:cs typeface="Calibri" panose="020F0502020204030204" pitchFamily="34" charset="0"/>
              </a:rPr>
              <a:t>Σημαντική δυναμική για διδασκαλία και μάθηση</a:t>
            </a:r>
            <a:r>
              <a:rPr lang="en-US" sz="2000" dirty="0">
                <a:solidFill>
                  <a:schemeClr val="tx1"/>
                </a:solidFill>
                <a:latin typeface="Calibri" pitchFamily="34" charset="0"/>
                <a:cs typeface="Calibri" panose="020F0502020204030204" pitchFamily="34" charset="0"/>
              </a:rPr>
              <a:t> </a:t>
            </a:r>
            <a:r>
              <a:rPr lang="el-GR" sz="2000" dirty="0">
                <a:solidFill>
                  <a:schemeClr val="tx1"/>
                </a:solidFill>
                <a:latin typeface="Calibri" pitchFamily="34" charset="0"/>
              </a:rPr>
              <a:t>στο πλαίσιο της εκπαίδευσης </a:t>
            </a:r>
            <a:r>
              <a:rPr lang="en-US" sz="2000" dirty="0">
                <a:solidFill>
                  <a:schemeClr val="tx1"/>
                </a:solidFill>
                <a:latin typeface="Calibri" pitchFamily="34" charset="0"/>
              </a:rPr>
              <a:t> </a:t>
            </a:r>
            <a:r>
              <a:rPr lang="el-GR" sz="2000" dirty="0">
                <a:solidFill>
                  <a:schemeClr val="tx1"/>
                </a:solidFill>
                <a:latin typeface="Calibri" pitchFamily="34" charset="0"/>
              </a:rPr>
              <a:t>για μια αειφόρο ανάπτυξη</a:t>
            </a:r>
            <a:r>
              <a:rPr lang="en-US" sz="2000" dirty="0">
                <a:solidFill>
                  <a:schemeClr val="tx1"/>
                </a:solidFill>
                <a:latin typeface="Calibri" pitchFamily="34" charset="0"/>
              </a:rPr>
              <a:t> </a:t>
            </a:r>
            <a:endParaRPr lang="el-GR" sz="2000" dirty="0">
              <a:solidFill>
                <a:schemeClr val="tx1"/>
              </a:solidFill>
              <a:latin typeface="Calibri" pitchFamily="34" charset="0"/>
            </a:endParaRPr>
          </a:p>
          <a:p>
            <a:endParaRPr lang="el-GR" dirty="0" smtClean="0">
              <a:solidFill>
                <a:schemeClr val="tx1"/>
              </a:solidFill>
              <a:latin typeface="Calibri" panose="020F0502020204030204" pitchFamily="34" charset="0"/>
              <a:cs typeface="Calibri" panose="020F0502020204030204" pitchFamily="34" charset="0"/>
            </a:endParaRPr>
          </a:p>
        </p:txBody>
      </p:sp>
      <p:sp>
        <p:nvSpPr>
          <p:cNvPr id="5" name="1 - Τίτλος"/>
          <p:cNvSpPr txBox="1">
            <a:spLocks/>
          </p:cNvSpPr>
          <p:nvPr/>
        </p:nvSpPr>
        <p:spPr>
          <a:xfrm>
            <a:off x="590550" y="162216"/>
            <a:ext cx="11010900" cy="1097279"/>
          </a:xfrm>
          <a:prstGeom prst="rect">
            <a:avLst/>
          </a:prstGeom>
          <a:solidFill>
            <a:srgbClr val="B8FF71"/>
          </a:solidFill>
          <a:ln>
            <a:noFill/>
          </a:ln>
          <a:effectLst>
            <a:softEdge rad="50800"/>
          </a:effectLst>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800" b="1" dirty="0" smtClean="0"/>
              <a:t/>
            </a:r>
            <a:br>
              <a:rPr lang="el-GR" sz="2800" b="1" dirty="0" smtClean="0"/>
            </a:br>
            <a:r>
              <a:rPr lang="el-GR" sz="2700" b="1" dirty="0" smtClean="0">
                <a:latin typeface="+mn-lt"/>
              </a:rPr>
              <a:t>Ψηφιακά </a:t>
            </a:r>
            <a:r>
              <a:rPr lang="el-GR" sz="2700" b="1" dirty="0">
                <a:latin typeface="+mn-lt"/>
              </a:rPr>
              <a:t>παιχνίδια και </a:t>
            </a:r>
            <a:r>
              <a:rPr lang="el-GR" sz="2700" b="1" dirty="0" smtClean="0">
                <a:latin typeface="+mn-lt"/>
              </a:rPr>
              <a:t>μάθηση</a:t>
            </a:r>
            <a:r>
              <a:rPr lang="el-GR" sz="3200" b="1" dirty="0" smtClean="0">
                <a:latin typeface="+mn-lt"/>
              </a:rPr>
              <a:t/>
            </a:r>
            <a:br>
              <a:rPr lang="el-GR" sz="3200" b="1" dirty="0" smtClean="0">
                <a:latin typeface="+mn-lt"/>
              </a:rPr>
            </a:br>
            <a:endParaRPr lang="el-GR" sz="3200" b="1" dirty="0">
              <a:latin typeface="+mn-lt"/>
            </a:endParaRPr>
          </a:p>
        </p:txBody>
      </p:sp>
      <p:pic>
        <p:nvPicPr>
          <p:cNvPr id="4098" name="Picture 2" descr="Αποτέλεσμα εικόνας για ψηφιακά παιχνίδια και μάθηση"/>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54136" y="3563437"/>
            <a:ext cx="2809875" cy="16287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34414503"/>
      </p:ext>
    </p:extLst>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365126"/>
            <a:ext cx="10515600" cy="1216932"/>
          </a:xfrm>
          <a:solidFill>
            <a:srgbClr val="B8FF71"/>
          </a:solidFill>
          <a:effectLst>
            <a:softEdge rad="63500"/>
          </a:effectLst>
        </p:spPr>
        <p:txBody>
          <a:bodyPr>
            <a:noAutofit/>
          </a:bodyPr>
          <a:lstStyle/>
          <a:p>
            <a:pPr algn="ctr"/>
            <a:r>
              <a:rPr lang="el-GR" sz="2400" b="1" dirty="0">
                <a:solidFill>
                  <a:schemeClr val="tx1"/>
                </a:solidFill>
                <a:latin typeface="+mn-lt"/>
              </a:rPr>
              <a:t>Η έννοια της αειφόρου ανάπτυξης στα Προγράμματα Σπουδών των μαθημάτων του τομέα Γεωπονίας, Τροφίμων και Περιβάλλοντος των ΕΠΑ.Λ.</a:t>
            </a:r>
            <a:endParaRPr lang="el-GR" sz="2400" dirty="0">
              <a:solidFill>
                <a:schemeClr val="tx1"/>
              </a:solidFill>
              <a:latin typeface="+mn-lt"/>
            </a:endParaRPr>
          </a:p>
        </p:txBody>
      </p:sp>
      <p:sp>
        <p:nvSpPr>
          <p:cNvPr id="3" name="2 - Θέση περιεχομένου"/>
          <p:cNvSpPr>
            <a:spLocks noGrp="1"/>
          </p:cNvSpPr>
          <p:nvPr>
            <p:ph idx="1"/>
          </p:nvPr>
        </p:nvSpPr>
        <p:spPr>
          <a:xfrm>
            <a:off x="838200" y="1685108"/>
            <a:ext cx="10515600" cy="4730205"/>
          </a:xfrm>
        </p:spPr>
        <p:txBody>
          <a:bodyPr>
            <a:normAutofit/>
          </a:bodyPr>
          <a:lstStyle/>
          <a:p>
            <a:pPr>
              <a:buNone/>
            </a:pPr>
            <a:r>
              <a:rPr lang="el-GR" sz="2200" dirty="0">
                <a:solidFill>
                  <a:schemeClr val="tx1"/>
                </a:solidFill>
              </a:rPr>
              <a:t>Μαθήματα: «Αγροτική Ανάπτυξη και Οικονομία</a:t>
            </a:r>
            <a:r>
              <a:rPr lang="el-GR" sz="2200" dirty="0" smtClean="0">
                <a:solidFill>
                  <a:schemeClr val="tx1"/>
                </a:solidFill>
              </a:rPr>
              <a:t>», </a:t>
            </a:r>
            <a:r>
              <a:rPr lang="el-GR" sz="2200" dirty="0">
                <a:solidFill>
                  <a:schemeClr val="tx1"/>
                </a:solidFill>
              </a:rPr>
              <a:t>«Περιβάλλον και Γεωργία» </a:t>
            </a:r>
          </a:p>
          <a:p>
            <a:pPr marL="0" indent="0" algn="just">
              <a:buNone/>
            </a:pPr>
            <a:r>
              <a:rPr lang="el-GR" sz="2000" b="1" dirty="0">
                <a:solidFill>
                  <a:schemeClr val="tx1"/>
                </a:solidFill>
              </a:rPr>
              <a:t>«Αειφόρος ή βιώσιμη ανάπτυξη»: </a:t>
            </a:r>
            <a:r>
              <a:rPr lang="el-GR" sz="2000" dirty="0">
                <a:solidFill>
                  <a:schemeClr val="tx1"/>
                </a:solidFill>
              </a:rPr>
              <a:t>Η ανάπτυξη εκείνη που «</a:t>
            </a:r>
            <a:r>
              <a:rPr lang="el-GR" sz="2000" i="1" dirty="0">
                <a:solidFill>
                  <a:schemeClr val="tx1"/>
                </a:solidFill>
              </a:rPr>
              <a:t>είναι σε θέση να ικανοποιεί τις ανάγκες των σημερινών γενεών, χωρίς να διακυβεύει τη δυνατότητα των μελλοντικών γενεών να ικανοποιήσουν τις δικές τους ανάγκες</a:t>
            </a:r>
            <a:r>
              <a:rPr lang="el-GR" sz="2000" dirty="0">
                <a:solidFill>
                  <a:schemeClr val="tx1"/>
                </a:solidFill>
              </a:rPr>
              <a:t>» (</a:t>
            </a:r>
            <a:r>
              <a:rPr lang="en-US" sz="2000" dirty="0">
                <a:solidFill>
                  <a:schemeClr val="tx1"/>
                </a:solidFill>
              </a:rPr>
              <a:t>WCED</a:t>
            </a:r>
            <a:r>
              <a:rPr lang="el-GR" sz="2000" dirty="0">
                <a:solidFill>
                  <a:schemeClr val="tx1"/>
                </a:solidFill>
              </a:rPr>
              <a:t>, 1987).</a:t>
            </a:r>
          </a:p>
          <a:p>
            <a:pPr algn="just">
              <a:buFont typeface="Wingdings" panose="05000000000000000000" pitchFamily="2" charset="2"/>
              <a:buChar char="v"/>
            </a:pPr>
            <a:r>
              <a:rPr lang="el-GR" sz="2000" b="1" dirty="0">
                <a:solidFill>
                  <a:schemeClr val="tx1"/>
                </a:solidFill>
              </a:rPr>
              <a:t>Αφηρημένη </a:t>
            </a:r>
            <a:r>
              <a:rPr lang="el-GR" sz="2000" dirty="0">
                <a:solidFill>
                  <a:schemeClr val="tx1"/>
                </a:solidFill>
              </a:rPr>
              <a:t>και </a:t>
            </a:r>
            <a:r>
              <a:rPr lang="el-GR" sz="2000" b="1" dirty="0">
                <a:solidFill>
                  <a:schemeClr val="tx1"/>
                </a:solidFill>
              </a:rPr>
              <a:t>αόριστη ιδέα</a:t>
            </a:r>
          </a:p>
          <a:p>
            <a:pPr algn="just">
              <a:buFont typeface="Wingdings" panose="05000000000000000000" pitchFamily="2" charset="2"/>
              <a:buChar char="v"/>
            </a:pPr>
            <a:r>
              <a:rPr lang="el-GR" sz="2000" dirty="0">
                <a:solidFill>
                  <a:schemeClr val="tx1"/>
                </a:solidFill>
              </a:rPr>
              <a:t>Δεν αποσαφηνίζεται αν και πώς θα μπορούσε να αποτιμηθεί με κάποιο «</a:t>
            </a:r>
            <a:r>
              <a:rPr lang="el-GR" sz="2000" b="1" dirty="0">
                <a:solidFill>
                  <a:schemeClr val="tx1"/>
                </a:solidFill>
              </a:rPr>
              <a:t>σύστημα δεικτών</a:t>
            </a:r>
            <a:r>
              <a:rPr lang="el-GR" sz="2000" dirty="0">
                <a:solidFill>
                  <a:schemeClr val="tx1"/>
                </a:solidFill>
              </a:rPr>
              <a:t>»</a:t>
            </a:r>
          </a:p>
          <a:p>
            <a:pPr algn="just">
              <a:buFont typeface="Wingdings" panose="05000000000000000000" pitchFamily="2" charset="2"/>
              <a:buChar char="v"/>
            </a:pPr>
            <a:r>
              <a:rPr lang="el-GR" sz="2000" b="1" dirty="0">
                <a:solidFill>
                  <a:schemeClr val="tx1"/>
                </a:solidFill>
              </a:rPr>
              <a:t>Δεν περιλαμβάνονται </a:t>
            </a:r>
            <a:r>
              <a:rPr lang="el-GR" sz="2000" dirty="0">
                <a:solidFill>
                  <a:schemeClr val="tx1"/>
                </a:solidFill>
              </a:rPr>
              <a:t>έννοιες βασικές, που κρίνονται απαραίτητες για να καταδειχθεί </a:t>
            </a:r>
            <a:r>
              <a:rPr lang="el-GR" sz="2000" b="1" dirty="0">
                <a:solidFill>
                  <a:schemeClr val="tx1"/>
                </a:solidFill>
              </a:rPr>
              <a:t>η δυναμική σχέση της γεωργίας με το περιβάλλον</a:t>
            </a:r>
            <a:r>
              <a:rPr lang="el-GR" sz="2000" dirty="0">
                <a:solidFill>
                  <a:schemeClr val="tx1"/>
                </a:solidFill>
              </a:rPr>
              <a:t> (φυσικό, κοινωνικό, πολιτιστικό και οικονομικό) και την αειφόρο τοπική ανάπτυξη, όπως:</a:t>
            </a:r>
          </a:p>
          <a:p>
            <a:pPr lvl="1" algn="just">
              <a:buFont typeface="Wingdings" pitchFamily="2" charset="2"/>
              <a:buChar char="ü"/>
            </a:pPr>
            <a:r>
              <a:rPr lang="el-GR" sz="2000" dirty="0">
                <a:solidFill>
                  <a:schemeClr val="tx1"/>
                </a:solidFill>
              </a:rPr>
              <a:t>     η έννοια της </a:t>
            </a:r>
            <a:r>
              <a:rPr lang="el-GR" sz="2000" b="1" dirty="0">
                <a:solidFill>
                  <a:schemeClr val="tx1"/>
                </a:solidFill>
              </a:rPr>
              <a:t>«ενδογενούς ανάπτυξης»</a:t>
            </a:r>
            <a:r>
              <a:rPr lang="el-GR" sz="2000" dirty="0">
                <a:solidFill>
                  <a:schemeClr val="tx1"/>
                </a:solidFill>
              </a:rPr>
              <a:t> (ανάπτυξη που στηρίζεται στην αξιοποίηση των τοπικών πόρων)</a:t>
            </a:r>
            <a:endParaRPr lang="el-GR" sz="2000" b="1" dirty="0">
              <a:solidFill>
                <a:schemeClr val="tx1"/>
              </a:solidFill>
            </a:endParaRPr>
          </a:p>
          <a:p>
            <a:pPr lvl="1" algn="just">
              <a:buFont typeface="Wingdings" pitchFamily="2" charset="2"/>
              <a:buChar char="ü"/>
            </a:pPr>
            <a:r>
              <a:rPr lang="el-GR" sz="2000" b="1" dirty="0">
                <a:solidFill>
                  <a:schemeClr val="tx1"/>
                </a:solidFill>
              </a:rPr>
              <a:t>    </a:t>
            </a:r>
            <a:r>
              <a:rPr lang="el-GR" sz="2000" dirty="0">
                <a:solidFill>
                  <a:schemeClr val="tx1"/>
                </a:solidFill>
              </a:rPr>
              <a:t>η έννοια της </a:t>
            </a:r>
            <a:r>
              <a:rPr lang="el-GR" sz="2000" b="1" dirty="0">
                <a:solidFill>
                  <a:schemeClr val="tx1"/>
                </a:solidFill>
              </a:rPr>
              <a:t>«ολοκληρωμένης τοπικής ανάπτυξης»</a:t>
            </a:r>
            <a:r>
              <a:rPr lang="el-GR" sz="2000" dirty="0">
                <a:solidFill>
                  <a:schemeClr val="tx1"/>
                </a:solidFill>
              </a:rPr>
              <a:t> (με βάση την οποία προωθούνται ταυτόχρονα αναπτυξιακές διαδικασίες σε τομείς και κλάδους που αλληλοϋποστηρίζονται, κι έτσι το αναπτυξιακό αποτέλεσμα καθίσταται μεγαλύτερο)</a:t>
            </a:r>
          </a:p>
        </p:txBody>
      </p:sp>
    </p:spTree>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339635"/>
            <a:ext cx="10515600" cy="1110343"/>
          </a:xfrm>
          <a:solidFill>
            <a:srgbClr val="B8FF71"/>
          </a:solidFill>
          <a:effectLst>
            <a:softEdge rad="63500"/>
          </a:effectLst>
        </p:spPr>
        <p:txBody>
          <a:bodyPr>
            <a:normAutofit/>
          </a:bodyPr>
          <a:lstStyle/>
          <a:p>
            <a:pPr algn="ctr"/>
            <a:r>
              <a:rPr lang="el-GR" sz="2400" b="1" dirty="0" smtClean="0">
                <a:solidFill>
                  <a:schemeClr val="tx1"/>
                </a:solidFill>
                <a:latin typeface="+mn-lt"/>
              </a:rPr>
              <a:t>Σκοπός</a:t>
            </a:r>
            <a:r>
              <a:rPr lang="el-GR" sz="2400" b="1" dirty="0">
                <a:solidFill>
                  <a:schemeClr val="tx1"/>
                </a:solidFill>
                <a:latin typeface="+mn-lt"/>
              </a:rPr>
              <a:t>, διδακτικοί στόχοι της εκπαιδευτικής δραστηριότητας</a:t>
            </a:r>
          </a:p>
        </p:txBody>
      </p:sp>
      <p:sp>
        <p:nvSpPr>
          <p:cNvPr id="3" name="2 - Θέση περιεχομένου"/>
          <p:cNvSpPr>
            <a:spLocks noGrp="1"/>
          </p:cNvSpPr>
          <p:nvPr>
            <p:ph idx="1"/>
          </p:nvPr>
        </p:nvSpPr>
        <p:spPr>
          <a:xfrm>
            <a:off x="838200" y="1567543"/>
            <a:ext cx="10515600" cy="5021943"/>
          </a:xfrm>
        </p:spPr>
        <p:txBody>
          <a:bodyPr>
            <a:normAutofit fontScale="70000" lnSpcReduction="20000"/>
          </a:bodyPr>
          <a:lstStyle/>
          <a:p>
            <a:pPr>
              <a:lnSpc>
                <a:spcPct val="100000"/>
              </a:lnSpc>
              <a:buNone/>
            </a:pPr>
            <a:r>
              <a:rPr lang="el-GR" b="1" dirty="0">
                <a:solidFill>
                  <a:schemeClr val="tx1"/>
                </a:solidFill>
                <a:latin typeface="Calibri" panose="020F0502020204030204" pitchFamily="34" charset="0"/>
                <a:cs typeface="Calibri" panose="020F0502020204030204" pitchFamily="34" charset="0"/>
              </a:rPr>
              <a:t>Σκοπός: </a:t>
            </a:r>
            <a:r>
              <a:rPr lang="el-GR" dirty="0">
                <a:solidFill>
                  <a:schemeClr val="tx1"/>
                </a:solidFill>
                <a:latin typeface="Calibri" panose="020F0502020204030204" pitchFamily="34" charset="0"/>
                <a:cs typeface="Calibri" panose="020F0502020204030204" pitchFamily="34" charset="0"/>
              </a:rPr>
              <a:t>Η ενεργητική κατανόηση </a:t>
            </a:r>
            <a:r>
              <a:rPr lang="el-GR" dirty="0" smtClean="0">
                <a:latin typeface="Calibri" panose="020F0502020204030204" pitchFamily="34" charset="0"/>
                <a:cs typeface="Calibri" panose="020F0502020204030204" pitchFamily="34" charset="0"/>
              </a:rPr>
              <a:t>από τους μαθητές της </a:t>
            </a:r>
            <a:r>
              <a:rPr lang="el-GR" dirty="0" smtClean="0">
                <a:solidFill>
                  <a:schemeClr val="tx1"/>
                </a:solidFill>
                <a:latin typeface="Calibri" panose="020F0502020204030204" pitchFamily="34" charset="0"/>
                <a:cs typeface="Calibri" panose="020F0502020204030204" pitchFamily="34" charset="0"/>
              </a:rPr>
              <a:t>έννοιας της αειφόρου τοπικής ανάπτυξης </a:t>
            </a:r>
            <a:r>
              <a:rPr lang="el-GR" dirty="0" smtClean="0">
                <a:latin typeface="Calibri" panose="020F0502020204030204" pitchFamily="34" charset="0"/>
                <a:cs typeface="Calibri" panose="020F0502020204030204" pitchFamily="34" charset="0"/>
              </a:rPr>
              <a:t>καθώς </a:t>
            </a:r>
            <a:r>
              <a:rPr lang="el-GR" dirty="0" smtClean="0">
                <a:solidFill>
                  <a:schemeClr val="tx1"/>
                </a:solidFill>
                <a:latin typeface="Calibri" panose="020F0502020204030204" pitchFamily="34" charset="0"/>
                <a:cs typeface="Calibri" panose="020F0502020204030204" pitchFamily="34" charset="0"/>
              </a:rPr>
              <a:t>και </a:t>
            </a:r>
            <a:r>
              <a:rPr lang="el-GR" dirty="0">
                <a:solidFill>
                  <a:schemeClr val="tx1"/>
                </a:solidFill>
                <a:latin typeface="Calibri" panose="020F0502020204030204" pitchFamily="34" charset="0"/>
                <a:cs typeface="Calibri" panose="020F0502020204030204" pitchFamily="34" charset="0"/>
              </a:rPr>
              <a:t>η </a:t>
            </a:r>
            <a:r>
              <a:rPr lang="el-GR" dirty="0" smtClean="0">
                <a:solidFill>
                  <a:schemeClr val="tx1"/>
                </a:solidFill>
                <a:latin typeface="Calibri" panose="020F0502020204030204" pitchFamily="34" charset="0"/>
                <a:cs typeface="Calibri" panose="020F0502020204030204" pitchFamily="34" charset="0"/>
              </a:rPr>
              <a:t>ευαισθητοποίηση και ο </a:t>
            </a:r>
            <a:r>
              <a:rPr lang="el-GR" smtClean="0">
                <a:solidFill>
                  <a:schemeClr val="tx1"/>
                </a:solidFill>
                <a:latin typeface="Calibri" panose="020F0502020204030204" pitchFamily="34" charset="0"/>
                <a:cs typeface="Calibri" panose="020F0502020204030204" pitchFamily="34" charset="0"/>
              </a:rPr>
              <a:t>προβληματισμός τους για </a:t>
            </a:r>
            <a:r>
              <a:rPr lang="el-GR" dirty="0">
                <a:solidFill>
                  <a:schemeClr val="tx1"/>
                </a:solidFill>
                <a:latin typeface="Calibri" panose="020F0502020204030204" pitchFamily="34" charset="0"/>
                <a:cs typeface="Calibri" panose="020F0502020204030204" pitchFamily="34" charset="0"/>
              </a:rPr>
              <a:t>έννοιες και ζητήματα </a:t>
            </a:r>
            <a:r>
              <a:rPr lang="el-GR" dirty="0" err="1">
                <a:solidFill>
                  <a:schemeClr val="tx1"/>
                </a:solidFill>
                <a:latin typeface="Calibri" panose="020F0502020204030204" pitchFamily="34" charset="0"/>
                <a:cs typeface="Calibri" panose="020F0502020204030204" pitchFamily="34" charset="0"/>
              </a:rPr>
              <a:t>αειφορίας</a:t>
            </a:r>
            <a:r>
              <a:rPr lang="el-GR" dirty="0">
                <a:solidFill>
                  <a:schemeClr val="tx1"/>
                </a:solidFill>
                <a:latin typeface="Calibri" panose="020F0502020204030204" pitchFamily="34" charset="0"/>
                <a:cs typeface="Calibri" panose="020F0502020204030204" pitchFamily="34" charset="0"/>
              </a:rPr>
              <a:t>.</a:t>
            </a:r>
          </a:p>
          <a:p>
            <a:pPr>
              <a:buNone/>
            </a:pPr>
            <a:r>
              <a:rPr lang="el-GR" b="1" dirty="0">
                <a:solidFill>
                  <a:schemeClr val="tx1"/>
                </a:solidFill>
                <a:latin typeface="Calibri" panose="020F0502020204030204" pitchFamily="34" charset="0"/>
                <a:cs typeface="Calibri" panose="020F0502020204030204" pitchFamily="34" charset="0"/>
              </a:rPr>
              <a:t>Διδακτικοί στόχοι:</a:t>
            </a:r>
          </a:p>
          <a:p>
            <a:pPr>
              <a:buNone/>
            </a:pPr>
            <a:r>
              <a:rPr lang="el-GR" b="1" dirty="0">
                <a:solidFill>
                  <a:schemeClr val="tx1"/>
                </a:solidFill>
                <a:latin typeface="Calibri" panose="020F0502020204030204" pitchFamily="34" charset="0"/>
                <a:cs typeface="Calibri" panose="020F0502020204030204" pitchFamily="34" charset="0"/>
              </a:rPr>
              <a:t>α) Ως προς το γνωστικό αντικείμενο,  </a:t>
            </a:r>
            <a:r>
              <a:rPr lang="el-GR" dirty="0">
                <a:solidFill>
                  <a:schemeClr val="tx1"/>
                </a:solidFill>
                <a:latin typeface="Calibri" panose="020F0502020204030204" pitchFamily="34" charset="0"/>
                <a:cs typeface="Calibri" panose="020F0502020204030204" pitchFamily="34" charset="0"/>
              </a:rPr>
              <a:t>οι μαθητές να είναι σε θέση: </a:t>
            </a:r>
          </a:p>
          <a:p>
            <a:pPr lvl="0"/>
            <a:r>
              <a:rPr lang="el-GR" dirty="0">
                <a:solidFill>
                  <a:schemeClr val="tx1"/>
                </a:solidFill>
                <a:latin typeface="Calibri" panose="020F0502020204030204" pitchFamily="34" charset="0"/>
                <a:cs typeface="Calibri" panose="020F0502020204030204" pitchFamily="34" charset="0"/>
              </a:rPr>
              <a:t>να περιγράφουν τις έννοιες που αφορούν την </a:t>
            </a:r>
            <a:r>
              <a:rPr lang="el-GR" dirty="0" err="1">
                <a:solidFill>
                  <a:schemeClr val="tx1"/>
                </a:solidFill>
                <a:latin typeface="Calibri" panose="020F0502020204030204" pitchFamily="34" charset="0"/>
                <a:cs typeface="Calibri" panose="020F0502020204030204" pitchFamily="34" charset="0"/>
              </a:rPr>
              <a:t>αειφορία</a:t>
            </a:r>
            <a:r>
              <a:rPr lang="el-GR" dirty="0">
                <a:solidFill>
                  <a:schemeClr val="tx1"/>
                </a:solidFill>
                <a:latin typeface="Calibri" panose="020F0502020204030204" pitchFamily="34" charset="0"/>
                <a:cs typeface="Calibri" panose="020F0502020204030204" pitchFamily="34" charset="0"/>
              </a:rPr>
              <a:t>,</a:t>
            </a:r>
          </a:p>
          <a:p>
            <a:pPr lvl="0"/>
            <a:r>
              <a:rPr lang="el-GR" dirty="0">
                <a:solidFill>
                  <a:schemeClr val="tx1"/>
                </a:solidFill>
                <a:latin typeface="Calibri" panose="020F0502020204030204" pitchFamily="34" charset="0"/>
                <a:cs typeface="Calibri" panose="020F0502020204030204" pitchFamily="34" charset="0"/>
              </a:rPr>
              <a:t>να εντοπίζουν τις μεταξύ τους σχέσεις,</a:t>
            </a:r>
          </a:p>
          <a:p>
            <a:pPr lvl="0"/>
            <a:r>
              <a:rPr lang="el-GR" dirty="0">
                <a:solidFill>
                  <a:schemeClr val="tx1"/>
                </a:solidFill>
                <a:latin typeface="Calibri" panose="020F0502020204030204" pitchFamily="34" charset="0"/>
                <a:cs typeface="Calibri" panose="020F0502020204030204" pitchFamily="34" charset="0"/>
              </a:rPr>
              <a:t>να τις </a:t>
            </a:r>
            <a:r>
              <a:rPr lang="el-GR" dirty="0" err="1">
                <a:solidFill>
                  <a:schemeClr val="tx1"/>
                </a:solidFill>
                <a:latin typeface="Calibri" panose="020F0502020204030204" pitchFamily="34" charset="0"/>
                <a:cs typeface="Calibri" panose="020F0502020204030204" pitchFamily="34" charset="0"/>
              </a:rPr>
              <a:t>διασυνδέουν</a:t>
            </a:r>
            <a:r>
              <a:rPr lang="el-GR" dirty="0">
                <a:solidFill>
                  <a:schemeClr val="tx1"/>
                </a:solidFill>
                <a:latin typeface="Calibri" panose="020F0502020204030204" pitchFamily="34" charset="0"/>
                <a:cs typeface="Calibri" panose="020F0502020204030204" pitchFamily="34" charset="0"/>
              </a:rPr>
              <a:t> με προϋπάρχουσες γνώσεις τους,</a:t>
            </a:r>
          </a:p>
          <a:p>
            <a:pPr lvl="0">
              <a:lnSpc>
                <a:spcPct val="100000"/>
              </a:lnSpc>
            </a:pPr>
            <a:r>
              <a:rPr lang="el-GR" dirty="0">
                <a:solidFill>
                  <a:schemeClr val="tx1"/>
                </a:solidFill>
                <a:latin typeface="Calibri" panose="020F0502020204030204" pitchFamily="34" charset="0"/>
                <a:cs typeface="Calibri" panose="020F0502020204030204" pitchFamily="34" charset="0"/>
              </a:rPr>
              <a:t>να ερμηνεύουν τη σημασία που έχει η δυναμική σχέση της γεωργίας με το περιβάλλον - φυσικό, κοινωνικό, πολιτιστικό και οικονομικό - καθώς και τη συμβολή της στη βιώσιμη τοπική ανάπτυξη. </a:t>
            </a:r>
          </a:p>
          <a:p>
            <a:pPr>
              <a:buNone/>
            </a:pPr>
            <a:r>
              <a:rPr lang="el-GR" b="1" dirty="0">
                <a:solidFill>
                  <a:schemeClr val="tx1"/>
                </a:solidFill>
                <a:latin typeface="Calibri" panose="020F0502020204030204" pitchFamily="34" charset="0"/>
                <a:cs typeface="Calibri" panose="020F0502020204030204" pitchFamily="34" charset="0"/>
              </a:rPr>
              <a:t>β)</a:t>
            </a:r>
            <a:r>
              <a:rPr lang="el-GR" dirty="0">
                <a:solidFill>
                  <a:schemeClr val="tx1"/>
                </a:solidFill>
                <a:latin typeface="Calibri" panose="020F0502020204030204" pitchFamily="34" charset="0"/>
                <a:cs typeface="Calibri" panose="020F0502020204030204" pitchFamily="34" charset="0"/>
              </a:rPr>
              <a:t> </a:t>
            </a:r>
            <a:r>
              <a:rPr lang="el-GR" b="1" dirty="0">
                <a:solidFill>
                  <a:schemeClr val="tx1"/>
                </a:solidFill>
                <a:latin typeface="Calibri" panose="020F0502020204030204" pitchFamily="34" charset="0"/>
                <a:cs typeface="Calibri" panose="020F0502020204030204" pitchFamily="34" charset="0"/>
              </a:rPr>
              <a:t>Ως προς τη μαθησιακή διαδικασία,</a:t>
            </a:r>
            <a:r>
              <a:rPr lang="el-GR" dirty="0">
                <a:solidFill>
                  <a:schemeClr val="tx1"/>
                </a:solidFill>
                <a:latin typeface="Calibri" panose="020F0502020204030204" pitchFamily="34" charset="0"/>
                <a:cs typeface="Calibri" panose="020F0502020204030204" pitchFamily="34" charset="0"/>
              </a:rPr>
              <a:t> οι μαθητές:</a:t>
            </a:r>
          </a:p>
          <a:p>
            <a:pPr lvl="0">
              <a:lnSpc>
                <a:spcPct val="100000"/>
              </a:lnSpc>
            </a:pPr>
            <a:r>
              <a:rPr lang="el-GR" dirty="0">
                <a:solidFill>
                  <a:schemeClr val="tx1"/>
                </a:solidFill>
                <a:latin typeface="Calibri" panose="020F0502020204030204" pitchFamily="34" charset="0"/>
                <a:cs typeface="Calibri" panose="020F0502020204030204" pitchFamily="34" charset="0"/>
              </a:rPr>
              <a:t>να </a:t>
            </a:r>
            <a:r>
              <a:rPr lang="el-GR" dirty="0" smtClean="0">
                <a:solidFill>
                  <a:schemeClr val="tx1"/>
                </a:solidFill>
                <a:latin typeface="Calibri" panose="020F0502020204030204" pitchFamily="34" charset="0"/>
                <a:cs typeface="Calibri" panose="020F0502020204030204" pitchFamily="34" charset="0"/>
              </a:rPr>
              <a:t>αναπτύσσουν </a:t>
            </a:r>
            <a:r>
              <a:rPr lang="el-GR" dirty="0">
                <a:solidFill>
                  <a:schemeClr val="tx1"/>
                </a:solidFill>
                <a:latin typeface="Calibri" panose="020F0502020204030204" pitchFamily="34" charset="0"/>
                <a:cs typeface="Calibri" panose="020F0502020204030204" pitchFamily="34" charset="0"/>
              </a:rPr>
              <a:t>δεξιότητες που </a:t>
            </a:r>
            <a:r>
              <a:rPr lang="el-GR" dirty="0" smtClean="0">
                <a:solidFill>
                  <a:schemeClr val="tx1"/>
                </a:solidFill>
                <a:latin typeface="Calibri" panose="020F0502020204030204" pitchFamily="34" charset="0"/>
                <a:cs typeface="Calibri" panose="020F0502020204030204" pitchFamily="34" charset="0"/>
              </a:rPr>
              <a:t>διευκολύνουν </a:t>
            </a:r>
            <a:r>
              <a:rPr lang="el-GR" dirty="0">
                <a:solidFill>
                  <a:schemeClr val="tx1"/>
                </a:solidFill>
                <a:latin typeface="Calibri" panose="020F0502020204030204" pitchFamily="34" charset="0"/>
                <a:cs typeface="Calibri" panose="020F0502020204030204" pitchFamily="34" charset="0"/>
              </a:rPr>
              <a:t>την </a:t>
            </a:r>
            <a:r>
              <a:rPr lang="el-GR" dirty="0" err="1">
                <a:solidFill>
                  <a:schemeClr val="tx1"/>
                </a:solidFill>
                <a:latin typeface="Calibri" panose="020F0502020204030204" pitchFamily="34" charset="0"/>
                <a:cs typeface="Calibri" panose="020F0502020204030204" pitchFamily="34" charset="0"/>
              </a:rPr>
              <a:t>ανακαλυπτική</a:t>
            </a:r>
            <a:r>
              <a:rPr lang="el-GR" dirty="0">
                <a:solidFill>
                  <a:schemeClr val="tx1"/>
                </a:solidFill>
                <a:latin typeface="Calibri" panose="020F0502020204030204" pitchFamily="34" charset="0"/>
                <a:cs typeface="Calibri" panose="020F0502020204030204" pitchFamily="34" charset="0"/>
              </a:rPr>
              <a:t> και διερευνητική μάθηση,</a:t>
            </a:r>
          </a:p>
          <a:p>
            <a:pPr lvl="0">
              <a:lnSpc>
                <a:spcPct val="100000"/>
              </a:lnSpc>
            </a:pPr>
            <a:r>
              <a:rPr lang="el-GR" dirty="0">
                <a:solidFill>
                  <a:schemeClr val="tx1"/>
                </a:solidFill>
                <a:latin typeface="Calibri" panose="020F0502020204030204" pitchFamily="34" charset="0"/>
                <a:cs typeface="Calibri" panose="020F0502020204030204" pitchFamily="34" charset="0"/>
              </a:rPr>
              <a:t>να </a:t>
            </a:r>
            <a:r>
              <a:rPr lang="el-GR" dirty="0" smtClean="0">
                <a:solidFill>
                  <a:schemeClr val="tx1"/>
                </a:solidFill>
                <a:latin typeface="Calibri" panose="020F0502020204030204" pitchFamily="34" charset="0"/>
                <a:cs typeface="Calibri" panose="020F0502020204030204" pitchFamily="34" charset="0"/>
              </a:rPr>
              <a:t>αναπτύσσουν </a:t>
            </a:r>
            <a:r>
              <a:rPr lang="el-GR" dirty="0">
                <a:solidFill>
                  <a:schemeClr val="tx1"/>
                </a:solidFill>
                <a:latin typeface="Calibri" panose="020F0502020204030204" pitchFamily="34" charset="0"/>
                <a:cs typeface="Calibri" panose="020F0502020204030204" pitchFamily="34" charset="0"/>
              </a:rPr>
              <a:t>δεξιότητες έκφρασης και διαπροσωπικής επικοινωνίας, ώστε να αλληλεπιδρούν και να συνεργάζονται στο πλαίσιο της ομάδας για την προώθηση κοινού στόχου και την επίτευξη συγκεκριμένου αποτελέσματος</a:t>
            </a:r>
            <a:r>
              <a:rPr lang="el-GR" dirty="0" smtClean="0">
                <a:solidFill>
                  <a:schemeClr val="tx1"/>
                </a:solidFill>
                <a:latin typeface="Calibri" panose="020F0502020204030204" pitchFamily="34" charset="0"/>
                <a:cs typeface="Calibri" panose="020F0502020204030204" pitchFamily="34" charset="0"/>
              </a:rPr>
              <a:t>.</a:t>
            </a:r>
            <a:endParaRPr lang="el-GR" dirty="0">
              <a:solidFill>
                <a:schemeClr val="tx1"/>
              </a:solidFill>
              <a:latin typeface="Calibri" panose="020F0502020204030204" pitchFamily="34" charset="0"/>
              <a:cs typeface="Calibri" panose="020F0502020204030204" pitchFamily="34" charset="0"/>
            </a:endParaRPr>
          </a:p>
        </p:txBody>
      </p:sp>
      <p:pic>
        <p:nvPicPr>
          <p:cNvPr id="6146" name="Picture 2" descr="Αποτέλεσμα εικόνας για αειφόρος ανάπτυξη"/>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619343" y="2249715"/>
            <a:ext cx="1734457" cy="173445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9572" y="1497766"/>
            <a:ext cx="5344885" cy="4615543"/>
          </a:xfrm>
        </p:spPr>
        <p:txBody>
          <a:bodyPr>
            <a:normAutofit/>
          </a:bodyPr>
          <a:lstStyle/>
          <a:p>
            <a:pPr algn="just"/>
            <a:r>
              <a:rPr lang="el-GR" sz="2400" dirty="0">
                <a:solidFill>
                  <a:schemeClr val="tx1"/>
                </a:solidFill>
                <a:latin typeface="Calibri" panose="020F0502020204030204" pitchFamily="34" charset="0"/>
                <a:cs typeface="Calibri" panose="020F0502020204030204" pitchFamily="34" charset="0"/>
              </a:rPr>
              <a:t>Ο μικρόκοσμος '</a:t>
            </a:r>
            <a:r>
              <a:rPr lang="en-US" sz="2400" dirty="0" err="1">
                <a:solidFill>
                  <a:schemeClr val="tx1"/>
                </a:solidFill>
                <a:latin typeface="Calibri" panose="020F0502020204030204" pitchFamily="34" charset="0"/>
                <a:cs typeface="Calibri" panose="020F0502020204030204" pitchFamily="34" charset="0"/>
              </a:rPr>
              <a:t>Sus</a:t>
            </a:r>
            <a:r>
              <a:rPr lang="el-GR" sz="2400" dirty="0">
                <a:solidFill>
                  <a:schemeClr val="tx1"/>
                </a:solidFill>
                <a:latin typeface="Calibri" panose="020F0502020204030204" pitchFamily="34" charset="0"/>
                <a:cs typeface="Calibri" panose="020F0502020204030204" pitchFamily="34" charset="0"/>
              </a:rPr>
              <a:t>-</a:t>
            </a:r>
            <a:r>
              <a:rPr lang="en-US" sz="2400" dirty="0">
                <a:solidFill>
                  <a:schemeClr val="tx1"/>
                </a:solidFill>
                <a:latin typeface="Calibri" panose="020F0502020204030204" pitchFamily="34" charset="0"/>
                <a:cs typeface="Calibri" panose="020F0502020204030204" pitchFamily="34" charset="0"/>
              </a:rPr>
              <a:t>X</a:t>
            </a:r>
            <a:r>
              <a:rPr lang="el-GR" sz="2400" dirty="0">
                <a:solidFill>
                  <a:schemeClr val="tx1"/>
                </a:solidFill>
                <a:latin typeface="Calibri" panose="020F0502020204030204" pitchFamily="34" charset="0"/>
                <a:cs typeface="Calibri" panose="020F0502020204030204" pitchFamily="34" charset="0"/>
              </a:rPr>
              <a:t>', βασικό ψηφιακό εργαλείο της εκπαιδευτικής παρέμβασης,</a:t>
            </a:r>
            <a:r>
              <a:rPr lang="en-US" sz="2400" dirty="0">
                <a:solidFill>
                  <a:schemeClr val="tx1"/>
                </a:solidFill>
                <a:latin typeface="Calibri" panose="020F0502020204030204" pitchFamily="34" charset="0"/>
                <a:cs typeface="Calibri" panose="020F0502020204030204" pitchFamily="34" charset="0"/>
              </a:rPr>
              <a:t> </a:t>
            </a:r>
            <a:r>
              <a:rPr lang="el-GR" sz="2400" dirty="0">
                <a:solidFill>
                  <a:schemeClr val="tx1"/>
                </a:solidFill>
                <a:latin typeface="Calibri" panose="020F0502020204030204" pitchFamily="34" charset="0"/>
                <a:cs typeface="Calibri" panose="020F0502020204030204" pitchFamily="34" charset="0"/>
              </a:rPr>
              <a:t>σχεδιάστηκε από το Τμήμα Φιλοσοφίας, Παιδαγωγικής, Ψυχολογίας (ΦΠΨ) του ΕΚΠΑ.</a:t>
            </a:r>
          </a:p>
          <a:p>
            <a:pPr algn="just"/>
            <a:r>
              <a:rPr lang="el-GR" sz="2400" dirty="0">
                <a:solidFill>
                  <a:schemeClr val="tx1"/>
                </a:solidFill>
                <a:latin typeface="Calibri" panose="020F0502020204030204" pitchFamily="34" charset="0"/>
                <a:cs typeface="Calibri" panose="020F0502020204030204" pitchFamily="34" charset="0"/>
              </a:rPr>
              <a:t> Ο μικρόκοσμος '</a:t>
            </a:r>
            <a:r>
              <a:rPr lang="en-US" sz="2400" dirty="0" err="1">
                <a:solidFill>
                  <a:schemeClr val="tx1"/>
                </a:solidFill>
                <a:latin typeface="Calibri" panose="020F0502020204030204" pitchFamily="34" charset="0"/>
                <a:cs typeface="Calibri" panose="020F0502020204030204" pitchFamily="34" charset="0"/>
              </a:rPr>
              <a:t>Sus</a:t>
            </a:r>
            <a:r>
              <a:rPr lang="el-GR" sz="2400" dirty="0">
                <a:solidFill>
                  <a:schemeClr val="tx1"/>
                </a:solidFill>
                <a:latin typeface="Calibri" panose="020F0502020204030204" pitchFamily="34" charset="0"/>
                <a:cs typeface="Calibri" panose="020F0502020204030204" pitchFamily="34" charset="0"/>
              </a:rPr>
              <a:t>-</a:t>
            </a:r>
            <a:r>
              <a:rPr lang="en-US" sz="2400" dirty="0">
                <a:solidFill>
                  <a:schemeClr val="tx1"/>
                </a:solidFill>
                <a:latin typeface="Calibri" panose="020F0502020204030204" pitchFamily="34" charset="0"/>
                <a:cs typeface="Calibri" panose="020F0502020204030204" pitchFamily="34" charset="0"/>
              </a:rPr>
              <a:t>City</a:t>
            </a:r>
            <a:r>
              <a:rPr lang="el-GR" sz="2400" dirty="0">
                <a:solidFill>
                  <a:schemeClr val="tx1"/>
                </a:solidFill>
                <a:latin typeface="Calibri" panose="020F0502020204030204" pitchFamily="34" charset="0"/>
                <a:cs typeface="Calibri" panose="020F0502020204030204" pitchFamily="34" charset="0"/>
              </a:rPr>
              <a:t>‘ σχεδιάστηκε έτσι ώστε να επικεντρώνεται στην </a:t>
            </a:r>
            <a:r>
              <a:rPr lang="el-GR" sz="2400" dirty="0" err="1">
                <a:solidFill>
                  <a:schemeClr val="tx1"/>
                </a:solidFill>
                <a:latin typeface="Calibri" panose="020F0502020204030204" pitchFamily="34" charset="0"/>
                <a:cs typeface="Calibri" panose="020F0502020204030204" pitchFamily="34" charset="0"/>
              </a:rPr>
              <a:t>αειφορία</a:t>
            </a:r>
            <a:r>
              <a:rPr lang="el-GR" sz="2400" dirty="0">
                <a:solidFill>
                  <a:schemeClr val="tx1"/>
                </a:solidFill>
                <a:latin typeface="Calibri" panose="020F0502020204030204" pitchFamily="34" charset="0"/>
                <a:cs typeface="Calibri" panose="020F0502020204030204" pitchFamily="34" charset="0"/>
              </a:rPr>
              <a:t> στην πόλη.</a:t>
            </a:r>
          </a:p>
        </p:txBody>
      </p:sp>
      <p:sp>
        <p:nvSpPr>
          <p:cNvPr id="4" name="1 - Τίτλος"/>
          <p:cNvSpPr txBox="1">
            <a:spLocks/>
          </p:cNvSpPr>
          <p:nvPr/>
        </p:nvSpPr>
        <p:spPr>
          <a:xfrm>
            <a:off x="838200" y="365126"/>
            <a:ext cx="10515600" cy="941161"/>
          </a:xfrm>
          <a:prstGeom prst="rect">
            <a:avLst/>
          </a:prstGeom>
          <a:solidFill>
            <a:srgbClr val="B8FF71"/>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dirty="0">
                <a:latin typeface="+mn-lt"/>
              </a:rPr>
              <a:t>Ο μικρόκοσμος '</a:t>
            </a:r>
            <a:r>
              <a:rPr lang="en-US" sz="2400" b="1" dirty="0" err="1">
                <a:latin typeface="+mn-lt"/>
              </a:rPr>
              <a:t>Sus</a:t>
            </a:r>
            <a:r>
              <a:rPr lang="el-GR" sz="2400" b="1" dirty="0">
                <a:latin typeface="+mn-lt"/>
              </a:rPr>
              <a:t>-</a:t>
            </a:r>
            <a:r>
              <a:rPr lang="en-US" sz="2400" b="1" dirty="0">
                <a:latin typeface="+mn-lt"/>
              </a:rPr>
              <a:t>X</a:t>
            </a:r>
            <a:r>
              <a:rPr lang="el-GR" sz="2400" b="1" dirty="0">
                <a:latin typeface="+mn-lt"/>
              </a:rPr>
              <a:t>‘ / '</a:t>
            </a:r>
            <a:r>
              <a:rPr lang="en-US" sz="2400" b="1" dirty="0" err="1">
                <a:latin typeface="+mn-lt"/>
              </a:rPr>
              <a:t>Sus</a:t>
            </a:r>
            <a:r>
              <a:rPr lang="el-GR" sz="2400" b="1" dirty="0">
                <a:latin typeface="+mn-lt"/>
              </a:rPr>
              <a:t>-</a:t>
            </a:r>
            <a:r>
              <a:rPr lang="en-US" sz="2400" b="1" dirty="0">
                <a:latin typeface="+mn-lt"/>
              </a:rPr>
              <a:t>City</a:t>
            </a:r>
            <a:r>
              <a:rPr lang="el-GR" sz="2400" b="1" dirty="0">
                <a:latin typeface="+mn-lt"/>
              </a:rPr>
              <a:t>‘ </a:t>
            </a:r>
          </a:p>
        </p:txBody>
      </p:sp>
      <p:pic>
        <p:nvPicPr>
          <p:cNvPr id="6" name="3 - Θέση περιεχομένου"/>
          <p:cNvPicPr>
            <a:picLocks/>
          </p:cNvPicPr>
          <p:nvPr/>
        </p:nvPicPr>
        <p:blipFill>
          <a:blip r:embed="rId2" cstate="print"/>
          <a:srcRect l="11935" t="10115" r="12115" b="13583"/>
          <a:stretch>
            <a:fillRect/>
          </a:stretch>
        </p:blipFill>
        <p:spPr bwMode="auto">
          <a:xfrm>
            <a:off x="5762173" y="1349830"/>
            <a:ext cx="6077583" cy="4229241"/>
          </a:xfrm>
          <a:prstGeom prst="rect">
            <a:avLst/>
          </a:prstGeom>
          <a:noFill/>
          <a:ln w="9525">
            <a:noFill/>
            <a:miter lim="800000"/>
            <a:headEnd/>
            <a:tailEnd/>
          </a:ln>
        </p:spPr>
      </p:pic>
      <p:sp>
        <p:nvSpPr>
          <p:cNvPr id="7" name="TextBox 6"/>
          <p:cNvSpPr txBox="1"/>
          <p:nvPr/>
        </p:nvSpPr>
        <p:spPr>
          <a:xfrm>
            <a:off x="5762173" y="5622613"/>
            <a:ext cx="6077583" cy="1015663"/>
          </a:xfrm>
          <a:prstGeom prst="rect">
            <a:avLst/>
          </a:prstGeom>
          <a:solidFill>
            <a:srgbClr val="FFFF9F"/>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l-GR" sz="2000" dirty="0">
                <a:latin typeface="Calibri" panose="020F0502020204030204" pitchFamily="34" charset="0"/>
                <a:cs typeface="Calibri" panose="020F0502020204030204" pitchFamily="34" charset="0"/>
              </a:rPr>
              <a:t>Έκδοση </a:t>
            </a:r>
            <a:r>
              <a:rPr lang="el-GR" sz="2000" dirty="0" err="1">
                <a:latin typeface="Calibri" panose="020F0502020204030204" pitchFamily="34" charset="0"/>
                <a:cs typeface="Calibri" panose="020F0502020204030204" pitchFamily="34" charset="0"/>
              </a:rPr>
              <a:t>Kit</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Αβάκιου</a:t>
            </a:r>
            <a:r>
              <a:rPr lang="el-GR" sz="2000"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http://etl.ppp.uoa.gr/content/download/eslate kits.htm.</a:t>
            </a:r>
          </a:p>
          <a:p>
            <a:r>
              <a:rPr lang="el-GR" sz="2000" dirty="0">
                <a:latin typeface="Calibri" panose="020F0502020204030204" pitchFamily="34" charset="0"/>
                <a:cs typeface="Calibri" panose="020F0502020204030204" pitchFamily="34" charset="0"/>
              </a:rPr>
              <a:t>Έκδοση</a:t>
            </a:r>
            <a:r>
              <a:rPr lang="en-GB" sz="2000" dirty="0">
                <a:latin typeface="Calibri" panose="020F0502020204030204" pitchFamily="34" charset="0"/>
                <a:cs typeface="Calibri" panose="020F0502020204030204" pitchFamily="34" charset="0"/>
              </a:rPr>
              <a:t> web/HTML5:    http://etl.ppp.uoa.gr/susx</a:t>
            </a:r>
            <a:endParaRPr lang="el-GR" sz="2000" dirty="0">
              <a:latin typeface="Calibri" panose="020F0502020204030204" pitchFamily="34" charset="0"/>
              <a:cs typeface="Calibri" panose="020F0502020204030204" pitchFamily="34" charset="0"/>
            </a:endParaRPr>
          </a:p>
        </p:txBody>
      </p:sp>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232013"/>
            <a:ext cx="10515600" cy="1084217"/>
          </a:xfrm>
          <a:solidFill>
            <a:srgbClr val="B8FF71"/>
          </a:solidFill>
          <a:effectLst>
            <a:reflection stA="45000" endPos="3000" dist="50800" dir="5400000" sy="-100000" algn="bl" rotWithShape="0"/>
            <a:softEdge rad="63500"/>
          </a:effectLst>
        </p:spPr>
        <p:txBody>
          <a:bodyPr>
            <a:normAutofit/>
          </a:bodyPr>
          <a:lstStyle/>
          <a:p>
            <a:pPr algn="ctr"/>
            <a:r>
              <a:rPr lang="el-GR" sz="2400" b="1" dirty="0" smtClean="0">
                <a:solidFill>
                  <a:schemeClr val="tx1"/>
                </a:solidFill>
                <a:latin typeface="+mn-lt"/>
              </a:rPr>
              <a:t>Σχεδιασμός </a:t>
            </a:r>
            <a:r>
              <a:rPr lang="el-GR" sz="2400" b="1" dirty="0">
                <a:solidFill>
                  <a:schemeClr val="tx1"/>
                </a:solidFill>
                <a:latin typeface="+mn-lt"/>
              </a:rPr>
              <a:t>και υλοποίηση της  </a:t>
            </a:r>
            <a:r>
              <a:rPr lang="el-GR" sz="2400" b="1" dirty="0" smtClean="0">
                <a:solidFill>
                  <a:schemeClr val="tx1"/>
                </a:solidFill>
                <a:latin typeface="+mn-lt"/>
              </a:rPr>
              <a:t>δραστηριότητας</a:t>
            </a:r>
            <a:endParaRPr lang="el-GR" sz="2400" b="1" dirty="0"/>
          </a:p>
        </p:txBody>
      </p:sp>
      <p:sp>
        <p:nvSpPr>
          <p:cNvPr id="3" name="2 - Θέση περιεχομένου"/>
          <p:cNvSpPr>
            <a:spLocks noGrp="1"/>
          </p:cNvSpPr>
          <p:nvPr>
            <p:ph idx="1"/>
          </p:nvPr>
        </p:nvSpPr>
        <p:spPr>
          <a:xfrm>
            <a:off x="838200" y="1310367"/>
            <a:ext cx="10515600" cy="5547633"/>
          </a:xfrm>
        </p:spPr>
        <p:txBody>
          <a:bodyPr>
            <a:normAutofit fontScale="25000" lnSpcReduction="20000"/>
          </a:bodyPr>
          <a:lstStyle/>
          <a:p>
            <a:pPr algn="just">
              <a:lnSpc>
                <a:spcPct val="110000"/>
              </a:lnSpc>
              <a:buFont typeface="Wingdings" panose="05000000000000000000" pitchFamily="2" charset="2"/>
              <a:buChar char="§"/>
            </a:pPr>
            <a:r>
              <a:rPr lang="el-GR" sz="8000" dirty="0">
                <a:solidFill>
                  <a:schemeClr val="tx1"/>
                </a:solidFill>
                <a:latin typeface="Calibri" panose="020F0502020204030204" pitchFamily="34" charset="0"/>
                <a:cs typeface="Calibri" panose="020F0502020204030204" pitchFamily="34" charset="0"/>
              </a:rPr>
              <a:t>Πραγματοποιήθηκε </a:t>
            </a:r>
            <a:r>
              <a:rPr lang="el-GR" sz="8000" b="1" dirty="0">
                <a:solidFill>
                  <a:schemeClr val="tx1"/>
                </a:solidFill>
                <a:latin typeface="Calibri" panose="020F0502020204030204" pitchFamily="34" charset="0"/>
                <a:cs typeface="Calibri" panose="020F0502020204030204" pitchFamily="34" charset="0"/>
              </a:rPr>
              <a:t>στο χώρο του εργαστηρίου Επιχειρηματικής Γεωργίας </a:t>
            </a:r>
            <a:r>
              <a:rPr lang="el-GR" sz="8000" dirty="0">
                <a:solidFill>
                  <a:schemeClr val="tx1"/>
                </a:solidFill>
                <a:latin typeface="Calibri" panose="020F0502020204030204" pitchFamily="34" charset="0"/>
                <a:cs typeface="Calibri" panose="020F0502020204030204" pitchFamily="34" charset="0"/>
              </a:rPr>
              <a:t>του τομέα Γεωπονίας, Τροφίμων και Περιβάλλοντος του 1</a:t>
            </a:r>
            <a:r>
              <a:rPr lang="el-GR" sz="8000" baseline="30000" dirty="0">
                <a:solidFill>
                  <a:schemeClr val="tx1"/>
                </a:solidFill>
                <a:latin typeface="Calibri" panose="020F0502020204030204" pitchFamily="34" charset="0"/>
                <a:cs typeface="Calibri" panose="020F0502020204030204" pitchFamily="34" charset="0"/>
              </a:rPr>
              <a:t>ου </a:t>
            </a:r>
            <a:r>
              <a:rPr lang="el-GR" sz="8000" dirty="0">
                <a:solidFill>
                  <a:schemeClr val="tx1"/>
                </a:solidFill>
                <a:latin typeface="Calibri" panose="020F0502020204030204" pitchFamily="34" charset="0"/>
                <a:cs typeface="Calibri" panose="020F0502020204030204" pitchFamily="34" charset="0"/>
              </a:rPr>
              <a:t>ΕΠΑ.Λ. Αμαρουσίου </a:t>
            </a:r>
          </a:p>
          <a:p>
            <a:pPr algn="just">
              <a:lnSpc>
                <a:spcPct val="110000"/>
              </a:lnSpc>
              <a:buFont typeface="Wingdings" panose="05000000000000000000" pitchFamily="2" charset="2"/>
              <a:buChar char="§"/>
            </a:pPr>
            <a:r>
              <a:rPr lang="el-GR" sz="8000" b="1" dirty="0">
                <a:solidFill>
                  <a:schemeClr val="tx1"/>
                </a:solidFill>
                <a:latin typeface="Calibri" panose="020F0502020204030204" pitchFamily="34" charset="0"/>
                <a:cs typeface="Calibri" panose="020F0502020204030204" pitchFamily="34" charset="0"/>
              </a:rPr>
              <a:t>10 δίωρες συναντήσεις </a:t>
            </a:r>
            <a:r>
              <a:rPr lang="el-GR" sz="8000" dirty="0">
                <a:solidFill>
                  <a:schemeClr val="tx1"/>
                </a:solidFill>
                <a:latin typeface="Calibri" panose="020F0502020204030204" pitchFamily="34" charset="0"/>
                <a:cs typeface="Calibri" panose="020F0502020204030204" pitchFamily="34" charset="0"/>
              </a:rPr>
              <a:t>στο πλαίσιο του εργαστηριακού μέρους του μαθήματος «Αγροτική Οικονομία και Ανάπτυξη» της Β’ τάξης</a:t>
            </a:r>
          </a:p>
          <a:p>
            <a:pPr lvl="1">
              <a:lnSpc>
                <a:spcPct val="110000"/>
              </a:lnSpc>
            </a:pPr>
            <a:r>
              <a:rPr lang="el-GR" sz="8000" b="1" dirty="0">
                <a:solidFill>
                  <a:schemeClr val="tx1"/>
                </a:solidFill>
                <a:latin typeface="Calibri" panose="020F0502020204030204" pitchFamily="34" charset="0"/>
                <a:cs typeface="Calibri" panose="020F0502020204030204" pitchFamily="34" charset="0"/>
              </a:rPr>
              <a:t>ευαισθητοποίηση</a:t>
            </a:r>
            <a:r>
              <a:rPr lang="el-GR" sz="8000" dirty="0">
                <a:solidFill>
                  <a:schemeClr val="tx1"/>
                </a:solidFill>
                <a:latin typeface="Calibri" panose="020F0502020204030204" pitchFamily="34" charset="0"/>
                <a:cs typeface="Calibri" panose="020F0502020204030204" pitchFamily="34" charset="0"/>
              </a:rPr>
              <a:t> γύρω από την έννοια της αειφόρου ανάπτυξης </a:t>
            </a:r>
          </a:p>
          <a:p>
            <a:pPr lvl="1" algn="just">
              <a:lnSpc>
                <a:spcPct val="110000"/>
              </a:lnSpc>
            </a:pPr>
            <a:r>
              <a:rPr lang="el-GR" sz="8000" b="1" dirty="0">
                <a:solidFill>
                  <a:schemeClr val="tx1"/>
                </a:solidFill>
                <a:latin typeface="Calibri" panose="020F0502020204030204" pitchFamily="34" charset="0"/>
                <a:cs typeface="Calibri" panose="020F0502020204030204" pitchFamily="34" charset="0"/>
              </a:rPr>
              <a:t>παίξιμο με το έτοιμο ψηφιακό παιχνίδι, </a:t>
            </a:r>
            <a:r>
              <a:rPr lang="el-GR" sz="8000" dirty="0">
                <a:solidFill>
                  <a:schemeClr val="tx1"/>
                </a:solidFill>
                <a:latin typeface="Calibri" panose="020F0502020204030204" pitchFamily="34" charset="0"/>
                <a:cs typeface="Calibri" panose="020F0502020204030204" pitchFamily="34" charset="0"/>
              </a:rPr>
              <a:t>ώστε να προβληματιστούν, να πειραματιστούν και να  εξοικειωθούν με το περιβάλλον του λογισμικού</a:t>
            </a:r>
          </a:p>
          <a:p>
            <a:pPr lvl="1" algn="just">
              <a:lnSpc>
                <a:spcPct val="110000"/>
              </a:lnSpc>
            </a:pPr>
            <a:r>
              <a:rPr lang="el-GR" sz="8000" b="1" dirty="0">
                <a:solidFill>
                  <a:schemeClr val="tx1"/>
                </a:solidFill>
                <a:latin typeface="Calibri" panose="020F0502020204030204" pitchFamily="34" charset="0"/>
                <a:cs typeface="Calibri" panose="020F0502020204030204" pitchFamily="34" charset="0"/>
              </a:rPr>
              <a:t>σχεδιασμός παιχνιδιού από τους ίδιους τους μαθητές</a:t>
            </a:r>
            <a:r>
              <a:rPr lang="el-GR" sz="8000" dirty="0">
                <a:solidFill>
                  <a:schemeClr val="tx1"/>
                </a:solidFill>
                <a:latin typeface="Calibri" panose="020F0502020204030204" pitchFamily="34" charset="0"/>
                <a:cs typeface="Calibri" panose="020F0502020204030204" pitchFamily="34" charset="0"/>
              </a:rPr>
              <a:t>, που πραγματοποιήθηκε στα παρακάτω στάδια: </a:t>
            </a:r>
          </a:p>
          <a:p>
            <a:pPr lvl="2">
              <a:lnSpc>
                <a:spcPct val="110000"/>
              </a:lnSpc>
              <a:buFont typeface="Courier New" pitchFamily="49" charset="0"/>
              <a:buChar char="o"/>
            </a:pPr>
            <a:r>
              <a:rPr lang="el-GR" sz="8000" dirty="0">
                <a:solidFill>
                  <a:schemeClr val="tx1"/>
                </a:solidFill>
                <a:latin typeface="Calibri" panose="020F0502020204030204" pitchFamily="34" charset="0"/>
                <a:cs typeface="Calibri" panose="020F0502020204030204" pitchFamily="34" charset="0"/>
              </a:rPr>
              <a:t>    Εισαγωγή νέας εικόνας – χάρτη ενός τόπου</a:t>
            </a:r>
          </a:p>
          <a:p>
            <a:pPr lvl="2">
              <a:lnSpc>
                <a:spcPct val="110000"/>
              </a:lnSpc>
              <a:buFont typeface="Courier New" pitchFamily="49" charset="0"/>
              <a:buChar char="o"/>
            </a:pPr>
            <a:r>
              <a:rPr lang="el-GR" sz="8000" dirty="0">
                <a:solidFill>
                  <a:schemeClr val="tx1"/>
                </a:solidFill>
                <a:latin typeface="Calibri" panose="020F0502020204030204" pitchFamily="34" charset="0"/>
                <a:cs typeface="Calibri" panose="020F0502020204030204" pitchFamily="34" charset="0"/>
              </a:rPr>
              <a:t>    Καθορισμός στοιχείων-σημείων χάρτη και ιδιοτήτων των σημείων</a:t>
            </a:r>
          </a:p>
          <a:p>
            <a:pPr lvl="2">
              <a:lnSpc>
                <a:spcPct val="110000"/>
              </a:lnSpc>
              <a:buFont typeface="Courier New" pitchFamily="49" charset="0"/>
              <a:buChar char="o"/>
            </a:pPr>
            <a:r>
              <a:rPr lang="el-GR" sz="8000" dirty="0">
                <a:solidFill>
                  <a:schemeClr val="tx1"/>
                </a:solidFill>
                <a:latin typeface="Calibri" panose="020F0502020204030204" pitchFamily="34" charset="0"/>
                <a:cs typeface="Calibri" panose="020F0502020204030204" pitchFamily="34" charset="0"/>
              </a:rPr>
              <a:t>    </a:t>
            </a:r>
            <a:r>
              <a:rPr lang="el-GR" sz="8000" dirty="0" smtClean="0">
                <a:solidFill>
                  <a:schemeClr val="tx1"/>
                </a:solidFill>
                <a:latin typeface="Calibri" panose="020F0502020204030204" pitchFamily="34" charset="0"/>
                <a:cs typeface="Calibri" panose="020F0502020204030204" pitchFamily="34" charset="0"/>
              </a:rPr>
              <a:t>Καθορισμός </a:t>
            </a:r>
            <a:r>
              <a:rPr lang="el-GR" sz="8000" dirty="0">
                <a:solidFill>
                  <a:schemeClr val="tx1"/>
                </a:solidFill>
                <a:latin typeface="Calibri" panose="020F0502020204030204" pitchFamily="34" charset="0"/>
                <a:cs typeface="Calibri" panose="020F0502020204030204" pitchFamily="34" charset="0"/>
              </a:rPr>
              <a:t>συνθηκών ελέγχου </a:t>
            </a:r>
          </a:p>
          <a:p>
            <a:pPr lvl="2">
              <a:lnSpc>
                <a:spcPct val="110000"/>
              </a:lnSpc>
              <a:buFont typeface="Courier New" pitchFamily="49" charset="0"/>
              <a:buChar char="o"/>
            </a:pPr>
            <a:r>
              <a:rPr lang="el-GR" sz="8000" dirty="0">
                <a:solidFill>
                  <a:schemeClr val="tx1"/>
                </a:solidFill>
                <a:latin typeface="Calibri" panose="020F0502020204030204" pitchFamily="34" charset="0"/>
                <a:cs typeface="Calibri" panose="020F0502020204030204" pitchFamily="34" charset="0"/>
              </a:rPr>
              <a:t>    </a:t>
            </a:r>
            <a:r>
              <a:rPr lang="el-GR" sz="8000" dirty="0" smtClean="0">
                <a:solidFill>
                  <a:schemeClr val="tx1"/>
                </a:solidFill>
                <a:latin typeface="Calibri" panose="020F0502020204030204" pitchFamily="34" charset="0"/>
                <a:cs typeface="Calibri" panose="020F0502020204030204" pitchFamily="34" charset="0"/>
              </a:rPr>
              <a:t>Καθορισμός </a:t>
            </a:r>
            <a:r>
              <a:rPr lang="el-GR" sz="8000" dirty="0">
                <a:solidFill>
                  <a:schemeClr val="tx1"/>
                </a:solidFill>
                <a:latin typeface="Calibri" panose="020F0502020204030204" pitchFamily="34" charset="0"/>
                <a:cs typeface="Calibri" panose="020F0502020204030204" pitchFamily="34" charset="0"/>
              </a:rPr>
              <a:t>των κριτηρίων για τον </a:t>
            </a:r>
            <a:r>
              <a:rPr lang="el-GR" sz="8000" dirty="0" smtClean="0">
                <a:solidFill>
                  <a:schemeClr val="tx1"/>
                </a:solidFill>
                <a:latin typeface="Calibri" panose="020F0502020204030204" pitchFamily="34" charset="0"/>
                <a:cs typeface="Calibri" panose="020F0502020204030204" pitchFamily="34" charset="0"/>
              </a:rPr>
              <a:t>τερματισμό </a:t>
            </a:r>
            <a:r>
              <a:rPr lang="el-GR" sz="8000" dirty="0">
                <a:solidFill>
                  <a:schemeClr val="tx1"/>
                </a:solidFill>
                <a:latin typeface="Calibri" panose="020F0502020204030204" pitchFamily="34" charset="0"/>
                <a:cs typeface="Calibri" panose="020F0502020204030204" pitchFamily="34" charset="0"/>
              </a:rPr>
              <a:t>του παιχνιδιού</a:t>
            </a:r>
          </a:p>
          <a:p>
            <a:pPr lvl="2">
              <a:lnSpc>
                <a:spcPct val="110000"/>
              </a:lnSpc>
              <a:buFont typeface="Courier New" pitchFamily="49" charset="0"/>
              <a:buChar char="o"/>
            </a:pPr>
            <a:r>
              <a:rPr lang="el-GR" sz="8000" dirty="0">
                <a:solidFill>
                  <a:schemeClr val="tx1"/>
                </a:solidFill>
                <a:latin typeface="Calibri" panose="020F0502020204030204" pitchFamily="34" charset="0"/>
                <a:cs typeface="Calibri" panose="020F0502020204030204" pitchFamily="34" charset="0"/>
              </a:rPr>
              <a:t>    </a:t>
            </a:r>
            <a:r>
              <a:rPr lang="el-GR" sz="8000" dirty="0" smtClean="0">
                <a:solidFill>
                  <a:schemeClr val="tx1"/>
                </a:solidFill>
                <a:latin typeface="Calibri" panose="020F0502020204030204" pitchFamily="34" charset="0"/>
                <a:cs typeface="Calibri" panose="020F0502020204030204" pitchFamily="34" charset="0"/>
              </a:rPr>
              <a:t>Ρύθμιση </a:t>
            </a:r>
            <a:r>
              <a:rPr lang="el-GR" sz="8000" dirty="0">
                <a:solidFill>
                  <a:schemeClr val="tx1"/>
                </a:solidFill>
                <a:latin typeface="Calibri" panose="020F0502020204030204" pitchFamily="34" charset="0"/>
                <a:cs typeface="Calibri" panose="020F0502020204030204" pitchFamily="34" charset="0"/>
              </a:rPr>
              <a:t>των δύο </a:t>
            </a:r>
            <a:r>
              <a:rPr lang="el-GR" sz="8000" dirty="0" smtClean="0">
                <a:solidFill>
                  <a:schemeClr val="tx1"/>
                </a:solidFill>
                <a:latin typeface="Calibri" panose="020F0502020204030204" pitchFamily="34" charset="0"/>
                <a:cs typeface="Calibri" panose="020F0502020204030204" pitchFamily="34" charset="0"/>
              </a:rPr>
              <a:t>περιορισμών </a:t>
            </a:r>
            <a:r>
              <a:rPr lang="el-GR" sz="8000" dirty="0">
                <a:solidFill>
                  <a:schemeClr val="tx1"/>
                </a:solidFill>
                <a:latin typeface="Calibri" panose="020F0502020204030204" pitchFamily="34" charset="0"/>
                <a:cs typeface="Calibri" panose="020F0502020204030204" pitchFamily="34" charset="0"/>
              </a:rPr>
              <a:t>του παιχνιδιού: της χρονικής διάρκειας και του πλήθους των </a:t>
            </a:r>
            <a:r>
              <a:rPr lang="el-GR" sz="8000" dirty="0" smtClean="0">
                <a:solidFill>
                  <a:schemeClr val="tx1"/>
                </a:solidFill>
                <a:latin typeface="Calibri" panose="020F0502020204030204" pitchFamily="34" charset="0"/>
                <a:cs typeface="Calibri" panose="020F0502020204030204" pitchFamily="34" charset="0"/>
              </a:rPr>
              <a:t>επιλεγμένων σημείων </a:t>
            </a:r>
            <a:r>
              <a:rPr lang="el-GR" sz="8000" dirty="0">
                <a:solidFill>
                  <a:schemeClr val="tx1"/>
                </a:solidFill>
                <a:latin typeface="Calibri" panose="020F0502020204030204" pitchFamily="34" charset="0"/>
                <a:cs typeface="Calibri" panose="020F0502020204030204" pitchFamily="34" charset="0"/>
              </a:rPr>
              <a:t>του παίκτη</a:t>
            </a:r>
          </a:p>
          <a:p>
            <a:pPr lvl="1">
              <a:lnSpc>
                <a:spcPct val="110000"/>
              </a:lnSpc>
            </a:pPr>
            <a:r>
              <a:rPr lang="el-GR" sz="8000" b="1" dirty="0">
                <a:solidFill>
                  <a:schemeClr val="tx1"/>
                </a:solidFill>
                <a:latin typeface="Calibri" panose="020F0502020204030204" pitchFamily="34" charset="0"/>
                <a:cs typeface="Calibri" panose="020F0502020204030204" pitchFamily="34" charset="0"/>
              </a:rPr>
              <a:t>παίξιμο του παιχνιδιού  από τους ίδιους τους μαθητές που το δημιούργησαν </a:t>
            </a:r>
            <a:r>
              <a:rPr lang="el-GR" sz="8000" dirty="0">
                <a:solidFill>
                  <a:schemeClr val="tx1"/>
                </a:solidFill>
                <a:latin typeface="Calibri" panose="020F0502020204030204" pitchFamily="34" charset="0"/>
                <a:cs typeface="Calibri" panose="020F0502020204030204" pitchFamily="34" charset="0"/>
              </a:rPr>
              <a:t>(εναλλαγή των ρόλων του σχεδιαστή και του τελικού παίκτη του παιχνιδιού)</a:t>
            </a:r>
          </a:p>
          <a:p>
            <a:endParaRPr lang="el-GR" dirty="0"/>
          </a:p>
        </p:txBody>
      </p:sp>
      <p:pic>
        <p:nvPicPr>
          <p:cNvPr id="7170" name="Picture 2" descr="Αποτέλεσμα εικόνας για αειφόρος ανάπτυξη"/>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14995" y="3888258"/>
            <a:ext cx="2159291" cy="157842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cstate="print"/>
          <a:stretch>
            <a:fillRect/>
          </a:stretch>
        </p:blipFill>
        <p:spPr>
          <a:xfrm>
            <a:off x="568268" y="1277258"/>
            <a:ext cx="5903381" cy="4812620"/>
          </a:xfrm>
          <a:prstGeom prst="rect">
            <a:avLst/>
          </a:prstGeom>
          <a:solidFill>
            <a:schemeClr val="bg2">
              <a:lumMod val="75000"/>
            </a:schemeClr>
          </a:solidFill>
        </p:spPr>
      </p:pic>
      <p:pic>
        <p:nvPicPr>
          <p:cNvPr id="9" name="Picture 8"/>
          <p:cNvPicPr/>
          <p:nvPr/>
        </p:nvPicPr>
        <p:blipFill>
          <a:blip r:embed="rId3" cstate="print"/>
          <a:stretch>
            <a:fillRect/>
          </a:stretch>
        </p:blipFill>
        <p:spPr>
          <a:xfrm>
            <a:off x="6471648" y="1277258"/>
            <a:ext cx="5546181" cy="4812620"/>
          </a:xfrm>
          <a:prstGeom prst="rect">
            <a:avLst/>
          </a:prstGeom>
        </p:spPr>
      </p:pic>
      <p:sp>
        <p:nvSpPr>
          <p:cNvPr id="10" name="TextBox 9"/>
          <p:cNvSpPr txBox="1"/>
          <p:nvPr/>
        </p:nvSpPr>
        <p:spPr>
          <a:xfrm>
            <a:off x="209007" y="6309361"/>
            <a:ext cx="7077165" cy="369332"/>
          </a:xfrm>
          <a:prstGeom prst="rect">
            <a:avLst/>
          </a:prstGeom>
          <a:noFill/>
        </p:spPr>
        <p:txBody>
          <a:bodyPr wrap="square" rtlCol="0">
            <a:spAutoFit/>
          </a:bodyPr>
          <a:lstStyle/>
          <a:p>
            <a:r>
              <a:rPr lang="el-GR" dirty="0"/>
              <a:t>Χάρτης, ιδιότητες  και τιμές των σημείων του χάρτη (ομάδα ΒΤΤ1α)</a:t>
            </a:r>
          </a:p>
        </p:txBody>
      </p:sp>
      <p:sp>
        <p:nvSpPr>
          <p:cNvPr id="11" name="1 - Τίτλος"/>
          <p:cNvSpPr txBox="1">
            <a:spLocks/>
          </p:cNvSpPr>
          <p:nvPr/>
        </p:nvSpPr>
        <p:spPr>
          <a:xfrm>
            <a:off x="838200" y="319317"/>
            <a:ext cx="10515600" cy="777964"/>
          </a:xfrm>
          <a:prstGeom prst="rect">
            <a:avLst/>
          </a:prstGeom>
          <a:solidFill>
            <a:srgbClr val="B8FF71"/>
          </a:solidFill>
          <a:effectLst>
            <a:reflection stA="45000" endPos="3000" dist="50800" dir="5400000" sy="-100000" algn="bl" rotWithShape="0"/>
            <a:softEdge rad="63500"/>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2500" b="1" dirty="0" smtClean="0">
                <a:solidFill>
                  <a:schemeClr val="tx1"/>
                </a:solidFill>
                <a:latin typeface="+mn-lt"/>
              </a:rPr>
              <a:t>Σχεδιασμός </a:t>
            </a:r>
            <a:r>
              <a:rPr lang="el-GR" sz="2500" b="1" dirty="0">
                <a:solidFill>
                  <a:schemeClr val="tx1"/>
                </a:solidFill>
                <a:latin typeface="+mn-lt"/>
              </a:rPr>
              <a:t>και υλοποίηση της  </a:t>
            </a:r>
            <a:r>
              <a:rPr lang="el-GR" sz="2500" b="1" dirty="0" smtClean="0">
                <a:solidFill>
                  <a:schemeClr val="tx1"/>
                </a:solidFill>
                <a:latin typeface="+mn-lt"/>
              </a:rPr>
              <a:t>δραστηριότητας</a:t>
            </a:r>
            <a:endParaRPr lang="el-GR" sz="2500" b="1" dirty="0"/>
          </a:p>
        </p:txBody>
      </p:sp>
    </p:spTree>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2698" y="6348550"/>
            <a:ext cx="7145383" cy="369332"/>
          </a:xfrm>
          <a:prstGeom prst="rect">
            <a:avLst/>
          </a:prstGeom>
          <a:noFill/>
        </p:spPr>
        <p:txBody>
          <a:bodyPr wrap="square" rtlCol="0">
            <a:spAutoFit/>
          </a:bodyPr>
          <a:lstStyle/>
          <a:p>
            <a:r>
              <a:rPr lang="el-GR" dirty="0"/>
              <a:t>Χάρτης, ιδιότητες  και τιμές των σημείων του χάρτη (ομάδα ΒΤΤ1β)</a:t>
            </a:r>
          </a:p>
        </p:txBody>
      </p:sp>
      <p:pic>
        <p:nvPicPr>
          <p:cNvPr id="7" name="Picture 6"/>
          <p:cNvPicPr/>
          <p:nvPr/>
        </p:nvPicPr>
        <p:blipFill>
          <a:blip r:embed="rId2" cstate="print"/>
          <a:stretch>
            <a:fillRect/>
          </a:stretch>
        </p:blipFill>
        <p:spPr>
          <a:xfrm>
            <a:off x="305618" y="1277258"/>
            <a:ext cx="6037127" cy="4812620"/>
          </a:xfrm>
          <a:prstGeom prst="rect">
            <a:avLst/>
          </a:prstGeom>
        </p:spPr>
      </p:pic>
      <p:pic>
        <p:nvPicPr>
          <p:cNvPr id="11" name="Picture 10"/>
          <p:cNvPicPr/>
          <p:nvPr/>
        </p:nvPicPr>
        <p:blipFill>
          <a:blip r:embed="rId3" cstate="print"/>
          <a:stretch>
            <a:fillRect/>
          </a:stretch>
        </p:blipFill>
        <p:spPr>
          <a:xfrm>
            <a:off x="6516914" y="1277259"/>
            <a:ext cx="5529127" cy="4992596"/>
          </a:xfrm>
          <a:prstGeom prst="rect">
            <a:avLst/>
          </a:prstGeom>
        </p:spPr>
      </p:pic>
      <p:sp>
        <p:nvSpPr>
          <p:cNvPr id="12" name="1 - Τίτλος"/>
          <p:cNvSpPr txBox="1">
            <a:spLocks/>
          </p:cNvSpPr>
          <p:nvPr/>
        </p:nvSpPr>
        <p:spPr>
          <a:xfrm>
            <a:off x="838200" y="319317"/>
            <a:ext cx="10515600" cy="777964"/>
          </a:xfrm>
          <a:prstGeom prst="rect">
            <a:avLst/>
          </a:prstGeom>
          <a:solidFill>
            <a:srgbClr val="B8FF71"/>
          </a:solidFill>
          <a:effectLst>
            <a:reflection stA="45000" endPos="3000" dist="50800" dir="5400000" sy="-100000" algn="bl" rotWithShape="0"/>
            <a:softEdge rad="63500"/>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2500" b="1" dirty="0">
                <a:solidFill>
                  <a:schemeClr val="tx1"/>
                </a:solidFill>
                <a:latin typeface="+mn-lt"/>
              </a:rPr>
              <a:t>Σχεδιασμός και υλοποίηση της  </a:t>
            </a:r>
            <a:r>
              <a:rPr lang="el-GR" sz="2500" b="1" dirty="0" smtClean="0">
                <a:solidFill>
                  <a:schemeClr val="tx1"/>
                </a:solidFill>
                <a:latin typeface="+mn-lt"/>
              </a:rPr>
              <a:t>δραστηριότητας</a:t>
            </a:r>
            <a:endParaRPr lang="el-GR" sz="2500" b="1" dirty="0"/>
          </a:p>
        </p:txBody>
      </p:sp>
    </p:spTree>
    <p:extLst>
      <p:ext uri="{BB962C8B-B14F-4D97-AF65-F5344CB8AC3E}">
        <p14:creationId xmlns="" xmlns:p14="http://schemas.microsoft.com/office/powerpoint/2010/main" val="2235878695"/>
      </p:ext>
    </p:extLst>
  </p:cSld>
  <p:clrMapOvr>
    <a:masterClrMapping/>
  </p:clrMapOvr>
  <p:transition spd="slow">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1800</TotalTime>
  <Words>1736</Words>
  <Application>Microsoft Office PowerPoint</Application>
  <PresentationFormat>Προσαρμογή</PresentationFormat>
  <Paragraphs>158</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Office Theme</vt:lpstr>
      <vt:lpstr> Προσεγγίζοντας την έννοια της αειφόρου τοπικής ανάπτυξης μέσα από τον σχεδιασμό ενός ψηφιακού παιχνιδιού  </vt:lpstr>
      <vt:lpstr>Διαφάνεια 2</vt:lpstr>
      <vt:lpstr>Διαφάνεια 3</vt:lpstr>
      <vt:lpstr>Η έννοια της αειφόρου ανάπτυξης στα Προγράμματα Σπουδών των μαθημάτων του τομέα Γεωπονίας, Τροφίμων και Περιβάλλοντος των ΕΠΑ.Λ.</vt:lpstr>
      <vt:lpstr>Σκοπός, διδακτικοί στόχοι της εκπαιδευτικής δραστηριότητας</vt:lpstr>
      <vt:lpstr>Διαφάνεια 6</vt:lpstr>
      <vt:lpstr>Σχεδιασμός και υλοποίηση της  δραστηριότητας</vt:lpstr>
      <vt:lpstr>Διαφάνεια 8</vt:lpstr>
      <vt:lpstr>Διαφάνεια 9</vt:lpstr>
      <vt:lpstr>Διαφάνεια 10</vt:lpstr>
      <vt:lpstr>Η έρευνα – αξιολόγηση της δραστηριότητας Ομάδες εστίασης (focus groups)</vt:lpstr>
      <vt:lpstr>Η έρευνα – αξιολόγηση της δραστηριότητας Ομάδες εστίασης (focus groups)</vt:lpstr>
      <vt:lpstr>Η έρευνα – αξιολόγηση της δραστηριότητας Ημερολόγιο</vt:lpstr>
      <vt:lpstr>Συμπεράσματα - Προτάσεις</vt:lpstr>
      <vt:lpstr>Συμπεράσματα - Προτάσεις</vt:lpstr>
      <vt:lpstr>Συμπεράσματα - Προτάσεις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Eftyhia</dc:creator>
  <cp:lastModifiedBy>καιτη</cp:lastModifiedBy>
  <cp:revision>146</cp:revision>
  <dcterms:created xsi:type="dcterms:W3CDTF">2016-10-08T22:01:52Z</dcterms:created>
  <dcterms:modified xsi:type="dcterms:W3CDTF">2017-06-07T17:59:55Z</dcterms:modified>
</cp:coreProperties>
</file>