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286" r:id="rId19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73" autoAdjust="0"/>
  </p:normalViewPr>
  <p:slideViewPr>
    <p:cSldViewPr>
      <p:cViewPr varScale="1">
        <p:scale>
          <a:sx n="68" d="100"/>
          <a:sy n="68" d="100"/>
        </p:scale>
        <p:origin x="11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850AF-C632-474B-8713-0AFCF30D3A34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/>
      <dgm:spPr/>
    </dgm:pt>
    <dgm:pt modelId="{D5428B45-CDDC-460B-BD59-09207F1150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Μαθησιακή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Στοχοθεσία</a:t>
          </a:r>
        </a:p>
      </dgm:t>
    </dgm:pt>
    <dgm:pt modelId="{FF2854E2-72BC-47A4-B46D-E10E300098AF}" type="parTrans" cxnId="{97C28D7A-6A00-431C-9F28-E2E75BA14CA8}">
      <dgm:prSet/>
      <dgm:spPr/>
      <dgm:t>
        <a:bodyPr/>
        <a:lstStyle/>
        <a:p>
          <a:endParaRPr lang="el-GR"/>
        </a:p>
      </dgm:t>
    </dgm:pt>
    <dgm:pt modelId="{0D47D734-E292-4E6E-BA4D-3C4ACD19F15F}" type="sibTrans" cxnId="{97C28D7A-6A00-431C-9F28-E2E75BA14CA8}">
      <dgm:prSet/>
      <dgm:spPr/>
      <dgm:t>
        <a:bodyPr/>
        <a:lstStyle/>
        <a:p>
          <a:endParaRPr lang="el-GR"/>
        </a:p>
      </dgm:t>
    </dgm:pt>
    <dgm:pt modelId="{0BD4C007-94B3-40DF-837D-97859832FC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Πηγές ενέργειας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(ανανεώσιμες &amp; μη)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Παραγωγή ενέργειας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&amp; μετατροπή από μια μορφή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σε άλλη</a:t>
          </a:r>
        </a:p>
      </dgm:t>
    </dgm:pt>
    <dgm:pt modelId="{8A9039D9-CC9A-4413-A655-52EB546A5AFC}" type="parTrans" cxnId="{7364A7F0-A4C0-449E-96E8-07ADB0CEBDDD}">
      <dgm:prSet/>
      <dgm:spPr/>
      <dgm:t>
        <a:bodyPr/>
        <a:lstStyle/>
        <a:p>
          <a:endParaRPr lang="el-GR"/>
        </a:p>
      </dgm:t>
    </dgm:pt>
    <dgm:pt modelId="{C1FC8BF2-2AF3-456B-A709-3E3B1D7F3211}" type="sibTrans" cxnId="{7364A7F0-A4C0-449E-96E8-07ADB0CEBDDD}">
      <dgm:prSet/>
      <dgm:spPr/>
      <dgm:t>
        <a:bodyPr/>
        <a:lstStyle/>
        <a:p>
          <a:endParaRPr lang="el-GR"/>
        </a:p>
      </dgm:t>
    </dgm:pt>
    <dgm:pt modelId="{64256234-B10D-4F3F-8A40-4145762485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Κατανάλωση ενέργειας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Σπατάλη- Εξοικονόμηση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ενέργειας</a:t>
          </a:r>
        </a:p>
      </dgm:t>
    </dgm:pt>
    <dgm:pt modelId="{E72C0E55-BCF6-407C-BB5E-9938887B9716}" type="parTrans" cxnId="{3D610310-D1DB-4E41-9F9A-4BE5206CB49E}">
      <dgm:prSet/>
      <dgm:spPr/>
      <dgm:t>
        <a:bodyPr/>
        <a:lstStyle/>
        <a:p>
          <a:endParaRPr lang="el-GR"/>
        </a:p>
      </dgm:t>
    </dgm:pt>
    <dgm:pt modelId="{E8621873-6A22-44F1-AF71-AEAD571DE0F8}" type="sibTrans" cxnId="{3D610310-D1DB-4E41-9F9A-4BE5206CB49E}">
      <dgm:prSet/>
      <dgm:spPr/>
      <dgm:t>
        <a:bodyPr/>
        <a:lstStyle/>
        <a:p>
          <a:endParaRPr lang="el-GR"/>
        </a:p>
      </dgm:t>
    </dgm:pt>
    <dgm:pt modelId="{8A57DA4C-EC9A-44DB-9D87-C612F1276F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Οικολογικό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αποτύπωμα-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Βιώσιμη Ανάπτυξη</a:t>
          </a:r>
        </a:p>
      </dgm:t>
    </dgm:pt>
    <dgm:pt modelId="{12A3536D-4BDA-42C9-986A-037DAC6CC53F}" type="parTrans" cxnId="{2EF22E46-AEEE-427E-BE51-A0838628BB65}">
      <dgm:prSet/>
      <dgm:spPr/>
      <dgm:t>
        <a:bodyPr/>
        <a:lstStyle/>
        <a:p>
          <a:endParaRPr lang="el-GR"/>
        </a:p>
      </dgm:t>
    </dgm:pt>
    <dgm:pt modelId="{49060CD7-54FF-4C86-8C71-87C2823053C6}" type="sibTrans" cxnId="{2EF22E46-AEEE-427E-BE51-A0838628BB65}">
      <dgm:prSet/>
      <dgm:spPr/>
      <dgm:t>
        <a:bodyPr/>
        <a:lstStyle/>
        <a:p>
          <a:endParaRPr lang="el-GR"/>
        </a:p>
      </dgm:t>
    </dgm:pt>
    <dgm:pt modelId="{8D1A1A16-8C15-4F2C-B29B-BB909B49B93C}" type="pres">
      <dgm:prSet presAssocID="{8D5850AF-C632-474B-8713-0AFCF30D3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BABC96-0E09-4CA1-ABF5-7C154879A7D7}" type="pres">
      <dgm:prSet presAssocID="{D5428B45-CDDC-460B-BD59-09207F11502C}" presName="hierRoot1" presStyleCnt="0">
        <dgm:presLayoutVars>
          <dgm:hierBranch/>
        </dgm:presLayoutVars>
      </dgm:prSet>
      <dgm:spPr/>
    </dgm:pt>
    <dgm:pt modelId="{AE2AE398-FF55-4926-8DE6-50D017451AF2}" type="pres">
      <dgm:prSet presAssocID="{D5428B45-CDDC-460B-BD59-09207F11502C}" presName="rootComposite1" presStyleCnt="0"/>
      <dgm:spPr/>
    </dgm:pt>
    <dgm:pt modelId="{60525322-F24F-4556-A900-FEDC51F925E9}" type="pres">
      <dgm:prSet presAssocID="{D5428B45-CDDC-460B-BD59-09207F11502C}" presName="rootText1" presStyleLbl="node0" presStyleIdx="0" presStyleCnt="1">
        <dgm:presLayoutVars>
          <dgm:chPref val="3"/>
        </dgm:presLayoutVars>
      </dgm:prSet>
      <dgm:spPr/>
    </dgm:pt>
    <dgm:pt modelId="{57E6A43B-10CF-4592-AD58-3916EFBB1BE7}" type="pres">
      <dgm:prSet presAssocID="{D5428B45-CDDC-460B-BD59-09207F11502C}" presName="rootConnector1" presStyleLbl="node1" presStyleIdx="0" presStyleCnt="0"/>
      <dgm:spPr/>
    </dgm:pt>
    <dgm:pt modelId="{E34E7ED2-83D8-4D83-922E-6352E3DA796A}" type="pres">
      <dgm:prSet presAssocID="{D5428B45-CDDC-460B-BD59-09207F11502C}" presName="hierChild2" presStyleCnt="0"/>
      <dgm:spPr/>
    </dgm:pt>
    <dgm:pt modelId="{054229AB-AF72-4613-B9A0-7CAB51B9B83B}" type="pres">
      <dgm:prSet presAssocID="{8A9039D9-CC9A-4413-A655-52EB546A5AFC}" presName="Name35" presStyleLbl="parChTrans1D2" presStyleIdx="0" presStyleCnt="3"/>
      <dgm:spPr/>
    </dgm:pt>
    <dgm:pt modelId="{A9BC2616-AEA6-4068-B7FE-6AB613A129E9}" type="pres">
      <dgm:prSet presAssocID="{0BD4C007-94B3-40DF-837D-97859832FC19}" presName="hierRoot2" presStyleCnt="0">
        <dgm:presLayoutVars>
          <dgm:hierBranch/>
        </dgm:presLayoutVars>
      </dgm:prSet>
      <dgm:spPr/>
    </dgm:pt>
    <dgm:pt modelId="{B895CA54-369D-4046-BC2A-4B927C9D2CE0}" type="pres">
      <dgm:prSet presAssocID="{0BD4C007-94B3-40DF-837D-97859832FC19}" presName="rootComposite" presStyleCnt="0"/>
      <dgm:spPr/>
    </dgm:pt>
    <dgm:pt modelId="{B09351C0-925E-43D2-A047-48D2AD56D14C}" type="pres">
      <dgm:prSet presAssocID="{0BD4C007-94B3-40DF-837D-97859832FC19}" presName="rootText" presStyleLbl="node2" presStyleIdx="0" presStyleCnt="3">
        <dgm:presLayoutVars>
          <dgm:chPref val="3"/>
        </dgm:presLayoutVars>
      </dgm:prSet>
      <dgm:spPr/>
    </dgm:pt>
    <dgm:pt modelId="{70A77EF5-68E3-4B1D-8DE6-D81B2EDE1182}" type="pres">
      <dgm:prSet presAssocID="{0BD4C007-94B3-40DF-837D-97859832FC19}" presName="rootConnector" presStyleLbl="node2" presStyleIdx="0" presStyleCnt="3"/>
      <dgm:spPr/>
    </dgm:pt>
    <dgm:pt modelId="{ECB08495-7F3D-4B96-9621-07779FE540B7}" type="pres">
      <dgm:prSet presAssocID="{0BD4C007-94B3-40DF-837D-97859832FC19}" presName="hierChild4" presStyleCnt="0"/>
      <dgm:spPr/>
    </dgm:pt>
    <dgm:pt modelId="{37D39023-FDA0-4389-9F7D-969A55604500}" type="pres">
      <dgm:prSet presAssocID="{0BD4C007-94B3-40DF-837D-97859832FC19}" presName="hierChild5" presStyleCnt="0"/>
      <dgm:spPr/>
    </dgm:pt>
    <dgm:pt modelId="{FB142B67-86AF-4748-AEBF-3E67B22AFE75}" type="pres">
      <dgm:prSet presAssocID="{E72C0E55-BCF6-407C-BB5E-9938887B9716}" presName="Name35" presStyleLbl="parChTrans1D2" presStyleIdx="1" presStyleCnt="3"/>
      <dgm:spPr/>
    </dgm:pt>
    <dgm:pt modelId="{0E5322C3-2C96-4329-AB9C-ADA1C00B0563}" type="pres">
      <dgm:prSet presAssocID="{64256234-B10D-4F3F-8A40-41457624852C}" presName="hierRoot2" presStyleCnt="0">
        <dgm:presLayoutVars>
          <dgm:hierBranch/>
        </dgm:presLayoutVars>
      </dgm:prSet>
      <dgm:spPr/>
    </dgm:pt>
    <dgm:pt modelId="{4A878BC9-BD32-420F-A3FF-B691F3A2C26C}" type="pres">
      <dgm:prSet presAssocID="{64256234-B10D-4F3F-8A40-41457624852C}" presName="rootComposite" presStyleCnt="0"/>
      <dgm:spPr/>
    </dgm:pt>
    <dgm:pt modelId="{E2538E70-4A21-4C36-A6ED-B83A3E9B31C0}" type="pres">
      <dgm:prSet presAssocID="{64256234-B10D-4F3F-8A40-41457624852C}" presName="rootText" presStyleLbl="node2" presStyleIdx="1" presStyleCnt="3">
        <dgm:presLayoutVars>
          <dgm:chPref val="3"/>
        </dgm:presLayoutVars>
      </dgm:prSet>
      <dgm:spPr/>
    </dgm:pt>
    <dgm:pt modelId="{8BF8BAF4-0CD4-4C9D-AFFC-039787C9D4E2}" type="pres">
      <dgm:prSet presAssocID="{64256234-B10D-4F3F-8A40-41457624852C}" presName="rootConnector" presStyleLbl="node2" presStyleIdx="1" presStyleCnt="3"/>
      <dgm:spPr/>
    </dgm:pt>
    <dgm:pt modelId="{B060A53B-E327-4CC4-916E-E69C27BDC91B}" type="pres">
      <dgm:prSet presAssocID="{64256234-B10D-4F3F-8A40-41457624852C}" presName="hierChild4" presStyleCnt="0"/>
      <dgm:spPr/>
    </dgm:pt>
    <dgm:pt modelId="{FB5DCAB3-020F-426F-9DD7-1B8F90378D2C}" type="pres">
      <dgm:prSet presAssocID="{64256234-B10D-4F3F-8A40-41457624852C}" presName="hierChild5" presStyleCnt="0"/>
      <dgm:spPr/>
    </dgm:pt>
    <dgm:pt modelId="{72EBB7FF-83D1-4BC1-8BB2-615142DBA25A}" type="pres">
      <dgm:prSet presAssocID="{12A3536D-4BDA-42C9-986A-037DAC6CC53F}" presName="Name35" presStyleLbl="parChTrans1D2" presStyleIdx="2" presStyleCnt="3"/>
      <dgm:spPr/>
    </dgm:pt>
    <dgm:pt modelId="{B9573063-5993-4442-8DBE-D623E6D13AB9}" type="pres">
      <dgm:prSet presAssocID="{8A57DA4C-EC9A-44DB-9D87-C612F1276F6A}" presName="hierRoot2" presStyleCnt="0">
        <dgm:presLayoutVars>
          <dgm:hierBranch/>
        </dgm:presLayoutVars>
      </dgm:prSet>
      <dgm:spPr/>
    </dgm:pt>
    <dgm:pt modelId="{6C00A378-796E-4869-A0D2-8E25B74F2A90}" type="pres">
      <dgm:prSet presAssocID="{8A57DA4C-EC9A-44DB-9D87-C612F1276F6A}" presName="rootComposite" presStyleCnt="0"/>
      <dgm:spPr/>
    </dgm:pt>
    <dgm:pt modelId="{D9CED387-C53D-4AA9-8899-5D8797400D26}" type="pres">
      <dgm:prSet presAssocID="{8A57DA4C-EC9A-44DB-9D87-C612F1276F6A}" presName="rootText" presStyleLbl="node2" presStyleIdx="2" presStyleCnt="3">
        <dgm:presLayoutVars>
          <dgm:chPref val="3"/>
        </dgm:presLayoutVars>
      </dgm:prSet>
      <dgm:spPr/>
    </dgm:pt>
    <dgm:pt modelId="{4667217F-7568-4AA2-AABA-C295B003FBB2}" type="pres">
      <dgm:prSet presAssocID="{8A57DA4C-EC9A-44DB-9D87-C612F1276F6A}" presName="rootConnector" presStyleLbl="node2" presStyleIdx="2" presStyleCnt="3"/>
      <dgm:spPr/>
    </dgm:pt>
    <dgm:pt modelId="{08A7F69F-842C-474D-8CD2-BF13ADA61DD9}" type="pres">
      <dgm:prSet presAssocID="{8A57DA4C-EC9A-44DB-9D87-C612F1276F6A}" presName="hierChild4" presStyleCnt="0"/>
      <dgm:spPr/>
    </dgm:pt>
    <dgm:pt modelId="{3D456EA6-4AA7-4D8C-A1A4-4D188BAA87EA}" type="pres">
      <dgm:prSet presAssocID="{8A57DA4C-EC9A-44DB-9D87-C612F1276F6A}" presName="hierChild5" presStyleCnt="0"/>
      <dgm:spPr/>
    </dgm:pt>
    <dgm:pt modelId="{BF846715-F98A-4A49-96D6-3A112C379AD3}" type="pres">
      <dgm:prSet presAssocID="{D5428B45-CDDC-460B-BD59-09207F11502C}" presName="hierChild3" presStyleCnt="0"/>
      <dgm:spPr/>
    </dgm:pt>
  </dgm:ptLst>
  <dgm:cxnLst>
    <dgm:cxn modelId="{A8A15A03-EC1F-4D0F-9E29-8C89D92B2CE5}" type="presOf" srcId="{D5428B45-CDDC-460B-BD59-09207F11502C}" destId="{57E6A43B-10CF-4592-AD58-3916EFBB1BE7}" srcOrd="1" destOrd="0" presId="urn:microsoft.com/office/officeart/2005/8/layout/orgChart1"/>
    <dgm:cxn modelId="{3D610310-D1DB-4E41-9F9A-4BE5206CB49E}" srcId="{D5428B45-CDDC-460B-BD59-09207F11502C}" destId="{64256234-B10D-4F3F-8A40-41457624852C}" srcOrd="1" destOrd="0" parTransId="{E72C0E55-BCF6-407C-BB5E-9938887B9716}" sibTransId="{E8621873-6A22-44F1-AF71-AEAD571DE0F8}"/>
    <dgm:cxn modelId="{F0396812-B7B8-4EE8-A233-E746165781FA}" type="presOf" srcId="{0BD4C007-94B3-40DF-837D-97859832FC19}" destId="{B09351C0-925E-43D2-A047-48D2AD56D14C}" srcOrd="0" destOrd="0" presId="urn:microsoft.com/office/officeart/2005/8/layout/orgChart1"/>
    <dgm:cxn modelId="{EF076313-492A-4875-A331-800404DDF0CF}" type="presOf" srcId="{12A3536D-4BDA-42C9-986A-037DAC6CC53F}" destId="{72EBB7FF-83D1-4BC1-8BB2-615142DBA25A}" srcOrd="0" destOrd="0" presId="urn:microsoft.com/office/officeart/2005/8/layout/orgChart1"/>
    <dgm:cxn modelId="{311DCA15-5B58-4CCD-8BB5-EE14B78D9081}" type="presOf" srcId="{8D5850AF-C632-474B-8713-0AFCF30D3A34}" destId="{8D1A1A16-8C15-4F2C-B29B-BB909B49B93C}" srcOrd="0" destOrd="0" presId="urn:microsoft.com/office/officeart/2005/8/layout/orgChart1"/>
    <dgm:cxn modelId="{2B057E2B-5D36-4A07-AB9D-D24A2C1DFC3D}" type="presOf" srcId="{64256234-B10D-4F3F-8A40-41457624852C}" destId="{E2538E70-4A21-4C36-A6ED-B83A3E9B31C0}" srcOrd="0" destOrd="0" presId="urn:microsoft.com/office/officeart/2005/8/layout/orgChart1"/>
    <dgm:cxn modelId="{2EF22E46-AEEE-427E-BE51-A0838628BB65}" srcId="{D5428B45-CDDC-460B-BD59-09207F11502C}" destId="{8A57DA4C-EC9A-44DB-9D87-C612F1276F6A}" srcOrd="2" destOrd="0" parTransId="{12A3536D-4BDA-42C9-986A-037DAC6CC53F}" sibTransId="{49060CD7-54FF-4C86-8C71-87C2823053C6}"/>
    <dgm:cxn modelId="{97C28D7A-6A00-431C-9F28-E2E75BA14CA8}" srcId="{8D5850AF-C632-474B-8713-0AFCF30D3A34}" destId="{D5428B45-CDDC-460B-BD59-09207F11502C}" srcOrd="0" destOrd="0" parTransId="{FF2854E2-72BC-47A4-B46D-E10E300098AF}" sibTransId="{0D47D734-E292-4E6E-BA4D-3C4ACD19F15F}"/>
    <dgm:cxn modelId="{4ED0A698-F47B-4711-B771-D7CFC0039E96}" type="presOf" srcId="{64256234-B10D-4F3F-8A40-41457624852C}" destId="{8BF8BAF4-0CD4-4C9D-AFFC-039787C9D4E2}" srcOrd="1" destOrd="0" presId="urn:microsoft.com/office/officeart/2005/8/layout/orgChart1"/>
    <dgm:cxn modelId="{D5290699-86F3-46CD-A0A5-AAF448681EC6}" type="presOf" srcId="{8A9039D9-CC9A-4413-A655-52EB546A5AFC}" destId="{054229AB-AF72-4613-B9A0-7CAB51B9B83B}" srcOrd="0" destOrd="0" presId="urn:microsoft.com/office/officeart/2005/8/layout/orgChart1"/>
    <dgm:cxn modelId="{CC6D2CA1-1831-4F86-BFC4-A935BBA07068}" type="presOf" srcId="{D5428B45-CDDC-460B-BD59-09207F11502C}" destId="{60525322-F24F-4556-A900-FEDC51F925E9}" srcOrd="0" destOrd="0" presId="urn:microsoft.com/office/officeart/2005/8/layout/orgChart1"/>
    <dgm:cxn modelId="{636622B4-3C00-41CF-BD06-4EABA43B491B}" type="presOf" srcId="{8A57DA4C-EC9A-44DB-9D87-C612F1276F6A}" destId="{4667217F-7568-4AA2-AABA-C295B003FBB2}" srcOrd="1" destOrd="0" presId="urn:microsoft.com/office/officeart/2005/8/layout/orgChart1"/>
    <dgm:cxn modelId="{C9FD72D7-B61E-4929-BFCA-47E16734DA48}" type="presOf" srcId="{E72C0E55-BCF6-407C-BB5E-9938887B9716}" destId="{FB142B67-86AF-4748-AEBF-3E67B22AFE75}" srcOrd="0" destOrd="0" presId="urn:microsoft.com/office/officeart/2005/8/layout/orgChart1"/>
    <dgm:cxn modelId="{BDA000E2-B04E-4F2D-B128-306318F1EF88}" type="presOf" srcId="{0BD4C007-94B3-40DF-837D-97859832FC19}" destId="{70A77EF5-68E3-4B1D-8DE6-D81B2EDE1182}" srcOrd="1" destOrd="0" presId="urn:microsoft.com/office/officeart/2005/8/layout/orgChart1"/>
    <dgm:cxn modelId="{7364A7F0-A4C0-449E-96E8-07ADB0CEBDDD}" srcId="{D5428B45-CDDC-460B-BD59-09207F11502C}" destId="{0BD4C007-94B3-40DF-837D-97859832FC19}" srcOrd="0" destOrd="0" parTransId="{8A9039D9-CC9A-4413-A655-52EB546A5AFC}" sibTransId="{C1FC8BF2-2AF3-456B-A709-3E3B1D7F3211}"/>
    <dgm:cxn modelId="{6FD2ADF6-EDD5-4417-A356-0389BC0CA25E}" type="presOf" srcId="{8A57DA4C-EC9A-44DB-9D87-C612F1276F6A}" destId="{D9CED387-C53D-4AA9-8899-5D8797400D26}" srcOrd="0" destOrd="0" presId="urn:microsoft.com/office/officeart/2005/8/layout/orgChart1"/>
    <dgm:cxn modelId="{9993A472-5493-46F1-9CBD-E138F2B14C1D}" type="presParOf" srcId="{8D1A1A16-8C15-4F2C-B29B-BB909B49B93C}" destId="{EFBABC96-0E09-4CA1-ABF5-7C154879A7D7}" srcOrd="0" destOrd="0" presId="urn:microsoft.com/office/officeart/2005/8/layout/orgChart1"/>
    <dgm:cxn modelId="{1F95522A-CA33-418A-8807-3E5F5DAB6522}" type="presParOf" srcId="{EFBABC96-0E09-4CA1-ABF5-7C154879A7D7}" destId="{AE2AE398-FF55-4926-8DE6-50D017451AF2}" srcOrd="0" destOrd="0" presId="urn:microsoft.com/office/officeart/2005/8/layout/orgChart1"/>
    <dgm:cxn modelId="{389EC94E-1A20-496C-8EDB-1BC1AE44FB5D}" type="presParOf" srcId="{AE2AE398-FF55-4926-8DE6-50D017451AF2}" destId="{60525322-F24F-4556-A900-FEDC51F925E9}" srcOrd="0" destOrd="0" presId="urn:microsoft.com/office/officeart/2005/8/layout/orgChart1"/>
    <dgm:cxn modelId="{77A0A9EE-CA62-41E0-8C05-1052977A5E16}" type="presParOf" srcId="{AE2AE398-FF55-4926-8DE6-50D017451AF2}" destId="{57E6A43B-10CF-4592-AD58-3916EFBB1BE7}" srcOrd="1" destOrd="0" presId="urn:microsoft.com/office/officeart/2005/8/layout/orgChart1"/>
    <dgm:cxn modelId="{8395EC85-2CC2-40F2-A259-FB21E9119EED}" type="presParOf" srcId="{EFBABC96-0E09-4CA1-ABF5-7C154879A7D7}" destId="{E34E7ED2-83D8-4D83-922E-6352E3DA796A}" srcOrd="1" destOrd="0" presId="urn:microsoft.com/office/officeart/2005/8/layout/orgChart1"/>
    <dgm:cxn modelId="{E2378E0C-D4CC-4BBF-B3B5-14091AEDC222}" type="presParOf" srcId="{E34E7ED2-83D8-4D83-922E-6352E3DA796A}" destId="{054229AB-AF72-4613-B9A0-7CAB51B9B83B}" srcOrd="0" destOrd="0" presId="urn:microsoft.com/office/officeart/2005/8/layout/orgChart1"/>
    <dgm:cxn modelId="{6DC57E75-0DD8-49AC-9239-1CD050D6573A}" type="presParOf" srcId="{E34E7ED2-83D8-4D83-922E-6352E3DA796A}" destId="{A9BC2616-AEA6-4068-B7FE-6AB613A129E9}" srcOrd="1" destOrd="0" presId="urn:microsoft.com/office/officeart/2005/8/layout/orgChart1"/>
    <dgm:cxn modelId="{129FA326-C626-4756-8621-75BF65697017}" type="presParOf" srcId="{A9BC2616-AEA6-4068-B7FE-6AB613A129E9}" destId="{B895CA54-369D-4046-BC2A-4B927C9D2CE0}" srcOrd="0" destOrd="0" presId="urn:microsoft.com/office/officeart/2005/8/layout/orgChart1"/>
    <dgm:cxn modelId="{6C43CA6A-D689-4C5F-B8C0-5CC2798B1498}" type="presParOf" srcId="{B895CA54-369D-4046-BC2A-4B927C9D2CE0}" destId="{B09351C0-925E-43D2-A047-48D2AD56D14C}" srcOrd="0" destOrd="0" presId="urn:microsoft.com/office/officeart/2005/8/layout/orgChart1"/>
    <dgm:cxn modelId="{6ABEC6C2-A73C-42BE-AD23-85513CEBD496}" type="presParOf" srcId="{B895CA54-369D-4046-BC2A-4B927C9D2CE0}" destId="{70A77EF5-68E3-4B1D-8DE6-D81B2EDE1182}" srcOrd="1" destOrd="0" presId="urn:microsoft.com/office/officeart/2005/8/layout/orgChart1"/>
    <dgm:cxn modelId="{57547FEE-F39C-4C9A-B0EA-A1FF80E72DE5}" type="presParOf" srcId="{A9BC2616-AEA6-4068-B7FE-6AB613A129E9}" destId="{ECB08495-7F3D-4B96-9621-07779FE540B7}" srcOrd="1" destOrd="0" presId="urn:microsoft.com/office/officeart/2005/8/layout/orgChart1"/>
    <dgm:cxn modelId="{8DD6445D-6808-47D0-A81E-760619111389}" type="presParOf" srcId="{A9BC2616-AEA6-4068-B7FE-6AB613A129E9}" destId="{37D39023-FDA0-4389-9F7D-969A55604500}" srcOrd="2" destOrd="0" presId="urn:microsoft.com/office/officeart/2005/8/layout/orgChart1"/>
    <dgm:cxn modelId="{9C7B2A0B-3CCD-44AB-9830-B482801F673C}" type="presParOf" srcId="{E34E7ED2-83D8-4D83-922E-6352E3DA796A}" destId="{FB142B67-86AF-4748-AEBF-3E67B22AFE75}" srcOrd="2" destOrd="0" presId="urn:microsoft.com/office/officeart/2005/8/layout/orgChart1"/>
    <dgm:cxn modelId="{245F0639-1250-4DD5-90AF-4B5830413B34}" type="presParOf" srcId="{E34E7ED2-83D8-4D83-922E-6352E3DA796A}" destId="{0E5322C3-2C96-4329-AB9C-ADA1C00B0563}" srcOrd="3" destOrd="0" presId="urn:microsoft.com/office/officeart/2005/8/layout/orgChart1"/>
    <dgm:cxn modelId="{F79203EF-51EB-4F2F-9C32-37D1626E7F1E}" type="presParOf" srcId="{0E5322C3-2C96-4329-AB9C-ADA1C00B0563}" destId="{4A878BC9-BD32-420F-A3FF-B691F3A2C26C}" srcOrd="0" destOrd="0" presId="urn:microsoft.com/office/officeart/2005/8/layout/orgChart1"/>
    <dgm:cxn modelId="{340E3050-B670-4F92-A47F-28288F0E8BC7}" type="presParOf" srcId="{4A878BC9-BD32-420F-A3FF-B691F3A2C26C}" destId="{E2538E70-4A21-4C36-A6ED-B83A3E9B31C0}" srcOrd="0" destOrd="0" presId="urn:microsoft.com/office/officeart/2005/8/layout/orgChart1"/>
    <dgm:cxn modelId="{761B6048-0EF4-4F5B-91B9-270243DF8D85}" type="presParOf" srcId="{4A878BC9-BD32-420F-A3FF-B691F3A2C26C}" destId="{8BF8BAF4-0CD4-4C9D-AFFC-039787C9D4E2}" srcOrd="1" destOrd="0" presId="urn:microsoft.com/office/officeart/2005/8/layout/orgChart1"/>
    <dgm:cxn modelId="{9603E261-9CFE-461E-AF30-1F87EC4EAEB9}" type="presParOf" srcId="{0E5322C3-2C96-4329-AB9C-ADA1C00B0563}" destId="{B060A53B-E327-4CC4-916E-E69C27BDC91B}" srcOrd="1" destOrd="0" presId="urn:microsoft.com/office/officeart/2005/8/layout/orgChart1"/>
    <dgm:cxn modelId="{A5599951-8922-480F-86A2-76E1C9B62818}" type="presParOf" srcId="{0E5322C3-2C96-4329-AB9C-ADA1C00B0563}" destId="{FB5DCAB3-020F-426F-9DD7-1B8F90378D2C}" srcOrd="2" destOrd="0" presId="urn:microsoft.com/office/officeart/2005/8/layout/orgChart1"/>
    <dgm:cxn modelId="{95B414E3-275F-4655-9063-58756C3C70B2}" type="presParOf" srcId="{E34E7ED2-83D8-4D83-922E-6352E3DA796A}" destId="{72EBB7FF-83D1-4BC1-8BB2-615142DBA25A}" srcOrd="4" destOrd="0" presId="urn:microsoft.com/office/officeart/2005/8/layout/orgChart1"/>
    <dgm:cxn modelId="{81EDA592-FDE4-4D85-85E9-D88E09A315DC}" type="presParOf" srcId="{E34E7ED2-83D8-4D83-922E-6352E3DA796A}" destId="{B9573063-5993-4442-8DBE-D623E6D13AB9}" srcOrd="5" destOrd="0" presId="urn:microsoft.com/office/officeart/2005/8/layout/orgChart1"/>
    <dgm:cxn modelId="{A8B2D81D-7C41-4D34-9018-CEE446FB8F3E}" type="presParOf" srcId="{B9573063-5993-4442-8DBE-D623E6D13AB9}" destId="{6C00A378-796E-4869-A0D2-8E25B74F2A90}" srcOrd="0" destOrd="0" presId="urn:microsoft.com/office/officeart/2005/8/layout/orgChart1"/>
    <dgm:cxn modelId="{74BE9FA7-60C4-441F-8094-C5C8BAFB7AF1}" type="presParOf" srcId="{6C00A378-796E-4869-A0D2-8E25B74F2A90}" destId="{D9CED387-C53D-4AA9-8899-5D8797400D26}" srcOrd="0" destOrd="0" presId="urn:microsoft.com/office/officeart/2005/8/layout/orgChart1"/>
    <dgm:cxn modelId="{899DD583-7AF1-4750-8762-C0EDA77CE814}" type="presParOf" srcId="{6C00A378-796E-4869-A0D2-8E25B74F2A90}" destId="{4667217F-7568-4AA2-AABA-C295B003FBB2}" srcOrd="1" destOrd="0" presId="urn:microsoft.com/office/officeart/2005/8/layout/orgChart1"/>
    <dgm:cxn modelId="{C616B7A9-684B-4469-B83F-1AB2C427B45C}" type="presParOf" srcId="{B9573063-5993-4442-8DBE-D623E6D13AB9}" destId="{08A7F69F-842C-474D-8CD2-BF13ADA61DD9}" srcOrd="1" destOrd="0" presId="urn:microsoft.com/office/officeart/2005/8/layout/orgChart1"/>
    <dgm:cxn modelId="{CC7C6581-98A1-4271-B812-71E23FC38873}" type="presParOf" srcId="{B9573063-5993-4442-8DBE-D623E6D13AB9}" destId="{3D456EA6-4AA7-4D8C-A1A4-4D188BAA87EA}" srcOrd="2" destOrd="0" presId="urn:microsoft.com/office/officeart/2005/8/layout/orgChart1"/>
    <dgm:cxn modelId="{FABE6500-67A2-4E42-AC30-E82ABE04430B}" type="presParOf" srcId="{EFBABC96-0E09-4CA1-ABF5-7C154879A7D7}" destId="{BF846715-F98A-4A49-96D6-3A112C379A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BB7FF-83D1-4BC1-8BB2-615142DBA25A}">
      <dsp:nvSpPr>
        <dsp:cNvPr id="0" name=""/>
        <dsp:cNvSpPr/>
      </dsp:nvSpPr>
      <dsp:spPr>
        <a:xfrm>
          <a:off x="3816350" y="2042093"/>
          <a:ext cx="2700095" cy="468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05"/>
              </a:lnTo>
              <a:lnTo>
                <a:pt x="2700095" y="234305"/>
              </a:lnTo>
              <a:lnTo>
                <a:pt x="2700095" y="468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42B67-86AF-4748-AEBF-3E67B22AFE75}">
      <dsp:nvSpPr>
        <dsp:cNvPr id="0" name=""/>
        <dsp:cNvSpPr/>
      </dsp:nvSpPr>
      <dsp:spPr>
        <a:xfrm>
          <a:off x="3770630" y="2042093"/>
          <a:ext cx="91440" cy="468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229AB-AF72-4613-B9A0-7CAB51B9B83B}">
      <dsp:nvSpPr>
        <dsp:cNvPr id="0" name=""/>
        <dsp:cNvSpPr/>
      </dsp:nvSpPr>
      <dsp:spPr>
        <a:xfrm>
          <a:off x="1116254" y="2042093"/>
          <a:ext cx="2700095" cy="468611"/>
        </a:xfrm>
        <a:custGeom>
          <a:avLst/>
          <a:gdLst/>
          <a:ahLst/>
          <a:cxnLst/>
          <a:rect l="0" t="0" r="0" b="0"/>
          <a:pathLst>
            <a:path>
              <a:moveTo>
                <a:pt x="2700095" y="0"/>
              </a:moveTo>
              <a:lnTo>
                <a:pt x="2700095" y="234305"/>
              </a:lnTo>
              <a:lnTo>
                <a:pt x="0" y="234305"/>
              </a:lnTo>
              <a:lnTo>
                <a:pt x="0" y="468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25322-F24F-4556-A900-FEDC51F925E9}">
      <dsp:nvSpPr>
        <dsp:cNvPr id="0" name=""/>
        <dsp:cNvSpPr/>
      </dsp:nvSpPr>
      <dsp:spPr>
        <a:xfrm>
          <a:off x="2700608" y="926351"/>
          <a:ext cx="2231483" cy="1115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Μαθησιακή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Στοχοθεσία</a:t>
          </a:r>
        </a:p>
      </dsp:txBody>
      <dsp:txXfrm>
        <a:off x="2700608" y="926351"/>
        <a:ext cx="2231483" cy="1115741"/>
      </dsp:txXfrm>
    </dsp:sp>
    <dsp:sp modelId="{B09351C0-925E-43D2-A047-48D2AD56D14C}">
      <dsp:nvSpPr>
        <dsp:cNvPr id="0" name=""/>
        <dsp:cNvSpPr/>
      </dsp:nvSpPr>
      <dsp:spPr>
        <a:xfrm>
          <a:off x="512" y="2510704"/>
          <a:ext cx="2231483" cy="1115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Πηγές ενέργειας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(ανανεώσιμες &amp; μη)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Παραγωγή ενέργειας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&amp; μετατροπή από μια μορφή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σε άλλη</a:t>
          </a:r>
        </a:p>
      </dsp:txBody>
      <dsp:txXfrm>
        <a:off x="512" y="2510704"/>
        <a:ext cx="2231483" cy="1115741"/>
      </dsp:txXfrm>
    </dsp:sp>
    <dsp:sp modelId="{E2538E70-4A21-4C36-A6ED-B83A3E9B31C0}">
      <dsp:nvSpPr>
        <dsp:cNvPr id="0" name=""/>
        <dsp:cNvSpPr/>
      </dsp:nvSpPr>
      <dsp:spPr>
        <a:xfrm>
          <a:off x="2700608" y="2510704"/>
          <a:ext cx="2231483" cy="1115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Κατανάλωση ενέργειας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Σπατάλη- Εξοικονόμηση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ενέργειας</a:t>
          </a:r>
        </a:p>
      </dsp:txBody>
      <dsp:txXfrm>
        <a:off x="2700608" y="2510704"/>
        <a:ext cx="2231483" cy="1115741"/>
      </dsp:txXfrm>
    </dsp:sp>
    <dsp:sp modelId="{D9CED387-C53D-4AA9-8899-5D8797400D26}">
      <dsp:nvSpPr>
        <dsp:cNvPr id="0" name=""/>
        <dsp:cNvSpPr/>
      </dsp:nvSpPr>
      <dsp:spPr>
        <a:xfrm>
          <a:off x="5400703" y="2510704"/>
          <a:ext cx="2231483" cy="1115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Οικολογικό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αποτύπωμα-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Βιώσιμη Ανάπτυξη</a:t>
          </a:r>
        </a:p>
      </dsp:txBody>
      <dsp:txXfrm>
        <a:off x="5400703" y="2510704"/>
        <a:ext cx="2231483" cy="111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3629A47-54C4-4A0C-89D2-F00DB05CA89E}" type="datetimeFigureOut">
              <a:rPr lang="el-GR"/>
              <a:pPr>
                <a:defRPr/>
              </a:pPr>
              <a:t>7/6/2017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EC10136-F109-45BC-978B-A132E1CC60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B6384-3F6B-45F5-A2FA-7049DA0AB8F4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F27C8B-DEAA-4247-A9B3-5DC54130F6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71023-FB0A-44D2-B06E-979172E00E8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C8FE5BE-7668-4F99-91D4-4A183B0B4575}" type="slidenum">
              <a:rPr lang="el-GR" sz="1200">
                <a:latin typeface="+mn-lt"/>
              </a:rPr>
              <a:pPr algn="r">
                <a:defRPr/>
              </a:pPr>
              <a:t>10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2D9595C-248E-4800-96E4-7CC9F01D540F}" type="slidenum">
              <a:rPr lang="el-GR" sz="1200">
                <a:latin typeface="+mn-lt"/>
              </a:rPr>
              <a:pPr algn="r">
                <a:defRPr/>
              </a:pPr>
              <a:t>11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747B5B5-C9EE-4D3B-9378-DEDF81556DA5}" type="slidenum">
              <a:rPr lang="el-GR" sz="1200">
                <a:latin typeface="+mn-lt"/>
              </a:rPr>
              <a:pPr algn="r">
                <a:defRPr/>
              </a:pPr>
              <a:t>12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2EC7501-971F-4C5E-8C48-9B8B293666D7}" type="slidenum">
              <a:rPr lang="el-GR" sz="1200">
                <a:latin typeface="+mn-lt"/>
              </a:rPr>
              <a:pPr algn="r">
                <a:defRPr/>
              </a:pPr>
              <a:t>13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4666C6D-E70A-4E77-A1BF-78DEBF8663FE}" type="slidenum">
              <a:rPr lang="el-GR" sz="1200">
                <a:latin typeface="+mn-lt"/>
              </a:rPr>
              <a:pPr algn="r">
                <a:defRPr/>
              </a:pPr>
              <a:t>14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6F17BDC-AFFF-447E-B626-9B7E96BADAE4}" type="slidenum">
              <a:rPr lang="el-GR" sz="1200">
                <a:latin typeface="+mn-lt"/>
              </a:rPr>
              <a:pPr algn="r">
                <a:defRPr/>
              </a:pPr>
              <a:t>15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189E569-2603-44D9-ADBF-7DDB2EC069A5}" type="slidenum">
              <a:rPr lang="el-GR" sz="1200">
                <a:latin typeface="+mn-lt"/>
              </a:rPr>
              <a:pPr algn="r">
                <a:defRPr/>
              </a:pPr>
              <a:t>16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F905C37-6446-4A1E-8503-9EBB0F5BF8DA}" type="slidenum">
              <a:rPr lang="el-GR" sz="1200">
                <a:latin typeface="+mn-lt"/>
              </a:rPr>
              <a:pPr algn="r">
                <a:defRPr/>
              </a:pPr>
              <a:t>17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84DDDC7-C8C9-46F9-AE69-15DCEFC94CFD}" type="slidenum">
              <a:rPr lang="el-GR" sz="1200">
                <a:latin typeface="+mn-lt"/>
              </a:rPr>
              <a:pPr algn="r">
                <a:defRPr/>
              </a:pPr>
              <a:t>2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41A5A0-2FB7-4753-8ED7-ABAC9C162B0F}" type="slidenum">
              <a:rPr lang="el-GR" sz="1200">
                <a:latin typeface="+mn-lt"/>
              </a:rPr>
              <a:pPr algn="r">
                <a:defRPr/>
              </a:pPr>
              <a:t>3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F6E9BBA-626D-44C6-AA17-22155CC581E6}" type="slidenum">
              <a:rPr lang="el-GR" sz="1200">
                <a:latin typeface="+mn-lt"/>
              </a:rPr>
              <a:pPr algn="r">
                <a:defRPr/>
              </a:pPr>
              <a:t>4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55B469A-037A-4EAA-AEF2-86D141E07622}" type="slidenum">
              <a:rPr lang="el-GR" sz="1200">
                <a:latin typeface="+mn-lt"/>
              </a:rPr>
              <a:pPr algn="r">
                <a:defRPr/>
              </a:pPr>
              <a:t>5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5A24DD2-4CFB-411B-9840-7D9F22F12D76}" type="slidenum">
              <a:rPr lang="el-GR" sz="1200">
                <a:latin typeface="+mn-lt"/>
              </a:rPr>
              <a:pPr algn="r">
                <a:defRPr/>
              </a:pPr>
              <a:t>6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40C6000-5BAC-4C5A-A29A-441A74F4007D}" type="slidenum">
              <a:rPr lang="el-GR" sz="1200">
                <a:latin typeface="+mn-lt"/>
              </a:rPr>
              <a:pPr algn="r">
                <a:defRPr/>
              </a:pPr>
              <a:t>7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522A5C0-7486-4707-88A6-87C318F6B3CB}" type="slidenum">
              <a:rPr lang="el-GR" sz="1200">
                <a:latin typeface="+mn-lt"/>
              </a:rPr>
              <a:pPr algn="r">
                <a:defRPr/>
              </a:pPr>
              <a:t>8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B22C843-E68C-4B25-BB89-9DF1E555B03B}" type="slidenum">
              <a:rPr lang="el-GR" sz="1200">
                <a:latin typeface="+mn-lt"/>
              </a:rPr>
              <a:pPr algn="r">
                <a:defRPr/>
              </a:pPr>
              <a:t>9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ED96-8EE6-47E1-9CAD-98FB8B2BC73C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4DCE-2053-48CD-967E-4AEEB2C586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35274-778A-479A-8E9D-F6C0361A160F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A8EF-E0AB-4D60-813D-976FEB1E7B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1C22-362D-4334-BA3E-A017F8D7AA28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59C54-6769-4BA9-AF17-06119F3DA0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5053-52F1-4129-98FF-5E0266A96C8C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2530-5684-4F04-A77A-0340A37291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E841-45BF-4692-AE6D-D0D0C27333DD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FBF4-BA3A-4920-AAEF-0B9826595C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4FC9-031B-4D6A-9116-63B6B9CA1B34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4118-EBF5-41AE-B221-C35EF25D7E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48E2-16F9-48E2-A8E3-7AA0F2475D3D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2B95-C4EE-4535-AD82-2B0651A8E3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95E8-16E7-47E9-B2DD-5F12B6565D13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8326-72CD-4C00-A514-B4F753B46E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C22E-7660-46B6-A281-05E1BBACDCA4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6AEF-1F24-4FAD-8FC9-810F5447CE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83E6-84C1-4E4D-877B-DCA82CD38753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2A0D-40BA-40B2-B15E-EAAF7EF6B4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C002-C3D5-4382-BFBA-CC3039A226C2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0EF0-033B-4095-A8CE-894C884457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52DB-D649-4636-98DA-0CAD1F66F06E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C10-CA4D-44AE-971C-397526E586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0D949A-54CC-4E65-8D6F-002EE70C6A31}" type="datetimeFigureOut">
              <a:rPr lang="el-GR"/>
              <a:pPr>
                <a:defRPr/>
              </a:pPr>
              <a:t>7/6/2017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7B8B45-2267-4CF2-B888-1BC5FF0C78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ritikos_dim@yahoo.gr" TargetMode="External"/><Relationship Id="rId11" Type="http://schemas.openxmlformats.org/officeDocument/2006/relationships/slide" Target="slide2.xml"/><Relationship Id="rId5" Type="http://schemas.openxmlformats.org/officeDocument/2006/relationships/hyperlink" Target="mailto:notisgou@yahoo.gr" TargetMode="External"/><Relationship Id="rId10" Type="http://schemas.openxmlformats.org/officeDocument/2006/relationships/image" Target="../media/image3.jpeg"/><Relationship Id="rId4" Type="http://schemas.openxmlformats.org/officeDocument/2006/relationships/hyperlink" Target="mailto:politiagel1@yahoo.gr" TargetMode="External"/><Relationship Id="rId9" Type="http://schemas.openxmlformats.org/officeDocument/2006/relationships/slide" Target="slide5.xml"/><Relationship Id="rId1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jpe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www.edmodo.com/" TargetMode="External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www.purposegames.com/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19.png"/><Relationship Id="rId10" Type="http://schemas.openxmlformats.org/officeDocument/2006/relationships/hyperlink" Target="https://www.blubbr.tv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jigsawplanet.com/" TargetMode="External"/><Relationship Id="rId14" Type="http://schemas.openxmlformats.org/officeDocument/2006/relationships/hyperlink" Target="http://www.proprofs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ledu.teipir.g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slide" Target="slide3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jpeg"/><Relationship Id="rId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638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27100" y="1792288"/>
            <a:ext cx="7286625" cy="180657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l-GR" sz="600" b="1" dirty="0">
                <a:solidFill>
                  <a:srgbClr val="CC0000"/>
                </a:solidFill>
              </a:rPr>
            </a:br>
            <a:br>
              <a:rPr lang="en-US" sz="600" b="1" dirty="0">
                <a:solidFill>
                  <a:srgbClr val="CC0000"/>
                </a:solidFill>
              </a:rPr>
            </a:br>
            <a:br>
              <a:rPr lang="en-US" sz="600" b="1" dirty="0">
                <a:solidFill>
                  <a:srgbClr val="CC0000"/>
                </a:solidFill>
              </a:rPr>
            </a:br>
            <a:br>
              <a:rPr lang="en-US" sz="600" b="1" dirty="0">
                <a:solidFill>
                  <a:srgbClr val="CC0000"/>
                </a:solidFill>
              </a:rPr>
            </a:br>
            <a:br>
              <a:rPr lang="en-US" sz="600" b="1" dirty="0">
                <a:solidFill>
                  <a:srgbClr val="CC0000"/>
                </a:solidFill>
              </a:rPr>
            </a:br>
            <a:br>
              <a:rPr lang="en-US" sz="600" b="1" dirty="0">
                <a:solidFill>
                  <a:srgbClr val="CC0000"/>
                </a:solidFill>
              </a:rPr>
            </a:br>
            <a:br>
              <a:rPr lang="en-US" sz="600" b="1" dirty="0">
                <a:solidFill>
                  <a:srgbClr val="CC0000"/>
                </a:solidFill>
              </a:rPr>
            </a:br>
            <a:br>
              <a:rPr lang="en-US" sz="600" b="1" dirty="0">
                <a:solidFill>
                  <a:srgbClr val="CC0000"/>
                </a:solidFill>
              </a:rPr>
            </a:br>
            <a:br>
              <a:rPr lang="el-GR" sz="600" b="1" dirty="0">
                <a:solidFill>
                  <a:srgbClr val="CC0000"/>
                </a:solidFill>
              </a:rPr>
            </a:br>
            <a:r>
              <a:rPr lang="el-GR" sz="600" b="1" dirty="0">
                <a:solidFill>
                  <a:srgbClr val="CC0000"/>
                </a:solidFill>
              </a:rPr>
              <a:t>                                                                </a:t>
            </a:r>
            <a:br>
              <a:rPr lang="el-GR" sz="600" b="1" dirty="0">
                <a:solidFill>
                  <a:srgbClr val="CC0000"/>
                </a:solidFill>
              </a:rPr>
            </a:br>
            <a:r>
              <a:rPr lang="el-GR" sz="600" b="1" dirty="0">
                <a:solidFill>
                  <a:srgbClr val="CC0000"/>
                </a:solidFill>
              </a:rPr>
              <a:t>                            </a:t>
            </a:r>
            <a:br>
              <a:rPr lang="el-GR" sz="600" b="1" dirty="0">
                <a:solidFill>
                  <a:srgbClr val="CC0000"/>
                </a:solidFill>
              </a:rPr>
            </a:br>
            <a:br>
              <a:rPr lang="el-GR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l-GR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</a:t>
            </a:r>
            <a:b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l-GR" sz="2700" b="1" dirty="0"/>
              <a:t>Το παιχνίδι της χαμένης ενέργειας: ένα περιβαλλοντικό παιχνίδι επαυξημένης πραγματικότητας για ενεργειακά βιώσιμες σχολικές κοινότητες</a:t>
            </a:r>
            <a:r>
              <a:rPr lang="el-GR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</a:t>
            </a:r>
            <a:b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l-GR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51 ΔΗΜΟΤΙΚΟ ΣΧΟΛΕΙΟ ΑΘΗΝΩΝ</a:t>
            </a:r>
            <a:br>
              <a:rPr lang="el-GR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l-G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Πολίτη Αγγελική   	         Γουγούσης Επαμεινώνδας         	               Κρητικός Δημήτριος</a:t>
            </a:r>
            <a:b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Εκπ/κός ΠΕ06                                        Εκπ/κός ΠΕ70 	                 Εκπ/κός ΠΕ70</a:t>
            </a:r>
            <a:b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 in Applied Linguistics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Ειδίκευση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στη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Συμβουλευτική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Master of Arts,</a:t>
            </a:r>
            <a:b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M.ed.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ICT for Education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τον Επαγγελματικό Προσανατολισμό       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Brunel University London</a:t>
            </a:r>
            <a:b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politiagel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1@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yahoo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.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gr</a:t>
            </a:r>
            <a:r>
              <a:rPr lang="el-GR" sz="4000" dirty="0"/>
              <a:t>      </a:t>
            </a:r>
            <a:r>
              <a:rPr lang="en-US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notisgou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@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yahoo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.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gr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       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kritikos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_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dim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@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yahoo</a:t>
            </a:r>
            <a:r>
              <a:rPr lang="el-GR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.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gr</a:t>
            </a:r>
            <a:b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l-GR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927100" y="981075"/>
            <a:ext cx="7286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16394" name="Picture 10" descr="phoneboo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16396" name="Picture 12" descr="RME101Q-MRR471Q-Research-Methodology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16399" name="Picture 15" descr="earth-day-clip-art-1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6401" name="Picture 17" descr="k126447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6405" name="Picture 21" descr="risk-clipart-CLIPART_OF_31983_SMJPG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758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274638"/>
            <a:ext cx="771525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6600" b="1">
                <a:latin typeface="Arial" charset="0"/>
              </a:rPr>
              <a:t>     </a:t>
            </a:r>
            <a:br>
              <a:rPr lang="el-GR" altLang="el-GR" sz="6600" b="1">
                <a:latin typeface="Arial" charset="0"/>
              </a:rPr>
            </a:br>
            <a:r>
              <a:rPr lang="el-GR" altLang="el-GR" sz="6600" b="1">
                <a:latin typeface="Arial" charset="0"/>
              </a:rPr>
              <a:t>    </a:t>
            </a:r>
            <a:br>
              <a:rPr lang="el-GR" altLang="el-GR" sz="6600" b="1">
                <a:latin typeface="Arial" charset="0"/>
              </a:rPr>
            </a:br>
            <a:r>
              <a:rPr lang="el-GR" altLang="el-GR" sz="6600" b="1">
                <a:latin typeface="Arial" charset="0"/>
              </a:rPr>
              <a:t>   </a:t>
            </a:r>
            <a:br>
              <a:rPr lang="el-GR" altLang="el-GR" sz="6600" b="1">
                <a:latin typeface="Arial" charset="0"/>
              </a:rPr>
            </a:br>
            <a:r>
              <a:rPr lang="el-GR" sz="2400" b="1">
                <a:solidFill>
                  <a:schemeClr val="accent2"/>
                </a:solidFill>
                <a:latin typeface="Arial" charset="0"/>
              </a:rPr>
              <a:t>Διαθεματικό Πλαίσιο Διδασκαλίας της Γλώσσας </a:t>
            </a:r>
            <a:br>
              <a:rPr lang="el-GR" sz="2400" b="1">
                <a:solidFill>
                  <a:schemeClr val="accent2"/>
                </a:solidFill>
                <a:latin typeface="Arial" charset="0"/>
              </a:rPr>
            </a:br>
            <a:r>
              <a:rPr lang="el-GR" sz="4800" b="1">
                <a:solidFill>
                  <a:srgbClr val="CC0000"/>
                </a:solidFill>
              </a:rPr>
              <a:t>                            </a:t>
            </a:r>
            <a:r>
              <a:rPr lang="en-US" sz="1600" b="1">
                <a:solidFill>
                  <a:srgbClr val="000000"/>
                </a:solidFill>
              </a:rPr>
              <a:t>“</a:t>
            </a:r>
            <a:r>
              <a:rPr lang="el-GR" sz="1600" b="1"/>
              <a:t>Εγγραμματισμός</a:t>
            </a:r>
            <a:r>
              <a:rPr lang="el-GR" sz="1600"/>
              <a:t> </a:t>
            </a:r>
            <a:r>
              <a:rPr lang="en-US" sz="1600">
                <a:solidFill>
                  <a:srgbClr val="000000"/>
                </a:solidFill>
              </a:rPr>
              <a:t>”</a:t>
            </a:r>
            <a:br>
              <a:rPr lang="el-GR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l-GR" sz="1600">
                <a:solidFill>
                  <a:srgbClr val="000000"/>
                </a:solidFill>
              </a:rPr>
              <a:t>                                                                            </a:t>
            </a:r>
            <a:r>
              <a:rPr lang="el-GR" sz="1600"/>
              <a:t>πολλαπλές γλωσσικές δεξιότητες, κοινωνιο- </a:t>
            </a:r>
            <a:br>
              <a:rPr lang="el-GR" sz="1600"/>
            </a:br>
            <a:r>
              <a:rPr lang="el-GR" sz="1600"/>
              <a:t>                                                                              γλωσσικές δεξιότητες, γνωστικές δεξιότητες , </a:t>
            </a:r>
            <a:br>
              <a:rPr lang="el-GR" sz="1600"/>
            </a:br>
            <a:r>
              <a:rPr lang="el-GR" sz="1600"/>
              <a:t>                                                                                       στρατηγικές δεξιότητες λόγου</a:t>
            </a:r>
            <a:br>
              <a:rPr lang="el-GR" sz="1600"/>
            </a:br>
            <a:endParaRPr lang="el-GR" sz="4000"/>
          </a:p>
        </p:txBody>
      </p:sp>
      <p:sp>
        <p:nvSpPr>
          <p:cNvPr id="67591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1800" b="1" i="1"/>
              <a:t>                                 </a:t>
            </a:r>
            <a:endParaRPr lang="el-GR" sz="1800" b="1"/>
          </a:p>
        </p:txBody>
      </p:sp>
      <p:sp>
        <p:nvSpPr>
          <p:cNvPr id="67592" name="Rectangle 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67593" name="Rectangle 9"/>
          <p:cNvSpPr>
            <a:spLocks noGrp="1"/>
          </p:cNvSpPr>
          <p:nvPr>
            <p:ph type="body" sz="half" idx="4294967295"/>
          </p:nvPr>
        </p:nvSpPr>
        <p:spPr>
          <a:xfrm>
            <a:off x="900113" y="1412875"/>
            <a:ext cx="8243887" cy="36004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1800" b="1" i="1"/>
              <a:t> </a:t>
            </a:r>
            <a:endParaRPr lang="el-GR" sz="18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7594" name="Rectangle 5"/>
          <p:cNvSpPr>
            <a:spLocks noChangeArrowheads="1"/>
          </p:cNvSpPr>
          <p:nvPr/>
        </p:nvSpPr>
        <p:spPr bwMode="auto">
          <a:xfrm>
            <a:off x="1042988" y="981075"/>
            <a:ext cx="6769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67597" name="Picture 13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67598" name="Picture 14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67599" name="Picture 15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7601" name="Picture 17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7603" name="Picture 19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971550" y="1484313"/>
            <a:ext cx="712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Freeform 12"/>
          <p:cNvSpPr/>
          <p:nvPr/>
        </p:nvSpPr>
        <p:spPr>
          <a:xfrm>
            <a:off x="1075362" y="2383465"/>
            <a:ext cx="2237168" cy="1934057"/>
          </a:xfrm>
          <a:custGeom>
            <a:avLst/>
            <a:gdLst>
              <a:gd name="connsiteX0" fmla="*/ 0 w 2237168"/>
              <a:gd name="connsiteY0" fmla="*/ 967029 h 1934057"/>
              <a:gd name="connsiteX1" fmla="*/ 1118584 w 2237168"/>
              <a:gd name="connsiteY1" fmla="*/ 0 h 1934057"/>
              <a:gd name="connsiteX2" fmla="*/ 2237168 w 2237168"/>
              <a:gd name="connsiteY2" fmla="*/ 967029 h 1934057"/>
              <a:gd name="connsiteX3" fmla="*/ 1118584 w 2237168"/>
              <a:gd name="connsiteY3" fmla="*/ 1934058 h 1934057"/>
              <a:gd name="connsiteX4" fmla="*/ 0 w 2237168"/>
              <a:gd name="connsiteY4" fmla="*/ 967029 h 193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168" h="1934057">
                <a:moveTo>
                  <a:pt x="0" y="967029"/>
                </a:moveTo>
                <a:cubicBezTo>
                  <a:pt x="0" y="432954"/>
                  <a:pt x="500807" y="0"/>
                  <a:pt x="1118584" y="0"/>
                </a:cubicBezTo>
                <a:cubicBezTo>
                  <a:pt x="1736361" y="0"/>
                  <a:pt x="2237168" y="432954"/>
                  <a:pt x="2237168" y="967029"/>
                </a:cubicBezTo>
                <a:cubicBezTo>
                  <a:pt x="2237168" y="1501104"/>
                  <a:pt x="1736361" y="1934058"/>
                  <a:pt x="1118584" y="1934058"/>
                </a:cubicBezTo>
                <a:cubicBezTo>
                  <a:pt x="500807" y="1934058"/>
                  <a:pt x="0" y="1501104"/>
                  <a:pt x="0" y="967029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7626" tIns="283236" rIns="327626" bIns="283236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 Principal Educational Goals</a:t>
            </a:r>
            <a:endParaRPr lang="el-GR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Block Arc 13"/>
          <p:cNvSpPr/>
          <p:nvPr/>
        </p:nvSpPr>
        <p:spPr>
          <a:xfrm>
            <a:off x="-32849" y="1844824"/>
            <a:ext cx="3898548" cy="3204911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lowchart: Decision 14"/>
          <p:cNvSpPr/>
          <p:nvPr/>
        </p:nvSpPr>
        <p:spPr>
          <a:xfrm>
            <a:off x="2852298" y="2223146"/>
            <a:ext cx="855605" cy="32066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w="133350" h="6985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lowchart: Decision 16"/>
          <p:cNvSpPr/>
          <p:nvPr/>
        </p:nvSpPr>
        <p:spPr>
          <a:xfrm>
            <a:off x="3296862" y="3300418"/>
            <a:ext cx="918845" cy="309165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w="133350" h="6985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lowchart: Decision 18"/>
          <p:cNvSpPr/>
          <p:nvPr/>
        </p:nvSpPr>
        <p:spPr>
          <a:xfrm>
            <a:off x="2708279" y="4455387"/>
            <a:ext cx="855605" cy="317321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w="133350" h="6985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3132138" y="2205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58ED5"/>
                </a:solidFill>
              </a:rPr>
              <a:t>1</a:t>
            </a:r>
            <a:endParaRPr lang="el-GR" b="1">
              <a:solidFill>
                <a:srgbClr val="558ED5"/>
              </a:solidFill>
            </a:endParaRP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3563938" y="3284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558ED5"/>
                </a:solidFill>
              </a:rPr>
              <a:t>2</a:t>
            </a: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2987675" y="44370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558ED5"/>
                </a:solidFill>
              </a:rPr>
              <a:t>3</a:t>
            </a:r>
          </a:p>
        </p:txBody>
      </p:sp>
      <p:sp>
        <p:nvSpPr>
          <p:cNvPr id="18" name="Freeform 17"/>
          <p:cNvSpPr/>
          <p:nvPr/>
        </p:nvSpPr>
        <p:spPr>
          <a:xfrm>
            <a:off x="4340225" y="3213100"/>
            <a:ext cx="3651250" cy="741363"/>
          </a:xfrm>
          <a:custGeom>
            <a:avLst/>
            <a:gdLst>
              <a:gd name="connsiteX0" fmla="*/ 0 w 3650497"/>
              <a:gd name="connsiteY0" fmla="*/ 0 h 1002995"/>
              <a:gd name="connsiteX1" fmla="*/ 3650497 w 3650497"/>
              <a:gd name="connsiteY1" fmla="*/ 0 h 1002995"/>
              <a:gd name="connsiteX2" fmla="*/ 3650497 w 3650497"/>
              <a:gd name="connsiteY2" fmla="*/ 1002995 h 1002995"/>
              <a:gd name="connsiteX3" fmla="*/ 0 w 3650497"/>
              <a:gd name="connsiteY3" fmla="*/ 1002995 h 1002995"/>
              <a:gd name="connsiteX4" fmla="*/ 0 w 3650497"/>
              <a:gd name="connsiteY4" fmla="*/ 0 h 10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497" h="1002995">
                <a:moveTo>
                  <a:pt x="0" y="0"/>
                </a:moveTo>
                <a:lnTo>
                  <a:pt x="3650497" y="0"/>
                </a:lnTo>
                <a:lnTo>
                  <a:pt x="3650497" y="1002995"/>
                </a:lnTo>
                <a:lnTo>
                  <a:pt x="0" y="10029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anchor="ctr"/>
          <a:lstStyle/>
          <a:p>
            <a:pPr defTabSz="800100">
              <a:lnSpc>
                <a:spcPct val="90000"/>
              </a:lnSpc>
              <a:spcAft>
                <a:spcPct val="10000"/>
              </a:spcAft>
            </a:pPr>
            <a:r>
              <a:rPr lang="en-US" sz="1600" b="1">
                <a:solidFill>
                  <a:schemeClr val="tx1"/>
                </a:solidFill>
              </a:rPr>
              <a:t>“</a:t>
            </a:r>
            <a:r>
              <a:rPr lang="el-GR" sz="1600" b="1">
                <a:solidFill>
                  <a:schemeClr val="tx1"/>
                </a:solidFill>
              </a:rPr>
              <a:t>Πολυγλωσσία </a:t>
            </a:r>
            <a:r>
              <a:rPr lang="en-US" sz="1600" b="1">
                <a:solidFill>
                  <a:schemeClr val="tx1"/>
                </a:solidFill>
              </a:rPr>
              <a:t>”</a:t>
            </a:r>
            <a:endParaRPr lang="el-GR" sz="1600" b="1">
              <a:solidFill>
                <a:schemeClr val="tx1"/>
              </a:solidFill>
            </a:endParaRPr>
          </a:p>
          <a:p>
            <a:pPr defTabSz="800100">
              <a:lnSpc>
                <a:spcPct val="90000"/>
              </a:lnSpc>
              <a:spcAft>
                <a:spcPct val="1000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l-GR" sz="1600">
                <a:solidFill>
                  <a:schemeClr val="tx1"/>
                </a:solidFill>
              </a:rPr>
              <a:t>γλωσσική ποικιλομορφία, ομοιότητες και διαφορές σε διαφορετικά γλωσσικά περιβάλλοντα </a:t>
            </a:r>
          </a:p>
        </p:txBody>
      </p:sp>
      <p:sp>
        <p:nvSpPr>
          <p:cNvPr id="20" name="Freeform 19"/>
          <p:cNvSpPr/>
          <p:nvPr/>
        </p:nvSpPr>
        <p:spPr>
          <a:xfrm>
            <a:off x="3635375" y="4292600"/>
            <a:ext cx="4240213" cy="723900"/>
          </a:xfrm>
          <a:custGeom>
            <a:avLst/>
            <a:gdLst>
              <a:gd name="connsiteX0" fmla="*/ 0 w 4239859"/>
              <a:gd name="connsiteY0" fmla="*/ 0 h 724302"/>
              <a:gd name="connsiteX1" fmla="*/ 4239859 w 4239859"/>
              <a:gd name="connsiteY1" fmla="*/ 0 h 724302"/>
              <a:gd name="connsiteX2" fmla="*/ 4239859 w 4239859"/>
              <a:gd name="connsiteY2" fmla="*/ 724302 h 724302"/>
              <a:gd name="connsiteX3" fmla="*/ 0 w 4239859"/>
              <a:gd name="connsiteY3" fmla="*/ 724302 h 724302"/>
              <a:gd name="connsiteX4" fmla="*/ 0 w 4239859"/>
              <a:gd name="connsiteY4" fmla="*/ 0 h 72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9859" h="724302">
                <a:moveTo>
                  <a:pt x="0" y="0"/>
                </a:moveTo>
                <a:lnTo>
                  <a:pt x="4239859" y="0"/>
                </a:lnTo>
                <a:lnTo>
                  <a:pt x="4239859" y="724302"/>
                </a:lnTo>
                <a:lnTo>
                  <a:pt x="0" y="7243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anchor="ctr"/>
          <a:lstStyle/>
          <a:p>
            <a:pPr defTabSz="800100">
              <a:lnSpc>
                <a:spcPct val="90000"/>
              </a:lnSpc>
              <a:spcAft>
                <a:spcPct val="10000"/>
              </a:spcAft>
            </a:pPr>
            <a:r>
              <a:rPr lang="en-US" sz="1600" b="1">
                <a:solidFill>
                  <a:srgbClr val="000000"/>
                </a:solidFill>
              </a:rPr>
              <a:t>“</a:t>
            </a:r>
            <a:r>
              <a:rPr lang="el-GR" sz="1600" b="1">
                <a:solidFill>
                  <a:schemeClr val="tx1"/>
                </a:solidFill>
              </a:rPr>
              <a:t>Διαπολιτισμός</a:t>
            </a:r>
            <a:r>
              <a:rPr lang="el-GR" sz="16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”</a:t>
            </a:r>
            <a:endParaRPr lang="el-GR" sz="1600">
              <a:solidFill>
                <a:srgbClr val="000000"/>
              </a:solidFill>
            </a:endParaRPr>
          </a:p>
          <a:p>
            <a:pPr defTabSz="800100">
              <a:lnSpc>
                <a:spcPct val="90000"/>
              </a:lnSpc>
              <a:spcAft>
                <a:spcPct val="10000"/>
              </a:spcAft>
            </a:pPr>
            <a:r>
              <a:rPr lang="el-GR" sz="1600">
                <a:solidFill>
                  <a:schemeClr val="tx1"/>
                </a:solidFill>
              </a:rPr>
              <a:t>κοινωνιο- πολιτισμική ικανότητα και διαπολιτισμική ικανότητα</a:t>
            </a:r>
            <a:r>
              <a:rPr lang="el-GR" sz="16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963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765175"/>
            <a:ext cx="771525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7200" b="1">
                <a:latin typeface="Arial" charset="0"/>
              </a:rPr>
              <a:t>     </a:t>
            </a:r>
            <a:r>
              <a:rPr lang="el-GR" sz="2400" b="1">
                <a:solidFill>
                  <a:schemeClr val="accent2"/>
                </a:solidFill>
                <a:latin typeface="Arial" charset="0"/>
              </a:rPr>
              <a:t>Παιχνίδια Διάχυτου Υπολογισμού</a:t>
            </a:r>
            <a:br>
              <a:rPr lang="en-US" sz="2400" b="1">
                <a:solidFill>
                  <a:schemeClr val="accent2"/>
                </a:solidFill>
                <a:latin typeface="Arial" charset="0"/>
              </a:rPr>
            </a:br>
            <a:r>
              <a:rPr lang="en-US" sz="2400" b="1">
                <a:solidFill>
                  <a:schemeClr val="accent2"/>
                </a:solidFill>
                <a:latin typeface="Arial" charset="0"/>
              </a:rPr>
              <a:t>                                (pervasive  games)</a:t>
            </a:r>
            <a:br>
              <a:rPr lang="el-GR" sz="2400" b="1">
                <a:solidFill>
                  <a:schemeClr val="accent2"/>
                </a:solidFill>
                <a:latin typeface="Arial" charset="0"/>
              </a:rPr>
            </a:br>
            <a:endParaRPr lang="el-GR" sz="2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9639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1800" b="1" i="1"/>
              <a:t>                                 </a:t>
            </a:r>
            <a:endParaRPr lang="el-GR" sz="1800" b="1"/>
          </a:p>
        </p:txBody>
      </p:sp>
      <p:sp>
        <p:nvSpPr>
          <p:cNvPr id="69640" name="Rectangle 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69641" name="Rectangle 9"/>
          <p:cNvSpPr>
            <a:spLocks noGrp="1"/>
          </p:cNvSpPr>
          <p:nvPr>
            <p:ph type="body" sz="half" idx="4294967295"/>
          </p:nvPr>
        </p:nvSpPr>
        <p:spPr>
          <a:xfrm>
            <a:off x="900113" y="908050"/>
            <a:ext cx="7272337" cy="12255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1800" b="1" i="1"/>
              <a:t> </a:t>
            </a:r>
            <a:endParaRPr lang="el-GR" sz="18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9642" name="Rectangle 5"/>
          <p:cNvSpPr>
            <a:spLocks noChangeArrowheads="1"/>
          </p:cNvSpPr>
          <p:nvPr/>
        </p:nvSpPr>
        <p:spPr bwMode="auto">
          <a:xfrm>
            <a:off x="1042988" y="981075"/>
            <a:ext cx="6769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69645" name="Picture 13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69646" name="Picture 14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69647" name="Picture 15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9649" name="Picture 17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9651" name="Picture 19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971550" y="1484313"/>
            <a:ext cx="712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9671" name="Picture 2"/>
          <p:cNvPicPr>
            <a:picLocks noChangeAspect="1" noChangeArrowheads="1"/>
          </p:cNvPicPr>
          <p:nvPr/>
        </p:nvPicPr>
        <p:blipFill>
          <a:blip r:embed="rId9"/>
          <a:srcRect b="4945"/>
          <a:stretch>
            <a:fillRect/>
          </a:stretch>
        </p:blipFill>
        <p:spPr bwMode="auto">
          <a:xfrm>
            <a:off x="1116013" y="1484313"/>
            <a:ext cx="20891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72" name="AutoShape 14"/>
          <p:cNvSpPr>
            <a:spLocks noChangeArrowheads="1"/>
          </p:cNvSpPr>
          <p:nvPr/>
        </p:nvSpPr>
        <p:spPr bwMode="auto">
          <a:xfrm>
            <a:off x="2268538" y="3068638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9673" name="Picture 9"/>
          <p:cNvPicPr>
            <a:picLocks noChangeAspect="1" noChangeArrowheads="1"/>
          </p:cNvPicPr>
          <p:nvPr/>
        </p:nvPicPr>
        <p:blipFill>
          <a:blip r:embed="rId10"/>
          <a:srcRect t="2229" b="2229"/>
          <a:stretch>
            <a:fillRect/>
          </a:stretch>
        </p:blipFill>
        <p:spPr bwMode="auto">
          <a:xfrm>
            <a:off x="1331913" y="3716338"/>
            <a:ext cx="2106612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74" name="Rectangle 20"/>
          <p:cNvSpPr>
            <a:spLocks noChangeArrowheads="1"/>
          </p:cNvSpPr>
          <p:nvPr/>
        </p:nvSpPr>
        <p:spPr bwMode="auto">
          <a:xfrm>
            <a:off x="3635375" y="2147888"/>
            <a:ext cx="41767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1400"/>
              <a:t>συνιστούν</a:t>
            </a:r>
            <a:r>
              <a:rPr lang="en-US" sz="1400"/>
              <a:t> </a:t>
            </a:r>
            <a:r>
              <a:rPr lang="el-GR" sz="1400"/>
              <a:t>παραδοσιακού τύπου παιχνίδια </a:t>
            </a:r>
          </a:p>
          <a:p>
            <a:pPr>
              <a:buFontTx/>
              <a:buChar char="•"/>
            </a:pPr>
            <a:r>
              <a:rPr lang="el-GR" sz="1400"/>
              <a:t>τεχνολογικά επαυξημένα</a:t>
            </a:r>
            <a:endParaRPr lang="en-US" sz="1400"/>
          </a:p>
          <a:p>
            <a:pPr>
              <a:buFontTx/>
              <a:buChar char="•"/>
            </a:pPr>
            <a:r>
              <a:rPr lang="el-GR" sz="1400"/>
              <a:t>ανήκουν στον ευρύτερο χώρο των ψηφιακών παιχνιδιών για υπολογιστές, τα οποία λόγω των πλεονεκτημάτων της φορητότητας διαχέονται σε πραγματικά, φυσικά πλαίσια</a:t>
            </a:r>
            <a:r>
              <a:rPr lang="el-GR" b="1">
                <a:solidFill>
                  <a:srgbClr val="0070C0"/>
                </a:solidFill>
              </a:rPr>
              <a:t>  </a:t>
            </a:r>
            <a:r>
              <a:rPr lang="el-GR" sz="1400" b="1"/>
              <a:t>(Σιντόρης κ.ά., 2010)</a:t>
            </a:r>
            <a:r>
              <a:rPr lang="el-GR" sz="1400"/>
              <a:t> </a:t>
            </a:r>
          </a:p>
        </p:txBody>
      </p:sp>
      <p:sp>
        <p:nvSpPr>
          <p:cNvPr id="69675" name="AutoShape 16"/>
          <p:cNvSpPr>
            <a:spLocks noChangeArrowheads="1"/>
          </p:cNvSpPr>
          <p:nvPr/>
        </p:nvSpPr>
        <p:spPr bwMode="auto">
          <a:xfrm>
            <a:off x="3924300" y="4149725"/>
            <a:ext cx="1511300" cy="431800"/>
          </a:xfrm>
          <a:prstGeom prst="left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9676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3789363"/>
            <a:ext cx="1522413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168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765175"/>
            <a:ext cx="771525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altLang="el-GR" sz="2800" b="1">
                <a:solidFill>
                  <a:schemeClr val="accent2"/>
                </a:solidFill>
                <a:latin typeface="Arial" charset="0"/>
              </a:rPr>
              <a:t>Περιβαλλοντικά χωροευαίσθητα παιχνίδια</a:t>
            </a:r>
            <a:br>
              <a:rPr lang="el-GR" sz="2800" b="1">
                <a:solidFill>
                  <a:schemeClr val="accent2"/>
                </a:solidFill>
                <a:latin typeface="Arial" charset="0"/>
              </a:rPr>
            </a:br>
            <a:endParaRPr lang="el-GR" sz="2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1687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1800" b="1" i="1"/>
              <a:t>                                 </a:t>
            </a:r>
            <a:endParaRPr lang="el-GR" sz="1800" b="1"/>
          </a:p>
        </p:txBody>
      </p:sp>
      <p:sp>
        <p:nvSpPr>
          <p:cNvPr id="71688" name="Rectangle 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71689" name="Rectangle 9"/>
          <p:cNvSpPr>
            <a:spLocks noGrp="1"/>
          </p:cNvSpPr>
          <p:nvPr>
            <p:ph type="body" sz="half" idx="4294967295"/>
          </p:nvPr>
        </p:nvSpPr>
        <p:spPr>
          <a:xfrm>
            <a:off x="900113" y="908050"/>
            <a:ext cx="7272337" cy="12255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1800" b="1" i="1"/>
              <a:t> </a:t>
            </a:r>
            <a:endParaRPr lang="el-GR" sz="18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1690" name="Rectangle 5"/>
          <p:cNvSpPr>
            <a:spLocks noChangeArrowheads="1"/>
          </p:cNvSpPr>
          <p:nvPr/>
        </p:nvSpPr>
        <p:spPr bwMode="auto">
          <a:xfrm>
            <a:off x="1042988" y="981075"/>
            <a:ext cx="6769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71693" name="Picture 13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71694" name="Picture 14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71695" name="Picture 15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1697" name="Picture 17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1699" name="Picture 19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971550" y="1484313"/>
            <a:ext cx="712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4" name="Rectangle 20"/>
          <p:cNvSpPr>
            <a:spLocks noChangeArrowheads="1"/>
          </p:cNvSpPr>
          <p:nvPr/>
        </p:nvSpPr>
        <p:spPr bwMode="auto">
          <a:xfrm>
            <a:off x="900113" y="1412875"/>
            <a:ext cx="69119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chemeClr val="tx2"/>
                </a:solidFill>
              </a:rPr>
              <a:t>Ο παίκτης αντιλαμβάνεται μέσω φορητών συσκευών τη </a:t>
            </a:r>
            <a:r>
              <a:rPr lang="el-GR" b="1">
                <a:solidFill>
                  <a:schemeClr val="accent2"/>
                </a:solidFill>
              </a:rPr>
              <a:t>διάσταση του ‘χρόνου’</a:t>
            </a:r>
            <a:r>
              <a:rPr lang="el-GR">
                <a:solidFill>
                  <a:schemeClr val="tx2"/>
                </a:solidFill>
              </a:rPr>
              <a:t> αλληλεπιδρώντας με </a:t>
            </a:r>
            <a:r>
              <a:rPr lang="el-GR" b="1">
                <a:solidFill>
                  <a:schemeClr val="accent2"/>
                </a:solidFill>
              </a:rPr>
              <a:t>το φυσικό περιβάλλον</a:t>
            </a:r>
            <a:r>
              <a:rPr lang="el-GR">
                <a:solidFill>
                  <a:schemeClr val="tx2"/>
                </a:solidFill>
              </a:rPr>
              <a:t> και τη </a:t>
            </a:r>
            <a:r>
              <a:rPr lang="el-GR" b="1">
                <a:solidFill>
                  <a:schemeClr val="accent2"/>
                </a:solidFill>
              </a:rPr>
              <a:t>διάσταση του ‘τόπου’</a:t>
            </a:r>
            <a:r>
              <a:rPr lang="el-GR">
                <a:solidFill>
                  <a:schemeClr val="tx2"/>
                </a:solidFill>
              </a:rPr>
              <a:t> αλληλεπιδρώντας </a:t>
            </a:r>
            <a:r>
              <a:rPr lang="el-GR" b="1">
                <a:solidFill>
                  <a:schemeClr val="accent2"/>
                </a:solidFill>
              </a:rPr>
              <a:t>με άλλους παίκτες</a:t>
            </a:r>
            <a:r>
              <a:rPr lang="el-GR">
                <a:solidFill>
                  <a:schemeClr val="tx2"/>
                </a:solidFill>
              </a:rPr>
              <a:t> σε φυσικό περιβάλλον. </a:t>
            </a:r>
          </a:p>
          <a:p>
            <a:endParaRPr lang="el-GR">
              <a:solidFill>
                <a:schemeClr val="tx2"/>
              </a:solidFill>
            </a:endParaRPr>
          </a:p>
          <a:p>
            <a:r>
              <a:rPr lang="el-GR"/>
              <a:t>α) ιστορική, γεωγραφική και πολιτισμική πληροφορία</a:t>
            </a:r>
          </a:p>
          <a:p>
            <a:endParaRPr lang="el-GR"/>
          </a:p>
          <a:p>
            <a:r>
              <a:rPr lang="el-GR"/>
              <a:t>β) ‘περιεχόμενο’ βάσει πρότερης γνώσης και νεοαποκτηθείσας </a:t>
            </a:r>
          </a:p>
          <a:p>
            <a:endParaRPr lang="el-GR"/>
          </a:p>
          <a:p>
            <a:r>
              <a:rPr lang="el-GR"/>
              <a:t>γ) αυθεντικά γλωσσικά περιβάλλοντα προσομοίωσης φυσικών συνθηκών </a:t>
            </a:r>
          </a:p>
          <a:p>
            <a:endParaRPr lang="el-GR"/>
          </a:p>
          <a:p>
            <a:r>
              <a:rPr lang="el-GR"/>
              <a:t>                 μεγαλύτερη εμβύθιση των παικτών (</a:t>
            </a:r>
            <a:r>
              <a:rPr lang="en-GB"/>
              <a:t>immersion</a:t>
            </a:r>
            <a:r>
              <a:rPr lang="el-GR"/>
              <a:t>)</a:t>
            </a:r>
          </a:p>
        </p:txBody>
      </p:sp>
      <p:sp>
        <p:nvSpPr>
          <p:cNvPr id="71708" name="AutoShape 28"/>
          <p:cNvSpPr>
            <a:spLocks noChangeArrowheads="1"/>
          </p:cNvSpPr>
          <p:nvPr/>
        </p:nvSpPr>
        <p:spPr bwMode="auto">
          <a:xfrm>
            <a:off x="4211638" y="4292600"/>
            <a:ext cx="6477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373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765175"/>
            <a:ext cx="7715250" cy="1143000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l-GR" sz="2800" b="1">
                <a:solidFill>
                  <a:schemeClr val="accent2"/>
                </a:solidFill>
                <a:latin typeface="Arial" charset="0"/>
              </a:rPr>
            </a:br>
            <a:br>
              <a:rPr lang="el-GR" sz="2800" b="1">
                <a:solidFill>
                  <a:schemeClr val="accent2"/>
                </a:solidFill>
                <a:latin typeface="Arial" charset="0"/>
              </a:rPr>
            </a:br>
            <a:r>
              <a:rPr lang="el-GR" sz="2800" b="1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el-GR" sz="2400" b="1">
                <a:solidFill>
                  <a:schemeClr val="accent2"/>
                </a:solidFill>
                <a:latin typeface="Arial" charset="0"/>
              </a:rPr>
              <a:t>ΨΗΦΙΑΚΑ ΕΡΓΑΛΕΙΑ ΔΙΑΧΥΤΟΥ ΠΑΙΧΝΙΔΙΟΥ</a:t>
            </a:r>
            <a:br>
              <a:rPr lang="el-GR" sz="9600" b="1">
                <a:solidFill>
                  <a:schemeClr val="accent2"/>
                </a:solidFill>
                <a:latin typeface="Arial" charset="0"/>
              </a:rPr>
            </a:br>
            <a:br>
              <a:rPr lang="el-GR" sz="2800" b="1">
                <a:solidFill>
                  <a:schemeClr val="accent2"/>
                </a:solidFill>
                <a:latin typeface="Arial" charset="0"/>
              </a:rPr>
            </a:br>
            <a:endParaRPr lang="el-GR" sz="2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3735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1800" b="1" i="1"/>
              <a:t>                                 </a:t>
            </a:r>
            <a:endParaRPr lang="el-GR" sz="1800" b="1"/>
          </a:p>
        </p:txBody>
      </p:sp>
      <p:sp>
        <p:nvSpPr>
          <p:cNvPr id="73736" name="Rectangle 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73737" name="Rectangle 9"/>
          <p:cNvSpPr>
            <a:spLocks noGrp="1"/>
          </p:cNvSpPr>
          <p:nvPr>
            <p:ph type="body" sz="half" idx="4294967295"/>
          </p:nvPr>
        </p:nvSpPr>
        <p:spPr>
          <a:xfrm>
            <a:off x="900113" y="2060575"/>
            <a:ext cx="6985000" cy="7302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endParaRPr lang="el-GR" sz="500" b="1" i="1"/>
          </a:p>
          <a:p>
            <a:pPr>
              <a:lnSpc>
                <a:spcPct val="150000"/>
              </a:lnSpc>
              <a:buFontTx/>
              <a:buNone/>
            </a:pPr>
            <a:endParaRPr lang="el-GR" sz="500" b="1" i="1"/>
          </a:p>
          <a:p>
            <a:pPr>
              <a:lnSpc>
                <a:spcPct val="150000"/>
              </a:lnSpc>
              <a:buFontTx/>
              <a:buNone/>
            </a:pPr>
            <a:r>
              <a:rPr lang="el-GR" sz="500" b="1" i="1"/>
              <a:t> </a:t>
            </a:r>
            <a:endParaRPr lang="el-GR" sz="2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73741" name="Picture 13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73742" name="Picture 14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73743" name="Picture 15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3745" name="Picture 17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3747" name="Picture 19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971550" y="1484313"/>
            <a:ext cx="712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51" name="8 - Ορθογώνιο"/>
          <p:cNvSpPr>
            <a:spLocks noChangeArrowheads="1"/>
          </p:cNvSpPr>
          <p:nvPr/>
        </p:nvSpPr>
        <p:spPr bwMode="auto">
          <a:xfrm>
            <a:off x="1187450" y="1628775"/>
            <a:ext cx="316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hlinkClick r:id="rId9"/>
              </a:rPr>
              <a:t>http://www.jigsawplanet.com</a:t>
            </a:r>
            <a:endParaRPr lang="el-GR"/>
          </a:p>
        </p:txBody>
      </p:sp>
      <p:sp>
        <p:nvSpPr>
          <p:cNvPr id="73753" name="7 - Ορθογώνιο"/>
          <p:cNvSpPr>
            <a:spLocks noChangeArrowheads="1"/>
          </p:cNvSpPr>
          <p:nvPr/>
        </p:nvSpPr>
        <p:spPr bwMode="auto">
          <a:xfrm>
            <a:off x="5724525" y="177323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i="1">
                <a:hlinkClick r:id="rId10"/>
              </a:rPr>
              <a:t>https://www.blubbr.tv</a:t>
            </a:r>
            <a:endParaRPr lang="el-GR"/>
          </a:p>
        </p:txBody>
      </p:sp>
      <p:sp>
        <p:nvSpPr>
          <p:cNvPr id="73754" name="10 - Ορθογώνιο"/>
          <p:cNvSpPr>
            <a:spLocks noChangeArrowheads="1"/>
          </p:cNvSpPr>
          <p:nvPr/>
        </p:nvSpPr>
        <p:spPr bwMode="auto">
          <a:xfrm>
            <a:off x="4500563" y="2924175"/>
            <a:ext cx="340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hlinkClick r:id="rId11"/>
              </a:rPr>
              <a:t>http://www.purposegames.com/</a:t>
            </a:r>
            <a:endParaRPr lang="el-GR"/>
          </a:p>
        </p:txBody>
      </p:sp>
      <p:sp>
        <p:nvSpPr>
          <p:cNvPr id="73755" name="11 - Ορθογώνιο"/>
          <p:cNvSpPr>
            <a:spLocks noChangeArrowheads="1"/>
          </p:cNvSpPr>
          <p:nvPr/>
        </p:nvSpPr>
        <p:spPr bwMode="auto">
          <a:xfrm>
            <a:off x="2843213" y="2492375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/>
              <a:t>https://sway.com/</a:t>
            </a:r>
            <a:endParaRPr lang="el-GR"/>
          </a:p>
        </p:txBody>
      </p:sp>
      <p:sp>
        <p:nvSpPr>
          <p:cNvPr id="73756" name="12 - Ορθογώνιο"/>
          <p:cNvSpPr>
            <a:spLocks noChangeArrowheads="1"/>
          </p:cNvSpPr>
          <p:nvPr/>
        </p:nvSpPr>
        <p:spPr bwMode="auto">
          <a:xfrm>
            <a:off x="4427538" y="3716338"/>
            <a:ext cx="296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hlinkClick r:id="rId12"/>
              </a:rPr>
              <a:t>https://www.edmodo.com/</a:t>
            </a:r>
            <a:r>
              <a:rPr lang="el-GR"/>
              <a:t> </a:t>
            </a:r>
          </a:p>
        </p:txBody>
      </p:sp>
      <p:sp>
        <p:nvSpPr>
          <p:cNvPr id="73758" name="AutoShape 30" descr="Αποτέλεσμα εικόνας για edmod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pic>
        <p:nvPicPr>
          <p:cNvPr id="73759" name="Picture 31" descr="proprofs-logo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7450" y="4149725"/>
            <a:ext cx="2476500" cy="749300"/>
          </a:xfrm>
          <a:prstGeom prst="rect">
            <a:avLst/>
          </a:prstGeom>
          <a:noFill/>
        </p:spPr>
      </p:pic>
      <p:sp>
        <p:nvSpPr>
          <p:cNvPr id="73760" name="9 - Ορθογώνιο"/>
          <p:cNvSpPr>
            <a:spLocks noChangeArrowheads="1"/>
          </p:cNvSpPr>
          <p:nvPr/>
        </p:nvSpPr>
        <p:spPr bwMode="auto">
          <a:xfrm>
            <a:off x="3779838" y="4437063"/>
            <a:ext cx="264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hlinkClick r:id="rId14"/>
              </a:rPr>
              <a:t>http://www.proprofs.com</a:t>
            </a:r>
            <a:endParaRPr lang="el-GR"/>
          </a:p>
        </p:txBody>
      </p:sp>
      <p:pic>
        <p:nvPicPr>
          <p:cNvPr id="73761" name="Picture 33" descr="swa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87450" y="2276475"/>
            <a:ext cx="1500188" cy="839788"/>
          </a:xfrm>
          <a:prstGeom prst="rect">
            <a:avLst/>
          </a:prstGeom>
          <a:noFill/>
        </p:spPr>
      </p:pic>
      <p:pic>
        <p:nvPicPr>
          <p:cNvPr id="73762" name="Picture 34" descr="κατάλογος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76600" y="3068638"/>
            <a:ext cx="1138238" cy="1143000"/>
          </a:xfrm>
          <a:prstGeom prst="rect">
            <a:avLst/>
          </a:prstGeom>
          <a:noFill/>
        </p:spPr>
      </p:pic>
      <p:pic>
        <p:nvPicPr>
          <p:cNvPr id="73763" name="Picture 35" descr="blubbr_log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00563" y="1557338"/>
            <a:ext cx="1290637" cy="81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578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765175"/>
            <a:ext cx="7715250" cy="1143000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l-GR" sz="3200" b="1">
                <a:solidFill>
                  <a:schemeClr val="accent2"/>
                </a:solidFill>
                <a:latin typeface="Arial" charset="0"/>
              </a:rPr>
            </a:br>
            <a:br>
              <a:rPr lang="el-GR" sz="3200" b="1">
                <a:solidFill>
                  <a:schemeClr val="accent2"/>
                </a:solidFill>
                <a:latin typeface="Arial" charset="0"/>
              </a:rPr>
            </a:br>
            <a:r>
              <a:rPr lang="el-GR" sz="32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29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5 ΑΞΟΝΕΣ Αξιολόγησης</a:t>
            </a:r>
            <a:r>
              <a:rPr lang="el-GR" sz="29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</a:t>
            </a:r>
            <a:br>
              <a:rPr lang="el-GR" sz="29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</a:br>
            <a:r>
              <a:rPr lang="el-GR" sz="1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εκπαιδευτικών  εφαρμογών σχεδιασμένων με/ για φορητές συσκευές</a:t>
            </a:r>
            <a:r>
              <a:rPr lang="el-GR" sz="18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</a:t>
            </a:r>
            <a:br>
              <a:rPr lang="el-GR" sz="1800" b="1">
                <a:solidFill>
                  <a:schemeClr val="accent2"/>
                </a:solidFill>
                <a:latin typeface="Arial" charset="0"/>
              </a:rPr>
            </a:br>
            <a:r>
              <a:rPr lang="el-GR" sz="1800" b="1">
                <a:solidFill>
                  <a:schemeClr val="accent2"/>
                </a:solidFill>
                <a:latin typeface="Arial" charset="0"/>
              </a:rPr>
              <a:t>				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(</a:t>
            </a:r>
            <a:r>
              <a:rPr lang="el-GR" sz="18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Σιντόρης, κ.ά., 2010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: </a:t>
            </a:r>
            <a:r>
              <a:rPr lang="el-GR" sz="18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714-715)</a:t>
            </a:r>
            <a:br>
              <a:rPr lang="el-GR" sz="4000"/>
            </a:br>
            <a:endParaRPr lang="el-GR" sz="4000"/>
          </a:p>
        </p:txBody>
      </p:sp>
      <p:sp>
        <p:nvSpPr>
          <p:cNvPr id="75783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1800" b="1" i="1"/>
              <a:t>                                 </a:t>
            </a:r>
            <a:endParaRPr lang="el-GR" sz="1800" b="1"/>
          </a:p>
        </p:txBody>
      </p:sp>
      <p:sp>
        <p:nvSpPr>
          <p:cNvPr id="75784" name="Rectangle 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75785" name="Rectangle 9"/>
          <p:cNvSpPr>
            <a:spLocks noGrp="1"/>
          </p:cNvSpPr>
          <p:nvPr>
            <p:ph type="body" sz="half" idx="4294967295"/>
          </p:nvPr>
        </p:nvSpPr>
        <p:spPr>
          <a:xfrm>
            <a:off x="900113" y="2060575"/>
            <a:ext cx="6985000" cy="7302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endParaRPr lang="el-GR" sz="500" b="1" i="1"/>
          </a:p>
          <a:p>
            <a:pPr>
              <a:lnSpc>
                <a:spcPct val="150000"/>
              </a:lnSpc>
              <a:buFontTx/>
              <a:buNone/>
            </a:pPr>
            <a:endParaRPr lang="el-GR" sz="500" b="1" i="1"/>
          </a:p>
          <a:p>
            <a:pPr>
              <a:lnSpc>
                <a:spcPct val="150000"/>
              </a:lnSpc>
              <a:buFontTx/>
              <a:buNone/>
            </a:pPr>
            <a:r>
              <a:rPr lang="el-GR" sz="500" b="1" i="1"/>
              <a:t> </a:t>
            </a:r>
            <a:endParaRPr lang="el-GR" sz="2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75788" name="Picture 12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75789" name="Picture 13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75790" name="Picture 14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5792" name="Picture 16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5794" name="Picture 18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971550" y="1484313"/>
            <a:ext cx="712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801" name="AutoShape 25" descr="Αποτέλεσμα εικόνας για edmod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971550" y="1844675"/>
            <a:ext cx="1701800" cy="730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14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ΕΥΧΑΡΙΣΤΗΣΗ</a:t>
            </a:r>
          </a:p>
          <a:p>
            <a:r>
              <a:rPr lang="el-GR" sz="14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   &amp; </a:t>
            </a:r>
          </a:p>
          <a:p>
            <a:r>
              <a:rPr lang="el-GR" sz="14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ΠΑΙΧΝΙΔΙ</a:t>
            </a:r>
            <a:endParaRPr lang="en-GB" sz="1400" b="1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>
            <a:off x="1619250" y="2600280"/>
            <a:ext cx="0" cy="36667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09" name="Rectangle 3"/>
          <p:cNvSpPr>
            <a:spLocks noChangeArrowheads="1"/>
          </p:cNvSpPr>
          <p:nvPr/>
        </p:nvSpPr>
        <p:spPr bwMode="auto">
          <a:xfrm>
            <a:off x="900113" y="2997200"/>
            <a:ext cx="1511300" cy="1944688"/>
          </a:xfrm>
          <a:prstGeom prst="rect">
            <a:avLst/>
          </a:prstGeom>
          <a:solidFill>
            <a:srgbClr val="748ED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l-GR" sz="1400" b="1">
                <a:solidFill>
                  <a:schemeClr val="bg1"/>
                </a:solidFill>
                <a:cs typeface="Arial" charset="0"/>
              </a:rPr>
              <a:t>Βαθμός Εμβύθισης</a:t>
            </a:r>
          </a:p>
          <a:p>
            <a:pPr marL="180975" indent="-180975">
              <a:buFontTx/>
              <a:buChar char="•"/>
            </a:pPr>
            <a:endParaRPr lang="el-GR" sz="1400" b="1">
              <a:solidFill>
                <a:schemeClr val="bg1"/>
              </a:solidFill>
              <a:cs typeface="Arial" charset="0"/>
            </a:endParaRPr>
          </a:p>
          <a:p>
            <a:pPr marL="180975" indent="-180975">
              <a:buFontTx/>
              <a:buChar char="•"/>
            </a:pPr>
            <a:r>
              <a:rPr lang="el-GR" sz="1400" b="1">
                <a:solidFill>
                  <a:schemeClr val="bg1"/>
                </a:solidFill>
                <a:cs typeface="Arial" charset="0"/>
              </a:rPr>
              <a:t>Υιοθέτηση Ρόλων</a:t>
            </a:r>
          </a:p>
          <a:p>
            <a:pPr marL="180975" indent="-180975">
              <a:buFontTx/>
              <a:buChar char="•"/>
            </a:pPr>
            <a:endParaRPr lang="el-GR" sz="1400" b="1">
              <a:solidFill>
                <a:schemeClr val="bg1"/>
              </a:solidFill>
              <a:cs typeface="Arial" charset="0"/>
            </a:endParaRPr>
          </a:p>
          <a:p>
            <a:pPr marL="180975" indent="-180975">
              <a:buFontTx/>
              <a:buChar char="•"/>
            </a:pPr>
            <a:r>
              <a:rPr lang="el-GR" sz="1400" b="1">
                <a:solidFill>
                  <a:schemeClr val="bg1"/>
                </a:solidFill>
                <a:cs typeface="Arial" charset="0"/>
              </a:rPr>
              <a:t>Τεχνικά Προβλήματα</a:t>
            </a:r>
            <a:endParaRPr lang="en-GB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 rot="318592">
            <a:off x="2482850" y="1992313"/>
            <a:ext cx="1668463" cy="5302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4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ΜΑΘΗΣΙΑΚΕΣ</a:t>
            </a:r>
          </a:p>
          <a:p>
            <a:r>
              <a:rPr lang="el-GR" sz="14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ΔΙΑΔΡΟΜΕΣ</a:t>
            </a:r>
            <a:endParaRPr lang="en-GB" sz="1400" b="1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pic>
        <p:nvPicPr>
          <p:cNvPr id="75811" name="Ευθύγραμμο βέλος σύνδεσης 2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02950">
            <a:off x="2987675" y="2276475"/>
            <a:ext cx="292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2" name="Rectangle 4"/>
          <p:cNvSpPr>
            <a:spLocks noChangeArrowheads="1"/>
          </p:cNvSpPr>
          <p:nvPr/>
        </p:nvSpPr>
        <p:spPr bwMode="auto">
          <a:xfrm>
            <a:off x="2411413" y="2997200"/>
            <a:ext cx="1487487" cy="2039938"/>
          </a:xfrm>
          <a:prstGeom prst="rect">
            <a:avLst/>
          </a:prstGeom>
          <a:solidFill>
            <a:srgbClr val="0091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/>
            <a:r>
              <a:rPr lang="el-GR" sz="1400">
                <a:cs typeface="Arial" charset="0"/>
              </a:rPr>
              <a:t>Προ-υπάρχουσες γνώσεις</a:t>
            </a:r>
          </a:p>
          <a:p>
            <a:pPr marL="180975" indent="-180975"/>
            <a:endParaRPr lang="el-GR" sz="1400">
              <a:cs typeface="Arial" charset="0"/>
            </a:endParaRPr>
          </a:p>
          <a:p>
            <a:pPr marL="180975" indent="-180975"/>
            <a:endParaRPr lang="el-GR" sz="1400">
              <a:cs typeface="Arial" charset="0"/>
            </a:endParaRPr>
          </a:p>
          <a:p>
            <a:pPr marL="180975" indent="-180975"/>
            <a:r>
              <a:rPr lang="el-GR" sz="1400">
                <a:cs typeface="Arial" charset="0"/>
              </a:rPr>
              <a:t>Νέες </a:t>
            </a:r>
          </a:p>
          <a:p>
            <a:pPr marL="180975" indent="-180975"/>
            <a:r>
              <a:rPr lang="el-GR" sz="1400">
                <a:cs typeface="Arial" charset="0"/>
              </a:rPr>
              <a:t>γνώσεις</a:t>
            </a:r>
          </a:p>
          <a:p>
            <a:pPr marL="180975" indent="-180975">
              <a:buFontTx/>
              <a:buChar char="•"/>
            </a:pPr>
            <a:endParaRPr lang="en-GB" sz="1400">
              <a:cs typeface="Arial" charset="0"/>
            </a:endParaRPr>
          </a:p>
          <a:p>
            <a:pPr marL="180975" indent="-180975">
              <a:buFontTx/>
              <a:buChar char="•"/>
            </a:pPr>
            <a:endParaRPr lang="en-GB" sz="1400">
              <a:cs typeface="Arial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4067175" y="2060575"/>
            <a:ext cx="1306513" cy="1082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Κοινωνική </a:t>
            </a:r>
          </a:p>
          <a:p>
            <a:endParaRPr lang="el-GR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l-GR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Αλληλεπί-δραση</a:t>
            </a:r>
          </a:p>
        </p:txBody>
      </p:sp>
      <p:sp>
        <p:nvSpPr>
          <p:cNvPr id="75815" name="Rectangle 5"/>
          <p:cNvSpPr>
            <a:spLocks noChangeArrowheads="1"/>
          </p:cNvSpPr>
          <p:nvPr/>
        </p:nvSpPr>
        <p:spPr bwMode="auto">
          <a:xfrm>
            <a:off x="3851275" y="3284538"/>
            <a:ext cx="1871663" cy="1296987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/>
            <a:r>
              <a:rPr lang="el-GR" sz="1400" b="1">
                <a:cs typeface="Arial" charset="0"/>
              </a:rPr>
              <a:t>Στόχοι</a:t>
            </a:r>
          </a:p>
          <a:p>
            <a:pPr marL="180975" indent="-180975">
              <a:buFontTx/>
              <a:buChar char="•"/>
            </a:pPr>
            <a:endParaRPr lang="el-GR" sz="1400" b="1">
              <a:cs typeface="Arial" charset="0"/>
            </a:endParaRPr>
          </a:p>
          <a:p>
            <a:pPr marL="180975" indent="-180975"/>
            <a:r>
              <a:rPr lang="el-GR" sz="1400" b="1">
                <a:cs typeface="Arial" charset="0"/>
              </a:rPr>
              <a:t>Άλληλεπίδραση</a:t>
            </a:r>
          </a:p>
          <a:p>
            <a:pPr marL="180975" indent="-180975"/>
            <a:r>
              <a:rPr lang="el-GR" sz="1400" b="1">
                <a:cs typeface="Arial" charset="0"/>
              </a:rPr>
              <a:t>με εμπειρο-</a:t>
            </a:r>
          </a:p>
          <a:p>
            <a:pPr marL="180975" indent="-180975"/>
            <a:r>
              <a:rPr lang="el-GR" sz="1400" b="1">
                <a:cs typeface="Arial" charset="0"/>
              </a:rPr>
              <a:t>γνώμονα &amp; ομάδα</a:t>
            </a:r>
          </a:p>
        </p:txBody>
      </p:sp>
      <p:sp>
        <p:nvSpPr>
          <p:cNvPr id="75816" name="Text Box 16"/>
          <p:cNvSpPr txBox="1">
            <a:spLocks noChangeArrowheads="1"/>
          </p:cNvSpPr>
          <p:nvPr/>
        </p:nvSpPr>
        <p:spPr bwMode="auto">
          <a:xfrm rot="220937">
            <a:off x="5362575" y="2125663"/>
            <a:ext cx="1881188" cy="7429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400" b="1">
                <a:cs typeface="Arial" charset="0"/>
              </a:rPr>
              <a:t>Αλληλεπίδραση </a:t>
            </a:r>
          </a:p>
          <a:p>
            <a:endParaRPr lang="el-GR" sz="1400" b="1">
              <a:cs typeface="Arial" charset="0"/>
            </a:endParaRPr>
          </a:p>
          <a:p>
            <a:r>
              <a:rPr lang="el-GR" sz="1400" b="1">
                <a:cs typeface="Arial" charset="0"/>
              </a:rPr>
              <a:t>με το χώρο</a:t>
            </a:r>
            <a:endParaRPr lang="en-GB" sz="1400" b="1">
              <a:cs typeface="Arial" charset="0"/>
            </a:endParaRPr>
          </a:p>
        </p:txBody>
      </p:sp>
      <p:pic>
        <p:nvPicPr>
          <p:cNvPr id="75817" name="Ευθύγραμμο βέλος σύνδεσης 2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02950">
            <a:off x="6011863" y="2708275"/>
            <a:ext cx="292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8" name="Rectangle 6"/>
          <p:cNvSpPr>
            <a:spLocks noChangeArrowheads="1"/>
          </p:cNvSpPr>
          <p:nvPr/>
        </p:nvSpPr>
        <p:spPr bwMode="auto">
          <a:xfrm>
            <a:off x="5580063" y="3500438"/>
            <a:ext cx="1387475" cy="1152525"/>
          </a:xfrm>
          <a:prstGeom prst="rect">
            <a:avLst/>
          </a:prstGeom>
          <a:solidFill>
            <a:srgbClr val="FFAB57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/>
            <a:r>
              <a:rPr lang="el-GR" sz="1400" b="1">
                <a:cs typeface="Arial" charset="0"/>
              </a:rPr>
              <a:t>Κινητικότητα</a:t>
            </a:r>
          </a:p>
          <a:p>
            <a:pPr marL="180975" indent="-180975"/>
            <a:endParaRPr lang="el-GR" sz="1400" b="1">
              <a:cs typeface="Arial" charset="0"/>
            </a:endParaRPr>
          </a:p>
          <a:p>
            <a:pPr marL="180975" indent="-180975"/>
            <a:r>
              <a:rPr lang="el-GR" sz="1400" b="1">
                <a:cs typeface="Arial" charset="0"/>
              </a:rPr>
              <a:t>Αυτενέργεια </a:t>
            </a:r>
            <a:endParaRPr lang="en-GB" sz="1400" b="1">
              <a:cs typeface="Arial" charset="0"/>
            </a:endParaRPr>
          </a:p>
          <a:p>
            <a:pPr marL="180975" indent="-180975">
              <a:buFontTx/>
              <a:buChar char="•"/>
            </a:pPr>
            <a:endParaRPr lang="en-GB" sz="1400" b="1">
              <a:cs typeface="Arial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877050" y="2060575"/>
            <a:ext cx="1295400" cy="1100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</a:t>
            </a:r>
            <a:r>
              <a:rPr lang="el-GR" sz="16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Ψηφιακή </a:t>
            </a:r>
          </a:p>
          <a:p>
            <a:r>
              <a:rPr lang="el-GR" sz="16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&amp;</a:t>
            </a:r>
          </a:p>
          <a:p>
            <a:r>
              <a:rPr lang="el-GR" sz="16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Φυσική   Διάσταση</a:t>
            </a:r>
            <a:endParaRPr lang="en-GB" sz="1600" b="1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pic>
        <p:nvPicPr>
          <p:cNvPr id="75820" name="Ευθύγραμμο βέλος σύνδεσης 2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02950">
            <a:off x="7380288" y="3068638"/>
            <a:ext cx="2873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21" name="Rectangle 7"/>
          <p:cNvSpPr>
            <a:spLocks noChangeArrowheads="1"/>
          </p:cNvSpPr>
          <p:nvPr/>
        </p:nvSpPr>
        <p:spPr bwMode="auto">
          <a:xfrm>
            <a:off x="6804025" y="3716338"/>
            <a:ext cx="1584325" cy="1657350"/>
          </a:xfrm>
          <a:prstGeom prst="rect">
            <a:avLst/>
          </a:prstGeom>
          <a:solidFill>
            <a:srgbClr val="FFC9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/>
            <a:r>
              <a:rPr lang="el-GR" sz="1400">
                <a:cs typeface="Arial" charset="0"/>
              </a:rPr>
              <a:t>Συνοχή </a:t>
            </a:r>
          </a:p>
          <a:p>
            <a:pPr marL="180975" indent="-180975"/>
            <a:r>
              <a:rPr lang="el-GR" sz="1400">
                <a:cs typeface="Arial" charset="0"/>
              </a:rPr>
              <a:t>μεταξύ</a:t>
            </a:r>
          </a:p>
          <a:p>
            <a:pPr marL="180975" indent="-180975"/>
            <a:r>
              <a:rPr lang="el-GR" sz="1400">
                <a:cs typeface="Arial" charset="0"/>
              </a:rPr>
              <a:t>χρήσης </a:t>
            </a:r>
          </a:p>
          <a:p>
            <a:pPr marL="180975" indent="-180975"/>
            <a:r>
              <a:rPr lang="el-GR" sz="1400">
                <a:cs typeface="Arial" charset="0"/>
              </a:rPr>
              <a:t>ψηφιακών </a:t>
            </a:r>
          </a:p>
          <a:p>
            <a:pPr marL="180975" indent="-180975"/>
            <a:r>
              <a:rPr lang="el-GR" sz="1400">
                <a:cs typeface="Arial" charset="0"/>
              </a:rPr>
              <a:t>μέσων &amp; </a:t>
            </a:r>
          </a:p>
          <a:p>
            <a:pPr marL="180975" indent="-180975"/>
            <a:r>
              <a:rPr lang="el-GR" sz="1400">
                <a:cs typeface="Arial" charset="0"/>
              </a:rPr>
              <a:t>φυσικού </a:t>
            </a:r>
          </a:p>
          <a:p>
            <a:pPr marL="180975" indent="-180975"/>
            <a:r>
              <a:rPr lang="el-GR" sz="1400">
                <a:cs typeface="Arial" charset="0"/>
              </a:rPr>
              <a:t>περιβάλλοντος</a:t>
            </a:r>
          </a:p>
          <a:p>
            <a:pPr marL="180975" indent="-180975"/>
            <a:endParaRPr lang="en-GB" sz="140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75814" name="Ευθύγραμμο βέλος σύνδεσης 2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02950">
            <a:off x="4859338" y="2924175"/>
            <a:ext cx="292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782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765175"/>
            <a:ext cx="771525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sz="3600" b="1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el-GR" sz="4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Μαθησιακά αποτελέσματα</a:t>
            </a:r>
            <a:r>
              <a:rPr lang="el-GR" sz="3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2000" b="1">
                <a:solidFill>
                  <a:schemeClr val="accent2"/>
                </a:solidFill>
                <a:latin typeface="Arial" charset="0"/>
              </a:rPr>
              <a:t>				</a:t>
            </a:r>
          </a:p>
        </p:txBody>
      </p:sp>
      <p:sp>
        <p:nvSpPr>
          <p:cNvPr id="77831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1800" b="1" i="1"/>
              <a:t>                                 </a:t>
            </a:r>
            <a:endParaRPr lang="el-GR" sz="1800" b="1"/>
          </a:p>
        </p:txBody>
      </p:sp>
      <p:sp>
        <p:nvSpPr>
          <p:cNvPr id="77832" name="Rectangle 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77836" name="Picture 12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77837" name="Picture 13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77838" name="Picture 14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7840" name="Picture 16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7842" name="Picture 18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77844" name="AutoShape 20" descr="Αποτέλεσμα εικόνας για edmod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77860" name="Rectangle 36"/>
          <p:cNvSpPr>
            <a:spLocks noChangeArrowheads="1"/>
          </p:cNvSpPr>
          <p:nvPr/>
        </p:nvSpPr>
        <p:spPr bwMode="auto">
          <a:xfrm>
            <a:off x="900113" y="1700213"/>
            <a:ext cx="73437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Α) </a:t>
            </a:r>
            <a:r>
              <a:rPr lang="el-GR" b="1"/>
              <a:t>Ανάπτυξη περιβαλλοντικής συνείδησης</a:t>
            </a:r>
          </a:p>
          <a:p>
            <a:endParaRPr lang="el-GR" b="1"/>
          </a:p>
          <a:p>
            <a:r>
              <a:rPr lang="el-GR"/>
              <a:t>Β) </a:t>
            </a:r>
            <a:r>
              <a:rPr lang="el-GR" b="1"/>
              <a:t>Ουσιαστική παιδαγωγική αξιοποίηση</a:t>
            </a:r>
            <a:r>
              <a:rPr lang="el-GR"/>
              <a:t> φορητών συσκευών </a:t>
            </a:r>
          </a:p>
          <a:p>
            <a:endParaRPr lang="el-GR"/>
          </a:p>
          <a:p>
            <a:r>
              <a:rPr lang="el-GR"/>
              <a:t>Γ) </a:t>
            </a:r>
            <a:r>
              <a:rPr lang="el-GR" b="1"/>
              <a:t>Γλωσσική και Γνωστική ανάπτυξη</a:t>
            </a:r>
          </a:p>
          <a:p>
            <a:pPr>
              <a:buFontTx/>
              <a:buChar char="•"/>
            </a:pPr>
            <a:r>
              <a:rPr lang="el-GR" sz="1600"/>
              <a:t>βασικές έννοιες αναφορικά με την ενέργεια σε σχέση με τον τρόπο που επιδρούν στην καθημερινότητά τους</a:t>
            </a:r>
          </a:p>
          <a:p>
            <a:pPr>
              <a:buFontTx/>
              <a:buChar char="•"/>
            </a:pPr>
            <a:r>
              <a:rPr lang="el-GR" sz="1600"/>
              <a:t>ορθή χρήση της πληροφορίας </a:t>
            </a:r>
          </a:p>
          <a:p>
            <a:pPr>
              <a:buFontTx/>
              <a:buChar char="•"/>
            </a:pPr>
            <a:r>
              <a:rPr lang="el-GR" sz="1600"/>
              <a:t>κριτική σκέψη </a:t>
            </a:r>
          </a:p>
          <a:p>
            <a:pPr>
              <a:buFontTx/>
              <a:buChar char="•"/>
            </a:pPr>
            <a:r>
              <a:rPr lang="el-GR" sz="1600"/>
              <a:t>ενεργός ρόλος </a:t>
            </a:r>
          </a:p>
          <a:p>
            <a:endParaRPr lang="el-GR" sz="1600" b="1"/>
          </a:p>
          <a:p>
            <a:endParaRPr lang="el-GR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987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765175"/>
            <a:ext cx="771525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sz="40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2800" b="1">
                <a:solidFill>
                  <a:schemeClr val="accent2"/>
                </a:solidFill>
                <a:latin typeface="Arial" charset="0"/>
              </a:rPr>
              <a:t>Ενδεικτική Βιβλιογραφία</a:t>
            </a:r>
            <a:r>
              <a:rPr lang="el-GR" sz="4000"/>
              <a:t> </a:t>
            </a:r>
            <a:r>
              <a:rPr lang="el-GR" sz="2400" b="1">
                <a:solidFill>
                  <a:schemeClr val="accent2"/>
                </a:solidFill>
                <a:latin typeface="Arial" charset="0"/>
              </a:rPr>
              <a:t>				</a:t>
            </a:r>
          </a:p>
        </p:txBody>
      </p:sp>
      <p:sp>
        <p:nvSpPr>
          <p:cNvPr id="79879" name="Rectangle 7"/>
          <p:cNvSpPr>
            <a:spLocks noGrp="1"/>
          </p:cNvSpPr>
          <p:nvPr>
            <p:ph idx="1"/>
          </p:nvPr>
        </p:nvSpPr>
        <p:spPr>
          <a:xfrm>
            <a:off x="827088" y="1412875"/>
            <a:ext cx="7345362" cy="3671888"/>
          </a:xfrm>
        </p:spPr>
        <p:txBody>
          <a:bodyPr/>
          <a:lstStyle/>
          <a:p>
            <a:r>
              <a:rPr lang="el-GR" sz="1200"/>
              <a:t>Αποστόλου, Μ., Αντωνίου, Π., Παπαστεργίου, Μ. (2014). Η εξ αποστάσεως ομαδοσυνεργατική εκπαίδευση στο πλαίσιο ψηφιακών κοινοτήτων μάθησης ως μέσο ανάπτυξης κοινωνικών δεξιοτήτων στην περιβαλλοντική εκπαίδευση, </a:t>
            </a:r>
            <a:r>
              <a:rPr lang="el-GR" sz="1200" i="1"/>
              <a:t>Ανοικτή Εκπαίδευση: το περιοδικό για την Ανοικτή και εξ Αποστάσεως Εκπαίδευση και την Εκπαιδευτική Τεχνολογία</a:t>
            </a:r>
            <a:r>
              <a:rPr lang="el-GR" sz="1200"/>
              <a:t>, Τόμ. 10 (1), σελ. 33-48.</a:t>
            </a:r>
            <a:endParaRPr lang="el-GR" sz="1200" b="1" u="sng"/>
          </a:p>
          <a:p>
            <a:r>
              <a:rPr lang="el-GR" sz="1200"/>
              <a:t>Βάβουλα</a:t>
            </a:r>
            <a:r>
              <a:rPr lang="en-US" sz="1200"/>
              <a:t>, </a:t>
            </a:r>
            <a:r>
              <a:rPr lang="el-GR" sz="1200"/>
              <a:t>Γ</a:t>
            </a:r>
            <a:r>
              <a:rPr lang="en-US" sz="1200"/>
              <a:t>., </a:t>
            </a:r>
            <a:r>
              <a:rPr lang="el-GR" sz="1200"/>
              <a:t>Καραγιαννίδης</a:t>
            </a:r>
            <a:r>
              <a:rPr lang="en-US" sz="1200"/>
              <a:t>, </a:t>
            </a:r>
            <a:r>
              <a:rPr lang="el-GR" sz="1200"/>
              <a:t>Χ</a:t>
            </a:r>
            <a:r>
              <a:rPr lang="en-US" sz="1200"/>
              <a:t>., (2006). </a:t>
            </a:r>
            <a:r>
              <a:rPr lang="el-GR" sz="1200"/>
              <a:t>Επισκόπηση</a:t>
            </a:r>
            <a:r>
              <a:rPr lang="en-US" sz="1200"/>
              <a:t> </a:t>
            </a:r>
            <a:r>
              <a:rPr lang="el-GR" sz="1200"/>
              <a:t>της</a:t>
            </a:r>
            <a:r>
              <a:rPr lang="en-US" sz="1200"/>
              <a:t> </a:t>
            </a:r>
            <a:r>
              <a:rPr lang="el-GR" sz="1200"/>
              <a:t>Μάθησης</a:t>
            </a:r>
            <a:r>
              <a:rPr lang="en-US" sz="1200"/>
              <a:t> </a:t>
            </a:r>
            <a:r>
              <a:rPr lang="el-GR" sz="1200"/>
              <a:t>μέσω</a:t>
            </a:r>
            <a:r>
              <a:rPr lang="en-US" sz="1200"/>
              <a:t> </a:t>
            </a:r>
            <a:r>
              <a:rPr lang="el-GR" sz="1200"/>
              <a:t>Κινητών</a:t>
            </a:r>
            <a:r>
              <a:rPr lang="en-US" sz="1200"/>
              <a:t> </a:t>
            </a:r>
            <a:r>
              <a:rPr lang="el-GR" sz="1200"/>
              <a:t>Συσκευών</a:t>
            </a:r>
            <a:r>
              <a:rPr lang="en-US" sz="1200"/>
              <a:t>: </a:t>
            </a:r>
            <a:r>
              <a:rPr lang="en-GB" sz="1200"/>
              <a:t>Review of the State of the Art in Mobile Learning</a:t>
            </a:r>
            <a:r>
              <a:rPr lang="en-US" sz="1200"/>
              <a:t>. </a:t>
            </a:r>
            <a:r>
              <a:rPr lang="el-GR" sz="1200"/>
              <a:t>Ανακτήθηκε στις 17 Μάιου 2013 από τη διεύθυνση </a:t>
            </a:r>
            <a:r>
              <a:rPr lang="en-GB" sz="1200"/>
              <a:t>http</a:t>
            </a:r>
            <a:r>
              <a:rPr lang="el-GR" sz="1200"/>
              <a:t>://</a:t>
            </a:r>
            <a:r>
              <a:rPr lang="en-GB" sz="1200"/>
              <a:t>www</a:t>
            </a:r>
            <a:r>
              <a:rPr lang="el-GR" sz="1200"/>
              <a:t>2.</a:t>
            </a:r>
            <a:r>
              <a:rPr lang="en-GB" sz="1200"/>
              <a:t>le</a:t>
            </a:r>
            <a:r>
              <a:rPr lang="el-GR" sz="1200"/>
              <a:t>.</a:t>
            </a:r>
            <a:r>
              <a:rPr lang="en-GB" sz="1200"/>
              <a:t>ac</a:t>
            </a:r>
            <a:r>
              <a:rPr lang="el-GR" sz="1200"/>
              <a:t>.</a:t>
            </a:r>
            <a:r>
              <a:rPr lang="en-GB" sz="1200"/>
              <a:t>uk</a:t>
            </a:r>
            <a:r>
              <a:rPr lang="el-GR" sz="1200"/>
              <a:t>/</a:t>
            </a:r>
            <a:r>
              <a:rPr lang="en-GB" sz="1200"/>
              <a:t>Members</a:t>
            </a:r>
            <a:r>
              <a:rPr lang="el-GR" sz="1200"/>
              <a:t>/</a:t>
            </a:r>
            <a:r>
              <a:rPr lang="en-GB" sz="1200"/>
              <a:t>gv</a:t>
            </a:r>
            <a:r>
              <a:rPr lang="el-GR" sz="1200"/>
              <a:t>18/</a:t>
            </a:r>
            <a:r>
              <a:rPr lang="en-GB" sz="1200"/>
              <a:t>downloads</a:t>
            </a:r>
            <a:r>
              <a:rPr lang="el-GR" sz="1200"/>
              <a:t>/</a:t>
            </a:r>
            <a:r>
              <a:rPr lang="en-GB" sz="1200"/>
              <a:t>publicationpreprints</a:t>
            </a:r>
            <a:r>
              <a:rPr lang="el-GR" sz="1200"/>
              <a:t>/</a:t>
            </a:r>
            <a:r>
              <a:rPr lang="en-GB" sz="1200"/>
              <a:t>conference</a:t>
            </a:r>
            <a:r>
              <a:rPr lang="el-GR" sz="1200"/>
              <a:t>-</a:t>
            </a:r>
            <a:r>
              <a:rPr lang="en-GB" sz="1200"/>
              <a:t>proceedings</a:t>
            </a:r>
            <a:r>
              <a:rPr lang="el-GR" sz="1200"/>
              <a:t>/</a:t>
            </a:r>
            <a:r>
              <a:rPr lang="en-GB" sz="1200"/>
              <a:t>VavoulaKaragiannidis</a:t>
            </a:r>
            <a:r>
              <a:rPr lang="el-GR" sz="1200"/>
              <a:t>-</a:t>
            </a:r>
            <a:r>
              <a:rPr lang="en-GB" sz="1200"/>
              <a:t>ICODL</a:t>
            </a:r>
            <a:r>
              <a:rPr lang="el-GR" sz="1200"/>
              <a:t>2005.</a:t>
            </a:r>
            <a:r>
              <a:rPr lang="en-GB" sz="1200"/>
              <a:t>pdf </a:t>
            </a:r>
            <a:endParaRPr lang="el-GR" sz="1200"/>
          </a:p>
          <a:p>
            <a:r>
              <a:rPr lang="el-GR" sz="1200"/>
              <a:t>Σιντόρης, Χ., Γιαννούτσου, Ν., Στόικα, Α., Αβούρης, Ν.. (2010). </a:t>
            </a:r>
            <a:r>
              <a:rPr lang="el-GR" sz="1200" i="1"/>
              <a:t>Πλαίσιο αξιολόγησης</a:t>
            </a:r>
            <a:r>
              <a:rPr lang="el-GR" sz="1200"/>
              <a:t> </a:t>
            </a:r>
            <a:r>
              <a:rPr lang="el-GR" sz="1200" i="1"/>
              <a:t>χώρο-ευαίσθητων παιχνιδιών με στόχο τη μάθηση σε χώρους πολιτισμού</a:t>
            </a:r>
            <a:r>
              <a:rPr lang="el-GR" sz="1200"/>
              <a:t>. Στο</a:t>
            </a:r>
            <a:r>
              <a:rPr lang="el-GR" sz="1200" i="1"/>
              <a:t> </a:t>
            </a:r>
            <a:r>
              <a:rPr lang="el-GR" sz="1200"/>
              <a:t>Τζιμογιάννης, Α. (επιμ.), </a:t>
            </a:r>
            <a:r>
              <a:rPr lang="el-GR" sz="1200" i="1"/>
              <a:t>Πρακτικά Εργασιών 7ου Πανελλήνιου Συνεδρίου με Διεθνή</a:t>
            </a:r>
            <a:r>
              <a:rPr lang="el-GR" sz="1200"/>
              <a:t> </a:t>
            </a:r>
            <a:r>
              <a:rPr lang="el-GR" sz="1200" i="1"/>
              <a:t>Συμμετοχή «Οι ΤΠΕ στην Εκπαίδευση». </a:t>
            </a:r>
            <a:r>
              <a:rPr lang="el-GR" sz="1200"/>
              <a:t>τόμος ΙΙ. Πανεπιστήμιο Πελοποννήσου.</a:t>
            </a:r>
            <a:r>
              <a:rPr lang="el-GR" sz="1200" i="1"/>
              <a:t> </a:t>
            </a:r>
            <a:r>
              <a:rPr lang="el-GR" sz="1200"/>
              <a:t>Κόρινθος, 23-26 Σεπτεμβρίου 2010. 711-718.</a:t>
            </a:r>
          </a:p>
          <a:p>
            <a:r>
              <a:rPr lang="en-GB" sz="1200"/>
              <a:t>Dikkers</a:t>
            </a:r>
            <a:r>
              <a:rPr lang="el-GR" sz="1200"/>
              <a:t> , </a:t>
            </a:r>
            <a:r>
              <a:rPr lang="en-GB" sz="1200"/>
              <a:t>S</a:t>
            </a:r>
            <a:r>
              <a:rPr lang="el-GR" sz="1200"/>
              <a:t>., </a:t>
            </a:r>
            <a:r>
              <a:rPr lang="en-GB" sz="1200"/>
              <a:t>Martin</a:t>
            </a:r>
            <a:r>
              <a:rPr lang="el-GR" sz="1200"/>
              <a:t>, </a:t>
            </a:r>
            <a:r>
              <a:rPr lang="en-GB" sz="1200"/>
              <a:t>J</a:t>
            </a:r>
            <a:r>
              <a:rPr lang="el-GR" sz="1200"/>
              <a:t>., </a:t>
            </a:r>
            <a:r>
              <a:rPr lang="en-GB" sz="1200"/>
              <a:t>Coulter</a:t>
            </a:r>
            <a:r>
              <a:rPr lang="el-GR" sz="1200"/>
              <a:t>, </a:t>
            </a:r>
            <a:r>
              <a:rPr lang="en-GB" sz="1200"/>
              <a:t>B</a:t>
            </a:r>
            <a:r>
              <a:rPr lang="el-GR" sz="1200"/>
              <a:t>., (2011). </a:t>
            </a:r>
            <a:r>
              <a:rPr lang="en-GB" sz="1200" i="1"/>
              <a:t>Mobile Media Learning: Amazing uses of</a:t>
            </a:r>
            <a:r>
              <a:rPr lang="en-GB" sz="1200"/>
              <a:t> </a:t>
            </a:r>
            <a:r>
              <a:rPr lang="en-GB" sz="1200" i="1"/>
              <a:t>mobile devices for learning. </a:t>
            </a:r>
            <a:r>
              <a:rPr lang="en-GB" sz="1200"/>
              <a:t>USA: ECT Press.</a:t>
            </a:r>
            <a:endParaRPr lang="el-GR" sz="1200"/>
          </a:p>
          <a:p>
            <a:r>
              <a:rPr lang="en-US" sz="1200"/>
              <a:t>Keen, M., Brown, V.A. &amp; Dyball, R. (2005). </a:t>
            </a:r>
            <a:r>
              <a:rPr lang="en-US" sz="1200" i="1"/>
              <a:t>Social learning in environmental management: towards sustainable</a:t>
            </a:r>
            <a:r>
              <a:rPr lang="el-GR" sz="1200" i="1"/>
              <a:t> </a:t>
            </a:r>
            <a:r>
              <a:rPr lang="en-US" sz="1200" i="1"/>
              <a:t>future. </a:t>
            </a:r>
            <a:r>
              <a:rPr lang="en-US" sz="1200"/>
              <a:t>USA: Earthscan.</a:t>
            </a:r>
            <a:r>
              <a:rPr lang="en-US"/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l-GR" sz="1800" b="1" i="1"/>
              <a:t>                                </a:t>
            </a:r>
          </a:p>
        </p:txBody>
      </p:sp>
      <p:sp>
        <p:nvSpPr>
          <p:cNvPr id="79880" name="Rectangle 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79883" name="Picture 11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79884" name="Picture 12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79885" name="Picture 13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9887" name="Picture 15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9889" name="Picture 17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79890" name="AutoShape 18" descr="Αποτέλεσμα εικόνας για edmod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900113" y="1700213"/>
            <a:ext cx="734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192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620713"/>
            <a:ext cx="771525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2800" b="1">
                <a:solidFill>
                  <a:schemeClr val="accent2"/>
                </a:solidFill>
                <a:latin typeface="Arial" charset="0"/>
              </a:rPr>
              <a:t>Ενδεικτική Βιβλιογραφία</a:t>
            </a:r>
            <a:r>
              <a:rPr lang="el-GR"/>
              <a:t> </a:t>
            </a:r>
            <a:r>
              <a:rPr lang="el-GR" sz="2800" b="1">
                <a:solidFill>
                  <a:schemeClr val="accent2"/>
                </a:solidFill>
                <a:latin typeface="Arial" charset="0"/>
              </a:rPr>
              <a:t>				</a:t>
            </a:r>
          </a:p>
        </p:txBody>
      </p:sp>
      <p:sp>
        <p:nvSpPr>
          <p:cNvPr id="81927" name="Rectangle 7"/>
          <p:cNvSpPr>
            <a:spLocks noGrp="1"/>
          </p:cNvSpPr>
          <p:nvPr>
            <p:ph idx="1"/>
          </p:nvPr>
        </p:nvSpPr>
        <p:spPr>
          <a:xfrm>
            <a:off x="827088" y="1412875"/>
            <a:ext cx="7345362" cy="3671888"/>
          </a:xfrm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l-GR" sz="1800" b="1" i="1"/>
              <a:t>                                </a:t>
            </a:r>
          </a:p>
        </p:txBody>
      </p:sp>
      <p:sp>
        <p:nvSpPr>
          <p:cNvPr id="81928" name="Rectangle 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81931" name="Picture 11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81932" name="Picture 12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81933" name="Picture 13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1935" name="Picture 15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1937" name="Picture 17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81938" name="AutoShape 18" descr="Αποτέλεσμα εικόνας για edmod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900113" y="1700213"/>
            <a:ext cx="734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 b="1"/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971550" y="1484313"/>
            <a:ext cx="71294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Klopfer, E., (2008). </a:t>
            </a:r>
            <a:r>
              <a:rPr lang="en-GB" sz="1400" i="1"/>
              <a:t>Augmented Learning:Research and Design of Mobile Educational</a:t>
            </a:r>
            <a:r>
              <a:rPr lang="en-GB" sz="1400"/>
              <a:t> </a:t>
            </a:r>
            <a:r>
              <a:rPr lang="en-GB" sz="1400" i="1"/>
              <a:t>Games.USA: MIT Press.</a:t>
            </a:r>
            <a:endParaRPr lang="el-GR" sz="1400" i="1"/>
          </a:p>
          <a:p>
            <a:endParaRPr lang="el-GR" sz="1400"/>
          </a:p>
          <a:p>
            <a:r>
              <a:rPr lang="en-GB" sz="1400"/>
              <a:t>Κukulska- Hulme,Α., Traxler, J., (2005). </a:t>
            </a:r>
            <a:r>
              <a:rPr lang="en-GB" sz="1400" i="1"/>
              <a:t>Mobile Learning. A handbook for educators and</a:t>
            </a:r>
            <a:r>
              <a:rPr lang="en-GB" sz="1400"/>
              <a:t> </a:t>
            </a:r>
            <a:r>
              <a:rPr lang="en-GB" sz="1400" i="1"/>
              <a:t>trainers. </a:t>
            </a:r>
            <a:r>
              <a:rPr lang="en-GB" sz="1400"/>
              <a:t>New York: Taylor and Francis Group.</a:t>
            </a:r>
            <a:endParaRPr lang="el-GR" sz="1400"/>
          </a:p>
          <a:p>
            <a:endParaRPr lang="el-GR" sz="1400"/>
          </a:p>
          <a:p>
            <a:r>
              <a:rPr lang="en-GB" sz="1400"/>
              <a:t>Montola, M., Stenros, J., &amp; Waern, A. (2009). </a:t>
            </a:r>
            <a:r>
              <a:rPr lang="en-GB" sz="1400" i="1"/>
              <a:t>Pervasive Games: Theory and Design.</a:t>
            </a:r>
            <a:r>
              <a:rPr lang="en-GB" sz="1400"/>
              <a:t> USA: Morgan Kaufmann.</a:t>
            </a:r>
            <a:endParaRPr lang="el-GR" sz="1400"/>
          </a:p>
          <a:p>
            <a:endParaRPr lang="el-GR" sz="1400"/>
          </a:p>
          <a:p>
            <a:r>
              <a:rPr lang="en-GB" sz="1400"/>
              <a:t>Rashid, O., Mullins, I., Coulton, P., &amp; Edwards, R. (2006). Extending cyberspace: Location based games using cellular phones. </a:t>
            </a:r>
            <a:r>
              <a:rPr lang="en-GB" sz="1400" i="1"/>
              <a:t>Computers in Entertainment</a:t>
            </a:r>
            <a:r>
              <a:rPr lang="en-GB" sz="1400"/>
              <a:t>. 4(1), 4.</a:t>
            </a:r>
            <a:endParaRPr lang="el-GR" sz="1400"/>
          </a:p>
          <a:p>
            <a:r>
              <a:rPr lang="en-GB" sz="1400"/>
              <a:t>Ryu, H., Parsons, D. (2009). </a:t>
            </a:r>
            <a:r>
              <a:rPr lang="en-GB" sz="1400" i="1"/>
              <a:t>Innovative Mobile Learning. Techniques and Technologies</a:t>
            </a:r>
            <a:r>
              <a:rPr lang="en-GB" sz="1400"/>
              <a:t>. New York: Information Science Reference.</a:t>
            </a:r>
            <a:endParaRPr lang="el-GR" sz="1400"/>
          </a:p>
          <a:p>
            <a:r>
              <a:rPr lang="en-GB" sz="1400"/>
              <a:t>Schrier, K. (2006). Reliving history with </a:t>
            </a:r>
            <a:r>
              <a:rPr lang="en-GB" sz="1400" i="1"/>
              <a:t>Reliving the Revolution</a:t>
            </a:r>
            <a:r>
              <a:rPr lang="en-GB" sz="1400"/>
              <a:t>: Using augmented reality games to teach. In M. Prensky, C. Aldrich &amp; D. Gibson (Eds.), </a:t>
            </a:r>
            <a:r>
              <a:rPr lang="en-GB" sz="1400" i="1"/>
              <a:t>Games and simulations in online learning: Research and development frameworks. </a:t>
            </a:r>
            <a:r>
              <a:rPr lang="en-GB" sz="1400"/>
              <a:t>Hershey</a:t>
            </a:r>
            <a:r>
              <a:rPr lang="el-GR" sz="1400"/>
              <a:t>, </a:t>
            </a:r>
            <a:r>
              <a:rPr lang="en-GB" sz="1400"/>
              <a:t>PA</a:t>
            </a:r>
            <a:r>
              <a:rPr lang="el-GR" sz="1400"/>
              <a:t>: </a:t>
            </a:r>
            <a:r>
              <a:rPr lang="en-GB" sz="1400"/>
              <a:t>IGI</a:t>
            </a:r>
            <a:r>
              <a:rPr lang="el-GR" sz="140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558551" y="5221578"/>
            <a:ext cx="51328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hlinkClick r:id="rId3"/>
              </a:rPr>
              <a:t>@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ounded Rectangle 13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" name="Rounded Rectangle 14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6" name="Oval 15">
            <a:hlinkClick r:id="rId3"/>
          </p:cNvPr>
          <p:cNvSpPr/>
          <p:nvPr/>
        </p:nvSpPr>
        <p:spPr>
          <a:xfrm>
            <a:off x="7558088" y="5291138"/>
            <a:ext cx="514350" cy="48418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7123" name="Rectangle 1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b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	</a:t>
            </a:r>
            <a:r>
              <a:rPr lang="el-G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Ευχαριστούμε για την προσοχή σας</a:t>
            </a:r>
            <a:r>
              <a:rPr lang="en-US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!!</a:t>
            </a:r>
            <a:br>
              <a:rPr lang="el-GR" sz="4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l-GR" sz="48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5" name="Picture 24" descr="digital-pass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2420938"/>
            <a:ext cx="3095625" cy="2636837"/>
          </a:xfr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506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br>
              <a:rPr lang="el-GR" altLang="el-GR" sz="3600" b="1">
                <a:latin typeface="Arial" charset="0"/>
              </a:rPr>
            </a:br>
            <a:br>
              <a:rPr lang="el-GR" altLang="el-GR" sz="3600" b="1">
                <a:latin typeface="Arial" charset="0"/>
              </a:rPr>
            </a:br>
            <a:r>
              <a:rPr lang="el-GR" altLang="el-GR" sz="3600" b="1">
                <a:latin typeface="Arial" charset="0"/>
              </a:rPr>
              <a:t>      </a:t>
            </a:r>
            <a:r>
              <a:rPr lang="el-GR" altLang="el-GR" sz="2800" b="1">
                <a:solidFill>
                  <a:schemeClr val="accent2"/>
                </a:solidFill>
                <a:latin typeface="Arial" charset="0"/>
              </a:rPr>
              <a:t>Αειφόρος ανάπτυξη &amp; νέες τεχνολογίες</a:t>
            </a:r>
            <a:r>
              <a:rPr lang="el-GR" altLang="el-GR" sz="3600" b="1">
                <a:latin typeface="Arial" charset="0"/>
              </a:rPr>
              <a:t> </a:t>
            </a:r>
            <a:br>
              <a:rPr lang="el-GR" altLang="el-GR" sz="3600" b="1">
                <a:latin typeface="Arial" charset="0"/>
              </a:rPr>
            </a:br>
            <a:endParaRPr lang="el-GR" sz="3600" b="1">
              <a:latin typeface="Arial" charset="0"/>
            </a:endParaRPr>
          </a:p>
        </p:txBody>
      </p:sp>
      <p:sp>
        <p:nvSpPr>
          <p:cNvPr id="45075" name="Rectangle 1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2000" b="1"/>
              <a:t>        Στόχος Περιβαλλοντικής </a:t>
            </a:r>
            <a:r>
              <a:rPr lang="en-US" sz="2000" b="1"/>
              <a:t>  </a:t>
            </a:r>
          </a:p>
          <a:p>
            <a:pPr>
              <a:buFont typeface="Arial" charset="0"/>
              <a:buNone/>
            </a:pPr>
            <a:r>
              <a:rPr lang="en-US" sz="2000" b="1"/>
              <a:t>                </a:t>
            </a:r>
            <a:r>
              <a:rPr lang="el-GR" sz="2000" b="1"/>
              <a:t>Εκπαίδευσης</a:t>
            </a:r>
            <a:endParaRPr lang="en-US" sz="2000" b="1"/>
          </a:p>
          <a:p>
            <a:pPr algn="ctr"/>
            <a:r>
              <a:rPr lang="el-GR" sz="2000"/>
              <a:t>Συνειδητοποίηση</a:t>
            </a:r>
          </a:p>
          <a:p>
            <a:pPr algn="ctr">
              <a:buFont typeface="Arial" charset="0"/>
              <a:buNone/>
            </a:pPr>
            <a:r>
              <a:rPr lang="el-GR" sz="2000"/>
              <a:t>      σχέσης ανθρώπου με φυσικό- κοινωνικό περιβάλλο</a:t>
            </a:r>
          </a:p>
          <a:p>
            <a:pPr algn="ctr"/>
            <a:r>
              <a:rPr lang="el-GR" sz="2000"/>
              <a:t>Ευαισθητοποίηση-</a:t>
            </a:r>
          </a:p>
          <a:p>
            <a:pPr algn="ctr"/>
            <a:r>
              <a:rPr lang="el-GR" sz="2000"/>
              <a:t>Δραστηριοποίηση</a:t>
            </a:r>
          </a:p>
          <a:p>
            <a:pPr algn="ctr">
              <a:buFont typeface="Arial" charset="0"/>
              <a:buNone/>
            </a:pPr>
            <a:r>
              <a:rPr lang="el-GR" sz="1800"/>
              <a:t>(Νόμος 1892/90, ΠΙ) </a:t>
            </a:r>
          </a:p>
          <a:p>
            <a:pPr>
              <a:buFont typeface="Arial" charset="0"/>
              <a:buNone/>
            </a:pPr>
            <a:endParaRPr lang="el-GR" sz="1800"/>
          </a:p>
          <a:p>
            <a:pPr>
              <a:buFont typeface="Arial" charset="0"/>
              <a:buNone/>
            </a:pPr>
            <a:endParaRPr lang="el-GR"/>
          </a:p>
        </p:txBody>
      </p:sp>
      <p:sp>
        <p:nvSpPr>
          <p:cNvPr id="45076" name="Rectangle 20"/>
          <p:cNvSpPr>
            <a:spLocks noGrp="1"/>
          </p:cNvSpPr>
          <p:nvPr>
            <p:ph type="body" sz="half" idx="2"/>
          </p:nvPr>
        </p:nvSpPr>
        <p:spPr>
          <a:xfrm>
            <a:off x="4356100" y="1412875"/>
            <a:ext cx="3887788" cy="4713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000" b="1"/>
              <a:t>Μοντέλο Βιώσιμης Διαχείρισης</a:t>
            </a:r>
          </a:p>
          <a:p>
            <a:pPr>
              <a:buFont typeface="Arial" charset="0"/>
              <a:buNone/>
            </a:pPr>
            <a:r>
              <a:rPr lang="el-GR" sz="2000"/>
              <a:t>ανάπτυξη κοινωνικών δεξιοτήτων</a:t>
            </a:r>
            <a:endParaRPr lang="en-US" sz="2000"/>
          </a:p>
          <a:p>
            <a:pPr>
              <a:buFont typeface="Arial" charset="0"/>
              <a:buNone/>
            </a:pPr>
            <a:r>
              <a:rPr lang="el-GR" sz="2000"/>
              <a:t> για παραγωγή κι αξιοποίηση</a:t>
            </a:r>
            <a:endParaRPr lang="en-US" sz="2000"/>
          </a:p>
          <a:p>
            <a:pPr>
              <a:buFont typeface="Arial" charset="0"/>
              <a:buNone/>
            </a:pPr>
            <a:r>
              <a:rPr lang="el-GR" sz="2000"/>
              <a:t>γνώσης για αειφόρο ανάπτυξη </a:t>
            </a:r>
          </a:p>
          <a:p>
            <a:pPr algn="ctr">
              <a:buFont typeface="Arial" charset="0"/>
              <a:buNone/>
            </a:pPr>
            <a:r>
              <a:rPr lang="el-GR" sz="1800"/>
              <a:t>(</a:t>
            </a:r>
            <a:r>
              <a:rPr lang="en-US" sz="1800"/>
              <a:t>Mansell</a:t>
            </a:r>
            <a:r>
              <a:rPr lang="el-GR" sz="1800"/>
              <a:t>, </a:t>
            </a:r>
            <a:r>
              <a:rPr lang="en-US" sz="1800"/>
              <a:t>Wehn</a:t>
            </a:r>
            <a:r>
              <a:rPr lang="el-GR" sz="1800"/>
              <a:t>, 1998: 10) </a:t>
            </a:r>
            <a:endParaRPr lang="en-US" sz="1800"/>
          </a:p>
          <a:p>
            <a:pPr algn="ctr">
              <a:buFont typeface="Arial" charset="0"/>
              <a:buNone/>
            </a:pPr>
            <a:endParaRPr lang="el-GR" sz="1800"/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l-GR" altLang="el-GR" sz="2000" b="1"/>
              <a:t>Κοινωνικό Μορφωτικό Μοντέλο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l-GR" altLang="el-GR" sz="1800">
                <a:latin typeface="Arial" charset="0"/>
              </a:rPr>
              <a:t>συνεργατική γνώση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l-GR" altLang="el-GR" sz="1800">
                <a:latin typeface="Arial" charset="0"/>
              </a:rPr>
              <a:t>δίκτυα γνώσης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l-GR" altLang="el-GR" sz="1800">
                <a:latin typeface="Arial" charset="0"/>
              </a:rPr>
              <a:t>ήθος γνώση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l-GR" sz="1800"/>
              <a:t>(</a:t>
            </a:r>
            <a:r>
              <a:rPr lang="en-US" sz="1800"/>
              <a:t>Keen et al</a:t>
            </a:r>
            <a:r>
              <a:rPr lang="el-GR" sz="1800"/>
              <a:t>., 2005: 3)</a:t>
            </a:r>
            <a:r>
              <a:rPr lang="el-GR"/>
              <a:t> </a:t>
            </a:r>
            <a:endParaRPr lang="el-GR" sz="2000"/>
          </a:p>
          <a:p>
            <a:pPr>
              <a:buFont typeface="Arial" charset="0"/>
              <a:buNone/>
            </a:pPr>
            <a:endParaRPr lang="el-GR" sz="2000" b="1"/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927100" y="981075"/>
            <a:ext cx="71739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45066" name="Picture 10" descr="phoneboo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45067" name="Picture 11" descr="RME101Q-MRR471Q-Research-Methodolog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45068" name="Picture 12" descr="earth-day-clip-art-1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5070" name="Picture 14" descr="k126447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5072" name="Picture 16" descr="risk-clipart-CLIPART_OF_31983_SMJPG_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45077" name="AutoShape 21"/>
          <p:cNvSpPr>
            <a:spLocks noChangeArrowheads="1"/>
          </p:cNvSpPr>
          <p:nvPr/>
        </p:nvSpPr>
        <p:spPr bwMode="auto">
          <a:xfrm>
            <a:off x="6516688" y="3213100"/>
            <a:ext cx="287337" cy="360363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915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692150"/>
            <a:ext cx="8229600" cy="725488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altLang="el-GR" sz="3600" b="1">
                <a:latin typeface="Arial" charset="0"/>
              </a:rPr>
              <a:t>            </a:t>
            </a:r>
            <a:r>
              <a:rPr lang="el-GR" altLang="el-GR" sz="2400" b="1">
                <a:solidFill>
                  <a:schemeClr val="accent2"/>
                </a:solidFill>
                <a:latin typeface="Arial" charset="0"/>
              </a:rPr>
              <a:t>Μάθηση μέσω φορητών συκευών</a:t>
            </a:r>
            <a:endParaRPr lang="el-GR" sz="2400" b="1">
              <a:latin typeface="Arial" charset="0"/>
            </a:endParaRPr>
          </a:p>
        </p:txBody>
      </p:sp>
      <p:sp>
        <p:nvSpPr>
          <p:cNvPr id="49159" name="Rectangle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2000" b="1"/>
              <a:t>        </a:t>
            </a:r>
            <a:endParaRPr lang="el-GR"/>
          </a:p>
        </p:txBody>
      </p:sp>
      <p:sp>
        <p:nvSpPr>
          <p:cNvPr id="49160" name="Rectangle 8"/>
          <p:cNvSpPr>
            <a:spLocks noGrp="1"/>
          </p:cNvSpPr>
          <p:nvPr>
            <p:ph type="body" sz="half" idx="2"/>
          </p:nvPr>
        </p:nvSpPr>
        <p:spPr>
          <a:xfrm>
            <a:off x="971550" y="1412875"/>
            <a:ext cx="7272338" cy="36004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1800" b="1" i="1"/>
              <a:t>      «κάθε μορφή μάθησης που αξιοποιεί τις δυνατότητες που προσφέρουν  οι κινητές (</a:t>
            </a:r>
            <a:r>
              <a:rPr lang="en-US" sz="1800" b="1" i="1"/>
              <a:t>mobile</a:t>
            </a:r>
            <a:r>
              <a:rPr lang="el-GR" sz="1800" b="1" i="1"/>
              <a:t>) και ασύρματες (</a:t>
            </a:r>
            <a:r>
              <a:rPr lang="en-US" sz="1800" b="1" i="1"/>
              <a:t>wireless</a:t>
            </a:r>
            <a:r>
              <a:rPr lang="el-GR" sz="1800" b="1" i="1"/>
              <a:t>) τεχνολογίες και συσκευές όπως </a:t>
            </a:r>
            <a:r>
              <a:rPr lang="en-US" sz="1800" b="1" i="1"/>
              <a:t>Wi</a:t>
            </a:r>
            <a:r>
              <a:rPr lang="el-GR" sz="1800" b="1" i="1"/>
              <a:t>-</a:t>
            </a:r>
            <a:r>
              <a:rPr lang="en-US" sz="1800" b="1" i="1"/>
              <a:t>Fi</a:t>
            </a:r>
            <a:r>
              <a:rPr lang="el-GR" sz="1800" b="1" i="1"/>
              <a:t>, </a:t>
            </a:r>
            <a:r>
              <a:rPr lang="en-US" sz="1800" b="1" i="1"/>
              <a:t>Bluetooth</a:t>
            </a:r>
            <a:r>
              <a:rPr lang="el-GR" sz="1800" b="1" i="1"/>
              <a:t>, </a:t>
            </a:r>
            <a:r>
              <a:rPr lang="en-US" sz="1800" b="1" i="1"/>
              <a:t>multi</a:t>
            </a:r>
            <a:r>
              <a:rPr lang="el-GR" sz="1800" b="1" i="1"/>
              <a:t>- </a:t>
            </a:r>
            <a:r>
              <a:rPr lang="en-US" sz="1800" b="1" i="1"/>
              <a:t>hop wireless LAN</a:t>
            </a:r>
            <a:r>
              <a:rPr lang="el-GR" sz="1800" b="1" i="1"/>
              <a:t>, </a:t>
            </a:r>
            <a:r>
              <a:rPr lang="en-US" sz="1800" b="1" i="1"/>
              <a:t>GPS</a:t>
            </a:r>
            <a:r>
              <a:rPr lang="el-GR" sz="1800" b="1" i="1"/>
              <a:t>, </a:t>
            </a:r>
            <a:r>
              <a:rPr lang="en-US" sz="1800" b="1" i="1"/>
              <a:t>GSM</a:t>
            </a:r>
            <a:r>
              <a:rPr lang="el-GR" sz="1800" b="1" i="1"/>
              <a:t>, </a:t>
            </a:r>
            <a:r>
              <a:rPr lang="en-US" sz="1800" b="1" i="1"/>
              <a:t>GPRS</a:t>
            </a:r>
            <a:r>
              <a:rPr lang="el-GR" sz="1800" b="1" i="1"/>
              <a:t>, 3</a:t>
            </a:r>
            <a:r>
              <a:rPr lang="en-US" sz="1800" b="1" i="1"/>
              <a:t>G</a:t>
            </a:r>
            <a:r>
              <a:rPr lang="el-GR" sz="1800" b="1" i="1"/>
              <a:t> και δορυφορικά συστήματα, κινητά τηλέφωνα, </a:t>
            </a:r>
            <a:r>
              <a:rPr lang="en-US" sz="1800" b="1" i="1"/>
              <a:t>PDAS</a:t>
            </a:r>
            <a:r>
              <a:rPr lang="el-GR" sz="1800" b="1" i="1"/>
              <a:t>, φορητοί υπολογιστές κλπ.» </a:t>
            </a:r>
            <a:r>
              <a:rPr lang="en-US" sz="1800" b="1" i="1"/>
              <a:t> </a:t>
            </a:r>
            <a:r>
              <a:rPr lang="el-GR" sz="1800" b="1"/>
              <a:t>(Βάβαλου &amp; Καραγιαννίδης, 2005). </a:t>
            </a:r>
          </a:p>
          <a:p>
            <a:pPr>
              <a:buFont typeface="Arial" charset="0"/>
              <a:buNone/>
            </a:pPr>
            <a:endParaRPr lang="el-GR" sz="1800" b="1"/>
          </a:p>
        </p:txBody>
      </p:sp>
      <p:sp>
        <p:nvSpPr>
          <p:cNvPr id="49161" name="Rectangle 5"/>
          <p:cNvSpPr>
            <a:spLocks noChangeArrowheads="1"/>
          </p:cNvSpPr>
          <p:nvPr/>
        </p:nvSpPr>
        <p:spPr bwMode="auto">
          <a:xfrm>
            <a:off x="927100" y="981075"/>
            <a:ext cx="71739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49164" name="Picture 12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49165" name="Picture 13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49166" name="Picture 14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9168" name="Picture 16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9170" name="Picture 18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pic>
        <p:nvPicPr>
          <p:cNvPr id="49175" name="Picture 23" descr="3G-netwer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3860800"/>
            <a:ext cx="757237" cy="6461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9176" name="Picture 24" descr="free-wi-fi-630x4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6688" y="3987800"/>
            <a:ext cx="1127125" cy="84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77" name="Picture 25" descr="κατάλογος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4663" y="3933825"/>
            <a:ext cx="1058862" cy="7842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222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3600" b="1">
                <a:latin typeface="Arial" charset="0"/>
              </a:rPr>
              <a:t>     </a:t>
            </a:r>
            <a:br>
              <a:rPr lang="el-GR" altLang="el-GR" sz="3600" b="1">
                <a:latin typeface="Arial" charset="0"/>
              </a:rPr>
            </a:br>
            <a:r>
              <a:rPr lang="el-GR" altLang="el-GR" sz="3600" b="1">
                <a:latin typeface="Arial" charset="0"/>
              </a:rPr>
              <a:t>      </a:t>
            </a:r>
            <a:r>
              <a:rPr lang="el-GR" sz="2400" b="1">
                <a:solidFill>
                  <a:schemeClr val="accent2"/>
                </a:solidFill>
                <a:latin typeface="Arial" charset="0"/>
              </a:rPr>
              <a:t>Γιατί μάθηση μέσω φορητών συσκευών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;</a:t>
            </a:r>
            <a:endParaRPr lang="el-GR" sz="2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2231" name="Rectangle 7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000" b="1"/>
              <a:t>        </a:t>
            </a:r>
            <a:endParaRPr lang="el-GR" sz="2800"/>
          </a:p>
        </p:txBody>
      </p:sp>
      <p:sp>
        <p:nvSpPr>
          <p:cNvPr id="5223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900113" y="1412875"/>
            <a:ext cx="8243887" cy="36004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1800" b="1" i="1"/>
              <a:t> </a:t>
            </a:r>
            <a:r>
              <a:rPr lang="el-GR" sz="1800" b="1">
                <a:solidFill>
                  <a:srgbClr val="0070C0"/>
                </a:solidFill>
                <a:latin typeface="Arial" charset="0"/>
              </a:rPr>
              <a:t>Η έννοια της </a:t>
            </a:r>
            <a:r>
              <a:rPr lang="el-GR" sz="1800" b="1">
                <a:solidFill>
                  <a:srgbClr val="FF0000"/>
                </a:solidFill>
                <a:latin typeface="Arial" charset="0"/>
              </a:rPr>
              <a:t>φορητότητας (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mobility) </a:t>
            </a:r>
            <a:r>
              <a:rPr lang="el-GR" sz="1800" b="1">
                <a:solidFill>
                  <a:srgbClr val="0070C0"/>
                </a:solidFill>
                <a:latin typeface="Arial" charset="0"/>
              </a:rPr>
              <a:t>&amp; τα πλεονεκτήματα της</a:t>
            </a:r>
          </a:p>
        </p:txBody>
      </p:sp>
      <p:sp>
        <p:nvSpPr>
          <p:cNvPr id="52233" name="Rectangle 5"/>
          <p:cNvSpPr>
            <a:spLocks noChangeArrowheads="1"/>
          </p:cNvSpPr>
          <p:nvPr/>
        </p:nvSpPr>
        <p:spPr bwMode="auto">
          <a:xfrm>
            <a:off x="927100" y="981075"/>
            <a:ext cx="71739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52236" name="Picture 12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52237" name="Picture 13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52238" name="Picture 14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2240" name="Picture 16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2242" name="Picture 18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pic>
        <p:nvPicPr>
          <p:cNvPr id="5125" name="Picture 5" descr="C:\Users\Maria\Desktop\MOBILE MEDIA LEARNING\αρχείο λήψης (1)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1118782" y="1992441"/>
            <a:ext cx="975986" cy="146735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</p:pic>
      <p:sp>
        <p:nvSpPr>
          <p:cNvPr id="3" name="Συν 2"/>
          <p:cNvSpPr/>
          <p:nvPr/>
        </p:nvSpPr>
        <p:spPr>
          <a:xfrm>
            <a:off x="2411413" y="2349500"/>
            <a:ext cx="450850" cy="603250"/>
          </a:xfrm>
          <a:prstGeom prst="mathPlus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52250" name="Picture 7" descr="C:\Users\Maria\Desktop\MOBILE MEDIA LEARNING\mobile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16238" y="1989138"/>
            <a:ext cx="192881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Συν 2"/>
          <p:cNvSpPr/>
          <p:nvPr/>
        </p:nvSpPr>
        <p:spPr>
          <a:xfrm>
            <a:off x="5003800" y="2349500"/>
            <a:ext cx="450850" cy="603250"/>
          </a:xfrm>
          <a:prstGeom prst="mathPlus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52253" name="Picture 6" descr="C:\Users\Maria\Desktop\MOBILE MEDIA LEARNING\digitalmediaki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24525" y="2205038"/>
            <a:ext cx="190817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Συν 2"/>
          <p:cNvSpPr/>
          <p:nvPr/>
        </p:nvSpPr>
        <p:spPr>
          <a:xfrm>
            <a:off x="1476375" y="3716338"/>
            <a:ext cx="450850" cy="603250"/>
          </a:xfrm>
          <a:prstGeom prst="mathPlus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52255" name="18 - Εικόνα" descr="mza_474552940102436647.320x480-75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24075" y="3716338"/>
            <a:ext cx="10207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Ίσο 3"/>
          <p:cNvSpPr/>
          <p:nvPr/>
        </p:nvSpPr>
        <p:spPr>
          <a:xfrm>
            <a:off x="3492500" y="4076700"/>
            <a:ext cx="863600" cy="360363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pic>
        <p:nvPicPr>
          <p:cNvPr id="52257" name="Picture 4" descr="C:\Users\Maria\Desktop\MOBILE MEDIA LEARNING\αρχείο λήψης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3438" y="3789363"/>
            <a:ext cx="1754187" cy="117633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530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4000" b="1">
                <a:latin typeface="Arial" charset="0"/>
              </a:rPr>
              <a:t>     </a:t>
            </a:r>
            <a:br>
              <a:rPr lang="el-GR" altLang="el-GR" sz="4000" b="1">
                <a:latin typeface="Arial" charset="0"/>
              </a:rPr>
            </a:br>
            <a:r>
              <a:rPr lang="el-GR" altLang="el-GR" sz="4000" b="1">
                <a:latin typeface="Arial" charset="0"/>
              </a:rPr>
              <a:t>         </a:t>
            </a:r>
            <a:r>
              <a:rPr lang="el-GR" sz="2400" b="1">
                <a:solidFill>
                  <a:schemeClr val="accent2"/>
                </a:solidFill>
                <a:latin typeface="Arial" charset="0"/>
              </a:rPr>
              <a:t>Μαθησιακή στοχοθεσία προγράμματος</a:t>
            </a:r>
          </a:p>
        </p:txBody>
      </p:sp>
      <p:sp>
        <p:nvSpPr>
          <p:cNvPr id="55303" name="Rectangle 7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000" b="1"/>
              <a:t>        </a:t>
            </a:r>
            <a:endParaRPr lang="el-GR" sz="2800"/>
          </a:p>
        </p:txBody>
      </p:sp>
      <p:sp>
        <p:nvSpPr>
          <p:cNvPr id="55304" name="Rectangle 8"/>
          <p:cNvSpPr>
            <a:spLocks noGrp="1"/>
          </p:cNvSpPr>
          <p:nvPr>
            <p:ph type="body" sz="half" idx="4294967295"/>
          </p:nvPr>
        </p:nvSpPr>
        <p:spPr>
          <a:xfrm>
            <a:off x="900113" y="1412875"/>
            <a:ext cx="8243887" cy="36004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1800" b="1" i="1"/>
              <a:t> </a:t>
            </a:r>
            <a:endParaRPr lang="el-GR" sz="18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5305" name="Rectangle 5"/>
          <p:cNvSpPr>
            <a:spLocks noChangeArrowheads="1"/>
          </p:cNvSpPr>
          <p:nvPr/>
        </p:nvSpPr>
        <p:spPr bwMode="auto">
          <a:xfrm>
            <a:off x="927100" y="981075"/>
            <a:ext cx="71739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55308" name="Picture 12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55309" name="Picture 13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55310" name="Picture 14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5312" name="Picture 16" descr="k1264472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5314" name="Picture 18" descr="risk-clipart-CLIPART_OF_31983_SMJPG_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55325" name="Rectangle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1800" b="1" i="1"/>
              <a:t>                                 απόκτηση περιβαλλοντικά εστιασμένης γνώσης</a:t>
            </a:r>
          </a:p>
          <a:p>
            <a:pPr>
              <a:buFont typeface="Arial" charset="0"/>
              <a:buNone/>
            </a:pPr>
            <a:r>
              <a:rPr lang="el-GR" sz="1800" b="1" i="1"/>
              <a:t>                   μέσα από επικοινωνία και συνεργασία ικανότητα επίλυση</a:t>
            </a:r>
            <a:r>
              <a:rPr lang="en-US" sz="1800" b="1" i="1"/>
              <a:t> </a:t>
            </a:r>
            <a:endParaRPr lang="el-GR" sz="1800" b="1" i="1"/>
          </a:p>
          <a:p>
            <a:pPr>
              <a:buFont typeface="Arial" charset="0"/>
              <a:buNone/>
            </a:pPr>
            <a:r>
              <a:rPr lang="el-GR" sz="1800" b="1" i="1"/>
              <a:t>                                               περιβαλλοντικών ζητημάτων </a:t>
            </a:r>
          </a:p>
          <a:p>
            <a:pPr>
              <a:buFont typeface="Arial" charset="0"/>
              <a:buNone/>
            </a:pPr>
            <a:r>
              <a:rPr lang="el-GR" sz="1800" b="1" i="1"/>
              <a:t>       </a:t>
            </a:r>
            <a:r>
              <a:rPr lang="el-GR" sz="1800"/>
              <a:t>(</a:t>
            </a:r>
            <a:r>
              <a:rPr lang="en-US" sz="1800"/>
              <a:t>Moore</a:t>
            </a:r>
            <a:r>
              <a:rPr lang="el-GR" sz="1800"/>
              <a:t> &amp; </a:t>
            </a:r>
            <a:r>
              <a:rPr lang="en-US" sz="1800"/>
              <a:t>Huber</a:t>
            </a:r>
            <a:r>
              <a:rPr lang="el-GR" sz="1800"/>
              <a:t>, 2001 στους Αποστόλου, Αντωνίου, Παπαστεργίου, 2014: 37 </a:t>
            </a:r>
            <a:r>
              <a:rPr lang="en-US" sz="1800"/>
              <a:t>)</a:t>
            </a:r>
            <a:endParaRPr lang="el-GR" sz="1800"/>
          </a:p>
          <a:p>
            <a:pPr>
              <a:buFont typeface="Arial" charset="0"/>
              <a:buNone/>
            </a:pPr>
            <a:endParaRPr lang="el-GR" sz="1800"/>
          </a:p>
          <a:p>
            <a:pPr>
              <a:buFont typeface="Arial" charset="0"/>
              <a:buNone/>
            </a:pPr>
            <a:r>
              <a:rPr lang="el-GR" sz="1800" b="1"/>
              <a:t>                           </a:t>
            </a:r>
          </a:p>
          <a:p>
            <a:pPr>
              <a:buFont typeface="Arial" charset="0"/>
              <a:buNone/>
            </a:pPr>
            <a:r>
              <a:rPr lang="el-GR" sz="1800" b="1"/>
              <a:t>                       οικολογικά ενήμεροι &amp; συνειδητοποιημένοι ενεργοί πολίτες</a:t>
            </a:r>
          </a:p>
          <a:p>
            <a:pPr>
              <a:buFont typeface="Arial" charset="0"/>
              <a:buNone/>
            </a:pPr>
            <a:r>
              <a:rPr lang="el-GR" sz="1800" b="1"/>
              <a:t> </a:t>
            </a:r>
          </a:p>
          <a:p>
            <a:pPr>
              <a:buFont typeface="Arial" charset="0"/>
              <a:buNone/>
            </a:pPr>
            <a:r>
              <a:rPr lang="el-GR" sz="1800" b="1"/>
              <a:t>                                απόκτηση υπεύθυνης οικολογικής συμπεριφοράς</a:t>
            </a:r>
          </a:p>
        </p:txBody>
      </p:sp>
      <p:sp>
        <p:nvSpPr>
          <p:cNvPr id="55326" name="AutoShape 30"/>
          <p:cNvSpPr>
            <a:spLocks noChangeArrowheads="1"/>
          </p:cNvSpPr>
          <p:nvPr/>
        </p:nvSpPr>
        <p:spPr bwMode="auto">
          <a:xfrm>
            <a:off x="4572000" y="2997200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734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altLang="el-GR" b="1">
                <a:latin typeface="Arial" charset="0"/>
              </a:rPr>
              <a:t>     </a:t>
            </a:r>
            <a:br>
              <a:rPr lang="el-GR" altLang="el-GR" b="1">
                <a:latin typeface="Arial" charset="0"/>
              </a:rPr>
            </a:br>
            <a:r>
              <a:rPr lang="el-GR" altLang="el-GR" b="1">
                <a:latin typeface="Arial" charset="0"/>
              </a:rPr>
              <a:t>              </a:t>
            </a:r>
            <a:r>
              <a:rPr lang="el-GR" sz="2400" b="1">
                <a:solidFill>
                  <a:schemeClr val="accent2"/>
                </a:solidFill>
                <a:latin typeface="Arial" charset="0"/>
              </a:rPr>
              <a:t>Άξονες μαθησιακής στοχοθεσίας</a:t>
            </a:r>
          </a:p>
        </p:txBody>
      </p:sp>
      <p:sp>
        <p:nvSpPr>
          <p:cNvPr id="57351" name="Rectangle 7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5735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900113" y="1412875"/>
            <a:ext cx="8243887" cy="36004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1800" b="1" i="1"/>
              <a:t> </a:t>
            </a:r>
            <a:endParaRPr lang="el-GR" sz="18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7353" name="Rectangle 5"/>
          <p:cNvSpPr>
            <a:spLocks noChangeArrowheads="1"/>
          </p:cNvSpPr>
          <p:nvPr/>
        </p:nvSpPr>
        <p:spPr bwMode="auto">
          <a:xfrm>
            <a:off x="927100" y="981075"/>
            <a:ext cx="7173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57356" name="Picture 12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57357" name="Picture 13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57358" name="Picture 14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7360" name="Picture 16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7362" name="Picture 18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57363" name="Rectangle 19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1800" b="1" i="1"/>
              <a:t>                                 </a:t>
            </a:r>
            <a:endParaRPr lang="el-GR" sz="1800" b="1"/>
          </a:p>
        </p:txBody>
      </p:sp>
      <p:graphicFrame>
        <p:nvGraphicFramePr>
          <p:cNvPr id="2" name="Διάγραμμα 1"/>
          <p:cNvGraphicFramePr/>
          <p:nvPr/>
        </p:nvGraphicFramePr>
        <p:xfrm>
          <a:off x="777875" y="1204656"/>
          <a:ext cx="7632700" cy="455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042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4800" b="1">
                <a:latin typeface="Arial" charset="0"/>
              </a:rPr>
              <a:t>     </a:t>
            </a:r>
            <a:br>
              <a:rPr lang="el-GR" altLang="el-GR" sz="4800" b="1">
                <a:latin typeface="Arial" charset="0"/>
              </a:rPr>
            </a:br>
            <a:r>
              <a:rPr lang="el-GR" altLang="el-GR" sz="4800" b="1">
                <a:latin typeface="Arial" charset="0"/>
              </a:rPr>
              <a:t>              </a:t>
            </a:r>
            <a:r>
              <a:rPr lang="el-GR" sz="2400" b="1">
                <a:solidFill>
                  <a:schemeClr val="accent2"/>
                </a:solidFill>
                <a:latin typeface="Arial" charset="0"/>
              </a:rPr>
              <a:t>Μεθοδολογικό Πλαίσιο</a:t>
            </a:r>
            <a:r>
              <a:rPr lang="el-GR" sz="4000"/>
              <a:t> </a:t>
            </a:r>
          </a:p>
        </p:txBody>
      </p:sp>
      <p:sp>
        <p:nvSpPr>
          <p:cNvPr id="60435" name="Rectangle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1800" b="1" i="1"/>
              <a:t>                                 </a:t>
            </a:r>
            <a:endParaRPr lang="el-GR" sz="1800" b="1"/>
          </a:p>
        </p:txBody>
      </p:sp>
      <p:sp>
        <p:nvSpPr>
          <p:cNvPr id="60423" name="Rectangle 7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60424" name="Rectangle 8"/>
          <p:cNvSpPr>
            <a:spLocks noGrp="1"/>
          </p:cNvSpPr>
          <p:nvPr>
            <p:ph type="body" sz="half" idx="4294967295"/>
          </p:nvPr>
        </p:nvSpPr>
        <p:spPr>
          <a:xfrm>
            <a:off x="900113" y="1412875"/>
            <a:ext cx="8243887" cy="36004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1800" b="1" i="1"/>
              <a:t> </a:t>
            </a:r>
            <a:endParaRPr lang="el-GR" sz="18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0425" name="Rectangle 5"/>
          <p:cNvSpPr>
            <a:spLocks noChangeArrowheads="1"/>
          </p:cNvSpPr>
          <p:nvPr/>
        </p:nvSpPr>
        <p:spPr bwMode="auto">
          <a:xfrm>
            <a:off x="927100" y="981075"/>
            <a:ext cx="7173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60428" name="Picture 12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60429" name="Picture 13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60430" name="Picture 14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0432" name="Picture 16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0434" name="Picture 18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1908175" y="1557338"/>
            <a:ext cx="441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>
                <a:solidFill>
                  <a:schemeClr val="tx2"/>
                </a:solidFill>
              </a:rPr>
              <a:t>Κοινωνιόγραμμα μαθητικού δυναμικού</a:t>
            </a: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971550" y="1916113"/>
            <a:ext cx="71294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="1"/>
              <a:t>Μαθητές/ τριες:</a:t>
            </a:r>
            <a:r>
              <a:rPr lang="el-GR"/>
              <a:t> </a:t>
            </a:r>
            <a:r>
              <a:rPr lang="el-GR" sz="1600"/>
              <a:t>Δ2 τμήμα (12 παιδιά) 51ο Δημοτικό Σχολείο Αθηνών</a:t>
            </a:r>
          </a:p>
          <a:p>
            <a:endParaRPr lang="el-GR" sz="1600"/>
          </a:p>
          <a:p>
            <a:r>
              <a:rPr lang="el-GR" b="1"/>
              <a:t>Σχολείο:            </a:t>
            </a:r>
            <a:r>
              <a:rPr lang="el-GR" sz="1600"/>
              <a:t>χαμηλό κοινωνικό-οικονομικό υπόβαθρο </a:t>
            </a:r>
          </a:p>
          <a:p>
            <a:endParaRPr lang="el-GR" sz="1600"/>
          </a:p>
          <a:p>
            <a:r>
              <a:rPr lang="el-GR" b="1"/>
              <a:t>Επίπεδο γνώσεων: </a:t>
            </a:r>
            <a:r>
              <a:rPr lang="el-GR" sz="1600"/>
              <a:t>διαφορετικά γλωσσικο-πολιτισμικάπεριβάλλοντα</a:t>
            </a:r>
          </a:p>
          <a:p>
            <a:r>
              <a:rPr lang="el-GR" sz="1600"/>
              <a:t>διαφορετική γλώσσα προέλευσης (προφορικός λόγος) από γλώσσα στόχου (διδασκαλίας)</a:t>
            </a:r>
          </a:p>
          <a:p>
            <a:endParaRPr lang="el-GR" sz="1600"/>
          </a:p>
          <a:p>
            <a:r>
              <a:rPr lang="el-GR" b="1"/>
              <a:t>Δυσκολία:</a:t>
            </a:r>
          </a:p>
          <a:p>
            <a:pPr>
              <a:buFontTx/>
              <a:buChar char="•"/>
            </a:pPr>
            <a:r>
              <a:rPr lang="el-GR"/>
              <a:t>κατανόησης νοημάτων, εννοιών</a:t>
            </a:r>
          </a:p>
          <a:p>
            <a:pPr>
              <a:buFontTx/>
              <a:buChar char="•"/>
            </a:pPr>
            <a:r>
              <a:rPr lang="el-GR"/>
              <a:t>γραπτής και προφορικής έκφρασης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349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5400" b="1">
                <a:latin typeface="Arial" charset="0"/>
              </a:rPr>
              <a:t>     </a:t>
            </a:r>
            <a:br>
              <a:rPr lang="el-GR" altLang="el-GR" sz="5400" b="1">
                <a:latin typeface="Arial" charset="0"/>
              </a:rPr>
            </a:br>
            <a:r>
              <a:rPr lang="el-GR" altLang="el-GR" sz="5400" b="1">
                <a:latin typeface="Arial" charset="0"/>
              </a:rPr>
              <a:t>    </a:t>
            </a:r>
            <a:r>
              <a:rPr lang="el-GR" sz="2400" b="1">
                <a:solidFill>
                  <a:schemeClr val="accent2"/>
                </a:solidFill>
                <a:latin typeface="Arial" charset="0"/>
              </a:rPr>
              <a:t>Πρότερες γνώσεις- Εγκαθιδρυμένη γνώση</a:t>
            </a:r>
            <a:r>
              <a:rPr lang="el-GR" sz="4000" b="1">
                <a:solidFill>
                  <a:srgbClr val="CC0000"/>
                </a:solidFill>
              </a:rPr>
              <a:t> </a:t>
            </a:r>
            <a:br>
              <a:rPr lang="el-GR" sz="4000" b="1">
                <a:solidFill>
                  <a:srgbClr val="CC0000"/>
                </a:solidFill>
              </a:rPr>
            </a:br>
            <a:endParaRPr lang="el-GR" sz="4000" b="1">
              <a:solidFill>
                <a:srgbClr val="CC0000"/>
              </a:solidFill>
            </a:endParaRPr>
          </a:p>
        </p:txBody>
      </p:sp>
      <p:sp>
        <p:nvSpPr>
          <p:cNvPr id="63495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1800" b="1" i="1"/>
              <a:t>                                 </a:t>
            </a:r>
            <a:endParaRPr lang="el-GR" sz="1800" b="1"/>
          </a:p>
        </p:txBody>
      </p:sp>
      <p:sp>
        <p:nvSpPr>
          <p:cNvPr id="63496" name="Rectangle 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63497" name="Rectangle 9"/>
          <p:cNvSpPr>
            <a:spLocks noGrp="1"/>
          </p:cNvSpPr>
          <p:nvPr>
            <p:ph type="body" sz="half" idx="4294967295"/>
          </p:nvPr>
        </p:nvSpPr>
        <p:spPr>
          <a:xfrm>
            <a:off x="900113" y="1412875"/>
            <a:ext cx="8243887" cy="36004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1800" b="1" i="1"/>
              <a:t> </a:t>
            </a:r>
            <a:endParaRPr lang="el-GR" sz="18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3498" name="Rectangle 5"/>
          <p:cNvSpPr>
            <a:spLocks noChangeArrowheads="1"/>
          </p:cNvSpPr>
          <p:nvPr/>
        </p:nvSpPr>
        <p:spPr bwMode="auto">
          <a:xfrm>
            <a:off x="927100" y="981075"/>
            <a:ext cx="7173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63501" name="Picture 13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63502" name="Picture 14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63503" name="Picture 15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3505" name="Picture 17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3507" name="Picture 19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971550" y="1484313"/>
            <a:ext cx="7129463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="1"/>
              <a:t>Σε περιβαλλοντικό επίπεδο (μάθημα Μελέτης, Γλώσσας, Ευέλικτη)</a:t>
            </a:r>
          </a:p>
          <a:p>
            <a:endParaRPr lang="el-GR" b="1"/>
          </a:p>
          <a:p>
            <a:pPr>
              <a:buFontTx/>
              <a:buChar char="•"/>
            </a:pPr>
            <a:r>
              <a:rPr lang="el-GR"/>
              <a:t>Στοιχεία φύσης </a:t>
            </a:r>
          </a:p>
          <a:p>
            <a:pPr>
              <a:buFontTx/>
              <a:buChar char="•"/>
            </a:pPr>
            <a:r>
              <a:rPr lang="el-GR"/>
              <a:t>Ενέργεια- βασικές συσκευές μετατροπής ενέργειας </a:t>
            </a:r>
          </a:p>
          <a:p>
            <a:pPr>
              <a:buFontTx/>
              <a:buChar char="•"/>
            </a:pPr>
            <a:r>
              <a:rPr lang="el-GR"/>
              <a:t>Κατανάλωση ενέργειας- Οικιακή σπατάλη </a:t>
            </a:r>
          </a:p>
          <a:p>
            <a:pPr>
              <a:buFontTx/>
              <a:buChar char="•"/>
            </a:pPr>
            <a:r>
              <a:rPr lang="el-GR"/>
              <a:t>Ρύπανση περιβάλλοντος</a:t>
            </a:r>
          </a:p>
          <a:p>
            <a:pPr>
              <a:buFontTx/>
              <a:buChar char="•"/>
            </a:pPr>
            <a:r>
              <a:rPr lang="el-GR"/>
              <a:t>Προστασία περιβάλλοντος </a:t>
            </a:r>
          </a:p>
          <a:p>
            <a:endParaRPr lang="el-GR"/>
          </a:p>
          <a:p>
            <a:r>
              <a:rPr lang="el-GR" b="1"/>
              <a:t>Σε επίπεδο τεχνολογικής εξοικείωσης</a:t>
            </a:r>
          </a:p>
          <a:p>
            <a:pPr>
              <a:buFontTx/>
              <a:buChar char="•"/>
            </a:pPr>
            <a:r>
              <a:rPr lang="el-GR"/>
              <a:t>Χρήσης τεχνολογικού εξοπλισμού και τεχνολογικών μέσων για λόγους διασκέδασης</a:t>
            </a:r>
          </a:p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843213" y="5300663"/>
            <a:ext cx="43338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979613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554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ctrTitle" idx="4294967295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l-GR" altLang="el-GR" sz="6000" b="1">
                <a:latin typeface="Arial" charset="0"/>
              </a:rPr>
              <a:t>     </a:t>
            </a:r>
            <a:br>
              <a:rPr lang="el-GR" altLang="el-GR" sz="6000" b="1">
                <a:latin typeface="Arial" charset="0"/>
              </a:rPr>
            </a:br>
            <a:r>
              <a:rPr lang="el-GR" altLang="el-GR" sz="6000" b="1">
                <a:latin typeface="Arial" charset="0"/>
              </a:rPr>
              <a:t>    </a:t>
            </a:r>
            <a:br>
              <a:rPr lang="el-GR" altLang="el-GR" sz="6000" b="1">
                <a:latin typeface="Arial" charset="0"/>
              </a:rPr>
            </a:br>
            <a:r>
              <a:rPr lang="el-GR" altLang="el-GR" sz="6000" b="1">
                <a:latin typeface="Arial" charset="0"/>
              </a:rPr>
              <a:t>     </a:t>
            </a:r>
            <a:r>
              <a:rPr lang="el-GR" sz="2400" b="1">
                <a:solidFill>
                  <a:schemeClr val="accent2"/>
                </a:solidFill>
                <a:latin typeface="Arial" charset="0"/>
              </a:rPr>
              <a:t>Μέθοδος πρότζεκτ </a:t>
            </a:r>
            <a:r>
              <a:rPr lang="el-GR" sz="2400" b="1">
                <a:solidFill>
                  <a:schemeClr val="accent2"/>
                </a:solidFill>
              </a:rPr>
              <a:t>‘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The Layered Approach</a:t>
            </a:r>
            <a:r>
              <a:rPr lang="el-GR" sz="2400" b="1">
                <a:solidFill>
                  <a:schemeClr val="accent2"/>
                </a:solidFill>
              </a:rPr>
              <a:t>’</a:t>
            </a:r>
            <a:br>
              <a:rPr lang="el-GR" sz="2400" b="1">
                <a:solidFill>
                  <a:schemeClr val="accent2"/>
                </a:solidFill>
                <a:latin typeface="Arial" charset="0"/>
              </a:rPr>
            </a:br>
            <a:br>
              <a:rPr lang="el-GR" b="1">
                <a:solidFill>
                  <a:srgbClr val="CC0000"/>
                </a:solidFill>
              </a:rPr>
            </a:br>
            <a:endParaRPr lang="el-GR" b="1">
              <a:solidFill>
                <a:srgbClr val="CC0000"/>
              </a:solidFill>
            </a:endParaRPr>
          </a:p>
        </p:txBody>
      </p:sp>
      <p:sp>
        <p:nvSpPr>
          <p:cNvPr id="65543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z="1800" b="1" i="1"/>
              <a:t>                                 </a:t>
            </a:r>
            <a:endParaRPr lang="el-GR" sz="1800" b="1"/>
          </a:p>
        </p:txBody>
      </p:sp>
      <p:sp>
        <p:nvSpPr>
          <p:cNvPr id="65544" name="Rectangle 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2400" b="1"/>
              <a:t>        </a:t>
            </a:r>
            <a:endParaRPr lang="el-GR"/>
          </a:p>
        </p:txBody>
      </p:sp>
      <p:sp>
        <p:nvSpPr>
          <p:cNvPr id="65545" name="Rectangle 9"/>
          <p:cNvSpPr>
            <a:spLocks noGrp="1"/>
          </p:cNvSpPr>
          <p:nvPr>
            <p:ph type="body" sz="half" idx="4294967295"/>
          </p:nvPr>
        </p:nvSpPr>
        <p:spPr>
          <a:xfrm>
            <a:off x="900113" y="1412875"/>
            <a:ext cx="8243887" cy="36004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sz="1800" b="1" i="1"/>
              <a:t> </a:t>
            </a:r>
            <a:endParaRPr lang="el-GR" sz="18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5546" name="Rectangle 5"/>
          <p:cNvSpPr>
            <a:spLocks noChangeArrowheads="1"/>
          </p:cNvSpPr>
          <p:nvPr/>
        </p:nvSpPr>
        <p:spPr bwMode="auto">
          <a:xfrm>
            <a:off x="927100" y="981075"/>
            <a:ext cx="7173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ounded Rectangle 12">
            <a:hlinkClick r:id="" action="ppaction://hlinkshowjump?jump=previousslide"/>
          </p:cNvPr>
          <p:cNvSpPr/>
          <p:nvPr/>
        </p:nvSpPr>
        <p:spPr>
          <a:xfrm>
            <a:off x="827088" y="5949950"/>
            <a:ext cx="342900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ounded Rectangle 13">
            <a:hlinkClick r:id="" action="ppaction://hlinkshowjump?jump=firstslide"/>
          </p:cNvPr>
          <p:cNvSpPr/>
          <p:nvPr/>
        </p:nvSpPr>
        <p:spPr>
          <a:xfrm>
            <a:off x="1443038" y="5949950"/>
            <a:ext cx="341312" cy="215900"/>
          </a:xfrm>
          <a:prstGeom prst="roundRect">
            <a:avLst>
              <a:gd name="adj" fmla="val 20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65549" name="Picture 13" descr="phon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534987" cy="523875"/>
          </a:xfrm>
          <a:prstGeom prst="rect">
            <a:avLst/>
          </a:prstGeom>
          <a:noFill/>
        </p:spPr>
      </p:pic>
      <p:pic>
        <p:nvPicPr>
          <p:cNvPr id="65550" name="Picture 14" descr="RME101Q-MRR471Q-Research-Methodolo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576263" cy="504825"/>
          </a:xfrm>
          <a:prstGeom prst="rect">
            <a:avLst/>
          </a:prstGeom>
          <a:noFill/>
        </p:spPr>
      </p:pic>
      <p:pic>
        <p:nvPicPr>
          <p:cNvPr id="65551" name="Picture 15" descr="earth-day-clip-art-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5300663"/>
            <a:ext cx="484188" cy="511175"/>
          </a:xfrm>
          <a:prstGeom prst="rect">
            <a:avLst/>
          </a:prstGeom>
          <a:noFill/>
        </p:spPr>
      </p:pic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3708400" y="5300663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5553" name="Picture 17" descr="k126447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299075"/>
            <a:ext cx="501650" cy="474663"/>
          </a:xfrm>
          <a:prstGeom prst="rect">
            <a:avLst/>
          </a:prstGeom>
          <a:noFill/>
        </p:spPr>
      </p:pic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4500563" y="5300663"/>
            <a:ext cx="503237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5555" name="Picture 19" descr="risk-clipart-CLIPART_OF_31983_SMJPG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300663"/>
            <a:ext cx="576262" cy="485775"/>
          </a:xfrm>
          <a:prstGeom prst="rect">
            <a:avLst/>
          </a:prstGeom>
          <a:noFill/>
        </p:spPr>
      </p:pic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971550" y="1484313"/>
            <a:ext cx="712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57" name="Rectangle 2"/>
          <p:cNvSpPr>
            <a:spLocks noChangeArrowheads="1"/>
          </p:cNvSpPr>
          <p:nvPr/>
        </p:nvSpPr>
        <p:spPr bwMode="auto">
          <a:xfrm>
            <a:off x="1403350" y="1773238"/>
            <a:ext cx="6337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O</a:t>
            </a:r>
            <a:r>
              <a:rPr lang="el-GR" sz="1600" b="1"/>
              <a:t>λιστική, μαθητοκεντρική προσέγγιση της γλώσσας </a:t>
            </a:r>
          </a:p>
          <a:p>
            <a:r>
              <a:rPr lang="el-GR" sz="1600"/>
              <a:t> ‘νοηματοδοτούμενη μαθητική εμπλοκή με γλώσσα και περιεχόμενο μάθησης σε ζωντανά περιβάλλοντα μάθησης’ </a:t>
            </a:r>
          </a:p>
          <a:p>
            <a:r>
              <a:rPr lang="el-GR" sz="1600"/>
              <a:t>		</a:t>
            </a:r>
            <a:r>
              <a:rPr lang="en-US" sz="1600"/>
              <a:t>                 </a:t>
            </a:r>
            <a:r>
              <a:rPr lang="el-GR" sz="1600">
                <a:latin typeface="Calibri" pitchFamily="34" charset="0"/>
              </a:rPr>
              <a:t>(</a:t>
            </a:r>
            <a:r>
              <a:rPr lang="en-US" sz="1600">
                <a:latin typeface="Calibri" pitchFamily="34" charset="0"/>
              </a:rPr>
              <a:t>Stemplenski</a:t>
            </a:r>
            <a:r>
              <a:rPr lang="el-GR" sz="1600">
                <a:latin typeface="Calibri" pitchFamily="34" charset="0"/>
              </a:rPr>
              <a:t>, 1990 στη Δρόσου, 2005)</a:t>
            </a:r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1331913" y="2852738"/>
            <a:ext cx="62642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A</a:t>
            </a:r>
            <a:r>
              <a:rPr lang="el-GR" sz="1600" b="1"/>
              <a:t>υθεντική χρήση γλώσσας</a:t>
            </a:r>
            <a:r>
              <a:rPr lang="el-GR" sz="1600"/>
              <a:t> </a:t>
            </a:r>
          </a:p>
          <a:p>
            <a:endParaRPr lang="el-GR" sz="1600"/>
          </a:p>
          <a:p>
            <a:r>
              <a:rPr lang="en-US" sz="1600" b="1"/>
              <a:t>E</a:t>
            </a:r>
            <a:r>
              <a:rPr lang="el-GR" sz="1600" b="1"/>
              <a:t>γκαθιδρυμένη γνώση</a:t>
            </a:r>
            <a:r>
              <a:rPr lang="el-GR" sz="1600"/>
              <a:t> &amp; </a:t>
            </a:r>
            <a:r>
              <a:rPr lang="en-US" sz="1600" b="1"/>
              <a:t>N</a:t>
            </a:r>
            <a:r>
              <a:rPr lang="el-GR" sz="1600" b="1"/>
              <a:t>έα γνώση</a:t>
            </a:r>
          </a:p>
          <a:p>
            <a:endParaRPr lang="el-GR" sz="1600" b="1"/>
          </a:p>
          <a:p>
            <a:r>
              <a:rPr lang="el-GR" sz="1600" b="1"/>
              <a:t>Παράλληλη ανάπτυξη όλων των γλωσσικών τους δεξιοτήτων</a:t>
            </a:r>
            <a:r>
              <a:rPr lang="el-GR"/>
              <a:t> </a:t>
            </a:r>
            <a:r>
              <a:rPr lang="en-US"/>
              <a:t>				</a:t>
            </a:r>
            <a:r>
              <a:rPr lang="el-GR" sz="1600">
                <a:latin typeface="Calibri" pitchFamily="34" charset="0"/>
              </a:rPr>
              <a:t>(</a:t>
            </a:r>
            <a:r>
              <a:rPr lang="en-US" sz="1600">
                <a:latin typeface="Calibri" pitchFamily="34" charset="0"/>
              </a:rPr>
              <a:t>Fried</a:t>
            </a:r>
            <a:r>
              <a:rPr lang="el-GR" sz="1600">
                <a:latin typeface="Calibri" pitchFamily="34" charset="0"/>
              </a:rPr>
              <a:t>- </a:t>
            </a:r>
            <a:r>
              <a:rPr lang="en-US" sz="1600">
                <a:latin typeface="Calibri" pitchFamily="34" charset="0"/>
              </a:rPr>
              <a:t>Booth</a:t>
            </a:r>
            <a:r>
              <a:rPr lang="el-GR" sz="1600">
                <a:latin typeface="Calibri" pitchFamily="34" charset="0"/>
              </a:rPr>
              <a:t>, 1986: 46)</a:t>
            </a:r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943</Words>
  <Application>Microsoft Office PowerPoint</Application>
  <PresentationFormat>On-screen Show (4:3)</PresentationFormat>
  <Paragraphs>236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Bradley Hand ITC</vt:lpstr>
      <vt:lpstr>Calibri</vt:lpstr>
      <vt:lpstr>Candara</vt:lpstr>
      <vt:lpstr>Monotype Corsiva</vt:lpstr>
      <vt:lpstr>Office Theme</vt:lpstr>
      <vt:lpstr>                                                                                                                                                                 Το παιχνίδι της χαμένης ενέργειας: ένα περιβαλλοντικό παιχνίδι επαυξημένης πραγματικότητας για ενεργειακά βιώσιμες σχολικές κοινότητες                                              51 ΔΗΜΟΤΙΚΟ ΣΧΟΛΕΙΟ ΑΘΗΝΩΝ  Πολίτη Αγγελική             Γουγούσης Επαμεινώνδας                         Κρητικός Δημήτριος Εκπ/κός ΠΕ06                                        Εκπ/κός ΠΕ70                   Εκπ/κός ΠΕ70 MA in Applied Linguistics        Ειδίκευση στη Συμβουλευτική &amp;                   Master of Arts, M.ed. In ICT for Education      τον Επαγγελματικό Προσανατολισμό       Brunel University London   politiagel1@yahoo.gr      notisgou@yahoo.gr            kritikos_dim@yahoo.gr </vt:lpstr>
      <vt:lpstr>        Αειφόρος ανάπτυξη &amp; νέες τεχνολογίες  </vt:lpstr>
      <vt:lpstr>            Μάθηση μέσω φορητών συκευών</vt:lpstr>
      <vt:lpstr>            Γιατί μάθηση μέσω φορητών συσκευών;</vt:lpstr>
      <vt:lpstr>               Μαθησιακή στοχοθεσία προγράμματος</vt:lpstr>
      <vt:lpstr>                    Άξονες μαθησιακής στοχοθεσίας</vt:lpstr>
      <vt:lpstr>                    Μεθοδολογικό Πλαίσιο </vt:lpstr>
      <vt:lpstr>          Πρότερες γνώσεις- Εγκαθιδρυμένη γνώση  </vt:lpstr>
      <vt:lpstr>                Μέθοδος πρότζεκτ ‘The Layered Approach’  </vt:lpstr>
      <vt:lpstr>               Διαθεματικό Πλαίσιο Διδασκαλίας της Γλώσσας                              “Εγγραμματισμός ”                                                                              πολλαπλές γλωσσικές δεξιότητες, κοινωνιο-                                                                                γλωσσικές δεξιότητες, γνωστικές δεξιότητες ,                                                                                         στρατηγικές δεξιότητες λόγου </vt:lpstr>
      <vt:lpstr>     Παιχνίδια Διάχυτου Υπολογισμού                                 (pervasive  games) </vt:lpstr>
      <vt:lpstr>Περιβαλλοντικά χωροευαίσθητα παιχνίδια </vt:lpstr>
      <vt:lpstr>    ΨΗΦΙΑΚΑ ΕΡΓΑΛΕΙΑ ΔΙΑΧΥΤΟΥ ΠΑΙΧΝΙΔΙΟΥ  </vt:lpstr>
      <vt:lpstr>   5 ΑΞΟΝΕΣ Αξιολόγησης  εκπαιδευτικών  εφαρμογών σχεδιασμένων με/ για φορητές συσκευές      (Σιντόρης, κ.ά., 2010: 714-715) </vt:lpstr>
      <vt:lpstr>   Μαθησιακά αποτελέσματα     </vt:lpstr>
      <vt:lpstr> Ενδεικτική Βιβλιογραφία     </vt:lpstr>
      <vt:lpstr> Ενδεικτική Βιβλιογραφία     </vt:lpstr>
      <vt:lpstr>      Ευχαριστούμε για την προσοχή σας!!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 “Teaching English Outside the Box:  New Approaches and Innovations” Saturday, February 22, 2014  WORKSHOP 5- Room 402  “Celebrating Halloween through Culturally Oriented Activities” Aggeliki Politi, MA in Applied Linguistics    EFL Teacher, Leonidio Senior High School</dc:title>
  <dc:creator>Petros</dc:creator>
  <cp:lastModifiedBy>politiagel1@gmail.com</cp:lastModifiedBy>
  <cp:revision>133</cp:revision>
  <dcterms:created xsi:type="dcterms:W3CDTF">2014-02-20T16:15:31Z</dcterms:created>
  <dcterms:modified xsi:type="dcterms:W3CDTF">2017-06-07T18:23:13Z</dcterms:modified>
</cp:coreProperties>
</file>