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56" r:id="rId2"/>
    <p:sldId id="258" r:id="rId3"/>
    <p:sldId id="262" r:id="rId4"/>
    <p:sldId id="271" r:id="rId5"/>
    <p:sldId id="272" r:id="rId6"/>
    <p:sldId id="277" r:id="rId7"/>
    <p:sldId id="263" r:id="rId8"/>
    <p:sldId id="257" r:id="rId9"/>
    <p:sldId id="273" r:id="rId10"/>
    <p:sldId id="278" r:id="rId11"/>
    <p:sldId id="279" r:id="rId12"/>
    <p:sldId id="280" r:id="rId13"/>
    <p:sldId id="281" r:id="rId14"/>
    <p:sldId id="282" r:id="rId15"/>
    <p:sldId id="283" r:id="rId16"/>
    <p:sldId id="284" r:id="rId17"/>
    <p:sldId id="285" r:id="rId18"/>
    <p:sldId id="266" r:id="rId19"/>
    <p:sldId id="274" r:id="rId20"/>
    <p:sldId id="286" r:id="rId21"/>
    <p:sldId id="287" r:id="rId22"/>
    <p:sldId id="290" r:id="rId23"/>
    <p:sldId id="288" r:id="rId24"/>
    <p:sldId id="289" r:id="rId25"/>
    <p:sldId id="291" r:id="rId26"/>
    <p:sldId id="261" r:id="rId27"/>
    <p:sldId id="292" r:id="rId28"/>
    <p:sldId id="265" r:id="rId29"/>
    <p:sldId id="268" r:id="rId30"/>
    <p:sldId id="269" r:id="rId31"/>
    <p:sldId id="275" r:id="rId32"/>
    <p:sldId id="27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3" d="100"/>
          <a:sy n="73" d="100"/>
        </p:scale>
        <p:origin x="-124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5/30/2018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dirty="0"/>
          </a:p>
        </p:txBody>
      </p:sp>
    </p:spTree>
    <p:extLst>
      <p:ext uri="{BB962C8B-B14F-4D97-AF65-F5344CB8AC3E}">
        <p14:creationId xmlns:p14="http://schemas.microsoft.com/office/powerpoint/2010/main" xmlns=""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dirty="0"/>
          </a:p>
        </p:txBody>
      </p:sp>
    </p:spTree>
    <p:extLst>
      <p:ext uri="{BB962C8B-B14F-4D97-AF65-F5344CB8AC3E}">
        <p14:creationId xmlns:p14="http://schemas.microsoft.com/office/powerpoint/2010/main" xmlns=""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2</a:t>
            </a:fld>
            <a:endParaRPr lang="en-US" dirty="0"/>
          </a:p>
        </p:txBody>
      </p:sp>
    </p:spTree>
    <p:extLst>
      <p:ext uri="{BB962C8B-B14F-4D97-AF65-F5344CB8AC3E}">
        <p14:creationId xmlns:p14="http://schemas.microsoft.com/office/powerpoint/2010/main" xmlns="" val="105122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8</a:t>
            </a:fld>
            <a:endParaRPr lang="en-US" dirty="0"/>
          </a:p>
        </p:txBody>
      </p:sp>
    </p:spTree>
    <p:extLst>
      <p:ext uri="{BB962C8B-B14F-4D97-AF65-F5344CB8AC3E}">
        <p14:creationId xmlns:p14="http://schemas.microsoft.com/office/powerpoint/2010/main" xmlns=""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Διαφάνεια τίτλου">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l-GR" smtClean="0"/>
              <a:t>Kλικ για επεξεργασία του τίτλου</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May 30,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Kλικ για επεξεργασία του τίτλου</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Δύο περιεχόμενα">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Kλικ για επεξεργασία του τίτλου</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pic>
        <p:nvPicPr>
          <p:cNvPr id="6" name="Picture 5"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Kλικ για επεξεργασία του τίτλου</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l-GR" smtClean="0"/>
              <a:t>Kλικ για επεξεργασία των στυλ του υποδείγματος</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l-GR" smtClean="0"/>
              <a:t>Κάντε κλικ στο εικονίδιο για να προσθέσετε μια εικόνα</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l-GR" smtClean="0"/>
              <a:t>Kλικ για επεξεργασία του τίτλου</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2" name="Picture 11"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l-GR" smtClean="0"/>
              <a:t>Kλικ για επεξεργασία του τίτλου</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Αντι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Κεφαλίδα ενότητας">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l-GR" smtClean="0"/>
              <a:t>Kλικ για επεξεργασία του τίτλου</a:t>
            </a:r>
            <a:endParaRPr lang="en-US"/>
          </a:p>
        </p:txBody>
      </p:sp>
      <p:pic>
        <p:nvPicPr>
          <p:cNvPr id="9" name="Picture 8"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Kλικ για επεξεργασία των στυλ του υποδείγματος</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Kλικ για επεξεργασία των στυλ του υποδείγματος</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rgbClr val="FFFFFF">
              <a:alpha val="50196"/>
            </a:srgbClr>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l-GR" smtClean="0"/>
              <a:t>Kλικ για επεξεργασία του τίτλου</a:t>
            </a:r>
            <a:endParaRPr lang="en-US" dirty="0"/>
          </a:p>
        </p:txBody>
      </p:sp>
      <p:sp>
        <p:nvSpPr>
          <p:cNvPr id="4" name="Content Placeholder 3"/>
          <p:cNvSpPr>
            <a:spLocks noGrp="1"/>
          </p:cNvSpPr>
          <p:nvPr>
            <p:ph sz="half" idx="2"/>
          </p:nvPr>
        </p:nvSpPr>
        <p:spPr>
          <a:xfrm>
            <a:off x="600782" y="1004643"/>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p:txBody>
      </p:sp>
      <p:sp>
        <p:nvSpPr>
          <p:cNvPr id="6" name="Content Placeholder 5"/>
          <p:cNvSpPr>
            <a:spLocks noGrp="1"/>
          </p:cNvSpPr>
          <p:nvPr>
            <p:ph sz="quarter" idx="4"/>
          </p:nvPr>
        </p:nvSpPr>
        <p:spPr>
          <a:xfrm>
            <a:off x="2688609" y="995138"/>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
        <p:nvSpPr>
          <p:cNvPr id="10" name="Content Placeholder 3"/>
          <p:cNvSpPr>
            <a:spLocks noGrp="1"/>
          </p:cNvSpPr>
          <p:nvPr>
            <p:ph sz="half" idx="13"/>
          </p:nvPr>
        </p:nvSpPr>
        <p:spPr>
          <a:xfrm>
            <a:off x="630350" y="3217855"/>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p:txBody>
      </p:sp>
      <p:sp>
        <p:nvSpPr>
          <p:cNvPr id="11" name="Content Placeholder 5"/>
          <p:cNvSpPr>
            <a:spLocks noGrp="1"/>
          </p:cNvSpPr>
          <p:nvPr>
            <p:ph sz="quarter" idx="14"/>
          </p:nvPr>
        </p:nvSpPr>
        <p:spPr>
          <a:xfrm>
            <a:off x="2704531" y="3194702"/>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pic>
        <p:nvPicPr>
          <p:cNvPr id="12" name="Picture 11"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7" name="TextBox 6"/>
          <p:cNvSpPr txBox="1"/>
          <p:nvPr userDrawn="1"/>
        </p:nvSpPr>
        <p:spPr>
          <a:xfrm>
            <a:off x="942539" y="309093"/>
            <a:ext cx="7351455" cy="369332"/>
          </a:xfrm>
          <a:prstGeom prst="rect">
            <a:avLst/>
          </a:prstGeom>
          <a:noFill/>
        </p:spPr>
        <p:txBody>
          <a:bodyPr wrap="square" rtlCol="0">
            <a:spAutoFit/>
          </a:bodyPr>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l-GR" smtClean="0"/>
              <a:t>Kλικ για επεξεργασία του τίτλου</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p:nvPicPr>
        <p:blipFill>
          <a:blip r:embed="rId18"/>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p:nvPicPr>
        <p:blipFill>
          <a:blip r:embed="rId19"/>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ocs.google.com/document/d/16iiKBqrpdVfhVyKaJ8glSad6iBxjpNSBurgc1tc1mV4/edit?usp=sharing" TargetMode="External"/><Relationship Id="rId2" Type="http://schemas.openxmlformats.org/officeDocument/2006/relationships/image" Target="../media/image6.png"/><Relationship Id="rId1" Type="http://schemas.openxmlformats.org/officeDocument/2006/relationships/slideLayout" Target="../slideLayouts/slideLayout9.xml"/><Relationship Id="rId5" Type="http://schemas.openxmlformats.org/officeDocument/2006/relationships/hyperlink" Target="https://docs.google.com/document/d/1FOWIA-mXF2hGjYK239btL-dD969n6XQ6UA7QYoq2Dw8/edit?usp=sharing" TargetMode="Externa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rcel.enl.uoa.gr/xenesglosses/sps.htm"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72033" y="4186238"/>
            <a:ext cx="3771900" cy="1414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ctrTitle"/>
          </p:nvPr>
        </p:nvSpPr>
        <p:spPr>
          <a:xfrm>
            <a:off x="211858" y="147485"/>
            <a:ext cx="7324567" cy="1951414"/>
          </a:xfrm>
        </p:spPr>
        <p:txBody>
          <a:bodyPr/>
          <a:lstStyle/>
          <a:p>
            <a:r>
              <a:rPr lang="el-GR" sz="4200" dirty="0" err="1" smtClean="0"/>
              <a:t>μυθοσ</a:t>
            </a:r>
            <a:r>
              <a:rPr lang="el-GR" sz="4200" dirty="0" smtClean="0"/>
              <a:t/>
            </a:r>
            <a:br>
              <a:rPr lang="el-GR" sz="4200" dirty="0" smtClean="0"/>
            </a:br>
            <a:r>
              <a:rPr lang="el-GR" sz="4200" dirty="0" smtClean="0"/>
              <a:t>ο </a:t>
            </a:r>
            <a:r>
              <a:rPr lang="el-GR" sz="4200" dirty="0" err="1" smtClean="0"/>
              <a:t>ψηφιακοσ</a:t>
            </a:r>
            <a:endParaRPr lang="en-US" sz="4200" cap="none" dirty="0"/>
          </a:p>
        </p:txBody>
      </p:sp>
      <p:sp>
        <p:nvSpPr>
          <p:cNvPr id="8" name="TextBox 7"/>
          <p:cNvSpPr txBox="1"/>
          <p:nvPr/>
        </p:nvSpPr>
        <p:spPr>
          <a:xfrm>
            <a:off x="4900614" y="4659004"/>
            <a:ext cx="3816074" cy="584775"/>
          </a:xfrm>
          <a:prstGeom prst="rect">
            <a:avLst/>
          </a:prstGeom>
          <a:noFill/>
        </p:spPr>
        <p:txBody>
          <a:bodyPr wrap="square" rtlCol="0">
            <a:spAutoFit/>
          </a:bodyPr>
          <a:lstStyle/>
          <a:p>
            <a:r>
              <a:rPr lang="el-GR" sz="1600" dirty="0" smtClean="0">
                <a:solidFill>
                  <a:schemeClr val="bg2">
                    <a:lumMod val="10000"/>
                  </a:schemeClr>
                </a:solidFill>
              </a:rPr>
              <a:t>Χριστίνα Λάιου, ΠΕ06 Αγγλικής Γλώσσας</a:t>
            </a:r>
          </a:p>
          <a:p>
            <a:endParaRPr lang="el-GR" sz="1600" dirty="0"/>
          </a:p>
        </p:txBody>
      </p:sp>
      <p:sp>
        <p:nvSpPr>
          <p:cNvPr id="18" name="Subtitle 2"/>
          <p:cNvSpPr txBox="1">
            <a:spLocks/>
          </p:cNvSpPr>
          <p:nvPr/>
        </p:nvSpPr>
        <p:spPr>
          <a:xfrm>
            <a:off x="5512716" y="6175927"/>
            <a:ext cx="3174088" cy="382042"/>
          </a:xfrm>
          <a:prstGeom prst="rect">
            <a:avLst/>
          </a:prstGeom>
        </p:spPr>
        <p:txBody>
          <a:bodyPr vert="horz" lIns="91440" tIns="9144" rIns="91440" bIns="45720" rtlCol="0">
            <a:normAutofit/>
          </a:body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r>
              <a:rPr lang="el-GR" sz="1400" cap="all" spc="400" dirty="0" smtClean="0">
                <a:solidFill>
                  <a:schemeClr val="accent3">
                    <a:lumMod val="50000"/>
                  </a:schemeClr>
                </a:solidFill>
                <a:ea typeface="+mj-ea"/>
                <a:cs typeface="Tunga" pitchFamily="2"/>
              </a:rPr>
              <a:t>Τοποσ / ημερομηνια</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0" name="Rectangle 19"/>
          <p:cNvSpPr/>
          <p:nvPr/>
        </p:nvSpPr>
        <p:spPr>
          <a:xfrm>
            <a:off x="4880785" y="4247657"/>
            <a:ext cx="2239074" cy="400110"/>
          </a:xfrm>
          <a:prstGeom prst="rect">
            <a:avLst/>
          </a:prstGeom>
        </p:spPr>
        <p:txBody>
          <a:bodyPr wrap="none">
            <a:spAutoFit/>
          </a:bodyPr>
          <a:lstStyle/>
          <a:p>
            <a:r>
              <a:rPr lang="el-GR" sz="2000" dirty="0" smtClean="0">
                <a:solidFill>
                  <a:schemeClr val="bg2">
                    <a:lumMod val="10000"/>
                  </a:schemeClr>
                </a:solidFill>
              </a:rPr>
              <a:t>Ομάδα ανάπτυξης</a:t>
            </a:r>
          </a:p>
        </p:txBody>
      </p:sp>
      <p:sp>
        <p:nvSpPr>
          <p:cNvPr id="21" name="Subtitle 20"/>
          <p:cNvSpPr>
            <a:spLocks noGrp="1"/>
          </p:cNvSpPr>
          <p:nvPr>
            <p:ph type="subTitle" idx="4294967295"/>
          </p:nvPr>
        </p:nvSpPr>
        <p:spPr>
          <a:xfrm>
            <a:off x="246922" y="2293414"/>
            <a:ext cx="5037841" cy="354949"/>
          </a:xfrm>
        </p:spPr>
        <p:txBody>
          <a:bodyPr>
            <a:noAutofit/>
          </a:bodyPr>
          <a:lstStyle/>
          <a:p>
            <a:r>
              <a:rPr lang="el-GR" sz="2400" b="0" dirty="0" smtClean="0">
                <a:solidFill>
                  <a:schemeClr val="accent2">
                    <a:lumMod val="75000"/>
                  </a:schemeClr>
                </a:solidFill>
                <a:effectLst>
                  <a:outerShdw blurRad="38100" dist="38100" dir="2700000" algn="tl">
                    <a:srgbClr val="000000">
                      <a:alpha val="43137"/>
                    </a:srgbClr>
                  </a:outerShdw>
                </a:effectLst>
              </a:rPr>
              <a:t>Γυμνάσιο Αμφίκλειας</a:t>
            </a:r>
          </a:p>
        </p:txBody>
      </p:sp>
      <p:pic>
        <p:nvPicPr>
          <p:cNvPr id="9" name="8 - Εικόνα" descr="C:\Users\Λάιου Χριστίνα\Desktop\images.jpg"/>
          <p:cNvPicPr/>
          <p:nvPr/>
        </p:nvPicPr>
        <p:blipFill>
          <a:blip r:embed="rId3"/>
          <a:srcRect/>
          <a:stretch>
            <a:fillRect/>
          </a:stretch>
        </p:blipFill>
        <p:spPr bwMode="auto">
          <a:xfrm>
            <a:off x="3122024" y="4198212"/>
            <a:ext cx="1750423" cy="1418818"/>
          </a:xfrm>
          <a:prstGeom prst="rect">
            <a:avLst/>
          </a:prstGeom>
          <a:noFill/>
          <a:ln w="9525">
            <a:noFill/>
            <a:miter lim="800000"/>
            <a:headEnd/>
            <a:tailEnd/>
          </a:ln>
        </p:spPr>
      </p:pic>
    </p:spTree>
    <p:extLst>
      <p:ext uri="{BB962C8B-B14F-4D97-AF65-F5344CB8AC3E}">
        <p14:creationId xmlns:p14="http://schemas.microsoft.com/office/powerpoint/2010/main" xmlns="" val="339111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10</a:t>
            </a:fld>
            <a:endParaRPr lang="en-US" dirty="0"/>
          </a:p>
        </p:txBody>
      </p:sp>
      <p:sp>
        <p:nvSpPr>
          <p:cNvPr id="7" name="Content Placeholder 6"/>
          <p:cNvSpPr>
            <a:spLocks noGrp="1"/>
          </p:cNvSpPr>
          <p:nvPr>
            <p:ph sz="half" idx="2"/>
          </p:nvPr>
        </p:nvSpPr>
        <p:spPr/>
        <p:txBody>
          <a:bodyPr>
            <a:normAutofit fontScale="77500" lnSpcReduction="20000"/>
          </a:bodyPr>
          <a:lstStyle/>
          <a:p>
            <a:r>
              <a:rPr lang="el-GR" b="1" dirty="0" smtClean="0"/>
              <a:t>1</a:t>
            </a:r>
            <a:r>
              <a:rPr lang="el-GR" b="1" baseline="30000" dirty="0" smtClean="0"/>
              <a:t>η</a:t>
            </a:r>
            <a:r>
              <a:rPr lang="el-GR" b="1" dirty="0" smtClean="0"/>
              <a:t> διδακτική ώρα (45 λεπτά), στην τάξη</a:t>
            </a:r>
            <a:endParaRPr lang="el-GR" dirty="0" smtClean="0"/>
          </a:p>
          <a:p>
            <a:r>
              <a:rPr lang="el-GR" b="1" dirty="0" smtClean="0"/>
              <a:t>ΔΡΑΣΤΗΡΙΟΤΗΤΑ  1: Ποια είναι τα μυθικά πρόσωπα;</a:t>
            </a:r>
            <a:endParaRPr lang="el-GR" dirty="0" smtClean="0"/>
          </a:p>
          <a:p>
            <a:r>
              <a:rPr lang="el-GR" b="1" dirty="0" smtClean="0"/>
              <a:t>Διάρκεια</a:t>
            </a:r>
            <a:r>
              <a:rPr lang="el-GR" dirty="0" smtClean="0"/>
              <a:t>: 7 λεπτά</a:t>
            </a:r>
          </a:p>
          <a:p>
            <a:r>
              <a:rPr lang="el-GR" b="1" dirty="0" smtClean="0"/>
              <a:t>Είδος δραστηριότητας</a:t>
            </a:r>
            <a:r>
              <a:rPr lang="el-GR" dirty="0" smtClean="0"/>
              <a:t>: Αντιστοίχιση, διαπραγμάτευση, συζήτηση.</a:t>
            </a:r>
          </a:p>
          <a:p>
            <a:r>
              <a:rPr lang="el-GR" b="1" dirty="0" smtClean="0"/>
              <a:t>Οργάνωση τάξης</a:t>
            </a:r>
            <a:r>
              <a:rPr lang="el-GR" dirty="0" smtClean="0"/>
              <a:t>: Εργασία ανά δύο.</a:t>
            </a:r>
          </a:p>
          <a:p>
            <a:r>
              <a:rPr lang="el-GR" b="1" dirty="0" smtClean="0"/>
              <a:t>Ρόλος του διδάσκοντα</a:t>
            </a:r>
            <a:r>
              <a:rPr lang="el-GR" dirty="0" smtClean="0"/>
              <a:t>:  Ενθαρρυντικός, υποστηρικτικός, συμβουλευτικός, εποπτικός,  συντονιστικός.</a:t>
            </a:r>
          </a:p>
          <a:p>
            <a:r>
              <a:rPr lang="el-GR" b="1" dirty="0" smtClean="0"/>
              <a:t>Σύνδεση με τον διδακτικό στόχο</a:t>
            </a:r>
            <a:r>
              <a:rPr lang="el-GR" dirty="0" smtClean="0"/>
              <a:t>: Είναι προπαρασκευαστική δραστηριότητα. Στόχος είναι να προετοιμάσει τους μαθητές για τη συνέχεια, να τους κινήσει το ενδιαφέρον και να ενεργοποιήσει προϋπάρχουσες γνώσεις και γνωστικά σχήματα. Ενσωματώνεται η δεξιότητα παραγωγής και κατανόησης προφορικού λόγου και οι μαθητές ασκούνται στη συνεργασία (ανά ζεύγη). </a:t>
            </a:r>
          </a:p>
          <a:p>
            <a:r>
              <a:rPr lang="el-GR" dirty="0" smtClean="0"/>
              <a:t> </a:t>
            </a:r>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11</a:t>
            </a:fld>
            <a:endParaRPr lang="en-US" dirty="0"/>
          </a:p>
        </p:txBody>
      </p:sp>
      <p:sp>
        <p:nvSpPr>
          <p:cNvPr id="7" name="Content Placeholder 6"/>
          <p:cNvSpPr>
            <a:spLocks noGrp="1"/>
          </p:cNvSpPr>
          <p:nvPr>
            <p:ph sz="half" idx="2"/>
          </p:nvPr>
        </p:nvSpPr>
        <p:spPr/>
        <p:txBody>
          <a:bodyPr>
            <a:normAutofit fontScale="85000" lnSpcReduction="20000"/>
          </a:bodyPr>
          <a:lstStyle/>
          <a:p>
            <a:r>
              <a:rPr lang="el-GR" b="1" dirty="0" smtClean="0"/>
              <a:t>ΔΡΑΣΤΗΡΙΟΤΗΤΑ 2α: Τι ρώτησε η Σφίγγα τον Οιδίποδα;</a:t>
            </a:r>
            <a:endParaRPr lang="el-GR" dirty="0" smtClean="0"/>
          </a:p>
          <a:p>
            <a:r>
              <a:rPr lang="el-GR" b="1" dirty="0" smtClean="0"/>
              <a:t>Διάρκεια</a:t>
            </a:r>
            <a:r>
              <a:rPr lang="el-GR" dirty="0" smtClean="0"/>
              <a:t>:  </a:t>
            </a:r>
            <a:r>
              <a:rPr lang="en-US" dirty="0" smtClean="0"/>
              <a:t>8 </a:t>
            </a:r>
            <a:r>
              <a:rPr lang="el-GR" dirty="0" smtClean="0"/>
              <a:t>λεπτά</a:t>
            </a:r>
          </a:p>
          <a:p>
            <a:r>
              <a:rPr lang="el-GR" b="1" dirty="0" smtClean="0"/>
              <a:t>Είδος δραστηριότητας</a:t>
            </a:r>
            <a:r>
              <a:rPr lang="el-GR" dirty="0" smtClean="0"/>
              <a:t>: Επίλυση προβλήματος, , διαπραγμάτευση, συζήτηση.</a:t>
            </a:r>
          </a:p>
          <a:p>
            <a:r>
              <a:rPr lang="el-GR" b="1" dirty="0" smtClean="0"/>
              <a:t>Οργάνωση τάξης</a:t>
            </a:r>
            <a:r>
              <a:rPr lang="el-GR" dirty="0" smtClean="0"/>
              <a:t>: Εργασία ανά δύο.</a:t>
            </a:r>
          </a:p>
          <a:p>
            <a:r>
              <a:rPr lang="el-GR" b="1" dirty="0" smtClean="0"/>
              <a:t>Ρόλος του διδάσκοντα</a:t>
            </a:r>
            <a:r>
              <a:rPr lang="el-GR" dirty="0" smtClean="0"/>
              <a:t>: Ενθαρρυντικός, εποπτικός,  συντονιστικός.</a:t>
            </a:r>
          </a:p>
          <a:p>
            <a:r>
              <a:rPr lang="el-GR" dirty="0" smtClean="0"/>
              <a:t> </a:t>
            </a:r>
            <a:r>
              <a:rPr lang="el-GR" b="1" dirty="0" smtClean="0"/>
              <a:t>Σύνδεση με τον διδακτικό στόχο</a:t>
            </a:r>
            <a:r>
              <a:rPr lang="el-GR" dirty="0" smtClean="0"/>
              <a:t>: Είναι επίσης προπαρασκευαστική δραστηριότητα. Στόχος είναι να κινητοποιηθεί το ενδιαφέρον των μαθητών και να διαβάσουν το κείμενο που ακολουθεί για ένα σκοπό: να επιβεβαιώσουν αν έγραψαν σωστά τον γρίφο στα αγγλικά. Ενσωματώνεται η δεξιότητα παραγωγής και κατανόησης προφορικού λόγου και οι μαθητές ασκούνται στην επίλυση προβλημάτων συνεργατικά (ανά ζεύγη). </a:t>
            </a:r>
          </a:p>
          <a:p>
            <a:r>
              <a:rPr lang="el-GR" dirty="0" smtClean="0"/>
              <a:t> </a:t>
            </a: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12</a:t>
            </a:fld>
            <a:endParaRPr lang="en-US" dirty="0"/>
          </a:p>
        </p:txBody>
      </p:sp>
      <p:sp>
        <p:nvSpPr>
          <p:cNvPr id="7" name="Content Placeholder 6"/>
          <p:cNvSpPr>
            <a:spLocks noGrp="1"/>
          </p:cNvSpPr>
          <p:nvPr>
            <p:ph sz="half" idx="2"/>
          </p:nvPr>
        </p:nvSpPr>
        <p:spPr/>
        <p:txBody>
          <a:bodyPr>
            <a:normAutofit fontScale="92500"/>
          </a:bodyPr>
          <a:lstStyle/>
          <a:p>
            <a:r>
              <a:rPr lang="el-GR" b="1" dirty="0" smtClean="0"/>
              <a:t>ΔΡΑΣΤΗΡΙΟΤΗΤΑ 2β: Ποιος έγραψε σωστά το γρίφο;</a:t>
            </a:r>
            <a:endParaRPr lang="el-GR" dirty="0" smtClean="0"/>
          </a:p>
          <a:p>
            <a:r>
              <a:rPr lang="el-GR" b="1" dirty="0" smtClean="0"/>
              <a:t>Διάρκεια</a:t>
            </a:r>
            <a:r>
              <a:rPr lang="el-GR" dirty="0" smtClean="0"/>
              <a:t>:  7 λεπτά</a:t>
            </a:r>
          </a:p>
          <a:p>
            <a:r>
              <a:rPr lang="el-GR" b="1" dirty="0" smtClean="0"/>
              <a:t>Είδος δραστηριότητας</a:t>
            </a:r>
            <a:r>
              <a:rPr lang="el-GR" dirty="0" smtClean="0"/>
              <a:t>: </a:t>
            </a:r>
            <a:r>
              <a:rPr lang="en-US" dirty="0" smtClean="0"/>
              <a:t>Scanning </a:t>
            </a:r>
            <a:r>
              <a:rPr lang="el-GR" dirty="0" smtClean="0"/>
              <a:t>(γρήγορη ανάγνωση για αναζήτηση συγκεκριμένων πληροφοριών).</a:t>
            </a:r>
          </a:p>
          <a:p>
            <a:r>
              <a:rPr lang="el-GR" b="1" dirty="0" smtClean="0"/>
              <a:t>Οργάνωση τάξης</a:t>
            </a:r>
            <a:r>
              <a:rPr lang="el-GR" dirty="0" smtClean="0"/>
              <a:t>: Κάθε μαθητής διαβάζει το κείμενο μόνος του.</a:t>
            </a:r>
          </a:p>
          <a:p>
            <a:r>
              <a:rPr lang="el-GR" b="1" dirty="0" smtClean="0"/>
              <a:t>Ρόλος</a:t>
            </a:r>
            <a:r>
              <a:rPr lang="el-GR" dirty="0" smtClean="0"/>
              <a:t> </a:t>
            </a:r>
            <a:r>
              <a:rPr lang="el-GR" b="1" dirty="0" smtClean="0"/>
              <a:t>του διδάσκοντα</a:t>
            </a:r>
            <a:r>
              <a:rPr lang="el-GR" dirty="0" smtClean="0"/>
              <a:t>: Συμβουλευτικός, συντονιστικός.</a:t>
            </a:r>
          </a:p>
          <a:p>
            <a:r>
              <a:rPr lang="el-GR" b="1" dirty="0" smtClean="0"/>
              <a:t>Σύνδεση με τον διδακτικό στόχο</a:t>
            </a:r>
            <a:r>
              <a:rPr lang="el-GR" dirty="0" smtClean="0"/>
              <a:t>: Εξάσκηση στη δεξιότητα της ανάγνωσης για αναζήτηση συγκεκριμένων πληροφοριών (</a:t>
            </a:r>
            <a:r>
              <a:rPr lang="en-US" dirty="0" smtClean="0"/>
              <a:t>scanning</a:t>
            </a:r>
            <a:r>
              <a:rPr lang="el-GR" dirty="0" smtClean="0"/>
              <a:t>).</a:t>
            </a:r>
          </a:p>
          <a:p>
            <a:r>
              <a:rPr lang="el-GR" dirty="0" smtClean="0"/>
              <a:t> </a:t>
            </a:r>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13</a:t>
            </a:fld>
            <a:endParaRPr lang="en-US" dirty="0"/>
          </a:p>
        </p:txBody>
      </p:sp>
      <p:sp>
        <p:nvSpPr>
          <p:cNvPr id="7" name="Content Placeholder 6"/>
          <p:cNvSpPr>
            <a:spLocks noGrp="1"/>
          </p:cNvSpPr>
          <p:nvPr>
            <p:ph sz="half" idx="2"/>
          </p:nvPr>
        </p:nvSpPr>
        <p:spPr/>
        <p:txBody>
          <a:bodyPr>
            <a:normAutofit fontScale="92500" lnSpcReduction="20000"/>
          </a:bodyPr>
          <a:lstStyle/>
          <a:p>
            <a:r>
              <a:rPr lang="el-GR" b="1" dirty="0" smtClean="0"/>
              <a:t>ΔΡΑΣΤΗΡΙΟΤΗΤΑ  3α: Μάντεψε ποιος;</a:t>
            </a:r>
            <a:endParaRPr lang="el-GR" dirty="0" smtClean="0"/>
          </a:p>
          <a:p>
            <a:r>
              <a:rPr lang="el-GR" b="1" dirty="0" smtClean="0"/>
              <a:t>Διάρκεια</a:t>
            </a:r>
            <a:r>
              <a:rPr lang="el-GR" dirty="0" smtClean="0"/>
              <a:t>:  8 λεπτά</a:t>
            </a:r>
          </a:p>
          <a:p>
            <a:r>
              <a:rPr lang="el-GR" b="1" dirty="0" smtClean="0"/>
              <a:t>Είδος δραστηριότητας</a:t>
            </a:r>
            <a:r>
              <a:rPr lang="el-GR" dirty="0" smtClean="0"/>
              <a:t>: </a:t>
            </a:r>
            <a:r>
              <a:rPr lang="en-US" b="1" i="1" dirty="0" smtClean="0"/>
              <a:t>Skimming </a:t>
            </a:r>
            <a:r>
              <a:rPr lang="el-GR" i="1" dirty="0" smtClean="0"/>
              <a:t>(</a:t>
            </a:r>
            <a:r>
              <a:rPr lang="el-GR" dirty="0" smtClean="0"/>
              <a:t>ανάγνωση</a:t>
            </a:r>
            <a:r>
              <a:rPr lang="el-GR" b="1" dirty="0" smtClean="0"/>
              <a:t> </a:t>
            </a:r>
            <a:r>
              <a:rPr lang="el-GR" dirty="0" smtClean="0"/>
              <a:t> ενός κειμένου για συνολική κατανόηση</a:t>
            </a:r>
            <a:r>
              <a:rPr lang="el-GR" i="1" dirty="0" smtClean="0"/>
              <a:t> ).</a:t>
            </a:r>
            <a:endParaRPr lang="el-GR" dirty="0" smtClean="0"/>
          </a:p>
          <a:p>
            <a:r>
              <a:rPr lang="el-GR" b="1" dirty="0" smtClean="0"/>
              <a:t>Οργάνωση τάξης</a:t>
            </a:r>
            <a:r>
              <a:rPr lang="el-GR" dirty="0" smtClean="0"/>
              <a:t>:  Εργασία ανά δύο.</a:t>
            </a:r>
          </a:p>
          <a:p>
            <a:r>
              <a:rPr lang="el-GR" b="1" dirty="0" smtClean="0"/>
              <a:t>Ρόλος</a:t>
            </a:r>
            <a:r>
              <a:rPr lang="el-GR" dirty="0" smtClean="0"/>
              <a:t> </a:t>
            </a:r>
            <a:r>
              <a:rPr lang="el-GR" b="1" dirty="0" smtClean="0"/>
              <a:t>του διδάσκοντα</a:t>
            </a:r>
            <a:r>
              <a:rPr lang="el-GR" dirty="0" smtClean="0"/>
              <a:t>: Συμβουλευτικός, συντονιστικός.</a:t>
            </a:r>
          </a:p>
          <a:p>
            <a:r>
              <a:rPr lang="el-GR" b="1" dirty="0" smtClean="0"/>
              <a:t>Σύνδεση με τον διδακτικό στόχο</a:t>
            </a:r>
            <a:r>
              <a:rPr lang="el-GR" dirty="0" smtClean="0"/>
              <a:t>: Εξάσκηση στη δεξιότητα της ανάγνωσης για συνολική κατανόηση </a:t>
            </a:r>
            <a:r>
              <a:rPr lang="el-GR" i="1" dirty="0" smtClean="0"/>
              <a:t>(</a:t>
            </a:r>
            <a:r>
              <a:rPr lang="en-US" i="1" dirty="0" smtClean="0"/>
              <a:t>skimming</a:t>
            </a:r>
            <a:r>
              <a:rPr lang="el-GR" i="1" dirty="0" smtClean="0"/>
              <a:t>), </a:t>
            </a:r>
            <a:r>
              <a:rPr lang="el-GR" dirty="0" smtClean="0"/>
              <a:t>ενσωματώνεται η δεξιότητα παραγωγής και κατανόησης προφορικού λόγου και οι μαθητές ασκούνται στη συνεργασία (ανά ζεύγη). </a:t>
            </a:r>
          </a:p>
          <a:p>
            <a:r>
              <a:rPr lang="el-GR" dirty="0" smtClean="0"/>
              <a:t> </a:t>
            </a:r>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14</a:t>
            </a:fld>
            <a:endParaRPr lang="en-US" dirty="0"/>
          </a:p>
        </p:txBody>
      </p:sp>
      <p:sp>
        <p:nvSpPr>
          <p:cNvPr id="7" name="Content Placeholder 6"/>
          <p:cNvSpPr>
            <a:spLocks noGrp="1"/>
          </p:cNvSpPr>
          <p:nvPr>
            <p:ph sz="half" idx="2"/>
          </p:nvPr>
        </p:nvSpPr>
        <p:spPr/>
        <p:txBody>
          <a:bodyPr>
            <a:normAutofit/>
          </a:bodyPr>
          <a:lstStyle/>
          <a:p>
            <a:r>
              <a:rPr lang="el-GR" b="1" dirty="0" smtClean="0"/>
              <a:t>ΔΡΑΣΤΗΡΙΟΤΗΤΑ  3β: Πώς το κατάλαβες;</a:t>
            </a:r>
            <a:endParaRPr lang="el-GR" dirty="0" smtClean="0"/>
          </a:p>
          <a:p>
            <a:r>
              <a:rPr lang="el-GR" b="1" dirty="0" smtClean="0"/>
              <a:t>Διάρκεια</a:t>
            </a:r>
            <a:r>
              <a:rPr lang="el-GR" dirty="0" smtClean="0"/>
              <a:t>:  4 λεπτά</a:t>
            </a:r>
          </a:p>
          <a:p>
            <a:r>
              <a:rPr lang="el-GR" b="1" dirty="0" smtClean="0"/>
              <a:t>Είδος δραστηριότητας</a:t>
            </a:r>
            <a:r>
              <a:rPr lang="el-GR" dirty="0" smtClean="0"/>
              <a:t>: </a:t>
            </a:r>
            <a:r>
              <a:rPr lang="el-GR" dirty="0" err="1" smtClean="0"/>
              <a:t>Αναστοχασμός</a:t>
            </a:r>
            <a:r>
              <a:rPr lang="el-GR" dirty="0" smtClean="0"/>
              <a:t>, συζήτηση.</a:t>
            </a:r>
          </a:p>
          <a:p>
            <a:r>
              <a:rPr lang="el-GR" b="1" dirty="0" smtClean="0"/>
              <a:t>Οργάνωση τάξης</a:t>
            </a:r>
            <a:r>
              <a:rPr lang="el-GR" dirty="0" smtClean="0"/>
              <a:t>:  Κάθε μαθητής μόνος του, όλη η τάξη.</a:t>
            </a:r>
          </a:p>
          <a:p>
            <a:r>
              <a:rPr lang="el-GR" b="1" dirty="0" smtClean="0"/>
              <a:t>Ρόλος</a:t>
            </a:r>
            <a:r>
              <a:rPr lang="el-GR" dirty="0" smtClean="0"/>
              <a:t> </a:t>
            </a:r>
            <a:r>
              <a:rPr lang="el-GR" b="1" dirty="0" smtClean="0"/>
              <a:t>του διδάσκοντα</a:t>
            </a:r>
            <a:r>
              <a:rPr lang="el-GR" dirty="0" smtClean="0"/>
              <a:t>: Συμβουλευτικός, συντονιστικός, υποκινητικός, </a:t>
            </a:r>
            <a:r>
              <a:rPr lang="el-GR" dirty="0" err="1" smtClean="0"/>
              <a:t>διευκολυντικός</a:t>
            </a:r>
            <a:r>
              <a:rPr lang="el-GR" dirty="0" smtClean="0"/>
              <a:t>.</a:t>
            </a:r>
          </a:p>
          <a:p>
            <a:r>
              <a:rPr lang="el-GR" b="1" dirty="0" smtClean="0"/>
              <a:t>Σύνδεση με τον διδακτικό στόχο</a:t>
            </a:r>
            <a:r>
              <a:rPr lang="el-GR" dirty="0" smtClean="0"/>
              <a:t>: Καλλιέργεια </a:t>
            </a:r>
            <a:r>
              <a:rPr lang="el-GR" dirty="0" err="1" smtClean="0"/>
              <a:t>μεταγνωστικών</a:t>
            </a:r>
            <a:r>
              <a:rPr lang="el-GR" dirty="0" smtClean="0"/>
              <a:t> δεξιοτήτων.</a:t>
            </a:r>
          </a:p>
          <a:p>
            <a:r>
              <a:rPr lang="el-GR" dirty="0" smtClean="0"/>
              <a:t> </a:t>
            </a:r>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15</a:t>
            </a:fld>
            <a:endParaRPr lang="en-US" dirty="0"/>
          </a:p>
        </p:txBody>
      </p:sp>
      <p:sp>
        <p:nvSpPr>
          <p:cNvPr id="7" name="Content Placeholder 6"/>
          <p:cNvSpPr>
            <a:spLocks noGrp="1"/>
          </p:cNvSpPr>
          <p:nvPr>
            <p:ph sz="half" idx="2"/>
          </p:nvPr>
        </p:nvSpPr>
        <p:spPr/>
        <p:txBody>
          <a:bodyPr>
            <a:normAutofit fontScale="85000" lnSpcReduction="20000"/>
          </a:bodyPr>
          <a:lstStyle/>
          <a:p>
            <a:r>
              <a:rPr lang="el-GR" b="1" dirty="0" smtClean="0"/>
              <a:t>ΔΡΑΣΤΗΡΙΟΤΗΤΑ  4: Περίγραψε τα μυθικά πρόσωπα σε μορφή πίνακα.</a:t>
            </a:r>
            <a:endParaRPr lang="el-GR" dirty="0" smtClean="0"/>
          </a:p>
          <a:p>
            <a:r>
              <a:rPr lang="el-GR" b="1" dirty="0" smtClean="0"/>
              <a:t>Διάρκεια</a:t>
            </a:r>
            <a:r>
              <a:rPr lang="el-GR" dirty="0" smtClean="0"/>
              <a:t>:  11 λεπτά</a:t>
            </a:r>
          </a:p>
          <a:p>
            <a:r>
              <a:rPr lang="el-GR" b="1" dirty="0" smtClean="0"/>
              <a:t>Είδος δραστηριότητας</a:t>
            </a:r>
            <a:r>
              <a:rPr lang="el-GR" dirty="0" smtClean="0"/>
              <a:t>: Συμπλήρωση πίνακα, </a:t>
            </a:r>
            <a:r>
              <a:rPr lang="en-US" dirty="0" smtClean="0"/>
              <a:t>scanning</a:t>
            </a:r>
            <a:r>
              <a:rPr lang="el-GR" dirty="0" smtClean="0"/>
              <a:t> (ανάγνωση για αναζήτηση συγκεκριμένων πληροφοριών), </a:t>
            </a:r>
            <a:r>
              <a:rPr lang="en-US" dirty="0" smtClean="0"/>
              <a:t>reading for detail</a:t>
            </a:r>
            <a:r>
              <a:rPr lang="el-GR" dirty="0" smtClean="0"/>
              <a:t> (λεπτομερής ανάγνωση), συζήτηση.</a:t>
            </a:r>
          </a:p>
          <a:p>
            <a:r>
              <a:rPr lang="el-GR" b="1" dirty="0" smtClean="0"/>
              <a:t>Οργάνωση τάξης</a:t>
            </a:r>
            <a:r>
              <a:rPr lang="el-GR" dirty="0" smtClean="0"/>
              <a:t>:  Κάθε μαθητής μόνος του, όλη η τάξη.</a:t>
            </a:r>
          </a:p>
          <a:p>
            <a:r>
              <a:rPr lang="el-GR" b="1" dirty="0" smtClean="0"/>
              <a:t>Ρόλος</a:t>
            </a:r>
            <a:r>
              <a:rPr lang="el-GR" dirty="0" smtClean="0"/>
              <a:t> </a:t>
            </a:r>
            <a:r>
              <a:rPr lang="el-GR" b="1" dirty="0" smtClean="0"/>
              <a:t>του διδάσκοντα</a:t>
            </a:r>
            <a:r>
              <a:rPr lang="el-GR" dirty="0" smtClean="0"/>
              <a:t>: Συμβουλευτικός, συντονιστικός, υποκινητικός, </a:t>
            </a:r>
            <a:r>
              <a:rPr lang="el-GR" dirty="0" err="1" smtClean="0"/>
              <a:t>διευκολυντικός</a:t>
            </a:r>
            <a:r>
              <a:rPr lang="el-GR" dirty="0" smtClean="0"/>
              <a:t>.</a:t>
            </a:r>
          </a:p>
          <a:p>
            <a:r>
              <a:rPr lang="el-GR" b="1" dirty="0" smtClean="0"/>
              <a:t>Σύνδεση με τον διδακτικό στόχο</a:t>
            </a:r>
            <a:r>
              <a:rPr lang="el-GR" dirty="0" smtClean="0"/>
              <a:t>: Εξασκούνται στην ανάγνωση  ενός κειμένου για εύρεση συγκεκριμένων πληροφοριών, εξασκούνται στη λεπτομερή ανάγνωση,  κατανοούν τη δομή ενός </a:t>
            </a:r>
            <a:r>
              <a:rPr lang="el-GR" dirty="0" err="1" smtClean="0"/>
              <a:t>κειμενικού</a:t>
            </a:r>
            <a:r>
              <a:rPr lang="el-GR" dirty="0" smtClean="0"/>
              <a:t> είδους </a:t>
            </a:r>
            <a:r>
              <a:rPr lang="el-GR" i="1" dirty="0" smtClean="0"/>
              <a:t>(</a:t>
            </a:r>
            <a:r>
              <a:rPr lang="el-GR" b="1" i="1" dirty="0" smtClean="0"/>
              <a:t> </a:t>
            </a:r>
            <a:r>
              <a:rPr lang="el-GR" i="1" dirty="0" smtClean="0"/>
              <a:t>μύθος), </a:t>
            </a:r>
            <a:r>
              <a:rPr lang="el-GR" dirty="0" smtClean="0"/>
              <a:t>οικοδομούν τη γνώση με τρόπο</a:t>
            </a:r>
            <a:r>
              <a:rPr lang="el-GR" b="1" dirty="0" smtClean="0"/>
              <a:t> </a:t>
            </a:r>
            <a:r>
              <a:rPr lang="el-GR" dirty="0" smtClean="0"/>
              <a:t>διερευνητικό.</a:t>
            </a:r>
          </a:p>
          <a:p>
            <a:endParaRPr lang="el-GR" dirty="0" smtClean="0"/>
          </a:p>
          <a:p>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16</a:t>
            </a:fld>
            <a:endParaRPr lang="en-US" dirty="0"/>
          </a:p>
        </p:txBody>
      </p:sp>
      <p:sp>
        <p:nvSpPr>
          <p:cNvPr id="7" name="Content Placeholder 6"/>
          <p:cNvSpPr>
            <a:spLocks noGrp="1"/>
          </p:cNvSpPr>
          <p:nvPr>
            <p:ph sz="half" idx="2"/>
          </p:nvPr>
        </p:nvSpPr>
        <p:spPr/>
        <p:txBody>
          <a:bodyPr>
            <a:normAutofit fontScale="85000" lnSpcReduction="20000"/>
          </a:bodyPr>
          <a:lstStyle/>
          <a:p>
            <a:r>
              <a:rPr lang="el-GR" b="1" dirty="0" smtClean="0"/>
              <a:t>2</a:t>
            </a:r>
            <a:r>
              <a:rPr lang="el-GR" b="1" baseline="30000" dirty="0" smtClean="0"/>
              <a:t>η</a:t>
            </a:r>
            <a:r>
              <a:rPr lang="el-GR" b="1" dirty="0" smtClean="0"/>
              <a:t> διδακτική ώρα (45 λεπτά), στο εργαστήριο υπολογιστών</a:t>
            </a:r>
            <a:endParaRPr lang="el-GR" dirty="0" smtClean="0"/>
          </a:p>
          <a:p>
            <a:r>
              <a:rPr lang="el-GR" b="1" dirty="0" smtClean="0"/>
              <a:t>ΔΡΑΣΤΗΡΙΟΤΗΤΑ  1: Εξοικείωση με τα </a:t>
            </a:r>
            <a:r>
              <a:rPr lang="en-US" b="1" dirty="0" err="1" smtClean="0"/>
              <a:t>google</a:t>
            </a:r>
            <a:r>
              <a:rPr lang="en-US" b="1" dirty="0" smtClean="0"/>
              <a:t> docs</a:t>
            </a:r>
            <a:r>
              <a:rPr lang="el-GR" b="1" dirty="0" smtClean="0"/>
              <a:t>.</a:t>
            </a:r>
            <a:endParaRPr lang="el-GR" dirty="0" smtClean="0"/>
          </a:p>
          <a:p>
            <a:r>
              <a:rPr lang="el-GR" b="1" dirty="0" smtClean="0"/>
              <a:t>Διάρκεια</a:t>
            </a:r>
            <a:r>
              <a:rPr lang="el-GR" dirty="0" smtClean="0"/>
              <a:t>: 15 λεπτά</a:t>
            </a:r>
          </a:p>
          <a:p>
            <a:r>
              <a:rPr lang="el-GR" b="1" dirty="0" smtClean="0"/>
              <a:t>Είδος δραστηριότητας</a:t>
            </a:r>
            <a:r>
              <a:rPr lang="el-GR" dirty="0" smtClean="0"/>
              <a:t>: Παρουσίαση, εξάσκηση, συζήτηση.</a:t>
            </a:r>
          </a:p>
          <a:p>
            <a:r>
              <a:rPr lang="el-GR" b="1" dirty="0" smtClean="0"/>
              <a:t>Οργάνωση τάξης</a:t>
            </a:r>
            <a:r>
              <a:rPr lang="el-GR" dirty="0" smtClean="0"/>
              <a:t>: Όλη η τάξη, κάθε μαθητής μόνος του, ζεύγη μαθητών </a:t>
            </a:r>
          </a:p>
          <a:p>
            <a:r>
              <a:rPr lang="el-GR" b="1" dirty="0" smtClean="0"/>
              <a:t>Ρόλος του διδάσκοντα</a:t>
            </a:r>
            <a:r>
              <a:rPr lang="el-GR" dirty="0" smtClean="0"/>
              <a:t>:  Διδακτικός, ηγετικός, συμβουλευτικός, συντονιστικός.</a:t>
            </a:r>
          </a:p>
          <a:p>
            <a:r>
              <a:rPr lang="el-GR" b="1" dirty="0" smtClean="0"/>
              <a:t>Σύνδεση με τον διδακτικό στόχο</a:t>
            </a:r>
            <a:r>
              <a:rPr lang="el-GR" dirty="0" smtClean="0"/>
              <a:t>: Είναι προπαρασκευαστική δραστηριότητα. Στόχος είναι να προετοιμάσει τους μαθητές για τη συνέχεια, να εξοικειωθούν με τη χρήση των </a:t>
            </a:r>
            <a:r>
              <a:rPr lang="en-US" dirty="0" err="1" smtClean="0"/>
              <a:t>google</a:t>
            </a:r>
            <a:r>
              <a:rPr lang="en-US" dirty="0" smtClean="0"/>
              <a:t> docs</a:t>
            </a:r>
            <a:r>
              <a:rPr lang="el-GR" dirty="0" smtClean="0"/>
              <a:t> και τη λειτουργία </a:t>
            </a:r>
            <a:r>
              <a:rPr lang="en-US" dirty="0" smtClean="0"/>
              <a:t>chat</a:t>
            </a:r>
            <a:r>
              <a:rPr lang="el-GR" dirty="0" smtClean="0"/>
              <a:t>. Επίσης, κατανοούν πώς πρέπει να εργαστούν (</a:t>
            </a:r>
            <a:r>
              <a:rPr lang="el-GR" dirty="0" err="1" smtClean="0"/>
              <a:t>ομαδοσυνεργατικά</a:t>
            </a:r>
            <a:r>
              <a:rPr lang="el-GR" dirty="0" smtClean="0"/>
              <a:t>) και τι χαρακτηριστικά πρέπει να έχει το κείμενό τους (παρέχεται μια απλή ρουμπρίκα με </a:t>
            </a:r>
            <a:r>
              <a:rPr lang="en-US" dirty="0" smtClean="0"/>
              <a:t>bullet points</a:t>
            </a:r>
            <a:r>
              <a:rPr lang="el-GR" dirty="0" smtClean="0"/>
              <a:t>). </a:t>
            </a:r>
          </a:p>
          <a:p>
            <a:endParaRPr lang="el-GR" dirty="0" smtClean="0"/>
          </a:p>
          <a:p>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17</a:t>
            </a:fld>
            <a:endParaRPr lang="en-US" dirty="0"/>
          </a:p>
        </p:txBody>
      </p:sp>
      <p:sp>
        <p:nvSpPr>
          <p:cNvPr id="7" name="Content Placeholder 6"/>
          <p:cNvSpPr>
            <a:spLocks noGrp="1"/>
          </p:cNvSpPr>
          <p:nvPr>
            <p:ph sz="half" idx="2"/>
          </p:nvPr>
        </p:nvSpPr>
        <p:spPr/>
        <p:txBody>
          <a:bodyPr>
            <a:normAutofit fontScale="77500" lnSpcReduction="20000"/>
          </a:bodyPr>
          <a:lstStyle/>
          <a:p>
            <a:r>
              <a:rPr lang="el-GR" b="1" dirty="0" smtClean="0"/>
              <a:t>ΔΡΑΣΤΗΡΙΟΤΗΤΑ  2: Γράψε το μύθο σου σε </a:t>
            </a:r>
            <a:r>
              <a:rPr lang="en-US" b="1" dirty="0" err="1" smtClean="0"/>
              <a:t>google</a:t>
            </a:r>
            <a:r>
              <a:rPr lang="en-US" b="1" dirty="0" smtClean="0"/>
              <a:t> doc</a:t>
            </a:r>
            <a:r>
              <a:rPr lang="el-GR" b="1" dirty="0" smtClean="0"/>
              <a:t>.</a:t>
            </a:r>
            <a:endParaRPr lang="el-GR" dirty="0" smtClean="0"/>
          </a:p>
          <a:p>
            <a:r>
              <a:rPr lang="el-GR" b="1" dirty="0" smtClean="0"/>
              <a:t>Διάρκεια</a:t>
            </a:r>
            <a:r>
              <a:rPr lang="el-GR" dirty="0" smtClean="0"/>
              <a:t>: 30 λεπτά</a:t>
            </a:r>
          </a:p>
          <a:p>
            <a:r>
              <a:rPr lang="el-GR" b="1" dirty="0" smtClean="0"/>
              <a:t>Είδος δραστηριότητας</a:t>
            </a:r>
            <a:r>
              <a:rPr lang="el-GR" dirty="0" smtClean="0"/>
              <a:t>: Παραγωγή γραπτού λόγου, διάλογος-διαπραγμάτευση.</a:t>
            </a:r>
          </a:p>
          <a:p>
            <a:r>
              <a:rPr lang="el-GR" b="1" dirty="0" smtClean="0"/>
              <a:t>Οργάνωση τάξης</a:t>
            </a:r>
            <a:r>
              <a:rPr lang="el-GR" dirty="0" smtClean="0"/>
              <a:t>: Ομάδες μαθητών (3 μαθητές ανά ομάδα).</a:t>
            </a:r>
          </a:p>
          <a:p>
            <a:r>
              <a:rPr lang="el-GR" b="1" dirty="0" smtClean="0"/>
              <a:t>Ρόλος του διδάσκοντα</a:t>
            </a:r>
            <a:r>
              <a:rPr lang="el-GR" dirty="0" smtClean="0"/>
              <a:t>:  Ενθαρρυντικός, υποστηρικτικός, συμβουλευτικός, εποπτικός,  συντονιστικός.</a:t>
            </a:r>
            <a:r>
              <a:rPr lang="el-GR" b="1" dirty="0" smtClean="0"/>
              <a:t> </a:t>
            </a:r>
            <a:endParaRPr lang="el-GR" dirty="0" smtClean="0"/>
          </a:p>
          <a:p>
            <a:r>
              <a:rPr lang="el-GR" b="1" dirty="0" smtClean="0"/>
              <a:t>Σύνδεση με τον διδακτικό στόχο</a:t>
            </a:r>
            <a:r>
              <a:rPr lang="el-GR" dirty="0" smtClean="0"/>
              <a:t>: Οι μαθητές εμπνέονται μια πρωτότυπη δημιουργία, συνειδητοποιούν μη γραμμική φύση της διαδικασίας της γραφής, αναπτύσσουν δεξιότητες συνεργατικής μάθησης, εξασκούνται στο διάλογο και στη διαπραγμάτευση προκειμένου να επιτύχουν έναν ομαδικό στόχο, μαθαίνουν να χρησιμοποιούν </a:t>
            </a:r>
            <a:r>
              <a:rPr lang="en-US" dirty="0" err="1" smtClean="0"/>
              <a:t>google</a:t>
            </a:r>
            <a:r>
              <a:rPr lang="en-US" dirty="0" smtClean="0"/>
              <a:t> docs</a:t>
            </a:r>
            <a:r>
              <a:rPr lang="el-GR" dirty="0" smtClean="0"/>
              <a:t> και την ενσωματωμένη λειτουργία </a:t>
            </a:r>
            <a:r>
              <a:rPr lang="en-US" dirty="0" smtClean="0"/>
              <a:t>chat</a:t>
            </a:r>
            <a:r>
              <a:rPr lang="el-GR" dirty="0" smtClean="0"/>
              <a:t>, καλλιεργούν δεξιότητες συνεργατικής γραφής ψηφιακού κειμένου, συνεργάζονται αξιοποιώντας μεθόδους σύγχρονης επικοινωνίας.</a:t>
            </a:r>
          </a:p>
          <a:p>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 Single Corner Rectangle 9"/>
          <p:cNvSpPr/>
          <p:nvPr/>
        </p:nvSpPr>
        <p:spPr>
          <a:xfrm>
            <a:off x="2743200" y="3187042"/>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9" name="Round Single Corner Rectangle 8"/>
          <p:cNvSpPr/>
          <p:nvPr/>
        </p:nvSpPr>
        <p:spPr>
          <a:xfrm>
            <a:off x="2743200" y="1034544"/>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pic>
        <p:nvPicPr>
          <p:cNvPr id="26" name="Content Placeholder 25" descr="lo4.png"/>
          <p:cNvPicPr>
            <a:picLocks noGrp="1" noChangeAspect="1"/>
          </p:cNvPicPr>
          <p:nvPr>
            <p:ph sz="half" idx="2"/>
          </p:nvPr>
        </p:nvPicPr>
        <p:blipFill>
          <a:blip r:embed="rId2"/>
          <a:stretch>
            <a:fillRect/>
          </a:stretch>
        </p:blipFill>
        <p:spPr>
          <a:xfrm>
            <a:off x="619125" y="1004888"/>
            <a:ext cx="1804987" cy="1804987"/>
          </a:xfrm>
          <a:prstGeom prst="rect">
            <a:avLst/>
          </a:prstGeom>
          <a:ln>
            <a:noFill/>
          </a:ln>
          <a:effectLst>
            <a:outerShdw blurRad="292100" dist="139700" dir="2700000" algn="tl" rotWithShape="0">
              <a:srgbClr val="333333">
                <a:alpha val="65000"/>
              </a:srgbClr>
            </a:outerShdw>
          </a:effectLst>
        </p:spPr>
      </p:pic>
      <p:sp>
        <p:nvSpPr>
          <p:cNvPr id="22" name="Content Placeholder 21"/>
          <p:cNvSpPr>
            <a:spLocks noGrp="1"/>
          </p:cNvSpPr>
          <p:nvPr>
            <p:ph sz="quarter" idx="4"/>
          </p:nvPr>
        </p:nvSpPr>
        <p:spPr>
          <a:xfrm>
            <a:off x="2884867" y="1072412"/>
            <a:ext cx="5754165" cy="1815151"/>
          </a:xfrm>
        </p:spPr>
        <p:txBody>
          <a:bodyPr>
            <a:normAutofit/>
          </a:bodyPr>
          <a:lstStyle/>
          <a:p>
            <a:r>
              <a:rPr lang="en-US" sz="2000" dirty="0" smtClean="0">
                <a:solidFill>
                  <a:schemeClr val="accent2">
                    <a:lumMod val="50000"/>
                  </a:schemeClr>
                </a:solidFill>
                <a:effectLst>
                  <a:outerShdw blurRad="38100" dist="38100" dir="2700000" algn="tl">
                    <a:srgbClr val="000000">
                      <a:alpha val="43137"/>
                    </a:srgbClr>
                  </a:outerShdw>
                </a:effectLst>
              </a:rPr>
              <a:t>What can you do with docs?</a:t>
            </a:r>
            <a:endParaRPr lang="el-GR" sz="2000" dirty="0" smtClean="0">
              <a:solidFill>
                <a:schemeClr val="accent2">
                  <a:lumMod val="50000"/>
                </a:schemeClr>
              </a:solidFill>
              <a:effectLst>
                <a:outerShdw blurRad="38100" dist="38100" dir="2700000" algn="tl">
                  <a:srgbClr val="000000">
                    <a:alpha val="43137"/>
                  </a:srgbClr>
                </a:outerShdw>
              </a:effectLst>
            </a:endParaRPr>
          </a:p>
          <a:p>
            <a:pPr lvl="2"/>
            <a:r>
              <a:rPr lang="en-US" u="sng" dirty="0" smtClean="0">
                <a:hlinkClick r:id="rId3"/>
              </a:rPr>
              <a:t>https://</a:t>
            </a:r>
            <a:r>
              <a:rPr lang="en-US" u="sng" dirty="0" smtClean="0">
                <a:hlinkClick r:id="rId3"/>
              </a:rPr>
              <a:t>docs.google.com/document/d/16iiKBqrpdVfhVyKaJ8glSad6iBxjpNSBurgc1tc1mV4/edit?usp=sharing</a:t>
            </a:r>
            <a:endParaRPr lang="en-US" u="sng" dirty="0" smtClean="0"/>
          </a:p>
          <a:p>
            <a:pPr lvl="2"/>
            <a:r>
              <a:rPr lang="en-US" b="0" dirty="0" smtClean="0"/>
              <a:t>Google docs environment presentation</a:t>
            </a:r>
            <a:endParaRPr lang="el-GR" b="0"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18</a:t>
            </a:fld>
            <a:endParaRPr lang="en-US" dirty="0"/>
          </a:p>
        </p:txBody>
      </p:sp>
      <p:pic>
        <p:nvPicPr>
          <p:cNvPr id="27" name="Content Placeholder 26" descr="newton.JPG"/>
          <p:cNvPicPr>
            <a:picLocks noGrp="1" noChangeAspect="1"/>
          </p:cNvPicPr>
          <p:nvPr>
            <p:ph sz="half" idx="13"/>
          </p:nvPr>
        </p:nvPicPr>
        <p:blipFill>
          <a:blip r:embed="rId4"/>
          <a:stretch>
            <a:fillRect/>
          </a:stretch>
        </p:blipFill>
        <p:spPr>
          <a:xfrm>
            <a:off x="630238" y="3306602"/>
            <a:ext cx="1841500" cy="1519559"/>
          </a:xfrm>
          <a:prstGeom prst="rect">
            <a:avLst/>
          </a:prstGeom>
          <a:ln>
            <a:noFill/>
          </a:ln>
          <a:effectLst>
            <a:outerShdw blurRad="292100" dist="139700" dir="2700000" algn="tl" rotWithShape="0">
              <a:srgbClr val="333333">
                <a:alpha val="65000"/>
              </a:srgbClr>
            </a:outerShdw>
          </a:effectLst>
        </p:spPr>
      </p:pic>
      <p:sp>
        <p:nvSpPr>
          <p:cNvPr id="24" name="Content Placeholder 23"/>
          <p:cNvSpPr>
            <a:spLocks noGrp="1"/>
          </p:cNvSpPr>
          <p:nvPr>
            <p:ph sz="quarter" idx="14"/>
          </p:nvPr>
        </p:nvSpPr>
        <p:spPr>
          <a:xfrm>
            <a:off x="2846231" y="3194702"/>
            <a:ext cx="5820097" cy="1744639"/>
          </a:xfrm>
        </p:spPr>
        <p:txBody>
          <a:bodyPr>
            <a:normAutofit fontScale="92500" lnSpcReduction="10000"/>
          </a:bodyPr>
          <a:lstStyle/>
          <a:p>
            <a:r>
              <a:rPr lang="en-US" sz="2000" dirty="0" smtClean="0">
                <a:solidFill>
                  <a:schemeClr val="accent2">
                    <a:lumMod val="50000"/>
                  </a:schemeClr>
                </a:solidFill>
                <a:effectLst>
                  <a:outerShdw blurRad="38100" dist="38100" dir="2700000" algn="tl">
                    <a:srgbClr val="000000">
                      <a:alpha val="43137"/>
                    </a:srgbClr>
                  </a:outerShdw>
                </a:effectLst>
              </a:rPr>
              <a:t>Google </a:t>
            </a:r>
            <a:r>
              <a:rPr lang="en-US" sz="2000" dirty="0" smtClean="0">
                <a:solidFill>
                  <a:schemeClr val="accent2">
                    <a:lumMod val="50000"/>
                  </a:schemeClr>
                </a:solidFill>
                <a:effectLst>
                  <a:outerShdw blurRad="38100" dist="38100" dir="2700000" algn="tl">
                    <a:srgbClr val="000000">
                      <a:alpha val="43137"/>
                    </a:srgbClr>
                  </a:outerShdw>
                </a:effectLst>
              </a:rPr>
              <a:t>doc</a:t>
            </a:r>
            <a:r>
              <a:rPr lang="el-GR" sz="2000" dirty="0" smtClean="0">
                <a:solidFill>
                  <a:schemeClr val="accent2">
                    <a:lumMod val="50000"/>
                  </a:schemeClr>
                </a:solidFill>
                <a:effectLst>
                  <a:outerShdw blurRad="38100" dist="38100" dir="2700000" algn="tl">
                    <a:srgbClr val="000000">
                      <a:alpha val="43137"/>
                    </a:srgbClr>
                  </a:outerShdw>
                </a:effectLst>
              </a:rPr>
              <a:t> </a:t>
            </a:r>
            <a:r>
              <a:rPr lang="en-US" sz="2000" dirty="0" smtClean="0">
                <a:solidFill>
                  <a:schemeClr val="accent2">
                    <a:lumMod val="50000"/>
                  </a:schemeClr>
                </a:solidFill>
                <a:effectLst>
                  <a:outerShdw blurRad="38100" dist="38100" dir="2700000" algn="tl">
                    <a:srgbClr val="000000">
                      <a:alpha val="43137"/>
                    </a:srgbClr>
                  </a:outerShdw>
                </a:effectLst>
              </a:rPr>
              <a:t>My Myth</a:t>
            </a:r>
            <a:endParaRPr lang="el-GR" sz="2000" dirty="0" smtClean="0">
              <a:solidFill>
                <a:schemeClr val="accent2">
                  <a:lumMod val="50000"/>
                </a:schemeClr>
              </a:solidFill>
              <a:effectLst>
                <a:outerShdw blurRad="38100" dist="38100" dir="2700000" algn="tl">
                  <a:srgbClr val="000000">
                    <a:alpha val="43137"/>
                  </a:srgbClr>
                </a:outerShdw>
              </a:effectLst>
            </a:endParaRPr>
          </a:p>
          <a:p>
            <a:pPr lvl="2"/>
            <a:r>
              <a:rPr lang="en-GB" u="sng" dirty="0" smtClean="0">
                <a:hlinkClick r:id="rId5"/>
              </a:rPr>
              <a:t>https</a:t>
            </a:r>
            <a:r>
              <a:rPr lang="el-GR" u="sng" dirty="0" smtClean="0">
                <a:hlinkClick r:id="rId5"/>
              </a:rPr>
              <a:t>://</a:t>
            </a:r>
            <a:r>
              <a:rPr lang="en-GB" u="sng" dirty="0" smtClean="0">
                <a:hlinkClick r:id="rId5"/>
              </a:rPr>
              <a:t>docs</a:t>
            </a:r>
            <a:r>
              <a:rPr lang="el-GR" u="sng" dirty="0" smtClean="0">
                <a:hlinkClick r:id="rId5"/>
              </a:rPr>
              <a:t>.</a:t>
            </a:r>
            <a:r>
              <a:rPr lang="en-GB" u="sng" dirty="0" err="1" smtClean="0">
                <a:hlinkClick r:id="rId5"/>
              </a:rPr>
              <a:t>google</a:t>
            </a:r>
            <a:r>
              <a:rPr lang="el-GR" u="sng" dirty="0" smtClean="0">
                <a:hlinkClick r:id="rId5"/>
              </a:rPr>
              <a:t>.</a:t>
            </a:r>
            <a:r>
              <a:rPr lang="en-GB" u="sng" dirty="0" smtClean="0">
                <a:hlinkClick r:id="rId5"/>
              </a:rPr>
              <a:t>com</a:t>
            </a:r>
            <a:r>
              <a:rPr lang="el-GR" u="sng" dirty="0" smtClean="0">
                <a:hlinkClick r:id="rId5"/>
              </a:rPr>
              <a:t>/</a:t>
            </a:r>
            <a:r>
              <a:rPr lang="en-GB" u="sng" dirty="0" smtClean="0">
                <a:hlinkClick r:id="rId5"/>
              </a:rPr>
              <a:t>document</a:t>
            </a:r>
            <a:r>
              <a:rPr lang="el-GR" u="sng" dirty="0" smtClean="0">
                <a:hlinkClick r:id="rId5"/>
              </a:rPr>
              <a:t>/</a:t>
            </a:r>
            <a:r>
              <a:rPr lang="en-GB" u="sng" dirty="0" smtClean="0">
                <a:hlinkClick r:id="rId5"/>
              </a:rPr>
              <a:t>d</a:t>
            </a:r>
            <a:r>
              <a:rPr lang="el-GR" u="sng" dirty="0" smtClean="0">
                <a:hlinkClick r:id="rId5"/>
              </a:rPr>
              <a:t>/1</a:t>
            </a:r>
            <a:r>
              <a:rPr lang="en-GB" u="sng" dirty="0" smtClean="0">
                <a:hlinkClick r:id="rId5"/>
              </a:rPr>
              <a:t>FOWIA</a:t>
            </a:r>
            <a:r>
              <a:rPr lang="el-GR" u="sng" dirty="0" smtClean="0">
                <a:hlinkClick r:id="rId5"/>
              </a:rPr>
              <a:t>-</a:t>
            </a:r>
            <a:r>
              <a:rPr lang="en-GB" u="sng" dirty="0" err="1" smtClean="0">
                <a:hlinkClick r:id="rId5"/>
              </a:rPr>
              <a:t>mXF</a:t>
            </a:r>
            <a:r>
              <a:rPr lang="el-GR" u="sng" dirty="0" smtClean="0">
                <a:hlinkClick r:id="rId5"/>
              </a:rPr>
              <a:t>2</a:t>
            </a:r>
            <a:r>
              <a:rPr lang="en-GB" u="sng" dirty="0" err="1" smtClean="0">
                <a:hlinkClick r:id="rId5"/>
              </a:rPr>
              <a:t>hGjYK</a:t>
            </a:r>
            <a:r>
              <a:rPr lang="el-GR" u="sng" dirty="0" smtClean="0">
                <a:hlinkClick r:id="rId5"/>
              </a:rPr>
              <a:t>239</a:t>
            </a:r>
            <a:r>
              <a:rPr lang="en-GB" u="sng" dirty="0" err="1" smtClean="0">
                <a:hlinkClick r:id="rId5"/>
              </a:rPr>
              <a:t>btL</a:t>
            </a:r>
            <a:r>
              <a:rPr lang="el-GR" u="sng" dirty="0" smtClean="0">
                <a:hlinkClick r:id="rId5"/>
              </a:rPr>
              <a:t>-</a:t>
            </a:r>
            <a:r>
              <a:rPr lang="en-GB" u="sng" dirty="0" err="1" smtClean="0">
                <a:hlinkClick r:id="rId5"/>
              </a:rPr>
              <a:t>dD</a:t>
            </a:r>
            <a:r>
              <a:rPr lang="el-GR" u="sng" dirty="0" smtClean="0">
                <a:hlinkClick r:id="rId5"/>
              </a:rPr>
              <a:t>969</a:t>
            </a:r>
            <a:r>
              <a:rPr lang="en-GB" u="sng" dirty="0" smtClean="0">
                <a:hlinkClick r:id="rId5"/>
              </a:rPr>
              <a:t>n</a:t>
            </a:r>
            <a:r>
              <a:rPr lang="el-GR" u="sng" dirty="0" smtClean="0">
                <a:hlinkClick r:id="rId5"/>
              </a:rPr>
              <a:t>6</a:t>
            </a:r>
            <a:r>
              <a:rPr lang="en-GB" u="sng" dirty="0" smtClean="0">
                <a:hlinkClick r:id="rId5"/>
              </a:rPr>
              <a:t>XQ</a:t>
            </a:r>
            <a:r>
              <a:rPr lang="el-GR" u="sng" dirty="0" smtClean="0">
                <a:hlinkClick r:id="rId5"/>
              </a:rPr>
              <a:t>6</a:t>
            </a:r>
            <a:r>
              <a:rPr lang="en-GB" u="sng" dirty="0" smtClean="0">
                <a:hlinkClick r:id="rId5"/>
              </a:rPr>
              <a:t>UA</a:t>
            </a:r>
            <a:r>
              <a:rPr lang="el-GR" u="sng" dirty="0" smtClean="0">
                <a:hlinkClick r:id="rId5"/>
              </a:rPr>
              <a:t>7</a:t>
            </a:r>
            <a:r>
              <a:rPr lang="en-GB" u="sng" dirty="0" err="1" smtClean="0">
                <a:hlinkClick r:id="rId5"/>
              </a:rPr>
              <a:t>QYoq</a:t>
            </a:r>
            <a:r>
              <a:rPr lang="el-GR" u="sng" dirty="0" smtClean="0">
                <a:hlinkClick r:id="rId5"/>
              </a:rPr>
              <a:t>2</a:t>
            </a:r>
            <a:r>
              <a:rPr lang="en-GB" u="sng" dirty="0" err="1" smtClean="0">
                <a:hlinkClick r:id="rId5"/>
              </a:rPr>
              <a:t>Dw</a:t>
            </a:r>
            <a:r>
              <a:rPr lang="el-GR" u="sng" dirty="0" smtClean="0">
                <a:hlinkClick r:id="rId5"/>
              </a:rPr>
              <a:t>8/</a:t>
            </a:r>
            <a:r>
              <a:rPr lang="en-GB" u="sng" dirty="0" smtClean="0">
                <a:hlinkClick r:id="rId5"/>
              </a:rPr>
              <a:t>edit</a:t>
            </a:r>
            <a:r>
              <a:rPr lang="el-GR" u="sng" dirty="0" smtClean="0">
                <a:hlinkClick r:id="rId5"/>
              </a:rPr>
              <a:t>?</a:t>
            </a:r>
            <a:r>
              <a:rPr lang="en-GB" u="sng" dirty="0" err="1" smtClean="0">
                <a:hlinkClick r:id="rId5"/>
              </a:rPr>
              <a:t>usp</a:t>
            </a:r>
            <a:r>
              <a:rPr lang="el-GR" u="sng" dirty="0" smtClean="0">
                <a:hlinkClick r:id="rId5"/>
              </a:rPr>
              <a:t>=</a:t>
            </a:r>
            <a:r>
              <a:rPr lang="en-GB" u="sng" dirty="0" smtClean="0">
                <a:hlinkClick r:id="rId5"/>
              </a:rPr>
              <a:t>sharing</a:t>
            </a:r>
            <a:endParaRPr lang="el-GR" dirty="0" smtClean="0"/>
          </a:p>
          <a:p>
            <a:pPr lvl="2"/>
            <a:r>
              <a:rPr lang="en-US" dirty="0" smtClean="0"/>
              <a:t>Google doc</a:t>
            </a:r>
            <a:endParaRPr lang="el-GR" b="0" dirty="0" smtClean="0"/>
          </a:p>
          <a:p>
            <a:pPr lvl="2"/>
            <a:r>
              <a:rPr lang="el-GR" dirty="0" smtClean="0"/>
              <a:t>Προέλευση: Χρήση </a:t>
            </a:r>
            <a:r>
              <a:rPr lang="en-US" dirty="0" smtClean="0"/>
              <a:t>Google apps </a:t>
            </a:r>
            <a:r>
              <a:rPr lang="el-GR" dirty="0" smtClean="0"/>
              <a:t>από την καθηγήτρια</a:t>
            </a:r>
            <a:endParaRPr lang="el-GR" b="0" dirty="0"/>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19</a:t>
            </a:fld>
            <a:endParaRPr lang="en-US" dirty="0"/>
          </a:p>
        </p:txBody>
      </p:sp>
      <p:sp>
        <p:nvSpPr>
          <p:cNvPr id="10" name="Content Placeholder 9"/>
          <p:cNvSpPr>
            <a:spLocks noGrp="1"/>
          </p:cNvSpPr>
          <p:nvPr>
            <p:ph sz="half" idx="2"/>
          </p:nvPr>
        </p:nvSpPr>
        <p:spPr/>
        <p:txBody>
          <a:bodyPr>
            <a:normAutofit fontScale="92500" lnSpcReduction="10000"/>
          </a:bodyPr>
          <a:lstStyle/>
          <a:p>
            <a:pPr lvl="1">
              <a:buFont typeface="Arial" pitchFamily="34" charset="0"/>
              <a:buChar char="•"/>
            </a:pPr>
            <a:r>
              <a:rPr lang="el-GR" sz="2400" dirty="0" smtClean="0"/>
              <a:t>Περιγραφή δραστηριότητας</a:t>
            </a:r>
            <a:r>
              <a:rPr lang="en-US" sz="2400" dirty="0" smtClean="0"/>
              <a:t> 1 (</a:t>
            </a:r>
            <a:r>
              <a:rPr lang="el-GR" sz="2400" dirty="0" smtClean="0"/>
              <a:t>1</a:t>
            </a:r>
            <a:r>
              <a:rPr lang="el-GR" sz="2400" baseline="30000" dirty="0" smtClean="0"/>
              <a:t>ης</a:t>
            </a:r>
            <a:r>
              <a:rPr lang="el-GR" sz="2400" dirty="0" smtClean="0"/>
              <a:t> διδακτικής ώρας): Ανά ζεύγη οι μαθητές συνεργάζονται για να αντιστοιχήσουν εικόνες μυθικών προσώπων με τα ονόματά τους. Η καθηγήτρια περνά σιωπηλά ανάμεσα στους μαθητές  βοηθώντας αν και όπου χρειάζεται. Οι μαθητές αναφέρουν τις απαντήσεις τους στην καθηγήτρια, δίνεται ανατροφοδότηση.</a:t>
            </a:r>
          </a:p>
          <a:p>
            <a:pPr lvl="1">
              <a:buNone/>
            </a:pPr>
            <a:endParaRPr lang="el-GR" sz="2400" dirty="0" smtClean="0"/>
          </a:p>
          <a:p>
            <a:pPr lvl="1">
              <a:buFont typeface="Arial" pitchFamily="34" charset="0"/>
              <a:buChar char="•"/>
            </a:pPr>
            <a:r>
              <a:rPr lang="el-GR" sz="2400" dirty="0" smtClean="0"/>
              <a:t>Αποτελέσματα </a:t>
            </a:r>
            <a:r>
              <a:rPr lang="el-GR" sz="2400" dirty="0"/>
              <a:t>της </a:t>
            </a:r>
            <a:r>
              <a:rPr lang="el-GR" sz="2400" dirty="0" smtClean="0"/>
              <a:t>δραστηριότητας οπτικά ερεθίσματα κινητοποιούν το ενδιαφέρον των μαθητών, τις προϋπάρχουσες γνώσεις τους και τη φαντασία τους. Οι μαθητές ασκούνται στην προφορική επικοινωνία, τη συνεργασία και τη διαπραγμάτευση.</a:t>
            </a:r>
          </a:p>
          <a:p>
            <a:pPr lvl="1">
              <a:buFont typeface="Arial" pitchFamily="34" charset="0"/>
              <a:buChar char="•"/>
            </a:pPr>
            <a:endParaRPr lang="en-US" sz="2400" dirty="0" smtClean="0"/>
          </a:p>
          <a:p>
            <a:pPr lvl="1">
              <a:buFont typeface="Arial" pitchFamily="34" charset="0"/>
              <a:buChar char="•"/>
            </a:pPr>
            <a:endParaRPr lang="en-US" sz="2400" dirty="0"/>
          </a:p>
          <a:p>
            <a:pPr marL="0" lvl="1" indent="0">
              <a:buNone/>
            </a:pPr>
            <a:endParaRPr lang="el-GR" sz="2400" dirty="0"/>
          </a:p>
        </p:txBody>
      </p:sp>
    </p:spTree>
    <p:extLst>
      <p:ext uri="{BB962C8B-B14F-4D97-AF65-F5344CB8AC3E}">
        <p14:creationId xmlns:p14="http://schemas.microsoft.com/office/powerpoint/2010/main" xmlns="" val="16794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solidFill>
            <a:srgbClr val="FFFFFF">
              <a:alpha val="34118"/>
            </a:srgbClr>
          </a:solidFill>
        </p:spPr>
        <p:txBody>
          <a:bodyPr/>
          <a:lstStyle/>
          <a:p>
            <a:r>
              <a:rPr lang="el-GR" dirty="0" smtClean="0"/>
              <a:t>ΣΥΝΤΟΜΗ ΠΕΡΙΓΡΑΦΗ</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dirty="0"/>
          </a:p>
        </p:txBody>
      </p:sp>
      <p:sp>
        <p:nvSpPr>
          <p:cNvPr id="12" name="Content Placeholder 11"/>
          <p:cNvSpPr>
            <a:spLocks noGrp="1"/>
          </p:cNvSpPr>
          <p:nvPr>
            <p:ph sz="half" idx="2"/>
          </p:nvPr>
        </p:nvSpPr>
        <p:spPr/>
        <p:txBody>
          <a:bodyPr>
            <a:normAutofit fontScale="92500" lnSpcReduction="10000"/>
          </a:bodyPr>
          <a:lstStyle/>
          <a:p>
            <a:pPr marL="0" lvl="2" indent="17463">
              <a:buNone/>
            </a:pPr>
            <a:r>
              <a:rPr lang="el-GR" sz="2000" b="1" dirty="0" smtClean="0"/>
              <a:t>Σύντομη</a:t>
            </a:r>
            <a:r>
              <a:rPr lang="el-GR" sz="2000" dirty="0" smtClean="0"/>
              <a:t> περιγραφή της ανοιχτής εκπαιδευτικής πρακτικής :</a:t>
            </a:r>
          </a:p>
          <a:p>
            <a:pPr lvl="2">
              <a:buFont typeface="Arial" pitchFamily="34" charset="0"/>
              <a:buChar char="•"/>
            </a:pPr>
            <a:r>
              <a:rPr lang="el-GR" dirty="0" smtClean="0"/>
              <a:t>το θέμα της πρακτικής: οι μαθητές χρησιμοποιούν </a:t>
            </a:r>
            <a:r>
              <a:rPr lang="en-US" dirty="0" err="1" smtClean="0"/>
              <a:t>google</a:t>
            </a:r>
            <a:r>
              <a:rPr lang="en-US" dirty="0" smtClean="0"/>
              <a:t> docs </a:t>
            </a:r>
            <a:r>
              <a:rPr lang="el-GR" dirty="0" smtClean="0"/>
              <a:t>για να γράψουν συνεργατικά ένα μύθο δικής τους έμπνευσης.</a:t>
            </a:r>
          </a:p>
          <a:p>
            <a:pPr lvl="2">
              <a:buFont typeface="Arial" pitchFamily="34" charset="0"/>
              <a:buChar char="•"/>
            </a:pPr>
            <a:r>
              <a:rPr lang="el-GR" dirty="0" smtClean="0"/>
              <a:t>το σκεπτικό: η θέληση να αλλάξει η γνώμη των μαθητών ότι η παραγωγή γραπτού λόγου στα αγγλικά είναι ανιαρή και δύσκολη. </a:t>
            </a:r>
          </a:p>
          <a:p>
            <a:pPr lvl="2">
              <a:buFont typeface="Arial" pitchFamily="34" charset="0"/>
              <a:buChar char="•"/>
            </a:pPr>
            <a:r>
              <a:rPr lang="el-GR" dirty="0" smtClean="0"/>
              <a:t> αναμενόμενα αποτελέσματα: να συνεργαστούν οι μαθητές αρμονικά και να εμπνευστούν μια πρωτότυπη δημιουργία.</a:t>
            </a:r>
          </a:p>
          <a:p>
            <a:pPr lvl="2">
              <a:buFont typeface="Arial" pitchFamily="34" charset="0"/>
              <a:buChar char="•"/>
            </a:pPr>
            <a:r>
              <a:rPr lang="el-GR" dirty="0" smtClean="0"/>
              <a:t> τι κλήθηκαν οι μαθητές να παραγάγουν: ένα μύθο δικής τους έμπνευσης.</a:t>
            </a:r>
          </a:p>
          <a:p>
            <a:pPr lvl="2">
              <a:buFont typeface="Arial" pitchFamily="34" charset="0"/>
              <a:buChar char="•"/>
            </a:pPr>
            <a:r>
              <a:rPr lang="el-GR" dirty="0" smtClean="0"/>
              <a:t>δυσκολίες: οι μαθητές θεωρούν ότι είναι πολύ δύσκολο και βαρετό να γράφεις στα αγγλικά. Μέσα από τη μαθησιακή υποστήριξη οι μαθητές κατάφεραν αν γράψουν ευφάνταστους μύθους.</a:t>
            </a:r>
          </a:p>
          <a:p>
            <a:pPr lvl="2">
              <a:buFont typeface="Arial" pitchFamily="34" charset="0"/>
              <a:buChar char="•"/>
            </a:pPr>
            <a:r>
              <a:rPr lang="el-GR" dirty="0" smtClean="0"/>
              <a:t>σημαντικά στιγμιότυπα επικοινωνίας μεταξύ των μαθητών και του/της εκπαιδευτικού: η εκπαιδευτικός χάθηκε από το προσκήνιο κατά τη  συγγραφή των μύθων, οι μύθοι διαβάστηκαν χωρίς διορθώσεις γραμματικών λαθών</a:t>
            </a:r>
          </a:p>
          <a:p>
            <a:pPr lvl="2">
              <a:buFont typeface="Arial" pitchFamily="34" charset="0"/>
              <a:buChar char="•"/>
            </a:pPr>
            <a:r>
              <a:rPr lang="el-GR" dirty="0" smtClean="0"/>
              <a:t>απρόσμενα σημαντικά παραγόμενα: οι μαθητές εμπνεύστηκαν ευφάνταστους μύθους και ευχαριστήθηκαν τη διαδικασία.</a:t>
            </a:r>
          </a:p>
          <a:p>
            <a:pPr lvl="3">
              <a:buNone/>
            </a:pPr>
            <a:endParaRPr lang="el-GR" dirty="0"/>
          </a:p>
        </p:txBody>
      </p:sp>
    </p:spTree>
    <p:extLst>
      <p:ext uri="{BB962C8B-B14F-4D97-AF65-F5344CB8AC3E}">
        <p14:creationId xmlns:p14="http://schemas.microsoft.com/office/powerpoint/2010/main" xmlns="" val="2233531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20</a:t>
            </a:fld>
            <a:endParaRPr lang="en-US" dirty="0"/>
          </a:p>
        </p:txBody>
      </p:sp>
      <p:sp>
        <p:nvSpPr>
          <p:cNvPr id="10" name="Content Placeholder 9"/>
          <p:cNvSpPr>
            <a:spLocks noGrp="1"/>
          </p:cNvSpPr>
          <p:nvPr>
            <p:ph sz="half" idx="2"/>
          </p:nvPr>
        </p:nvSpPr>
        <p:spPr/>
        <p:txBody>
          <a:bodyPr>
            <a:normAutofit fontScale="92500" lnSpcReduction="10000"/>
          </a:bodyPr>
          <a:lstStyle/>
          <a:p>
            <a:pPr lvl="1">
              <a:buFont typeface="Arial" pitchFamily="34" charset="0"/>
              <a:buChar char="•"/>
            </a:pPr>
            <a:r>
              <a:rPr lang="el-GR" sz="2400" dirty="0" smtClean="0"/>
              <a:t>Περιγραφή δραστηριότητας</a:t>
            </a:r>
            <a:r>
              <a:rPr lang="en-US" sz="2400" dirty="0" smtClean="0"/>
              <a:t> </a:t>
            </a:r>
            <a:r>
              <a:rPr lang="el-GR" sz="2400" dirty="0" smtClean="0"/>
              <a:t>2α: Ανά ζεύγη οι μαθητές συνεργάζονται για να διατυπώσουν το γρίφο της Σφίγγας στα αγγλικά. Η καθηγήτρια περνά σιωπηλά ανάμεσα στους μαθητές και εποπτεύει τη διαδικασία. Οι μαθητές αναφέρουν τις απαντήσεις τους στην καθηγήτρια η οποία τις καταγράφει χωρίς να επιβεβαιώνει ή να απορρίπτει τις διατυπώσεις που προτείνονται.</a:t>
            </a:r>
          </a:p>
          <a:p>
            <a:pPr lvl="1">
              <a:buNone/>
            </a:pPr>
            <a:endParaRPr lang="el-GR" sz="2400" dirty="0" smtClean="0"/>
          </a:p>
          <a:p>
            <a:pPr lvl="1">
              <a:buFont typeface="Arial" pitchFamily="34" charset="0"/>
              <a:buChar char="•"/>
            </a:pPr>
            <a:r>
              <a:rPr lang="el-GR" sz="2400" dirty="0" smtClean="0"/>
              <a:t>Αποτελέσματα της δραστηριότητας: Κινητοποιείται το ενδιαφέρον των μαθητών και τους δίνεται κίνητρο να διαβάσουν το κείμενο της επόμενης δραστηριότητας (όπως συμβαίνει και στην πραγματική ζωή, διαβάζουμε ένα κείμενο για κάποιο λόγο).</a:t>
            </a:r>
          </a:p>
          <a:p>
            <a:pPr lvl="1">
              <a:buFont typeface="Arial" pitchFamily="34" charset="0"/>
              <a:buChar char="•"/>
            </a:pPr>
            <a:endParaRPr lang="el-GR" sz="2400" dirty="0" smtClean="0"/>
          </a:p>
          <a:p>
            <a:pPr lvl="1">
              <a:buFont typeface="Arial" pitchFamily="34" charset="0"/>
              <a:buChar char="•"/>
            </a:pPr>
            <a:endParaRPr lang="en-US" sz="2400" dirty="0" smtClean="0"/>
          </a:p>
          <a:p>
            <a:pPr lvl="1">
              <a:buFont typeface="Arial" pitchFamily="34" charset="0"/>
              <a:buChar char="•"/>
            </a:pPr>
            <a:endParaRPr lang="en-US" sz="2400" dirty="0"/>
          </a:p>
          <a:p>
            <a:pPr marL="0" lvl="1" indent="0">
              <a:buNone/>
            </a:pPr>
            <a:endParaRPr lang="el-GR" sz="2400" dirty="0"/>
          </a:p>
        </p:txBody>
      </p:sp>
    </p:spTree>
    <p:extLst>
      <p:ext uri="{BB962C8B-B14F-4D97-AF65-F5344CB8AC3E}">
        <p14:creationId xmlns:p14="http://schemas.microsoft.com/office/powerpoint/2010/main" xmlns="" val="167945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21</a:t>
            </a:fld>
            <a:endParaRPr lang="en-US" dirty="0"/>
          </a:p>
        </p:txBody>
      </p:sp>
      <p:sp>
        <p:nvSpPr>
          <p:cNvPr id="10" name="Content Placeholder 9"/>
          <p:cNvSpPr>
            <a:spLocks noGrp="1"/>
          </p:cNvSpPr>
          <p:nvPr>
            <p:ph sz="half" idx="2"/>
          </p:nvPr>
        </p:nvSpPr>
        <p:spPr/>
        <p:txBody>
          <a:bodyPr>
            <a:normAutofit/>
          </a:bodyPr>
          <a:lstStyle/>
          <a:p>
            <a:pPr lvl="1">
              <a:buFont typeface="Arial" pitchFamily="34" charset="0"/>
              <a:buChar char="•"/>
            </a:pPr>
            <a:r>
              <a:rPr lang="el-GR" sz="2400" dirty="0" smtClean="0"/>
              <a:t>Περιγραφή δραστηριότητας</a:t>
            </a:r>
            <a:r>
              <a:rPr lang="en-US" sz="2400" dirty="0" smtClean="0"/>
              <a:t> </a:t>
            </a:r>
            <a:r>
              <a:rPr lang="el-GR" sz="2400" dirty="0" smtClean="0"/>
              <a:t>2β:Οι μαθητές διαβάζουν το κείμενο για να δουν αν έγραψαν σωστά το γρίφο. Ακολουθεί συζήτηση όπου η καθηγήτρια συντονίζει και συμμετέχει. </a:t>
            </a:r>
          </a:p>
          <a:p>
            <a:pPr lvl="1">
              <a:buNone/>
            </a:pPr>
            <a:endParaRPr lang="el-GR" sz="2400" dirty="0" smtClean="0"/>
          </a:p>
          <a:p>
            <a:pPr lvl="1">
              <a:buFont typeface="Arial" pitchFamily="34" charset="0"/>
              <a:buChar char="•"/>
            </a:pPr>
            <a:r>
              <a:rPr lang="el-GR" sz="2400" dirty="0" smtClean="0"/>
              <a:t>Αποτελέσματα της δραστηριότητας:</a:t>
            </a:r>
            <a:r>
              <a:rPr lang="en-US" sz="2400" dirty="0" smtClean="0"/>
              <a:t> </a:t>
            </a:r>
            <a:r>
              <a:rPr lang="el-GR" sz="2400" dirty="0" smtClean="0"/>
              <a:t>Οι μαθητές διαβάζουν το κείμενο με ενδιαφέρον για συγκεκριμένο σκοπό και αναζητούν την πληροφορία που τους ενδιαφέρει όπως συμβαίνει και στην πραγματική ζωή.</a:t>
            </a:r>
          </a:p>
          <a:p>
            <a:pPr lvl="1">
              <a:buFont typeface="Arial" pitchFamily="34" charset="0"/>
              <a:buChar char="•"/>
            </a:pPr>
            <a:endParaRPr lang="el-GR" sz="2400" dirty="0" smtClean="0"/>
          </a:p>
          <a:p>
            <a:pPr lvl="1">
              <a:buFont typeface="Arial" pitchFamily="34" charset="0"/>
              <a:buChar char="•"/>
            </a:pPr>
            <a:endParaRPr lang="en-US" sz="2400" dirty="0" smtClean="0"/>
          </a:p>
          <a:p>
            <a:pPr lvl="1">
              <a:buFont typeface="Arial" pitchFamily="34" charset="0"/>
              <a:buChar char="•"/>
            </a:pPr>
            <a:endParaRPr lang="en-US" sz="2400" dirty="0"/>
          </a:p>
          <a:p>
            <a:pPr marL="0" lvl="1" indent="0">
              <a:buNone/>
            </a:pPr>
            <a:endParaRPr lang="el-GR" sz="2400" dirty="0"/>
          </a:p>
        </p:txBody>
      </p:sp>
    </p:spTree>
    <p:extLst>
      <p:ext uri="{BB962C8B-B14F-4D97-AF65-F5344CB8AC3E}">
        <p14:creationId xmlns:p14="http://schemas.microsoft.com/office/powerpoint/2010/main" xmlns="" val="167945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22</a:t>
            </a:fld>
            <a:endParaRPr lang="en-US" dirty="0"/>
          </a:p>
        </p:txBody>
      </p:sp>
      <p:sp>
        <p:nvSpPr>
          <p:cNvPr id="10" name="Content Placeholder 9"/>
          <p:cNvSpPr>
            <a:spLocks noGrp="1"/>
          </p:cNvSpPr>
          <p:nvPr>
            <p:ph sz="half" idx="2"/>
          </p:nvPr>
        </p:nvSpPr>
        <p:spPr/>
        <p:txBody>
          <a:bodyPr>
            <a:normAutofit/>
          </a:bodyPr>
          <a:lstStyle/>
          <a:p>
            <a:pPr lvl="1">
              <a:buFont typeface="Arial" pitchFamily="34" charset="0"/>
              <a:buChar char="•"/>
            </a:pPr>
            <a:r>
              <a:rPr lang="el-GR" sz="2400" dirty="0" smtClean="0"/>
              <a:t>Περιγραφή δραστηριότητας</a:t>
            </a:r>
            <a:r>
              <a:rPr lang="en-US" sz="2400" dirty="0" smtClean="0"/>
              <a:t> </a:t>
            </a:r>
            <a:r>
              <a:rPr lang="el-GR" sz="2400" dirty="0" smtClean="0"/>
              <a:t>3α: Οι μαθητές διαβάζουν το κείμενο και προσπαθούν να καταλάβουν ποιο μυθικό πρόσωπο από </a:t>
            </a:r>
            <a:r>
              <a:rPr lang="el-GR" sz="2400" smtClean="0"/>
              <a:t>τη δραστηριότητα 1 </a:t>
            </a:r>
            <a:r>
              <a:rPr lang="el-GR" sz="2400" dirty="0" smtClean="0"/>
              <a:t>περιγράφεται.  Ακολουθεί συζήτηση-ανατροφοδότηση.  </a:t>
            </a:r>
          </a:p>
          <a:p>
            <a:pPr lvl="1">
              <a:buNone/>
            </a:pPr>
            <a:endParaRPr lang="el-GR" sz="2400" dirty="0" smtClean="0"/>
          </a:p>
          <a:p>
            <a:pPr lvl="1">
              <a:buFont typeface="Arial" pitchFamily="34" charset="0"/>
              <a:buChar char="•"/>
            </a:pPr>
            <a:r>
              <a:rPr lang="el-GR" sz="2400" dirty="0" smtClean="0"/>
              <a:t>Αποτελέσματα της δραστηριότητας μαθητές διαβάζουν το κείμενο με ενδιαφέρον για συγκεκριμένο σκοπό και προσπαθούν να καταλάβουν το κείμενο συνολικά.</a:t>
            </a:r>
          </a:p>
          <a:p>
            <a:pPr lvl="1">
              <a:buFont typeface="Arial" pitchFamily="34" charset="0"/>
              <a:buChar char="•"/>
            </a:pPr>
            <a:endParaRPr lang="el-GR" sz="2400" dirty="0" smtClean="0"/>
          </a:p>
          <a:p>
            <a:pPr lvl="1">
              <a:buFont typeface="Arial" pitchFamily="34" charset="0"/>
              <a:buChar char="•"/>
            </a:pPr>
            <a:endParaRPr lang="en-US" sz="2400" dirty="0" smtClean="0"/>
          </a:p>
          <a:p>
            <a:pPr lvl="1">
              <a:buFont typeface="Arial" pitchFamily="34" charset="0"/>
              <a:buChar char="•"/>
            </a:pPr>
            <a:endParaRPr lang="en-US" sz="2400" dirty="0"/>
          </a:p>
          <a:p>
            <a:pPr marL="0" lvl="1" indent="0">
              <a:buNone/>
            </a:pPr>
            <a:endParaRPr lang="el-GR" sz="2400" dirty="0"/>
          </a:p>
        </p:txBody>
      </p:sp>
    </p:spTree>
    <p:extLst>
      <p:ext uri="{BB962C8B-B14F-4D97-AF65-F5344CB8AC3E}">
        <p14:creationId xmlns:p14="http://schemas.microsoft.com/office/powerpoint/2010/main" xmlns="" val="167945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23</a:t>
            </a:fld>
            <a:endParaRPr lang="en-US" dirty="0"/>
          </a:p>
        </p:txBody>
      </p:sp>
      <p:sp>
        <p:nvSpPr>
          <p:cNvPr id="10" name="Content Placeholder 9"/>
          <p:cNvSpPr>
            <a:spLocks noGrp="1"/>
          </p:cNvSpPr>
          <p:nvPr>
            <p:ph sz="half" idx="2"/>
          </p:nvPr>
        </p:nvSpPr>
        <p:spPr/>
        <p:txBody>
          <a:bodyPr>
            <a:normAutofit/>
          </a:bodyPr>
          <a:lstStyle/>
          <a:p>
            <a:pPr lvl="1">
              <a:buFont typeface="Arial" pitchFamily="34" charset="0"/>
              <a:buChar char="•"/>
            </a:pPr>
            <a:r>
              <a:rPr lang="el-GR" sz="2400" dirty="0" smtClean="0"/>
              <a:t>Περιγραφή δραστηριότητας</a:t>
            </a:r>
            <a:r>
              <a:rPr lang="en-US" sz="2400" dirty="0" smtClean="0"/>
              <a:t> </a:t>
            </a:r>
            <a:r>
              <a:rPr lang="el-GR" sz="2400" dirty="0" smtClean="0"/>
              <a:t>3β: Οι μαθητές υπογραμμίζουν λέξεις ή φράσεις μέσα στο κείμενο που τους βοήθησαν να καταλάβουν ποιο μυθικό πρόσωπο περιγράφεται. Το συζητούν στην τάξη. Η καθηγήτρια συντονίζει και διευκολύνει τους μαθητές να αποκτήσουν επίγνωση των ενεργειών τους. </a:t>
            </a:r>
          </a:p>
          <a:p>
            <a:pPr lvl="1">
              <a:buNone/>
            </a:pPr>
            <a:endParaRPr lang="el-GR" sz="2400" dirty="0" smtClean="0"/>
          </a:p>
          <a:p>
            <a:pPr lvl="1">
              <a:buFont typeface="Arial" pitchFamily="34" charset="0"/>
              <a:buChar char="•"/>
            </a:pPr>
            <a:r>
              <a:rPr lang="el-GR" sz="2400" dirty="0" smtClean="0"/>
              <a:t>Αποτελέσματα της </a:t>
            </a:r>
            <a:r>
              <a:rPr lang="el-GR" sz="2400" dirty="0" err="1" smtClean="0"/>
              <a:t>δραστηριότητας:Οι</a:t>
            </a:r>
            <a:r>
              <a:rPr lang="el-GR" sz="2400" dirty="0" smtClean="0"/>
              <a:t> μαθητές αποκτούν επίγνωση και καλλιεργούν </a:t>
            </a:r>
            <a:r>
              <a:rPr lang="el-GR" sz="2400" dirty="0" err="1" smtClean="0"/>
              <a:t>μεταγνωστικές</a:t>
            </a:r>
            <a:r>
              <a:rPr lang="el-GR" sz="2400" dirty="0" smtClean="0"/>
              <a:t> στρατηγικές που τους βοηθούν στη διαδικασία της μάθησης.</a:t>
            </a:r>
          </a:p>
          <a:p>
            <a:pPr lvl="1">
              <a:buFont typeface="Arial" pitchFamily="34" charset="0"/>
              <a:buChar char="•"/>
            </a:pPr>
            <a:endParaRPr lang="el-GR" sz="2400" dirty="0" smtClean="0"/>
          </a:p>
          <a:p>
            <a:pPr lvl="1">
              <a:buFont typeface="Arial" pitchFamily="34" charset="0"/>
              <a:buChar char="•"/>
            </a:pPr>
            <a:endParaRPr lang="el-GR" sz="2400" dirty="0" smtClean="0"/>
          </a:p>
          <a:p>
            <a:pPr lvl="1">
              <a:buFont typeface="Arial" pitchFamily="34" charset="0"/>
              <a:buChar char="•"/>
            </a:pPr>
            <a:endParaRPr lang="en-US" sz="2400" dirty="0" smtClean="0"/>
          </a:p>
          <a:p>
            <a:pPr lvl="1">
              <a:buFont typeface="Arial" pitchFamily="34" charset="0"/>
              <a:buChar char="•"/>
            </a:pPr>
            <a:endParaRPr lang="en-US" sz="2400" dirty="0"/>
          </a:p>
          <a:p>
            <a:pPr marL="0" lvl="1" indent="0">
              <a:buNone/>
            </a:pPr>
            <a:endParaRPr lang="el-GR" sz="2400" dirty="0"/>
          </a:p>
        </p:txBody>
      </p:sp>
    </p:spTree>
    <p:extLst>
      <p:ext uri="{BB962C8B-B14F-4D97-AF65-F5344CB8AC3E}">
        <p14:creationId xmlns:p14="http://schemas.microsoft.com/office/powerpoint/2010/main" xmlns="" val="167945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24</a:t>
            </a:fld>
            <a:endParaRPr lang="en-US" dirty="0"/>
          </a:p>
        </p:txBody>
      </p:sp>
      <p:sp>
        <p:nvSpPr>
          <p:cNvPr id="10" name="Content Placeholder 9"/>
          <p:cNvSpPr>
            <a:spLocks noGrp="1"/>
          </p:cNvSpPr>
          <p:nvPr>
            <p:ph sz="half" idx="2"/>
          </p:nvPr>
        </p:nvSpPr>
        <p:spPr/>
        <p:txBody>
          <a:bodyPr>
            <a:normAutofit lnSpcReduction="10000"/>
          </a:bodyPr>
          <a:lstStyle/>
          <a:p>
            <a:pPr lvl="1">
              <a:buFont typeface="Arial" pitchFamily="34" charset="0"/>
              <a:buChar char="•"/>
            </a:pPr>
            <a:r>
              <a:rPr lang="el-GR" sz="2400" dirty="0" smtClean="0"/>
              <a:t>Περιγραφή δραστηριότητας</a:t>
            </a:r>
            <a:r>
              <a:rPr lang="en-US" sz="2400" dirty="0" smtClean="0"/>
              <a:t> </a:t>
            </a:r>
            <a:r>
              <a:rPr lang="el-GR" sz="2400" dirty="0" smtClean="0"/>
              <a:t>4: Οι μαθητές προσπαθούν να συμπληρώσουν τον πίνακα αναζητώντας τις πληροφορίες στα κείμενα. Η καθηγήτρια περνά ανάμεσα στους μαθητές βοηθώντας αν και όπου χρειάζεται. Αφού τελειώσουν οι μαθητές, η καθηγήτρια συντονίζει τη συζήτηση και δίνεται ανατροφοδότηση.  </a:t>
            </a:r>
          </a:p>
          <a:p>
            <a:pPr lvl="1">
              <a:buFont typeface="Arial" pitchFamily="34" charset="0"/>
              <a:buChar char="•"/>
            </a:pPr>
            <a:r>
              <a:rPr lang="el-GR" sz="2400" dirty="0" smtClean="0"/>
              <a:t>Αποτελέσματα της δραστηριότητας: Ο πίνακας βοηθάει στη γνωστική επεξεργασία των πληροφοριών και στην κατανόηση της δομής ενός μύθου. Οι μαθητές διαβάζουν τα κείμενα για να επιτύχουν συγκεκριμένους και διαφορετικούς σκοπούς.</a:t>
            </a:r>
          </a:p>
          <a:p>
            <a:pPr lvl="1">
              <a:buFont typeface="Arial" pitchFamily="34" charset="0"/>
              <a:buChar char="•"/>
            </a:pPr>
            <a:endParaRPr lang="el-GR" sz="2400" dirty="0" smtClean="0"/>
          </a:p>
          <a:p>
            <a:pPr lvl="1">
              <a:buFont typeface="Arial" pitchFamily="34" charset="0"/>
              <a:buChar char="•"/>
            </a:pPr>
            <a:endParaRPr lang="el-GR" sz="2400" dirty="0" smtClean="0"/>
          </a:p>
          <a:p>
            <a:pPr lvl="1">
              <a:buFont typeface="Arial" pitchFamily="34" charset="0"/>
              <a:buChar char="•"/>
            </a:pPr>
            <a:endParaRPr lang="en-US" sz="2400" dirty="0" smtClean="0"/>
          </a:p>
          <a:p>
            <a:pPr lvl="1">
              <a:buFont typeface="Arial" pitchFamily="34" charset="0"/>
              <a:buChar char="•"/>
            </a:pPr>
            <a:endParaRPr lang="en-US" sz="2400" dirty="0"/>
          </a:p>
          <a:p>
            <a:pPr marL="0" lvl="1" indent="0">
              <a:buNone/>
            </a:pPr>
            <a:endParaRPr lang="el-GR" sz="2400" dirty="0"/>
          </a:p>
        </p:txBody>
      </p:sp>
    </p:spTree>
    <p:extLst>
      <p:ext uri="{BB962C8B-B14F-4D97-AF65-F5344CB8AC3E}">
        <p14:creationId xmlns:p14="http://schemas.microsoft.com/office/powerpoint/2010/main" xmlns="" val="167945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25</a:t>
            </a:fld>
            <a:endParaRPr lang="en-US" dirty="0"/>
          </a:p>
        </p:txBody>
      </p:sp>
      <p:sp>
        <p:nvSpPr>
          <p:cNvPr id="10" name="Content Placeholder 9"/>
          <p:cNvSpPr>
            <a:spLocks noGrp="1"/>
          </p:cNvSpPr>
          <p:nvPr>
            <p:ph sz="half" idx="2"/>
          </p:nvPr>
        </p:nvSpPr>
        <p:spPr/>
        <p:txBody>
          <a:bodyPr>
            <a:normAutofit fontScale="70000" lnSpcReduction="20000"/>
          </a:bodyPr>
          <a:lstStyle/>
          <a:p>
            <a:pPr lvl="1">
              <a:buFont typeface="Arial" pitchFamily="34" charset="0"/>
              <a:buChar char="•"/>
            </a:pPr>
            <a:r>
              <a:rPr lang="el-GR" sz="2600" dirty="0" smtClean="0"/>
              <a:t>Περιγραφή δραστηριότητας</a:t>
            </a:r>
            <a:r>
              <a:rPr lang="en-US" sz="2600" dirty="0" smtClean="0"/>
              <a:t> </a:t>
            </a:r>
            <a:r>
              <a:rPr lang="el-GR" sz="2600" dirty="0" smtClean="0"/>
              <a:t>1 (2</a:t>
            </a:r>
            <a:r>
              <a:rPr lang="el-GR" sz="2600" baseline="30000" dirty="0" smtClean="0"/>
              <a:t>ης</a:t>
            </a:r>
            <a:r>
              <a:rPr lang="el-GR" sz="2600" dirty="0" smtClean="0"/>
              <a:t> διδακτικής ώρας): Κάθε μαθητής κάθεται μπροστά σε έναν υπολογιστή. Συνδέονται στον </a:t>
            </a:r>
            <a:r>
              <a:rPr lang="en-US" sz="2600" dirty="0" err="1" smtClean="0"/>
              <a:t>google</a:t>
            </a:r>
            <a:r>
              <a:rPr lang="en-US" sz="2600" dirty="0" smtClean="0"/>
              <a:t> </a:t>
            </a:r>
            <a:r>
              <a:rPr lang="el-GR" sz="2600" dirty="0" smtClean="0"/>
              <a:t>λογαριασμό τους και η καθηγήτρια ανοίγει ένα κενό </a:t>
            </a:r>
            <a:r>
              <a:rPr lang="en-US" sz="2600" dirty="0" err="1" smtClean="0"/>
              <a:t>google</a:t>
            </a:r>
            <a:r>
              <a:rPr lang="en-US" sz="2600" dirty="0" smtClean="0"/>
              <a:t> doc </a:t>
            </a:r>
            <a:r>
              <a:rPr lang="el-GR" sz="2600" dirty="0" smtClean="0"/>
              <a:t>όπου όλοι οι μαθητές μπορούν να γράψουν. Κάνουν δοκιμές, ρωτούν αν έχουν απορίες. Μετά ανοίγουν το φύλλο εργασίας που υπάρχει σε κάθε υπολογιστή. Η καθηγήτρια εξηγεί τι πρέπει να παράγουν οι μαθητές και πώς πρέπει να δουλέψουν για αυτό. Η εκπαιδευτικός ανακοινώνει τις ομάδες (κάθε ομάδα 3 μαθητές). Οι ομάδες είναι μεικτές από άποψη φύλου και επιπέδου γλωσσομάθειας. Τέλος, η καθηγήτρια εξηγεί ότι στο επόμενο μάθημα η τάξη θα ψηφίσει τον πιο ξεχωριστό και ενδιαφέροντα μύθο. Έτσι, η δραστηριότητα τοποθετείται σε ένα πραγματικό πλαίσιο και οι μαθητές γράφουν για ένα σκοπό.  </a:t>
            </a:r>
          </a:p>
          <a:p>
            <a:pPr lvl="1">
              <a:buFont typeface="Arial" pitchFamily="34" charset="0"/>
              <a:buChar char="•"/>
            </a:pPr>
            <a:endParaRPr lang="el-GR" sz="2600" dirty="0" smtClean="0"/>
          </a:p>
          <a:p>
            <a:pPr lvl="1">
              <a:buFont typeface="Arial" pitchFamily="34" charset="0"/>
              <a:buChar char="•"/>
            </a:pPr>
            <a:r>
              <a:rPr lang="el-GR" sz="2600" dirty="0" smtClean="0"/>
              <a:t>Αποτελέσματα της δραστηριότητας: Οι μαθητές κατανοούν τι πρέπει να κάνουν και πώς. Επιλύονται τυχόν απορίες και οι μαθητές είναι έτοιμοι να ξεκινήσουν τη συγγραφή.</a:t>
            </a:r>
          </a:p>
          <a:p>
            <a:pPr lvl="1">
              <a:buFont typeface="Arial" pitchFamily="34" charset="0"/>
              <a:buChar char="•"/>
            </a:pPr>
            <a:endParaRPr lang="el-GR" sz="2600" dirty="0" smtClean="0"/>
          </a:p>
          <a:p>
            <a:pPr lvl="1">
              <a:buFont typeface="Arial" pitchFamily="34" charset="0"/>
              <a:buChar char="•"/>
            </a:pPr>
            <a:endParaRPr lang="el-GR" sz="2400" dirty="0" smtClean="0"/>
          </a:p>
          <a:p>
            <a:pPr lvl="1">
              <a:buFont typeface="Arial" pitchFamily="34" charset="0"/>
              <a:buChar char="•"/>
            </a:pPr>
            <a:endParaRPr lang="el-GR" sz="2400" dirty="0" smtClean="0"/>
          </a:p>
          <a:p>
            <a:pPr lvl="1">
              <a:buFont typeface="Arial" pitchFamily="34" charset="0"/>
              <a:buChar char="•"/>
            </a:pPr>
            <a:endParaRPr lang="en-US" sz="2400" dirty="0" smtClean="0"/>
          </a:p>
          <a:p>
            <a:pPr lvl="1">
              <a:buFont typeface="Arial" pitchFamily="34" charset="0"/>
              <a:buChar char="•"/>
            </a:pPr>
            <a:endParaRPr lang="en-US" sz="2400" dirty="0"/>
          </a:p>
          <a:p>
            <a:pPr marL="0" lvl="1" indent="0">
              <a:buNone/>
            </a:pPr>
            <a:endParaRPr lang="el-GR" sz="2400" dirty="0"/>
          </a:p>
        </p:txBody>
      </p:sp>
    </p:spTree>
    <p:extLst>
      <p:ext uri="{BB962C8B-B14F-4D97-AF65-F5344CB8AC3E}">
        <p14:creationId xmlns:p14="http://schemas.microsoft.com/office/powerpoint/2010/main" xmlns="" val="167945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26</a:t>
            </a:fld>
            <a:endParaRPr lang="en-US" dirty="0"/>
          </a:p>
        </p:txBody>
      </p:sp>
      <p:sp>
        <p:nvSpPr>
          <p:cNvPr id="10" name="Rectangle 9"/>
          <p:cNvSpPr/>
          <p:nvPr/>
        </p:nvSpPr>
        <p:spPr>
          <a:xfrm>
            <a:off x="3084395" y="5390866"/>
            <a:ext cx="6059606" cy="4503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smtClean="0"/>
          </a:p>
          <a:p>
            <a:pPr algn="ctr"/>
            <a:r>
              <a:rPr lang="el-GR" dirty="0" smtClean="0"/>
              <a:t>Εικόνα 1 – </a:t>
            </a:r>
            <a:r>
              <a:rPr lang="en-US" dirty="0" smtClean="0"/>
              <a:t>Google doc </a:t>
            </a:r>
            <a:r>
              <a:rPr lang="en-US" dirty="0" smtClean="0"/>
              <a:t>My myth</a:t>
            </a:r>
            <a:endParaRPr lang="el-GR" dirty="0" smtClean="0"/>
          </a:p>
          <a:p>
            <a:pPr algn="r"/>
            <a:endParaRPr lang="el-GR" sz="1400" dirty="0"/>
          </a:p>
        </p:txBody>
      </p:sp>
      <p:pic>
        <p:nvPicPr>
          <p:cNvPr id="1026" name="Picture 2" descr="C:\Users\Λάιου Χριστίνα\Desktop\i-create competition\mythdoc.png"/>
          <p:cNvPicPr>
            <a:picLocks noGrp="1" noChangeAspect="1" noChangeArrowheads="1"/>
          </p:cNvPicPr>
          <p:nvPr>
            <p:ph sz="half" idx="2"/>
          </p:nvPr>
        </p:nvPicPr>
        <p:blipFill>
          <a:blip r:embed="rId2"/>
          <a:srcRect/>
          <a:stretch>
            <a:fillRect/>
          </a:stretch>
        </p:blipFill>
        <p:spPr bwMode="auto">
          <a:xfrm>
            <a:off x="0" y="0"/>
            <a:ext cx="9144000" cy="5042263"/>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27</a:t>
            </a:fld>
            <a:endParaRPr lang="en-US" dirty="0"/>
          </a:p>
        </p:txBody>
      </p:sp>
      <p:sp>
        <p:nvSpPr>
          <p:cNvPr id="10" name="Content Placeholder 9"/>
          <p:cNvSpPr>
            <a:spLocks noGrp="1"/>
          </p:cNvSpPr>
          <p:nvPr>
            <p:ph sz="half" idx="2"/>
          </p:nvPr>
        </p:nvSpPr>
        <p:spPr/>
        <p:txBody>
          <a:bodyPr>
            <a:normAutofit fontScale="77500" lnSpcReduction="20000"/>
          </a:bodyPr>
          <a:lstStyle/>
          <a:p>
            <a:pPr lvl="1">
              <a:buFont typeface="Arial" pitchFamily="34" charset="0"/>
              <a:buChar char="•"/>
            </a:pPr>
            <a:r>
              <a:rPr lang="el-GR" sz="2600" dirty="0" smtClean="0"/>
              <a:t>Περιγραφή δραστηριότητας</a:t>
            </a:r>
            <a:r>
              <a:rPr lang="en-US" sz="2600" dirty="0" smtClean="0"/>
              <a:t> </a:t>
            </a:r>
            <a:r>
              <a:rPr lang="el-GR" sz="2600" dirty="0" smtClean="0"/>
              <a:t>2 (2</a:t>
            </a:r>
            <a:r>
              <a:rPr lang="el-GR" sz="2600" baseline="30000" dirty="0" smtClean="0"/>
              <a:t>ης</a:t>
            </a:r>
            <a:r>
              <a:rPr lang="el-GR" sz="2600" dirty="0" smtClean="0"/>
              <a:t> διδακτικής ώρας): Κάθε μαθητής κάθεται μπροστά σε έναν υπολογιστή. Μέσα από το φύλλο εργασίας ανοίγει το </a:t>
            </a:r>
            <a:r>
              <a:rPr lang="en-US" sz="2600" dirty="0" smtClean="0"/>
              <a:t>online </a:t>
            </a:r>
            <a:r>
              <a:rPr lang="el-GR" sz="2600" dirty="0" smtClean="0"/>
              <a:t>έγγραφο της ομάδας του. Οι μαθητές γράφουν συνεργατικά και χρησιμοποιούν τη λειτουργία </a:t>
            </a:r>
            <a:r>
              <a:rPr lang="en-US" sz="2600" dirty="0" smtClean="0"/>
              <a:t>chat </a:t>
            </a:r>
            <a:r>
              <a:rPr lang="el-GR" sz="2600" dirty="0" smtClean="0"/>
              <a:t>να συζητήσουν, να διαπραγματευτούν, να προτείνουν, να διορθώσουν. Η καθηγήτρια περνά σιωπηλά ανάμεσα στους μαθητές  βοηθώντας αν και όπου χρειάζεται. Σαν εργασία για το σπίτι, οι μαθητές μπορούν να συνεχίσουν να δουλεύουν το κείμενο ή να το επιμεληθούν αν το έχουν τελειώσει. Ή ακόμη </a:t>
            </a:r>
            <a:r>
              <a:rPr lang="el-GR" sz="2600" dirty="0" err="1" smtClean="0"/>
              <a:t>ακόμη</a:t>
            </a:r>
            <a:r>
              <a:rPr lang="el-GR" sz="2600" dirty="0" smtClean="0"/>
              <a:t> να το σβήσουν και να αρχίσουν από την αρχή. Η ομάδα συνεννοείται πώς και πότε θα δουλέψει από το σπίτι. </a:t>
            </a:r>
          </a:p>
          <a:p>
            <a:pPr lvl="1">
              <a:buFont typeface="Arial" pitchFamily="34" charset="0"/>
              <a:buChar char="•"/>
            </a:pPr>
            <a:endParaRPr lang="el-GR" sz="2600" dirty="0" smtClean="0"/>
          </a:p>
          <a:p>
            <a:pPr lvl="1">
              <a:buFont typeface="Arial" pitchFamily="34" charset="0"/>
              <a:buChar char="•"/>
            </a:pPr>
            <a:r>
              <a:rPr lang="el-GR" sz="2600" dirty="0" smtClean="0"/>
              <a:t>Αποτελέσματα της δραστηριότητας: Οι μαθητές γράφουν συνεργατικά και δημιουργούν ένα πρωτότυπο προϊόν-έργο. Το μάθημα γίνεται </a:t>
            </a:r>
            <a:r>
              <a:rPr lang="el-GR" sz="2600" dirty="0" err="1" smtClean="0"/>
              <a:t>μαθητοκεντρικό</a:t>
            </a:r>
            <a:r>
              <a:rPr lang="el-GR" sz="2600" dirty="0" smtClean="0"/>
              <a:t>, συνεργατικό, δημιουργικό, ευχάριστο.</a:t>
            </a:r>
          </a:p>
          <a:p>
            <a:pPr lvl="1">
              <a:buFont typeface="Arial" pitchFamily="34" charset="0"/>
              <a:buChar char="•"/>
            </a:pPr>
            <a:endParaRPr lang="el-GR" sz="2600" dirty="0" smtClean="0"/>
          </a:p>
          <a:p>
            <a:pPr lvl="1">
              <a:buFont typeface="Arial" pitchFamily="34" charset="0"/>
              <a:buChar char="•"/>
            </a:pPr>
            <a:endParaRPr lang="el-GR" sz="2600" dirty="0" smtClean="0"/>
          </a:p>
          <a:p>
            <a:pPr lvl="1">
              <a:buFont typeface="Arial" pitchFamily="34" charset="0"/>
              <a:buChar char="•"/>
            </a:pPr>
            <a:endParaRPr lang="el-GR" sz="2400" dirty="0" smtClean="0"/>
          </a:p>
          <a:p>
            <a:pPr lvl="1">
              <a:buFont typeface="Arial" pitchFamily="34" charset="0"/>
              <a:buChar char="•"/>
            </a:pPr>
            <a:endParaRPr lang="el-GR" sz="2400" dirty="0" smtClean="0"/>
          </a:p>
          <a:p>
            <a:pPr lvl="1">
              <a:buFont typeface="Arial" pitchFamily="34" charset="0"/>
              <a:buChar char="•"/>
            </a:pPr>
            <a:endParaRPr lang="en-US" sz="2400" dirty="0" smtClean="0"/>
          </a:p>
          <a:p>
            <a:pPr lvl="1">
              <a:buFont typeface="Arial" pitchFamily="34" charset="0"/>
              <a:buChar char="•"/>
            </a:pPr>
            <a:endParaRPr lang="en-US" sz="2400" dirty="0"/>
          </a:p>
          <a:p>
            <a:pPr marL="0" lvl="1" indent="0">
              <a:buNone/>
            </a:pPr>
            <a:endParaRPr lang="el-GR" sz="2400" dirty="0"/>
          </a:p>
        </p:txBody>
      </p:sp>
    </p:spTree>
    <p:extLst>
      <p:ext uri="{BB962C8B-B14F-4D97-AF65-F5344CB8AC3E}">
        <p14:creationId xmlns:p14="http://schemas.microsoft.com/office/powerpoint/2010/main" xmlns="" val="167945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solidFill>
                  <a:schemeClr val="accent3">
                    <a:lumMod val="50000"/>
                  </a:schemeClr>
                </a:solidFill>
                <a:effectLst>
                  <a:outerShdw blurRad="38100" dist="38100" dir="2700000" algn="tl">
                    <a:srgbClr val="000000">
                      <a:alpha val="43137"/>
                    </a:srgbClr>
                  </a:outerShdw>
                </a:effectLst>
              </a:rPr>
              <a:t>ΣΤΟΙΧΕΙΑ ΤΕΚΜΗΡΙΩΣΗΣ ΚΑΙ ΕΠΕΚΤΑΣΗΣ</a:t>
            </a:r>
            <a:endParaRPr lang="el-GR" dirty="0">
              <a:solidFill>
                <a:schemeClr val="accent3">
                  <a:lumMod val="50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29</a:t>
            </a:fld>
            <a:endParaRPr lang="en-US" dirty="0"/>
          </a:p>
        </p:txBody>
      </p:sp>
      <p:sp>
        <p:nvSpPr>
          <p:cNvPr id="5" name="Content Placeholder 4"/>
          <p:cNvSpPr>
            <a:spLocks noGrp="1"/>
          </p:cNvSpPr>
          <p:nvPr>
            <p:ph sz="half" idx="2"/>
          </p:nvPr>
        </p:nvSpPr>
        <p:spPr/>
        <p:txBody>
          <a:bodyPr/>
          <a:lstStyle/>
          <a:p>
            <a:pPr lvl="1">
              <a:spcBef>
                <a:spcPts val="600"/>
              </a:spcBef>
              <a:spcAft>
                <a:spcPts val="600"/>
              </a:spcAft>
              <a:buFont typeface="Arial" pitchFamily="34" charset="0"/>
              <a:buChar char="•"/>
            </a:pPr>
            <a:r>
              <a:rPr lang="el-GR" dirty="0" smtClean="0"/>
              <a:t>Οι μαθητές ευχαριστήθηκαν τη διαδικασία, έμαθαν, συνεργάστηκαν  και έγιναν μικροί συγγραφείς. </a:t>
            </a:r>
          </a:p>
          <a:p>
            <a:pPr lvl="1">
              <a:spcBef>
                <a:spcPts val="600"/>
              </a:spcBef>
              <a:spcAft>
                <a:spcPts val="600"/>
              </a:spcAft>
              <a:buFont typeface="Arial" pitchFamily="34" charset="0"/>
              <a:buChar char="•"/>
            </a:pPr>
            <a:r>
              <a:rPr lang="el-GR" dirty="0" smtClean="0"/>
              <a:t>Οι μαθητές χάρηκαν το μάθημα και η εκπαιδευτικός το ίδιο. Το αποτέλεσμα ήταν παραπάνω από ικανοποιητικό. Τα έργα των μαθητών ήταν ευφάνταστα και πρωτότυπα. </a:t>
            </a:r>
          </a:p>
          <a:p>
            <a:pPr lvl="1">
              <a:spcBef>
                <a:spcPts val="600"/>
              </a:spcBef>
              <a:spcAft>
                <a:spcPts val="600"/>
              </a:spcAft>
              <a:buFont typeface="Arial" pitchFamily="34" charset="0"/>
              <a:buChar char="•"/>
            </a:pPr>
            <a:r>
              <a:rPr lang="el-GR" dirty="0" smtClean="0"/>
              <a:t>Αναπτύχθηκε η </a:t>
            </a:r>
            <a:r>
              <a:rPr lang="el-GR" dirty="0" err="1" smtClean="0"/>
              <a:t>συνεργατικότητα</a:t>
            </a:r>
            <a:r>
              <a:rPr lang="el-GR" dirty="0" smtClean="0"/>
              <a:t>, το μάθημα έγινε </a:t>
            </a:r>
            <a:r>
              <a:rPr lang="el-GR" dirty="0" err="1" smtClean="0"/>
              <a:t>μαθητοκεντρικό</a:t>
            </a:r>
            <a:r>
              <a:rPr lang="el-GR" dirty="0" smtClean="0"/>
              <a:t>, κεντρίστηκε το ενδιαφέρον των μαθητών, καλλιεργήθηκε η φαντασία τους, η παραγωγή γραπτού λόγου έγινε λιγότερο «τρομακτική».</a:t>
            </a:r>
          </a:p>
          <a:p>
            <a:pPr lvl="1">
              <a:spcBef>
                <a:spcPts val="600"/>
              </a:spcBef>
              <a:spcAft>
                <a:spcPts val="600"/>
              </a:spcAft>
              <a:buFont typeface="Arial" pitchFamily="34" charset="0"/>
              <a:buChar char="•"/>
            </a:pPr>
            <a:r>
              <a:rPr lang="el-GR" dirty="0" smtClean="0"/>
              <a:t>Οι μαθητές ενθουσιάστηκαν με αυτό τον τρόπο γραφής κειμένου. Η παρώθηση των μαθητών ενισχύθηκε. </a:t>
            </a:r>
          </a:p>
          <a:p>
            <a:pPr lvl="1">
              <a:spcBef>
                <a:spcPts val="600"/>
              </a:spcBef>
              <a:spcAft>
                <a:spcPts val="600"/>
              </a:spcAft>
              <a:buFont typeface="Arial" pitchFamily="34" charset="0"/>
              <a:buChar char="•"/>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ΣΧΕΔΙΑΣΜΟΣ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cap="none" dirty="0" smtClean="0"/>
              <a:t>ΑΠΡΟΣΜΕΝΑ ΓΕΓΟΝΟΤΑ </a:t>
            </a:r>
            <a:endParaRPr lang="el-GR"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30</a:t>
            </a:fld>
            <a:endParaRPr lang="en-US" dirty="0"/>
          </a:p>
        </p:txBody>
      </p:sp>
      <p:sp>
        <p:nvSpPr>
          <p:cNvPr id="6" name="Content Placeholder 5"/>
          <p:cNvSpPr>
            <a:spLocks noGrp="1"/>
          </p:cNvSpPr>
          <p:nvPr>
            <p:ph sz="half" idx="2"/>
          </p:nvPr>
        </p:nvSpPr>
        <p:spPr/>
        <p:txBody>
          <a:bodyPr>
            <a:normAutofit fontScale="92500" lnSpcReduction="20000"/>
          </a:bodyPr>
          <a:lstStyle/>
          <a:p>
            <a:endParaRPr lang="el-GR" dirty="0" smtClean="0"/>
          </a:p>
          <a:p>
            <a:r>
              <a:rPr lang="el-GR" dirty="0" smtClean="0"/>
              <a:t>Η διαδικασία δούλεψε καλά χωρίς προβλήματα. Το απρόσμενο γεγονός για την εκπαιδευτικό είναι ότι οι μαθητές ευχαριστήθηκαν τη διαδικασία και έγραψαν εξαιρετικά ευφάνταστους μύθους. </a:t>
            </a:r>
          </a:p>
          <a:p>
            <a:endParaRPr lang="el-GR" sz="2000" dirty="0" smtClean="0"/>
          </a:p>
          <a:p>
            <a:r>
              <a:rPr lang="el-GR" dirty="0" smtClean="0"/>
              <a:t> Κατά τη συγγραφή των μύθων, η εκπαιδευτικός χάθηκε από το προσκήνιο και οι μαθητές σχεδόν την ξέχασαν εντελώς. Αυτό εκλήφθηκε ως θετικό και η καθηγήτρια δεν έκανε αισθητή την παρουσία της εφόσον δεν υπήρχε λόγος. Ακόμη, όταν αναγνώστηκαν οι μύθοι, η εκπαιδευτικός δε στάθηκε σε γραμματικά ή εκφραστικά λάθη και δεν έκανε διορθώσεις.</a:t>
            </a:r>
          </a:p>
          <a:p>
            <a:r>
              <a:rPr lang="el-GR" dirty="0" smtClean="0"/>
              <a:t> </a:t>
            </a:r>
          </a:p>
          <a:p>
            <a:endParaRPr lang="el-GR" dirty="0" smtClean="0"/>
          </a:p>
          <a:p>
            <a:endParaRPr lang="el-GR" sz="2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cap="none" dirty="0" smtClean="0"/>
              <a:t>ΣΧΕΣΗ ΜΕ ΑΛΛΕΣ ΑΝΟΙΧΤΕΣ ΕΚΠΑΙΔΕΥΤΙΚΕΣ ΠΡΑΚΤΙΚΕΣ</a:t>
            </a:r>
            <a:endParaRPr lang="el-GR"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31</a:t>
            </a:fld>
            <a:endParaRPr lang="en-US" dirty="0"/>
          </a:p>
        </p:txBody>
      </p:sp>
      <p:sp>
        <p:nvSpPr>
          <p:cNvPr id="7" name="Content Placeholder 6"/>
          <p:cNvSpPr>
            <a:spLocks noGrp="1"/>
          </p:cNvSpPr>
          <p:nvPr>
            <p:ph sz="half" idx="2"/>
          </p:nvPr>
        </p:nvSpPr>
        <p:spPr/>
        <p:txBody>
          <a:bodyPr>
            <a:normAutofit/>
          </a:bodyPr>
          <a:lstStyle/>
          <a:p>
            <a:pPr marL="0" lvl="1" indent="0">
              <a:spcBef>
                <a:spcPts val="600"/>
              </a:spcBef>
              <a:spcAft>
                <a:spcPts val="600"/>
              </a:spcAft>
              <a:buNone/>
            </a:pPr>
            <a:r>
              <a:rPr lang="el-GR" sz="2400" dirty="0" smtClean="0"/>
              <a:t>Η παρούσα ανοιχτή πρακτική δεν έχει βασιστεί σε κάποια άλλη πρακτική. Η πρωτοτυπία έγκειται στη συνεργατική γραφή ενός μύθου μέσω </a:t>
            </a:r>
            <a:r>
              <a:rPr lang="en-US" sz="2400" dirty="0" err="1" smtClean="0"/>
              <a:t>google</a:t>
            </a:r>
            <a:r>
              <a:rPr lang="en-US" sz="2400" dirty="0" smtClean="0"/>
              <a:t> docs</a:t>
            </a:r>
            <a:r>
              <a:rPr lang="el-GR" sz="2400" dirty="0" smtClean="0"/>
              <a:t>. </a:t>
            </a:r>
          </a:p>
        </p:txBody>
      </p:sp>
    </p:spTree>
    <p:extLst>
      <p:ext uri="{BB962C8B-B14F-4D97-AF65-F5344CB8AC3E}">
        <p14:creationId xmlns:p14="http://schemas.microsoft.com/office/powerpoint/2010/main" xmlns="" val="11240478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32</a:t>
            </a:fld>
            <a:endParaRPr lang="en-US" dirty="0"/>
          </a:p>
        </p:txBody>
      </p:sp>
      <p:sp>
        <p:nvSpPr>
          <p:cNvPr id="7" name="Content Placeholder 6"/>
          <p:cNvSpPr>
            <a:spLocks noGrp="1"/>
          </p:cNvSpPr>
          <p:nvPr>
            <p:ph sz="half" idx="2"/>
          </p:nvPr>
        </p:nvSpPr>
        <p:spPr/>
        <p:txBody>
          <a:bodyPr>
            <a:normAutofit fontScale="25000" lnSpcReduction="20000"/>
          </a:bodyPr>
          <a:lstStyle/>
          <a:p>
            <a:pPr marL="0" lvl="1" indent="0">
              <a:buNone/>
            </a:pPr>
            <a:r>
              <a:rPr lang="el-GR" sz="3700" b="1" dirty="0" smtClean="0"/>
              <a:t>Πρόσθετο υλικό που αξιοποιήθηκε</a:t>
            </a:r>
          </a:p>
          <a:p>
            <a:pPr marL="0" lvl="1" indent="0" algn="ctr">
              <a:buNone/>
            </a:pPr>
            <a:r>
              <a:rPr lang="el-GR" sz="4300" b="1" dirty="0" smtClean="0"/>
              <a:t>Βιβλιογραφία</a:t>
            </a:r>
          </a:p>
          <a:p>
            <a:r>
              <a:rPr lang="en-US" sz="5600" dirty="0" smtClean="0"/>
              <a:t>Burgess, J. (1994). ‘Ideational frameworks in integrated language learning’. </a:t>
            </a:r>
            <a:r>
              <a:rPr lang="en-US" sz="5600" i="1" dirty="0" smtClean="0"/>
              <a:t>System</a:t>
            </a:r>
            <a:r>
              <a:rPr lang="en-US" sz="5600" dirty="0" smtClean="0"/>
              <a:t>,   22/3:</a:t>
            </a:r>
            <a:r>
              <a:rPr lang="el-GR" sz="5600" dirty="0" smtClean="0"/>
              <a:t> </a:t>
            </a:r>
            <a:r>
              <a:rPr lang="en-US" sz="5600" dirty="0" smtClean="0"/>
              <a:t>309-318.</a:t>
            </a:r>
            <a:endParaRPr lang="el-GR" sz="5600" dirty="0" smtClean="0"/>
          </a:p>
          <a:p>
            <a:r>
              <a:rPr lang="en-GB" sz="5600" dirty="0" smtClean="0"/>
              <a:t>Cope, B., &amp; </a:t>
            </a:r>
            <a:r>
              <a:rPr lang="en-GB" sz="5600" dirty="0" err="1" smtClean="0"/>
              <a:t>Kalantzis</a:t>
            </a:r>
            <a:r>
              <a:rPr lang="en-GB" sz="5600" dirty="0" smtClean="0"/>
              <a:t>, K. (Eds.) (2000). </a:t>
            </a:r>
            <a:r>
              <a:rPr lang="en-GB" sz="5600" i="1" dirty="0" err="1" smtClean="0"/>
              <a:t>Multiliteracies</a:t>
            </a:r>
            <a:r>
              <a:rPr lang="en-GB" sz="5600" i="1" dirty="0" smtClean="0"/>
              <a:t>: Literacy learning and the design of social futures.</a:t>
            </a:r>
            <a:r>
              <a:rPr lang="en-GB" sz="5600" dirty="0" smtClean="0"/>
              <a:t> Melbourne: Macmillan</a:t>
            </a:r>
            <a:endParaRPr lang="el-GR" sz="5600" dirty="0" smtClean="0"/>
          </a:p>
          <a:p>
            <a:r>
              <a:rPr lang="en-GB" sz="5600" dirty="0" smtClean="0"/>
              <a:t>Council of Europe (2001). </a:t>
            </a:r>
            <a:r>
              <a:rPr lang="en-GB" sz="5600" i="1" dirty="0" smtClean="0"/>
              <a:t>The Common European Framework of Reference for Languages. </a:t>
            </a:r>
            <a:r>
              <a:rPr lang="en-GB" sz="5600" dirty="0" smtClean="0"/>
              <a:t>Cambridge: Cambridge University Press.</a:t>
            </a:r>
            <a:endParaRPr lang="el-GR" sz="5600" dirty="0" smtClean="0"/>
          </a:p>
          <a:p>
            <a:r>
              <a:rPr lang="en-GB" sz="5600" dirty="0" err="1" smtClean="0"/>
              <a:t>DeVoss</a:t>
            </a:r>
            <a:r>
              <a:rPr lang="en-GB" sz="5600" dirty="0" smtClean="0"/>
              <a:t>, </a:t>
            </a:r>
            <a:r>
              <a:rPr lang="en-US" sz="5600" dirty="0" smtClean="0"/>
              <a:t>D., </a:t>
            </a:r>
            <a:r>
              <a:rPr lang="en-GB" sz="5600" dirty="0" err="1" smtClean="0"/>
              <a:t>Eidman-Aadahl</a:t>
            </a:r>
            <a:r>
              <a:rPr lang="en-GB" sz="5600" dirty="0" smtClean="0"/>
              <a:t>, E. and Hicks, T. (2010). </a:t>
            </a:r>
            <a:r>
              <a:rPr lang="en-GB" sz="5600" i="1" dirty="0" smtClean="0"/>
              <a:t>Because Digital Writing matters</a:t>
            </a:r>
            <a:r>
              <a:rPr lang="en-US" sz="5600" i="1" dirty="0" smtClean="0"/>
              <a:t>:</a:t>
            </a:r>
            <a:r>
              <a:rPr lang="en-GB" sz="5600" i="1" dirty="0" smtClean="0"/>
              <a:t> improving Student Writing in Online and Multimedia Environment.  </a:t>
            </a:r>
            <a:r>
              <a:rPr lang="en-GB" sz="5600" dirty="0" smtClean="0"/>
              <a:t>San Francisco: </a:t>
            </a:r>
            <a:r>
              <a:rPr lang="en-GB" sz="5600" dirty="0" err="1" smtClean="0"/>
              <a:t>Jossey</a:t>
            </a:r>
            <a:r>
              <a:rPr lang="en-GB" sz="5600" dirty="0" smtClean="0"/>
              <a:t>-Bass.</a:t>
            </a:r>
            <a:endParaRPr lang="el-GR" sz="5600" dirty="0" smtClean="0"/>
          </a:p>
          <a:p>
            <a:r>
              <a:rPr lang="en-US" sz="5600" i="1" dirty="0" smtClean="0"/>
              <a:t> </a:t>
            </a:r>
            <a:r>
              <a:rPr lang="en-US" sz="5600" dirty="0" smtClean="0"/>
              <a:t>Johns, T. &amp; Davies, F. (1983). ‘Text as a vehicle for information’. </a:t>
            </a:r>
            <a:r>
              <a:rPr lang="en-US" sz="5600" i="1" dirty="0" smtClean="0"/>
              <a:t>Reading in a  Foreign Language</a:t>
            </a:r>
            <a:r>
              <a:rPr lang="en-US" sz="5600" dirty="0" smtClean="0"/>
              <a:t>, 1: 1-19.</a:t>
            </a:r>
            <a:r>
              <a:rPr lang="en-US" sz="5600" i="1" dirty="0" smtClean="0"/>
              <a:t>           </a:t>
            </a:r>
            <a:endParaRPr lang="el-GR" sz="5600" dirty="0" smtClean="0"/>
          </a:p>
          <a:p>
            <a:r>
              <a:rPr lang="en-US" sz="5600" i="1" dirty="0" smtClean="0"/>
              <a:t> </a:t>
            </a:r>
            <a:r>
              <a:rPr lang="en-GB" sz="5600" dirty="0" err="1" smtClean="0"/>
              <a:t>Lankshear</a:t>
            </a:r>
            <a:r>
              <a:rPr lang="en-GB" sz="5600" dirty="0" smtClean="0"/>
              <a:t>, C. and </a:t>
            </a:r>
            <a:r>
              <a:rPr lang="en-GB" sz="5600" dirty="0" err="1" smtClean="0"/>
              <a:t>Knobel</a:t>
            </a:r>
            <a:r>
              <a:rPr lang="en-GB" sz="5600" dirty="0" smtClean="0"/>
              <a:t>, M. (2003). </a:t>
            </a:r>
            <a:r>
              <a:rPr lang="en-GB" sz="5600" i="1" dirty="0" smtClean="0"/>
              <a:t>New </a:t>
            </a:r>
            <a:r>
              <a:rPr lang="en-GB" sz="5600" i="1" dirty="0" err="1" smtClean="0"/>
              <a:t>Literacies</a:t>
            </a:r>
            <a:r>
              <a:rPr lang="en-GB" sz="5600" i="1" dirty="0" smtClean="0"/>
              <a:t>: Changing Knowledge in the Classrooms. </a:t>
            </a:r>
            <a:r>
              <a:rPr lang="en-GB" sz="5600" dirty="0" smtClean="0"/>
              <a:t>Buckingham: Open University Press</a:t>
            </a:r>
            <a:r>
              <a:rPr lang="en-GB" sz="5600" i="1" dirty="0" smtClean="0"/>
              <a:t>.   </a:t>
            </a:r>
            <a:endParaRPr lang="el-GR" sz="5600" dirty="0" smtClean="0"/>
          </a:p>
          <a:p>
            <a:r>
              <a:rPr lang="en-GB" sz="5600" dirty="0" err="1" smtClean="0"/>
              <a:t>Prensky</a:t>
            </a:r>
            <a:r>
              <a:rPr lang="en-GB" sz="5600" dirty="0" smtClean="0"/>
              <a:t>, M. (2001). </a:t>
            </a:r>
            <a:r>
              <a:rPr lang="en-GB" sz="5600" i="1" dirty="0" smtClean="0"/>
              <a:t>Digital game-based learning. </a:t>
            </a:r>
            <a:r>
              <a:rPr lang="en-GB" sz="5600" dirty="0" smtClean="0"/>
              <a:t>New York: McGraw-Hill. </a:t>
            </a:r>
            <a:endParaRPr lang="el-GR" sz="5600" dirty="0" smtClean="0"/>
          </a:p>
          <a:p>
            <a:r>
              <a:rPr lang="en-GB" sz="5600" i="1" dirty="0" smtClean="0"/>
              <a:t>The Unified Curriculum for Foreign Languages (EPS-XG), </a:t>
            </a:r>
            <a:r>
              <a:rPr lang="el-GR" sz="5600" i="1" dirty="0" smtClean="0"/>
              <a:t> </a:t>
            </a:r>
            <a:r>
              <a:rPr lang="en-GB" sz="5600" i="1" dirty="0" smtClean="0"/>
              <a:t>at  </a:t>
            </a:r>
            <a:r>
              <a:rPr lang="en-GB" sz="5600" i="1" u="sng" dirty="0" smtClean="0">
                <a:hlinkClick r:id="rId2"/>
              </a:rPr>
              <a:t>http://rcel.enl.uoa.gr/xenesglosses/sps.htm</a:t>
            </a:r>
            <a:r>
              <a:rPr lang="el-GR" sz="5600" i="1" u="sng" dirty="0" smtClean="0"/>
              <a:t> </a:t>
            </a:r>
            <a:endParaRPr lang="el-GR" sz="5600" dirty="0" smtClean="0"/>
          </a:p>
          <a:p>
            <a:r>
              <a:rPr lang="en-US" sz="5600" dirty="0" err="1" smtClean="0"/>
              <a:t>Warschauer</a:t>
            </a:r>
            <a:r>
              <a:rPr lang="en-US" sz="5600" dirty="0" smtClean="0"/>
              <a:t>, M. (1996). ‘Motivational aspects of using computers for writing and  Communication’. In M. </a:t>
            </a:r>
            <a:r>
              <a:rPr lang="en-US" sz="5600" dirty="0" err="1" smtClean="0"/>
              <a:t>Warschauer</a:t>
            </a:r>
            <a:r>
              <a:rPr lang="en-US" sz="5600" dirty="0" smtClean="0"/>
              <a:t> (Ed.), </a:t>
            </a:r>
            <a:r>
              <a:rPr lang="en-US" sz="5600" i="1" dirty="0" err="1" smtClean="0"/>
              <a:t>Telecollaboration</a:t>
            </a:r>
            <a:r>
              <a:rPr lang="en-US" sz="5600" i="1" dirty="0" smtClean="0"/>
              <a:t> in foreign</a:t>
            </a:r>
            <a:r>
              <a:rPr lang="el-GR" sz="5600" i="1" dirty="0" smtClean="0"/>
              <a:t> </a:t>
            </a:r>
            <a:r>
              <a:rPr lang="en-US" sz="5600" i="1" dirty="0" smtClean="0"/>
              <a:t>language learning:</a:t>
            </a:r>
            <a:r>
              <a:rPr lang="el-GR" sz="5600" i="1" dirty="0" smtClean="0"/>
              <a:t> </a:t>
            </a:r>
            <a:r>
              <a:rPr lang="en-US" sz="5600" i="1" dirty="0" smtClean="0"/>
              <a:t>Proceedings of the Hawaii symposium, </a:t>
            </a:r>
            <a:r>
              <a:rPr lang="en-US" sz="5600" dirty="0" smtClean="0"/>
              <a:t>12: 29-46. Honolulu: University of Hawaii.</a:t>
            </a:r>
            <a:endParaRPr lang="el-GR" sz="5600" dirty="0" smtClean="0"/>
          </a:p>
          <a:p>
            <a:endParaRPr lang="el-GR" sz="3800" dirty="0" smtClean="0"/>
          </a:p>
          <a:p>
            <a:r>
              <a:rPr lang="en-US" sz="3800" i="1" dirty="0" smtClean="0"/>
              <a:t> </a:t>
            </a:r>
            <a:endParaRPr lang="el-GR" sz="3800" dirty="0" smtClean="0"/>
          </a:p>
          <a:p>
            <a:pPr marL="0" lvl="1" indent="0">
              <a:buNone/>
            </a:pPr>
            <a:endParaRPr lang="el-GR"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FFF">
              <a:alpha val="34118"/>
            </a:srgbClr>
          </a:solidFill>
        </p:spPr>
        <p:txBody>
          <a:bodyPr/>
          <a:lstStyle/>
          <a:p>
            <a:r>
              <a:rPr lang="el-GR" cap="none" dirty="0" smtClean="0"/>
              <a:t>ΣΤΟΙΧΕΙΑ ΣΧΕΔΙΑΣΜΟΥ </a:t>
            </a:r>
            <a:endParaRPr lang="el-GR"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dirty="0"/>
          </a:p>
        </p:txBody>
      </p:sp>
      <p:sp>
        <p:nvSpPr>
          <p:cNvPr id="5" name="Content Placeholder 4"/>
          <p:cNvSpPr>
            <a:spLocks noGrp="1"/>
          </p:cNvSpPr>
          <p:nvPr>
            <p:ph sz="half" idx="2"/>
          </p:nvPr>
        </p:nvSpPr>
        <p:spPr/>
        <p:txBody>
          <a:bodyPr/>
          <a:lstStyle/>
          <a:p>
            <a:pPr marL="0" lvl="1" indent="0">
              <a:spcBef>
                <a:spcPts val="600"/>
              </a:spcBef>
              <a:buNone/>
            </a:pPr>
            <a:r>
              <a:rPr lang="el-GR" dirty="0" smtClean="0"/>
              <a:t>Περιγραφή:</a:t>
            </a:r>
          </a:p>
          <a:p>
            <a:pPr lvl="1">
              <a:spcBef>
                <a:spcPts val="600"/>
              </a:spcBef>
            </a:pPr>
            <a:r>
              <a:rPr lang="el-GR" dirty="0" smtClean="0"/>
              <a:t>μαθησιακό πρόβλημα προς αντιμετώπιση: οι μαθητές βρίσκουν την</a:t>
            </a:r>
            <a:r>
              <a:rPr lang="en-US" smtClean="0"/>
              <a:t> </a:t>
            </a:r>
            <a:r>
              <a:rPr lang="el-GR" smtClean="0"/>
              <a:t>παραγωγή </a:t>
            </a:r>
            <a:r>
              <a:rPr lang="el-GR" dirty="0" smtClean="0"/>
              <a:t>γραπτού λόγου στα αγγλικά ανιαρή και δύσκολη. </a:t>
            </a:r>
          </a:p>
          <a:p>
            <a:pPr lvl="1">
              <a:spcBef>
                <a:spcPts val="600"/>
              </a:spcBef>
            </a:pPr>
            <a:r>
              <a:rPr lang="el-GR" dirty="0" smtClean="0"/>
              <a:t>καινοτομικό στοιχείο: η συνεργατική γραφή ενός μύθου ψηφιακά. </a:t>
            </a:r>
          </a:p>
          <a:p>
            <a:pPr lvl="1">
              <a:spcBef>
                <a:spcPts val="600"/>
              </a:spcBef>
            </a:pPr>
            <a:r>
              <a:rPr lang="el-GR" dirty="0" smtClean="0"/>
              <a:t>σκεπτικό πρόσθετης παιδαγωγικής αξίας: επιδιώκεται η ενίσχυση της  παρώθησης των μαθητών, η ενίσχυση δεξιοτήτων </a:t>
            </a:r>
            <a:r>
              <a:rPr lang="el-GR" dirty="0" err="1" smtClean="0"/>
              <a:t>συνεργατικότητας</a:t>
            </a:r>
            <a:r>
              <a:rPr lang="el-GR" dirty="0" smtClean="0"/>
              <a:t> και η καλλιέργεια της δημιουργικότητας και της φαντασίας των μαθητών.</a:t>
            </a:r>
          </a:p>
          <a:p>
            <a:pPr lvl="1">
              <a:spcBef>
                <a:spcPts val="600"/>
              </a:spcBef>
            </a:pPr>
            <a:endParaRPr lang="el-GR" dirty="0" smtClean="0"/>
          </a:p>
          <a:p>
            <a:pPr>
              <a:spcBef>
                <a:spcPts val="600"/>
              </a:spcBef>
            </a:pPr>
            <a:endParaRPr lang="el-GR" dirty="0"/>
          </a:p>
        </p:txBody>
      </p:sp>
    </p:spTree>
    <p:extLst>
      <p:ext uri="{BB962C8B-B14F-4D97-AF65-F5344CB8AC3E}">
        <p14:creationId xmlns:p14="http://schemas.microsoft.com/office/powerpoint/2010/main" xmlns="" val="3274430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ΔΙΔΑΚΤΙΚΟΙ ΣΤΟΧΟΙ</a:t>
            </a:r>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dirty="0"/>
          </a:p>
        </p:txBody>
      </p:sp>
      <p:sp>
        <p:nvSpPr>
          <p:cNvPr id="6" name="Content Placeholder 5"/>
          <p:cNvSpPr>
            <a:spLocks noGrp="1"/>
          </p:cNvSpPr>
          <p:nvPr>
            <p:ph sz="half" idx="2"/>
          </p:nvPr>
        </p:nvSpPr>
        <p:spPr/>
        <p:txBody>
          <a:bodyPr>
            <a:normAutofit fontScale="62500" lnSpcReduction="20000"/>
          </a:bodyPr>
          <a:lstStyle/>
          <a:p>
            <a:r>
              <a:rPr lang="el-GR" sz="2300" b="1" dirty="0" smtClean="0"/>
              <a:t>Διδακτικοί στόχοι</a:t>
            </a:r>
          </a:p>
          <a:p>
            <a:pPr lvl="1">
              <a:spcBef>
                <a:spcPts val="600"/>
              </a:spcBef>
            </a:pPr>
            <a:r>
              <a:rPr lang="el-GR" sz="2300" dirty="0"/>
              <a:t>Στόχοι σχετικοί με το γνωστικό αντικείμενο</a:t>
            </a:r>
            <a:r>
              <a:rPr lang="el-GR" sz="2300" dirty="0" smtClean="0"/>
              <a:t>:</a:t>
            </a:r>
            <a:r>
              <a:rPr lang="el-GR" sz="2300" i="1" dirty="0" smtClean="0"/>
              <a:t> να γράψουν οι μαθητές ένα </a:t>
            </a:r>
            <a:r>
              <a:rPr lang="el-GR" sz="2300" b="1" i="1" dirty="0" smtClean="0"/>
              <a:t>μύθο</a:t>
            </a:r>
            <a:r>
              <a:rPr lang="el-GR" sz="2300" i="1" dirty="0" smtClean="0"/>
              <a:t> στα </a:t>
            </a:r>
            <a:r>
              <a:rPr lang="el-GR" sz="2300" b="1" i="1" dirty="0" smtClean="0"/>
              <a:t>αγγλικά</a:t>
            </a:r>
            <a:endParaRPr lang="el-GR" sz="2300" dirty="0" smtClean="0"/>
          </a:p>
          <a:p>
            <a:r>
              <a:rPr lang="el-GR" sz="2300" dirty="0" smtClean="0"/>
              <a:t>Στόχοι σχετικοί με δεξιότητες που αφορούν στο γνωστικό αντικείμενο: </a:t>
            </a:r>
            <a:r>
              <a:rPr lang="el-GR" sz="2300" i="1" dirty="0" smtClean="0"/>
              <a:t>να εξασκηθούν οι μαθητές στην ανάγνωση  ενός κειμένου για εύρεση συγκεκριμένων πληροφοριών (γρίφος)</a:t>
            </a:r>
            <a:r>
              <a:rPr lang="el-GR" sz="2300" b="1" i="1" dirty="0" smtClean="0"/>
              <a:t> (</a:t>
            </a:r>
            <a:r>
              <a:rPr lang="en-US" sz="2300" b="1" i="1" dirty="0" smtClean="0"/>
              <a:t>scanning</a:t>
            </a:r>
            <a:r>
              <a:rPr lang="el-GR" sz="2300" b="1" i="1" dirty="0" smtClean="0"/>
              <a:t>) </a:t>
            </a:r>
            <a:endParaRPr lang="el-GR" sz="2300" dirty="0" smtClean="0"/>
          </a:p>
          <a:p>
            <a:r>
              <a:rPr lang="el-GR" sz="2300" i="1" dirty="0" smtClean="0"/>
              <a:t>να εξασκηθούν στην ανάγνωση</a:t>
            </a:r>
            <a:r>
              <a:rPr lang="el-GR" sz="2300" b="1" i="1" dirty="0" smtClean="0"/>
              <a:t> </a:t>
            </a:r>
            <a:r>
              <a:rPr lang="el-GR" sz="2300" i="1" dirty="0" smtClean="0"/>
              <a:t> ενός κειμένου για συνολική κατανόηση (ποιο μυθικό πρόσωπο περιγράφεται)</a:t>
            </a:r>
            <a:r>
              <a:rPr lang="el-GR" sz="2300" b="1" i="1" dirty="0" smtClean="0"/>
              <a:t>(</a:t>
            </a:r>
            <a:r>
              <a:rPr lang="en-US" sz="2300" b="1" i="1" dirty="0" smtClean="0"/>
              <a:t>skimming</a:t>
            </a:r>
            <a:r>
              <a:rPr lang="el-GR" sz="2300" b="1" i="1" dirty="0" smtClean="0"/>
              <a:t>)</a:t>
            </a:r>
            <a:endParaRPr lang="el-GR" sz="2300" dirty="0" smtClean="0"/>
          </a:p>
          <a:p>
            <a:r>
              <a:rPr lang="el-GR" sz="2300" b="1" i="1" dirty="0" smtClean="0"/>
              <a:t> </a:t>
            </a:r>
            <a:r>
              <a:rPr lang="el-GR" sz="2300" i="1" dirty="0" smtClean="0"/>
              <a:t>να καλλιεργήσουν</a:t>
            </a:r>
            <a:r>
              <a:rPr lang="el-GR" sz="2300" b="1" i="1" dirty="0" smtClean="0"/>
              <a:t> </a:t>
            </a:r>
            <a:r>
              <a:rPr lang="el-GR" sz="2300" i="1" dirty="0" smtClean="0"/>
              <a:t> </a:t>
            </a:r>
            <a:r>
              <a:rPr lang="el-GR" sz="2300" b="1" i="1" dirty="0" err="1" smtClean="0"/>
              <a:t>μεταγνωστικές</a:t>
            </a:r>
            <a:r>
              <a:rPr lang="el-GR" sz="2300" b="1" i="1" dirty="0" smtClean="0"/>
              <a:t> στρατηγικές</a:t>
            </a:r>
            <a:endParaRPr lang="el-GR" sz="2300" dirty="0" smtClean="0"/>
          </a:p>
          <a:p>
            <a:r>
              <a:rPr lang="el-GR" sz="2300" b="1" i="1" dirty="0" smtClean="0"/>
              <a:t> </a:t>
            </a:r>
            <a:r>
              <a:rPr lang="el-GR" sz="2300" i="1" dirty="0" smtClean="0"/>
              <a:t>να εξασκηθούν στη</a:t>
            </a:r>
            <a:r>
              <a:rPr lang="el-GR" sz="2300" b="1" i="1" dirty="0" smtClean="0"/>
              <a:t> λεπτομερή ανάγνωση </a:t>
            </a:r>
            <a:r>
              <a:rPr lang="el-GR" sz="2300" i="1" dirty="0" smtClean="0"/>
              <a:t>για εύρεση πληροφοριών και συμπλήρωση πίνακα </a:t>
            </a:r>
            <a:r>
              <a:rPr lang="el-GR" sz="2300" b="1" i="1" dirty="0" smtClean="0"/>
              <a:t>(</a:t>
            </a:r>
            <a:r>
              <a:rPr lang="en-US" sz="2300" b="1" i="1" dirty="0" smtClean="0"/>
              <a:t>reading for detail</a:t>
            </a:r>
            <a:r>
              <a:rPr lang="el-GR" sz="2300" b="1" i="1" dirty="0" smtClean="0"/>
              <a:t>)</a:t>
            </a:r>
            <a:endParaRPr lang="el-GR" sz="2300" dirty="0" smtClean="0"/>
          </a:p>
          <a:p>
            <a:r>
              <a:rPr lang="el-GR" sz="2300" b="1" i="1" dirty="0" smtClean="0"/>
              <a:t> </a:t>
            </a:r>
            <a:r>
              <a:rPr lang="el-GR" sz="2300" i="1" dirty="0" smtClean="0"/>
              <a:t>να συνειδητοποιήσουν</a:t>
            </a:r>
            <a:r>
              <a:rPr lang="el-GR" sz="2300" b="1" i="1" dirty="0" smtClean="0"/>
              <a:t> </a:t>
            </a:r>
            <a:r>
              <a:rPr lang="el-GR" sz="2300" i="1" dirty="0" smtClean="0"/>
              <a:t> τη</a:t>
            </a:r>
            <a:r>
              <a:rPr lang="el-GR" sz="2300" b="1" i="1" dirty="0" smtClean="0"/>
              <a:t> μη γραμμική φύση της διαδικασίας της γραφής</a:t>
            </a:r>
            <a:endParaRPr lang="el-GR" sz="2300" dirty="0" smtClean="0"/>
          </a:p>
          <a:p>
            <a:r>
              <a:rPr lang="el-GR" sz="2300" i="1" dirty="0" smtClean="0"/>
              <a:t>να </a:t>
            </a:r>
            <a:r>
              <a:rPr lang="el-GR" sz="2300" b="1" i="1" dirty="0" smtClean="0"/>
              <a:t>οικοδομήσουν </a:t>
            </a:r>
            <a:r>
              <a:rPr lang="el-GR" sz="2300" i="1" dirty="0" smtClean="0"/>
              <a:t>τη γνώση με τρόπο</a:t>
            </a:r>
            <a:r>
              <a:rPr lang="el-GR" sz="2300" b="1" i="1" dirty="0" smtClean="0"/>
              <a:t> διερευνητικό</a:t>
            </a:r>
            <a:endParaRPr lang="el-GR" sz="2300" dirty="0" smtClean="0"/>
          </a:p>
          <a:p>
            <a:r>
              <a:rPr lang="el-GR" sz="2300" i="1" dirty="0" smtClean="0"/>
              <a:t>να εξασκηθούν σε όλες τις</a:t>
            </a:r>
            <a:r>
              <a:rPr lang="el-GR" sz="2300" b="1" i="1" dirty="0" smtClean="0"/>
              <a:t> γλωσσικές δεξιότητες </a:t>
            </a:r>
            <a:r>
              <a:rPr lang="el-GR" sz="2300" i="1" dirty="0" smtClean="0"/>
              <a:t>(παραγωγή γραπτού λόγου, κατανόηση γραπτού λόγου, παραγωγή προφορικού λόγου, κατανόηση προφορικού λόγου)</a:t>
            </a:r>
            <a:endParaRPr lang="el-GR" sz="2300" dirty="0" smtClean="0"/>
          </a:p>
          <a:p>
            <a:r>
              <a:rPr lang="el-GR" sz="2300" i="1" dirty="0" smtClean="0"/>
              <a:t>να κατανοήσουν τη δομή ενός </a:t>
            </a:r>
            <a:r>
              <a:rPr lang="el-GR" sz="2300" i="1" dirty="0" err="1" smtClean="0"/>
              <a:t>κειμενικού</a:t>
            </a:r>
            <a:r>
              <a:rPr lang="el-GR" sz="2300" i="1" dirty="0" smtClean="0"/>
              <a:t> είδους (</a:t>
            </a:r>
            <a:r>
              <a:rPr lang="el-GR" sz="2300" b="1" i="1" dirty="0" smtClean="0"/>
              <a:t> μύθος</a:t>
            </a:r>
            <a:r>
              <a:rPr lang="el-GR" sz="2300" i="1" dirty="0" smtClean="0"/>
              <a:t>)</a:t>
            </a:r>
            <a:endParaRPr lang="el-GR" sz="2300" dirty="0" smtClean="0"/>
          </a:p>
          <a:p>
            <a:r>
              <a:rPr lang="el-GR" sz="2300" i="1" dirty="0" smtClean="0"/>
              <a:t>να εμπνευστούν μια πρωτότυπη δημιουργία</a:t>
            </a:r>
            <a:endParaRPr lang="el-GR" sz="2300" dirty="0" smtClean="0"/>
          </a:p>
          <a:p>
            <a:r>
              <a:rPr lang="el-GR" b="1" i="1" dirty="0" smtClean="0"/>
              <a:t> </a:t>
            </a:r>
            <a:endParaRPr lang="el-GR" sz="2000" dirty="0" smtClean="0"/>
          </a:p>
          <a:p>
            <a:pPr lvl="1">
              <a:spcBef>
                <a:spcPts val="600"/>
              </a:spcBef>
            </a:pPr>
            <a:endParaRPr lang="el-GR" dirty="0" smtClean="0"/>
          </a:p>
          <a:p>
            <a:pPr lvl="1">
              <a:spcBef>
                <a:spcPts val="600"/>
              </a:spcBef>
            </a:pPr>
            <a:endParaRPr lang="el-GR" b="1" dirty="0"/>
          </a:p>
        </p:txBody>
      </p:sp>
    </p:spTree>
    <p:extLst>
      <p:ext uri="{BB962C8B-B14F-4D97-AF65-F5344CB8AC3E}">
        <p14:creationId xmlns:p14="http://schemas.microsoft.com/office/powerpoint/2010/main" xmlns="" val="978421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ΔΙΔΑΚΤΙΚΟΙ ΣΤΟΧΟΙ</a:t>
            </a:r>
          </a:p>
        </p:txBody>
      </p:sp>
      <p:sp>
        <p:nvSpPr>
          <p:cNvPr id="3" name="Slide Number Placeholder 2"/>
          <p:cNvSpPr>
            <a:spLocks noGrp="1"/>
          </p:cNvSpPr>
          <p:nvPr>
            <p:ph type="sldNum" sz="quarter" idx="12"/>
          </p:nvPr>
        </p:nvSpPr>
        <p:spPr/>
        <p:txBody>
          <a:bodyPr/>
          <a:lstStyle/>
          <a:p>
            <a:fld id="{2754ED01-E2A0-4C1E-8E21-014B99041579}" type="slidenum">
              <a:rPr lang="en-US" smtClean="0"/>
              <a:pPr/>
              <a:t>6</a:t>
            </a:fld>
            <a:endParaRPr lang="en-US" dirty="0"/>
          </a:p>
        </p:txBody>
      </p:sp>
      <p:sp>
        <p:nvSpPr>
          <p:cNvPr id="6" name="Content Placeholder 5"/>
          <p:cNvSpPr>
            <a:spLocks noGrp="1"/>
          </p:cNvSpPr>
          <p:nvPr>
            <p:ph sz="half" idx="2"/>
          </p:nvPr>
        </p:nvSpPr>
        <p:spPr/>
        <p:txBody>
          <a:bodyPr>
            <a:normAutofit fontScale="70000" lnSpcReduction="20000"/>
          </a:bodyPr>
          <a:lstStyle/>
          <a:p>
            <a:r>
              <a:rPr lang="el-GR" sz="2300" b="1" dirty="0" smtClean="0"/>
              <a:t>Διδακτικοί στόχοι</a:t>
            </a:r>
          </a:p>
          <a:p>
            <a:r>
              <a:rPr lang="el-GR" sz="2300" dirty="0" smtClean="0"/>
              <a:t>Στόχοι </a:t>
            </a:r>
            <a:r>
              <a:rPr lang="el-GR" sz="2300" dirty="0"/>
              <a:t>σχετικοί με τη χρήση της τεχνολογίας</a:t>
            </a:r>
            <a:r>
              <a:rPr lang="el-GR" sz="2300" dirty="0" smtClean="0"/>
              <a:t>: </a:t>
            </a:r>
            <a:endParaRPr lang="en-US" sz="2300" dirty="0" smtClean="0"/>
          </a:p>
          <a:p>
            <a:r>
              <a:rPr lang="el-GR" sz="2300" i="1" dirty="0" smtClean="0"/>
              <a:t>να μάθουν οι μαθητές να χρησιμοποιούν</a:t>
            </a:r>
            <a:r>
              <a:rPr lang="el-GR" sz="2300" b="1" i="1" dirty="0" smtClean="0"/>
              <a:t> </a:t>
            </a:r>
            <a:r>
              <a:rPr lang="en-US" sz="2300" b="1" i="1" dirty="0" err="1" smtClean="0"/>
              <a:t>google</a:t>
            </a:r>
            <a:r>
              <a:rPr lang="en-US" sz="2300" b="1" i="1" dirty="0" smtClean="0"/>
              <a:t> docs </a:t>
            </a:r>
            <a:r>
              <a:rPr lang="el-GR" sz="2300" i="1" dirty="0" smtClean="0"/>
              <a:t>και την ενσωματωμένη λειτουργία </a:t>
            </a:r>
            <a:r>
              <a:rPr lang="en-US" sz="2300" b="1" i="1" dirty="0" smtClean="0"/>
              <a:t>chat</a:t>
            </a:r>
            <a:endParaRPr lang="el-GR" sz="2300" dirty="0" smtClean="0"/>
          </a:p>
          <a:p>
            <a:r>
              <a:rPr lang="el-GR" sz="2300" b="1" i="1" dirty="0" smtClean="0"/>
              <a:t> </a:t>
            </a:r>
            <a:r>
              <a:rPr lang="el-GR" sz="2300" i="1" dirty="0" smtClean="0"/>
              <a:t>να καλλιεργήσουν</a:t>
            </a:r>
            <a:r>
              <a:rPr lang="el-GR" sz="2300" b="1" i="1" dirty="0" smtClean="0"/>
              <a:t> </a:t>
            </a:r>
            <a:r>
              <a:rPr lang="el-GR" sz="2300" i="1" dirty="0" smtClean="0"/>
              <a:t>δεξιότητες </a:t>
            </a:r>
            <a:r>
              <a:rPr lang="el-GR" sz="2300" b="1" i="1" dirty="0" smtClean="0"/>
              <a:t>συνεργατικής γραφής ψηφιακού κειμένου</a:t>
            </a:r>
            <a:endParaRPr lang="el-GR" sz="2300" dirty="0" smtClean="0"/>
          </a:p>
          <a:p>
            <a:r>
              <a:rPr lang="el-GR" sz="2300" b="1" i="1" dirty="0" smtClean="0"/>
              <a:t> </a:t>
            </a:r>
            <a:r>
              <a:rPr lang="el-GR" sz="2300" i="1" dirty="0" smtClean="0"/>
              <a:t>να</a:t>
            </a:r>
            <a:r>
              <a:rPr lang="el-GR" sz="2300" b="1" i="1" dirty="0" smtClean="0"/>
              <a:t> συνεργάζονται αξιοποιώντας μεθόδους σύγχρονης επικοινωνίας</a:t>
            </a:r>
            <a:endParaRPr lang="el-GR" sz="2300" dirty="0" smtClean="0"/>
          </a:p>
          <a:p>
            <a:endParaRPr lang="el-GR" sz="2300" b="1" i="1" dirty="0" smtClean="0"/>
          </a:p>
          <a:p>
            <a:r>
              <a:rPr lang="el-GR" sz="2300" b="1" i="1" dirty="0" smtClean="0"/>
              <a:t> </a:t>
            </a:r>
            <a:r>
              <a:rPr lang="el-GR" sz="2300" dirty="0" smtClean="0"/>
              <a:t>Στόχοι </a:t>
            </a:r>
            <a:r>
              <a:rPr lang="el-GR" sz="2300" dirty="0"/>
              <a:t>σχετικοί με τις κοινωνικές δεξιότητες </a:t>
            </a:r>
            <a:r>
              <a:rPr lang="el-GR" sz="2300" dirty="0" smtClean="0"/>
              <a:t>: </a:t>
            </a:r>
            <a:endParaRPr lang="en-US" sz="2300" dirty="0" smtClean="0"/>
          </a:p>
          <a:p>
            <a:r>
              <a:rPr lang="el-GR" sz="2300" i="1" dirty="0" smtClean="0"/>
              <a:t>να αναπτύξουν</a:t>
            </a:r>
            <a:r>
              <a:rPr lang="el-GR" sz="2300" b="1" i="1" dirty="0" smtClean="0"/>
              <a:t> </a:t>
            </a:r>
            <a:r>
              <a:rPr lang="el-GR" sz="2300" i="1" dirty="0" smtClean="0"/>
              <a:t>οι μαθητές</a:t>
            </a:r>
            <a:r>
              <a:rPr lang="el-GR" sz="2300" b="1" i="1" dirty="0" smtClean="0"/>
              <a:t> δεξιότητες συνεργατικής μάθησης</a:t>
            </a:r>
            <a:endParaRPr lang="el-GR" sz="2300" dirty="0" smtClean="0"/>
          </a:p>
          <a:p>
            <a:r>
              <a:rPr lang="el-GR" sz="2300" b="1" i="1" dirty="0" smtClean="0"/>
              <a:t> </a:t>
            </a:r>
            <a:r>
              <a:rPr lang="el-GR" sz="2300" i="1" dirty="0" smtClean="0"/>
              <a:t>να εξασκηθούν στο</a:t>
            </a:r>
            <a:r>
              <a:rPr lang="el-GR" sz="2300" b="1" i="1" dirty="0" smtClean="0"/>
              <a:t> διάλογο </a:t>
            </a:r>
            <a:r>
              <a:rPr lang="el-GR" sz="2300" i="1" dirty="0" smtClean="0"/>
              <a:t>και στη</a:t>
            </a:r>
            <a:r>
              <a:rPr lang="el-GR" sz="2300" b="1" i="1" dirty="0" smtClean="0"/>
              <a:t> διαπραγμάτευση </a:t>
            </a:r>
            <a:r>
              <a:rPr lang="el-GR" sz="2300" i="1" dirty="0" smtClean="0"/>
              <a:t>προκειμένου να επιτύχουν</a:t>
            </a:r>
            <a:r>
              <a:rPr lang="el-GR" sz="2300" b="1" i="1" dirty="0" smtClean="0"/>
              <a:t> έναν ομαδικό στόχο </a:t>
            </a:r>
            <a:endParaRPr lang="el-GR" sz="2300" dirty="0" smtClean="0"/>
          </a:p>
          <a:p>
            <a:r>
              <a:rPr lang="el-GR" sz="2300" i="1" dirty="0" smtClean="0"/>
              <a:t>να καλλιεργήσουν</a:t>
            </a:r>
            <a:r>
              <a:rPr lang="el-GR" sz="2300" b="1" i="1" dirty="0" smtClean="0"/>
              <a:t> τη δημιουργικότητα </a:t>
            </a:r>
            <a:r>
              <a:rPr lang="el-GR" sz="2300" i="1" dirty="0" smtClean="0"/>
              <a:t>και </a:t>
            </a:r>
            <a:r>
              <a:rPr lang="el-GR" sz="2300" b="1" i="1" dirty="0" smtClean="0"/>
              <a:t>τη φαντασία </a:t>
            </a:r>
            <a:r>
              <a:rPr lang="el-GR" sz="2300" i="1" dirty="0" smtClean="0"/>
              <a:t>τους</a:t>
            </a:r>
            <a:endParaRPr lang="el-GR" sz="2300" dirty="0" smtClean="0"/>
          </a:p>
          <a:p>
            <a:r>
              <a:rPr lang="el-GR" dirty="0" smtClean="0"/>
              <a:t> </a:t>
            </a:r>
          </a:p>
          <a:p>
            <a:endParaRPr lang="el-GR" dirty="0"/>
          </a:p>
          <a:p>
            <a:r>
              <a:rPr lang="el-GR" b="1" dirty="0" smtClean="0"/>
              <a:t> </a:t>
            </a:r>
            <a:endParaRPr lang="el-GR" b="1" dirty="0"/>
          </a:p>
        </p:txBody>
      </p:sp>
    </p:spTree>
    <p:extLst>
      <p:ext uri="{BB962C8B-B14F-4D97-AF65-F5344CB8AC3E}">
        <p14:creationId xmlns:p14="http://schemas.microsoft.com/office/powerpoint/2010/main" xmlns="" val="978421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ΠΡΑΓΜΑΤΟΠΟΙΗΣΗ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smtClean="0"/>
              <a:t>ΣΤΟΙΧΕΙΑ ΠΡΑΓΜΑΤΟΠΟΙΗΣΗΣ </a:t>
            </a:r>
            <a:br>
              <a:rPr lang="el-GR" sz="2400" cap="none" dirty="0" smtClean="0"/>
            </a:br>
            <a:r>
              <a:rPr lang="el-GR" sz="2400" dirty="0" smtClean="0"/>
              <a:t>ΤΗΣ ανοιχτησ εκπαιδευτικησ </a:t>
            </a:r>
            <a:r>
              <a:rPr lang="el-GR" sz="2400" cap="none" dirty="0" smtClean="0"/>
              <a:t>ΠΡΑΚΤΙΚΗΣ</a:t>
            </a:r>
            <a:r>
              <a:rPr lang="el-GR" sz="2400" dirty="0" smtClean="0"/>
              <a:t>   </a:t>
            </a:r>
            <a:endParaRPr lang="el-GR" sz="2400" dirty="0"/>
          </a:p>
        </p:txBody>
      </p:sp>
      <p:sp>
        <p:nvSpPr>
          <p:cNvPr id="6" name="Content Placeholder 5"/>
          <p:cNvSpPr>
            <a:spLocks noGrp="1"/>
          </p:cNvSpPr>
          <p:nvPr>
            <p:ph sz="half" idx="2"/>
          </p:nvPr>
        </p:nvSpPr>
        <p:spPr/>
        <p:txBody>
          <a:bodyPr>
            <a:normAutofit/>
          </a:bodyPr>
          <a:lstStyle/>
          <a:p>
            <a:r>
              <a:rPr lang="el-GR" b="1" dirty="0" smtClean="0"/>
              <a:t>Περιβάλλον – Πλαίσιο</a:t>
            </a:r>
          </a:p>
          <a:p>
            <a:pPr lvl="1"/>
            <a:r>
              <a:rPr lang="el-GR" dirty="0" smtClean="0"/>
              <a:t>Η παρούσα εκπαιδευτική πρακτική πραγματοποιήθηκε στα πλαίσια του μαθήματος των Αγγλικών 3</a:t>
            </a:r>
            <a:r>
              <a:rPr lang="el-GR" baseline="30000" dirty="0" smtClean="0"/>
              <a:t>ης</a:t>
            </a:r>
            <a:r>
              <a:rPr lang="el-GR" dirty="0" smtClean="0"/>
              <a:t> γυμνασίου στο τμήμα των αρχαρίων. </a:t>
            </a:r>
          </a:p>
          <a:p>
            <a:pPr lvl="1"/>
            <a:r>
              <a:rPr lang="el-GR" dirty="0" smtClean="0"/>
              <a:t>Προϋποθέσεις εφαρμογής: εργαστήριο υπολογιστών με επαρκείς σταθμούς εργασίας</a:t>
            </a:r>
            <a:r>
              <a:rPr lang="en-US" dirty="0" smtClean="0"/>
              <a:t>.</a:t>
            </a:r>
            <a:r>
              <a:rPr lang="el-GR" dirty="0" smtClean="0"/>
              <a:t> </a:t>
            </a:r>
            <a:endParaRPr lang="el-GR" b="0" dirty="0" smtClean="0"/>
          </a:p>
          <a:p>
            <a:endParaRPr lang="el-GR" dirty="0" smtClean="0"/>
          </a:p>
          <a:p>
            <a:endParaRPr lang="el-GR" dirty="0"/>
          </a:p>
        </p:txBody>
      </p:sp>
      <p:sp>
        <p:nvSpPr>
          <p:cNvPr id="7" name="Content Placeholder 6"/>
          <p:cNvSpPr>
            <a:spLocks noGrp="1"/>
          </p:cNvSpPr>
          <p:nvPr>
            <p:ph sz="quarter" idx="4"/>
          </p:nvPr>
        </p:nvSpPr>
        <p:spPr/>
        <p:txBody>
          <a:bodyPr>
            <a:normAutofit/>
          </a:bodyPr>
          <a:lstStyle/>
          <a:p>
            <a:pPr marL="342900" lvl="1" indent="-342900">
              <a:spcBef>
                <a:spcPts val="800"/>
              </a:spcBef>
              <a:buNone/>
            </a:pPr>
            <a:r>
              <a:rPr lang="el-GR" sz="2200" b="1" dirty="0" smtClean="0"/>
              <a:t>Ηλικιακή ομάδα</a:t>
            </a:r>
            <a:endParaRPr lang="el-GR" sz="2200" b="1" dirty="0"/>
          </a:p>
          <a:p>
            <a:pPr lvl="1"/>
            <a:r>
              <a:rPr lang="el-GR" dirty="0" smtClean="0"/>
              <a:t>ηλικιακή ομάδα/τάξη: 14-15 ετών/Γ’ Γυμνασίου.</a:t>
            </a:r>
            <a:endParaRPr lang="el-GR" dirty="0"/>
          </a:p>
          <a:p>
            <a:pPr lvl="1"/>
            <a:r>
              <a:rPr lang="el-GR" dirty="0" smtClean="0"/>
              <a:t>φύλο/κατανομή: 10 αγόρια και 5 κορίτσια .</a:t>
            </a:r>
          </a:p>
          <a:p>
            <a:pPr lvl="1"/>
            <a:r>
              <a:rPr lang="el-GR" dirty="0" smtClean="0"/>
              <a:t>εθνικότητα μαθητών: Ελληνικής καταγωγής κυρίως αλλά και κάποιοι Αλβανικής.</a:t>
            </a:r>
          </a:p>
          <a:p>
            <a:pPr lvl="1"/>
            <a:r>
              <a:rPr lang="el-GR" dirty="0" smtClean="0"/>
              <a:t>πολιτισμικό </a:t>
            </a:r>
            <a:r>
              <a:rPr lang="el-GR" dirty="0"/>
              <a:t>περιβάλλον </a:t>
            </a:r>
            <a:r>
              <a:rPr lang="el-GR" dirty="0" smtClean="0"/>
              <a:t>περιοχής: ημιαστική περιοχή με καλό βιοτικό επίπεδο. </a:t>
            </a:r>
          </a:p>
          <a:p>
            <a:pPr lvl="1"/>
            <a:endParaRPr lang="el-GR" dirty="0" smtClean="0"/>
          </a:p>
        </p:txBody>
      </p:sp>
      <p:sp>
        <p:nvSpPr>
          <p:cNvPr id="4" name="Slide Number Placeholder 3"/>
          <p:cNvSpPr>
            <a:spLocks noGrp="1"/>
          </p:cNvSpPr>
          <p:nvPr>
            <p:ph type="sldNum" sz="quarter" idx="12"/>
          </p:nvPr>
        </p:nvSpPr>
        <p:spPr/>
        <p:txBody>
          <a:bodyPr/>
          <a:lstStyle/>
          <a:p>
            <a:fld id="{2754ED01-E2A0-4C1E-8E21-014B99041579}" type="slidenum">
              <a:rPr lang="en-US" smtClean="0"/>
              <a:pPr/>
              <a:t>8</a:t>
            </a:fld>
            <a:endParaRPr lang="en-US" dirty="0"/>
          </a:p>
        </p:txBody>
      </p:sp>
    </p:spTree>
    <p:extLst>
      <p:ext uri="{BB962C8B-B14F-4D97-AF65-F5344CB8AC3E}">
        <p14:creationId xmlns:p14="http://schemas.microsoft.com/office/powerpoint/2010/main" xmlns="" val="1298020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z="2400" dirty="0"/>
              <a:t>ΣΤΟΙΧΕΙΑ ΠΡΑΓΜΑΤΟΠΟΙΗΣΗΣ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 </a:t>
            </a:r>
          </a:p>
        </p:txBody>
      </p:sp>
      <p:sp>
        <p:nvSpPr>
          <p:cNvPr id="9" name="Content Placeholder 8"/>
          <p:cNvSpPr>
            <a:spLocks noGrp="1"/>
          </p:cNvSpPr>
          <p:nvPr>
            <p:ph sz="half" idx="2"/>
          </p:nvPr>
        </p:nvSpPr>
        <p:spPr/>
        <p:txBody>
          <a:bodyPr>
            <a:normAutofit fontScale="85000" lnSpcReduction="20000"/>
          </a:bodyPr>
          <a:lstStyle/>
          <a:p>
            <a:pPr>
              <a:spcBef>
                <a:spcPts val="600"/>
              </a:spcBef>
            </a:pPr>
            <a:r>
              <a:rPr lang="el-GR" sz="3800" b="1" dirty="0"/>
              <a:t>Πρότερες γνώσεις</a:t>
            </a:r>
          </a:p>
          <a:p>
            <a:pPr lvl="1">
              <a:spcBef>
                <a:spcPts val="600"/>
              </a:spcBef>
              <a:buFont typeface="Arial" pitchFamily="34" charset="0"/>
              <a:buChar char="•"/>
            </a:pPr>
            <a:r>
              <a:rPr lang="el-GR" sz="2400" dirty="0" smtClean="0"/>
              <a:t>Για τη διεξαγωγή της ανοικτής εκπαιδευτικής πρακτικής οι μαθητές χρειάζεται να μάθουν από ποια στοιχεία αποτελείται ένας μύθος και να εξοικειωθούν με το σχετικό λεξιλόγιο. </a:t>
            </a:r>
            <a:endParaRPr lang="el-GR" sz="2900" dirty="0"/>
          </a:p>
          <a:p>
            <a:pPr lvl="1">
              <a:spcBef>
                <a:spcPts val="600"/>
              </a:spcBef>
              <a:buFont typeface="Arial" pitchFamily="34" charset="0"/>
              <a:buChar char="•"/>
            </a:pPr>
            <a:r>
              <a:rPr lang="el-GR" sz="2400" dirty="0" smtClean="0"/>
              <a:t>Απαιτείται εξοικείωση των μαθητών με τη χρήση ΤΠΕ (κάποιες βασικές γνώσεις)και με </a:t>
            </a:r>
            <a:r>
              <a:rPr lang="el-GR" sz="2400" dirty="0" err="1" smtClean="0"/>
              <a:t>ομαδοσυνεργατικές</a:t>
            </a:r>
            <a:r>
              <a:rPr lang="el-GR" sz="2400" dirty="0" smtClean="0"/>
              <a:t> διαδικασίες μάθησης. Κάθε μαθητής να έχει ένα </a:t>
            </a:r>
            <a:r>
              <a:rPr lang="en-US" sz="2400" dirty="0" err="1" smtClean="0"/>
              <a:t>gmail</a:t>
            </a:r>
            <a:r>
              <a:rPr lang="en-US" sz="2400" dirty="0" smtClean="0"/>
              <a:t>. </a:t>
            </a:r>
            <a:endParaRPr lang="el-GR" sz="2900" dirty="0"/>
          </a:p>
        </p:txBody>
      </p:sp>
      <p:sp>
        <p:nvSpPr>
          <p:cNvPr id="10" name="Content Placeholder 9"/>
          <p:cNvSpPr>
            <a:spLocks noGrp="1"/>
          </p:cNvSpPr>
          <p:nvPr>
            <p:ph sz="quarter" idx="4"/>
          </p:nvPr>
        </p:nvSpPr>
        <p:spPr/>
        <p:txBody>
          <a:bodyPr/>
          <a:lstStyle/>
          <a:p>
            <a:r>
              <a:rPr lang="el-GR" b="1" dirty="0" smtClean="0"/>
              <a:t>Διάρκεια </a:t>
            </a:r>
            <a:r>
              <a:rPr lang="el-GR" b="1" dirty="0"/>
              <a:t>εφαρμογής</a:t>
            </a:r>
          </a:p>
          <a:p>
            <a:pPr lvl="1">
              <a:buFont typeface="Arial" pitchFamily="34" charset="0"/>
              <a:buChar char="•"/>
            </a:pPr>
            <a:r>
              <a:rPr lang="el-GR" dirty="0" smtClean="0"/>
              <a:t>Η ανοικτή εκπαιδευτική πρακτική πραγματοποιείται σε δύο διδακτικές ώρες (των 45 λεπτών). </a:t>
            </a:r>
          </a:p>
        </p:txBody>
      </p:sp>
      <p:sp>
        <p:nvSpPr>
          <p:cNvPr id="5" name="Slide Number Placeholder 4"/>
          <p:cNvSpPr>
            <a:spLocks noGrp="1"/>
          </p:cNvSpPr>
          <p:nvPr>
            <p:ph type="sldNum" sz="quarter" idx="12"/>
          </p:nvPr>
        </p:nvSpPr>
        <p:spPr/>
        <p:txBody>
          <a:bodyPr/>
          <a:lstStyle/>
          <a:p>
            <a:fld id="{2754ED01-E2A0-4C1E-8E21-014B99041579}" type="slidenum">
              <a:rPr lang="en-US" smtClean="0"/>
              <a:pPr/>
              <a:t>9</a:t>
            </a:fld>
            <a:endParaRPr lang="en-US" dirty="0"/>
          </a:p>
        </p:txBody>
      </p:sp>
    </p:spTree>
    <p:extLst>
      <p:ext uri="{BB962C8B-B14F-4D97-AF65-F5344CB8AC3E}">
        <p14:creationId xmlns:p14="http://schemas.microsoft.com/office/powerpoint/2010/main" xmlns="" val="13092921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S-II-Open-Educational-Practices-ppt-Template-v2.0-Ianouarios-2018 (2)">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thm15="http://schemas.microsoft.com/office/thememl/2012/main" xmlns="" name="DS-ΙΙ Open-Educational-Practices-ppt-Template v2.0 - 2017-08-31.pptx" id="{BA600860-33AF-443E-BE10-1A8EC187438B}" vid="{99864185-3038-4E8D-BBE2-32E2B733FF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DS-II-Open-Educational-Practices-ppt-Template-v2.0-Ianouarios-2018 (2)</Template>
  <TotalTime>126</TotalTime>
  <Words>2527</Words>
  <Application>Microsoft Office PowerPoint</Application>
  <PresentationFormat>Προβολή στην οθόνη (4:3)</PresentationFormat>
  <Paragraphs>252</Paragraphs>
  <Slides>32</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32</vt:i4>
      </vt:variant>
    </vt:vector>
  </HeadingPairs>
  <TitlesOfParts>
    <vt:vector size="33" baseType="lpstr">
      <vt:lpstr>DS-II-Open-Educational-Practices-ppt-Template-v2.0-Ianouarios-2018 (2)</vt:lpstr>
      <vt:lpstr>μυθοσ ο ψηφιακοσ</vt:lpstr>
      <vt:lpstr>ΣΥΝΤΟΜΗ ΠΕΡΙΓΡΑΦΗ</vt:lpstr>
      <vt:lpstr>ΣΧΕΔΙΑΣΜΟΣ ΤΗΣ ανοιχτησ εκπαιδευτικησ ΠΡΑΚΤΙΚΗΣ</vt:lpstr>
      <vt:lpstr>ΣΤΟΙΧΕΙΑ ΣΧΕΔΙΑΣΜΟΥ </vt:lpstr>
      <vt:lpstr>ΔΙΔΑΚΤΙΚΟΙ ΣΤΟΧΟΙ</vt:lpstr>
      <vt:lpstr>ΔΙΔΑΚΤΙΚΟΙ ΣΤΟΧΟΙ</vt:lpstr>
      <vt:lpstr>ΠΡΑΓΜΑΤΟΠΟΙΗΣΗ ΤΗΣ ανοιχτησ εκπαιδευτικησ ΠΡΑΚΤΙΚΗΣ</vt:lpstr>
      <vt:lpstr>ΣΤΟΙΧΕΙΑ ΠΡΑΓΜΑΤΟΠΟΙΗΣΗΣ  ΤΗΣ ανοιχτησ εκπαιδευτικησ ΠΡΑΚΤΙΚΗΣ   </vt:lpstr>
      <vt:lpstr>ΣΤΟΙΧΕΙΑ ΠΡΑΓΜΑΤΟΠΟΙΗΣΗΣ  ΤΗΣ ανοιχτησ εκπαιδευτικησ ΠΡΑΚΤΙΚΗΣ </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Διαφάνεια 26</vt:lpstr>
      <vt:lpstr>ΑΝΑΛΥΤΙΚΗ ΠΕΡΙΓΡΑΦΗ  ΤΗΣ ανοιχτησ εκπαιδευτικησ ΠΡΑΚΤΙΚΗΣ</vt:lpstr>
      <vt:lpstr>ΣΤΟΙΧΕΙΑ ΤΕΚΜΗΡΙΩΣΗΣ ΚΑΙ ΕΠΕΚΤΑΣΗΣ</vt:lpstr>
      <vt:lpstr> ΑΠΟΤΕΛΕΣΜΑΤΑ - ΑΝΤΙΚΤΥΠΟΣ </vt:lpstr>
      <vt:lpstr>ΑΠΡΟΣΜΕΝΑ ΓΕΓΟΝΟΤΑ </vt:lpstr>
      <vt:lpstr>ΣΧΕΣΗ ΜΕ ΑΛΛΕΣ ΑΝΟΙΧΤΕΣ ΕΚΠΑΙΔΕΥΤΙΚΕΣ ΠΡΑΚΤΙΚΕΣ</vt:lpstr>
      <vt:lpstr> ΠΡΟΣΘΕΤΟ ΥΛΙΚΟ ΠΟΥ ΑΞΙΟΠΟΙΗΘΗΚΕ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μυθοσ ο ψηφιακοσ</dc:title>
  <dc:creator>Λάιου Χριστίνα</dc:creator>
  <cp:lastModifiedBy>Λάιου Χριστίνα</cp:lastModifiedBy>
  <cp:revision>25</cp:revision>
  <dcterms:created xsi:type="dcterms:W3CDTF">2018-05-26T16:13:35Z</dcterms:created>
  <dcterms:modified xsi:type="dcterms:W3CDTF">2018-05-30T20:33:09Z</dcterms:modified>
</cp:coreProperties>
</file>