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6" r:id="rId2"/>
    <p:sldId id="258" r:id="rId3"/>
    <p:sldId id="262" r:id="rId4"/>
    <p:sldId id="271" r:id="rId5"/>
    <p:sldId id="272" r:id="rId6"/>
    <p:sldId id="263" r:id="rId7"/>
    <p:sldId id="257" r:id="rId8"/>
    <p:sldId id="273" r:id="rId9"/>
    <p:sldId id="260" r:id="rId10"/>
    <p:sldId id="277" r:id="rId11"/>
    <p:sldId id="278" r:id="rId12"/>
    <p:sldId id="279" r:id="rId13"/>
    <p:sldId id="280" r:id="rId14"/>
    <p:sldId id="281" r:id="rId15"/>
    <p:sldId id="266" r:id="rId16"/>
    <p:sldId id="282" r:id="rId17"/>
    <p:sldId id="261" r:id="rId18"/>
    <p:sldId id="265" r:id="rId19"/>
    <p:sldId id="268" r:id="rId20"/>
    <p:sldId id="284" r:id="rId21"/>
    <p:sldId id="283" r:id="rId22"/>
    <p:sldId id="269" r:id="rId23"/>
    <p:sldId id="276" r:id="rId24"/>
    <p:sldId id="275" r:id="rId25"/>
    <p:sldId id="270" r:id="rId26"/>
    <p:sldId id="28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4C620C-B6CC-4658-91FE-310A84B647AB}" type="datetimeFigureOut">
              <a:rPr lang="en-US"/>
              <a:pPr/>
              <a:t>6/1/2018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68F6E-CEE2-40FC-AC07-0866A62AFADE}" type="slidenum">
              <a:rPr lang="en-US"/>
              <a:pPr/>
              <a:t>‹#›</a:t>
            </a:fld>
            <a:endParaRPr lang="en-US" dirty="0"/>
          </a:p>
        </p:txBody>
      </p:sp>
    </p:spTree>
    <p:extLst>
      <p:ext uri="{BB962C8B-B14F-4D97-AF65-F5344CB8AC3E}">
        <p14:creationId xmlns:p14="http://schemas.microsoft.com/office/powerpoint/2010/main" val="1710717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1</a:t>
            </a:fld>
            <a:endParaRPr lang="en-US" dirty="0"/>
          </a:p>
        </p:txBody>
      </p:sp>
    </p:spTree>
    <p:extLst>
      <p:ext uri="{BB962C8B-B14F-4D97-AF65-F5344CB8AC3E}">
        <p14:creationId xmlns:p14="http://schemas.microsoft.com/office/powerpoint/2010/main" val="2805874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2</a:t>
            </a:fld>
            <a:endParaRPr lang="en-US" dirty="0"/>
          </a:p>
        </p:txBody>
      </p:sp>
    </p:spTree>
    <p:extLst>
      <p:ext uri="{BB962C8B-B14F-4D97-AF65-F5344CB8AC3E}">
        <p14:creationId xmlns:p14="http://schemas.microsoft.com/office/powerpoint/2010/main" val="1051220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7</a:t>
            </a:fld>
            <a:endParaRPr lang="en-US" dirty="0"/>
          </a:p>
        </p:txBody>
      </p:sp>
    </p:spTree>
    <p:extLst>
      <p:ext uri="{BB962C8B-B14F-4D97-AF65-F5344CB8AC3E}">
        <p14:creationId xmlns:p14="http://schemas.microsoft.com/office/powerpoint/2010/main" val="3673864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Διαφάνεια τίτλου">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18362" y="531028"/>
            <a:ext cx="5648623" cy="1204306"/>
          </a:xfrm>
        </p:spPr>
        <p:txBody>
          <a:bodyPr bIns="9144" anchor="b"/>
          <a:lstStyle>
            <a:lvl1pPr>
              <a:defRPr sz="3200" b="1">
                <a:solidFill>
                  <a:schemeClr val="accent3">
                    <a:lumMod val="50000"/>
                  </a:schemeClr>
                </a:solidFill>
                <a:effectLst>
                  <a:outerShdw blurRad="38100" dist="38100" dir="2700000" algn="tl">
                    <a:srgbClr val="000000">
                      <a:alpha val="43137"/>
                    </a:srgbClr>
                  </a:outerShdw>
                </a:effectLst>
              </a:defRPr>
            </a:lvl1pPr>
          </a:lstStyle>
          <a:p>
            <a:r>
              <a:rPr lang="el-GR"/>
              <a:t>Κάντε κλικ για να επεξεργαστείτε τον τίτλο υποδείγματος</a:t>
            </a:r>
            <a:endParaRPr lang="en-US" dirty="0"/>
          </a:p>
        </p:txBody>
      </p:sp>
      <p:sp>
        <p:nvSpPr>
          <p:cNvPr id="4" name="Date Placeholder 3"/>
          <p:cNvSpPr>
            <a:spLocks noGrp="1"/>
          </p:cNvSpPr>
          <p:nvPr>
            <p:ph type="dt" sz="half" idx="10"/>
          </p:nvPr>
        </p:nvSpPr>
        <p:spPr>
          <a:xfrm rot="19140000">
            <a:off x="1989056" y="4328224"/>
            <a:ext cx="2176272" cy="201168"/>
          </a:xfrm>
          <a:prstGeom prst="rect">
            <a:avLst/>
          </a:prstGeom>
        </p:spPr>
        <p:txBody>
          <a:bodyPr/>
          <a:lstStyle/>
          <a:p>
            <a:fld id="{7D0065BE-0657-4A47-90AD-C21C55E16B19}" type="datetime4">
              <a:rPr lang="en-US" smtClean="0"/>
              <a:pPr/>
              <a:t>June 1,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1" name="Picture 10" descr="dschool.png"/>
          <p:cNvPicPr>
            <a:picLocks noChangeAspect="1"/>
          </p:cNvPicPr>
          <p:nvPr userDrawn="1"/>
        </p:nvPicPr>
        <p:blipFill>
          <a:blip r:embed="rId2"/>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2" name="Picture 11" descr="iparticipate.png"/>
          <p:cNvPicPr>
            <a:picLocks noChangeAspect="1"/>
          </p:cNvPicPr>
          <p:nvPr userDrawn="1"/>
        </p:nvPicPr>
        <p:blipFill>
          <a:blip r:embed="rId3"/>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_2">
    <p:spTree>
      <p:nvGrpSpPr>
        <p:cNvPr id="1" name=""/>
        <p:cNvGrpSpPr/>
        <p:nvPr/>
      </p:nvGrpSpPr>
      <p:grpSpPr>
        <a:xfrm>
          <a:off x="0" y="0"/>
          <a:ext cx="0" cy="0"/>
          <a:chOff x="0" y="0"/>
          <a:chExt cx="0" cy="0"/>
        </a:xfrm>
      </p:grpSpPr>
      <p:sp>
        <p:nvSpPr>
          <p:cNvPr id="11" name="Rectangle 10"/>
          <p:cNvSpPr/>
          <p:nvPr userDrawn="1"/>
        </p:nvSpPr>
        <p:spPr>
          <a:xfrm>
            <a:off x="5711483" y="855486"/>
            <a:ext cx="2961030" cy="38879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10" name="Rectangle 9"/>
          <p:cNvSpPr/>
          <p:nvPr userDrawn="1"/>
        </p:nvSpPr>
        <p:spPr>
          <a:xfrm>
            <a:off x="471489" y="485775"/>
            <a:ext cx="5099318" cy="42389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2" name="Title 1"/>
          <p:cNvSpPr>
            <a:spLocks noGrp="1"/>
          </p:cNvSpPr>
          <p:nvPr>
            <p:ph type="title"/>
          </p:nvPr>
        </p:nvSpPr>
        <p:spPr>
          <a:xfrm>
            <a:off x="3128962" y="5189219"/>
            <a:ext cx="6015037" cy="862965"/>
          </a:xfrm>
          <a:solidFill>
            <a:srgbClr val="FFFFFF">
              <a:alpha val="50196"/>
            </a:srgbClr>
          </a:solidFill>
          <a:effectLst>
            <a:outerShdw blurRad="203200" dist="101600" dir="5400000" algn="t" rotWithShape="0">
              <a:schemeClr val="accent3">
                <a:lumMod val="50000"/>
                <a:alpha val="40000"/>
              </a:schemeClr>
            </a:outerShdw>
          </a:effectLst>
        </p:spPr>
        <p:txBody>
          <a:bodyPr/>
          <a:lstStyle>
            <a:lvl1pPr algn="r">
              <a:defRPr sz="2800" b="1">
                <a:solidFill>
                  <a:schemeClr val="accent3">
                    <a:lumMod val="50000"/>
                  </a:schemeClr>
                </a:solidFill>
              </a:defRPr>
            </a:lvl1pPr>
          </a:lstStyle>
          <a:p>
            <a:r>
              <a:rPr lang="el-GR"/>
              <a:t>Κάντε κλικ για να επεξεργαστείτε τον τίτλο υποδείγματος</a:t>
            </a:r>
            <a:endParaRPr lang="en-US" dirty="0"/>
          </a:p>
        </p:txBody>
      </p:sp>
      <p:sp>
        <p:nvSpPr>
          <p:cNvPr id="4" name="Content Placeholder 3"/>
          <p:cNvSpPr>
            <a:spLocks noGrp="1"/>
          </p:cNvSpPr>
          <p:nvPr>
            <p:ph sz="half" idx="2"/>
          </p:nvPr>
        </p:nvSpPr>
        <p:spPr>
          <a:xfrm>
            <a:off x="557213" y="557213"/>
            <a:ext cx="4957321" cy="412908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6" name="Content Placeholder 5"/>
          <p:cNvSpPr>
            <a:spLocks noGrp="1"/>
          </p:cNvSpPr>
          <p:nvPr>
            <p:ph sz="quarter" idx="4"/>
          </p:nvPr>
        </p:nvSpPr>
        <p:spPr>
          <a:xfrm>
            <a:off x="5843587" y="914400"/>
            <a:ext cx="2771776" cy="3714750"/>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4" name="Picture 13"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7" name="Picture 16"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sp>
        <p:nvSpPr>
          <p:cNvPr id="11" name="Rectangle 10"/>
          <p:cNvSpPr/>
          <p:nvPr userDrawn="1"/>
        </p:nvSpPr>
        <p:spPr>
          <a:xfrm>
            <a:off x="4681182" y="491319"/>
            <a:ext cx="4018627" cy="419754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10" name="Rectangle 9"/>
          <p:cNvSpPr/>
          <p:nvPr userDrawn="1"/>
        </p:nvSpPr>
        <p:spPr>
          <a:xfrm>
            <a:off x="436728" y="472127"/>
            <a:ext cx="3957851" cy="420905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2" name="Title 1"/>
          <p:cNvSpPr>
            <a:spLocks noGrp="1"/>
          </p:cNvSpPr>
          <p:nvPr>
            <p:ph type="title"/>
          </p:nvPr>
        </p:nvSpPr>
        <p:spPr>
          <a:xfrm>
            <a:off x="3128962" y="5189219"/>
            <a:ext cx="6015037" cy="862965"/>
          </a:xfrm>
          <a:solidFill>
            <a:srgbClr val="FFFFFF">
              <a:alpha val="50196"/>
            </a:srgbClr>
          </a:solidFill>
          <a:effectLst>
            <a:outerShdw blurRad="203200" dist="101600" dir="5400000" algn="t" rotWithShape="0">
              <a:schemeClr val="accent3">
                <a:lumMod val="50000"/>
                <a:alpha val="40000"/>
              </a:schemeClr>
            </a:outerShdw>
          </a:effectLst>
        </p:spPr>
        <p:txBody>
          <a:bodyPr/>
          <a:lstStyle>
            <a:lvl1pPr algn="r">
              <a:defRPr sz="2800" b="1">
                <a:solidFill>
                  <a:schemeClr val="accent3">
                    <a:lumMod val="50000"/>
                  </a:schemeClr>
                </a:solidFill>
              </a:defRPr>
            </a:lvl1pPr>
          </a:lstStyle>
          <a:p>
            <a:r>
              <a:rPr lang="el-GR"/>
              <a:t>Κάντε κλικ για να επεξεργαστείτε τον τίτλο υποδείγματος</a:t>
            </a:r>
            <a:endParaRPr lang="en-US" dirty="0"/>
          </a:p>
        </p:txBody>
      </p:sp>
      <p:sp>
        <p:nvSpPr>
          <p:cNvPr id="4" name="Content Placeholder 3"/>
          <p:cNvSpPr>
            <a:spLocks noGrp="1"/>
          </p:cNvSpPr>
          <p:nvPr>
            <p:ph sz="half" idx="2"/>
          </p:nvPr>
        </p:nvSpPr>
        <p:spPr>
          <a:xfrm>
            <a:off x="529917" y="557214"/>
            <a:ext cx="3782775" cy="4055730"/>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6" name="Content Placeholder 5"/>
          <p:cNvSpPr>
            <a:spLocks noGrp="1"/>
          </p:cNvSpPr>
          <p:nvPr>
            <p:ph sz="quarter" idx="4"/>
          </p:nvPr>
        </p:nvSpPr>
        <p:spPr>
          <a:xfrm>
            <a:off x="4749421" y="573206"/>
            <a:ext cx="3865942" cy="4055944"/>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4" name="Picture 13"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7" name="Picture 16"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dirty="0"/>
          </a:p>
        </p:txBody>
      </p:sp>
      <p:pic>
        <p:nvPicPr>
          <p:cNvPr id="6" name="Picture 5"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7" name="Picture 6"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l-GR"/>
              <a:t>Επεξεργασία στυλ υποδείγματος κειμένου</a:t>
            </a: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pic>
        <p:nvPicPr>
          <p:cNvPr id="10" name="Picture 9" descr="dschool.png"/>
          <p:cNvPicPr>
            <a:picLocks noChangeAspect="1"/>
          </p:cNvPicPr>
          <p:nvPr userDrawn="1"/>
        </p:nvPicPr>
        <p:blipFill>
          <a:blip r:embed="rId2"/>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1" name="Picture 10" descr="iparticipate.png"/>
          <p:cNvPicPr>
            <a:picLocks noChangeAspect="1"/>
          </p:cNvPicPr>
          <p:nvPr userDrawn="1"/>
        </p:nvPicPr>
        <p:blipFill>
          <a:blip r:embed="rId3"/>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l-GR"/>
              <a:t>Κάντε κλικ στο εικονίδιο για να προσθέσετε εικόνα</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2" name="Picture 11" descr="dschool.png"/>
          <p:cNvPicPr>
            <a:picLocks noChangeAspect="1"/>
          </p:cNvPicPr>
          <p:nvPr userDrawn="1"/>
        </p:nvPicPr>
        <p:blipFill>
          <a:blip r:embed="rId2"/>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3" name="Picture 12" descr="iparticipate.png"/>
          <p:cNvPicPr>
            <a:picLocks noChangeAspect="1"/>
          </p:cNvPicPr>
          <p:nvPr userDrawn="1"/>
        </p:nvPicPr>
        <p:blipFill>
          <a:blip r:embed="rId3"/>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8" name="Picture 7"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8" name="Picture 7"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3234519" y="5172501"/>
            <a:ext cx="5909481" cy="846162"/>
          </a:xfrm>
          <a:solidFill>
            <a:srgbClr val="FFFFFF">
              <a:alpha val="50196"/>
            </a:srgbClr>
          </a:solidFill>
          <a:effectLst>
            <a:outerShdw blurRad="203200" dist="101600" dir="5400000" algn="t" rotWithShape="0">
              <a:schemeClr val="accent3">
                <a:lumMod val="50000"/>
                <a:alpha val="40000"/>
              </a:schemeClr>
            </a:outerShdw>
          </a:effectLst>
        </p:spPr>
        <p:txBody>
          <a:bodyPr/>
          <a:lstStyle>
            <a:lvl1pPr algn="r">
              <a:defRPr kumimoji="0" lang="en-US" sz="2800" b="1" i="0" u="none" strike="noStrike" kern="1200" cap="all" spc="0" normalizeH="0" baseline="0" noProof="0" dirty="0">
                <a:ln>
                  <a:noFill/>
                </a:ln>
                <a:solidFill>
                  <a:schemeClr val="accent3">
                    <a:lumMod val="50000"/>
                  </a:schemeClr>
                </a:solidFill>
                <a:effectLst/>
                <a:uLnTx/>
                <a:uFillTx/>
                <a:latin typeface="+mj-lt"/>
                <a:ea typeface="+mj-ea"/>
                <a:cs typeface="+mj-cs"/>
              </a:defRPr>
            </a:lvl1pPr>
          </a:lstStyle>
          <a:p>
            <a:r>
              <a:rPr lang="el-GR"/>
              <a:t>Κάντε κλικ για να επεξεργαστείτε τον τίτλο υποδείγματος</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9" name="Picture 8"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8" name="Rectangle 7"/>
          <p:cNvSpPr/>
          <p:nvPr userDrawn="1"/>
        </p:nvSpPr>
        <p:spPr>
          <a:xfrm>
            <a:off x="471488" y="485775"/>
            <a:ext cx="8208487" cy="42389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11" name="Content Placeholder 3"/>
          <p:cNvSpPr>
            <a:spLocks noGrp="1"/>
          </p:cNvSpPr>
          <p:nvPr>
            <p:ph sz="half" idx="2"/>
          </p:nvPr>
        </p:nvSpPr>
        <p:spPr>
          <a:xfrm>
            <a:off x="557213" y="557213"/>
            <a:ext cx="8027229" cy="4129087"/>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2" name="Title 1"/>
          <p:cNvSpPr>
            <a:spLocks noGrp="1"/>
          </p:cNvSpPr>
          <p:nvPr>
            <p:ph type="title"/>
          </p:nvPr>
        </p:nvSpPr>
        <p:spPr>
          <a:xfrm>
            <a:off x="3234519" y="5172501"/>
            <a:ext cx="5909481" cy="846162"/>
          </a:xfrm>
          <a:solidFill>
            <a:srgbClr val="FFFFFF">
              <a:alpha val="50196"/>
            </a:srgbClr>
          </a:solidFill>
          <a:effectLst>
            <a:outerShdw blurRad="203200" dist="101600" dir="5400000" algn="t" rotWithShape="0">
              <a:schemeClr val="accent3">
                <a:lumMod val="50000"/>
                <a:alpha val="40000"/>
              </a:schemeClr>
            </a:outerShdw>
          </a:effectLst>
        </p:spPr>
        <p:txBody>
          <a:bodyPr/>
          <a:lstStyle>
            <a:lvl1pPr algn="r">
              <a:defRPr kumimoji="0" lang="en-US" sz="2800" b="1" i="0" u="none" strike="noStrike" kern="1200" cap="all" spc="0" normalizeH="0" baseline="0" noProof="0" dirty="0">
                <a:ln>
                  <a:noFill/>
                </a:ln>
                <a:solidFill>
                  <a:schemeClr val="accent3">
                    <a:lumMod val="50000"/>
                  </a:schemeClr>
                </a:solidFill>
                <a:effectLst/>
                <a:uLnTx/>
                <a:uFillTx/>
                <a:latin typeface="+mj-lt"/>
                <a:ea typeface="+mj-ea"/>
                <a:cs typeface="+mj-cs"/>
              </a:defRPr>
            </a:lvl1pPr>
          </a:lstStyle>
          <a:p>
            <a:r>
              <a:rPr lang="el-GR"/>
              <a:t>Κάντε κλικ για να επεξεργαστείτε τον τίτλο υποδείγματος</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9" name="Picture 8"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8" name="Rectangle 7"/>
          <p:cNvSpPr/>
          <p:nvPr userDrawn="1"/>
        </p:nvSpPr>
        <p:spPr>
          <a:xfrm>
            <a:off x="471488" y="485775"/>
            <a:ext cx="8208487" cy="423898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11" name="Content Placeholder 3"/>
          <p:cNvSpPr>
            <a:spLocks noGrp="1"/>
          </p:cNvSpPr>
          <p:nvPr>
            <p:ph sz="half" idx="2"/>
          </p:nvPr>
        </p:nvSpPr>
        <p:spPr>
          <a:xfrm>
            <a:off x="557213" y="557213"/>
            <a:ext cx="8027229" cy="412908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3">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9" name="Picture 8"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11" name="Content Placeholder 3"/>
          <p:cNvSpPr>
            <a:spLocks noGrp="1"/>
          </p:cNvSpPr>
          <p:nvPr>
            <p:ph sz="half" idx="2"/>
          </p:nvPr>
        </p:nvSpPr>
        <p:spPr>
          <a:xfrm>
            <a:off x="270609" y="286602"/>
            <a:ext cx="8504900" cy="4449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Κεφαλίδα ενότητας">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921944" y="1872429"/>
            <a:ext cx="6038968" cy="1207509"/>
          </a:xfrm>
        </p:spPr>
        <p:txBody>
          <a:bodyPr bIns="9144" anchor="b"/>
          <a:lstStyle>
            <a:lvl1pPr algn="l">
              <a:defRPr kumimoji="0" lang="en-US" sz="3000" b="0" i="0" u="none" strike="noStrike" kern="1200" cap="all" spc="0" normalizeH="0" baseline="0" noProof="0" dirty="0" smtClean="0">
                <a:ln>
                  <a:noFill/>
                </a:ln>
                <a:solidFill>
                  <a:schemeClr val="accent3">
                    <a:lumMod val="50000"/>
                  </a:schemeClr>
                </a:solidFill>
                <a:effectLst>
                  <a:outerShdw blurRad="38100" dist="38100" dir="2700000" algn="tl">
                    <a:srgbClr val="000000">
                      <a:alpha val="43137"/>
                    </a:srgbClr>
                  </a:outerShdw>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a:t>Κάντε κλικ για να επεξεργαστείτε τον τίτλο υποδείγματος</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9" name="Picture 8" descr="dschool.png"/>
          <p:cNvPicPr>
            <a:picLocks noChangeAspect="1"/>
          </p:cNvPicPr>
          <p:nvPr userDrawn="1"/>
        </p:nvPicPr>
        <p:blipFill>
          <a:blip r:embed="rId2"/>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0" name="Picture 9" descr="iparticipate.png"/>
          <p:cNvPicPr>
            <a:picLocks noChangeAspect="1"/>
          </p:cNvPicPr>
          <p:nvPr userDrawn="1"/>
        </p:nvPicPr>
        <p:blipFill>
          <a:blip r:embed="rId3"/>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mall photo contain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1" name="Picture 10"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2" name="Picture 11"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13" name="Content Placeholder 2"/>
          <p:cNvSpPr>
            <a:spLocks noGrp="1"/>
          </p:cNvSpPr>
          <p:nvPr>
            <p:ph sz="half" idx="13"/>
          </p:nvPr>
        </p:nvSpPr>
        <p:spPr>
          <a:xfrm>
            <a:off x="290686" y="191072"/>
            <a:ext cx="4185769" cy="26340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14" name="Content Placeholder 2"/>
          <p:cNvSpPr>
            <a:spLocks noGrp="1"/>
          </p:cNvSpPr>
          <p:nvPr>
            <p:ph sz="half" idx="14"/>
          </p:nvPr>
        </p:nvSpPr>
        <p:spPr>
          <a:xfrm>
            <a:off x="4537414" y="3018433"/>
            <a:ext cx="4185769" cy="26340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_3">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a:p>
        </p:txBody>
      </p:sp>
      <p:pic>
        <p:nvPicPr>
          <p:cNvPr id="9" name="Picture 8"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0" name="Picture 9"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l-GR"/>
              <a:t>Επεξεργασία στυλ υποδείγματος κειμένου</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l-GR"/>
              <a:t>Επεξεργασία στυλ υποδείγματος κειμένου</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0" name="Picture 9"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1" name="Picture 10"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3138984" y="5172501"/>
            <a:ext cx="6005015" cy="873457"/>
          </a:xfrm>
          <a:solidFill>
            <a:srgbClr val="FFFFFF">
              <a:alpha val="50196"/>
            </a:srgbClr>
          </a:solidFill>
          <a:effectLst>
            <a:outerShdw blurRad="203200" dist="114300" dir="5400000" algn="t" rotWithShape="0">
              <a:schemeClr val="accent3">
                <a:lumMod val="50000"/>
                <a:alpha val="40000"/>
              </a:schemeClr>
            </a:outerShdw>
          </a:effectLst>
        </p:spPr>
        <p:txBody>
          <a:bodyPr/>
          <a:lstStyle>
            <a:lvl1pPr algn="r">
              <a:defRPr lang="en-US" sz="2800" b="1" kern="1200" cap="all" baseline="0" dirty="0">
                <a:solidFill>
                  <a:schemeClr val="accent3">
                    <a:lumMod val="50000"/>
                  </a:schemeClr>
                </a:solidFill>
                <a:latin typeface="+mj-lt"/>
                <a:ea typeface="+mj-ea"/>
                <a:cs typeface="+mj-cs"/>
              </a:defRPr>
            </a:lvl1pPr>
          </a:lstStyle>
          <a:p>
            <a:r>
              <a:rPr lang="el-GR"/>
              <a:t>Κάντε κλικ για να επεξεργαστείτε τον τίτλο υποδείγματος</a:t>
            </a:r>
            <a:endParaRPr lang="en-US" dirty="0"/>
          </a:p>
        </p:txBody>
      </p:sp>
      <p:sp>
        <p:nvSpPr>
          <p:cNvPr id="4" name="Content Placeholder 3"/>
          <p:cNvSpPr>
            <a:spLocks noGrp="1"/>
          </p:cNvSpPr>
          <p:nvPr>
            <p:ph sz="half" idx="2"/>
          </p:nvPr>
        </p:nvSpPr>
        <p:spPr>
          <a:xfrm>
            <a:off x="600782" y="1004643"/>
            <a:ext cx="1842163" cy="18056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2688609" y="995138"/>
            <a:ext cx="5950424" cy="18151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sp>
        <p:nvSpPr>
          <p:cNvPr id="10" name="Content Placeholder 3"/>
          <p:cNvSpPr>
            <a:spLocks noGrp="1"/>
          </p:cNvSpPr>
          <p:nvPr>
            <p:ph sz="half" idx="13"/>
          </p:nvPr>
        </p:nvSpPr>
        <p:spPr>
          <a:xfrm>
            <a:off x="630350" y="3217855"/>
            <a:ext cx="1842163" cy="16964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a:t>
            </a:r>
          </a:p>
        </p:txBody>
      </p:sp>
      <p:sp>
        <p:nvSpPr>
          <p:cNvPr id="11" name="Content Placeholder 5"/>
          <p:cNvSpPr>
            <a:spLocks noGrp="1"/>
          </p:cNvSpPr>
          <p:nvPr>
            <p:ph sz="quarter" idx="14"/>
          </p:nvPr>
        </p:nvSpPr>
        <p:spPr>
          <a:xfrm>
            <a:off x="2704531" y="3194702"/>
            <a:ext cx="5961797" cy="17446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pic>
        <p:nvPicPr>
          <p:cNvPr id="12" name="Picture 11"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3" name="Picture 12"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7" name="TextBox 6"/>
          <p:cNvSpPr txBox="1"/>
          <p:nvPr userDrawn="1"/>
        </p:nvSpPr>
        <p:spPr>
          <a:xfrm>
            <a:off x="942539" y="309093"/>
            <a:ext cx="7351455" cy="369332"/>
          </a:xfrm>
          <a:prstGeom prst="rect">
            <a:avLst/>
          </a:prstGeom>
          <a:noFill/>
        </p:spPr>
        <p:txBody>
          <a:bodyPr wrap="square" rtlCol="0">
            <a:spAutoFit/>
          </a:bodyPr>
          <a:lstStyle/>
          <a:p>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pic>
        <p:nvPicPr>
          <p:cNvPr id="9" name="Picture 8" descr="dschool.png"/>
          <p:cNvPicPr>
            <a:picLocks noChangeAspect="1"/>
          </p:cNvPicPr>
          <p:nvPr/>
        </p:nvPicPr>
        <p:blipFill>
          <a:blip r:embed="rId18"/>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0" name="Picture 9" descr="iparticipate.png"/>
          <p:cNvPicPr>
            <a:picLocks noChangeAspect="1"/>
          </p:cNvPicPr>
          <p:nvPr/>
        </p:nvPicPr>
        <p:blipFill>
          <a:blip r:embed="rId19"/>
          <a:stretch>
            <a:fillRect/>
          </a:stretch>
        </p:blipFill>
        <p:spPr>
          <a:xfrm>
            <a:off x="484151" y="6144071"/>
            <a:ext cx="1372772" cy="686386"/>
          </a:xfrm>
          <a:prstGeom prst="rect">
            <a:avLst/>
          </a:prstGeom>
          <a:effectLst>
            <a:innerShdw blurRad="114300">
              <a:prstClr val="black"/>
            </a:innerShdw>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2" r:id="rId4"/>
    <p:sldLayoutId id="2147483651" r:id="rId5"/>
    <p:sldLayoutId id="2147483661" r:id="rId6"/>
    <p:sldLayoutId id="2147483652" r:id="rId7"/>
    <p:sldLayoutId id="2147483653" r:id="rId8"/>
    <p:sldLayoutId id="2147483663" r:id="rId9"/>
    <p:sldLayoutId id="2147483660" r:id="rId10"/>
    <p:sldLayoutId id="2147483665" r:id="rId11"/>
    <p:sldLayoutId id="2147483654" r:id="rId12"/>
    <p:sldLayoutId id="2147483656" r:id="rId13"/>
    <p:sldLayoutId id="2147483657" r:id="rId14"/>
    <p:sldLayoutId id="2147483658" r:id="rId15"/>
    <p:sldLayoutId id="2147483659" r:id="rId16"/>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photodentro.edu.gr/oep/r/8532/493?locale=el" TargetMode="Externa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hyperlink" Target="http://aesop.iep.edu.gr/node/14025" TargetMode="External"/><Relationship Id="rId2" Type="http://schemas.openxmlformats.org/officeDocument/2006/relationships/hyperlink" Target="http://aesop.iep.edu.gr/node/11425" TargetMode="Externa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872033" y="4186238"/>
            <a:ext cx="3771900" cy="141446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2" name="Title 1"/>
          <p:cNvSpPr>
            <a:spLocks noGrp="1"/>
          </p:cNvSpPr>
          <p:nvPr>
            <p:ph type="ctrTitle"/>
          </p:nvPr>
        </p:nvSpPr>
        <p:spPr>
          <a:xfrm>
            <a:off x="211858" y="147485"/>
            <a:ext cx="7324567" cy="1951414"/>
          </a:xfrm>
        </p:spPr>
        <p:txBody>
          <a:bodyPr/>
          <a:lstStyle/>
          <a:p>
            <a:r>
              <a:rPr lang="el-GR" sz="2400" dirty="0"/>
              <a:t>Συνδυάζοντας τον προγραμματισμό με την εκμάθηση εννοιών των Φυσικών Επιστημών, της Τεχνολογίας, της Μηχανικής και των Μαθηματικών (STEM) μέσω της δημιουργίας μιας φορητής εφαρμογής για την πρόγνωση καιρού</a:t>
            </a:r>
            <a:endParaRPr lang="en-US" sz="2400" cap="none" dirty="0"/>
          </a:p>
        </p:txBody>
      </p:sp>
      <p:sp>
        <p:nvSpPr>
          <p:cNvPr id="8" name="TextBox 7"/>
          <p:cNvSpPr txBox="1"/>
          <p:nvPr/>
        </p:nvSpPr>
        <p:spPr>
          <a:xfrm>
            <a:off x="4900614" y="4659004"/>
            <a:ext cx="3816074" cy="338554"/>
          </a:xfrm>
          <a:prstGeom prst="rect">
            <a:avLst/>
          </a:prstGeom>
          <a:noFill/>
        </p:spPr>
        <p:txBody>
          <a:bodyPr wrap="square" rtlCol="0">
            <a:spAutoFit/>
          </a:bodyPr>
          <a:lstStyle/>
          <a:p>
            <a:r>
              <a:rPr lang="el-GR" sz="1600" dirty="0">
                <a:solidFill>
                  <a:schemeClr val="bg2">
                    <a:lumMod val="10000"/>
                  </a:schemeClr>
                </a:solidFill>
              </a:rPr>
              <a:t>Σταμάτιος Παπαδάκης, Πληροφορικής</a:t>
            </a:r>
          </a:p>
        </p:txBody>
      </p:sp>
      <p:sp>
        <p:nvSpPr>
          <p:cNvPr id="18" name="Subtitle 2"/>
          <p:cNvSpPr txBox="1">
            <a:spLocks/>
          </p:cNvSpPr>
          <p:nvPr/>
        </p:nvSpPr>
        <p:spPr>
          <a:xfrm>
            <a:off x="5512716" y="6175927"/>
            <a:ext cx="3174088" cy="382042"/>
          </a:xfrm>
          <a:prstGeom prst="rect">
            <a:avLst/>
          </a:prstGeom>
        </p:spPr>
        <p:txBody>
          <a:bodyPr vert="horz" lIns="91440" tIns="9144" rIns="91440" bIns="45720" rtlCol="0">
            <a:normAutofit fontScale="92500"/>
          </a:bodyPr>
          <a:lstStyle/>
          <a:p>
            <a:pPr marL="0" marR="0" lvl="0" indent="0" algn="r" defTabSz="914400" rtl="0" eaLnBrk="1" fontAlgn="auto" latinLnBrk="0" hangingPunct="1">
              <a:lnSpc>
                <a:spcPct val="100000"/>
              </a:lnSpc>
              <a:spcBef>
                <a:spcPts val="800"/>
              </a:spcBef>
              <a:spcAft>
                <a:spcPts val="0"/>
              </a:spcAft>
              <a:buClrTx/>
              <a:buSzTx/>
              <a:buFont typeface="Arial" pitchFamily="34" charset="0"/>
              <a:buNone/>
              <a:tabLst/>
              <a:defRPr/>
            </a:pPr>
            <a:r>
              <a:rPr lang="el-GR" sz="1400" cap="all" spc="400" dirty="0" err="1">
                <a:solidFill>
                  <a:schemeClr val="accent3">
                    <a:lumMod val="50000"/>
                  </a:schemeClr>
                </a:solidFill>
                <a:ea typeface="+mj-ea"/>
                <a:cs typeface="Tunga" pitchFamily="2"/>
              </a:rPr>
              <a:t>Ηρακλειο</a:t>
            </a:r>
            <a:r>
              <a:rPr lang="el-GR" sz="1400" cap="all" spc="400" dirty="0">
                <a:solidFill>
                  <a:schemeClr val="accent3">
                    <a:lumMod val="50000"/>
                  </a:schemeClr>
                </a:solidFill>
                <a:ea typeface="+mj-ea"/>
                <a:cs typeface="Tunga" pitchFamily="2"/>
              </a:rPr>
              <a:t> / 31/05/2018</a:t>
            </a:r>
            <a:endParaRPr kumimoji="0" lang="en-US" sz="1400" b="0" i="0" u="none" strike="noStrike" kern="1200" cap="all" spc="400" normalizeH="0" baseline="0" noProof="0" dirty="0">
              <a:ln>
                <a:noFill/>
              </a:ln>
              <a:solidFill>
                <a:schemeClr val="accent3">
                  <a:lumMod val="50000"/>
                </a:schemeClr>
              </a:solidFill>
              <a:effectLst/>
              <a:uLnTx/>
              <a:uFillTx/>
              <a:ea typeface="+mj-ea"/>
              <a:cs typeface="Tunga" pitchFamily="2"/>
            </a:endParaRPr>
          </a:p>
        </p:txBody>
      </p:sp>
      <p:sp>
        <p:nvSpPr>
          <p:cNvPr id="20" name="Rectangle 19"/>
          <p:cNvSpPr/>
          <p:nvPr/>
        </p:nvSpPr>
        <p:spPr>
          <a:xfrm>
            <a:off x="4880785" y="4247657"/>
            <a:ext cx="2239074" cy="400110"/>
          </a:xfrm>
          <a:prstGeom prst="rect">
            <a:avLst/>
          </a:prstGeom>
        </p:spPr>
        <p:txBody>
          <a:bodyPr wrap="none">
            <a:spAutoFit/>
          </a:bodyPr>
          <a:lstStyle/>
          <a:p>
            <a:r>
              <a:rPr lang="el-GR" sz="2000" dirty="0">
                <a:solidFill>
                  <a:schemeClr val="bg2">
                    <a:lumMod val="10000"/>
                  </a:schemeClr>
                </a:solidFill>
              </a:rPr>
              <a:t>Ομάδα ανάπτυξης</a:t>
            </a:r>
          </a:p>
        </p:txBody>
      </p:sp>
      <p:sp>
        <p:nvSpPr>
          <p:cNvPr id="21" name="Subtitle 20"/>
          <p:cNvSpPr>
            <a:spLocks noGrp="1"/>
          </p:cNvSpPr>
          <p:nvPr>
            <p:ph type="subTitle" idx="4294967295"/>
          </p:nvPr>
        </p:nvSpPr>
        <p:spPr>
          <a:xfrm>
            <a:off x="246922" y="2293414"/>
            <a:ext cx="5776373" cy="354949"/>
          </a:xfrm>
        </p:spPr>
        <p:txBody>
          <a:bodyPr>
            <a:noAutofit/>
          </a:bodyPr>
          <a:lstStyle/>
          <a:p>
            <a:r>
              <a:rPr lang="en-US" sz="2400" b="0" dirty="0">
                <a:solidFill>
                  <a:schemeClr val="accent2">
                    <a:lumMod val="75000"/>
                  </a:schemeClr>
                </a:solidFill>
                <a:effectLst>
                  <a:outerShdw blurRad="38100" dist="38100" dir="2700000" algn="tl">
                    <a:srgbClr val="000000">
                      <a:alpha val="43137"/>
                    </a:srgbClr>
                  </a:outerShdw>
                </a:effectLst>
              </a:rPr>
              <a:t>5o </a:t>
            </a:r>
            <a:r>
              <a:rPr lang="el-GR" sz="2400" b="0" dirty="0">
                <a:solidFill>
                  <a:schemeClr val="accent2">
                    <a:lumMod val="75000"/>
                  </a:schemeClr>
                </a:solidFill>
                <a:effectLst>
                  <a:outerShdw blurRad="38100" dist="38100" dir="2700000" algn="tl">
                    <a:srgbClr val="000000">
                      <a:alpha val="43137"/>
                    </a:srgbClr>
                  </a:outerShdw>
                </a:effectLst>
              </a:rPr>
              <a:t>ΓΕΝΙΚΟ ΛΥΚΕΙΟ ΗΡΑΚΛΕΙΟΥ ΚΡΗΤΗΣ</a:t>
            </a:r>
          </a:p>
        </p:txBody>
      </p:sp>
      <p:pic>
        <p:nvPicPr>
          <p:cNvPr id="3" name="Εικόνα 2">
            <a:extLst>
              <a:ext uri="{FF2B5EF4-FFF2-40B4-BE49-F238E27FC236}">
                <a16:creationId xmlns:a16="http://schemas.microsoft.com/office/drawing/2014/main" id="{F784C990-3DCB-42FC-B6C9-1D76DFF26D60}"/>
              </a:ext>
            </a:extLst>
          </p:cNvPr>
          <p:cNvPicPr>
            <a:picLocks noChangeAspect="1"/>
          </p:cNvPicPr>
          <p:nvPr/>
        </p:nvPicPr>
        <p:blipFill>
          <a:blip r:embed="rId3"/>
          <a:stretch>
            <a:fillRect/>
          </a:stretch>
        </p:blipFill>
        <p:spPr>
          <a:xfrm>
            <a:off x="2928626" y="4198572"/>
            <a:ext cx="1891030" cy="1402128"/>
          </a:xfrm>
          <a:prstGeom prst="rect">
            <a:avLst/>
          </a:prstGeom>
        </p:spPr>
      </p:pic>
    </p:spTree>
    <p:extLst>
      <p:ext uri="{BB962C8B-B14F-4D97-AF65-F5344CB8AC3E}">
        <p14:creationId xmlns:p14="http://schemas.microsoft.com/office/powerpoint/2010/main" val="3391112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a:t>ΑΝΑΛΥΤΙΚΗ ΠΕΡΙΓΡΑΦΗ </a:t>
            </a:r>
            <a:br>
              <a:rPr lang="el-GR" sz="2400" dirty="0"/>
            </a:br>
            <a:r>
              <a:rPr lang="el-GR" sz="2400" dirty="0"/>
              <a:t>ΤΗΣ ανοιχτησ εκπαιδευτικησ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10</a:t>
            </a:fld>
            <a:endParaRPr lang="en-US" dirty="0"/>
          </a:p>
        </p:txBody>
      </p:sp>
      <p:sp>
        <p:nvSpPr>
          <p:cNvPr id="7" name="Content Placeholder 6"/>
          <p:cNvSpPr>
            <a:spLocks noGrp="1"/>
          </p:cNvSpPr>
          <p:nvPr>
            <p:ph sz="half" idx="2"/>
          </p:nvPr>
        </p:nvSpPr>
        <p:spPr/>
        <p:txBody>
          <a:bodyPr>
            <a:normAutofit lnSpcReduction="10000"/>
          </a:bodyPr>
          <a:lstStyle/>
          <a:p>
            <a:r>
              <a:rPr lang="el-GR" b="1" dirty="0"/>
              <a:t>ΔΡΑΣΤΗΡΙΟΤΗΤΑ  2: Άντληση δεδομένων από το διαδίκτυο – API</a:t>
            </a:r>
          </a:p>
          <a:p>
            <a:pPr algn="just"/>
            <a:r>
              <a:rPr lang="el-GR" sz="2400" dirty="0"/>
              <a:t>Διάρκεια:  1 διδακτική ώρα</a:t>
            </a:r>
          </a:p>
          <a:p>
            <a:pPr lvl="1" algn="just">
              <a:buFont typeface="Arial" pitchFamily="34" charset="0"/>
              <a:buChar char="•"/>
            </a:pPr>
            <a:r>
              <a:rPr lang="el-GR" sz="2400" dirty="0"/>
              <a:t>Είδος δραστηριότητας: συζήτηση, παρουσίαση, πειραματισμός</a:t>
            </a:r>
          </a:p>
          <a:p>
            <a:pPr lvl="1" algn="just">
              <a:buFont typeface="Arial" pitchFamily="34" charset="0"/>
              <a:buChar char="•"/>
            </a:pPr>
            <a:r>
              <a:rPr lang="el-GR" sz="2400" dirty="0"/>
              <a:t>Οργάνωση τάξης: εργασία σε ομάδες</a:t>
            </a:r>
          </a:p>
          <a:p>
            <a:pPr lvl="1" algn="just">
              <a:buFont typeface="Arial" pitchFamily="34" charset="0"/>
              <a:buChar char="•"/>
            </a:pPr>
            <a:r>
              <a:rPr lang="el-GR" sz="2400" dirty="0"/>
              <a:t>Ρόλος του διδάσκοντα: ενθαρρυντικός, υποστηρικτικός, συμβουλευτικός, </a:t>
            </a:r>
            <a:r>
              <a:rPr lang="el-GR" sz="2400" dirty="0" err="1"/>
              <a:t>διευκολυντικός</a:t>
            </a:r>
            <a:endParaRPr lang="el-GR" sz="2400" dirty="0"/>
          </a:p>
          <a:p>
            <a:pPr lvl="1" algn="just">
              <a:buFont typeface="Arial" pitchFamily="34" charset="0"/>
              <a:buChar char="•"/>
            </a:pPr>
            <a:r>
              <a:rPr lang="el-GR" sz="2400" dirty="0"/>
              <a:t>Σύνδεση με τον διδακτικό στόχο: γνωριμία των μαθητών/τριών με τα ελεύθερα δεδομένα και τους τρόπους ανάκτησης-διαχείρισης-αξιοποίησης τους</a:t>
            </a:r>
          </a:p>
          <a:p>
            <a:endParaRPr lang="el-GR" dirty="0"/>
          </a:p>
        </p:txBody>
      </p:sp>
    </p:spTree>
    <p:extLst>
      <p:ext uri="{BB962C8B-B14F-4D97-AF65-F5344CB8AC3E}">
        <p14:creationId xmlns:p14="http://schemas.microsoft.com/office/powerpoint/2010/main" val="2076979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a:t>ΑΝΑΛΥΤΙΚΗ ΠΕΡΙΓΡΑΦΗ </a:t>
            </a:r>
            <a:br>
              <a:rPr lang="el-GR" sz="2400" dirty="0"/>
            </a:br>
            <a:r>
              <a:rPr lang="el-GR" sz="2400" dirty="0"/>
              <a:t>ΤΗΣ ανοιχτησ εκπαιδευτικησ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11</a:t>
            </a:fld>
            <a:endParaRPr lang="en-US" dirty="0"/>
          </a:p>
        </p:txBody>
      </p:sp>
      <p:sp>
        <p:nvSpPr>
          <p:cNvPr id="7" name="Content Placeholder 6"/>
          <p:cNvSpPr>
            <a:spLocks noGrp="1"/>
          </p:cNvSpPr>
          <p:nvPr>
            <p:ph sz="half" idx="2"/>
          </p:nvPr>
        </p:nvSpPr>
        <p:spPr/>
        <p:txBody>
          <a:bodyPr>
            <a:normAutofit lnSpcReduction="10000"/>
          </a:bodyPr>
          <a:lstStyle/>
          <a:p>
            <a:r>
              <a:rPr lang="el-GR" b="1" dirty="0"/>
              <a:t>ΔΡΑΣΤΗΡΙΟΤΗΤΑ  3: Παγκόσμιο Σύστημα Εντοπισμού Θέσης - GPS </a:t>
            </a:r>
          </a:p>
          <a:p>
            <a:pPr algn="just"/>
            <a:r>
              <a:rPr lang="el-GR" sz="2400" dirty="0"/>
              <a:t>Διάρκεια:  1 διδακτική ώρα</a:t>
            </a:r>
          </a:p>
          <a:p>
            <a:pPr lvl="1" algn="just">
              <a:buFont typeface="Arial" pitchFamily="34" charset="0"/>
              <a:buChar char="•"/>
            </a:pPr>
            <a:r>
              <a:rPr lang="el-GR" sz="2400" dirty="0"/>
              <a:t>Είδος δραστηριότητας: συζήτηση, παρουσίαση, πειραματισμός</a:t>
            </a:r>
          </a:p>
          <a:p>
            <a:pPr lvl="1" algn="just">
              <a:buFont typeface="Arial" pitchFamily="34" charset="0"/>
              <a:buChar char="•"/>
            </a:pPr>
            <a:r>
              <a:rPr lang="el-GR" sz="2400" dirty="0"/>
              <a:t>Οργάνωση τάξης: εργασία σε ομάδες</a:t>
            </a:r>
          </a:p>
          <a:p>
            <a:pPr lvl="1" algn="just">
              <a:buFont typeface="Arial" pitchFamily="34" charset="0"/>
              <a:buChar char="•"/>
            </a:pPr>
            <a:r>
              <a:rPr lang="el-GR" sz="2400" dirty="0"/>
              <a:t>Ρόλος του διδάσκοντα: ενθαρρυντικός, υποστηρικτικός, συμβουλευτικός, </a:t>
            </a:r>
            <a:r>
              <a:rPr lang="el-GR" sz="2400" dirty="0" err="1"/>
              <a:t>διευκολυντικός</a:t>
            </a:r>
            <a:endParaRPr lang="el-GR" sz="2400" dirty="0"/>
          </a:p>
          <a:p>
            <a:pPr lvl="1" algn="just">
              <a:buFont typeface="Arial" pitchFamily="34" charset="0"/>
              <a:buChar char="•"/>
            </a:pPr>
            <a:r>
              <a:rPr lang="el-GR" sz="2400" dirty="0"/>
              <a:t>Σύνδεση με τον διδακτικό στόχο: διεπιστημονική προσέγγιση της Επιστήμης, της Τεχνολογίας, της Μηχανικής και των Μαθηματικών (STEM).</a:t>
            </a:r>
          </a:p>
          <a:p>
            <a:endParaRPr lang="el-GR" dirty="0"/>
          </a:p>
        </p:txBody>
      </p:sp>
    </p:spTree>
    <p:extLst>
      <p:ext uri="{BB962C8B-B14F-4D97-AF65-F5344CB8AC3E}">
        <p14:creationId xmlns:p14="http://schemas.microsoft.com/office/powerpoint/2010/main" val="3377062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a:t>ΑΝΑΛΥΤΙΚΗ ΠΕΡΙΓΡΑΦΗ </a:t>
            </a:r>
            <a:br>
              <a:rPr lang="el-GR" sz="2400" dirty="0"/>
            </a:br>
            <a:r>
              <a:rPr lang="el-GR" sz="2400" dirty="0"/>
              <a:t>ΤΗΣ ανοιχτησ εκπαιδευτικησ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12</a:t>
            </a:fld>
            <a:endParaRPr lang="en-US" dirty="0"/>
          </a:p>
        </p:txBody>
      </p:sp>
      <p:sp>
        <p:nvSpPr>
          <p:cNvPr id="7" name="Content Placeholder 6"/>
          <p:cNvSpPr>
            <a:spLocks noGrp="1"/>
          </p:cNvSpPr>
          <p:nvPr>
            <p:ph sz="half" idx="2"/>
          </p:nvPr>
        </p:nvSpPr>
        <p:spPr/>
        <p:txBody>
          <a:bodyPr>
            <a:normAutofit/>
          </a:bodyPr>
          <a:lstStyle/>
          <a:p>
            <a:r>
              <a:rPr lang="el-GR" b="1" dirty="0"/>
              <a:t>ΔΡΑΣΤΗΡΙΟΤΗΤΑ  4: Σχεδίαση γραφικής </a:t>
            </a:r>
            <a:r>
              <a:rPr lang="el-GR" b="1" dirty="0" err="1"/>
              <a:t>διεπαφής</a:t>
            </a:r>
            <a:r>
              <a:rPr lang="el-GR" b="1" dirty="0"/>
              <a:t> εφαρμογής</a:t>
            </a:r>
          </a:p>
          <a:p>
            <a:pPr algn="just"/>
            <a:r>
              <a:rPr lang="el-GR" sz="2400" dirty="0"/>
              <a:t>Διάρκεια:  1 διδακτική ώρα</a:t>
            </a:r>
          </a:p>
          <a:p>
            <a:pPr lvl="1" algn="just">
              <a:buFont typeface="Arial" pitchFamily="34" charset="0"/>
              <a:buChar char="•"/>
            </a:pPr>
            <a:r>
              <a:rPr lang="el-GR" sz="2400" dirty="0"/>
              <a:t>Είδος δραστηριότητας: συζήτηση, παρουσίαση, πειραματισμός</a:t>
            </a:r>
          </a:p>
          <a:p>
            <a:pPr lvl="1" algn="just">
              <a:buFont typeface="Arial" pitchFamily="34" charset="0"/>
              <a:buChar char="•"/>
            </a:pPr>
            <a:r>
              <a:rPr lang="el-GR" sz="2400" dirty="0"/>
              <a:t>Οργάνωση τάξης: εργασία σε ομάδες</a:t>
            </a:r>
          </a:p>
          <a:p>
            <a:pPr lvl="1" algn="just">
              <a:buFont typeface="Arial" pitchFamily="34" charset="0"/>
              <a:buChar char="•"/>
            </a:pPr>
            <a:r>
              <a:rPr lang="el-GR" sz="2400" dirty="0"/>
              <a:t>Ρόλος του διδάσκοντα: ενθαρρυντικός, υποστηρικτικός, συμβουλευτικός, </a:t>
            </a:r>
            <a:r>
              <a:rPr lang="el-GR" sz="2400" dirty="0" err="1"/>
              <a:t>διευκολυντικός</a:t>
            </a:r>
            <a:endParaRPr lang="el-GR" sz="2400" dirty="0"/>
          </a:p>
          <a:p>
            <a:pPr lvl="1" algn="just">
              <a:buFont typeface="Arial" pitchFamily="34" charset="0"/>
              <a:buChar char="•"/>
            </a:pPr>
            <a:r>
              <a:rPr lang="el-GR" sz="2400" dirty="0"/>
              <a:t>Σύνδεση με τον διδακτικό στόχο: δημιουργία </a:t>
            </a:r>
            <a:r>
              <a:rPr lang="el-GR" sz="2400" dirty="0" err="1"/>
              <a:t>interface</a:t>
            </a:r>
            <a:r>
              <a:rPr lang="el-GR" sz="2400" dirty="0"/>
              <a:t> φορητής εφαρμογής πρόγνωσης καιρού.</a:t>
            </a:r>
          </a:p>
          <a:p>
            <a:endParaRPr lang="el-GR" dirty="0"/>
          </a:p>
        </p:txBody>
      </p:sp>
    </p:spTree>
    <p:extLst>
      <p:ext uri="{BB962C8B-B14F-4D97-AF65-F5344CB8AC3E}">
        <p14:creationId xmlns:p14="http://schemas.microsoft.com/office/powerpoint/2010/main" val="2178978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a:t>ΑΝΑΛΥΤΙΚΗ ΠΕΡΙΓΡΑΦΗ </a:t>
            </a:r>
            <a:br>
              <a:rPr lang="el-GR" sz="2400" dirty="0"/>
            </a:br>
            <a:r>
              <a:rPr lang="el-GR" sz="2400" dirty="0"/>
              <a:t>ΤΗΣ ανοιχτησ εκπαιδευτικησ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13</a:t>
            </a:fld>
            <a:endParaRPr lang="en-US" dirty="0"/>
          </a:p>
        </p:txBody>
      </p:sp>
      <p:sp>
        <p:nvSpPr>
          <p:cNvPr id="7" name="Content Placeholder 6"/>
          <p:cNvSpPr>
            <a:spLocks noGrp="1"/>
          </p:cNvSpPr>
          <p:nvPr>
            <p:ph sz="half" idx="2"/>
          </p:nvPr>
        </p:nvSpPr>
        <p:spPr/>
        <p:txBody>
          <a:bodyPr>
            <a:normAutofit lnSpcReduction="10000"/>
          </a:bodyPr>
          <a:lstStyle/>
          <a:p>
            <a:r>
              <a:rPr lang="el-GR" b="1" dirty="0"/>
              <a:t>ΔΡΑΣΤΗΡΙΟΤΗΤΑ  4: Σχεδίαση γραφικής </a:t>
            </a:r>
            <a:r>
              <a:rPr lang="el-GR" b="1" dirty="0" err="1"/>
              <a:t>διεπαφής</a:t>
            </a:r>
            <a:r>
              <a:rPr lang="el-GR" b="1" dirty="0"/>
              <a:t> εφαρμογής</a:t>
            </a:r>
          </a:p>
          <a:p>
            <a:pPr algn="just"/>
            <a:r>
              <a:rPr lang="el-GR" sz="2400" dirty="0"/>
              <a:t>Διάρκεια:  7 διδακτικές ώρες</a:t>
            </a:r>
          </a:p>
          <a:p>
            <a:pPr lvl="1" algn="just">
              <a:buFont typeface="Arial" pitchFamily="34" charset="0"/>
              <a:buChar char="•"/>
            </a:pPr>
            <a:r>
              <a:rPr lang="el-GR" sz="2400" dirty="0"/>
              <a:t>Είδος δραστηριότητας: συζήτηση, παρουσίαση, πειραματισμός</a:t>
            </a:r>
          </a:p>
          <a:p>
            <a:pPr lvl="1" algn="just">
              <a:buFont typeface="Arial" pitchFamily="34" charset="0"/>
              <a:buChar char="•"/>
            </a:pPr>
            <a:r>
              <a:rPr lang="el-GR" sz="2400" dirty="0"/>
              <a:t>Οργάνωση τάξης: εργασία σε ομάδες</a:t>
            </a:r>
          </a:p>
          <a:p>
            <a:pPr lvl="1" algn="just">
              <a:buFont typeface="Arial" pitchFamily="34" charset="0"/>
              <a:buChar char="•"/>
            </a:pPr>
            <a:r>
              <a:rPr lang="el-GR" sz="2400" dirty="0"/>
              <a:t>Ρόλος του διδάσκοντα: ενθαρρυντικός, υποστηρικτικός, συμβουλευτικός, </a:t>
            </a:r>
            <a:r>
              <a:rPr lang="el-GR" sz="2400" dirty="0" err="1"/>
              <a:t>διευκολυντικός</a:t>
            </a:r>
            <a:endParaRPr lang="el-GR" sz="2400" dirty="0"/>
          </a:p>
          <a:p>
            <a:pPr lvl="1" algn="just">
              <a:buFont typeface="Arial" pitchFamily="34" charset="0"/>
              <a:buChar char="•"/>
            </a:pPr>
            <a:r>
              <a:rPr lang="el-GR" sz="2400" dirty="0"/>
              <a:t>Σύνδεση με τον διδακτικό στόχο: δημιουργία κώδικα για την ορθή λειτουργία της φορητής εφαρμογής πρόγνωσης καιρού.</a:t>
            </a:r>
          </a:p>
          <a:p>
            <a:endParaRPr lang="el-GR" dirty="0"/>
          </a:p>
        </p:txBody>
      </p:sp>
    </p:spTree>
    <p:extLst>
      <p:ext uri="{BB962C8B-B14F-4D97-AF65-F5344CB8AC3E}">
        <p14:creationId xmlns:p14="http://schemas.microsoft.com/office/powerpoint/2010/main" val="2531759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a:t>ΑΝΑΛΥΤΙΚΗ ΠΕΡΙΓΡΑΦΗ </a:t>
            </a:r>
            <a:br>
              <a:rPr lang="el-GR" sz="2400" dirty="0"/>
            </a:br>
            <a:r>
              <a:rPr lang="el-GR" sz="2400" dirty="0"/>
              <a:t>ΤΗΣ ανοιχτησ εκπαιδευτικησ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14</a:t>
            </a:fld>
            <a:endParaRPr lang="en-US" dirty="0"/>
          </a:p>
        </p:txBody>
      </p:sp>
      <p:sp>
        <p:nvSpPr>
          <p:cNvPr id="7" name="Content Placeholder 6"/>
          <p:cNvSpPr>
            <a:spLocks noGrp="1"/>
          </p:cNvSpPr>
          <p:nvPr>
            <p:ph sz="half" idx="2"/>
          </p:nvPr>
        </p:nvSpPr>
        <p:spPr/>
        <p:txBody>
          <a:bodyPr>
            <a:normAutofit fontScale="92500" lnSpcReduction="10000"/>
          </a:bodyPr>
          <a:lstStyle/>
          <a:p>
            <a:r>
              <a:rPr lang="el-GR" b="1" dirty="0"/>
              <a:t>ΔΡΑΣΤΗΡΙΟΤΗΤΑ  4: </a:t>
            </a:r>
            <a:r>
              <a:rPr lang="el-GR" b="1" dirty="0" err="1"/>
              <a:t>Εκσφαλμάτωση</a:t>
            </a:r>
            <a:r>
              <a:rPr lang="el-GR" b="1" dirty="0"/>
              <a:t> – βελτιστοποίηση εφαρμογής, δημιουργία εκτελέσιμου κώδικα (μορφή .</a:t>
            </a:r>
            <a:r>
              <a:rPr lang="el-GR" b="1" dirty="0" err="1"/>
              <a:t>apk</a:t>
            </a:r>
            <a:r>
              <a:rPr lang="el-GR" b="1" dirty="0"/>
              <a:t>)</a:t>
            </a:r>
          </a:p>
          <a:p>
            <a:pPr algn="just"/>
            <a:r>
              <a:rPr lang="el-GR" sz="2400" dirty="0"/>
              <a:t>Διάρκεια:  2 διδακτικές ώρες</a:t>
            </a:r>
          </a:p>
          <a:p>
            <a:pPr lvl="1" algn="just">
              <a:buFont typeface="Arial" pitchFamily="34" charset="0"/>
              <a:buChar char="•"/>
            </a:pPr>
            <a:r>
              <a:rPr lang="el-GR" sz="2400" dirty="0"/>
              <a:t>Είδος δραστηριότητας: συζήτηση, παρουσίαση, πειραματισμός</a:t>
            </a:r>
          </a:p>
          <a:p>
            <a:pPr lvl="1" algn="just">
              <a:buFont typeface="Arial" pitchFamily="34" charset="0"/>
              <a:buChar char="•"/>
            </a:pPr>
            <a:r>
              <a:rPr lang="el-GR" sz="2400" dirty="0"/>
              <a:t>Οργάνωση τάξης: εργασία σε ομάδες</a:t>
            </a:r>
          </a:p>
          <a:p>
            <a:pPr lvl="1" algn="just">
              <a:buFont typeface="Arial" pitchFamily="34" charset="0"/>
              <a:buChar char="•"/>
            </a:pPr>
            <a:r>
              <a:rPr lang="el-GR" sz="2400" dirty="0"/>
              <a:t>Ρόλος του διδάσκοντα: ενθαρρυντικός, υποστηρικτικός, συμβουλευτικός, </a:t>
            </a:r>
            <a:r>
              <a:rPr lang="el-GR" sz="2400" dirty="0" err="1"/>
              <a:t>διευκολυντικός</a:t>
            </a:r>
            <a:endParaRPr lang="el-GR" sz="2400" dirty="0"/>
          </a:p>
          <a:p>
            <a:pPr lvl="1" algn="just">
              <a:buFont typeface="Arial" pitchFamily="34" charset="0"/>
              <a:buChar char="•"/>
            </a:pPr>
            <a:r>
              <a:rPr lang="el-GR" sz="2400" dirty="0"/>
              <a:t>Σύνδεση με τον διδακτικό στόχο: δημιουργία κώδικα για την </a:t>
            </a:r>
            <a:r>
              <a:rPr lang="el-GR" sz="2400" dirty="0" err="1"/>
              <a:t>εκσφαλμάτωση</a:t>
            </a:r>
            <a:r>
              <a:rPr lang="el-GR" sz="2400" dirty="0"/>
              <a:t> - βελτιστοποίηση της φορητής εφαρμογής πρόγνωσης καιρού – δημιουργία εκτελέσιμη μορφής της εφαρμογής (.</a:t>
            </a:r>
            <a:r>
              <a:rPr lang="el-GR" sz="2400" dirty="0" err="1"/>
              <a:t>apk</a:t>
            </a:r>
            <a:r>
              <a:rPr lang="el-GR" sz="2400" dirty="0"/>
              <a:t>).</a:t>
            </a:r>
          </a:p>
          <a:p>
            <a:endParaRPr lang="el-GR" dirty="0"/>
          </a:p>
        </p:txBody>
      </p:sp>
    </p:spTree>
    <p:extLst>
      <p:ext uri="{BB962C8B-B14F-4D97-AF65-F5344CB8AC3E}">
        <p14:creationId xmlns:p14="http://schemas.microsoft.com/office/powerpoint/2010/main" val="3988932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ingle Corner Rectangle 9"/>
          <p:cNvSpPr/>
          <p:nvPr/>
        </p:nvSpPr>
        <p:spPr>
          <a:xfrm>
            <a:off x="2743200" y="3187042"/>
            <a:ext cx="5800299" cy="1692322"/>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9" name="Round Single Corner Rectangle 8"/>
          <p:cNvSpPr/>
          <p:nvPr/>
        </p:nvSpPr>
        <p:spPr>
          <a:xfrm>
            <a:off x="2743200" y="1034544"/>
            <a:ext cx="5800299" cy="1692322"/>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20" name="Title 19"/>
          <p:cNvSpPr>
            <a:spLocks noGrp="1"/>
          </p:cNvSpPr>
          <p:nvPr>
            <p:ph type="title"/>
          </p:nvPr>
        </p:nvSpPr>
        <p:spPr/>
        <p:txBody>
          <a:bodyPr/>
          <a:lstStyle/>
          <a:p>
            <a:r>
              <a:rPr lang="el-GR" sz="2400" dirty="0"/>
              <a:t>ΑΝΑΛΥΤΙΚΗ ΠΕΡΙΓΡΑΦΗ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22" name="Content Placeholder 21"/>
          <p:cNvSpPr>
            <a:spLocks noGrp="1"/>
          </p:cNvSpPr>
          <p:nvPr>
            <p:ph sz="quarter" idx="4"/>
          </p:nvPr>
        </p:nvSpPr>
        <p:spPr>
          <a:xfrm>
            <a:off x="2884867" y="1072412"/>
            <a:ext cx="5754165" cy="1815151"/>
          </a:xfrm>
        </p:spPr>
        <p:txBody>
          <a:bodyPr>
            <a:normAutofit/>
          </a:bodyPr>
          <a:lstStyle/>
          <a:p>
            <a:r>
              <a:rPr lang="el-GR" sz="2000" dirty="0">
                <a:solidFill>
                  <a:schemeClr val="accent2">
                    <a:lumMod val="50000"/>
                  </a:schemeClr>
                </a:solidFill>
                <a:effectLst>
                  <a:outerShdw blurRad="38100" dist="38100" dir="2700000" algn="tl">
                    <a:srgbClr val="000000">
                      <a:alpha val="43137"/>
                    </a:srgbClr>
                  </a:outerShdw>
                </a:effectLst>
              </a:rPr>
              <a:t>ΚΑΤΑΝΟΩ ΤΙΣ ΜΕΤΑΒΛΗΤΕΣ ΜΕ ΤΗ ΒΟΗΘΕΙΑ ΤΟΥ SCRATCH</a:t>
            </a:r>
            <a:endParaRPr lang="en-US" sz="2000" dirty="0">
              <a:solidFill>
                <a:schemeClr val="accent2">
                  <a:lumMod val="50000"/>
                </a:schemeClr>
              </a:solidFill>
              <a:effectLst>
                <a:outerShdw blurRad="38100" dist="38100" dir="2700000" algn="tl">
                  <a:srgbClr val="000000">
                    <a:alpha val="43137"/>
                  </a:srgbClr>
                </a:outerShdw>
              </a:effectLst>
            </a:endParaRPr>
          </a:p>
          <a:p>
            <a:pPr lvl="2"/>
            <a:r>
              <a:rPr lang="en-US" dirty="0">
                <a:hlinkClick r:id="rId2"/>
              </a:rPr>
              <a:t>http://photodentro.edu.gr/oep/r/8532/493?locale=el</a:t>
            </a:r>
            <a:endParaRPr lang="en-US" dirty="0"/>
          </a:p>
          <a:p>
            <a:pPr lvl="2"/>
            <a:r>
              <a:rPr lang="el-GR" b="0" dirty="0"/>
              <a:t>Προσομοίωση</a:t>
            </a:r>
          </a:p>
          <a:p>
            <a:pPr lvl="2"/>
            <a:r>
              <a:rPr lang="el-GR" b="0" dirty="0"/>
              <a:t>Προέλευση: Φωτόδεντρο / Μαθησιακά </a:t>
            </a:r>
            <a:r>
              <a:rPr lang="el-GR" dirty="0"/>
              <a:t>Α</a:t>
            </a:r>
            <a:r>
              <a:rPr lang="el-GR" b="0" dirty="0"/>
              <a:t>ντικείμενα</a:t>
            </a:r>
          </a:p>
        </p:txBody>
      </p:sp>
      <p:sp>
        <p:nvSpPr>
          <p:cNvPr id="3" name="Slide Number Placeholder 2"/>
          <p:cNvSpPr>
            <a:spLocks noGrp="1"/>
          </p:cNvSpPr>
          <p:nvPr>
            <p:ph type="sldNum" sz="quarter" idx="12"/>
          </p:nvPr>
        </p:nvSpPr>
        <p:spPr/>
        <p:txBody>
          <a:bodyPr/>
          <a:lstStyle/>
          <a:p>
            <a:fld id="{2754ED01-E2A0-4C1E-8E21-014B99041579}" type="slidenum">
              <a:rPr lang="en-US" smtClean="0"/>
              <a:pPr/>
              <a:t>15</a:t>
            </a:fld>
            <a:endParaRPr lang="en-US" dirty="0"/>
          </a:p>
        </p:txBody>
      </p:sp>
      <p:sp>
        <p:nvSpPr>
          <p:cNvPr id="24" name="Content Placeholder 23"/>
          <p:cNvSpPr>
            <a:spLocks noGrp="1"/>
          </p:cNvSpPr>
          <p:nvPr>
            <p:ph sz="quarter" idx="14"/>
          </p:nvPr>
        </p:nvSpPr>
        <p:spPr>
          <a:xfrm>
            <a:off x="2846231" y="3194702"/>
            <a:ext cx="5820097" cy="1744639"/>
          </a:xfrm>
        </p:spPr>
        <p:txBody>
          <a:bodyPr>
            <a:normAutofit lnSpcReduction="10000"/>
          </a:bodyPr>
          <a:lstStyle/>
          <a:p>
            <a:r>
              <a:rPr lang="el-GR" sz="2000" dirty="0">
                <a:solidFill>
                  <a:schemeClr val="accent2">
                    <a:lumMod val="50000"/>
                  </a:schemeClr>
                </a:solidFill>
                <a:effectLst>
                  <a:outerShdw blurRad="38100" dist="38100" dir="2700000" algn="tl">
                    <a:srgbClr val="000000">
                      <a:alpha val="43137"/>
                    </a:srgbClr>
                  </a:outerShdw>
                </a:effectLst>
              </a:rPr>
              <a:t>ΔΗΜΙΟΥΡΓΙΑ ΠΑΙΓΝΙΔΙΟΥ ΜΕ ΤΗ ΧΡΗΣΗ ΤΟΥ APP INVENTOR FOR ANDROID</a:t>
            </a:r>
            <a:endParaRPr lang="en-US" sz="2000" dirty="0">
              <a:solidFill>
                <a:schemeClr val="accent2">
                  <a:lumMod val="50000"/>
                </a:schemeClr>
              </a:solidFill>
              <a:effectLst>
                <a:outerShdw blurRad="38100" dist="38100" dir="2700000" algn="tl">
                  <a:srgbClr val="000000">
                    <a:alpha val="43137"/>
                  </a:srgbClr>
                </a:outerShdw>
              </a:effectLst>
            </a:endParaRPr>
          </a:p>
          <a:p>
            <a:r>
              <a:rPr lang="es-AR" dirty="0"/>
              <a:t>http://photodentro.edu.gr/oep/r/8532/505?locale=el</a:t>
            </a:r>
            <a:r>
              <a:rPr lang="el-GR" b="0" dirty="0"/>
              <a:t>Βίντεο</a:t>
            </a:r>
          </a:p>
          <a:p>
            <a:pPr lvl="2"/>
            <a:r>
              <a:rPr lang="el-GR" dirty="0"/>
              <a:t>Προέλευση: Φωτόδεντρο </a:t>
            </a:r>
            <a:r>
              <a:rPr lang="el-GR" b="0" dirty="0"/>
              <a:t>/ Εκπαιδευτικά Βίντεο</a:t>
            </a:r>
          </a:p>
        </p:txBody>
      </p:sp>
      <p:sp>
        <p:nvSpPr>
          <p:cNvPr id="4" name="TextBox 3"/>
          <p:cNvSpPr txBox="1"/>
          <p:nvPr/>
        </p:nvSpPr>
        <p:spPr>
          <a:xfrm>
            <a:off x="592427" y="390728"/>
            <a:ext cx="6915955" cy="461665"/>
          </a:xfrm>
          <a:prstGeom prst="rect">
            <a:avLst/>
          </a:prstGeom>
          <a:noFill/>
        </p:spPr>
        <p:txBody>
          <a:bodyPr wrap="square" rtlCol="0">
            <a:spAutoFit/>
          </a:bodyPr>
          <a:lstStyle/>
          <a:p>
            <a:r>
              <a:rPr lang="el-GR" sz="2400" dirty="0"/>
              <a:t>Ψηφιακό Εκπαιδευτικό Περιεχόμενο:</a:t>
            </a:r>
          </a:p>
        </p:txBody>
      </p:sp>
      <p:pic>
        <p:nvPicPr>
          <p:cNvPr id="2" name="Εικόνα 1">
            <a:extLst>
              <a:ext uri="{FF2B5EF4-FFF2-40B4-BE49-F238E27FC236}">
                <a16:creationId xmlns:a16="http://schemas.microsoft.com/office/drawing/2014/main" id="{879FAD22-AF82-4CB3-BBC7-0790BE618BFF}"/>
              </a:ext>
            </a:extLst>
          </p:cNvPr>
          <p:cNvPicPr>
            <a:picLocks noChangeAspect="1"/>
          </p:cNvPicPr>
          <p:nvPr/>
        </p:nvPicPr>
        <p:blipFill>
          <a:blip r:embed="rId3"/>
          <a:stretch>
            <a:fillRect/>
          </a:stretch>
        </p:blipFill>
        <p:spPr>
          <a:xfrm>
            <a:off x="604125" y="1015420"/>
            <a:ext cx="1974034" cy="1730570"/>
          </a:xfrm>
          <a:prstGeom prst="rect">
            <a:avLst/>
          </a:prstGeom>
        </p:spPr>
      </p:pic>
      <p:pic>
        <p:nvPicPr>
          <p:cNvPr id="11" name="Εικόνα 10">
            <a:extLst>
              <a:ext uri="{FF2B5EF4-FFF2-40B4-BE49-F238E27FC236}">
                <a16:creationId xmlns:a16="http://schemas.microsoft.com/office/drawing/2014/main" id="{0AED898D-E522-4B51-B14C-F4763061F019}"/>
              </a:ext>
            </a:extLst>
          </p:cNvPr>
          <p:cNvPicPr>
            <a:picLocks noChangeAspect="1"/>
          </p:cNvPicPr>
          <p:nvPr/>
        </p:nvPicPr>
        <p:blipFill>
          <a:blip r:embed="rId4"/>
          <a:stretch>
            <a:fillRect/>
          </a:stretch>
        </p:blipFill>
        <p:spPr>
          <a:xfrm>
            <a:off x="464363" y="3321720"/>
            <a:ext cx="2156008" cy="142296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ingle Corner Rectangle 9"/>
          <p:cNvSpPr/>
          <p:nvPr/>
        </p:nvSpPr>
        <p:spPr>
          <a:xfrm>
            <a:off x="2743200" y="3187042"/>
            <a:ext cx="5800299" cy="1692322"/>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9" name="Round Single Corner Rectangle 8"/>
          <p:cNvSpPr/>
          <p:nvPr/>
        </p:nvSpPr>
        <p:spPr>
          <a:xfrm>
            <a:off x="2743200" y="1034544"/>
            <a:ext cx="5800299" cy="1692322"/>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20" name="Title 19"/>
          <p:cNvSpPr>
            <a:spLocks noGrp="1"/>
          </p:cNvSpPr>
          <p:nvPr>
            <p:ph type="title"/>
          </p:nvPr>
        </p:nvSpPr>
        <p:spPr/>
        <p:txBody>
          <a:bodyPr/>
          <a:lstStyle/>
          <a:p>
            <a:r>
              <a:rPr lang="el-GR" sz="2400" dirty="0"/>
              <a:t>ΑΝΑΛΥΤΙΚΗ ΠΕΡΙΓΡΑΦΗ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22" name="Content Placeholder 21"/>
          <p:cNvSpPr>
            <a:spLocks noGrp="1"/>
          </p:cNvSpPr>
          <p:nvPr>
            <p:ph sz="quarter" idx="4"/>
          </p:nvPr>
        </p:nvSpPr>
        <p:spPr>
          <a:xfrm>
            <a:off x="2884867" y="1072412"/>
            <a:ext cx="5754165" cy="1815151"/>
          </a:xfrm>
        </p:spPr>
        <p:txBody>
          <a:bodyPr>
            <a:normAutofit/>
          </a:bodyPr>
          <a:lstStyle/>
          <a:p>
            <a:r>
              <a:rPr lang="el-GR" sz="2000" dirty="0">
                <a:solidFill>
                  <a:schemeClr val="accent2">
                    <a:lumMod val="50000"/>
                  </a:schemeClr>
                </a:solidFill>
                <a:effectLst>
                  <a:outerShdw blurRad="38100" dist="38100" dir="2700000" algn="tl">
                    <a:srgbClr val="000000">
                      <a:alpha val="43137"/>
                    </a:srgbClr>
                  </a:outerShdw>
                </a:effectLst>
              </a:rPr>
              <a:t>Καθοδήγηση </a:t>
            </a:r>
            <a:r>
              <a:rPr lang="el-GR" sz="2000" dirty="0" err="1">
                <a:solidFill>
                  <a:schemeClr val="accent2">
                    <a:lumMod val="50000"/>
                  </a:schemeClr>
                </a:solidFill>
                <a:effectLst>
                  <a:outerShdw blurRad="38100" dist="38100" dir="2700000" algn="tl">
                    <a:srgbClr val="000000">
                      <a:alpha val="43137"/>
                    </a:srgbClr>
                  </a:outerShdw>
                </a:effectLst>
              </a:rPr>
              <a:t>Lego</a:t>
            </a:r>
            <a:r>
              <a:rPr lang="el-GR" sz="2000" dirty="0">
                <a:solidFill>
                  <a:schemeClr val="accent2">
                    <a:lumMod val="50000"/>
                  </a:schemeClr>
                </a:solidFill>
                <a:effectLst>
                  <a:outerShdw blurRad="38100" dist="38100" dir="2700000" algn="tl">
                    <a:srgbClr val="000000">
                      <a:alpha val="43137"/>
                    </a:srgbClr>
                  </a:outerShdw>
                </a:effectLst>
              </a:rPr>
              <a:t> </a:t>
            </a:r>
            <a:r>
              <a:rPr lang="el-GR" sz="2000" dirty="0" err="1">
                <a:solidFill>
                  <a:schemeClr val="accent2">
                    <a:lumMod val="50000"/>
                  </a:schemeClr>
                </a:solidFill>
                <a:effectLst>
                  <a:outerShdw blurRad="38100" dist="38100" dir="2700000" algn="tl">
                    <a:srgbClr val="000000">
                      <a:alpha val="43137"/>
                    </a:srgbClr>
                  </a:outerShdw>
                </a:effectLst>
              </a:rPr>
              <a:t>Mindstorm</a:t>
            </a:r>
            <a:r>
              <a:rPr lang="el-GR" sz="2000" dirty="0">
                <a:solidFill>
                  <a:schemeClr val="accent2">
                    <a:lumMod val="50000"/>
                  </a:schemeClr>
                </a:solidFill>
                <a:effectLst>
                  <a:outerShdw blurRad="38100" dist="38100" dir="2700000" algn="tl">
                    <a:srgbClr val="000000">
                      <a:alpha val="43137"/>
                    </a:srgbClr>
                  </a:outerShdw>
                </a:effectLst>
              </a:rPr>
              <a:t> με τη χρήση του App </a:t>
            </a:r>
            <a:r>
              <a:rPr lang="el-GR" sz="2000" dirty="0" err="1">
                <a:solidFill>
                  <a:schemeClr val="accent2">
                    <a:lumMod val="50000"/>
                  </a:schemeClr>
                </a:solidFill>
                <a:effectLst>
                  <a:outerShdw blurRad="38100" dist="38100" dir="2700000" algn="tl">
                    <a:srgbClr val="000000">
                      <a:alpha val="43137"/>
                    </a:srgbClr>
                  </a:outerShdw>
                </a:effectLst>
              </a:rPr>
              <a:t>Inventor</a:t>
            </a:r>
            <a:endParaRPr lang="el-GR" sz="2000" dirty="0">
              <a:solidFill>
                <a:schemeClr val="accent2">
                  <a:lumMod val="50000"/>
                </a:schemeClr>
              </a:solidFill>
              <a:effectLst>
                <a:outerShdw blurRad="38100" dist="38100" dir="2700000" algn="tl">
                  <a:srgbClr val="000000">
                    <a:alpha val="43137"/>
                  </a:srgbClr>
                </a:outerShdw>
              </a:effectLst>
            </a:endParaRPr>
          </a:p>
          <a:p>
            <a:pPr>
              <a:buFont typeface="Arial" panose="020B0604020202020204" pitchFamily="34" charset="0"/>
              <a:buChar char="•"/>
            </a:pPr>
            <a:r>
              <a:rPr lang="en-US" dirty="0">
                <a:hlinkClick r:id="rId2"/>
              </a:rPr>
              <a:t>http://aesop.iep.edu.gr/node/11425</a:t>
            </a:r>
            <a:endParaRPr lang="el-GR" dirty="0"/>
          </a:p>
          <a:p>
            <a:pPr lvl="2"/>
            <a:r>
              <a:rPr lang="el-GR" b="0" dirty="0"/>
              <a:t>Προέλευση: </a:t>
            </a:r>
            <a:r>
              <a:rPr lang="el-GR" dirty="0"/>
              <a:t>Αίσωπος</a:t>
            </a:r>
            <a:r>
              <a:rPr lang="el-GR" b="0" dirty="0"/>
              <a:t> / Μαθησιακά </a:t>
            </a:r>
            <a:r>
              <a:rPr lang="el-GR" dirty="0"/>
              <a:t>Α</a:t>
            </a:r>
            <a:r>
              <a:rPr lang="el-GR" b="0" dirty="0"/>
              <a:t>ντικείμενα</a:t>
            </a:r>
          </a:p>
        </p:txBody>
      </p:sp>
      <p:sp>
        <p:nvSpPr>
          <p:cNvPr id="3" name="Slide Number Placeholder 2"/>
          <p:cNvSpPr>
            <a:spLocks noGrp="1"/>
          </p:cNvSpPr>
          <p:nvPr>
            <p:ph type="sldNum" sz="quarter" idx="12"/>
          </p:nvPr>
        </p:nvSpPr>
        <p:spPr/>
        <p:txBody>
          <a:bodyPr/>
          <a:lstStyle/>
          <a:p>
            <a:fld id="{2754ED01-E2A0-4C1E-8E21-014B99041579}" type="slidenum">
              <a:rPr lang="en-US" smtClean="0"/>
              <a:pPr/>
              <a:t>16</a:t>
            </a:fld>
            <a:endParaRPr lang="en-US" dirty="0"/>
          </a:p>
        </p:txBody>
      </p:sp>
      <p:sp>
        <p:nvSpPr>
          <p:cNvPr id="24" name="Content Placeholder 23"/>
          <p:cNvSpPr>
            <a:spLocks noGrp="1"/>
          </p:cNvSpPr>
          <p:nvPr>
            <p:ph sz="quarter" idx="14"/>
          </p:nvPr>
        </p:nvSpPr>
        <p:spPr>
          <a:xfrm>
            <a:off x="2846231" y="3194702"/>
            <a:ext cx="5820097" cy="1744639"/>
          </a:xfrm>
        </p:spPr>
        <p:txBody>
          <a:bodyPr>
            <a:normAutofit fontScale="92500"/>
          </a:bodyPr>
          <a:lstStyle/>
          <a:p>
            <a:r>
              <a:rPr lang="el-GR" sz="2000" dirty="0">
                <a:solidFill>
                  <a:schemeClr val="accent2">
                    <a:lumMod val="50000"/>
                  </a:schemeClr>
                </a:solidFill>
                <a:effectLst>
                  <a:outerShdw blurRad="38100" dist="38100" dir="2700000" algn="tl">
                    <a:srgbClr val="000000">
                      <a:alpha val="43137"/>
                    </a:srgbClr>
                  </a:outerShdw>
                </a:effectLst>
              </a:rPr>
              <a:t>Μέτρηση συντελεστή τριβής ολίσθησης χρησιμοποιώντας πειραματική διάταξη με </a:t>
            </a:r>
            <a:r>
              <a:rPr lang="el-GR" sz="2000" dirty="0" err="1">
                <a:solidFill>
                  <a:schemeClr val="accent2">
                    <a:lumMod val="50000"/>
                  </a:schemeClr>
                </a:solidFill>
                <a:effectLst>
                  <a:outerShdw blurRad="38100" dist="38100" dir="2700000" algn="tl">
                    <a:srgbClr val="000000">
                      <a:alpha val="43137"/>
                    </a:srgbClr>
                  </a:outerShdw>
                </a:effectLst>
              </a:rPr>
              <a:t>Lego</a:t>
            </a:r>
            <a:r>
              <a:rPr lang="el-GR" sz="2000" dirty="0">
                <a:solidFill>
                  <a:schemeClr val="accent2">
                    <a:lumMod val="50000"/>
                  </a:schemeClr>
                </a:solidFill>
                <a:effectLst>
                  <a:outerShdw blurRad="38100" dist="38100" dir="2700000" algn="tl">
                    <a:srgbClr val="000000">
                      <a:alpha val="43137"/>
                    </a:srgbClr>
                  </a:outerShdw>
                </a:effectLst>
              </a:rPr>
              <a:t> </a:t>
            </a:r>
            <a:r>
              <a:rPr lang="el-GR" sz="2000" dirty="0" err="1">
                <a:solidFill>
                  <a:schemeClr val="accent2">
                    <a:lumMod val="50000"/>
                  </a:schemeClr>
                </a:solidFill>
                <a:effectLst>
                  <a:outerShdw blurRad="38100" dist="38100" dir="2700000" algn="tl">
                    <a:srgbClr val="000000">
                      <a:alpha val="43137"/>
                    </a:srgbClr>
                  </a:outerShdw>
                </a:effectLst>
              </a:rPr>
              <a:t>Mindstroms</a:t>
            </a:r>
            <a:r>
              <a:rPr lang="el-GR" sz="2000" dirty="0">
                <a:solidFill>
                  <a:schemeClr val="accent2">
                    <a:lumMod val="50000"/>
                  </a:schemeClr>
                </a:solidFill>
                <a:effectLst>
                  <a:outerShdw blurRad="38100" dist="38100" dir="2700000" algn="tl">
                    <a:srgbClr val="000000">
                      <a:alpha val="43137"/>
                    </a:srgbClr>
                  </a:outerShdw>
                </a:effectLst>
              </a:rPr>
              <a:t> NXT</a:t>
            </a:r>
          </a:p>
          <a:p>
            <a:pPr>
              <a:buFont typeface="Arial" panose="020B0604020202020204" pitchFamily="34" charset="0"/>
              <a:buChar char="•"/>
            </a:pPr>
            <a:r>
              <a:rPr lang="es-AR" dirty="0">
                <a:hlinkClick r:id="rId3"/>
              </a:rPr>
              <a:t>http://aesop.iep.edu.gr/node/14025</a:t>
            </a:r>
            <a:endParaRPr lang="el-GR" dirty="0"/>
          </a:p>
          <a:p>
            <a:pPr lvl="2"/>
            <a:r>
              <a:rPr lang="el-GR" sz="2100" dirty="0"/>
              <a:t>Προέλευση: Αίσωπος / Μαθησιακά Αντικείμενα</a:t>
            </a:r>
          </a:p>
        </p:txBody>
      </p:sp>
      <p:sp>
        <p:nvSpPr>
          <p:cNvPr id="4" name="TextBox 3"/>
          <p:cNvSpPr txBox="1"/>
          <p:nvPr/>
        </p:nvSpPr>
        <p:spPr>
          <a:xfrm>
            <a:off x="592427" y="390728"/>
            <a:ext cx="6915955" cy="461665"/>
          </a:xfrm>
          <a:prstGeom prst="rect">
            <a:avLst/>
          </a:prstGeom>
          <a:noFill/>
        </p:spPr>
        <p:txBody>
          <a:bodyPr wrap="square" rtlCol="0">
            <a:spAutoFit/>
          </a:bodyPr>
          <a:lstStyle/>
          <a:p>
            <a:r>
              <a:rPr lang="el-GR" sz="2400" dirty="0"/>
              <a:t>Ψηφιακό Εκπαιδευτικό Περιεχόμενο:</a:t>
            </a:r>
          </a:p>
        </p:txBody>
      </p:sp>
      <p:pic>
        <p:nvPicPr>
          <p:cNvPr id="5" name="Εικόνα 4">
            <a:extLst>
              <a:ext uri="{FF2B5EF4-FFF2-40B4-BE49-F238E27FC236}">
                <a16:creationId xmlns:a16="http://schemas.microsoft.com/office/drawing/2014/main" id="{E07C5DF4-A818-49A0-AD20-B60B412BFD81}"/>
              </a:ext>
            </a:extLst>
          </p:cNvPr>
          <p:cNvPicPr>
            <a:picLocks noChangeAspect="1"/>
          </p:cNvPicPr>
          <p:nvPr/>
        </p:nvPicPr>
        <p:blipFill>
          <a:blip r:embed="rId4"/>
          <a:stretch>
            <a:fillRect/>
          </a:stretch>
        </p:blipFill>
        <p:spPr>
          <a:xfrm>
            <a:off x="729842" y="946525"/>
            <a:ext cx="1462087" cy="1815151"/>
          </a:xfrm>
          <a:prstGeom prst="rect">
            <a:avLst/>
          </a:prstGeom>
        </p:spPr>
      </p:pic>
      <p:pic>
        <p:nvPicPr>
          <p:cNvPr id="6" name="Εικόνα 5">
            <a:extLst>
              <a:ext uri="{FF2B5EF4-FFF2-40B4-BE49-F238E27FC236}">
                <a16:creationId xmlns:a16="http://schemas.microsoft.com/office/drawing/2014/main" id="{56FB7A05-820B-4315-A481-71AFE1813173}"/>
              </a:ext>
            </a:extLst>
          </p:cNvPr>
          <p:cNvPicPr>
            <a:picLocks noChangeAspect="1"/>
          </p:cNvPicPr>
          <p:nvPr/>
        </p:nvPicPr>
        <p:blipFill>
          <a:blip r:embed="rId5"/>
          <a:stretch>
            <a:fillRect/>
          </a:stretch>
        </p:blipFill>
        <p:spPr>
          <a:xfrm>
            <a:off x="477672" y="3281340"/>
            <a:ext cx="2004968" cy="1503726"/>
          </a:xfrm>
          <a:prstGeom prst="rect">
            <a:avLst/>
          </a:prstGeom>
        </p:spPr>
      </p:pic>
    </p:spTree>
    <p:extLst>
      <p:ext uri="{BB962C8B-B14F-4D97-AF65-F5344CB8AC3E}">
        <p14:creationId xmlns:p14="http://schemas.microsoft.com/office/powerpoint/2010/main" val="1514393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54ED01-E2A0-4C1E-8E21-014B99041579}" type="slidenum">
              <a:rPr lang="en-US" smtClean="0"/>
              <a:pPr/>
              <a:t>17</a:t>
            </a:fld>
            <a:endParaRPr lang="en-US" dirty="0"/>
          </a:p>
        </p:txBody>
      </p:sp>
      <p:pic>
        <p:nvPicPr>
          <p:cNvPr id="5" name="Θέση περιεχομένου 4">
            <a:extLst>
              <a:ext uri="{FF2B5EF4-FFF2-40B4-BE49-F238E27FC236}">
                <a16:creationId xmlns:a16="http://schemas.microsoft.com/office/drawing/2014/main" id="{AF371FAA-8058-4FAF-8AF2-15FBBE09F68C}"/>
              </a:ext>
            </a:extLst>
          </p:cNvPr>
          <p:cNvPicPr>
            <a:picLocks noGrp="1" noChangeAspect="1"/>
          </p:cNvPicPr>
          <p:nvPr>
            <p:ph sz="half" idx="2"/>
          </p:nvPr>
        </p:nvPicPr>
        <p:blipFill>
          <a:blip r:embed="rId2"/>
          <a:stretch>
            <a:fillRect/>
          </a:stretch>
        </p:blipFill>
        <p:spPr>
          <a:xfrm>
            <a:off x="3084395" y="295727"/>
            <a:ext cx="3152482" cy="44481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9140000">
            <a:off x="816119" y="1589388"/>
            <a:ext cx="6901822" cy="1207509"/>
          </a:xfrm>
        </p:spPr>
        <p:txBody>
          <a:bodyPr/>
          <a:lstStyle/>
          <a:p>
            <a:r>
              <a:rPr lang="el-GR" dirty="0">
                <a:solidFill>
                  <a:schemeClr val="accent3">
                    <a:lumMod val="50000"/>
                  </a:schemeClr>
                </a:solidFill>
                <a:effectLst>
                  <a:outerShdw blurRad="38100" dist="38100" dir="2700000" algn="tl">
                    <a:srgbClr val="000000">
                      <a:alpha val="43137"/>
                    </a:srgbClr>
                  </a:outerShdw>
                </a:effectLst>
              </a:rPr>
              <a:t>ΣΤΟΙΧΕΙΑ ΤΕΚΜΗΡΙΩΣΗΣ ΚΑΙ ΕΠΕΚΤΑΣΗΣ</a:t>
            </a:r>
          </a:p>
        </p:txBody>
      </p:sp>
      <p:sp>
        <p:nvSpPr>
          <p:cNvPr id="3" name="Slide Number Placeholder 2"/>
          <p:cNvSpPr>
            <a:spLocks noGrp="1"/>
          </p:cNvSpPr>
          <p:nvPr>
            <p:ph type="sldNum" sz="quarter" idx="12"/>
          </p:nvPr>
        </p:nvSpPr>
        <p:spPr/>
        <p:txBody>
          <a:bodyPr/>
          <a:lstStyle/>
          <a:p>
            <a:fld id="{2754ED01-E2A0-4C1E-8E21-014B99041579}"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br>
              <a:rPr lang="el-GR" cap="none" dirty="0"/>
            </a:br>
            <a:r>
              <a:rPr lang="el-GR" cap="none" dirty="0"/>
              <a:t>ΑΠΟΤΕΛΕΣΜΑΤΑ - ΑΝΤΙΚΤΥΠΟΣ</a:t>
            </a:r>
            <a:br>
              <a:rPr lang="el-GR" dirty="0"/>
            </a:b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19</a:t>
            </a:fld>
            <a:endParaRPr lang="en-US" dirty="0"/>
          </a:p>
        </p:txBody>
      </p:sp>
      <p:sp>
        <p:nvSpPr>
          <p:cNvPr id="5" name="Content Placeholder 4"/>
          <p:cNvSpPr>
            <a:spLocks noGrp="1"/>
          </p:cNvSpPr>
          <p:nvPr>
            <p:ph sz="half" idx="2"/>
          </p:nvPr>
        </p:nvSpPr>
        <p:spPr/>
        <p:txBody>
          <a:bodyPr>
            <a:normAutofit fontScale="70000" lnSpcReduction="20000"/>
          </a:bodyPr>
          <a:lstStyle/>
          <a:p>
            <a:pPr lvl="1" algn="just">
              <a:spcBef>
                <a:spcPts val="600"/>
              </a:spcBef>
              <a:spcAft>
                <a:spcPts val="600"/>
              </a:spcAft>
              <a:buFont typeface="Arial" pitchFamily="34" charset="0"/>
              <a:buChar char="•"/>
            </a:pPr>
            <a:r>
              <a:rPr lang="el-GR" dirty="0"/>
              <a:t>Η σημαντικότερη παρατήρησή μου ως διδάσκων είναι ότι οι μαθητές βρήκαν το περιβάλλον εργασίας του ΑΙ καθώς και την γενικότερη ιδέα ανάπτυξης της εφαρμογής σε αυτό πολύ ενδιαφέρον. </a:t>
            </a:r>
          </a:p>
          <a:p>
            <a:pPr lvl="1" algn="just">
              <a:spcBef>
                <a:spcPts val="600"/>
              </a:spcBef>
              <a:spcAft>
                <a:spcPts val="600"/>
              </a:spcAft>
              <a:buFont typeface="Arial" pitchFamily="34" charset="0"/>
              <a:buChar char="•"/>
            </a:pPr>
            <a:r>
              <a:rPr lang="el-GR" dirty="0"/>
              <a:t>Η άμεση οπτική ανατροφοδότηση που παρείχε το ΑΙ στην κινητή τους συσκευή ή στον προσομοιωτή ήταν το πρώτο στοιχείο που έκανε θετική εντύπωση στους μαθητές κορυφώνοντας την αισθητηριακή περιέργεια και το ενδιαφέρον τους. </a:t>
            </a:r>
          </a:p>
          <a:p>
            <a:pPr lvl="1" algn="just">
              <a:spcBef>
                <a:spcPts val="600"/>
              </a:spcBef>
              <a:spcAft>
                <a:spcPts val="600"/>
              </a:spcAft>
              <a:buFont typeface="Arial" pitchFamily="34" charset="0"/>
              <a:buChar char="•"/>
            </a:pPr>
            <a:r>
              <a:rPr lang="el-GR" dirty="0"/>
              <a:t>Σημαντικά πλεονεκτήματα του AI φάνηκαν να είναι: η ευχρηστία του (ίσως το βασικότερο όλων), το ευχάριστο και παιγνιώδες περιβάλλον, η </a:t>
            </a:r>
            <a:r>
              <a:rPr lang="el-GR" dirty="0" err="1"/>
              <a:t>οπτικοποίηση</a:t>
            </a:r>
            <a:r>
              <a:rPr lang="el-GR" dirty="0"/>
              <a:t> των δομών και των εντολών, αλλά και η άμεση μεταγλώττιση και εκτέλεση των προγραμμάτων. </a:t>
            </a:r>
          </a:p>
          <a:p>
            <a:pPr lvl="1" algn="just">
              <a:spcBef>
                <a:spcPts val="600"/>
              </a:spcBef>
              <a:spcAft>
                <a:spcPts val="600"/>
              </a:spcAft>
              <a:buFont typeface="Arial" pitchFamily="34" charset="0"/>
              <a:buChar char="•"/>
            </a:pPr>
            <a:r>
              <a:rPr lang="el-GR" dirty="0"/>
              <a:t>Το σχήμα των πλακιδίων σε μορφή πάζλ, ο χρωματικός διαχωρισμός τους και η ευκολία στη σύνταξη, με κύριο χαρακτηριστικό το γεγονός ότι δεν ήταν δυνατόν να γίνουν συντακτικά λάθη, (δίχως ωστόσο να αποκλείονται τα λογικά) επέτρεψαν στους μαθητές να τοποθετήσουν ταχύτατα τις εντολές στη σωστή σειρά. </a:t>
            </a:r>
          </a:p>
          <a:p>
            <a:pPr lvl="1" algn="just">
              <a:spcBef>
                <a:spcPts val="600"/>
              </a:spcBef>
              <a:spcAft>
                <a:spcPts val="600"/>
              </a:spcAft>
              <a:buFont typeface="Arial" pitchFamily="34" charset="0"/>
              <a:buChar char="•"/>
            </a:pPr>
            <a:r>
              <a:rPr lang="el-GR" dirty="0"/>
              <a:t>Ο χρόνος που διέθεσαν ήταν πιο παραγωγικός όσον αφορά την επικέντρωση της προσοχής τους στη μαθησιακή διαδικασία σε σχέση με ένα συμβατικό περιβάλλον, όπου θα υπήρχε σπατάλη χρόνου με προβλήματα σύνταξης και μεταγλώττισης. Έτσι, μπορούσαν να εστιάσουν περισσότερο στη μάθηση της διαδικαστικής γνώσης των διαφόρων δομών, παρά στη δηλωτική γνώση της σύνταξής τους.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solidFill>
            <a:srgbClr val="FFFFFF">
              <a:alpha val="34118"/>
            </a:srgbClr>
          </a:solidFill>
        </p:spPr>
        <p:txBody>
          <a:bodyPr/>
          <a:lstStyle/>
          <a:p>
            <a:r>
              <a:rPr lang="el-GR" dirty="0"/>
              <a:t>ΣΥΝΤΟΜΗ ΠΕΡΙΓΡΑΦΗ</a:t>
            </a:r>
          </a:p>
        </p:txBody>
      </p:sp>
      <p:sp>
        <p:nvSpPr>
          <p:cNvPr id="4" name="Slide Number Placeholder 3"/>
          <p:cNvSpPr>
            <a:spLocks noGrp="1"/>
          </p:cNvSpPr>
          <p:nvPr>
            <p:ph type="sldNum" sz="quarter" idx="12"/>
          </p:nvPr>
        </p:nvSpPr>
        <p:spPr/>
        <p:txBody>
          <a:bodyPr/>
          <a:lstStyle/>
          <a:p>
            <a:fld id="{2754ED01-E2A0-4C1E-8E21-014B99041579}" type="slidenum">
              <a:rPr lang="en-US" smtClean="0"/>
              <a:pPr/>
              <a:t>2</a:t>
            </a:fld>
            <a:endParaRPr lang="en-US" dirty="0"/>
          </a:p>
        </p:txBody>
      </p:sp>
      <p:sp>
        <p:nvSpPr>
          <p:cNvPr id="12" name="Content Placeholder 11"/>
          <p:cNvSpPr>
            <a:spLocks noGrp="1"/>
          </p:cNvSpPr>
          <p:nvPr>
            <p:ph sz="half" idx="2"/>
          </p:nvPr>
        </p:nvSpPr>
        <p:spPr/>
        <p:txBody>
          <a:bodyPr>
            <a:normAutofit fontScale="92500" lnSpcReduction="10000"/>
          </a:bodyPr>
          <a:lstStyle/>
          <a:p>
            <a:pPr marL="0" lvl="2" indent="17463" algn="just">
              <a:buNone/>
            </a:pPr>
            <a:r>
              <a:rPr lang="el-GR" sz="2000" dirty="0"/>
              <a:t>Στην περιγραφόμενη πρακτική επιχειρήθηκε η δημιουργία μιας φορητής εφαρμογής πρόγνωσης καιρού για έξυπνες κινητές συσκευές με λειτουργικό σύστημα Android. </a:t>
            </a:r>
          </a:p>
          <a:p>
            <a:pPr marL="0" lvl="2" indent="17463" algn="just">
              <a:buNone/>
            </a:pPr>
            <a:r>
              <a:rPr lang="el-GR" sz="2000" dirty="0"/>
              <a:t>Χρησιμοποιήθηκε εκπαιδευτικό υλικό από το </a:t>
            </a:r>
            <a:r>
              <a:rPr lang="el-GR" sz="2000" dirty="0" err="1"/>
              <a:t>φωτόδεντρο</a:t>
            </a:r>
            <a:r>
              <a:rPr lang="el-GR" sz="2000" dirty="0"/>
              <a:t>, καθώς και ποικίλο εκπαιδευτικό και μη ψηφιακό υλικό ελεύθερα διαθέσιμο στο διαδίκτυο (</a:t>
            </a:r>
            <a:r>
              <a:rPr lang="el-GR" sz="2000" dirty="0" err="1"/>
              <a:t>ebooks</a:t>
            </a:r>
            <a:r>
              <a:rPr lang="el-GR" sz="2000" dirty="0"/>
              <a:t>, </a:t>
            </a:r>
            <a:r>
              <a:rPr lang="el-GR" sz="2000" dirty="0" err="1"/>
              <a:t>tutorials</a:t>
            </a:r>
            <a:r>
              <a:rPr lang="el-GR" sz="2000" dirty="0"/>
              <a:t>, API, αρχεία γραφικών κ.α.). </a:t>
            </a:r>
          </a:p>
          <a:p>
            <a:pPr marL="0" lvl="2" indent="17463" algn="just">
              <a:buNone/>
            </a:pPr>
            <a:r>
              <a:rPr lang="el-GR" sz="2000" dirty="0"/>
              <a:t>Συνδέθηκε με την διδασκαλία στην τάξη (ερευνητική εργασία (project) Β’ Γενικού Λυκείου). </a:t>
            </a:r>
          </a:p>
          <a:p>
            <a:pPr marL="0" lvl="2" indent="17463" algn="just">
              <a:buNone/>
            </a:pPr>
            <a:r>
              <a:rPr lang="el-GR" sz="2000" dirty="0"/>
              <a:t>Αποτελεί μια ιδέα που δοκιμάστηκε το σχολικό έτος 2017-2018 προσπαθώντας να «κεντρίσει» το ενδιαφέρον των μαθητών και των μαθητριών για τον προγραμματισμό, συνδυάζοντας την διδασκαλία ενός «απαιτητικού» διδακτικού αντικειμένου (εκμάθηση βασικών προγραμματιστικών εννοιών) με την εκμάθηση εννοιών των Φυσικών Επιστημών, της Τεχνολογίας, της Μηχανικής και των Μαθηματικών (STEM) μέσω της δημιουργίας μιας φορητής εφαρμογής για την πρόγνωση καιρού.</a:t>
            </a:r>
            <a:endParaRPr lang="el-GR" dirty="0"/>
          </a:p>
        </p:txBody>
      </p:sp>
    </p:spTree>
    <p:extLst>
      <p:ext uri="{BB962C8B-B14F-4D97-AF65-F5344CB8AC3E}">
        <p14:creationId xmlns:p14="http://schemas.microsoft.com/office/powerpoint/2010/main" val="2233531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br>
              <a:rPr lang="el-GR" cap="none" dirty="0"/>
            </a:br>
            <a:r>
              <a:rPr lang="el-GR" cap="none" dirty="0"/>
              <a:t>ΑΠΟΤΕΛΕΣΜΑΤΑ - ΑΝΤΙΚΤΥΠΟΣ</a:t>
            </a:r>
            <a:br>
              <a:rPr lang="el-GR" dirty="0"/>
            </a:b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20</a:t>
            </a:fld>
            <a:endParaRPr lang="en-US" dirty="0"/>
          </a:p>
        </p:txBody>
      </p:sp>
      <p:sp>
        <p:nvSpPr>
          <p:cNvPr id="5" name="Content Placeholder 4"/>
          <p:cNvSpPr>
            <a:spLocks noGrp="1"/>
          </p:cNvSpPr>
          <p:nvPr>
            <p:ph sz="half" idx="2"/>
          </p:nvPr>
        </p:nvSpPr>
        <p:spPr/>
        <p:txBody>
          <a:bodyPr>
            <a:normAutofit fontScale="70000" lnSpcReduction="20000"/>
          </a:bodyPr>
          <a:lstStyle/>
          <a:p>
            <a:pPr lvl="1" algn="just">
              <a:spcBef>
                <a:spcPts val="600"/>
              </a:spcBef>
              <a:spcAft>
                <a:spcPts val="600"/>
              </a:spcAft>
              <a:buFont typeface="Arial" pitchFamily="34" charset="0"/>
              <a:buChar char="•"/>
            </a:pPr>
            <a:r>
              <a:rPr lang="el-GR" dirty="0"/>
              <a:t>Ως αποτέλεσμα, οι μαθητές κατάφεραν να χρησιμοποιήσουν στα έργα που υλοποίησαν όλες τις προγραμματιστικές έννοιες που </a:t>
            </a:r>
            <a:r>
              <a:rPr lang="el-GR" dirty="0" err="1"/>
              <a:t>διδάχθησαν</a:t>
            </a:r>
            <a:r>
              <a:rPr lang="el-GR" dirty="0"/>
              <a:t>. </a:t>
            </a:r>
          </a:p>
          <a:p>
            <a:pPr lvl="1" algn="just">
              <a:spcBef>
                <a:spcPts val="600"/>
              </a:spcBef>
              <a:spcAft>
                <a:spcPts val="600"/>
              </a:spcAft>
              <a:buFont typeface="Arial" pitchFamily="34" charset="0"/>
              <a:buChar char="•"/>
            </a:pPr>
            <a:r>
              <a:rPr lang="el-GR" dirty="0"/>
              <a:t>Το κίνητρο των μαθητών για επιτυχή ολοκλήρωση των παραδειγμάτων έδειξε σημαντικά ενισχυμένο, όταν χρησιμοποιήθηκε το ΑΙ, όπως επίσης και η μεταξύ τους συνεργασία. </a:t>
            </a:r>
          </a:p>
          <a:p>
            <a:pPr lvl="1" algn="just">
              <a:spcBef>
                <a:spcPts val="600"/>
              </a:spcBef>
              <a:spcAft>
                <a:spcPts val="600"/>
              </a:spcAft>
              <a:buFont typeface="Arial" pitchFamily="34" charset="0"/>
              <a:buChar char="•"/>
            </a:pPr>
            <a:r>
              <a:rPr lang="el-GR" dirty="0"/>
              <a:t>Στη συντριπτική τους πλειοψηφία οι μαθητές έδειξαν να επιζητούν όχι μόνο τη σωστή διεκπεραίωση των δραστηριοτήτων, αλλά και την "εξερεύνηση" του περιβάλλοντος, δοκιμάζοντας ακόμα και να τροποποιήσουν τα κομμάτια κώδικα, στο πλαίσιο του πειραματισμού τους με το ΑΙ. </a:t>
            </a:r>
          </a:p>
          <a:p>
            <a:pPr lvl="1" algn="just">
              <a:spcBef>
                <a:spcPts val="600"/>
              </a:spcBef>
              <a:spcAft>
                <a:spcPts val="600"/>
              </a:spcAft>
              <a:buFont typeface="Arial" pitchFamily="34" charset="0"/>
              <a:buChar char="•"/>
            </a:pPr>
            <a:r>
              <a:rPr lang="el-GR" dirty="0"/>
              <a:t>Το κλίμα που επικράτησε στην τάξη ήταν κατάλληλο για ενεργή, συνεργατική μάθηση.  </a:t>
            </a:r>
          </a:p>
          <a:p>
            <a:pPr lvl="1" algn="just">
              <a:spcBef>
                <a:spcPts val="600"/>
              </a:spcBef>
              <a:spcAft>
                <a:spcPts val="600"/>
              </a:spcAft>
              <a:buFont typeface="Arial" pitchFamily="34" charset="0"/>
              <a:buChar char="•"/>
            </a:pPr>
            <a:r>
              <a:rPr lang="el-GR" dirty="0"/>
              <a:t>Σύμφωνα με τις σύγχρονες κοινωνικές και </a:t>
            </a:r>
            <a:r>
              <a:rPr lang="el-GR" dirty="0" err="1"/>
              <a:t>εποικοδομιστικές</a:t>
            </a:r>
            <a:r>
              <a:rPr lang="el-GR" dirty="0"/>
              <a:t> θεωρίες μάθησης, η ενεργή συμμετοχή των μαθητών στη μαθησιακή διαδικασία αποτελεί σημαντικό θετικό παράγοντα. </a:t>
            </a:r>
          </a:p>
          <a:p>
            <a:pPr lvl="1" algn="just">
              <a:spcBef>
                <a:spcPts val="600"/>
              </a:spcBef>
              <a:spcAft>
                <a:spcPts val="600"/>
              </a:spcAft>
              <a:buFont typeface="Arial" pitchFamily="34" charset="0"/>
              <a:buChar char="•"/>
            </a:pPr>
            <a:r>
              <a:rPr lang="el-GR" dirty="0"/>
              <a:t>Οι μαθητές πρέπει να είναι οι πρωταγωνιστές της εκπαιδευτικής διαδικασίας, ενώ και η οικοδόμηση των </a:t>
            </a:r>
            <a:r>
              <a:rPr lang="el-GR" dirty="0" err="1"/>
              <a:t>γνώσεών</a:t>
            </a:r>
            <a:r>
              <a:rPr lang="el-GR" dirty="0"/>
              <a:t> τους πρέπει να επιτυγχάνεται μέσα από αυθεντικές δραστηριότητες που είναι εγγενώς ενδιαφέρουσες για αυτούς. </a:t>
            </a:r>
          </a:p>
          <a:p>
            <a:pPr lvl="1" algn="just">
              <a:spcBef>
                <a:spcPts val="600"/>
              </a:spcBef>
              <a:spcAft>
                <a:spcPts val="600"/>
              </a:spcAft>
              <a:buFont typeface="Arial" pitchFamily="34" charset="0"/>
              <a:buChar char="•"/>
            </a:pPr>
            <a:r>
              <a:rPr lang="el-GR" dirty="0"/>
              <a:t>Στα πλαίσια αυτά, λαμβάνοντας υπόψη την συμμετοχή αλλά και τα σχόλια των μαθητών και μαθητριών καθώς και το τελικό </a:t>
            </a:r>
            <a:r>
              <a:rPr lang="el-GR" dirty="0" err="1"/>
              <a:t>παραγώμενο</a:t>
            </a:r>
            <a:r>
              <a:rPr lang="el-GR" dirty="0"/>
              <a:t> προϊόν θεωρώ ότι συνολική αποτίμηση της πρακτικής ήταν ιδιαίτερα θετική με αντίστοιχο θετικό αντίκτυπο σε επίπεδο μαθητών-μαθητριών αλλά και στην ευρύτερη σχολική κοινότητα κατά την παρουσίαση της εφαρμογής στην διάρκεια ειδικής εκδήλωσης του σχολείου.</a:t>
            </a:r>
          </a:p>
        </p:txBody>
      </p:sp>
    </p:spTree>
    <p:extLst>
      <p:ext uri="{BB962C8B-B14F-4D97-AF65-F5344CB8AC3E}">
        <p14:creationId xmlns:p14="http://schemas.microsoft.com/office/powerpoint/2010/main" val="3688860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br>
              <a:rPr lang="el-GR" cap="none" dirty="0"/>
            </a:br>
            <a:r>
              <a:rPr lang="el-GR" cap="none" dirty="0"/>
              <a:t>ΑΠΟΤΕΛΕΣΜΑΤΑ - ΑΝΤΙΚΤΥΠΟΣ</a:t>
            </a:r>
            <a:br>
              <a:rPr lang="el-GR" dirty="0"/>
            </a:b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21</a:t>
            </a:fld>
            <a:endParaRPr lang="en-US" dirty="0"/>
          </a:p>
        </p:txBody>
      </p:sp>
      <p:sp>
        <p:nvSpPr>
          <p:cNvPr id="5" name="Content Placeholder 4"/>
          <p:cNvSpPr>
            <a:spLocks noGrp="1"/>
          </p:cNvSpPr>
          <p:nvPr>
            <p:ph sz="half" idx="2"/>
          </p:nvPr>
        </p:nvSpPr>
        <p:spPr/>
        <p:txBody>
          <a:bodyPr>
            <a:normAutofit fontScale="92500" lnSpcReduction="10000"/>
          </a:bodyPr>
          <a:lstStyle/>
          <a:p>
            <a:pPr lvl="1" algn="just">
              <a:spcBef>
                <a:spcPts val="600"/>
              </a:spcBef>
              <a:spcAft>
                <a:spcPts val="600"/>
              </a:spcAft>
              <a:buFont typeface="Arial" pitchFamily="34" charset="0"/>
              <a:buChar char="•"/>
            </a:pPr>
            <a:r>
              <a:rPr lang="el-GR" dirty="0"/>
              <a:t>Η καινοτομία που επιφέρει η ανοιχτή εκπαιδευτική πρακτικής στο εκπαιδευτικό περιβάλλον είναι ότι ανοίγει νέους ορίζοντες για την υλοποίηση του μαθήματος της ερευνητικής εργασίας στο Γενικό Λύκειο και ΕΠΑΛ αλλά ακόμη και στα πλαίσια υλοποίησης του μαθήματος «Εφαρμογές Πληροφορικής» στην Α’ τάξη του Γενικού Λυκείου και ΕΠΑΛ. </a:t>
            </a:r>
          </a:p>
          <a:p>
            <a:pPr lvl="1" algn="just">
              <a:spcBef>
                <a:spcPts val="600"/>
              </a:spcBef>
              <a:spcAft>
                <a:spcPts val="600"/>
              </a:spcAft>
              <a:buFont typeface="Arial" pitchFamily="34" charset="0"/>
              <a:buChar char="•"/>
            </a:pPr>
            <a:r>
              <a:rPr lang="el-GR" dirty="0"/>
              <a:t>Δεύτερη καινοτομία είναι ότι μετατρέπει στα μάτια των μαθητών και μαθητριών την διδασκαλία του προγραμματισμού από ένα βαρετό και δύσκολο μάθημα σε ένα ενδιαφέρον μάθημα συμβατό με την καθημερινή ζωή των μαθητών – μαθητριών καθώς και του εργαλείου που χρησιμοποιούν καθημερινά, το κινητό τους τηλέφωνο. </a:t>
            </a:r>
          </a:p>
          <a:p>
            <a:pPr lvl="1" algn="just">
              <a:spcBef>
                <a:spcPts val="600"/>
              </a:spcBef>
              <a:spcAft>
                <a:spcPts val="600"/>
              </a:spcAft>
              <a:buFont typeface="Arial" pitchFamily="34" charset="0"/>
              <a:buChar char="•"/>
            </a:pPr>
            <a:r>
              <a:rPr lang="el-GR" dirty="0"/>
              <a:t>Επιπρόσθετα η ισότιμη συμμετοχή αγοριών και κοριτσιών προσφέρει την δυνατότητα καταπολέμησης του </a:t>
            </a:r>
            <a:r>
              <a:rPr lang="el-GR" dirty="0" err="1"/>
              <a:t>έμφυλου</a:t>
            </a:r>
            <a:r>
              <a:rPr lang="el-GR" dirty="0"/>
              <a:t> ψηφιακού χάσματος και του αποκλεισμού των γυναικών από επαγγέλματα STEM.</a:t>
            </a:r>
          </a:p>
        </p:txBody>
      </p:sp>
    </p:spTree>
    <p:extLst>
      <p:ext uri="{BB962C8B-B14F-4D97-AF65-F5344CB8AC3E}">
        <p14:creationId xmlns:p14="http://schemas.microsoft.com/office/powerpoint/2010/main" val="1211029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cap="none" dirty="0"/>
              <a:t>ΑΠΡΟΣΜΕΝΑ ΓΕΓΟΝΟΤΑ </a:t>
            </a:r>
          </a:p>
        </p:txBody>
      </p:sp>
      <p:sp>
        <p:nvSpPr>
          <p:cNvPr id="3" name="Slide Number Placeholder 2"/>
          <p:cNvSpPr>
            <a:spLocks noGrp="1"/>
          </p:cNvSpPr>
          <p:nvPr>
            <p:ph type="sldNum" sz="quarter" idx="12"/>
          </p:nvPr>
        </p:nvSpPr>
        <p:spPr/>
        <p:txBody>
          <a:bodyPr/>
          <a:lstStyle/>
          <a:p>
            <a:fld id="{2754ED01-E2A0-4C1E-8E21-014B99041579}" type="slidenum">
              <a:rPr lang="en-US" smtClean="0"/>
              <a:pPr/>
              <a:t>22</a:t>
            </a:fld>
            <a:endParaRPr lang="en-US" dirty="0"/>
          </a:p>
        </p:txBody>
      </p:sp>
      <p:sp>
        <p:nvSpPr>
          <p:cNvPr id="6" name="Content Placeholder 5"/>
          <p:cNvSpPr>
            <a:spLocks noGrp="1"/>
          </p:cNvSpPr>
          <p:nvPr>
            <p:ph sz="half" idx="2"/>
          </p:nvPr>
        </p:nvSpPr>
        <p:spPr/>
        <p:txBody>
          <a:bodyPr>
            <a:normAutofit/>
          </a:bodyPr>
          <a:lstStyle/>
          <a:p>
            <a:pPr lvl="1" algn="just">
              <a:spcBef>
                <a:spcPts val="600"/>
              </a:spcBef>
              <a:buFont typeface="Arial" pitchFamily="34" charset="0"/>
              <a:buChar char="•"/>
            </a:pPr>
            <a:r>
              <a:rPr lang="el-GR" dirty="0"/>
              <a:t>Ως απρόσμενο αλλά θετικό γεγονός μπορεί να χαρακτηριστεί το ιδιαίτερο ενδιαφέρον που έδειξε όλοι οι μαθητές ανεξαρτήτου φύλου και πρότερης ακαδημαϊκής επίδοσης στην υλοποίηση των δραστηριοτήτων. </a:t>
            </a:r>
          </a:p>
          <a:p>
            <a:pPr lvl="1" algn="just">
              <a:spcBef>
                <a:spcPts val="600"/>
              </a:spcBef>
              <a:buFont typeface="Arial" pitchFamily="34" charset="0"/>
              <a:buChar char="•"/>
            </a:pPr>
            <a:r>
              <a:rPr lang="el-GR" dirty="0"/>
              <a:t>Θετικό χαρακτηρίζεται το γεγονός ότι ομάδες μαθητών εκτός της συμβατικής διδασκαλίας έδειξαν ενδιαφέρον για ποικίλες πτυχές της δραστηριότητας (π.χ. βελτιστοποίηση κώδικα, εύρεση πληροφοριών για γεωστατικούς δορυφόρους κ.α.).</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sz="2400" cap="none" dirty="0"/>
              <a:t>ΕΚΠΑΙΔΕΥΤΙΚΗ ΤΕΧΝΙΚΗ </a:t>
            </a:r>
            <a:br>
              <a:rPr lang="el-GR" sz="2400" cap="none" dirty="0"/>
            </a:br>
            <a:r>
              <a:rPr lang="el-GR" sz="2400" cap="none" dirty="0"/>
              <a:t>ΣΕ ΣΗΜΑΝΤΙΚΑ ΣΤΙΓΜΙΟΤΥΠΑ</a:t>
            </a:r>
          </a:p>
        </p:txBody>
      </p:sp>
      <p:sp>
        <p:nvSpPr>
          <p:cNvPr id="3" name="Slide Number Placeholder 2"/>
          <p:cNvSpPr>
            <a:spLocks noGrp="1"/>
          </p:cNvSpPr>
          <p:nvPr>
            <p:ph type="sldNum" sz="quarter" idx="12"/>
          </p:nvPr>
        </p:nvSpPr>
        <p:spPr/>
        <p:txBody>
          <a:bodyPr/>
          <a:lstStyle/>
          <a:p>
            <a:fld id="{2754ED01-E2A0-4C1E-8E21-014B99041579}" type="slidenum">
              <a:rPr lang="en-US" smtClean="0"/>
              <a:pPr/>
              <a:t>23</a:t>
            </a:fld>
            <a:endParaRPr lang="en-US" dirty="0"/>
          </a:p>
        </p:txBody>
      </p:sp>
      <p:sp>
        <p:nvSpPr>
          <p:cNvPr id="7" name="Content Placeholder 6"/>
          <p:cNvSpPr>
            <a:spLocks noGrp="1"/>
          </p:cNvSpPr>
          <p:nvPr>
            <p:ph sz="half" idx="2"/>
          </p:nvPr>
        </p:nvSpPr>
        <p:spPr/>
        <p:txBody>
          <a:bodyPr>
            <a:normAutofit/>
          </a:bodyPr>
          <a:lstStyle/>
          <a:p>
            <a:pPr marL="0" lvl="1" indent="0">
              <a:buNone/>
            </a:pPr>
            <a:endParaRPr lang="el-GR" dirty="0"/>
          </a:p>
          <a:p>
            <a:pPr lvl="1">
              <a:buFont typeface="Arial" pitchFamily="34" charset="0"/>
              <a:buChar char="•"/>
            </a:pPr>
            <a:endParaRPr lang="el-GR" dirty="0"/>
          </a:p>
        </p:txBody>
      </p:sp>
      <p:sp>
        <p:nvSpPr>
          <p:cNvPr id="8" name="Content Placeholder 5"/>
          <p:cNvSpPr txBox="1">
            <a:spLocks/>
          </p:cNvSpPr>
          <p:nvPr/>
        </p:nvSpPr>
        <p:spPr>
          <a:xfrm>
            <a:off x="592429" y="573134"/>
            <a:ext cx="7980712" cy="4055730"/>
          </a:xfrm>
          <a:prstGeom prst="rect">
            <a:avLst/>
          </a:prstGeom>
        </p:spPr>
        <p:txBody>
          <a:bodyPr vert="horz" lIns="91440" tIns="45720" rIns="91440" bIns="45720" rtlCol="0">
            <a:normAutofit/>
          </a:bodyPr>
          <a:lstStyle/>
          <a:p>
            <a:pPr marL="173736" lvl="1" indent="-173736">
              <a:spcBef>
                <a:spcPts val="300"/>
              </a:spcBef>
              <a:buClr>
                <a:schemeClr val="accent2"/>
              </a:buClr>
              <a:buFont typeface="Arial" pitchFamily="34" charset="0"/>
              <a:buChar char="•"/>
            </a:pPr>
            <a:r>
              <a:rPr lang="el-GR" sz="2000" dirty="0"/>
              <a:t>Περιγράψτε εδώ τη δική σας παρέμβαση/δράση/στάση/ αλληλεπίδραση με τους μαθητές κατά τη διάρκεια δυο-τριών σημαντικών για την πρακτική στιγμιότυπων. </a:t>
            </a:r>
          </a:p>
          <a:p>
            <a:pPr marL="173736" lvl="1" indent="-173736">
              <a:spcBef>
                <a:spcPts val="300"/>
              </a:spcBef>
              <a:buClr>
                <a:schemeClr val="accent2"/>
              </a:buClr>
              <a:buFont typeface="Arial" pitchFamily="34" charset="0"/>
              <a:buChar char="•"/>
            </a:pPr>
            <a:r>
              <a:rPr lang="el-GR" sz="2000" dirty="0"/>
              <a:t>Περιγράψτε </a:t>
            </a:r>
            <a:r>
              <a:rPr lang="el-GR" sz="2000" dirty="0" err="1"/>
              <a:t>αναστοχαστικά</a:t>
            </a:r>
            <a:r>
              <a:rPr lang="el-GR" sz="2000" dirty="0"/>
              <a:t> τις σκέψεις σας για τη δική σας δράση και τους τρόπους που επηρέασε τους μαθητές στα στιγμιότυπα αυτά. </a:t>
            </a:r>
          </a:p>
        </p:txBody>
      </p:sp>
    </p:spTree>
    <p:extLst>
      <p:ext uri="{BB962C8B-B14F-4D97-AF65-F5344CB8AC3E}">
        <p14:creationId xmlns:p14="http://schemas.microsoft.com/office/powerpoint/2010/main" val="1662490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cap="none" dirty="0"/>
              <a:t>ΣΧΕΣΗ ΜΕ ΑΛΛΕΣ ΑΝΟΙΧΤΕΣ ΕΚΠΑΙΔΕΥΤΙΚΕΣ ΠΡΑΚΤΙΚΕΣ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24</a:t>
            </a:fld>
            <a:endParaRPr lang="en-US" dirty="0"/>
          </a:p>
        </p:txBody>
      </p:sp>
      <p:sp>
        <p:nvSpPr>
          <p:cNvPr id="7" name="Content Placeholder 6"/>
          <p:cNvSpPr>
            <a:spLocks noGrp="1"/>
          </p:cNvSpPr>
          <p:nvPr>
            <p:ph sz="half" idx="2"/>
          </p:nvPr>
        </p:nvSpPr>
        <p:spPr/>
        <p:txBody>
          <a:bodyPr>
            <a:normAutofit/>
          </a:bodyPr>
          <a:lstStyle/>
          <a:p>
            <a:pPr marL="0" lvl="1" indent="0">
              <a:spcBef>
                <a:spcPts val="600"/>
              </a:spcBef>
              <a:spcAft>
                <a:spcPts val="600"/>
              </a:spcAft>
              <a:buNone/>
            </a:pPr>
            <a:r>
              <a:rPr lang="el-GR" dirty="0"/>
              <a:t>Καταγράψτε εδώ τα στοιχεία που τεκμηριώνουν την πρωτοτυπία της παρούσας πρακτικής ως προς την ιδέα ή/και την εφαρμογή της και την πιθανή σχέση της με άλλη/ες πρακτική/ες (τροποποίηση, επέκταση, προσαρμογή άλλης πρακτικής). </a:t>
            </a:r>
          </a:p>
          <a:p>
            <a:pPr marL="0" lvl="1" indent="0">
              <a:spcBef>
                <a:spcPts val="600"/>
              </a:spcBef>
              <a:spcAft>
                <a:spcPts val="600"/>
              </a:spcAft>
              <a:buNone/>
            </a:pPr>
            <a:r>
              <a:rPr lang="el-GR" dirty="0"/>
              <a:t>Σε περίπτωση που η ανοιχτή εκπαιδευτική πρακτική σας σχετίζεται με μία άλλη πρακτική, δώστε το URL της πρακτικής. </a:t>
            </a:r>
          </a:p>
        </p:txBody>
      </p:sp>
    </p:spTree>
    <p:extLst>
      <p:ext uri="{BB962C8B-B14F-4D97-AF65-F5344CB8AC3E}">
        <p14:creationId xmlns:p14="http://schemas.microsoft.com/office/powerpoint/2010/main" val="1124047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br>
              <a:rPr lang="el-GR" sz="2400" cap="none" dirty="0"/>
            </a:br>
            <a:r>
              <a:rPr lang="el-GR" sz="2400" cap="none" dirty="0"/>
              <a:t>ΠΡΟΣΘΕΤΟ ΥΛΙΚΟ ΠΟΥ ΑΞΙΟΠΟΙΗΘΗΚΕ</a:t>
            </a:r>
            <a:br>
              <a:rPr lang="el-GR" sz="2400" cap="none" dirty="0"/>
            </a:br>
            <a:endParaRPr lang="el-GR" sz="2400" cap="none"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25</a:t>
            </a:fld>
            <a:endParaRPr lang="en-US" dirty="0"/>
          </a:p>
        </p:txBody>
      </p:sp>
      <p:sp>
        <p:nvSpPr>
          <p:cNvPr id="7" name="Content Placeholder 6"/>
          <p:cNvSpPr>
            <a:spLocks noGrp="1"/>
          </p:cNvSpPr>
          <p:nvPr>
            <p:ph sz="half" idx="2"/>
          </p:nvPr>
        </p:nvSpPr>
        <p:spPr/>
        <p:txBody>
          <a:bodyPr>
            <a:normAutofit lnSpcReduction="10000"/>
          </a:bodyPr>
          <a:lstStyle/>
          <a:p>
            <a:pPr marL="0" lvl="1" indent="0">
              <a:buNone/>
            </a:pPr>
            <a:r>
              <a:rPr lang="el-GR" b="1" dirty="0"/>
              <a:t>Πρόσθετο υλικό που αξιοποιήθηκε</a:t>
            </a:r>
          </a:p>
          <a:p>
            <a:pPr lvl="1" algn="just"/>
            <a:r>
              <a:rPr lang="el-GR" dirty="0"/>
              <a:t>Λογισμικό:</a:t>
            </a:r>
          </a:p>
          <a:p>
            <a:pPr lvl="2" algn="just"/>
            <a:r>
              <a:rPr lang="el-GR" dirty="0"/>
              <a:t>Το προγραμματιστικό περιβάλλον ΜΙΤ App </a:t>
            </a:r>
            <a:r>
              <a:rPr lang="el-GR" dirty="0" err="1"/>
              <a:t>Inventor</a:t>
            </a:r>
            <a:r>
              <a:rPr lang="el-GR" dirty="0"/>
              <a:t> από το Τεχνολογικό Ινστιτούτο της Μασαχουσέτης (ΜΙΤ) (http://appinventor.mit.edu/explore/) </a:t>
            </a:r>
          </a:p>
          <a:p>
            <a:pPr lvl="1" algn="just"/>
            <a:r>
              <a:rPr lang="el-GR" dirty="0" err="1"/>
              <a:t>Websites</a:t>
            </a:r>
            <a:endParaRPr lang="el-GR" dirty="0"/>
          </a:p>
          <a:p>
            <a:pPr lvl="2" algn="just"/>
            <a:r>
              <a:rPr lang="el-GR" dirty="0"/>
              <a:t>Η υπηρεσία πρόγνωσης καιρού </a:t>
            </a:r>
            <a:r>
              <a:rPr lang="el-GR" dirty="0" err="1"/>
              <a:t>openweathermap</a:t>
            </a:r>
            <a:r>
              <a:rPr lang="el-GR" dirty="0"/>
              <a:t> η οποία μέσω δωρεάν API (</a:t>
            </a:r>
            <a:r>
              <a:rPr lang="el-GR" dirty="0" err="1"/>
              <a:t>Application</a:t>
            </a:r>
            <a:r>
              <a:rPr lang="el-GR" dirty="0"/>
              <a:t> </a:t>
            </a:r>
            <a:r>
              <a:rPr lang="el-GR" dirty="0" err="1"/>
              <a:t>Programming</a:t>
            </a:r>
            <a:r>
              <a:rPr lang="el-GR" dirty="0"/>
              <a:t> </a:t>
            </a:r>
            <a:r>
              <a:rPr lang="el-GR" dirty="0" err="1"/>
              <a:t>Interface</a:t>
            </a:r>
            <a:r>
              <a:rPr lang="el-GR" dirty="0"/>
              <a:t> - Διασύνδεση προγραμματισμού εφαρμογών) επιτρέπει την άντληση καιρικών πληροφοριών (https://openweathermap.org/) </a:t>
            </a:r>
          </a:p>
          <a:p>
            <a:pPr lvl="1" algn="just"/>
            <a:r>
              <a:rPr lang="el-GR" dirty="0" err="1"/>
              <a:t>To</a:t>
            </a:r>
            <a:r>
              <a:rPr lang="el-GR" dirty="0"/>
              <a:t> αποθετήριο </a:t>
            </a:r>
            <a:r>
              <a:rPr lang="el-GR" dirty="0" err="1"/>
              <a:t>πολυμεσικών</a:t>
            </a:r>
            <a:r>
              <a:rPr lang="el-GR" dirty="0"/>
              <a:t> στοιχείων </a:t>
            </a:r>
            <a:r>
              <a:rPr lang="el-GR" dirty="0" err="1"/>
              <a:t>iconarchive</a:t>
            </a:r>
            <a:r>
              <a:rPr lang="el-GR" dirty="0"/>
              <a:t> (http://www.iconarchive.com/)</a:t>
            </a:r>
          </a:p>
          <a:p>
            <a:pPr lvl="1" algn="just"/>
            <a:r>
              <a:rPr lang="el-GR" dirty="0"/>
              <a:t>Χάρτες</a:t>
            </a:r>
          </a:p>
          <a:p>
            <a:pPr lvl="2" algn="just"/>
            <a:r>
              <a:rPr lang="el-GR" dirty="0"/>
              <a:t>Η διαδικτυακή υπηρεσία Google </a:t>
            </a:r>
            <a:r>
              <a:rPr lang="el-GR" dirty="0" err="1"/>
              <a:t>Maps</a:t>
            </a:r>
            <a:r>
              <a:rPr lang="el-GR" dirty="0"/>
              <a:t> (https://www.google.com/maps)</a:t>
            </a:r>
          </a:p>
          <a:p>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br>
              <a:rPr lang="el-GR" sz="2400" cap="none" dirty="0"/>
            </a:br>
            <a:r>
              <a:rPr lang="el-GR" sz="2400" cap="none" dirty="0"/>
              <a:t>ΠΡΟΣΘΕΤΟ ΥΛΙΚΟ ΠΟΥ ΑΞΙΟΠΟΙΗΘΗΚΕ</a:t>
            </a:r>
            <a:br>
              <a:rPr lang="el-GR" sz="2400" cap="none" dirty="0"/>
            </a:br>
            <a:endParaRPr lang="el-GR" sz="2400" cap="none"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26</a:t>
            </a:fld>
            <a:endParaRPr lang="en-US" dirty="0"/>
          </a:p>
        </p:txBody>
      </p:sp>
      <p:sp>
        <p:nvSpPr>
          <p:cNvPr id="7" name="Content Placeholder 6"/>
          <p:cNvSpPr>
            <a:spLocks noGrp="1"/>
          </p:cNvSpPr>
          <p:nvPr>
            <p:ph sz="half" idx="2"/>
          </p:nvPr>
        </p:nvSpPr>
        <p:spPr/>
        <p:txBody>
          <a:bodyPr>
            <a:normAutofit lnSpcReduction="10000"/>
          </a:bodyPr>
          <a:lstStyle/>
          <a:p>
            <a:pPr marL="0" lvl="1" indent="0">
              <a:buNone/>
            </a:pPr>
            <a:r>
              <a:rPr lang="el-GR" b="1" dirty="0"/>
              <a:t>Πρόσθετο υλικό που αξιοποιήθηκε</a:t>
            </a:r>
          </a:p>
          <a:p>
            <a:pPr lvl="1" algn="just"/>
            <a:r>
              <a:rPr lang="el-GR" dirty="0"/>
              <a:t>Βιβλία</a:t>
            </a:r>
          </a:p>
          <a:p>
            <a:pPr lvl="2" algn="just"/>
            <a:r>
              <a:rPr lang="el-GR" dirty="0"/>
              <a:t>ο </a:t>
            </a:r>
            <a:r>
              <a:rPr lang="el-GR" dirty="0" err="1"/>
              <a:t>ιστότοπος</a:t>
            </a:r>
            <a:r>
              <a:rPr lang="el-GR" dirty="0"/>
              <a:t> appinventor.org για την αξιοποίηση δωρεάν εκπαιδευτικού υλικού (http://www.appinventor.org/course-in-a-box-intro) </a:t>
            </a:r>
          </a:p>
          <a:p>
            <a:pPr lvl="1" algn="just"/>
            <a:r>
              <a:rPr lang="el-GR" dirty="0"/>
              <a:t>Ανοικτές εκπαιδευτικές πρακτικές</a:t>
            </a:r>
          </a:p>
          <a:p>
            <a:pPr lvl="2" algn="just"/>
            <a:r>
              <a:rPr lang="el-GR" dirty="0"/>
              <a:t>το Πανελλήνιο Αποθετήριο Ανοιχτών Εκπαιδευτικών Πρακτικών για την Πρωτοβάθμια και Δευτεροβάθμια Εκπαίδευση (</a:t>
            </a:r>
            <a:r>
              <a:rPr lang="el-GR" dirty="0" err="1"/>
              <a:t>Φωτόδεντρο</a:t>
            </a:r>
            <a:r>
              <a:rPr lang="el-GR" dirty="0"/>
              <a:t>) για την εύρεση ανοιχτών Εκπαιδευτικών Πρακτικών (http://photodentro.edu.gr/oep/): </a:t>
            </a:r>
          </a:p>
          <a:p>
            <a:pPr lvl="3" algn="just"/>
            <a:r>
              <a:rPr lang="el-GR" dirty="0"/>
              <a:t>http://photodentro.edu.gr/oep/r/8532/493?locale=el, </a:t>
            </a:r>
          </a:p>
          <a:p>
            <a:pPr lvl="3" algn="just"/>
            <a:r>
              <a:rPr lang="el-GR" dirty="0"/>
              <a:t>http://photodentro.edu.gr/oep/r/8532/505?locale=el </a:t>
            </a:r>
          </a:p>
          <a:p>
            <a:pPr lvl="2" algn="just"/>
            <a:r>
              <a:rPr lang="el-GR" dirty="0"/>
              <a:t>η  πλατφόρμα Αίσωπος (http://aesop.iep.edu.gr/):</a:t>
            </a:r>
          </a:p>
          <a:p>
            <a:pPr lvl="3" algn="just"/>
            <a:r>
              <a:rPr lang="el-GR" dirty="0"/>
              <a:t>http://aesop.iep.edu.gr/node/18609, </a:t>
            </a:r>
          </a:p>
          <a:p>
            <a:pPr lvl="3" algn="just"/>
            <a:r>
              <a:rPr lang="el-GR" dirty="0"/>
              <a:t>http://aesop.iep.edu.gr/node/11425, </a:t>
            </a:r>
          </a:p>
          <a:p>
            <a:pPr lvl="3"/>
            <a:r>
              <a:rPr lang="el-GR" dirty="0"/>
              <a:t>http://aesop.iep.edu.gr/node/14025.</a:t>
            </a:r>
          </a:p>
          <a:p>
            <a:endParaRPr lang="el-GR" dirty="0"/>
          </a:p>
        </p:txBody>
      </p:sp>
    </p:spTree>
    <p:extLst>
      <p:ext uri="{BB962C8B-B14F-4D97-AF65-F5344CB8AC3E}">
        <p14:creationId xmlns:p14="http://schemas.microsoft.com/office/powerpoint/2010/main" val="134088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t>ΣΧΕΔΙΑΣΜΟΣ ΤΗΣ ανοιχτησ εκπαιδευτικησ ΠΡΑΚΤΙΚΗΣ</a:t>
            </a:r>
          </a:p>
        </p:txBody>
      </p:sp>
      <p:sp>
        <p:nvSpPr>
          <p:cNvPr id="3" name="Slide Number Placeholder 2"/>
          <p:cNvSpPr>
            <a:spLocks noGrp="1"/>
          </p:cNvSpPr>
          <p:nvPr>
            <p:ph type="sldNum" sz="quarter" idx="12"/>
          </p:nvPr>
        </p:nvSpPr>
        <p:spPr/>
        <p:txBody>
          <a:bodyPr/>
          <a:lstStyle/>
          <a:p>
            <a:fld id="{2754ED01-E2A0-4C1E-8E21-014B99041579}"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FFFFFF">
              <a:alpha val="34118"/>
            </a:srgbClr>
          </a:solidFill>
        </p:spPr>
        <p:txBody>
          <a:bodyPr/>
          <a:lstStyle/>
          <a:p>
            <a:r>
              <a:rPr lang="el-GR" cap="none" dirty="0"/>
              <a:t>ΣΤΟΙΧΕΙΑ ΣΧΕΔΙΑΣΜΟΥ </a:t>
            </a:r>
          </a:p>
        </p:txBody>
      </p:sp>
      <p:sp>
        <p:nvSpPr>
          <p:cNvPr id="3" name="Slide Number Placeholder 2"/>
          <p:cNvSpPr>
            <a:spLocks noGrp="1"/>
          </p:cNvSpPr>
          <p:nvPr>
            <p:ph type="sldNum" sz="quarter" idx="12"/>
          </p:nvPr>
        </p:nvSpPr>
        <p:spPr/>
        <p:txBody>
          <a:bodyPr/>
          <a:lstStyle/>
          <a:p>
            <a:fld id="{2754ED01-E2A0-4C1E-8E21-014B99041579}" type="slidenum">
              <a:rPr lang="en-US" smtClean="0"/>
              <a:pPr/>
              <a:t>4</a:t>
            </a:fld>
            <a:endParaRPr lang="en-US" dirty="0"/>
          </a:p>
        </p:txBody>
      </p:sp>
      <p:sp>
        <p:nvSpPr>
          <p:cNvPr id="5" name="Content Placeholder 4"/>
          <p:cNvSpPr>
            <a:spLocks noGrp="1"/>
          </p:cNvSpPr>
          <p:nvPr>
            <p:ph sz="half" idx="2"/>
          </p:nvPr>
        </p:nvSpPr>
        <p:spPr/>
        <p:txBody>
          <a:bodyPr>
            <a:normAutofit fontScale="92500" lnSpcReduction="10000"/>
          </a:bodyPr>
          <a:lstStyle/>
          <a:p>
            <a:pPr marL="0" lvl="1" indent="0">
              <a:spcBef>
                <a:spcPts val="600"/>
              </a:spcBef>
              <a:buNone/>
            </a:pPr>
            <a:r>
              <a:rPr lang="el-GR" dirty="0"/>
              <a:t>Περιγράψτε:</a:t>
            </a:r>
          </a:p>
          <a:p>
            <a:pPr lvl="1" algn="just">
              <a:spcBef>
                <a:spcPts val="600"/>
              </a:spcBef>
            </a:pPr>
            <a:r>
              <a:rPr lang="el-GR" dirty="0"/>
              <a:t>Η εκμάθηση του προγραμματισμού είναι αναμφισβήτητα δύσκολη. Οι αρχάριοι προγραμματιστές «υποφέρουν» από ένα ευρύ φάσμα δυσκολιών. Τα μαθήματα προγραμματισμού γενικά θεωρούνται δύσκολα και συχνά έχουν τα υψηλότερα ποσοστά εγκατάλειψης. </a:t>
            </a:r>
          </a:p>
          <a:p>
            <a:pPr lvl="1" algn="just">
              <a:spcBef>
                <a:spcPts val="600"/>
              </a:spcBef>
            </a:pPr>
            <a:r>
              <a:rPr lang="el-GR" dirty="0"/>
              <a:t>Με την εκπόνηση της εκπαιδευτικής πρακτικής ο προγραμματισμός μετατρέπεται από μια «βαρετή, κουραστική και επίπονη δραστηριότητα» σε μια δραστηριότητα μάθησης συμβατή με τα ενδιαφέροντα τους καθώς σχετίζεται άμεσα με ένα αντικείμενο της καθημερινής τους ζωής (έξυπνες κινητές συσκευές).  </a:t>
            </a:r>
          </a:p>
          <a:p>
            <a:pPr lvl="1">
              <a:spcBef>
                <a:spcPts val="600"/>
              </a:spcBef>
            </a:pPr>
            <a:r>
              <a:rPr lang="el-GR" dirty="0"/>
              <a:t>Ποικίλα εκπαιδευτικά στοιχεία από την διδασκαλία των STEM επιστημών τα οποία συχνά δεν έχουν ιδιαίτερο νόημα ή κάποια μορφής διασύνδεση με τα ενδιαφέροντα των μαθητών/τριών αποκτούν ιδιαίτερο νόημα και χρήση για τους μαθητές και μαθήτριες</a:t>
            </a:r>
          </a:p>
          <a:p>
            <a:pPr>
              <a:spcBef>
                <a:spcPts val="600"/>
              </a:spcBef>
              <a:buFont typeface="Wingdings" pitchFamily="2" charset="2"/>
              <a:buChar char="§"/>
            </a:pPr>
            <a:endParaRPr lang="el-GR" dirty="0"/>
          </a:p>
        </p:txBody>
      </p:sp>
    </p:spTree>
    <p:extLst>
      <p:ext uri="{BB962C8B-B14F-4D97-AF65-F5344CB8AC3E}">
        <p14:creationId xmlns:p14="http://schemas.microsoft.com/office/powerpoint/2010/main" val="3274430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t>ΔΙΔΑΚΤΙΚΟΙ ΣΤΟΧΟΙ</a:t>
            </a:r>
          </a:p>
        </p:txBody>
      </p:sp>
      <p:sp>
        <p:nvSpPr>
          <p:cNvPr id="3" name="Slide Number Placeholder 2"/>
          <p:cNvSpPr>
            <a:spLocks noGrp="1"/>
          </p:cNvSpPr>
          <p:nvPr>
            <p:ph type="sldNum" sz="quarter" idx="12"/>
          </p:nvPr>
        </p:nvSpPr>
        <p:spPr/>
        <p:txBody>
          <a:bodyPr/>
          <a:lstStyle/>
          <a:p>
            <a:fld id="{2754ED01-E2A0-4C1E-8E21-014B99041579}" type="slidenum">
              <a:rPr lang="en-US" smtClean="0"/>
              <a:pPr/>
              <a:t>5</a:t>
            </a:fld>
            <a:endParaRPr lang="en-US" dirty="0"/>
          </a:p>
        </p:txBody>
      </p:sp>
      <p:sp>
        <p:nvSpPr>
          <p:cNvPr id="6" name="Content Placeholder 5"/>
          <p:cNvSpPr>
            <a:spLocks noGrp="1"/>
          </p:cNvSpPr>
          <p:nvPr>
            <p:ph sz="half" idx="2"/>
          </p:nvPr>
        </p:nvSpPr>
        <p:spPr/>
        <p:txBody>
          <a:bodyPr>
            <a:normAutofit fontScale="85000" lnSpcReduction="10000"/>
          </a:bodyPr>
          <a:lstStyle/>
          <a:p>
            <a:r>
              <a:rPr lang="el-GR" b="1" dirty="0"/>
              <a:t>Διδακτικοί στόχοι</a:t>
            </a:r>
          </a:p>
          <a:p>
            <a:pPr lvl="1">
              <a:spcBef>
                <a:spcPts val="600"/>
              </a:spcBef>
            </a:pPr>
            <a:r>
              <a:rPr lang="el-GR" dirty="0"/>
              <a:t>Στόχοι σχετικοί με το γνωστικό αντικείμενο:</a:t>
            </a:r>
          </a:p>
          <a:p>
            <a:pPr lvl="2">
              <a:spcBef>
                <a:spcPts val="600"/>
              </a:spcBef>
            </a:pPr>
            <a:r>
              <a:rPr lang="el-GR" dirty="0"/>
              <a:t>να εμπλουτίσουν τις γνώσεις τους στις βασικές αλγοριθμικές δομές &amp; αντικειμενοστραφείς έννοιες</a:t>
            </a:r>
          </a:p>
          <a:p>
            <a:pPr lvl="2">
              <a:spcBef>
                <a:spcPts val="600"/>
              </a:spcBef>
            </a:pPr>
            <a:r>
              <a:rPr lang="el-GR" dirty="0"/>
              <a:t>να ενσωματώνουν στοιχεία STEM στα προγράμματα που δημιουργούν</a:t>
            </a:r>
          </a:p>
          <a:p>
            <a:pPr lvl="1">
              <a:spcBef>
                <a:spcPts val="600"/>
              </a:spcBef>
            </a:pPr>
            <a:r>
              <a:rPr lang="el-GR" dirty="0"/>
              <a:t>Στόχοι σχετικοί με δεξιότητες που αφορούν στο γνωστικό αντικείμενο: </a:t>
            </a:r>
          </a:p>
          <a:p>
            <a:pPr lvl="2">
              <a:spcBef>
                <a:spcPts val="600"/>
              </a:spcBef>
            </a:pPr>
            <a:r>
              <a:rPr lang="el-GR" dirty="0"/>
              <a:t>Να δημιουργούν φορητές εφαρμογές</a:t>
            </a:r>
          </a:p>
          <a:p>
            <a:pPr lvl="1">
              <a:spcBef>
                <a:spcPts val="600"/>
              </a:spcBef>
            </a:pPr>
            <a:r>
              <a:rPr lang="el-GR" dirty="0"/>
              <a:t>Στόχοι σχετικοί με τη χρήση της τεχνολογίας:</a:t>
            </a:r>
          </a:p>
          <a:p>
            <a:pPr lvl="2">
              <a:spcBef>
                <a:spcPts val="600"/>
              </a:spcBef>
            </a:pPr>
            <a:r>
              <a:rPr lang="el-GR" dirty="0"/>
              <a:t>να αναπτύξουν θετική στάση απέναντι στις θετικές επιστήμες και στις τεχνικές εργασίες</a:t>
            </a:r>
          </a:p>
          <a:p>
            <a:pPr lvl="1">
              <a:spcBef>
                <a:spcPts val="600"/>
              </a:spcBef>
            </a:pPr>
            <a:r>
              <a:rPr lang="el-GR" dirty="0"/>
              <a:t>Στόχοι σχετικοί με τις κοινωνικές δεξιότητες (π.χ. διαπραγμάτευση, συνεργασία, διάλογος, </a:t>
            </a:r>
            <a:r>
              <a:rPr lang="el-GR" dirty="0" err="1"/>
              <a:t>ενσυναίσθηση</a:t>
            </a:r>
            <a:r>
              <a:rPr lang="el-GR" dirty="0"/>
              <a:t>, συμμετοχή σε ομάδα, ανάληψη ρόλων, κ.λπ.) :</a:t>
            </a:r>
          </a:p>
          <a:p>
            <a:pPr lvl="2">
              <a:spcBef>
                <a:spcPts val="600"/>
              </a:spcBef>
            </a:pPr>
            <a:r>
              <a:rPr lang="el-GR" dirty="0"/>
              <a:t>να μάθουν να εργάζονται </a:t>
            </a:r>
            <a:r>
              <a:rPr lang="el-GR" dirty="0" err="1"/>
              <a:t>ομαδοσυνεργατικά</a:t>
            </a:r>
            <a:r>
              <a:rPr lang="el-GR" dirty="0"/>
              <a:t> </a:t>
            </a:r>
          </a:p>
          <a:p>
            <a:pPr lvl="2">
              <a:spcBef>
                <a:spcPts val="600"/>
              </a:spcBef>
            </a:pPr>
            <a:r>
              <a:rPr lang="el-GR" dirty="0"/>
              <a:t>να ενθαρρύνονται να παρουσιάζουν τις ιδέες τους</a:t>
            </a:r>
          </a:p>
          <a:p>
            <a:pPr lvl="2">
              <a:spcBef>
                <a:spcPts val="600"/>
              </a:spcBef>
            </a:pPr>
            <a:r>
              <a:rPr lang="el-GR" dirty="0"/>
              <a:t>να </a:t>
            </a:r>
            <a:r>
              <a:rPr lang="el-GR" dirty="0" err="1"/>
              <a:t>εποικοδομούν</a:t>
            </a:r>
            <a:r>
              <a:rPr lang="el-GR" dirty="0"/>
              <a:t> γνώση διερευνητικά</a:t>
            </a:r>
          </a:p>
          <a:p>
            <a:pPr lvl="2">
              <a:spcBef>
                <a:spcPts val="600"/>
              </a:spcBef>
            </a:pPr>
            <a:endParaRPr lang="el-GR" dirty="0"/>
          </a:p>
          <a:p>
            <a:endParaRPr lang="el-GR" b="1" dirty="0"/>
          </a:p>
        </p:txBody>
      </p:sp>
    </p:spTree>
    <p:extLst>
      <p:ext uri="{BB962C8B-B14F-4D97-AF65-F5344CB8AC3E}">
        <p14:creationId xmlns:p14="http://schemas.microsoft.com/office/powerpoint/2010/main" val="978421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t>ΠΡΑΓΜΑΤΟΠΟΙΗΣΗ ΤΗΣ ανοιχτησ εκπαιδευτικησ ΠΡΑΚΤΙΚΗΣ</a:t>
            </a:r>
          </a:p>
        </p:txBody>
      </p:sp>
      <p:sp>
        <p:nvSpPr>
          <p:cNvPr id="3" name="Slide Number Placeholder 2"/>
          <p:cNvSpPr>
            <a:spLocks noGrp="1"/>
          </p:cNvSpPr>
          <p:nvPr>
            <p:ph type="sldNum" sz="quarter" idx="12"/>
          </p:nvPr>
        </p:nvSpPr>
        <p:spPr/>
        <p:txBody>
          <a:bodyPr/>
          <a:lstStyle/>
          <a:p>
            <a:fld id="{2754ED01-E2A0-4C1E-8E21-014B99041579}"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sz="2400" cap="none" dirty="0"/>
              <a:t>ΣΤΟΙΧΕΙΑ ΠΡΑΓΜΑΤΟΠΟΙΗΣΗΣ </a:t>
            </a:r>
            <a:br>
              <a:rPr lang="el-GR" sz="2400" cap="none" dirty="0"/>
            </a:br>
            <a:r>
              <a:rPr lang="el-GR" sz="2400" dirty="0"/>
              <a:t>ΤΗΣ ανοιχτησ εκπαιδευτικησ </a:t>
            </a:r>
            <a:r>
              <a:rPr lang="el-GR" sz="2400" cap="none" dirty="0"/>
              <a:t>ΠΡΑΚΤΙΚΗΣ</a:t>
            </a:r>
            <a:r>
              <a:rPr lang="el-GR" sz="2400" dirty="0"/>
              <a:t>   </a:t>
            </a:r>
          </a:p>
        </p:txBody>
      </p:sp>
      <p:sp>
        <p:nvSpPr>
          <p:cNvPr id="6" name="Content Placeholder 5"/>
          <p:cNvSpPr>
            <a:spLocks noGrp="1"/>
          </p:cNvSpPr>
          <p:nvPr>
            <p:ph sz="half" idx="2"/>
          </p:nvPr>
        </p:nvSpPr>
        <p:spPr/>
        <p:txBody>
          <a:bodyPr>
            <a:normAutofit fontScale="70000" lnSpcReduction="20000"/>
          </a:bodyPr>
          <a:lstStyle/>
          <a:p>
            <a:r>
              <a:rPr lang="el-GR" b="1" dirty="0"/>
              <a:t>Περιβάλλον – Πλαίσιο</a:t>
            </a:r>
          </a:p>
          <a:p>
            <a:pPr lvl="1" algn="just"/>
            <a:r>
              <a:rPr lang="el-GR" dirty="0"/>
              <a:t>Η ανοιχτή εκπαιδευτική πρακτική υλοποιήθηκε το σχολικό έτος 2017-2018 στα πλαίσια του μαθήματος της ερευνητικής εργασίας (project) της Β’ Γενικού Λυκείου. Η διάρκεια υλοποίησης της πρακτικής συμπίπτει με την διάρκεια υλοποίησης του μαθήματος στα πλαίσια ενός διδακτικού εξαμήνου. </a:t>
            </a:r>
          </a:p>
          <a:p>
            <a:pPr lvl="1" algn="just"/>
            <a:r>
              <a:rPr lang="el-GR" dirty="0"/>
              <a:t>Η ανοιχτή εκπαιδευτική πρακτική βασίζεται στον κοινωνικό </a:t>
            </a:r>
            <a:r>
              <a:rPr lang="el-GR" dirty="0" err="1"/>
              <a:t>εποικοδομισμό</a:t>
            </a:r>
            <a:r>
              <a:rPr lang="el-GR" dirty="0"/>
              <a:t> και τις σύγχρονες θεωρήσεις για την «επεξεργασία των πληροφοριών». Η διδασκαλία στα πλαίσια της ανοιχτής εκπαιδευτικής πρακτικής είναι </a:t>
            </a:r>
            <a:r>
              <a:rPr lang="el-GR" dirty="0" err="1"/>
              <a:t>μαθητοκεντρική</a:t>
            </a:r>
            <a:r>
              <a:rPr lang="el-GR" dirty="0"/>
              <a:t>, εστιάζει στις ανάγκες των μαθητών και πραγματοποιείται κυρίως μέσω φύλλων εργασίας με δραστηριότητες που ενδιαφέρουν τους μαθητές. </a:t>
            </a:r>
          </a:p>
        </p:txBody>
      </p:sp>
      <p:sp>
        <p:nvSpPr>
          <p:cNvPr id="7" name="Content Placeholder 6"/>
          <p:cNvSpPr>
            <a:spLocks noGrp="1"/>
          </p:cNvSpPr>
          <p:nvPr>
            <p:ph sz="quarter" idx="4"/>
          </p:nvPr>
        </p:nvSpPr>
        <p:spPr/>
        <p:txBody>
          <a:bodyPr>
            <a:normAutofit/>
          </a:bodyPr>
          <a:lstStyle/>
          <a:p>
            <a:pPr marL="342900" lvl="1" indent="-342900">
              <a:spcBef>
                <a:spcPts val="800"/>
              </a:spcBef>
              <a:buNone/>
            </a:pPr>
            <a:r>
              <a:rPr lang="el-GR" sz="2200" b="1" dirty="0"/>
              <a:t>Ηλικιακή ομάδα</a:t>
            </a:r>
          </a:p>
          <a:p>
            <a:pPr lvl="1"/>
            <a:r>
              <a:rPr lang="el-GR" dirty="0"/>
              <a:t>Β’ Γενικού Λυκείου</a:t>
            </a:r>
          </a:p>
          <a:p>
            <a:pPr lvl="1"/>
            <a:r>
              <a:rPr lang="el-GR" dirty="0"/>
              <a:t> 7 κορίτσια και 15 αγόρια ηλικίας 17 ετών</a:t>
            </a:r>
          </a:p>
          <a:p>
            <a:pPr lvl="1"/>
            <a:r>
              <a:rPr lang="el-GR" dirty="0"/>
              <a:t>Ελληνική &amp; Αλβανική καταγωγή</a:t>
            </a:r>
          </a:p>
          <a:p>
            <a:pPr lvl="1"/>
            <a:r>
              <a:rPr lang="el-GR" dirty="0"/>
              <a:t>Αστικό πολιτισμικό περιβάλλον με την πλειοψηφία των γονέων/κηδεμόνων των μαθητών και μαθητριών να ανήκει στην μεσαία τάξη.</a:t>
            </a:r>
          </a:p>
        </p:txBody>
      </p:sp>
      <p:sp>
        <p:nvSpPr>
          <p:cNvPr id="4" name="Slide Number Placeholder 3"/>
          <p:cNvSpPr>
            <a:spLocks noGrp="1"/>
          </p:cNvSpPr>
          <p:nvPr>
            <p:ph type="sldNum" sz="quarter" idx="12"/>
          </p:nvPr>
        </p:nvSpPr>
        <p:spPr/>
        <p:txBody>
          <a:bodyPr/>
          <a:lstStyle/>
          <a:p>
            <a:fld id="{2754ED01-E2A0-4C1E-8E21-014B99041579}" type="slidenum">
              <a:rPr lang="en-US" smtClean="0"/>
              <a:pPr/>
              <a:t>7</a:t>
            </a:fld>
            <a:endParaRPr lang="en-US" dirty="0"/>
          </a:p>
        </p:txBody>
      </p:sp>
    </p:spTree>
    <p:extLst>
      <p:ext uri="{BB962C8B-B14F-4D97-AF65-F5344CB8AC3E}">
        <p14:creationId xmlns:p14="http://schemas.microsoft.com/office/powerpoint/2010/main" val="1298020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z="2400" dirty="0"/>
              <a:t>ΣΤΟΙΧΕΙΑ ΠΡΑΓΜΑΤΟΠΟΙΗΣΗΣ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 </a:t>
            </a:r>
          </a:p>
        </p:txBody>
      </p:sp>
      <p:sp>
        <p:nvSpPr>
          <p:cNvPr id="9" name="Content Placeholder 8"/>
          <p:cNvSpPr>
            <a:spLocks noGrp="1"/>
          </p:cNvSpPr>
          <p:nvPr>
            <p:ph sz="half" idx="2"/>
          </p:nvPr>
        </p:nvSpPr>
        <p:spPr/>
        <p:txBody>
          <a:bodyPr>
            <a:normAutofit fontScale="62500" lnSpcReduction="20000"/>
          </a:bodyPr>
          <a:lstStyle/>
          <a:p>
            <a:pPr>
              <a:spcBef>
                <a:spcPts val="600"/>
              </a:spcBef>
            </a:pPr>
            <a:r>
              <a:rPr lang="el-GR" sz="3800" b="1" dirty="0"/>
              <a:t>Πρότερες γνώσεις</a:t>
            </a:r>
          </a:p>
          <a:p>
            <a:pPr lvl="1">
              <a:spcBef>
                <a:spcPts val="600"/>
              </a:spcBef>
              <a:buFont typeface="Arial" pitchFamily="34" charset="0"/>
              <a:buChar char="•"/>
            </a:pPr>
            <a:r>
              <a:rPr lang="el-GR" sz="2900" dirty="0"/>
              <a:t>Περιγράψτε τις γνώσεις των μαθητών σε σχέση με το γνωστικό αντικείμενο και την τεχνολογία που είναι απαραίτητες για τη διεξαγωγή της ανοικτής εκπαιδευτικής πρακτικής. </a:t>
            </a:r>
          </a:p>
          <a:p>
            <a:pPr lvl="1">
              <a:spcBef>
                <a:spcPts val="600"/>
              </a:spcBef>
              <a:buFont typeface="Arial" pitchFamily="34" charset="0"/>
              <a:buChar char="•"/>
            </a:pPr>
            <a:r>
              <a:rPr lang="el-GR" sz="2900" dirty="0"/>
              <a:t>Αν πρόκειται για πρακτική σε μαθητές με ειδικές ανάγκες/μαθησιακές δυσκολίες, περιγράψτε τις ανάγκες αυτές (π.χ. μαθητές με δυσλεξία). </a:t>
            </a:r>
          </a:p>
          <a:p>
            <a:pPr lvl="1">
              <a:spcBef>
                <a:spcPts val="600"/>
              </a:spcBef>
              <a:buFont typeface="Arial" pitchFamily="34" charset="0"/>
              <a:buChar char="•"/>
            </a:pPr>
            <a:r>
              <a:rPr lang="el-GR" sz="2900" dirty="0"/>
              <a:t>Περιγράψτε κάποιες ειδικές γνώσεις που απαιτούνται για τη διεξαγωγή της πρακτικής (π.χ. χρήση της αγγλικής γλώσσας). </a:t>
            </a:r>
          </a:p>
        </p:txBody>
      </p:sp>
      <p:sp>
        <p:nvSpPr>
          <p:cNvPr id="10" name="Content Placeholder 9"/>
          <p:cNvSpPr>
            <a:spLocks noGrp="1"/>
          </p:cNvSpPr>
          <p:nvPr>
            <p:ph sz="quarter" idx="4"/>
          </p:nvPr>
        </p:nvSpPr>
        <p:spPr/>
        <p:txBody>
          <a:bodyPr/>
          <a:lstStyle/>
          <a:p>
            <a:r>
              <a:rPr lang="el-GR" b="1" dirty="0"/>
              <a:t>Διάρκεια εφαρμογής</a:t>
            </a:r>
          </a:p>
          <a:p>
            <a:pPr lvl="1">
              <a:buFont typeface="Arial" pitchFamily="34" charset="0"/>
              <a:buChar char="•"/>
            </a:pPr>
            <a:r>
              <a:rPr lang="el-GR" dirty="0"/>
              <a:t>Αναφέρετε τη διάρκεια εφαρμογής της ανοιχτής εκπαιδευτικής πρακτικής (π.χ. 4 βδομάδες με 2 διδακτικές ώρες/εβδομάδα).</a:t>
            </a:r>
          </a:p>
        </p:txBody>
      </p:sp>
      <p:sp>
        <p:nvSpPr>
          <p:cNvPr id="5" name="Slide Number Placeholder 4"/>
          <p:cNvSpPr>
            <a:spLocks noGrp="1"/>
          </p:cNvSpPr>
          <p:nvPr>
            <p:ph type="sldNum" sz="quarter" idx="12"/>
          </p:nvPr>
        </p:nvSpPr>
        <p:spPr/>
        <p:txBody>
          <a:bodyPr/>
          <a:lstStyle/>
          <a:p>
            <a:fld id="{2754ED01-E2A0-4C1E-8E21-014B99041579}" type="slidenum">
              <a:rPr lang="en-US" smtClean="0"/>
              <a:pPr/>
              <a:t>8</a:t>
            </a:fld>
            <a:endParaRPr lang="en-US" dirty="0"/>
          </a:p>
        </p:txBody>
      </p:sp>
    </p:spTree>
    <p:extLst>
      <p:ext uri="{BB962C8B-B14F-4D97-AF65-F5344CB8AC3E}">
        <p14:creationId xmlns:p14="http://schemas.microsoft.com/office/powerpoint/2010/main" val="1309292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a:t>ΑΝΑΛΥΤΙΚΗ ΠΕΡΙΓΡΑΦΗ </a:t>
            </a:r>
            <a:br>
              <a:rPr lang="el-GR" sz="2400" dirty="0"/>
            </a:br>
            <a:r>
              <a:rPr lang="el-GR" sz="2400" dirty="0"/>
              <a:t>ΤΗΣ ανοιχτησ εκπαιδευτικησ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9</a:t>
            </a:fld>
            <a:endParaRPr lang="en-US" dirty="0"/>
          </a:p>
        </p:txBody>
      </p:sp>
      <p:sp>
        <p:nvSpPr>
          <p:cNvPr id="7" name="Content Placeholder 6"/>
          <p:cNvSpPr>
            <a:spLocks noGrp="1"/>
          </p:cNvSpPr>
          <p:nvPr>
            <p:ph sz="half" idx="2"/>
          </p:nvPr>
        </p:nvSpPr>
        <p:spPr/>
        <p:txBody>
          <a:bodyPr>
            <a:normAutofit fontScale="92500" lnSpcReduction="20000"/>
          </a:bodyPr>
          <a:lstStyle/>
          <a:p>
            <a:r>
              <a:rPr lang="el-GR" b="1" dirty="0"/>
              <a:t>ΔΡΑΣΤΗΡΙΟΤΗΤΑ  1: Οριοθέτηση προβλήματος  (δημιουργία μετεωρολογικής εφαρμογής)</a:t>
            </a:r>
          </a:p>
          <a:p>
            <a:r>
              <a:rPr lang="el-GR" sz="2400" dirty="0"/>
              <a:t>Διάρκεια:  1 διδακτική ώρα</a:t>
            </a:r>
          </a:p>
          <a:p>
            <a:pPr lvl="1">
              <a:buFont typeface="Arial" pitchFamily="34" charset="0"/>
              <a:buChar char="•"/>
            </a:pPr>
            <a:r>
              <a:rPr lang="el-GR" sz="2400" dirty="0"/>
              <a:t>Είδος δραστηριότητας: συζήτηση, παρουσίαση, ερωταποκρίσεις, καταιγισμός ιδεών</a:t>
            </a:r>
          </a:p>
          <a:p>
            <a:pPr lvl="1">
              <a:buFont typeface="Arial" pitchFamily="34" charset="0"/>
              <a:buChar char="•"/>
            </a:pPr>
            <a:r>
              <a:rPr lang="el-GR" sz="2400" dirty="0"/>
              <a:t>Οργάνωση τάξης: εργασία σε ομάδες</a:t>
            </a:r>
          </a:p>
          <a:p>
            <a:pPr lvl="1">
              <a:buFont typeface="Arial" pitchFamily="34" charset="0"/>
              <a:buChar char="•"/>
            </a:pPr>
            <a:r>
              <a:rPr lang="el-GR" sz="2400" dirty="0"/>
              <a:t>Ρόλος του διδάσκοντα: Ο εκπαιδευτικός λειτουργεί ως </a:t>
            </a:r>
            <a:r>
              <a:rPr lang="el-GR" sz="2400" dirty="0" err="1"/>
              <a:t>διευκολυντής</a:t>
            </a:r>
            <a:r>
              <a:rPr lang="el-GR" sz="2400" dirty="0"/>
              <a:t> για την οικοδόμηση της γνώσης από τον μαθητή/μαθήτρια, κινούμενος με τεχνικές «προοδευτικά μειούμενης στήριξης - </a:t>
            </a:r>
            <a:r>
              <a:rPr lang="el-GR" sz="2400" dirty="0" err="1"/>
              <a:t>scaffolding</a:t>
            </a:r>
            <a:r>
              <a:rPr lang="el-GR" sz="2400" dirty="0"/>
              <a:t>».</a:t>
            </a:r>
          </a:p>
          <a:p>
            <a:pPr lvl="1">
              <a:buFont typeface="Arial" pitchFamily="34" charset="0"/>
              <a:buChar char="•"/>
            </a:pPr>
            <a:r>
              <a:rPr lang="el-GR" sz="2400" dirty="0"/>
              <a:t>Σύνδεση με τον διδακτικό στόχο: κινητοποίηση των μαθητών και μαθητριών για τον προγραμματισμό και την διεπιστημονική προσέγγιση της Επιστήμης, της Τεχνολογίας, της Μηχανικής και των Μαθηματικών (STEM).</a:t>
            </a:r>
          </a:p>
          <a:p>
            <a:endParaRPr lang="el-GR"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S_Open-Educational-Practices-ppt-Template-v2.0_20_11_2017">
  <a:themeElements>
    <a:clrScheme name="diagonal">
      <a:dk1>
        <a:srgbClr val="000000"/>
      </a:dk1>
      <a:lt1>
        <a:srgbClr val="FFFFFF"/>
      </a:lt1>
      <a:dk2>
        <a:srgbClr val="434342"/>
      </a:dk2>
      <a:lt2>
        <a:srgbClr val="CDD7D9"/>
      </a:lt2>
      <a:accent1>
        <a:srgbClr val="797B7E"/>
      </a:accent1>
      <a:accent2>
        <a:srgbClr val="F96A1B"/>
      </a:accent2>
      <a:accent3>
        <a:srgbClr val="10B7A3"/>
      </a:accent3>
      <a:accent4>
        <a:srgbClr val="7C984A"/>
      </a:accent4>
      <a:accent5>
        <a:srgbClr val="C2AD8D"/>
      </a:accent5>
      <a:accent6>
        <a:srgbClr val="506E94"/>
      </a:accent6>
      <a:hlink>
        <a:srgbClr val="5F5F5F"/>
      </a:hlink>
      <a:folHlink>
        <a:srgbClr val="969696"/>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extLst>
    <a:ext uri="{05A4C25C-085E-4340-85A3-A5531E510DB2}">
      <thm15:themeFamily xmlns:thm15="http://schemas.microsoft.com/office/thememl/2012/main" name="DS-ΙΙ Open-Educational-Practices-ppt-Template v2.0 - 2017-08-31.pptx" id="{BA600860-33AF-443E-BE10-1A8EC187438B}" vid="{99864185-3038-4E8D-BBE2-32E2B733FF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DS-II-Open-Educational-Practices-ppt-Template-v2.0-Ianouarios-2018</Template>
  <TotalTime>56</TotalTime>
  <Words>2213</Words>
  <Application>Microsoft Office PowerPoint</Application>
  <PresentationFormat>Προβολή στην οθόνη (4:3)</PresentationFormat>
  <Paragraphs>182</Paragraphs>
  <Slides>26</Slides>
  <Notes>3</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26</vt:i4>
      </vt:variant>
    </vt:vector>
  </HeadingPairs>
  <TitlesOfParts>
    <vt:vector size="34" baseType="lpstr">
      <vt:lpstr>Arial</vt:lpstr>
      <vt:lpstr>Calibri</vt:lpstr>
      <vt:lpstr>Cambria</vt:lpstr>
      <vt:lpstr>Franklin Gothic Book</vt:lpstr>
      <vt:lpstr>Perpetua</vt:lpstr>
      <vt:lpstr>Tunga</vt:lpstr>
      <vt:lpstr>Wingdings</vt:lpstr>
      <vt:lpstr>DS_Open-Educational-Practices-ppt-Template-v2.0_20_11_2017</vt:lpstr>
      <vt:lpstr>Συνδυάζοντας τον προγραμματισμό με την εκμάθηση εννοιών των Φυσικών Επιστημών, της Τεχνολογίας, της Μηχανικής και των Μαθηματικών (STEM) μέσω της δημιουργίας μιας φορητής εφαρμογής για την πρόγνωση καιρού</vt:lpstr>
      <vt:lpstr>ΣΥΝΤΟΜΗ ΠΕΡΙΓΡΑΦΗ</vt:lpstr>
      <vt:lpstr>ΣΧΕΔΙΑΣΜΟΣ ΤΗΣ ανοιχτησ εκπαιδευτικησ ΠΡΑΚΤΙΚΗΣ</vt:lpstr>
      <vt:lpstr>ΣΤΟΙΧΕΙΑ ΣΧΕΔΙΑΣΜΟΥ </vt:lpstr>
      <vt:lpstr>ΔΙΔΑΚΤΙΚΟΙ ΣΤΟΧΟΙ</vt:lpstr>
      <vt:lpstr>ΠΡΑΓΜΑΤΟΠΟΙΗΣΗ ΤΗΣ ανοιχτησ εκπαιδευτικησ ΠΡΑΚΤΙΚΗΣ</vt:lpstr>
      <vt:lpstr>ΣΤΟΙΧΕΙΑ ΠΡΑΓΜΑΤΟΠΟΙΗΣΗΣ  ΤΗΣ ανοιχτησ εκπαιδευτικησ ΠΡΑΚΤΙΚΗΣ   </vt:lpstr>
      <vt:lpstr>ΣΤΟΙΧΕΙΑ ΠΡΑΓΜΑΤΟΠΟΙΗΣΗΣ  ΤΗΣ ανοιχτησ εκπαιδευτικησ ΠΡΑΚΤΙΚΗΣ </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Παρουσίαση του PowerPoint</vt:lpstr>
      <vt:lpstr>ΣΤΟΙΧΕΙΑ ΤΕΚΜΗΡΙΩΣΗΣ ΚΑΙ ΕΠΕΚΤΑΣΗΣ</vt:lpstr>
      <vt:lpstr> ΑΠΟΤΕΛΕΣΜΑΤΑ - ΑΝΤΙΚΤΥΠΟΣ </vt:lpstr>
      <vt:lpstr> ΑΠΟΤΕΛΕΣΜΑΤΑ - ΑΝΤΙΚΤΥΠΟΣ </vt:lpstr>
      <vt:lpstr> ΑΠΟΤΕΛΕΣΜΑΤΑ - ΑΝΤΙΚΤΥΠΟΣ </vt:lpstr>
      <vt:lpstr>ΑΠΡΟΣΜΕΝΑ ΓΕΓΟΝΟΤΑ </vt:lpstr>
      <vt:lpstr>ΕΚΠΑΙΔΕΥΤΙΚΗ ΤΕΧΝΙΚΗ  ΣΕ ΣΗΜΑΝΤΙΚΑ ΣΤΙΓΜΙΟΤΥΠΑ</vt:lpstr>
      <vt:lpstr>ΣΧΕΣΗ ΜΕ ΑΛΛΕΣ ΑΝΟΙΧΤΕΣ ΕΚΠΑΙΔΕΥΤΙΚΕΣ ΠΡΑΚΤΙΚΕΣ</vt:lpstr>
      <vt:lpstr> ΠΡΟΣΘΕΤΟ ΥΛΙΚΟ ΠΟΥ ΑΞΙΟΠΟΙΗΘΗΚΕ </vt:lpstr>
      <vt:lpstr> ΠΡΟΣΘΕΤΟ ΥΛΙΚΟ ΠΟΥ ΑΞΙΟΠΟΙΗΘΗΚΕ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ανοιχτησ ΕΚΠΑΙΔΕΥΤΙΚΗΣ ΠΡΑΚΤΙΚΗΣ</dc:title>
  <dc:creator>Stamatis Papadakis</dc:creator>
  <cp:lastModifiedBy>user</cp:lastModifiedBy>
  <cp:revision>13</cp:revision>
  <dcterms:created xsi:type="dcterms:W3CDTF">2018-05-30T20:32:31Z</dcterms:created>
  <dcterms:modified xsi:type="dcterms:W3CDTF">2018-06-01T09:42:04Z</dcterms:modified>
</cp:coreProperties>
</file>