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8" r:id="rId3"/>
    <p:sldId id="262" r:id="rId4"/>
    <p:sldId id="271" r:id="rId5"/>
    <p:sldId id="272" r:id="rId6"/>
    <p:sldId id="263" r:id="rId7"/>
    <p:sldId id="257" r:id="rId8"/>
    <p:sldId id="273" r:id="rId9"/>
    <p:sldId id="260" r:id="rId10"/>
    <p:sldId id="277" r:id="rId11"/>
    <p:sldId id="278" r:id="rId12"/>
    <p:sldId id="266" r:id="rId13"/>
    <p:sldId id="261" r:id="rId14"/>
    <p:sldId id="279" r:id="rId15"/>
    <p:sldId id="265" r:id="rId16"/>
    <p:sldId id="268" r:id="rId17"/>
    <p:sldId id="269" r:id="rId18"/>
    <p:sldId id="276" r:id="rId19"/>
    <p:sldId id="275"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6/8/2018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7</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June 8,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smtClean="0"/>
              <a:t>Click to edit Master title style</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photodentro.edu.gr/v/item/ds/12672" TargetMode="External"/><Relationship Id="rId3" Type="http://schemas.openxmlformats.org/officeDocument/2006/relationships/hyperlink" Target="http://photodentro.edu.gr/ugc/r/8525/610?locale=el" TargetMode="External"/><Relationship Id="rId7"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9.xml"/><Relationship Id="rId6" Type="http://schemas.openxmlformats.org/officeDocument/2006/relationships/hyperlink" Target="http://photodentro.edu.gr/ugc/r/8525/985?locale=el" TargetMode="External"/><Relationship Id="rId5" Type="http://schemas.openxmlformats.org/officeDocument/2006/relationships/hyperlink" Target="http://photodentro.edu.gr/ugc/r/8525/612?locale=el" TargetMode="External"/><Relationship Id="rId4" Type="http://schemas.openxmlformats.org/officeDocument/2006/relationships/hyperlink" Target="http://photodentro.edu.gr/ugc/r/8525/967?locale=e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photodentro.edu.gr/ugc/r/8525/988?locale=e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file:///C:\Users\user\Desktop\&#957;&#949;&#959;\&#913;&#925;&#927;&#921;&#922;&#932;&#917;&#931;%20&#928;&#929;&#913;&#922;&#932;&#921;&#922;&#917;&#931;%202018\iep.edu.gr\images\...\KEIMENA-C-GYMNASIOU-THEM-ENOT5.docx" TargetMode="External"/><Relationship Id="rId2" Type="http://schemas.openxmlformats.org/officeDocument/2006/relationships/hyperlink" Target="http://www.visiblethinkingpz.org/VisibleThinking_html_files/07_Whats_New/WorksOfArt.pdf" TargetMode="External"/><Relationship Id="rId1" Type="http://schemas.openxmlformats.org/officeDocument/2006/relationships/slideLayout" Target="../slideLayouts/slideLayout3.xml"/><Relationship Id="rId4" Type="http://schemas.openxmlformats.org/officeDocument/2006/relationships/hyperlink" Target="http://iep.edu.gr:8080/index.php/en/menu-erga/menu-co-financed/40-thriskeftika1/521-thriskeftika-didaktiko-yliko-gymnasi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lamscommunity.org/lamscentral/sequence?seq_id=2265882"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200" dirty="0" err="1" smtClean="0"/>
              <a:t>ΑΝΤΙΛΟΓΙΑ,Φορωντασ</a:t>
            </a:r>
            <a:r>
              <a:rPr lang="el-GR" sz="4200" dirty="0" smtClean="0"/>
              <a:t> ΤΟ </a:t>
            </a:r>
            <a:r>
              <a:rPr lang="el-GR" sz="4200" dirty="0" err="1" smtClean="0"/>
              <a:t>καπελο</a:t>
            </a:r>
            <a:r>
              <a:rPr lang="el-GR" sz="4200" dirty="0" smtClean="0"/>
              <a:t> τηΣ </a:t>
            </a:r>
            <a:r>
              <a:rPr lang="el-GR" sz="4200" dirty="0" err="1" smtClean="0"/>
              <a:t>ειρηνηΣ</a:t>
            </a:r>
            <a:endParaRPr lang="en-US" sz="4200" cap="none"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smtClean="0">
                <a:solidFill>
                  <a:schemeClr val="bg2">
                    <a:lumMod val="10000"/>
                  </a:schemeClr>
                </a:solidFill>
              </a:rPr>
              <a:t>Σμαράγδα Μ. Φαρίδου,</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fontScale="92500" lnSpcReduction="20000"/>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err="1" smtClean="0">
                <a:solidFill>
                  <a:schemeClr val="accent3">
                    <a:lumMod val="50000"/>
                  </a:schemeClr>
                </a:solidFill>
                <a:ea typeface="+mj-ea"/>
                <a:cs typeface="Tunga" pitchFamily="2"/>
              </a:rPr>
              <a:t>θεσσαλονικη</a:t>
            </a:r>
            <a:r>
              <a:rPr lang="el-GR" sz="1400" cap="all" spc="400" dirty="0" smtClean="0">
                <a:solidFill>
                  <a:schemeClr val="accent3">
                    <a:lumMod val="50000"/>
                  </a:schemeClr>
                </a:solidFill>
                <a:ea typeface="+mj-ea"/>
                <a:cs typeface="Tunga" pitchFamily="2"/>
              </a:rPr>
              <a:t> / </a:t>
            </a:r>
            <a:r>
              <a:rPr lang="el-GR" sz="1400" cap="all" spc="400" dirty="0" err="1" smtClean="0">
                <a:solidFill>
                  <a:schemeClr val="accent3">
                    <a:lumMod val="50000"/>
                  </a:schemeClr>
                </a:solidFill>
                <a:ea typeface="+mj-ea"/>
                <a:cs typeface="Tunga" pitchFamily="2"/>
              </a:rPr>
              <a:t>ΜΑΪΟσ</a:t>
            </a:r>
            <a:r>
              <a:rPr lang="el-GR" sz="1400" cap="all" spc="400" dirty="0" smtClean="0">
                <a:solidFill>
                  <a:schemeClr val="accent3">
                    <a:lumMod val="50000"/>
                  </a:schemeClr>
                </a:solidFill>
                <a:ea typeface="+mj-ea"/>
                <a:cs typeface="Tunga" pitchFamily="2"/>
              </a:rPr>
              <a:t> 2018</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2</a:t>
            </a:r>
            <a:r>
              <a:rPr lang="el-GR" sz="2400" b="0" baseline="30000" dirty="0" smtClean="0">
                <a:solidFill>
                  <a:schemeClr val="accent2">
                    <a:lumMod val="75000"/>
                  </a:schemeClr>
                </a:solidFill>
                <a:effectLst>
                  <a:outerShdw blurRad="38100" dist="38100" dir="2700000" algn="tl">
                    <a:srgbClr val="000000">
                      <a:alpha val="43137"/>
                    </a:srgbClr>
                  </a:outerShdw>
                </a:effectLst>
              </a:rPr>
              <a:t>Ο</a:t>
            </a:r>
            <a:r>
              <a:rPr lang="el-GR" sz="2400" b="0" dirty="0" smtClean="0">
                <a:solidFill>
                  <a:schemeClr val="accent2">
                    <a:lumMod val="75000"/>
                  </a:schemeClr>
                </a:solidFill>
                <a:effectLst>
                  <a:outerShdw blurRad="38100" dist="38100" dir="2700000" algn="tl">
                    <a:srgbClr val="000000">
                      <a:alpha val="43137"/>
                    </a:srgbClr>
                  </a:outerShdw>
                </a:effectLst>
              </a:rPr>
              <a:t> ΠΕΙΡΑΜΑΤΙΚΟ ΓΥΜΝΑΣΙΟ ΘΕΣΣΑΛΟΝΙΚΗΣ</a:t>
            </a:r>
          </a:p>
        </p:txBody>
      </p:sp>
      <p:pic>
        <p:nvPicPr>
          <p:cNvPr id="9" name="Εικόνα 8" descr="C:\Users\user\Desktop\ΣΗΜΑ.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2158" y="3303930"/>
            <a:ext cx="2357120" cy="2314575"/>
          </a:xfrm>
          <a:prstGeom prst="rect">
            <a:avLst/>
          </a:prstGeom>
          <a:noFill/>
          <a:ln>
            <a:noFill/>
          </a:ln>
        </p:spPr>
      </p:pic>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10</a:t>
            </a:fld>
            <a:endParaRPr lang="en-US" dirty="0"/>
          </a:p>
        </p:txBody>
      </p:sp>
      <p:sp>
        <p:nvSpPr>
          <p:cNvPr id="7" name="Content Placeholder 6"/>
          <p:cNvSpPr>
            <a:spLocks noGrp="1"/>
          </p:cNvSpPr>
          <p:nvPr>
            <p:ph sz="half" idx="2"/>
          </p:nvPr>
        </p:nvSpPr>
        <p:spPr>
          <a:xfrm>
            <a:off x="437883" y="502276"/>
            <a:ext cx="8229600" cy="4250027"/>
          </a:xfrm>
        </p:spPr>
        <p:txBody>
          <a:bodyPr>
            <a:normAutofit fontScale="92500" lnSpcReduction="20000"/>
          </a:bodyPr>
          <a:lstStyle/>
          <a:p>
            <a:r>
              <a:rPr lang="el-GR" b="1" dirty="0"/>
              <a:t>ΔΡΑΣΤΗΡΙΟΤΗΤΑ </a:t>
            </a:r>
            <a:r>
              <a:rPr lang="el-GR" b="1" dirty="0" smtClean="0"/>
              <a:t>2</a:t>
            </a:r>
            <a:r>
              <a:rPr lang="el-GR" b="1" baseline="30000" dirty="0" smtClean="0"/>
              <a:t>η</a:t>
            </a:r>
            <a:r>
              <a:rPr lang="el-GR" b="1" dirty="0" smtClean="0"/>
              <a:t> : </a:t>
            </a:r>
            <a:r>
              <a:rPr lang="el-GR" b="1" dirty="0">
                <a:solidFill>
                  <a:srgbClr val="002060"/>
                </a:solidFill>
              </a:rPr>
              <a:t>Αναπαράσταση του προβλήματος - Επιλογή της στρατηγικής -Εκτέλεση της στρατηγικής </a:t>
            </a:r>
            <a:endParaRPr lang="el-GR" b="1" dirty="0" smtClean="0">
              <a:solidFill>
                <a:srgbClr val="002060"/>
              </a:solidFill>
            </a:endParaRPr>
          </a:p>
          <a:p>
            <a:pPr algn="just"/>
            <a:r>
              <a:rPr lang="el-GR" sz="2400" dirty="0" smtClean="0"/>
              <a:t>Διάρκεια</a:t>
            </a:r>
            <a:r>
              <a:rPr lang="el-GR" sz="2400" dirty="0" smtClean="0">
                <a:solidFill>
                  <a:srgbClr val="002060"/>
                </a:solidFill>
              </a:rPr>
              <a:t>:  2 διδακτικές ώρες</a:t>
            </a:r>
          </a:p>
          <a:p>
            <a:pPr lvl="1" algn="just">
              <a:buFont typeface="Arial" pitchFamily="34" charset="0"/>
              <a:buChar char="•"/>
            </a:pPr>
            <a:r>
              <a:rPr lang="el-GR" sz="2400" dirty="0" smtClean="0"/>
              <a:t>Είδος δραστηριότητας: </a:t>
            </a:r>
            <a:r>
              <a:rPr lang="el-GR" sz="2400" dirty="0">
                <a:solidFill>
                  <a:srgbClr val="002060"/>
                </a:solidFill>
              </a:rPr>
              <a:t>συζήτηση, παρουσίαση, διάλογος, εργασία στο LAMS .</a:t>
            </a:r>
            <a:endParaRPr lang="el-GR" sz="2400" dirty="0" smtClean="0">
              <a:solidFill>
                <a:srgbClr val="002060"/>
              </a:solidFill>
            </a:endParaRPr>
          </a:p>
          <a:p>
            <a:pPr lvl="1" algn="just">
              <a:buFont typeface="Arial" pitchFamily="34" charset="0"/>
              <a:buChar char="•"/>
            </a:pPr>
            <a:r>
              <a:rPr lang="el-GR" sz="2400" dirty="0" smtClean="0"/>
              <a:t>Οργάνωση τάξης</a:t>
            </a:r>
            <a:r>
              <a:rPr lang="el-GR" sz="2400" dirty="0"/>
              <a:t>: </a:t>
            </a:r>
            <a:r>
              <a:rPr lang="el-GR" sz="2400" dirty="0">
                <a:solidFill>
                  <a:srgbClr val="002060"/>
                </a:solidFill>
              </a:rPr>
              <a:t>εργασία σε ομάδες, εφαρμογή των καινοτόμων μεθόδων της ανάλυσης διαστάσεων και των έξι καπέλων της σκέψης. (κατά προτίμηση στο εργαστήριο πληροφορικής</a:t>
            </a:r>
            <a:r>
              <a:rPr lang="el-GR" sz="2400" dirty="0" smtClean="0">
                <a:solidFill>
                  <a:srgbClr val="002060"/>
                </a:solidFill>
              </a:rPr>
              <a:t>)</a:t>
            </a:r>
          </a:p>
          <a:p>
            <a:pPr lvl="1" algn="just">
              <a:buFont typeface="Arial" pitchFamily="34" charset="0"/>
              <a:buChar char="•"/>
            </a:pPr>
            <a:r>
              <a:rPr lang="el-GR" sz="2400" dirty="0" smtClean="0"/>
              <a:t>Ρόλος </a:t>
            </a:r>
            <a:r>
              <a:rPr lang="el-GR" sz="2400" dirty="0"/>
              <a:t>του διδάσκοντα: </a:t>
            </a:r>
            <a:r>
              <a:rPr lang="el-GR" sz="2400" dirty="0" smtClean="0">
                <a:solidFill>
                  <a:srgbClr val="002060"/>
                </a:solidFill>
              </a:rPr>
              <a:t>διδακτικός, ενθαρρυντικός, υποστηρικτικός, συμβουλευτικός, συντονιστικός.</a:t>
            </a:r>
          </a:p>
          <a:p>
            <a:pPr lvl="1" algn="just">
              <a:buFont typeface="Arial" pitchFamily="34" charset="0"/>
              <a:buChar char="•"/>
            </a:pPr>
            <a:r>
              <a:rPr lang="el-GR" sz="2400" dirty="0" smtClean="0"/>
              <a:t>Σύνδεση με τον διδακτικό στόχο: </a:t>
            </a:r>
            <a:r>
              <a:rPr lang="el-GR" sz="2400" dirty="0">
                <a:solidFill>
                  <a:srgbClr val="002060"/>
                </a:solidFill>
              </a:rPr>
              <a:t>Κατανόηση της συμβολής της ορθόδοξης εκκλησίας στην επίτευξη της ειρήνης, συνεργασία μαθητών, </a:t>
            </a:r>
            <a:r>
              <a:rPr lang="el-GR" sz="2400" dirty="0" err="1">
                <a:solidFill>
                  <a:srgbClr val="002060"/>
                </a:solidFill>
              </a:rPr>
              <a:t>συμμετοχικότητα</a:t>
            </a:r>
            <a:r>
              <a:rPr lang="el-GR" sz="2400" dirty="0">
                <a:solidFill>
                  <a:srgbClr val="002060"/>
                </a:solidFill>
              </a:rPr>
              <a:t> στη δημιουργικότητα, χρήση του διαδικτύου ως  πηγή έγκυρων πληροφοριών.</a:t>
            </a:r>
            <a:endParaRPr lang="el-GR" dirty="0">
              <a:solidFill>
                <a:srgbClr val="002060"/>
              </a:solidFill>
            </a:endParaRPr>
          </a:p>
        </p:txBody>
      </p:sp>
    </p:spTree>
    <p:extLst>
      <p:ext uri="{BB962C8B-B14F-4D97-AF65-F5344CB8AC3E}">
        <p14:creationId xmlns:p14="http://schemas.microsoft.com/office/powerpoint/2010/main" val="193000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11</a:t>
            </a:fld>
            <a:endParaRPr lang="en-US" dirty="0"/>
          </a:p>
        </p:txBody>
      </p:sp>
      <p:sp>
        <p:nvSpPr>
          <p:cNvPr id="7" name="Content Placeholder 6"/>
          <p:cNvSpPr>
            <a:spLocks noGrp="1"/>
          </p:cNvSpPr>
          <p:nvPr>
            <p:ph sz="half" idx="2"/>
          </p:nvPr>
        </p:nvSpPr>
        <p:spPr>
          <a:xfrm>
            <a:off x="437883" y="502276"/>
            <a:ext cx="8229600" cy="4250027"/>
          </a:xfrm>
        </p:spPr>
        <p:txBody>
          <a:bodyPr>
            <a:normAutofit fontScale="92500" lnSpcReduction="20000"/>
          </a:bodyPr>
          <a:lstStyle/>
          <a:p>
            <a:r>
              <a:rPr lang="el-GR" b="1" dirty="0"/>
              <a:t>ΔΡΑΣΤΗΡΙΟΤΗΤΑ 3</a:t>
            </a:r>
            <a:r>
              <a:rPr lang="el-GR" b="1" baseline="30000" dirty="0" smtClean="0"/>
              <a:t>η</a:t>
            </a:r>
            <a:r>
              <a:rPr lang="el-GR" b="1" dirty="0" smtClean="0"/>
              <a:t> : </a:t>
            </a:r>
            <a:r>
              <a:rPr lang="en-US" b="1" dirty="0">
                <a:solidFill>
                  <a:srgbClr val="002060"/>
                </a:solidFill>
              </a:rPr>
              <a:t>A</a:t>
            </a:r>
            <a:r>
              <a:rPr lang="el-GR" b="1" dirty="0" err="1">
                <a:solidFill>
                  <a:srgbClr val="002060"/>
                </a:solidFill>
              </a:rPr>
              <a:t>ξιολόγηση</a:t>
            </a:r>
            <a:r>
              <a:rPr lang="el-GR" b="1" dirty="0">
                <a:solidFill>
                  <a:srgbClr val="002060"/>
                </a:solidFill>
              </a:rPr>
              <a:t> των αποτελεσμάτων </a:t>
            </a:r>
            <a:endParaRPr lang="el-GR" b="1" dirty="0" smtClean="0">
              <a:solidFill>
                <a:srgbClr val="002060"/>
              </a:solidFill>
            </a:endParaRPr>
          </a:p>
          <a:p>
            <a:pPr algn="just"/>
            <a:r>
              <a:rPr lang="el-GR" sz="2400" dirty="0" smtClean="0"/>
              <a:t>Διάρκεια</a:t>
            </a:r>
            <a:r>
              <a:rPr lang="el-GR" sz="2400" dirty="0" smtClean="0">
                <a:solidFill>
                  <a:srgbClr val="002060"/>
                </a:solidFill>
              </a:rPr>
              <a:t>:  2 διδακτικές ώρες</a:t>
            </a:r>
          </a:p>
          <a:p>
            <a:pPr lvl="1" algn="just">
              <a:buFont typeface="Arial" pitchFamily="34" charset="0"/>
              <a:buChar char="•"/>
            </a:pPr>
            <a:r>
              <a:rPr lang="el-GR" sz="2400" dirty="0" smtClean="0"/>
              <a:t>Είδος δραστηριότητας: </a:t>
            </a:r>
            <a:r>
              <a:rPr lang="el-GR" sz="2400" dirty="0">
                <a:solidFill>
                  <a:srgbClr val="002060"/>
                </a:solidFill>
              </a:rPr>
              <a:t>Αγώνας Αντιλογίας</a:t>
            </a:r>
            <a:endParaRPr lang="el-GR" sz="2400" dirty="0" smtClean="0">
              <a:solidFill>
                <a:srgbClr val="002060"/>
              </a:solidFill>
            </a:endParaRPr>
          </a:p>
          <a:p>
            <a:pPr lvl="1" algn="just">
              <a:buFont typeface="Arial" pitchFamily="34" charset="0"/>
              <a:buChar char="•"/>
            </a:pPr>
            <a:r>
              <a:rPr lang="el-GR" sz="2400" dirty="0" smtClean="0"/>
              <a:t>Οργάνωση τάξης</a:t>
            </a:r>
            <a:r>
              <a:rPr lang="el-GR" sz="2400" dirty="0"/>
              <a:t>: </a:t>
            </a:r>
            <a:r>
              <a:rPr lang="el-GR" sz="2400" dirty="0">
                <a:solidFill>
                  <a:srgbClr val="002060"/>
                </a:solidFill>
              </a:rPr>
              <a:t>εργασία σε ομάδες ( η χρήση LAMS όχι απαραίτητη., αυτό το στάδιο μπορεί να γίνει και μέσα στην αίθουσα διδασκαλίας, χωρίς χρήση εργαστηρίου πληροφορικής. Είναι στη διακριτική επιλογή του διδάσκοντα</a:t>
            </a:r>
            <a:r>
              <a:rPr lang="el-GR" sz="2400" dirty="0" smtClean="0">
                <a:solidFill>
                  <a:srgbClr val="002060"/>
                </a:solidFill>
              </a:rPr>
              <a:t>.)</a:t>
            </a:r>
          </a:p>
          <a:p>
            <a:pPr lvl="1" algn="just">
              <a:buFont typeface="Arial" pitchFamily="34" charset="0"/>
              <a:buChar char="•"/>
            </a:pPr>
            <a:r>
              <a:rPr lang="el-GR" sz="2400" dirty="0" smtClean="0"/>
              <a:t>Ρόλος </a:t>
            </a:r>
            <a:r>
              <a:rPr lang="el-GR" sz="2400" dirty="0"/>
              <a:t>του διδάσκοντα: </a:t>
            </a:r>
            <a:r>
              <a:rPr lang="el-GR" sz="2400" dirty="0" smtClean="0">
                <a:solidFill>
                  <a:srgbClr val="002060"/>
                </a:solidFill>
              </a:rPr>
              <a:t>διδακτικός, υποστηρικτικός, συμβουλευτικός, συντονιστικός, διαμεσολαβητικός.</a:t>
            </a:r>
          </a:p>
          <a:p>
            <a:pPr lvl="1" algn="just">
              <a:buFont typeface="Arial" pitchFamily="34" charset="0"/>
              <a:buChar char="•"/>
            </a:pPr>
            <a:r>
              <a:rPr lang="el-GR" sz="2400" dirty="0" smtClean="0"/>
              <a:t>Σύνδεση με τον διδακτικό στόχο: </a:t>
            </a:r>
            <a:r>
              <a:rPr lang="el-GR" sz="2400" dirty="0">
                <a:solidFill>
                  <a:srgbClr val="002060"/>
                </a:solidFill>
              </a:rPr>
              <a:t>Οι μαθητές εκφράζουν την άποψή τους με επιχειρήματα, δέχονται δημοκρατικά την άποψη του άλλου, βλέπουν πολύπλευρα ένα θέμα, αποκτούν κριτικό </a:t>
            </a:r>
            <a:r>
              <a:rPr lang="el-GR" sz="2400" dirty="0" err="1">
                <a:solidFill>
                  <a:srgbClr val="002060"/>
                </a:solidFill>
              </a:rPr>
              <a:t>γραμματισμό</a:t>
            </a:r>
            <a:r>
              <a:rPr lang="el-GR" sz="2400" dirty="0">
                <a:solidFill>
                  <a:srgbClr val="002060"/>
                </a:solidFill>
              </a:rPr>
              <a:t>, συνεργάζονται και κοινοποιούν την σκέψη τους. </a:t>
            </a:r>
            <a:endParaRPr lang="el-GR" dirty="0">
              <a:solidFill>
                <a:srgbClr val="002060"/>
              </a:solidFill>
            </a:endParaRPr>
          </a:p>
        </p:txBody>
      </p:sp>
    </p:spTree>
    <p:extLst>
      <p:ext uri="{BB962C8B-B14F-4D97-AF65-F5344CB8AC3E}">
        <p14:creationId xmlns:p14="http://schemas.microsoft.com/office/powerpoint/2010/main" val="2359659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43200" y="3187042"/>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575776" y="1034544"/>
            <a:ext cx="6328182"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575776" y="1072412"/>
            <a:ext cx="6328182" cy="1815151"/>
          </a:xfrm>
        </p:spPr>
        <p:txBody>
          <a:bodyPr>
            <a:normAutofit fontScale="62500" lnSpcReduction="20000"/>
          </a:bodyPr>
          <a:lstStyle/>
          <a:p>
            <a:r>
              <a:rPr lang="el-GR" sz="2000" dirty="0" smtClean="0">
                <a:solidFill>
                  <a:schemeClr val="accent2">
                    <a:lumMod val="50000"/>
                  </a:schemeClr>
                </a:solidFill>
                <a:effectLst>
                  <a:outerShdw blurRad="38100" dist="38100" dir="2700000" algn="tl">
                    <a:srgbClr val="000000">
                      <a:alpha val="43137"/>
                    </a:srgbClr>
                  </a:outerShdw>
                </a:effectLst>
              </a:rPr>
              <a:t>Κάθετος αντίδραση </a:t>
            </a:r>
          </a:p>
          <a:p>
            <a:pPr algn="just">
              <a:lnSpc>
                <a:spcPct val="107000"/>
              </a:lnSpc>
              <a:spcAft>
                <a:spcPts val="800"/>
              </a:spcAft>
            </a:pPr>
            <a:r>
              <a:rPr lang="el-GR" sz="2000" u="sng" dirty="0">
                <a:solidFill>
                  <a:srgbClr val="0000FF"/>
                </a:solidFill>
                <a:latin typeface="Candara" panose="020E0502030303020204" pitchFamily="34" charset="0"/>
                <a:ea typeface="STKaiti"/>
                <a:cs typeface="Tahoma" panose="020B0604030504040204" pitchFamily="34" charset="0"/>
                <a:hlinkClick r:id="rId3"/>
              </a:rPr>
              <a:t>http://photodentro.edu.gr/ugc/r/8525/610?locale=el</a:t>
            </a:r>
            <a:r>
              <a:rPr lang="el-GR" sz="2000" dirty="0">
                <a:solidFill>
                  <a:srgbClr val="002060"/>
                </a:solidFill>
                <a:latin typeface="Candara" panose="020E0502030303020204" pitchFamily="34" charset="0"/>
                <a:ea typeface="STKaiti"/>
                <a:cs typeface="Tahoma" panose="020B0604030504040204" pitchFamily="34" charset="0"/>
              </a:rPr>
              <a:t> ΕΙΡΗΝΗ ΣΤΟΝ </a:t>
            </a:r>
            <a:r>
              <a:rPr lang="el-GR" sz="2000" dirty="0" smtClean="0">
                <a:solidFill>
                  <a:srgbClr val="002060"/>
                </a:solidFill>
                <a:latin typeface="Candara" panose="020E0502030303020204" pitchFamily="34" charset="0"/>
                <a:ea typeface="STKaiti"/>
                <a:cs typeface="Tahoma" panose="020B0604030504040204" pitchFamily="34" charset="0"/>
              </a:rPr>
              <a:t>ΚΟΣΜΟ</a:t>
            </a:r>
          </a:p>
          <a:p>
            <a:r>
              <a:rPr lang="el-GR" sz="2000" u="sng" dirty="0">
                <a:hlinkClick r:id="rId4"/>
              </a:rPr>
              <a:t>http://photodentro.edu.gr/ugc/r/8525/967?locale=el</a:t>
            </a:r>
            <a:r>
              <a:rPr lang="el-GR" sz="2000" dirty="0"/>
              <a:t> ΕΙΡΗΝΗ ΣΤΟΝ ΚΑΒΑΣΙΛΑ (</a:t>
            </a:r>
            <a:r>
              <a:rPr lang="el-GR" sz="2000" dirty="0" smtClean="0"/>
              <a:t>ΕΡΜ. </a:t>
            </a:r>
            <a:r>
              <a:rPr lang="el-GR" sz="2000" dirty="0"/>
              <a:t>7</a:t>
            </a:r>
            <a:r>
              <a:rPr lang="el-GR" sz="1900" baseline="30000" dirty="0"/>
              <a:t>ΟΥ</a:t>
            </a:r>
            <a:r>
              <a:rPr lang="el-GR" sz="2000" dirty="0"/>
              <a:t> </a:t>
            </a:r>
            <a:r>
              <a:rPr lang="el-GR" sz="2000" dirty="0" smtClean="0"/>
              <a:t>Μακαρισμού)</a:t>
            </a:r>
            <a:endParaRPr lang="el-GR" sz="2000" dirty="0"/>
          </a:p>
          <a:p>
            <a:r>
              <a:rPr lang="el-GR" sz="2000" u="sng" dirty="0">
                <a:hlinkClick r:id="rId5"/>
              </a:rPr>
              <a:t>http://photodentro.edu.gr/ugc/r/8525/612?locale=el</a:t>
            </a:r>
            <a:r>
              <a:rPr lang="el-GR" sz="2000" dirty="0"/>
              <a:t> ΜΑΚΑΡΙΣΜΟΙ </a:t>
            </a:r>
            <a:r>
              <a:rPr lang="el-GR" sz="2000" dirty="0" smtClean="0"/>
              <a:t>QUIZ</a:t>
            </a:r>
          </a:p>
          <a:p>
            <a:r>
              <a:rPr lang="en-US" sz="2000" dirty="0" smtClean="0">
                <a:hlinkClick r:id="rId6"/>
              </a:rPr>
              <a:t>http</a:t>
            </a:r>
            <a:r>
              <a:rPr lang="en-US" sz="2000" dirty="0">
                <a:hlinkClick r:id="rId6"/>
              </a:rPr>
              <a:t>://</a:t>
            </a:r>
            <a:r>
              <a:rPr lang="en-US" sz="2000" dirty="0" smtClean="0">
                <a:hlinkClick r:id="rId6"/>
              </a:rPr>
              <a:t>photodentro.edu.gr/ugc/r/8525/985?locale=el</a:t>
            </a:r>
            <a:r>
              <a:rPr lang="el-GR" sz="2000" dirty="0" smtClean="0"/>
              <a:t> ΕΙΡΗΝΗ ΜΕ ΚΑΠΕΛΑ</a:t>
            </a:r>
            <a:endParaRPr lang="el-GR" sz="2000" dirty="0"/>
          </a:p>
          <a:p>
            <a:pPr marL="237744" lvl="2" indent="0">
              <a:buNone/>
            </a:pPr>
            <a:r>
              <a:rPr lang="el-GR" b="0" dirty="0" smtClean="0"/>
              <a:t>Προέλευση: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pic>
        <p:nvPicPr>
          <p:cNvPr id="27" name="Content Placeholder 26" descr="newton.JPG"/>
          <p:cNvPicPr>
            <a:picLocks noGrp="1" noChangeAspect="1"/>
          </p:cNvPicPr>
          <p:nvPr>
            <p:ph sz="half" idx="13"/>
          </p:nvPr>
        </p:nvPicPr>
        <p:blipFill>
          <a:blip r:embed="rId7"/>
          <a:stretch>
            <a:fillRect/>
          </a:stretch>
        </p:blipFill>
        <p:spPr>
          <a:xfrm>
            <a:off x="630238" y="3306602"/>
            <a:ext cx="1841500" cy="1519559"/>
          </a:xfrm>
          <a:prstGeom prst="rect">
            <a:avLst/>
          </a:prstGeom>
          <a:ln>
            <a:noFill/>
          </a:ln>
          <a:effectLst>
            <a:outerShdw blurRad="292100" dist="139700" dir="2700000" algn="tl" rotWithShape="0">
              <a:srgbClr val="333333">
                <a:alpha val="65000"/>
              </a:srgbClr>
            </a:outerShdw>
          </a:effectLst>
        </p:spPr>
      </p:pic>
      <p:sp>
        <p:nvSpPr>
          <p:cNvPr id="24" name="Content Placeholder 23"/>
          <p:cNvSpPr>
            <a:spLocks noGrp="1"/>
          </p:cNvSpPr>
          <p:nvPr>
            <p:ph sz="quarter" idx="14"/>
          </p:nvPr>
        </p:nvSpPr>
        <p:spPr>
          <a:xfrm>
            <a:off x="2846231" y="3194702"/>
            <a:ext cx="5820097" cy="1744639"/>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Δυνάμεις</a:t>
            </a:r>
          </a:p>
          <a:p>
            <a:r>
              <a:rPr lang="el-GR" sz="1600" u="sng" dirty="0">
                <a:hlinkClick r:id="rId8"/>
              </a:rPr>
              <a:t>http://photodentro.edu.gr/v/item/ds/12672</a:t>
            </a:r>
            <a:r>
              <a:rPr lang="el-GR" sz="1600" dirty="0"/>
              <a:t>  </a:t>
            </a:r>
          </a:p>
          <a:p>
            <a:pPr lvl="2"/>
            <a:r>
              <a:rPr lang="el-GR" b="0" dirty="0" smtClean="0"/>
              <a:t>Βίντεο</a:t>
            </a:r>
          </a:p>
          <a:p>
            <a:pPr lvl="2"/>
            <a:r>
              <a:rPr lang="el-GR" dirty="0" smtClean="0"/>
              <a:t>Προέλευση: Φωτόδεντρο </a:t>
            </a:r>
            <a:r>
              <a:rPr lang="el-GR" b="0" dirty="0" smtClean="0"/>
              <a:t>/ Εκπαιδευτικά Βίντεο – παιχνίδι για την Ειρήνη</a:t>
            </a:r>
            <a:endParaRPr lang="el-GR" b="0"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13</a:t>
            </a:fld>
            <a:endParaRPr lang="en-US" dirty="0"/>
          </a:p>
        </p:txBody>
      </p:sp>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Εικόνα από </a:t>
            </a:r>
            <a:r>
              <a:rPr lang="el-GR" sz="1400" dirty="0" smtClean="0"/>
              <a:t>το ηλεκτρονικό βιβλίο στο</a:t>
            </a:r>
            <a:r>
              <a:rPr lang="en-US" sz="1400" dirty="0" smtClean="0"/>
              <a:t> story jumper</a:t>
            </a:r>
            <a:r>
              <a:rPr lang="el-GR" sz="1400" dirty="0" smtClean="0"/>
              <a:t> .</a:t>
            </a:r>
            <a:endParaRPr lang="el-GR" sz="1400" dirty="0"/>
          </a:p>
        </p:txBody>
      </p:sp>
      <p:pic>
        <p:nvPicPr>
          <p:cNvPr id="5" name="Εικόνα 4"/>
          <p:cNvPicPr>
            <a:picLocks noChangeAspect="1"/>
          </p:cNvPicPr>
          <p:nvPr/>
        </p:nvPicPr>
        <p:blipFill>
          <a:blip r:embed="rId2"/>
          <a:stretch>
            <a:fillRect/>
          </a:stretch>
        </p:blipFill>
        <p:spPr>
          <a:xfrm>
            <a:off x="167425" y="0"/>
            <a:ext cx="6284889" cy="2360337"/>
          </a:xfrm>
          <a:prstGeom prst="rect">
            <a:avLst/>
          </a:prstGeom>
        </p:spPr>
      </p:pic>
      <p:pic>
        <p:nvPicPr>
          <p:cNvPr id="11" name="Θέση περιεχομένου 3"/>
          <p:cNvPicPr>
            <a:picLocks noGrp="1" noChangeAspect="1"/>
          </p:cNvPicPr>
          <p:nvPr>
            <p:ph sz="half" idx="2"/>
          </p:nvPr>
        </p:nvPicPr>
        <p:blipFill>
          <a:blip r:embed="rId3"/>
          <a:stretch>
            <a:fillRect/>
          </a:stretch>
        </p:blipFill>
        <p:spPr>
          <a:xfrm>
            <a:off x="1918371" y="2273242"/>
            <a:ext cx="7225629" cy="278804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14</a:t>
            </a:fld>
            <a:endParaRPr lang="en-US" dirty="0"/>
          </a:p>
        </p:txBody>
      </p:sp>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Από την Ακολουθία στο </a:t>
            </a:r>
            <a:r>
              <a:rPr lang="en-US" sz="1400" dirty="0" smtClean="0"/>
              <a:t>LAMS</a:t>
            </a:r>
            <a:r>
              <a:rPr lang="el-GR" sz="1400" dirty="0" smtClean="0"/>
              <a:t> .</a:t>
            </a:r>
            <a:endParaRPr lang="el-GR" sz="1400" dirty="0"/>
          </a:p>
        </p:txBody>
      </p:sp>
      <p:pic>
        <p:nvPicPr>
          <p:cNvPr id="4" name="Θέση περιεχομένου 3"/>
          <p:cNvPicPr>
            <a:picLocks noGrp="1" noChangeAspect="1"/>
          </p:cNvPicPr>
          <p:nvPr>
            <p:ph sz="half" idx="2"/>
          </p:nvPr>
        </p:nvPicPr>
        <p:blipFill>
          <a:blip r:embed="rId2"/>
          <a:stretch>
            <a:fillRect/>
          </a:stretch>
        </p:blipFill>
        <p:spPr>
          <a:xfrm>
            <a:off x="222278" y="180305"/>
            <a:ext cx="8921722" cy="4314422"/>
          </a:xfrm>
          <a:prstGeom prst="rect">
            <a:avLst/>
          </a:prstGeom>
        </p:spPr>
      </p:pic>
    </p:spTree>
    <p:extLst>
      <p:ext uri="{BB962C8B-B14F-4D97-AF65-F5344CB8AC3E}">
        <p14:creationId xmlns:p14="http://schemas.microsoft.com/office/powerpoint/2010/main" val="3424320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16</a:t>
            </a:fld>
            <a:endParaRPr lang="en-US" dirty="0"/>
          </a:p>
        </p:txBody>
      </p:sp>
      <p:sp>
        <p:nvSpPr>
          <p:cNvPr id="5" name="Content Placeholder 4"/>
          <p:cNvSpPr>
            <a:spLocks noGrp="1"/>
          </p:cNvSpPr>
          <p:nvPr>
            <p:ph sz="half" idx="2"/>
          </p:nvPr>
        </p:nvSpPr>
        <p:spPr>
          <a:xfrm>
            <a:off x="557213" y="489397"/>
            <a:ext cx="8136026" cy="4196903"/>
          </a:xfrm>
        </p:spPr>
        <p:txBody>
          <a:bodyPr>
            <a:noAutofit/>
          </a:bodyPr>
          <a:lstStyle/>
          <a:p>
            <a:pPr marL="0" lvl="1" indent="0" algn="just">
              <a:spcBef>
                <a:spcPts val="600"/>
              </a:spcBef>
              <a:spcAft>
                <a:spcPts val="600"/>
              </a:spcAft>
              <a:buNone/>
            </a:pPr>
            <a:r>
              <a:rPr lang="el-GR" sz="1200" dirty="0" smtClean="0"/>
              <a:t>Τεκμηριώστε τα θετικά στοιχεία: </a:t>
            </a:r>
            <a:r>
              <a:rPr lang="el-GR" sz="1200" dirty="0" smtClean="0">
                <a:solidFill>
                  <a:srgbClr val="002060"/>
                </a:solidFill>
              </a:rPr>
              <a:t>Η </a:t>
            </a:r>
            <a:r>
              <a:rPr lang="el-GR" sz="1200" dirty="0">
                <a:solidFill>
                  <a:srgbClr val="002060"/>
                </a:solidFill>
              </a:rPr>
              <a:t>ομαδική εργασία και ενεργοποίηση όλων των μαθητών/τριών , που έτσι αισθάνθηκαν ο καθένας και η καθεμιά τους ξεχωριστά ως ισότιμο μέλος της ομάδας. Το  ενδιαφέρον που έδειξαν όλα τα παιδιά των ομάδων για το αποτέλεσμα της εργασίας της άλλης </a:t>
            </a:r>
            <a:r>
              <a:rPr lang="el-GR" sz="1200" dirty="0" smtClean="0">
                <a:solidFill>
                  <a:srgbClr val="002060"/>
                </a:solidFill>
              </a:rPr>
              <a:t>ομάδας. Η </a:t>
            </a:r>
            <a:r>
              <a:rPr lang="el-GR" sz="1200" dirty="0">
                <a:solidFill>
                  <a:srgbClr val="002060"/>
                </a:solidFill>
              </a:rPr>
              <a:t>χρήση της αγιογραφίας και της ζωγραφικής στην υπηρεσία του θεολογικού μαθήματος, καθώς μια  εικόνα μπορεί να αποτυπώσει  με τρόπο που θα χαραχτεί στη μνήμη του παιδιού, ολόκληρη τη διδασκαλία της εκκλησίας </a:t>
            </a:r>
            <a:r>
              <a:rPr lang="el-GR" sz="1200" dirty="0" smtClean="0">
                <a:solidFill>
                  <a:srgbClr val="002060"/>
                </a:solidFill>
              </a:rPr>
              <a:t>μας. Η </a:t>
            </a:r>
            <a:r>
              <a:rPr lang="el-GR" sz="1200" dirty="0" err="1" smtClean="0">
                <a:solidFill>
                  <a:srgbClr val="002060"/>
                </a:solidFill>
              </a:rPr>
              <a:t>μαθητοκεντρικότητα</a:t>
            </a:r>
            <a:r>
              <a:rPr lang="el-GR" sz="1200" dirty="0">
                <a:solidFill>
                  <a:srgbClr val="002060"/>
                </a:solidFill>
              </a:rPr>
              <a:t>, το γεγονός ότι ο μαθητής, ως  </a:t>
            </a:r>
            <a:r>
              <a:rPr lang="el-GR" sz="1200" dirty="0" err="1">
                <a:solidFill>
                  <a:srgbClr val="002060"/>
                </a:solidFill>
              </a:rPr>
              <a:t>δρων</a:t>
            </a:r>
            <a:r>
              <a:rPr lang="el-GR" sz="1200" dirty="0">
                <a:solidFill>
                  <a:srgbClr val="002060"/>
                </a:solidFill>
              </a:rPr>
              <a:t> πρόσωπο ήταν ο ενεργός φορέας της παραγωγής της μάθησης. Έτσι, οι θεματικοί πυρήνες κάθε δραστηριότητας έγιναν λειτουργικοί μέσω του προσδιορισμού των αναμενόμενων δεξιοτήτων από κάθε ομάδα. </a:t>
            </a:r>
            <a:endParaRPr lang="el-GR" sz="1200" dirty="0" smtClean="0">
              <a:solidFill>
                <a:srgbClr val="002060"/>
              </a:solidFill>
            </a:endParaRPr>
          </a:p>
          <a:p>
            <a:pPr marL="0" lvl="1" indent="0" algn="just">
              <a:spcBef>
                <a:spcPts val="600"/>
              </a:spcBef>
              <a:spcAft>
                <a:spcPts val="600"/>
              </a:spcAft>
              <a:buNone/>
            </a:pPr>
            <a:r>
              <a:rPr lang="el-GR" sz="1200" dirty="0" smtClean="0"/>
              <a:t>Αξιολογήστε τον αντίκτυπο της εφαρμογής της σε επίπεδο μαθητών ή συμμετεχόντων εκπαιδευτικών ή στην ευρύτερη σχολική κοινότητα: </a:t>
            </a:r>
            <a:r>
              <a:rPr lang="el-GR" sz="1200" dirty="0" smtClean="0">
                <a:solidFill>
                  <a:srgbClr val="002060"/>
                </a:solidFill>
              </a:rPr>
              <a:t>στους </a:t>
            </a:r>
            <a:r>
              <a:rPr lang="el-GR" sz="1200" dirty="0">
                <a:solidFill>
                  <a:srgbClr val="002060"/>
                </a:solidFill>
              </a:rPr>
              <a:t>μαθητές </a:t>
            </a:r>
            <a:r>
              <a:rPr lang="el-GR" sz="1200" dirty="0" smtClean="0">
                <a:solidFill>
                  <a:srgbClr val="002060"/>
                </a:solidFill>
              </a:rPr>
              <a:t>αύξησε την </a:t>
            </a:r>
            <a:r>
              <a:rPr lang="el-GR" sz="1200" dirty="0">
                <a:solidFill>
                  <a:srgbClr val="002060"/>
                </a:solidFill>
              </a:rPr>
              <a:t>αυτοπεποίθηση και την ικανοποίησή τους, καθώς αντάλλαξαν απόψεις και προβληματίστηκαν γόνιμα σχετικά με το θέμα της ειρήνης, ενώ η δυνατότητα πρόσβασης στις δραστηριότητες και από το σπίτι, </a:t>
            </a:r>
            <a:r>
              <a:rPr lang="el-GR" sz="1200" dirty="0" smtClean="0">
                <a:solidFill>
                  <a:srgbClr val="002060"/>
                </a:solidFill>
              </a:rPr>
              <a:t>τους επέτρεψε  </a:t>
            </a:r>
            <a:r>
              <a:rPr lang="el-GR" sz="1200" dirty="0">
                <a:solidFill>
                  <a:srgbClr val="002060"/>
                </a:solidFill>
              </a:rPr>
              <a:t>να εργαστούν με τους δικούς τους προσωπικούς ρυθμούς και να επεξεργαστούν καλύτερα τις απαντήσεις τους. Έτσι ο γόνιμος προβληματισμός περί ειρήνης μεταφέρθηκε και εκτός διδακτικής αίθουσας, εμπλέκοντας προφανώς και τους γονείς των μαθητών μας, που σαφώς είδαν ότι στο σχολείο μας τα παιδιά τους ασχολούνται σοβαρά με διαχρονικά </a:t>
            </a:r>
            <a:r>
              <a:rPr lang="el-GR" sz="1200" dirty="0" err="1">
                <a:solidFill>
                  <a:srgbClr val="002060"/>
                </a:solidFill>
              </a:rPr>
              <a:t>ηθικο</a:t>
            </a:r>
            <a:r>
              <a:rPr lang="el-GR" sz="1200" dirty="0">
                <a:solidFill>
                  <a:srgbClr val="002060"/>
                </a:solidFill>
              </a:rPr>
              <a:t> – κοινωνικά θέματα και με τρόπους παιδαγωγικούς και μεθόδους καινοτόμους.</a:t>
            </a:r>
            <a:endParaRPr lang="el-GR" sz="1200" dirty="0" smtClean="0">
              <a:solidFill>
                <a:srgbClr val="002060"/>
              </a:solidFill>
            </a:endParaRPr>
          </a:p>
          <a:p>
            <a:pPr marL="0" lvl="1" indent="0" algn="just">
              <a:spcBef>
                <a:spcPts val="600"/>
              </a:spcBef>
              <a:spcAft>
                <a:spcPts val="600"/>
              </a:spcAft>
              <a:buNone/>
            </a:pPr>
            <a:r>
              <a:rPr lang="el-GR" sz="1200" dirty="0" smtClean="0"/>
              <a:t>Καταγράψτε τα μαθησιακά αποτελέσματα που διακρίνατε με βάση τα δικά σας κριτήρια : </a:t>
            </a:r>
            <a:r>
              <a:rPr lang="el-GR" sz="1200" dirty="0" smtClean="0">
                <a:solidFill>
                  <a:srgbClr val="002060"/>
                </a:solidFill>
              </a:rPr>
              <a:t>Εξάσκηση στην ομαδική εργασία, αποδοχή του άλλου και της διαφορετικής αντίληψής του.</a:t>
            </a:r>
            <a:endParaRPr lang="el-GR" sz="1200" dirty="0" smtClean="0"/>
          </a:p>
          <a:p>
            <a:pPr marL="0" lvl="1" indent="0" algn="just">
              <a:spcBef>
                <a:spcPts val="600"/>
              </a:spcBef>
              <a:spcAft>
                <a:spcPts val="600"/>
              </a:spcAft>
              <a:buNone/>
            </a:pPr>
            <a:r>
              <a:rPr lang="el-GR" sz="1200" dirty="0" smtClean="0"/>
              <a:t>Καταγράψτε τον βαθμό αίσθησης καινοτομίας της ανοιχτής εκπαιδευτικής πρακτικής: </a:t>
            </a:r>
            <a:r>
              <a:rPr lang="el-GR" sz="1200" dirty="0" smtClean="0">
                <a:solidFill>
                  <a:srgbClr val="002060"/>
                </a:solidFill>
              </a:rPr>
              <a:t>Έφερε μεγάλη αίσθηση καινοτομίας βασικά λόγω των όλων τεχνικών, των έξι καπέλων της σκέψης, της ανάλυσης διαστάσεων, του έντεχνου συλλογισμού, της χρήσης του </a:t>
            </a:r>
            <a:r>
              <a:rPr lang="en-US" sz="1200" dirty="0" smtClean="0">
                <a:solidFill>
                  <a:srgbClr val="002060"/>
                </a:solidFill>
              </a:rPr>
              <a:t>LAMS</a:t>
            </a:r>
            <a:r>
              <a:rPr lang="el-GR" sz="1200" dirty="0" smtClean="0">
                <a:solidFill>
                  <a:srgbClr val="002060"/>
                </a:solidFill>
              </a:rPr>
              <a:t>, του αγώνα αντιλογίας, της ελευθερίας που είχαν οι μαθητές στην έκφρασή τους.</a:t>
            </a:r>
            <a:endParaRPr lang="el-GR" sz="1200"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smtClean="0"/>
              <a:t>ΑΠΡΟΣΜΕΝΑ ΓΕΓΟΝΟΤΑ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17</a:t>
            </a:fld>
            <a:endParaRPr lang="en-US" dirty="0"/>
          </a:p>
        </p:txBody>
      </p:sp>
      <p:sp>
        <p:nvSpPr>
          <p:cNvPr id="6" name="Content Placeholder 5"/>
          <p:cNvSpPr>
            <a:spLocks noGrp="1"/>
          </p:cNvSpPr>
          <p:nvPr>
            <p:ph sz="half" idx="2"/>
          </p:nvPr>
        </p:nvSpPr>
        <p:spPr/>
        <p:txBody>
          <a:bodyPr>
            <a:normAutofit/>
          </a:bodyPr>
          <a:lstStyle/>
          <a:p>
            <a:pPr lvl="1" algn="just">
              <a:spcBef>
                <a:spcPts val="600"/>
              </a:spcBef>
              <a:buFont typeface="Arial" pitchFamily="34" charset="0"/>
              <a:buChar char="•"/>
            </a:pPr>
            <a:r>
              <a:rPr lang="el-GR" dirty="0" smtClean="0"/>
              <a:t>Περιγράψτε </a:t>
            </a:r>
            <a:r>
              <a:rPr lang="el-GR" dirty="0"/>
              <a:t>εδώ δυο-τρία απρόσμενα ενδιαφέροντα στιγμιότυπα-γεγονότα από τη διεξαγωγή της </a:t>
            </a:r>
            <a:r>
              <a:rPr lang="el-GR" dirty="0" smtClean="0"/>
              <a:t>πρακτικής</a:t>
            </a:r>
            <a:r>
              <a:rPr lang="el-GR" dirty="0"/>
              <a:t>: </a:t>
            </a:r>
            <a:r>
              <a:rPr lang="el-GR" dirty="0">
                <a:solidFill>
                  <a:srgbClr val="002060"/>
                </a:solidFill>
              </a:rPr>
              <a:t>Απρόσμενα ενδιαφέρον στιγμιότυπο θεωρώ την προθυμία κάποιας μαθήτριας να  δημιουργήσει στο </a:t>
            </a:r>
            <a:r>
              <a:rPr lang="el-GR" dirty="0" err="1">
                <a:solidFill>
                  <a:srgbClr val="002060"/>
                </a:solidFill>
              </a:rPr>
              <a:t>story</a:t>
            </a:r>
            <a:r>
              <a:rPr lang="el-GR" dirty="0">
                <a:solidFill>
                  <a:srgbClr val="002060"/>
                </a:solidFill>
              </a:rPr>
              <a:t> </a:t>
            </a:r>
            <a:r>
              <a:rPr lang="el-GR" dirty="0" err="1">
                <a:solidFill>
                  <a:srgbClr val="002060"/>
                </a:solidFill>
              </a:rPr>
              <a:t>jumper</a:t>
            </a:r>
            <a:r>
              <a:rPr lang="el-GR" dirty="0">
                <a:solidFill>
                  <a:srgbClr val="002060"/>
                </a:solidFill>
              </a:rPr>
              <a:t> ένα βιβλίο ηλεκτρονικό με θέμα το αλφαβητάρι της ειρήνης, το οποίο απαγγέλλει η ίδια. </a:t>
            </a:r>
            <a:endParaRPr lang="el-GR" dirty="0" smtClean="0">
              <a:solidFill>
                <a:srgbClr val="002060"/>
              </a:solidFill>
            </a:endParaRPr>
          </a:p>
          <a:p>
            <a:pPr lvl="1" algn="just">
              <a:spcBef>
                <a:spcPts val="600"/>
              </a:spcBef>
              <a:buFont typeface="Arial" pitchFamily="34" charset="0"/>
              <a:buChar char="•"/>
            </a:pPr>
            <a:r>
              <a:rPr lang="el-GR" dirty="0" smtClean="0"/>
              <a:t>Τεκμηριώστε </a:t>
            </a:r>
            <a:r>
              <a:rPr lang="el-GR" dirty="0"/>
              <a:t>τους λόγους που τα βρήκατε ενδιαφέροντα και τη σημασία που εσείς τους </a:t>
            </a:r>
            <a:r>
              <a:rPr lang="el-GR" dirty="0" smtClean="0"/>
              <a:t>αποδίδετε:  </a:t>
            </a:r>
            <a:r>
              <a:rPr lang="el-GR" dirty="0">
                <a:solidFill>
                  <a:srgbClr val="002060"/>
                </a:solidFill>
              </a:rPr>
              <a:t>Το θεωρώ πολύ σημαντικό, διότι η πρακτική αυτή έμπρακτα αποδεικνύει πως οι μαθητές όταν πρωταγωνιστούν στη μαθησιακή διαδικασία, δημιουργούν με πολύ μεράκι,  για να  κάνουν αυτό που τους αρέσει</a:t>
            </a:r>
            <a:r>
              <a:rPr lang="el-GR" dirty="0" smtClean="0">
                <a:solidFill>
                  <a:srgbClr val="002060"/>
                </a:solidFill>
              </a:rPr>
              <a:t>.</a:t>
            </a:r>
            <a:endParaRPr lang="en-US" dirty="0" smtClean="0">
              <a:solidFill>
                <a:srgbClr val="002060"/>
              </a:solidFill>
            </a:endParaRPr>
          </a:p>
          <a:p>
            <a:pPr lvl="1" algn="just">
              <a:spcBef>
                <a:spcPts val="600"/>
              </a:spcBef>
              <a:buFont typeface="Arial" pitchFamily="34" charset="0"/>
              <a:buChar char="•"/>
            </a:pPr>
            <a:r>
              <a:rPr lang="en-US" dirty="0">
                <a:solidFill>
                  <a:srgbClr val="002060"/>
                </a:solidFill>
                <a:hlinkClick r:id="rId2"/>
              </a:rPr>
              <a:t>http://</a:t>
            </a:r>
            <a:r>
              <a:rPr lang="en-US" dirty="0" smtClean="0">
                <a:solidFill>
                  <a:srgbClr val="002060"/>
                </a:solidFill>
                <a:hlinkClick r:id="rId2"/>
              </a:rPr>
              <a:t>photodentro.edu.gr/ugc/r/8525/988?locale=el</a:t>
            </a:r>
            <a:r>
              <a:rPr lang="el-GR" dirty="0" smtClean="0">
                <a:solidFill>
                  <a:srgbClr val="002060"/>
                </a:solidFill>
              </a:rPr>
              <a:t> Παρουσίαση, αλφαβητάρι της ειρήνης, από την Κατερίνα</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ΕΚΠΑΙΔΕΥΤΙΚΗ ΤΕΧΝΙΚΗ </a:t>
            </a:r>
            <a:br>
              <a:rPr lang="el-GR" sz="2400" cap="none" dirty="0" smtClean="0"/>
            </a:br>
            <a:r>
              <a:rPr lang="el-GR" sz="2400" cap="none" dirty="0" smtClean="0"/>
              <a:t>ΣΕ ΣΗΜΑΝΤΙΚΑ ΣΤΙΓΜΙΟΤΥΠΑ</a:t>
            </a:r>
            <a:endParaRPr lang="el-GR" sz="2400"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18</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smtClean="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fontScale="85000" lnSpcReduction="20000"/>
          </a:bodyPr>
          <a:lstStyle/>
          <a:p>
            <a:pPr marL="173736" lvl="1" indent="-173736" algn="just">
              <a:spcBef>
                <a:spcPts val="300"/>
              </a:spcBef>
              <a:buClr>
                <a:schemeClr val="accent2"/>
              </a:buClr>
              <a:buFont typeface="Arial" pitchFamily="34" charset="0"/>
              <a:buChar char="•"/>
            </a:pPr>
            <a:r>
              <a:rPr lang="el-GR" sz="2000" dirty="0" smtClean="0"/>
              <a:t>Περιγράψτε </a:t>
            </a:r>
            <a:r>
              <a:rPr lang="el-GR" sz="2000" dirty="0"/>
              <a:t>εδώ τη δική σας παρέμβαση/δράση/στάση</a:t>
            </a:r>
            <a:r>
              <a:rPr lang="el-GR" sz="2000" dirty="0" smtClean="0"/>
              <a:t>/ αλληλεπίδραση </a:t>
            </a:r>
            <a:r>
              <a:rPr lang="el-GR" sz="2000" dirty="0"/>
              <a:t>με τους μαθητές κατά τη διάρκεια δυο-τριών σημαντικών για την πρακτική στιγμιότυπων. </a:t>
            </a:r>
            <a:endParaRPr lang="el-GR" sz="2000" dirty="0" smtClean="0"/>
          </a:p>
          <a:p>
            <a:pPr marL="173736" lvl="1" indent="-173736" algn="just">
              <a:spcBef>
                <a:spcPts val="300"/>
              </a:spcBef>
              <a:buClr>
                <a:schemeClr val="accent2"/>
              </a:buClr>
              <a:buFont typeface="Arial" pitchFamily="34" charset="0"/>
              <a:buChar char="•"/>
            </a:pPr>
            <a:r>
              <a:rPr lang="el-GR" sz="2000" dirty="0" smtClean="0"/>
              <a:t>Περιγράψτε </a:t>
            </a:r>
            <a:r>
              <a:rPr lang="el-GR" sz="2000" dirty="0" err="1"/>
              <a:t>αναστοχαστικά</a:t>
            </a:r>
            <a:r>
              <a:rPr lang="el-GR" sz="2000" dirty="0"/>
              <a:t> </a:t>
            </a:r>
            <a:r>
              <a:rPr lang="el-GR" sz="2000" dirty="0" smtClean="0"/>
              <a:t>τις σκέψεις σας </a:t>
            </a:r>
            <a:r>
              <a:rPr lang="el-GR" sz="2000" dirty="0"/>
              <a:t>για τη δική σας δράση και τους τρόπους που επηρέασε τους μαθητές στα στιγμιότυπα αυτά</a:t>
            </a:r>
            <a:r>
              <a:rPr lang="el-GR" sz="2000" dirty="0" smtClean="0"/>
              <a:t>.</a:t>
            </a:r>
          </a:p>
          <a:p>
            <a:pPr marL="173736" lvl="1" indent="-173736" algn="just">
              <a:spcBef>
                <a:spcPts val="300"/>
              </a:spcBef>
              <a:buClr>
                <a:schemeClr val="accent2"/>
              </a:buClr>
              <a:buFont typeface="Arial" pitchFamily="34" charset="0"/>
              <a:buChar char="•"/>
            </a:pPr>
            <a:endParaRPr lang="el-GR" sz="2000" dirty="0" smtClean="0"/>
          </a:p>
          <a:p>
            <a:pPr indent="-457200" algn="just">
              <a:spcBef>
                <a:spcPts val="300"/>
              </a:spcBef>
              <a:buClr>
                <a:schemeClr val="accent2"/>
              </a:buClr>
            </a:pPr>
            <a:r>
              <a:rPr lang="el-GR" sz="2000" dirty="0" smtClean="0">
                <a:solidFill>
                  <a:srgbClr val="002060"/>
                </a:solidFill>
              </a:rPr>
              <a:t>Η </a:t>
            </a:r>
            <a:r>
              <a:rPr lang="el-GR" sz="2000" dirty="0">
                <a:solidFill>
                  <a:srgbClr val="002060"/>
                </a:solidFill>
              </a:rPr>
              <a:t>προσωπική μας παρέμβαση, βασικά για να διευκολύνει τη διαδικασία και να την εποπτεύει, υπήρξε θα έλεγα σημαντική όσον αφορά την επιλογή του χρώματος του καπέλου, οπότε εξηγήσαμε στους μαθητές ότι δεν έχει τόσο σημασία να επιλέξουν την ομάδα με το χρώμα που εκείνοι θεωρούν ότι τους αντιπροσωπεύει, διότι ακριβώς το μήνυμα είναι να μάθουμε να βλέπουμε τα πράγματα από τη οπτική του άλλου. Να μπορούμε να φορέσουμε το καπέλο του άλλου και να μπούμε στη θέση του για να καταλάβουμε καλύτερα τον τρόπο που σκέπτεται και αντιδρά. Επίσης το ίδιο εκφράσαμε και στην τελική φάση, όπου δεν είχε σημασία αν θα βρίσκονταν στην ομάδα πόλεμος ή στην ομάδα ειρήνη, αλλά σημασία είχε να εξασκηθούν στην επιχειρηματολογία προκειμένου να υπερασπιστούν τη θέση τους και να προνοήσουν κάποια ερωτήματα που θα έφερναν τον άλλον στη θέση να σκεφτεί το πώς εκείνοι βλέπουν τα πράγματα.</a:t>
            </a:r>
          </a:p>
        </p:txBody>
      </p:sp>
    </p:spTree>
    <p:extLst>
      <p:ext uri="{BB962C8B-B14F-4D97-AF65-F5344CB8AC3E}">
        <p14:creationId xmlns:p14="http://schemas.microsoft.com/office/powerpoint/2010/main" val="1662490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19</a:t>
            </a:fld>
            <a:endParaRPr lang="en-US" dirty="0"/>
          </a:p>
        </p:txBody>
      </p:sp>
      <p:sp>
        <p:nvSpPr>
          <p:cNvPr id="7" name="Content Placeholder 6"/>
          <p:cNvSpPr>
            <a:spLocks noGrp="1"/>
          </p:cNvSpPr>
          <p:nvPr>
            <p:ph sz="half" idx="2"/>
          </p:nvPr>
        </p:nvSpPr>
        <p:spPr/>
        <p:txBody>
          <a:bodyPr>
            <a:normAutofit fontScale="62500" lnSpcReduction="20000"/>
          </a:bodyPr>
          <a:lstStyle/>
          <a:p>
            <a:pPr marL="0" lvl="1" indent="0">
              <a:spcBef>
                <a:spcPts val="600"/>
              </a:spcBef>
              <a:spcAft>
                <a:spcPts val="600"/>
              </a:spcAft>
              <a:buNone/>
            </a:pPr>
            <a:r>
              <a:rPr lang="el-GR" dirty="0"/>
              <a:t>Καταγράψτε εδώ τα στοιχεία που τεκμηριώνουν την πρωτοτυπία της παρούσας πρακτικής ως προς την ιδέα ή/και την εφαρμογή της και την πιθανή σχέση της με άλλη/ες πρακτική/ες (τροποποίηση, επέκταση, προσαρμογή άλλης πρακτικής). </a:t>
            </a:r>
            <a:endParaRPr lang="el-GR" dirty="0" smtClean="0"/>
          </a:p>
          <a:p>
            <a:pPr marL="0" lvl="1" indent="0">
              <a:spcBef>
                <a:spcPts val="600"/>
              </a:spcBef>
              <a:spcAft>
                <a:spcPts val="600"/>
              </a:spcAft>
              <a:buNone/>
            </a:pPr>
            <a:r>
              <a:rPr lang="el-GR" dirty="0" smtClean="0"/>
              <a:t>Σε </a:t>
            </a:r>
            <a:r>
              <a:rPr lang="el-GR" dirty="0"/>
              <a:t>περίπτωση που η ανοιχτή εκπαιδευτική πρακτική σας σχετίζεται με μία άλλη πρακτική, δώστε το URL της πρακτικής. </a:t>
            </a:r>
            <a:endParaRPr lang="el-GR" dirty="0" smtClean="0"/>
          </a:p>
          <a:p>
            <a:pPr marL="0" lvl="1" indent="0" algn="just">
              <a:lnSpc>
                <a:spcPct val="120000"/>
              </a:lnSpc>
              <a:spcBef>
                <a:spcPts val="0"/>
              </a:spcBef>
              <a:buNone/>
            </a:pPr>
            <a:r>
              <a:rPr lang="el-GR" dirty="0">
                <a:solidFill>
                  <a:srgbClr val="002060"/>
                </a:solidFill>
              </a:rPr>
              <a:t>Η δράση μας – κατ’ αρχάς-  ανταποκρίνεται στη φιλοσοφία του Νέου Σχολείου, όπου οι μαθητές εκλαμβάνονται ως μικροί «διανοούμενοι», «επιστήμονες» και «ερευνητές» και όπου υποστηρίζεται κάθε εκπαιδευτική καινοτομία, που στηρίζεται σε πρωτοπόρες και παιδαγωγικές αρχές, που εφαρμοζόμενες επιφέρουν σημαντικές αλλαγές στη νοοτροπία, στις πρακτικές, στους ρόλους και στη γενικότερη κουλτούρα του σχολείου.</a:t>
            </a:r>
          </a:p>
          <a:p>
            <a:pPr marL="0" lvl="1" indent="0" algn="just">
              <a:lnSpc>
                <a:spcPct val="120000"/>
              </a:lnSpc>
              <a:spcBef>
                <a:spcPts val="0"/>
              </a:spcBef>
              <a:buNone/>
            </a:pPr>
            <a:r>
              <a:rPr lang="el-GR" dirty="0">
                <a:solidFill>
                  <a:srgbClr val="002060"/>
                </a:solidFill>
              </a:rPr>
              <a:t>Πρωτοτυπία αποτελεί – εκτός από την </a:t>
            </a:r>
            <a:r>
              <a:rPr lang="el-GR" dirty="0" err="1">
                <a:solidFill>
                  <a:srgbClr val="002060"/>
                </a:solidFill>
              </a:rPr>
              <a:t>μαθητοκεντρικότητα</a:t>
            </a:r>
            <a:r>
              <a:rPr lang="el-GR" dirty="0">
                <a:solidFill>
                  <a:srgbClr val="002060"/>
                </a:solidFill>
              </a:rPr>
              <a:t> - η εφαρμογή τόσων δημιουργικών τεχνικών ταυτόχρονα: LAMS, μέθοδος επίλυσης προβλήματος, τεχνική έξι καπέλων της σκέψης, του έντεχνου συλλογισμού και της ανάλυσης διαστάσεων και τέλος, αγώνας αντιλογίας ως επιστέγασμα της όλης διαδικασίας. Πρωτοτυπία θεωρώ ακόμη και τη χρήση του πίνακα του </a:t>
            </a:r>
            <a:r>
              <a:rPr lang="el-GR" dirty="0" err="1">
                <a:solidFill>
                  <a:srgbClr val="002060"/>
                </a:solidFill>
              </a:rPr>
              <a:t>Pawel</a:t>
            </a:r>
            <a:r>
              <a:rPr lang="el-GR" dirty="0">
                <a:solidFill>
                  <a:srgbClr val="002060"/>
                </a:solidFill>
              </a:rPr>
              <a:t> </a:t>
            </a:r>
            <a:r>
              <a:rPr lang="el-GR" dirty="0" err="1">
                <a:solidFill>
                  <a:srgbClr val="002060"/>
                </a:solidFill>
              </a:rPr>
              <a:t>Kuczynski</a:t>
            </a:r>
            <a:r>
              <a:rPr lang="el-GR" dirty="0">
                <a:solidFill>
                  <a:srgbClr val="002060"/>
                </a:solidFill>
              </a:rPr>
              <a:t>, προκειμένου να διατυπωθούν θεολογικές απόψεις.</a:t>
            </a:r>
          </a:p>
          <a:p>
            <a:pPr marL="0" lvl="1" indent="0" algn="just">
              <a:lnSpc>
                <a:spcPct val="120000"/>
              </a:lnSpc>
              <a:spcBef>
                <a:spcPts val="0"/>
              </a:spcBef>
              <a:buNone/>
            </a:pPr>
            <a:r>
              <a:rPr lang="el-GR" dirty="0">
                <a:solidFill>
                  <a:srgbClr val="002060"/>
                </a:solidFill>
              </a:rPr>
              <a:t>Το γεγονός ότι ανεβάσαμε την ακολουθία και στο διεθνές αποθετήριο προσδίδει στην πρακτική μας προσβασιμότητα χωρίς περιορισμούς και ευελιξία στην ανάπτυξή της και επαναχρησιμοποίησή της, όχι μόνο στα θρησκευτικά αλλά και στην Κ.Π.Α. με κάποιες παραλλαγές, αφού το θέμα της ειρήνης και κοινωνικής δικαιοσύνης αποτελούν κεφάλαια και της Κ.Π.Α</a:t>
            </a:r>
            <a:r>
              <a:rPr lang="el-GR" dirty="0" smtClean="0">
                <a:solidFill>
                  <a:srgbClr val="002060"/>
                </a:solidFill>
              </a:rPr>
              <a:t>. Επίσης μπορεί να χρησιμοποιηθεί σε διάφορα </a:t>
            </a:r>
            <a:r>
              <a:rPr lang="el-GR" dirty="0" err="1" smtClean="0">
                <a:solidFill>
                  <a:srgbClr val="002060"/>
                </a:solidFill>
              </a:rPr>
              <a:t>πρότζεκτ</a:t>
            </a:r>
            <a:r>
              <a:rPr lang="el-GR" dirty="0" smtClean="0">
                <a:solidFill>
                  <a:srgbClr val="002060"/>
                </a:solidFill>
              </a:rPr>
              <a:t> με συναδέλφους άλλων ειδικοτήτων (π.χ. Εικαστικοί ή φιλόλογοι).</a:t>
            </a:r>
            <a:endParaRPr lang="el-GR" dirty="0">
              <a:solidFill>
                <a:srgbClr val="002060"/>
              </a:solidFill>
            </a:endParaRPr>
          </a:p>
        </p:txBody>
      </p:sp>
    </p:spTree>
    <p:extLst>
      <p:ext uri="{BB962C8B-B14F-4D97-AF65-F5344CB8AC3E}">
        <p14:creationId xmlns:p14="http://schemas.microsoft.com/office/powerpoint/2010/main" val="112404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a:xfrm>
            <a:off x="502277" y="515155"/>
            <a:ext cx="8152326" cy="4211391"/>
          </a:xfrm>
        </p:spPr>
        <p:txBody>
          <a:bodyPr>
            <a:normAutofit fontScale="92500" lnSpcReduction="20000"/>
          </a:bodyPr>
          <a:lstStyle/>
          <a:p>
            <a:pPr marL="0" lvl="2" indent="17463" algn="just">
              <a:buNone/>
            </a:pPr>
            <a:r>
              <a:rPr lang="el-GR" sz="2000" dirty="0" smtClean="0"/>
              <a:t>Δώστε μία </a:t>
            </a:r>
            <a:r>
              <a:rPr lang="el-GR" sz="2000" b="1" dirty="0" smtClean="0"/>
              <a:t>σύντομη</a:t>
            </a:r>
            <a:r>
              <a:rPr lang="el-GR" sz="2000" dirty="0" smtClean="0"/>
              <a:t> περιγραφή της ανοιχτής εκπαιδευτικής πρακτικής με:</a:t>
            </a:r>
          </a:p>
          <a:p>
            <a:pPr lvl="2" algn="just">
              <a:buFont typeface="Arial" pitchFamily="34" charset="0"/>
              <a:buChar char="•"/>
            </a:pPr>
            <a:r>
              <a:rPr lang="el-GR" dirty="0" smtClean="0"/>
              <a:t>Θέμα: </a:t>
            </a:r>
            <a:r>
              <a:rPr lang="el-GR" dirty="0" smtClean="0">
                <a:solidFill>
                  <a:srgbClr val="002060"/>
                </a:solidFill>
              </a:rPr>
              <a:t>Αντιλογία</a:t>
            </a:r>
            <a:r>
              <a:rPr lang="el-GR" dirty="0">
                <a:solidFill>
                  <a:srgbClr val="002060"/>
                </a:solidFill>
              </a:rPr>
              <a:t>, φορώντας </a:t>
            </a:r>
            <a:r>
              <a:rPr lang="el-GR" dirty="0" smtClean="0">
                <a:solidFill>
                  <a:srgbClr val="002060"/>
                </a:solidFill>
              </a:rPr>
              <a:t>το </a:t>
            </a:r>
            <a:r>
              <a:rPr lang="el-GR" dirty="0">
                <a:solidFill>
                  <a:srgbClr val="002060"/>
                </a:solidFill>
              </a:rPr>
              <a:t>καπέλο της Ειρήνης…</a:t>
            </a:r>
          </a:p>
          <a:p>
            <a:pPr lvl="2" algn="just">
              <a:buFont typeface="Arial" pitchFamily="34" charset="0"/>
              <a:buChar char="•"/>
            </a:pPr>
            <a:r>
              <a:rPr lang="el-GR" dirty="0" smtClean="0"/>
              <a:t>το </a:t>
            </a:r>
            <a:r>
              <a:rPr lang="el-GR" dirty="0"/>
              <a:t>σκεπτικό </a:t>
            </a:r>
            <a:r>
              <a:rPr lang="el-GR" dirty="0" smtClean="0"/>
              <a:t>:</a:t>
            </a:r>
            <a:r>
              <a:rPr lang="el-GR" dirty="0" smtClean="0">
                <a:solidFill>
                  <a:srgbClr val="002060"/>
                </a:solidFill>
              </a:rPr>
              <a:t>Δημιουργία μια πρακτικής που </a:t>
            </a:r>
            <a:r>
              <a:rPr lang="el-GR" dirty="0">
                <a:solidFill>
                  <a:srgbClr val="002060"/>
                </a:solidFill>
              </a:rPr>
              <a:t>να  </a:t>
            </a:r>
            <a:r>
              <a:rPr lang="el-GR" dirty="0" smtClean="0">
                <a:solidFill>
                  <a:srgbClr val="002060"/>
                </a:solidFill>
              </a:rPr>
              <a:t>ανταποκρίνεται στις </a:t>
            </a:r>
            <a:r>
              <a:rPr lang="el-GR" dirty="0">
                <a:solidFill>
                  <a:srgbClr val="002060"/>
                </a:solidFill>
              </a:rPr>
              <a:t>απαιτήσεις των ΔΕΠΠΣ αλλά και του Νέου Προγράμματος Σπουδών στα Θρησκευτικά </a:t>
            </a:r>
            <a:endParaRPr lang="el-GR" dirty="0" smtClean="0">
              <a:solidFill>
                <a:srgbClr val="002060"/>
              </a:solidFill>
            </a:endParaRPr>
          </a:p>
          <a:p>
            <a:pPr lvl="2" algn="just">
              <a:buFont typeface="Arial" pitchFamily="34" charset="0"/>
              <a:buChar char="•"/>
            </a:pPr>
            <a:r>
              <a:rPr lang="el-GR" dirty="0" smtClean="0"/>
              <a:t>τα </a:t>
            </a:r>
            <a:r>
              <a:rPr lang="el-GR" dirty="0"/>
              <a:t>αναμενόμενα μαθησιακά </a:t>
            </a:r>
            <a:r>
              <a:rPr lang="el-GR" dirty="0" smtClean="0"/>
              <a:t>αποτελέσματα</a:t>
            </a:r>
            <a:r>
              <a:rPr lang="el-GR" dirty="0" smtClean="0">
                <a:solidFill>
                  <a:srgbClr val="002060"/>
                </a:solidFill>
              </a:rPr>
              <a:t>: απόκτηση δεξιοτήτων επικοινωνίας, κατανόηση της συμβολής της ορθοδοξίας στην επίτευξη της ειρήνης, κατανόηση του μεγέθους του αγαθού της ειρήνης.</a:t>
            </a:r>
          </a:p>
          <a:p>
            <a:pPr lvl="2" algn="just">
              <a:buFont typeface="Arial" pitchFamily="34" charset="0"/>
              <a:buChar char="•"/>
            </a:pPr>
            <a:r>
              <a:rPr lang="el-GR" dirty="0" smtClean="0"/>
              <a:t> τι κλήθηκαν οι </a:t>
            </a:r>
            <a:r>
              <a:rPr lang="el-GR" dirty="0"/>
              <a:t>μαθητές να </a:t>
            </a:r>
            <a:r>
              <a:rPr lang="el-GR" dirty="0" smtClean="0"/>
              <a:t>παραγάγουν: </a:t>
            </a:r>
            <a:r>
              <a:rPr lang="el-GR" dirty="0" smtClean="0">
                <a:solidFill>
                  <a:srgbClr val="002060"/>
                </a:solidFill>
              </a:rPr>
              <a:t>Μία ακολουθία στα </a:t>
            </a:r>
            <a:r>
              <a:rPr lang="en-US" dirty="0" smtClean="0">
                <a:solidFill>
                  <a:srgbClr val="002060"/>
                </a:solidFill>
              </a:rPr>
              <a:t>LAMS</a:t>
            </a:r>
            <a:r>
              <a:rPr lang="el-GR" dirty="0" smtClean="0">
                <a:solidFill>
                  <a:srgbClr val="002060"/>
                </a:solidFill>
              </a:rPr>
              <a:t>, κείμενα ερμηνείας εικόνων μέσω έντεχνου συλλογισμού, κείμενο επισήμανσης των σημείων Ανάλυσης Διαστάσεων, επιχειρήματα βάσει του σκεπτόμενου καπέλου (μέθοδος </a:t>
            </a:r>
            <a:r>
              <a:rPr lang="en-US" dirty="0" smtClean="0">
                <a:solidFill>
                  <a:srgbClr val="002060"/>
                </a:solidFill>
              </a:rPr>
              <a:t>De Bono)</a:t>
            </a:r>
            <a:r>
              <a:rPr lang="el-GR" dirty="0">
                <a:solidFill>
                  <a:srgbClr val="002060"/>
                </a:solidFill>
              </a:rPr>
              <a:t>, επιχειρήματα αγώνα </a:t>
            </a:r>
            <a:r>
              <a:rPr lang="el-GR" dirty="0" smtClean="0">
                <a:solidFill>
                  <a:srgbClr val="002060"/>
                </a:solidFill>
              </a:rPr>
              <a:t>αντιλογίας</a:t>
            </a:r>
            <a:r>
              <a:rPr lang="en-US" dirty="0" smtClean="0">
                <a:solidFill>
                  <a:srgbClr val="002060"/>
                </a:solidFill>
              </a:rPr>
              <a:t>.</a:t>
            </a:r>
            <a:endParaRPr lang="el-GR" dirty="0" smtClean="0">
              <a:solidFill>
                <a:srgbClr val="002060"/>
              </a:solidFill>
            </a:endParaRPr>
          </a:p>
          <a:p>
            <a:pPr lvl="2" algn="just">
              <a:buFont typeface="Arial" pitchFamily="34" charset="0"/>
              <a:buChar char="•"/>
            </a:pPr>
            <a:r>
              <a:rPr lang="el-GR" dirty="0" smtClean="0"/>
              <a:t>Δυσκολίες και αντιμετώπισή τους: </a:t>
            </a:r>
            <a:r>
              <a:rPr lang="el-GR" dirty="0" smtClean="0">
                <a:solidFill>
                  <a:srgbClr val="002060"/>
                </a:solidFill>
              </a:rPr>
              <a:t>Η ακολουθία του χρονοδιαγράμματος/ αντιμετωπίζεται με την ταυτόχρονα σύγχρονη εργασία και ασύγχρονη.</a:t>
            </a:r>
          </a:p>
          <a:p>
            <a:pPr lvl="2" algn="just">
              <a:buFont typeface="Arial" pitchFamily="34" charset="0"/>
              <a:buChar char="•"/>
            </a:pPr>
            <a:r>
              <a:rPr lang="el-GR" dirty="0" smtClean="0"/>
              <a:t>σημαντικά </a:t>
            </a:r>
            <a:r>
              <a:rPr lang="el-GR" dirty="0"/>
              <a:t>στιγμιότυπα επικοινωνίας μεταξύ </a:t>
            </a:r>
            <a:r>
              <a:rPr lang="el-GR" dirty="0" smtClean="0"/>
              <a:t>μαθητών και εκπαιδευτικού:  </a:t>
            </a:r>
            <a:r>
              <a:rPr lang="el-GR" dirty="0" smtClean="0">
                <a:solidFill>
                  <a:srgbClr val="002060"/>
                </a:solidFill>
              </a:rPr>
              <a:t>Η επιλογή του καπέλου, με στόχο να μπούμε στη θέση του άλλου και όχι να εκφράσουμε τον εαυτό μας….</a:t>
            </a:r>
          </a:p>
          <a:p>
            <a:pPr lvl="2" algn="just">
              <a:buFont typeface="Arial" pitchFamily="34" charset="0"/>
              <a:buChar char="•"/>
            </a:pPr>
            <a:r>
              <a:rPr lang="el-GR" dirty="0" smtClean="0"/>
              <a:t>απρόσμενα </a:t>
            </a:r>
            <a:r>
              <a:rPr lang="el-GR" dirty="0"/>
              <a:t>σημαντικά </a:t>
            </a:r>
            <a:r>
              <a:rPr lang="el-GR" dirty="0" smtClean="0"/>
              <a:t>παραγόμενα: </a:t>
            </a:r>
            <a:r>
              <a:rPr lang="el-GR" dirty="0" smtClean="0">
                <a:solidFill>
                  <a:srgbClr val="002060"/>
                </a:solidFill>
              </a:rPr>
              <a:t>Δημιουργία ηλεκτρ. Βιβλίου (</a:t>
            </a:r>
            <a:r>
              <a:rPr lang="en-US" dirty="0" smtClean="0">
                <a:solidFill>
                  <a:srgbClr val="002060"/>
                </a:solidFill>
              </a:rPr>
              <a:t>story jumper</a:t>
            </a:r>
            <a:r>
              <a:rPr lang="el-GR" dirty="0" smtClean="0">
                <a:solidFill>
                  <a:srgbClr val="002060"/>
                </a:solidFill>
              </a:rPr>
              <a:t>) από μαθήτρια, εμπνευσμένη από τη σχέση ειρήνης  - αγάπης</a:t>
            </a:r>
            <a:r>
              <a:rPr lang="el-GR" dirty="0" smtClean="0"/>
              <a:t>.</a:t>
            </a:r>
          </a:p>
          <a:p>
            <a:pPr lvl="3">
              <a:buNone/>
            </a:pPr>
            <a:endParaRPr lang="el-GR" dirty="0"/>
          </a:p>
        </p:txBody>
      </p:sp>
    </p:spTree>
    <p:extLst>
      <p:ext uri="{BB962C8B-B14F-4D97-AF65-F5344CB8AC3E}">
        <p14:creationId xmlns:p14="http://schemas.microsoft.com/office/powerpoint/2010/main" val="223353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20</a:t>
            </a:fld>
            <a:endParaRPr lang="en-US" dirty="0"/>
          </a:p>
        </p:txBody>
      </p:sp>
      <p:sp>
        <p:nvSpPr>
          <p:cNvPr id="7" name="Content Placeholder 6"/>
          <p:cNvSpPr>
            <a:spLocks noGrp="1"/>
          </p:cNvSpPr>
          <p:nvPr>
            <p:ph sz="half" idx="2"/>
          </p:nvPr>
        </p:nvSpPr>
        <p:spPr/>
        <p:txBody>
          <a:bodyPr>
            <a:normAutofit fontScale="77500" lnSpcReduction="20000"/>
          </a:bodyPr>
          <a:lstStyle/>
          <a:p>
            <a:pPr marL="0" lvl="1" indent="0">
              <a:buNone/>
            </a:pPr>
            <a:r>
              <a:rPr lang="el-GR" b="1" dirty="0" smtClean="0"/>
              <a:t>Πρόσθετο υλικό που αξιοποιήθηκε</a:t>
            </a:r>
          </a:p>
          <a:p>
            <a:pPr lvl="1"/>
            <a:r>
              <a:rPr lang="el-GR" dirty="0" smtClean="0"/>
              <a:t>Αναφορά σε άλλο υλικό που αξιοποιήθηκε. </a:t>
            </a:r>
          </a:p>
          <a:p>
            <a:pPr lvl="2">
              <a:buFont typeface="Arial" pitchFamily="34" charset="0"/>
              <a:buChar char="•"/>
            </a:pPr>
            <a:r>
              <a:rPr lang="el-GR" dirty="0" smtClean="0"/>
              <a:t>Βιβλία</a:t>
            </a:r>
          </a:p>
          <a:p>
            <a:pPr lvl="3">
              <a:buFont typeface="Arial" pitchFamily="34" charset="0"/>
              <a:buChar char="•"/>
            </a:pPr>
            <a:r>
              <a:rPr lang="en-US" dirty="0"/>
              <a:t>Allison, S. (2002). Debating with talented and gifted students. School Libraries in Canada, 2 (1), </a:t>
            </a:r>
            <a:r>
              <a:rPr lang="en-US" dirty="0" smtClean="0"/>
              <a:t>13-14</a:t>
            </a:r>
            <a:endParaRPr lang="el-GR" dirty="0" smtClean="0"/>
          </a:p>
          <a:p>
            <a:pPr lvl="3">
              <a:buFont typeface="Arial" pitchFamily="34" charset="0"/>
              <a:buChar char="•"/>
            </a:pPr>
            <a:r>
              <a:rPr lang="el-GR" dirty="0"/>
              <a:t>Εγγλέζου, Φ., (2013). Αγώνες αντιλογίας (</a:t>
            </a:r>
            <a:r>
              <a:rPr lang="el-GR" dirty="0" err="1"/>
              <a:t>debate</a:t>
            </a:r>
            <a:r>
              <a:rPr lang="el-GR" dirty="0"/>
              <a:t>) και επιχειρηματολογία στη διδακτική προσέγγιση του γνωστικού αντικειμένου της γλώσσας, Εισήγηση στο 1ο Πανελλήνιο Συνέδριο Σχολικών Συμβούλων Φωτίζοντας τη Διδασκαλία: Σύγχρονες Διδακτικές Προσεγγίσεις (Κόρινθος, 23-24 Νοεμβρίου 2013) </a:t>
            </a:r>
            <a:r>
              <a:rPr lang="el-GR" dirty="0" smtClean="0"/>
              <a:t>Σημειώσεις</a:t>
            </a:r>
          </a:p>
          <a:p>
            <a:pPr lvl="3">
              <a:buFont typeface="Arial" pitchFamily="34" charset="0"/>
              <a:buChar char="•"/>
            </a:pPr>
            <a:r>
              <a:rPr lang="en-US" dirty="0" err="1"/>
              <a:t>Tishman</a:t>
            </a:r>
            <a:r>
              <a:rPr lang="en-US" dirty="0"/>
              <a:t>, S., Palmer, P. (2007). Works of Art are Good Things to Think About. Revised version of a paper prepared for the Evaluating the Impact of Arts and Cultural Education Conference at the Centre Pompidou, Paris, 10-12/1/2007. Retrieved September 22, 2016 from </a:t>
            </a:r>
            <a:r>
              <a:rPr lang="en-US" u="sng" dirty="0">
                <a:hlinkClick r:id="rId2"/>
              </a:rPr>
              <a:t>http://www.visiblethinkingpz.org/VisibleThinking_html_files/07_Whats_New/WorksOfArt.pdf</a:t>
            </a:r>
            <a:r>
              <a:rPr lang="en-US" u="sng" dirty="0"/>
              <a:t>   </a:t>
            </a:r>
            <a:r>
              <a:rPr lang="en-US" dirty="0"/>
              <a:t> </a:t>
            </a:r>
            <a:endParaRPr lang="el-GR" dirty="0"/>
          </a:p>
          <a:p>
            <a:pPr lvl="3">
              <a:buFont typeface="Arial" pitchFamily="34" charset="0"/>
              <a:buChar char="•"/>
            </a:pPr>
            <a:endParaRPr lang="el-GR" dirty="0" smtClean="0"/>
          </a:p>
          <a:p>
            <a:pPr lvl="2">
              <a:buFont typeface="Arial" pitchFamily="34" charset="0"/>
              <a:buChar char="•"/>
            </a:pPr>
            <a:r>
              <a:rPr lang="el-GR" dirty="0" err="1" smtClean="0"/>
              <a:t>Websites</a:t>
            </a:r>
            <a:endParaRPr lang="el-GR" dirty="0" smtClean="0"/>
          </a:p>
          <a:p>
            <a:r>
              <a:rPr lang="en-US" sz="1800" u="sng" dirty="0" err="1">
                <a:hlinkClick r:id="rId3"/>
              </a:rPr>
              <a:t>iep</a:t>
            </a:r>
            <a:r>
              <a:rPr lang="el-GR" sz="1800" u="sng" dirty="0">
                <a:hlinkClick r:id="rId3"/>
              </a:rPr>
              <a:t>.</a:t>
            </a:r>
            <a:r>
              <a:rPr lang="en-US" sz="1800" u="sng" dirty="0" err="1">
                <a:hlinkClick r:id="rId3"/>
              </a:rPr>
              <a:t>edu</a:t>
            </a:r>
            <a:r>
              <a:rPr lang="el-GR" sz="1800" u="sng" dirty="0">
                <a:hlinkClick r:id="rId3"/>
              </a:rPr>
              <a:t>.</a:t>
            </a:r>
            <a:r>
              <a:rPr lang="en-US" sz="1800" u="sng" dirty="0">
                <a:hlinkClick r:id="rId3"/>
              </a:rPr>
              <a:t>gr</a:t>
            </a:r>
            <a:r>
              <a:rPr lang="el-GR" sz="1800" u="sng" dirty="0">
                <a:hlinkClick r:id="rId3"/>
              </a:rPr>
              <a:t>/</a:t>
            </a:r>
            <a:r>
              <a:rPr lang="en-US" sz="1800" u="sng" dirty="0">
                <a:hlinkClick r:id="rId3"/>
              </a:rPr>
              <a:t>images</a:t>
            </a:r>
            <a:r>
              <a:rPr lang="el-GR" sz="1800" u="sng" dirty="0">
                <a:hlinkClick r:id="rId3"/>
              </a:rPr>
              <a:t>/.../</a:t>
            </a:r>
            <a:r>
              <a:rPr lang="en-US" sz="1800" u="sng" dirty="0">
                <a:hlinkClick r:id="rId3"/>
              </a:rPr>
              <a:t>KEIMENA</a:t>
            </a:r>
            <a:r>
              <a:rPr lang="el-GR" sz="1800" u="sng" dirty="0">
                <a:hlinkClick r:id="rId3"/>
              </a:rPr>
              <a:t>-</a:t>
            </a:r>
            <a:r>
              <a:rPr lang="en-US" sz="1800" u="sng" dirty="0">
                <a:hlinkClick r:id="rId3"/>
              </a:rPr>
              <a:t>C</a:t>
            </a:r>
            <a:r>
              <a:rPr lang="el-GR" sz="1800" u="sng" dirty="0">
                <a:hlinkClick r:id="rId3"/>
              </a:rPr>
              <a:t>-</a:t>
            </a:r>
            <a:r>
              <a:rPr lang="en-US" sz="1800" u="sng" dirty="0">
                <a:hlinkClick r:id="rId3"/>
              </a:rPr>
              <a:t>GYMNASIOU</a:t>
            </a:r>
            <a:r>
              <a:rPr lang="el-GR" sz="1800" u="sng" dirty="0">
                <a:hlinkClick r:id="rId3"/>
              </a:rPr>
              <a:t>-</a:t>
            </a:r>
            <a:r>
              <a:rPr lang="en-US" sz="1800" u="sng" dirty="0">
                <a:hlinkClick r:id="rId3"/>
              </a:rPr>
              <a:t>THEM</a:t>
            </a:r>
            <a:r>
              <a:rPr lang="el-GR" sz="1800" u="sng" dirty="0">
                <a:hlinkClick r:id="rId3"/>
              </a:rPr>
              <a:t>-</a:t>
            </a:r>
            <a:r>
              <a:rPr lang="en-US" sz="1800" u="sng" dirty="0">
                <a:hlinkClick r:id="rId3"/>
              </a:rPr>
              <a:t>ENOT</a:t>
            </a:r>
            <a:r>
              <a:rPr lang="el-GR" sz="1800" u="sng" dirty="0">
                <a:hlinkClick r:id="rId3"/>
              </a:rPr>
              <a:t>5.</a:t>
            </a:r>
            <a:r>
              <a:rPr lang="en-US" sz="1800" u="sng" dirty="0" err="1" smtClean="0">
                <a:hlinkClick r:id="rId3"/>
              </a:rPr>
              <a:t>docx</a:t>
            </a:r>
            <a:r>
              <a:rPr lang="el-GR" sz="1800" u="sng" dirty="0" smtClean="0"/>
              <a:t>: </a:t>
            </a:r>
            <a:r>
              <a:rPr lang="el-GR" sz="1800" dirty="0"/>
              <a:t>Νέα Προγράμματα σπουδών στα Θρησκευτικά, κείμενα Γ΄ Γυμνασίου θεματική ενότητα 5</a:t>
            </a:r>
          </a:p>
          <a:p>
            <a:r>
              <a:rPr lang="en-US" sz="1800" u="sng" dirty="0">
                <a:hlinkClick r:id="rId4"/>
              </a:rPr>
              <a:t>http</a:t>
            </a:r>
            <a:r>
              <a:rPr lang="el-GR" sz="1800" u="sng" dirty="0">
                <a:hlinkClick r:id="rId4"/>
              </a:rPr>
              <a:t>://</a:t>
            </a:r>
            <a:r>
              <a:rPr lang="en-US" sz="1800" u="sng" dirty="0" err="1">
                <a:hlinkClick r:id="rId4"/>
              </a:rPr>
              <a:t>iep</a:t>
            </a:r>
            <a:r>
              <a:rPr lang="el-GR" sz="1800" u="sng" dirty="0">
                <a:hlinkClick r:id="rId4"/>
              </a:rPr>
              <a:t>.</a:t>
            </a:r>
            <a:r>
              <a:rPr lang="en-US" sz="1800" u="sng" dirty="0" err="1">
                <a:hlinkClick r:id="rId4"/>
              </a:rPr>
              <a:t>edu</a:t>
            </a:r>
            <a:r>
              <a:rPr lang="el-GR" sz="1800" u="sng" dirty="0">
                <a:hlinkClick r:id="rId4"/>
              </a:rPr>
              <a:t>.</a:t>
            </a:r>
            <a:r>
              <a:rPr lang="en-US" sz="1800" u="sng" dirty="0">
                <a:hlinkClick r:id="rId4"/>
              </a:rPr>
              <a:t>gr</a:t>
            </a:r>
            <a:r>
              <a:rPr lang="el-GR" sz="1800" u="sng" dirty="0">
                <a:hlinkClick r:id="rId4"/>
              </a:rPr>
              <a:t>:8080/</a:t>
            </a:r>
            <a:r>
              <a:rPr lang="en-US" sz="1800" u="sng" dirty="0">
                <a:hlinkClick r:id="rId4"/>
              </a:rPr>
              <a:t>index</a:t>
            </a:r>
            <a:r>
              <a:rPr lang="el-GR" sz="1800" u="sng" dirty="0">
                <a:hlinkClick r:id="rId4"/>
              </a:rPr>
              <a:t>.</a:t>
            </a:r>
            <a:r>
              <a:rPr lang="en-US" sz="1800" u="sng" dirty="0" err="1">
                <a:hlinkClick r:id="rId4"/>
              </a:rPr>
              <a:t>php</a:t>
            </a:r>
            <a:r>
              <a:rPr lang="el-GR" sz="1800" u="sng" dirty="0">
                <a:hlinkClick r:id="rId4"/>
              </a:rPr>
              <a:t>/</a:t>
            </a:r>
            <a:r>
              <a:rPr lang="en-US" sz="1800" u="sng" dirty="0" err="1">
                <a:hlinkClick r:id="rId4"/>
              </a:rPr>
              <a:t>en</a:t>
            </a:r>
            <a:r>
              <a:rPr lang="el-GR" sz="1800" u="sng" dirty="0">
                <a:hlinkClick r:id="rId4"/>
              </a:rPr>
              <a:t>/</a:t>
            </a:r>
            <a:r>
              <a:rPr lang="en-US" sz="1800" u="sng" dirty="0">
                <a:hlinkClick r:id="rId4"/>
              </a:rPr>
              <a:t>menu</a:t>
            </a:r>
            <a:r>
              <a:rPr lang="el-GR" sz="1800" u="sng" dirty="0">
                <a:hlinkClick r:id="rId4"/>
              </a:rPr>
              <a:t>-</a:t>
            </a:r>
            <a:r>
              <a:rPr lang="en-US" sz="1800" u="sng" dirty="0" err="1">
                <a:hlinkClick r:id="rId4"/>
              </a:rPr>
              <a:t>erga</a:t>
            </a:r>
            <a:r>
              <a:rPr lang="el-GR" sz="1800" u="sng" dirty="0">
                <a:hlinkClick r:id="rId4"/>
              </a:rPr>
              <a:t>/</a:t>
            </a:r>
            <a:r>
              <a:rPr lang="en-US" sz="1800" u="sng" dirty="0">
                <a:hlinkClick r:id="rId4"/>
              </a:rPr>
              <a:t>menu</a:t>
            </a:r>
            <a:r>
              <a:rPr lang="el-GR" sz="1800" u="sng" dirty="0">
                <a:hlinkClick r:id="rId4"/>
              </a:rPr>
              <a:t>-</a:t>
            </a:r>
            <a:r>
              <a:rPr lang="en-US" sz="1800" u="sng" dirty="0">
                <a:hlinkClick r:id="rId4"/>
              </a:rPr>
              <a:t>co</a:t>
            </a:r>
            <a:r>
              <a:rPr lang="el-GR" sz="1800" u="sng" dirty="0">
                <a:hlinkClick r:id="rId4"/>
              </a:rPr>
              <a:t>-</a:t>
            </a:r>
            <a:r>
              <a:rPr lang="en-US" sz="1800" u="sng" dirty="0">
                <a:hlinkClick r:id="rId4"/>
              </a:rPr>
              <a:t>financed</a:t>
            </a:r>
            <a:r>
              <a:rPr lang="el-GR" sz="1800" u="sng" dirty="0">
                <a:hlinkClick r:id="rId4"/>
              </a:rPr>
              <a:t>/40-</a:t>
            </a:r>
            <a:r>
              <a:rPr lang="en-US" sz="1800" u="sng" dirty="0" err="1">
                <a:hlinkClick r:id="rId4"/>
              </a:rPr>
              <a:t>thriskeftika</a:t>
            </a:r>
            <a:r>
              <a:rPr lang="el-GR" sz="1800" u="sng" dirty="0">
                <a:hlinkClick r:id="rId4"/>
              </a:rPr>
              <a:t>1/521-</a:t>
            </a:r>
            <a:r>
              <a:rPr lang="en-US" sz="1800" u="sng" dirty="0" err="1">
                <a:hlinkClick r:id="rId4"/>
              </a:rPr>
              <a:t>thriskeftika</a:t>
            </a:r>
            <a:r>
              <a:rPr lang="el-GR" sz="1800" u="sng" dirty="0">
                <a:hlinkClick r:id="rId4"/>
              </a:rPr>
              <a:t>-</a:t>
            </a:r>
            <a:r>
              <a:rPr lang="en-US" sz="1800" u="sng" dirty="0" err="1">
                <a:hlinkClick r:id="rId4"/>
              </a:rPr>
              <a:t>didaktiko</a:t>
            </a:r>
            <a:r>
              <a:rPr lang="el-GR" sz="1800" u="sng" dirty="0">
                <a:hlinkClick r:id="rId4"/>
              </a:rPr>
              <a:t>-</a:t>
            </a:r>
            <a:r>
              <a:rPr lang="en-US" sz="1800" u="sng" dirty="0" err="1">
                <a:hlinkClick r:id="rId4"/>
              </a:rPr>
              <a:t>yliko</a:t>
            </a:r>
            <a:r>
              <a:rPr lang="el-GR" sz="1800" u="sng" dirty="0">
                <a:hlinkClick r:id="rId4"/>
              </a:rPr>
              <a:t>-</a:t>
            </a:r>
            <a:r>
              <a:rPr lang="en-US" sz="1800" u="sng" dirty="0" err="1">
                <a:hlinkClick r:id="rId4"/>
              </a:rPr>
              <a:t>gymnasio</a:t>
            </a:r>
            <a:r>
              <a:rPr lang="en-US" sz="1800" dirty="0"/>
              <a:t> </a:t>
            </a:r>
            <a:r>
              <a:rPr lang="el-GR" sz="1800" dirty="0"/>
              <a:t>: Νέα Προγράμματα σπουδών στα Θρησκευτικά, διδακτικό </a:t>
            </a:r>
            <a:r>
              <a:rPr lang="el-GR" sz="1800" dirty="0" smtClean="0"/>
              <a:t>υλικό </a:t>
            </a:r>
            <a:r>
              <a:rPr lang="el-GR" sz="1800" dirty="0"/>
              <a:t>για το Γυμνάσιο</a:t>
            </a:r>
          </a:p>
          <a:p>
            <a:pPr lvl="2">
              <a:buFont typeface="Arial" pitchFamily="34" charset="0"/>
              <a:buChar char="•"/>
            </a:pPr>
            <a:r>
              <a:rPr lang="el-GR" dirty="0" smtClean="0">
                <a:solidFill>
                  <a:srgbClr val="FF0000"/>
                </a:solidFill>
              </a:rPr>
              <a:t>Λογισμικό</a:t>
            </a:r>
          </a:p>
          <a:p>
            <a:pPr lvl="3">
              <a:buFont typeface="Arial" pitchFamily="34" charset="0"/>
              <a:buChar char="•"/>
            </a:pPr>
            <a:r>
              <a:rPr lang="el-GR" dirty="0" smtClean="0">
                <a:solidFill>
                  <a:srgbClr val="FF0000"/>
                </a:solidFill>
              </a:rPr>
              <a:t>Όνομα λογισμικού</a:t>
            </a:r>
            <a:r>
              <a:rPr lang="el-GR" dirty="0" smtClean="0"/>
              <a:t>,  Δημιουργός, Ηλεκτρονική Διεύθυνση, …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a:xfrm>
            <a:off x="476518" y="557213"/>
            <a:ext cx="8152327" cy="4129087"/>
          </a:xfrm>
        </p:spPr>
        <p:txBody>
          <a:bodyPr>
            <a:normAutofit/>
          </a:bodyPr>
          <a:lstStyle/>
          <a:p>
            <a:pPr marL="0" lvl="1" indent="0">
              <a:spcBef>
                <a:spcPts val="600"/>
              </a:spcBef>
              <a:buNone/>
            </a:pPr>
            <a:r>
              <a:rPr lang="el-GR" dirty="0" smtClean="0"/>
              <a:t>Περιγράψτε:</a:t>
            </a:r>
          </a:p>
          <a:p>
            <a:pPr lvl="1" algn="just">
              <a:spcBef>
                <a:spcPts val="600"/>
              </a:spcBef>
            </a:pPr>
            <a:r>
              <a:rPr lang="el-GR" dirty="0" smtClean="0"/>
              <a:t>μαθησιακό πρόβλημα προς αντιμετώπιση: </a:t>
            </a:r>
            <a:r>
              <a:rPr lang="el-GR" dirty="0" smtClean="0">
                <a:solidFill>
                  <a:srgbClr val="002060"/>
                </a:solidFill>
              </a:rPr>
              <a:t>Το αίτημα για ειρήνη</a:t>
            </a:r>
          </a:p>
          <a:p>
            <a:pPr lvl="1" algn="just">
              <a:spcBef>
                <a:spcPts val="600"/>
              </a:spcBef>
            </a:pPr>
            <a:r>
              <a:rPr lang="el-GR" dirty="0" smtClean="0"/>
              <a:t>καινοτομικό στοιχείο </a:t>
            </a:r>
            <a:r>
              <a:rPr lang="el-GR" dirty="0"/>
              <a:t>: </a:t>
            </a:r>
            <a:r>
              <a:rPr lang="el-GR" dirty="0">
                <a:solidFill>
                  <a:srgbClr val="002060"/>
                </a:solidFill>
              </a:rPr>
              <a:t>δημιουργικές τεχνικές </a:t>
            </a:r>
            <a:r>
              <a:rPr lang="el-GR" dirty="0" smtClean="0">
                <a:solidFill>
                  <a:srgbClr val="002060"/>
                </a:solidFill>
              </a:rPr>
              <a:t>όπως: καταιγισμός </a:t>
            </a:r>
            <a:r>
              <a:rPr lang="el-GR" dirty="0">
                <a:solidFill>
                  <a:srgbClr val="002060"/>
                </a:solidFill>
              </a:rPr>
              <a:t>ιδεών </a:t>
            </a:r>
            <a:r>
              <a:rPr lang="el-GR" dirty="0" err="1" smtClean="0">
                <a:solidFill>
                  <a:srgbClr val="002060"/>
                </a:solidFill>
              </a:rPr>
              <a:t>artful</a:t>
            </a:r>
            <a:r>
              <a:rPr lang="el-GR" dirty="0" smtClean="0">
                <a:solidFill>
                  <a:srgbClr val="002060"/>
                </a:solidFill>
              </a:rPr>
              <a:t> </a:t>
            </a:r>
            <a:r>
              <a:rPr lang="el-GR" dirty="0" err="1" smtClean="0">
                <a:solidFill>
                  <a:srgbClr val="002060"/>
                </a:solidFill>
              </a:rPr>
              <a:t>thinking</a:t>
            </a:r>
            <a:r>
              <a:rPr lang="el-GR" dirty="0" smtClean="0">
                <a:solidFill>
                  <a:srgbClr val="002060"/>
                </a:solidFill>
              </a:rPr>
              <a:t>, μέθοδος </a:t>
            </a:r>
            <a:r>
              <a:rPr lang="el-GR" dirty="0">
                <a:solidFill>
                  <a:srgbClr val="002060"/>
                </a:solidFill>
              </a:rPr>
              <a:t>των έξι καπέλων σκέψης, </a:t>
            </a:r>
            <a:r>
              <a:rPr lang="el-GR" dirty="0" smtClean="0">
                <a:solidFill>
                  <a:srgbClr val="002060"/>
                </a:solidFill>
              </a:rPr>
              <a:t>τεχνική αντιλογίας </a:t>
            </a:r>
            <a:r>
              <a:rPr lang="el-GR" dirty="0">
                <a:solidFill>
                  <a:srgbClr val="002060"/>
                </a:solidFill>
              </a:rPr>
              <a:t>(</a:t>
            </a:r>
            <a:r>
              <a:rPr lang="el-GR" dirty="0" err="1">
                <a:solidFill>
                  <a:srgbClr val="002060"/>
                </a:solidFill>
              </a:rPr>
              <a:t>debate</a:t>
            </a:r>
            <a:r>
              <a:rPr lang="el-GR" dirty="0">
                <a:solidFill>
                  <a:srgbClr val="002060"/>
                </a:solidFill>
              </a:rPr>
              <a:t>), </a:t>
            </a:r>
            <a:r>
              <a:rPr lang="el-GR" dirty="0" smtClean="0">
                <a:solidFill>
                  <a:srgbClr val="002060"/>
                </a:solidFill>
              </a:rPr>
              <a:t>εργαλείο </a:t>
            </a:r>
            <a:r>
              <a:rPr lang="el-GR" dirty="0">
                <a:solidFill>
                  <a:srgbClr val="002060"/>
                </a:solidFill>
              </a:rPr>
              <a:t>μάθησης το </a:t>
            </a:r>
            <a:r>
              <a:rPr lang="el-GR" dirty="0" smtClean="0">
                <a:solidFill>
                  <a:srgbClr val="002060"/>
                </a:solidFill>
              </a:rPr>
              <a:t>LAMS. </a:t>
            </a:r>
            <a:r>
              <a:rPr lang="el-GR" dirty="0">
                <a:solidFill>
                  <a:srgbClr val="002060"/>
                </a:solidFill>
              </a:rPr>
              <a:t>Έ</a:t>
            </a:r>
            <a:r>
              <a:rPr lang="el-GR" dirty="0" smtClean="0">
                <a:solidFill>
                  <a:srgbClr val="002060"/>
                </a:solidFill>
              </a:rPr>
              <a:t>μφαση </a:t>
            </a:r>
            <a:r>
              <a:rPr lang="el-GR" dirty="0">
                <a:solidFill>
                  <a:srgbClr val="002060"/>
                </a:solidFill>
              </a:rPr>
              <a:t>σε </a:t>
            </a:r>
            <a:r>
              <a:rPr lang="el-GR" dirty="0" smtClean="0">
                <a:solidFill>
                  <a:srgbClr val="002060"/>
                </a:solidFill>
              </a:rPr>
              <a:t>3 </a:t>
            </a:r>
            <a:r>
              <a:rPr lang="el-GR" dirty="0">
                <a:solidFill>
                  <a:srgbClr val="002060"/>
                </a:solidFill>
              </a:rPr>
              <a:t>βασικούς στόχους: </a:t>
            </a:r>
            <a:r>
              <a:rPr lang="el-GR" dirty="0" smtClean="0">
                <a:solidFill>
                  <a:srgbClr val="002060"/>
                </a:solidFill>
              </a:rPr>
              <a:t>α</a:t>
            </a:r>
            <a:r>
              <a:rPr lang="el-GR" dirty="0">
                <a:solidFill>
                  <a:srgbClr val="002060"/>
                </a:solidFill>
              </a:rPr>
              <a:t>) </a:t>
            </a:r>
            <a:r>
              <a:rPr lang="el-GR" dirty="0" smtClean="0">
                <a:solidFill>
                  <a:srgbClr val="002060"/>
                </a:solidFill>
              </a:rPr>
              <a:t>ανάπτυξη </a:t>
            </a:r>
            <a:r>
              <a:rPr lang="el-GR" dirty="0">
                <a:solidFill>
                  <a:srgbClr val="002060"/>
                </a:solidFill>
              </a:rPr>
              <a:t>σχετικών με το θέμα δεξιοτήτων, </a:t>
            </a:r>
            <a:r>
              <a:rPr lang="el-GR" dirty="0" smtClean="0">
                <a:solidFill>
                  <a:srgbClr val="002060"/>
                </a:solidFill>
              </a:rPr>
              <a:t>β)ανάπτυξη </a:t>
            </a:r>
            <a:r>
              <a:rPr lang="el-GR" dirty="0">
                <a:solidFill>
                  <a:srgbClr val="002060"/>
                </a:solidFill>
              </a:rPr>
              <a:t>ικανοτήτων επίλυσης </a:t>
            </a:r>
            <a:r>
              <a:rPr lang="el-GR" dirty="0" smtClean="0">
                <a:solidFill>
                  <a:srgbClr val="002060"/>
                </a:solidFill>
              </a:rPr>
              <a:t>προβλημάτων, γ)κατάκτηση </a:t>
            </a:r>
            <a:r>
              <a:rPr lang="el-GR" dirty="0">
                <a:solidFill>
                  <a:srgbClr val="002060"/>
                </a:solidFill>
              </a:rPr>
              <a:t>γνώσεων σχετικών με το θέμα</a:t>
            </a:r>
            <a:r>
              <a:rPr lang="el-GR" dirty="0" smtClean="0"/>
              <a:t>.</a:t>
            </a:r>
          </a:p>
          <a:p>
            <a:pPr lvl="1" algn="just">
              <a:spcBef>
                <a:spcPts val="600"/>
              </a:spcBef>
            </a:pPr>
            <a:r>
              <a:rPr lang="el-GR" dirty="0" smtClean="0"/>
              <a:t>σκεπτικό πρόσθετης παιδαγωγικής αξίας</a:t>
            </a:r>
            <a:r>
              <a:rPr lang="el-GR" dirty="0"/>
              <a:t>: </a:t>
            </a:r>
            <a:r>
              <a:rPr lang="el-GR" dirty="0">
                <a:solidFill>
                  <a:srgbClr val="002060"/>
                </a:solidFill>
              </a:rPr>
              <a:t>δημιουργία ενός προτύπου σχεδίου διδασκαλίας που μπορεί να επαναχρησιμοποιηθεί και από άλλους συναδέλφους και σε παραλλαγές, καθώς μπορούν να βρουν την ακολουθία στην ηλεκτρονική διεύθυνσή της  στα LAMS: </a:t>
            </a:r>
            <a:r>
              <a:rPr lang="el-GR" u="sng" dirty="0">
                <a:hlinkClick r:id="rId2"/>
              </a:rPr>
              <a:t>http://lamscommunity.org/lamscentral/sequence?seq_id=2265882</a:t>
            </a:r>
            <a:r>
              <a:rPr lang="el-GR" dirty="0"/>
              <a:t> </a:t>
            </a:r>
            <a:r>
              <a:rPr lang="en-US" dirty="0" smtClean="0"/>
              <a:t> </a:t>
            </a:r>
            <a:endParaRPr lang="el-GR" dirty="0" smtClean="0"/>
          </a:p>
          <a:p>
            <a:pPr>
              <a:spcBef>
                <a:spcPts val="600"/>
              </a:spcBef>
              <a:buFont typeface="Wingdings" pitchFamily="2" charset="2"/>
              <a:buChar char="§"/>
            </a:pPr>
            <a:endParaRPr lang="el-GR" dirty="0"/>
          </a:p>
        </p:txBody>
      </p:sp>
    </p:spTree>
    <p:extLst>
      <p:ext uri="{BB962C8B-B14F-4D97-AF65-F5344CB8AC3E}">
        <p14:creationId xmlns:p14="http://schemas.microsoft.com/office/powerpoint/2010/main" val="3274430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a:xfrm>
            <a:off x="489397" y="557213"/>
            <a:ext cx="8190964" cy="4129087"/>
          </a:xfrm>
        </p:spPr>
        <p:txBody>
          <a:bodyPr>
            <a:noAutofit/>
          </a:bodyPr>
          <a:lstStyle/>
          <a:p>
            <a:r>
              <a:rPr lang="el-GR" sz="1600" b="1" dirty="0" smtClean="0"/>
              <a:t>Διδακτικοί στόχοι</a:t>
            </a:r>
          </a:p>
          <a:p>
            <a:pPr marL="0" lvl="1" algn="just">
              <a:spcBef>
                <a:spcPts val="0"/>
              </a:spcBef>
            </a:pPr>
            <a:r>
              <a:rPr lang="el-GR" sz="1500" dirty="0"/>
              <a:t>Στόχοι σχετικοί με το γνωστικό </a:t>
            </a:r>
            <a:r>
              <a:rPr lang="el-GR" sz="1500" dirty="0" smtClean="0"/>
              <a:t>αντικείμενο: </a:t>
            </a:r>
            <a:r>
              <a:rPr lang="el-GR" sz="1500" dirty="0" smtClean="0">
                <a:solidFill>
                  <a:srgbClr val="002060"/>
                </a:solidFill>
              </a:rPr>
              <a:t>απόκτηση σφαιρικής αντίληψης </a:t>
            </a:r>
            <a:r>
              <a:rPr lang="el-GR" sz="1500" dirty="0">
                <a:solidFill>
                  <a:srgbClr val="002060"/>
                </a:solidFill>
              </a:rPr>
              <a:t>των </a:t>
            </a:r>
            <a:r>
              <a:rPr lang="el-GR" sz="1500" dirty="0" smtClean="0">
                <a:solidFill>
                  <a:srgbClr val="002060"/>
                </a:solidFill>
              </a:rPr>
              <a:t>πραγμάτων, ικανότητα περιγραφής ενός έργου </a:t>
            </a:r>
            <a:r>
              <a:rPr lang="el-GR" sz="1500" dirty="0">
                <a:solidFill>
                  <a:srgbClr val="002060"/>
                </a:solidFill>
              </a:rPr>
              <a:t>τέχνης </a:t>
            </a:r>
            <a:r>
              <a:rPr lang="el-GR" sz="1500" dirty="0" smtClean="0">
                <a:solidFill>
                  <a:srgbClr val="002060"/>
                </a:solidFill>
              </a:rPr>
              <a:t>ώστε να βρίσκουν και </a:t>
            </a:r>
            <a:r>
              <a:rPr lang="el-GR" sz="1500" dirty="0">
                <a:solidFill>
                  <a:srgbClr val="002060"/>
                </a:solidFill>
              </a:rPr>
              <a:t>το μήνυμα που μπορεί ο θεατής να λάβει, ανάλογα με τον δικό του τρόπο </a:t>
            </a:r>
            <a:r>
              <a:rPr lang="el-GR" sz="1500" dirty="0" smtClean="0">
                <a:solidFill>
                  <a:srgbClr val="002060"/>
                </a:solidFill>
              </a:rPr>
              <a:t>σκέψης, εξοικείωση με </a:t>
            </a:r>
            <a:r>
              <a:rPr lang="el-GR" sz="1500" dirty="0">
                <a:solidFill>
                  <a:srgbClr val="002060"/>
                </a:solidFill>
              </a:rPr>
              <a:t>την </a:t>
            </a:r>
            <a:r>
              <a:rPr lang="el-GR" sz="1500" dirty="0" smtClean="0">
                <a:solidFill>
                  <a:srgbClr val="002060"/>
                </a:solidFill>
              </a:rPr>
              <a:t>συνεργασία, κοινοποίηση της </a:t>
            </a:r>
            <a:r>
              <a:rPr lang="el-GR" sz="1500" dirty="0">
                <a:solidFill>
                  <a:srgbClr val="002060"/>
                </a:solidFill>
              </a:rPr>
              <a:t>γνώση τους με διάφορους </a:t>
            </a:r>
            <a:r>
              <a:rPr lang="el-GR" sz="1500" dirty="0" smtClean="0">
                <a:solidFill>
                  <a:srgbClr val="002060"/>
                </a:solidFill>
              </a:rPr>
              <a:t>τρόπους, κατανόηση της </a:t>
            </a:r>
            <a:r>
              <a:rPr lang="el-GR" sz="1500" dirty="0" err="1" smtClean="0">
                <a:solidFill>
                  <a:srgbClr val="002060"/>
                </a:solidFill>
              </a:rPr>
              <a:t>αλληλοπεριχώρησης</a:t>
            </a:r>
            <a:r>
              <a:rPr lang="el-GR" sz="1500" dirty="0" smtClean="0">
                <a:solidFill>
                  <a:srgbClr val="002060"/>
                </a:solidFill>
              </a:rPr>
              <a:t> </a:t>
            </a:r>
            <a:r>
              <a:rPr lang="el-GR" sz="1500" dirty="0">
                <a:solidFill>
                  <a:srgbClr val="002060"/>
                </a:solidFill>
              </a:rPr>
              <a:t>και </a:t>
            </a:r>
            <a:r>
              <a:rPr lang="el-GR" sz="1500" dirty="0" err="1" smtClean="0">
                <a:solidFill>
                  <a:srgbClr val="002060"/>
                </a:solidFill>
              </a:rPr>
              <a:t>διάδρασης</a:t>
            </a:r>
            <a:r>
              <a:rPr lang="el-GR" sz="1500" dirty="0" smtClean="0">
                <a:solidFill>
                  <a:srgbClr val="002060"/>
                </a:solidFill>
              </a:rPr>
              <a:t> </a:t>
            </a:r>
            <a:r>
              <a:rPr lang="el-GR" sz="1500" dirty="0">
                <a:solidFill>
                  <a:srgbClr val="002060"/>
                </a:solidFill>
              </a:rPr>
              <a:t>διαφορετικών γνωστικών </a:t>
            </a:r>
            <a:r>
              <a:rPr lang="el-GR" sz="1500" dirty="0" smtClean="0">
                <a:solidFill>
                  <a:srgbClr val="002060"/>
                </a:solidFill>
              </a:rPr>
              <a:t>πεδίων.</a:t>
            </a:r>
            <a:endParaRPr lang="el-GR" sz="1500" dirty="0">
              <a:solidFill>
                <a:srgbClr val="002060"/>
              </a:solidFill>
            </a:endParaRPr>
          </a:p>
          <a:p>
            <a:pPr marL="0" lvl="1" algn="just">
              <a:spcBef>
                <a:spcPts val="0"/>
              </a:spcBef>
            </a:pPr>
            <a:r>
              <a:rPr lang="el-GR" sz="1500" dirty="0" smtClean="0"/>
              <a:t>Στόχοι </a:t>
            </a:r>
            <a:r>
              <a:rPr lang="el-GR" sz="1500" dirty="0"/>
              <a:t>σχετικοί με δεξιότητες που αφορούν στο γνωστικό αντικείμενο</a:t>
            </a:r>
            <a:r>
              <a:rPr lang="el-GR" sz="1500" dirty="0">
                <a:solidFill>
                  <a:srgbClr val="002060"/>
                </a:solidFill>
              </a:rPr>
              <a:t>: </a:t>
            </a:r>
            <a:r>
              <a:rPr lang="el-GR" sz="1500" dirty="0" smtClean="0">
                <a:solidFill>
                  <a:srgbClr val="002060"/>
                </a:solidFill>
              </a:rPr>
              <a:t>κατανόηση της ανάγκης σύνδεσης της ειρήνης με βασικές </a:t>
            </a:r>
            <a:r>
              <a:rPr lang="el-GR" sz="1500" dirty="0">
                <a:solidFill>
                  <a:srgbClr val="002060"/>
                </a:solidFill>
              </a:rPr>
              <a:t>ανθρώπινες αξίες </a:t>
            </a:r>
            <a:r>
              <a:rPr lang="el-GR" sz="1500" dirty="0" smtClean="0">
                <a:solidFill>
                  <a:srgbClr val="002060"/>
                </a:solidFill>
              </a:rPr>
              <a:t>(δικαιοσύνη, αγάπη) και κατανόηση της ουσιαστικής συμβολής </a:t>
            </a:r>
            <a:r>
              <a:rPr lang="el-GR" sz="1500" dirty="0">
                <a:solidFill>
                  <a:srgbClr val="002060"/>
                </a:solidFill>
              </a:rPr>
              <a:t>της Ορθόδοξης Εκκλησίας στο ζήτημα της </a:t>
            </a:r>
            <a:r>
              <a:rPr lang="el-GR" sz="1500" dirty="0" smtClean="0">
                <a:solidFill>
                  <a:srgbClr val="002060"/>
                </a:solidFill>
              </a:rPr>
              <a:t>ειρήνης</a:t>
            </a:r>
            <a:r>
              <a:rPr lang="el-GR" sz="1500" dirty="0" smtClean="0"/>
              <a:t>.</a:t>
            </a:r>
            <a:endParaRPr lang="el-GR" sz="1500" dirty="0"/>
          </a:p>
          <a:p>
            <a:pPr marL="0" algn="just">
              <a:spcBef>
                <a:spcPts val="0"/>
              </a:spcBef>
            </a:pPr>
            <a:r>
              <a:rPr lang="el-GR" sz="1500" dirty="0" smtClean="0"/>
              <a:t>Στόχοι </a:t>
            </a:r>
            <a:r>
              <a:rPr lang="el-GR" sz="1500" dirty="0"/>
              <a:t>σχετικοί με τη χρήση της </a:t>
            </a:r>
            <a:r>
              <a:rPr lang="el-GR" sz="1500" dirty="0" smtClean="0"/>
              <a:t>τεχνολογίας: </a:t>
            </a:r>
            <a:r>
              <a:rPr lang="el-GR" sz="1500" dirty="0" smtClean="0">
                <a:solidFill>
                  <a:srgbClr val="002060"/>
                </a:solidFill>
              </a:rPr>
              <a:t>εξοικείωση με </a:t>
            </a:r>
            <a:r>
              <a:rPr lang="el-GR" sz="1500" dirty="0">
                <a:solidFill>
                  <a:srgbClr val="002060"/>
                </a:solidFill>
              </a:rPr>
              <a:t>το ενεργητικό </a:t>
            </a:r>
            <a:r>
              <a:rPr lang="el-GR" sz="1500" dirty="0" smtClean="0">
                <a:solidFill>
                  <a:srgbClr val="002060"/>
                </a:solidFill>
              </a:rPr>
              <a:t>- </a:t>
            </a:r>
            <a:r>
              <a:rPr lang="el-GR" sz="1500" dirty="0">
                <a:solidFill>
                  <a:srgbClr val="002060"/>
                </a:solidFill>
              </a:rPr>
              <a:t>διερευνητικό μοντέλο </a:t>
            </a:r>
            <a:r>
              <a:rPr lang="el-GR" sz="1500" dirty="0" smtClean="0">
                <a:solidFill>
                  <a:srgbClr val="002060"/>
                </a:solidFill>
              </a:rPr>
              <a:t>μάθησης, προσέγγιση των  </a:t>
            </a:r>
            <a:r>
              <a:rPr lang="el-GR" sz="1500" dirty="0">
                <a:solidFill>
                  <a:srgbClr val="002060"/>
                </a:solidFill>
              </a:rPr>
              <a:t>ΤΠΕ  ως </a:t>
            </a:r>
            <a:r>
              <a:rPr lang="el-GR" sz="1500" dirty="0" smtClean="0">
                <a:solidFill>
                  <a:srgbClr val="002060"/>
                </a:solidFill>
              </a:rPr>
              <a:t>εργαλείων μάθησης, άσκηση στην </a:t>
            </a:r>
            <a:r>
              <a:rPr lang="el-GR" sz="1500" dirty="0" err="1" smtClean="0">
                <a:solidFill>
                  <a:srgbClr val="002060"/>
                </a:solidFill>
              </a:rPr>
              <a:t>ομαδοσυνεργασία</a:t>
            </a:r>
            <a:r>
              <a:rPr lang="el-GR" sz="1500" dirty="0" smtClean="0">
                <a:solidFill>
                  <a:srgbClr val="002060"/>
                </a:solidFill>
              </a:rPr>
              <a:t>. </a:t>
            </a:r>
            <a:endParaRPr lang="el-GR" sz="1500" dirty="0">
              <a:solidFill>
                <a:srgbClr val="002060"/>
              </a:solidFill>
            </a:endParaRPr>
          </a:p>
          <a:p>
            <a:pPr marL="0" lvl="1" algn="just">
              <a:spcBef>
                <a:spcPts val="0"/>
              </a:spcBef>
            </a:pPr>
            <a:r>
              <a:rPr lang="el-GR" sz="1500" dirty="0" smtClean="0"/>
              <a:t>Στόχοι </a:t>
            </a:r>
            <a:r>
              <a:rPr lang="el-GR" sz="1500" dirty="0"/>
              <a:t>σχετικοί με τις κοινωνικές δεξιότητες</a:t>
            </a:r>
            <a:r>
              <a:rPr lang="el-GR" sz="1500" dirty="0" smtClean="0"/>
              <a:t>: </a:t>
            </a:r>
            <a:r>
              <a:rPr lang="el-GR" sz="1500" dirty="0" smtClean="0">
                <a:solidFill>
                  <a:srgbClr val="002060"/>
                </a:solidFill>
              </a:rPr>
              <a:t>απόκτηση ικανοτήτων επικοινωνίας </a:t>
            </a:r>
            <a:r>
              <a:rPr lang="el-GR" sz="1500" dirty="0">
                <a:solidFill>
                  <a:srgbClr val="002060"/>
                </a:solidFill>
              </a:rPr>
              <a:t>και </a:t>
            </a:r>
            <a:r>
              <a:rPr lang="el-GR" sz="1500" dirty="0" smtClean="0">
                <a:solidFill>
                  <a:srgbClr val="002060"/>
                </a:solidFill>
              </a:rPr>
              <a:t>επιχειρηματολογίας, ενεργός συμμετοχή  </a:t>
            </a:r>
            <a:r>
              <a:rPr lang="el-GR" sz="1500" dirty="0">
                <a:solidFill>
                  <a:srgbClr val="002060"/>
                </a:solidFill>
              </a:rPr>
              <a:t>στην απόκτηση της γνώσης, στη χαρά της μάθησης και της </a:t>
            </a:r>
            <a:r>
              <a:rPr lang="el-GR" sz="1500" dirty="0" smtClean="0">
                <a:solidFill>
                  <a:srgbClr val="002060"/>
                </a:solidFill>
              </a:rPr>
              <a:t>δημιουργίας. Οικοδόμηση της γνώσης  </a:t>
            </a:r>
            <a:r>
              <a:rPr lang="el-GR" sz="1500" dirty="0">
                <a:solidFill>
                  <a:srgbClr val="002060"/>
                </a:solidFill>
              </a:rPr>
              <a:t>αξιοποιώντας ποικίλους ψηφιακούς </a:t>
            </a:r>
            <a:r>
              <a:rPr lang="el-GR" sz="1500" dirty="0" smtClean="0">
                <a:solidFill>
                  <a:srgbClr val="002060"/>
                </a:solidFill>
              </a:rPr>
              <a:t>πόρους, ανάπτυξη του κριτικού </a:t>
            </a:r>
            <a:r>
              <a:rPr lang="el-GR" sz="1500" dirty="0" err="1" smtClean="0">
                <a:solidFill>
                  <a:srgbClr val="002060"/>
                </a:solidFill>
              </a:rPr>
              <a:t>γραμματισμού</a:t>
            </a:r>
            <a:r>
              <a:rPr lang="el-GR" sz="1500" dirty="0" smtClean="0">
                <a:solidFill>
                  <a:srgbClr val="002060"/>
                </a:solidFill>
              </a:rPr>
              <a:t>,  καλλιέργεια δημιουργικής σκέψης , </a:t>
            </a:r>
            <a:r>
              <a:rPr lang="el-GR" sz="1500" dirty="0" err="1" smtClean="0">
                <a:solidFill>
                  <a:srgbClr val="002060"/>
                </a:solidFill>
              </a:rPr>
              <a:t>ενσυναίσθησης</a:t>
            </a:r>
            <a:r>
              <a:rPr lang="el-GR" sz="1500" dirty="0" smtClean="0">
                <a:solidFill>
                  <a:srgbClr val="002060"/>
                </a:solidFill>
              </a:rPr>
              <a:t>, ικανότητας </a:t>
            </a:r>
            <a:r>
              <a:rPr lang="el-GR" sz="1500" dirty="0">
                <a:solidFill>
                  <a:srgbClr val="002060"/>
                </a:solidFill>
              </a:rPr>
              <a:t>του «μαθαίνω πώς να μαθαίνω», </a:t>
            </a:r>
            <a:r>
              <a:rPr lang="el-GR" sz="1500" dirty="0" smtClean="0">
                <a:solidFill>
                  <a:srgbClr val="002060"/>
                </a:solidFill>
              </a:rPr>
              <a:t>εξάσκηση στον </a:t>
            </a:r>
            <a:r>
              <a:rPr lang="el-GR" sz="1500" dirty="0">
                <a:solidFill>
                  <a:srgbClr val="002060"/>
                </a:solidFill>
              </a:rPr>
              <a:t>δημοκρατικό διάλογο, την επιχειρηματολογία, την αποδοχή – ανοχή  της αντίθετης άποψης.</a:t>
            </a:r>
          </a:p>
          <a:p>
            <a:pPr lvl="1">
              <a:spcBef>
                <a:spcPts val="600"/>
              </a:spcBef>
            </a:pPr>
            <a:endParaRPr lang="el-GR" sz="1600" dirty="0"/>
          </a:p>
          <a:p>
            <a:r>
              <a:rPr lang="el-GR" sz="1600" b="1" dirty="0" smtClean="0"/>
              <a:t> </a:t>
            </a:r>
            <a:endParaRPr lang="el-GR" sz="1600" b="1" dirty="0"/>
          </a:p>
        </p:txBody>
      </p:sp>
    </p:spTree>
    <p:extLst>
      <p:ext uri="{BB962C8B-B14F-4D97-AF65-F5344CB8AC3E}">
        <p14:creationId xmlns:p14="http://schemas.microsoft.com/office/powerpoint/2010/main" val="978421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ΠΡΑΓΜΑΤΟΠΟΙΗΣΗ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ΣΤΟΙΧΕΙΑ ΠΡΑΓΜΑΤΟΠΟΙΗΣΗΣ </a:t>
            </a:r>
            <a:br>
              <a:rPr lang="el-GR" sz="2400" cap="none" dirty="0" smtClean="0"/>
            </a:b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92500" lnSpcReduction="20000"/>
          </a:bodyPr>
          <a:lstStyle/>
          <a:p>
            <a:r>
              <a:rPr lang="el-GR" b="1" dirty="0" smtClean="0"/>
              <a:t>Περιβάλλον – Πλαίσιο</a:t>
            </a:r>
          </a:p>
          <a:p>
            <a:pPr lvl="1"/>
            <a:r>
              <a:rPr lang="el-GR" dirty="0" smtClean="0"/>
              <a:t>Περιβάλλον: </a:t>
            </a:r>
            <a:r>
              <a:rPr lang="el-GR" dirty="0">
                <a:solidFill>
                  <a:srgbClr val="002060"/>
                </a:solidFill>
              </a:rPr>
              <a:t>εργαστήριο Πληροφορικής </a:t>
            </a:r>
            <a:r>
              <a:rPr lang="el-GR" dirty="0" smtClean="0">
                <a:solidFill>
                  <a:srgbClr val="002060"/>
                </a:solidFill>
              </a:rPr>
              <a:t>και αίθουσα διδασκαλίας.</a:t>
            </a:r>
          </a:p>
          <a:p>
            <a:pPr lvl="1"/>
            <a:r>
              <a:rPr lang="el-GR" dirty="0" smtClean="0"/>
              <a:t>πλαίσιο: </a:t>
            </a:r>
            <a:r>
              <a:rPr lang="el-GR" dirty="0" smtClean="0">
                <a:solidFill>
                  <a:srgbClr val="002060"/>
                </a:solidFill>
              </a:rPr>
              <a:t>θεματική ενότητα </a:t>
            </a:r>
            <a:r>
              <a:rPr lang="el-GR" dirty="0">
                <a:solidFill>
                  <a:srgbClr val="002060"/>
                </a:solidFill>
              </a:rPr>
              <a:t>5ΙΙΙ  </a:t>
            </a:r>
            <a:r>
              <a:rPr lang="el-GR" dirty="0" smtClean="0">
                <a:solidFill>
                  <a:srgbClr val="002060"/>
                </a:solidFill>
              </a:rPr>
              <a:t>Φακέλου Θρησκευτικών Γ</a:t>
            </a:r>
            <a:r>
              <a:rPr lang="el-GR" dirty="0">
                <a:solidFill>
                  <a:srgbClr val="002060"/>
                </a:solidFill>
              </a:rPr>
              <a:t>΄ </a:t>
            </a:r>
            <a:r>
              <a:rPr lang="el-GR" dirty="0" smtClean="0">
                <a:solidFill>
                  <a:srgbClr val="002060"/>
                </a:solidFill>
              </a:rPr>
              <a:t>Γ/</a:t>
            </a:r>
            <a:r>
              <a:rPr lang="el-GR" dirty="0" err="1" smtClean="0">
                <a:solidFill>
                  <a:srgbClr val="002060"/>
                </a:solidFill>
              </a:rPr>
              <a:t>σίου</a:t>
            </a:r>
            <a:r>
              <a:rPr lang="el-GR" dirty="0">
                <a:solidFill>
                  <a:srgbClr val="002060"/>
                </a:solidFill>
              </a:rPr>
              <a:t>: «Δράση και αγώνας για τη μεταμόρφωση της ζωής και του κόσμου: H ανατροπή των κριτηρίων της ζωής: Οι Μακαρισμοί (</a:t>
            </a:r>
            <a:r>
              <a:rPr lang="el-GR" dirty="0" err="1">
                <a:solidFill>
                  <a:srgbClr val="002060"/>
                </a:solidFill>
              </a:rPr>
              <a:t>Μτ</a:t>
            </a:r>
            <a:r>
              <a:rPr lang="el-GR" dirty="0">
                <a:solidFill>
                  <a:srgbClr val="002060"/>
                </a:solidFill>
              </a:rPr>
              <a:t> 5, 3-12).  </a:t>
            </a:r>
          </a:p>
          <a:p>
            <a:pPr lvl="1"/>
            <a:r>
              <a:rPr lang="el-GR" dirty="0" smtClean="0"/>
              <a:t>Αναφέρετε </a:t>
            </a:r>
            <a:r>
              <a:rPr lang="el-GR" dirty="0"/>
              <a:t>τις </a:t>
            </a:r>
            <a:r>
              <a:rPr lang="el-GR" dirty="0" smtClean="0"/>
              <a:t>προϋποθέσεις: </a:t>
            </a:r>
            <a:r>
              <a:rPr lang="el-GR" dirty="0">
                <a:solidFill>
                  <a:srgbClr val="002060"/>
                </a:solidFill>
              </a:rPr>
              <a:t>η εξάσκηση και εξοικείωση των μαθητών τόσο με την συνεργατική μέθοδο μάθησης, όσο και με τις Νέες Τεχνολογίες.</a:t>
            </a:r>
            <a:endParaRPr lang="el-GR" b="0" dirty="0" smtClean="0">
              <a:solidFill>
                <a:srgbClr val="002060"/>
              </a:solidFill>
            </a:endParaRPr>
          </a:p>
          <a:p>
            <a:endParaRPr lang="el-GR" dirty="0" smtClean="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2200" b="1" dirty="0" smtClean="0"/>
              <a:t>Ηλικιακή ομάδα</a:t>
            </a:r>
            <a:endParaRPr lang="el-GR" sz="2200" b="1" dirty="0"/>
          </a:p>
          <a:p>
            <a:pPr lvl="1"/>
            <a:r>
              <a:rPr lang="el-GR" dirty="0" smtClean="0"/>
              <a:t>ηλικιακή ομάδα/τάξη</a:t>
            </a:r>
            <a:r>
              <a:rPr lang="el-GR" dirty="0"/>
              <a:t> </a:t>
            </a:r>
            <a:r>
              <a:rPr lang="el-GR" dirty="0" smtClean="0"/>
              <a:t>:</a:t>
            </a:r>
            <a:r>
              <a:rPr lang="el-GR" dirty="0">
                <a:solidFill>
                  <a:srgbClr val="002060"/>
                </a:solidFill>
              </a:rPr>
              <a:t>14 </a:t>
            </a:r>
            <a:r>
              <a:rPr lang="el-GR" dirty="0" smtClean="0">
                <a:solidFill>
                  <a:srgbClr val="002060"/>
                </a:solidFill>
              </a:rPr>
              <a:t>ετών,  Γ’ Γυμνασίου</a:t>
            </a:r>
          </a:p>
          <a:p>
            <a:pPr lvl="1"/>
            <a:r>
              <a:rPr lang="el-GR" dirty="0" smtClean="0"/>
              <a:t>φύλο/κατανομή: </a:t>
            </a:r>
            <a:r>
              <a:rPr lang="el-GR" dirty="0">
                <a:solidFill>
                  <a:srgbClr val="002060"/>
                </a:solidFill>
              </a:rPr>
              <a:t>14 αγόρια και 12 </a:t>
            </a:r>
            <a:r>
              <a:rPr lang="el-GR" dirty="0" smtClean="0">
                <a:solidFill>
                  <a:srgbClr val="002060"/>
                </a:solidFill>
              </a:rPr>
              <a:t>κορίτσια.</a:t>
            </a:r>
          </a:p>
          <a:p>
            <a:pPr lvl="1"/>
            <a:r>
              <a:rPr lang="el-GR" dirty="0" smtClean="0"/>
              <a:t>εθνικότητα μαθητών </a:t>
            </a:r>
            <a:r>
              <a:rPr lang="el-GR" dirty="0" smtClean="0">
                <a:solidFill>
                  <a:srgbClr val="002060"/>
                </a:solidFill>
              </a:rPr>
              <a:t>: ελληνική</a:t>
            </a:r>
          </a:p>
          <a:p>
            <a:pPr lvl="1"/>
            <a:r>
              <a:rPr lang="el-GR" dirty="0" smtClean="0"/>
              <a:t>πολιτισμικό </a:t>
            </a:r>
            <a:r>
              <a:rPr lang="el-GR" dirty="0"/>
              <a:t>περιβάλλον </a:t>
            </a:r>
            <a:r>
              <a:rPr lang="el-GR" dirty="0" smtClean="0"/>
              <a:t>περιοχής: </a:t>
            </a:r>
            <a:r>
              <a:rPr lang="el-GR" dirty="0" smtClean="0">
                <a:solidFill>
                  <a:srgbClr val="002060"/>
                </a:solidFill>
              </a:rPr>
              <a:t>υψηλό μορφωτικό επίπεδο, αστική περιοχή</a:t>
            </a:r>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dirty="0"/>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fontScale="55000" lnSpcReduction="20000"/>
          </a:bodyPr>
          <a:lstStyle/>
          <a:p>
            <a:pPr>
              <a:spcBef>
                <a:spcPts val="600"/>
              </a:spcBef>
            </a:pPr>
            <a:r>
              <a:rPr lang="el-GR" sz="3800" b="1" dirty="0"/>
              <a:t>Πρότερες γνώσεις</a:t>
            </a:r>
          </a:p>
          <a:p>
            <a:pPr lvl="1">
              <a:spcBef>
                <a:spcPts val="600"/>
              </a:spcBef>
              <a:buFont typeface="Arial" pitchFamily="34" charset="0"/>
              <a:buChar char="•"/>
            </a:pPr>
            <a:r>
              <a:rPr lang="el-GR" sz="2900" dirty="0"/>
              <a:t>Περιγράψτε τις γνώσεις των </a:t>
            </a:r>
            <a:r>
              <a:rPr lang="el-GR" sz="2900" dirty="0" smtClean="0"/>
              <a:t>μαθητών:  </a:t>
            </a:r>
            <a:r>
              <a:rPr lang="el-GR" sz="2900" dirty="0">
                <a:solidFill>
                  <a:srgbClr val="002060"/>
                </a:solidFill>
              </a:rPr>
              <a:t>άριστη γνώση των θρησκευτικών μαθημάτων τους των προηγούμενων </a:t>
            </a:r>
            <a:r>
              <a:rPr lang="el-GR" sz="2900" dirty="0" smtClean="0">
                <a:solidFill>
                  <a:srgbClr val="002060"/>
                </a:solidFill>
              </a:rPr>
              <a:t>σχολικών ετών και γνώση χρήσης ΤΠΕ.</a:t>
            </a:r>
            <a:endParaRPr lang="el-GR" sz="2900" dirty="0">
              <a:solidFill>
                <a:srgbClr val="002060"/>
              </a:solidFill>
            </a:endParaRPr>
          </a:p>
          <a:p>
            <a:pPr lvl="1">
              <a:spcBef>
                <a:spcPts val="600"/>
              </a:spcBef>
              <a:buFont typeface="Arial" pitchFamily="34" charset="0"/>
              <a:buChar char="•"/>
            </a:pPr>
            <a:r>
              <a:rPr lang="el-GR" sz="2900" dirty="0"/>
              <a:t>Αν πρόκειται για πρακτική σε μαθητές με ειδικές ανάγκες/μαθησιακές δυσκολίες, περιγράψτε τις ανάγκες αυτές (π.χ. μαθητές με δυσλεξία</a:t>
            </a:r>
            <a:r>
              <a:rPr lang="el-GR" sz="2900" dirty="0" smtClean="0"/>
              <a:t>): </a:t>
            </a:r>
            <a:r>
              <a:rPr lang="el-GR" sz="2900" dirty="0" smtClean="0">
                <a:solidFill>
                  <a:srgbClr val="002060"/>
                </a:solidFill>
              </a:rPr>
              <a:t>ΟΧΙ.</a:t>
            </a:r>
            <a:endParaRPr lang="el-GR" sz="2900" dirty="0">
              <a:solidFill>
                <a:srgbClr val="002060"/>
              </a:solidFill>
            </a:endParaRPr>
          </a:p>
          <a:p>
            <a:pPr lvl="1">
              <a:spcBef>
                <a:spcPts val="600"/>
              </a:spcBef>
              <a:buFont typeface="Arial" pitchFamily="34" charset="0"/>
              <a:buChar char="•"/>
            </a:pPr>
            <a:r>
              <a:rPr lang="el-GR" sz="2900" dirty="0"/>
              <a:t>Περιγράψτε κάποιες ειδικές γνώσεις : </a:t>
            </a:r>
            <a:r>
              <a:rPr lang="el-GR" sz="2900" dirty="0" smtClean="0">
                <a:solidFill>
                  <a:srgbClr val="002060"/>
                </a:solidFill>
              </a:rPr>
              <a:t>το </a:t>
            </a:r>
            <a:r>
              <a:rPr lang="el-GR" sz="2900" dirty="0">
                <a:solidFill>
                  <a:srgbClr val="002060"/>
                </a:solidFill>
              </a:rPr>
              <a:t>Σύστημα Διαχείρισης Μαθησιακών Δραστηριοτήτων LAMS (:</a:t>
            </a:r>
            <a:r>
              <a:rPr lang="el-GR" sz="2900" dirty="0" err="1">
                <a:solidFill>
                  <a:srgbClr val="002060"/>
                </a:solidFill>
              </a:rPr>
              <a:t>Learning</a:t>
            </a:r>
            <a:r>
              <a:rPr lang="el-GR" sz="2900" dirty="0">
                <a:solidFill>
                  <a:srgbClr val="002060"/>
                </a:solidFill>
              </a:rPr>
              <a:t> </a:t>
            </a:r>
            <a:r>
              <a:rPr lang="el-GR" sz="2900" dirty="0" err="1">
                <a:solidFill>
                  <a:srgbClr val="002060"/>
                </a:solidFill>
              </a:rPr>
              <a:t>Activity</a:t>
            </a:r>
            <a:r>
              <a:rPr lang="el-GR" sz="2900" dirty="0">
                <a:solidFill>
                  <a:srgbClr val="002060"/>
                </a:solidFill>
              </a:rPr>
              <a:t> </a:t>
            </a:r>
            <a:r>
              <a:rPr lang="el-GR" sz="2900" dirty="0" err="1">
                <a:solidFill>
                  <a:srgbClr val="002060"/>
                </a:solidFill>
              </a:rPr>
              <a:t>Management</a:t>
            </a:r>
            <a:r>
              <a:rPr lang="el-GR" sz="2900" dirty="0">
                <a:solidFill>
                  <a:srgbClr val="002060"/>
                </a:solidFill>
              </a:rPr>
              <a:t> </a:t>
            </a:r>
            <a:r>
              <a:rPr lang="el-GR" sz="2900" dirty="0" err="1" smtClean="0">
                <a:solidFill>
                  <a:srgbClr val="002060"/>
                </a:solidFill>
              </a:rPr>
              <a:t>System</a:t>
            </a:r>
            <a:r>
              <a:rPr lang="el-GR" sz="2900" dirty="0" smtClean="0">
                <a:solidFill>
                  <a:srgbClr val="002060"/>
                </a:solidFill>
              </a:rPr>
              <a:t>  (το έχουμε </a:t>
            </a:r>
            <a:r>
              <a:rPr lang="el-GR" sz="2900" dirty="0">
                <a:solidFill>
                  <a:srgbClr val="002060"/>
                </a:solidFill>
              </a:rPr>
              <a:t>χρησιμοποιήσει </a:t>
            </a:r>
            <a:r>
              <a:rPr lang="el-GR" sz="2900" dirty="0" smtClean="0">
                <a:solidFill>
                  <a:srgbClr val="002060"/>
                </a:solidFill>
              </a:rPr>
              <a:t>και </a:t>
            </a:r>
            <a:r>
              <a:rPr lang="el-GR" sz="2900" dirty="0">
                <a:solidFill>
                  <a:srgbClr val="002060"/>
                </a:solidFill>
              </a:rPr>
              <a:t>σε άλλες διδακτικές ενότητες των θρησκευτικών </a:t>
            </a:r>
            <a:r>
              <a:rPr lang="el-GR" sz="2900" dirty="0" smtClean="0">
                <a:solidFill>
                  <a:srgbClr val="002060"/>
                </a:solidFill>
              </a:rPr>
              <a:t>).</a:t>
            </a:r>
            <a:endParaRPr lang="el-GR" sz="2900" dirty="0">
              <a:solidFill>
                <a:srgbClr val="002060"/>
              </a:solidFill>
            </a:endParaRPr>
          </a:p>
        </p:txBody>
      </p:sp>
      <p:sp>
        <p:nvSpPr>
          <p:cNvPr id="10" name="Content Placeholder 9"/>
          <p:cNvSpPr>
            <a:spLocks noGrp="1"/>
          </p:cNvSpPr>
          <p:nvPr>
            <p:ph sz="quarter" idx="4"/>
          </p:nvPr>
        </p:nvSpPr>
        <p:spPr/>
        <p:txBody>
          <a:bodyPr/>
          <a:lstStyle/>
          <a:p>
            <a:r>
              <a:rPr lang="el-GR" b="1" dirty="0" smtClean="0"/>
              <a:t>Διάρκεια </a:t>
            </a:r>
            <a:r>
              <a:rPr lang="el-GR" b="1" dirty="0"/>
              <a:t>εφαρμογής</a:t>
            </a:r>
          </a:p>
          <a:p>
            <a:r>
              <a:rPr lang="el-GR" sz="1600" dirty="0"/>
              <a:t>Αναφέρετε </a:t>
            </a:r>
            <a:r>
              <a:rPr lang="el-GR" sz="1600" dirty="0" smtClean="0"/>
              <a:t>τη </a:t>
            </a:r>
            <a:r>
              <a:rPr lang="el-GR" sz="1600" dirty="0"/>
              <a:t>διάρκεια εφαρμογής της ανοιχτής εκπαιδευτικής </a:t>
            </a:r>
            <a:r>
              <a:rPr lang="el-GR" sz="1600" dirty="0" smtClean="0"/>
              <a:t>πρακτικής</a:t>
            </a:r>
            <a:r>
              <a:rPr lang="el-GR" sz="1600" dirty="0" smtClean="0">
                <a:solidFill>
                  <a:srgbClr val="002060"/>
                </a:solidFill>
              </a:rPr>
              <a:t>:  </a:t>
            </a:r>
          </a:p>
          <a:p>
            <a:r>
              <a:rPr lang="el-GR" sz="1600" dirty="0" smtClean="0">
                <a:solidFill>
                  <a:srgbClr val="002060"/>
                </a:solidFill>
              </a:rPr>
              <a:t>3 </a:t>
            </a:r>
            <a:r>
              <a:rPr lang="el-GR" sz="1600" dirty="0">
                <a:solidFill>
                  <a:srgbClr val="002060"/>
                </a:solidFill>
              </a:rPr>
              <a:t>διδακτικά δίωρα. (3 εβδομάδες από ένα διδακτικό δίωρο την εβδομάδα).</a:t>
            </a:r>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dirty="0"/>
          </a:p>
        </p:txBody>
      </p:sp>
    </p:spTree>
    <p:extLst>
      <p:ext uri="{BB962C8B-B14F-4D97-AF65-F5344CB8AC3E}">
        <p14:creationId xmlns:p14="http://schemas.microsoft.com/office/powerpoint/2010/main" val="1309292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
        <p:nvSpPr>
          <p:cNvPr id="7" name="Content Placeholder 6"/>
          <p:cNvSpPr>
            <a:spLocks noGrp="1"/>
          </p:cNvSpPr>
          <p:nvPr>
            <p:ph sz="half" idx="2"/>
          </p:nvPr>
        </p:nvSpPr>
        <p:spPr>
          <a:xfrm>
            <a:off x="489397" y="502277"/>
            <a:ext cx="8178085" cy="4184024"/>
          </a:xfrm>
        </p:spPr>
        <p:txBody>
          <a:bodyPr>
            <a:normAutofit fontScale="92500"/>
          </a:bodyPr>
          <a:lstStyle/>
          <a:p>
            <a:r>
              <a:rPr lang="el-GR" b="1" dirty="0"/>
              <a:t>ΔΡΑΣΤΗΡΙΟΤΗΤΑ </a:t>
            </a:r>
            <a:r>
              <a:rPr lang="el-GR" b="1" dirty="0" smtClean="0"/>
              <a:t>1</a:t>
            </a:r>
            <a:r>
              <a:rPr lang="el-GR" b="1" baseline="30000" dirty="0" smtClean="0"/>
              <a:t>η</a:t>
            </a:r>
            <a:r>
              <a:rPr lang="el-GR" b="1" dirty="0" smtClean="0"/>
              <a:t> : </a:t>
            </a:r>
            <a:r>
              <a:rPr lang="el-GR" b="1" dirty="0" smtClean="0">
                <a:solidFill>
                  <a:srgbClr val="002060"/>
                </a:solidFill>
              </a:rPr>
              <a:t>Προσδιορισμός προβλήματος</a:t>
            </a:r>
          </a:p>
          <a:p>
            <a:pPr algn="just"/>
            <a:r>
              <a:rPr lang="el-GR" sz="2400" dirty="0" smtClean="0"/>
              <a:t>Διάρκεια</a:t>
            </a:r>
            <a:r>
              <a:rPr lang="el-GR" sz="2400" dirty="0" smtClean="0">
                <a:solidFill>
                  <a:srgbClr val="002060"/>
                </a:solidFill>
              </a:rPr>
              <a:t>:  2 διδακτικές ώρες</a:t>
            </a:r>
          </a:p>
          <a:p>
            <a:pPr lvl="1" algn="just">
              <a:buFont typeface="Arial" pitchFamily="34" charset="0"/>
              <a:buChar char="•"/>
            </a:pPr>
            <a:r>
              <a:rPr lang="el-GR" sz="2400" dirty="0" smtClean="0"/>
              <a:t>Είδος δραστηριότητας: </a:t>
            </a:r>
            <a:r>
              <a:rPr lang="el-GR" sz="2400" dirty="0">
                <a:solidFill>
                  <a:srgbClr val="002060"/>
                </a:solidFill>
              </a:rPr>
              <a:t>συζήτηση, παρουσίαση, </a:t>
            </a:r>
            <a:r>
              <a:rPr lang="el-GR" sz="2400" dirty="0" err="1">
                <a:solidFill>
                  <a:srgbClr val="002060"/>
                </a:solidFill>
              </a:rPr>
              <a:t>ιδεοθύελλα</a:t>
            </a:r>
            <a:r>
              <a:rPr lang="el-GR" sz="2400" dirty="0">
                <a:solidFill>
                  <a:srgbClr val="002060"/>
                </a:solidFill>
              </a:rPr>
              <a:t> και αντίστροφη </a:t>
            </a:r>
            <a:r>
              <a:rPr lang="el-GR" sz="2400" dirty="0" err="1">
                <a:solidFill>
                  <a:srgbClr val="002060"/>
                </a:solidFill>
              </a:rPr>
              <a:t>ιδεοθύελλα</a:t>
            </a:r>
            <a:r>
              <a:rPr lang="el-GR" sz="2400" dirty="0" smtClean="0">
                <a:solidFill>
                  <a:srgbClr val="002060"/>
                </a:solidFill>
              </a:rPr>
              <a:t>.</a:t>
            </a:r>
          </a:p>
          <a:p>
            <a:pPr lvl="1" algn="just">
              <a:buFont typeface="Arial" pitchFamily="34" charset="0"/>
              <a:buChar char="•"/>
            </a:pPr>
            <a:r>
              <a:rPr lang="el-GR" sz="2400" dirty="0" smtClean="0"/>
              <a:t>Οργάνωση τάξης</a:t>
            </a:r>
            <a:r>
              <a:rPr lang="el-GR" sz="2400" dirty="0"/>
              <a:t>: </a:t>
            </a:r>
            <a:r>
              <a:rPr lang="el-GR" sz="2400" dirty="0">
                <a:solidFill>
                  <a:srgbClr val="002060"/>
                </a:solidFill>
              </a:rPr>
              <a:t>εργασία σε </a:t>
            </a:r>
            <a:r>
              <a:rPr lang="el-GR" sz="2400" dirty="0" smtClean="0">
                <a:solidFill>
                  <a:srgbClr val="002060"/>
                </a:solidFill>
              </a:rPr>
              <a:t>ομάδες </a:t>
            </a:r>
            <a:r>
              <a:rPr lang="el-GR" sz="2400" dirty="0">
                <a:solidFill>
                  <a:srgbClr val="002060"/>
                </a:solidFill>
              </a:rPr>
              <a:t>(κατά προτίμηση στο εργαστήριο Πληροφορικής</a:t>
            </a:r>
            <a:r>
              <a:rPr lang="el-GR" sz="2400" dirty="0" smtClean="0">
                <a:solidFill>
                  <a:srgbClr val="002060"/>
                </a:solidFill>
              </a:rPr>
              <a:t>).</a:t>
            </a:r>
          </a:p>
          <a:p>
            <a:pPr lvl="1" algn="just">
              <a:buFont typeface="Arial" pitchFamily="34" charset="0"/>
              <a:buChar char="•"/>
            </a:pPr>
            <a:r>
              <a:rPr lang="el-GR" sz="2400" dirty="0" smtClean="0"/>
              <a:t>Ρόλος </a:t>
            </a:r>
            <a:r>
              <a:rPr lang="el-GR" sz="2400" dirty="0"/>
              <a:t>του διδάσκοντα: </a:t>
            </a:r>
            <a:r>
              <a:rPr lang="el-GR" sz="2400" dirty="0">
                <a:solidFill>
                  <a:srgbClr val="002060"/>
                </a:solidFill>
              </a:rPr>
              <a:t>διδακτικός, ενθαρρυντικός, υποστηρικτικός, συμβουλευτικός, συντονιστικός</a:t>
            </a:r>
            <a:r>
              <a:rPr lang="el-GR" sz="2400" dirty="0" smtClean="0">
                <a:solidFill>
                  <a:srgbClr val="002060"/>
                </a:solidFill>
              </a:rPr>
              <a:t>.</a:t>
            </a:r>
          </a:p>
          <a:p>
            <a:pPr lvl="1" algn="just">
              <a:buFont typeface="Arial" pitchFamily="34" charset="0"/>
              <a:buChar char="•"/>
            </a:pPr>
            <a:r>
              <a:rPr lang="el-GR" sz="2400" dirty="0" smtClean="0"/>
              <a:t>Σύνδεση </a:t>
            </a:r>
            <a:r>
              <a:rPr lang="el-GR" sz="2400" dirty="0"/>
              <a:t>με τον διδακτικό στόχο: </a:t>
            </a:r>
            <a:r>
              <a:rPr lang="el-GR" sz="2400" dirty="0">
                <a:solidFill>
                  <a:srgbClr val="002060"/>
                </a:solidFill>
              </a:rPr>
              <a:t>να αναλυθεί το μέγεθος του προβλήματος, η συλλογική και η ατομική ευθύνη και να τονιστεί η ανάγκη της συμμετοχής όλων μας για την επίλυσή του.</a:t>
            </a:r>
            <a:endParaRPr lang="el-GR"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_Open-Educational-Practices-ppt-Template-v2.0_20_11_2017">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Template>
  <TotalTime>997</TotalTime>
  <Words>2228</Words>
  <Application>Microsoft Office PowerPoint</Application>
  <PresentationFormat>Προβολή στην οθόνη (4:3)</PresentationFormat>
  <Paragraphs>138</Paragraphs>
  <Slides>20</Slides>
  <Notes>3</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20</vt:i4>
      </vt:variant>
    </vt:vector>
  </HeadingPairs>
  <TitlesOfParts>
    <vt:vector size="31" baseType="lpstr">
      <vt:lpstr>Arial</vt:lpstr>
      <vt:lpstr>Calibri</vt:lpstr>
      <vt:lpstr>Cambria</vt:lpstr>
      <vt:lpstr>Candara</vt:lpstr>
      <vt:lpstr>Franklin Gothic Book</vt:lpstr>
      <vt:lpstr>Perpetua</vt:lpstr>
      <vt:lpstr>STKaiti</vt:lpstr>
      <vt:lpstr>Tahoma</vt:lpstr>
      <vt:lpstr>Tunga</vt:lpstr>
      <vt:lpstr>Wingdings</vt:lpstr>
      <vt:lpstr>DS_Open-Educational-Practices-ppt-Template-v2.0_20_11_2017</vt:lpstr>
      <vt:lpstr>ΑΝΤΙΛΟΓΙΑ,Φορωντασ ΤΟ καπελο τηΣ ειρηνηΣ</vt:lpstr>
      <vt:lpstr>ΣΥΝΤΟΜΗ ΠΕΡΙΓΡΑΦΗ</vt:lpstr>
      <vt:lpstr>ΣΧΕΔΙΑΣΜΟΣ ΤΗΣ ανοιχτησ εκπαιδευτικησ ΠΡΑΚΤΙΚΗΣ</vt:lpstr>
      <vt:lpstr>ΣΤΟΙΧΕΙΑ ΣΧΕΔΙΑΣΜΟΥ </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Παρουσίαση του PowerPoint</vt:lpstr>
      <vt:lpstr>Παρουσίαση του PowerPoint</vt:lpstr>
      <vt:lpstr>ΣΤΟΙΧΕΙΑ ΤΕΚΜΗΡΙΩΣΗΣ ΚΑΙ ΕΠΕΚΤΑΣΗΣ</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 ΠΡΟΣΘΕΤΟ ΥΛΙΚΟ ΠΟΥ ΑΞΙΟΠΟΙΗΘΗΚΕ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ΕΚΠΑΙΔΕΥΤΙΚΗΣ ΠΡΑΚΤΙΚΗΣ</dc:title>
  <dc:creator>ΣΜΑΡΑΓΔΑ Μ. ΦΑΡΙΔΟΥ</dc:creator>
  <cp:lastModifiedBy>Σμαράγδα Φαρίδου</cp:lastModifiedBy>
  <cp:revision>30</cp:revision>
  <dcterms:created xsi:type="dcterms:W3CDTF">2018-01-22T12:05:13Z</dcterms:created>
  <dcterms:modified xsi:type="dcterms:W3CDTF">2018-06-08T12:39:38Z</dcterms:modified>
</cp:coreProperties>
</file>