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8" r:id="rId3"/>
    <p:sldId id="279" r:id="rId4"/>
    <p:sldId id="280" r:id="rId5"/>
    <p:sldId id="262" r:id="rId6"/>
    <p:sldId id="271" r:id="rId7"/>
    <p:sldId id="278" r:id="rId8"/>
    <p:sldId id="272" r:id="rId9"/>
    <p:sldId id="263" r:id="rId10"/>
    <p:sldId id="257" r:id="rId11"/>
    <p:sldId id="273" r:id="rId12"/>
    <p:sldId id="260" r:id="rId13"/>
    <p:sldId id="266" r:id="rId14"/>
    <p:sldId id="274" r:id="rId15"/>
    <p:sldId id="261" r:id="rId16"/>
    <p:sldId id="281" r:id="rId17"/>
    <p:sldId id="282" r:id="rId18"/>
    <p:sldId id="283" r:id="rId19"/>
    <p:sldId id="284" r:id="rId20"/>
    <p:sldId id="287" r:id="rId21"/>
    <p:sldId id="288" r:id="rId22"/>
    <p:sldId id="289" r:id="rId23"/>
    <p:sldId id="290" r:id="rId24"/>
    <p:sldId id="291" r:id="rId25"/>
    <p:sldId id="292" r:id="rId26"/>
    <p:sldId id="293" r:id="rId27"/>
    <p:sldId id="285" r:id="rId28"/>
    <p:sldId id="286" r:id="rId29"/>
    <p:sldId id="265" r:id="rId30"/>
    <p:sldId id="268" r:id="rId31"/>
    <p:sldId id="294" r:id="rId32"/>
    <p:sldId id="295" r:id="rId33"/>
    <p:sldId id="296" r:id="rId34"/>
    <p:sldId id="269" r:id="rId35"/>
    <p:sldId id="276" r:id="rId36"/>
    <p:sldId id="297" r:id="rId37"/>
    <p:sldId id="275"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32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44"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6/11/2018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3</a:t>
            </a:fld>
            <a:endParaRPr lang="en-US" dirty="0"/>
          </a:p>
        </p:txBody>
      </p:sp>
    </p:spTree>
    <p:extLst>
      <p:ext uri="{BB962C8B-B14F-4D97-AF65-F5344CB8AC3E}">
        <p14:creationId xmlns:p14="http://schemas.microsoft.com/office/powerpoint/2010/main" val="161867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4</a:t>
            </a:fld>
            <a:endParaRPr lang="en-US" dirty="0"/>
          </a:p>
        </p:txBody>
      </p:sp>
    </p:spTree>
    <p:extLst>
      <p:ext uri="{BB962C8B-B14F-4D97-AF65-F5344CB8AC3E}">
        <p14:creationId xmlns:p14="http://schemas.microsoft.com/office/powerpoint/2010/main" val="21434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10</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a:t>Κάντε κλικ για να επεξεργαστείτε τον τίτλο υποδείγματος</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June 11,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Επεξεργασία στυλ υποδείγματος κειμένου</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a:t>Κάντε κλικ στο εικονίδιο για να προσθέσετε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Κάντε κλικ για να επεξεργαστείτε τον τίτλο υποδείγματος</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Επεξεργασία 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a:t>Κάντε κλικ για να επεξεργαστείτε τον τίτλο υποδείγματος</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hotodentro.edu.gr/lor/r/8521/9470"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hotodentro.edu.gr/ugc/r/8525/991"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hotodentro.edu.gr/aggregator/lo/photodentro-lor-8521-9597"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sz="4200" dirty="0" err="1"/>
              <a:t>Καφενειον</a:t>
            </a:r>
            <a:br>
              <a:rPr lang="el-GR" sz="4200" dirty="0"/>
            </a:br>
            <a:r>
              <a:rPr lang="el-GR" sz="4200" dirty="0"/>
              <a:t>«Η </a:t>
            </a:r>
            <a:r>
              <a:rPr lang="el-GR" sz="4200" dirty="0" err="1"/>
              <a:t>ωραια</a:t>
            </a:r>
            <a:r>
              <a:rPr lang="el-GR" sz="4200" dirty="0"/>
              <a:t> </a:t>
            </a:r>
            <a:r>
              <a:rPr lang="el-GR" sz="4200" dirty="0" err="1"/>
              <a:t>ελλασ</a:t>
            </a:r>
            <a:r>
              <a:rPr lang="el-GR" sz="4200" dirty="0"/>
              <a:t>»</a:t>
            </a:r>
            <a:endParaRPr lang="en-US" sz="4200" cap="none" dirty="0"/>
          </a:p>
        </p:txBody>
      </p:sp>
      <p:sp>
        <p:nvSpPr>
          <p:cNvPr id="8" name="TextBox 7"/>
          <p:cNvSpPr txBox="1"/>
          <p:nvPr/>
        </p:nvSpPr>
        <p:spPr>
          <a:xfrm>
            <a:off x="4900614" y="4659004"/>
            <a:ext cx="3816074" cy="338554"/>
          </a:xfrm>
          <a:prstGeom prst="rect">
            <a:avLst/>
          </a:prstGeom>
          <a:noFill/>
        </p:spPr>
        <p:txBody>
          <a:bodyPr wrap="square" rtlCol="0">
            <a:spAutoFit/>
          </a:bodyPr>
          <a:lstStyle/>
          <a:p>
            <a:r>
              <a:rPr lang="el-GR" sz="1600" dirty="0">
                <a:solidFill>
                  <a:schemeClr val="bg2">
                    <a:lumMod val="10000"/>
                  </a:schemeClr>
                </a:solidFill>
              </a:rPr>
              <a:t>Πέτρος Μιχαηλίδης, Δάσκαλος – ΠΕ70</a:t>
            </a:r>
          </a:p>
        </p:txBody>
      </p:sp>
      <p:sp>
        <p:nvSpPr>
          <p:cNvPr id="18" name="Subtitle 2"/>
          <p:cNvSpPr txBox="1">
            <a:spLocks/>
          </p:cNvSpPr>
          <p:nvPr/>
        </p:nvSpPr>
        <p:spPr>
          <a:xfrm>
            <a:off x="4489938" y="6175927"/>
            <a:ext cx="4196867"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err="1">
                <a:solidFill>
                  <a:schemeClr val="accent3">
                    <a:lumMod val="50000"/>
                  </a:schemeClr>
                </a:solidFill>
                <a:ea typeface="+mj-ea"/>
                <a:cs typeface="Tunga" pitchFamily="2"/>
              </a:rPr>
              <a:t>Αλεξανδρουπολη</a:t>
            </a:r>
            <a:r>
              <a:rPr lang="el-GR" sz="1400" cap="all" spc="400" dirty="0">
                <a:solidFill>
                  <a:schemeClr val="accent3">
                    <a:lumMod val="50000"/>
                  </a:schemeClr>
                </a:solidFill>
                <a:ea typeface="+mj-ea"/>
                <a:cs typeface="Tunga" pitchFamily="2"/>
              </a:rPr>
              <a:t> / 11-6-2018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1274323" cy="400110"/>
          </a:xfrm>
          <a:prstGeom prst="rect">
            <a:avLst/>
          </a:prstGeom>
        </p:spPr>
        <p:txBody>
          <a:bodyPr wrap="none">
            <a:spAutoFit/>
          </a:bodyPr>
          <a:lstStyle/>
          <a:p>
            <a:r>
              <a:rPr lang="el-GR" sz="2000" dirty="0">
                <a:solidFill>
                  <a:schemeClr val="bg2">
                    <a:lumMod val="10000"/>
                  </a:schemeClr>
                </a:solidFill>
              </a:rPr>
              <a:t>Ανάπτυξη</a:t>
            </a:r>
          </a:p>
        </p:txBody>
      </p:sp>
      <p:sp>
        <p:nvSpPr>
          <p:cNvPr id="21" name="Subtitle 20"/>
          <p:cNvSpPr>
            <a:spLocks noGrp="1"/>
          </p:cNvSpPr>
          <p:nvPr>
            <p:ph type="subTitle" idx="4294967295"/>
          </p:nvPr>
        </p:nvSpPr>
        <p:spPr>
          <a:xfrm>
            <a:off x="246922" y="2293414"/>
            <a:ext cx="5037841" cy="354949"/>
          </a:xfrm>
        </p:spPr>
        <p:txBody>
          <a:bodyPr>
            <a:noAutofit/>
          </a:bodyPr>
          <a:lstStyle/>
          <a:p>
            <a:r>
              <a:rPr lang="el-GR" sz="2400" b="0" dirty="0">
                <a:solidFill>
                  <a:schemeClr val="accent2">
                    <a:lumMod val="75000"/>
                  </a:schemeClr>
                </a:solidFill>
                <a:effectLst>
                  <a:outerShdw blurRad="38100" dist="38100" dir="2700000" algn="tl">
                    <a:srgbClr val="000000">
                      <a:alpha val="43137"/>
                    </a:srgbClr>
                  </a:outerShdw>
                </a:effectLst>
              </a:rPr>
              <a:t>5</a:t>
            </a:r>
            <a:r>
              <a:rPr lang="el-GR" sz="2400" b="0" baseline="30000" dirty="0">
                <a:solidFill>
                  <a:schemeClr val="accent2">
                    <a:lumMod val="75000"/>
                  </a:schemeClr>
                </a:solidFill>
                <a:effectLst>
                  <a:outerShdw blurRad="38100" dist="38100" dir="2700000" algn="tl">
                    <a:srgbClr val="000000">
                      <a:alpha val="43137"/>
                    </a:srgbClr>
                  </a:outerShdw>
                </a:effectLst>
              </a:rPr>
              <a:t>ο</a:t>
            </a:r>
            <a:r>
              <a:rPr lang="el-GR" sz="2400" b="0" dirty="0">
                <a:solidFill>
                  <a:schemeClr val="accent2">
                    <a:lumMod val="75000"/>
                  </a:schemeClr>
                </a:solidFill>
                <a:effectLst>
                  <a:outerShdw blurRad="38100" dist="38100" dir="2700000" algn="tl">
                    <a:srgbClr val="000000">
                      <a:alpha val="43137"/>
                    </a:srgbClr>
                  </a:outerShdw>
                </a:effectLst>
              </a:rPr>
              <a:t> Δ.Σ. Αλεξανδρούπολης</a:t>
            </a:r>
          </a:p>
        </p:txBody>
      </p:sp>
      <p:pic>
        <p:nvPicPr>
          <p:cNvPr id="4" name="Εικόνα 3">
            <a:extLst>
              <a:ext uri="{FF2B5EF4-FFF2-40B4-BE49-F238E27FC236}">
                <a16:creationId xmlns:a16="http://schemas.microsoft.com/office/drawing/2014/main" id="{F5886EB4-68EC-4EFA-B52F-CA13FAF1BF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77" t="14865" r="7455" b="5883"/>
          <a:stretch/>
        </p:blipFill>
        <p:spPr>
          <a:xfrm>
            <a:off x="3364055" y="4197938"/>
            <a:ext cx="1435223" cy="1391062"/>
          </a:xfrm>
          <a:prstGeom prst="rect">
            <a:avLst/>
          </a:prstGeom>
        </p:spPr>
      </p:pic>
    </p:spTree>
    <p:extLst>
      <p:ext uri="{BB962C8B-B14F-4D97-AF65-F5344CB8AC3E}">
        <p14:creationId xmlns:p14="http://schemas.microsoft.com/office/powerpoint/2010/main" val="33911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ΣΤΟΙΧΕΙΑ ΠΡΑΓΜΑΤΟΠΟΙΗΣΗΣ </a:t>
            </a:r>
            <a:br>
              <a:rPr lang="el-GR" sz="2400" cap="none" dirty="0"/>
            </a:br>
            <a:r>
              <a:rPr lang="el-GR" sz="2400" dirty="0"/>
              <a:t>ΤΗΣ ανοιχτησ εκπαιδευτικησ </a:t>
            </a:r>
            <a:r>
              <a:rPr lang="el-GR" sz="2400" cap="none" dirty="0"/>
              <a:t>ΠΡΑΚΤΙΚΗΣ</a:t>
            </a:r>
            <a:r>
              <a:rPr lang="el-GR" sz="2400" dirty="0"/>
              <a:t>   </a:t>
            </a:r>
          </a:p>
        </p:txBody>
      </p:sp>
      <p:sp>
        <p:nvSpPr>
          <p:cNvPr id="6" name="Content Placeholder 5"/>
          <p:cNvSpPr>
            <a:spLocks noGrp="1"/>
          </p:cNvSpPr>
          <p:nvPr>
            <p:ph sz="half" idx="2"/>
          </p:nvPr>
        </p:nvSpPr>
        <p:spPr/>
        <p:txBody>
          <a:bodyPr>
            <a:normAutofit fontScale="40000" lnSpcReduction="20000"/>
          </a:bodyPr>
          <a:lstStyle/>
          <a:p>
            <a:pPr algn="just"/>
            <a:r>
              <a:rPr lang="el-GR" sz="4000" b="1" dirty="0"/>
              <a:t>Περιβάλλον – Πλαίσιο</a:t>
            </a:r>
          </a:p>
          <a:p>
            <a:pPr algn="just"/>
            <a:endParaRPr lang="el-GR" b="1" dirty="0"/>
          </a:p>
          <a:p>
            <a:pPr marL="0" lvl="1" indent="0" algn="just">
              <a:buNone/>
            </a:pPr>
            <a:r>
              <a:rPr lang="el-GR" sz="3400" dirty="0"/>
              <a:t>	Η ανάπτυξη των δραστηριοτήτων της ανοιχτής διδακτικής πρακτικής πραγματοποιήθηκε σε μια συνηθισμένη τάξη αστικού δημοτικού σχολείου στα πλαίσια του μαθήματος της ιστορίας. Ο τεχνολογικός εξοπλισμός που απαιτήθηκε, αν και δεν είναι αναγκαίος για την πραγματοποίησή της, ήταν ένα προβολικό και ένας υπολογιστής με ηχεία. Για την βέλτιστη επίτευξη των στόχων και την καλύτερη διαχείριση του χρόνου ανάπτυξης των δραστηριοτήτων έγινε προσωρινή τροποποίηση του εβδομαδιαίου προγράμματος του τμήματος έτσι ώστε οι προβλεπόμενες 2 αυτόνομες ώρες για το αντικείμενο της Ιστορίας της Στ’ τάξης να γίνουν συνεχόμενο δίωρο.</a:t>
            </a:r>
          </a:p>
        </p:txBody>
      </p:sp>
      <p:sp>
        <p:nvSpPr>
          <p:cNvPr id="7" name="Content Placeholder 6"/>
          <p:cNvSpPr>
            <a:spLocks noGrp="1"/>
          </p:cNvSpPr>
          <p:nvPr>
            <p:ph sz="quarter" idx="4"/>
          </p:nvPr>
        </p:nvSpPr>
        <p:spPr/>
        <p:txBody>
          <a:bodyPr>
            <a:normAutofit fontScale="70000" lnSpcReduction="20000"/>
          </a:bodyPr>
          <a:lstStyle/>
          <a:p>
            <a:pPr marL="342900" lvl="1" indent="-342900">
              <a:spcBef>
                <a:spcPts val="800"/>
              </a:spcBef>
              <a:buNone/>
            </a:pPr>
            <a:r>
              <a:rPr lang="el-GR" sz="2200" b="1" dirty="0"/>
              <a:t>Ηλικιακή ομάδα</a:t>
            </a:r>
          </a:p>
          <a:p>
            <a:pPr marL="0" lvl="1" indent="0" algn="just">
              <a:buNone/>
            </a:pPr>
            <a:r>
              <a:rPr lang="el-GR" dirty="0"/>
              <a:t>	</a:t>
            </a:r>
          </a:p>
          <a:p>
            <a:pPr marL="0" lvl="1" indent="0" algn="just">
              <a:buNone/>
            </a:pPr>
            <a:r>
              <a:rPr lang="el-GR" dirty="0"/>
              <a:t>	Η ανοικτή εκπαιδευτική πρακτική εφαρμόστηκε σε Στ’ τάξη δημοτικού σχολείου αστικής περιοχής στο μάθημα της ιστορίας και στο κεφάλαιο με τον τίτλο «Η βασιλεία του </a:t>
            </a:r>
            <a:r>
              <a:rPr lang="el-GR" dirty="0" err="1"/>
              <a:t>Όθωνα</a:t>
            </a:r>
            <a:r>
              <a:rPr lang="el-GR" dirty="0"/>
              <a:t> – Ο Ιωάννης Κωλέττης»  της 4</a:t>
            </a:r>
            <a:r>
              <a:rPr lang="el-GR" baseline="30000" dirty="0"/>
              <a:t>ης</a:t>
            </a:r>
            <a:r>
              <a:rPr lang="el-GR" dirty="0"/>
              <a:t> ενότητας. Συμμετείχαν σε αυτή 23 μαθητές, 14 κορίτσια και 9 αγόρια, από διαφορετικό οικονομικό, κοινωνικό και πολιτισμικό περιβάλλον και μεγάλης διαφοράς μαθησιακών επιδόσεων έτσι, υπήρχαν 2 παιδιά της μουσουλμανικής μειονότητας </a:t>
            </a:r>
            <a:r>
              <a:rPr lang="el-GR" dirty="0" err="1"/>
              <a:t>Ρομά</a:t>
            </a:r>
            <a:r>
              <a:rPr lang="el-GR" dirty="0"/>
              <a:t> της περιοχής, 2 παιδιά με βεβαιωμένες μαθησιακές δυσκολίες και άλλα 3 παιδιά με μαθησιακά προβλήματα. Σε κοινωνικό – οικονομικό επίπεδο υπήρχαν υπήρχε μια ευρεία κλίμακα από παιδιά λιανοπωλητών και εργατών μέχρι παιδιά </a:t>
            </a:r>
            <a:r>
              <a:rPr lang="el-GR" dirty="0" err="1"/>
              <a:t>εκπ</a:t>
            </a:r>
            <a:r>
              <a:rPr lang="el-GR" dirty="0"/>
              <a:t>/</a:t>
            </a:r>
            <a:r>
              <a:rPr lang="el-GR" dirty="0" err="1"/>
              <a:t>κών</a:t>
            </a:r>
            <a:r>
              <a:rPr lang="el-GR" dirty="0"/>
              <a:t>, στρατιωτικών και δικηγόρων.</a:t>
            </a:r>
            <a:endParaRPr lang="el-GR" sz="1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129802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fontScale="55000" lnSpcReduction="20000"/>
          </a:bodyPr>
          <a:lstStyle/>
          <a:p>
            <a:pPr>
              <a:spcBef>
                <a:spcPts val="600"/>
              </a:spcBef>
            </a:pPr>
            <a:r>
              <a:rPr lang="el-GR" sz="3800" b="1" dirty="0"/>
              <a:t>Πρότερες γνώσεις</a:t>
            </a:r>
          </a:p>
          <a:p>
            <a:pPr lvl="1" algn="just"/>
            <a:r>
              <a:rPr lang="el-GR" sz="2200" dirty="0"/>
              <a:t>Για την διεξαγωγή της ανοικτής εκπαιδευτικής πρακτικής οι γνώσεις που πρέπει να έχουν οι μαθητές είναι αυτές της ελληνικής επανάστασης και της εξέλιξής της μέχρι την απελευθέρωση. Το γνωστικό αντικείμενο της πρακτικής αφορά την ιστορία της πρώτης περιόδου αμέσως μετά την απελευθέρωση κατά την διάρκεια της βασιλείας του </a:t>
            </a:r>
            <a:r>
              <a:rPr lang="el-GR" sz="2200" dirty="0" err="1"/>
              <a:t>Όθωνα</a:t>
            </a:r>
            <a:r>
              <a:rPr lang="el-GR" sz="2200" dirty="0"/>
              <a:t>. </a:t>
            </a:r>
            <a:endParaRPr lang="el-GR" sz="1800" dirty="0"/>
          </a:p>
          <a:p>
            <a:pPr lvl="1" algn="just"/>
            <a:r>
              <a:rPr lang="el-GR" sz="2200" dirty="0"/>
              <a:t>Τεχνολογικά οι απαιτήσεις περιορίζονται σε ένα προβολικό και ένα υπολογιστή με ηχεία ενώ υπάρχει η δυνατότητα μέρος των δραστηριοτήτων, που αφορά τα μαθησιακά αντικείμενα που αποτελούν την αρχική πηγή ανάπτυξης της πρακτικής, να γίνουν σε εργαστήρι πληροφορικής, χωρίς όμως αυτό να είναι απαραίτητο.</a:t>
            </a:r>
          </a:p>
          <a:p>
            <a:pPr lvl="1" algn="just"/>
            <a:r>
              <a:rPr lang="el-GR" sz="2200" dirty="0"/>
              <a:t>Η πρακτική και οι δραστηριότητες της εφαρμόστηκαν, στα πλαίσια μιας συνηθισμένης τάξης δημοτικού σχολείου με την ποικιλομορφία που παρουσιάζει, σε παιδιά </a:t>
            </a:r>
            <a:r>
              <a:rPr lang="el-GR" sz="2200" dirty="0" err="1"/>
              <a:t>Ρομά</a:t>
            </a:r>
            <a:r>
              <a:rPr lang="el-GR" sz="2200" dirty="0"/>
              <a:t>, παιδιά με διαγνωσμένες μαθησιακές δυσκολίες, ένα με ΔΕΠΥ και ένα με δυσλεξία, ενώ υπήρχαν και παιδιά τα οποία παρουσίαζαν μαθησιακές δυσκολίες χωρίς όμως να έχει γίνει κάποια σχετική διάγνωση λόγω μη προσφυγής τους στην κατάλληλη δομή.</a:t>
            </a:r>
          </a:p>
        </p:txBody>
      </p:sp>
      <p:sp>
        <p:nvSpPr>
          <p:cNvPr id="10" name="Content Placeholder 9"/>
          <p:cNvSpPr>
            <a:spLocks noGrp="1"/>
          </p:cNvSpPr>
          <p:nvPr>
            <p:ph sz="quarter" idx="4"/>
          </p:nvPr>
        </p:nvSpPr>
        <p:spPr/>
        <p:txBody>
          <a:bodyPr>
            <a:normAutofit fontScale="77500" lnSpcReduction="20000"/>
          </a:bodyPr>
          <a:lstStyle/>
          <a:p>
            <a:r>
              <a:rPr lang="el-GR" b="1" dirty="0"/>
              <a:t>Διάρκεια εφαρμογής</a:t>
            </a:r>
          </a:p>
          <a:p>
            <a:r>
              <a:rPr lang="el-GR" dirty="0"/>
              <a:t>Η πρακτική εφαρμόστηκε κατά την διάρκειά της φυσιολογικής λειτουργίας του προγράμματος και σε διάστημα 2 εβδομάδων , συνολικά 4 ώρες, ενώ δεν αποτελούσε μέρος κάποιου </a:t>
            </a:r>
            <a:r>
              <a:rPr lang="en-US" dirty="0"/>
              <a:t>project</a:t>
            </a:r>
            <a:r>
              <a:rPr lang="el-GR" dirty="0"/>
              <a:t>. Χρειάστηκε ωστόσο να γίνει μια προσωρινή τροποποίηση του εβδομαδιαίου προγράμματος έτσι ώστε οι 2 αυτές ώρες να είναι συνεχόμενες έτσι, η πρακτική εφαρμόστηκε σε διάστημα 2 εβδομάδων με 2 συνεχόμενες διδακτικές ώρες/εβδομάδα.</a:t>
            </a:r>
            <a:endParaRPr lang="el-GR" sz="20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Tree>
    <p:extLst>
      <p:ext uri="{BB962C8B-B14F-4D97-AF65-F5344CB8AC3E}">
        <p14:creationId xmlns:p14="http://schemas.microsoft.com/office/powerpoint/2010/main" val="130929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
        <p:nvSpPr>
          <p:cNvPr id="7" name="Content Placeholder 6"/>
          <p:cNvSpPr>
            <a:spLocks noGrp="1"/>
          </p:cNvSpPr>
          <p:nvPr>
            <p:ph sz="half" idx="2"/>
          </p:nvPr>
        </p:nvSpPr>
        <p:spPr/>
        <p:txBody>
          <a:bodyPr>
            <a:normAutofit fontScale="92500" lnSpcReduction="20000"/>
          </a:bodyPr>
          <a:lstStyle/>
          <a:p>
            <a:r>
              <a:rPr lang="el-GR" b="1" dirty="0"/>
              <a:t>ΔΡΑΣΤΗΡΙΟΤΗΤΑ  1</a:t>
            </a:r>
            <a:r>
              <a:rPr lang="el-GR" b="1" baseline="30000" dirty="0"/>
              <a:t>η</a:t>
            </a:r>
            <a:r>
              <a:rPr lang="el-GR" b="1" dirty="0"/>
              <a:t> : Καφενείο στην Αθήνα, το 1837</a:t>
            </a:r>
          </a:p>
          <a:p>
            <a:r>
              <a:rPr lang="el-GR" sz="2400" dirty="0"/>
              <a:t>Διάρκεια:  30 λεπτά</a:t>
            </a:r>
          </a:p>
          <a:p>
            <a:pPr lvl="1">
              <a:buFont typeface="Arial" pitchFamily="34" charset="0"/>
              <a:buChar char="•"/>
            </a:pPr>
            <a:r>
              <a:rPr lang="el-GR" sz="2400" dirty="0"/>
              <a:t>Είδος δραστηριότητας: Διερευνητική δραστηριότητα ανάγνωσης ιστορικής πηγής και παρουσίασης</a:t>
            </a:r>
          </a:p>
          <a:p>
            <a:pPr lvl="1">
              <a:buFont typeface="Arial" pitchFamily="34" charset="0"/>
              <a:buChar char="•"/>
            </a:pPr>
            <a:r>
              <a:rPr lang="el-GR" sz="2400" dirty="0"/>
              <a:t>Οργάνωση τάξης: Ατομική δραστηριότητα</a:t>
            </a:r>
          </a:p>
          <a:p>
            <a:pPr lvl="1">
              <a:buFont typeface="Arial" pitchFamily="34" charset="0"/>
              <a:buChar char="•"/>
            </a:pPr>
            <a:r>
              <a:rPr lang="el-GR" sz="2400" dirty="0"/>
              <a:t>Ρόλος του διδάσκοντα: Διδακτικός, συντονιστικός, συμβουλευτικός. </a:t>
            </a:r>
          </a:p>
          <a:p>
            <a:pPr lvl="0"/>
            <a:r>
              <a:rPr lang="el-GR" sz="2400" dirty="0"/>
              <a:t>Σύνδεση με τον διδακτικό στόχο: </a:t>
            </a:r>
          </a:p>
          <a:p>
            <a:pPr lvl="0" algn="just">
              <a:buFont typeface="Arial" panose="020B0604020202020204" pitchFamily="34" charset="0"/>
              <a:buChar char="•"/>
            </a:pPr>
            <a:r>
              <a:rPr lang="el-GR" dirty="0"/>
              <a:t>Κατανόηση της πολιτικής και πολιτειακής κατάσταση που διαμορφώθηκε στο ελληνικό βασίλειο από την ίδρυσή του και μέχρι την έξωση του </a:t>
            </a:r>
            <a:r>
              <a:rPr lang="el-GR" dirty="0" err="1"/>
              <a:t>Όθωνα</a:t>
            </a:r>
            <a:r>
              <a:rPr lang="el-GR" dirty="0"/>
              <a:t>. </a:t>
            </a:r>
            <a:endParaRPr lang="el-GR" sz="2000" dirty="0"/>
          </a:p>
          <a:p>
            <a:pPr lvl="0" algn="just">
              <a:buFont typeface="Arial" panose="020B0604020202020204" pitchFamily="34" charset="0"/>
              <a:buChar char="•"/>
            </a:pPr>
            <a:r>
              <a:rPr lang="el-GR" dirty="0"/>
              <a:t>Κατανόηση της κοινωνικής διαστρωμάτωσης της Ελλάδας την συγκεκριμένη ιστορική περίοδο.</a:t>
            </a:r>
            <a:endParaRPr lang="el-GR" sz="2000"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1815151"/>
          </a:xfrm>
        </p:spPr>
        <p:txBody>
          <a:bodyPr>
            <a:normAutofit/>
          </a:bodyPr>
          <a:lstStyle/>
          <a:p>
            <a:r>
              <a:rPr lang="el-GR" sz="2000" dirty="0">
                <a:solidFill>
                  <a:srgbClr val="863204"/>
                </a:solidFill>
                <a:effectLst>
                  <a:outerShdw blurRad="38100" dist="38100" dir="2700000" algn="tl">
                    <a:srgbClr val="000000">
                      <a:alpha val="43137"/>
                    </a:srgbClr>
                  </a:outerShdw>
                </a:effectLst>
              </a:rPr>
              <a:t>"ΚΑΦΕΝΕΙΟ ΣΤΗΝ ΑΘΗΝΑ", ΤΟ 1837</a:t>
            </a:r>
          </a:p>
          <a:p>
            <a:pPr lvl="2"/>
            <a:r>
              <a:rPr lang="en-US" dirty="0">
                <a:hlinkClick r:id="rId2"/>
              </a:rPr>
              <a:t>http://photodentro.edu.gr/lor/r/8521/9470</a:t>
            </a:r>
            <a:endParaRPr lang="el-GR" dirty="0"/>
          </a:p>
          <a:p>
            <a:pPr lvl="2"/>
            <a:r>
              <a:rPr lang="el-GR" b="0" dirty="0"/>
              <a:t>Εφαρμογή</a:t>
            </a:r>
          </a:p>
          <a:p>
            <a:pPr lvl="2"/>
            <a:r>
              <a:rPr lang="el-GR" b="0" dirty="0"/>
              <a:t>Προέλευση: Φωτόδεντρο / Μαθησιακά </a:t>
            </a:r>
            <a:r>
              <a:rPr lang="el-GR" dirty="0"/>
              <a:t>Α</a:t>
            </a:r>
            <a:r>
              <a:rPr lang="el-GR" b="0" dirty="0"/>
              <a:t>ντικείμενα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a:t>Ψηφιακό Εκπαιδευτικό Περιεχόμενο:</a:t>
            </a:r>
          </a:p>
        </p:txBody>
      </p:sp>
      <p:pic>
        <p:nvPicPr>
          <p:cNvPr id="7" name="Θέση περιεχομένου 6">
            <a:extLst>
              <a:ext uri="{FF2B5EF4-FFF2-40B4-BE49-F238E27FC236}">
                <a16:creationId xmlns:a16="http://schemas.microsoft.com/office/drawing/2014/main" id="{DD29F88F-2836-4677-8137-7C15035BADF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0075" y="1157859"/>
            <a:ext cx="1843088" cy="14990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10" name="Content Placeholder 9"/>
          <p:cNvSpPr>
            <a:spLocks noGrp="1"/>
          </p:cNvSpPr>
          <p:nvPr>
            <p:ph sz="half" idx="2"/>
          </p:nvPr>
        </p:nvSpPr>
        <p:spPr/>
        <p:txBody>
          <a:bodyPr>
            <a:normAutofit fontScale="92500" lnSpcReduction="20000"/>
          </a:bodyPr>
          <a:lstStyle/>
          <a:p>
            <a:pPr lvl="1">
              <a:buFont typeface="Arial" pitchFamily="34" charset="0"/>
              <a:buChar char="•"/>
            </a:pPr>
            <a:r>
              <a:rPr lang="el-GR" sz="1800" dirty="0"/>
              <a:t>Περιγραφή δραστηριότητας: </a:t>
            </a:r>
          </a:p>
          <a:p>
            <a:pPr lvl="1">
              <a:buFont typeface="Arial" pitchFamily="34" charset="0"/>
              <a:buChar char="•"/>
            </a:pPr>
            <a:endParaRPr lang="el-GR" sz="1800" dirty="0"/>
          </a:p>
          <a:p>
            <a:pPr marL="0" lvl="1" indent="0" algn="just">
              <a:buNone/>
            </a:pPr>
            <a:r>
              <a:rPr lang="el-GR" sz="1800" dirty="0"/>
              <a:t>	Οι μαθητές αναγνωρίζουν τους κοινωνικούς τύπους Αθηναίων της εποχής,  τους καταγράφουν και τους σχολιάζουν σε ένα φύλλο χαρτί, με αφορμή </a:t>
            </a:r>
            <a:r>
              <a:rPr lang="el-GR" sz="1800" dirty="0" err="1"/>
              <a:t>στοχευμένες</a:t>
            </a:r>
            <a:r>
              <a:rPr lang="el-GR" sz="1800" dirty="0"/>
              <a:t> ερωτήσεις από τον </a:t>
            </a:r>
            <a:r>
              <a:rPr lang="el-GR" sz="1800" dirty="0" err="1"/>
              <a:t>εκπ</a:t>
            </a:r>
            <a:r>
              <a:rPr lang="el-GR" sz="1800" dirty="0"/>
              <a:t>/</a:t>
            </a:r>
            <a:r>
              <a:rPr lang="el-GR" sz="1800" dirty="0" err="1"/>
              <a:t>κό</a:t>
            </a:r>
            <a:r>
              <a:rPr lang="el-GR" sz="1800" dirty="0"/>
              <a:t> και την χρήση της σχετικής εφαρμογής του </a:t>
            </a:r>
            <a:r>
              <a:rPr lang="el-GR" sz="1800" dirty="0" err="1"/>
              <a:t>φωτόδεντρου</a:t>
            </a:r>
            <a:r>
              <a:rPr lang="el-GR" sz="1800" dirty="0"/>
              <a:t>, ως προς το ντύσιμο και την πιθανή τοποθέτησή τους απέναντι στην πολιτική της Αντιβασιλείας και του </a:t>
            </a:r>
            <a:r>
              <a:rPr lang="el-GR" sz="1800" dirty="0" err="1"/>
              <a:t>Όθωνα</a:t>
            </a:r>
            <a:r>
              <a:rPr lang="el-GR" sz="1800" dirty="0"/>
              <a:t>.</a:t>
            </a:r>
          </a:p>
          <a:p>
            <a:pPr marL="0" lvl="1" indent="0" algn="just">
              <a:buNone/>
            </a:pPr>
            <a:endParaRPr lang="el-GR" sz="1800" dirty="0"/>
          </a:p>
          <a:p>
            <a:pPr lvl="1">
              <a:buFont typeface="Arial" pitchFamily="34" charset="0"/>
              <a:buChar char="•"/>
            </a:pPr>
            <a:r>
              <a:rPr lang="el-GR" sz="1800" dirty="0"/>
              <a:t>Αποτελέσματα της δραστηριότητας:</a:t>
            </a:r>
            <a:endParaRPr lang="en-US" sz="1800" dirty="0"/>
          </a:p>
          <a:p>
            <a:pPr lvl="0" algn="just">
              <a:buFont typeface="Arial" panose="020B0604020202020204" pitchFamily="34" charset="0"/>
              <a:buChar char="•"/>
            </a:pPr>
            <a:r>
              <a:rPr lang="el-GR" sz="1800" dirty="0"/>
              <a:t>Φύλλο αναφοράς των κοινωνικών τάξεων της εποχής</a:t>
            </a:r>
            <a:endParaRPr lang="el-GR" sz="1600" dirty="0"/>
          </a:p>
          <a:p>
            <a:pPr lvl="0">
              <a:buFont typeface="Arial" panose="020B0604020202020204" pitchFamily="34" charset="0"/>
              <a:buChar char="•"/>
            </a:pPr>
            <a:r>
              <a:rPr lang="el-GR" sz="1800" dirty="0"/>
              <a:t>Εισαγωγή στην διδασκαλία μέσω της τέχνης. </a:t>
            </a:r>
            <a:endParaRPr lang="el-GR" sz="1600" dirty="0"/>
          </a:p>
          <a:p>
            <a:pPr lvl="0" algn="just">
              <a:buFont typeface="Arial" panose="020B0604020202020204" pitchFamily="34" charset="0"/>
              <a:buChar char="•"/>
            </a:pPr>
            <a:r>
              <a:rPr lang="el-GR" sz="1800" dirty="0"/>
              <a:t>Εξάσκηση στην ανάπτυξη της δεξιότητας λεκτικών περιγραφών και διάκριση της διαφοράς μεταξύ παρατήρησης και ερμηνείας. </a:t>
            </a:r>
            <a:endParaRPr lang="el-GR" sz="1600" dirty="0"/>
          </a:p>
          <a:p>
            <a:pPr lvl="0" algn="just">
              <a:buFont typeface="Arial" panose="020B0604020202020204" pitchFamily="34" charset="0"/>
              <a:buChar char="•"/>
            </a:pPr>
            <a:r>
              <a:rPr lang="el-GR" sz="1800" dirty="0"/>
              <a:t>Κατανόηση της ύπαρξης διαφορετικών κοινωνικών και πολιτικών τάξεων και των  αλληλεπιδράσεών τους κατά την διάρκεια της ιστορικής  αυτής περιόδου.</a:t>
            </a:r>
            <a:endParaRPr lang="el-GR" sz="1600" dirty="0"/>
          </a:p>
          <a:p>
            <a:pPr marL="0" lvl="1" indent="0">
              <a:buNone/>
            </a:pPr>
            <a:endParaRPr lang="el-GR" sz="1800" dirty="0"/>
          </a:p>
        </p:txBody>
      </p:sp>
    </p:spTree>
    <p:extLst>
      <p:ext uri="{BB962C8B-B14F-4D97-AF65-F5344CB8AC3E}">
        <p14:creationId xmlns:p14="http://schemas.microsoft.com/office/powerpoint/2010/main" val="1679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15</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l-GR" dirty="0"/>
              <a:t>Καφενείο στην Αθήνα, το 1837</a:t>
            </a:r>
          </a:p>
        </p:txBody>
      </p:sp>
      <p:pic>
        <p:nvPicPr>
          <p:cNvPr id="6" name="Θέση περιεχομένου 5">
            <a:extLst>
              <a:ext uri="{FF2B5EF4-FFF2-40B4-BE49-F238E27FC236}">
                <a16:creationId xmlns:a16="http://schemas.microsoft.com/office/drawing/2014/main" id="{227D312B-825C-4830-BDB2-14E6F17FF6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88254" y="287338"/>
            <a:ext cx="5469067" cy="44481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7" name="Content Placeholder 6"/>
          <p:cNvSpPr>
            <a:spLocks noGrp="1"/>
          </p:cNvSpPr>
          <p:nvPr>
            <p:ph sz="half" idx="2"/>
          </p:nvPr>
        </p:nvSpPr>
        <p:spPr/>
        <p:txBody>
          <a:bodyPr>
            <a:normAutofit fontScale="92500" lnSpcReduction="20000"/>
          </a:bodyPr>
          <a:lstStyle/>
          <a:p>
            <a:r>
              <a:rPr lang="el-GR" b="1" dirty="0"/>
              <a:t>ΔΡΑΣΤΗΡΙΟΤΗΤΑ  2: Η κοινωνία της Αθήνας</a:t>
            </a:r>
          </a:p>
          <a:p>
            <a:r>
              <a:rPr lang="el-GR" sz="2400" dirty="0"/>
              <a:t>Διάρκεια:  30 λεπτά</a:t>
            </a:r>
          </a:p>
          <a:p>
            <a:pPr lvl="1">
              <a:buFont typeface="Arial" pitchFamily="34" charset="0"/>
              <a:buChar char="•"/>
            </a:pPr>
            <a:r>
              <a:rPr lang="el-GR" sz="2400" dirty="0"/>
              <a:t>Είδος δραστηριότητας: Παρουσίαση του κοινωνιογράμματος της εποχής με την δημιουργία εννοιολογικού χάρτη </a:t>
            </a:r>
          </a:p>
          <a:p>
            <a:pPr lvl="1">
              <a:buFont typeface="Arial" pitchFamily="34" charset="0"/>
              <a:buChar char="•"/>
            </a:pPr>
            <a:r>
              <a:rPr lang="el-GR" sz="2400" dirty="0"/>
              <a:t>Οργάνωση τάξης: Εργασία σε 4 ομάδες</a:t>
            </a:r>
          </a:p>
          <a:p>
            <a:pPr lvl="1">
              <a:buFont typeface="Arial" pitchFamily="34" charset="0"/>
              <a:buChar char="•"/>
            </a:pPr>
            <a:r>
              <a:rPr lang="el-GR" sz="2400" dirty="0"/>
              <a:t>Ρόλος του διδάσκοντα: Ενθαρρυντικός, </a:t>
            </a:r>
            <a:r>
              <a:rPr lang="el-GR" sz="2400" dirty="0" err="1"/>
              <a:t>διευκολυντικός</a:t>
            </a:r>
            <a:r>
              <a:rPr lang="el-GR" sz="2400" dirty="0"/>
              <a:t>, διαμεσολαβητικός </a:t>
            </a:r>
          </a:p>
          <a:p>
            <a:pPr lvl="0"/>
            <a:r>
              <a:rPr lang="el-GR" sz="2400" dirty="0"/>
              <a:t>Σύνδεση με τον διδακτικό στόχο: </a:t>
            </a:r>
          </a:p>
          <a:p>
            <a:pPr lvl="0" algn="just">
              <a:buFont typeface="Arial" panose="020B0604020202020204" pitchFamily="34" charset="0"/>
              <a:buChar char="•"/>
            </a:pPr>
            <a:r>
              <a:rPr lang="el-GR" dirty="0"/>
              <a:t>Κατανόηση της πολιτικής και πολιτειακής κατάσταση που διαμορφώθηκε στο ελληνικό βασίλειο από την ίδρυσή του και μέχρι την έξωση του </a:t>
            </a:r>
            <a:r>
              <a:rPr lang="el-GR" dirty="0" err="1"/>
              <a:t>Όθωνα</a:t>
            </a:r>
            <a:r>
              <a:rPr lang="el-GR" dirty="0"/>
              <a:t>. </a:t>
            </a:r>
            <a:endParaRPr lang="el-GR" sz="2000" dirty="0"/>
          </a:p>
          <a:p>
            <a:pPr lvl="0" algn="just">
              <a:buFont typeface="Arial" panose="020B0604020202020204" pitchFamily="34" charset="0"/>
              <a:buChar char="•"/>
            </a:pPr>
            <a:r>
              <a:rPr lang="el-GR" dirty="0"/>
              <a:t>Κατανόηση της κοινωνικής διαστρωμάτωσης της Ελλάδας την συγκεκριμένη ιστορική περίοδο. </a:t>
            </a:r>
            <a:endParaRPr lang="el-GR" sz="2000" dirty="0"/>
          </a:p>
          <a:p>
            <a:endParaRPr lang="el-GR" dirty="0"/>
          </a:p>
        </p:txBody>
      </p:sp>
    </p:spTree>
    <p:extLst>
      <p:ext uri="{BB962C8B-B14F-4D97-AF65-F5344CB8AC3E}">
        <p14:creationId xmlns:p14="http://schemas.microsoft.com/office/powerpoint/2010/main" val="117695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sp>
        <p:nvSpPr>
          <p:cNvPr id="10" name="Content Placeholder 9"/>
          <p:cNvSpPr>
            <a:spLocks noGrp="1"/>
          </p:cNvSpPr>
          <p:nvPr>
            <p:ph sz="half" idx="2"/>
          </p:nvPr>
        </p:nvSpPr>
        <p:spPr/>
        <p:txBody>
          <a:bodyPr>
            <a:normAutofit fontScale="85000" lnSpcReduction="10000"/>
          </a:bodyPr>
          <a:lstStyle/>
          <a:p>
            <a:pPr lvl="1">
              <a:buFont typeface="Arial" pitchFamily="34" charset="0"/>
              <a:buChar char="•"/>
            </a:pPr>
            <a:r>
              <a:rPr lang="el-GR" sz="2400" dirty="0"/>
              <a:t>Περιγραφή δραστηριότητας: </a:t>
            </a:r>
          </a:p>
          <a:p>
            <a:pPr marL="0" lvl="1" indent="0">
              <a:buNone/>
            </a:pPr>
            <a:endParaRPr lang="el-GR" sz="2400" dirty="0"/>
          </a:p>
          <a:p>
            <a:pPr marL="0" lvl="1" indent="0" algn="just">
              <a:buNone/>
            </a:pPr>
            <a:r>
              <a:rPr lang="el-GR" sz="2400" dirty="0"/>
              <a:t>	Οι μαθητές βασισμένοι στην </a:t>
            </a:r>
            <a:r>
              <a:rPr lang="el-GR" sz="2400" dirty="0" err="1"/>
              <a:t>αποκτηθείσα</a:t>
            </a:r>
            <a:r>
              <a:rPr lang="el-GR" sz="2400" dirty="0"/>
              <a:t> από την προηγούμενη δραστηριότητα γνώση δημιουργούν σε χαρτί του μέτρου ή Α3 το κοινωνιόγραμμα της εποχής σε μορφή εννοιολογικού χάρτη. </a:t>
            </a:r>
          </a:p>
          <a:p>
            <a:pPr marL="0" lvl="1" indent="0" algn="just">
              <a:buNone/>
            </a:pPr>
            <a:endParaRPr lang="el-GR" sz="2400" dirty="0"/>
          </a:p>
          <a:p>
            <a:pPr lvl="1">
              <a:buFont typeface="Arial" pitchFamily="34" charset="0"/>
              <a:buChar char="•"/>
            </a:pPr>
            <a:r>
              <a:rPr lang="el-GR" sz="2400" dirty="0"/>
              <a:t>Αποτελέσματα της δραστηριότητας:</a:t>
            </a:r>
            <a:endParaRPr lang="en-US" sz="2400" dirty="0"/>
          </a:p>
          <a:p>
            <a:pPr lvl="0" algn="just">
              <a:buFont typeface="Arial" panose="020B0604020202020204" pitchFamily="34" charset="0"/>
              <a:buChar char="•"/>
            </a:pPr>
            <a:r>
              <a:rPr lang="el-GR" dirty="0"/>
              <a:t>Σχηματοποίηση της νεοαποκτηθείσας γνώσης μέσω των παραγόμενων εννοιολογικών χαρτών</a:t>
            </a:r>
            <a:endParaRPr lang="el-GR" sz="2000" dirty="0"/>
          </a:p>
          <a:p>
            <a:pPr lvl="0" algn="just">
              <a:buFont typeface="Arial" panose="020B0604020202020204" pitchFamily="34" charset="0"/>
              <a:buChar char="•"/>
            </a:pPr>
            <a:r>
              <a:rPr lang="el-GR" dirty="0"/>
              <a:t>Κατανόηση της ύπαρξης διαφορετικών κοινωνικών και πολιτικών τάξεων και των αλληλεπιδράσεων τους κατά την διάρκεια της ιστορικής  αυτής περιόδου.</a:t>
            </a:r>
            <a:endParaRPr lang="el-GR" sz="2000" dirty="0"/>
          </a:p>
          <a:p>
            <a:pPr lvl="0" algn="just">
              <a:buFont typeface="Arial" panose="020B0604020202020204" pitchFamily="34" charset="0"/>
              <a:buChar char="•"/>
            </a:pPr>
            <a:r>
              <a:rPr lang="el-GR" dirty="0"/>
              <a:t>Καλλιέργεια </a:t>
            </a:r>
            <a:r>
              <a:rPr lang="el-GR" dirty="0" err="1"/>
              <a:t>μεταγνώσης</a:t>
            </a:r>
            <a:r>
              <a:rPr lang="el-GR" dirty="0"/>
              <a:t> και κριτικής σκέψης.</a:t>
            </a:r>
            <a:endParaRPr lang="el-GR" sz="2000" dirty="0"/>
          </a:p>
          <a:p>
            <a:pPr marL="0" lvl="1" indent="0">
              <a:buNone/>
            </a:pPr>
            <a:endParaRPr lang="el-GR" sz="2400" dirty="0"/>
          </a:p>
        </p:txBody>
      </p:sp>
    </p:spTree>
    <p:extLst>
      <p:ext uri="{BB962C8B-B14F-4D97-AF65-F5344CB8AC3E}">
        <p14:creationId xmlns:p14="http://schemas.microsoft.com/office/powerpoint/2010/main" val="419185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18</a:t>
            </a:fld>
            <a:endParaRPr lang="en-US" dirty="0"/>
          </a:p>
        </p:txBody>
      </p:sp>
      <p:sp>
        <p:nvSpPr>
          <p:cNvPr id="7" name="Content Placeholder 6"/>
          <p:cNvSpPr>
            <a:spLocks noGrp="1"/>
          </p:cNvSpPr>
          <p:nvPr>
            <p:ph sz="half" idx="2"/>
          </p:nvPr>
        </p:nvSpPr>
        <p:spPr/>
        <p:txBody>
          <a:bodyPr>
            <a:normAutofit fontScale="85000" lnSpcReduction="10000"/>
          </a:bodyPr>
          <a:lstStyle/>
          <a:p>
            <a:r>
              <a:rPr lang="el-GR" b="1" dirty="0"/>
              <a:t>ΔΡΑΣΤΗΡΙΟΤΗΤΑ  3: Οι θαμώνες του καφενείου</a:t>
            </a:r>
          </a:p>
          <a:p>
            <a:r>
              <a:rPr lang="el-GR" sz="2400" dirty="0"/>
              <a:t>Διάρκεια:  30 λεπ</a:t>
            </a:r>
            <a:r>
              <a:rPr lang="el-GR" dirty="0"/>
              <a:t>τά</a:t>
            </a:r>
            <a:endParaRPr lang="el-GR" sz="2400" dirty="0"/>
          </a:p>
          <a:p>
            <a:pPr lvl="1" algn="just">
              <a:buFont typeface="Arial" pitchFamily="34" charset="0"/>
              <a:buChar char="•"/>
            </a:pPr>
            <a:r>
              <a:rPr lang="el-GR" sz="2400" dirty="0"/>
              <a:t>Είδος δραστηριότητας: Παιχνίδι ρόλων – προσομοίωση </a:t>
            </a:r>
          </a:p>
          <a:p>
            <a:pPr lvl="1">
              <a:buFont typeface="Arial" pitchFamily="34" charset="0"/>
              <a:buChar char="•"/>
            </a:pPr>
            <a:r>
              <a:rPr lang="el-GR" sz="2400" dirty="0"/>
              <a:t>Οργάνωση τάξης: Εργασία σε 4 ομάδες</a:t>
            </a:r>
          </a:p>
          <a:p>
            <a:pPr algn="just"/>
            <a:r>
              <a:rPr lang="el-GR" sz="2400" dirty="0"/>
              <a:t>Ρόλος του διδάσκοντα: </a:t>
            </a:r>
            <a:r>
              <a:rPr lang="el-GR" dirty="0"/>
              <a:t>Ενθαρρυντικός, υποστηρικτικός, συντονιστικός</a:t>
            </a:r>
            <a:endParaRPr lang="el-GR" sz="2000" dirty="0"/>
          </a:p>
          <a:p>
            <a:pPr lvl="0"/>
            <a:r>
              <a:rPr lang="el-GR" sz="2400" dirty="0"/>
              <a:t>Σύνδεση με τον διδακτικό στόχο: </a:t>
            </a:r>
          </a:p>
          <a:p>
            <a:pPr lvl="0" algn="just">
              <a:buFont typeface="Arial" panose="020B0604020202020204" pitchFamily="34" charset="0"/>
              <a:buChar char="•"/>
            </a:pPr>
            <a:r>
              <a:rPr lang="el-GR" dirty="0"/>
              <a:t>Κατανόηση και εμβάθυνση στην πολιτική και πολιτειακή κατάσταση που διαμορφώθηκε στο ελληνικό βασίλειο από την ίδρυσή του και μέχρι την έξωση του </a:t>
            </a:r>
            <a:r>
              <a:rPr lang="el-GR" dirty="0" err="1"/>
              <a:t>Όθωνα</a:t>
            </a:r>
            <a:r>
              <a:rPr lang="el-GR" dirty="0"/>
              <a:t>. </a:t>
            </a:r>
            <a:endParaRPr lang="el-GR" sz="2000" dirty="0"/>
          </a:p>
          <a:p>
            <a:pPr lvl="0" algn="just">
              <a:buFont typeface="Arial" panose="020B0604020202020204" pitchFamily="34" charset="0"/>
              <a:buChar char="•"/>
            </a:pPr>
            <a:r>
              <a:rPr lang="el-GR" dirty="0"/>
              <a:t>Κατανόηση και εμβάθυνση στην κοινωνική διαστρωμάτωσης της Ελλάδας την συγκεκριμένη ιστορική περίοδο. </a:t>
            </a:r>
            <a:endParaRPr lang="el-GR" sz="2000" dirty="0"/>
          </a:p>
          <a:p>
            <a:pPr lvl="0" algn="just">
              <a:buFont typeface="Arial" panose="020B0604020202020204" pitchFamily="34" charset="0"/>
              <a:buChar char="•"/>
            </a:pPr>
            <a:r>
              <a:rPr lang="el-GR" dirty="0"/>
              <a:t>Διερεύνηση και οικοδόμηση της ιστορικής γνώσης</a:t>
            </a:r>
            <a:endParaRPr lang="el-GR" sz="2000" dirty="0"/>
          </a:p>
          <a:p>
            <a:endParaRPr lang="el-GR" dirty="0"/>
          </a:p>
        </p:txBody>
      </p:sp>
    </p:spTree>
    <p:extLst>
      <p:ext uri="{BB962C8B-B14F-4D97-AF65-F5344CB8AC3E}">
        <p14:creationId xmlns:p14="http://schemas.microsoft.com/office/powerpoint/2010/main" val="88801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10" name="Content Placeholder 9"/>
          <p:cNvSpPr>
            <a:spLocks noGrp="1"/>
          </p:cNvSpPr>
          <p:nvPr>
            <p:ph sz="half" idx="2"/>
          </p:nvPr>
        </p:nvSpPr>
        <p:spPr/>
        <p:txBody>
          <a:bodyPr>
            <a:normAutofit fontScale="92500" lnSpcReduction="10000"/>
          </a:bodyPr>
          <a:lstStyle/>
          <a:p>
            <a:pPr lvl="1">
              <a:buFont typeface="Arial" pitchFamily="34" charset="0"/>
              <a:buChar char="•"/>
            </a:pPr>
            <a:r>
              <a:rPr lang="el-GR" sz="1800" dirty="0"/>
              <a:t>Περιγραφή δραστηριότητας: </a:t>
            </a:r>
          </a:p>
          <a:p>
            <a:pPr marL="0" lvl="1" indent="0" algn="just">
              <a:buNone/>
            </a:pPr>
            <a:r>
              <a:rPr lang="el-GR" sz="1600" dirty="0"/>
              <a:t>	</a:t>
            </a:r>
            <a:r>
              <a:rPr lang="el-GR" sz="1800" dirty="0"/>
              <a:t>Οι ομάδες των μαθητών, σε επέκταση και εμβάθυνση των προηγούμενων δραστηριοτήτων, ετοιμάζουν μια προσομοίωση της καθημερινότητας των θαμώνων του καφενείου παίζοντας τον ρόλο μιας από τις κοινωνικές ομάδες που εμφανίζονται στον πίνακα και συζητούν τα κοινωνικοπολιτικά γεγονότα της εποχής σύμφωνα με την πολιτική τοποθέτηση της κάθε ομάδας.</a:t>
            </a:r>
          </a:p>
          <a:p>
            <a:pPr marL="0" lvl="1" indent="0" algn="just">
              <a:buNone/>
            </a:pPr>
            <a:endParaRPr lang="el-GR" sz="1800" dirty="0"/>
          </a:p>
          <a:p>
            <a:pPr lvl="1">
              <a:buFont typeface="Arial" pitchFamily="34" charset="0"/>
              <a:buChar char="•"/>
            </a:pPr>
            <a:r>
              <a:rPr lang="el-GR" sz="1800" dirty="0"/>
              <a:t>Αποτελέσματα της δραστηριότητας:</a:t>
            </a:r>
            <a:endParaRPr lang="en-US" sz="1800" dirty="0"/>
          </a:p>
          <a:p>
            <a:pPr lvl="0" algn="just">
              <a:buFont typeface="Arial" panose="020B0604020202020204" pitchFamily="34" charset="0"/>
              <a:buChar char="•"/>
            </a:pPr>
            <a:r>
              <a:rPr lang="el-GR" sz="1800" dirty="0"/>
              <a:t>Δημιουργία προσομοίωσης σχετικά με τους  θαμώνες ενός καφενείου της εποχής</a:t>
            </a:r>
            <a:endParaRPr lang="el-GR" sz="1600" dirty="0"/>
          </a:p>
          <a:p>
            <a:pPr lvl="0" algn="just">
              <a:buFont typeface="Arial" panose="020B0604020202020204" pitchFamily="34" charset="0"/>
              <a:buChar char="•"/>
            </a:pPr>
            <a:r>
              <a:rPr lang="el-GR" sz="1800" dirty="0"/>
              <a:t>Ανάπτυξη της </a:t>
            </a:r>
            <a:r>
              <a:rPr lang="el-GR" sz="1800" dirty="0" err="1"/>
              <a:t>ενσυναίσθησης</a:t>
            </a:r>
            <a:r>
              <a:rPr lang="el-GR" sz="1800" dirty="0"/>
              <a:t> των μαθητών</a:t>
            </a:r>
            <a:endParaRPr lang="el-GR" sz="1600" dirty="0"/>
          </a:p>
          <a:p>
            <a:pPr lvl="0" algn="just">
              <a:buFont typeface="Arial" panose="020B0604020202020204" pitchFamily="34" charset="0"/>
              <a:buChar char="•"/>
            </a:pPr>
            <a:r>
              <a:rPr lang="el-GR" sz="1800" dirty="0"/>
              <a:t>Δημιουργία έμμεσων εμπειριών μέσα από την προσωπική προσέγγιση και συμμετοχή σε καθημερινά γεγονότα της εποχής</a:t>
            </a:r>
            <a:endParaRPr lang="el-GR" sz="1600" dirty="0"/>
          </a:p>
          <a:p>
            <a:pPr lvl="0" algn="just">
              <a:buFont typeface="Arial" panose="020B0604020202020204" pitchFamily="34" charset="0"/>
              <a:buChar char="•"/>
            </a:pPr>
            <a:r>
              <a:rPr lang="el-GR" sz="1800" dirty="0"/>
              <a:t>Κατανόηση σχέσεων και συμπεριφορών που σχετίζονται με τους ρόλους που είχαν αναλάβει</a:t>
            </a:r>
            <a:endParaRPr lang="el-GR" sz="1600" dirty="0"/>
          </a:p>
          <a:p>
            <a:pPr marL="0" lvl="1" indent="0">
              <a:buNone/>
            </a:pPr>
            <a:endParaRPr lang="el-GR" sz="1800" dirty="0"/>
          </a:p>
        </p:txBody>
      </p:sp>
    </p:spTree>
    <p:extLst>
      <p:ext uri="{BB962C8B-B14F-4D97-AF65-F5344CB8AC3E}">
        <p14:creationId xmlns:p14="http://schemas.microsoft.com/office/powerpoint/2010/main" val="51830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a:t>ΣΥΝΤΟΜΗ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fontScale="92500"/>
          </a:bodyPr>
          <a:lstStyle/>
          <a:p>
            <a:pPr marL="0" lvl="2" indent="17463">
              <a:buNone/>
            </a:pPr>
            <a:r>
              <a:rPr lang="el-GR" sz="2000" dirty="0"/>
              <a:t>Δώστε μία </a:t>
            </a:r>
            <a:r>
              <a:rPr lang="el-GR" sz="2000" b="1" dirty="0"/>
              <a:t>σύντομη</a:t>
            </a:r>
            <a:r>
              <a:rPr lang="el-GR" sz="2000" dirty="0"/>
              <a:t> περιγραφή της ανοιχτής εκπαιδευτικής πρακτικής με:</a:t>
            </a:r>
          </a:p>
          <a:p>
            <a:pPr lvl="2" algn="just">
              <a:buFont typeface="Arial" pitchFamily="34" charset="0"/>
              <a:buChar char="•"/>
            </a:pPr>
            <a:r>
              <a:rPr lang="el-GR" dirty="0"/>
              <a:t>Το θέμα της πρακτικής είναι η πολιτική και πολιτειακή κατάσταση και η κοινωνική διαστρωμάτωση που διαμορφώθηκε στο ελληνικό βασίλειο κατά τα χρόνια βασιλείας του </a:t>
            </a:r>
            <a:r>
              <a:rPr lang="el-GR" dirty="0" err="1"/>
              <a:t>Όθωνα</a:t>
            </a:r>
            <a:r>
              <a:rPr lang="el-GR" dirty="0"/>
              <a:t> και οι λόγοι που οδήγησαν στο κίνημα της 3</a:t>
            </a:r>
            <a:r>
              <a:rPr lang="el-GR" baseline="30000" dirty="0"/>
              <a:t>ης</a:t>
            </a:r>
            <a:r>
              <a:rPr lang="el-GR" dirty="0"/>
              <a:t> Σεπτεμβρίου του 1843</a:t>
            </a:r>
          </a:p>
          <a:p>
            <a:pPr lvl="2" algn="just">
              <a:buFont typeface="Arial" pitchFamily="34" charset="0"/>
              <a:buChar char="•"/>
            </a:pPr>
            <a:r>
              <a:rPr lang="el-GR" dirty="0"/>
              <a:t>Το σκεπτικό στο οποίο στηρίχτηκε ο σχεδιασμός της είναι ότι ενώ κατά το διάστημα της βασιλείας του </a:t>
            </a:r>
            <a:r>
              <a:rPr lang="el-GR" dirty="0" err="1"/>
              <a:t>Όθωνα</a:t>
            </a:r>
            <a:r>
              <a:rPr lang="el-GR" dirty="0"/>
              <a:t> που αποτελεί την πρώτη περίοδο μετά την απελευθέρωση και στην οποία γίνεται προσπάθεια ανασυγκρότησης του ελληνικού κράτους έτσι ώστε να οργανωθεί σύμφωνα με τα πρότυπα των σύγχρονων ευρωπαϊκών κρατών της εποχής, οι πηγές που υπάρχουν στο σχολικό εγχειρίδιο δεν βοηθούν τους μαθητές να κατανοήσουν την κοινωνική διαστρωμάτωση και τις πολιτιστικές, που δημιουργούν και πολιτικές, διαφορές των Ελλήνων της εποχής ούτε και να κατανοήσουν πλήρως τους λόγους που οδήγησαν τελικά στο κίνημα της 3</a:t>
            </a:r>
            <a:r>
              <a:rPr lang="el-GR" baseline="30000" dirty="0"/>
              <a:t>ης</a:t>
            </a:r>
            <a:r>
              <a:rPr lang="el-GR" dirty="0"/>
              <a:t> Σεπτεμβρίου του 1843 .</a:t>
            </a:r>
          </a:p>
          <a:p>
            <a:pPr lvl="2">
              <a:buFont typeface="Arial" pitchFamily="34" charset="0"/>
              <a:buChar char="•"/>
            </a:pPr>
            <a:endParaRPr lang="el-GR" dirty="0"/>
          </a:p>
          <a:p>
            <a:pPr lvl="3">
              <a:buNone/>
            </a:pPr>
            <a:endParaRPr lang="el-GR" dirty="0"/>
          </a:p>
        </p:txBody>
      </p:sp>
    </p:spTree>
    <p:extLst>
      <p:ext uri="{BB962C8B-B14F-4D97-AF65-F5344CB8AC3E}">
        <p14:creationId xmlns:p14="http://schemas.microsoft.com/office/powerpoint/2010/main" val="223353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20</a:t>
            </a:fld>
            <a:endParaRPr lang="en-US" dirty="0"/>
          </a:p>
        </p:txBody>
      </p:sp>
      <p:sp>
        <p:nvSpPr>
          <p:cNvPr id="7" name="Content Placeholder 6"/>
          <p:cNvSpPr>
            <a:spLocks noGrp="1"/>
          </p:cNvSpPr>
          <p:nvPr>
            <p:ph sz="half" idx="2"/>
          </p:nvPr>
        </p:nvSpPr>
        <p:spPr/>
        <p:txBody>
          <a:bodyPr>
            <a:normAutofit fontScale="92500" lnSpcReduction="20000"/>
          </a:bodyPr>
          <a:lstStyle/>
          <a:p>
            <a:r>
              <a:rPr lang="el-GR" b="1" dirty="0"/>
              <a:t>ΔΡΑΣΤΗΡΙΟΤΗΤΑ  4</a:t>
            </a:r>
            <a:r>
              <a:rPr lang="el-GR" b="1" baseline="30000" dirty="0"/>
              <a:t>η</a:t>
            </a:r>
            <a:r>
              <a:rPr lang="el-GR" b="1" dirty="0"/>
              <a:t> : Στου </a:t>
            </a:r>
            <a:r>
              <a:rPr lang="el-GR" b="1" dirty="0" err="1"/>
              <a:t>Όθωνα</a:t>
            </a:r>
            <a:r>
              <a:rPr lang="el-GR" b="1" dirty="0"/>
              <a:t> τα χρόνια</a:t>
            </a:r>
          </a:p>
          <a:p>
            <a:r>
              <a:rPr lang="el-GR" sz="2400" dirty="0"/>
              <a:t>Διάρκεια:  30 λεπτά</a:t>
            </a:r>
          </a:p>
          <a:p>
            <a:pPr lvl="1" algn="just">
              <a:buFont typeface="Arial" pitchFamily="34" charset="0"/>
              <a:buChar char="•"/>
            </a:pPr>
            <a:r>
              <a:rPr lang="el-GR" sz="2400" dirty="0"/>
              <a:t>Είδος δραστηριότητας: Διερευνητική δραστηριότητα ανάγνωσης &amp; ιστορικής πηγής και παρουσίασης</a:t>
            </a:r>
          </a:p>
          <a:p>
            <a:pPr lvl="1">
              <a:buFont typeface="Arial" pitchFamily="34" charset="0"/>
              <a:buChar char="•"/>
            </a:pPr>
            <a:r>
              <a:rPr lang="el-GR" sz="2400" dirty="0"/>
              <a:t>Οργάνωση τάξης: Ατομική δραστηριότητα</a:t>
            </a:r>
          </a:p>
          <a:p>
            <a:pPr lvl="1" algn="just">
              <a:buFont typeface="Arial" pitchFamily="34" charset="0"/>
              <a:buChar char="•"/>
            </a:pPr>
            <a:r>
              <a:rPr lang="el-GR" sz="2400" dirty="0"/>
              <a:t>Ρόλος του διδάσκοντα: Διδακτικός, συντονιστικός, υποστηρικτικός. </a:t>
            </a:r>
          </a:p>
          <a:p>
            <a:pPr lvl="0"/>
            <a:r>
              <a:rPr lang="el-GR" sz="2400" dirty="0"/>
              <a:t>Σύνδεση με τον διδακτικό στόχο: </a:t>
            </a:r>
          </a:p>
          <a:p>
            <a:pPr lvl="0" algn="just">
              <a:buFont typeface="Arial" panose="020B0604020202020204" pitchFamily="34" charset="0"/>
              <a:buChar char="•"/>
            </a:pPr>
            <a:r>
              <a:rPr lang="el-GR" dirty="0"/>
              <a:t>Κατανόηση των αιτιών που οδήγησαν στο κίνημα της 3ης Σεπτεμβρίου του 1843</a:t>
            </a:r>
          </a:p>
          <a:p>
            <a:pPr lvl="0" algn="just">
              <a:buFont typeface="Arial" panose="020B0604020202020204" pitchFamily="34" charset="0"/>
              <a:buChar char="•"/>
            </a:pPr>
            <a:r>
              <a:rPr lang="el-GR" dirty="0"/>
              <a:t>Καλλιέργεια δεξιοτήτων διερευνητικής μάθησης</a:t>
            </a:r>
          </a:p>
          <a:p>
            <a:pPr lvl="0" algn="just">
              <a:buFont typeface="Arial" panose="020B0604020202020204" pitchFamily="34" charset="0"/>
              <a:buChar char="•"/>
            </a:pPr>
            <a:r>
              <a:rPr lang="el-GR" dirty="0"/>
              <a:t>Διερεύνηση και οικοδόμηση της ιστορικής γνώσης</a:t>
            </a:r>
          </a:p>
          <a:p>
            <a:endParaRPr lang="el-GR" dirty="0"/>
          </a:p>
        </p:txBody>
      </p:sp>
    </p:spTree>
    <p:extLst>
      <p:ext uri="{BB962C8B-B14F-4D97-AF65-F5344CB8AC3E}">
        <p14:creationId xmlns:p14="http://schemas.microsoft.com/office/powerpoint/2010/main" val="303715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1815151"/>
          </a:xfrm>
        </p:spPr>
        <p:txBody>
          <a:bodyPr>
            <a:normAutofit/>
          </a:bodyPr>
          <a:lstStyle/>
          <a:p>
            <a:r>
              <a:rPr lang="el-GR" sz="2000" dirty="0">
                <a:solidFill>
                  <a:srgbClr val="863204"/>
                </a:solidFill>
                <a:effectLst>
                  <a:outerShdw blurRad="38100" dist="38100" dir="2700000" algn="tl">
                    <a:srgbClr val="000000">
                      <a:alpha val="43137"/>
                    </a:srgbClr>
                  </a:outerShdw>
                </a:effectLst>
              </a:rPr>
              <a:t>Στου </a:t>
            </a:r>
            <a:r>
              <a:rPr lang="el-GR" sz="2000" dirty="0" err="1">
                <a:solidFill>
                  <a:srgbClr val="863204"/>
                </a:solidFill>
                <a:effectLst>
                  <a:outerShdw blurRad="38100" dist="38100" dir="2700000" algn="tl">
                    <a:srgbClr val="000000">
                      <a:alpha val="43137"/>
                    </a:srgbClr>
                  </a:outerShdw>
                </a:effectLst>
              </a:rPr>
              <a:t>Όθωνα</a:t>
            </a:r>
            <a:r>
              <a:rPr lang="el-GR" sz="2000" dirty="0">
                <a:solidFill>
                  <a:srgbClr val="863204"/>
                </a:solidFill>
                <a:effectLst>
                  <a:outerShdw blurRad="38100" dist="38100" dir="2700000" algn="tl">
                    <a:srgbClr val="000000">
                      <a:alpha val="43137"/>
                    </a:srgbClr>
                  </a:outerShdw>
                </a:effectLst>
              </a:rPr>
              <a:t> τα χρόνια</a:t>
            </a:r>
          </a:p>
          <a:p>
            <a:pPr lvl="2"/>
            <a:r>
              <a:rPr lang="en-US" dirty="0">
                <a:hlinkClick r:id="rId2"/>
              </a:rPr>
              <a:t>http://photodentro.edu.gr/ugc/r/8525/991</a:t>
            </a:r>
            <a:endParaRPr lang="el-GR" dirty="0"/>
          </a:p>
          <a:p>
            <a:pPr lvl="2"/>
            <a:r>
              <a:rPr lang="el-GR" b="0" dirty="0"/>
              <a:t>Εφαρμογή</a:t>
            </a:r>
          </a:p>
          <a:p>
            <a:pPr lvl="2"/>
            <a:r>
              <a:rPr lang="el-GR" b="0" dirty="0"/>
              <a:t>Προέλευση: Φωτόδεντρο / Υλικό χρηστών</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a:t>Ψηφιακό Εκπαιδευτικό Περιεχόμενο:</a:t>
            </a:r>
          </a:p>
        </p:txBody>
      </p:sp>
      <p:pic>
        <p:nvPicPr>
          <p:cNvPr id="8" name="Θέση περιεχομένου 7">
            <a:extLst>
              <a:ext uri="{FF2B5EF4-FFF2-40B4-BE49-F238E27FC236}">
                <a16:creationId xmlns:a16="http://schemas.microsoft.com/office/drawing/2014/main" id="{3F338674-D362-4F9A-AFDF-0382801BA3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8781" y="1034544"/>
            <a:ext cx="1707557" cy="1707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843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22</a:t>
            </a:fld>
            <a:endParaRPr lang="en-US" dirty="0"/>
          </a:p>
        </p:txBody>
      </p:sp>
      <p:sp>
        <p:nvSpPr>
          <p:cNvPr id="10" name="Content Placeholder 9"/>
          <p:cNvSpPr>
            <a:spLocks noGrp="1"/>
          </p:cNvSpPr>
          <p:nvPr>
            <p:ph sz="half" idx="2"/>
          </p:nvPr>
        </p:nvSpPr>
        <p:spPr/>
        <p:txBody>
          <a:bodyPr>
            <a:normAutofit fontScale="85000" lnSpcReduction="20000"/>
          </a:bodyPr>
          <a:lstStyle/>
          <a:p>
            <a:pPr lvl="1">
              <a:buFont typeface="Arial" pitchFamily="34" charset="0"/>
              <a:buChar char="•"/>
            </a:pPr>
            <a:r>
              <a:rPr lang="el-GR" sz="2400" dirty="0"/>
              <a:t>Περιγραφή δραστηριότητας: </a:t>
            </a:r>
          </a:p>
          <a:p>
            <a:pPr lvl="1">
              <a:buFont typeface="Arial" pitchFamily="34" charset="0"/>
              <a:buChar char="•"/>
            </a:pPr>
            <a:endParaRPr lang="el-GR" sz="1600" dirty="0"/>
          </a:p>
          <a:p>
            <a:r>
              <a:rPr lang="el-GR" sz="1600" dirty="0"/>
              <a:t>	</a:t>
            </a:r>
            <a:r>
              <a:rPr lang="el-GR" dirty="0"/>
              <a:t>Οι μαθητές διαβάζουν τους στίχους του Νίκου Γκάτσου και αν υπάρχει η δυνατότητα ακούν το τραγουδιού «Στου </a:t>
            </a:r>
            <a:r>
              <a:rPr lang="el-GR" dirty="0" err="1"/>
              <a:t>Όθωνα</a:t>
            </a:r>
            <a:r>
              <a:rPr lang="el-GR" dirty="0"/>
              <a:t> τα χρόνια» σε μελοποίηση Σταύρου Ξαρχάκου. Γράφουν λέξεις/φράσεις που τους κάνουν εντύπωση και συμπληρώνουν το φύλλο δραστηριότητας – ερωτηματολόγιο  του μαθητή</a:t>
            </a:r>
            <a:endParaRPr lang="el-GR" sz="1600" dirty="0"/>
          </a:p>
          <a:p>
            <a:pPr marL="0" lvl="1" indent="0" algn="just">
              <a:buNone/>
            </a:pPr>
            <a:endParaRPr lang="el-GR" sz="2400" dirty="0"/>
          </a:p>
          <a:p>
            <a:pPr lvl="1">
              <a:buFont typeface="Arial" pitchFamily="34" charset="0"/>
              <a:buChar char="•"/>
            </a:pPr>
            <a:r>
              <a:rPr lang="el-GR" sz="2400" dirty="0"/>
              <a:t>Αποτελέσματα της δραστηριότητας:</a:t>
            </a:r>
            <a:endParaRPr lang="en-US" sz="2400" dirty="0"/>
          </a:p>
          <a:p>
            <a:pPr lvl="0" algn="just">
              <a:buFont typeface="Arial" panose="020B0604020202020204" pitchFamily="34" charset="0"/>
              <a:buChar char="•"/>
            </a:pPr>
            <a:r>
              <a:rPr lang="el-GR" dirty="0"/>
              <a:t>Ερωτηματολόγιο ανάλυσης και κατανόησης των προβλημάτων – νύξεων σχετικά με την περίοδο της  βασιλείας του </a:t>
            </a:r>
            <a:r>
              <a:rPr lang="el-GR" dirty="0" err="1"/>
              <a:t>Όθωνα</a:t>
            </a:r>
            <a:r>
              <a:rPr lang="el-GR" dirty="0"/>
              <a:t>.</a:t>
            </a:r>
          </a:p>
          <a:p>
            <a:pPr lvl="0" algn="just">
              <a:buFont typeface="Arial" panose="020B0604020202020204" pitchFamily="34" charset="0"/>
              <a:buChar char="•"/>
            </a:pPr>
            <a:r>
              <a:rPr lang="el-GR" dirty="0"/>
              <a:t>Εξάσκηση της δεξιότητας λεκτικών περιγραφών και διάκριση της διαφοράς μεταξύ παρατήρησης και ερμηνείας. </a:t>
            </a:r>
          </a:p>
          <a:p>
            <a:pPr lvl="0" algn="just">
              <a:buFont typeface="Arial" panose="020B0604020202020204" pitchFamily="34" charset="0"/>
              <a:buChar char="•"/>
            </a:pPr>
            <a:r>
              <a:rPr lang="el-GR" dirty="0"/>
              <a:t>Εισαγωγή στο ιστορικό και κοινωνικό γίγνεσθαι της εποχής</a:t>
            </a:r>
          </a:p>
          <a:p>
            <a:pPr marL="0" lvl="1" indent="0">
              <a:buNone/>
            </a:pPr>
            <a:endParaRPr lang="el-GR" sz="1600" dirty="0"/>
          </a:p>
        </p:txBody>
      </p:sp>
    </p:spTree>
    <p:extLst>
      <p:ext uri="{BB962C8B-B14F-4D97-AF65-F5344CB8AC3E}">
        <p14:creationId xmlns:p14="http://schemas.microsoft.com/office/powerpoint/2010/main" val="233675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23</a:t>
            </a:fld>
            <a:endParaRPr lang="en-US" dirty="0"/>
          </a:p>
        </p:txBody>
      </p:sp>
      <p:sp>
        <p:nvSpPr>
          <p:cNvPr id="7" name="Content Placeholder 6"/>
          <p:cNvSpPr>
            <a:spLocks noGrp="1"/>
          </p:cNvSpPr>
          <p:nvPr>
            <p:ph sz="half" idx="2"/>
          </p:nvPr>
        </p:nvSpPr>
        <p:spPr/>
        <p:txBody>
          <a:bodyPr>
            <a:normAutofit fontScale="85000" lnSpcReduction="10000"/>
          </a:bodyPr>
          <a:lstStyle/>
          <a:p>
            <a:r>
              <a:rPr lang="el-GR" b="1" dirty="0"/>
              <a:t>ΔΡΑΣΤΗΡΙΟΤΗΤΑ  5</a:t>
            </a:r>
            <a:r>
              <a:rPr lang="el-GR" b="1" baseline="30000" dirty="0"/>
              <a:t>η</a:t>
            </a:r>
            <a:r>
              <a:rPr lang="el-GR" b="1" dirty="0"/>
              <a:t> : Αναταραχή στο καφενείο</a:t>
            </a:r>
          </a:p>
          <a:p>
            <a:r>
              <a:rPr lang="el-GR" sz="2400" dirty="0"/>
              <a:t>Διάρκεια:  30 λεπτά</a:t>
            </a:r>
          </a:p>
          <a:p>
            <a:pPr lvl="1" algn="just">
              <a:buFont typeface="Arial" pitchFamily="34" charset="0"/>
              <a:buChar char="•"/>
            </a:pPr>
            <a:r>
              <a:rPr lang="el-GR" sz="2400" dirty="0"/>
              <a:t>Είδος δραστηριότητας: Διερευνητική δραστηριότητα ανάγνωσης ιστορικής πηγής και παρουσίασης</a:t>
            </a:r>
          </a:p>
          <a:p>
            <a:pPr lvl="1">
              <a:buFont typeface="Arial" pitchFamily="34" charset="0"/>
              <a:buChar char="•"/>
            </a:pPr>
            <a:r>
              <a:rPr lang="el-GR" sz="2400" dirty="0"/>
              <a:t>Οργάνωση τάξης: Εργασία σε 4 ομάδες. </a:t>
            </a:r>
          </a:p>
          <a:p>
            <a:pPr lvl="1" algn="just">
              <a:buFont typeface="Arial" pitchFamily="34" charset="0"/>
              <a:buChar char="•"/>
            </a:pPr>
            <a:r>
              <a:rPr lang="el-GR" sz="2400" dirty="0"/>
              <a:t>Ρόλος του διδάσκοντα: Συμβουλευτικός, </a:t>
            </a:r>
            <a:r>
              <a:rPr lang="el-GR" sz="2400" dirty="0" err="1"/>
              <a:t>διευκολυντικός</a:t>
            </a:r>
            <a:r>
              <a:rPr lang="el-GR" sz="2400" dirty="0"/>
              <a:t>, συντονιστικός </a:t>
            </a:r>
          </a:p>
          <a:p>
            <a:pPr lvl="0"/>
            <a:r>
              <a:rPr lang="el-GR" sz="2400" dirty="0"/>
              <a:t>Σύνδεση με τον διδακτικό στόχο: </a:t>
            </a:r>
          </a:p>
          <a:p>
            <a:pPr lvl="0" algn="just">
              <a:buFont typeface="Arial" panose="020B0604020202020204" pitchFamily="34" charset="0"/>
              <a:buChar char="•"/>
            </a:pPr>
            <a:r>
              <a:rPr lang="el-GR" dirty="0"/>
              <a:t>Κατανόηση των αιτιών που οδήγησαν στο κίνημα της 3ης Σεπτεμβρίου του 1843</a:t>
            </a:r>
          </a:p>
          <a:p>
            <a:pPr lvl="0" algn="just">
              <a:buFont typeface="Arial" panose="020B0604020202020204" pitchFamily="34" charset="0"/>
              <a:buChar char="•"/>
            </a:pPr>
            <a:r>
              <a:rPr lang="el-GR" dirty="0"/>
              <a:t>Διερεύνηση και οικοδόμηση της ιστορικής γνώσης</a:t>
            </a:r>
          </a:p>
          <a:p>
            <a:pPr lvl="0" algn="just">
              <a:buFont typeface="Arial" panose="020B0604020202020204" pitchFamily="34" charset="0"/>
              <a:buChar char="•"/>
            </a:pPr>
            <a:r>
              <a:rPr lang="el-GR" dirty="0"/>
              <a:t>Αξιοποίηση προηγούμενων αναπαραστάσεων και ιστορικών πηγών</a:t>
            </a:r>
          </a:p>
          <a:p>
            <a:endParaRPr lang="el-GR" dirty="0"/>
          </a:p>
        </p:txBody>
      </p:sp>
    </p:spTree>
    <p:extLst>
      <p:ext uri="{BB962C8B-B14F-4D97-AF65-F5344CB8AC3E}">
        <p14:creationId xmlns:p14="http://schemas.microsoft.com/office/powerpoint/2010/main" val="245600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1815151"/>
          </a:xfrm>
        </p:spPr>
        <p:txBody>
          <a:bodyPr>
            <a:normAutofit/>
          </a:bodyPr>
          <a:lstStyle/>
          <a:p>
            <a:r>
              <a:rPr lang="el-GR" sz="2000" dirty="0">
                <a:solidFill>
                  <a:srgbClr val="863204"/>
                </a:solidFill>
                <a:effectLst>
                  <a:outerShdw blurRad="38100" dist="38100" dir="2700000" algn="tl">
                    <a:srgbClr val="000000">
                      <a:alpha val="43137"/>
                    </a:srgbClr>
                  </a:outerShdw>
                </a:effectLst>
              </a:rPr>
              <a:t>ΤΟ ΚΙΝΗΜΑ ΤΗΣ </a:t>
            </a:r>
            <a:r>
              <a:rPr lang="en-US" sz="2000" dirty="0">
                <a:solidFill>
                  <a:srgbClr val="863204"/>
                </a:solidFill>
                <a:effectLst>
                  <a:outerShdw blurRad="38100" dist="38100" dir="2700000" algn="tl">
                    <a:srgbClr val="000000">
                      <a:alpha val="43137"/>
                    </a:srgbClr>
                  </a:outerShdw>
                </a:effectLst>
              </a:rPr>
              <a:t>3</a:t>
            </a:r>
            <a:r>
              <a:rPr lang="el-GR" sz="2000" baseline="30000" dirty="0">
                <a:solidFill>
                  <a:srgbClr val="863204"/>
                </a:solidFill>
                <a:effectLst>
                  <a:outerShdw blurRad="38100" dist="38100" dir="2700000" algn="tl">
                    <a:srgbClr val="000000">
                      <a:alpha val="43137"/>
                    </a:srgbClr>
                  </a:outerShdw>
                </a:effectLst>
              </a:rPr>
              <a:t>ης</a:t>
            </a:r>
            <a:r>
              <a:rPr lang="el-GR" sz="2000" dirty="0">
                <a:solidFill>
                  <a:srgbClr val="863204"/>
                </a:solidFill>
                <a:effectLst>
                  <a:outerShdw blurRad="38100" dist="38100" dir="2700000" algn="tl">
                    <a:srgbClr val="000000">
                      <a:alpha val="43137"/>
                    </a:srgbClr>
                  </a:outerShdw>
                </a:effectLst>
              </a:rPr>
              <a:t> ΣΕΠΤΕΜΒΡΙΟΥ 1843</a:t>
            </a:r>
          </a:p>
          <a:p>
            <a:pPr lvl="2"/>
            <a:r>
              <a:rPr lang="en-US" dirty="0">
                <a:hlinkClick r:id="rId2"/>
              </a:rPr>
              <a:t>http://photodentro.edu.gr/aggregator/lo/photodentro-lor-8521-9597</a:t>
            </a:r>
            <a:endParaRPr lang="el-GR" dirty="0"/>
          </a:p>
          <a:p>
            <a:pPr lvl="2"/>
            <a:r>
              <a:rPr lang="el-GR" b="0" dirty="0"/>
              <a:t>Εφαρμογή</a:t>
            </a:r>
          </a:p>
          <a:p>
            <a:pPr lvl="2"/>
            <a:r>
              <a:rPr lang="el-GR" b="0" dirty="0"/>
              <a:t>Προέλευση: Φωτόδεντρο / Μαθησιακά </a:t>
            </a:r>
            <a:r>
              <a:rPr lang="el-GR" dirty="0"/>
              <a:t>Α</a:t>
            </a:r>
            <a:r>
              <a:rPr lang="el-GR" b="0" dirty="0"/>
              <a:t>ντικείμενα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24</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a:t>Ψηφιακό Εκπαιδευτικό Περιεχόμενο:</a:t>
            </a:r>
          </a:p>
        </p:txBody>
      </p:sp>
      <p:pic>
        <p:nvPicPr>
          <p:cNvPr id="8" name="Θέση περιεχομένου 7">
            <a:extLst>
              <a:ext uri="{FF2B5EF4-FFF2-40B4-BE49-F238E27FC236}">
                <a16:creationId xmlns:a16="http://schemas.microsoft.com/office/drawing/2014/main" id="{41C0164D-FAC0-425A-996F-ED55DEF0DF8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0075" y="1174754"/>
            <a:ext cx="1843088" cy="1465254"/>
          </a:xfrm>
        </p:spPr>
      </p:pic>
    </p:spTree>
    <p:extLst>
      <p:ext uri="{BB962C8B-B14F-4D97-AF65-F5344CB8AC3E}">
        <p14:creationId xmlns:p14="http://schemas.microsoft.com/office/powerpoint/2010/main" val="173205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25</a:t>
            </a:fld>
            <a:endParaRPr lang="en-US" dirty="0"/>
          </a:p>
        </p:txBody>
      </p:sp>
      <p:sp>
        <p:nvSpPr>
          <p:cNvPr id="10" name="Content Placeholder 9"/>
          <p:cNvSpPr>
            <a:spLocks noGrp="1"/>
          </p:cNvSpPr>
          <p:nvPr>
            <p:ph sz="half" idx="2"/>
          </p:nvPr>
        </p:nvSpPr>
        <p:spPr/>
        <p:txBody>
          <a:bodyPr>
            <a:normAutofit fontScale="92500" lnSpcReduction="20000"/>
          </a:bodyPr>
          <a:lstStyle/>
          <a:p>
            <a:pPr lvl="1">
              <a:buFont typeface="Arial" pitchFamily="34" charset="0"/>
              <a:buChar char="•"/>
            </a:pPr>
            <a:r>
              <a:rPr lang="el-GR" dirty="0"/>
              <a:t>Περιγραφή δραστηριότητας: </a:t>
            </a:r>
          </a:p>
          <a:p>
            <a:pPr marL="0" lvl="1" indent="0" algn="just">
              <a:buNone/>
            </a:pPr>
            <a:r>
              <a:rPr lang="el-GR" sz="1900" dirty="0"/>
              <a:t>	</a:t>
            </a:r>
          </a:p>
          <a:p>
            <a:pPr marL="0" lvl="1" indent="0" algn="just">
              <a:buNone/>
            </a:pPr>
            <a:r>
              <a:rPr lang="el-GR" sz="1900" dirty="0"/>
              <a:t>	</a:t>
            </a:r>
            <a:r>
              <a:rPr lang="el-GR" sz="2100" dirty="0"/>
              <a:t>Οι μαθητές μελετούν τις πηγές του σχετικού ψηφιακού μαθησιακού αντικειμένου «Το κίνημα της 3ης Σεπτεμβρίου του 1843» από το </a:t>
            </a:r>
            <a:r>
              <a:rPr lang="el-GR" sz="2100" dirty="0" err="1"/>
              <a:t>Φωτόδεντρο</a:t>
            </a:r>
            <a:r>
              <a:rPr lang="el-GR" sz="2100" dirty="0"/>
              <a:t> δηλ. τον πίνακα, τις δυο γραπτές πηγές και του </a:t>
            </a:r>
            <a:r>
              <a:rPr lang="en-US" sz="2100" dirty="0"/>
              <a:t>video </a:t>
            </a:r>
            <a:r>
              <a:rPr lang="el-GR" sz="2100" dirty="0"/>
              <a:t>αν υπάρχει η δυνατότητα και στη συνέχεια δημιουργούν μια προσομοίωση συζήτησης των θαμώνων του καφενείου «Η Ωραία Ελλάς»</a:t>
            </a:r>
          </a:p>
          <a:p>
            <a:pPr marL="0" lvl="1" indent="0" algn="just">
              <a:buNone/>
            </a:pPr>
            <a:endParaRPr lang="el-GR" sz="2100" dirty="0"/>
          </a:p>
          <a:p>
            <a:pPr lvl="1">
              <a:buFont typeface="Arial" pitchFamily="34" charset="0"/>
              <a:buChar char="•"/>
            </a:pPr>
            <a:r>
              <a:rPr lang="el-GR" sz="2100" dirty="0"/>
              <a:t>Αποτελέσματα της δραστηριότητας:</a:t>
            </a:r>
            <a:endParaRPr lang="en-US" sz="2100" dirty="0"/>
          </a:p>
          <a:p>
            <a:pPr lvl="0" algn="just">
              <a:buFont typeface="Arial" panose="020B0604020202020204" pitchFamily="34" charset="0"/>
              <a:buChar char="•"/>
            </a:pPr>
            <a:r>
              <a:rPr lang="el-GR" sz="2100" dirty="0"/>
              <a:t>Δημιουργία προσομοίωσης σχετικά με τις συνθήκες που οδήγησαν στο κίνημα της 3ης Σεπτεμβρίου του 1843</a:t>
            </a:r>
          </a:p>
          <a:p>
            <a:pPr lvl="0" algn="just">
              <a:buFont typeface="Arial" panose="020B0604020202020204" pitchFamily="34" charset="0"/>
              <a:buChar char="•"/>
            </a:pPr>
            <a:r>
              <a:rPr lang="el-GR" sz="2100" dirty="0"/>
              <a:t>Εξάσκηση και ερμηνεία ιστορικής πηγής</a:t>
            </a:r>
          </a:p>
          <a:p>
            <a:pPr lvl="0" algn="just">
              <a:buFont typeface="Arial" panose="020B0604020202020204" pitchFamily="34" charset="0"/>
              <a:buChar char="•"/>
            </a:pPr>
            <a:r>
              <a:rPr lang="el-GR" sz="2100" dirty="0"/>
              <a:t>Εξάσκηση στην ανάπτυξη της δεξιότητας λεκτικών περιγραφών </a:t>
            </a:r>
          </a:p>
          <a:p>
            <a:pPr lvl="0" algn="just">
              <a:buFont typeface="Arial" panose="020B0604020202020204" pitchFamily="34" charset="0"/>
              <a:buChar char="•"/>
            </a:pPr>
            <a:r>
              <a:rPr lang="el-GR" sz="2100" dirty="0"/>
              <a:t>Εξάσκηση στην διάκριση της διαφοράς μεταξύ παρατήρησης και ερμηνείας. </a:t>
            </a:r>
          </a:p>
          <a:p>
            <a:pPr marL="0" lvl="1" indent="0">
              <a:buNone/>
            </a:pPr>
            <a:endParaRPr lang="el-GR" sz="1400" dirty="0"/>
          </a:p>
        </p:txBody>
      </p:sp>
    </p:spTree>
    <p:extLst>
      <p:ext uri="{BB962C8B-B14F-4D97-AF65-F5344CB8AC3E}">
        <p14:creationId xmlns:p14="http://schemas.microsoft.com/office/powerpoint/2010/main" val="100684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26</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l-GR" sz="1600" dirty="0"/>
              <a:t>Λαϊκή λιθογραφία της εποχής για την επανάσταση της 3</a:t>
            </a:r>
            <a:r>
              <a:rPr lang="el-GR" sz="1600" baseline="30000" dirty="0"/>
              <a:t>ης</a:t>
            </a:r>
            <a:r>
              <a:rPr lang="el-GR" sz="1600" dirty="0"/>
              <a:t> Σεπτεμβρίου 1843</a:t>
            </a:r>
          </a:p>
        </p:txBody>
      </p:sp>
      <p:pic>
        <p:nvPicPr>
          <p:cNvPr id="7" name="Θέση περιεχομένου 6">
            <a:extLst>
              <a:ext uri="{FF2B5EF4-FFF2-40B4-BE49-F238E27FC236}">
                <a16:creationId xmlns:a16="http://schemas.microsoft.com/office/drawing/2014/main" id="{8ABC81B8-A9B8-4615-ABA3-04AD326ED2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25193" y="287338"/>
            <a:ext cx="5595188" cy="4448175"/>
          </a:xfrm>
        </p:spPr>
      </p:pic>
    </p:spTree>
    <p:extLst>
      <p:ext uri="{BB962C8B-B14F-4D97-AF65-F5344CB8AC3E}">
        <p14:creationId xmlns:p14="http://schemas.microsoft.com/office/powerpoint/2010/main" val="403089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a:t>ΑΝΑΛΥΤΙΚΗ ΠΕΡΙΓΡΑΦΗ </a:t>
            </a:r>
            <a:br>
              <a:rPr lang="el-GR" sz="2400" dirty="0"/>
            </a:br>
            <a:r>
              <a:rPr lang="el-GR" sz="2400" dirty="0"/>
              <a:t>ΤΗΣ ανοιχτησ εκπαιδευτικησ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27</a:t>
            </a:fld>
            <a:endParaRPr lang="en-US" dirty="0"/>
          </a:p>
        </p:txBody>
      </p:sp>
      <p:sp>
        <p:nvSpPr>
          <p:cNvPr id="7" name="Content Placeholder 6"/>
          <p:cNvSpPr>
            <a:spLocks noGrp="1"/>
          </p:cNvSpPr>
          <p:nvPr>
            <p:ph sz="half" idx="2"/>
          </p:nvPr>
        </p:nvSpPr>
        <p:spPr/>
        <p:txBody>
          <a:bodyPr>
            <a:normAutofit fontScale="77500" lnSpcReduction="20000"/>
          </a:bodyPr>
          <a:lstStyle/>
          <a:p>
            <a:r>
              <a:rPr lang="el-GR" b="1" dirty="0"/>
              <a:t>ΔΡΑΣΤΗΡΙΟΤΗΤΑ  6: Προετοιμασία για το κίνημα της 3</a:t>
            </a:r>
            <a:r>
              <a:rPr lang="el-GR" b="1" baseline="30000" dirty="0"/>
              <a:t>ης</a:t>
            </a:r>
            <a:r>
              <a:rPr lang="el-GR" b="1" dirty="0"/>
              <a:t> </a:t>
            </a:r>
            <a:r>
              <a:rPr lang="el-GR" b="1" dirty="0" err="1"/>
              <a:t>Σεπτέμβρίου</a:t>
            </a:r>
            <a:r>
              <a:rPr lang="el-GR" b="1" dirty="0"/>
              <a:t> 1843</a:t>
            </a:r>
          </a:p>
          <a:p>
            <a:r>
              <a:rPr lang="el-GR" sz="2400" dirty="0"/>
              <a:t>Διάρκεια:  30 λεπτά</a:t>
            </a:r>
          </a:p>
          <a:p>
            <a:pPr lvl="1">
              <a:buFont typeface="Arial" pitchFamily="34" charset="0"/>
              <a:buChar char="•"/>
            </a:pPr>
            <a:r>
              <a:rPr lang="el-GR" sz="2400" dirty="0"/>
              <a:t>Είδος δραστηριότητας: Προσομοίωση, παιχνίδι ρόλων, σύνταξη κειμένων </a:t>
            </a:r>
          </a:p>
          <a:p>
            <a:pPr lvl="1">
              <a:buFont typeface="Arial" pitchFamily="34" charset="0"/>
              <a:buChar char="•"/>
            </a:pPr>
            <a:r>
              <a:rPr lang="el-GR" sz="2400" dirty="0"/>
              <a:t>Οργάνωση τάξης: Εργασία σε 4 ομάδες</a:t>
            </a:r>
          </a:p>
          <a:p>
            <a:pPr lvl="1">
              <a:buFont typeface="Arial" pitchFamily="34" charset="0"/>
              <a:buChar char="•"/>
            </a:pPr>
            <a:r>
              <a:rPr lang="el-GR" sz="2400" dirty="0"/>
              <a:t>Ρόλος του διδάσκοντα: Ενθαρρυντικός, υποστηρικτικός, συντονιστικός. </a:t>
            </a:r>
          </a:p>
          <a:p>
            <a:pPr lvl="0"/>
            <a:r>
              <a:rPr lang="el-GR" sz="2400" dirty="0"/>
              <a:t>Σύνδεση με τον διδακτικό στόχο: </a:t>
            </a:r>
          </a:p>
          <a:p>
            <a:pPr lvl="0" algn="just">
              <a:buFont typeface="Arial" panose="020B0604020202020204" pitchFamily="34" charset="0"/>
              <a:buChar char="•"/>
            </a:pPr>
            <a:r>
              <a:rPr lang="el-GR" dirty="0"/>
              <a:t>Κατανόηση των αιτιών που οδήγησαν στο κίνημα της 3ης Σεπτεμβρίου του 1843</a:t>
            </a:r>
            <a:endParaRPr lang="el-GR" sz="2000" dirty="0"/>
          </a:p>
          <a:p>
            <a:pPr lvl="0" algn="just">
              <a:buFont typeface="Arial" panose="020B0604020202020204" pitchFamily="34" charset="0"/>
              <a:buChar char="•"/>
            </a:pPr>
            <a:r>
              <a:rPr lang="el-GR" dirty="0"/>
              <a:t>Διερεύνηση και οικοδόμηση της ιστορικής γνώσης</a:t>
            </a:r>
            <a:endParaRPr lang="el-GR" sz="2000" dirty="0"/>
          </a:p>
          <a:p>
            <a:pPr lvl="0" algn="just">
              <a:buFont typeface="Arial" panose="020B0604020202020204" pitchFamily="34" charset="0"/>
              <a:buChar char="•"/>
            </a:pPr>
            <a:r>
              <a:rPr lang="el-GR" dirty="0"/>
              <a:t>Αξιοποίηση προηγούμενων αναπαραστάσεων και ιστορικών πηγών</a:t>
            </a:r>
            <a:endParaRPr lang="el-GR" sz="2000" dirty="0"/>
          </a:p>
          <a:p>
            <a:pPr lvl="0" algn="just">
              <a:buFont typeface="Arial" panose="020B0604020202020204" pitchFamily="34" charset="0"/>
              <a:buChar char="•"/>
            </a:pPr>
            <a:r>
              <a:rPr lang="el-GR" dirty="0"/>
              <a:t>Κατανόηση των δυνατοτήτων των ιστορικών πηγών</a:t>
            </a:r>
            <a:endParaRPr lang="el-GR" sz="2000" dirty="0"/>
          </a:p>
          <a:p>
            <a:endParaRPr lang="el-GR" dirty="0"/>
          </a:p>
        </p:txBody>
      </p:sp>
    </p:spTree>
    <p:extLst>
      <p:ext uri="{BB962C8B-B14F-4D97-AF65-F5344CB8AC3E}">
        <p14:creationId xmlns:p14="http://schemas.microsoft.com/office/powerpoint/2010/main" val="38309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28</a:t>
            </a:fld>
            <a:endParaRPr lang="en-US" dirty="0"/>
          </a:p>
        </p:txBody>
      </p:sp>
      <p:sp>
        <p:nvSpPr>
          <p:cNvPr id="10" name="Content Placeholder 9"/>
          <p:cNvSpPr>
            <a:spLocks noGrp="1"/>
          </p:cNvSpPr>
          <p:nvPr>
            <p:ph sz="half" idx="2"/>
          </p:nvPr>
        </p:nvSpPr>
        <p:spPr/>
        <p:txBody>
          <a:bodyPr>
            <a:normAutofit fontScale="85000" lnSpcReduction="20000"/>
          </a:bodyPr>
          <a:lstStyle/>
          <a:p>
            <a:pPr lvl="1">
              <a:buFont typeface="Arial" pitchFamily="34" charset="0"/>
              <a:buChar char="•"/>
            </a:pPr>
            <a:r>
              <a:rPr lang="el-GR" sz="2400" dirty="0"/>
              <a:t>Περιγραφή δραστηριότητας: </a:t>
            </a:r>
          </a:p>
          <a:p>
            <a:pPr marL="0" lvl="1" indent="0">
              <a:buNone/>
            </a:pPr>
            <a:endParaRPr lang="el-GR" sz="2400" dirty="0"/>
          </a:p>
          <a:p>
            <a:pPr marL="0" lvl="1" indent="0" algn="just">
              <a:buNone/>
            </a:pPr>
            <a:r>
              <a:rPr lang="el-GR" dirty="0"/>
              <a:t>	</a:t>
            </a:r>
            <a:r>
              <a:rPr lang="el-GR" sz="2400" dirty="0"/>
              <a:t>Οι μαθητές, σε συνέχεια της προηγούμενης δραστηριότητας, ετοιμάζουν πανό και αφίσες, σε χαρτιά του μέτρου ή Α3, με συνθήματα και δημιουργούν μια προσομοίωση της Επανάστασης της 3ης Σεπτεμβρίου του 1843 με συνθήματα και ομιλίες.</a:t>
            </a:r>
          </a:p>
          <a:p>
            <a:pPr marL="0" lvl="1" indent="0">
              <a:buNone/>
            </a:pPr>
            <a:endParaRPr lang="el-GR" sz="2400" dirty="0"/>
          </a:p>
          <a:p>
            <a:pPr lvl="1">
              <a:buFont typeface="Arial" pitchFamily="34" charset="0"/>
              <a:buChar char="•"/>
            </a:pPr>
            <a:r>
              <a:rPr lang="el-GR" sz="2400" dirty="0"/>
              <a:t>Αποτελέσματα της δραστηριότητας:</a:t>
            </a:r>
            <a:endParaRPr lang="en-US" sz="2400" dirty="0"/>
          </a:p>
          <a:p>
            <a:pPr lvl="1">
              <a:buFont typeface="Arial" pitchFamily="34" charset="0"/>
              <a:buChar char="•"/>
            </a:pPr>
            <a:endParaRPr lang="en-US" sz="2400" dirty="0"/>
          </a:p>
          <a:p>
            <a:pPr lvl="0" algn="just">
              <a:buFont typeface="Arial" panose="020B0604020202020204" pitchFamily="34" charset="0"/>
              <a:buChar char="•"/>
            </a:pPr>
            <a:r>
              <a:rPr lang="el-GR" dirty="0"/>
              <a:t>Δημιουργία αφισών, πανό, συνθημάτων και ομιλιών σχετικά με το κίνημα της 3</a:t>
            </a:r>
            <a:r>
              <a:rPr lang="el-GR" baseline="30000" dirty="0"/>
              <a:t>ης</a:t>
            </a:r>
            <a:r>
              <a:rPr lang="el-GR" dirty="0"/>
              <a:t> Σεπτεμβρίου του 1843</a:t>
            </a:r>
            <a:endParaRPr lang="el-GR" sz="2000" dirty="0"/>
          </a:p>
          <a:p>
            <a:pPr lvl="0" algn="just">
              <a:buFont typeface="Arial" panose="020B0604020202020204" pitchFamily="34" charset="0"/>
              <a:buChar char="•"/>
            </a:pPr>
            <a:r>
              <a:rPr lang="el-GR" dirty="0"/>
              <a:t>Δημιουργία προσομοίωσης για την αναπαράσταση του κινήματος της 3</a:t>
            </a:r>
            <a:r>
              <a:rPr lang="el-GR" baseline="30000" dirty="0"/>
              <a:t>ης</a:t>
            </a:r>
            <a:r>
              <a:rPr lang="el-GR" dirty="0"/>
              <a:t> Σεπτεμβρίου του 1843 σύμφωνα με τον πίνακα της ιστορικής πηγής</a:t>
            </a:r>
            <a:endParaRPr lang="el-GR" sz="2000" dirty="0"/>
          </a:p>
          <a:p>
            <a:pPr marL="0" lvl="1" indent="0">
              <a:buNone/>
            </a:pPr>
            <a:endParaRPr lang="el-GR" sz="2400" dirty="0"/>
          </a:p>
        </p:txBody>
      </p:sp>
    </p:spTree>
    <p:extLst>
      <p:ext uri="{BB962C8B-B14F-4D97-AF65-F5344CB8AC3E}">
        <p14:creationId xmlns:p14="http://schemas.microsoft.com/office/powerpoint/2010/main" val="425643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a:t>ΣΥΝΤΟΜΗ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
        <p:nvSpPr>
          <p:cNvPr id="12" name="Content Placeholder 11"/>
          <p:cNvSpPr>
            <a:spLocks noGrp="1"/>
          </p:cNvSpPr>
          <p:nvPr>
            <p:ph sz="half" idx="2"/>
          </p:nvPr>
        </p:nvSpPr>
        <p:spPr/>
        <p:txBody>
          <a:bodyPr>
            <a:normAutofit/>
          </a:bodyPr>
          <a:lstStyle/>
          <a:p>
            <a:pPr marL="0" lvl="2" indent="17463">
              <a:buNone/>
            </a:pPr>
            <a:r>
              <a:rPr lang="el-GR" sz="2000" dirty="0"/>
              <a:t>Δώστε μία </a:t>
            </a:r>
            <a:r>
              <a:rPr lang="el-GR" sz="2000" b="1" dirty="0"/>
              <a:t>σύντομη</a:t>
            </a:r>
            <a:r>
              <a:rPr lang="el-GR" sz="2000" dirty="0"/>
              <a:t> περιγραφή της ανοιχτής εκπαιδευτικής πρακτικής με:</a:t>
            </a:r>
          </a:p>
          <a:p>
            <a:pPr lvl="2">
              <a:buFont typeface="Arial" pitchFamily="34" charset="0"/>
              <a:buChar char="•"/>
            </a:pPr>
            <a:r>
              <a:rPr lang="el-GR" dirty="0"/>
              <a:t>Τα αναμενόμενα μαθησιακά αποτελέσματα είναι:</a:t>
            </a:r>
          </a:p>
          <a:p>
            <a:pPr lvl="3"/>
            <a:r>
              <a:rPr lang="el-GR" sz="1800" dirty="0"/>
              <a:t>Κατανόηση της πολιτικής και πολιτειακής κατάσταση που διαμορφώθηκε στο ελληνικό βασίλειο από την ίδρυσή του και μέχρι την έξωση του </a:t>
            </a:r>
            <a:r>
              <a:rPr lang="el-GR" sz="1800" dirty="0" err="1"/>
              <a:t>Όθωνα</a:t>
            </a:r>
            <a:r>
              <a:rPr lang="el-GR" sz="1800" dirty="0"/>
              <a:t>.</a:t>
            </a:r>
          </a:p>
          <a:p>
            <a:pPr lvl="3"/>
            <a:r>
              <a:rPr lang="el-GR" sz="1800" dirty="0"/>
              <a:t>Κατανόηση της κοινωνικής διαστρωμάτωσης της Ελλάδας την συγκεκριμένη ιστορική περίοδο</a:t>
            </a:r>
          </a:p>
          <a:p>
            <a:pPr lvl="3"/>
            <a:r>
              <a:rPr lang="el-GR" sz="1800" dirty="0"/>
              <a:t>Κατανόηση των αιτιών που οδήγησαν στο κίνημα της 3ης Σεπτεμβρίου του 1843</a:t>
            </a:r>
          </a:p>
          <a:p>
            <a:pPr lvl="2">
              <a:buFont typeface="Arial" pitchFamily="34" charset="0"/>
              <a:buChar char="•"/>
            </a:pPr>
            <a:r>
              <a:rPr lang="el-GR" dirty="0"/>
              <a:t> Τι κλήθηκαν οι μαθητές να παραγάγουν</a:t>
            </a:r>
          </a:p>
          <a:p>
            <a:pPr marL="466344" lvl="3" indent="0">
              <a:buNone/>
            </a:pPr>
            <a:r>
              <a:rPr lang="el-GR" sz="1800" dirty="0"/>
              <a:t>Πανό</a:t>
            </a:r>
            <a:r>
              <a:rPr lang="el-GR" sz="1400" dirty="0"/>
              <a:t>, </a:t>
            </a:r>
            <a:r>
              <a:rPr lang="el-GR" sz="1800" dirty="0"/>
              <a:t>αφίσες, ομιλίες, προσομοιώσεις</a:t>
            </a:r>
          </a:p>
          <a:p>
            <a:pPr lvl="3">
              <a:buNone/>
            </a:pPr>
            <a:endParaRPr lang="el-GR" dirty="0"/>
          </a:p>
        </p:txBody>
      </p:sp>
    </p:spTree>
    <p:extLst>
      <p:ext uri="{BB962C8B-B14F-4D97-AF65-F5344CB8AC3E}">
        <p14:creationId xmlns:p14="http://schemas.microsoft.com/office/powerpoint/2010/main" val="9313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dirty="0"/>
          </a:p>
        </p:txBody>
      </p:sp>
      <p:sp>
        <p:nvSpPr>
          <p:cNvPr id="5" name="Content Placeholder 4"/>
          <p:cNvSpPr>
            <a:spLocks noGrp="1"/>
          </p:cNvSpPr>
          <p:nvPr>
            <p:ph sz="half" idx="2"/>
          </p:nvPr>
        </p:nvSpPr>
        <p:spPr/>
        <p:txBody>
          <a:bodyPr>
            <a:normAutofit fontScale="70000" lnSpcReduction="20000"/>
          </a:bodyPr>
          <a:lstStyle/>
          <a:p>
            <a:r>
              <a:rPr lang="el-GR" dirty="0"/>
              <a:t>Θετικά στοιχεία της πρακτικής </a:t>
            </a:r>
            <a:r>
              <a:rPr lang="el-GR" u="sng" dirty="0"/>
              <a:t>κατά την διάρκεια </a:t>
            </a:r>
            <a:r>
              <a:rPr lang="el-GR" dirty="0"/>
              <a:t>της πραγματοποίησής της:</a:t>
            </a:r>
            <a:endParaRPr lang="el-GR" sz="2000" dirty="0"/>
          </a:p>
          <a:p>
            <a:pPr lvl="0" algn="just">
              <a:buFont typeface="Arial" panose="020B0604020202020204" pitchFamily="34" charset="0"/>
              <a:buChar char="•"/>
            </a:pPr>
            <a:r>
              <a:rPr lang="el-GR" dirty="0"/>
              <a:t>Η δημιουργία καινοτόμου κλίματος και ελεύθερης έκφρασης καθώς το μάθημα έγινε με όρους μαθήματος θεατρικής αγωγής – καλλιτεχνικών δίνοντας έτσι την ευκαιρία στους μαθητές να συμμετέχουν από επιλογή και όχι από υποχρέωση.</a:t>
            </a:r>
            <a:endParaRPr lang="el-GR" sz="2000" dirty="0"/>
          </a:p>
          <a:p>
            <a:pPr lvl="0" algn="just">
              <a:buFont typeface="Arial" panose="020B0604020202020204" pitchFamily="34" charset="0"/>
              <a:buChar char="•"/>
            </a:pPr>
            <a:r>
              <a:rPr lang="el-GR" dirty="0"/>
              <a:t>Αυτό οδήγησε στην επιθυμία όλων των μαθητών να συμμετέχουν ανεξάρτητα από μαθησιακές ιδιαιτερότητες και επιδόσεις, μαθησιακά προβλήματα ή ετερότητα (μαθητές </a:t>
            </a:r>
            <a:r>
              <a:rPr lang="el-GR" dirty="0" err="1"/>
              <a:t>Ρομά</a:t>
            </a:r>
            <a:r>
              <a:rPr lang="el-GR" dirty="0"/>
              <a:t>) και να συμβάλουν στο μέτρο των δυνατοτήτων τους στο τελικό αποτέλεσμα κατά την ολοκλήρωση των δραστηριοτήτων.</a:t>
            </a:r>
            <a:endParaRPr lang="el-GR" sz="2000" dirty="0"/>
          </a:p>
          <a:p>
            <a:pPr lvl="0" algn="just">
              <a:buFont typeface="Arial" panose="020B0604020202020204" pitchFamily="34" charset="0"/>
              <a:buChar char="•"/>
            </a:pPr>
            <a:r>
              <a:rPr lang="el-GR" dirty="0"/>
              <a:t>Η δημιουργία κλίματος υγειούς ανταγωνισμού στην ανάπτυξη των δραστηριοτήτων καθώς οι ομάδες έχοντας να ολοκληρώσουν την ίδια δραστηριότητα και να αξιολογηθούν αλλά και να αξιολογήσουν, προσπαθούσαν για το καλύτερο δυνατό αποτέλεσμα.</a:t>
            </a:r>
            <a:endParaRPr lang="el-GR" sz="2000" dirty="0"/>
          </a:p>
          <a:p>
            <a:pPr lvl="0" algn="just">
              <a:buFont typeface="Arial" panose="020B0604020202020204" pitchFamily="34" charset="0"/>
              <a:buChar char="•"/>
            </a:pPr>
            <a:r>
              <a:rPr lang="el-GR" dirty="0"/>
              <a:t>Ενδελεχή μελέτη του σχολικού εγχειριδίου και των πηγών έτσι ώστε να ανακαλύψουν τα στοιχεία που θα τους βοηθούσαν να ολοκληρώσουν με τον βέλτιστο τρόπο τις δραστηριότητες. (Για αρκετούς, σύμφωνα με τις μαρτυρίες τους, ήταν αρκετή αυτήν η φορά που διάβασαν το μάθημα και δεν χρειάστηκε να το ξαναδιαβάσουν στο σπίτι)</a:t>
            </a:r>
            <a:endParaRPr lang="el-G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dirty="0"/>
          </a:p>
        </p:txBody>
      </p:sp>
      <p:sp>
        <p:nvSpPr>
          <p:cNvPr id="5" name="Content Placeholder 4"/>
          <p:cNvSpPr>
            <a:spLocks noGrp="1"/>
          </p:cNvSpPr>
          <p:nvPr>
            <p:ph sz="half" idx="2"/>
          </p:nvPr>
        </p:nvSpPr>
        <p:spPr/>
        <p:txBody>
          <a:bodyPr>
            <a:normAutofit fontScale="70000" lnSpcReduction="20000"/>
          </a:bodyPr>
          <a:lstStyle/>
          <a:p>
            <a:r>
              <a:rPr lang="el-GR" dirty="0"/>
              <a:t>Θετικά στοιχεία της πρακτικής </a:t>
            </a:r>
            <a:r>
              <a:rPr lang="el-GR" u="sng" dirty="0"/>
              <a:t>μετά</a:t>
            </a:r>
            <a:r>
              <a:rPr lang="el-GR" dirty="0"/>
              <a:t> την ολοκλήρωσή της.</a:t>
            </a:r>
            <a:endParaRPr lang="el-GR" sz="2000" dirty="0"/>
          </a:p>
          <a:p>
            <a:pPr lvl="0" algn="just">
              <a:buFont typeface="Arial" panose="020B0604020202020204" pitchFamily="34" charset="0"/>
              <a:buChar char="•"/>
            </a:pPr>
            <a:r>
              <a:rPr lang="el-GR" dirty="0"/>
              <a:t>Η επιθυμία των μαθητών να συνεχιστεί η διδασκαλία της ιστορίας με παρόμοιο τρόπο και στα υπόλοιπα κεφάλαια του βιβλίου.</a:t>
            </a:r>
            <a:endParaRPr lang="el-GR" sz="2000" dirty="0"/>
          </a:p>
          <a:p>
            <a:pPr lvl="0" algn="just">
              <a:buFont typeface="Arial" panose="020B0604020202020204" pitchFamily="34" charset="0"/>
              <a:buChar char="•"/>
            </a:pPr>
            <a:r>
              <a:rPr lang="el-GR" dirty="0"/>
              <a:t>Η δημιουργία έμμεσων εμπειριών ως προς το διδασκόμενο αντικείμενο.</a:t>
            </a:r>
            <a:endParaRPr lang="el-GR" sz="2000" dirty="0"/>
          </a:p>
          <a:p>
            <a:pPr lvl="0" algn="just">
              <a:buFont typeface="Arial" panose="020B0604020202020204" pitchFamily="34" charset="0"/>
              <a:buChar char="•"/>
            </a:pPr>
            <a:r>
              <a:rPr lang="el-GR" dirty="0"/>
              <a:t>Το πνεύμα κριτικής, αξιολόγησης και </a:t>
            </a:r>
            <a:r>
              <a:rPr lang="el-GR" dirty="0" err="1"/>
              <a:t>αυτοαξιολόγησης</a:t>
            </a:r>
            <a:r>
              <a:rPr lang="el-GR" dirty="0"/>
              <a:t> ως προς τον τρόπο ολοκλήρωσης των δραστηριοτήτων που αναπτύχθηκε καθώς οι μαθητές βρέθηκαν στη θέση του </a:t>
            </a:r>
            <a:r>
              <a:rPr lang="el-GR" dirty="0" err="1"/>
              <a:t>αξιολογητή</a:t>
            </a:r>
            <a:r>
              <a:rPr lang="el-GR" dirty="0"/>
              <a:t> των συμμαθητών τους αλλά και των αξιολογούμενων. </a:t>
            </a:r>
          </a:p>
          <a:p>
            <a:r>
              <a:rPr lang="el-GR" dirty="0"/>
              <a:t>Αντίκτυπος της πρακτικής σε επίπεδο μαθητών και τάξης</a:t>
            </a:r>
            <a:endParaRPr lang="el-GR" sz="2000" dirty="0"/>
          </a:p>
          <a:p>
            <a:pPr lvl="0">
              <a:buFont typeface="Arial" panose="020B0604020202020204" pitchFamily="34" charset="0"/>
              <a:buChar char="•"/>
            </a:pPr>
            <a:r>
              <a:rPr lang="el-GR" dirty="0"/>
              <a:t>Δημιουργία στενότερων σχέσεων μεταξύ των μαθητών </a:t>
            </a:r>
            <a:endParaRPr lang="el-GR" sz="2000" dirty="0"/>
          </a:p>
          <a:p>
            <a:pPr lvl="0">
              <a:buFont typeface="Arial" panose="020B0604020202020204" pitchFamily="34" charset="0"/>
              <a:buChar char="•"/>
            </a:pPr>
            <a:r>
              <a:rPr lang="el-GR" dirty="0"/>
              <a:t>Αποφυγή προστριβών μεταξύ των μαθητών</a:t>
            </a:r>
            <a:endParaRPr lang="el-GR" sz="2000" dirty="0"/>
          </a:p>
          <a:p>
            <a:pPr lvl="0">
              <a:buFont typeface="Arial" panose="020B0604020202020204" pitchFamily="34" charset="0"/>
              <a:buChar char="•"/>
            </a:pPr>
            <a:r>
              <a:rPr lang="el-GR" dirty="0"/>
              <a:t>Δημιουργία καλύτερου κλίματος στην σχέση μεταξύ του </a:t>
            </a:r>
            <a:r>
              <a:rPr lang="el-GR" dirty="0" err="1"/>
              <a:t>εκπ</a:t>
            </a:r>
            <a:r>
              <a:rPr lang="el-GR" dirty="0"/>
              <a:t>/</a:t>
            </a:r>
            <a:r>
              <a:rPr lang="el-GR" dirty="0" err="1"/>
              <a:t>κού</a:t>
            </a:r>
            <a:r>
              <a:rPr lang="el-GR" dirty="0"/>
              <a:t> και των μαθητών</a:t>
            </a:r>
            <a:endParaRPr lang="el-GR" sz="2000" dirty="0"/>
          </a:p>
          <a:p>
            <a:pPr lvl="0">
              <a:buFont typeface="Arial" panose="020B0604020202020204" pitchFamily="34" charset="0"/>
              <a:buChar char="•"/>
            </a:pPr>
            <a:r>
              <a:rPr lang="el-GR" dirty="0"/>
              <a:t>Δημιουργία καλύτερου παιδαγωγικού κλίματος που εκφράστηκε και σε άλλα αντικείμενα του αναλυτικού προγράμματος</a:t>
            </a:r>
            <a:endParaRPr lang="el-GR" sz="2000" dirty="0"/>
          </a:p>
          <a:p>
            <a:pPr marL="0" lvl="0" indent="0" algn="just"/>
            <a:endParaRPr lang="el-GR" dirty="0"/>
          </a:p>
        </p:txBody>
      </p:sp>
    </p:spTree>
    <p:extLst>
      <p:ext uri="{BB962C8B-B14F-4D97-AF65-F5344CB8AC3E}">
        <p14:creationId xmlns:p14="http://schemas.microsoft.com/office/powerpoint/2010/main" val="11699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32</a:t>
            </a:fld>
            <a:endParaRPr lang="en-US" dirty="0"/>
          </a:p>
        </p:txBody>
      </p:sp>
      <p:sp>
        <p:nvSpPr>
          <p:cNvPr id="5" name="Content Placeholder 4"/>
          <p:cNvSpPr>
            <a:spLocks noGrp="1"/>
          </p:cNvSpPr>
          <p:nvPr>
            <p:ph sz="half" idx="2"/>
          </p:nvPr>
        </p:nvSpPr>
        <p:spPr/>
        <p:txBody>
          <a:bodyPr>
            <a:normAutofit fontScale="85000" lnSpcReduction="20000"/>
          </a:bodyPr>
          <a:lstStyle/>
          <a:p>
            <a:r>
              <a:rPr lang="el-GR" sz="2100" dirty="0"/>
              <a:t>Αντίκτυπος σε επίπεδο σχολικής κοινότητας</a:t>
            </a:r>
          </a:p>
          <a:p>
            <a:pPr>
              <a:buFont typeface="Arial" panose="020B0604020202020204" pitchFamily="34" charset="0"/>
              <a:buChar char="•"/>
            </a:pPr>
            <a:r>
              <a:rPr lang="el-GR" sz="2100" dirty="0"/>
              <a:t>Η πρακτική εφαρμόστηκε και από τους </a:t>
            </a:r>
            <a:r>
              <a:rPr lang="el-GR" sz="2100" dirty="0" err="1"/>
              <a:t>εκπ</a:t>
            </a:r>
            <a:r>
              <a:rPr lang="el-GR" sz="2100" dirty="0"/>
              <a:t>/</a:t>
            </a:r>
            <a:r>
              <a:rPr lang="el-GR" sz="2100" dirty="0" err="1"/>
              <a:t>κούς</a:t>
            </a:r>
            <a:r>
              <a:rPr lang="el-GR" sz="2100" dirty="0"/>
              <a:t> των άλλων τμημάτων της Στ’ τάξης του σχολείου δημιουργώντας έτσι:</a:t>
            </a:r>
          </a:p>
          <a:p>
            <a:pPr lvl="0">
              <a:buFont typeface="Arial" panose="020B0604020202020204" pitchFamily="34" charset="0"/>
              <a:buChar char="•"/>
            </a:pPr>
            <a:r>
              <a:rPr lang="el-GR" sz="2100" dirty="0"/>
              <a:t>Καλύτερες σχέσεις συνεργασίας μεταξύ των </a:t>
            </a:r>
            <a:r>
              <a:rPr lang="el-GR" sz="2100" dirty="0" err="1"/>
              <a:t>εκπ</a:t>
            </a:r>
            <a:r>
              <a:rPr lang="el-GR" sz="2100" dirty="0"/>
              <a:t>/</a:t>
            </a:r>
            <a:r>
              <a:rPr lang="el-GR" sz="2100" dirty="0" err="1"/>
              <a:t>κών</a:t>
            </a:r>
            <a:endParaRPr lang="el-GR" sz="2100" dirty="0"/>
          </a:p>
          <a:p>
            <a:pPr lvl="0">
              <a:buFont typeface="Arial" panose="020B0604020202020204" pitchFamily="34" charset="0"/>
              <a:buChar char="•"/>
            </a:pPr>
            <a:r>
              <a:rPr lang="el-GR" sz="2100" dirty="0"/>
              <a:t>Καλύτερες σχέσεις μεταξύ των μαθητών οι οποίοι συνέκριναν τις δικές τους εργασίες με αυτές των μαθητών των άλλων τμημάτων</a:t>
            </a:r>
          </a:p>
          <a:p>
            <a:pPr lvl="0">
              <a:buFont typeface="Arial" panose="020B0604020202020204" pitchFamily="34" charset="0"/>
              <a:buChar char="•"/>
            </a:pPr>
            <a:r>
              <a:rPr lang="el-GR" sz="2100" dirty="0"/>
              <a:t>Θετικό κλίμα στις διαπροσωπικές σχέσεις των μαθητών και των </a:t>
            </a:r>
            <a:r>
              <a:rPr lang="el-GR" sz="2100" dirty="0" err="1"/>
              <a:t>εκπ</a:t>
            </a:r>
            <a:r>
              <a:rPr lang="el-GR" sz="2100" dirty="0"/>
              <a:t>/</a:t>
            </a:r>
            <a:r>
              <a:rPr lang="el-GR" sz="2100" dirty="0" err="1"/>
              <a:t>κών</a:t>
            </a:r>
            <a:endParaRPr lang="el-GR" sz="2100" dirty="0"/>
          </a:p>
          <a:p>
            <a:pPr lvl="0">
              <a:buFont typeface="Arial" panose="020B0604020202020204" pitchFamily="34" charset="0"/>
              <a:buChar char="•"/>
            </a:pPr>
            <a:r>
              <a:rPr lang="el-GR" sz="2100" dirty="0"/>
              <a:t>Θετικά σχόλια από την πλειοψηφία των γονέων των μαθητών</a:t>
            </a:r>
          </a:p>
          <a:p>
            <a:pPr marL="0" indent="0" algn="just"/>
            <a:r>
              <a:rPr lang="el-GR" sz="2100" dirty="0"/>
              <a:t>	</a:t>
            </a:r>
          </a:p>
          <a:p>
            <a:pPr marL="0" indent="0" algn="just"/>
            <a:r>
              <a:rPr lang="el-GR" sz="2100" dirty="0"/>
              <a:t>	Συνοψίζοντας θα έλεγα ότι η ανάπτυξη της πρακτικής βοήθησε σε πολλά επίπεδα την  ανάπτυξη κλίματος εμπιστοσύνης και συνεργασίας στη σχολική κοινότητα ενώ τα αποτελέσματα της σε μαθησιακό επίπεδο, κρίνοντας από τις διαφορετικές μορφές αξιολόγησης που εφαρμοστήκαν, κυμάνθηκαν σε επίπεδα υψηλότερα του συνηθισμένου ως προς την γνώση του αντικειμένου αλλά και ως προς την ανάκλησή του μετά από κάποιο διάστημα. </a:t>
            </a:r>
          </a:p>
          <a:p>
            <a:pPr marL="0" lvl="0" indent="0"/>
            <a:endParaRPr lang="el-GR" sz="1600" dirty="0"/>
          </a:p>
        </p:txBody>
      </p:sp>
    </p:spTree>
    <p:extLst>
      <p:ext uri="{BB962C8B-B14F-4D97-AF65-F5344CB8AC3E}">
        <p14:creationId xmlns:p14="http://schemas.microsoft.com/office/powerpoint/2010/main" val="103606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l-GR" cap="none" dirty="0"/>
            </a:br>
            <a:r>
              <a:rPr lang="el-GR" cap="none" dirty="0"/>
              <a:t>ΑΠΟΤΕΛΕΣΜΑΤΑ - ΑΝΤΙΚΤΥΠΟΣ</a:t>
            </a:r>
            <a:br>
              <a:rPr lang="el-GR" dirty="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33</a:t>
            </a:fld>
            <a:endParaRPr lang="en-US" dirty="0"/>
          </a:p>
        </p:txBody>
      </p:sp>
      <p:sp>
        <p:nvSpPr>
          <p:cNvPr id="5" name="Content Placeholder 4"/>
          <p:cNvSpPr>
            <a:spLocks noGrp="1"/>
          </p:cNvSpPr>
          <p:nvPr>
            <p:ph sz="half" idx="2"/>
          </p:nvPr>
        </p:nvSpPr>
        <p:spPr/>
        <p:txBody>
          <a:bodyPr>
            <a:normAutofit/>
          </a:bodyPr>
          <a:lstStyle/>
          <a:p>
            <a:r>
              <a:rPr lang="el-GR" dirty="0"/>
              <a:t>Συνοψίζοντας θα έλεγα ότι η ανάπτυξη της πρακτικής βοήθησε σε πολλά επίπεδα την  ανάπτυξη κλίματος εμπιστοσύνης και συνεργασίας στη σχολική κοινότητα ενώ τα αποτελέσματα της σε μαθησιακό επίπεδο, κρίνοντας από τις διαφορετικές μορφές αξιολόγησης που εφαρμοστήκαν, κυμάνθηκαν σε επίπεδα υψηλότερα του συνηθισμένου ως προς την γνώση του αντικειμένου αλλά και ως προς την ανάκλησή του μετά από κάποιο διάστημα. </a:t>
            </a:r>
            <a:endParaRPr lang="el-GR" sz="2000" dirty="0"/>
          </a:p>
        </p:txBody>
      </p:sp>
    </p:spTree>
    <p:extLst>
      <p:ext uri="{BB962C8B-B14F-4D97-AF65-F5344CB8AC3E}">
        <p14:creationId xmlns:p14="http://schemas.microsoft.com/office/powerpoint/2010/main" val="335866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a:t>ΑΠΡΟΣΜΕΝΑ ΓΕΓΟΝΟΤΑ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34</a:t>
            </a:fld>
            <a:endParaRPr lang="en-US" dirty="0"/>
          </a:p>
        </p:txBody>
      </p:sp>
      <p:sp>
        <p:nvSpPr>
          <p:cNvPr id="6" name="Content Placeholder 5"/>
          <p:cNvSpPr>
            <a:spLocks noGrp="1"/>
          </p:cNvSpPr>
          <p:nvPr>
            <p:ph sz="half" idx="2"/>
          </p:nvPr>
        </p:nvSpPr>
        <p:spPr/>
        <p:txBody>
          <a:bodyPr>
            <a:normAutofit/>
          </a:bodyPr>
          <a:lstStyle/>
          <a:p>
            <a:pPr marL="0" lvl="1" indent="0" algn="just">
              <a:buNone/>
            </a:pPr>
            <a:r>
              <a:rPr lang="el-GR" dirty="0"/>
              <a:t>	</a:t>
            </a:r>
          </a:p>
          <a:p>
            <a:pPr marL="0" lvl="1" indent="0" algn="just">
              <a:buNone/>
            </a:pPr>
            <a:r>
              <a:rPr lang="el-GR" dirty="0"/>
              <a:t>	Η πιο ενδιαφέρουσα στιγμή ήταν όταν κατά την διάρκεια μιας προσομοίωσης, της στιγμής της πολιορκίας του παλατιού από τους πολίτες κατά το κίνημα της 3ης Σεπτέμβρη, ο μαθητής με ΔΕΠΥ, που είχε αναλάβει να φωνάζει τα συνθήματα για να τα επαναλάβουν οι άλλοι, κατάφερε να τα μάθει έτσι ώστε να μην χρειάζεται να τα διαβάσει το χαρτί για να μπορέσουν να πάρουν καλό βαθμό στην αξιολόγηση από τους άλλους μαθητές. Δεδομένου της δυσκολίας του συγκεκριμένου μαθητή να συγκεντρωθεί και συγκρατήσει αποσπάσματα κειμένου ήταν κάτι πολύ εντυπωσιακό και δείχνει το πάθος των μαθητών για την άρτια ολοκλήρωση της δραστηριότητας και του ρόλου που είχαν αναλάβει.</a:t>
            </a:r>
            <a:endParaRPr lang="el-G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ΕΚΠΑΙΔΕΥΤΙΚΗ ΤΕΧΝΙΚΗ </a:t>
            </a:r>
            <a:br>
              <a:rPr lang="el-GR" sz="2400" cap="none" dirty="0"/>
            </a:br>
            <a:r>
              <a:rPr lang="el-GR" sz="2400" cap="none" dirty="0"/>
              <a:t>ΣΕ ΣΗΜΑΝΤΙΚΑ ΣΤΙΓΜΙΟΤΥΠΑ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35</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pPr algn="just"/>
            <a:r>
              <a:rPr lang="el-GR" sz="2000" dirty="0"/>
              <a:t>	Μια σημαντική στιγμή της πρακτικής ήταν όταν οι μαθητές για πρώτη φορά ξεκίνησαν την προσομοίωση των θαμώνων του καφενείου και έπρεπε να παραγγείλουν. Καθώς δεν είχαν ιδέα τι σημαίνει καφενείο και ποια ήταν τα διαθέσιμα ροφήματα, άρχισαν να παραγγέλνουν διάφορους καφέδες που υπάρχουν μόνο στα σημερινά </a:t>
            </a:r>
            <a:r>
              <a:rPr lang="en-US" sz="2000" dirty="0"/>
              <a:t>cafe</a:t>
            </a:r>
            <a:r>
              <a:rPr lang="el-GR" sz="2000" dirty="0"/>
              <a:t>. Φυσικά αυτό ήταν αναμενόμενο, δεν τους είχαν δοθεί σχετικές πληροφορίες καθώς μέσα στους στόχους της δραστηριότητας ήταν να δημιουργηθούν οι προβληματισμοί για την περαιτέρω ανάπτυξη και διερεύνηση των συνθηκών και της καθημερινότητας των ανθρώπων στο καφενείο και έδωσε έτσι την ευκαιρία παρέμβασης και διαλόγου για την κατανόηση της. Αυτή η παρέμβαση τους ακολουθούσε σε όλη την διάρκεια των προσομοιώσεων καθώς ανακάλυψαν τα όρια και τις συνθήκες μέσα στις οποίες έπρεπε να δημιουργήσουν.</a:t>
            </a:r>
            <a:endParaRPr lang="el-GR" dirty="0"/>
          </a:p>
        </p:txBody>
      </p:sp>
    </p:spTree>
    <p:extLst>
      <p:ext uri="{BB962C8B-B14F-4D97-AF65-F5344CB8AC3E}">
        <p14:creationId xmlns:p14="http://schemas.microsoft.com/office/powerpoint/2010/main" val="1662490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a:t>ΕΚΠΑΙΔΕΥΤΙΚΗ ΤΕΧΝΙΚΗ </a:t>
            </a:r>
            <a:br>
              <a:rPr lang="el-GR" sz="2400" cap="none" dirty="0"/>
            </a:br>
            <a:r>
              <a:rPr lang="el-GR" sz="2400" cap="none" dirty="0"/>
              <a:t>ΣΕ ΣΗΜΑΝΤΙΚΑ ΣΤΙΓΜΙΟΤΥΠΑ</a:t>
            </a:r>
          </a:p>
        </p:txBody>
      </p:sp>
      <p:sp>
        <p:nvSpPr>
          <p:cNvPr id="3" name="Slide Number Placeholder 2"/>
          <p:cNvSpPr>
            <a:spLocks noGrp="1"/>
          </p:cNvSpPr>
          <p:nvPr>
            <p:ph type="sldNum" sz="quarter" idx="12"/>
          </p:nvPr>
        </p:nvSpPr>
        <p:spPr/>
        <p:txBody>
          <a:bodyPr/>
          <a:lstStyle/>
          <a:p>
            <a:fld id="{2754ED01-E2A0-4C1E-8E21-014B99041579}" type="slidenum">
              <a:rPr lang="en-US" smtClean="0"/>
              <a:pPr/>
              <a:t>36</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r>
              <a:rPr lang="el-GR" sz="2000" dirty="0"/>
              <a:t>	Σημαντική επίσης στιγμή ήταν όταν στην προσομοίωση της πολιορκίας των ανακτόρων του κινήματος της 3</a:t>
            </a:r>
            <a:r>
              <a:rPr lang="el-GR" sz="2000" baseline="30000" dirty="0"/>
              <a:t>ης</a:t>
            </a:r>
            <a:r>
              <a:rPr lang="el-GR" sz="2000" dirty="0"/>
              <a:t> Σεπτέμβρη, καθώς, όπως είναι φυσικό, δεν είχαν ούτε την εμπειρία αλλά ούτε και αναπτυγμένο το αίσθημα της συλλογικότητας σε αυτό το επίπεδο, κρατούσαν τα πανό και τις αφίσες και δεν ήξεραν τι πρέπει να κάνουν και πώς να κινηθούν.  Εκτός αυτού έπρεπε να κινηθούν όλες οι ομάδες μαζί συγχρονισμένα έτσι ώστε να φαίνεται ότι αποτελούν σύνολο. Η παρέμβαση και αυτήν τη φορά είχε να κάνει με τους προβληματισμούς που αναδείχθηκαν και πώς μπορούν να διευθετηθούν αυτά τα θέματα.  Και σε αυτήν την περίπτωση το αποτέλεσμα επηρέασε την εξέλιξη της δραστηριότητας με τέτοιον τρόπο ώστε να ολοκληρωθεί όπως ήταν αναμενόμενο. </a:t>
            </a:r>
            <a:endParaRPr lang="el-GR" dirty="0"/>
          </a:p>
        </p:txBody>
      </p:sp>
    </p:spTree>
    <p:extLst>
      <p:ext uri="{BB962C8B-B14F-4D97-AF65-F5344CB8AC3E}">
        <p14:creationId xmlns:p14="http://schemas.microsoft.com/office/powerpoint/2010/main" val="423212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a:t>ΣΧΕΣΗ ΜΕ ΑΛΛΕΣ ΑΝΟΙΧΤΕΣ ΕΚΠΑΙΔΕΥΤΙΚΕΣ ΠΡΑΚΤΙΚΕΣ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37</a:t>
            </a:fld>
            <a:endParaRPr lang="en-US" dirty="0"/>
          </a:p>
        </p:txBody>
      </p:sp>
      <p:sp>
        <p:nvSpPr>
          <p:cNvPr id="7" name="Content Placeholder 6"/>
          <p:cNvSpPr>
            <a:spLocks noGrp="1"/>
          </p:cNvSpPr>
          <p:nvPr>
            <p:ph sz="half" idx="2"/>
          </p:nvPr>
        </p:nvSpPr>
        <p:spPr/>
        <p:txBody>
          <a:bodyPr>
            <a:normAutofit lnSpcReduction="10000"/>
          </a:bodyPr>
          <a:lstStyle/>
          <a:p>
            <a:pPr marL="0" lvl="1" indent="0" algn="just">
              <a:buNone/>
            </a:pPr>
            <a:r>
              <a:rPr lang="el-GR" sz="2400" dirty="0"/>
              <a:t>	Η πρωτοτυπία της παρούσας πρακτικής βρίσκεται στο γεγονός ότι «μεταφέρει» τους μαθητές μέσα σε ένα καφενείο όπου μπορούν, με την βοήθεια και την επέκταση – τροποποίηση των πηγών και των εφαρμογών του </a:t>
            </a:r>
            <a:r>
              <a:rPr lang="el-GR" sz="2400" dirty="0" err="1"/>
              <a:t>Φωτόδεντρου</a:t>
            </a:r>
            <a:r>
              <a:rPr lang="el-GR" sz="2400" dirty="0"/>
              <a:t>, να βιώσουν την καθημερινότητα της εποχής και να «διαμορφώσουν» τις εξελίξεις προσφέροντάς τους έτσι, την δυνατότητα να την μελετήσουν και να την κατανοήσουν ενώ ταυτόχρονα τους βοηθά να αποκτήσουν έμμεσες εμπειρίες σχετικές με αυτήν.</a:t>
            </a:r>
            <a:endParaRPr lang="el-GR" sz="1800" dirty="0"/>
          </a:p>
          <a:p>
            <a:pPr marL="0" lvl="1" indent="0" algn="just">
              <a:buNone/>
            </a:pPr>
            <a:r>
              <a:rPr lang="el-GR" sz="2400" dirty="0"/>
              <a:t>	Η πρακτική δεν σχετίζεται με κάποια άλλη ανοιχτή πρακτική πέρα από τις εφαρμογές του </a:t>
            </a:r>
            <a:r>
              <a:rPr lang="el-GR" sz="2400" dirty="0" err="1"/>
              <a:t>Φωτόδεντρου</a:t>
            </a:r>
            <a:r>
              <a:rPr lang="el-GR" sz="2400" dirty="0"/>
              <a:t> των οποίων τα </a:t>
            </a:r>
            <a:r>
              <a:rPr lang="en-US" sz="2400" dirty="0"/>
              <a:t>URLs </a:t>
            </a:r>
            <a:r>
              <a:rPr lang="el-GR" sz="2400" dirty="0"/>
              <a:t>έχουν δοθεί παραπάνω.</a:t>
            </a:r>
            <a:endParaRPr lang="el-GR" sz="1800" dirty="0"/>
          </a:p>
        </p:txBody>
      </p:sp>
    </p:spTree>
    <p:extLst>
      <p:ext uri="{BB962C8B-B14F-4D97-AF65-F5344CB8AC3E}">
        <p14:creationId xmlns:p14="http://schemas.microsoft.com/office/powerpoint/2010/main" val="1124047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br>
              <a:rPr lang="el-GR" sz="2400" cap="none" dirty="0"/>
            </a:br>
            <a:r>
              <a:rPr lang="el-GR" sz="2400" cap="none" dirty="0"/>
              <a:t>ΠΡΟΣΘΕΤΟ ΥΛΙΚΟ ΠΟΥ ΑΞΙΟΠΟΙΗΘΗΚΕ</a:t>
            </a:r>
            <a:br>
              <a:rPr lang="el-GR" sz="2400" cap="none" dirty="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38</a:t>
            </a:fld>
            <a:endParaRPr lang="en-US" dirty="0"/>
          </a:p>
        </p:txBody>
      </p:sp>
      <p:sp>
        <p:nvSpPr>
          <p:cNvPr id="7" name="Content Placeholder 6"/>
          <p:cNvSpPr>
            <a:spLocks noGrp="1"/>
          </p:cNvSpPr>
          <p:nvPr>
            <p:ph sz="half" idx="2"/>
          </p:nvPr>
        </p:nvSpPr>
        <p:spPr/>
        <p:txBody>
          <a:bodyPr>
            <a:normAutofit/>
          </a:bodyPr>
          <a:lstStyle/>
          <a:p>
            <a:pPr marL="0" lvl="1" indent="0">
              <a:buNone/>
            </a:pPr>
            <a:r>
              <a:rPr lang="el-GR" b="1" dirty="0"/>
              <a:t>Δεν αξιοποιήθηκε κάποιο άλλο πρόσθετο υλικό</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a:t>ΣΥΝΤΟΜΗ ΠΕΡΙΓΡΑΦΗ</a:t>
            </a:r>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dirty="0"/>
          </a:p>
        </p:txBody>
      </p:sp>
      <p:sp>
        <p:nvSpPr>
          <p:cNvPr id="12" name="Content Placeholder 11"/>
          <p:cNvSpPr>
            <a:spLocks noGrp="1"/>
          </p:cNvSpPr>
          <p:nvPr>
            <p:ph sz="half" idx="2"/>
          </p:nvPr>
        </p:nvSpPr>
        <p:spPr/>
        <p:txBody>
          <a:bodyPr>
            <a:normAutofit fontScale="92500" lnSpcReduction="10000"/>
          </a:bodyPr>
          <a:lstStyle/>
          <a:p>
            <a:pPr marL="0" lvl="2" indent="17463">
              <a:buNone/>
            </a:pPr>
            <a:r>
              <a:rPr lang="el-GR" sz="2000" dirty="0"/>
              <a:t>Δώστε μία </a:t>
            </a:r>
            <a:r>
              <a:rPr lang="el-GR" sz="2000" b="1" dirty="0"/>
              <a:t>σύντομη</a:t>
            </a:r>
            <a:r>
              <a:rPr lang="el-GR" sz="2000" dirty="0"/>
              <a:t> περιγραφή της ανοιχτής εκπαιδευτικής πρακτικής με:</a:t>
            </a:r>
          </a:p>
          <a:p>
            <a:pPr lvl="2">
              <a:buFont typeface="Arial" pitchFamily="34" charset="0"/>
              <a:buChar char="•"/>
            </a:pPr>
            <a:r>
              <a:rPr lang="el-GR" dirty="0"/>
              <a:t>Δυσκολίες ή/και πρότερες παρανοήσεις των μαθητών και αντιμετώπισή τους</a:t>
            </a:r>
          </a:p>
          <a:p>
            <a:pPr marL="237744" lvl="2" indent="0" algn="just">
              <a:buNone/>
            </a:pPr>
            <a:r>
              <a:rPr lang="el-GR" sz="1600" dirty="0"/>
              <a:t>	Κατά την διάρκεια της ανάπτυξης της πρακτικής αναδύθηκαν προβληματισμοί σχετικά με τον τρόπο ζωής των Ελλήνων κατά την διάρκεια της περιόδου, παρανοήσεις ως προς την λειτουργία των καφενείων σε σχέση με τα σημερινά και τις υπηρεσίες που προσφέρουν καθώς και άγνοια για την προσφορά και τον κοινωνικό τους ρόλο στην πολιτική, οικονομική και κοινωνική ζωή της εποχής. Αναδύθηκαν επίσης οι αναμενόμενες συγκρούσεις σε επίπεδο ατόμων στα πλαίσια λειτουργίας των ομάδων σχετικά με τους ρόλους που καλούνταν κάθε φορά να υπηρετήσουν και τον τρόπο παρουσίασης των εκάστοτε δραστηριοτήτων οι οποίες αντιμετωπίστηκαν με πνεύμα διαλόγου και δημοκρατικής συνεργασίας. </a:t>
            </a:r>
          </a:p>
          <a:p>
            <a:pPr lvl="2" algn="just">
              <a:buFont typeface="Arial" pitchFamily="34" charset="0"/>
              <a:buChar char="•"/>
            </a:pPr>
            <a:r>
              <a:rPr lang="el-GR" dirty="0"/>
              <a:t>Σημαντικά στιγμιότυπα επικοινωνίας μεταξύ των μαθητών και του/της εκπαιδευτικού  (   ΣΟΣ      )</a:t>
            </a:r>
          </a:p>
          <a:p>
            <a:pPr lvl="2">
              <a:buFont typeface="Arial" pitchFamily="34" charset="0"/>
              <a:buChar char="•"/>
            </a:pPr>
            <a:r>
              <a:rPr lang="el-GR" dirty="0"/>
              <a:t>Απρόσμενα σημαντικά παραγόμενα. </a:t>
            </a:r>
          </a:p>
          <a:p>
            <a:pPr marL="237744" lvl="2" indent="0" algn="just">
              <a:buNone/>
            </a:pPr>
            <a:r>
              <a:rPr lang="el-GR" dirty="0"/>
              <a:t>	</a:t>
            </a:r>
            <a:r>
              <a:rPr lang="el-GR" sz="1600" dirty="0"/>
              <a:t>Δεν υπήρξαν απρόσμενα παραγόμενα, η ανάπτυξη της πρακτικής εξελίχθηκε κατά τα αναμενόμενα </a:t>
            </a:r>
          </a:p>
          <a:p>
            <a:pPr lvl="2">
              <a:buFont typeface="Arial" pitchFamily="34" charset="0"/>
              <a:buChar char="•"/>
            </a:pPr>
            <a:endParaRPr lang="el-GR" dirty="0"/>
          </a:p>
          <a:p>
            <a:pPr lvl="3">
              <a:buNone/>
            </a:pPr>
            <a:endParaRPr lang="el-GR" dirty="0"/>
          </a:p>
        </p:txBody>
      </p:sp>
    </p:spTree>
    <p:extLst>
      <p:ext uri="{BB962C8B-B14F-4D97-AF65-F5344CB8AC3E}">
        <p14:creationId xmlns:p14="http://schemas.microsoft.com/office/powerpoint/2010/main" val="24555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ΣΧΕΔΙΑΣΜΟΣ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a:t>ΣΤΟΙΧΕΙΑ ΣΧΕΔΙΑΣΜΟΥ </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5" name="Content Placeholder 4"/>
          <p:cNvSpPr>
            <a:spLocks noGrp="1"/>
          </p:cNvSpPr>
          <p:nvPr>
            <p:ph sz="half" idx="2"/>
          </p:nvPr>
        </p:nvSpPr>
        <p:spPr/>
        <p:txBody>
          <a:bodyPr>
            <a:normAutofit fontScale="92500" lnSpcReduction="20000"/>
          </a:bodyPr>
          <a:lstStyle/>
          <a:p>
            <a:pPr lvl="1" algn="just"/>
            <a:r>
              <a:rPr lang="el-GR" sz="1600" dirty="0"/>
              <a:t>Η διδακτική προσέγγιση «</a:t>
            </a:r>
            <a:r>
              <a:rPr lang="el-GR" sz="1600" dirty="0" err="1"/>
              <a:t>Καφενείον</a:t>
            </a:r>
            <a:r>
              <a:rPr lang="el-GR" sz="1600" dirty="0"/>
              <a:t> “Η Ωραία Ελλάς”» αποτελεί την αναδημιουργία και αναπαράσταση της καθημερινότητας των θαμώνων ενός καφενείου στα χρόνια της βασιλείας του </a:t>
            </a:r>
            <a:r>
              <a:rPr lang="el-GR" sz="1600" dirty="0" err="1"/>
              <a:t>Όθωνα</a:t>
            </a:r>
            <a:r>
              <a:rPr lang="el-GR" sz="1600" dirty="0"/>
              <a:t>. Μέσα από την ζωή τους και τους διαλόγους τους αναπτύσσονται και παρουσιάζονται  η κοινωνία, όπως  αυτήν αποτυπώνεται  στον πίνακα του </a:t>
            </a:r>
            <a:r>
              <a:rPr lang="en-US" sz="1600" b="1" i="1" dirty="0"/>
              <a:t>Ludwig</a:t>
            </a:r>
            <a:r>
              <a:rPr lang="el-GR" sz="1600" b="1" i="1" dirty="0"/>
              <a:t>-</a:t>
            </a:r>
            <a:r>
              <a:rPr lang="en-US" sz="1600" b="1" i="1" dirty="0" err="1"/>
              <a:t>Kollnberger</a:t>
            </a:r>
            <a:r>
              <a:rPr lang="en-US" sz="1200" dirty="0"/>
              <a:t> </a:t>
            </a:r>
            <a:r>
              <a:rPr lang="el-GR" sz="1200" dirty="0"/>
              <a:t>με τον τίτλο </a:t>
            </a:r>
            <a:r>
              <a:rPr lang="el-GR" sz="1600" b="1" dirty="0"/>
              <a:t>¨Καφενείο στην Αθήνα", </a:t>
            </a:r>
            <a:r>
              <a:rPr lang="el-GR" sz="1200" b="1" dirty="0"/>
              <a:t> </a:t>
            </a:r>
            <a:r>
              <a:rPr lang="el-GR" sz="1600" dirty="0"/>
              <a:t>ο ρόλος</a:t>
            </a:r>
            <a:r>
              <a:rPr lang="el-GR" sz="1200" b="1" dirty="0"/>
              <a:t> </a:t>
            </a:r>
            <a:r>
              <a:rPr lang="el-GR" sz="1600" dirty="0"/>
              <a:t> των καφενείων της εποχής στην πολιτική και κοινωνική ζωή του τόπου και τα ιστορικά γεγονότα της εποχής. </a:t>
            </a:r>
          </a:p>
          <a:p>
            <a:pPr lvl="1" algn="just"/>
            <a:r>
              <a:rPr lang="el-GR" sz="1600" dirty="0"/>
              <a:t>Ο σχεδιασμός βασίστηκε σε αξιοποίηση των ψηφιακών μαθησιακών αντικείμενων του </a:t>
            </a:r>
            <a:r>
              <a:rPr lang="el-GR" sz="1600" dirty="0" err="1"/>
              <a:t>Φωτόδεντρου</a:t>
            </a:r>
            <a:r>
              <a:rPr lang="el-GR" sz="1600" dirty="0"/>
              <a:t> «“Καφενείο στην Αθήνα” το 1837» και «Το κίνημα της 3</a:t>
            </a:r>
            <a:r>
              <a:rPr lang="el-GR" sz="1600" baseline="30000" dirty="0"/>
              <a:t>ης</a:t>
            </a:r>
            <a:r>
              <a:rPr lang="el-GR" sz="1600" dirty="0"/>
              <a:t> Σεπτεμβρίου 1843» τα οποία τροποποιήθηκαν και επεκτάθηκαν και στηρίχθηκε στην θεωρία της πολλαπλής νοημοσύνης του </a:t>
            </a:r>
            <a:r>
              <a:rPr lang="en-US" sz="1600" dirty="0"/>
              <a:t>Gardner</a:t>
            </a:r>
            <a:r>
              <a:rPr lang="el-GR" sz="1600" dirty="0"/>
              <a:t>, στην τεχνική της ψηφιακής αφήγησης, καθώς σε κάθε δραστηριότητα υπάρχει ένα αφήγημα το οποίο συμβάλει στην ανάπτυξή της, στις τεχνικές της τέχνης και θεάτρου στην </a:t>
            </a:r>
            <a:r>
              <a:rPr lang="el-GR" sz="1600" dirty="0" err="1"/>
              <a:t>εκπ</a:t>
            </a:r>
            <a:r>
              <a:rPr lang="el-GR" sz="1600" dirty="0"/>
              <a:t>/</a:t>
            </a:r>
            <a:r>
              <a:rPr lang="el-GR" sz="1600" dirty="0" err="1"/>
              <a:t>ση</a:t>
            </a:r>
            <a:r>
              <a:rPr lang="el-GR" sz="1600" dirty="0"/>
              <a:t> </a:t>
            </a:r>
            <a:r>
              <a:rPr lang="el-GR" sz="1600" dirty="0" err="1"/>
              <a:t>κ.ά</a:t>
            </a:r>
            <a:r>
              <a:rPr lang="el-GR" sz="1600" dirty="0"/>
              <a:t> με βασικό στόχο οι μαθητές να αποκτήσουν έμμεσα προσωπικά βιώματα σε σχέση με τα ιστορικά γεγονότα της περιόδου που εξετάζεται. Μέσα από τις δραστηριότητες που αναπτύσσονται οι μαθητές καλούνται να δημιουργήσουν εννοιολογικούς χάρτες, προσομοιώσεις, συνθήματα και κείμενα δημιουργικής γραφής, να συμπληρώσουν ερωτηματολόγια και ρουμπρίκες αξιολόγησης και να διερευνήσουν ιστορικές πηγές και αρχεία.</a:t>
            </a:r>
          </a:p>
          <a:p>
            <a:pPr lvl="1" algn="just"/>
            <a:r>
              <a:rPr lang="el-GR" sz="1600" dirty="0"/>
              <a:t>Σημαντικά στοιχεία της πρακτικής είναι η δυνατότητα συμμετοχής όλων των μαθητών στην ανάπτυξη των δραστηριοτήτων ανάλογα με τις υπάρχουσες δεξιότητες και ικανότητές τους καθώς και η ανάπτυξη νέων κοινωνικών, μαθησιακών και κατά περίπτωση ψηφιακών δεξιοτήτων. </a:t>
            </a:r>
          </a:p>
        </p:txBody>
      </p:sp>
    </p:spTree>
    <p:extLst>
      <p:ext uri="{BB962C8B-B14F-4D97-AF65-F5344CB8AC3E}">
        <p14:creationId xmlns:p14="http://schemas.microsoft.com/office/powerpoint/2010/main" val="327443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
        <p:nvSpPr>
          <p:cNvPr id="6" name="Content Placeholder 5"/>
          <p:cNvSpPr>
            <a:spLocks noGrp="1"/>
          </p:cNvSpPr>
          <p:nvPr>
            <p:ph sz="half" idx="2"/>
          </p:nvPr>
        </p:nvSpPr>
        <p:spPr/>
        <p:txBody>
          <a:bodyPr>
            <a:normAutofit fontScale="70000" lnSpcReduction="20000"/>
          </a:bodyPr>
          <a:lstStyle/>
          <a:p>
            <a:r>
              <a:rPr lang="el-GR" b="1" dirty="0"/>
              <a:t>Διδακτικοί στόχοι</a:t>
            </a:r>
          </a:p>
          <a:p>
            <a:r>
              <a:rPr lang="el-GR" b="1" i="1" dirty="0"/>
              <a:t>Στόχοι σχετικοί με το γνωστικό αντικείμενο:</a:t>
            </a:r>
            <a:r>
              <a:rPr lang="el-GR" dirty="0"/>
              <a:t> </a:t>
            </a:r>
            <a:endParaRPr lang="el-GR" sz="2000" dirty="0"/>
          </a:p>
          <a:p>
            <a:pPr lvl="0" algn="just">
              <a:buFont typeface="Arial" panose="020B0604020202020204" pitchFamily="34" charset="0"/>
              <a:buChar char="•"/>
            </a:pPr>
            <a:r>
              <a:rPr lang="el-GR" dirty="0"/>
              <a:t>Κατανόηση της πολιτικής και πολιτειακής κατάσταση που διαμορφώθηκε στο ελληνικό βασίλειο από την ίδρυσή του και μέχρι την έξωση του </a:t>
            </a:r>
            <a:r>
              <a:rPr lang="el-GR" dirty="0" err="1"/>
              <a:t>Όθωνα</a:t>
            </a:r>
            <a:r>
              <a:rPr lang="el-GR" dirty="0"/>
              <a:t>.</a:t>
            </a:r>
            <a:endParaRPr lang="el-GR" sz="2000" dirty="0"/>
          </a:p>
          <a:p>
            <a:pPr lvl="0" algn="just">
              <a:buFont typeface="Arial" panose="020B0604020202020204" pitchFamily="34" charset="0"/>
              <a:buChar char="•"/>
            </a:pPr>
            <a:r>
              <a:rPr lang="el-GR" dirty="0"/>
              <a:t>Κατανόηση της κοινωνικής διαστρωμάτωσης της Ελλάδας την συγκεκριμένη ιστορική περίοδο</a:t>
            </a:r>
            <a:endParaRPr lang="el-GR" sz="2000" dirty="0"/>
          </a:p>
          <a:p>
            <a:pPr lvl="0">
              <a:buFont typeface="Arial" panose="020B0604020202020204" pitchFamily="34" charset="0"/>
              <a:buChar char="•"/>
            </a:pPr>
            <a:r>
              <a:rPr lang="el-GR" dirty="0"/>
              <a:t>Κατανόηση των αιτιών που οδήγησαν στο κίνημα της 3ης Σεπτεμβρίου του 1843</a:t>
            </a:r>
            <a:endParaRPr lang="el-GR" sz="2000" dirty="0"/>
          </a:p>
          <a:p>
            <a:r>
              <a:rPr lang="el-GR" b="1" i="1" dirty="0"/>
              <a:t>Στόχοι σχετικοί με δεξιότητες που αφορούν στο γνωστικό αντικείμενο: </a:t>
            </a:r>
            <a:endParaRPr lang="el-GR" sz="2000" dirty="0"/>
          </a:p>
          <a:p>
            <a:pPr lvl="0">
              <a:buFont typeface="Arial" panose="020B0604020202020204" pitchFamily="34" charset="0"/>
              <a:buChar char="•"/>
            </a:pPr>
            <a:r>
              <a:rPr lang="el-GR" dirty="0"/>
              <a:t>Καλλιέργεια δεξιοτήτων διερευνητικής μάθησης</a:t>
            </a:r>
            <a:endParaRPr lang="el-GR" sz="2000" dirty="0"/>
          </a:p>
          <a:p>
            <a:pPr lvl="0">
              <a:buFont typeface="Arial" panose="020B0604020202020204" pitchFamily="34" charset="0"/>
              <a:buChar char="•"/>
            </a:pPr>
            <a:r>
              <a:rPr lang="el-GR" dirty="0"/>
              <a:t>Διερεύνηση και οικοδόμηση της ιστορικής γνώσης</a:t>
            </a:r>
            <a:endParaRPr lang="el-GR" sz="2000" dirty="0"/>
          </a:p>
          <a:p>
            <a:pPr lvl="0">
              <a:buFont typeface="Arial" panose="020B0604020202020204" pitchFamily="34" charset="0"/>
              <a:buChar char="•"/>
            </a:pPr>
            <a:r>
              <a:rPr lang="el-GR" dirty="0"/>
              <a:t>Αξιοποίηση προηγούμενων αναπαραστάσεων και ιστορικών πηγών</a:t>
            </a:r>
            <a:endParaRPr lang="el-GR" sz="2000" dirty="0"/>
          </a:p>
          <a:p>
            <a:pPr lvl="0">
              <a:buFont typeface="Arial" panose="020B0604020202020204" pitchFamily="34" charset="0"/>
              <a:buChar char="•"/>
            </a:pPr>
            <a:r>
              <a:rPr lang="el-GR" dirty="0"/>
              <a:t>Κατανόηση των δυνατοτήτων των ιστορικών πηγών</a:t>
            </a:r>
            <a:endParaRPr lang="el-GR" b="1" dirty="0"/>
          </a:p>
        </p:txBody>
      </p:sp>
    </p:spTree>
    <p:extLst>
      <p:ext uri="{BB962C8B-B14F-4D97-AF65-F5344CB8AC3E}">
        <p14:creationId xmlns:p14="http://schemas.microsoft.com/office/powerpoint/2010/main" val="414927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
        <p:nvSpPr>
          <p:cNvPr id="6" name="Content Placeholder 5"/>
          <p:cNvSpPr>
            <a:spLocks noGrp="1"/>
          </p:cNvSpPr>
          <p:nvPr>
            <p:ph sz="half" idx="2"/>
          </p:nvPr>
        </p:nvSpPr>
        <p:spPr/>
        <p:txBody>
          <a:bodyPr>
            <a:normAutofit fontScale="62500" lnSpcReduction="20000"/>
          </a:bodyPr>
          <a:lstStyle/>
          <a:p>
            <a:pPr algn="just"/>
            <a:r>
              <a:rPr lang="el-GR" b="1" dirty="0"/>
              <a:t>Διδακτικοί στόχοι</a:t>
            </a:r>
          </a:p>
          <a:p>
            <a:pPr algn="just"/>
            <a:r>
              <a:rPr lang="el-GR" b="1" i="1" dirty="0"/>
              <a:t>Στόχοι σχετικοί με τη χρήση της τεχνολογίας:</a:t>
            </a:r>
            <a:endParaRPr lang="el-GR" sz="2000" dirty="0"/>
          </a:p>
          <a:p>
            <a:pPr lvl="0" algn="just">
              <a:buFont typeface="Arial" panose="020B0604020202020204" pitchFamily="34" charset="0"/>
              <a:buChar char="•"/>
            </a:pPr>
            <a:r>
              <a:rPr lang="el-GR" dirty="0"/>
              <a:t>Εύρεση ψηφιακών πηγών</a:t>
            </a:r>
            <a:endParaRPr lang="el-GR" sz="2000" dirty="0"/>
          </a:p>
          <a:p>
            <a:pPr lvl="0" algn="just">
              <a:buFont typeface="Arial" panose="020B0604020202020204" pitchFamily="34" charset="0"/>
              <a:buChar char="•"/>
            </a:pPr>
            <a:r>
              <a:rPr lang="el-GR" dirty="0"/>
              <a:t>Κατανόηση ψηφιακών πηγών</a:t>
            </a:r>
            <a:endParaRPr lang="el-GR" sz="2000" dirty="0"/>
          </a:p>
          <a:p>
            <a:pPr lvl="0" algn="just">
              <a:buFont typeface="Arial" panose="020B0604020202020204" pitchFamily="34" charset="0"/>
              <a:buChar char="•"/>
            </a:pPr>
            <a:r>
              <a:rPr lang="el-GR" dirty="0"/>
              <a:t>Χρήση και επέκταση ψηφιακών πηγών</a:t>
            </a:r>
            <a:endParaRPr lang="el-GR" sz="2000" dirty="0"/>
          </a:p>
          <a:p>
            <a:pPr lvl="0" algn="just">
              <a:buFont typeface="Arial" panose="020B0604020202020204" pitchFamily="34" charset="0"/>
              <a:buChar char="•"/>
            </a:pPr>
            <a:r>
              <a:rPr lang="el-GR" dirty="0"/>
              <a:t>Αξιολόγηση και κριτική ανάλυση των ψηφιακών πηγών</a:t>
            </a:r>
            <a:endParaRPr lang="el-GR" b="1" i="1" dirty="0"/>
          </a:p>
          <a:p>
            <a:pPr marL="342900" lvl="1" indent="-342900" algn="just">
              <a:spcBef>
                <a:spcPts val="800"/>
              </a:spcBef>
              <a:buNone/>
            </a:pPr>
            <a:r>
              <a:rPr lang="el-GR" sz="2400" b="1" i="1" dirty="0"/>
              <a:t>Στόχοι σχετικοί με τις κοινωνικές δεξιότητες (π.χ. διαπραγμάτευση, συνεργασία, διάλογος, </a:t>
            </a:r>
            <a:r>
              <a:rPr lang="el-GR" sz="2400" b="1" i="1" dirty="0" err="1"/>
              <a:t>ενσυναίσθηση</a:t>
            </a:r>
            <a:r>
              <a:rPr lang="el-GR" sz="2400" b="1" i="1" dirty="0"/>
              <a:t>, συμμετοχή σε ομάδα, ανάληψη ρόλων, κ.λπ.) :</a:t>
            </a:r>
          </a:p>
          <a:p>
            <a:pPr algn="just"/>
            <a:r>
              <a:rPr lang="el-GR" dirty="0"/>
              <a:t>Οι στόχοι της πρακτικής που σχετίζονται με κοινωνικές δεξιότητες αφορούν την:</a:t>
            </a:r>
            <a:endParaRPr lang="el-GR" sz="2000" dirty="0"/>
          </a:p>
          <a:p>
            <a:pPr lvl="0" algn="just">
              <a:buFont typeface="Arial" panose="020B0604020202020204" pitchFamily="34" charset="0"/>
              <a:buChar char="•"/>
            </a:pPr>
            <a:r>
              <a:rPr lang="el-GR" dirty="0"/>
              <a:t>Ανάπτυξη της δεξιότητας συνεργασίας μέσα σε ομάδες</a:t>
            </a:r>
            <a:endParaRPr lang="el-GR" sz="2000" dirty="0"/>
          </a:p>
          <a:p>
            <a:pPr lvl="0" algn="just">
              <a:buFont typeface="Arial" panose="020B0604020202020204" pitchFamily="34" charset="0"/>
              <a:buChar char="•"/>
            </a:pPr>
            <a:r>
              <a:rPr lang="el-GR" dirty="0"/>
              <a:t>Ανάληψη ρόλων μέσα στην ομάδα </a:t>
            </a:r>
            <a:endParaRPr lang="el-GR" sz="2000" dirty="0"/>
          </a:p>
          <a:p>
            <a:pPr lvl="0" algn="just">
              <a:buFont typeface="Arial" panose="020B0604020202020204" pitchFamily="34" charset="0"/>
              <a:buChar char="•"/>
            </a:pPr>
            <a:r>
              <a:rPr lang="el-GR" dirty="0"/>
              <a:t>Δεξιότητα διαλόγου και διαπραγμάτευσης για την επίτευξη και παρουσίαση του καλύτερου δυνατού αποτελέσματος </a:t>
            </a:r>
            <a:endParaRPr lang="el-GR" sz="2000" dirty="0"/>
          </a:p>
          <a:p>
            <a:pPr lvl="0" algn="just">
              <a:buFont typeface="Arial" panose="020B0604020202020204" pitchFamily="34" charset="0"/>
              <a:buChar char="•"/>
            </a:pPr>
            <a:r>
              <a:rPr lang="el-GR" dirty="0"/>
              <a:t>Ανάληψη πρωτοβουλίας και ευθυνών για την καλύτερη λειτουργία της ομάδας</a:t>
            </a:r>
            <a:endParaRPr lang="el-GR" sz="2000" dirty="0"/>
          </a:p>
          <a:p>
            <a:pPr lvl="0" algn="just">
              <a:buFont typeface="Arial" panose="020B0604020202020204" pitchFamily="34" charset="0"/>
              <a:buChar char="•"/>
            </a:pPr>
            <a:r>
              <a:rPr lang="el-GR" dirty="0"/>
              <a:t>Ανάπτυξη δημιουργικότητας</a:t>
            </a:r>
            <a:r>
              <a:rPr lang="el-GR" b="1" dirty="0"/>
              <a:t> </a:t>
            </a:r>
          </a:p>
        </p:txBody>
      </p:sp>
    </p:spTree>
    <p:extLst>
      <p:ext uri="{BB962C8B-B14F-4D97-AF65-F5344CB8AC3E}">
        <p14:creationId xmlns:p14="http://schemas.microsoft.com/office/powerpoint/2010/main" val="9784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ΠΡΑΓΜΑΤΟΠΟΙΗΣΗ ΤΗΣ ανοιχτησ εκπαιδευτικησ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_Open-Educational-Practices-ppt-Template-v2.0_20_11_2017">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142</TotalTime>
  <Words>2054</Words>
  <Application>Microsoft Office PowerPoint</Application>
  <PresentationFormat>Προβολή στην οθόνη (4:3)</PresentationFormat>
  <Paragraphs>286</Paragraphs>
  <Slides>38</Slides>
  <Notes>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38</vt:i4>
      </vt:variant>
    </vt:vector>
  </HeadingPairs>
  <TitlesOfParts>
    <vt:vector size="46" baseType="lpstr">
      <vt:lpstr>Arial</vt:lpstr>
      <vt:lpstr>Calibri</vt:lpstr>
      <vt:lpstr>Cambria</vt:lpstr>
      <vt:lpstr>Franklin Gothic Book</vt:lpstr>
      <vt:lpstr>Perpetua</vt:lpstr>
      <vt:lpstr>Tunga</vt:lpstr>
      <vt:lpstr>Wingdings</vt:lpstr>
      <vt:lpstr>DS_Open-Educational-Practices-ppt-Template-v2.0_20_11_2017</vt:lpstr>
      <vt:lpstr>Καφενειον «Η ωραια ελλασ»</vt:lpstr>
      <vt:lpstr>ΣΥΝΤΟΜΗ ΠΕΡΙΓΡΑΦΗ</vt:lpstr>
      <vt:lpstr>ΣΥΝΤΟΜΗ ΠΕΡΙΓΡΑΦΗ</vt:lpstr>
      <vt:lpstr>ΣΥΝΤΟΜΗ ΠΕΡΙΓΡΑΦΗ</vt:lpstr>
      <vt:lpstr>ΣΧΕΔΙΑΣΜΟΣ ΤΗΣ ανοιχτησ εκπαιδευτικησ ΠΡΑΚΤΙΚΗΣ</vt:lpstr>
      <vt:lpstr>ΣΤΟΙΧΕΙΑ ΣΧΕΔΙΑΣΜΟΥ </vt:lpstr>
      <vt:lpstr>ΔΙΔΑΚΤΙΚΟΙ ΣΤΟΧΟΙ</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ΑΝΑΛΥΤΙΚΗ ΠΕΡΙΓΡΑΦΗ  ΤΗΣ ανοιχτησ εκπαιδευτικησ ΠΡΑΚΤΙΚΗΣ</vt:lpstr>
      <vt:lpstr>ΑΝΑΛΥΤΙΚΗ ΠΕΡΙΓΡΑΦΗ  ΤΗΣ ανοιχτησ εκπαιδευτικησ ΠΡΑΚΤΙΚΗΣ</vt:lpstr>
      <vt:lpstr>ΣΤΟΙΧΕΙΑ ΤΕΚΜΗΡΙΩΣΗΣ ΚΑΙ ΕΠΕΚΤΑΣΗΣ</vt:lpstr>
      <vt:lpstr> ΑΠΟΤΕΛΕΣΜΑΤΑ - ΑΝΤΙΚΤΥΠΟΣ </vt:lpstr>
      <vt:lpstr> ΑΠΟΤΕΛΕΣΜΑΤΑ - ΑΝΤΙΚΤΥΠΟΣ </vt:lpstr>
      <vt:lpstr> ΑΠΟΤΕΛΕΣΜΑΤΑ - ΑΝΤΙΚΤΥΠΟΣ </vt:lpstr>
      <vt:lpstr> ΑΠΟΤΕΛΕΣΜΑΤΑ - ΑΝΤΙΚΤΥΠΟΣ </vt:lpstr>
      <vt:lpstr>ΑΠΡΟΣΜΕΝΑ ΓΕΓΟΝΟΤΑ </vt:lpstr>
      <vt:lpstr>ΕΚΠΑΙΔΕΥΤΙΚΗ ΤΕΧΝΙΚΗ  ΣΕ ΣΗΜΑΝΤΙΚΑ ΣΤΙΓΜΙΟΤΥΠΑ</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Καφενειον «Η ωραια ελλασ»</dc:title>
  <dc:creator>petros michailidis</dc:creator>
  <cp:lastModifiedBy>petros michailidis</cp:lastModifiedBy>
  <cp:revision>18</cp:revision>
  <dcterms:created xsi:type="dcterms:W3CDTF">2018-06-09T19:09:36Z</dcterms:created>
  <dcterms:modified xsi:type="dcterms:W3CDTF">2018-06-11T18:17:52Z</dcterms:modified>
</cp:coreProperties>
</file>