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37"/>
  </p:notesMasterIdLst>
  <p:sldIdLst>
    <p:sldId id="256" r:id="rId2"/>
    <p:sldId id="277" r:id="rId3"/>
    <p:sldId id="278" r:id="rId4"/>
    <p:sldId id="279" r:id="rId5"/>
    <p:sldId id="262" r:id="rId6"/>
    <p:sldId id="271" r:id="rId7"/>
    <p:sldId id="287" r:id="rId8"/>
    <p:sldId id="288" r:id="rId9"/>
    <p:sldId id="272" r:id="rId10"/>
    <p:sldId id="290" r:id="rId11"/>
    <p:sldId id="263" r:id="rId12"/>
    <p:sldId id="257" r:id="rId13"/>
    <p:sldId id="273" r:id="rId14"/>
    <p:sldId id="260" r:id="rId15"/>
    <p:sldId id="266" r:id="rId16"/>
    <p:sldId id="274" r:id="rId17"/>
    <p:sldId id="291" r:id="rId18"/>
    <p:sldId id="292" r:id="rId19"/>
    <p:sldId id="294" r:id="rId20"/>
    <p:sldId id="295" r:id="rId21"/>
    <p:sldId id="296" r:id="rId22"/>
    <p:sldId id="297" r:id="rId23"/>
    <p:sldId id="298" r:id="rId24"/>
    <p:sldId id="299" r:id="rId25"/>
    <p:sldId id="300" r:id="rId26"/>
    <p:sldId id="304" r:id="rId27"/>
    <p:sldId id="265" r:id="rId28"/>
    <p:sldId id="268" r:id="rId29"/>
    <p:sldId id="269" r:id="rId30"/>
    <p:sldId id="276" r:id="rId31"/>
    <p:sldId id="275" r:id="rId32"/>
    <p:sldId id="301" r:id="rId33"/>
    <p:sldId id="302" r:id="rId34"/>
    <p:sldId id="303" r:id="rId35"/>
    <p:sldId id="27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6/29/2018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3</a:t>
            </a:fld>
            <a:endParaRPr lang="en-US" dirty="0"/>
          </a:p>
        </p:txBody>
      </p:sp>
    </p:spTree>
    <p:extLst>
      <p:ext uri="{BB962C8B-B14F-4D97-AF65-F5344CB8AC3E}">
        <p14:creationId xmlns:p14="http://schemas.microsoft.com/office/powerpoint/2010/main" val="67570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4</a:t>
            </a:fld>
            <a:endParaRPr lang="en-US" dirty="0"/>
          </a:p>
        </p:txBody>
      </p:sp>
    </p:spTree>
    <p:extLst>
      <p:ext uri="{BB962C8B-B14F-4D97-AF65-F5344CB8AC3E}">
        <p14:creationId xmlns:p14="http://schemas.microsoft.com/office/powerpoint/2010/main" val="2678511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12</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Στυλ κύριου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June 29,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Στυλ κύριου τίτλου</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photodentro.edu.gr/ugc/r/8525/1017?locale=el%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hotodentro.edu.gr/ugc/r/8525/1017?locale=el%20%20" TargetMode="External"/><Relationship Id="rId2" Type="http://schemas.openxmlformats.org/officeDocument/2006/relationships/hyperlink" Target="http://photodentro.edu.gr/ugc/r/8525/1017?locale=e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hyperlink" Target="http://photodentro.edu.gr/ugc/r/8525/1017?locale=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hotodentro.edu.gr/ugc/r/8525/1017?locale=el%20%20" TargetMode="External"/><Relationship Id="rId2" Type="http://schemas.openxmlformats.org/officeDocument/2006/relationships/hyperlink" Target="http://photodentro.edu.gr/ugc/r/8525/1017?locale=e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hyperlink" Target="http://photodentro.edu.gr/ugc/r/8525/1017?locale=e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hotodentro.edu.gr/ugc/r/8525/1017?locale=el%20%20" TargetMode="External"/><Relationship Id="rId2" Type="http://schemas.openxmlformats.org/officeDocument/2006/relationships/hyperlink" Target="http://photodentro.edu.gr/ugc/r/8525/1017?locale=e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photodentro.edu.gr/ugc/r/8525/1017?locale=el"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photodentro.edu.gr/ugc/r/8525/1017?locale=el" TargetMode="External"/><Relationship Id="rId2" Type="http://schemas.openxmlformats.org/officeDocument/2006/relationships/hyperlink" Target="http://photodentro.edu.gr/ugc/r/8525/1017?locale=el%20%2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photodentro.edu.gr/ugc/r/8525/1017?locale=el%20%20" TargetMode="External"/><Relationship Id="rId2" Type="http://schemas.openxmlformats.org/officeDocument/2006/relationships/hyperlink" Target="http://photodentro.edu.gr/aggregator/" TargetMode="External"/><Relationship Id="rId1" Type="http://schemas.openxmlformats.org/officeDocument/2006/relationships/slideLayout" Target="../slideLayouts/slideLayout3.xml"/><Relationship Id="rId5" Type="http://schemas.openxmlformats.org/officeDocument/2006/relationships/hyperlink" Target="http://e-pimorfosi.cti.gr/" TargetMode="External"/><Relationship Id="rId4" Type="http://schemas.openxmlformats.org/officeDocument/2006/relationships/hyperlink" Target="http://ebooks.edu.gr/new/"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8267124" cy="1951414"/>
          </a:xfrm>
        </p:spPr>
        <p:txBody>
          <a:bodyPr/>
          <a:lstStyle/>
          <a:p>
            <a:r>
              <a:rPr lang="el-GR" sz="4200" cap="none" dirty="0" smtClean="0"/>
              <a:t>Οι Συναρτήσεις </a:t>
            </a:r>
            <a:r>
              <a:rPr lang="en-US" sz="4200" cap="none" dirty="0" smtClean="0"/>
              <a:t>y=</a:t>
            </a:r>
            <a:r>
              <a:rPr lang="el-GR" sz="4200" cap="none" dirty="0" smtClean="0"/>
              <a:t>α</a:t>
            </a:r>
            <a:r>
              <a:rPr lang="en-US" sz="4200" cap="none" dirty="0" smtClean="0"/>
              <a:t>x</a:t>
            </a:r>
            <a:r>
              <a:rPr lang="en-US" sz="4200" cap="none" baseline="30000" dirty="0" smtClean="0"/>
              <a:t>2</a:t>
            </a:r>
            <a:r>
              <a:rPr lang="en-US" sz="4200" cap="none" dirty="0" smtClean="0"/>
              <a:t> </a:t>
            </a:r>
            <a:r>
              <a:rPr lang="el-GR" sz="4200" cap="none" dirty="0" smtClean="0"/>
              <a:t> και </a:t>
            </a:r>
            <a:r>
              <a:rPr lang="en-US" sz="4200" cap="none" dirty="0"/>
              <a:t>y=</a:t>
            </a:r>
            <a:r>
              <a:rPr lang="el-GR" sz="4200" cap="none" dirty="0"/>
              <a:t>α</a:t>
            </a:r>
            <a:r>
              <a:rPr lang="en-US" sz="4200" cap="none" dirty="0" smtClean="0"/>
              <a:t>x</a:t>
            </a:r>
            <a:r>
              <a:rPr lang="en-US" sz="4200" cap="none" baseline="30000" dirty="0" smtClean="0"/>
              <a:t>2</a:t>
            </a:r>
            <a:r>
              <a:rPr lang="el-GR" sz="4200" cap="none" dirty="0" smtClean="0"/>
              <a:t>+β</a:t>
            </a:r>
            <a:r>
              <a:rPr lang="en-US" sz="4200" cap="none" dirty="0" smtClean="0"/>
              <a:t>x+</a:t>
            </a:r>
            <a:r>
              <a:rPr lang="el-GR" sz="4200" cap="none" dirty="0" smtClean="0"/>
              <a:t>γ με α≠0 στο Γυμνάσιο </a:t>
            </a:r>
            <a:endParaRPr lang="en-US" sz="4200" cap="none" dirty="0"/>
          </a:p>
        </p:txBody>
      </p:sp>
      <p:sp>
        <p:nvSpPr>
          <p:cNvPr id="8" name="TextBox 7"/>
          <p:cNvSpPr txBox="1"/>
          <p:nvPr/>
        </p:nvSpPr>
        <p:spPr>
          <a:xfrm>
            <a:off x="4900614" y="4659004"/>
            <a:ext cx="3816074" cy="646331"/>
          </a:xfrm>
          <a:prstGeom prst="rect">
            <a:avLst/>
          </a:prstGeom>
          <a:noFill/>
        </p:spPr>
        <p:txBody>
          <a:bodyPr wrap="square" rtlCol="0">
            <a:spAutoFit/>
          </a:bodyPr>
          <a:lstStyle/>
          <a:p>
            <a:r>
              <a:rPr lang="el-GR" b="1" dirty="0" smtClean="0">
                <a:solidFill>
                  <a:schemeClr val="bg2">
                    <a:lumMod val="10000"/>
                  </a:schemeClr>
                </a:solidFill>
              </a:rPr>
              <a:t>ΣΥΜΕΩΝ ΑΡΒΑΝΙΤΙΔΗΣ </a:t>
            </a:r>
          </a:p>
          <a:p>
            <a:r>
              <a:rPr lang="el-GR" b="1" dirty="0" smtClean="0">
                <a:solidFill>
                  <a:schemeClr val="bg2">
                    <a:lumMod val="10000"/>
                  </a:schemeClr>
                </a:solidFill>
              </a:rPr>
              <a:t>(ΠΕ03 ΜΑΘΗΜΑΤΙΚΟΣ)</a:t>
            </a:r>
            <a:endParaRPr lang="el-GR" b="1"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ΣΕΡΡΕΣ /ΙΟΥΝΙΟΣ 2018</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dirty="0" smtClean="0">
                <a:solidFill>
                  <a:schemeClr val="accent2">
                    <a:lumMod val="75000"/>
                  </a:schemeClr>
                </a:solidFill>
                <a:effectLst>
                  <a:outerShdw blurRad="38100" dist="38100" dir="2700000" algn="tl">
                    <a:srgbClr val="000000">
                      <a:alpha val="43137"/>
                    </a:srgbClr>
                  </a:outerShdw>
                </a:effectLst>
              </a:rPr>
              <a:t>ΓΥΜΝΑΣΙΟ ΚΟΙΜΗΣΗΣ ΣΕΡΡΩΝ</a:t>
            </a:r>
          </a:p>
        </p:txBody>
      </p:sp>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
        <p:nvSpPr>
          <p:cNvPr id="7" name="6 - TextBox"/>
          <p:cNvSpPr txBox="1"/>
          <p:nvPr/>
        </p:nvSpPr>
        <p:spPr>
          <a:xfrm>
            <a:off x="519953" y="609600"/>
            <a:ext cx="8148918" cy="3970318"/>
          </a:xfrm>
          <a:prstGeom prst="rect">
            <a:avLst/>
          </a:prstGeom>
          <a:noFill/>
        </p:spPr>
        <p:txBody>
          <a:bodyPr wrap="square" rtlCol="0">
            <a:spAutoFit/>
          </a:bodyPr>
          <a:lstStyle/>
          <a:p>
            <a:pPr>
              <a:buFont typeface="Wingdings" pitchFamily="2" charset="2"/>
              <a:buChar char="v"/>
            </a:pPr>
            <a:r>
              <a:rPr lang="el-GR" b="1" dirty="0" smtClean="0">
                <a:latin typeface="Calibri" pitchFamily="34" charset="0"/>
                <a:cs typeface="Calibri" pitchFamily="34" charset="0"/>
              </a:rPr>
              <a:t> Διδακτικοί στόχοι  (</a:t>
            </a:r>
            <a:r>
              <a:rPr lang="en-US" b="1" dirty="0" smtClean="0">
                <a:latin typeface="Calibri" pitchFamily="34" charset="0"/>
                <a:cs typeface="Calibri" pitchFamily="34" charset="0"/>
              </a:rPr>
              <a:t>Από την </a:t>
            </a:r>
            <a:r>
              <a:rPr lang="el-GR" b="1" dirty="0" smtClean="0">
                <a:latin typeface="Calibri" pitchFamily="34" charset="0"/>
                <a:cs typeface="Calibri" pitchFamily="34" charset="0"/>
              </a:rPr>
              <a:t> </a:t>
            </a:r>
            <a:r>
              <a:rPr lang="en-US" b="1" dirty="0" smtClean="0">
                <a:latin typeface="Calibri" pitchFamily="34" charset="0"/>
                <a:cs typeface="Calibri" pitchFamily="34" charset="0"/>
              </a:rPr>
              <a:t>παιδαγωγική </a:t>
            </a:r>
            <a:r>
              <a:rPr lang="el-GR" b="1" dirty="0" smtClean="0">
                <a:latin typeface="Calibri" pitchFamily="34" charset="0"/>
                <a:cs typeface="Calibri" pitchFamily="34" charset="0"/>
              </a:rPr>
              <a:t> </a:t>
            </a:r>
            <a:r>
              <a:rPr lang="en-US" b="1" dirty="0" smtClean="0">
                <a:latin typeface="Calibri" pitchFamily="34" charset="0"/>
                <a:cs typeface="Calibri" pitchFamily="34" charset="0"/>
              </a:rPr>
              <a:t>πλευρά</a:t>
            </a:r>
            <a:r>
              <a:rPr lang="el-GR" b="1" dirty="0" smtClean="0">
                <a:latin typeface="Calibri" pitchFamily="34" charset="0"/>
                <a:cs typeface="Calibri" pitchFamily="34" charset="0"/>
              </a:rPr>
              <a:t>)</a:t>
            </a:r>
            <a:r>
              <a:rPr lang="en-US" b="1" dirty="0" smtClean="0"/>
              <a:t>:</a:t>
            </a:r>
            <a:endParaRPr lang="el-GR" dirty="0" smtClean="0"/>
          </a:p>
          <a:p>
            <a:pPr lvl="0">
              <a:buFont typeface="Wingdings" pitchFamily="2" charset="2"/>
              <a:buChar char="ü"/>
            </a:pPr>
            <a:r>
              <a:rPr lang="el-GR" dirty="0" smtClean="0"/>
              <a:t> Να μάθουν να </a:t>
            </a:r>
            <a:r>
              <a:rPr lang="el-GR" b="1" dirty="0" smtClean="0"/>
              <a:t>πειραματίζονται</a:t>
            </a:r>
            <a:r>
              <a:rPr lang="el-GR" dirty="0" smtClean="0"/>
              <a:t> με τις περιεχόμενες έννοιες και να βρίσκουν τις  σχέσεις που τις συνδέουν.</a:t>
            </a:r>
          </a:p>
          <a:p>
            <a:pPr lvl="0">
              <a:buFont typeface="Wingdings" pitchFamily="2" charset="2"/>
              <a:buChar char="ü"/>
            </a:pPr>
            <a:r>
              <a:rPr lang="el-GR" dirty="0" smtClean="0"/>
              <a:t> Να τους δοθεί η ευκαιρία να </a:t>
            </a:r>
            <a:r>
              <a:rPr lang="el-GR" b="1" dirty="0" smtClean="0"/>
              <a:t>οργανώσουν τα δεδομένα </a:t>
            </a:r>
            <a:r>
              <a:rPr lang="el-GR" dirty="0" smtClean="0"/>
              <a:t>τους από τον πειραματισμό, ώστε να διευκολυνθούν στην </a:t>
            </a:r>
            <a:r>
              <a:rPr lang="el-GR" b="1" dirty="0" smtClean="0"/>
              <a:t>εξαγωγή συμπερασμάτων</a:t>
            </a:r>
            <a:r>
              <a:rPr lang="el-GR" dirty="0" smtClean="0"/>
              <a:t>.</a:t>
            </a:r>
          </a:p>
          <a:p>
            <a:pPr lvl="0">
              <a:buFont typeface="Wingdings" pitchFamily="2" charset="2"/>
              <a:buChar char="ü"/>
            </a:pPr>
            <a:r>
              <a:rPr lang="el-GR" dirty="0" smtClean="0"/>
              <a:t> Να μάθουν </a:t>
            </a:r>
            <a:r>
              <a:rPr lang="el-GR" b="1" dirty="0" smtClean="0"/>
              <a:t>να συνεργάζονται </a:t>
            </a:r>
            <a:r>
              <a:rPr lang="el-GR" dirty="0" smtClean="0"/>
              <a:t>με τα άλλα μέλη της ομάδας για να συζητήσουν τις παρατηρήσεις τους, να οργανώσουν τα συμπεράσματά τους, να διατυπώσουν κανόνες, να καταχωρίσουν τα δεδομένα τους, </a:t>
            </a:r>
            <a:r>
              <a:rPr lang="el-GR" b="1" dirty="0" smtClean="0"/>
              <a:t>να κατασκευάσουν σχέσεις που συνδέουν μεγέθη, </a:t>
            </a:r>
            <a:r>
              <a:rPr lang="el-GR" dirty="0" smtClean="0"/>
              <a:t>να παρουσιάσουν την εργασία τους στις άλλες ομάδες.</a:t>
            </a:r>
          </a:p>
          <a:p>
            <a:pPr lvl="0">
              <a:buFont typeface="Wingdings" pitchFamily="2" charset="2"/>
              <a:buChar char="ü"/>
            </a:pPr>
            <a:r>
              <a:rPr lang="el-GR" dirty="0" smtClean="0"/>
              <a:t> Να οικοδομήσουν κώδικες επικοινωνίας ώστε </a:t>
            </a:r>
            <a:r>
              <a:rPr lang="el-GR" b="1" dirty="0" smtClean="0"/>
              <a:t>να γίνονται αντιληπτοί από τα άλλα μέλη της ομάδας,</a:t>
            </a:r>
            <a:r>
              <a:rPr lang="el-GR" dirty="0" smtClean="0"/>
              <a:t> από όλους τους συμμαθητές τους και από τον καθηγητή τους.</a:t>
            </a:r>
          </a:p>
          <a:p>
            <a:endParaRPr lang="el-GR" dirty="0"/>
          </a:p>
        </p:txBody>
      </p:sp>
    </p:spTree>
    <p:extLst>
      <p:ext uri="{BB962C8B-B14F-4D97-AF65-F5344CB8AC3E}">
        <p14:creationId xmlns:p14="http://schemas.microsoft.com/office/powerpoint/2010/main" val="1692014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12</a:t>
            </a:fld>
            <a:endParaRPr lang="en-US" dirty="0"/>
          </a:p>
        </p:txBody>
      </p:sp>
      <p:sp useBgFill="1">
        <p:nvSpPr>
          <p:cNvPr id="7" name="6 - TextBox"/>
          <p:cNvSpPr txBox="1"/>
          <p:nvPr/>
        </p:nvSpPr>
        <p:spPr>
          <a:xfrm>
            <a:off x="466164" y="233082"/>
            <a:ext cx="8399930" cy="4801314"/>
          </a:xfrm>
          <a:prstGeom prst="rect">
            <a:avLst/>
          </a:prstGeom>
        </p:spPr>
        <p:txBody>
          <a:bodyPr wrap="square" rtlCol="0">
            <a:spAutoFit/>
          </a:bodyPr>
          <a:lstStyle/>
          <a:p>
            <a:pPr>
              <a:buFont typeface="Wingdings" pitchFamily="2" charset="2"/>
              <a:buChar char="v"/>
            </a:pPr>
            <a:r>
              <a:rPr lang="el-GR" sz="2000" b="1" dirty="0" smtClean="0">
                <a:latin typeface="Calibri" pitchFamily="34" charset="0"/>
                <a:cs typeface="Calibri" pitchFamily="34" charset="0"/>
              </a:rPr>
              <a:t> Περιβάλλον – πλαίσιο </a:t>
            </a:r>
          </a:p>
          <a:p>
            <a:pPr>
              <a:buFont typeface="Wingdings" pitchFamily="2" charset="2"/>
              <a:buChar char="ü"/>
            </a:pPr>
            <a:r>
              <a:rPr lang="el-GR" sz="1700" b="1" dirty="0" smtClean="0">
                <a:latin typeface="Calibri" pitchFamily="34" charset="0"/>
                <a:cs typeface="Calibri" pitchFamily="34" charset="0"/>
              </a:rPr>
              <a:t> Σε ποιους απευθύνεται.</a:t>
            </a:r>
            <a:r>
              <a:rPr lang="el-GR" sz="1700" dirty="0" smtClean="0">
                <a:latin typeface="Calibri" pitchFamily="34" charset="0"/>
                <a:cs typeface="Calibri" pitchFamily="34" charset="0"/>
              </a:rPr>
              <a:t> </a:t>
            </a:r>
          </a:p>
          <a:p>
            <a:r>
              <a:rPr lang="el-GR" sz="1700" dirty="0" smtClean="0">
                <a:latin typeface="Calibri" pitchFamily="34" charset="0"/>
                <a:cs typeface="Calibri" pitchFamily="34" charset="0"/>
              </a:rPr>
              <a:t>Η παρούσα ανοικτής εκπαιδευτικής πρακτικής απευθύνεται σε μαθητές Γ΄ Γυμνασίου. Με κάποιες επεκτάσεις μπορεί να απευθυνθεί και σε μαθητές Α΄ Λυκείου και της </a:t>
            </a:r>
            <a:r>
              <a:rPr lang="el-GR" sz="1700" dirty="0" err="1" smtClean="0">
                <a:latin typeface="Calibri" pitchFamily="34" charset="0"/>
                <a:cs typeface="Calibri" pitchFamily="34" charset="0"/>
              </a:rPr>
              <a:t>Β΄Λυκείου</a:t>
            </a:r>
            <a:r>
              <a:rPr lang="el-GR" sz="1700" dirty="0" smtClean="0">
                <a:latin typeface="Calibri" pitchFamily="34" charset="0"/>
                <a:cs typeface="Calibri" pitchFamily="34" charset="0"/>
              </a:rPr>
              <a:t>.</a:t>
            </a:r>
            <a:r>
              <a:rPr lang="el-GR" sz="1700" i="1" dirty="0" smtClean="0">
                <a:latin typeface="Calibri" pitchFamily="34" charset="0"/>
                <a:cs typeface="Calibri" pitchFamily="34" charset="0"/>
              </a:rPr>
              <a:t>             </a:t>
            </a:r>
            <a:endParaRPr lang="el-GR" sz="1700" dirty="0" smtClean="0">
              <a:latin typeface="Calibri" pitchFamily="34" charset="0"/>
              <a:cs typeface="Calibri" pitchFamily="34" charset="0"/>
            </a:endParaRPr>
          </a:p>
          <a:p>
            <a:pPr>
              <a:buFont typeface="Wingdings" pitchFamily="2" charset="2"/>
              <a:buChar char="ü"/>
            </a:pPr>
            <a:r>
              <a:rPr lang="el-GR" sz="1700" b="1" dirty="0" smtClean="0">
                <a:latin typeface="Calibri" pitchFamily="34" charset="0"/>
                <a:cs typeface="Calibri" pitchFamily="34" charset="0"/>
              </a:rPr>
              <a:t> </a:t>
            </a:r>
            <a:r>
              <a:rPr lang="en-US" sz="1700" b="1" dirty="0" err="1" smtClean="0">
                <a:latin typeface="Calibri" pitchFamily="34" charset="0"/>
                <a:cs typeface="Calibri" pitchFamily="34" charset="0"/>
              </a:rPr>
              <a:t>Χώρος</a:t>
            </a:r>
            <a:r>
              <a:rPr lang="en-US" sz="1700" b="1" dirty="0" smtClean="0">
                <a:latin typeface="Calibri" pitchFamily="34" charset="0"/>
                <a:cs typeface="Calibri" pitchFamily="34" charset="0"/>
              </a:rPr>
              <a:t> </a:t>
            </a:r>
            <a:r>
              <a:rPr lang="en-US" sz="1700" b="1" dirty="0" err="1" smtClean="0">
                <a:latin typeface="Calibri" pitchFamily="34" charset="0"/>
                <a:cs typeface="Calibri" pitchFamily="34" charset="0"/>
              </a:rPr>
              <a:t>υλοποίησης</a:t>
            </a:r>
            <a:r>
              <a:rPr lang="en-US" sz="1700" b="1" dirty="0" smtClean="0">
                <a:latin typeface="Calibri" pitchFamily="34" charset="0"/>
                <a:cs typeface="Calibri" pitchFamily="34" charset="0"/>
              </a:rPr>
              <a:t>. </a:t>
            </a:r>
            <a:endParaRPr lang="el-GR" sz="1700" dirty="0" smtClean="0">
              <a:latin typeface="Calibri" pitchFamily="34" charset="0"/>
              <a:cs typeface="Calibri" pitchFamily="34" charset="0"/>
            </a:endParaRPr>
          </a:p>
          <a:p>
            <a:r>
              <a:rPr lang="el-GR" sz="1700" dirty="0" smtClean="0">
                <a:latin typeface="Calibri" pitchFamily="34" charset="0"/>
                <a:cs typeface="Calibri" pitchFamily="34" charset="0"/>
              </a:rPr>
              <a:t>   Υλοποιήθηκε στο εργαστήριο της πληροφορικής. </a:t>
            </a:r>
          </a:p>
          <a:p>
            <a:pPr>
              <a:buFont typeface="Wingdings" pitchFamily="2" charset="2"/>
              <a:buChar char="ü"/>
            </a:pPr>
            <a:r>
              <a:rPr lang="el-GR" sz="1700" b="1" dirty="0" smtClean="0">
                <a:latin typeface="Calibri" pitchFamily="34" charset="0"/>
                <a:cs typeface="Calibri" pitchFamily="34" charset="0"/>
              </a:rPr>
              <a:t>Απαιτούμενα βοηθητικά υλικά και εργαλεία.</a:t>
            </a:r>
            <a:endParaRPr lang="el-GR" sz="1700" dirty="0" smtClean="0">
              <a:latin typeface="Calibri" pitchFamily="34" charset="0"/>
              <a:cs typeface="Calibri" pitchFamily="34" charset="0"/>
            </a:endParaRPr>
          </a:p>
          <a:p>
            <a:pPr lvl="0">
              <a:buFont typeface="Wingdings" pitchFamily="2" charset="2"/>
              <a:buChar char="§"/>
            </a:pPr>
            <a:r>
              <a:rPr lang="el-GR" sz="1700" dirty="0" smtClean="0">
                <a:latin typeface="Calibri" pitchFamily="34" charset="0"/>
                <a:cs typeface="Calibri" pitchFamily="34" charset="0"/>
              </a:rPr>
              <a:t> Τετράδιο στο οποίο κρατούσαν  σημειώσεις για την πορεία της διερεύνησης και να κατέγραφαν τα συμπεράσματά τους και να εκτελούσαν τις αλγεβρικές διαδικασίες όπου χρειάζονταν. </a:t>
            </a:r>
          </a:p>
          <a:p>
            <a:pPr lvl="0">
              <a:buFont typeface="Wingdings" pitchFamily="2" charset="2"/>
              <a:buChar char="§"/>
            </a:pPr>
            <a:r>
              <a:rPr lang="el-GR" sz="1700" dirty="0" smtClean="0">
                <a:latin typeface="Calibri" pitchFamily="34" charset="0"/>
                <a:cs typeface="Calibri" pitchFamily="34" charset="0"/>
              </a:rPr>
              <a:t> Βιβλίο στο οποίο </a:t>
            </a:r>
            <a:r>
              <a:rPr lang="el-GR" sz="1700" dirty="0" err="1" smtClean="0">
                <a:latin typeface="Calibri" pitchFamily="34" charset="0"/>
                <a:cs typeface="Calibri" pitchFamily="34" charset="0"/>
              </a:rPr>
              <a:t>ανατρέχαν</a:t>
            </a:r>
            <a:r>
              <a:rPr lang="el-GR" sz="1700" dirty="0" smtClean="0">
                <a:latin typeface="Calibri" pitchFamily="34" charset="0"/>
                <a:cs typeface="Calibri" pitchFamily="34" charset="0"/>
              </a:rPr>
              <a:t> σε προηγούμενες έννοιες.</a:t>
            </a:r>
          </a:p>
          <a:p>
            <a:pPr lvl="0">
              <a:buFont typeface="Wingdings" pitchFamily="2" charset="2"/>
              <a:buChar char="§"/>
            </a:pPr>
            <a:r>
              <a:rPr lang="el-GR" sz="1700" dirty="0" smtClean="0">
                <a:latin typeface="Calibri" pitchFamily="34" charset="0"/>
                <a:cs typeface="Calibri" pitchFamily="34" charset="0"/>
              </a:rPr>
              <a:t> Φύλλα εργασίας τα οποία δόθηκαν  από τον διδάσκοντα και είχαν ως στόχο να καθοδηγούν τους μαθητές στη διερεύνηση των διαφόρων ερωτημάτων και τις κατασκευές. </a:t>
            </a:r>
          </a:p>
          <a:p>
            <a:pPr lvl="0">
              <a:buFont typeface="Wingdings" pitchFamily="2" charset="2"/>
              <a:buChar char="§"/>
            </a:pPr>
            <a:r>
              <a:rPr lang="el-GR" sz="1700" dirty="0" smtClean="0">
                <a:latin typeface="Calibri" pitchFamily="34" charset="0"/>
                <a:cs typeface="Calibri" pitchFamily="34" charset="0"/>
              </a:rPr>
              <a:t> Γεωμετρικά όργανα  για κατασκευές στο τετράδιο.</a:t>
            </a:r>
          </a:p>
          <a:p>
            <a:r>
              <a:rPr lang="el-GR" sz="1700" dirty="0" smtClean="0">
                <a:latin typeface="Calibri" pitchFamily="34" charset="0"/>
                <a:cs typeface="Calibri" pitchFamily="34" charset="0"/>
              </a:rPr>
              <a:t>Πριν την διεξαγωγή της δραστηριότητας ο διδάσκων, μέσω απλών δραστηριοτήτων, συζήτησε με τους μαθητές για τις βασικές λειτουργίες του λογισμικού αλλά και τις μαθηματικές έννοιες που απαιτούνται ως υπόβαθρο για την διεξαγωγή της.</a:t>
            </a:r>
          </a:p>
          <a:p>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13</a:t>
            </a:fld>
            <a:endParaRPr lang="en-US" dirty="0"/>
          </a:p>
        </p:txBody>
      </p:sp>
      <p:sp useBgFill="1">
        <p:nvSpPr>
          <p:cNvPr id="7" name="6 - TextBox"/>
          <p:cNvSpPr txBox="1"/>
          <p:nvPr/>
        </p:nvSpPr>
        <p:spPr>
          <a:xfrm>
            <a:off x="439271" y="224118"/>
            <a:ext cx="8256494" cy="4616648"/>
          </a:xfrm>
          <a:prstGeom prst="rect">
            <a:avLst/>
          </a:prstGeom>
        </p:spPr>
        <p:txBody>
          <a:bodyPr wrap="square" rtlCol="0">
            <a:spAutoFit/>
          </a:bodyPr>
          <a:lstStyle/>
          <a:p>
            <a:pPr>
              <a:buFont typeface="Wingdings" pitchFamily="2" charset="2"/>
              <a:buChar char="v"/>
            </a:pPr>
            <a:r>
              <a:rPr lang="el-GR" b="1" dirty="0" smtClean="0"/>
              <a:t> Ηλικιακή ομάδα</a:t>
            </a:r>
          </a:p>
          <a:p>
            <a:endParaRPr lang="el-GR" dirty="0" smtClean="0"/>
          </a:p>
          <a:p>
            <a:r>
              <a:rPr lang="el-GR" sz="2400" dirty="0" smtClean="0">
                <a:latin typeface="Calibri" pitchFamily="34" charset="0"/>
                <a:cs typeface="Calibri" pitchFamily="34" charset="0"/>
              </a:rPr>
              <a:t>Η ανοικτή εκπαιδευτική πρακτική εφαρμόστηκε σε 18 άτομα        (11 κορίτσια και 7 αγόρια)  της Γ΄ Γυμνασίου του Γυμνασίου Κοίμησης Σερρών</a:t>
            </a:r>
            <a:r>
              <a:rPr lang="el-GR" sz="2400" b="1" dirty="0" smtClean="0">
                <a:latin typeface="Calibri" pitchFamily="34" charset="0"/>
                <a:cs typeface="Calibri" pitchFamily="34" charset="0"/>
              </a:rPr>
              <a:t>. </a:t>
            </a:r>
            <a:r>
              <a:rPr lang="el-GR" sz="2400" dirty="0" smtClean="0">
                <a:latin typeface="Calibri" pitchFamily="34" charset="0"/>
                <a:cs typeface="Calibri" pitchFamily="34" charset="0"/>
              </a:rPr>
              <a:t>Το γυμνάσιο Κοίμησης βρίσκεται στο Δημοτικό Διαμέρισμα της Κοίμησης, του Δήμου Ηράκλειας στον Νομό Σερρών. Έχει 5 τμήματα με μαθητές από τα Δημοτικά Διαμερίσματα της Κοίμησης και του Ποντισμένου του Δήμου Ηράκλειας.  Είναι αγροτική περιοχή. </a:t>
            </a:r>
            <a:r>
              <a:rPr lang="en-US" sz="2400" dirty="0" smtClean="0">
                <a:latin typeface="Calibri" pitchFamily="34" charset="0"/>
                <a:cs typeface="Calibri" pitchFamily="34" charset="0"/>
              </a:rPr>
              <a:t>    </a:t>
            </a:r>
            <a:endParaRPr lang="el-GR" sz="2400" dirty="0" smtClean="0">
              <a:latin typeface="Calibri" pitchFamily="34" charset="0"/>
              <a:cs typeface="Calibri" pitchFamily="34" charset="0"/>
            </a:endParaRPr>
          </a:p>
          <a:p>
            <a:r>
              <a:rPr lang="en-US" sz="2400" b="1" dirty="0" smtClean="0">
                <a:latin typeface="Calibri" pitchFamily="34" charset="0"/>
                <a:cs typeface="Calibri" pitchFamily="34" charset="0"/>
              </a:rPr>
              <a:t>    </a:t>
            </a:r>
            <a:endParaRPr lang="el-GR" sz="2400" b="1" dirty="0" smtClean="0">
              <a:latin typeface="Calibri" pitchFamily="34" charset="0"/>
              <a:cs typeface="Calibri" pitchFamily="34" charset="0"/>
            </a:endParaRPr>
          </a:p>
          <a:p>
            <a:endParaRPr lang="el-GR" sz="2400" b="1" dirty="0" smtClean="0">
              <a:latin typeface="Calibri" pitchFamily="34" charset="0"/>
              <a:cs typeface="Calibri" pitchFamily="34" charset="0"/>
            </a:endParaRPr>
          </a:p>
          <a:p>
            <a:endParaRPr lang="el-GR" sz="2400" dirty="0" smtClean="0">
              <a:latin typeface="Calibri" pitchFamily="34" charset="0"/>
              <a:cs typeface="Calibri" pitchFamily="34" charset="0"/>
            </a:endParaRPr>
          </a:p>
          <a:p>
            <a:endParaRPr lang="el-GR" dirty="0"/>
          </a:p>
        </p:txBody>
      </p:sp>
    </p:spTree>
    <p:extLst>
      <p:ext uri="{BB962C8B-B14F-4D97-AF65-F5344CB8AC3E}">
        <p14:creationId xmlns:p14="http://schemas.microsoft.com/office/powerpoint/2010/main" val="1309292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8" name="7 - TextBox"/>
          <p:cNvSpPr txBox="1"/>
          <p:nvPr/>
        </p:nvSpPr>
        <p:spPr>
          <a:xfrm>
            <a:off x="502024" y="510989"/>
            <a:ext cx="8184776" cy="4247317"/>
          </a:xfrm>
          <a:prstGeom prst="rect">
            <a:avLst/>
          </a:prstGeom>
          <a:noFill/>
        </p:spPr>
        <p:txBody>
          <a:bodyPr wrap="square" rtlCol="0">
            <a:spAutoFit/>
          </a:bodyPr>
          <a:lstStyle/>
          <a:p>
            <a:pPr>
              <a:buFont typeface="Wingdings" pitchFamily="2" charset="2"/>
              <a:buChar char="v"/>
            </a:pPr>
            <a:r>
              <a:rPr lang="el-GR" sz="1500" b="1" dirty="0" smtClean="0">
                <a:latin typeface="+mj-lt"/>
              </a:rPr>
              <a:t> ΔΡΑΣΤΗΡΙΟΤΗΤΑ  1:</a:t>
            </a:r>
            <a:r>
              <a:rPr lang="el-GR" sz="1500" dirty="0" smtClean="0">
                <a:latin typeface="+mj-lt"/>
              </a:rPr>
              <a:t> </a:t>
            </a:r>
            <a:r>
              <a:rPr lang="el-GR" sz="1500" b="1" dirty="0" smtClean="0">
                <a:latin typeface="+mj-lt"/>
              </a:rPr>
              <a:t>Το πρόβλημα ΕΚΚΡΕΜΟΥΣ. </a:t>
            </a:r>
            <a:endParaRPr lang="el-GR" sz="1500" dirty="0" smtClean="0">
              <a:latin typeface="+mj-lt"/>
            </a:endParaRPr>
          </a:p>
          <a:p>
            <a:pPr>
              <a:buFont typeface="Wingdings" pitchFamily="2" charset="2"/>
              <a:buChar char="ü"/>
            </a:pPr>
            <a:r>
              <a:rPr lang="el-GR" sz="1500" b="1" dirty="0" smtClean="0">
                <a:latin typeface="+mj-lt"/>
              </a:rPr>
              <a:t> Διάρκεια:</a:t>
            </a:r>
            <a:r>
              <a:rPr lang="el-GR" sz="1500" dirty="0" smtClean="0">
                <a:latin typeface="+mj-lt"/>
              </a:rPr>
              <a:t> 1 διδακτική ώρα.</a:t>
            </a:r>
          </a:p>
          <a:p>
            <a:pPr>
              <a:buFont typeface="Wingdings" pitchFamily="2" charset="2"/>
              <a:buChar char="ü"/>
            </a:pPr>
            <a:r>
              <a:rPr lang="el-GR" sz="1500" b="1" dirty="0" smtClean="0">
                <a:latin typeface="+mj-lt"/>
              </a:rPr>
              <a:t> Είδος δραστηριότητας:</a:t>
            </a:r>
            <a:r>
              <a:rPr lang="el-GR" sz="1500" dirty="0" smtClean="0">
                <a:latin typeface="+mj-lt"/>
              </a:rPr>
              <a:t> </a:t>
            </a:r>
            <a:r>
              <a:rPr lang="el-GR" sz="1500" b="1" dirty="0" smtClean="0">
                <a:latin typeface="+mj-lt"/>
              </a:rPr>
              <a:t>Ομαδοσυνεργατική μάθηση</a:t>
            </a:r>
            <a:r>
              <a:rPr lang="el-GR" sz="1500" dirty="0" smtClean="0">
                <a:latin typeface="+mj-lt"/>
              </a:rPr>
              <a:t> στο εργαστήριο πληροφορικής με αρχείο</a:t>
            </a:r>
            <a:r>
              <a:rPr lang="el-GR" sz="1500" b="1" dirty="0" smtClean="0">
                <a:latin typeface="+mj-lt"/>
              </a:rPr>
              <a:t> </a:t>
            </a:r>
            <a:r>
              <a:rPr lang="en-US" sz="1500" b="1" dirty="0" smtClean="0">
                <a:latin typeface="+mj-lt"/>
              </a:rPr>
              <a:t>geogebra</a:t>
            </a:r>
            <a:r>
              <a:rPr lang="el-GR" sz="1500" dirty="0" smtClean="0">
                <a:latin typeface="+mj-lt"/>
              </a:rPr>
              <a:t> και </a:t>
            </a:r>
            <a:r>
              <a:rPr lang="el-GR" sz="1500" b="1" dirty="0" smtClean="0">
                <a:latin typeface="+mj-lt"/>
              </a:rPr>
              <a:t>υποστηρικτικό φύλλο εργασίας</a:t>
            </a:r>
            <a:r>
              <a:rPr lang="el-GR" sz="1500" dirty="0" smtClean="0">
                <a:latin typeface="+mj-lt"/>
              </a:rPr>
              <a:t> που δημιούργησε ο διδάσκων.</a:t>
            </a:r>
          </a:p>
          <a:p>
            <a:pPr>
              <a:buFont typeface="Wingdings" pitchFamily="2" charset="2"/>
              <a:buChar char="ü"/>
            </a:pPr>
            <a:r>
              <a:rPr lang="el-GR" sz="1500" b="1" dirty="0" smtClean="0">
                <a:latin typeface="+mj-lt"/>
              </a:rPr>
              <a:t> Οργάνωση τάξης:</a:t>
            </a:r>
            <a:r>
              <a:rPr lang="el-GR" sz="1500" dirty="0" smtClean="0">
                <a:latin typeface="+mj-lt"/>
              </a:rPr>
              <a:t> Εργασία σε 6 ομάδες των 3 ατόμων η καθεμία με διακριτούς ρόλους που προαναφέρθηκαν.</a:t>
            </a:r>
          </a:p>
          <a:p>
            <a:pPr>
              <a:buFont typeface="Wingdings" pitchFamily="2" charset="2"/>
              <a:buChar char="ü"/>
            </a:pPr>
            <a:r>
              <a:rPr lang="el-GR" sz="1500" b="1" dirty="0" smtClean="0">
                <a:latin typeface="+mj-lt"/>
              </a:rPr>
              <a:t> Ρόλος του διδάσκοντα:</a:t>
            </a:r>
            <a:r>
              <a:rPr lang="el-GR" sz="1500" dirty="0" smtClean="0">
                <a:latin typeface="+mj-lt"/>
              </a:rPr>
              <a:t> Ο </a:t>
            </a:r>
            <a:r>
              <a:rPr lang="el-GR" sz="1500" b="1" dirty="0" smtClean="0">
                <a:latin typeface="+mj-lt"/>
              </a:rPr>
              <a:t>καθηγητής </a:t>
            </a:r>
            <a:r>
              <a:rPr lang="el-GR" sz="1500" dirty="0" smtClean="0">
                <a:latin typeface="+mj-lt"/>
              </a:rPr>
              <a:t>είχε το ρόλο του </a:t>
            </a:r>
            <a:r>
              <a:rPr lang="el-GR" sz="1500" b="1" dirty="0" err="1" smtClean="0">
                <a:latin typeface="+mj-lt"/>
              </a:rPr>
              <a:t>συνερευνητή</a:t>
            </a:r>
            <a:r>
              <a:rPr lang="el-GR" sz="1500" dirty="0" smtClean="0">
                <a:latin typeface="+mj-lt"/>
              </a:rPr>
              <a:t> και του βοηθού των προσπαθειών των μαθητών. </a:t>
            </a:r>
          </a:p>
          <a:p>
            <a:pPr>
              <a:buFont typeface="Wingdings" pitchFamily="2" charset="2"/>
              <a:buChar char="ü"/>
            </a:pPr>
            <a:r>
              <a:rPr lang="el-GR" sz="1500" b="1" dirty="0" smtClean="0">
                <a:latin typeface="+mj-lt"/>
              </a:rPr>
              <a:t> Σύνδεση με τον διδακτικό στόχο:</a:t>
            </a:r>
            <a:r>
              <a:rPr lang="el-GR" sz="1500" dirty="0" smtClean="0">
                <a:latin typeface="+mj-lt"/>
              </a:rPr>
              <a:t> Οι Μαθητές διερεύνησαν και προσέγγισαν ορισμένες βασικές έννοιες που αφορούν την έννοια της συμμεταβολής δυο  μεταβλητών </a:t>
            </a:r>
            <a:r>
              <a:rPr lang="en-US" sz="1500" dirty="0" smtClean="0">
                <a:latin typeface="+mj-lt"/>
              </a:rPr>
              <a:t>x</a:t>
            </a:r>
            <a:r>
              <a:rPr lang="el-GR" sz="1500" dirty="0" smtClean="0">
                <a:latin typeface="+mj-lt"/>
              </a:rPr>
              <a:t>, </a:t>
            </a:r>
            <a:r>
              <a:rPr lang="en-US" sz="1500" dirty="0" smtClean="0">
                <a:latin typeface="+mj-lt"/>
              </a:rPr>
              <a:t>y</a:t>
            </a:r>
            <a:r>
              <a:rPr lang="el-GR" sz="1500" dirty="0" smtClean="0">
                <a:latin typeface="+mj-lt"/>
              </a:rPr>
              <a:t> που αποτελούν συντεταγμένες (</a:t>
            </a:r>
            <a:r>
              <a:rPr lang="en-US" sz="1500" dirty="0" smtClean="0">
                <a:latin typeface="+mj-lt"/>
              </a:rPr>
              <a:t>x</a:t>
            </a:r>
            <a:r>
              <a:rPr lang="el-GR" sz="1500" dirty="0" smtClean="0">
                <a:latin typeface="+mj-lt"/>
              </a:rPr>
              <a:t>,</a:t>
            </a:r>
            <a:r>
              <a:rPr lang="en-US" sz="1500" dirty="0" smtClean="0">
                <a:latin typeface="+mj-lt"/>
              </a:rPr>
              <a:t>y</a:t>
            </a:r>
            <a:r>
              <a:rPr lang="el-GR" sz="1500" dirty="0" smtClean="0">
                <a:latin typeface="+mj-lt"/>
              </a:rPr>
              <a:t>) διαδοχικών θέσεων </a:t>
            </a:r>
            <a:r>
              <a:rPr lang="el-GR" sz="1500" b="1" dirty="0" smtClean="0">
                <a:latin typeface="+mj-lt"/>
              </a:rPr>
              <a:t>του σφαιριδίου ενός εκκρεμούς</a:t>
            </a:r>
            <a:r>
              <a:rPr lang="el-GR" sz="1500" dirty="0" smtClean="0">
                <a:latin typeface="+mj-lt"/>
              </a:rPr>
              <a:t>, να κάνουν εικασίες  για το σχήμα που σχηματίζουν οι διαδοχικές θέσεις του σημείου </a:t>
            </a:r>
            <a:r>
              <a:rPr lang="el-GR" sz="1500" b="1" dirty="0" smtClean="0">
                <a:latin typeface="+mj-lt"/>
              </a:rPr>
              <a:t>του σφαιριδίου ενός εκκρεμούς </a:t>
            </a:r>
            <a:r>
              <a:rPr lang="el-GR" sz="1500" dirty="0" smtClean="0">
                <a:latin typeface="+mj-lt"/>
              </a:rPr>
              <a:t>(αν ενωθούν με ευθύγραμμα τμήματα). Δηλαδή τι σχήμα διαγράφουν τα ίχνη των διαδοχικών θέσεων  του σφαιριδίου ενός εκκρεμούς.</a:t>
            </a:r>
          </a:p>
          <a:p>
            <a:pPr>
              <a:buFont typeface="Wingdings" pitchFamily="2" charset="2"/>
              <a:buChar char="ü"/>
            </a:pPr>
            <a:r>
              <a:rPr lang="el-GR" sz="1500" b="1" dirty="0" smtClean="0">
                <a:latin typeface="+mj-lt"/>
              </a:rPr>
              <a:t>Ψηφιακό εκπαιδευτικό περιεχόμενο:</a:t>
            </a:r>
            <a:r>
              <a:rPr lang="el-GR" sz="1500" dirty="0" smtClean="0">
                <a:latin typeface="+mj-lt"/>
              </a:rPr>
              <a:t>  Δημιούργησα </a:t>
            </a:r>
            <a:r>
              <a:rPr lang="el-GR" sz="1500" b="1" dirty="0" smtClean="0">
                <a:latin typeface="+mj-lt"/>
              </a:rPr>
              <a:t>αρχείο </a:t>
            </a:r>
            <a:r>
              <a:rPr lang="en-US" sz="1500" b="1" dirty="0" smtClean="0">
                <a:latin typeface="+mj-lt"/>
              </a:rPr>
              <a:t>geogebra</a:t>
            </a:r>
            <a:r>
              <a:rPr lang="el-GR" sz="1500" dirty="0" smtClean="0">
                <a:latin typeface="+mj-lt"/>
              </a:rPr>
              <a:t>  με τίτλο </a:t>
            </a:r>
            <a:r>
              <a:rPr lang="el-GR" sz="1500" b="1" u="sng" dirty="0" smtClean="0">
                <a:latin typeface="+mj-lt"/>
                <a:hlinkClick r:id="rId2"/>
              </a:rPr>
              <a:t>1_ekkremes.ggb </a:t>
            </a:r>
            <a:r>
              <a:rPr lang="en-US" sz="1500" b="1" dirty="0" smtClean="0">
                <a:latin typeface="+mj-lt"/>
              </a:rPr>
              <a:t> </a:t>
            </a:r>
            <a:r>
              <a:rPr lang="el-GR" sz="1500" dirty="0" smtClean="0">
                <a:latin typeface="+mj-lt"/>
              </a:rPr>
              <a:t>και ένα φύλλο εργασίας  με τίτλο </a:t>
            </a:r>
            <a:r>
              <a:rPr lang="el-GR" sz="1500" b="1" u="sng" dirty="0" smtClean="0">
                <a:latin typeface="+mj-lt"/>
                <a:hlinkClick r:id="rId2"/>
              </a:rPr>
              <a:t>fyllo_ergasias_1.doc </a:t>
            </a:r>
            <a:r>
              <a:rPr lang="el-GR" sz="1500" b="1" dirty="0" smtClean="0">
                <a:latin typeface="+mj-lt"/>
              </a:rPr>
              <a:t> τα οποία έχω ανεβάσει σαν πρόσθετο υλικό της ανοικτής εκπαιδευτικής πρακτικής καθώς επίσης και στο </a:t>
            </a:r>
            <a:r>
              <a:rPr lang="el-GR" sz="1500" b="1" dirty="0" err="1" smtClean="0">
                <a:latin typeface="+mj-lt"/>
              </a:rPr>
              <a:t>Φωτόδεντρο</a:t>
            </a:r>
            <a:r>
              <a:rPr lang="el-GR" sz="1500" b="1" dirty="0" smtClean="0">
                <a:latin typeface="+mj-lt"/>
              </a:rPr>
              <a:t> </a:t>
            </a:r>
            <a:r>
              <a:rPr lang="en-US" sz="1500" b="1" dirty="0" smtClean="0">
                <a:latin typeface="+mj-lt"/>
              </a:rPr>
              <a:t>e</a:t>
            </a:r>
            <a:r>
              <a:rPr lang="el-GR" sz="1500" b="1" dirty="0" smtClean="0">
                <a:latin typeface="+mj-lt"/>
              </a:rPr>
              <a:t>-</a:t>
            </a:r>
            <a:r>
              <a:rPr lang="en-US" sz="1500" b="1" dirty="0" err="1" smtClean="0">
                <a:latin typeface="+mj-lt"/>
              </a:rPr>
              <a:t>yliko</a:t>
            </a:r>
            <a:r>
              <a:rPr lang="en-US" sz="1500" b="1" dirty="0" smtClean="0">
                <a:latin typeface="+mj-lt"/>
              </a:rPr>
              <a:t> </a:t>
            </a:r>
            <a:r>
              <a:rPr lang="el-GR" sz="1500" b="1" dirty="0" smtClean="0">
                <a:latin typeface="+mj-lt"/>
              </a:rPr>
              <a:t>χρηστών: </a:t>
            </a:r>
            <a:r>
              <a:rPr lang="el-GR" sz="1500" b="1" u="sng" dirty="0" smtClean="0">
                <a:latin typeface="+mj-lt"/>
                <a:hlinkClick r:id="rId2"/>
              </a:rPr>
              <a:t>http://photodentro.edu.gr/ugc/r/8525/1017?locale=el </a:t>
            </a:r>
            <a:endParaRPr lang="el-GR" sz="15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15</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15" name="Εικόνα 1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18847"/>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16</a:t>
            </a:fld>
            <a:endParaRPr lang="en-US" dirty="0"/>
          </a:p>
        </p:txBody>
      </p:sp>
      <p:sp>
        <p:nvSpPr>
          <p:cNvPr id="10" name="Content Placeholder 9"/>
          <p:cNvSpPr>
            <a:spLocks noGrp="1"/>
          </p:cNvSpPr>
          <p:nvPr>
            <p:ph sz="half" idx="2"/>
          </p:nvPr>
        </p:nvSpPr>
        <p:spPr>
          <a:xfrm>
            <a:off x="451263" y="485495"/>
            <a:ext cx="8133180" cy="4129087"/>
          </a:xfrm>
        </p:spPr>
        <p:txBody>
          <a:bodyPr>
            <a:normAutofit fontScale="40000" lnSpcReduction="20000"/>
          </a:bodyPr>
          <a:lstStyle/>
          <a:p>
            <a:pPr lvl="1">
              <a:buFont typeface="Wingdings" pitchFamily="2" charset="2"/>
              <a:buChar char="ü"/>
            </a:pPr>
            <a:r>
              <a:rPr lang="el-GR" sz="3800" b="1" dirty="0" smtClean="0"/>
              <a:t> Περιγραφή δραστηριότητας:</a:t>
            </a:r>
          </a:p>
          <a:p>
            <a:pPr marL="0" lvl="1" indent="0">
              <a:buNone/>
            </a:pPr>
            <a:r>
              <a:rPr lang="el-GR" sz="3800" b="1" dirty="0" smtClean="0"/>
              <a:t>Προκειμένου </a:t>
            </a:r>
            <a:r>
              <a:rPr lang="el-GR" sz="3800" b="1" dirty="0"/>
              <a:t>να παροτρύνουμε τους μαθητές σε προβληματισμό και να κερδίσουμε το ενδιαφέρον τους, κάναμε μια εισαγωγή στην έννοια της παραβολής με ένα </a:t>
            </a:r>
            <a:r>
              <a:rPr lang="el-GR" sz="3800" b="1" dirty="0" smtClean="0"/>
              <a:t>πρόβλημα. Πρόβλημα </a:t>
            </a:r>
            <a:r>
              <a:rPr lang="el-GR" sz="3800" b="1" dirty="0"/>
              <a:t>εφόρμησης του ενδιαφέροντος των παιδιών για να τα κάνουμε δεκτικά να διερευνήσουν και να προσεγγίσουν ορισμένες βασικές έννοιες που αφορούν την έννοια της συμμεταβολής δυο  μεταβλητών </a:t>
            </a:r>
            <a:r>
              <a:rPr lang="en-US" sz="3800" b="1" dirty="0"/>
              <a:t>x</a:t>
            </a:r>
            <a:r>
              <a:rPr lang="el-GR" sz="3800" b="1" dirty="0"/>
              <a:t>, </a:t>
            </a:r>
            <a:r>
              <a:rPr lang="en-US" sz="3800" b="1" dirty="0"/>
              <a:t>y</a:t>
            </a:r>
            <a:r>
              <a:rPr lang="el-GR" sz="3800" b="1" dirty="0"/>
              <a:t> που αποτελούν συντεταγμένες (</a:t>
            </a:r>
            <a:r>
              <a:rPr lang="en-US" sz="3800" b="1" dirty="0"/>
              <a:t>x</a:t>
            </a:r>
            <a:r>
              <a:rPr lang="el-GR" sz="3800" b="1" dirty="0"/>
              <a:t>,</a:t>
            </a:r>
            <a:r>
              <a:rPr lang="en-US" sz="3800" b="1" dirty="0"/>
              <a:t>y</a:t>
            </a:r>
            <a:r>
              <a:rPr lang="el-GR" sz="3800" b="1" dirty="0"/>
              <a:t>) διαδοχικών θέσεων του σφαιριδίου ενός εκκρεμούς, να κάνουν εικασίες  για το σχήμα που σχηματίζουν οι διαδοχικές θέσεις του σημείου του σφαιριδίου ενός εκκρεμούς (αν ενωθούν με ευθύγραμμα τμήματα). Δηλαδή τι σχήμα διαγράφουν τα ίχνη των διαδοχικών θέσεων  του σφαιριδίου ενός εκκρεμούς</a:t>
            </a:r>
            <a:r>
              <a:rPr lang="el-GR" sz="3800" b="1" dirty="0" smtClean="0"/>
              <a:t>.</a:t>
            </a:r>
          </a:p>
          <a:p>
            <a:pPr marL="0" lvl="1" indent="0">
              <a:buNone/>
            </a:pPr>
            <a:endParaRPr lang="el-GR" sz="3800" b="1" dirty="0"/>
          </a:p>
          <a:p>
            <a:pPr lvl="1">
              <a:buFont typeface="Wingdings" pitchFamily="2" charset="2"/>
              <a:buChar char="ü"/>
            </a:pPr>
            <a:r>
              <a:rPr lang="el-GR" sz="3800" b="1" dirty="0" smtClean="0"/>
              <a:t> Αποτελέσματα </a:t>
            </a:r>
            <a:r>
              <a:rPr lang="el-GR" sz="3800" b="1" dirty="0"/>
              <a:t>της δραστηριότητας</a:t>
            </a:r>
            <a:r>
              <a:rPr lang="el-GR" sz="3800" b="1" dirty="0" smtClean="0"/>
              <a:t>:</a:t>
            </a:r>
            <a:endParaRPr lang="en-US" sz="3800" b="1" dirty="0" smtClean="0"/>
          </a:p>
          <a:p>
            <a:pPr marL="0" lvl="1" indent="0">
              <a:buNone/>
            </a:pPr>
            <a:r>
              <a:rPr lang="el-GR" sz="3800" b="1" dirty="0"/>
              <a:t>Οι μαθητές διερευνήσαν  πως επηρεάζει ο χρόνος  παράμετρος </a:t>
            </a:r>
            <a:r>
              <a:rPr lang="en-US" sz="3800" b="1" dirty="0"/>
              <a:t>t</a:t>
            </a:r>
            <a:r>
              <a:rPr lang="el-GR" sz="3800" b="1" dirty="0"/>
              <a:t>  την θέση της σφαίρας του εκκρεμούς, ανακάλυψαν τον τύπο της συμμεταβολής των συντεταγμένων της θέσης της σφαίρας, οπότε και τον τύπο της συνάρτησης της παραβολής.  Εμφανίζοντας σημεία της γραφικής παράστασης της συνάρτησης, και αυξάνοντας την πυκνότητα τους με ταυτόχρονη ένωση τους με διαδοχικά ευθύγραμμα τμήματα οι μαθητές έκαναν εικασίες για την μορφή που θα έχει η γραφική παράσταση, πέτυχαν όσο το δυνατά εφικτό προσομοίωση της και στο τέλος  την εμφάνισαν. </a:t>
            </a:r>
          </a:p>
          <a:p>
            <a:pPr marL="0" lvl="1" indent="0">
              <a:buNone/>
            </a:pPr>
            <a:endParaRPr lang="el-GR" sz="3800" b="1" dirty="0"/>
          </a:p>
          <a:p>
            <a:pPr marL="0" lvl="1" indent="0">
              <a:buNone/>
            </a:pPr>
            <a:endParaRPr lang="el-GR" sz="2900" dirty="0"/>
          </a:p>
        </p:txBody>
      </p:sp>
    </p:spTree>
    <p:extLst>
      <p:ext uri="{BB962C8B-B14F-4D97-AF65-F5344CB8AC3E}">
        <p14:creationId xmlns:p14="http://schemas.microsoft.com/office/powerpoint/2010/main" val="16794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17</a:t>
            </a:fld>
            <a:endParaRPr lang="en-US" dirty="0"/>
          </a:p>
        </p:txBody>
      </p:sp>
      <p:sp>
        <p:nvSpPr>
          <p:cNvPr id="7" name="6 - TextBox"/>
          <p:cNvSpPr txBox="1"/>
          <p:nvPr/>
        </p:nvSpPr>
        <p:spPr>
          <a:xfrm>
            <a:off x="502024" y="573741"/>
            <a:ext cx="8148917" cy="4293483"/>
          </a:xfrm>
          <a:prstGeom prst="rect">
            <a:avLst/>
          </a:prstGeom>
          <a:noFill/>
        </p:spPr>
        <p:txBody>
          <a:bodyPr wrap="square" rtlCol="0">
            <a:spAutoFit/>
          </a:bodyPr>
          <a:lstStyle/>
          <a:p>
            <a:pPr>
              <a:buFont typeface="Wingdings" pitchFamily="2" charset="2"/>
              <a:buChar char="v"/>
            </a:pPr>
            <a:r>
              <a:rPr lang="el-GR" sz="1500" b="1" dirty="0" smtClean="0">
                <a:latin typeface="Calibri" pitchFamily="34" charset="0"/>
                <a:cs typeface="Calibri" pitchFamily="34" charset="0"/>
              </a:rPr>
              <a:t> ΔΡΑΣΤΗΡΙΟΤΗΤΑ  2:</a:t>
            </a:r>
            <a:r>
              <a:rPr lang="el-GR" sz="1500" dirty="0" smtClean="0">
                <a:latin typeface="Calibri" pitchFamily="34" charset="0"/>
                <a:cs typeface="Calibri" pitchFamily="34" charset="0"/>
              </a:rPr>
              <a:t> </a:t>
            </a:r>
            <a:r>
              <a:rPr lang="el-GR" sz="1500" b="1" dirty="0" smtClean="0">
                <a:latin typeface="Calibri" pitchFamily="34" charset="0"/>
                <a:cs typeface="Calibri" pitchFamily="34" charset="0"/>
              </a:rPr>
              <a:t>Ο </a:t>
            </a:r>
            <a:r>
              <a:rPr lang="el-GR" sz="1500" b="1" dirty="0" err="1" smtClean="0">
                <a:latin typeface="Calibri" pitchFamily="34" charset="0"/>
                <a:cs typeface="Calibri" pitchFamily="34" charset="0"/>
              </a:rPr>
              <a:t>μεταβολέας</a:t>
            </a:r>
            <a:r>
              <a:rPr lang="el-GR" sz="1500" b="1" dirty="0" smtClean="0">
                <a:latin typeface="Calibri" pitchFamily="34" charset="0"/>
                <a:cs typeface="Calibri" pitchFamily="34" charset="0"/>
              </a:rPr>
              <a:t> α </a:t>
            </a:r>
            <a:r>
              <a:rPr lang="el-GR" sz="1500" dirty="0" smtClean="0">
                <a:latin typeface="Calibri" pitchFamily="34" charset="0"/>
                <a:cs typeface="Calibri" pitchFamily="34" charset="0"/>
              </a:rPr>
              <a:t>στην συνάρτηση </a:t>
            </a:r>
            <a:r>
              <a:rPr lang="en-US" sz="1500" dirty="0" smtClean="0">
                <a:latin typeface="Calibri" pitchFamily="34" charset="0"/>
                <a:cs typeface="Calibri" pitchFamily="34" charset="0"/>
              </a:rPr>
              <a:t>y</a:t>
            </a:r>
            <a:r>
              <a:rPr lang="el-GR" sz="1500" dirty="0" smtClean="0">
                <a:latin typeface="Calibri" pitchFamily="34" charset="0"/>
                <a:cs typeface="Calibri" pitchFamily="34" charset="0"/>
              </a:rPr>
              <a:t>=α</a:t>
            </a:r>
            <a:r>
              <a:rPr lang="en-US" sz="1500" dirty="0" smtClean="0">
                <a:latin typeface="Calibri" pitchFamily="34" charset="0"/>
                <a:cs typeface="Calibri" pitchFamily="34" charset="0"/>
              </a:rPr>
              <a:t>x</a:t>
            </a:r>
            <a:r>
              <a:rPr lang="el-GR" sz="1500" baseline="30000" dirty="0" smtClean="0">
                <a:latin typeface="Calibri" pitchFamily="34" charset="0"/>
                <a:cs typeface="Calibri" pitchFamily="34" charset="0"/>
              </a:rPr>
              <a:t>2</a:t>
            </a:r>
            <a:endParaRPr lang="el-GR" sz="1500" dirty="0" smtClean="0">
              <a:latin typeface="Calibri" pitchFamily="34" charset="0"/>
              <a:cs typeface="Calibri" pitchFamily="34" charset="0"/>
            </a:endParaRPr>
          </a:p>
          <a:p>
            <a:pPr>
              <a:buFont typeface="Wingdings" pitchFamily="2" charset="2"/>
              <a:buChar char="ü"/>
            </a:pPr>
            <a:r>
              <a:rPr lang="el-GR" sz="1500" b="1" dirty="0" smtClean="0">
                <a:latin typeface="Calibri" pitchFamily="34" charset="0"/>
                <a:cs typeface="Calibri" pitchFamily="34" charset="0"/>
              </a:rPr>
              <a:t> Διάρκεια:</a:t>
            </a:r>
            <a:r>
              <a:rPr lang="el-GR" sz="1500" dirty="0" smtClean="0">
                <a:latin typeface="Calibri" pitchFamily="34" charset="0"/>
                <a:cs typeface="Calibri" pitchFamily="34" charset="0"/>
              </a:rPr>
              <a:t> 2 διδακτικές ώρες.</a:t>
            </a:r>
          </a:p>
          <a:p>
            <a:pPr>
              <a:buFont typeface="Wingdings" pitchFamily="2" charset="2"/>
              <a:buChar char="ü"/>
            </a:pPr>
            <a:r>
              <a:rPr lang="el-GR" sz="1500" b="1" dirty="0" smtClean="0">
                <a:latin typeface="Calibri" pitchFamily="34" charset="0"/>
                <a:cs typeface="Calibri" pitchFamily="34" charset="0"/>
              </a:rPr>
              <a:t> Είδος δραστηριότητας:</a:t>
            </a:r>
            <a:r>
              <a:rPr lang="el-GR" sz="1500" dirty="0" smtClean="0">
                <a:latin typeface="Calibri" pitchFamily="34" charset="0"/>
                <a:cs typeface="Calibri" pitchFamily="34" charset="0"/>
              </a:rPr>
              <a:t> </a:t>
            </a:r>
            <a:r>
              <a:rPr lang="el-GR" sz="1500" b="1" dirty="0" smtClean="0">
                <a:latin typeface="Calibri" pitchFamily="34" charset="0"/>
                <a:cs typeface="Calibri" pitchFamily="34" charset="0"/>
              </a:rPr>
              <a:t>Ομαδοσυνεργατική μάθηση</a:t>
            </a:r>
            <a:r>
              <a:rPr lang="el-GR" sz="1500" dirty="0" smtClean="0">
                <a:latin typeface="Calibri" pitchFamily="34" charset="0"/>
                <a:cs typeface="Calibri" pitchFamily="34" charset="0"/>
              </a:rPr>
              <a:t> στο εργαστήριο πληροφορικής με αρχείο</a:t>
            </a:r>
            <a:r>
              <a:rPr lang="el-GR" sz="1500" b="1" dirty="0" smtClean="0">
                <a:latin typeface="Calibri" pitchFamily="34" charset="0"/>
                <a:cs typeface="Calibri" pitchFamily="34" charset="0"/>
              </a:rPr>
              <a:t> </a:t>
            </a:r>
            <a:r>
              <a:rPr lang="en-US" sz="1500" b="1" dirty="0" smtClean="0">
                <a:latin typeface="Calibri" pitchFamily="34" charset="0"/>
                <a:cs typeface="Calibri" pitchFamily="34" charset="0"/>
              </a:rPr>
              <a:t>geogebra</a:t>
            </a:r>
            <a:r>
              <a:rPr lang="el-GR" sz="1500" dirty="0" smtClean="0">
                <a:latin typeface="Calibri" pitchFamily="34" charset="0"/>
                <a:cs typeface="Calibri" pitchFamily="34" charset="0"/>
              </a:rPr>
              <a:t> και </a:t>
            </a:r>
            <a:r>
              <a:rPr lang="el-GR" sz="1500" b="1" dirty="0" smtClean="0">
                <a:latin typeface="Calibri" pitchFamily="34" charset="0"/>
                <a:cs typeface="Calibri" pitchFamily="34" charset="0"/>
              </a:rPr>
              <a:t>υποστηρικτικό φύλλο εργασίας</a:t>
            </a:r>
            <a:r>
              <a:rPr lang="el-GR" sz="1500" dirty="0" smtClean="0">
                <a:latin typeface="Calibri" pitchFamily="34" charset="0"/>
                <a:cs typeface="Calibri" pitchFamily="34" charset="0"/>
              </a:rPr>
              <a:t> που δημιούργησε ο διδάσκων.</a:t>
            </a:r>
          </a:p>
          <a:p>
            <a:pPr>
              <a:buFont typeface="Wingdings" pitchFamily="2" charset="2"/>
              <a:buChar char="ü"/>
            </a:pPr>
            <a:r>
              <a:rPr lang="el-GR" sz="1500" b="1" dirty="0" smtClean="0">
                <a:latin typeface="Calibri" pitchFamily="34" charset="0"/>
                <a:cs typeface="Calibri" pitchFamily="34" charset="0"/>
              </a:rPr>
              <a:t> Οργάνωση τάξης:</a:t>
            </a:r>
            <a:r>
              <a:rPr lang="el-GR" sz="1500" dirty="0" smtClean="0">
                <a:latin typeface="Calibri" pitchFamily="34" charset="0"/>
                <a:cs typeface="Calibri" pitchFamily="34" charset="0"/>
              </a:rPr>
              <a:t> Εργασία σε 6 ομάδες των 3 ατόμων η καθεμία με διακριτούς ρόλους που προαναφέρθηκαν.</a:t>
            </a:r>
          </a:p>
          <a:p>
            <a:pPr>
              <a:buFont typeface="Wingdings" pitchFamily="2" charset="2"/>
              <a:buChar char="ü"/>
            </a:pPr>
            <a:r>
              <a:rPr lang="el-GR" sz="1500" b="1" dirty="0" smtClean="0">
                <a:latin typeface="Calibri" pitchFamily="34" charset="0"/>
                <a:cs typeface="Calibri" pitchFamily="34" charset="0"/>
              </a:rPr>
              <a:t> Ρόλος του διδάσκοντα:</a:t>
            </a:r>
            <a:r>
              <a:rPr lang="el-GR" sz="1500" dirty="0" smtClean="0">
                <a:latin typeface="Calibri" pitchFamily="34" charset="0"/>
                <a:cs typeface="Calibri" pitchFamily="34" charset="0"/>
              </a:rPr>
              <a:t> Ο </a:t>
            </a:r>
            <a:r>
              <a:rPr lang="el-GR" sz="1500" b="1" dirty="0" smtClean="0">
                <a:latin typeface="Calibri" pitchFamily="34" charset="0"/>
                <a:cs typeface="Calibri" pitchFamily="34" charset="0"/>
              </a:rPr>
              <a:t>καθηγητής </a:t>
            </a:r>
            <a:r>
              <a:rPr lang="el-GR" sz="1500" dirty="0" smtClean="0">
                <a:latin typeface="Calibri" pitchFamily="34" charset="0"/>
                <a:cs typeface="Calibri" pitchFamily="34" charset="0"/>
              </a:rPr>
              <a:t>παρότρυνε  την πειραματική προσέγγιση της γνώσης κάνοντας τον ίδιο τον μαθητή ερευνητή μετέχοντας με τον ίδιο τον δάσκαλο σε μια διαδικασία ενεργούς έρευνας. </a:t>
            </a:r>
          </a:p>
          <a:p>
            <a:pPr>
              <a:buFont typeface="Wingdings" pitchFamily="2" charset="2"/>
              <a:buChar char="ü"/>
            </a:pPr>
            <a:r>
              <a:rPr lang="el-GR" sz="1500" b="1" dirty="0" smtClean="0">
                <a:latin typeface="Calibri" pitchFamily="34" charset="0"/>
                <a:cs typeface="Calibri" pitchFamily="34" charset="0"/>
              </a:rPr>
              <a:t> Σύνδεση με τον διδακτικό στόχο:</a:t>
            </a:r>
            <a:r>
              <a:rPr lang="el-GR" sz="1500" dirty="0" smtClean="0">
                <a:latin typeface="Calibri" pitchFamily="34" charset="0"/>
                <a:cs typeface="Calibri" pitchFamily="34" charset="0"/>
              </a:rPr>
              <a:t> Με απειρία πολλαπλών γραφικών παραστάσεων οι μαθητές  εξερεύνησαν  </a:t>
            </a:r>
            <a:r>
              <a:rPr lang="el-GR" sz="1500" b="1" dirty="0" smtClean="0">
                <a:latin typeface="Calibri" pitchFamily="34" charset="0"/>
                <a:cs typeface="Calibri" pitchFamily="34" charset="0"/>
              </a:rPr>
              <a:t>και διέκριναν</a:t>
            </a:r>
            <a:r>
              <a:rPr lang="el-GR" sz="1500" dirty="0" smtClean="0">
                <a:latin typeface="Calibri" pitchFamily="34" charset="0"/>
                <a:cs typeface="Calibri" pitchFamily="34" charset="0"/>
              </a:rPr>
              <a:t> τις </a:t>
            </a:r>
            <a:r>
              <a:rPr lang="el-GR" sz="1500" b="1" dirty="0" smtClean="0">
                <a:latin typeface="Calibri" pitchFamily="34" charset="0"/>
                <a:cs typeface="Calibri" pitchFamily="34" charset="0"/>
              </a:rPr>
              <a:t>συμμετρίες την καμπυλότητα και τα ακρότατα</a:t>
            </a:r>
            <a:r>
              <a:rPr lang="el-GR" sz="1500" dirty="0" smtClean="0">
                <a:latin typeface="Calibri" pitchFamily="34" charset="0"/>
                <a:cs typeface="Calibri" pitchFamily="34" charset="0"/>
              </a:rPr>
              <a:t> της παραβολής </a:t>
            </a:r>
            <a:r>
              <a:rPr lang="en-US" sz="1500" dirty="0" smtClean="0">
                <a:latin typeface="Calibri" pitchFamily="34" charset="0"/>
                <a:cs typeface="Calibri" pitchFamily="34" charset="0"/>
              </a:rPr>
              <a:t>y</a:t>
            </a:r>
            <a:r>
              <a:rPr lang="el-GR" sz="1500" dirty="0" smtClean="0">
                <a:latin typeface="Calibri" pitchFamily="34" charset="0"/>
                <a:cs typeface="Calibri" pitchFamily="34" charset="0"/>
              </a:rPr>
              <a:t>=α</a:t>
            </a:r>
            <a:r>
              <a:rPr lang="en-US" sz="1500" dirty="0" smtClean="0">
                <a:latin typeface="Calibri" pitchFamily="34" charset="0"/>
                <a:cs typeface="Calibri" pitchFamily="34" charset="0"/>
              </a:rPr>
              <a:t>x</a:t>
            </a:r>
            <a:r>
              <a:rPr lang="el-GR" sz="1500" baseline="30000" dirty="0" smtClean="0">
                <a:latin typeface="Calibri" pitchFamily="34" charset="0"/>
                <a:cs typeface="Calibri" pitchFamily="34" charset="0"/>
              </a:rPr>
              <a:t>2</a:t>
            </a:r>
            <a:r>
              <a:rPr lang="el-GR" sz="1500" dirty="0" smtClean="0">
                <a:latin typeface="Calibri" pitchFamily="34" charset="0"/>
                <a:cs typeface="Calibri" pitchFamily="34" charset="0"/>
              </a:rPr>
              <a:t> </a:t>
            </a:r>
            <a:r>
              <a:rPr lang="el-GR" sz="1500" b="1" dirty="0" smtClean="0">
                <a:latin typeface="Calibri" pitchFamily="34" charset="0"/>
                <a:cs typeface="Calibri" pitchFamily="34" charset="0"/>
              </a:rPr>
              <a:t>ανάλογα με το πρόσημο του αριθμού α.</a:t>
            </a:r>
            <a:r>
              <a:rPr lang="el-GR" sz="1500" dirty="0" smtClean="0">
                <a:latin typeface="Calibri" pitchFamily="34" charset="0"/>
                <a:cs typeface="Calibri" pitchFamily="34" charset="0"/>
              </a:rPr>
              <a:t>  Είναι οι μαθητές σε θέση να </a:t>
            </a:r>
            <a:r>
              <a:rPr lang="el-GR" sz="1500" b="1" dirty="0" smtClean="0">
                <a:latin typeface="Calibri" pitchFamily="34" charset="0"/>
                <a:cs typeface="Calibri" pitchFamily="34" charset="0"/>
              </a:rPr>
              <a:t>διακρίνουν</a:t>
            </a:r>
            <a:r>
              <a:rPr lang="el-GR" sz="1500" dirty="0" smtClean="0">
                <a:latin typeface="Calibri" pitchFamily="34" charset="0"/>
                <a:cs typeface="Calibri" pitchFamily="34" charset="0"/>
              </a:rPr>
              <a:t> αν η παραβολή  </a:t>
            </a:r>
            <a:r>
              <a:rPr lang="en-US" sz="1500" b="1" dirty="0" smtClean="0">
                <a:latin typeface="Calibri" pitchFamily="34" charset="0"/>
                <a:cs typeface="Calibri" pitchFamily="34" charset="0"/>
              </a:rPr>
              <a:t>y</a:t>
            </a:r>
            <a:r>
              <a:rPr lang="el-GR" sz="1500" b="1" dirty="0" smtClean="0">
                <a:latin typeface="Calibri" pitchFamily="34" charset="0"/>
                <a:cs typeface="Calibri" pitchFamily="34" charset="0"/>
              </a:rPr>
              <a:t>=α</a:t>
            </a:r>
            <a:r>
              <a:rPr lang="en-US" sz="1500" b="1" dirty="0" smtClean="0">
                <a:latin typeface="Calibri" pitchFamily="34" charset="0"/>
                <a:cs typeface="Calibri" pitchFamily="34" charset="0"/>
              </a:rPr>
              <a:t>x</a:t>
            </a:r>
            <a:r>
              <a:rPr lang="el-GR" sz="1500" b="1" baseline="30000" dirty="0" smtClean="0">
                <a:latin typeface="Calibri" pitchFamily="34" charset="0"/>
                <a:cs typeface="Calibri" pitchFamily="34" charset="0"/>
              </a:rPr>
              <a:t>2</a:t>
            </a:r>
            <a:r>
              <a:rPr lang="el-GR" sz="1500" b="1" dirty="0" smtClean="0">
                <a:latin typeface="Calibri" pitchFamily="34" charset="0"/>
                <a:cs typeface="Calibri" pitchFamily="34" charset="0"/>
              </a:rPr>
              <a:t> συγκλίνει ή αποκλίνει</a:t>
            </a:r>
            <a:r>
              <a:rPr lang="el-GR" sz="1500" dirty="0" smtClean="0">
                <a:latin typeface="Calibri" pitchFamily="34" charset="0"/>
                <a:cs typeface="Calibri" pitchFamily="34" charset="0"/>
              </a:rPr>
              <a:t> από τον άξονα </a:t>
            </a:r>
            <a:r>
              <a:rPr lang="en-US" sz="1500" dirty="0" smtClean="0">
                <a:latin typeface="Calibri" pitchFamily="34" charset="0"/>
                <a:cs typeface="Calibri" pitchFamily="34" charset="0"/>
              </a:rPr>
              <a:t>y</a:t>
            </a:r>
            <a:r>
              <a:rPr lang="el-GR" sz="1500" dirty="0" smtClean="0">
                <a:latin typeface="Calibri" pitchFamily="34" charset="0"/>
                <a:cs typeface="Calibri" pitchFamily="34" charset="0"/>
              </a:rPr>
              <a:t>΄</a:t>
            </a:r>
            <a:r>
              <a:rPr lang="en-US" sz="1500" dirty="0" smtClean="0">
                <a:latin typeface="Calibri" pitchFamily="34" charset="0"/>
                <a:cs typeface="Calibri" pitchFamily="34" charset="0"/>
              </a:rPr>
              <a:t>y </a:t>
            </a:r>
            <a:r>
              <a:rPr lang="el-GR" sz="1500" b="1" dirty="0" smtClean="0">
                <a:latin typeface="Calibri" pitchFamily="34" charset="0"/>
                <a:cs typeface="Calibri" pitchFamily="34" charset="0"/>
              </a:rPr>
              <a:t>ανάλογα με τις αυξομειώσεις του αριθμού α.</a:t>
            </a:r>
            <a:endParaRPr lang="el-GR" sz="1500" dirty="0" smtClean="0">
              <a:latin typeface="Calibri" pitchFamily="34" charset="0"/>
              <a:cs typeface="Calibri" pitchFamily="34" charset="0"/>
            </a:endParaRPr>
          </a:p>
          <a:p>
            <a:r>
              <a:rPr lang="el-GR" sz="1500" b="1" dirty="0" smtClean="0">
                <a:latin typeface="Calibri" pitchFamily="34" charset="0"/>
                <a:cs typeface="Calibri" pitchFamily="34" charset="0"/>
              </a:rPr>
              <a:t>Ψηφιακό εκπαιδευτικό περιεχόμενο:</a:t>
            </a:r>
            <a:r>
              <a:rPr lang="el-GR" sz="1500" dirty="0" smtClean="0">
                <a:latin typeface="Calibri" pitchFamily="34" charset="0"/>
                <a:cs typeface="Calibri" pitchFamily="34" charset="0"/>
              </a:rPr>
              <a:t>  Δημιούργησα </a:t>
            </a:r>
            <a:r>
              <a:rPr lang="el-GR" sz="1500" b="1" dirty="0" smtClean="0">
                <a:latin typeface="Calibri" pitchFamily="34" charset="0"/>
                <a:cs typeface="Calibri" pitchFamily="34" charset="0"/>
              </a:rPr>
              <a:t>αρχείο </a:t>
            </a:r>
            <a:r>
              <a:rPr lang="en-US" sz="1500" b="1" dirty="0" smtClean="0">
                <a:latin typeface="Calibri" pitchFamily="34" charset="0"/>
                <a:cs typeface="Calibri" pitchFamily="34" charset="0"/>
              </a:rPr>
              <a:t>geogebra</a:t>
            </a:r>
            <a:r>
              <a:rPr lang="el-GR" sz="1500" dirty="0" smtClean="0">
                <a:latin typeface="Calibri" pitchFamily="34" charset="0"/>
                <a:cs typeface="Calibri" pitchFamily="34" charset="0"/>
              </a:rPr>
              <a:t>  με τίτλο                                       </a:t>
            </a:r>
            <a:r>
              <a:rPr lang="el-GR" sz="1500" b="1" u="sng" dirty="0" smtClean="0">
                <a:latin typeface="Calibri" pitchFamily="34" charset="0"/>
                <a:cs typeface="Calibri" pitchFamily="34" charset="0"/>
                <a:hlinkClick r:id="rId2"/>
              </a:rPr>
              <a:t>2_ </a:t>
            </a:r>
            <a:r>
              <a:rPr lang="el-GR" sz="1500" b="1" u="sng" dirty="0" err="1" smtClean="0">
                <a:latin typeface="Calibri" pitchFamily="34" charset="0"/>
                <a:cs typeface="Calibri" pitchFamily="34" charset="0"/>
                <a:hlinkClick r:id="rId2"/>
              </a:rPr>
              <a:t>a_metavoleas.ggb</a:t>
            </a:r>
            <a:r>
              <a:rPr lang="el-GR" sz="1500" b="1" u="sng" dirty="0" smtClean="0">
                <a:latin typeface="Calibri" pitchFamily="34" charset="0"/>
                <a:cs typeface="Calibri" pitchFamily="34" charset="0"/>
                <a:hlinkClick r:id="rId2"/>
              </a:rPr>
              <a:t> </a:t>
            </a:r>
            <a:r>
              <a:rPr lang="en-US" sz="1500" b="1" dirty="0" smtClean="0">
                <a:latin typeface="Calibri" pitchFamily="34" charset="0"/>
                <a:cs typeface="Calibri" pitchFamily="34" charset="0"/>
              </a:rPr>
              <a:t> </a:t>
            </a:r>
            <a:r>
              <a:rPr lang="el-GR" sz="1500" dirty="0" smtClean="0">
                <a:latin typeface="Calibri" pitchFamily="34" charset="0"/>
                <a:cs typeface="Calibri" pitchFamily="34" charset="0"/>
              </a:rPr>
              <a:t>και ένα φύλλο εργασίας  με τίτλο: </a:t>
            </a:r>
            <a:r>
              <a:rPr lang="el-GR" sz="1500" b="1" u="sng" dirty="0" smtClean="0">
                <a:latin typeface="Calibri" pitchFamily="34" charset="0"/>
                <a:cs typeface="Calibri" pitchFamily="34" charset="0"/>
                <a:hlinkClick r:id="rId2"/>
              </a:rPr>
              <a:t>fyllo_ergasias_2.doc</a:t>
            </a:r>
            <a:r>
              <a:rPr lang="el-GR" sz="1500" dirty="0" smtClean="0">
                <a:latin typeface="Calibri" pitchFamily="34" charset="0"/>
                <a:cs typeface="Calibri" pitchFamily="34" charset="0"/>
              </a:rPr>
              <a:t> </a:t>
            </a:r>
            <a:r>
              <a:rPr lang="el-GR" sz="1500" b="1" dirty="0" smtClean="0">
                <a:latin typeface="Calibri" pitchFamily="34" charset="0"/>
                <a:cs typeface="Calibri" pitchFamily="34" charset="0"/>
              </a:rPr>
              <a:t>τα οποία έχω ανεβάσει σαν πρόσθετο υλικό της ανοικτής εκπαιδευτικής πρακτικής καθώς επίσης και στο                   </a:t>
            </a:r>
            <a:r>
              <a:rPr lang="el-GR" sz="1500" b="1" dirty="0" err="1" smtClean="0">
                <a:latin typeface="Calibri" pitchFamily="34" charset="0"/>
                <a:cs typeface="Calibri" pitchFamily="34" charset="0"/>
              </a:rPr>
              <a:t>Φωτόδεντρο</a:t>
            </a:r>
            <a:r>
              <a:rPr lang="el-GR" sz="1500" b="1" dirty="0" smtClean="0">
                <a:latin typeface="Calibri" pitchFamily="34" charset="0"/>
                <a:cs typeface="Calibri" pitchFamily="34" charset="0"/>
              </a:rPr>
              <a:t> </a:t>
            </a:r>
            <a:r>
              <a:rPr lang="en-US" sz="1500" b="1" dirty="0" smtClean="0">
                <a:latin typeface="Calibri" pitchFamily="34" charset="0"/>
                <a:cs typeface="Calibri" pitchFamily="34" charset="0"/>
              </a:rPr>
              <a:t>e</a:t>
            </a:r>
            <a:r>
              <a:rPr lang="el-GR" sz="1500" b="1" dirty="0" smtClean="0">
                <a:latin typeface="Calibri" pitchFamily="34" charset="0"/>
                <a:cs typeface="Calibri" pitchFamily="34" charset="0"/>
              </a:rPr>
              <a:t>-</a:t>
            </a:r>
            <a:r>
              <a:rPr lang="en-US" sz="1500" b="1" dirty="0" err="1" smtClean="0">
                <a:latin typeface="Calibri" pitchFamily="34" charset="0"/>
                <a:cs typeface="Calibri" pitchFamily="34" charset="0"/>
              </a:rPr>
              <a:t>yliko</a:t>
            </a:r>
            <a:r>
              <a:rPr lang="en-US" sz="1500" b="1" dirty="0" smtClean="0">
                <a:latin typeface="Calibri" pitchFamily="34" charset="0"/>
                <a:cs typeface="Calibri" pitchFamily="34" charset="0"/>
              </a:rPr>
              <a:t> </a:t>
            </a:r>
            <a:r>
              <a:rPr lang="el-GR" sz="1500" b="1" dirty="0" smtClean="0">
                <a:latin typeface="Calibri" pitchFamily="34" charset="0"/>
                <a:cs typeface="Calibri" pitchFamily="34" charset="0"/>
              </a:rPr>
              <a:t>χρηστών: </a:t>
            </a:r>
            <a:r>
              <a:rPr lang="el-GR" sz="1500" b="1" u="sng" dirty="0" smtClean="0">
                <a:latin typeface="Calibri" pitchFamily="34" charset="0"/>
                <a:cs typeface="Calibri" pitchFamily="34" charset="0"/>
                <a:hlinkClick r:id="rId3"/>
              </a:rPr>
              <a:t>http://photodentro.edu.gr/ugc/r/8525/1017?locale=el </a:t>
            </a:r>
            <a:endParaRPr lang="el-GR" sz="1500" dirty="0" smtClean="0">
              <a:latin typeface="Calibri" pitchFamily="34" charset="0"/>
              <a:cs typeface="Calibri" pitchFamily="34" charset="0"/>
            </a:endParaRPr>
          </a:p>
          <a:p>
            <a:endParaRPr lang="el-GR" dirty="0"/>
          </a:p>
        </p:txBody>
      </p:sp>
    </p:spTree>
    <p:extLst>
      <p:ext uri="{BB962C8B-B14F-4D97-AF65-F5344CB8AC3E}">
        <p14:creationId xmlns:p14="http://schemas.microsoft.com/office/powerpoint/2010/main" val="2165145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7" name="Εικόνα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848165" cy="5047637"/>
          </a:xfrm>
          <a:prstGeom prst="rect">
            <a:avLst/>
          </a:prstGeom>
          <a:noFill/>
          <a:ln>
            <a:noFill/>
          </a:ln>
        </p:spPr>
      </p:pic>
    </p:spTree>
    <p:extLst>
      <p:ext uri="{BB962C8B-B14F-4D97-AF65-F5344CB8AC3E}">
        <p14:creationId xmlns:p14="http://schemas.microsoft.com/office/powerpoint/2010/main" val="739597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19</a:t>
            </a:fld>
            <a:endParaRPr lang="en-US" dirty="0"/>
          </a:p>
        </p:txBody>
      </p:sp>
      <p:sp>
        <p:nvSpPr>
          <p:cNvPr id="10" name="9 - TextBox"/>
          <p:cNvSpPr txBox="1"/>
          <p:nvPr/>
        </p:nvSpPr>
        <p:spPr>
          <a:xfrm>
            <a:off x="475129" y="591671"/>
            <a:ext cx="8175812" cy="3693319"/>
          </a:xfrm>
          <a:prstGeom prst="rect">
            <a:avLst/>
          </a:prstGeom>
          <a:noFill/>
        </p:spPr>
        <p:txBody>
          <a:bodyPr wrap="square" rtlCol="0">
            <a:spAutoFit/>
          </a:bodyPr>
          <a:lstStyle/>
          <a:p>
            <a:pPr>
              <a:buFont typeface="Wingdings" pitchFamily="2" charset="2"/>
              <a:buChar char="ü"/>
            </a:pPr>
            <a:r>
              <a:rPr lang="el-GR" b="1" dirty="0" smtClean="0">
                <a:latin typeface="+mj-lt"/>
              </a:rPr>
              <a:t> Περιγραφή:  </a:t>
            </a:r>
            <a:r>
              <a:rPr lang="el-GR" dirty="0" smtClean="0">
                <a:latin typeface="+mj-lt"/>
              </a:rPr>
              <a:t>Στο αρχείο </a:t>
            </a:r>
            <a:r>
              <a:rPr lang="en-US" b="1" dirty="0" smtClean="0">
                <a:latin typeface="+mj-lt"/>
              </a:rPr>
              <a:t>geogebra</a:t>
            </a:r>
            <a:r>
              <a:rPr lang="en-US" dirty="0" smtClean="0">
                <a:latin typeface="+mj-lt"/>
              </a:rPr>
              <a:t> </a:t>
            </a:r>
            <a:r>
              <a:rPr lang="el-GR" dirty="0" smtClean="0">
                <a:latin typeface="+mj-lt"/>
              </a:rPr>
              <a:t>(</a:t>
            </a:r>
            <a:r>
              <a:rPr lang="el-GR" b="1" u="sng" dirty="0" smtClean="0">
                <a:latin typeface="+mj-lt"/>
                <a:hlinkClick r:id="rId2"/>
              </a:rPr>
              <a:t>2_ </a:t>
            </a:r>
            <a:r>
              <a:rPr lang="el-GR" b="1" u="sng" dirty="0" err="1" smtClean="0">
                <a:latin typeface="+mj-lt"/>
                <a:hlinkClick r:id="rId2"/>
              </a:rPr>
              <a:t>a_metavoleas.ggb</a:t>
            </a:r>
            <a:r>
              <a:rPr lang="en-US" b="1" dirty="0" smtClean="0">
                <a:latin typeface="+mj-lt"/>
              </a:rPr>
              <a:t> </a:t>
            </a:r>
            <a:r>
              <a:rPr lang="el-GR" b="1" dirty="0" smtClean="0">
                <a:latin typeface="+mj-lt"/>
              </a:rPr>
              <a:t>) </a:t>
            </a:r>
            <a:r>
              <a:rPr lang="el-GR" dirty="0" smtClean="0">
                <a:latin typeface="+mj-lt"/>
              </a:rPr>
              <a:t>δίνεται η συνάρτηση </a:t>
            </a:r>
            <a:r>
              <a:rPr lang="en-US" b="1" dirty="0" smtClean="0">
                <a:latin typeface="Calibri" pitchFamily="34" charset="0"/>
                <a:cs typeface="Calibri" pitchFamily="34" charset="0"/>
              </a:rPr>
              <a:t>y</a:t>
            </a:r>
            <a:r>
              <a:rPr lang="el-GR" b="1" dirty="0" smtClean="0">
                <a:latin typeface="Calibri" pitchFamily="34" charset="0"/>
                <a:cs typeface="Calibri" pitchFamily="34" charset="0"/>
              </a:rPr>
              <a:t>=α</a:t>
            </a:r>
            <a:r>
              <a:rPr lang="en-US" b="1" dirty="0" smtClean="0">
                <a:latin typeface="Calibri" pitchFamily="34" charset="0"/>
                <a:cs typeface="Calibri" pitchFamily="34" charset="0"/>
              </a:rPr>
              <a:t>x</a:t>
            </a:r>
            <a:r>
              <a:rPr lang="el-GR" b="1" baseline="30000" dirty="0" smtClean="0">
                <a:latin typeface="Calibri" pitchFamily="34" charset="0"/>
                <a:cs typeface="Calibri" pitchFamily="34" charset="0"/>
              </a:rPr>
              <a:t>2</a:t>
            </a:r>
            <a:r>
              <a:rPr lang="el-GR" b="1" dirty="0" smtClean="0">
                <a:latin typeface="Calibri" pitchFamily="34" charset="0"/>
                <a:cs typeface="Calibri" pitchFamily="34" charset="0"/>
              </a:rPr>
              <a:t> </a:t>
            </a:r>
            <a:r>
              <a:rPr lang="en-US" b="1" dirty="0" smtClean="0">
                <a:latin typeface="Calibri" pitchFamily="34" charset="0"/>
                <a:cs typeface="Calibri" pitchFamily="34" charset="0"/>
              </a:rPr>
              <a:t> </a:t>
            </a:r>
            <a:r>
              <a:rPr lang="el-GR" b="1" dirty="0" smtClean="0">
                <a:latin typeface="Calibri" pitchFamily="34" charset="0"/>
                <a:cs typeface="Calibri" pitchFamily="34" charset="0"/>
              </a:rPr>
              <a:t> </a:t>
            </a:r>
            <a:r>
              <a:rPr lang="el-GR" b="1" dirty="0" smtClean="0">
                <a:latin typeface="+mj-lt"/>
              </a:rPr>
              <a:t>και ένας δρομέας α που μεταβάλει τις τιμές του α. </a:t>
            </a:r>
            <a:r>
              <a:rPr lang="el-GR" dirty="0" smtClean="0">
                <a:latin typeface="+mj-lt"/>
              </a:rPr>
              <a:t>Οι μαθητές έκαναν πολλαπλές αναπαραστάσεις της συνάρτησης </a:t>
            </a:r>
            <a:r>
              <a:rPr lang="en-US" b="1" dirty="0" smtClean="0">
                <a:latin typeface="Calibri" pitchFamily="34" charset="0"/>
                <a:cs typeface="Calibri" pitchFamily="34" charset="0"/>
              </a:rPr>
              <a:t>y</a:t>
            </a:r>
            <a:r>
              <a:rPr lang="el-GR" b="1" dirty="0" smtClean="0">
                <a:latin typeface="Calibri" pitchFamily="34" charset="0"/>
                <a:cs typeface="Calibri" pitchFamily="34" charset="0"/>
              </a:rPr>
              <a:t>=α</a:t>
            </a:r>
            <a:r>
              <a:rPr lang="en-US" b="1" dirty="0" smtClean="0">
                <a:latin typeface="Calibri" pitchFamily="34" charset="0"/>
                <a:cs typeface="Calibri" pitchFamily="34" charset="0"/>
              </a:rPr>
              <a:t>x</a:t>
            </a:r>
            <a:r>
              <a:rPr lang="el-GR" b="1" baseline="30000" dirty="0" smtClean="0">
                <a:latin typeface="Calibri" pitchFamily="34" charset="0"/>
                <a:cs typeface="Calibri" pitchFamily="34" charset="0"/>
              </a:rPr>
              <a:t>2</a:t>
            </a:r>
            <a:r>
              <a:rPr lang="el-GR" b="1" dirty="0" smtClean="0">
                <a:latin typeface="Calibri" pitchFamily="34" charset="0"/>
                <a:cs typeface="Calibri" pitchFamily="34" charset="0"/>
              </a:rPr>
              <a:t> </a:t>
            </a:r>
            <a:r>
              <a:rPr lang="en-US" b="1" dirty="0" smtClean="0">
                <a:latin typeface="Calibri" pitchFamily="34" charset="0"/>
                <a:cs typeface="Calibri" pitchFamily="34" charset="0"/>
              </a:rPr>
              <a:t> </a:t>
            </a:r>
            <a:r>
              <a:rPr lang="el-GR" dirty="0" smtClean="0">
                <a:latin typeface="+mj-lt"/>
              </a:rPr>
              <a:t>παίρνοντας διαφορετικές τιμές της παραμέτρου α  και οδηγήθηκαν σε εξαγωγή συμπερασμάτων όσον αφορά τις συμμετρίες, κυρτότητα και ακρότατα της παραπάνω συνάρτησης.</a:t>
            </a:r>
          </a:p>
          <a:p>
            <a:endParaRPr lang="el-GR" b="1" dirty="0" smtClean="0">
              <a:latin typeface="+mj-lt"/>
            </a:endParaRPr>
          </a:p>
          <a:p>
            <a:pPr>
              <a:buFont typeface="Wingdings" pitchFamily="2" charset="2"/>
              <a:buChar char="ü"/>
            </a:pPr>
            <a:r>
              <a:rPr lang="el-GR" b="1" dirty="0" smtClean="0">
                <a:latin typeface="+mj-lt"/>
              </a:rPr>
              <a:t> Αποτελέσματα της δραστηριότητας: </a:t>
            </a:r>
            <a:r>
              <a:rPr lang="el-GR" dirty="0" smtClean="0">
                <a:latin typeface="+mj-lt"/>
              </a:rPr>
              <a:t>Με  τη βοήθεια  του δυναμικού  λογισμικού </a:t>
            </a:r>
            <a:r>
              <a:rPr lang="en-US" b="1" dirty="0" smtClean="0">
                <a:latin typeface="+mj-lt"/>
              </a:rPr>
              <a:t>geogebra</a:t>
            </a:r>
            <a:r>
              <a:rPr lang="en-US" dirty="0" smtClean="0">
                <a:latin typeface="+mj-lt"/>
              </a:rPr>
              <a:t> </a:t>
            </a:r>
            <a:r>
              <a:rPr lang="el-GR" dirty="0" smtClean="0">
                <a:latin typeface="+mj-lt"/>
              </a:rPr>
              <a:t>οι μαθητές κατασκεύασαν πολλαπλές αναπαραστάσεις και  με δυναμικό χειρισμό των μαθηματικών αντικειμένων, διευκολύνθηκαν στο να </a:t>
            </a:r>
            <a:r>
              <a:rPr lang="el-GR" b="1" dirty="0" smtClean="0">
                <a:latin typeface="+mj-lt"/>
              </a:rPr>
              <a:t>ανακαλύψουν</a:t>
            </a:r>
            <a:r>
              <a:rPr lang="el-GR" dirty="0" smtClean="0">
                <a:latin typeface="+mj-lt"/>
              </a:rPr>
              <a:t> και να </a:t>
            </a:r>
            <a:r>
              <a:rPr lang="el-GR" b="1" dirty="0" smtClean="0">
                <a:latin typeface="+mj-lt"/>
              </a:rPr>
              <a:t>κατανοήσουν</a:t>
            </a:r>
            <a:r>
              <a:rPr lang="el-GR" dirty="0" smtClean="0">
                <a:latin typeface="+mj-lt"/>
              </a:rPr>
              <a:t>  τη συμπεριφορά της συνάρτησης  </a:t>
            </a:r>
            <a:r>
              <a:rPr lang="en-US" dirty="0" smtClean="0">
                <a:latin typeface="+mj-lt"/>
              </a:rPr>
              <a:t>y</a:t>
            </a:r>
            <a:r>
              <a:rPr lang="el-GR" dirty="0" smtClean="0">
                <a:latin typeface="+mj-lt"/>
              </a:rPr>
              <a:t>=α</a:t>
            </a:r>
            <a:r>
              <a:rPr lang="en-US" dirty="0" smtClean="0">
                <a:latin typeface="+mj-lt"/>
              </a:rPr>
              <a:t>x</a:t>
            </a:r>
            <a:r>
              <a:rPr lang="el-GR" baseline="30000" dirty="0" smtClean="0">
                <a:latin typeface="+mj-lt"/>
              </a:rPr>
              <a:t>2</a:t>
            </a:r>
            <a:r>
              <a:rPr lang="el-GR" dirty="0" smtClean="0">
                <a:latin typeface="+mj-lt"/>
              </a:rPr>
              <a:t> ως προς την καμπυλότητα (</a:t>
            </a:r>
            <a:r>
              <a:rPr lang="el-GR" b="1" dirty="0" smtClean="0">
                <a:latin typeface="+mj-lt"/>
              </a:rPr>
              <a:t>μεταβάλλοντας το α</a:t>
            </a:r>
            <a:r>
              <a:rPr lang="el-GR" dirty="0" smtClean="0">
                <a:latin typeface="+mj-lt"/>
              </a:rPr>
              <a:t>), </a:t>
            </a:r>
            <a:r>
              <a:rPr lang="el-GR" b="1" dirty="0" smtClean="0">
                <a:latin typeface="+mj-lt"/>
              </a:rPr>
              <a:t>να διερευνήσουν</a:t>
            </a:r>
            <a:r>
              <a:rPr lang="el-GR" dirty="0" smtClean="0">
                <a:latin typeface="+mj-lt"/>
              </a:rPr>
              <a:t> τη συμμετρία της και την ακρότατη τιμή της </a:t>
            </a:r>
          </a:p>
          <a:p>
            <a:endParaRPr lang="el-GR" dirty="0" smtClean="0">
              <a:latin typeface="+mj-lt"/>
            </a:endParaRPr>
          </a:p>
          <a:p>
            <a:endParaRPr lang="el-GR" dirty="0">
              <a:latin typeface="+mj-lt"/>
            </a:endParaRPr>
          </a:p>
        </p:txBody>
      </p:sp>
    </p:spTree>
    <p:extLst>
      <p:ext uri="{BB962C8B-B14F-4D97-AF65-F5344CB8AC3E}">
        <p14:creationId xmlns:p14="http://schemas.microsoft.com/office/powerpoint/2010/main" val="2928340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2754ED01-E2A0-4C1E-8E21-014B99041579}" type="slidenum">
              <a:rPr lang="en-US" smtClean="0"/>
              <a:pPr/>
              <a:t>2</a:t>
            </a:fld>
            <a:endParaRPr lang="en-US" dirty="0"/>
          </a:p>
        </p:txBody>
      </p:sp>
      <p:pic>
        <p:nvPicPr>
          <p:cNvPr id="5" name="Θέση περιεχομένου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15636" y="498765"/>
            <a:ext cx="8300852" cy="4235038"/>
          </a:xfrm>
        </p:spPr>
      </p:pic>
      <p:sp>
        <p:nvSpPr>
          <p:cNvPr id="7" name="Title 1"/>
          <p:cNvSpPr txBox="1">
            <a:spLocks/>
          </p:cNvSpPr>
          <p:nvPr/>
        </p:nvSpPr>
        <p:spPr>
          <a:xfrm>
            <a:off x="1007703" y="4722328"/>
            <a:ext cx="8267124" cy="1951414"/>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b="1" kern="1200" cap="all" baseline="0">
                <a:solidFill>
                  <a:schemeClr val="accent3">
                    <a:lumMod val="50000"/>
                  </a:schemeClr>
                </a:solidFill>
                <a:effectLst>
                  <a:outerShdw blurRad="38100" dist="38100" dir="2700000" algn="tl">
                    <a:srgbClr val="000000">
                      <a:alpha val="43137"/>
                    </a:srgbClr>
                  </a:outerShdw>
                </a:effectLst>
                <a:latin typeface="+mj-lt"/>
                <a:ea typeface="+mj-ea"/>
                <a:cs typeface="+mj-cs"/>
              </a:defRPr>
            </a:lvl1pPr>
          </a:lstStyle>
          <a:p>
            <a:pPr algn="ctr"/>
            <a:r>
              <a:rPr lang="el-GR" cap="none" dirty="0" smtClean="0">
                <a:solidFill>
                  <a:srgbClr val="FF0000"/>
                </a:solidFill>
              </a:rPr>
              <a:t>Οι Συναρτήσεις </a:t>
            </a:r>
            <a:r>
              <a:rPr lang="en-US" cap="none" dirty="0" smtClean="0">
                <a:solidFill>
                  <a:srgbClr val="FF0000"/>
                </a:solidFill>
              </a:rPr>
              <a:t>y=</a:t>
            </a:r>
            <a:r>
              <a:rPr lang="el-GR" cap="none" dirty="0" smtClean="0">
                <a:solidFill>
                  <a:srgbClr val="FF0000"/>
                </a:solidFill>
              </a:rPr>
              <a:t>α</a:t>
            </a:r>
            <a:r>
              <a:rPr lang="en-US" cap="none" dirty="0" smtClean="0">
                <a:solidFill>
                  <a:srgbClr val="FF0000"/>
                </a:solidFill>
              </a:rPr>
              <a:t>x</a:t>
            </a:r>
            <a:r>
              <a:rPr lang="en-US" cap="none" baseline="30000" dirty="0" smtClean="0">
                <a:solidFill>
                  <a:srgbClr val="FF0000"/>
                </a:solidFill>
              </a:rPr>
              <a:t>2</a:t>
            </a:r>
            <a:r>
              <a:rPr lang="en-US" cap="none" dirty="0" smtClean="0">
                <a:solidFill>
                  <a:srgbClr val="FF0000"/>
                </a:solidFill>
              </a:rPr>
              <a:t> </a:t>
            </a:r>
            <a:r>
              <a:rPr lang="el-GR" cap="none" dirty="0" smtClean="0">
                <a:solidFill>
                  <a:srgbClr val="FF0000"/>
                </a:solidFill>
              </a:rPr>
              <a:t> και </a:t>
            </a:r>
            <a:r>
              <a:rPr lang="en-US" cap="none" dirty="0" smtClean="0">
                <a:solidFill>
                  <a:srgbClr val="FF0000"/>
                </a:solidFill>
              </a:rPr>
              <a:t>y=</a:t>
            </a:r>
            <a:r>
              <a:rPr lang="el-GR" cap="none" dirty="0" smtClean="0">
                <a:solidFill>
                  <a:srgbClr val="FF0000"/>
                </a:solidFill>
              </a:rPr>
              <a:t>α</a:t>
            </a:r>
            <a:r>
              <a:rPr lang="en-US" cap="none" dirty="0" smtClean="0">
                <a:solidFill>
                  <a:srgbClr val="FF0000"/>
                </a:solidFill>
              </a:rPr>
              <a:t>x</a:t>
            </a:r>
            <a:r>
              <a:rPr lang="en-US" cap="none" baseline="30000" dirty="0" smtClean="0">
                <a:solidFill>
                  <a:srgbClr val="FF0000"/>
                </a:solidFill>
              </a:rPr>
              <a:t>2</a:t>
            </a:r>
            <a:r>
              <a:rPr lang="el-GR" cap="none" dirty="0" smtClean="0">
                <a:solidFill>
                  <a:srgbClr val="FF0000"/>
                </a:solidFill>
              </a:rPr>
              <a:t>+β</a:t>
            </a:r>
            <a:r>
              <a:rPr lang="en-US" cap="none" dirty="0" smtClean="0">
                <a:solidFill>
                  <a:srgbClr val="FF0000"/>
                </a:solidFill>
              </a:rPr>
              <a:t>x+</a:t>
            </a:r>
            <a:r>
              <a:rPr lang="el-GR" cap="none" dirty="0" smtClean="0">
                <a:solidFill>
                  <a:srgbClr val="FF0000"/>
                </a:solidFill>
              </a:rPr>
              <a:t>γ με α≠0 στο Γυμνάσιο </a:t>
            </a:r>
            <a:endParaRPr lang="en-US" cap="none" dirty="0">
              <a:solidFill>
                <a:srgbClr val="FF0000"/>
              </a:solidFill>
            </a:endParaRPr>
          </a:p>
        </p:txBody>
      </p:sp>
    </p:spTree>
    <p:extLst>
      <p:ext uri="{BB962C8B-B14F-4D97-AF65-F5344CB8AC3E}">
        <p14:creationId xmlns:p14="http://schemas.microsoft.com/office/powerpoint/2010/main" val="543025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20</a:t>
            </a:fld>
            <a:endParaRPr lang="en-US" dirty="0"/>
          </a:p>
        </p:txBody>
      </p:sp>
      <p:sp>
        <p:nvSpPr>
          <p:cNvPr id="7" name="6 - TextBox"/>
          <p:cNvSpPr txBox="1"/>
          <p:nvPr/>
        </p:nvSpPr>
        <p:spPr>
          <a:xfrm>
            <a:off x="475129" y="430306"/>
            <a:ext cx="8192353" cy="4185761"/>
          </a:xfrm>
          <a:prstGeom prst="rect">
            <a:avLst/>
          </a:prstGeom>
          <a:noFill/>
        </p:spPr>
        <p:txBody>
          <a:bodyPr wrap="square" rtlCol="0">
            <a:spAutoFit/>
          </a:bodyPr>
          <a:lstStyle/>
          <a:p>
            <a:pPr>
              <a:buFont typeface="Wingdings" pitchFamily="2" charset="2"/>
              <a:buChar char="v"/>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ΔΡΑΣΤΗΡΙΟΤΗΤΑ 3:</a:t>
            </a:r>
            <a:r>
              <a:rPr lang="el-GR" sz="1400" dirty="0" smtClean="0">
                <a:latin typeface="Calibri" pitchFamily="34" charset="0"/>
                <a:cs typeface="Calibri" pitchFamily="34" charset="0"/>
              </a:rPr>
              <a:t> </a:t>
            </a:r>
            <a:r>
              <a:rPr lang="el-GR" sz="1400" b="1" dirty="0" smtClean="0">
                <a:latin typeface="Calibri" pitchFamily="34" charset="0"/>
                <a:cs typeface="Calibri" pitchFamily="34" charset="0"/>
              </a:rPr>
              <a:t>Οριζόντιες- κατακόρυφες μετατοπίσεις της συνάρτησης </a:t>
            </a:r>
            <a:r>
              <a:rPr lang="en-US" sz="1400" b="1" dirty="0" smtClean="0">
                <a:latin typeface="Calibri" pitchFamily="34" charset="0"/>
                <a:cs typeface="Calibri" pitchFamily="34" charset="0"/>
              </a:rPr>
              <a:t>y</a:t>
            </a:r>
            <a:r>
              <a:rPr lang="el-GR" sz="1400" b="1" dirty="0" smtClean="0">
                <a:latin typeface="Calibri" pitchFamily="34" charset="0"/>
                <a:cs typeface="Calibri" pitchFamily="34" charset="0"/>
              </a:rPr>
              <a:t>=</a:t>
            </a:r>
            <a:r>
              <a:rPr lang="en-US" sz="1400" b="1" dirty="0" smtClean="0">
                <a:latin typeface="Calibri" pitchFamily="34" charset="0"/>
                <a:cs typeface="Calibri" pitchFamily="34" charset="0"/>
              </a:rPr>
              <a:t>x</a:t>
            </a:r>
            <a:r>
              <a:rPr lang="el-GR" sz="1400" b="1" baseline="30000" dirty="0" smtClean="0">
                <a:latin typeface="Calibri" pitchFamily="34" charset="0"/>
                <a:cs typeface="Calibri" pitchFamily="34" charset="0"/>
              </a:rPr>
              <a:t>2</a:t>
            </a:r>
            <a:endParaRPr lang="el-GR" sz="1400" dirty="0" smtClean="0">
              <a:latin typeface="Calibri" pitchFamily="34" charset="0"/>
              <a:cs typeface="Calibri" pitchFamily="34" charset="0"/>
            </a:endParaRPr>
          </a:p>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Διάρκεια:</a:t>
            </a:r>
            <a:r>
              <a:rPr lang="el-GR" sz="1400" dirty="0" smtClean="0">
                <a:latin typeface="Calibri" pitchFamily="34" charset="0"/>
                <a:cs typeface="Calibri" pitchFamily="34" charset="0"/>
              </a:rPr>
              <a:t> 2 διδακτικές ώρες.</a:t>
            </a:r>
          </a:p>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Είδος δραστηριότητας:</a:t>
            </a:r>
            <a:r>
              <a:rPr lang="el-GR" sz="1400" dirty="0" smtClean="0">
                <a:latin typeface="Calibri" pitchFamily="34" charset="0"/>
                <a:cs typeface="Calibri" pitchFamily="34" charset="0"/>
              </a:rPr>
              <a:t> </a:t>
            </a:r>
            <a:r>
              <a:rPr lang="el-GR" sz="1400" b="1" dirty="0" smtClean="0">
                <a:latin typeface="Calibri" pitchFamily="34" charset="0"/>
                <a:cs typeface="Calibri" pitchFamily="34" charset="0"/>
              </a:rPr>
              <a:t>Ομαδοσυνεργατική μάθηση</a:t>
            </a:r>
            <a:r>
              <a:rPr lang="el-GR" sz="1400" dirty="0" smtClean="0">
                <a:latin typeface="Calibri" pitchFamily="34" charset="0"/>
                <a:cs typeface="Calibri" pitchFamily="34" charset="0"/>
              </a:rPr>
              <a:t> στο εργαστήριο πληροφορικής με αρχείο</a:t>
            </a:r>
            <a:r>
              <a:rPr lang="el-GR" sz="1400" b="1" dirty="0" smtClean="0">
                <a:latin typeface="Calibri" pitchFamily="34" charset="0"/>
                <a:cs typeface="Calibri" pitchFamily="34" charset="0"/>
              </a:rPr>
              <a:t> </a:t>
            </a:r>
            <a:r>
              <a:rPr lang="en-US" sz="1400" b="1" dirty="0" smtClean="0">
                <a:latin typeface="Calibri" pitchFamily="34" charset="0"/>
                <a:cs typeface="Calibri" pitchFamily="34" charset="0"/>
              </a:rPr>
              <a:t>geogebra</a:t>
            </a:r>
            <a:r>
              <a:rPr lang="el-GR" sz="1400" dirty="0" smtClean="0">
                <a:latin typeface="Calibri" pitchFamily="34" charset="0"/>
                <a:cs typeface="Calibri" pitchFamily="34" charset="0"/>
              </a:rPr>
              <a:t> και </a:t>
            </a:r>
            <a:r>
              <a:rPr lang="el-GR" sz="1400" b="1" dirty="0" smtClean="0">
                <a:latin typeface="Calibri" pitchFamily="34" charset="0"/>
                <a:cs typeface="Calibri" pitchFamily="34" charset="0"/>
              </a:rPr>
              <a:t>υποστηρικτικό φύλλο εργασίας</a:t>
            </a:r>
            <a:r>
              <a:rPr lang="el-GR" sz="1400" dirty="0" smtClean="0">
                <a:latin typeface="Calibri" pitchFamily="34" charset="0"/>
                <a:cs typeface="Calibri" pitchFamily="34" charset="0"/>
              </a:rPr>
              <a:t> που δημιούργησε ο διδάσκων.</a:t>
            </a:r>
          </a:p>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Οργάνωση τάξης:</a:t>
            </a:r>
            <a:r>
              <a:rPr lang="el-GR" sz="1400" dirty="0" smtClean="0">
                <a:latin typeface="Calibri" pitchFamily="34" charset="0"/>
                <a:cs typeface="Calibri" pitchFamily="34" charset="0"/>
              </a:rPr>
              <a:t> Εργασία σε 6 ομάδες των 3 ατόμων η καθεμία με διακριτούς ρόλους που προαναφέρθηκαν</a:t>
            </a:r>
          </a:p>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Ρόλος του διδάσκοντα: </a:t>
            </a:r>
            <a:r>
              <a:rPr lang="el-GR" sz="1400" dirty="0" smtClean="0">
                <a:latin typeface="Calibri" pitchFamily="34" charset="0"/>
                <a:cs typeface="Calibri" pitchFamily="34" charset="0"/>
              </a:rPr>
              <a:t>Στην ανοικτή εκπαιδευτική πρακτική με τη χρήση της ψηφιακής τεχνολογίας ο                καθηγητής </a:t>
            </a:r>
            <a:r>
              <a:rPr lang="el-GR" sz="1400" b="1" dirty="0" smtClean="0">
                <a:latin typeface="Calibri" pitchFamily="34" charset="0"/>
                <a:cs typeface="Calibri" pitchFamily="34" charset="0"/>
              </a:rPr>
              <a:t>παρότρυνε </a:t>
            </a:r>
            <a:r>
              <a:rPr lang="el-GR" sz="1400" dirty="0" smtClean="0">
                <a:latin typeface="Calibri" pitchFamily="34" charset="0"/>
                <a:cs typeface="Calibri" pitchFamily="34" charset="0"/>
              </a:rPr>
              <a:t>και έγινε </a:t>
            </a:r>
            <a:r>
              <a:rPr lang="el-GR" sz="1400" b="1" dirty="0" smtClean="0">
                <a:latin typeface="Calibri" pitchFamily="34" charset="0"/>
                <a:cs typeface="Calibri" pitchFamily="34" charset="0"/>
              </a:rPr>
              <a:t>συν ερευνητής</a:t>
            </a:r>
            <a:r>
              <a:rPr lang="el-GR" sz="1400" dirty="0" smtClean="0">
                <a:latin typeface="Calibri" pitchFamily="34" charset="0"/>
                <a:cs typeface="Calibri" pitchFamily="34" charset="0"/>
              </a:rPr>
              <a:t> στον να κάνουν οι μαθητές μόνοι τους διαδραστικά τις κάθε               είδους μετατοπίσεις της αρχικής συνάρτησης </a:t>
            </a:r>
            <a:r>
              <a:rPr lang="en-US" sz="1400" dirty="0" smtClean="0">
                <a:latin typeface="Calibri" pitchFamily="34" charset="0"/>
                <a:cs typeface="Calibri" pitchFamily="34" charset="0"/>
              </a:rPr>
              <a:t>y</a:t>
            </a:r>
            <a:r>
              <a:rPr lang="el-GR" sz="1400" dirty="0" smtClean="0">
                <a:latin typeface="Calibri" pitchFamily="34" charset="0"/>
                <a:cs typeface="Calibri" pitchFamily="34" charset="0"/>
              </a:rPr>
              <a:t>=</a:t>
            </a:r>
            <a:r>
              <a:rPr lang="en-US" sz="1400" dirty="0" smtClean="0">
                <a:latin typeface="Calibri" pitchFamily="34" charset="0"/>
                <a:cs typeface="Calibri" pitchFamily="34" charset="0"/>
              </a:rPr>
              <a:t>x</a:t>
            </a:r>
            <a:r>
              <a:rPr lang="el-GR" sz="1400" baseline="30000" dirty="0" smtClean="0">
                <a:latin typeface="Calibri" pitchFamily="34" charset="0"/>
                <a:cs typeface="Calibri" pitchFamily="34" charset="0"/>
              </a:rPr>
              <a:t>2 </a:t>
            </a:r>
            <a:r>
              <a:rPr lang="el-GR" sz="1400" dirty="0" smtClean="0">
                <a:latin typeface="Calibri" pitchFamily="34" charset="0"/>
                <a:cs typeface="Calibri" pitchFamily="34" charset="0"/>
              </a:rPr>
              <a:t> και να ανακαλύψουν τις μεταβολές που υφίσταται τόσο                ο τύπος της συνάρτησης όσο και ο άξονας συμμετρίας η κορυφή και τα ακρότατα της. </a:t>
            </a:r>
          </a:p>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Σύνδεση με τον διδακτικό στόχο:</a:t>
            </a:r>
            <a:r>
              <a:rPr lang="el-GR" sz="1400" dirty="0" smtClean="0">
                <a:latin typeface="Calibri" pitchFamily="34" charset="0"/>
                <a:cs typeface="Calibri" pitchFamily="34" charset="0"/>
              </a:rPr>
              <a:t> </a:t>
            </a:r>
          </a:p>
          <a:p>
            <a:r>
              <a:rPr lang="el-GR" sz="1400" dirty="0" smtClean="0">
                <a:latin typeface="Calibri" pitchFamily="34" charset="0"/>
                <a:cs typeface="Calibri" pitchFamily="34" charset="0"/>
              </a:rPr>
              <a:t>Οι μαθητές </a:t>
            </a:r>
            <a:r>
              <a:rPr lang="el-GR" sz="1400" b="1" dirty="0" smtClean="0">
                <a:latin typeface="Calibri" pitchFamily="34" charset="0"/>
                <a:cs typeface="Calibri" pitchFamily="34" charset="0"/>
              </a:rPr>
              <a:t>κατανόησαν </a:t>
            </a:r>
            <a:r>
              <a:rPr lang="el-GR" sz="1400" dirty="0" smtClean="0">
                <a:latin typeface="Calibri" pitchFamily="34" charset="0"/>
                <a:cs typeface="Calibri" pitchFamily="34" charset="0"/>
              </a:rPr>
              <a:t>ότι η συνάρτηση του τριωνύμου </a:t>
            </a:r>
            <a:r>
              <a:rPr lang="en-US" sz="1400" b="1" dirty="0" smtClean="0">
                <a:latin typeface="Calibri" pitchFamily="34" charset="0"/>
                <a:cs typeface="Calibri" pitchFamily="34" charset="0"/>
              </a:rPr>
              <a:t>y</a:t>
            </a:r>
            <a:r>
              <a:rPr lang="el-GR" sz="1400" b="1" dirty="0" smtClean="0">
                <a:latin typeface="Calibri" pitchFamily="34" charset="0"/>
                <a:cs typeface="Calibri" pitchFamily="34" charset="0"/>
              </a:rPr>
              <a:t>=χ</a:t>
            </a:r>
            <a:r>
              <a:rPr lang="el-GR" sz="1400" b="1" baseline="30000" dirty="0" smtClean="0">
                <a:latin typeface="Calibri" pitchFamily="34" charset="0"/>
                <a:cs typeface="Calibri" pitchFamily="34" charset="0"/>
              </a:rPr>
              <a:t>2</a:t>
            </a:r>
            <a:r>
              <a:rPr lang="el-GR" sz="1400" b="1" dirty="0" smtClean="0">
                <a:latin typeface="Calibri" pitchFamily="34" charset="0"/>
                <a:cs typeface="Calibri" pitchFamily="34" charset="0"/>
              </a:rPr>
              <a:t>+βχ+γ προκύπτει από οριζόντια και κατόπιν κατακόρυφη μετατόπιση της </a:t>
            </a:r>
            <a:r>
              <a:rPr lang="en-US" sz="1400" b="1" dirty="0" smtClean="0">
                <a:latin typeface="Calibri" pitchFamily="34" charset="0"/>
                <a:cs typeface="Calibri" pitchFamily="34" charset="0"/>
              </a:rPr>
              <a:t>y</a:t>
            </a:r>
            <a:r>
              <a:rPr lang="el-GR" sz="1400" b="1" dirty="0" smtClean="0">
                <a:latin typeface="Calibri" pitchFamily="34" charset="0"/>
                <a:cs typeface="Calibri" pitchFamily="34" charset="0"/>
              </a:rPr>
              <a:t>=</a:t>
            </a:r>
            <a:r>
              <a:rPr lang="en-US" sz="1400" b="1" dirty="0" smtClean="0">
                <a:latin typeface="Calibri" pitchFamily="34" charset="0"/>
                <a:cs typeface="Calibri" pitchFamily="34" charset="0"/>
              </a:rPr>
              <a:t>x</a:t>
            </a:r>
            <a:r>
              <a:rPr lang="el-GR" sz="1400" b="1" baseline="30000" dirty="0" smtClean="0">
                <a:latin typeface="Calibri" pitchFamily="34" charset="0"/>
                <a:cs typeface="Calibri" pitchFamily="34" charset="0"/>
              </a:rPr>
              <a:t>2</a:t>
            </a:r>
            <a:r>
              <a:rPr lang="el-GR" sz="1400" dirty="0" smtClean="0">
                <a:latin typeface="Calibri" pitchFamily="34" charset="0"/>
                <a:cs typeface="Calibri" pitchFamily="34" charset="0"/>
              </a:rPr>
              <a:t>. Οι μαθητές είχαν οπτικοποίηση της κάθε μετατόπισης, παρατηρούσαν πως </a:t>
            </a:r>
            <a:r>
              <a:rPr lang="el-GR" sz="1400" b="1" dirty="0" smtClean="0">
                <a:latin typeface="Calibri" pitchFamily="34" charset="0"/>
                <a:cs typeface="Calibri" pitchFamily="34" charset="0"/>
              </a:rPr>
              <a:t>μεταβάλλεται ο τύπος της </a:t>
            </a:r>
            <a:r>
              <a:rPr lang="en-US" sz="1400" b="1" dirty="0" smtClean="0">
                <a:latin typeface="Calibri" pitchFamily="34" charset="0"/>
                <a:cs typeface="Calibri" pitchFamily="34" charset="0"/>
              </a:rPr>
              <a:t>f</a:t>
            </a:r>
            <a:r>
              <a:rPr lang="el-GR" sz="1400" dirty="0" smtClean="0">
                <a:latin typeface="Calibri" pitchFamily="34" charset="0"/>
                <a:cs typeface="Calibri" pitchFamily="34" charset="0"/>
              </a:rPr>
              <a:t>  και έβγαλαν συμπεράσματα για την κορυφή της παραβολής , τον άξονα </a:t>
            </a:r>
            <a:endParaRPr lang="en-US" sz="1400" dirty="0" smtClean="0">
              <a:latin typeface="Calibri" pitchFamily="34" charset="0"/>
              <a:cs typeface="Calibri" pitchFamily="34" charset="0"/>
            </a:endParaRPr>
          </a:p>
          <a:p>
            <a:r>
              <a:rPr lang="el-GR" sz="1400" dirty="0" smtClean="0">
                <a:latin typeface="Calibri" pitchFamily="34" charset="0"/>
                <a:cs typeface="Calibri" pitchFamily="34" charset="0"/>
              </a:rPr>
              <a:t>συμμετρίας της και τα ακρότατα της. </a:t>
            </a:r>
          </a:p>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Ψηφιακό εκπαιδευτικό περιεχόμενο:</a:t>
            </a:r>
            <a:r>
              <a:rPr lang="el-GR" sz="1400" dirty="0" smtClean="0">
                <a:latin typeface="Calibri" pitchFamily="34" charset="0"/>
                <a:cs typeface="Calibri" pitchFamily="34" charset="0"/>
              </a:rPr>
              <a:t>  Δημιούργησα </a:t>
            </a:r>
            <a:r>
              <a:rPr lang="el-GR" sz="1400" b="1" dirty="0" smtClean="0">
                <a:latin typeface="Calibri" pitchFamily="34" charset="0"/>
                <a:cs typeface="Calibri" pitchFamily="34" charset="0"/>
              </a:rPr>
              <a:t>αρχείο </a:t>
            </a:r>
            <a:r>
              <a:rPr lang="en-US" sz="1400" b="1" dirty="0" smtClean="0">
                <a:latin typeface="Calibri" pitchFamily="34" charset="0"/>
                <a:cs typeface="Calibri" pitchFamily="34" charset="0"/>
              </a:rPr>
              <a:t>geogebra</a:t>
            </a:r>
            <a:r>
              <a:rPr lang="el-GR" sz="1400" dirty="0" smtClean="0">
                <a:latin typeface="Calibri" pitchFamily="34" charset="0"/>
                <a:cs typeface="Calibri" pitchFamily="34" charset="0"/>
              </a:rPr>
              <a:t>  με τίτλο </a:t>
            </a:r>
            <a:r>
              <a:rPr lang="el-GR" sz="1400" b="1" u="sng" dirty="0" smtClean="0">
                <a:latin typeface="Calibri" pitchFamily="34" charset="0"/>
                <a:cs typeface="Calibri" pitchFamily="34" charset="0"/>
                <a:hlinkClick r:id="rId2"/>
              </a:rPr>
              <a:t>3_metatopiseis.ggb </a:t>
            </a:r>
            <a:r>
              <a:rPr lang="en-US" sz="1400" b="1" dirty="0" smtClean="0">
                <a:latin typeface="Calibri" pitchFamily="34" charset="0"/>
                <a:cs typeface="Calibri" pitchFamily="34" charset="0"/>
              </a:rPr>
              <a:t> </a:t>
            </a:r>
          </a:p>
          <a:p>
            <a:r>
              <a:rPr lang="el-GR" sz="1400" dirty="0" smtClean="0">
                <a:latin typeface="Calibri" pitchFamily="34" charset="0"/>
                <a:cs typeface="Calibri" pitchFamily="34" charset="0"/>
              </a:rPr>
              <a:t>και ένα φύλλο εργασίας  με τίτλο </a:t>
            </a:r>
            <a:r>
              <a:rPr lang="el-GR" sz="1400" b="1" u="sng" dirty="0" smtClean="0">
                <a:latin typeface="Calibri" pitchFamily="34" charset="0"/>
                <a:cs typeface="Calibri" pitchFamily="34" charset="0"/>
                <a:hlinkClick r:id="rId2"/>
              </a:rPr>
              <a:t>fyllo_ergasias_3.doc</a:t>
            </a:r>
            <a:r>
              <a:rPr lang="en-US" sz="1400" dirty="0" smtClean="0">
                <a:latin typeface="Calibri" pitchFamily="34" charset="0"/>
                <a:cs typeface="Calibri" pitchFamily="34" charset="0"/>
              </a:rPr>
              <a:t> </a:t>
            </a:r>
            <a:r>
              <a:rPr lang="el-GR" sz="1400" b="1" dirty="0" smtClean="0">
                <a:latin typeface="Calibri" pitchFamily="34" charset="0"/>
                <a:cs typeface="Calibri" pitchFamily="34" charset="0"/>
              </a:rPr>
              <a:t>τα οποία έχω ανεβάσει σαν πρόσθετο υλικό της</a:t>
            </a:r>
            <a:endParaRPr lang="en-US" sz="1400" b="1" dirty="0" smtClean="0">
              <a:latin typeface="Calibri" pitchFamily="34" charset="0"/>
              <a:cs typeface="Calibri" pitchFamily="34" charset="0"/>
            </a:endParaRPr>
          </a:p>
          <a:p>
            <a:r>
              <a:rPr lang="el-GR" sz="1400" b="1" dirty="0" smtClean="0">
                <a:latin typeface="Calibri" pitchFamily="34" charset="0"/>
                <a:cs typeface="Calibri" pitchFamily="34" charset="0"/>
              </a:rPr>
              <a:t> ανοικτής εκπαιδευτικής πρακτικής καθώς επίσης και στο Φωτόδεντρο </a:t>
            </a:r>
            <a:r>
              <a:rPr lang="en-US" sz="1400" b="1" dirty="0" smtClean="0">
                <a:latin typeface="Calibri" pitchFamily="34" charset="0"/>
                <a:cs typeface="Calibri" pitchFamily="34" charset="0"/>
              </a:rPr>
              <a:t>e</a:t>
            </a:r>
            <a:r>
              <a:rPr lang="el-GR" sz="1400" b="1" dirty="0" smtClean="0">
                <a:latin typeface="Calibri" pitchFamily="34" charset="0"/>
                <a:cs typeface="Calibri" pitchFamily="34" charset="0"/>
              </a:rPr>
              <a:t>-</a:t>
            </a:r>
            <a:r>
              <a:rPr lang="en-US" sz="1400" b="1" dirty="0" err="1" smtClean="0">
                <a:latin typeface="Calibri" pitchFamily="34" charset="0"/>
                <a:cs typeface="Calibri" pitchFamily="34" charset="0"/>
              </a:rPr>
              <a:t>yliko</a:t>
            </a: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χρηστών: </a:t>
            </a:r>
            <a:r>
              <a:rPr lang="el-GR" sz="1400" b="1" u="sng" dirty="0" smtClean="0">
                <a:latin typeface="Calibri" pitchFamily="34" charset="0"/>
                <a:cs typeface="Calibri" pitchFamily="34" charset="0"/>
                <a:hlinkClick r:id="rId3"/>
              </a:rPr>
              <a:t>http://photodentro.edu.gr/ugc/r/8525/1017?locale=el </a:t>
            </a:r>
            <a:endParaRPr lang="el-GR" sz="1400" dirty="0">
              <a:latin typeface="Calibri" pitchFamily="34" charset="0"/>
              <a:cs typeface="Calibri" pitchFamily="34" charset="0"/>
            </a:endParaRPr>
          </a:p>
        </p:txBody>
      </p:sp>
    </p:spTree>
    <p:extLst>
      <p:ext uri="{BB962C8B-B14F-4D97-AF65-F5344CB8AC3E}">
        <p14:creationId xmlns:p14="http://schemas.microsoft.com/office/powerpoint/2010/main" val="2974901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21</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8" name="Εικόνα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436" y="0"/>
            <a:ext cx="9000564" cy="5056094"/>
          </a:xfrm>
          <a:prstGeom prst="rect">
            <a:avLst/>
          </a:prstGeom>
          <a:noFill/>
          <a:ln>
            <a:noFill/>
          </a:ln>
        </p:spPr>
      </p:pic>
    </p:spTree>
    <p:extLst>
      <p:ext uri="{BB962C8B-B14F-4D97-AF65-F5344CB8AC3E}">
        <p14:creationId xmlns:p14="http://schemas.microsoft.com/office/powerpoint/2010/main" val="1677421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22</a:t>
            </a:fld>
            <a:endParaRPr lang="en-US" dirty="0"/>
          </a:p>
        </p:txBody>
      </p:sp>
      <p:sp>
        <p:nvSpPr>
          <p:cNvPr id="7" name="6 - TextBox"/>
          <p:cNvSpPr txBox="1"/>
          <p:nvPr/>
        </p:nvSpPr>
        <p:spPr>
          <a:xfrm>
            <a:off x="493059" y="582706"/>
            <a:ext cx="8139953" cy="4401205"/>
          </a:xfrm>
          <a:prstGeom prst="rect">
            <a:avLst/>
          </a:prstGeom>
          <a:noFill/>
        </p:spPr>
        <p:txBody>
          <a:bodyPr wrap="square" rtlCol="0">
            <a:spAutoFit/>
          </a:bodyPr>
          <a:lstStyle/>
          <a:p>
            <a:pPr>
              <a:buFont typeface="Wingdings" pitchFamily="2" charset="2"/>
              <a:buChar char="ü"/>
            </a:pPr>
            <a:r>
              <a:rPr lang="el-GR" sz="2000" b="1" dirty="0" smtClean="0">
                <a:latin typeface="Calibri" pitchFamily="34" charset="0"/>
                <a:cs typeface="Calibri" pitchFamily="34" charset="0"/>
              </a:rPr>
              <a:t> Περιγραφή:  </a:t>
            </a:r>
            <a:r>
              <a:rPr lang="el-GR" sz="2000" dirty="0" smtClean="0">
                <a:latin typeface="Calibri" pitchFamily="34" charset="0"/>
                <a:cs typeface="Calibri" pitchFamily="34" charset="0"/>
              </a:rPr>
              <a:t>Στο αρχείο </a:t>
            </a:r>
            <a:r>
              <a:rPr lang="en-US" sz="2000" dirty="0" smtClean="0">
                <a:latin typeface="Calibri" pitchFamily="34" charset="0"/>
                <a:cs typeface="Calibri" pitchFamily="34" charset="0"/>
              </a:rPr>
              <a:t>geogebra</a:t>
            </a:r>
            <a:r>
              <a:rPr lang="el-GR" sz="2000" dirty="0" smtClean="0">
                <a:latin typeface="Calibri" pitchFamily="34" charset="0"/>
                <a:cs typeface="Calibri" pitchFamily="34" charset="0"/>
              </a:rPr>
              <a:t> (</a:t>
            </a:r>
            <a:r>
              <a:rPr lang="el-GR" sz="2000" b="1" u="sng" dirty="0" smtClean="0">
                <a:latin typeface="Calibri" pitchFamily="34" charset="0"/>
                <a:cs typeface="Calibri" pitchFamily="34" charset="0"/>
                <a:hlinkClick r:id="rId2"/>
              </a:rPr>
              <a:t>3_metatopiseis.ggb</a:t>
            </a:r>
            <a:r>
              <a:rPr lang="en-US" sz="2000" b="1" dirty="0" smtClean="0">
                <a:latin typeface="Calibri" pitchFamily="34" charset="0"/>
                <a:cs typeface="Calibri" pitchFamily="34" charset="0"/>
              </a:rPr>
              <a:t> </a:t>
            </a:r>
            <a:r>
              <a:rPr lang="el-GR" sz="2000" dirty="0" smtClean="0">
                <a:latin typeface="Calibri" pitchFamily="34" charset="0"/>
                <a:cs typeface="Calibri" pitchFamily="34" charset="0"/>
              </a:rPr>
              <a:t>) δίνεται η συνάρτηση </a:t>
            </a:r>
            <a:r>
              <a:rPr lang="en-US" sz="2000" dirty="0" smtClean="0">
                <a:latin typeface="Calibri" pitchFamily="34" charset="0"/>
                <a:cs typeface="Calibri" pitchFamily="34" charset="0"/>
              </a:rPr>
              <a:t>f</a:t>
            </a:r>
            <a:r>
              <a:rPr lang="el-GR" sz="2000" dirty="0" smtClean="0">
                <a:latin typeface="Calibri" pitchFamily="34" charset="0"/>
                <a:cs typeface="Calibri" pitchFamily="34" charset="0"/>
              </a:rPr>
              <a:t>(</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a:t>
            </a:r>
            <a:r>
              <a:rPr lang="en-US" sz="2000" dirty="0" smtClean="0">
                <a:latin typeface="Calibri" pitchFamily="34" charset="0"/>
                <a:cs typeface="Calibri" pitchFamily="34" charset="0"/>
              </a:rPr>
              <a:t>x</a:t>
            </a:r>
            <a:r>
              <a:rPr lang="el-GR" sz="2000" baseline="30000" dirty="0" smtClean="0">
                <a:latin typeface="Calibri" pitchFamily="34" charset="0"/>
                <a:cs typeface="Calibri" pitchFamily="34" charset="0"/>
              </a:rPr>
              <a:t>2</a:t>
            </a:r>
            <a:r>
              <a:rPr lang="el-GR" sz="2000" dirty="0" smtClean="0">
                <a:latin typeface="Calibri" pitchFamily="34" charset="0"/>
                <a:cs typeface="Calibri" pitchFamily="34" charset="0"/>
              </a:rPr>
              <a:t>. Έγιναν πολλαπλές οριζόντιες, κατακόρυφες και ταυτόχρονα και οι δύο μετατοπίσεις της βασικής συνάρτησης </a:t>
            </a:r>
            <a:r>
              <a:rPr lang="en-US" sz="2000" dirty="0" smtClean="0">
                <a:latin typeface="Calibri" pitchFamily="34" charset="0"/>
                <a:cs typeface="Calibri" pitchFamily="34" charset="0"/>
              </a:rPr>
              <a:t>f</a:t>
            </a:r>
            <a:r>
              <a:rPr lang="el-GR" sz="2000" dirty="0" smtClean="0">
                <a:latin typeface="Calibri" pitchFamily="34" charset="0"/>
                <a:cs typeface="Calibri" pitchFamily="34" charset="0"/>
              </a:rPr>
              <a:t>(</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a:t>
            </a:r>
            <a:r>
              <a:rPr lang="en-US" sz="2000" dirty="0" smtClean="0">
                <a:latin typeface="Calibri" pitchFamily="34" charset="0"/>
                <a:cs typeface="Calibri" pitchFamily="34" charset="0"/>
              </a:rPr>
              <a:t>x</a:t>
            </a:r>
            <a:r>
              <a:rPr lang="el-GR" sz="2000" baseline="30000" dirty="0" smtClean="0">
                <a:latin typeface="Calibri" pitchFamily="34" charset="0"/>
                <a:cs typeface="Calibri" pitchFamily="34" charset="0"/>
              </a:rPr>
              <a:t>2</a:t>
            </a:r>
            <a:r>
              <a:rPr lang="el-GR" sz="2000" dirty="0" smtClean="0">
                <a:latin typeface="Calibri" pitchFamily="34" charset="0"/>
                <a:cs typeface="Calibri" pitchFamily="34" charset="0"/>
              </a:rPr>
              <a:t>. Οι Μαθητές κατανόησαν τις μεταβολές στον τύπο της </a:t>
            </a:r>
            <a:r>
              <a:rPr lang="en-US" sz="2000" dirty="0" smtClean="0">
                <a:latin typeface="Calibri" pitchFamily="34" charset="0"/>
                <a:cs typeface="Calibri" pitchFamily="34" charset="0"/>
              </a:rPr>
              <a:t>f</a:t>
            </a:r>
            <a:r>
              <a:rPr lang="el-GR" sz="2000" dirty="0" smtClean="0">
                <a:latin typeface="Calibri" pitchFamily="34" charset="0"/>
                <a:cs typeface="Calibri" pitchFamily="34" charset="0"/>
              </a:rPr>
              <a:t> στην κορυφή της και στον άξονα συμμετρίας. Ανακάλυψαν και απόδειξαν ότι συνάρτηση του τριωνύμου είναι αποτέλεσμα των παραπάνω μετατοπίσεων.</a:t>
            </a:r>
            <a:endParaRPr lang="en-US" sz="2000" dirty="0" smtClean="0">
              <a:latin typeface="Calibri" pitchFamily="34" charset="0"/>
              <a:cs typeface="Calibri" pitchFamily="34" charset="0"/>
            </a:endParaRPr>
          </a:p>
          <a:p>
            <a:endParaRPr lang="el-GR" sz="2000" dirty="0" smtClean="0">
              <a:latin typeface="Calibri" pitchFamily="34" charset="0"/>
              <a:cs typeface="Calibri" pitchFamily="34" charset="0"/>
            </a:endParaRPr>
          </a:p>
          <a:p>
            <a:pPr>
              <a:buFont typeface="Wingdings" pitchFamily="2" charset="2"/>
              <a:buChar char="ü"/>
            </a:pPr>
            <a:r>
              <a:rPr lang="el-GR" sz="2000" b="1" dirty="0" smtClean="0">
                <a:latin typeface="Calibri" pitchFamily="34" charset="0"/>
                <a:cs typeface="Calibri" pitchFamily="34" charset="0"/>
              </a:rPr>
              <a:t> Αποτελέσματα της δραστηριότητας: </a:t>
            </a:r>
            <a:r>
              <a:rPr lang="el-GR" sz="2000" dirty="0" smtClean="0">
                <a:latin typeface="Calibri" pitchFamily="34" charset="0"/>
                <a:cs typeface="Calibri" pitchFamily="34" charset="0"/>
              </a:rPr>
              <a:t>Με  τη βοήθεια  του δυναμικού  λογισμικού </a:t>
            </a:r>
            <a:r>
              <a:rPr lang="en-US" sz="2000" b="1" dirty="0" smtClean="0">
                <a:latin typeface="Calibri" pitchFamily="34" charset="0"/>
                <a:cs typeface="Calibri" pitchFamily="34" charset="0"/>
              </a:rPr>
              <a:t>geogebra</a:t>
            </a:r>
            <a:r>
              <a:rPr lang="el-GR" sz="2000" dirty="0" smtClean="0">
                <a:latin typeface="Calibri" pitchFamily="34" charset="0"/>
                <a:cs typeface="Calibri" pitchFamily="34" charset="0"/>
              </a:rPr>
              <a:t> οι μαθητές ανακάλυψαν τη </a:t>
            </a:r>
            <a:r>
              <a:rPr lang="el-GR" sz="2000" b="1" dirty="0" smtClean="0">
                <a:latin typeface="Calibri" pitchFamily="34" charset="0"/>
                <a:cs typeface="Calibri" pitchFamily="34" charset="0"/>
              </a:rPr>
              <a:t>μεταμόρφωσή της</a:t>
            </a:r>
            <a:r>
              <a:rPr lang="el-GR" sz="2000" dirty="0" smtClean="0">
                <a:latin typeface="Calibri" pitchFamily="34" charset="0"/>
                <a:cs typeface="Calibri" pitchFamily="34" charset="0"/>
              </a:rPr>
              <a:t> </a:t>
            </a:r>
            <a:r>
              <a:rPr lang="en-US" sz="2000" b="1" dirty="0" smtClean="0">
                <a:latin typeface="Calibri" pitchFamily="34" charset="0"/>
                <a:cs typeface="Calibri" pitchFamily="34" charset="0"/>
              </a:rPr>
              <a:t>y</a:t>
            </a:r>
            <a:r>
              <a:rPr lang="el-GR" sz="2000" b="1" dirty="0" smtClean="0">
                <a:latin typeface="Calibri" pitchFamily="34" charset="0"/>
                <a:cs typeface="Calibri" pitchFamily="34" charset="0"/>
              </a:rPr>
              <a:t>=</a:t>
            </a:r>
            <a:r>
              <a:rPr lang="en-US" sz="2000" b="1" dirty="0" smtClean="0">
                <a:latin typeface="Calibri" pitchFamily="34" charset="0"/>
                <a:cs typeface="Calibri" pitchFamily="34" charset="0"/>
              </a:rPr>
              <a:t>x</a:t>
            </a:r>
            <a:r>
              <a:rPr lang="el-GR" sz="2000" b="1" baseline="30000" dirty="0" smtClean="0">
                <a:latin typeface="Calibri" pitchFamily="34" charset="0"/>
                <a:cs typeface="Calibri" pitchFamily="34" charset="0"/>
              </a:rPr>
              <a:t>2</a:t>
            </a:r>
            <a:r>
              <a:rPr lang="el-GR" sz="2000" dirty="0" smtClean="0">
                <a:latin typeface="Calibri" pitchFamily="34" charset="0"/>
                <a:cs typeface="Calibri" pitchFamily="34" charset="0"/>
              </a:rPr>
              <a:t> στην </a:t>
            </a:r>
            <a:r>
              <a:rPr lang="en-US" sz="2000" b="1" dirty="0" smtClean="0">
                <a:latin typeface="Calibri" pitchFamily="34" charset="0"/>
                <a:cs typeface="Calibri" pitchFamily="34" charset="0"/>
              </a:rPr>
              <a:t>y</a:t>
            </a:r>
            <a:r>
              <a:rPr lang="el-GR" sz="2000" b="1" dirty="0" smtClean="0">
                <a:latin typeface="Calibri" pitchFamily="34" charset="0"/>
                <a:cs typeface="Calibri" pitchFamily="34" charset="0"/>
              </a:rPr>
              <a:t>=</a:t>
            </a:r>
            <a:r>
              <a:rPr lang="en-US" sz="2000" b="1" dirty="0" smtClean="0">
                <a:latin typeface="Calibri" pitchFamily="34" charset="0"/>
                <a:cs typeface="Calibri" pitchFamily="34" charset="0"/>
              </a:rPr>
              <a:t>x</a:t>
            </a:r>
            <a:r>
              <a:rPr lang="el-GR" sz="2000" b="1" baseline="30000" dirty="0" smtClean="0">
                <a:latin typeface="Calibri" pitchFamily="34" charset="0"/>
                <a:cs typeface="Calibri" pitchFamily="34" charset="0"/>
              </a:rPr>
              <a:t>2</a:t>
            </a:r>
            <a:r>
              <a:rPr lang="el-GR" sz="2000" b="1" dirty="0" smtClean="0">
                <a:latin typeface="Calibri" pitchFamily="34" charset="0"/>
                <a:cs typeface="Calibri" pitchFamily="34" charset="0"/>
              </a:rPr>
              <a:t>+β</a:t>
            </a:r>
            <a:r>
              <a:rPr lang="en-US" sz="2000" b="1" dirty="0" smtClean="0">
                <a:latin typeface="Calibri" pitchFamily="34" charset="0"/>
                <a:cs typeface="Calibri" pitchFamily="34" charset="0"/>
              </a:rPr>
              <a:t>x</a:t>
            </a:r>
            <a:r>
              <a:rPr lang="el-GR" sz="2000" b="1" dirty="0" smtClean="0">
                <a:latin typeface="Calibri" pitchFamily="34" charset="0"/>
                <a:cs typeface="Calibri" pitchFamily="34" charset="0"/>
              </a:rPr>
              <a:t>+γ</a:t>
            </a:r>
            <a:r>
              <a:rPr lang="el-GR" sz="2000" dirty="0" smtClean="0">
                <a:latin typeface="Calibri" pitchFamily="34" charset="0"/>
                <a:cs typeface="Calibri" pitchFamily="34" charset="0"/>
              </a:rPr>
              <a:t> μέσα από </a:t>
            </a:r>
            <a:r>
              <a:rPr lang="el-GR" sz="2000" b="1" dirty="0" smtClean="0">
                <a:latin typeface="Calibri" pitchFamily="34" charset="0"/>
                <a:cs typeface="Calibri" pitchFamily="34" charset="0"/>
              </a:rPr>
              <a:t>δυναμικές πολλαπλές μετατοπίσεις</a:t>
            </a:r>
            <a:r>
              <a:rPr lang="el-GR" sz="2000" dirty="0" smtClean="0">
                <a:latin typeface="Calibri" pitchFamily="34" charset="0"/>
                <a:cs typeface="Calibri" pitchFamily="34" charset="0"/>
              </a:rPr>
              <a:t> οριζόντιες και κατακόρυφες που οι ίδιοι έκαναν και μελέτησαν τα χαρακτηριστικά της κάθε νέας συνάρτησης που πρόκυπτε (κυρτότητα, ακρότατα, κορυφή, συμμετρίες).</a:t>
            </a:r>
          </a:p>
          <a:p>
            <a:endParaRPr lang="el-GR" sz="2000" dirty="0">
              <a:latin typeface="Calibri" pitchFamily="34" charset="0"/>
              <a:cs typeface="Calibri" pitchFamily="34" charset="0"/>
            </a:endParaRPr>
          </a:p>
        </p:txBody>
      </p:sp>
    </p:spTree>
    <p:extLst>
      <p:ext uri="{BB962C8B-B14F-4D97-AF65-F5344CB8AC3E}">
        <p14:creationId xmlns:p14="http://schemas.microsoft.com/office/powerpoint/2010/main" val="1002670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23</a:t>
            </a:fld>
            <a:endParaRPr lang="en-US" dirty="0"/>
          </a:p>
        </p:txBody>
      </p:sp>
      <p:sp>
        <p:nvSpPr>
          <p:cNvPr id="7" name="6 - TextBox"/>
          <p:cNvSpPr txBox="1"/>
          <p:nvPr/>
        </p:nvSpPr>
        <p:spPr>
          <a:xfrm>
            <a:off x="519953" y="439270"/>
            <a:ext cx="8166847" cy="4401205"/>
          </a:xfrm>
          <a:prstGeom prst="rect">
            <a:avLst/>
          </a:prstGeom>
          <a:noFill/>
        </p:spPr>
        <p:txBody>
          <a:bodyPr wrap="square" rtlCol="0">
            <a:spAutoFit/>
          </a:bodyPr>
          <a:lstStyle/>
          <a:p>
            <a:pPr>
              <a:buFont typeface="Wingdings" pitchFamily="2" charset="2"/>
              <a:buChar char="v"/>
            </a:pPr>
            <a:r>
              <a:rPr lang="el-GR" sz="1400" b="1" dirty="0" smtClean="0">
                <a:latin typeface="+mj-lt"/>
              </a:rPr>
              <a:t> ΔΡΑΣΤΗΡΙΟΤΗΤΑ 4: Η συνάρτηση του τριωνύμου </a:t>
            </a:r>
            <a:r>
              <a:rPr lang="en-US" sz="1400" b="1" dirty="0" smtClean="0">
                <a:latin typeface="+mj-lt"/>
              </a:rPr>
              <a:t>s</a:t>
            </a:r>
            <a:r>
              <a:rPr lang="el-GR" sz="1400" b="1" dirty="0" smtClean="0">
                <a:latin typeface="+mj-lt"/>
              </a:rPr>
              <a:t>(</a:t>
            </a:r>
            <a:r>
              <a:rPr lang="en-US" sz="1400" b="1" dirty="0" smtClean="0">
                <a:latin typeface="+mj-lt"/>
              </a:rPr>
              <a:t>x</a:t>
            </a:r>
            <a:r>
              <a:rPr lang="el-GR" sz="1400" b="1" dirty="0" smtClean="0">
                <a:latin typeface="+mj-lt"/>
              </a:rPr>
              <a:t>)=αχ</a:t>
            </a:r>
            <a:r>
              <a:rPr lang="el-GR" sz="1400" b="1" baseline="30000" dirty="0" smtClean="0">
                <a:latin typeface="+mj-lt"/>
              </a:rPr>
              <a:t>2</a:t>
            </a:r>
            <a:r>
              <a:rPr lang="el-GR" sz="1400" b="1" dirty="0" smtClean="0">
                <a:latin typeface="+mj-lt"/>
              </a:rPr>
              <a:t>+β</a:t>
            </a:r>
            <a:r>
              <a:rPr lang="en-US" sz="1400" b="1" dirty="0" smtClean="0">
                <a:latin typeface="+mj-lt"/>
              </a:rPr>
              <a:t>x</a:t>
            </a:r>
            <a:r>
              <a:rPr lang="el-GR" sz="1400" b="1" dirty="0" smtClean="0">
                <a:latin typeface="+mj-lt"/>
              </a:rPr>
              <a:t>+γ</a:t>
            </a:r>
            <a:endParaRPr lang="el-GR" sz="1400" dirty="0" smtClean="0">
              <a:latin typeface="+mj-lt"/>
            </a:endParaRPr>
          </a:p>
          <a:p>
            <a:pPr>
              <a:buFont typeface="Wingdings" pitchFamily="2" charset="2"/>
              <a:buChar char="ü"/>
            </a:pPr>
            <a:r>
              <a:rPr lang="el-GR" sz="1400" b="1" dirty="0" smtClean="0">
                <a:latin typeface="+mj-lt"/>
              </a:rPr>
              <a:t> Διάρκεια:</a:t>
            </a:r>
            <a:r>
              <a:rPr lang="el-GR" sz="1400" dirty="0" smtClean="0">
                <a:latin typeface="+mj-lt"/>
              </a:rPr>
              <a:t> 2 διδακτικές ώρες.</a:t>
            </a:r>
          </a:p>
          <a:p>
            <a:pPr>
              <a:buFont typeface="Wingdings" pitchFamily="2" charset="2"/>
              <a:buChar char="ü"/>
            </a:pPr>
            <a:r>
              <a:rPr lang="el-GR" sz="1400" b="1" dirty="0" smtClean="0">
                <a:latin typeface="+mj-lt"/>
              </a:rPr>
              <a:t> Είδος δραστηριότητας:</a:t>
            </a:r>
            <a:r>
              <a:rPr lang="el-GR" sz="1400" dirty="0" smtClean="0">
                <a:latin typeface="+mj-lt"/>
              </a:rPr>
              <a:t> </a:t>
            </a:r>
            <a:r>
              <a:rPr lang="el-GR" sz="1400" b="1" dirty="0" smtClean="0">
                <a:latin typeface="+mj-lt"/>
              </a:rPr>
              <a:t>Ομαδοσυνεργατική μάθηση</a:t>
            </a:r>
            <a:r>
              <a:rPr lang="el-GR" sz="1400" dirty="0" smtClean="0">
                <a:latin typeface="+mj-lt"/>
              </a:rPr>
              <a:t> στο εργαστήριο πληροφορικής με αρχείο</a:t>
            </a:r>
            <a:r>
              <a:rPr lang="el-GR" sz="1400" b="1" dirty="0" smtClean="0">
                <a:latin typeface="+mj-lt"/>
              </a:rPr>
              <a:t> </a:t>
            </a:r>
            <a:r>
              <a:rPr lang="en-US" sz="1400" b="1" dirty="0" smtClean="0">
                <a:latin typeface="+mj-lt"/>
              </a:rPr>
              <a:t>geogebra</a:t>
            </a:r>
            <a:r>
              <a:rPr lang="el-GR" sz="1400" dirty="0" smtClean="0">
                <a:latin typeface="+mj-lt"/>
              </a:rPr>
              <a:t> και </a:t>
            </a:r>
            <a:r>
              <a:rPr lang="el-GR" sz="1400" b="1" dirty="0" smtClean="0">
                <a:latin typeface="+mj-lt"/>
              </a:rPr>
              <a:t>υποστηρικτικό φύλλο εργασίας</a:t>
            </a:r>
            <a:r>
              <a:rPr lang="el-GR" sz="1400" dirty="0" smtClean="0">
                <a:latin typeface="+mj-lt"/>
              </a:rPr>
              <a:t> που δημιούργησε ο διδάσκων.</a:t>
            </a:r>
          </a:p>
          <a:p>
            <a:pPr>
              <a:buFont typeface="Wingdings" pitchFamily="2" charset="2"/>
              <a:buChar char="ü"/>
            </a:pPr>
            <a:r>
              <a:rPr lang="el-GR" sz="1400" b="1" dirty="0" smtClean="0">
                <a:latin typeface="+mj-lt"/>
              </a:rPr>
              <a:t> Οργάνωση τάξης:</a:t>
            </a:r>
            <a:r>
              <a:rPr lang="el-GR" sz="1400" dirty="0" smtClean="0">
                <a:latin typeface="+mj-lt"/>
              </a:rPr>
              <a:t> Εργασία σε 6 ομάδες των 3 ατόμων η καθεμία με διακριτούς ρόλους που προαναφέρθηκαν.</a:t>
            </a:r>
          </a:p>
          <a:p>
            <a:pPr>
              <a:buFont typeface="Wingdings" pitchFamily="2" charset="2"/>
              <a:buChar char="ü"/>
            </a:pPr>
            <a:r>
              <a:rPr lang="el-GR" sz="1400" b="1" dirty="0" smtClean="0">
                <a:latin typeface="+mj-lt"/>
              </a:rPr>
              <a:t> Ρόλος του διδάσκοντα: </a:t>
            </a:r>
            <a:r>
              <a:rPr lang="el-GR" sz="1400" dirty="0" smtClean="0">
                <a:latin typeface="+mj-lt"/>
              </a:rPr>
              <a:t>Στην ανοικτή εκπαιδευτική πρακτική με τη χρήση της ψηφιακής τεχνολογίας ο καθηγητής </a:t>
            </a:r>
            <a:r>
              <a:rPr lang="el-GR" sz="1400" b="1" dirty="0" smtClean="0">
                <a:latin typeface="+mj-lt"/>
              </a:rPr>
              <a:t>παρότρυνε </a:t>
            </a:r>
            <a:r>
              <a:rPr lang="el-GR" sz="1400" dirty="0" smtClean="0">
                <a:latin typeface="+mj-lt"/>
              </a:rPr>
              <a:t>και έγινε </a:t>
            </a:r>
            <a:r>
              <a:rPr lang="el-GR" sz="1400" b="1" dirty="0" smtClean="0">
                <a:latin typeface="+mj-lt"/>
              </a:rPr>
              <a:t>συνερευνητής</a:t>
            </a:r>
            <a:r>
              <a:rPr lang="el-GR" sz="1400" dirty="0" smtClean="0">
                <a:latin typeface="+mj-lt"/>
              </a:rPr>
              <a:t> στο να ανακαλύψουν οπτικά τα χαρακτηριστικά της συνάρτησης του τριωνύμου και κατόπιν να το επιβεβαιώσουν και με την βοήθεια αλγεβρικών πράξεων.</a:t>
            </a:r>
          </a:p>
          <a:p>
            <a:pPr>
              <a:buFont typeface="Wingdings" pitchFamily="2" charset="2"/>
              <a:buChar char="ü"/>
            </a:pPr>
            <a:r>
              <a:rPr lang="el-GR" sz="1400" b="1" dirty="0" smtClean="0">
                <a:latin typeface="+mj-lt"/>
              </a:rPr>
              <a:t> Σύνδεση με τον διδακτικό στόχο:</a:t>
            </a:r>
            <a:r>
              <a:rPr lang="el-GR" sz="1400" dirty="0" smtClean="0">
                <a:latin typeface="+mj-lt"/>
              </a:rPr>
              <a:t> </a:t>
            </a:r>
          </a:p>
          <a:p>
            <a:r>
              <a:rPr lang="el-GR" sz="1400" dirty="0" smtClean="0">
                <a:latin typeface="+mj-lt"/>
              </a:rPr>
              <a:t>Οι μαθητές κατανόησαν</a:t>
            </a:r>
            <a:r>
              <a:rPr lang="el-GR" sz="1400" b="1" dirty="0" smtClean="0">
                <a:latin typeface="+mj-lt"/>
              </a:rPr>
              <a:t> </a:t>
            </a:r>
            <a:r>
              <a:rPr lang="el-GR" sz="1400" dirty="0" smtClean="0">
                <a:latin typeface="+mj-lt"/>
              </a:rPr>
              <a:t>ότι η συνάρτηση του τριωνύμου </a:t>
            </a:r>
            <a:r>
              <a:rPr lang="en-US" sz="1400" b="1" dirty="0" smtClean="0">
                <a:latin typeface="+mj-lt"/>
              </a:rPr>
              <a:t>y</a:t>
            </a:r>
            <a:r>
              <a:rPr lang="el-GR" sz="1400" b="1" dirty="0" smtClean="0">
                <a:latin typeface="+mj-lt"/>
              </a:rPr>
              <a:t>=αχ</a:t>
            </a:r>
            <a:r>
              <a:rPr lang="el-GR" sz="1400" b="1" baseline="30000" dirty="0" smtClean="0">
                <a:latin typeface="+mj-lt"/>
              </a:rPr>
              <a:t>2</a:t>
            </a:r>
            <a:r>
              <a:rPr lang="el-GR" sz="1400" b="1" dirty="0" smtClean="0">
                <a:latin typeface="+mj-lt"/>
              </a:rPr>
              <a:t>+βχ+γ προκύπτει από οριζόντια και κατόπιν κατακόρυφη μετατόπιση της </a:t>
            </a:r>
            <a:r>
              <a:rPr lang="en-US" sz="1400" b="1" dirty="0" smtClean="0">
                <a:latin typeface="+mj-lt"/>
              </a:rPr>
              <a:t>y</a:t>
            </a:r>
            <a:r>
              <a:rPr lang="el-GR" sz="1400" b="1" dirty="0" smtClean="0">
                <a:latin typeface="+mj-lt"/>
              </a:rPr>
              <a:t>=α</a:t>
            </a:r>
            <a:r>
              <a:rPr lang="en-US" sz="1400" b="1" dirty="0" smtClean="0">
                <a:latin typeface="+mj-lt"/>
              </a:rPr>
              <a:t>x</a:t>
            </a:r>
            <a:r>
              <a:rPr lang="el-GR" sz="1400" b="1" baseline="30000" dirty="0" smtClean="0">
                <a:latin typeface="+mj-lt"/>
              </a:rPr>
              <a:t>2</a:t>
            </a:r>
            <a:r>
              <a:rPr lang="el-GR" sz="1400" dirty="0" smtClean="0">
                <a:latin typeface="+mj-lt"/>
              </a:rPr>
              <a:t>. Βλέποντας τον τύπο  της συνάρτησης του τριωνύμου </a:t>
            </a:r>
            <a:r>
              <a:rPr lang="en-US" sz="1400" dirty="0" smtClean="0">
                <a:latin typeface="+mj-lt"/>
              </a:rPr>
              <a:t>y</a:t>
            </a:r>
            <a:r>
              <a:rPr lang="el-GR" sz="1400" dirty="0" smtClean="0">
                <a:latin typeface="+mj-lt"/>
              </a:rPr>
              <a:t>=αχ</a:t>
            </a:r>
            <a:r>
              <a:rPr lang="el-GR" sz="1400" baseline="30000" dirty="0" smtClean="0">
                <a:latin typeface="+mj-lt"/>
              </a:rPr>
              <a:t>2</a:t>
            </a:r>
            <a:r>
              <a:rPr lang="el-GR" sz="1400" dirty="0" smtClean="0">
                <a:latin typeface="+mj-lt"/>
              </a:rPr>
              <a:t>+βχ+γ  μπορούν να διακρίνουν: 1. Αν παρουσιάζει μέγιστο ή ελάχιστο (ανάλογα με το πρόσημο του αριθμού α). 2. Ποια είναι η τιμή του ακρότατου και για ποια τιμή του </a:t>
            </a:r>
            <a:r>
              <a:rPr lang="en-US" sz="1400" dirty="0" smtClean="0">
                <a:latin typeface="+mj-lt"/>
              </a:rPr>
              <a:t>x</a:t>
            </a:r>
            <a:r>
              <a:rPr lang="el-GR" sz="1400" dirty="0" smtClean="0">
                <a:latin typeface="+mj-lt"/>
              </a:rPr>
              <a:t> λαμβάνεται. 3. Ποια είναι η κορυφή της παραβολής, ποιος είναι ό άξονας συμμετρίας της παραβολής και συσχέτιση αυτών με τους συντελεστές α, β, γ του τριωνύμου.</a:t>
            </a:r>
          </a:p>
          <a:p>
            <a:r>
              <a:rPr lang="el-GR" sz="1400" b="1" dirty="0" smtClean="0">
                <a:latin typeface="+mj-lt"/>
              </a:rPr>
              <a:t>Ψηφιακό εκπαιδευτικό περιεχόμενο:</a:t>
            </a:r>
            <a:r>
              <a:rPr lang="el-GR" sz="1400" dirty="0" smtClean="0">
                <a:latin typeface="+mj-lt"/>
              </a:rPr>
              <a:t>  Δημιούργησα </a:t>
            </a:r>
            <a:r>
              <a:rPr lang="el-GR" sz="1400" b="1" dirty="0" smtClean="0">
                <a:latin typeface="+mj-lt"/>
              </a:rPr>
              <a:t>αρχείο </a:t>
            </a:r>
            <a:r>
              <a:rPr lang="en-US" sz="1400" b="1" dirty="0" smtClean="0">
                <a:latin typeface="+mj-lt"/>
              </a:rPr>
              <a:t>geogebra</a:t>
            </a:r>
            <a:r>
              <a:rPr lang="el-GR" sz="1400" dirty="0" smtClean="0">
                <a:latin typeface="+mj-lt"/>
              </a:rPr>
              <a:t>  με τίτλο </a:t>
            </a:r>
            <a:r>
              <a:rPr lang="el-GR" sz="1400" b="1" u="sng" dirty="0" smtClean="0">
                <a:latin typeface="+mj-lt"/>
                <a:hlinkClick r:id="rId2"/>
              </a:rPr>
              <a:t>4_triwnymo.ggb</a:t>
            </a:r>
            <a:r>
              <a:rPr lang="en-US" sz="1400" b="1" dirty="0" smtClean="0">
                <a:latin typeface="+mj-lt"/>
              </a:rPr>
              <a:t> </a:t>
            </a:r>
            <a:r>
              <a:rPr lang="el-GR" sz="1400" dirty="0" smtClean="0">
                <a:latin typeface="+mj-lt"/>
              </a:rPr>
              <a:t>και ένα φύλλο εργασίας  με τίτλο  </a:t>
            </a:r>
            <a:r>
              <a:rPr lang="el-GR" sz="1400" b="1" u="sng" dirty="0" smtClean="0">
                <a:latin typeface="+mj-lt"/>
                <a:hlinkClick r:id="rId2"/>
              </a:rPr>
              <a:t>fyllo_ergasias_4.doc</a:t>
            </a:r>
            <a:r>
              <a:rPr lang="en-US" sz="1400" dirty="0" smtClean="0">
                <a:latin typeface="+mj-lt"/>
              </a:rPr>
              <a:t> </a:t>
            </a:r>
            <a:r>
              <a:rPr lang="el-GR" sz="1400" b="1" dirty="0" smtClean="0">
                <a:latin typeface="+mj-lt"/>
              </a:rPr>
              <a:t>τα οποία έχω ανεβάσει σαν πρόσθετο υλικό της ανοικτής εκπαιδευτικής πρακτικής καθώς επίσης και στο </a:t>
            </a:r>
            <a:r>
              <a:rPr lang="el-GR" sz="1400" b="1" dirty="0" err="1" smtClean="0">
                <a:latin typeface="+mj-lt"/>
              </a:rPr>
              <a:t>Φωτόδεντρο</a:t>
            </a:r>
            <a:r>
              <a:rPr lang="el-GR" sz="1400" b="1" dirty="0" smtClean="0">
                <a:latin typeface="+mj-lt"/>
              </a:rPr>
              <a:t> </a:t>
            </a:r>
            <a:r>
              <a:rPr lang="en-US" sz="1400" b="1" dirty="0" smtClean="0">
                <a:latin typeface="+mj-lt"/>
              </a:rPr>
              <a:t>e</a:t>
            </a:r>
            <a:r>
              <a:rPr lang="el-GR" sz="1400" b="1" dirty="0" smtClean="0">
                <a:latin typeface="+mj-lt"/>
              </a:rPr>
              <a:t>-</a:t>
            </a:r>
            <a:r>
              <a:rPr lang="en-US" sz="1400" b="1" dirty="0" err="1" smtClean="0">
                <a:latin typeface="+mj-lt"/>
              </a:rPr>
              <a:t>yliko</a:t>
            </a:r>
            <a:r>
              <a:rPr lang="en-US" sz="1400" b="1" dirty="0" smtClean="0">
                <a:latin typeface="+mj-lt"/>
              </a:rPr>
              <a:t> </a:t>
            </a:r>
            <a:r>
              <a:rPr lang="el-GR" sz="1400" b="1" dirty="0" smtClean="0">
                <a:latin typeface="+mj-lt"/>
              </a:rPr>
              <a:t>χρηστών: </a:t>
            </a:r>
            <a:r>
              <a:rPr lang="el-GR" sz="1400" b="1" u="sng" dirty="0" smtClean="0">
                <a:latin typeface="+mj-lt"/>
                <a:hlinkClick r:id="rId3"/>
              </a:rPr>
              <a:t>http://photodentro.edu.gr/ugc/r/8525/1017?locale=el </a:t>
            </a:r>
            <a:endParaRPr lang="el-GR" sz="1400" dirty="0">
              <a:latin typeface="+mj-lt"/>
            </a:endParaRPr>
          </a:p>
        </p:txBody>
      </p:sp>
    </p:spTree>
    <p:extLst>
      <p:ext uri="{BB962C8B-B14F-4D97-AF65-F5344CB8AC3E}">
        <p14:creationId xmlns:p14="http://schemas.microsoft.com/office/powerpoint/2010/main" val="3037543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24</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7" name="Εικόνα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2940423"/>
          </a:xfrm>
          <a:prstGeom prst="rect">
            <a:avLst/>
          </a:prstGeom>
          <a:noFill/>
          <a:ln>
            <a:noFill/>
          </a:ln>
        </p:spPr>
      </p:pic>
      <p:pic>
        <p:nvPicPr>
          <p:cNvPr id="9" name="Εικόνα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931459"/>
            <a:ext cx="9144000" cy="2116179"/>
          </a:xfrm>
          <a:prstGeom prst="rect">
            <a:avLst/>
          </a:prstGeom>
          <a:noFill/>
          <a:ln>
            <a:noFill/>
          </a:ln>
        </p:spPr>
      </p:pic>
    </p:spTree>
    <p:extLst>
      <p:ext uri="{BB962C8B-B14F-4D97-AF65-F5344CB8AC3E}">
        <p14:creationId xmlns:p14="http://schemas.microsoft.com/office/powerpoint/2010/main" val="3141576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25</a:t>
            </a:fld>
            <a:endParaRPr lang="en-US" dirty="0"/>
          </a:p>
        </p:txBody>
      </p:sp>
      <p:sp>
        <p:nvSpPr>
          <p:cNvPr id="10" name="9 - TextBox"/>
          <p:cNvSpPr txBox="1"/>
          <p:nvPr/>
        </p:nvSpPr>
        <p:spPr>
          <a:xfrm>
            <a:off x="452718" y="542684"/>
            <a:ext cx="8238564" cy="4585871"/>
          </a:xfrm>
          <a:prstGeom prst="rect">
            <a:avLst/>
          </a:prstGeom>
          <a:noFill/>
        </p:spPr>
        <p:txBody>
          <a:bodyPr wrap="square" rtlCol="0">
            <a:spAutoFit/>
          </a:bodyPr>
          <a:lstStyle/>
          <a:p>
            <a:pPr>
              <a:buFont typeface="Wingdings" pitchFamily="2" charset="2"/>
              <a:buChar char="ü"/>
            </a:pPr>
            <a:r>
              <a:rPr lang="en-US" sz="1400" b="1" dirty="0" smtClean="0">
                <a:latin typeface="Calibri" pitchFamily="34" charset="0"/>
                <a:cs typeface="Calibri" pitchFamily="34" charset="0"/>
              </a:rPr>
              <a:t> </a:t>
            </a:r>
            <a:r>
              <a:rPr lang="el-GR" sz="1400" b="1" dirty="0" smtClean="0">
                <a:latin typeface="Calibri" pitchFamily="34" charset="0"/>
                <a:cs typeface="Calibri" pitchFamily="34" charset="0"/>
              </a:rPr>
              <a:t> </a:t>
            </a:r>
            <a:r>
              <a:rPr lang="el-GR" sz="1300" b="1" dirty="0" smtClean="0">
                <a:latin typeface="Calibri" pitchFamily="34" charset="0"/>
                <a:cs typeface="Calibri" pitchFamily="34" charset="0"/>
              </a:rPr>
              <a:t>Περιγραφή:  </a:t>
            </a:r>
            <a:r>
              <a:rPr lang="el-GR" sz="1300" dirty="0" smtClean="0">
                <a:latin typeface="Calibri" pitchFamily="34" charset="0"/>
                <a:cs typeface="Calibri" pitchFamily="34" charset="0"/>
              </a:rPr>
              <a:t>Στο αρχείο </a:t>
            </a:r>
            <a:r>
              <a:rPr lang="en-US" sz="1300" b="1" dirty="0" smtClean="0">
                <a:latin typeface="Calibri" pitchFamily="34" charset="0"/>
                <a:cs typeface="Calibri" pitchFamily="34" charset="0"/>
              </a:rPr>
              <a:t>geogebra</a:t>
            </a:r>
            <a:r>
              <a:rPr lang="en-US" sz="1300" dirty="0" smtClean="0">
                <a:latin typeface="Calibri" pitchFamily="34" charset="0"/>
                <a:cs typeface="Calibri" pitchFamily="34" charset="0"/>
              </a:rPr>
              <a:t> </a:t>
            </a:r>
            <a:r>
              <a:rPr lang="el-GR" sz="1300" b="1" dirty="0" smtClean="0">
                <a:latin typeface="Calibri" pitchFamily="34" charset="0"/>
                <a:cs typeface="Calibri" pitchFamily="34" charset="0"/>
              </a:rPr>
              <a:t>(</a:t>
            </a:r>
            <a:r>
              <a:rPr lang="el-GR" sz="1300" b="1" u="sng" dirty="0" smtClean="0">
                <a:latin typeface="Calibri" pitchFamily="34" charset="0"/>
                <a:cs typeface="Calibri" pitchFamily="34" charset="0"/>
                <a:hlinkClick r:id="rId3"/>
              </a:rPr>
              <a:t>4_triwnymo.ggb</a:t>
            </a:r>
            <a:r>
              <a:rPr lang="el-GR" sz="1300" b="1" dirty="0" smtClean="0">
                <a:latin typeface="Calibri" pitchFamily="34" charset="0"/>
                <a:cs typeface="Calibri" pitchFamily="34" charset="0"/>
              </a:rPr>
              <a:t>)</a:t>
            </a:r>
            <a:r>
              <a:rPr lang="el-GR" sz="1300" dirty="0" smtClean="0">
                <a:latin typeface="Calibri" pitchFamily="34" charset="0"/>
                <a:cs typeface="Calibri" pitchFamily="34" charset="0"/>
              </a:rPr>
              <a:t> η επιφάνεια των γραφικών παρουσιάζει την γραφική παράσταση της</a:t>
            </a:r>
            <a:r>
              <a:rPr lang="el-GR" sz="1300" b="1" dirty="0" smtClean="0">
                <a:latin typeface="Calibri" pitchFamily="34" charset="0"/>
                <a:cs typeface="Calibri" pitchFamily="34" charset="0"/>
              </a:rPr>
              <a:t> </a:t>
            </a:r>
            <a:r>
              <a:rPr lang="el-GR" sz="1300" dirty="0" smtClean="0">
                <a:latin typeface="Calibri" pitchFamily="34" charset="0"/>
                <a:cs typeface="Calibri" pitchFamily="34" charset="0"/>
              </a:rPr>
              <a:t>συνάρτησης  τριωνύμου </a:t>
            </a:r>
            <a:r>
              <a:rPr lang="en-US" sz="1300" b="1" dirty="0" smtClean="0">
                <a:latin typeface="Calibri" pitchFamily="34" charset="0"/>
                <a:cs typeface="Calibri" pitchFamily="34" charset="0"/>
              </a:rPr>
              <a:t>s</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+β</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+γ </a:t>
            </a:r>
            <a:r>
              <a:rPr lang="el-GR" sz="1300" dirty="0" smtClean="0">
                <a:latin typeface="Calibri" pitchFamily="34" charset="0"/>
                <a:cs typeface="Calibri" pitchFamily="34" charset="0"/>
              </a:rPr>
              <a:t>με τους συντελεστές της α, β, γ να μεταβάλλονται με την βοήθεια 3 δρομέων.</a:t>
            </a:r>
          </a:p>
          <a:p>
            <a:r>
              <a:rPr lang="el-GR" sz="1300" dirty="0" smtClean="0">
                <a:latin typeface="Calibri" pitchFamily="34" charset="0"/>
                <a:cs typeface="Calibri" pitchFamily="34" charset="0"/>
              </a:rPr>
              <a:t>Πολλαπλές αναπαραστάσεις που παίρνει η γραφική παράσταση του τριωνύμου </a:t>
            </a:r>
            <a:r>
              <a:rPr lang="en-US" sz="1300" b="1" dirty="0" smtClean="0">
                <a:latin typeface="Calibri" pitchFamily="34" charset="0"/>
                <a:cs typeface="Calibri" pitchFamily="34" charset="0"/>
              </a:rPr>
              <a:t>s</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+β</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+γ </a:t>
            </a:r>
            <a:r>
              <a:rPr lang="el-GR" sz="1300" dirty="0" smtClean="0">
                <a:latin typeface="Calibri" pitchFamily="34" charset="0"/>
                <a:cs typeface="Calibri" pitchFamily="34" charset="0"/>
              </a:rPr>
              <a:t>με τους συντελεστές της α, β, γ να μεταβάλλονται με την βοήθεια 3 δρομέων</a:t>
            </a:r>
            <a:r>
              <a:rPr lang="el-GR" sz="1300" b="1" dirty="0" smtClean="0">
                <a:latin typeface="Calibri" pitchFamily="34" charset="0"/>
                <a:cs typeface="Calibri" pitchFamily="34" charset="0"/>
              </a:rPr>
              <a:t> </a:t>
            </a:r>
            <a:r>
              <a:rPr lang="el-GR" sz="1300" dirty="0" smtClean="0">
                <a:latin typeface="Calibri" pitchFamily="34" charset="0"/>
                <a:cs typeface="Calibri" pitchFamily="34" charset="0"/>
              </a:rPr>
              <a:t>και τις αλλαγές στον τύπο αυτής. Δώσαμε στον δρομέα α πρώτα θετικές τιμές και μετά αρνητικές τιμές, προκείμενου να καταλάβουν οι μαθητές πότε η συνάρτηση τριώνυμο είναι κυρτή και πότε κοίλη. Αντίστροφη εργασία με την προηγούμενη δραστηριότητα 3, έχουμε οπτικοποίηση ότι η συνάρτηση </a:t>
            </a:r>
            <a:r>
              <a:rPr lang="en-US" sz="1300" b="1" dirty="0" smtClean="0">
                <a:latin typeface="Calibri" pitchFamily="34" charset="0"/>
                <a:cs typeface="Calibri" pitchFamily="34" charset="0"/>
              </a:rPr>
              <a:t>s</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+β</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+γ </a:t>
            </a:r>
            <a:r>
              <a:rPr lang="el-GR" sz="1300" dirty="0" smtClean="0">
                <a:latin typeface="Calibri" pitchFamily="34" charset="0"/>
                <a:cs typeface="Calibri" pitchFamily="34" charset="0"/>
              </a:rPr>
              <a:t>προκύπτει από οριζόντια μετατόπιση της</a:t>
            </a:r>
            <a:r>
              <a:rPr lang="el-GR" sz="1300" b="1" dirty="0" smtClean="0">
                <a:latin typeface="Calibri" pitchFamily="34" charset="0"/>
                <a:cs typeface="Calibri" pitchFamily="34" charset="0"/>
              </a:rPr>
              <a:t> </a:t>
            </a:r>
            <a:r>
              <a:rPr lang="en-US" sz="1300" b="1" dirty="0" smtClean="0">
                <a:latin typeface="Calibri" pitchFamily="34" charset="0"/>
                <a:cs typeface="Calibri" pitchFamily="34" charset="0"/>
              </a:rPr>
              <a:t>f</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 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 </a:t>
            </a:r>
            <a:r>
              <a:rPr lang="el-GR" sz="1300" dirty="0" smtClean="0">
                <a:latin typeface="Calibri" pitchFamily="34" charset="0"/>
                <a:cs typeface="Calibri" pitchFamily="34" charset="0"/>
              </a:rPr>
              <a:t>κατά κ μονάδες δεξιά η αριστερά ανάλογα με το πρόσημο του αριθμού</a:t>
            </a:r>
            <a:r>
              <a:rPr lang="el-GR" sz="1300" b="1" dirty="0" smtClean="0">
                <a:latin typeface="Calibri" pitchFamily="34" charset="0"/>
                <a:cs typeface="Calibri" pitchFamily="34" charset="0"/>
              </a:rPr>
              <a:t> </a:t>
            </a:r>
            <a:r>
              <a:rPr lang="el-GR" sz="1300" dirty="0" smtClean="0">
                <a:latin typeface="Calibri" pitchFamily="34" charset="0"/>
                <a:cs typeface="Calibri" pitchFamily="34" charset="0"/>
              </a:rPr>
              <a:t>κ και κατά λ μονάδες </a:t>
            </a:r>
          </a:p>
          <a:p>
            <a:endParaRPr lang="el-GR" sz="1300" dirty="0" smtClean="0">
              <a:latin typeface="Calibri" pitchFamily="34" charset="0"/>
              <a:cs typeface="Calibri" pitchFamily="34" charset="0"/>
            </a:endParaRPr>
          </a:p>
          <a:p>
            <a:r>
              <a:rPr lang="el-GR" sz="1300" dirty="0" smtClean="0">
                <a:latin typeface="Calibri" pitchFamily="34" charset="0"/>
                <a:cs typeface="Calibri" pitchFamily="34" charset="0"/>
              </a:rPr>
              <a:t>κατακόρυφα προς τα πάνω ή κάτω ανάλογα με το πρόσημο του αριθμού λ όπου                                      </a:t>
            </a:r>
          </a:p>
          <a:p>
            <a:r>
              <a:rPr lang="el-GR" sz="1300" dirty="0" smtClean="0">
                <a:latin typeface="Calibri" pitchFamily="34" charset="0"/>
                <a:cs typeface="Calibri" pitchFamily="34" charset="0"/>
              </a:rPr>
              <a:t>            </a:t>
            </a:r>
          </a:p>
          <a:p>
            <a:r>
              <a:rPr lang="el-GR" sz="1300" dirty="0" smtClean="0">
                <a:latin typeface="Calibri" pitchFamily="34" charset="0"/>
                <a:cs typeface="Calibri" pitchFamily="34" charset="0"/>
              </a:rPr>
              <a:t>δίνονται σε κείμενο. Ανακάλυψη οπτικά πρώτα και κατόπιν και υπολογιστικά  της κορυφής του τριωνύμου συναρτήσει των αριθμών κ, λ. Εύρεση οπτικά  του άξονα συμμετρίας  </a:t>
            </a:r>
            <a:r>
              <a:rPr lang="en-US" sz="1300" dirty="0" err="1" smtClean="0">
                <a:latin typeface="Calibri" pitchFamily="34" charset="0"/>
                <a:cs typeface="Calibri" pitchFamily="34" charset="0"/>
              </a:rPr>
              <a:t>x</a:t>
            </a:r>
            <a:r>
              <a:rPr lang="el-GR" sz="1300" dirty="0" smtClean="0">
                <a:latin typeface="Calibri" pitchFamily="34" charset="0"/>
                <a:cs typeface="Calibri" pitchFamily="34" charset="0"/>
              </a:rPr>
              <a:t>=κ του τριωνύμου. Έλεγχος αν η συνάρτηση  </a:t>
            </a:r>
            <a:r>
              <a:rPr lang="en-US" sz="1300" b="1" dirty="0" smtClean="0">
                <a:latin typeface="Calibri" pitchFamily="34" charset="0"/>
                <a:cs typeface="Calibri" pitchFamily="34" charset="0"/>
              </a:rPr>
              <a:t>s</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+β</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+γ </a:t>
            </a:r>
            <a:r>
              <a:rPr lang="el-GR" sz="1300" dirty="0" smtClean="0">
                <a:latin typeface="Calibri" pitchFamily="34" charset="0"/>
                <a:cs typeface="Calibri" pitchFamily="34" charset="0"/>
              </a:rPr>
              <a:t>παρουσιάζει μέγιστο ή ελάχιστο σε σχέση με το πρόσημο του συντελεστή α και ποιο είναι αυτό σε σχέση με  τις συντεταγμένες της κορυφής (</a:t>
            </a:r>
            <a:r>
              <a:rPr lang="el-GR" sz="1300" dirty="0" err="1" smtClean="0">
                <a:latin typeface="Calibri" pitchFamily="34" charset="0"/>
                <a:cs typeface="Calibri" pitchFamily="34" charset="0"/>
              </a:rPr>
              <a:t>κ,λ</a:t>
            </a:r>
            <a:r>
              <a:rPr lang="el-GR" sz="1300" dirty="0" smtClean="0">
                <a:latin typeface="Calibri" pitchFamily="34" charset="0"/>
                <a:cs typeface="Calibri" pitchFamily="34" charset="0"/>
              </a:rPr>
              <a:t>).</a:t>
            </a:r>
          </a:p>
          <a:p>
            <a:r>
              <a:rPr lang="el-GR" sz="1300" dirty="0" smtClean="0">
                <a:latin typeface="Calibri" pitchFamily="34" charset="0"/>
                <a:cs typeface="Calibri" pitchFamily="34" charset="0"/>
              </a:rPr>
              <a:t>τετμημένες των σημείων τομής της γραφικής παράστασης του τριωνύμου  με τον άξονα </a:t>
            </a:r>
            <a:r>
              <a:rPr lang="en-US" sz="1300" dirty="0" smtClean="0">
                <a:latin typeface="Calibri" pitchFamily="34" charset="0"/>
                <a:cs typeface="Calibri" pitchFamily="34" charset="0"/>
              </a:rPr>
              <a:t>x</a:t>
            </a:r>
            <a:r>
              <a:rPr lang="el-GR" sz="1300" dirty="0" smtClean="0">
                <a:latin typeface="Calibri" pitchFamily="34" charset="0"/>
                <a:cs typeface="Calibri" pitchFamily="34" charset="0"/>
              </a:rPr>
              <a:t>’</a:t>
            </a:r>
            <a:r>
              <a:rPr lang="en-US" sz="1300" dirty="0" smtClean="0">
                <a:latin typeface="Calibri" pitchFamily="34" charset="0"/>
                <a:cs typeface="Calibri" pitchFamily="34" charset="0"/>
              </a:rPr>
              <a:t>x</a:t>
            </a:r>
            <a:r>
              <a:rPr lang="el-GR" sz="1300" dirty="0" smtClean="0">
                <a:latin typeface="Calibri" pitchFamily="34" charset="0"/>
                <a:cs typeface="Calibri" pitchFamily="34" charset="0"/>
              </a:rPr>
              <a:t> είναι οι ρίζες του τριωνύμου και ότι η τεταγμένη του σημείου τομής της με το άξονα </a:t>
            </a:r>
            <a:r>
              <a:rPr lang="en-US" sz="1300" dirty="0" smtClean="0">
                <a:latin typeface="Calibri" pitchFamily="34" charset="0"/>
                <a:cs typeface="Calibri" pitchFamily="34" charset="0"/>
              </a:rPr>
              <a:t>y</a:t>
            </a:r>
            <a:r>
              <a:rPr lang="el-GR" sz="1300" dirty="0" smtClean="0">
                <a:latin typeface="Calibri" pitchFamily="34" charset="0"/>
                <a:cs typeface="Calibri" pitchFamily="34" charset="0"/>
              </a:rPr>
              <a:t>’</a:t>
            </a:r>
            <a:r>
              <a:rPr lang="en-US" sz="1300" dirty="0" smtClean="0">
                <a:latin typeface="Calibri" pitchFamily="34" charset="0"/>
                <a:cs typeface="Calibri" pitchFamily="34" charset="0"/>
              </a:rPr>
              <a:t>y </a:t>
            </a:r>
            <a:r>
              <a:rPr lang="el-GR" sz="1300" dirty="0" smtClean="0">
                <a:latin typeface="Calibri" pitchFamily="34" charset="0"/>
                <a:cs typeface="Calibri" pitchFamily="34" charset="0"/>
              </a:rPr>
              <a:t>είναι ο σταθερός όρος του τριωνύμου.</a:t>
            </a:r>
          </a:p>
          <a:p>
            <a:r>
              <a:rPr lang="el-GR" sz="1300" dirty="0" smtClean="0">
                <a:latin typeface="Calibri" pitchFamily="34" charset="0"/>
                <a:cs typeface="Calibri" pitchFamily="34" charset="0"/>
              </a:rPr>
              <a:t>Οπτικοποίηση των συντεταγμένων των σημείων τομής της </a:t>
            </a:r>
            <a:r>
              <a:rPr lang="en-US" sz="1300" b="1" dirty="0" smtClean="0">
                <a:latin typeface="Calibri" pitchFamily="34" charset="0"/>
                <a:cs typeface="Calibri" pitchFamily="34" charset="0"/>
              </a:rPr>
              <a:t>s</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+β</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+γ </a:t>
            </a:r>
            <a:r>
              <a:rPr lang="el-GR" sz="1300" dirty="0" smtClean="0">
                <a:latin typeface="Calibri" pitchFamily="34" charset="0"/>
                <a:cs typeface="Calibri" pitchFamily="34" charset="0"/>
              </a:rPr>
              <a:t>με τον άξονα </a:t>
            </a:r>
            <a:r>
              <a:rPr lang="en-US" sz="1300" dirty="0" smtClean="0">
                <a:latin typeface="Calibri" pitchFamily="34" charset="0"/>
                <a:cs typeface="Calibri" pitchFamily="34" charset="0"/>
              </a:rPr>
              <a:t>x</a:t>
            </a:r>
            <a:r>
              <a:rPr lang="el-GR" sz="1300" dirty="0" smtClean="0">
                <a:latin typeface="Calibri" pitchFamily="34" charset="0"/>
                <a:cs typeface="Calibri" pitchFamily="34" charset="0"/>
              </a:rPr>
              <a:t>΄</a:t>
            </a:r>
            <a:r>
              <a:rPr lang="en-US" sz="1300" dirty="0" err="1" smtClean="0">
                <a:latin typeface="Calibri" pitchFamily="34" charset="0"/>
                <a:cs typeface="Calibri" pitchFamily="34" charset="0"/>
              </a:rPr>
              <a:t>x</a:t>
            </a:r>
            <a:r>
              <a:rPr lang="el-GR" sz="1300" dirty="0" smtClean="0">
                <a:latin typeface="Calibri" pitchFamily="34" charset="0"/>
                <a:cs typeface="Calibri" pitchFamily="34" charset="0"/>
              </a:rPr>
              <a:t> και συσχέτιση αυτών με τις ρίζες του τριωνύμου. Οπτικοποίηση της τεταγμένης του σημείου τομής της </a:t>
            </a:r>
            <a:r>
              <a:rPr lang="en-US" sz="1300" b="1" dirty="0" smtClean="0">
                <a:latin typeface="Calibri" pitchFamily="34" charset="0"/>
                <a:cs typeface="Calibri" pitchFamily="34" charset="0"/>
              </a:rPr>
              <a:t>s</a:t>
            </a:r>
            <a:r>
              <a:rPr lang="el-GR" sz="1300" b="1" dirty="0" smtClean="0">
                <a:latin typeface="Calibri" pitchFamily="34" charset="0"/>
                <a:cs typeface="Calibri" pitchFamily="34" charset="0"/>
              </a:rPr>
              <a:t>(</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)=αχ</a:t>
            </a:r>
            <a:r>
              <a:rPr lang="el-GR" sz="1300" b="1" baseline="30000" dirty="0" smtClean="0">
                <a:latin typeface="Calibri" pitchFamily="34" charset="0"/>
                <a:cs typeface="Calibri" pitchFamily="34" charset="0"/>
              </a:rPr>
              <a:t>2</a:t>
            </a:r>
            <a:r>
              <a:rPr lang="el-GR" sz="1300" b="1" dirty="0" smtClean="0">
                <a:latin typeface="Calibri" pitchFamily="34" charset="0"/>
                <a:cs typeface="Calibri" pitchFamily="34" charset="0"/>
              </a:rPr>
              <a:t>+β</a:t>
            </a:r>
            <a:r>
              <a:rPr lang="en-US" sz="1300" b="1" dirty="0" smtClean="0">
                <a:latin typeface="Calibri" pitchFamily="34" charset="0"/>
                <a:cs typeface="Calibri" pitchFamily="34" charset="0"/>
              </a:rPr>
              <a:t>x</a:t>
            </a:r>
            <a:r>
              <a:rPr lang="el-GR" sz="1300" b="1" dirty="0" smtClean="0">
                <a:latin typeface="Calibri" pitchFamily="34" charset="0"/>
                <a:cs typeface="Calibri" pitchFamily="34" charset="0"/>
              </a:rPr>
              <a:t>+γ</a:t>
            </a:r>
            <a:r>
              <a:rPr lang="el-GR" sz="1300" dirty="0" smtClean="0">
                <a:latin typeface="Calibri" pitchFamily="34" charset="0"/>
                <a:cs typeface="Calibri" pitchFamily="34" charset="0"/>
              </a:rPr>
              <a:t> με τον άξονα </a:t>
            </a:r>
            <a:r>
              <a:rPr lang="en-US" sz="1300" dirty="0" smtClean="0">
                <a:latin typeface="Calibri" pitchFamily="34" charset="0"/>
                <a:cs typeface="Calibri" pitchFamily="34" charset="0"/>
              </a:rPr>
              <a:t>y</a:t>
            </a:r>
            <a:r>
              <a:rPr lang="el-GR" sz="1300" dirty="0" smtClean="0">
                <a:latin typeface="Calibri" pitchFamily="34" charset="0"/>
                <a:cs typeface="Calibri" pitchFamily="34" charset="0"/>
              </a:rPr>
              <a:t>’</a:t>
            </a:r>
            <a:r>
              <a:rPr lang="en-US" sz="1300" dirty="0" smtClean="0">
                <a:latin typeface="Calibri" pitchFamily="34" charset="0"/>
                <a:cs typeface="Calibri" pitchFamily="34" charset="0"/>
              </a:rPr>
              <a:t>y</a:t>
            </a:r>
            <a:r>
              <a:rPr lang="el-GR" sz="1300" dirty="0" smtClean="0">
                <a:latin typeface="Calibri" pitchFamily="34" charset="0"/>
                <a:cs typeface="Calibri" pitchFamily="34" charset="0"/>
              </a:rPr>
              <a:t> και συσχέτιση της με τον σταθερό όρο </a:t>
            </a:r>
            <a:r>
              <a:rPr lang="el-GR" sz="1300" b="1" dirty="0" smtClean="0">
                <a:latin typeface="Calibri" pitchFamily="34" charset="0"/>
                <a:cs typeface="Calibri" pitchFamily="34" charset="0"/>
              </a:rPr>
              <a:t>γ</a:t>
            </a:r>
            <a:r>
              <a:rPr lang="el-GR" sz="1300" dirty="0" smtClean="0">
                <a:latin typeface="Calibri" pitchFamily="34" charset="0"/>
                <a:cs typeface="Calibri" pitchFamily="34" charset="0"/>
              </a:rPr>
              <a:t> του τριωνύμου</a:t>
            </a:r>
          </a:p>
          <a:p>
            <a:endParaRPr lang="el-GR"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2509532156"/>
              </p:ext>
            </p:extLst>
          </p:nvPr>
        </p:nvGraphicFramePr>
        <p:xfrm>
          <a:off x="6048006" y="2445094"/>
          <a:ext cx="1219200" cy="390525"/>
        </p:xfrm>
        <a:graphic>
          <a:graphicData uri="http://schemas.openxmlformats.org/presentationml/2006/ole">
            <mc:AlternateContent xmlns:mc="http://schemas.openxmlformats.org/markup-compatibility/2006">
              <mc:Choice xmlns:v="urn:schemas-microsoft-com:vml" Requires="v">
                <p:oleObj spid="_x0000_s31762" name="Equation" r:id="rId4" imgW="1231366" imgH="393529" progId="Equation.DSMT4">
                  <p:embed/>
                </p:oleObj>
              </mc:Choice>
              <mc:Fallback>
                <p:oleObj name="Equation" r:id="rId4" imgW="1231366" imgH="393529"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006" y="2445094"/>
                        <a:ext cx="12192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p:cNvSpPr>
            <a:spLocks noChangeArrowheads="1"/>
          </p:cNvSpPr>
          <p:nvPr/>
        </p:nvSpPr>
        <p:spPr bwMode="auto">
          <a:xfrm>
            <a:off x="342664" y="39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2307025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26</a:t>
            </a:fld>
            <a:endParaRPr lang="en-US" dirty="0"/>
          </a:p>
        </p:txBody>
      </p:sp>
      <p:sp>
        <p:nvSpPr>
          <p:cNvPr id="6" name="5 - TextBox"/>
          <p:cNvSpPr txBox="1"/>
          <p:nvPr/>
        </p:nvSpPr>
        <p:spPr>
          <a:xfrm>
            <a:off x="484094" y="493059"/>
            <a:ext cx="8148917" cy="4093428"/>
          </a:xfrm>
          <a:prstGeom prst="rect">
            <a:avLst/>
          </a:prstGeom>
          <a:noFill/>
        </p:spPr>
        <p:txBody>
          <a:bodyPr wrap="square" rtlCol="0">
            <a:spAutoFit/>
          </a:bodyPr>
          <a:lstStyle/>
          <a:p>
            <a:pPr>
              <a:buFont typeface="Wingdings" pitchFamily="2" charset="2"/>
              <a:buChar char="ü"/>
            </a:pP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Αποτελέσματα της δραστηριότητας:</a:t>
            </a:r>
            <a:endParaRPr lang="el-GR" sz="2000" dirty="0" smtClean="0">
              <a:latin typeface="Calibri" pitchFamily="34" charset="0"/>
              <a:cs typeface="Calibri" pitchFamily="34" charset="0"/>
            </a:endParaRPr>
          </a:p>
          <a:p>
            <a:r>
              <a:rPr lang="el-GR" sz="2000" dirty="0" smtClean="0">
                <a:latin typeface="Calibri" pitchFamily="34" charset="0"/>
                <a:cs typeface="Calibri" pitchFamily="34" charset="0"/>
              </a:rPr>
              <a:t>Μετά το τέλος της δραστηριότητας οι μαθητές </a:t>
            </a:r>
            <a:r>
              <a:rPr lang="el-GR" sz="2000" b="1" dirty="0" smtClean="0">
                <a:latin typeface="Calibri" pitchFamily="34" charset="0"/>
                <a:cs typeface="Calibri" pitchFamily="34" charset="0"/>
              </a:rPr>
              <a:t> </a:t>
            </a:r>
            <a:r>
              <a:rPr lang="el-GR" sz="2000" dirty="0" smtClean="0">
                <a:latin typeface="Calibri" pitchFamily="34" charset="0"/>
                <a:cs typeface="Calibri" pitchFamily="34" charset="0"/>
              </a:rPr>
              <a:t>βλέποντας τον τύπο  της συνάρτησης του τριωνύμου </a:t>
            </a:r>
            <a:r>
              <a:rPr lang="en-US" sz="2000" dirty="0" smtClean="0">
                <a:latin typeface="Calibri" pitchFamily="34" charset="0"/>
                <a:cs typeface="Calibri" pitchFamily="34" charset="0"/>
              </a:rPr>
              <a:t>y</a:t>
            </a:r>
            <a:r>
              <a:rPr lang="el-GR" sz="2000" dirty="0" smtClean="0">
                <a:latin typeface="Calibri" pitchFamily="34" charset="0"/>
                <a:cs typeface="Calibri" pitchFamily="34" charset="0"/>
              </a:rPr>
              <a:t>=αχ</a:t>
            </a:r>
            <a:r>
              <a:rPr lang="el-GR" sz="2000" baseline="30000" dirty="0" smtClean="0">
                <a:latin typeface="Calibri" pitchFamily="34" charset="0"/>
                <a:cs typeface="Calibri" pitchFamily="34" charset="0"/>
              </a:rPr>
              <a:t>2</a:t>
            </a:r>
            <a:r>
              <a:rPr lang="el-GR" sz="2000" dirty="0" smtClean="0">
                <a:latin typeface="Calibri" pitchFamily="34" charset="0"/>
                <a:cs typeface="Calibri" pitchFamily="34" charset="0"/>
              </a:rPr>
              <a:t>+βχ+γ  ήταν σε θέση να διακρίνουν: </a:t>
            </a:r>
            <a:endParaRPr lang="en-US" sz="2000" dirty="0" smtClean="0">
              <a:latin typeface="Calibri" pitchFamily="34" charset="0"/>
              <a:cs typeface="Calibri" pitchFamily="34" charset="0"/>
            </a:endParaRPr>
          </a:p>
          <a:p>
            <a:pPr marL="457200" indent="-457200">
              <a:buAutoNum type="arabicPeriod"/>
            </a:pPr>
            <a:r>
              <a:rPr lang="el-GR" sz="2000" dirty="0" smtClean="0">
                <a:latin typeface="Calibri" pitchFamily="34" charset="0"/>
                <a:cs typeface="Calibri" pitchFamily="34" charset="0"/>
              </a:rPr>
              <a:t>Αν παρουσιάζει μέγιστο ή ελάχιστο (ανάλογα με το πρόσημο του αριθμού α)</a:t>
            </a:r>
            <a:endParaRPr lang="en-US" sz="2000" dirty="0" smtClean="0">
              <a:latin typeface="Calibri" pitchFamily="34" charset="0"/>
              <a:cs typeface="Calibri" pitchFamily="34" charset="0"/>
            </a:endParaRPr>
          </a:p>
          <a:p>
            <a:pPr marL="457200" indent="-457200">
              <a:buAutoNum type="arabicPeriod"/>
            </a:pPr>
            <a:r>
              <a:rPr lang="el-GR" sz="2000" dirty="0" smtClean="0">
                <a:latin typeface="Calibri" pitchFamily="34" charset="0"/>
                <a:cs typeface="Calibri" pitchFamily="34" charset="0"/>
              </a:rPr>
              <a:t> Ποια είναι η τιμή του ακρότατου και για ποια τιμή του </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 λαμβάνεται.</a:t>
            </a:r>
            <a:endParaRPr lang="en-US" sz="2000" dirty="0" smtClean="0">
              <a:latin typeface="Calibri" pitchFamily="34" charset="0"/>
              <a:cs typeface="Calibri" pitchFamily="34" charset="0"/>
            </a:endParaRPr>
          </a:p>
          <a:p>
            <a:pPr marL="457200" indent="-457200">
              <a:buFontTx/>
              <a:buAutoNum type="arabicPeriod"/>
            </a:pP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Ποια είναι η κορυφή της παραβολή, ποιος είναι ό άξονας συμμετρίας της παραβολής σε σχέση πάντα με τους συντελεστές α, β, γ του τριωνύμου. </a:t>
            </a:r>
            <a:endParaRPr lang="en-US" sz="2000" dirty="0" smtClean="0">
              <a:latin typeface="Calibri" pitchFamily="34" charset="0"/>
              <a:cs typeface="Calibri" pitchFamily="34" charset="0"/>
            </a:endParaRPr>
          </a:p>
          <a:p>
            <a:pPr marL="457200" indent="-457200">
              <a:buFontTx/>
              <a:buAutoNum type="arabicPeriod"/>
            </a:pPr>
            <a:r>
              <a:rPr lang="el-GR" sz="2000" dirty="0" smtClean="0">
                <a:latin typeface="Calibri" pitchFamily="34" charset="0"/>
                <a:cs typeface="Calibri" pitchFamily="34" charset="0"/>
              </a:rPr>
              <a:t>Κατανόησαν ότι οι τετμημένες των σημείων τομής της γραφικής παράστασης του τριωνύμου  με τον άξονα </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 είναι οι ρίζες του τριωνύμου και ότι η τεταγμένη του σημείου τομής της με το άξονα </a:t>
            </a:r>
            <a:r>
              <a:rPr lang="en-US" sz="2000" dirty="0" smtClean="0">
                <a:latin typeface="Calibri" pitchFamily="34" charset="0"/>
                <a:cs typeface="Calibri" pitchFamily="34" charset="0"/>
              </a:rPr>
              <a:t>y</a:t>
            </a:r>
            <a:r>
              <a:rPr lang="el-GR" sz="2000" dirty="0" smtClean="0">
                <a:latin typeface="Calibri" pitchFamily="34" charset="0"/>
                <a:cs typeface="Calibri" pitchFamily="34" charset="0"/>
              </a:rPr>
              <a:t>’</a:t>
            </a:r>
            <a:r>
              <a:rPr lang="en-US" sz="2000" dirty="0" smtClean="0">
                <a:latin typeface="Calibri" pitchFamily="34" charset="0"/>
                <a:cs typeface="Calibri" pitchFamily="34" charset="0"/>
              </a:rPr>
              <a:t>y </a:t>
            </a:r>
            <a:r>
              <a:rPr lang="el-GR" sz="2000" dirty="0" smtClean="0">
                <a:latin typeface="Calibri" pitchFamily="34" charset="0"/>
                <a:cs typeface="Calibri" pitchFamily="34" charset="0"/>
              </a:rPr>
              <a:t>είναι ο σταθερός όρος του τριωνύμου.</a:t>
            </a:r>
          </a:p>
        </p:txBody>
      </p:sp>
    </p:spTree>
    <p:extLst>
      <p:ext uri="{BB962C8B-B14F-4D97-AF65-F5344CB8AC3E}">
        <p14:creationId xmlns:p14="http://schemas.microsoft.com/office/powerpoint/2010/main" val="23070257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28</a:t>
            </a:fld>
            <a:endParaRPr lang="en-US" dirty="0"/>
          </a:p>
        </p:txBody>
      </p:sp>
      <p:sp>
        <p:nvSpPr>
          <p:cNvPr id="7" name="6 - TextBox"/>
          <p:cNvSpPr txBox="1"/>
          <p:nvPr/>
        </p:nvSpPr>
        <p:spPr>
          <a:xfrm>
            <a:off x="484094" y="510988"/>
            <a:ext cx="8283390" cy="4524315"/>
          </a:xfrm>
          <a:prstGeom prst="rect">
            <a:avLst/>
          </a:prstGeom>
          <a:noFill/>
        </p:spPr>
        <p:txBody>
          <a:bodyPr wrap="square" rtlCol="0">
            <a:spAutoFit/>
          </a:bodyPr>
          <a:lstStyle/>
          <a:p>
            <a:r>
              <a:rPr lang="el-GR" sz="1500" b="1" dirty="0" smtClean="0">
                <a:latin typeface="+mj-lt"/>
              </a:rPr>
              <a:t>Η χρήση της ψηφιακής τεχνολογίας</a:t>
            </a:r>
            <a:r>
              <a:rPr lang="el-GR" sz="1500" dirty="0" smtClean="0">
                <a:latin typeface="+mj-lt"/>
              </a:rPr>
              <a:t> διευκόλυνε  τους μαθητές, </a:t>
            </a:r>
            <a:r>
              <a:rPr lang="el-GR" sz="1500" b="1" dirty="0" smtClean="0">
                <a:latin typeface="+mj-lt"/>
              </a:rPr>
              <a:t>να διερευνήσουν</a:t>
            </a:r>
            <a:r>
              <a:rPr lang="el-GR" sz="1500" dirty="0" smtClean="0">
                <a:latin typeface="+mj-lt"/>
              </a:rPr>
              <a:t> και να </a:t>
            </a:r>
            <a:r>
              <a:rPr lang="el-GR" sz="1500" b="1" dirty="0" smtClean="0">
                <a:latin typeface="+mj-lt"/>
              </a:rPr>
              <a:t>κατανοήσουν</a:t>
            </a:r>
            <a:r>
              <a:rPr lang="el-GR" sz="1500" dirty="0" smtClean="0">
                <a:latin typeface="+mj-lt"/>
              </a:rPr>
              <a:t> τη συμπεριφορά της συνάρτησης </a:t>
            </a:r>
            <a:r>
              <a:rPr lang="en-US" sz="1500" dirty="0" smtClean="0">
                <a:latin typeface="+mj-lt"/>
              </a:rPr>
              <a:t>y</a:t>
            </a:r>
            <a:r>
              <a:rPr lang="el-GR" sz="1500" dirty="0" smtClean="0">
                <a:latin typeface="+mj-lt"/>
              </a:rPr>
              <a:t> = α</a:t>
            </a:r>
            <a:r>
              <a:rPr lang="en-US" sz="1500" dirty="0" smtClean="0">
                <a:latin typeface="+mj-lt"/>
              </a:rPr>
              <a:t>x</a:t>
            </a:r>
            <a:r>
              <a:rPr lang="el-GR" sz="1500" baseline="30000" dirty="0" smtClean="0">
                <a:latin typeface="+mj-lt"/>
              </a:rPr>
              <a:t>2</a:t>
            </a:r>
            <a:r>
              <a:rPr lang="el-GR" sz="1500" dirty="0" smtClean="0">
                <a:latin typeface="+mj-lt"/>
              </a:rPr>
              <a:t> ως προς την καμπυλότητα (μεταβάλλοντας το α) και τη συμμετρία, να μελετήσουν  τις ακρότατες τιμές της και τέλος να ανακαλύψουν το μετασχηματισμό της στην </a:t>
            </a:r>
            <a:r>
              <a:rPr lang="en-US" sz="1500" dirty="0" smtClean="0">
                <a:latin typeface="+mj-lt"/>
              </a:rPr>
              <a:t>y</a:t>
            </a:r>
            <a:r>
              <a:rPr lang="el-GR" sz="1500" dirty="0" smtClean="0">
                <a:latin typeface="+mj-lt"/>
              </a:rPr>
              <a:t> = α</a:t>
            </a:r>
            <a:r>
              <a:rPr lang="en-US" sz="1500" dirty="0" smtClean="0">
                <a:latin typeface="+mj-lt"/>
              </a:rPr>
              <a:t>x</a:t>
            </a:r>
            <a:r>
              <a:rPr lang="el-GR" sz="1500" baseline="30000" dirty="0" smtClean="0">
                <a:latin typeface="+mj-lt"/>
              </a:rPr>
              <a:t>2</a:t>
            </a:r>
            <a:r>
              <a:rPr lang="el-GR" sz="1500" dirty="0" smtClean="0">
                <a:latin typeface="+mj-lt"/>
              </a:rPr>
              <a:t> +β+ γ μετά από οριζόντιες και κατακόρυφες μετατοπίσεις της </a:t>
            </a:r>
            <a:r>
              <a:rPr lang="en-US" sz="1500" dirty="0" smtClean="0">
                <a:latin typeface="+mj-lt"/>
              </a:rPr>
              <a:t>y</a:t>
            </a:r>
            <a:r>
              <a:rPr lang="el-GR" sz="1500" dirty="0" smtClean="0">
                <a:latin typeface="+mj-lt"/>
              </a:rPr>
              <a:t> = α</a:t>
            </a:r>
            <a:r>
              <a:rPr lang="en-US" sz="1500" dirty="0" smtClean="0">
                <a:latin typeface="+mj-lt"/>
              </a:rPr>
              <a:t>x</a:t>
            </a:r>
            <a:r>
              <a:rPr lang="el-GR" sz="1500" baseline="30000" dirty="0" smtClean="0">
                <a:latin typeface="+mj-lt"/>
              </a:rPr>
              <a:t>2</a:t>
            </a:r>
            <a:r>
              <a:rPr lang="el-GR" sz="1500" dirty="0" smtClean="0">
                <a:latin typeface="+mj-lt"/>
              </a:rPr>
              <a:t>. Ανακάλυψαν ότι  οι ρίζες της κάθε δευτεροβάθμιας εξίσωσης είναι τα σημεία τομής του άξονα </a:t>
            </a:r>
            <a:r>
              <a:rPr lang="en-US" sz="1500" dirty="0" smtClean="0">
                <a:latin typeface="+mj-lt"/>
              </a:rPr>
              <a:t>x</a:t>
            </a:r>
            <a:r>
              <a:rPr lang="el-GR" sz="1500" dirty="0" smtClean="0">
                <a:latin typeface="+mj-lt"/>
              </a:rPr>
              <a:t>΄</a:t>
            </a:r>
            <a:r>
              <a:rPr lang="en-US" sz="1500" dirty="0" smtClean="0">
                <a:latin typeface="+mj-lt"/>
              </a:rPr>
              <a:t>x</a:t>
            </a:r>
            <a:r>
              <a:rPr lang="el-GR" sz="1500" dirty="0" smtClean="0">
                <a:latin typeface="+mj-lt"/>
              </a:rPr>
              <a:t> με τη γραφική παράσταση της αντίστοιχης συνάρτησης. Η διδασκαλία της ενότητας με τα παραδοσιακά μέσα (πίνακας - κιμωλία) υστερεί λόγω έλλειψης ακρίβειας, αλλά και του χρόνου που απαιτείται για την πραγματοποίησή της. Αντίθετα, το μαθηματικό λογισμικό </a:t>
            </a:r>
            <a:r>
              <a:rPr lang="en-US" sz="1500" dirty="0" smtClean="0">
                <a:latin typeface="+mj-lt"/>
              </a:rPr>
              <a:t>geogebra</a:t>
            </a:r>
            <a:r>
              <a:rPr lang="el-GR" sz="1500" dirty="0" smtClean="0">
                <a:latin typeface="+mj-lt"/>
              </a:rPr>
              <a:t> πρόσφερε  τόσο ακρίβεια όσο και ταχύτητα στις κατασκευές. Παρείχε  στους μαθητές </a:t>
            </a:r>
            <a:r>
              <a:rPr lang="el-GR" sz="1500" b="1" dirty="0" smtClean="0">
                <a:latin typeface="+mj-lt"/>
              </a:rPr>
              <a:t>δυνατότητες κατασκευής πολλαπλών αναπαραστάσεων, καθώς και την εν δυνάμει επεξεργασία και διαχείρισή τους.</a:t>
            </a:r>
            <a:r>
              <a:rPr lang="el-GR" sz="1500" b="1" i="1" dirty="0" smtClean="0">
                <a:latin typeface="+mj-lt"/>
              </a:rPr>
              <a:t> </a:t>
            </a:r>
            <a:r>
              <a:rPr lang="el-GR" sz="1500" dirty="0" smtClean="0">
                <a:latin typeface="+mj-lt"/>
              </a:rPr>
              <a:t>Η επιπλέον αξία της ανοικτής εκπαιδευτικής πρακτικής είναι ότι κατάφερε να  ξεφύγει από τον παραδοσιακό τρόπο (πλαίσιο) διδασκαλίας, επιδιώκοντας την τροποποίηση της οπτικής των μαθητών για τα μαθηματικά. </a:t>
            </a:r>
            <a:r>
              <a:rPr lang="el-GR" sz="1500" b="1" dirty="0" smtClean="0">
                <a:latin typeface="+mj-lt"/>
              </a:rPr>
              <a:t>Οι μαθητές ενθαρρύνθηκαν πειραματίστηκαν  με τις κατασκευές, </a:t>
            </a:r>
            <a:r>
              <a:rPr lang="el-GR" sz="1500" dirty="0" smtClean="0">
                <a:latin typeface="+mj-lt"/>
              </a:rPr>
              <a:t>δοκιμάζοντας τις δικές τους ιδέες και </a:t>
            </a:r>
            <a:r>
              <a:rPr lang="el-GR" sz="1500" b="1" dirty="0" smtClean="0">
                <a:latin typeface="+mj-lt"/>
              </a:rPr>
              <a:t>κατάληξαν σε συμπεράσματα </a:t>
            </a:r>
            <a:r>
              <a:rPr lang="el-GR" sz="1500" dirty="0" smtClean="0">
                <a:latin typeface="+mj-lt"/>
              </a:rPr>
              <a:t>τα οποία επεξεργάστηκαν μετά ομαδικά και τα ανακοίνωσαν δημόσια στις άλλες ομάδες. Οι μαθητές δεν ήταν παθητικοί  δέκτες γνώσεων και πληροφοριών αλλά διερεύνησαν με την βοήθεια του διευκολυντή μάθησης (καθηγητή τους) το μαθηματικό αντικείμενο. Τέλος, αντιλήφθηκαν μέσω της τεχνολογίας ότι</a:t>
            </a:r>
            <a:r>
              <a:rPr lang="el-GR" sz="1500" b="1" dirty="0" smtClean="0">
                <a:latin typeface="+mj-lt"/>
              </a:rPr>
              <a:t> τα μαθηματικά αποτελούν αντικείμενο διερεύνησης και επιστημονικής τεκμηρίωσης </a:t>
            </a:r>
            <a:r>
              <a:rPr lang="el-GR" sz="1500" dirty="0" smtClean="0">
                <a:latin typeface="+mj-lt"/>
              </a:rPr>
              <a:t>και όχι μιας απλής παράθεσης γνώσεων και κανόνων.</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29</a:t>
            </a:fld>
            <a:endParaRPr lang="en-US" dirty="0"/>
          </a:p>
        </p:txBody>
      </p:sp>
      <p:sp>
        <p:nvSpPr>
          <p:cNvPr id="7" name="6 - TextBox"/>
          <p:cNvSpPr txBox="1"/>
          <p:nvPr/>
        </p:nvSpPr>
        <p:spPr>
          <a:xfrm>
            <a:off x="502024" y="582706"/>
            <a:ext cx="8130988" cy="4431983"/>
          </a:xfrm>
          <a:prstGeom prst="rect">
            <a:avLst/>
          </a:prstGeom>
          <a:noFill/>
        </p:spPr>
        <p:txBody>
          <a:bodyPr wrap="square" rtlCol="0">
            <a:spAutoFit/>
          </a:bodyPr>
          <a:lstStyle/>
          <a:p>
            <a:r>
              <a:rPr lang="el-GR" sz="2400" b="1" dirty="0" smtClean="0">
                <a:latin typeface="Calibri" pitchFamily="34" charset="0"/>
                <a:cs typeface="Calibri" pitchFamily="34" charset="0"/>
              </a:rPr>
              <a:t>1</a:t>
            </a:r>
            <a:r>
              <a:rPr lang="el-GR" sz="2400" b="1" baseline="30000" dirty="0" smtClean="0">
                <a:latin typeface="Calibri" pitchFamily="34" charset="0"/>
                <a:cs typeface="Calibri" pitchFamily="34" charset="0"/>
              </a:rPr>
              <a:t>ο</a:t>
            </a:r>
            <a:r>
              <a:rPr lang="el-GR" sz="2400" b="1" dirty="0" smtClean="0">
                <a:latin typeface="Calibri" pitchFamily="34" charset="0"/>
                <a:cs typeface="Calibri" pitchFamily="34" charset="0"/>
              </a:rPr>
              <a:t> Απρόσμενο στιγμιότυπο:</a:t>
            </a:r>
            <a:r>
              <a:rPr lang="el-GR" sz="2400" dirty="0" smtClean="0">
                <a:latin typeface="Calibri" pitchFamily="34" charset="0"/>
                <a:cs typeface="Calibri" pitchFamily="34" charset="0"/>
              </a:rPr>
              <a:t>  Η ενεργή συμμετοχή και η θετική στάση απέναντι στην  ομαδοσυνεργατική διδασκαλία των Μαθηματικών, μαθητών που ήταν αδιάφοροι όταν αυτή γίνεται με τον παραδοσιακό τρόπο χωρίς την χρήση των ΤΠΕ.</a:t>
            </a:r>
          </a:p>
          <a:p>
            <a:r>
              <a:rPr lang="el-GR" sz="2400" b="1" dirty="0" smtClean="0">
                <a:latin typeface="Calibri" pitchFamily="34" charset="0"/>
                <a:cs typeface="Calibri" pitchFamily="34" charset="0"/>
              </a:rPr>
              <a:t>2</a:t>
            </a:r>
            <a:r>
              <a:rPr lang="el-GR" sz="2400" b="1" baseline="30000" dirty="0" smtClean="0">
                <a:latin typeface="Calibri" pitchFamily="34" charset="0"/>
                <a:cs typeface="Calibri" pitchFamily="34" charset="0"/>
              </a:rPr>
              <a:t>ο</a:t>
            </a:r>
            <a:r>
              <a:rPr lang="el-GR" sz="2400" b="1" dirty="0" smtClean="0">
                <a:latin typeface="Calibri" pitchFamily="34" charset="0"/>
                <a:cs typeface="Calibri" pitchFamily="34" charset="0"/>
              </a:rPr>
              <a:t> Απρόσμενο στιγμιότυπο:  </a:t>
            </a:r>
            <a:r>
              <a:rPr lang="el-GR" sz="2400" dirty="0" smtClean="0">
                <a:latin typeface="Calibri" pitchFamily="34" charset="0"/>
                <a:cs typeface="Calibri" pitchFamily="34" charset="0"/>
              </a:rPr>
              <a:t>Η Χρονική ανομοιογένεια των ομάδων στην εκτέλεση των εργασιών που απαιτούσαν τα φύλλα εργασίας της ανοικτής εκπαιδευτικής πρακτικής.</a:t>
            </a:r>
          </a:p>
          <a:p>
            <a:r>
              <a:rPr lang="el-GR" sz="2400" b="1" dirty="0" smtClean="0">
                <a:latin typeface="Calibri" pitchFamily="34" charset="0"/>
                <a:cs typeface="Calibri" pitchFamily="34" charset="0"/>
              </a:rPr>
              <a:t>3</a:t>
            </a:r>
            <a:r>
              <a:rPr lang="el-GR" sz="2400" b="1" baseline="30000" dirty="0" smtClean="0">
                <a:latin typeface="Calibri" pitchFamily="34" charset="0"/>
                <a:cs typeface="Calibri" pitchFamily="34" charset="0"/>
              </a:rPr>
              <a:t>ο</a:t>
            </a:r>
            <a:r>
              <a:rPr lang="el-GR" sz="2400" b="1" dirty="0" smtClean="0">
                <a:latin typeface="Calibri" pitchFamily="34" charset="0"/>
                <a:cs typeface="Calibri" pitchFamily="34" charset="0"/>
              </a:rPr>
              <a:t> Απρόσμενο στιγμιότυπο:</a:t>
            </a:r>
            <a:r>
              <a:rPr lang="el-GR" sz="2400" dirty="0" smtClean="0">
                <a:latin typeface="Calibri" pitchFamily="34" charset="0"/>
                <a:cs typeface="Calibri" pitchFamily="34" charset="0"/>
              </a:rPr>
              <a:t>  Η επιμονή όλων σχεδόν των μαθητών η Διδασκαλία των Μαθηματικών να γίνεται μόνο ομαδοσυνεργατικά με την χρήση του λογισμικού </a:t>
            </a:r>
            <a:r>
              <a:rPr lang="en-US" sz="2400" dirty="0" smtClean="0">
                <a:latin typeface="Calibri" pitchFamily="34" charset="0"/>
                <a:cs typeface="Calibri" pitchFamily="34" charset="0"/>
              </a:rPr>
              <a:t>geogebra</a:t>
            </a:r>
            <a:r>
              <a:rPr lang="el-GR" sz="2400" dirty="0" smtClean="0">
                <a:latin typeface="Calibri" pitchFamily="34" charset="0"/>
                <a:cs typeface="Calibri" pitchFamily="34" charset="0"/>
              </a:rPr>
              <a:t>  και η πλήρη απόρριψη της αλγεβρικής αποδεικτικής διδασκαλίας.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dirty="0"/>
          </a:p>
        </p:txBody>
      </p:sp>
      <p:sp>
        <p:nvSpPr>
          <p:cNvPr id="10" name="9 - TextBox"/>
          <p:cNvSpPr txBox="1"/>
          <p:nvPr/>
        </p:nvSpPr>
        <p:spPr>
          <a:xfrm>
            <a:off x="681318" y="869576"/>
            <a:ext cx="7772400" cy="2954655"/>
          </a:xfrm>
          <a:prstGeom prst="rect">
            <a:avLst/>
          </a:prstGeom>
          <a:noFill/>
        </p:spPr>
        <p:txBody>
          <a:bodyPr wrap="square" rtlCol="0">
            <a:spAutoFit/>
          </a:bodyPr>
          <a:lstStyle/>
          <a:p>
            <a:pPr marL="0" lvl="1">
              <a:buFont typeface="Wingdings" pitchFamily="2" charset="2"/>
              <a:buChar char="v"/>
            </a:pPr>
            <a:r>
              <a:rPr lang="el-GR" sz="2400" b="1" dirty="0" smtClean="0"/>
              <a:t> Θέμα: </a:t>
            </a:r>
            <a:r>
              <a:rPr lang="el-GR" sz="2400" b="1" dirty="0" smtClean="0">
                <a:latin typeface="Calibri" pitchFamily="34" charset="0"/>
                <a:cs typeface="Calibri" pitchFamily="34" charset="0"/>
              </a:rPr>
              <a:t>Η παρούσα ανοικτή εκπαιδευτική πρακτική αφορά την μελέτη της συνάρτησης </a:t>
            </a:r>
            <a:r>
              <a:rPr lang="en-US" sz="2400" b="1" dirty="0" smtClean="0">
                <a:latin typeface="Calibri" pitchFamily="34" charset="0"/>
                <a:cs typeface="Calibri" pitchFamily="34" charset="0"/>
              </a:rPr>
              <a:t>y</a:t>
            </a:r>
            <a:r>
              <a:rPr lang="el-GR" sz="2400" b="1" dirty="0" smtClean="0">
                <a:latin typeface="Calibri" pitchFamily="34" charset="0"/>
                <a:cs typeface="Calibri" pitchFamily="34" charset="0"/>
              </a:rPr>
              <a:t>=α</a:t>
            </a:r>
            <a:r>
              <a:rPr lang="en-US" sz="2400" b="1" dirty="0" smtClean="0">
                <a:latin typeface="Calibri" pitchFamily="34" charset="0"/>
                <a:cs typeface="Calibri" pitchFamily="34" charset="0"/>
              </a:rPr>
              <a:t>x</a:t>
            </a:r>
            <a:r>
              <a:rPr lang="el-GR" sz="2400" b="1" baseline="30000" dirty="0" smtClean="0">
                <a:latin typeface="Calibri" pitchFamily="34" charset="0"/>
                <a:cs typeface="Calibri" pitchFamily="34" charset="0"/>
              </a:rPr>
              <a:t>2 </a:t>
            </a:r>
            <a:r>
              <a:rPr lang="el-GR" sz="2400" b="1" dirty="0" smtClean="0">
                <a:latin typeface="Calibri" pitchFamily="34" charset="0"/>
                <a:cs typeface="Calibri" pitchFamily="34" charset="0"/>
              </a:rPr>
              <a:t> με α≠0 ως προς την καμπυλότητα  τη συμμετρία τις ακρότατες τιμές της και τον μετασχηματισμό της, μετά από μετατοπίσεις της, στην </a:t>
            </a:r>
            <a:r>
              <a:rPr lang="en-US" sz="2400" b="1" dirty="0" smtClean="0">
                <a:latin typeface="Calibri" pitchFamily="34" charset="0"/>
                <a:cs typeface="Calibri" pitchFamily="34" charset="0"/>
              </a:rPr>
              <a:t>y</a:t>
            </a:r>
            <a:r>
              <a:rPr lang="el-GR" sz="2400" b="1" dirty="0" smtClean="0">
                <a:latin typeface="Calibri" pitchFamily="34" charset="0"/>
                <a:cs typeface="Calibri" pitchFamily="34" charset="0"/>
              </a:rPr>
              <a:t>=α</a:t>
            </a:r>
            <a:r>
              <a:rPr lang="en-US" sz="2400" b="1" dirty="0" smtClean="0">
                <a:latin typeface="Calibri" pitchFamily="34" charset="0"/>
                <a:cs typeface="Calibri" pitchFamily="34" charset="0"/>
              </a:rPr>
              <a:t>x</a:t>
            </a:r>
            <a:r>
              <a:rPr lang="el-GR" sz="2400" b="1" baseline="30000" dirty="0" smtClean="0">
                <a:latin typeface="Calibri" pitchFamily="34" charset="0"/>
                <a:cs typeface="Calibri" pitchFamily="34" charset="0"/>
              </a:rPr>
              <a:t>2</a:t>
            </a:r>
            <a:r>
              <a:rPr lang="el-GR" sz="2400" b="1" dirty="0" smtClean="0">
                <a:latin typeface="Calibri" pitchFamily="34" charset="0"/>
                <a:cs typeface="Calibri" pitchFamily="34" charset="0"/>
              </a:rPr>
              <a:t>+β</a:t>
            </a:r>
            <a:r>
              <a:rPr lang="en-US" sz="2400" b="1" dirty="0" smtClean="0">
                <a:latin typeface="Calibri" pitchFamily="34" charset="0"/>
                <a:cs typeface="Calibri" pitchFamily="34" charset="0"/>
              </a:rPr>
              <a:t>x</a:t>
            </a:r>
            <a:r>
              <a:rPr lang="el-GR" sz="2400" b="1" dirty="0" smtClean="0">
                <a:latin typeface="Calibri" pitchFamily="34" charset="0"/>
                <a:cs typeface="Calibri" pitchFamily="34" charset="0"/>
              </a:rPr>
              <a:t>+γ με </a:t>
            </a:r>
            <a:r>
              <a:rPr lang="el-GR" sz="2400" b="1" dirty="0" err="1" smtClean="0">
                <a:latin typeface="Calibri" pitchFamily="34" charset="0"/>
                <a:cs typeface="Calibri" pitchFamily="34" charset="0"/>
              </a:rPr>
              <a:t>α≠</a:t>
            </a:r>
            <a:r>
              <a:rPr lang="en-US" sz="2400" b="1" dirty="0" smtClean="0">
                <a:latin typeface="Calibri" pitchFamily="34" charset="0"/>
                <a:cs typeface="Calibri" pitchFamily="34" charset="0"/>
              </a:rPr>
              <a:t> </a:t>
            </a:r>
            <a:r>
              <a:rPr lang="el-GR" sz="2400" b="1" dirty="0" smtClean="0">
                <a:latin typeface="Calibri" pitchFamily="34" charset="0"/>
                <a:cs typeface="Calibri" pitchFamily="34" charset="0"/>
              </a:rPr>
              <a:t>0. Γίνεται μελέτη αυτής ως προς τα χαρακτηριστικά της (κυρτότητα, ακρότατα, κορυφή, συμμετρίες) και κάνουμε αναζήτηση ακρότατων τιμών της.</a:t>
            </a:r>
          </a:p>
          <a:p>
            <a:endParaRPr lang="el-GR" dirty="0"/>
          </a:p>
        </p:txBody>
      </p:sp>
    </p:spTree>
    <p:extLst>
      <p:ext uri="{BB962C8B-B14F-4D97-AF65-F5344CB8AC3E}">
        <p14:creationId xmlns:p14="http://schemas.microsoft.com/office/powerpoint/2010/main" val="2369621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ΕΚΠΑΙΔΕΥΤΙΚΗ ΤΕΧΝΙΚΗ </a:t>
            </a:r>
            <a:br>
              <a:rPr lang="el-GR" sz="2400" cap="none" dirty="0" smtClean="0"/>
            </a:br>
            <a:r>
              <a:rPr lang="el-GR" sz="2400" cap="none" dirty="0" smtClean="0"/>
              <a:t>ΣΕ ΣΗΜΑΝΤΙΚΑ ΣΤΙΓΜΙΟΤΥΠΑ</a:t>
            </a:r>
            <a:endParaRPr lang="el-GR" sz="2400"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30</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smtClean="0"/>
          </a:p>
          <a:p>
            <a:pPr lvl="1">
              <a:buFont typeface="Arial" pitchFamily="34" charset="0"/>
              <a:buChar char="•"/>
            </a:pPr>
            <a:endParaRPr lang="el-GR" dirty="0"/>
          </a:p>
        </p:txBody>
      </p:sp>
      <p:sp>
        <p:nvSpPr>
          <p:cNvPr id="6" name="5 - TextBox"/>
          <p:cNvSpPr txBox="1"/>
          <p:nvPr/>
        </p:nvSpPr>
        <p:spPr>
          <a:xfrm>
            <a:off x="484094" y="573741"/>
            <a:ext cx="8175812" cy="4524315"/>
          </a:xfrm>
          <a:prstGeom prst="rect">
            <a:avLst/>
          </a:prstGeom>
          <a:noFill/>
        </p:spPr>
        <p:txBody>
          <a:bodyPr wrap="square" rtlCol="0">
            <a:spAutoFit/>
          </a:bodyPr>
          <a:lstStyle/>
          <a:p>
            <a:r>
              <a:rPr lang="el-GR" b="1" dirty="0" smtClean="0">
                <a:latin typeface="Calibri" pitchFamily="34" charset="0"/>
                <a:cs typeface="Calibri" pitchFamily="34" charset="0"/>
              </a:rPr>
              <a:t>Στάση στο 1</a:t>
            </a:r>
            <a:r>
              <a:rPr lang="el-GR" b="1" baseline="30000" dirty="0" smtClean="0">
                <a:latin typeface="Calibri" pitchFamily="34" charset="0"/>
                <a:cs typeface="Calibri" pitchFamily="34" charset="0"/>
              </a:rPr>
              <a:t>ο</a:t>
            </a:r>
            <a:r>
              <a:rPr lang="el-GR" b="1" dirty="0" smtClean="0">
                <a:latin typeface="Calibri" pitchFamily="34" charset="0"/>
                <a:cs typeface="Calibri" pitchFamily="34" charset="0"/>
              </a:rPr>
              <a:t> Απρόσμενο στιγμιότυπο:</a:t>
            </a:r>
            <a:r>
              <a:rPr lang="el-GR" dirty="0" smtClean="0">
                <a:latin typeface="Calibri" pitchFamily="34" charset="0"/>
                <a:cs typeface="Calibri" pitchFamily="34" charset="0"/>
              </a:rPr>
              <a:t>   Επαινετική και ενθαρρυντική στάση απέναντι στους μαθητές που απρόσμενα έδειξαν ενεργό συμμετοχή. Το προφίλ των συγκεκριμένων μαθητών ενισχύθηκε απέναντι σε όλες τις ομάδες. Οι ίδιοι αισθάνθηκαν ότι μπορεί να συμμετέχουν όχι μόνο  στην διδασκαλία των μαθηματικών αλλά να εξερευνούν και να ανακαλύπτουν από μόνοι τους μαθηματικές έννοιες. Η τυχόν παρελθοντική απόρριψη του μαθήματος παύει να ισχύει μιας και ο ίδιοι έγιναν συνερευνητές της μαθηματικής γνώσης.</a:t>
            </a:r>
          </a:p>
          <a:p>
            <a:r>
              <a:rPr lang="el-GR" b="1" dirty="0" smtClean="0">
                <a:latin typeface="Calibri" pitchFamily="34" charset="0"/>
                <a:cs typeface="Calibri" pitchFamily="34" charset="0"/>
              </a:rPr>
              <a:t>Στάση στο 2</a:t>
            </a:r>
            <a:r>
              <a:rPr lang="el-GR" b="1" baseline="30000" dirty="0" smtClean="0">
                <a:latin typeface="Calibri" pitchFamily="34" charset="0"/>
                <a:cs typeface="Calibri" pitchFamily="34" charset="0"/>
              </a:rPr>
              <a:t>ο</a:t>
            </a:r>
            <a:r>
              <a:rPr lang="el-GR" b="1" dirty="0" smtClean="0">
                <a:latin typeface="Calibri" pitchFamily="34" charset="0"/>
                <a:cs typeface="Calibri" pitchFamily="34" charset="0"/>
              </a:rPr>
              <a:t> Απρόσμενο στιγμιότυπο: </a:t>
            </a:r>
            <a:r>
              <a:rPr lang="el-GR" dirty="0" smtClean="0">
                <a:latin typeface="Calibri" pitchFamily="34" charset="0"/>
                <a:cs typeface="Calibri" pitchFamily="34" charset="0"/>
              </a:rPr>
              <a:t>Στις ομάδες που τελείωναν πρώτες τις απαιτούμενες εργασίες δινόταν από τον διδάσκοντα, κίνητρα για περεταίρω εξερεύνηση και άλλων ενδεχομένων του μαθηματικού αντικειμένου, προκειμένου να έχουν εποικοδομητική ενασχόληση. Ο εκπαιδευτικός εντόπισε το πρόβλημα καθυστέρησης κάποιας ομάδας που ήταν η μη  εξοικείωση του χρήστη  του Η/Υ στο περιβάλλον </a:t>
            </a:r>
            <a:r>
              <a:rPr lang="en-US" dirty="0" smtClean="0">
                <a:latin typeface="Calibri" pitchFamily="34" charset="0"/>
                <a:cs typeface="Calibri" pitchFamily="34" charset="0"/>
              </a:rPr>
              <a:t>geogebra</a:t>
            </a:r>
            <a:r>
              <a:rPr lang="el-GR" dirty="0" smtClean="0">
                <a:latin typeface="Calibri" pitchFamily="34" charset="0"/>
                <a:cs typeface="Calibri" pitchFamily="34" charset="0"/>
              </a:rPr>
              <a:t> και παρέβηκε υποβοηθώντας και ενθαρρύνοντας τον μαθητή που είχε το πρόβλημα. Ο μαθητής έχοντας τον διδάσκοντα σαν </a:t>
            </a:r>
            <a:r>
              <a:rPr lang="el-GR" dirty="0" err="1" smtClean="0">
                <a:latin typeface="Calibri" pitchFamily="34" charset="0"/>
                <a:cs typeface="Calibri" pitchFamily="34" charset="0"/>
              </a:rPr>
              <a:t>συνερευνητή</a:t>
            </a:r>
            <a:r>
              <a:rPr lang="el-GR" dirty="0" smtClean="0">
                <a:latin typeface="Calibri" pitchFamily="34" charset="0"/>
                <a:cs typeface="Calibri" pitchFamily="34" charset="0"/>
              </a:rPr>
              <a:t>, μείωσε αισθητά τον χρόνο απόκρισης στις απαιτήσεις των εργασιών.</a:t>
            </a:r>
          </a:p>
          <a:p>
            <a:endParaRPr lang="el-GR" dirty="0"/>
          </a:p>
        </p:txBody>
      </p:sp>
    </p:spTree>
    <p:extLst>
      <p:ext uri="{BB962C8B-B14F-4D97-AF65-F5344CB8AC3E}">
        <p14:creationId xmlns:p14="http://schemas.microsoft.com/office/powerpoint/2010/main" val="1662490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31</a:t>
            </a:fld>
            <a:endParaRPr lang="en-US" dirty="0"/>
          </a:p>
        </p:txBody>
      </p:sp>
      <p:sp>
        <p:nvSpPr>
          <p:cNvPr id="7" name="Content Placeholder 6"/>
          <p:cNvSpPr>
            <a:spLocks noGrp="1"/>
          </p:cNvSpPr>
          <p:nvPr>
            <p:ph sz="half" idx="2"/>
          </p:nvPr>
        </p:nvSpPr>
        <p:spPr/>
        <p:txBody>
          <a:bodyPr>
            <a:normAutofit/>
          </a:bodyPr>
          <a:lstStyle/>
          <a:p>
            <a:pPr marL="0" lvl="1" indent="0">
              <a:spcBef>
                <a:spcPts val="600"/>
              </a:spcBef>
              <a:spcAft>
                <a:spcPts val="600"/>
              </a:spcAft>
              <a:buNone/>
            </a:pPr>
            <a:r>
              <a:rPr lang="el-GR" dirty="0"/>
              <a:t>Καταγράψτε εδώ τα στοιχεία που τεκμηριώνουν την πρωτοτυπία της παρούσας πρακτικής ως προς την ιδέα ή/και την εφαρμογή της και την πιθανή σχέση της με άλλη/ες πρακτική/ες (τροποποίηση, επέκταση, προσαρμογή άλλης πρακτικής). </a:t>
            </a:r>
            <a:endParaRPr lang="el-GR" dirty="0" smtClean="0"/>
          </a:p>
          <a:p>
            <a:pPr marL="0" lvl="1" indent="0">
              <a:spcBef>
                <a:spcPts val="600"/>
              </a:spcBef>
              <a:spcAft>
                <a:spcPts val="600"/>
              </a:spcAft>
              <a:buNone/>
            </a:pPr>
            <a:r>
              <a:rPr lang="el-GR" dirty="0" smtClean="0"/>
              <a:t>Σε </a:t>
            </a:r>
            <a:r>
              <a:rPr lang="el-GR" dirty="0"/>
              <a:t>περίπτωση που η ανοιχτή εκπαιδευτική πρακτική σας σχετίζεται με μία άλλη πρακτική, δώστε το URL της πρακτικής. </a:t>
            </a:r>
          </a:p>
        </p:txBody>
      </p:sp>
      <p:pic>
        <p:nvPicPr>
          <p:cNvPr id="2" name="Εικόνα 1"/>
          <p:cNvPicPr>
            <a:picLocks noChangeAspect="1"/>
          </p:cNvPicPr>
          <p:nvPr/>
        </p:nvPicPr>
        <p:blipFill>
          <a:blip r:embed="rId2" cstate="print"/>
          <a:stretch>
            <a:fillRect/>
          </a:stretch>
        </p:blipFill>
        <p:spPr>
          <a:xfrm>
            <a:off x="0" y="0"/>
            <a:ext cx="9144001" cy="4984376"/>
          </a:xfrm>
          <a:prstGeom prst="rect">
            <a:avLst/>
          </a:prstGeom>
        </p:spPr>
      </p:pic>
    </p:spTree>
    <p:extLst>
      <p:ext uri="{BB962C8B-B14F-4D97-AF65-F5344CB8AC3E}">
        <p14:creationId xmlns:p14="http://schemas.microsoft.com/office/powerpoint/2010/main" val="1124047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32</a:t>
            </a:fld>
            <a:endParaRPr lang="en-US" dirty="0"/>
          </a:p>
        </p:txBody>
      </p:sp>
      <p:sp>
        <p:nvSpPr>
          <p:cNvPr id="7" name="Content Placeholder 6"/>
          <p:cNvSpPr>
            <a:spLocks noGrp="1"/>
          </p:cNvSpPr>
          <p:nvPr>
            <p:ph sz="half" idx="2"/>
          </p:nvPr>
        </p:nvSpPr>
        <p:spPr>
          <a:xfrm>
            <a:off x="600636" y="600636"/>
            <a:ext cx="8059270" cy="4193241"/>
          </a:xfrm>
        </p:spPr>
        <p:txBody>
          <a:bodyPr lIns="0" anchor="t">
            <a:noAutofit/>
          </a:bodyPr>
          <a:lstStyle/>
          <a:p>
            <a:pPr lvl="2">
              <a:buNone/>
            </a:pPr>
            <a:r>
              <a:rPr lang="en-US" dirty="0" smtClean="0">
                <a:latin typeface="Calibri" pitchFamily="34" charset="0"/>
                <a:cs typeface="Calibri" pitchFamily="34" charset="0"/>
              </a:rPr>
              <a:t>   </a:t>
            </a:r>
            <a:r>
              <a:rPr lang="el-GR" dirty="0" smtClean="0">
                <a:latin typeface="Calibri" pitchFamily="34" charset="0"/>
                <a:cs typeface="Calibri" pitchFamily="34" charset="0"/>
              </a:rPr>
              <a:t>Η παρούσα ανοικτή </a:t>
            </a:r>
            <a:r>
              <a:rPr lang="el-GR" dirty="0">
                <a:latin typeface="Calibri" pitchFamily="34" charset="0"/>
                <a:cs typeface="Calibri" pitchFamily="34" charset="0"/>
              </a:rPr>
              <a:t>εκπαιδευτική πρακτική με κατάλληλες </a:t>
            </a:r>
            <a:r>
              <a:rPr lang="el-GR" dirty="0" smtClean="0">
                <a:latin typeface="Calibri" pitchFamily="34" charset="0"/>
                <a:cs typeface="Calibri" pitchFamily="34" charset="0"/>
              </a:rPr>
              <a:t>προσθήκες μπορεί </a:t>
            </a:r>
            <a:r>
              <a:rPr lang="el-GR" dirty="0">
                <a:latin typeface="Calibri" pitchFamily="34" charset="0"/>
                <a:cs typeface="Calibri" pitchFamily="34" charset="0"/>
              </a:rPr>
              <a:t>να </a:t>
            </a:r>
            <a:r>
              <a:rPr lang="en-US" dirty="0" smtClean="0">
                <a:latin typeface="Calibri" pitchFamily="34" charset="0"/>
                <a:cs typeface="Calibri" pitchFamily="34" charset="0"/>
              </a:rPr>
              <a:t>   </a:t>
            </a:r>
            <a:r>
              <a:rPr lang="el-GR" dirty="0" smtClean="0">
                <a:latin typeface="Calibri" pitchFamily="34" charset="0"/>
                <a:cs typeface="Calibri" pitchFamily="34" charset="0"/>
              </a:rPr>
              <a:t>δώσει οπτικοποίηση </a:t>
            </a:r>
            <a:r>
              <a:rPr lang="el-GR" dirty="0">
                <a:latin typeface="Calibri" pitchFamily="34" charset="0"/>
                <a:cs typeface="Calibri" pitchFamily="34" charset="0"/>
              </a:rPr>
              <a:t>στις </a:t>
            </a:r>
            <a:r>
              <a:rPr lang="el-GR" dirty="0" smtClean="0">
                <a:latin typeface="Calibri" pitchFamily="34" charset="0"/>
                <a:cs typeface="Calibri" pitchFamily="34" charset="0"/>
              </a:rPr>
              <a:t>πολυωνυμικές </a:t>
            </a:r>
            <a:r>
              <a:rPr lang="el-GR" dirty="0">
                <a:latin typeface="Calibri" pitchFamily="34" charset="0"/>
                <a:cs typeface="Calibri" pitchFamily="34" charset="0"/>
              </a:rPr>
              <a:t>και άρρητες συναρτήσεις καθώς και στην λύση των αντίστοιχων εξισώσεων. Οι</a:t>
            </a:r>
            <a:r>
              <a:rPr lang="en-US" dirty="0">
                <a:latin typeface="Calibri" pitchFamily="34" charset="0"/>
                <a:cs typeface="Calibri" pitchFamily="34" charset="0"/>
              </a:rPr>
              <a:t> </a:t>
            </a:r>
            <a:r>
              <a:rPr lang="el-GR" dirty="0">
                <a:latin typeface="Calibri" pitchFamily="34" charset="0"/>
                <a:cs typeface="Calibri" pitchFamily="34" charset="0"/>
              </a:rPr>
              <a:t>μαθητές</a:t>
            </a:r>
            <a:r>
              <a:rPr lang="en-US" dirty="0">
                <a:latin typeface="Calibri" pitchFamily="34" charset="0"/>
                <a:cs typeface="Calibri" pitchFamily="34" charset="0"/>
              </a:rPr>
              <a:t> </a:t>
            </a:r>
            <a:r>
              <a:rPr lang="el-GR" dirty="0">
                <a:latin typeface="Calibri" pitchFamily="34" charset="0"/>
                <a:cs typeface="Calibri" pitchFamily="34" charset="0"/>
              </a:rPr>
              <a:t>θα</a:t>
            </a:r>
            <a:r>
              <a:rPr lang="en-US" dirty="0">
                <a:latin typeface="Calibri" pitchFamily="34" charset="0"/>
                <a:cs typeface="Calibri" pitchFamily="34" charset="0"/>
              </a:rPr>
              <a:t> </a:t>
            </a:r>
            <a:r>
              <a:rPr lang="el-GR" dirty="0">
                <a:latin typeface="Calibri" pitchFamily="34" charset="0"/>
                <a:cs typeface="Calibri" pitchFamily="34" charset="0"/>
              </a:rPr>
              <a:t>υλοποιήσουν</a:t>
            </a:r>
            <a:r>
              <a:rPr lang="en-US" dirty="0">
                <a:latin typeface="Calibri" pitchFamily="34" charset="0"/>
                <a:cs typeface="Calibri" pitchFamily="34" charset="0"/>
              </a:rPr>
              <a:t> </a:t>
            </a:r>
            <a:r>
              <a:rPr lang="el-GR" dirty="0">
                <a:latin typeface="Calibri" pitchFamily="34" charset="0"/>
                <a:cs typeface="Calibri" pitchFamily="34" charset="0"/>
              </a:rPr>
              <a:t>δραστηριότητες</a:t>
            </a:r>
            <a:r>
              <a:rPr lang="en-US" dirty="0">
                <a:latin typeface="Calibri" pitchFamily="34" charset="0"/>
                <a:cs typeface="Calibri" pitchFamily="34" charset="0"/>
              </a:rPr>
              <a:t> </a:t>
            </a:r>
            <a:r>
              <a:rPr lang="el-GR" dirty="0">
                <a:latin typeface="Calibri" pitchFamily="34" charset="0"/>
                <a:cs typeface="Calibri" pitchFamily="34" charset="0"/>
              </a:rPr>
              <a:t>στις οποίες</a:t>
            </a:r>
            <a:r>
              <a:rPr lang="en-US" dirty="0">
                <a:latin typeface="Calibri" pitchFamily="34" charset="0"/>
                <a:cs typeface="Calibri" pitchFamily="34" charset="0"/>
              </a:rPr>
              <a:t> </a:t>
            </a:r>
            <a:r>
              <a:rPr lang="el-GR" dirty="0">
                <a:latin typeface="Calibri" pitchFamily="34" charset="0"/>
                <a:cs typeface="Calibri" pitchFamily="34" charset="0"/>
              </a:rPr>
              <a:t>τα πολυώνυμα προσεγγίζονται ως συναρτήσεις των οποίων οι γραφικές παραστάσεις  </a:t>
            </a:r>
            <a:r>
              <a:rPr lang="el-GR" dirty="0" smtClean="0">
                <a:latin typeface="Calibri" pitchFamily="34" charset="0"/>
                <a:cs typeface="Calibri" pitchFamily="34" charset="0"/>
              </a:rPr>
              <a:t>αναδεικνύουν </a:t>
            </a:r>
            <a:r>
              <a:rPr lang="el-GR" dirty="0">
                <a:latin typeface="Calibri" pitchFamily="34" charset="0"/>
                <a:cs typeface="Calibri" pitchFamily="34" charset="0"/>
              </a:rPr>
              <a:t>χαρακτηριστικές τους ιδιότητες.</a:t>
            </a:r>
          </a:p>
          <a:p>
            <a:pPr lvl="1">
              <a:buNone/>
            </a:pP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Επιπλέον</a:t>
            </a:r>
            <a:r>
              <a:rPr lang="en-US" sz="1800" dirty="0">
                <a:latin typeface="Calibri" pitchFamily="34" charset="0"/>
                <a:cs typeface="Calibri" pitchFamily="34" charset="0"/>
              </a:rPr>
              <a:t> </a:t>
            </a:r>
            <a:r>
              <a:rPr lang="el-GR" sz="1800" dirty="0">
                <a:latin typeface="Calibri" pitchFamily="34" charset="0"/>
                <a:cs typeface="Calibri" pitchFamily="34" charset="0"/>
              </a:rPr>
              <a:t>μία</a:t>
            </a:r>
            <a:r>
              <a:rPr lang="en-US" sz="1800" dirty="0">
                <a:latin typeface="Calibri" pitchFamily="34" charset="0"/>
                <a:cs typeface="Calibri" pitchFamily="34" charset="0"/>
              </a:rPr>
              <a:t> </a:t>
            </a:r>
            <a:r>
              <a:rPr lang="el-GR" sz="1800" dirty="0">
                <a:latin typeface="Calibri" pitchFamily="34" charset="0"/>
                <a:cs typeface="Calibri" pitchFamily="34" charset="0"/>
              </a:rPr>
              <a:t>δυναμική γραφική </a:t>
            </a:r>
            <a:r>
              <a:rPr lang="el-GR" sz="1800" dirty="0" smtClean="0">
                <a:latin typeface="Calibri" pitchFamily="34" charset="0"/>
                <a:cs typeface="Calibri" pitchFamily="34" charset="0"/>
              </a:rPr>
              <a:t>παράσταση</a:t>
            </a:r>
            <a:r>
              <a:rPr lang="en-US" sz="1800" dirty="0" smtClean="0">
                <a:latin typeface="Calibri" pitchFamily="34" charset="0"/>
                <a:cs typeface="Calibri" pitchFamily="34" charset="0"/>
              </a:rPr>
              <a:t>,      </a:t>
            </a:r>
          </a:p>
          <a:p>
            <a:pPr lvl="1">
              <a:buNone/>
            </a:pP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δίνει</a:t>
            </a:r>
            <a:r>
              <a:rPr lang="en-US" sz="1800" dirty="0">
                <a:latin typeface="Calibri" pitchFamily="34" charset="0"/>
                <a:cs typeface="Calibri" pitchFamily="34" charset="0"/>
              </a:rPr>
              <a:t> </a:t>
            </a:r>
            <a:r>
              <a:rPr lang="el-GR" sz="1800" dirty="0">
                <a:latin typeface="Calibri" pitchFamily="34" charset="0"/>
                <a:cs typeface="Calibri" pitchFamily="34" charset="0"/>
              </a:rPr>
              <a:t>την</a:t>
            </a:r>
            <a:r>
              <a:rPr lang="en-US" sz="1800" dirty="0">
                <a:latin typeface="Calibri" pitchFamily="34" charset="0"/>
                <a:cs typeface="Calibri" pitchFamily="34" charset="0"/>
              </a:rPr>
              <a:t> </a:t>
            </a:r>
            <a:r>
              <a:rPr lang="el-GR" sz="1800" dirty="0">
                <a:latin typeface="Calibri" pitchFamily="34" charset="0"/>
                <a:cs typeface="Calibri" pitchFamily="34" charset="0"/>
              </a:rPr>
              <a:t>δυνατότητα</a:t>
            </a:r>
            <a:r>
              <a:rPr lang="en-US" sz="1800" dirty="0">
                <a:latin typeface="Calibri" pitchFamily="34" charset="0"/>
                <a:cs typeface="Calibri" pitchFamily="34" charset="0"/>
              </a:rPr>
              <a:t> </a:t>
            </a:r>
            <a:r>
              <a:rPr lang="el-GR" sz="1800" dirty="0">
                <a:latin typeface="Calibri" pitchFamily="34" charset="0"/>
                <a:cs typeface="Calibri" pitchFamily="34" charset="0"/>
              </a:rPr>
              <a:t>στον</a:t>
            </a:r>
            <a:r>
              <a:rPr lang="en-US" sz="1800" dirty="0">
                <a:latin typeface="Calibri" pitchFamily="34" charset="0"/>
                <a:cs typeface="Calibri" pitchFamily="34" charset="0"/>
              </a:rPr>
              <a:t> </a:t>
            </a:r>
            <a:r>
              <a:rPr lang="el-GR" sz="1800" dirty="0">
                <a:latin typeface="Calibri" pitchFamily="34" charset="0"/>
                <a:cs typeface="Calibri" pitchFamily="34" charset="0"/>
              </a:rPr>
              <a:t>μαθητή</a:t>
            </a:r>
            <a:r>
              <a:rPr lang="en-US" sz="1800" dirty="0">
                <a:latin typeface="Calibri" pitchFamily="34" charset="0"/>
                <a:cs typeface="Calibri" pitchFamily="34" charset="0"/>
              </a:rPr>
              <a:t> </a:t>
            </a:r>
            <a:r>
              <a:rPr lang="el-GR" sz="1800" dirty="0">
                <a:latin typeface="Calibri" pitchFamily="34" charset="0"/>
                <a:cs typeface="Calibri" pitchFamily="34" charset="0"/>
              </a:rPr>
              <a:t>να</a:t>
            </a:r>
            <a:r>
              <a:rPr lang="en-US" sz="1800" dirty="0">
                <a:latin typeface="Calibri" pitchFamily="34" charset="0"/>
                <a:cs typeface="Calibri" pitchFamily="34" charset="0"/>
              </a:rPr>
              <a:t> </a:t>
            </a:r>
            <a:r>
              <a:rPr lang="el-GR" sz="1800" dirty="0">
                <a:latin typeface="Calibri" pitchFamily="34" charset="0"/>
                <a:cs typeface="Calibri" pitchFamily="34" charset="0"/>
              </a:rPr>
              <a:t>λύσει</a:t>
            </a:r>
            <a:r>
              <a:rPr lang="en-US" sz="1800" dirty="0">
                <a:latin typeface="Calibri" pitchFamily="34" charset="0"/>
                <a:cs typeface="Calibri" pitchFamily="34" charset="0"/>
              </a:rPr>
              <a:t> </a:t>
            </a:r>
            <a:r>
              <a:rPr lang="el-GR" sz="1800" dirty="0">
                <a:latin typeface="Calibri" pitchFamily="34" charset="0"/>
                <a:cs typeface="Calibri" pitchFamily="34" charset="0"/>
              </a:rPr>
              <a:t>και</a:t>
            </a:r>
            <a:r>
              <a:rPr lang="en-US" sz="1800" dirty="0">
                <a:latin typeface="Calibri" pitchFamily="34" charset="0"/>
                <a:cs typeface="Calibri" pitchFamily="34" charset="0"/>
              </a:rPr>
              <a:t> </a:t>
            </a:r>
            <a:r>
              <a:rPr lang="el-GR" sz="1800" dirty="0">
                <a:latin typeface="Calibri" pitchFamily="34" charset="0"/>
                <a:cs typeface="Calibri" pitchFamily="34" charset="0"/>
              </a:rPr>
              <a:t>διερευνήσει</a:t>
            </a:r>
            <a:r>
              <a:rPr lang="en-US" sz="1800" dirty="0">
                <a:latin typeface="Calibri" pitchFamily="34" charset="0"/>
                <a:cs typeface="Calibri" pitchFamily="34" charset="0"/>
              </a:rPr>
              <a:t> </a:t>
            </a:r>
            <a:r>
              <a:rPr lang="el-GR" sz="1800" dirty="0" smtClean="0">
                <a:latin typeface="Calibri" pitchFamily="34" charset="0"/>
                <a:cs typeface="Calibri" pitchFamily="34" charset="0"/>
              </a:rPr>
              <a:t>προβλήματα</a:t>
            </a:r>
            <a:r>
              <a:rPr lang="en-US" sz="1800" dirty="0" smtClean="0">
                <a:latin typeface="Calibri" pitchFamily="34" charset="0"/>
                <a:cs typeface="Calibri" pitchFamily="34" charset="0"/>
              </a:rPr>
              <a:t> </a:t>
            </a:r>
          </a:p>
          <a:p>
            <a:pPr lvl="1">
              <a:buNone/>
            </a:pP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που</a:t>
            </a:r>
            <a:r>
              <a:rPr lang="en-US" sz="1800" dirty="0">
                <a:latin typeface="Calibri" pitchFamily="34" charset="0"/>
                <a:cs typeface="Calibri" pitchFamily="34" charset="0"/>
              </a:rPr>
              <a:t> </a:t>
            </a:r>
            <a:r>
              <a:rPr lang="el-GR" sz="1800" dirty="0">
                <a:latin typeface="Calibri" pitchFamily="34" charset="0"/>
                <a:cs typeface="Calibri" pitchFamily="34" charset="0"/>
              </a:rPr>
              <a:t>είναι</a:t>
            </a:r>
            <a:r>
              <a:rPr lang="en-US" sz="1800" dirty="0">
                <a:latin typeface="Calibri" pitchFamily="34" charset="0"/>
                <a:cs typeface="Calibri" pitchFamily="34" charset="0"/>
              </a:rPr>
              <a:t> </a:t>
            </a:r>
            <a:r>
              <a:rPr lang="el-GR" sz="1800" dirty="0">
                <a:latin typeface="Calibri" pitchFamily="34" charset="0"/>
                <a:cs typeface="Calibri" pitchFamily="34" charset="0"/>
              </a:rPr>
              <a:t>αδύνατον</a:t>
            </a:r>
            <a:r>
              <a:rPr lang="en-US" sz="1800" dirty="0">
                <a:latin typeface="Calibri" pitchFamily="34" charset="0"/>
                <a:cs typeface="Calibri" pitchFamily="34" charset="0"/>
              </a:rPr>
              <a:t> </a:t>
            </a:r>
            <a:r>
              <a:rPr lang="el-GR" sz="1800" dirty="0">
                <a:latin typeface="Calibri" pitchFamily="34" charset="0"/>
                <a:cs typeface="Calibri" pitchFamily="34" charset="0"/>
              </a:rPr>
              <a:t>να</a:t>
            </a:r>
            <a:r>
              <a:rPr lang="en-US" sz="1800" dirty="0">
                <a:latin typeface="Calibri" pitchFamily="34" charset="0"/>
                <a:cs typeface="Calibri" pitchFamily="34" charset="0"/>
              </a:rPr>
              <a:t> </a:t>
            </a:r>
            <a:r>
              <a:rPr lang="el-GR" sz="1800" dirty="0">
                <a:latin typeface="Calibri" pitchFamily="34" charset="0"/>
                <a:cs typeface="Calibri" pitchFamily="34" charset="0"/>
              </a:rPr>
              <a:t>αντιμετωπιστούν</a:t>
            </a:r>
            <a:r>
              <a:rPr lang="en-US" sz="1800" dirty="0">
                <a:latin typeface="Calibri" pitchFamily="34" charset="0"/>
                <a:cs typeface="Calibri" pitchFamily="34" charset="0"/>
              </a:rPr>
              <a:t> </a:t>
            </a:r>
            <a:r>
              <a:rPr lang="el-GR" sz="1800" dirty="0">
                <a:latin typeface="Calibri" pitchFamily="34" charset="0"/>
                <a:cs typeface="Calibri" pitchFamily="34" charset="0"/>
              </a:rPr>
              <a:t>με</a:t>
            </a:r>
            <a:r>
              <a:rPr lang="en-US" sz="1800" dirty="0">
                <a:latin typeface="Calibri" pitchFamily="34" charset="0"/>
                <a:cs typeface="Calibri" pitchFamily="34" charset="0"/>
              </a:rPr>
              <a:t> </a:t>
            </a:r>
            <a:r>
              <a:rPr lang="el-GR" sz="1800" dirty="0">
                <a:latin typeface="Calibri" pitchFamily="34" charset="0"/>
                <a:cs typeface="Calibri" pitchFamily="34" charset="0"/>
              </a:rPr>
              <a:t>τα</a:t>
            </a:r>
            <a:r>
              <a:rPr lang="en-US" sz="1800" dirty="0">
                <a:latin typeface="Calibri" pitchFamily="34" charset="0"/>
                <a:cs typeface="Calibri" pitchFamily="34" charset="0"/>
              </a:rPr>
              <a:t> </a:t>
            </a:r>
            <a:r>
              <a:rPr lang="el-GR" sz="1800" dirty="0">
                <a:latin typeface="Calibri" pitchFamily="34" charset="0"/>
                <a:cs typeface="Calibri" pitchFamily="34" charset="0"/>
              </a:rPr>
              <a:t>συμβατικά</a:t>
            </a:r>
            <a:r>
              <a:rPr lang="en-US" sz="1800" dirty="0">
                <a:latin typeface="Calibri" pitchFamily="34" charset="0"/>
                <a:cs typeface="Calibri" pitchFamily="34" charset="0"/>
              </a:rPr>
              <a:t> </a:t>
            </a:r>
            <a:r>
              <a:rPr lang="el-GR" sz="1800" dirty="0">
                <a:latin typeface="Calibri" pitchFamily="34" charset="0"/>
                <a:cs typeface="Calibri" pitchFamily="34" charset="0"/>
              </a:rPr>
              <a:t>μέσα</a:t>
            </a:r>
            <a:r>
              <a:rPr lang="en-US" sz="1800" dirty="0">
                <a:latin typeface="Calibri" pitchFamily="34" charset="0"/>
                <a:cs typeface="Calibri" pitchFamily="34" charset="0"/>
              </a:rPr>
              <a:t> </a:t>
            </a:r>
            <a:r>
              <a:rPr lang="el-GR" sz="1800" dirty="0">
                <a:latin typeface="Calibri" pitchFamily="34" charset="0"/>
                <a:cs typeface="Calibri" pitchFamily="34" charset="0"/>
              </a:rPr>
              <a:t>που</a:t>
            </a:r>
            <a:r>
              <a:rPr lang="en-US" sz="1800" dirty="0">
                <a:latin typeface="Calibri" pitchFamily="34" charset="0"/>
                <a:cs typeface="Calibri" pitchFamily="34" charset="0"/>
              </a:rPr>
              <a:t> </a:t>
            </a:r>
            <a:r>
              <a:rPr lang="el-GR" sz="1800" dirty="0">
                <a:latin typeface="Calibri" pitchFamily="34" charset="0"/>
                <a:cs typeface="Calibri" pitchFamily="34" charset="0"/>
              </a:rPr>
              <a:t>διαθέτει </a:t>
            </a:r>
            <a:r>
              <a:rPr lang="en-US" sz="1800" dirty="0" smtClean="0">
                <a:latin typeface="Calibri" pitchFamily="34" charset="0"/>
                <a:cs typeface="Calibri" pitchFamily="34" charset="0"/>
              </a:rPr>
              <a:t> </a:t>
            </a:r>
          </a:p>
          <a:p>
            <a:pPr lvl="1">
              <a:buNone/>
            </a:pP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a:t>
            </a:r>
            <a:r>
              <a:rPr lang="en-US" sz="1800" dirty="0">
                <a:latin typeface="Calibri" pitchFamily="34" charset="0"/>
                <a:cs typeface="Calibri" pitchFamily="34" charset="0"/>
              </a:rPr>
              <a:t> </a:t>
            </a:r>
            <a:r>
              <a:rPr lang="el-GR" sz="1800" dirty="0">
                <a:latin typeface="Calibri" pitchFamily="34" charset="0"/>
                <a:cs typeface="Calibri" pitchFamily="34" charset="0"/>
              </a:rPr>
              <a:t>χαρτί </a:t>
            </a:r>
            <a:r>
              <a:rPr lang="el-GR" sz="1800" dirty="0" smtClean="0">
                <a:latin typeface="Calibri" pitchFamily="34" charset="0"/>
                <a:cs typeface="Calibri" pitchFamily="34" charset="0"/>
              </a:rPr>
              <a:t>και</a:t>
            </a:r>
            <a:r>
              <a:rPr lang="en-US" sz="1800" dirty="0">
                <a:latin typeface="Calibri" pitchFamily="34" charset="0"/>
                <a:cs typeface="Calibri" pitchFamily="34" charset="0"/>
              </a:rPr>
              <a:t> </a:t>
            </a:r>
            <a:r>
              <a:rPr lang="el-GR" sz="1800" dirty="0">
                <a:latin typeface="Calibri" pitchFamily="34" charset="0"/>
                <a:cs typeface="Calibri" pitchFamily="34" charset="0"/>
              </a:rPr>
              <a:t>μολύβι).</a:t>
            </a:r>
          </a:p>
          <a:p>
            <a:r>
              <a:rPr lang="el-GR" sz="1800" dirty="0" smtClean="0">
                <a:latin typeface="Calibri" pitchFamily="34" charset="0"/>
                <a:cs typeface="Calibri" pitchFamily="34" charset="0"/>
              </a:rPr>
              <a:t>    </a:t>
            </a: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Η</a:t>
            </a:r>
            <a:r>
              <a:rPr lang="en-US" sz="1800" dirty="0">
                <a:latin typeface="Calibri" pitchFamily="34" charset="0"/>
                <a:cs typeface="Calibri" pitchFamily="34" charset="0"/>
              </a:rPr>
              <a:t> </a:t>
            </a:r>
            <a:r>
              <a:rPr lang="el-GR" sz="1800" dirty="0">
                <a:latin typeface="Calibri" pitchFamily="34" charset="0"/>
                <a:cs typeface="Calibri" pitchFamily="34" charset="0"/>
              </a:rPr>
              <a:t>εξίσωση</a:t>
            </a:r>
            <a:r>
              <a:rPr lang="en-US" sz="1800" dirty="0">
                <a:latin typeface="Calibri" pitchFamily="34" charset="0"/>
                <a:cs typeface="Calibri" pitchFamily="34" charset="0"/>
              </a:rPr>
              <a:t> </a:t>
            </a:r>
            <a:r>
              <a:rPr lang="el-GR" sz="1800" dirty="0" smtClean="0">
                <a:latin typeface="Calibri" pitchFamily="34" charset="0"/>
                <a:cs typeface="Calibri" pitchFamily="34" charset="0"/>
              </a:rPr>
              <a:t>χ</a:t>
            </a:r>
            <a:r>
              <a:rPr lang="el-GR" sz="1800" baseline="30000" dirty="0" smtClean="0">
                <a:latin typeface="Calibri" pitchFamily="34" charset="0"/>
                <a:cs typeface="Calibri" pitchFamily="34" charset="0"/>
              </a:rPr>
              <a:t>3</a:t>
            </a:r>
            <a:r>
              <a:rPr lang="el-GR" sz="1800" dirty="0" smtClean="0">
                <a:latin typeface="Calibri" pitchFamily="34" charset="0"/>
                <a:cs typeface="Calibri" pitchFamily="34" charset="0"/>
              </a:rPr>
              <a:t>3χ</a:t>
            </a:r>
            <a:r>
              <a:rPr lang="el-GR" sz="1800" baseline="30000" dirty="0" smtClean="0">
                <a:latin typeface="Calibri" pitchFamily="34" charset="0"/>
                <a:cs typeface="Calibri" pitchFamily="34" charset="0"/>
              </a:rPr>
              <a:t>2</a:t>
            </a:r>
            <a:r>
              <a:rPr lang="el-GR" sz="1800" dirty="0" smtClean="0">
                <a:latin typeface="Calibri" pitchFamily="34" charset="0"/>
                <a:cs typeface="Calibri" pitchFamily="34" charset="0"/>
              </a:rPr>
              <a:t>2χ+3=0</a:t>
            </a:r>
            <a:r>
              <a:rPr lang="en-US" sz="1800" dirty="0">
                <a:latin typeface="Calibri" pitchFamily="34" charset="0"/>
                <a:cs typeface="Calibri" pitchFamily="34" charset="0"/>
              </a:rPr>
              <a:t> </a:t>
            </a:r>
            <a:r>
              <a:rPr lang="el-GR" sz="1800" dirty="0">
                <a:latin typeface="Calibri" pitchFamily="34" charset="0"/>
                <a:cs typeface="Calibri" pitchFamily="34" charset="0"/>
              </a:rPr>
              <a:t>δεν</a:t>
            </a:r>
            <a:r>
              <a:rPr lang="en-US" sz="1800" dirty="0">
                <a:latin typeface="Calibri" pitchFamily="34" charset="0"/>
                <a:cs typeface="Calibri" pitchFamily="34" charset="0"/>
              </a:rPr>
              <a:t> </a:t>
            </a:r>
            <a:r>
              <a:rPr lang="el-GR" sz="1800" dirty="0">
                <a:latin typeface="Calibri" pitchFamily="34" charset="0"/>
                <a:cs typeface="Calibri" pitchFamily="34" charset="0"/>
              </a:rPr>
              <a:t>μπορεί</a:t>
            </a:r>
            <a:r>
              <a:rPr lang="en-US" sz="1800" dirty="0">
                <a:latin typeface="Calibri" pitchFamily="34" charset="0"/>
                <a:cs typeface="Calibri" pitchFamily="34" charset="0"/>
              </a:rPr>
              <a:t> </a:t>
            </a:r>
            <a:r>
              <a:rPr lang="el-GR" sz="1800" dirty="0">
                <a:latin typeface="Calibri" pitchFamily="34" charset="0"/>
                <a:cs typeface="Calibri" pitchFamily="34" charset="0"/>
              </a:rPr>
              <a:t>να</a:t>
            </a:r>
            <a:r>
              <a:rPr lang="en-US" sz="1800" dirty="0">
                <a:latin typeface="Calibri" pitchFamily="34" charset="0"/>
                <a:cs typeface="Calibri" pitchFamily="34" charset="0"/>
              </a:rPr>
              <a:t> </a:t>
            </a:r>
            <a:r>
              <a:rPr lang="el-GR" sz="1800" dirty="0">
                <a:latin typeface="Calibri" pitchFamily="34" charset="0"/>
                <a:cs typeface="Calibri" pitchFamily="34" charset="0"/>
              </a:rPr>
              <a:t>λυθεί</a:t>
            </a:r>
            <a:r>
              <a:rPr lang="en-US" sz="1800" dirty="0">
                <a:latin typeface="Calibri" pitchFamily="34" charset="0"/>
                <a:cs typeface="Calibri" pitchFamily="34" charset="0"/>
              </a:rPr>
              <a:t> </a:t>
            </a:r>
            <a:r>
              <a:rPr lang="el-GR" sz="1800" dirty="0">
                <a:latin typeface="Calibri" pitchFamily="34" charset="0"/>
                <a:cs typeface="Calibri" pitchFamily="34" charset="0"/>
              </a:rPr>
              <a:t>με</a:t>
            </a:r>
            <a:r>
              <a:rPr lang="en-US" sz="1800" dirty="0">
                <a:latin typeface="Calibri" pitchFamily="34" charset="0"/>
                <a:cs typeface="Calibri" pitchFamily="34" charset="0"/>
              </a:rPr>
              <a:t> </a:t>
            </a:r>
            <a:r>
              <a:rPr lang="el-GR" sz="1800" dirty="0">
                <a:latin typeface="Calibri" pitchFamily="34" charset="0"/>
                <a:cs typeface="Calibri" pitchFamily="34" charset="0"/>
              </a:rPr>
              <a:t>τους</a:t>
            </a:r>
            <a:r>
              <a:rPr lang="en-US" sz="1800" dirty="0">
                <a:latin typeface="Calibri" pitchFamily="34" charset="0"/>
                <a:cs typeface="Calibri" pitchFamily="34" charset="0"/>
              </a:rPr>
              <a:t> </a:t>
            </a:r>
            <a:r>
              <a:rPr lang="el-GR" sz="1800" dirty="0">
                <a:latin typeface="Calibri" pitchFamily="34" charset="0"/>
                <a:cs typeface="Calibri" pitchFamily="34" charset="0"/>
              </a:rPr>
              <a:t>συμβατικούς</a:t>
            </a:r>
            <a:r>
              <a:rPr lang="en-US" sz="1800" dirty="0">
                <a:latin typeface="Calibri" pitchFamily="34" charset="0"/>
                <a:cs typeface="Calibri" pitchFamily="34" charset="0"/>
              </a:rPr>
              <a:t> </a:t>
            </a:r>
            <a:r>
              <a:rPr lang="el-GR" sz="1800" dirty="0" smtClean="0">
                <a:latin typeface="Calibri" pitchFamily="34" charset="0"/>
                <a:cs typeface="Calibri" pitchFamily="34" charset="0"/>
              </a:rPr>
              <a:t>τρόπους</a:t>
            </a: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παραγοντοποίησης</a:t>
            </a:r>
            <a:r>
              <a:rPr lang="en-US" sz="1800" dirty="0">
                <a:latin typeface="Calibri" pitchFamily="34" charset="0"/>
                <a:cs typeface="Calibri" pitchFamily="34" charset="0"/>
              </a:rPr>
              <a:t> </a:t>
            </a:r>
            <a:r>
              <a:rPr lang="el-GR" sz="1800" dirty="0">
                <a:latin typeface="Calibri" pitchFamily="34" charset="0"/>
                <a:cs typeface="Calibri" pitchFamily="34" charset="0"/>
              </a:rPr>
              <a:t>μέσω</a:t>
            </a:r>
            <a:r>
              <a:rPr lang="en-US" sz="1800" dirty="0">
                <a:latin typeface="Calibri" pitchFamily="34" charset="0"/>
                <a:cs typeface="Calibri" pitchFamily="34" charset="0"/>
              </a:rPr>
              <a:t> </a:t>
            </a:r>
            <a:r>
              <a:rPr lang="el-GR" sz="1800" dirty="0">
                <a:latin typeface="Calibri" pitchFamily="34" charset="0"/>
                <a:cs typeface="Calibri" pitchFamily="34" charset="0"/>
              </a:rPr>
              <a:t>του</a:t>
            </a:r>
            <a:r>
              <a:rPr lang="en-US" sz="1800" dirty="0">
                <a:latin typeface="Calibri" pitchFamily="34" charset="0"/>
                <a:cs typeface="Calibri" pitchFamily="34" charset="0"/>
              </a:rPr>
              <a:t> </a:t>
            </a:r>
            <a:r>
              <a:rPr lang="el-GR" sz="1800" dirty="0">
                <a:latin typeface="Calibri" pitchFamily="34" charset="0"/>
                <a:cs typeface="Calibri" pitchFamily="34" charset="0"/>
              </a:rPr>
              <a:t>σχήματος</a:t>
            </a:r>
            <a:r>
              <a:rPr lang="en-US" sz="1800" dirty="0">
                <a:latin typeface="Calibri" pitchFamily="34" charset="0"/>
                <a:cs typeface="Calibri" pitchFamily="34" charset="0"/>
              </a:rPr>
              <a:t> Horner</a:t>
            </a:r>
            <a:r>
              <a:rPr lang="el-GR" sz="1800" dirty="0">
                <a:latin typeface="Calibri" pitchFamily="34" charset="0"/>
                <a:cs typeface="Calibri" pitchFamily="34" charset="0"/>
              </a:rPr>
              <a:t>.</a:t>
            </a:r>
            <a:r>
              <a:rPr lang="en-US" sz="1800" dirty="0">
                <a:latin typeface="Calibri" pitchFamily="34" charset="0"/>
                <a:cs typeface="Calibri" pitchFamily="34" charset="0"/>
              </a:rPr>
              <a:t> </a:t>
            </a:r>
            <a:r>
              <a:rPr lang="el-GR" sz="1800" dirty="0">
                <a:latin typeface="Calibri" pitchFamily="34" charset="0"/>
                <a:cs typeface="Calibri" pitchFamily="34" charset="0"/>
              </a:rPr>
              <a:t>Η</a:t>
            </a:r>
            <a:r>
              <a:rPr lang="en-US" sz="1800" dirty="0">
                <a:latin typeface="Calibri" pitchFamily="34" charset="0"/>
                <a:cs typeface="Calibri" pitchFamily="34" charset="0"/>
              </a:rPr>
              <a:t> </a:t>
            </a:r>
            <a:r>
              <a:rPr lang="el-GR" sz="1800" dirty="0">
                <a:latin typeface="Calibri" pitchFamily="34" charset="0"/>
                <a:cs typeface="Calibri" pitchFamily="34" charset="0"/>
              </a:rPr>
              <a:t>χρήση</a:t>
            </a:r>
            <a:r>
              <a:rPr lang="en-US" sz="1800" dirty="0">
                <a:latin typeface="Calibri" pitchFamily="34" charset="0"/>
                <a:cs typeface="Calibri" pitchFamily="34" charset="0"/>
              </a:rPr>
              <a:t> </a:t>
            </a:r>
            <a:r>
              <a:rPr lang="el-GR" sz="1800" dirty="0">
                <a:latin typeface="Calibri" pitchFamily="34" charset="0"/>
                <a:cs typeface="Calibri" pitchFamily="34" charset="0"/>
              </a:rPr>
              <a:t>της</a:t>
            </a:r>
            <a:r>
              <a:rPr lang="en-US" sz="1800" dirty="0">
                <a:latin typeface="Calibri" pitchFamily="34" charset="0"/>
                <a:cs typeface="Calibri" pitchFamily="34" charset="0"/>
              </a:rPr>
              <a:t> </a:t>
            </a:r>
            <a:r>
              <a:rPr lang="el-GR" sz="1800" dirty="0">
                <a:latin typeface="Calibri" pitchFamily="34" charset="0"/>
                <a:cs typeface="Calibri" pitchFamily="34" charset="0"/>
              </a:rPr>
              <a:t>γραφικής</a:t>
            </a:r>
            <a:r>
              <a:rPr lang="en-US" sz="1800" dirty="0">
                <a:latin typeface="Calibri" pitchFamily="34" charset="0"/>
                <a:cs typeface="Calibri" pitchFamily="34" charset="0"/>
              </a:rPr>
              <a:t> </a:t>
            </a: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παράστασης </a:t>
            </a:r>
            <a:r>
              <a:rPr lang="el-GR" sz="1800" dirty="0">
                <a:latin typeface="Calibri" pitchFamily="34" charset="0"/>
                <a:cs typeface="Calibri" pitchFamily="34" charset="0"/>
              </a:rPr>
              <a:t>και τα σημεία τομής της με τον άξονα </a:t>
            </a:r>
            <a:r>
              <a:rPr lang="el-GR" sz="1800" dirty="0" err="1">
                <a:latin typeface="Calibri" pitchFamily="34" charset="0"/>
                <a:cs typeface="Calibri" pitchFamily="34" charset="0"/>
              </a:rPr>
              <a:t>χ΄</a:t>
            </a:r>
            <a:r>
              <a:rPr lang="el-GR" sz="1800" dirty="0" err="1" smtClean="0">
                <a:latin typeface="Calibri" pitchFamily="34" charset="0"/>
                <a:cs typeface="Calibri" pitchFamily="34" charset="0"/>
              </a:rPr>
              <a:t>χ</a:t>
            </a:r>
            <a:r>
              <a:rPr lang="el-GR" sz="1800" dirty="0" smtClean="0">
                <a:latin typeface="Calibri" pitchFamily="34" charset="0"/>
                <a:cs typeface="Calibri" pitchFamily="34" charset="0"/>
              </a:rPr>
              <a:t> </a:t>
            </a:r>
            <a:r>
              <a:rPr lang="en-US" sz="1800" dirty="0" smtClean="0">
                <a:latin typeface="Calibri" pitchFamily="34" charset="0"/>
                <a:cs typeface="Calibri" pitchFamily="34" charset="0"/>
              </a:rPr>
              <a:t> </a:t>
            </a:r>
            <a:r>
              <a:rPr lang="el-GR" sz="1800" dirty="0" smtClean="0">
                <a:latin typeface="Calibri" pitchFamily="34" charset="0"/>
                <a:cs typeface="Calibri" pitchFamily="34" charset="0"/>
              </a:rPr>
              <a:t>αποτελεί</a:t>
            </a:r>
            <a:r>
              <a:rPr lang="en-US" sz="1800" dirty="0">
                <a:latin typeface="Calibri" pitchFamily="34" charset="0"/>
                <a:cs typeface="Calibri" pitchFamily="34" charset="0"/>
              </a:rPr>
              <a:t> </a:t>
            </a:r>
            <a:r>
              <a:rPr lang="el-GR" sz="1800" dirty="0">
                <a:latin typeface="Calibri" pitchFamily="34" charset="0"/>
                <a:cs typeface="Calibri" pitchFamily="34" charset="0"/>
              </a:rPr>
              <a:t>τον</a:t>
            </a:r>
            <a:r>
              <a:rPr lang="en-US" sz="1800" dirty="0">
                <a:latin typeface="Calibri" pitchFamily="34" charset="0"/>
                <a:cs typeface="Calibri" pitchFamily="34" charset="0"/>
              </a:rPr>
              <a:t> </a:t>
            </a:r>
            <a:r>
              <a:rPr lang="el-GR" sz="1800" dirty="0">
                <a:latin typeface="Calibri" pitchFamily="34" charset="0"/>
                <a:cs typeface="Calibri" pitchFamily="34" charset="0"/>
              </a:rPr>
              <a:t>μόνο</a:t>
            </a:r>
            <a:r>
              <a:rPr lang="en-US" sz="1800" dirty="0">
                <a:latin typeface="Calibri" pitchFamily="34" charset="0"/>
                <a:cs typeface="Calibri" pitchFamily="34" charset="0"/>
              </a:rPr>
              <a:t> </a:t>
            </a:r>
            <a:r>
              <a:rPr lang="el-GR" sz="1800" dirty="0">
                <a:latin typeface="Calibri" pitchFamily="34" charset="0"/>
                <a:cs typeface="Calibri" pitchFamily="34" charset="0"/>
              </a:rPr>
              <a:t>εφικτό</a:t>
            </a:r>
            <a:r>
              <a:rPr lang="en-US" sz="1800" dirty="0">
                <a:latin typeface="Calibri" pitchFamily="34" charset="0"/>
                <a:cs typeface="Calibri" pitchFamily="34" charset="0"/>
              </a:rPr>
              <a:t> </a:t>
            </a:r>
            <a:r>
              <a:rPr lang="el-GR" sz="1800" dirty="0">
                <a:latin typeface="Calibri" pitchFamily="34" charset="0"/>
                <a:cs typeface="Calibri" pitchFamily="34" charset="0"/>
              </a:rPr>
              <a:t>τρόπο</a:t>
            </a:r>
            <a:r>
              <a:rPr lang="en-US" sz="1800" dirty="0">
                <a:latin typeface="Calibri" pitchFamily="34" charset="0"/>
                <a:cs typeface="Calibri" pitchFamily="34" charset="0"/>
              </a:rPr>
              <a:t> </a:t>
            </a:r>
            <a:r>
              <a:rPr lang="el-GR" sz="1800" dirty="0">
                <a:latin typeface="Calibri" pitchFamily="34" charset="0"/>
                <a:cs typeface="Calibri" pitchFamily="34" charset="0"/>
              </a:rPr>
              <a:t>για</a:t>
            </a:r>
            <a:r>
              <a:rPr lang="en-US" sz="1800" dirty="0">
                <a:latin typeface="Calibri" pitchFamily="34" charset="0"/>
                <a:cs typeface="Calibri" pitchFamily="34" charset="0"/>
              </a:rPr>
              <a:t> </a:t>
            </a:r>
            <a:r>
              <a:rPr lang="el-GR" sz="1800" dirty="0">
                <a:latin typeface="Calibri" pitchFamily="34" charset="0"/>
                <a:cs typeface="Calibri" pitchFamily="34" charset="0"/>
              </a:rPr>
              <a:t>την</a:t>
            </a:r>
            <a:r>
              <a:rPr lang="en-US" sz="1800" dirty="0">
                <a:latin typeface="Calibri" pitchFamily="34" charset="0"/>
                <a:cs typeface="Calibri" pitchFamily="34" charset="0"/>
              </a:rPr>
              <a:t> </a:t>
            </a:r>
            <a:r>
              <a:rPr lang="el-GR" sz="1800" dirty="0">
                <a:latin typeface="Calibri" pitchFamily="34" charset="0"/>
                <a:cs typeface="Calibri" pitchFamily="34" charset="0"/>
              </a:rPr>
              <a:t>λύση</a:t>
            </a:r>
            <a:r>
              <a:rPr lang="en-US" sz="1800" dirty="0">
                <a:latin typeface="Calibri" pitchFamily="34" charset="0"/>
                <a:cs typeface="Calibri" pitchFamily="34" charset="0"/>
              </a:rPr>
              <a:t> </a:t>
            </a:r>
            <a:r>
              <a:rPr lang="el-GR" sz="1800" dirty="0">
                <a:latin typeface="Calibri" pitchFamily="34" charset="0"/>
                <a:cs typeface="Calibri" pitchFamily="34" charset="0"/>
              </a:rPr>
              <a:t>της</a:t>
            </a:r>
            <a:r>
              <a:rPr lang="en-US" sz="1800" dirty="0">
                <a:latin typeface="Calibri" pitchFamily="34" charset="0"/>
                <a:cs typeface="Calibri" pitchFamily="34" charset="0"/>
              </a:rPr>
              <a:t> </a:t>
            </a:r>
            <a:r>
              <a:rPr lang="el-GR" sz="1800" dirty="0">
                <a:latin typeface="Calibri" pitchFamily="34" charset="0"/>
                <a:cs typeface="Calibri" pitchFamily="34" charset="0"/>
              </a:rPr>
              <a:t>εξίσωσης.</a:t>
            </a:r>
          </a:p>
          <a:p>
            <a:endParaRPr lang="el-GR" sz="1800" dirty="0"/>
          </a:p>
        </p:txBody>
      </p:sp>
    </p:spTree>
    <p:extLst>
      <p:ext uri="{BB962C8B-B14F-4D97-AF65-F5344CB8AC3E}">
        <p14:creationId xmlns:p14="http://schemas.microsoft.com/office/powerpoint/2010/main" val="3962135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33</a:t>
            </a:fld>
            <a:endParaRPr lang="en-US" dirty="0"/>
          </a:p>
        </p:txBody>
      </p:sp>
      <p:sp>
        <p:nvSpPr>
          <p:cNvPr id="9" name="8 - TextBox"/>
          <p:cNvSpPr txBox="1"/>
          <p:nvPr/>
        </p:nvSpPr>
        <p:spPr>
          <a:xfrm>
            <a:off x="519952" y="519953"/>
            <a:ext cx="8130988" cy="4308872"/>
          </a:xfrm>
          <a:prstGeom prst="rect">
            <a:avLst/>
          </a:prstGeom>
          <a:noFill/>
        </p:spPr>
        <p:txBody>
          <a:bodyPr wrap="square" rtlCol="0">
            <a:spAutoFit/>
          </a:bodyPr>
          <a:lstStyle/>
          <a:p>
            <a:r>
              <a:rPr lang="el-GR" sz="1600" b="1" dirty="0" smtClean="0">
                <a:latin typeface="Calibri" pitchFamily="34" charset="0"/>
                <a:cs typeface="Calibri" pitchFamily="34" charset="0"/>
              </a:rPr>
              <a:t>Στόχοι της επέκτασης </a:t>
            </a:r>
            <a:endParaRPr lang="el-GR" sz="1600" dirty="0" smtClean="0">
              <a:latin typeface="Calibri" pitchFamily="34" charset="0"/>
              <a:cs typeface="Calibri" pitchFamily="34" charset="0"/>
            </a:endParaRPr>
          </a:p>
          <a:p>
            <a:pPr lvl="0"/>
            <a:r>
              <a:rPr lang="el-GR" sz="1600" dirty="0" smtClean="0">
                <a:latin typeface="Calibri" pitchFamily="34" charset="0"/>
                <a:cs typeface="Calibri" pitchFamily="34" charset="0"/>
              </a:rPr>
              <a:t>Θα</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μελετήσουν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τρόπους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λύσης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μιας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πολυωνυμικής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εξίσωσης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μέσω</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της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γραφικής</a:t>
            </a:r>
          </a:p>
          <a:p>
            <a:r>
              <a:rPr lang="el-GR" sz="1600" dirty="0" smtClean="0">
                <a:latin typeface="Calibri" pitchFamily="34" charset="0"/>
                <a:cs typeface="Calibri" pitchFamily="34" charset="0"/>
              </a:rPr>
              <a:t>παράστασης.</a:t>
            </a:r>
          </a:p>
          <a:p>
            <a:pPr lvl="0"/>
            <a:r>
              <a:rPr lang="el-GR" sz="1600" dirty="0" smtClean="0">
                <a:latin typeface="Calibri" pitchFamily="34" charset="0"/>
                <a:cs typeface="Calibri" pitchFamily="34" charset="0"/>
              </a:rPr>
              <a:t>Θα</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μελετήσουν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τον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τρόπο</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με</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τον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οποίο</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μεταβάλλεται</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η</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γραφική</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παράσταση</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ενός</a:t>
            </a:r>
          </a:p>
          <a:p>
            <a:r>
              <a:rPr lang="el-GR" sz="1600" dirty="0" smtClean="0">
                <a:latin typeface="Calibri" pitchFamily="34" charset="0"/>
                <a:cs typeface="Calibri" pitchFamily="34" charset="0"/>
              </a:rPr>
              <a:t>πολυωνύμου</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όταν</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μεταβάλλονται</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οι</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συντελεστές</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του.</a:t>
            </a:r>
          </a:p>
          <a:p>
            <a:pPr lvl="0"/>
            <a:r>
              <a:rPr lang="el-GR" sz="1600" dirty="0" smtClean="0">
                <a:latin typeface="Calibri" pitchFamily="34" charset="0"/>
                <a:cs typeface="Calibri" pitchFamily="34" charset="0"/>
              </a:rPr>
              <a:t>Θα</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συνδέσουν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την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ύπαρξη</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ριζών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πολλαπλότητας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πάνω</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από</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1</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με</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την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επαφή</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της</a:t>
            </a:r>
          </a:p>
          <a:p>
            <a:r>
              <a:rPr lang="el-GR" sz="1600" dirty="0" smtClean="0">
                <a:latin typeface="Calibri" pitchFamily="34" charset="0"/>
                <a:cs typeface="Calibri" pitchFamily="34" charset="0"/>
              </a:rPr>
              <a:t>γραφικής</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παράστασης</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στον</a:t>
            </a:r>
            <a:r>
              <a:rPr lang="en-US" sz="1600" dirty="0" smtClean="0">
                <a:latin typeface="Calibri" pitchFamily="34" charset="0"/>
                <a:cs typeface="Calibri" pitchFamily="34" charset="0"/>
              </a:rPr>
              <a:t> </a:t>
            </a:r>
            <a:r>
              <a:rPr lang="el-GR" sz="1600" dirty="0" smtClean="0">
                <a:latin typeface="Calibri" pitchFamily="34" charset="0"/>
                <a:cs typeface="Calibri" pitchFamily="34" charset="0"/>
              </a:rPr>
              <a:t>άξονα</a:t>
            </a:r>
            <a:r>
              <a:rPr lang="en-US" sz="1600" dirty="0" smtClean="0">
                <a:latin typeface="Calibri" pitchFamily="34" charset="0"/>
                <a:cs typeface="Calibri" pitchFamily="34" charset="0"/>
              </a:rPr>
              <a:t> </a:t>
            </a:r>
            <a:r>
              <a:rPr lang="en-US" sz="1600" dirty="0" err="1" smtClean="0">
                <a:latin typeface="Calibri" pitchFamily="34" charset="0"/>
                <a:cs typeface="Calibri" pitchFamily="34" charset="0"/>
              </a:rPr>
              <a:t>x’x</a:t>
            </a:r>
            <a:r>
              <a:rPr lang="el-GR" sz="1600" dirty="0" smtClean="0">
                <a:latin typeface="Calibri" pitchFamily="34" charset="0"/>
                <a:cs typeface="Calibri" pitchFamily="34" charset="0"/>
              </a:rPr>
              <a:t>.</a:t>
            </a:r>
          </a:p>
          <a:p>
            <a:pPr lvl="0"/>
            <a:r>
              <a:rPr lang="el-GR" sz="1600" dirty="0" smtClean="0">
                <a:latin typeface="Calibri" pitchFamily="34" charset="0"/>
                <a:cs typeface="Calibri" pitchFamily="34" charset="0"/>
              </a:rPr>
              <a:t>Θα</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μελετήσουν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άρρητες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συναρτήσεις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και</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θα</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λύσουν</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άρρητες</a:t>
            </a:r>
            <a:r>
              <a:rPr lang="x-none" sz="1600" dirty="0" smtClean="0">
                <a:latin typeface="Calibri" pitchFamily="34" charset="0"/>
                <a:cs typeface="Calibri" pitchFamily="34" charset="0"/>
              </a:rPr>
              <a:t> </a:t>
            </a:r>
            <a:r>
              <a:rPr lang="el-GR" sz="1600" dirty="0" smtClean="0">
                <a:latin typeface="Calibri" pitchFamily="34" charset="0"/>
                <a:cs typeface="Calibri" pitchFamily="34" charset="0"/>
              </a:rPr>
              <a:t>εξισώσεις</a:t>
            </a:r>
          </a:p>
          <a:p>
            <a:r>
              <a:rPr lang="el-GR" sz="1600" b="1" u="sng" dirty="0" smtClean="0">
                <a:latin typeface="Calibri" pitchFamily="34" charset="0"/>
                <a:cs typeface="Calibri" pitchFamily="34" charset="0"/>
              </a:rPr>
              <a:t>Ένα προσχέδιο και μόνο</a:t>
            </a:r>
            <a:r>
              <a:rPr lang="el-GR" sz="1600" u="sng" dirty="0" smtClean="0">
                <a:latin typeface="Calibri" pitchFamily="34" charset="0"/>
                <a:cs typeface="Calibri" pitchFamily="34" charset="0"/>
              </a:rPr>
              <a:t> </a:t>
            </a:r>
            <a:r>
              <a:rPr lang="el-GR" sz="1600" b="1" u="sng" dirty="0" smtClean="0">
                <a:latin typeface="Calibri" pitchFamily="34" charset="0"/>
                <a:cs typeface="Calibri" pitchFamily="34" charset="0"/>
              </a:rPr>
              <a:t>ανοικτής </a:t>
            </a:r>
            <a:r>
              <a:rPr lang="el-GR" sz="1600" b="1" dirty="0" smtClean="0">
                <a:latin typeface="Calibri" pitchFamily="34" charset="0"/>
                <a:cs typeface="Calibri" pitchFamily="34" charset="0"/>
              </a:rPr>
              <a:t>εκπαιδευτικής πρακτικής</a:t>
            </a:r>
            <a:r>
              <a:rPr lang="el-GR" sz="1600" dirty="0" smtClean="0">
                <a:latin typeface="Calibri" pitchFamily="34" charset="0"/>
                <a:cs typeface="Calibri" pitchFamily="34" charset="0"/>
              </a:rPr>
              <a:t> που αναφέρεται στις πολυωνυμικές και άρρητες συναρτήσεις </a:t>
            </a:r>
            <a:r>
              <a:rPr lang="el-GR" sz="1600" b="1" dirty="0" smtClean="0">
                <a:latin typeface="Calibri" pitchFamily="34" charset="0"/>
                <a:cs typeface="Calibri" pitchFamily="34" charset="0"/>
              </a:rPr>
              <a:t>το έχω ανεβάσει σαν πρόσθετο υλικό της εν λόγο ανοικτής εκπαιδευτικής πρακτικής καθώς επίσης και στο Φωτόδεντρο </a:t>
            </a:r>
            <a:r>
              <a:rPr lang="en-US" sz="1600" b="1" dirty="0" smtClean="0">
                <a:latin typeface="Calibri" pitchFamily="34" charset="0"/>
                <a:cs typeface="Calibri" pitchFamily="34" charset="0"/>
              </a:rPr>
              <a:t>e</a:t>
            </a:r>
            <a:r>
              <a:rPr lang="el-GR" sz="1600" b="1" dirty="0" smtClean="0">
                <a:latin typeface="Calibri" pitchFamily="34" charset="0"/>
                <a:cs typeface="Calibri" pitchFamily="34" charset="0"/>
              </a:rPr>
              <a:t>-</a:t>
            </a:r>
            <a:r>
              <a:rPr lang="en-US" sz="1600" b="1" dirty="0" smtClean="0">
                <a:latin typeface="Calibri" pitchFamily="34" charset="0"/>
                <a:cs typeface="Calibri" pitchFamily="34" charset="0"/>
              </a:rPr>
              <a:t>yliko </a:t>
            </a:r>
            <a:r>
              <a:rPr lang="el-GR" sz="1600" b="1" dirty="0" smtClean="0">
                <a:latin typeface="Calibri" pitchFamily="34" charset="0"/>
                <a:cs typeface="Calibri" pitchFamily="34" charset="0"/>
              </a:rPr>
              <a:t>χρηστών: </a:t>
            </a:r>
            <a:r>
              <a:rPr lang="el-GR" sz="1600" b="1" u="sng" dirty="0" smtClean="0">
                <a:latin typeface="Calibri" pitchFamily="34" charset="0"/>
                <a:cs typeface="Calibri" pitchFamily="34" charset="0"/>
                <a:hlinkClick r:id="rId2"/>
              </a:rPr>
              <a:t>http://photodentro.edu.gr/ugc/r/8525/1017?locale=el </a:t>
            </a:r>
            <a:r>
              <a:rPr lang="el-GR" sz="1600" dirty="0" smtClean="0">
                <a:latin typeface="Calibri" pitchFamily="34" charset="0"/>
                <a:cs typeface="Calibri" pitchFamily="34" charset="0"/>
              </a:rPr>
              <a:t>                                                     Περιλαμβάνει ένα αρχείο </a:t>
            </a:r>
            <a:r>
              <a:rPr lang="en-US" sz="1600" dirty="0" smtClean="0">
                <a:latin typeface="Calibri" pitchFamily="34" charset="0"/>
                <a:cs typeface="Calibri" pitchFamily="34" charset="0"/>
              </a:rPr>
              <a:t>doc </a:t>
            </a:r>
            <a:r>
              <a:rPr lang="el-GR" sz="1600" dirty="0" smtClean="0">
                <a:latin typeface="Calibri" pitchFamily="34" charset="0"/>
                <a:cs typeface="Calibri" pitchFamily="34" charset="0"/>
              </a:rPr>
              <a:t> με τίτλο: </a:t>
            </a:r>
            <a:r>
              <a:rPr lang="el-GR" sz="1600" b="1" u="sng" dirty="0" err="1" smtClean="0">
                <a:latin typeface="Calibri" pitchFamily="34" charset="0"/>
                <a:cs typeface="Calibri" pitchFamily="34" charset="0"/>
                <a:hlinkClick r:id="rId3"/>
              </a:rPr>
              <a:t>proshedio</a:t>
            </a:r>
            <a:r>
              <a:rPr lang="el-GR" sz="1600" dirty="0" smtClean="0">
                <a:latin typeface="Calibri" pitchFamily="34" charset="0"/>
                <a:cs typeface="Calibri" pitchFamily="34" charset="0"/>
              </a:rPr>
              <a:t> και 3 δικά μου αρχεία </a:t>
            </a:r>
            <a:r>
              <a:rPr lang="en-US" sz="1600" b="1" dirty="0" smtClean="0">
                <a:latin typeface="Calibri" pitchFamily="34" charset="0"/>
                <a:cs typeface="Calibri" pitchFamily="34" charset="0"/>
              </a:rPr>
              <a:t>geogebra</a:t>
            </a:r>
            <a:r>
              <a:rPr lang="el-GR" sz="1600" b="1" dirty="0" smtClean="0">
                <a:latin typeface="Calibri" pitchFamily="34" charset="0"/>
                <a:cs typeface="Calibri" pitchFamily="34" charset="0"/>
              </a:rPr>
              <a:t> με τίτλους:</a:t>
            </a:r>
            <a:endParaRPr lang="el-GR" sz="1600" dirty="0" smtClean="0">
              <a:latin typeface="Calibri" pitchFamily="34" charset="0"/>
              <a:cs typeface="Calibri" pitchFamily="34" charset="0"/>
            </a:endParaRPr>
          </a:p>
          <a:p>
            <a:r>
              <a:rPr lang="en-US" sz="1600" b="1" u="sng" dirty="0" err="1" smtClean="0">
                <a:latin typeface="Calibri" pitchFamily="34" charset="0"/>
                <a:cs typeface="Calibri" pitchFamily="34" charset="0"/>
                <a:hlinkClick r:id="rId3"/>
              </a:rPr>
              <a:t>graf_parast_polyvwn_bash_syntelestwn</a:t>
            </a:r>
            <a:endParaRPr lang="el-GR" sz="1600" dirty="0" smtClean="0">
              <a:latin typeface="Calibri" pitchFamily="34" charset="0"/>
              <a:cs typeface="Calibri" pitchFamily="34" charset="0"/>
            </a:endParaRPr>
          </a:p>
          <a:p>
            <a:r>
              <a:rPr lang="en-US" sz="1600" b="1" u="sng" dirty="0" err="1" smtClean="0">
                <a:latin typeface="Calibri" pitchFamily="34" charset="0"/>
                <a:cs typeface="Calibri" pitchFamily="34" charset="0"/>
                <a:hlinkClick r:id="rId3"/>
              </a:rPr>
              <a:t>graf_parast_polyvwn_bash_rizwn</a:t>
            </a:r>
            <a:r>
              <a:rPr lang="en-US" sz="1600" b="1" dirty="0" smtClean="0">
                <a:latin typeface="Calibri" pitchFamily="34" charset="0"/>
                <a:cs typeface="Calibri" pitchFamily="34" charset="0"/>
              </a:rPr>
              <a:t> </a:t>
            </a:r>
            <a:endParaRPr lang="el-GR" sz="1600" dirty="0" smtClean="0">
              <a:latin typeface="Calibri" pitchFamily="34" charset="0"/>
              <a:cs typeface="Calibri" pitchFamily="34" charset="0"/>
            </a:endParaRPr>
          </a:p>
          <a:p>
            <a:r>
              <a:rPr lang="en-US" sz="1600" b="1" u="sng" dirty="0" err="1" smtClean="0">
                <a:latin typeface="Calibri" pitchFamily="34" charset="0"/>
                <a:cs typeface="Calibri" pitchFamily="34" charset="0"/>
                <a:hlinkClick r:id="rId3"/>
              </a:rPr>
              <a:t>arrites</a:t>
            </a:r>
            <a:r>
              <a:rPr lang="el-GR" sz="1600" b="1" u="sng" dirty="0" smtClean="0">
                <a:latin typeface="Calibri" pitchFamily="34" charset="0"/>
                <a:cs typeface="Calibri" pitchFamily="34" charset="0"/>
                <a:hlinkClick r:id="rId3"/>
              </a:rPr>
              <a:t>_</a:t>
            </a:r>
            <a:r>
              <a:rPr lang="en-US" sz="1600" b="1" u="sng" dirty="0" err="1" smtClean="0">
                <a:latin typeface="Calibri" pitchFamily="34" charset="0"/>
                <a:cs typeface="Calibri" pitchFamily="34" charset="0"/>
                <a:hlinkClick r:id="rId3"/>
              </a:rPr>
              <a:t>synarthseis</a:t>
            </a:r>
            <a:endParaRPr lang="el-GR" sz="1600" dirty="0" smtClean="0">
              <a:latin typeface="Calibri" pitchFamily="34" charset="0"/>
              <a:cs typeface="Calibri" pitchFamily="34" charset="0"/>
            </a:endParaRPr>
          </a:p>
          <a:p>
            <a:endParaRPr lang="el-GR" dirty="0"/>
          </a:p>
        </p:txBody>
      </p:sp>
    </p:spTree>
    <p:extLst>
      <p:ext uri="{BB962C8B-B14F-4D97-AF65-F5344CB8AC3E}">
        <p14:creationId xmlns:p14="http://schemas.microsoft.com/office/powerpoint/2010/main" val="2389485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34</a:t>
            </a:fld>
            <a:endParaRPr lang="en-US" dirty="0"/>
          </a:p>
        </p:txBody>
      </p:sp>
      <p:sp>
        <p:nvSpPr>
          <p:cNvPr id="7" name="Content Placeholder 6"/>
          <p:cNvSpPr>
            <a:spLocks noGrp="1"/>
          </p:cNvSpPr>
          <p:nvPr>
            <p:ph sz="half" idx="2"/>
          </p:nvPr>
        </p:nvSpPr>
        <p:spPr/>
        <p:txBody>
          <a:bodyPr>
            <a:normAutofit fontScale="70000" lnSpcReduction="20000"/>
          </a:bodyPr>
          <a:lstStyle/>
          <a:p>
            <a:pPr lvl="1"/>
            <a:r>
              <a:rPr lang="el-GR" b="1" dirty="0"/>
              <a:t>Αξιοποίηση, γενίκευση</a:t>
            </a:r>
            <a:r>
              <a:rPr lang="en-US" b="1" dirty="0"/>
              <a:t>, </a:t>
            </a:r>
            <a:r>
              <a:rPr lang="el-GR" b="1" dirty="0"/>
              <a:t>επεκτασιμότητα</a:t>
            </a:r>
          </a:p>
          <a:p>
            <a:r>
              <a:rPr lang="el-GR" dirty="0"/>
              <a:t>Οι δυνητικά άπειρες αναπαραστάσεις στοιχείων της εφαρμογής, </a:t>
            </a:r>
            <a:r>
              <a:rPr lang="el-GR" b="1" dirty="0"/>
              <a:t>όπως το ίχνος  ενός κινούμενου σημείου της συνάρτησης της παραβολής </a:t>
            </a:r>
            <a:r>
              <a:rPr lang="en-US" b="1" dirty="0"/>
              <a:t>f</a:t>
            </a:r>
            <a:r>
              <a:rPr lang="el-GR" b="1" dirty="0"/>
              <a:t>(</a:t>
            </a:r>
            <a:r>
              <a:rPr lang="en-US" b="1" dirty="0"/>
              <a:t>x</a:t>
            </a:r>
            <a:r>
              <a:rPr lang="el-GR" b="1" dirty="0"/>
              <a:t>)=α</a:t>
            </a:r>
            <a:r>
              <a:rPr lang="en-US" b="1" dirty="0"/>
              <a:t>x</a:t>
            </a:r>
            <a:r>
              <a:rPr lang="el-GR" b="1" baseline="30000" dirty="0"/>
              <a:t>2</a:t>
            </a:r>
            <a:r>
              <a:rPr lang="el-GR" b="1" dirty="0"/>
              <a:t>+β</a:t>
            </a:r>
            <a:r>
              <a:rPr lang="en-US" b="1" dirty="0"/>
              <a:t>x</a:t>
            </a:r>
            <a:r>
              <a:rPr lang="el-GR" b="1" dirty="0"/>
              <a:t>+γ που προβάλλεται πάνω και στους δύο άξονες και με ταυτόχρονη σύγκριση του πρόσημου της τεταγμένης του με το πρόσημο του συντελεστή α  </a:t>
            </a:r>
            <a:r>
              <a:rPr lang="el-GR" dirty="0"/>
              <a:t>μπορούν να οδηγήσουν σε οπτικοποιημένη απόδειξη της θεωρίας για το πρόσημο τριωνύμου μαθηματική έννοια που αναφέρεται στην</a:t>
            </a:r>
            <a:r>
              <a:rPr lang="el-GR" b="1" dirty="0"/>
              <a:t> Α ΄λυκείου.</a:t>
            </a:r>
            <a:endParaRPr lang="el-GR" dirty="0"/>
          </a:p>
          <a:p>
            <a:r>
              <a:rPr lang="el-GR" b="1" dirty="0"/>
              <a:t>Οι πολλαπλοί μετασχηματισμοί των γραφικών παραστάσεων των συναρτήσεων  επιτρέπουν  τη διερεύνηση και τελικά ανακάλυψη του πρόσημου τριωνύμου</a:t>
            </a:r>
            <a:r>
              <a:rPr lang="el-GR" dirty="0"/>
              <a:t> για τις διάφορες τιμές της διακρίνουσας Δ και των συντελεστών α, β, γ.</a:t>
            </a:r>
          </a:p>
          <a:p>
            <a:r>
              <a:rPr lang="el-GR" dirty="0"/>
              <a:t>Οι μαθητές θα αποδώσουν κατ’ αρχήν κιναισθητικό νόημα στις μεταβολές του των τιμών του πρόσημου της συνάρτησης </a:t>
            </a:r>
            <a:r>
              <a:rPr lang="en-US" dirty="0"/>
              <a:t>f</a:t>
            </a:r>
            <a:r>
              <a:rPr lang="el-GR" dirty="0"/>
              <a:t>(</a:t>
            </a:r>
            <a:r>
              <a:rPr lang="en-US" dirty="0"/>
              <a:t>x</a:t>
            </a:r>
            <a:r>
              <a:rPr lang="el-GR" dirty="0"/>
              <a:t>) = α</a:t>
            </a:r>
            <a:r>
              <a:rPr lang="en-US" dirty="0"/>
              <a:t>x</a:t>
            </a:r>
            <a:r>
              <a:rPr lang="el-GR" baseline="30000" dirty="0"/>
              <a:t>2</a:t>
            </a:r>
            <a:r>
              <a:rPr lang="el-GR" dirty="0"/>
              <a:t>+β</a:t>
            </a:r>
            <a:r>
              <a:rPr lang="en-US" dirty="0"/>
              <a:t>x</a:t>
            </a:r>
            <a:r>
              <a:rPr lang="el-GR" dirty="0"/>
              <a:t>+γ καθώς θα πραγματοποιούν οι ίδιοι τις μεταβολές αυτές.</a:t>
            </a:r>
          </a:p>
          <a:p>
            <a:r>
              <a:rPr lang="el-GR" dirty="0"/>
              <a:t>Ακόμη θα συνδέσουν τις μεταβολές των τιμών των συντελεστών α, β, γ με τους μετασχηματισμούς που υφίσταται η γραφική παράσταση.</a:t>
            </a:r>
          </a:p>
          <a:p>
            <a:endParaRPr lang="el-GR" dirty="0"/>
          </a:p>
        </p:txBody>
      </p:sp>
    </p:spTree>
    <p:extLst>
      <p:ext uri="{BB962C8B-B14F-4D97-AF65-F5344CB8AC3E}">
        <p14:creationId xmlns:p14="http://schemas.microsoft.com/office/powerpoint/2010/main" val="28624104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35</a:t>
            </a:fld>
            <a:endParaRPr lang="en-US" dirty="0"/>
          </a:p>
        </p:txBody>
      </p:sp>
      <p:sp>
        <p:nvSpPr>
          <p:cNvPr id="7" name="Content Placeholder 6"/>
          <p:cNvSpPr>
            <a:spLocks noGrp="1"/>
          </p:cNvSpPr>
          <p:nvPr>
            <p:ph sz="half" idx="2"/>
          </p:nvPr>
        </p:nvSpPr>
        <p:spPr>
          <a:xfrm>
            <a:off x="493060" y="512390"/>
            <a:ext cx="8109312" cy="4129087"/>
          </a:xfrm>
        </p:spPr>
        <p:txBody>
          <a:bodyPr>
            <a:normAutofit fontScale="47500" lnSpcReduction="20000"/>
          </a:bodyPr>
          <a:lstStyle/>
          <a:p>
            <a:pPr marL="0" lvl="1" indent="0">
              <a:buNone/>
            </a:pPr>
            <a:r>
              <a:rPr lang="el-GR" sz="2500" b="1" dirty="0" smtClean="0"/>
              <a:t>Πρόσθετο υλικό που αξιοποιήθηκε</a:t>
            </a:r>
          </a:p>
          <a:p>
            <a:pPr lvl="2">
              <a:buFont typeface="Arial" pitchFamily="34" charset="0"/>
              <a:buChar char="•"/>
            </a:pPr>
            <a:r>
              <a:rPr lang="el-GR" sz="2500" dirty="0" smtClean="0"/>
              <a:t>Βιβλία</a:t>
            </a:r>
          </a:p>
          <a:p>
            <a:pPr lvl="0"/>
            <a:r>
              <a:rPr lang="el-GR" dirty="0" smtClean="0"/>
              <a:t>           Γαβρίλης </a:t>
            </a:r>
            <a:r>
              <a:rPr lang="el-GR" dirty="0"/>
              <a:t>Κ. &amp; </a:t>
            </a:r>
            <a:r>
              <a:rPr lang="el-GR" dirty="0" err="1"/>
              <a:t>Κεΐσογλου</a:t>
            </a:r>
            <a:r>
              <a:rPr lang="el-GR" dirty="0"/>
              <a:t> </a:t>
            </a:r>
            <a:r>
              <a:rPr lang="el-GR" dirty="0" err="1"/>
              <a:t>Στ</a:t>
            </a:r>
            <a:r>
              <a:rPr lang="el-GR" dirty="0"/>
              <a:t>. (2008). Σενάρια και εκπαιδευτικό λογισμικό για την επιμόρφωση των εκπαιδευτικών ΠΕ03 στην διδακτική των Μαθηματικών, 1ο Πανελλήνιο Εκπαιδευτικό Συνέδριο Ημαθίας.</a:t>
            </a:r>
          </a:p>
          <a:p>
            <a:pPr lvl="0"/>
            <a:r>
              <a:rPr lang="el-GR" dirty="0" smtClean="0"/>
              <a:t>           Κυνηγός</a:t>
            </a:r>
            <a:r>
              <a:rPr lang="el-GR" dirty="0"/>
              <a:t>, Χ.,</a:t>
            </a:r>
            <a:r>
              <a:rPr lang="en-US" dirty="0"/>
              <a:t> </a:t>
            </a:r>
            <a:r>
              <a:rPr lang="el-GR" dirty="0"/>
              <a:t> Γαβρίλης, Κ. </a:t>
            </a:r>
            <a:r>
              <a:rPr lang="el-GR" dirty="0" err="1"/>
              <a:t>Κεΐσογλου</a:t>
            </a:r>
            <a:r>
              <a:rPr lang="el-GR" dirty="0"/>
              <a:t> Σ., Ψυχάρης Γ. (2009). Η επιμόρφωση των εκπαιδευτικών στη Διδακτική των Μαθηματικών με τη βοήθεια εργαλείων ψηφιακής τεχνολογίας. 5ο Πανελλήνιο Συνέδριο των Εκπαιδευτικών για τις ΤΠΕ. «Αξιοποίηση των Τεχνολογιών της Πληροφορίας και της Επικοινωνίας στη Διδακτική Πράξη», Σύρος</a:t>
            </a:r>
            <a:r>
              <a:rPr lang="en-US" dirty="0"/>
              <a:t> </a:t>
            </a:r>
            <a:endParaRPr lang="el-GR" dirty="0"/>
          </a:p>
          <a:p>
            <a:pPr lvl="0"/>
            <a:r>
              <a:rPr lang="el-GR" dirty="0" smtClean="0"/>
              <a:t>            Κυνηγός</a:t>
            </a:r>
            <a:r>
              <a:rPr lang="el-GR" dirty="0"/>
              <a:t>, Χ. &amp; Δημαράκη. Β. (</a:t>
            </a:r>
            <a:r>
              <a:rPr lang="el-GR" dirty="0" err="1"/>
              <a:t>Επιμ</a:t>
            </a:r>
            <a:r>
              <a:rPr lang="el-GR" dirty="0"/>
              <a:t>.) (2002). Νοητικά Εργαλεία και Πληροφοριακά Μέσα: Παιδαγωγική Αξιοποίηση της Σύγχρονης Τεχνολογίας για τη Μετεξέλιξη της Εκπαιδευτικής Πρακτικής. </a:t>
            </a:r>
            <a:r>
              <a:rPr lang="en-US" dirty="0" err="1"/>
              <a:t>Αθήν</a:t>
            </a:r>
            <a:r>
              <a:rPr lang="en-US" dirty="0"/>
              <a:t>α: Καστανιώτη.</a:t>
            </a:r>
            <a:endParaRPr lang="el-GR" dirty="0"/>
          </a:p>
          <a:p>
            <a:pPr lvl="0"/>
            <a:r>
              <a:rPr lang="el-GR" dirty="0" smtClean="0"/>
              <a:t>            Κυνηγός </a:t>
            </a:r>
            <a:r>
              <a:rPr lang="el-GR" dirty="0"/>
              <a:t>Χ., Ψυχάρης Γ., Γαβρίλης Κ., </a:t>
            </a:r>
            <a:r>
              <a:rPr lang="el-GR" dirty="0" err="1"/>
              <a:t>Κεΐσογλου</a:t>
            </a:r>
            <a:r>
              <a:rPr lang="el-GR" dirty="0"/>
              <a:t> Σ. (2008). Επιμορφωτικό υλικό για την επιμόρφωση των εκπαιδευτικών στα Κέντρα Στήριξης Επιμόρφωσης. </a:t>
            </a:r>
            <a:r>
              <a:rPr lang="en-US" dirty="0" err="1"/>
              <a:t>Τεύχος</a:t>
            </a:r>
            <a:r>
              <a:rPr lang="en-US" dirty="0"/>
              <a:t> 4: </a:t>
            </a:r>
            <a:r>
              <a:rPr lang="en-US" dirty="0" err="1"/>
              <a:t>Κλάδος</a:t>
            </a:r>
            <a:r>
              <a:rPr lang="en-US" dirty="0"/>
              <a:t> ΠΕ03, EAITY</a:t>
            </a:r>
            <a:endParaRPr lang="el-GR" dirty="0"/>
          </a:p>
          <a:p>
            <a:pPr lvl="2">
              <a:buFont typeface="Arial" pitchFamily="34" charset="0"/>
              <a:buChar char="•"/>
            </a:pPr>
            <a:endParaRPr lang="el-GR" dirty="0" smtClean="0"/>
          </a:p>
          <a:p>
            <a:pPr lvl="2">
              <a:buFont typeface="Arial" pitchFamily="34" charset="0"/>
              <a:buChar char="•"/>
            </a:pPr>
            <a:r>
              <a:rPr lang="el-GR" sz="2300" dirty="0" err="1" smtClean="0"/>
              <a:t>Websites</a:t>
            </a:r>
            <a:endParaRPr lang="el-GR" sz="2300" dirty="0" smtClean="0"/>
          </a:p>
          <a:p>
            <a:pPr lvl="0"/>
            <a:r>
              <a:rPr lang="el-GR" sz="2300" dirty="0" smtClean="0"/>
              <a:t>         Φωτόδεντρο</a:t>
            </a:r>
            <a:r>
              <a:rPr lang="el-GR" sz="2300" dirty="0"/>
              <a:t>:  </a:t>
            </a:r>
            <a:r>
              <a:rPr lang="el-GR" sz="2300" u="sng" dirty="0">
                <a:hlinkClick r:id="rId2"/>
              </a:rPr>
              <a:t>http://photodentro.edu.gr/aggregator</a:t>
            </a:r>
            <a:r>
              <a:rPr lang="el-GR" sz="2300" u="sng" dirty="0" smtClean="0">
                <a:hlinkClick r:id="rId2"/>
              </a:rPr>
              <a:t>/</a:t>
            </a:r>
            <a:endParaRPr lang="en-US" sz="2300" u="sng" dirty="0" smtClean="0"/>
          </a:p>
          <a:p>
            <a:pPr lvl="0"/>
            <a:r>
              <a:rPr lang="en-US" sz="2300" dirty="0" smtClean="0"/>
              <a:t>        </a:t>
            </a:r>
            <a:r>
              <a:rPr lang="el-GR" sz="2300" dirty="0" smtClean="0"/>
              <a:t> Φωτόδεντρο</a:t>
            </a:r>
            <a:r>
              <a:rPr lang="en-US" sz="2300" dirty="0" smtClean="0"/>
              <a:t> e-yliko</a:t>
            </a:r>
            <a:r>
              <a:rPr lang="el-GR" sz="2300" dirty="0" smtClean="0"/>
              <a:t>: </a:t>
            </a:r>
            <a:r>
              <a:rPr lang="el-GR" sz="2300" b="1" u="sng" dirty="0">
                <a:latin typeface="Calibri" pitchFamily="34" charset="0"/>
                <a:cs typeface="Calibri" pitchFamily="34" charset="0"/>
                <a:hlinkClick r:id="rId3"/>
              </a:rPr>
              <a:t>http://photodentro.edu.gr/ugc/r/8525/1017?locale=el </a:t>
            </a:r>
            <a:endParaRPr lang="el-GR" sz="2300" dirty="0"/>
          </a:p>
          <a:p>
            <a:pPr lvl="0"/>
            <a:r>
              <a:rPr lang="el-GR" sz="2300" dirty="0" smtClean="0"/>
              <a:t>         Διαδραστικά </a:t>
            </a:r>
            <a:r>
              <a:rPr lang="el-GR" sz="2300" dirty="0"/>
              <a:t>σχολικά βιβλία: </a:t>
            </a:r>
            <a:r>
              <a:rPr lang="el-GR" sz="2300" u="sng" dirty="0">
                <a:hlinkClick r:id="rId4"/>
              </a:rPr>
              <a:t>http://ebooks.edu.gr/new/</a:t>
            </a:r>
            <a:endParaRPr lang="el-GR" sz="2300" dirty="0"/>
          </a:p>
          <a:p>
            <a:pPr lvl="0"/>
            <a:r>
              <a:rPr lang="el-GR" sz="2300" dirty="0" smtClean="0"/>
              <a:t>         Επιμόρφωση </a:t>
            </a:r>
            <a:r>
              <a:rPr lang="el-GR" sz="2300" dirty="0"/>
              <a:t>Β επιπέδου ΤΠΕ: </a:t>
            </a:r>
            <a:r>
              <a:rPr lang="el-GR" sz="2300" u="sng" dirty="0">
                <a:hlinkClick r:id="rId5"/>
              </a:rPr>
              <a:t>http://e-pimorfosi.cti.gr/</a:t>
            </a:r>
            <a:endParaRPr lang="el-GR" sz="2300" dirty="0"/>
          </a:p>
          <a:p>
            <a:pPr lvl="2">
              <a:buFont typeface="Arial" pitchFamily="34" charset="0"/>
              <a:buChar char="•"/>
            </a:pPr>
            <a:r>
              <a:rPr lang="el-GR" sz="2300" smtClean="0"/>
              <a:t>Λογισμικό</a:t>
            </a:r>
            <a:endParaRPr lang="el-GR" sz="2300" dirty="0" smtClean="0"/>
          </a:p>
          <a:p>
            <a:pPr marL="237744" lvl="2" indent="0">
              <a:buNone/>
            </a:pPr>
            <a:r>
              <a:rPr lang="el-GR" sz="2300" b="1" dirty="0" smtClean="0"/>
              <a:t>    </a:t>
            </a:r>
            <a:r>
              <a:rPr lang="en-US" sz="2300" b="1" dirty="0" smtClean="0"/>
              <a:t>GEOGEBRA</a:t>
            </a:r>
            <a:endParaRPr lang="el-GR" sz="23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4</a:t>
            </a:fld>
            <a:endParaRPr lang="en-US" dirty="0"/>
          </a:p>
        </p:txBody>
      </p:sp>
      <p:sp>
        <p:nvSpPr>
          <p:cNvPr id="6" name="5 - TextBox"/>
          <p:cNvSpPr txBox="1"/>
          <p:nvPr/>
        </p:nvSpPr>
        <p:spPr>
          <a:xfrm>
            <a:off x="510989" y="430305"/>
            <a:ext cx="8005484" cy="4678204"/>
          </a:xfrm>
          <a:prstGeom prst="rect">
            <a:avLst/>
          </a:prstGeom>
          <a:noFill/>
        </p:spPr>
        <p:txBody>
          <a:bodyPr wrap="square" rtlCol="0">
            <a:spAutoFit/>
          </a:bodyPr>
          <a:lstStyle/>
          <a:p>
            <a:pPr lvl="1">
              <a:buFont typeface="Wingdings" pitchFamily="2" charset="2"/>
              <a:buChar char="v"/>
            </a:pPr>
            <a:r>
              <a:rPr lang="el-GR" sz="2000" b="1" dirty="0" smtClean="0">
                <a:latin typeface="Calibri" pitchFamily="34" charset="0"/>
                <a:cs typeface="Calibri" pitchFamily="34" charset="0"/>
              </a:rPr>
              <a:t> Βασική ιδέα: </a:t>
            </a:r>
            <a:r>
              <a:rPr lang="el-GR" sz="2000" dirty="0" smtClean="0">
                <a:latin typeface="Calibri" pitchFamily="34" charset="0"/>
                <a:cs typeface="Calibri" pitchFamily="34" charset="0"/>
              </a:rPr>
              <a:t>Η διδασκαλία της συγκεκριμένης ενότητας με παραδοσιακά μέσα (πίνακας, κιμωλία, χαρτί, μολύβι) είναι χρονοβόρα και παρουσιάζει αρκετές δυσκολίες όσον αφορά την ακρίβεια. Τουναντίον, η διδασκαλία της με τη βοήθεια δυναμικών λογισμικών έγινε πιο εύκολη, αφού τα δυναμικά λογισμικά παρείχαν στους μαθητές δυνατότητες κατασκευής πολλαπλών αναπαραστάσεων και δυναμικού χειρισμού των μαθηματικών αντικειμένων. Η χρήση της ψηφιακής τεχνολογίας διευκόλυνε τους μαθητές στο να </a:t>
            </a:r>
            <a:r>
              <a:rPr lang="el-GR" sz="2000" b="1" dirty="0" smtClean="0">
                <a:latin typeface="Calibri" pitchFamily="34" charset="0"/>
                <a:cs typeface="Calibri" pitchFamily="34" charset="0"/>
              </a:rPr>
              <a:t>ανακαλύψουν</a:t>
            </a:r>
            <a:r>
              <a:rPr lang="el-GR" sz="2000" dirty="0" smtClean="0">
                <a:latin typeface="Calibri" pitchFamily="34" charset="0"/>
                <a:cs typeface="Calibri" pitchFamily="34" charset="0"/>
              </a:rPr>
              <a:t> και να </a:t>
            </a:r>
            <a:r>
              <a:rPr lang="el-GR" sz="2000" b="1" dirty="0" smtClean="0">
                <a:latin typeface="Calibri" pitchFamily="34" charset="0"/>
                <a:cs typeface="Calibri" pitchFamily="34" charset="0"/>
              </a:rPr>
              <a:t>κατανοήσουν</a:t>
            </a:r>
            <a:r>
              <a:rPr lang="el-GR" sz="2000" dirty="0" smtClean="0">
                <a:latin typeface="Calibri" pitchFamily="34" charset="0"/>
                <a:cs typeface="Calibri" pitchFamily="34" charset="0"/>
              </a:rPr>
              <a:t>  τη συμπεριφορά της συνάρτησης  </a:t>
            </a:r>
            <a:r>
              <a:rPr lang="en-US" sz="2000" dirty="0" smtClean="0">
                <a:latin typeface="Calibri" pitchFamily="34" charset="0"/>
                <a:cs typeface="Calibri" pitchFamily="34" charset="0"/>
              </a:rPr>
              <a:t>y</a:t>
            </a:r>
            <a:r>
              <a:rPr lang="el-GR" sz="2000" dirty="0" smtClean="0">
                <a:latin typeface="Calibri" pitchFamily="34" charset="0"/>
                <a:cs typeface="Calibri" pitchFamily="34" charset="0"/>
              </a:rPr>
              <a:t>=α</a:t>
            </a:r>
            <a:r>
              <a:rPr lang="en-US" sz="2000" dirty="0" smtClean="0">
                <a:latin typeface="Calibri" pitchFamily="34" charset="0"/>
                <a:cs typeface="Calibri" pitchFamily="34" charset="0"/>
              </a:rPr>
              <a:t>x</a:t>
            </a:r>
            <a:r>
              <a:rPr lang="el-GR" sz="2000" baseline="30000" dirty="0" smtClean="0">
                <a:latin typeface="Calibri" pitchFamily="34" charset="0"/>
                <a:cs typeface="Calibri" pitchFamily="34" charset="0"/>
              </a:rPr>
              <a:t>2</a:t>
            </a:r>
            <a:r>
              <a:rPr lang="el-GR" sz="2000" dirty="0" smtClean="0">
                <a:latin typeface="Calibri" pitchFamily="34" charset="0"/>
                <a:cs typeface="Calibri" pitchFamily="34" charset="0"/>
              </a:rPr>
              <a:t> ως προς την καμπυλότητα (</a:t>
            </a:r>
            <a:r>
              <a:rPr lang="el-GR" sz="2000" b="1" dirty="0" smtClean="0">
                <a:latin typeface="Calibri" pitchFamily="34" charset="0"/>
                <a:cs typeface="Calibri" pitchFamily="34" charset="0"/>
              </a:rPr>
              <a:t>μεταβάλλοντας το α</a:t>
            </a:r>
            <a:r>
              <a:rPr lang="el-GR" sz="2000" dirty="0" smtClean="0">
                <a:latin typeface="Calibri" pitchFamily="34" charset="0"/>
                <a:cs typeface="Calibri" pitchFamily="34" charset="0"/>
              </a:rPr>
              <a:t>). Διερεύνησαν τη συμμετρία της και την ακρότατη τιμή της . Ανακάλυψαν  τη </a:t>
            </a:r>
            <a:r>
              <a:rPr lang="el-GR" sz="2000" b="1" dirty="0" smtClean="0">
                <a:latin typeface="Calibri" pitchFamily="34" charset="0"/>
                <a:cs typeface="Calibri" pitchFamily="34" charset="0"/>
              </a:rPr>
              <a:t>μεταμόρφωσή της</a:t>
            </a:r>
            <a:r>
              <a:rPr lang="el-GR" sz="2000" dirty="0" smtClean="0">
                <a:latin typeface="Calibri" pitchFamily="34" charset="0"/>
                <a:cs typeface="Calibri" pitchFamily="34" charset="0"/>
              </a:rPr>
              <a:t> στην </a:t>
            </a:r>
            <a:r>
              <a:rPr lang="en-US" sz="2000" dirty="0" smtClean="0">
                <a:latin typeface="Calibri" pitchFamily="34" charset="0"/>
                <a:cs typeface="Calibri" pitchFamily="34" charset="0"/>
              </a:rPr>
              <a:t>y</a:t>
            </a:r>
            <a:r>
              <a:rPr lang="el-GR" sz="2000" dirty="0" smtClean="0">
                <a:latin typeface="Calibri" pitchFamily="34" charset="0"/>
                <a:cs typeface="Calibri" pitchFamily="34" charset="0"/>
              </a:rPr>
              <a:t>=α</a:t>
            </a:r>
            <a:r>
              <a:rPr lang="en-US" sz="2000" dirty="0" smtClean="0">
                <a:latin typeface="Calibri" pitchFamily="34" charset="0"/>
                <a:cs typeface="Calibri" pitchFamily="34" charset="0"/>
              </a:rPr>
              <a:t>x</a:t>
            </a:r>
            <a:r>
              <a:rPr lang="el-GR" sz="2000" baseline="30000" dirty="0" smtClean="0">
                <a:latin typeface="Calibri" pitchFamily="34" charset="0"/>
                <a:cs typeface="Calibri" pitchFamily="34" charset="0"/>
              </a:rPr>
              <a:t>2</a:t>
            </a:r>
            <a:r>
              <a:rPr lang="el-GR" sz="2000" dirty="0" smtClean="0">
                <a:latin typeface="Calibri" pitchFamily="34" charset="0"/>
                <a:cs typeface="Calibri" pitchFamily="34" charset="0"/>
              </a:rPr>
              <a:t>+β</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+γ μέσα από οριζόντιες και κατακόρυφες μετατοπίσεις της </a:t>
            </a:r>
            <a:r>
              <a:rPr lang="en-US" sz="2000" dirty="0" smtClean="0">
                <a:latin typeface="Calibri" pitchFamily="34" charset="0"/>
                <a:cs typeface="Calibri" pitchFamily="34" charset="0"/>
              </a:rPr>
              <a:t>y</a:t>
            </a:r>
            <a:r>
              <a:rPr lang="el-GR" sz="2000" dirty="0" smtClean="0">
                <a:latin typeface="Calibri" pitchFamily="34" charset="0"/>
                <a:cs typeface="Calibri" pitchFamily="34" charset="0"/>
              </a:rPr>
              <a:t>=α</a:t>
            </a:r>
            <a:r>
              <a:rPr lang="en-US" sz="2000" dirty="0" smtClean="0">
                <a:latin typeface="Calibri" pitchFamily="34" charset="0"/>
                <a:cs typeface="Calibri" pitchFamily="34" charset="0"/>
              </a:rPr>
              <a:t>x</a:t>
            </a:r>
            <a:r>
              <a:rPr lang="el-GR" sz="2000" baseline="30000" dirty="0" smtClean="0">
                <a:latin typeface="Calibri" pitchFamily="34" charset="0"/>
                <a:cs typeface="Calibri" pitchFamily="34" charset="0"/>
              </a:rPr>
              <a:t>2 </a:t>
            </a:r>
            <a:r>
              <a:rPr lang="el-GR" sz="2000" dirty="0" smtClean="0">
                <a:latin typeface="Calibri" pitchFamily="34" charset="0"/>
                <a:cs typeface="Calibri" pitchFamily="34" charset="0"/>
              </a:rPr>
              <a:t> με </a:t>
            </a:r>
            <a:r>
              <a:rPr lang="el-GR" sz="2000" dirty="0" err="1" smtClean="0">
                <a:latin typeface="Calibri" pitchFamily="34" charset="0"/>
                <a:cs typeface="Calibri" pitchFamily="34" charset="0"/>
              </a:rPr>
              <a:t>α≠</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0 .</a:t>
            </a:r>
          </a:p>
          <a:p>
            <a:pPr lvl="1">
              <a:buFont typeface="Wingdings" pitchFamily="2" charset="2"/>
              <a:buChar char="v"/>
            </a:pPr>
            <a:r>
              <a:rPr lang="el-GR" sz="2000" b="1" dirty="0" smtClean="0">
                <a:latin typeface="Calibri" pitchFamily="34" charset="0"/>
                <a:cs typeface="Calibri" pitchFamily="34" charset="0"/>
              </a:rPr>
              <a:t> Τεχνολογικά εργαλεία: </a:t>
            </a:r>
            <a:r>
              <a:rPr lang="el-GR" sz="2000" dirty="0" smtClean="0">
                <a:latin typeface="Calibri" pitchFamily="34" charset="0"/>
                <a:cs typeface="Calibri" pitchFamily="34" charset="0"/>
              </a:rPr>
              <a:t>Λογισμικό  </a:t>
            </a:r>
            <a:r>
              <a:rPr lang="en-US" sz="2000" b="1" dirty="0" smtClean="0">
                <a:latin typeface="Calibri" pitchFamily="34" charset="0"/>
                <a:cs typeface="Calibri" pitchFamily="34" charset="0"/>
              </a:rPr>
              <a:t>CAS</a:t>
            </a:r>
            <a:r>
              <a:rPr lang="en-US" sz="2000" dirty="0" smtClean="0">
                <a:latin typeface="Calibri" pitchFamily="34" charset="0"/>
                <a:cs typeface="Calibri" pitchFamily="34" charset="0"/>
              </a:rPr>
              <a:t> </a:t>
            </a:r>
            <a:r>
              <a:rPr lang="en-US" sz="2000" b="1" dirty="0" smtClean="0">
                <a:latin typeface="Calibri" pitchFamily="34" charset="0"/>
                <a:cs typeface="Calibri" pitchFamily="34" charset="0"/>
              </a:rPr>
              <a:t>Geogebra</a:t>
            </a:r>
            <a:r>
              <a:rPr lang="el-GR" sz="2000" dirty="0" smtClean="0">
                <a:latin typeface="Calibri" pitchFamily="34" charset="0"/>
                <a:cs typeface="Calibri" pitchFamily="34" charset="0"/>
              </a:rPr>
              <a:t>.</a:t>
            </a:r>
          </a:p>
          <a:p>
            <a:endParaRPr lang="el-GR" dirty="0"/>
          </a:p>
        </p:txBody>
      </p:sp>
    </p:spTree>
    <p:extLst>
      <p:ext uri="{BB962C8B-B14F-4D97-AF65-F5344CB8AC3E}">
        <p14:creationId xmlns:p14="http://schemas.microsoft.com/office/powerpoint/2010/main" val="3620909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
        <p:nvSpPr>
          <p:cNvPr id="7" name="6 - TextBox"/>
          <p:cNvSpPr txBox="1"/>
          <p:nvPr/>
        </p:nvSpPr>
        <p:spPr>
          <a:xfrm>
            <a:off x="557368" y="448996"/>
            <a:ext cx="8095130" cy="4647426"/>
          </a:xfrm>
          <a:prstGeom prst="rect">
            <a:avLst/>
          </a:prstGeom>
          <a:noFill/>
        </p:spPr>
        <p:txBody>
          <a:bodyPr wrap="square" rtlCol="0">
            <a:spAutoFit/>
          </a:bodyPr>
          <a:lstStyle/>
          <a:p>
            <a:pPr>
              <a:buFont typeface="Wingdings" pitchFamily="2" charset="2"/>
              <a:buChar char="v"/>
            </a:pPr>
            <a:r>
              <a:rPr lang="en-US" sz="2000" b="1" dirty="0" err="1" smtClean="0">
                <a:latin typeface="Calibri" pitchFamily="34" charset="0"/>
                <a:cs typeface="Calibri" pitchFamily="34" charset="0"/>
              </a:rPr>
              <a:t>Γνωστικά</a:t>
            </a:r>
            <a:r>
              <a:rPr lang="en-US" sz="2000" b="1" dirty="0" smtClean="0">
                <a:latin typeface="Calibri" pitchFamily="34" charset="0"/>
                <a:cs typeface="Calibri" pitchFamily="34" charset="0"/>
              </a:rPr>
              <a:t> – </a:t>
            </a:r>
            <a:r>
              <a:rPr lang="en-US" sz="2000" b="1" dirty="0" err="1" smtClean="0">
                <a:latin typeface="Calibri" pitchFamily="34" charset="0"/>
                <a:cs typeface="Calibri" pitchFamily="34" charset="0"/>
              </a:rPr>
              <a:t>διδακτικά</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προβλήματα</a:t>
            </a:r>
            <a:r>
              <a:rPr lang="en-US" sz="2000" dirty="0" smtClean="0">
                <a:latin typeface="Calibri" pitchFamily="34" charset="0"/>
                <a:cs typeface="Calibri" pitchFamily="34" charset="0"/>
              </a:rPr>
              <a:t> </a:t>
            </a:r>
            <a:endParaRPr lang="el-GR" sz="2000" dirty="0" smtClean="0">
              <a:latin typeface="Calibri" pitchFamily="34" charset="0"/>
              <a:cs typeface="Calibri" pitchFamily="34" charset="0"/>
            </a:endParaRPr>
          </a:p>
          <a:p>
            <a:r>
              <a:rPr lang="el-GR" sz="2000" dirty="0" smtClean="0">
                <a:latin typeface="Calibri" pitchFamily="34" charset="0"/>
                <a:cs typeface="Calibri" pitchFamily="34" charset="0"/>
              </a:rPr>
              <a:t>Στο σχολικό βιβλίο ο  </a:t>
            </a:r>
            <a:r>
              <a:rPr lang="el-GR" sz="2000" b="1" dirty="0" smtClean="0">
                <a:latin typeface="Calibri" pitchFamily="34" charset="0"/>
                <a:cs typeface="Calibri" pitchFamily="34" charset="0"/>
              </a:rPr>
              <a:t>μικρός αριθμός στατικών εικόνων</a:t>
            </a:r>
            <a:r>
              <a:rPr lang="el-GR" sz="2000" dirty="0" smtClean="0">
                <a:latin typeface="Calibri" pitchFamily="34" charset="0"/>
                <a:cs typeface="Calibri" pitchFamily="34" charset="0"/>
              </a:rPr>
              <a:t>, για να γίνει σταδιακά η </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κατασκευή</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της</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γραφικής</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παράστασης της συνάρτησης                    </a:t>
            </a:r>
            <a:r>
              <a:rPr lang="en-US" sz="2000" dirty="0" smtClean="0">
                <a:latin typeface="Calibri" pitchFamily="34" charset="0"/>
                <a:cs typeface="Calibri" pitchFamily="34" charset="0"/>
              </a:rPr>
              <a:t>y</a:t>
            </a:r>
            <a:r>
              <a:rPr lang="el-GR" sz="2000" dirty="0">
                <a:latin typeface="Calibri" pitchFamily="34" charset="0"/>
                <a:cs typeface="Calibri" pitchFamily="34" charset="0"/>
              </a:rPr>
              <a:t>=α</a:t>
            </a:r>
            <a:r>
              <a:rPr lang="en-US" sz="2000" dirty="0">
                <a:latin typeface="Calibri" pitchFamily="34" charset="0"/>
                <a:cs typeface="Calibri" pitchFamily="34" charset="0"/>
              </a:rPr>
              <a:t>x</a:t>
            </a:r>
            <a:r>
              <a:rPr lang="el-GR" sz="2000" baseline="30000" dirty="0" smtClean="0">
                <a:latin typeface="Calibri" pitchFamily="34" charset="0"/>
                <a:cs typeface="Calibri" pitchFamily="34" charset="0"/>
              </a:rPr>
              <a:t>2</a:t>
            </a:r>
            <a:r>
              <a:rPr lang="en-US" sz="2000" baseline="30000" dirty="0">
                <a:latin typeface="Calibri" pitchFamily="34" charset="0"/>
                <a:cs typeface="Calibri" pitchFamily="34" charset="0"/>
              </a:rPr>
              <a:t> </a:t>
            </a:r>
            <a:r>
              <a:rPr lang="en-US" sz="2000" dirty="0">
                <a:latin typeface="Calibri" pitchFamily="34" charset="0"/>
                <a:cs typeface="Calibri" pitchFamily="34" charset="0"/>
              </a:rPr>
              <a:t> </a:t>
            </a:r>
            <a:r>
              <a:rPr lang="en-US" sz="2000" dirty="0" smtClean="0">
                <a:latin typeface="Calibri" pitchFamily="34" charset="0"/>
                <a:cs typeface="Calibri" pitchFamily="34" charset="0"/>
              </a:rPr>
              <a:t>+</a:t>
            </a:r>
            <a:r>
              <a:rPr lang="el-GR" sz="2000" dirty="0" smtClean="0">
                <a:latin typeface="Calibri" pitchFamily="34" charset="0"/>
                <a:cs typeface="Calibri" pitchFamily="34" charset="0"/>
              </a:rPr>
              <a:t>β</a:t>
            </a:r>
            <a:r>
              <a:rPr lang="en-US" sz="2000" dirty="0" smtClean="0">
                <a:latin typeface="Calibri" pitchFamily="34" charset="0"/>
                <a:cs typeface="Calibri" pitchFamily="34" charset="0"/>
              </a:rPr>
              <a:t>x</a:t>
            </a:r>
            <a:r>
              <a:rPr lang="el-GR" sz="2000" dirty="0" smtClean="0">
                <a:latin typeface="Calibri" pitchFamily="34" charset="0"/>
                <a:cs typeface="Calibri" pitchFamily="34" charset="0"/>
              </a:rPr>
              <a:t>+γ </a:t>
            </a:r>
            <a:r>
              <a:rPr lang="el-GR" sz="2000" baseline="30000" dirty="0" smtClean="0">
                <a:latin typeface="Calibri" pitchFamily="34" charset="0"/>
                <a:cs typeface="Calibri" pitchFamily="34" charset="0"/>
              </a:rPr>
              <a:t> </a:t>
            </a:r>
            <a:r>
              <a:rPr lang="en-US" sz="2000" baseline="30000" dirty="0" smtClean="0">
                <a:latin typeface="Calibri" pitchFamily="34" charset="0"/>
                <a:cs typeface="Calibri" pitchFamily="34" charset="0"/>
              </a:rPr>
              <a:t> </a:t>
            </a:r>
            <a:r>
              <a:rPr lang="el-GR" sz="2000" b="1" dirty="0" smtClean="0">
                <a:latin typeface="Calibri" pitchFamily="34" charset="0"/>
                <a:cs typeface="Calibri" pitchFamily="34" charset="0"/>
              </a:rPr>
              <a:t>απαιτεί από τους μαθητές</a:t>
            </a: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ιδιαίτερες νοητικές</a:t>
            </a: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και</a:t>
            </a: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αφαιρετικές</a:t>
            </a: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δεξιότητες, </a:t>
            </a:r>
            <a:r>
              <a:rPr lang="el-GR" sz="2000" dirty="0" smtClean="0">
                <a:latin typeface="Calibri" pitchFamily="34" charset="0"/>
                <a:cs typeface="Calibri" pitchFamily="34" charset="0"/>
              </a:rPr>
              <a:t>καθώς</a:t>
            </a:r>
            <a:r>
              <a:rPr lang="en-US" sz="2000" dirty="0" smtClean="0">
                <a:latin typeface="Calibri" pitchFamily="34" charset="0"/>
                <a:cs typeface="Calibri" pitchFamily="34" charset="0"/>
              </a:rPr>
              <a:t> </a:t>
            </a:r>
            <a:r>
              <a:rPr lang="el-GR" sz="2000" b="1" dirty="0" smtClean="0">
                <a:latin typeface="Calibri" pitchFamily="34" charset="0"/>
                <a:cs typeface="Calibri" pitchFamily="34" charset="0"/>
              </a:rPr>
              <a:t>δεν</a:t>
            </a: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διαθέτουν διαδραστικά   χαρακτηριστικά</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δηλαδή</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δεν</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αντιδρούν</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στις</a:t>
            </a:r>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ενέργειες του μαθητή. Η </a:t>
            </a:r>
            <a:r>
              <a:rPr lang="el-GR" sz="2000" b="1" dirty="0" smtClean="0">
                <a:latin typeface="Calibri" pitchFamily="34" charset="0"/>
                <a:cs typeface="Calibri" pitchFamily="34" charset="0"/>
              </a:rPr>
              <a:t>μετωπική διδασκαλία</a:t>
            </a:r>
            <a:r>
              <a:rPr lang="el-GR" sz="2000" dirty="0" smtClean="0">
                <a:latin typeface="Calibri" pitchFamily="34" charset="0"/>
                <a:cs typeface="Calibri" pitchFamily="34" charset="0"/>
              </a:rPr>
              <a:t> επίσης </a:t>
            </a:r>
            <a:r>
              <a:rPr lang="el-GR" sz="2000" b="1" dirty="0" smtClean="0">
                <a:latin typeface="Calibri" pitchFamily="34" charset="0"/>
                <a:cs typeface="Calibri" pitchFamily="34" charset="0"/>
              </a:rPr>
              <a:t>δεν προσφέρεται</a:t>
            </a:r>
            <a:r>
              <a:rPr lang="el-GR" sz="2000" dirty="0" smtClean="0">
                <a:latin typeface="Calibri" pitchFamily="34" charset="0"/>
                <a:cs typeface="Calibri" pitchFamily="34" charset="0"/>
              </a:rPr>
              <a:t> ούτε </a:t>
            </a:r>
            <a:r>
              <a:rPr lang="el-GR" sz="2000" b="1" dirty="0" smtClean="0">
                <a:latin typeface="Calibri" pitchFamily="34" charset="0"/>
                <a:cs typeface="Calibri" pitchFamily="34" charset="0"/>
              </a:rPr>
              <a:t>από άποψη ακρίβειας</a:t>
            </a:r>
            <a:r>
              <a:rPr lang="el-GR" sz="2000" dirty="0" smtClean="0">
                <a:latin typeface="Calibri" pitchFamily="34" charset="0"/>
                <a:cs typeface="Calibri" pitchFamily="34" charset="0"/>
              </a:rPr>
              <a:t> ούτε από </a:t>
            </a:r>
            <a:r>
              <a:rPr lang="el-GR" sz="2000" b="1" dirty="0" smtClean="0">
                <a:latin typeface="Calibri" pitchFamily="34" charset="0"/>
                <a:cs typeface="Calibri" pitchFamily="34" charset="0"/>
              </a:rPr>
              <a:t>άποψη εξοικονόμησης χρόνου</a:t>
            </a:r>
            <a:r>
              <a:rPr lang="el-GR" sz="2000" dirty="0" smtClean="0">
                <a:latin typeface="Calibri" pitchFamily="34" charset="0"/>
                <a:cs typeface="Calibri" pitchFamily="34" charset="0"/>
              </a:rPr>
              <a:t> για μετασχηματισμούς παραμετροποιήσεις και άμεσα αποτελέσματα. </a:t>
            </a:r>
          </a:p>
          <a:p>
            <a:r>
              <a:rPr lang="el-GR" sz="2000" dirty="0" smtClean="0">
                <a:latin typeface="Calibri" pitchFamily="34" charset="0"/>
                <a:cs typeface="Calibri" pitchFamily="34" charset="0"/>
              </a:rPr>
              <a:t>Με την παρούσα ανοικτή </a:t>
            </a:r>
            <a:r>
              <a:rPr lang="el-GR" sz="2000" dirty="0">
                <a:latin typeface="Calibri" pitchFamily="34" charset="0"/>
                <a:cs typeface="Calibri" pitchFamily="34" charset="0"/>
              </a:rPr>
              <a:t>εκπαιδευτική οι μαθητές </a:t>
            </a:r>
            <a:r>
              <a:rPr lang="el-GR" sz="2000" b="1" dirty="0">
                <a:latin typeface="Calibri" pitchFamily="34" charset="0"/>
                <a:cs typeface="Calibri" pitchFamily="34" charset="0"/>
              </a:rPr>
              <a:t>π</a:t>
            </a:r>
            <a:r>
              <a:rPr lang="el-GR" sz="2000" b="1" dirty="0" smtClean="0">
                <a:latin typeface="Calibri" pitchFamily="34" charset="0"/>
                <a:cs typeface="Calibri" pitchFamily="34" charset="0"/>
              </a:rPr>
              <a:t>ειραματίστηκαν</a:t>
            </a:r>
            <a:r>
              <a:rPr lang="el-GR" sz="2000" dirty="0" smtClean="0">
                <a:latin typeface="Calibri" pitchFamily="34" charset="0"/>
                <a:cs typeface="Calibri" pitchFamily="34" charset="0"/>
              </a:rPr>
              <a:t>  </a:t>
            </a:r>
            <a:r>
              <a:rPr lang="el-GR" sz="2000" dirty="0">
                <a:latin typeface="Calibri" pitchFamily="34" charset="0"/>
                <a:cs typeface="Calibri" pitchFamily="34" charset="0"/>
              </a:rPr>
              <a:t>και </a:t>
            </a:r>
            <a:r>
              <a:rPr lang="el-GR" sz="2000" b="1" dirty="0">
                <a:latin typeface="Calibri" pitchFamily="34" charset="0"/>
                <a:cs typeface="Calibri" pitchFamily="34" charset="0"/>
              </a:rPr>
              <a:t> διερεύνησαν</a:t>
            </a:r>
            <a:r>
              <a:rPr lang="el-GR" sz="2000" dirty="0">
                <a:latin typeface="Calibri" pitchFamily="34" charset="0"/>
                <a:cs typeface="Calibri" pitchFamily="34" charset="0"/>
              </a:rPr>
              <a:t> </a:t>
            </a:r>
            <a:r>
              <a:rPr lang="en-US" sz="2000" dirty="0">
                <a:latin typeface="Calibri" pitchFamily="34" charset="0"/>
                <a:cs typeface="Calibri" pitchFamily="34" charset="0"/>
              </a:rPr>
              <a:t> </a:t>
            </a:r>
            <a:r>
              <a:rPr lang="el-GR" sz="2000" dirty="0">
                <a:latin typeface="Calibri" pitchFamily="34" charset="0"/>
                <a:cs typeface="Calibri" pitchFamily="34" charset="0"/>
              </a:rPr>
              <a:t>τους</a:t>
            </a:r>
            <a:r>
              <a:rPr lang="en-US" sz="2000" dirty="0">
                <a:latin typeface="Calibri" pitchFamily="34" charset="0"/>
                <a:cs typeface="Calibri" pitchFamily="34" charset="0"/>
              </a:rPr>
              <a:t> </a:t>
            </a:r>
            <a:r>
              <a:rPr lang="el-GR" sz="2000" dirty="0">
                <a:latin typeface="Calibri" pitchFamily="34" charset="0"/>
                <a:cs typeface="Calibri" pitchFamily="34" charset="0"/>
              </a:rPr>
              <a:t>μετασχηματισμούς</a:t>
            </a:r>
            <a:r>
              <a:rPr lang="en-US" sz="2000" dirty="0">
                <a:latin typeface="Calibri" pitchFamily="34" charset="0"/>
                <a:cs typeface="Calibri" pitchFamily="34" charset="0"/>
              </a:rPr>
              <a:t> </a:t>
            </a:r>
            <a:r>
              <a:rPr lang="el-GR" sz="2000" dirty="0">
                <a:latin typeface="Calibri" pitchFamily="34" charset="0"/>
                <a:cs typeface="Calibri" pitchFamily="34" charset="0"/>
              </a:rPr>
              <a:t>που</a:t>
            </a:r>
            <a:r>
              <a:rPr lang="en-US" sz="2000" dirty="0">
                <a:latin typeface="Calibri" pitchFamily="34" charset="0"/>
                <a:cs typeface="Calibri" pitchFamily="34" charset="0"/>
              </a:rPr>
              <a:t> </a:t>
            </a:r>
            <a:r>
              <a:rPr lang="el-GR" sz="2000" dirty="0">
                <a:latin typeface="Calibri" pitchFamily="34" charset="0"/>
                <a:cs typeface="Calibri" pitchFamily="34" charset="0"/>
              </a:rPr>
              <a:t>υφίσταται</a:t>
            </a:r>
            <a:r>
              <a:rPr lang="en-US" sz="2000" dirty="0">
                <a:latin typeface="Calibri" pitchFamily="34" charset="0"/>
                <a:cs typeface="Calibri" pitchFamily="34" charset="0"/>
              </a:rPr>
              <a:t> </a:t>
            </a:r>
            <a:r>
              <a:rPr lang="el-GR" sz="2000" dirty="0">
                <a:latin typeface="Calibri" pitchFamily="34" charset="0"/>
                <a:cs typeface="Calibri" pitchFamily="34" charset="0"/>
              </a:rPr>
              <a:t>η</a:t>
            </a:r>
            <a:r>
              <a:rPr lang="en-US" sz="2000" dirty="0">
                <a:latin typeface="Calibri" pitchFamily="34" charset="0"/>
                <a:cs typeface="Calibri" pitchFamily="34" charset="0"/>
              </a:rPr>
              <a:t> </a:t>
            </a:r>
            <a:r>
              <a:rPr lang="el-GR" sz="2000" dirty="0">
                <a:latin typeface="Calibri" pitchFamily="34" charset="0"/>
                <a:cs typeface="Calibri" pitchFamily="34" charset="0"/>
              </a:rPr>
              <a:t>γραφική παράσταση </a:t>
            </a:r>
            <a:r>
              <a:rPr lang="en-US" sz="2000" dirty="0">
                <a:latin typeface="Calibri" pitchFamily="34" charset="0"/>
                <a:cs typeface="Calibri" pitchFamily="34" charset="0"/>
              </a:rPr>
              <a:t> </a:t>
            </a:r>
            <a:r>
              <a:rPr lang="el-GR" sz="2000" dirty="0">
                <a:latin typeface="Calibri" pitchFamily="34" charset="0"/>
                <a:cs typeface="Calibri" pitchFamily="34" charset="0"/>
              </a:rPr>
              <a:t>όταν μεταβάλλεται ο</a:t>
            </a:r>
            <a:r>
              <a:rPr lang="en-US" sz="2000" dirty="0">
                <a:latin typeface="Calibri" pitchFamily="34" charset="0"/>
                <a:cs typeface="Calibri" pitchFamily="34" charset="0"/>
              </a:rPr>
              <a:t> </a:t>
            </a:r>
            <a:r>
              <a:rPr lang="el-GR" sz="2000" dirty="0">
                <a:latin typeface="Calibri" pitchFamily="34" charset="0"/>
                <a:cs typeface="Calibri" pitchFamily="34" charset="0"/>
              </a:rPr>
              <a:t>συντελεστής</a:t>
            </a:r>
            <a:r>
              <a:rPr lang="en-US" sz="2000" dirty="0">
                <a:latin typeface="Calibri" pitchFamily="34" charset="0"/>
                <a:cs typeface="Calibri" pitchFamily="34" charset="0"/>
              </a:rPr>
              <a:t> </a:t>
            </a:r>
            <a:r>
              <a:rPr lang="el-GR" sz="2000" dirty="0" smtClean="0">
                <a:latin typeface="Calibri" pitchFamily="34" charset="0"/>
                <a:cs typeface="Calibri" pitchFamily="34" charset="0"/>
              </a:rPr>
              <a:t>α</a:t>
            </a:r>
            <a:r>
              <a:rPr lang="el-GR" sz="2000" b="1" dirty="0" smtClean="0">
                <a:latin typeface="Calibri" pitchFamily="34" charset="0"/>
                <a:cs typeface="Calibri" pitchFamily="34" charset="0"/>
              </a:rPr>
              <a:t>, και </a:t>
            </a:r>
            <a:r>
              <a:rPr lang="el-GR" sz="2000" b="1" dirty="0">
                <a:latin typeface="Calibri" pitchFamily="34" charset="0"/>
                <a:cs typeface="Calibri" pitchFamily="34" charset="0"/>
              </a:rPr>
              <a:t>έκαναν </a:t>
            </a:r>
            <a:r>
              <a:rPr lang="el-GR" sz="2000" b="1" dirty="0" smtClean="0">
                <a:latin typeface="Calibri" pitchFamily="34" charset="0"/>
                <a:cs typeface="Calibri" pitchFamily="34" charset="0"/>
              </a:rPr>
              <a:t> διαδραστικά με το λογισμικό </a:t>
            </a:r>
            <a:r>
              <a:rPr lang="en-US" sz="2000" b="1" dirty="0" smtClean="0">
                <a:latin typeface="Calibri" pitchFamily="34" charset="0"/>
                <a:cs typeface="Calibri" pitchFamily="34" charset="0"/>
              </a:rPr>
              <a:t>geogebra</a:t>
            </a:r>
            <a:r>
              <a:rPr lang="el-GR" sz="2000" b="1" dirty="0" smtClean="0">
                <a:latin typeface="Calibri" pitchFamily="34" charset="0"/>
                <a:cs typeface="Calibri" pitchFamily="34" charset="0"/>
              </a:rPr>
              <a:t>  </a:t>
            </a:r>
            <a:r>
              <a:rPr lang="el-GR" sz="2000" b="1" dirty="0">
                <a:latin typeface="Calibri" pitchFamily="34" charset="0"/>
                <a:cs typeface="Calibri" pitchFamily="34" charset="0"/>
              </a:rPr>
              <a:t>τις </a:t>
            </a:r>
            <a:r>
              <a:rPr lang="el-GR" sz="2000" b="1" dirty="0" smtClean="0">
                <a:latin typeface="Calibri" pitchFamily="34" charset="0"/>
                <a:cs typeface="Calibri" pitchFamily="34" charset="0"/>
              </a:rPr>
              <a:t>μετατοπίσεις </a:t>
            </a:r>
            <a:r>
              <a:rPr lang="el-GR" sz="2000" b="1" dirty="0">
                <a:latin typeface="Calibri" pitchFamily="34" charset="0"/>
                <a:cs typeface="Calibri" pitchFamily="34" charset="0"/>
              </a:rPr>
              <a:t>της βασικής συνάρτησης </a:t>
            </a:r>
            <a:r>
              <a:rPr lang="en-US" sz="2000" b="1" dirty="0">
                <a:latin typeface="Calibri" pitchFamily="34" charset="0"/>
                <a:cs typeface="Calibri" pitchFamily="34" charset="0"/>
              </a:rPr>
              <a:t>y</a:t>
            </a:r>
            <a:r>
              <a:rPr lang="el-GR" sz="2000" b="1" dirty="0">
                <a:latin typeface="Calibri" pitchFamily="34" charset="0"/>
                <a:cs typeface="Calibri" pitchFamily="34" charset="0"/>
              </a:rPr>
              <a:t>=α</a:t>
            </a:r>
            <a:r>
              <a:rPr lang="en-US" sz="2000" b="1" dirty="0">
                <a:latin typeface="Calibri" pitchFamily="34" charset="0"/>
                <a:cs typeface="Calibri" pitchFamily="34" charset="0"/>
              </a:rPr>
              <a:t>x</a:t>
            </a:r>
            <a:r>
              <a:rPr lang="el-GR" sz="2000" b="1" baseline="30000" dirty="0" smtClean="0">
                <a:latin typeface="Calibri" pitchFamily="34" charset="0"/>
                <a:cs typeface="Calibri" pitchFamily="34" charset="0"/>
              </a:rPr>
              <a:t>2</a:t>
            </a:r>
            <a:r>
              <a:rPr lang="en-US" sz="2000" b="1" baseline="30000" dirty="0" smtClean="0">
                <a:latin typeface="Calibri" pitchFamily="34" charset="0"/>
                <a:cs typeface="Calibri" pitchFamily="34" charset="0"/>
              </a:rPr>
              <a:t> </a:t>
            </a:r>
            <a:r>
              <a:rPr lang="el-GR" sz="2000" b="1" dirty="0" smtClean="0">
                <a:latin typeface="Calibri" pitchFamily="34" charset="0"/>
                <a:cs typeface="Calibri" pitchFamily="34" charset="0"/>
              </a:rPr>
              <a:t> βλέποντας ταυτόχρονα τις μεταβολές που υφίσταται ο τύπος της.</a:t>
            </a:r>
            <a:endParaRPr lang="el-GR" sz="2000" dirty="0">
              <a:latin typeface="Calibri" pitchFamily="34" charset="0"/>
              <a:cs typeface="Calibri" pitchFamily="34" charset="0"/>
            </a:endParaRPr>
          </a:p>
          <a:p>
            <a:r>
              <a:rPr lang="el-GR" sz="1600" dirty="0" smtClean="0">
                <a:latin typeface="Calibri" pitchFamily="34" charset="0"/>
                <a:cs typeface="Calibri" pitchFamily="34" charset="0"/>
              </a:rPr>
              <a:t> </a:t>
            </a:r>
            <a:endParaRPr lang="el-GR" dirty="0"/>
          </a:p>
        </p:txBody>
      </p:sp>
    </p:spTree>
    <p:extLst>
      <p:ext uri="{BB962C8B-B14F-4D97-AF65-F5344CB8AC3E}">
        <p14:creationId xmlns:p14="http://schemas.microsoft.com/office/powerpoint/2010/main" val="3274430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7</a:t>
            </a:fld>
            <a:endParaRPr lang="en-US" dirty="0"/>
          </a:p>
        </p:txBody>
      </p:sp>
      <p:sp>
        <p:nvSpPr>
          <p:cNvPr id="6" name="5 - TextBox"/>
          <p:cNvSpPr txBox="1"/>
          <p:nvPr/>
        </p:nvSpPr>
        <p:spPr>
          <a:xfrm>
            <a:off x="546847" y="502024"/>
            <a:ext cx="8130988" cy="4524315"/>
          </a:xfrm>
          <a:prstGeom prst="rect">
            <a:avLst/>
          </a:prstGeom>
          <a:noFill/>
        </p:spPr>
        <p:txBody>
          <a:bodyPr wrap="square" rtlCol="0">
            <a:spAutoFit/>
          </a:bodyPr>
          <a:lstStyle/>
          <a:p>
            <a:pPr lvl="0">
              <a:buFont typeface="Wingdings" pitchFamily="2" charset="2"/>
              <a:buChar char="v"/>
            </a:pPr>
            <a:r>
              <a:rPr lang="el-GR" sz="1600" b="1" dirty="0" smtClean="0">
                <a:latin typeface="Calibri" pitchFamily="34" charset="0"/>
                <a:cs typeface="Calibri" pitchFamily="34" charset="0"/>
              </a:rPr>
              <a:t> </a:t>
            </a:r>
            <a:r>
              <a:rPr lang="en-US" b="1" dirty="0" smtClean="0">
                <a:latin typeface="Calibri" pitchFamily="34" charset="0"/>
                <a:cs typeface="Calibri" pitchFamily="34" charset="0"/>
              </a:rPr>
              <a:t>Καινοτομίες.</a:t>
            </a:r>
            <a:endParaRPr lang="el-GR" dirty="0" smtClean="0">
              <a:latin typeface="Calibri" pitchFamily="34" charset="0"/>
              <a:cs typeface="Calibri" pitchFamily="34" charset="0"/>
            </a:endParaRPr>
          </a:p>
          <a:p>
            <a:r>
              <a:rPr lang="en-US" sz="1600" b="1" dirty="0" smtClean="0">
                <a:latin typeface="Calibri" pitchFamily="34" charset="0"/>
                <a:cs typeface="Calibri" pitchFamily="34" charset="0"/>
              </a:rPr>
              <a:t> </a:t>
            </a:r>
            <a:r>
              <a:rPr lang="el-GR" sz="1500" dirty="0" smtClean="0">
                <a:latin typeface="Calibri" pitchFamily="34" charset="0"/>
                <a:cs typeface="Calibri" pitchFamily="34" charset="0"/>
              </a:rPr>
              <a:t>Η παρούσα ανοικτή εκπαιδευτική πρακτική αποτελεί μια καινοτομία στο παραδοσιακό πλαίσιο  διδασκαλίας της συγκεκριμένης ενότητας των μαθηματικών διότι εισήγαγε τα παρακάτω:</a:t>
            </a:r>
          </a:p>
          <a:p>
            <a:pPr lvl="0">
              <a:buFont typeface="Wingdings" pitchFamily="2" charset="2"/>
              <a:buChar char="§"/>
            </a:pPr>
            <a:r>
              <a:rPr lang="el-GR" sz="1500" dirty="0" smtClean="0">
                <a:latin typeface="Calibri" pitchFamily="34" charset="0"/>
                <a:cs typeface="Calibri" pitchFamily="34" charset="0"/>
              </a:rPr>
              <a:t> Με την χρήση του λογισμικού </a:t>
            </a:r>
            <a:r>
              <a:rPr lang="en-US" sz="1500" b="1" dirty="0" smtClean="0">
                <a:latin typeface="Calibri" pitchFamily="34" charset="0"/>
                <a:cs typeface="Calibri" pitchFamily="34" charset="0"/>
              </a:rPr>
              <a:t>geogebra</a:t>
            </a:r>
            <a:r>
              <a:rPr lang="el-GR" sz="1500" dirty="0" smtClean="0">
                <a:latin typeface="Calibri" pitchFamily="34" charset="0"/>
                <a:cs typeface="Calibri" pitchFamily="34" charset="0"/>
              </a:rPr>
              <a:t> είχαμε σύγχρονες εποικοδομητικές προσεγγίσεις εννοιών με δυναμικό τρόπο, </a:t>
            </a:r>
            <a:r>
              <a:rPr lang="el-GR" sz="1500" b="1" dirty="0" smtClean="0">
                <a:latin typeface="Calibri" pitchFamily="34" charset="0"/>
                <a:cs typeface="Calibri" pitchFamily="34" charset="0"/>
              </a:rPr>
              <a:t>απειρία μετασχηματισμών</a:t>
            </a:r>
            <a:r>
              <a:rPr lang="el-GR" sz="1500" dirty="0" smtClean="0">
                <a:latin typeface="Calibri" pitchFamily="34" charset="0"/>
                <a:cs typeface="Calibri" pitchFamily="34" charset="0"/>
              </a:rPr>
              <a:t>, </a:t>
            </a:r>
            <a:r>
              <a:rPr lang="el-GR" sz="1500" b="1" dirty="0" smtClean="0">
                <a:latin typeface="Calibri" pitchFamily="34" charset="0"/>
                <a:cs typeface="Calibri" pitchFamily="34" charset="0"/>
              </a:rPr>
              <a:t>πολλαπλές αναπαραστάσεις</a:t>
            </a:r>
            <a:r>
              <a:rPr lang="el-GR" sz="1500" dirty="0" smtClean="0">
                <a:latin typeface="Calibri" pitchFamily="34" charset="0"/>
                <a:cs typeface="Calibri" pitchFamily="34" charset="0"/>
              </a:rPr>
              <a:t>. Ο μαθητής είχε</a:t>
            </a:r>
            <a:r>
              <a:rPr lang="el-GR" sz="1500" b="1" dirty="0" smtClean="0">
                <a:latin typeface="Calibri" pitchFamily="34" charset="0"/>
                <a:cs typeface="Calibri" pitchFamily="34" charset="0"/>
              </a:rPr>
              <a:t> οπτικοποίηση </a:t>
            </a:r>
            <a:r>
              <a:rPr lang="el-GR" sz="1500" dirty="0" smtClean="0">
                <a:latin typeface="Calibri" pitchFamily="34" charset="0"/>
                <a:cs typeface="Calibri" pitchFamily="34" charset="0"/>
              </a:rPr>
              <a:t>κάθε μετατόπισης.</a:t>
            </a:r>
          </a:p>
          <a:p>
            <a:pPr lvl="0">
              <a:buFont typeface="Wingdings" pitchFamily="2" charset="2"/>
              <a:buChar char="§"/>
            </a:pPr>
            <a:r>
              <a:rPr lang="el-GR" sz="1500" b="1" dirty="0" smtClean="0">
                <a:latin typeface="Calibri" pitchFamily="34" charset="0"/>
                <a:cs typeface="Calibri" pitchFamily="34" charset="0"/>
              </a:rPr>
              <a:t>  Έγινε ομαδοσυνεργατική δουλειά</a:t>
            </a:r>
            <a:r>
              <a:rPr lang="el-GR" sz="1500" dirty="0" smtClean="0">
                <a:latin typeface="Calibri" pitchFamily="34" charset="0"/>
                <a:cs typeface="Calibri" pitchFamily="34" charset="0"/>
              </a:rPr>
              <a:t> για τη διαπραγμάτευση των απόψεων και τελικών συμπερασμάτων από τους μαθητές και έγινε αλλαγή της στάσης των μαθητών στα μαθηματικά και στην διαδικασία προσέγγισης τους. Οι μαθητές συνειδητοποίησαν  ότι τα μαθηματικά αποτελούν αντικείμενο διερεύνησης.</a:t>
            </a:r>
          </a:p>
          <a:p>
            <a:pPr lvl="0">
              <a:buFont typeface="Wingdings" pitchFamily="2" charset="2"/>
              <a:buChar char="§"/>
            </a:pPr>
            <a:r>
              <a:rPr lang="el-GR" sz="1500" b="1" dirty="0" smtClean="0">
                <a:latin typeface="Calibri" pitchFamily="34" charset="0"/>
                <a:cs typeface="Calibri" pitchFamily="34" charset="0"/>
              </a:rPr>
              <a:t> Δόθηκαν Φύλλα εργασίας</a:t>
            </a:r>
            <a:r>
              <a:rPr lang="el-GR" sz="1500" dirty="0" smtClean="0">
                <a:latin typeface="Calibri" pitchFamily="34" charset="0"/>
                <a:cs typeface="Calibri" pitchFamily="34" charset="0"/>
              </a:rPr>
              <a:t> με προσεκτικά σχεδιασμένες ερωτήσεις.</a:t>
            </a:r>
          </a:p>
          <a:p>
            <a:pPr lvl="0">
              <a:buFont typeface="Wingdings" pitchFamily="2" charset="2"/>
              <a:buChar char="§"/>
            </a:pPr>
            <a:r>
              <a:rPr lang="el-GR" sz="1500" b="1" dirty="0" smtClean="0">
                <a:latin typeface="Calibri" pitchFamily="34" charset="0"/>
                <a:cs typeface="Calibri" pitchFamily="34" charset="0"/>
              </a:rPr>
              <a:t> Ο Καθηγητής </a:t>
            </a:r>
            <a:r>
              <a:rPr lang="el-GR" sz="1500" dirty="0" smtClean="0">
                <a:latin typeface="Calibri" pitchFamily="34" charset="0"/>
                <a:cs typeface="Calibri" pitchFamily="34" charset="0"/>
              </a:rPr>
              <a:t>είχε ρόλο του εξυπηρετητή της μάθησης του μαθητή, σχεδιάζοντας κατάλληλο περιβάλλον μάθησης και όχι το ρόλο του πομπού γνώσεων που συνήθως συμβαίνει στο περιβάλλον μιας παραδοσιακής τάξης. Η διδασκαλία έγινε διαφορετική δίνοντας έμφαση σε </a:t>
            </a:r>
            <a:r>
              <a:rPr lang="el-GR" sz="1500" b="1" dirty="0" smtClean="0">
                <a:latin typeface="Calibri" pitchFamily="34" charset="0"/>
                <a:cs typeface="Calibri" pitchFamily="34" charset="0"/>
              </a:rPr>
              <a:t>διαδικασίες που επέτρεψαν την πειραματική προσέγγιση της γνώσης κάνοντας τον ίδιο τον μαθητή ερευνητή μετέχοντας με τον ίδιο τον δάσκαλο σε μια διαδικασία ενεργούς έρευνας</a:t>
            </a:r>
            <a:r>
              <a:rPr lang="el-GR" sz="1500" dirty="0" smtClean="0">
                <a:latin typeface="Calibri" pitchFamily="34" charset="0"/>
                <a:cs typeface="Calibri" pitchFamily="34" charset="0"/>
              </a:rPr>
              <a:t> η οποία έκανε την αποτελεσματική διδασκαλία και βελτίωσε την μάθηση. Ο δάσκαλος λειτούργησε σε ένα σύνθετο περιβάλλον μεταξύ διδασκαλίας τεχνολογίας και ανθρώπινων σχέσεων.</a:t>
            </a:r>
          </a:p>
          <a:p>
            <a:endParaRPr lang="el-GR" sz="1600" dirty="0">
              <a:latin typeface="Calibri" pitchFamily="34" charset="0"/>
              <a:cs typeface="Calibri" pitchFamily="34" charset="0"/>
            </a:endParaRPr>
          </a:p>
        </p:txBody>
      </p:sp>
    </p:spTree>
    <p:extLst>
      <p:ext uri="{BB962C8B-B14F-4D97-AF65-F5344CB8AC3E}">
        <p14:creationId xmlns:p14="http://schemas.microsoft.com/office/powerpoint/2010/main" val="2313959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8</a:t>
            </a:fld>
            <a:endParaRPr lang="en-US" dirty="0"/>
          </a:p>
        </p:txBody>
      </p:sp>
      <p:sp>
        <p:nvSpPr>
          <p:cNvPr id="7" name="6 - TextBox"/>
          <p:cNvSpPr txBox="1"/>
          <p:nvPr/>
        </p:nvSpPr>
        <p:spPr>
          <a:xfrm>
            <a:off x="510988" y="502024"/>
            <a:ext cx="8059271" cy="4308872"/>
          </a:xfrm>
          <a:prstGeom prst="rect">
            <a:avLst/>
          </a:prstGeom>
          <a:noFill/>
        </p:spPr>
        <p:txBody>
          <a:bodyPr wrap="square" rtlCol="0">
            <a:spAutoFit/>
          </a:bodyPr>
          <a:lstStyle/>
          <a:p>
            <a:pPr lvl="0">
              <a:buFont typeface="Wingdings" pitchFamily="2" charset="2"/>
              <a:buChar char="v"/>
            </a:pPr>
            <a:r>
              <a:rPr lang="el-GR" sz="1600" b="1" dirty="0" smtClean="0">
                <a:latin typeface="Calibri" pitchFamily="34" charset="0"/>
                <a:cs typeface="Calibri" pitchFamily="34" charset="0"/>
              </a:rPr>
              <a:t> </a:t>
            </a:r>
            <a:r>
              <a:rPr lang="en-US" sz="1600" b="1" dirty="0" smtClean="0">
                <a:latin typeface="Calibri" pitchFamily="34" charset="0"/>
                <a:cs typeface="Calibri" pitchFamily="34" charset="0"/>
              </a:rPr>
              <a:t>Προστιθέμενη αξία.</a:t>
            </a:r>
            <a:endParaRPr lang="el-GR" sz="1600" dirty="0" smtClean="0">
              <a:latin typeface="Calibri" pitchFamily="34" charset="0"/>
              <a:cs typeface="Calibri" pitchFamily="34" charset="0"/>
            </a:endParaRPr>
          </a:p>
          <a:p>
            <a:r>
              <a:rPr lang="el-GR" sz="1500" dirty="0" smtClean="0">
                <a:latin typeface="Calibri" pitchFamily="34" charset="0"/>
                <a:cs typeface="Calibri" pitchFamily="34" charset="0"/>
              </a:rPr>
              <a:t>Η παρούσα ανοικτή εκπαιδευτική πρακτική ανέδειξε συγκεκριμένες δράσεις οι οποίες δεν μπορούν να υλοποιηθούν με τα συμβατικά αναπαραστατικά μέσα (βιβλίο – τετράδιο - μολύβι) ενώ συγχρόνως επέκτεινε τους γνωστικούς ορίζοντες των μαθητών. Συγκεκριμένα οι μαθητές προέβησαν στις παρακάτω ενέργειες</a:t>
            </a:r>
            <a:r>
              <a:rPr lang="el-GR" sz="1500" b="1" dirty="0" smtClean="0">
                <a:latin typeface="Calibri" pitchFamily="34" charset="0"/>
                <a:cs typeface="Calibri" pitchFamily="34" charset="0"/>
              </a:rPr>
              <a:t> </a:t>
            </a:r>
            <a:endParaRPr lang="el-GR" sz="1500" dirty="0" smtClean="0">
              <a:latin typeface="Calibri" pitchFamily="34" charset="0"/>
              <a:cs typeface="Calibri" pitchFamily="34" charset="0"/>
            </a:endParaRPr>
          </a:p>
          <a:p>
            <a:pPr lvl="0">
              <a:buFont typeface="Wingdings" pitchFamily="2" charset="2"/>
              <a:buChar char="ü"/>
            </a:pPr>
            <a:r>
              <a:rPr lang="el-GR" sz="1500" dirty="0" smtClean="0">
                <a:latin typeface="Calibri" pitchFamily="34" charset="0"/>
                <a:cs typeface="Calibri" pitchFamily="34" charset="0"/>
              </a:rPr>
              <a:t> Εμφάνισαν σημεία της γραφικής παράστασης της συνάρτησης </a:t>
            </a:r>
            <a:r>
              <a:rPr lang="en-US" sz="1500" dirty="0" smtClean="0">
                <a:latin typeface="Calibri" pitchFamily="34" charset="0"/>
                <a:cs typeface="Calibri" pitchFamily="34" charset="0"/>
              </a:rPr>
              <a:t>y</a:t>
            </a:r>
            <a:r>
              <a:rPr lang="el-GR" sz="1500" dirty="0" smtClean="0">
                <a:latin typeface="Calibri" pitchFamily="34" charset="0"/>
                <a:cs typeface="Calibri" pitchFamily="34" charset="0"/>
              </a:rPr>
              <a:t>=α</a:t>
            </a:r>
            <a:r>
              <a:rPr lang="en-US" sz="1500" dirty="0" smtClean="0">
                <a:latin typeface="Calibri" pitchFamily="34" charset="0"/>
                <a:cs typeface="Calibri" pitchFamily="34" charset="0"/>
              </a:rPr>
              <a:t>x</a:t>
            </a:r>
            <a:r>
              <a:rPr lang="el-GR" sz="1500" baseline="30000" dirty="0" smtClean="0">
                <a:latin typeface="Calibri" pitchFamily="34" charset="0"/>
                <a:cs typeface="Calibri" pitchFamily="34" charset="0"/>
              </a:rPr>
              <a:t>2</a:t>
            </a:r>
            <a:r>
              <a:rPr lang="el-GR" sz="1500" dirty="0" smtClean="0">
                <a:latin typeface="Calibri" pitchFamily="34" charset="0"/>
                <a:cs typeface="Calibri" pitchFamily="34" charset="0"/>
              </a:rPr>
              <a:t>, και αύξησαν την πυκνότητα τους με ταυτόχρονη ένωση τους με διαδοχικά ευθύγραμμα τμήματα. Μπόρεσαν έτσι οι μαθητές να κάνουν </a:t>
            </a:r>
            <a:r>
              <a:rPr lang="el-GR" sz="1500" b="1" dirty="0" smtClean="0">
                <a:latin typeface="Calibri" pitchFamily="34" charset="0"/>
                <a:cs typeface="Calibri" pitchFamily="34" charset="0"/>
              </a:rPr>
              <a:t>εικασίες </a:t>
            </a:r>
            <a:r>
              <a:rPr lang="el-GR" sz="1500" dirty="0" smtClean="0">
                <a:latin typeface="Calibri" pitchFamily="34" charset="0"/>
                <a:cs typeface="Calibri" pitchFamily="34" charset="0"/>
              </a:rPr>
              <a:t>για την μορφή που έχει η γραφική παράσταση και να πετύχουν όσο το δυνατά εφικτό </a:t>
            </a:r>
            <a:r>
              <a:rPr lang="el-GR" sz="1500" b="1" dirty="0" smtClean="0">
                <a:latin typeface="Calibri" pitchFamily="34" charset="0"/>
                <a:cs typeface="Calibri" pitchFamily="34" charset="0"/>
              </a:rPr>
              <a:t>προσομοίωση της </a:t>
            </a:r>
            <a:r>
              <a:rPr lang="el-GR" sz="1500" dirty="0" smtClean="0">
                <a:latin typeface="Calibri" pitchFamily="34" charset="0"/>
                <a:cs typeface="Calibri" pitchFamily="34" charset="0"/>
              </a:rPr>
              <a:t>και στο τέλος να την εμφανίσουν.</a:t>
            </a:r>
          </a:p>
          <a:p>
            <a:pPr lvl="0">
              <a:buFont typeface="Wingdings" pitchFamily="2" charset="2"/>
              <a:buChar char="ü"/>
            </a:pPr>
            <a:r>
              <a:rPr lang="el-GR" sz="1500" b="1" dirty="0" smtClean="0">
                <a:latin typeface="Calibri" pitchFamily="34" charset="0"/>
                <a:cs typeface="Calibri" pitchFamily="34" charset="0"/>
              </a:rPr>
              <a:t> Μεταβάλλοντας δυναμικά τον συντελεστή α ανακάλυψαν</a:t>
            </a:r>
            <a:r>
              <a:rPr lang="el-GR" sz="1500" dirty="0" smtClean="0">
                <a:latin typeface="Calibri" pitchFamily="34" charset="0"/>
                <a:cs typeface="Calibri" pitchFamily="34" charset="0"/>
              </a:rPr>
              <a:t> και </a:t>
            </a:r>
            <a:r>
              <a:rPr lang="el-GR" sz="1500" b="1" dirty="0" smtClean="0">
                <a:latin typeface="Calibri" pitchFamily="34" charset="0"/>
                <a:cs typeface="Calibri" pitchFamily="34" charset="0"/>
              </a:rPr>
              <a:t>κατανόησαν </a:t>
            </a:r>
            <a:r>
              <a:rPr lang="el-GR" sz="1500" dirty="0" smtClean="0">
                <a:latin typeface="Calibri" pitchFamily="34" charset="0"/>
                <a:cs typeface="Calibri" pitchFamily="34" charset="0"/>
              </a:rPr>
              <a:t> τη συμπεριφορά της συνάρτησης  </a:t>
            </a:r>
            <a:r>
              <a:rPr lang="en-US" sz="1500" b="1" dirty="0" smtClean="0">
                <a:latin typeface="Calibri" pitchFamily="34" charset="0"/>
                <a:cs typeface="Calibri" pitchFamily="34" charset="0"/>
              </a:rPr>
              <a:t>y</a:t>
            </a:r>
            <a:r>
              <a:rPr lang="el-GR" sz="1500" b="1" dirty="0" smtClean="0">
                <a:latin typeface="Calibri" pitchFamily="34" charset="0"/>
                <a:cs typeface="Calibri" pitchFamily="34" charset="0"/>
              </a:rPr>
              <a:t>=α</a:t>
            </a:r>
            <a:r>
              <a:rPr lang="en-US" sz="1500" b="1" dirty="0" smtClean="0">
                <a:latin typeface="Calibri" pitchFamily="34" charset="0"/>
                <a:cs typeface="Calibri" pitchFamily="34" charset="0"/>
              </a:rPr>
              <a:t>x</a:t>
            </a:r>
            <a:r>
              <a:rPr lang="el-GR" sz="1500" b="1" baseline="30000" dirty="0" smtClean="0">
                <a:latin typeface="Calibri" pitchFamily="34" charset="0"/>
                <a:cs typeface="Calibri" pitchFamily="34" charset="0"/>
              </a:rPr>
              <a:t>2</a:t>
            </a:r>
            <a:r>
              <a:rPr lang="el-GR" sz="1500" dirty="0" smtClean="0">
                <a:latin typeface="Calibri" pitchFamily="34" charset="0"/>
                <a:cs typeface="Calibri" pitchFamily="34" charset="0"/>
              </a:rPr>
              <a:t> ως προς την καμπυλότητα και την απόκλιση ή σύγκλιση της με τον άξονα </a:t>
            </a:r>
            <a:r>
              <a:rPr lang="en-US" sz="1500" dirty="0" smtClean="0">
                <a:latin typeface="Calibri" pitchFamily="34" charset="0"/>
                <a:cs typeface="Calibri" pitchFamily="34" charset="0"/>
              </a:rPr>
              <a:t>y</a:t>
            </a:r>
            <a:r>
              <a:rPr lang="el-GR" sz="1500" dirty="0" smtClean="0">
                <a:latin typeface="Calibri" pitchFamily="34" charset="0"/>
                <a:cs typeface="Calibri" pitchFamily="34" charset="0"/>
              </a:rPr>
              <a:t>΄</a:t>
            </a:r>
            <a:r>
              <a:rPr lang="en-US" sz="1500" dirty="0" smtClean="0">
                <a:latin typeface="Calibri" pitchFamily="34" charset="0"/>
                <a:cs typeface="Calibri" pitchFamily="34" charset="0"/>
              </a:rPr>
              <a:t>y</a:t>
            </a:r>
            <a:r>
              <a:rPr lang="el-GR" sz="1500" dirty="0" smtClean="0">
                <a:latin typeface="Calibri" pitchFamily="34" charset="0"/>
                <a:cs typeface="Calibri" pitchFamily="34" charset="0"/>
              </a:rPr>
              <a:t>.</a:t>
            </a:r>
          </a:p>
          <a:p>
            <a:pPr lvl="0">
              <a:buFont typeface="Wingdings" pitchFamily="2" charset="2"/>
              <a:buChar char="ü"/>
            </a:pPr>
            <a:r>
              <a:rPr lang="el-GR" sz="1500" b="1" dirty="0" smtClean="0">
                <a:latin typeface="Calibri" pitchFamily="34" charset="0"/>
                <a:cs typeface="Calibri" pitchFamily="34" charset="0"/>
              </a:rPr>
              <a:t> Διερεύνησαν </a:t>
            </a:r>
            <a:r>
              <a:rPr lang="el-GR" sz="1500" dirty="0" smtClean="0">
                <a:latin typeface="Calibri" pitchFamily="34" charset="0"/>
                <a:cs typeface="Calibri" pitchFamily="34" charset="0"/>
              </a:rPr>
              <a:t> τη συμμετρία της και την ακρότατη τιμή της</a:t>
            </a:r>
            <a:r>
              <a:rPr lang="el-GR" sz="1500" b="1" dirty="0" smtClean="0">
                <a:latin typeface="Calibri" pitchFamily="34" charset="0"/>
                <a:cs typeface="Calibri" pitchFamily="34" charset="0"/>
              </a:rPr>
              <a:t> </a:t>
            </a:r>
            <a:r>
              <a:rPr lang="en-US" sz="1500" b="1" dirty="0" smtClean="0">
                <a:latin typeface="Calibri" pitchFamily="34" charset="0"/>
                <a:cs typeface="Calibri" pitchFamily="34" charset="0"/>
              </a:rPr>
              <a:t>y</a:t>
            </a:r>
            <a:r>
              <a:rPr lang="el-GR" sz="1500" b="1" dirty="0" smtClean="0">
                <a:latin typeface="Calibri" pitchFamily="34" charset="0"/>
                <a:cs typeface="Calibri" pitchFamily="34" charset="0"/>
              </a:rPr>
              <a:t>=α</a:t>
            </a:r>
            <a:r>
              <a:rPr lang="en-US" sz="1500" b="1" dirty="0" smtClean="0">
                <a:latin typeface="Calibri" pitchFamily="34" charset="0"/>
                <a:cs typeface="Calibri" pitchFamily="34" charset="0"/>
              </a:rPr>
              <a:t>x</a:t>
            </a:r>
            <a:r>
              <a:rPr lang="el-GR" sz="1500" b="1" baseline="30000" dirty="0" smtClean="0">
                <a:latin typeface="Calibri" pitchFamily="34" charset="0"/>
                <a:cs typeface="Calibri" pitchFamily="34" charset="0"/>
              </a:rPr>
              <a:t>2</a:t>
            </a:r>
            <a:r>
              <a:rPr lang="el-GR" sz="1500" dirty="0" smtClean="0">
                <a:latin typeface="Calibri" pitchFamily="34" charset="0"/>
                <a:cs typeface="Calibri" pitchFamily="34" charset="0"/>
              </a:rPr>
              <a:t> με α</a:t>
            </a:r>
            <a:r>
              <a:rPr lang="en-US" sz="1500" dirty="0" smtClean="0">
                <a:latin typeface="Calibri" pitchFamily="34" charset="0"/>
                <a:cs typeface="Calibri" pitchFamily="34" charset="0"/>
              </a:rPr>
              <a:t> </a:t>
            </a:r>
            <a:r>
              <a:rPr lang="el-GR" sz="1500" dirty="0" smtClean="0">
                <a:latin typeface="Calibri" pitchFamily="34" charset="0"/>
                <a:cs typeface="Calibri" pitchFamily="34" charset="0"/>
              </a:rPr>
              <a:t>0 για τις πολλές διαφορετικές τιμές που έδωσαν στον αριθμό α.</a:t>
            </a:r>
          </a:p>
          <a:p>
            <a:pPr lvl="0">
              <a:buFont typeface="Wingdings" pitchFamily="2" charset="2"/>
              <a:buChar char="ü"/>
            </a:pPr>
            <a:r>
              <a:rPr lang="el-GR" sz="1500" b="1" dirty="0" smtClean="0">
                <a:latin typeface="Calibri" pitchFamily="34" charset="0"/>
                <a:cs typeface="Calibri" pitchFamily="34" charset="0"/>
              </a:rPr>
              <a:t> Ανακάλυψαν</a:t>
            </a:r>
            <a:r>
              <a:rPr lang="el-GR" sz="1500" dirty="0" smtClean="0">
                <a:latin typeface="Calibri" pitchFamily="34" charset="0"/>
                <a:cs typeface="Calibri" pitchFamily="34" charset="0"/>
              </a:rPr>
              <a:t> τη </a:t>
            </a:r>
            <a:r>
              <a:rPr lang="el-GR" sz="1500" b="1" dirty="0" smtClean="0">
                <a:latin typeface="Calibri" pitchFamily="34" charset="0"/>
                <a:cs typeface="Calibri" pitchFamily="34" charset="0"/>
              </a:rPr>
              <a:t>μεταμόρφωσή της</a:t>
            </a:r>
            <a:r>
              <a:rPr lang="el-GR" sz="1500" dirty="0" smtClean="0">
                <a:latin typeface="Calibri" pitchFamily="34" charset="0"/>
                <a:cs typeface="Calibri" pitchFamily="34" charset="0"/>
              </a:rPr>
              <a:t> </a:t>
            </a:r>
            <a:r>
              <a:rPr lang="en-US" sz="1500" b="1" dirty="0" smtClean="0">
                <a:latin typeface="Calibri" pitchFamily="34" charset="0"/>
                <a:cs typeface="Calibri" pitchFamily="34" charset="0"/>
              </a:rPr>
              <a:t>y</a:t>
            </a:r>
            <a:r>
              <a:rPr lang="el-GR" sz="1500" b="1" dirty="0" smtClean="0">
                <a:latin typeface="Calibri" pitchFamily="34" charset="0"/>
                <a:cs typeface="Calibri" pitchFamily="34" charset="0"/>
              </a:rPr>
              <a:t>=</a:t>
            </a:r>
            <a:r>
              <a:rPr lang="en-US" sz="1500" b="1" dirty="0" smtClean="0">
                <a:latin typeface="Calibri" pitchFamily="34" charset="0"/>
                <a:cs typeface="Calibri" pitchFamily="34" charset="0"/>
              </a:rPr>
              <a:t>x</a:t>
            </a:r>
            <a:r>
              <a:rPr lang="el-GR" sz="1500" b="1" baseline="30000" dirty="0" smtClean="0">
                <a:latin typeface="Calibri" pitchFamily="34" charset="0"/>
                <a:cs typeface="Calibri" pitchFamily="34" charset="0"/>
              </a:rPr>
              <a:t>2</a:t>
            </a:r>
            <a:r>
              <a:rPr lang="el-GR" sz="1500" dirty="0" smtClean="0">
                <a:latin typeface="Calibri" pitchFamily="34" charset="0"/>
                <a:cs typeface="Calibri" pitchFamily="34" charset="0"/>
              </a:rPr>
              <a:t>  στην </a:t>
            </a:r>
            <a:r>
              <a:rPr lang="en-US" sz="1500" b="1" dirty="0" smtClean="0">
                <a:latin typeface="Calibri" pitchFamily="34" charset="0"/>
                <a:cs typeface="Calibri" pitchFamily="34" charset="0"/>
              </a:rPr>
              <a:t>y</a:t>
            </a:r>
            <a:r>
              <a:rPr lang="el-GR" sz="1500" b="1" dirty="0" smtClean="0">
                <a:latin typeface="Calibri" pitchFamily="34" charset="0"/>
                <a:cs typeface="Calibri" pitchFamily="34" charset="0"/>
              </a:rPr>
              <a:t>=</a:t>
            </a:r>
            <a:r>
              <a:rPr lang="en-US" sz="1500" b="1" dirty="0" smtClean="0">
                <a:latin typeface="Calibri" pitchFamily="34" charset="0"/>
                <a:cs typeface="Calibri" pitchFamily="34" charset="0"/>
              </a:rPr>
              <a:t>x</a:t>
            </a:r>
            <a:r>
              <a:rPr lang="el-GR" sz="1500" b="1" baseline="30000" dirty="0" smtClean="0">
                <a:latin typeface="Calibri" pitchFamily="34" charset="0"/>
                <a:cs typeface="Calibri" pitchFamily="34" charset="0"/>
              </a:rPr>
              <a:t>2</a:t>
            </a:r>
            <a:r>
              <a:rPr lang="el-GR" sz="1500" b="1" dirty="0" smtClean="0">
                <a:latin typeface="Calibri" pitchFamily="34" charset="0"/>
                <a:cs typeface="Calibri" pitchFamily="34" charset="0"/>
              </a:rPr>
              <a:t>+β</a:t>
            </a:r>
            <a:r>
              <a:rPr lang="en-US" sz="1500" b="1" dirty="0" smtClean="0">
                <a:latin typeface="Calibri" pitchFamily="34" charset="0"/>
                <a:cs typeface="Calibri" pitchFamily="34" charset="0"/>
              </a:rPr>
              <a:t>x</a:t>
            </a:r>
            <a:r>
              <a:rPr lang="el-GR" sz="1500" b="1" dirty="0" smtClean="0">
                <a:latin typeface="Calibri" pitchFamily="34" charset="0"/>
                <a:cs typeface="Calibri" pitchFamily="34" charset="0"/>
              </a:rPr>
              <a:t>+γ</a:t>
            </a:r>
            <a:r>
              <a:rPr lang="el-GR" sz="1500" dirty="0" smtClean="0">
                <a:latin typeface="Calibri" pitchFamily="34" charset="0"/>
                <a:cs typeface="Calibri" pitchFamily="34" charset="0"/>
              </a:rPr>
              <a:t> μέσα από </a:t>
            </a:r>
            <a:r>
              <a:rPr lang="el-GR" sz="1500" b="1" dirty="0" smtClean="0">
                <a:latin typeface="Calibri" pitchFamily="34" charset="0"/>
                <a:cs typeface="Calibri" pitchFamily="34" charset="0"/>
              </a:rPr>
              <a:t>δυναμικές πολλαπλές μετατοπίσεις</a:t>
            </a:r>
            <a:r>
              <a:rPr lang="el-GR" sz="1500" dirty="0" smtClean="0">
                <a:latin typeface="Calibri" pitchFamily="34" charset="0"/>
                <a:cs typeface="Calibri" pitchFamily="34" charset="0"/>
              </a:rPr>
              <a:t> οριζόντιες και κατακόρυφες που οι ίδιοι έκαναν</a:t>
            </a:r>
          </a:p>
          <a:p>
            <a:pPr lvl="0">
              <a:buFont typeface="Wingdings" pitchFamily="2" charset="2"/>
              <a:buChar char="ü"/>
            </a:pPr>
            <a:r>
              <a:rPr lang="el-GR" sz="1500" b="1" dirty="0" smtClean="0">
                <a:latin typeface="Calibri" pitchFamily="34" charset="0"/>
                <a:cs typeface="Calibri" pitchFamily="34" charset="0"/>
              </a:rPr>
              <a:t> Πειραματίστηκαν </a:t>
            </a:r>
            <a:r>
              <a:rPr lang="el-GR" sz="1500" dirty="0" smtClean="0">
                <a:latin typeface="Calibri" pitchFamily="34" charset="0"/>
                <a:cs typeface="Calibri" pitchFamily="34" charset="0"/>
              </a:rPr>
              <a:t>με τις μετατοπίσεις και μελέτησαν την  </a:t>
            </a:r>
            <a:r>
              <a:rPr lang="en-US" sz="1500" b="1" dirty="0" smtClean="0">
                <a:latin typeface="Calibri" pitchFamily="34" charset="0"/>
                <a:cs typeface="Calibri" pitchFamily="34" charset="0"/>
              </a:rPr>
              <a:t>y</a:t>
            </a:r>
            <a:r>
              <a:rPr lang="el-GR" sz="1500" b="1" dirty="0" smtClean="0">
                <a:latin typeface="Calibri" pitchFamily="34" charset="0"/>
                <a:cs typeface="Calibri" pitchFamily="34" charset="0"/>
              </a:rPr>
              <a:t>=α</a:t>
            </a:r>
            <a:r>
              <a:rPr lang="en-US" sz="1500" b="1" dirty="0" smtClean="0">
                <a:latin typeface="Calibri" pitchFamily="34" charset="0"/>
                <a:cs typeface="Calibri" pitchFamily="34" charset="0"/>
              </a:rPr>
              <a:t>x</a:t>
            </a:r>
            <a:r>
              <a:rPr lang="el-GR" sz="1500" b="1" baseline="30000" dirty="0" smtClean="0">
                <a:latin typeface="Calibri" pitchFamily="34" charset="0"/>
                <a:cs typeface="Calibri" pitchFamily="34" charset="0"/>
              </a:rPr>
              <a:t>2</a:t>
            </a:r>
            <a:r>
              <a:rPr lang="el-GR" sz="1500" b="1" dirty="0" smtClean="0">
                <a:latin typeface="Calibri" pitchFamily="34" charset="0"/>
                <a:cs typeface="Calibri" pitchFamily="34" charset="0"/>
              </a:rPr>
              <a:t>+β</a:t>
            </a:r>
            <a:r>
              <a:rPr lang="en-US" sz="1500" b="1" dirty="0" smtClean="0">
                <a:latin typeface="Calibri" pitchFamily="34" charset="0"/>
                <a:cs typeface="Calibri" pitchFamily="34" charset="0"/>
              </a:rPr>
              <a:t>x</a:t>
            </a:r>
            <a:r>
              <a:rPr lang="el-GR" sz="1500" b="1" dirty="0" smtClean="0">
                <a:latin typeface="Calibri" pitchFamily="34" charset="0"/>
                <a:cs typeface="Calibri" pitchFamily="34" charset="0"/>
              </a:rPr>
              <a:t>+γ</a:t>
            </a:r>
            <a:r>
              <a:rPr lang="el-GR" sz="1500" dirty="0" smtClean="0">
                <a:latin typeface="Calibri" pitchFamily="34" charset="0"/>
                <a:cs typeface="Calibri" pitchFamily="34" charset="0"/>
              </a:rPr>
              <a:t> με α≠0 ως προς τα χαρακτηριστικά της ( κυρτότητα, ακρότατα, κορυφή, συμμετρίες).</a:t>
            </a:r>
          </a:p>
          <a:p>
            <a:endParaRPr lang="el-GR" dirty="0"/>
          </a:p>
        </p:txBody>
      </p:sp>
    </p:spTree>
    <p:extLst>
      <p:ext uri="{BB962C8B-B14F-4D97-AF65-F5344CB8AC3E}">
        <p14:creationId xmlns:p14="http://schemas.microsoft.com/office/powerpoint/2010/main" val="3353983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
        <p:nvSpPr>
          <p:cNvPr id="7" name="6 - TextBox"/>
          <p:cNvSpPr txBox="1"/>
          <p:nvPr/>
        </p:nvSpPr>
        <p:spPr>
          <a:xfrm>
            <a:off x="519952" y="502024"/>
            <a:ext cx="8175812" cy="4401205"/>
          </a:xfrm>
          <a:prstGeom prst="rect">
            <a:avLst/>
          </a:prstGeom>
          <a:noFill/>
        </p:spPr>
        <p:txBody>
          <a:bodyPr wrap="square" rtlCol="0">
            <a:spAutoFit/>
          </a:bodyPr>
          <a:lstStyle/>
          <a:p>
            <a:pPr>
              <a:buFont typeface="Wingdings" pitchFamily="2" charset="2"/>
              <a:buChar char="v"/>
            </a:pPr>
            <a:r>
              <a:rPr lang="el-GR" sz="1400" b="1" dirty="0" smtClean="0">
                <a:latin typeface="Calibri" pitchFamily="34" charset="0"/>
                <a:cs typeface="Calibri" pitchFamily="34" charset="0"/>
              </a:rPr>
              <a:t>  Διδακτικοί στόχοι  (Από την πλευρά του γνωστικού αντικειμένου)</a:t>
            </a:r>
            <a:endParaRPr lang="el-GR" sz="1400" dirty="0" smtClean="0">
              <a:latin typeface="Calibri" pitchFamily="34" charset="0"/>
              <a:cs typeface="Calibri" pitchFamily="34" charset="0"/>
            </a:endParaRPr>
          </a:p>
          <a:p>
            <a:r>
              <a:rPr lang="el-GR" sz="1400" b="1" dirty="0" smtClean="0">
                <a:latin typeface="Calibri" pitchFamily="34" charset="0"/>
                <a:cs typeface="Calibri" pitchFamily="34" charset="0"/>
              </a:rPr>
              <a:t>Οι δραστηριότητες της παρούσας ανοικτής εκπαιδευτικής πρακτικής</a:t>
            </a:r>
            <a:r>
              <a:rPr lang="el-GR" sz="1400" dirty="0" smtClean="0">
                <a:latin typeface="Calibri" pitchFamily="34" charset="0"/>
                <a:cs typeface="Calibri" pitchFamily="34" charset="0"/>
              </a:rPr>
              <a:t> είχαν ως στόχο τη σύνδεση και κατανόηση, μέσω πειραματισμών, βασικών μαθηματικών εννοιών. Σκοπός των διαφορετικών προσεγγίσεων με τη βοήθεια του λογισμικού ήταν μεταξύ άλλων και: </a:t>
            </a:r>
          </a:p>
          <a:p>
            <a:pPr lvl="0">
              <a:buFont typeface="Wingdings" pitchFamily="2" charset="2"/>
              <a:buChar char="ü"/>
            </a:pPr>
            <a:r>
              <a:rPr lang="el-GR" sz="1400" b="1" dirty="0" smtClean="0">
                <a:latin typeface="Calibri" pitchFamily="34" charset="0"/>
                <a:cs typeface="Calibri" pitchFamily="34" charset="0"/>
              </a:rPr>
              <a:t> Να διερευνήσουν </a:t>
            </a:r>
            <a:r>
              <a:rPr lang="el-GR" sz="1400" dirty="0" smtClean="0">
                <a:latin typeface="Calibri" pitchFamily="34" charset="0"/>
                <a:cs typeface="Calibri" pitchFamily="34" charset="0"/>
              </a:rPr>
              <a:t>και να προσεγγίσουν ορισμένες βασικές έννοιες που αφορούν την έννοια της συμμεταβολής δυο  μεταβλητών </a:t>
            </a:r>
            <a:r>
              <a:rPr lang="en-US" sz="1400" dirty="0" smtClean="0">
                <a:latin typeface="Calibri" pitchFamily="34" charset="0"/>
                <a:cs typeface="Calibri" pitchFamily="34" charset="0"/>
              </a:rPr>
              <a:t>x</a:t>
            </a:r>
            <a:r>
              <a:rPr lang="el-GR" sz="1400" dirty="0" smtClean="0">
                <a:latin typeface="Calibri" pitchFamily="34" charset="0"/>
                <a:cs typeface="Calibri" pitchFamily="34" charset="0"/>
              </a:rPr>
              <a:t>, </a:t>
            </a:r>
            <a:r>
              <a:rPr lang="en-US" sz="1400" dirty="0" smtClean="0">
                <a:latin typeface="Calibri" pitchFamily="34" charset="0"/>
                <a:cs typeface="Calibri" pitchFamily="34" charset="0"/>
              </a:rPr>
              <a:t>y</a:t>
            </a:r>
            <a:r>
              <a:rPr lang="el-GR" sz="1400" dirty="0" smtClean="0">
                <a:latin typeface="Calibri" pitchFamily="34" charset="0"/>
                <a:cs typeface="Calibri" pitchFamily="34" charset="0"/>
              </a:rPr>
              <a:t> που αποτελούν συντεταγμένες (</a:t>
            </a:r>
            <a:r>
              <a:rPr lang="en-US" sz="1400" dirty="0" smtClean="0">
                <a:latin typeface="Calibri" pitchFamily="34" charset="0"/>
                <a:cs typeface="Calibri" pitchFamily="34" charset="0"/>
              </a:rPr>
              <a:t>x</a:t>
            </a:r>
            <a:r>
              <a:rPr lang="el-GR" sz="1400" dirty="0" smtClean="0">
                <a:latin typeface="Calibri" pitchFamily="34" charset="0"/>
                <a:cs typeface="Calibri" pitchFamily="34" charset="0"/>
              </a:rPr>
              <a:t>,</a:t>
            </a:r>
            <a:r>
              <a:rPr lang="en-US" sz="1400" dirty="0" smtClean="0">
                <a:latin typeface="Calibri" pitchFamily="34" charset="0"/>
                <a:cs typeface="Calibri" pitchFamily="34" charset="0"/>
              </a:rPr>
              <a:t>y</a:t>
            </a:r>
            <a:r>
              <a:rPr lang="el-GR" sz="1400" dirty="0" smtClean="0">
                <a:latin typeface="Calibri" pitchFamily="34" charset="0"/>
                <a:cs typeface="Calibri" pitchFamily="34" charset="0"/>
              </a:rPr>
              <a:t>) διαδοχικών θέσεων </a:t>
            </a:r>
            <a:r>
              <a:rPr lang="el-GR" sz="1400" b="1" dirty="0" smtClean="0">
                <a:latin typeface="Calibri" pitchFamily="34" charset="0"/>
                <a:cs typeface="Calibri" pitchFamily="34" charset="0"/>
              </a:rPr>
              <a:t>του σφαιριδίου ενός εκκρεμούς</a:t>
            </a:r>
            <a:r>
              <a:rPr lang="el-GR" sz="1400" dirty="0" smtClean="0">
                <a:latin typeface="Calibri" pitchFamily="34" charset="0"/>
                <a:cs typeface="Calibri" pitchFamily="34" charset="0"/>
              </a:rPr>
              <a:t>, να κάνουν εικασίες  για το σχήμα που σχηματίζουν οι διαδοχικές θέσεις του σημείου </a:t>
            </a:r>
            <a:r>
              <a:rPr lang="el-GR" sz="1400" b="1" dirty="0" smtClean="0">
                <a:latin typeface="Calibri" pitchFamily="34" charset="0"/>
                <a:cs typeface="Calibri" pitchFamily="34" charset="0"/>
              </a:rPr>
              <a:t>του σφαιριδίου ενός εκκρεμούς </a:t>
            </a:r>
            <a:r>
              <a:rPr lang="el-GR" sz="1400" dirty="0" smtClean="0">
                <a:latin typeface="Calibri" pitchFamily="34" charset="0"/>
                <a:cs typeface="Calibri" pitchFamily="34" charset="0"/>
              </a:rPr>
              <a:t>(αν ενωθούν με ευθύγραμμα τμήματα). Δηλαδή τι σχήμα διαγράφουν τα ίχνη των διαδοχικών θέσεων  του σφαιριδίου ενός εκκρεμούς.</a:t>
            </a:r>
          </a:p>
          <a:p>
            <a:pPr lvl="0">
              <a:buFont typeface="Wingdings" pitchFamily="2" charset="2"/>
              <a:buChar char="ü"/>
            </a:pPr>
            <a:r>
              <a:rPr lang="el-GR" sz="1400" dirty="0" smtClean="0">
                <a:latin typeface="Calibri" pitchFamily="34" charset="0"/>
                <a:cs typeface="Calibri" pitchFamily="34" charset="0"/>
              </a:rPr>
              <a:t> Να </a:t>
            </a:r>
            <a:r>
              <a:rPr lang="el-GR" sz="1400" b="1" dirty="0" smtClean="0">
                <a:latin typeface="Calibri" pitchFamily="34" charset="0"/>
                <a:cs typeface="Calibri" pitchFamily="34" charset="0"/>
              </a:rPr>
              <a:t>διακρίνουν</a:t>
            </a:r>
            <a:r>
              <a:rPr lang="el-GR" sz="1400" dirty="0" smtClean="0">
                <a:latin typeface="Calibri" pitchFamily="34" charset="0"/>
                <a:cs typeface="Calibri" pitchFamily="34" charset="0"/>
              </a:rPr>
              <a:t> τις </a:t>
            </a:r>
            <a:r>
              <a:rPr lang="el-GR" sz="1400" b="1" dirty="0" smtClean="0">
                <a:latin typeface="Calibri" pitchFamily="34" charset="0"/>
                <a:cs typeface="Calibri" pitchFamily="34" charset="0"/>
              </a:rPr>
              <a:t>συμμετρίες την καμπυλότητα και τα ακρότατα</a:t>
            </a:r>
            <a:r>
              <a:rPr lang="el-GR" sz="1400" dirty="0" smtClean="0">
                <a:latin typeface="Calibri" pitchFamily="34" charset="0"/>
                <a:cs typeface="Calibri" pitchFamily="34" charset="0"/>
              </a:rPr>
              <a:t> της παραβολής </a:t>
            </a:r>
            <a:r>
              <a:rPr lang="en-US" sz="1400" dirty="0" smtClean="0">
                <a:latin typeface="Calibri" pitchFamily="34" charset="0"/>
                <a:cs typeface="Calibri" pitchFamily="34" charset="0"/>
              </a:rPr>
              <a:t>y</a:t>
            </a:r>
            <a:r>
              <a:rPr lang="el-GR" sz="1400" dirty="0" smtClean="0">
                <a:latin typeface="Calibri" pitchFamily="34" charset="0"/>
                <a:cs typeface="Calibri" pitchFamily="34" charset="0"/>
              </a:rPr>
              <a:t>=α</a:t>
            </a:r>
            <a:r>
              <a:rPr lang="en-US" sz="1400" dirty="0" smtClean="0">
                <a:latin typeface="Calibri" pitchFamily="34" charset="0"/>
                <a:cs typeface="Calibri" pitchFamily="34" charset="0"/>
              </a:rPr>
              <a:t>x</a:t>
            </a:r>
            <a:r>
              <a:rPr lang="el-GR" sz="1400" baseline="30000" dirty="0" smtClean="0">
                <a:latin typeface="Calibri" pitchFamily="34" charset="0"/>
                <a:cs typeface="Calibri" pitchFamily="34" charset="0"/>
              </a:rPr>
              <a:t>2</a:t>
            </a:r>
            <a:r>
              <a:rPr lang="el-GR" sz="1400" dirty="0" smtClean="0">
                <a:latin typeface="Calibri" pitchFamily="34" charset="0"/>
                <a:cs typeface="Calibri" pitchFamily="34" charset="0"/>
              </a:rPr>
              <a:t> </a:t>
            </a:r>
            <a:r>
              <a:rPr lang="el-GR" sz="1400" b="1" dirty="0" smtClean="0">
                <a:latin typeface="Calibri" pitchFamily="34" charset="0"/>
                <a:cs typeface="Calibri" pitchFamily="34" charset="0"/>
              </a:rPr>
              <a:t>ανάλογα με το πρόσημο του αριθμού α.</a:t>
            </a:r>
            <a:endParaRPr lang="el-GR" sz="1400" dirty="0" smtClean="0">
              <a:latin typeface="Calibri" pitchFamily="34" charset="0"/>
              <a:cs typeface="Calibri" pitchFamily="34" charset="0"/>
            </a:endParaRPr>
          </a:p>
          <a:p>
            <a:pPr lvl="0">
              <a:buFont typeface="Wingdings" pitchFamily="2" charset="2"/>
              <a:buChar char="ü"/>
            </a:pPr>
            <a:r>
              <a:rPr lang="el-GR" sz="1400" dirty="0" smtClean="0">
                <a:latin typeface="Calibri" pitchFamily="34" charset="0"/>
                <a:cs typeface="Calibri" pitchFamily="34" charset="0"/>
              </a:rPr>
              <a:t> Να μπορούν να </a:t>
            </a:r>
            <a:r>
              <a:rPr lang="el-GR" sz="1400" b="1" dirty="0" smtClean="0">
                <a:latin typeface="Calibri" pitchFamily="34" charset="0"/>
                <a:cs typeface="Calibri" pitchFamily="34" charset="0"/>
              </a:rPr>
              <a:t>διακρίνουν</a:t>
            </a:r>
            <a:r>
              <a:rPr lang="el-GR" sz="1400" dirty="0" smtClean="0">
                <a:latin typeface="Calibri" pitchFamily="34" charset="0"/>
                <a:cs typeface="Calibri" pitchFamily="34" charset="0"/>
              </a:rPr>
              <a:t> αν η παραβολή  </a:t>
            </a:r>
            <a:r>
              <a:rPr lang="en-US" sz="1400" b="1" dirty="0" smtClean="0">
                <a:latin typeface="Calibri" pitchFamily="34" charset="0"/>
                <a:cs typeface="Calibri" pitchFamily="34" charset="0"/>
              </a:rPr>
              <a:t>y</a:t>
            </a:r>
            <a:r>
              <a:rPr lang="el-GR" sz="1400" b="1" dirty="0" smtClean="0">
                <a:latin typeface="Calibri" pitchFamily="34" charset="0"/>
                <a:cs typeface="Calibri" pitchFamily="34" charset="0"/>
              </a:rPr>
              <a:t>=α</a:t>
            </a:r>
            <a:r>
              <a:rPr lang="en-US" sz="1400" b="1" dirty="0" smtClean="0">
                <a:latin typeface="Calibri" pitchFamily="34" charset="0"/>
                <a:cs typeface="Calibri" pitchFamily="34" charset="0"/>
              </a:rPr>
              <a:t>x</a:t>
            </a:r>
            <a:r>
              <a:rPr lang="el-GR" sz="1400" b="1" baseline="30000" dirty="0" smtClean="0">
                <a:latin typeface="Calibri" pitchFamily="34" charset="0"/>
                <a:cs typeface="Calibri" pitchFamily="34" charset="0"/>
              </a:rPr>
              <a:t>2</a:t>
            </a:r>
            <a:r>
              <a:rPr lang="el-GR" sz="1400" b="1" dirty="0" smtClean="0">
                <a:latin typeface="Calibri" pitchFamily="34" charset="0"/>
                <a:cs typeface="Calibri" pitchFamily="34" charset="0"/>
              </a:rPr>
              <a:t> συγκλίνει ή αποκλίνει</a:t>
            </a:r>
            <a:r>
              <a:rPr lang="el-GR" sz="1400" dirty="0" smtClean="0">
                <a:latin typeface="Calibri" pitchFamily="34" charset="0"/>
                <a:cs typeface="Calibri" pitchFamily="34" charset="0"/>
              </a:rPr>
              <a:t> από τον άξονα </a:t>
            </a:r>
            <a:r>
              <a:rPr lang="en-US" sz="1400" dirty="0" smtClean="0">
                <a:latin typeface="Calibri" pitchFamily="34" charset="0"/>
                <a:cs typeface="Calibri" pitchFamily="34" charset="0"/>
              </a:rPr>
              <a:t>y</a:t>
            </a:r>
            <a:r>
              <a:rPr lang="el-GR" sz="1400" dirty="0" smtClean="0">
                <a:latin typeface="Calibri" pitchFamily="34" charset="0"/>
                <a:cs typeface="Calibri" pitchFamily="34" charset="0"/>
              </a:rPr>
              <a:t>΄</a:t>
            </a:r>
            <a:r>
              <a:rPr lang="en-US" sz="1400" dirty="0" smtClean="0">
                <a:latin typeface="Calibri" pitchFamily="34" charset="0"/>
                <a:cs typeface="Calibri" pitchFamily="34" charset="0"/>
              </a:rPr>
              <a:t>y </a:t>
            </a:r>
            <a:r>
              <a:rPr lang="el-GR" sz="1400" b="1" dirty="0" smtClean="0">
                <a:latin typeface="Calibri" pitchFamily="34" charset="0"/>
                <a:cs typeface="Calibri" pitchFamily="34" charset="0"/>
              </a:rPr>
              <a:t>ανάλογα με τις αυξομειώσεις του αριθμού α.</a:t>
            </a:r>
            <a:endParaRPr lang="el-GR" sz="1400" dirty="0" smtClean="0">
              <a:latin typeface="Calibri" pitchFamily="34" charset="0"/>
              <a:cs typeface="Calibri" pitchFamily="34" charset="0"/>
            </a:endParaRPr>
          </a:p>
          <a:p>
            <a:pPr lvl="0">
              <a:buFont typeface="Wingdings" pitchFamily="2" charset="2"/>
              <a:buChar char="ü"/>
            </a:pPr>
            <a:r>
              <a:rPr lang="el-GR" sz="1400" dirty="0" smtClean="0">
                <a:latin typeface="Calibri" pitchFamily="34" charset="0"/>
                <a:cs typeface="Calibri" pitchFamily="34" charset="0"/>
              </a:rPr>
              <a:t> Να </a:t>
            </a:r>
            <a:r>
              <a:rPr lang="el-GR" sz="1400" b="1" dirty="0" smtClean="0">
                <a:latin typeface="Calibri" pitchFamily="34" charset="0"/>
                <a:cs typeface="Calibri" pitchFamily="34" charset="0"/>
              </a:rPr>
              <a:t>κατανοήσουν </a:t>
            </a:r>
            <a:r>
              <a:rPr lang="el-GR" sz="1400" dirty="0" smtClean="0">
                <a:latin typeface="Calibri" pitchFamily="34" charset="0"/>
                <a:cs typeface="Calibri" pitchFamily="34" charset="0"/>
              </a:rPr>
              <a:t>ότι η συνάρτηση του τριωνύμου </a:t>
            </a:r>
            <a:r>
              <a:rPr lang="en-US" sz="1400" b="1" dirty="0" smtClean="0">
                <a:latin typeface="Calibri" pitchFamily="34" charset="0"/>
                <a:cs typeface="Calibri" pitchFamily="34" charset="0"/>
              </a:rPr>
              <a:t>y</a:t>
            </a:r>
            <a:r>
              <a:rPr lang="el-GR" sz="1400" b="1" dirty="0" smtClean="0">
                <a:latin typeface="Calibri" pitchFamily="34" charset="0"/>
                <a:cs typeface="Calibri" pitchFamily="34" charset="0"/>
              </a:rPr>
              <a:t>=αχ</a:t>
            </a:r>
            <a:r>
              <a:rPr lang="el-GR" sz="1400" b="1" baseline="30000" dirty="0" smtClean="0">
                <a:latin typeface="Calibri" pitchFamily="34" charset="0"/>
                <a:cs typeface="Calibri" pitchFamily="34" charset="0"/>
              </a:rPr>
              <a:t>2</a:t>
            </a:r>
            <a:r>
              <a:rPr lang="el-GR" sz="1400" b="1" dirty="0" smtClean="0">
                <a:latin typeface="Calibri" pitchFamily="34" charset="0"/>
                <a:cs typeface="Calibri" pitchFamily="34" charset="0"/>
              </a:rPr>
              <a:t>+βχ+γ προκύπτει από οριζόντια και κατόπιν κατακόρυφη μετατόπιση της </a:t>
            </a:r>
            <a:r>
              <a:rPr lang="en-US" sz="1400" b="1" dirty="0" smtClean="0">
                <a:latin typeface="Calibri" pitchFamily="34" charset="0"/>
                <a:cs typeface="Calibri" pitchFamily="34" charset="0"/>
              </a:rPr>
              <a:t>y</a:t>
            </a:r>
            <a:r>
              <a:rPr lang="el-GR" sz="1400" b="1" dirty="0" smtClean="0">
                <a:latin typeface="Calibri" pitchFamily="34" charset="0"/>
                <a:cs typeface="Calibri" pitchFamily="34" charset="0"/>
              </a:rPr>
              <a:t>=α</a:t>
            </a:r>
            <a:r>
              <a:rPr lang="en-US" sz="1400" b="1" dirty="0" smtClean="0">
                <a:latin typeface="Calibri" pitchFamily="34" charset="0"/>
                <a:cs typeface="Calibri" pitchFamily="34" charset="0"/>
              </a:rPr>
              <a:t>x</a:t>
            </a:r>
            <a:r>
              <a:rPr lang="el-GR" sz="1400" b="1" baseline="30000" dirty="0" smtClean="0">
                <a:latin typeface="Calibri" pitchFamily="34" charset="0"/>
                <a:cs typeface="Calibri" pitchFamily="34" charset="0"/>
              </a:rPr>
              <a:t>2</a:t>
            </a:r>
            <a:r>
              <a:rPr lang="el-GR" sz="1400" dirty="0" smtClean="0">
                <a:latin typeface="Calibri" pitchFamily="34" charset="0"/>
                <a:cs typeface="Calibri" pitchFamily="34" charset="0"/>
              </a:rPr>
              <a:t>.</a:t>
            </a:r>
          </a:p>
          <a:p>
            <a:pPr lvl="0">
              <a:buFont typeface="Wingdings" pitchFamily="2" charset="2"/>
              <a:buChar char="ü"/>
            </a:pPr>
            <a:r>
              <a:rPr lang="el-GR" sz="1400" dirty="0" smtClean="0">
                <a:latin typeface="Calibri" pitchFamily="34" charset="0"/>
                <a:cs typeface="Calibri" pitchFamily="34" charset="0"/>
              </a:rPr>
              <a:t> Βλέποντας τον τύπο  της συνάρτησης του τριωνύμου </a:t>
            </a:r>
            <a:r>
              <a:rPr lang="en-US" sz="1400" dirty="0" smtClean="0">
                <a:latin typeface="Calibri" pitchFamily="34" charset="0"/>
                <a:cs typeface="Calibri" pitchFamily="34" charset="0"/>
              </a:rPr>
              <a:t>y</a:t>
            </a:r>
            <a:r>
              <a:rPr lang="el-GR" sz="1400" dirty="0" smtClean="0">
                <a:latin typeface="Calibri" pitchFamily="34" charset="0"/>
                <a:cs typeface="Calibri" pitchFamily="34" charset="0"/>
              </a:rPr>
              <a:t>=αχ</a:t>
            </a:r>
            <a:r>
              <a:rPr lang="el-GR" sz="1400" baseline="30000" dirty="0" smtClean="0">
                <a:latin typeface="Calibri" pitchFamily="34" charset="0"/>
                <a:cs typeface="Calibri" pitchFamily="34" charset="0"/>
              </a:rPr>
              <a:t>2</a:t>
            </a:r>
            <a:r>
              <a:rPr lang="el-GR" sz="1400" dirty="0" smtClean="0">
                <a:latin typeface="Calibri" pitchFamily="34" charset="0"/>
                <a:cs typeface="Calibri" pitchFamily="34" charset="0"/>
              </a:rPr>
              <a:t>+βχ+γ να μπορούν να διακρίνουν αν παρουσιάζει μέγιστο ή ελάχιστο (ανάλογα με το πρόσημο του αριθμού α). Ποια είναι η τιμή του ακρότατου και για ποια τιμή του </a:t>
            </a:r>
            <a:r>
              <a:rPr lang="en-US" sz="1400" dirty="0" smtClean="0">
                <a:latin typeface="Calibri" pitchFamily="34" charset="0"/>
                <a:cs typeface="Calibri" pitchFamily="34" charset="0"/>
              </a:rPr>
              <a:t>x</a:t>
            </a:r>
            <a:r>
              <a:rPr lang="el-GR" sz="1400" dirty="0" smtClean="0">
                <a:latin typeface="Calibri" pitchFamily="34" charset="0"/>
                <a:cs typeface="Calibri" pitchFamily="34" charset="0"/>
              </a:rPr>
              <a:t> λαμβάνεται. Ποια είναι η κορυφή της παραβολής ποιος είναι ό άξονας συμμετρίας της παραβολής.</a:t>
            </a:r>
          </a:p>
          <a:p>
            <a:endParaRPr lang="el-GR" sz="1400" dirty="0"/>
          </a:p>
        </p:txBody>
      </p:sp>
    </p:spTree>
    <p:extLst>
      <p:ext uri="{BB962C8B-B14F-4D97-AF65-F5344CB8AC3E}">
        <p14:creationId xmlns:p14="http://schemas.microsoft.com/office/powerpoint/2010/main" val="9784218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_Open-Educational-Practices-ppt-Template-v2.0_20_11_2017">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Template>
  <TotalTime>738</TotalTime>
  <Words>4072</Words>
  <Application>Microsoft Office PowerPoint</Application>
  <PresentationFormat>Προβολή στην οθόνη (4:3)</PresentationFormat>
  <Paragraphs>232</Paragraphs>
  <Slides>35</Slides>
  <Notes>4</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35</vt:i4>
      </vt:variant>
    </vt:vector>
  </HeadingPairs>
  <TitlesOfParts>
    <vt:vector size="44" baseType="lpstr">
      <vt:lpstr>Arial</vt:lpstr>
      <vt:lpstr>Calibri</vt:lpstr>
      <vt:lpstr>Cambria</vt:lpstr>
      <vt:lpstr>Franklin Gothic Book</vt:lpstr>
      <vt:lpstr>Perpetua</vt:lpstr>
      <vt:lpstr>Tunga</vt:lpstr>
      <vt:lpstr>Wingdings</vt:lpstr>
      <vt:lpstr>DS_Open-Educational-Practices-ppt-Template-v2.0_20_11_2017</vt:lpstr>
      <vt:lpstr>Equation</vt:lpstr>
      <vt:lpstr>Οι Συναρτήσεις y=αx2  και y=αx2+βx+γ με α≠0 στο Γυμνάσιο </vt:lpstr>
      <vt:lpstr>Παρουσίαση του PowerPoint</vt:lpstr>
      <vt:lpstr>ΣΥΝΤΟΜΗ ΠΕΡΙΓΡΑΦΗ</vt:lpstr>
      <vt:lpstr>ΣΥΝΤΟΜΗ ΠΕΡΙΓΡΑΦΗ</vt:lpstr>
      <vt:lpstr>ΣΧΕΔΙΑΣΜΟΣ ΤΗΣ ανοιχτησ εκπαιδευτικησ ΠΡΑΚΤΙΚΗΣ</vt:lpstr>
      <vt:lpstr>ΣΤΟΙΧΕΙΑ ΣΧΕΔΙΑΣΜΟΥ </vt:lpstr>
      <vt:lpstr>ΣΤΟΙΧΕΙΑ ΣΧΕΔΙΑΣΜΟΥ </vt:lpstr>
      <vt:lpstr>ΣΤΟΙΧΕΙΑ ΣΧΕΔΙΑΣΜΟΥ </vt:lpstr>
      <vt:lpstr>ΔΙΔΑΚΤΙΚΟΙ ΣΤΟΧΟΙ</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ΣΤΟΙΧΕΙΑ ΤΕΚΜΗΡΙΩΣΗΣ ΚΑΙ ΕΠΕΚΤΑΣΗΣ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ΣΧΕΣΗ ΜΕ ΑΛΛΕΣ ΑΝΟΙΧΤΕΣ ΕΚΠΑΙΔΕΥΤΙΚΕΣ ΠΡΑΚΤΙΚΕΣ</vt:lpstr>
      <vt:lpstr>ΣΧΕΣΗ ΜΕ ΑΛΛΕΣ ΑΝΟΙΧΤΕΣ ΕΚΠΑΙΔΕΥΤΙΚΕΣ ΠΡΑΚΤΙΚΕΣ</vt:lpstr>
      <vt:lpstr>ΣΧΕΣΗ ΜΕ ΑΛΛΕΣ ΑΝΟΙΧΤΕΣ ΕΚΠΑΙΔΕΥΤΙΚΕΣ ΠΡΑΚΤΙΚΕΣ</vt:lpstr>
      <vt:lpstr> ΠΡΟΣΘΕΤΟ ΥΛΙΚΟ ΠΟΥ ΑΞΙΟΠΟΙΗΘΗΚΕ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Συναρτήσεις y=αx2  και y=αx2+βx+γ με α≠</dc:title>
  <dc:creator>ΚΟΡΤΙΚΗ ΔΗΜΗΤΡΑ</dc:creator>
  <cp:lastModifiedBy>ΚΟΡΤΙΚΗ ΔΗΜΗΤΡΑ</cp:lastModifiedBy>
  <cp:revision>86</cp:revision>
  <dcterms:created xsi:type="dcterms:W3CDTF">2018-06-22T14:31:45Z</dcterms:created>
  <dcterms:modified xsi:type="dcterms:W3CDTF">2018-06-29T17:02:59Z</dcterms:modified>
</cp:coreProperties>
</file>