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8" r:id="rId3"/>
    <p:sldId id="262" r:id="rId4"/>
    <p:sldId id="271" r:id="rId5"/>
    <p:sldId id="272" r:id="rId6"/>
    <p:sldId id="263" r:id="rId7"/>
    <p:sldId id="257" r:id="rId8"/>
    <p:sldId id="273" r:id="rId9"/>
    <p:sldId id="260" r:id="rId10"/>
    <p:sldId id="266" r:id="rId11"/>
    <p:sldId id="274" r:id="rId12"/>
    <p:sldId id="278" r:id="rId13"/>
    <p:sldId id="277" r:id="rId14"/>
    <p:sldId id="279" r:id="rId15"/>
    <p:sldId id="280" r:id="rId16"/>
    <p:sldId id="281" r:id="rId17"/>
    <p:sldId id="286" r:id="rId18"/>
    <p:sldId id="261" r:id="rId19"/>
    <p:sldId id="282" r:id="rId20"/>
    <p:sldId id="265" r:id="rId21"/>
    <p:sldId id="268" r:id="rId22"/>
    <p:sldId id="284" r:id="rId23"/>
    <p:sldId id="285" r:id="rId24"/>
    <p:sldId id="288" r:id="rId25"/>
    <p:sldId id="269" r:id="rId26"/>
    <p:sldId id="276" r:id="rId27"/>
    <p:sldId id="275" r:id="rId28"/>
    <p:sldId id="270"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2" d="100"/>
          <a:sy n="82" d="100"/>
        </p:scale>
        <p:origin x="-100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7/11/2018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7</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July 11,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hyperlink" Target="http://ebooks.edu.gr/modules/ebook/show.php/DSGYM-A105/749/4884,223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m/maps/d/viewer?mid=1L7LSY0fyVnSFassY_U4NGaF0e0s&amp;hl=el&amp;ll=31.203404999999996,29.860839799999894&amp;z=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maps/d/viewer?mid=1L7LSY0fyVnSFassY_U4NGaF0e0s&amp;hl=el&amp;ll=34.770669288311886,47.66378385000007&amp;z=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greek-language.gr/digitalResources/literature/education/urban/index.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ebooks.edu.gr/modules/ebook/show.php/DSGL-A102/750/4903,22398/"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photodentro.edu.gr/lor/handle/8521/9315" TargetMode="External"/><Relationship Id="rId2" Type="http://schemas.openxmlformats.org/officeDocument/2006/relationships/hyperlink" Target="http://photodentro.edu.gr/lor/handle/8521/139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maps/d/viewer?mid=1L7LSY0fyVnSFassY_U4NGaF0e0s&amp;hl=el&amp;ll=31.203404999999997,29.860839799999894&amp;z=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104172" y="115747"/>
            <a:ext cx="8715737" cy="1983152"/>
          </a:xfrm>
        </p:spPr>
        <p:txBody>
          <a:bodyPr/>
          <a:lstStyle/>
          <a:p>
            <a:r>
              <a:rPr lang="el-GR" sz="4200" cap="none" dirty="0" smtClean="0"/>
              <a:t>Ο Μ.Αλέξανδρος &amp; η κατάκτηση της Ανατολής μέσα από το πρίσμα του κριτικού γραμματισμού</a:t>
            </a:r>
            <a:endParaRPr lang="en-US" sz="4200" cap="none" dirty="0"/>
          </a:p>
        </p:txBody>
      </p:sp>
      <p:sp>
        <p:nvSpPr>
          <p:cNvPr id="8" name="TextBox 7"/>
          <p:cNvSpPr txBox="1"/>
          <p:nvPr/>
        </p:nvSpPr>
        <p:spPr>
          <a:xfrm>
            <a:off x="4900614" y="4659004"/>
            <a:ext cx="3816074" cy="338554"/>
          </a:xfrm>
          <a:prstGeom prst="rect">
            <a:avLst/>
          </a:prstGeom>
          <a:noFill/>
        </p:spPr>
        <p:txBody>
          <a:bodyPr wrap="square" rtlCol="0">
            <a:spAutoFit/>
          </a:bodyPr>
          <a:lstStyle/>
          <a:p>
            <a:r>
              <a:rPr lang="el-GR" sz="1600" dirty="0" smtClean="0"/>
              <a:t>Μαρία Μιχάλη, Φιλόλογος (ΠΕ02)</a:t>
            </a:r>
            <a:endParaRPr lang="el-GR" sz="1600" dirty="0"/>
          </a:p>
        </p:txBody>
      </p:sp>
      <p:sp>
        <p:nvSpPr>
          <p:cNvPr id="18" name="Subtitle 2"/>
          <p:cNvSpPr txBox="1">
            <a:spLocks/>
          </p:cNvSpPr>
          <p:nvPr/>
        </p:nvSpPr>
        <p:spPr>
          <a:xfrm>
            <a:off x="3871557" y="6078300"/>
            <a:ext cx="5246068" cy="382042"/>
          </a:xfrm>
          <a:prstGeom prst="rect">
            <a:avLst/>
          </a:prstGeom>
        </p:spPr>
        <p:txBody>
          <a:bodyPr vert="horz" lIns="91440" tIns="9144" rIns="91440" bIns="45720" rtlCol="0">
            <a:normAutofit/>
          </a:bodyPr>
          <a:lstStyle/>
          <a:p>
            <a:pPr marL="0" marR="0" lvl="0" indent="0" algn="just"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err="1" smtClean="0">
                <a:solidFill>
                  <a:schemeClr val="accent3">
                    <a:lumMod val="50000"/>
                  </a:schemeClr>
                </a:solidFill>
                <a:ea typeface="+mj-ea"/>
                <a:cs typeface="Tunga" pitchFamily="2"/>
              </a:rPr>
              <a:t>αγιοσ</a:t>
            </a:r>
            <a:r>
              <a:rPr lang="el-GR" sz="1400" cap="all" spc="400" dirty="0" smtClean="0">
                <a:solidFill>
                  <a:schemeClr val="accent3">
                    <a:lumMod val="50000"/>
                  </a:schemeClr>
                </a:solidFill>
                <a:ea typeface="+mj-ea"/>
                <a:cs typeface="Tunga" pitchFamily="2"/>
              </a:rPr>
              <a:t> δημητριοσ, 10/7/2018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304796" y="2095018"/>
            <a:ext cx="5181604" cy="949124"/>
          </a:xfrm>
        </p:spPr>
        <p:txBody>
          <a:bodyPr>
            <a:noAutofit/>
          </a:bodyPr>
          <a:lstStyle/>
          <a:p>
            <a:pPr algn="ctr"/>
            <a:r>
              <a:rPr lang="el-GR" sz="2400" b="0" dirty="0" smtClean="0">
                <a:solidFill>
                  <a:schemeClr val="accent2">
                    <a:lumMod val="75000"/>
                  </a:schemeClr>
                </a:solidFill>
                <a:effectLst>
                  <a:outerShdw blurRad="38100" dist="38100" dir="2700000" algn="tl">
                    <a:srgbClr val="000000">
                      <a:alpha val="43137"/>
                    </a:srgbClr>
                  </a:outerShdw>
                </a:effectLst>
              </a:rPr>
              <a:t>2</a:t>
            </a:r>
            <a:r>
              <a:rPr lang="el-GR" sz="2400" b="0" baseline="30000" dirty="0" smtClean="0">
                <a:solidFill>
                  <a:schemeClr val="accent2">
                    <a:lumMod val="75000"/>
                  </a:schemeClr>
                </a:solidFill>
                <a:effectLst>
                  <a:outerShdw blurRad="38100" dist="38100" dir="2700000" algn="tl">
                    <a:srgbClr val="000000">
                      <a:alpha val="43137"/>
                    </a:srgbClr>
                  </a:outerShdw>
                </a:effectLst>
              </a:rPr>
              <a:t>ο</a:t>
            </a:r>
            <a:r>
              <a:rPr lang="el-GR" sz="2400" b="0" dirty="0" smtClean="0">
                <a:solidFill>
                  <a:schemeClr val="accent2">
                    <a:lumMod val="75000"/>
                  </a:schemeClr>
                </a:solidFill>
                <a:effectLst>
                  <a:outerShdw blurRad="38100" dist="38100" dir="2700000" algn="tl">
                    <a:srgbClr val="000000">
                      <a:alpha val="43137"/>
                    </a:srgbClr>
                  </a:outerShdw>
                </a:effectLst>
              </a:rPr>
              <a:t> Γυμνάσιο Αγίου Δημητρίου «Δημήτρης Γληνός»</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004" y="3014520"/>
            <a:ext cx="1994763" cy="3063780"/>
          </a:xfrm>
          <a:prstGeom prst="rect">
            <a:avLst/>
          </a:prstGeom>
          <a:ln>
            <a:noFill/>
          </a:ln>
          <a:effectLst>
            <a:softEdge rad="112500"/>
          </a:effectLst>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1752" y="1004888"/>
            <a:ext cx="1526334" cy="1940516"/>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14033" y="1034544"/>
            <a:ext cx="5658631" cy="1815151"/>
          </a:xfrm>
        </p:spPr>
        <p:txBody>
          <a:bodyPr>
            <a:normAutofit/>
          </a:bodyPr>
          <a:lstStyle/>
          <a:p>
            <a:pPr algn="just">
              <a:buFont typeface="Wingdings" panose="05000000000000000000" pitchFamily="2" charset="2"/>
              <a:buChar char="§"/>
            </a:pPr>
            <a:r>
              <a:rPr lang="el-GR" sz="2000" dirty="0">
                <a:solidFill>
                  <a:schemeClr val="accent2">
                    <a:lumMod val="50000"/>
                  </a:schemeClr>
                </a:solidFill>
                <a:effectLst>
                  <a:outerShdw blurRad="38100" dist="38100" dir="2700000" algn="tl">
                    <a:srgbClr val="000000">
                      <a:alpha val="43137"/>
                    </a:srgbClr>
                  </a:outerShdw>
                </a:effectLst>
              </a:rPr>
              <a:t> ψηφιακό </a:t>
            </a:r>
            <a:r>
              <a:rPr lang="el-GR" sz="2000" dirty="0" smtClean="0">
                <a:solidFill>
                  <a:schemeClr val="accent2">
                    <a:lumMod val="50000"/>
                  </a:schemeClr>
                </a:solidFill>
                <a:effectLst>
                  <a:outerShdw blurRad="38100" dist="38100" dir="2700000" algn="tl">
                    <a:srgbClr val="000000">
                      <a:alpha val="43137"/>
                    </a:srgbClr>
                  </a:outerShdw>
                </a:effectLst>
              </a:rPr>
              <a:t>σχολείο: αξιοποιήθηκε </a:t>
            </a:r>
            <a:r>
              <a:rPr lang="el-GR" sz="2000" dirty="0">
                <a:solidFill>
                  <a:schemeClr val="accent2">
                    <a:lumMod val="50000"/>
                  </a:schemeClr>
                </a:solidFill>
                <a:effectLst>
                  <a:outerShdw blurRad="38100" dist="38100" dir="2700000" algn="tl">
                    <a:srgbClr val="000000">
                      <a:alpha val="43137"/>
                    </a:srgbClr>
                  </a:outerShdw>
                </a:effectLst>
              </a:rPr>
              <a:t>το εμπλουτισμένο ψηφιακό σχολικό βιβλίο</a:t>
            </a:r>
            <a:endParaRPr lang="el-GR" b="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pic>
        <p:nvPicPr>
          <p:cNvPr id="27" name="Content Placeholder 26"/>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630238" y="3376708"/>
            <a:ext cx="1841500" cy="1379347"/>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2" y="3194702"/>
            <a:ext cx="5697268" cy="1744639"/>
          </a:xfrm>
        </p:spPr>
        <p:txBody>
          <a:bodyPr>
            <a:normAutofit/>
          </a:bodyPr>
          <a:lstStyle/>
          <a:p>
            <a:pPr>
              <a:buFont typeface="Arial" panose="020B0604020202020204" pitchFamily="34" charset="0"/>
              <a:buChar char="•"/>
            </a:pPr>
            <a:r>
              <a:rPr lang="el-GR" sz="2000" dirty="0">
                <a:solidFill>
                  <a:schemeClr val="accent2">
                    <a:lumMod val="50000"/>
                  </a:schemeClr>
                </a:solidFill>
                <a:effectLst>
                  <a:outerShdw blurRad="38100" dist="38100" dir="2700000" algn="tl">
                    <a:srgbClr val="000000">
                      <a:alpha val="43137"/>
                    </a:srgbClr>
                  </a:outerShdw>
                </a:effectLst>
              </a:rPr>
              <a:t> Διαδικτυακές πηγές που αναζητούν οι μαθητές/</a:t>
            </a:r>
            <a:r>
              <a:rPr lang="el-GR" sz="2000" dirty="0" err="1">
                <a:solidFill>
                  <a:schemeClr val="accent2">
                    <a:lumMod val="50000"/>
                  </a:schemeClr>
                </a:solidFill>
                <a:effectLst>
                  <a:outerShdw blurRad="38100" dist="38100" dir="2700000" algn="tl">
                    <a:srgbClr val="000000">
                      <a:alpha val="43137"/>
                    </a:srgbClr>
                  </a:outerShdw>
                </a:effectLst>
              </a:rPr>
              <a:t>ριες</a:t>
            </a:r>
            <a:r>
              <a:rPr lang="el-GR" sz="2000" dirty="0">
                <a:solidFill>
                  <a:schemeClr val="accent2">
                    <a:lumMod val="50000"/>
                  </a:schemeClr>
                </a:solidFill>
                <a:effectLst>
                  <a:outerShdw blurRad="38100" dist="38100" dir="2700000" algn="tl">
                    <a:srgbClr val="000000">
                      <a:alpha val="43137"/>
                    </a:srgbClr>
                  </a:outerShdw>
                </a:effectLst>
              </a:rPr>
              <a:t> με λέξεις-κλειδιά </a:t>
            </a:r>
            <a:r>
              <a:rPr lang="en-US" sz="2000" dirty="0" smtClean="0">
                <a:solidFill>
                  <a:schemeClr val="accent2">
                    <a:lumMod val="50000"/>
                  </a:schemeClr>
                </a:solidFill>
                <a:effectLst>
                  <a:outerShdw blurRad="38100" dist="38100" dir="2700000" algn="tl">
                    <a:srgbClr val="000000">
                      <a:alpha val="43137"/>
                    </a:srgbClr>
                  </a:outerShdw>
                </a:effectLst>
              </a:rPr>
              <a:t> </a:t>
            </a:r>
            <a:r>
              <a:rPr lang="el-GR" sz="2000" dirty="0" smtClean="0">
                <a:solidFill>
                  <a:schemeClr val="accent2">
                    <a:lumMod val="50000"/>
                  </a:schemeClr>
                </a:solidFill>
                <a:effectLst>
                  <a:outerShdw blurRad="38100" dist="38100" dir="2700000" algn="tl">
                    <a:srgbClr val="000000">
                      <a:alpha val="43137"/>
                    </a:srgbClr>
                  </a:outerShdw>
                </a:effectLst>
              </a:rPr>
              <a:t>ή </a:t>
            </a:r>
            <a:r>
              <a:rPr lang="el-GR" sz="2000" dirty="0">
                <a:solidFill>
                  <a:schemeClr val="accent2">
                    <a:lumMod val="50000"/>
                  </a:schemeClr>
                </a:solidFill>
                <a:effectLst>
                  <a:outerShdw blurRad="38100" dist="38100" dir="2700000" algn="tl">
                    <a:srgbClr val="000000">
                      <a:alpha val="43137"/>
                    </a:srgbClr>
                  </a:outerShdw>
                </a:effectLst>
              </a:rPr>
              <a:t>με τη χρήση τελεστών.</a:t>
            </a:r>
            <a:endParaRPr lang="el-GR" b="0"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10" name="Content Placeholder 9"/>
          <p:cNvSpPr>
            <a:spLocks noGrp="1"/>
          </p:cNvSpPr>
          <p:nvPr>
            <p:ph sz="half" idx="2"/>
          </p:nvPr>
        </p:nvSpPr>
        <p:spPr>
          <a:xfrm>
            <a:off x="557213" y="497711"/>
            <a:ext cx="8135374" cy="4213185"/>
          </a:xfrm>
        </p:spPr>
        <p:txBody>
          <a:bodyPr>
            <a:normAutofit fontScale="40000" lnSpcReduction="20000"/>
          </a:bodyPr>
          <a:lstStyle/>
          <a:p>
            <a:pPr lvl="1">
              <a:buFont typeface="Arial" pitchFamily="34" charset="0"/>
              <a:buChar char="•"/>
            </a:pPr>
            <a:r>
              <a:rPr lang="el-GR" sz="5600" u="sng" dirty="0" smtClean="0"/>
              <a:t>Περιγραφή δραστηριότητας: </a:t>
            </a:r>
          </a:p>
          <a:p>
            <a:pPr marL="0" lvl="1" indent="0" algn="just">
              <a:buNone/>
            </a:pPr>
            <a:r>
              <a:rPr lang="el-GR" sz="5600" dirty="0"/>
              <a:t>Οι μαθητές/</a:t>
            </a:r>
            <a:r>
              <a:rPr lang="el-GR" sz="5600" dirty="0" err="1"/>
              <a:t>ριες</a:t>
            </a:r>
            <a:r>
              <a:rPr lang="el-GR" sz="5600" dirty="0"/>
              <a:t> εργάζονται </a:t>
            </a:r>
            <a:r>
              <a:rPr lang="el-GR" sz="5600" b="1" dirty="0"/>
              <a:t>ομαδοσυνεργατικά</a:t>
            </a:r>
            <a:r>
              <a:rPr lang="el-GR" sz="5600" dirty="0"/>
              <a:t>. Αναλαμβάνουν διαφορετικές εργασίες που σχετίζονται όλες με την προσωπικότητα του Μ.Αλέξανδρου. </a:t>
            </a:r>
            <a:r>
              <a:rPr lang="el-GR" sz="5600" b="1" dirty="0"/>
              <a:t>Στόχος</a:t>
            </a:r>
            <a:r>
              <a:rPr lang="el-GR" sz="5600" dirty="0"/>
              <a:t> είναι να σκιαγραφήσουν την προσωπικότητά του από διαφορετικές οπτικές γωνίες.  Πληροφορίες αναζητούν στο σχολικό βιβλίο και στους υπερσυνδέσμους του εμπλουτισμένου ψηφιακού βιβλίου. Επίσης, δίνεται η επιλογή να αναζητήσουν πληροφορίες στο διαδίκτυο με λέξεις </a:t>
            </a:r>
            <a:r>
              <a:rPr lang="el-GR" sz="5600" dirty="0" smtClean="0"/>
              <a:t>κλειδιά.</a:t>
            </a:r>
          </a:p>
          <a:p>
            <a:pPr marL="0" lvl="1" indent="0" algn="just">
              <a:buNone/>
            </a:pPr>
            <a:r>
              <a:rPr lang="el-GR" sz="5600" dirty="0" smtClean="0"/>
              <a:t>Πιο αναλυτικά:</a:t>
            </a:r>
          </a:p>
          <a:p>
            <a:pPr marL="0" lvl="1" indent="0" algn="just">
              <a:buNone/>
            </a:pPr>
            <a:r>
              <a:rPr lang="el-GR" sz="5600" dirty="0"/>
              <a:t>Η </a:t>
            </a:r>
            <a:r>
              <a:rPr lang="el-GR" sz="5600" b="1" dirty="0" smtClean="0"/>
              <a:t>1</a:t>
            </a:r>
            <a:r>
              <a:rPr lang="el-GR" sz="5600" b="1" baseline="30000" dirty="0" smtClean="0"/>
              <a:t>η</a:t>
            </a:r>
            <a:r>
              <a:rPr lang="el-GR" sz="5600" b="1" dirty="0" smtClean="0"/>
              <a:t>  </a:t>
            </a:r>
            <a:r>
              <a:rPr lang="el-GR" sz="5600" b="1" dirty="0"/>
              <a:t>ομάδα </a:t>
            </a:r>
            <a:r>
              <a:rPr lang="el-GR" sz="5600" dirty="0"/>
              <a:t>αναλαμβάνει να γράψει την </a:t>
            </a:r>
            <a:r>
              <a:rPr lang="el-GR" sz="5600" b="1" dirty="0"/>
              <a:t>αυτοβιογραφία</a:t>
            </a:r>
            <a:r>
              <a:rPr lang="el-GR" sz="5600" dirty="0"/>
              <a:t> του Μ.Αλέξανδρου : Για παράδειγμα: «</a:t>
            </a:r>
            <a:r>
              <a:rPr lang="el-GR" sz="5600" i="1" dirty="0"/>
              <a:t>Είμαι ο Αλέξανδρος. Γεννήθηκα στην Πέλλα της Μακεδονίας τον Ιούλιο του 356 </a:t>
            </a:r>
            <a:r>
              <a:rPr lang="el-GR" sz="5600" i="1" dirty="0" err="1"/>
              <a:t>π.Χ.</a:t>
            </a:r>
            <a:r>
              <a:rPr lang="el-GR" sz="5600" i="1" dirty="0"/>
              <a:t> </a:t>
            </a:r>
            <a:r>
              <a:rPr lang="el-GR" sz="5600" dirty="0" smtClean="0"/>
              <a:t>...». Να </a:t>
            </a:r>
            <a:r>
              <a:rPr lang="el-GR" sz="5600" dirty="0"/>
              <a:t>συνεχίσετε τη αυτοβιογραφία του (περίπου 200 λέξεις).</a:t>
            </a:r>
          </a:p>
          <a:p>
            <a:pPr lvl="1" algn="just">
              <a:buFont typeface="Arial" pitchFamily="34" charset="0"/>
              <a:buChar char="•"/>
            </a:pPr>
            <a:endParaRPr lang="el-GR" sz="5600" dirty="0"/>
          </a:p>
          <a:p>
            <a:pPr lvl="1" algn="just">
              <a:buFont typeface="Arial" pitchFamily="34" charset="0"/>
              <a:buChar char="•"/>
            </a:pPr>
            <a:endParaRPr lang="el-GR" sz="4800" dirty="0" smtClean="0"/>
          </a:p>
          <a:p>
            <a:pPr lvl="1" algn="just">
              <a:buFont typeface="Arial" pitchFamily="34" charset="0"/>
              <a:buChar char="•"/>
            </a:pPr>
            <a:endParaRPr lang="en-US" sz="4800" dirty="0" smtClean="0"/>
          </a:p>
          <a:p>
            <a:pPr lvl="1">
              <a:buFont typeface="Arial" pitchFamily="34" charset="0"/>
              <a:buChar char="•"/>
            </a:pPr>
            <a:endParaRPr lang="en-US" sz="4800" dirty="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
        <p:nvSpPr>
          <p:cNvPr id="10" name="Content Placeholder 9"/>
          <p:cNvSpPr>
            <a:spLocks noGrp="1"/>
          </p:cNvSpPr>
          <p:nvPr>
            <p:ph sz="half" idx="2"/>
          </p:nvPr>
        </p:nvSpPr>
        <p:spPr>
          <a:xfrm>
            <a:off x="557213" y="497711"/>
            <a:ext cx="8135374" cy="4213185"/>
          </a:xfrm>
        </p:spPr>
        <p:txBody>
          <a:bodyPr>
            <a:normAutofit fontScale="25000" lnSpcReduction="20000"/>
          </a:bodyPr>
          <a:lstStyle/>
          <a:p>
            <a:pPr marL="0" lvl="1" indent="0" algn="just">
              <a:buNone/>
            </a:pPr>
            <a:r>
              <a:rPr lang="el-GR" sz="7200" dirty="0" smtClean="0"/>
              <a:t>Η </a:t>
            </a:r>
            <a:r>
              <a:rPr lang="el-GR" sz="7200" b="1" dirty="0" smtClean="0"/>
              <a:t>2</a:t>
            </a:r>
            <a:r>
              <a:rPr lang="el-GR" sz="7200" b="1" baseline="30000" dirty="0" smtClean="0"/>
              <a:t>η</a:t>
            </a:r>
            <a:r>
              <a:rPr lang="el-GR" sz="7200" b="1" dirty="0" smtClean="0"/>
              <a:t>  </a:t>
            </a:r>
            <a:r>
              <a:rPr lang="el-GR" sz="7200" b="1" dirty="0"/>
              <a:t>ομάδα </a:t>
            </a:r>
            <a:r>
              <a:rPr lang="el-GR" sz="7200" dirty="0"/>
              <a:t>αναλαμβάνει να γράψει τη </a:t>
            </a:r>
            <a:r>
              <a:rPr lang="el-GR" sz="7200" b="1" dirty="0"/>
              <a:t>βιογραφία</a:t>
            </a:r>
            <a:r>
              <a:rPr lang="el-GR" sz="7200" dirty="0"/>
              <a:t> του Μ.Αλέξανδρου από την οπτική γωνία κάποιου Μακεδόνα ο οποίος πρόσκειται φιλικά στον Μ.Αλέξανδρο. </a:t>
            </a:r>
          </a:p>
          <a:p>
            <a:pPr marL="0" lvl="1" indent="0" algn="just">
              <a:buNone/>
            </a:pPr>
            <a:r>
              <a:rPr lang="el-GR" sz="7200" dirty="0"/>
              <a:t>Για παράδειγμα: «</a:t>
            </a:r>
            <a:r>
              <a:rPr lang="el-GR" sz="7200" i="1" dirty="0"/>
              <a:t>Ο Μ.Αλέξανδρος δεν ήταν μόνο ένας πολύ ικανός στρατηγός αλλά κι ένας ιδιαίτερα έξυπνος πολιτικός...». </a:t>
            </a:r>
            <a:r>
              <a:rPr lang="el-GR" sz="7200" dirty="0"/>
              <a:t>Να συνεχίσετε τη βιογραφία του (περίπου 200 λέξεις</a:t>
            </a:r>
            <a:r>
              <a:rPr lang="el-GR" sz="7200" dirty="0" smtClean="0"/>
              <a:t>).</a:t>
            </a:r>
          </a:p>
          <a:p>
            <a:pPr marL="0" lvl="1" indent="0" algn="just">
              <a:buNone/>
            </a:pPr>
            <a:endParaRPr lang="el-GR" sz="7200" dirty="0" smtClean="0"/>
          </a:p>
          <a:p>
            <a:pPr marL="0" lvl="1" indent="0" algn="just">
              <a:buNone/>
            </a:pPr>
            <a:r>
              <a:rPr lang="el-GR" sz="7200" dirty="0"/>
              <a:t>Η </a:t>
            </a:r>
            <a:r>
              <a:rPr lang="el-GR" sz="7200" b="1" dirty="0" smtClean="0"/>
              <a:t>3</a:t>
            </a:r>
            <a:r>
              <a:rPr lang="el-GR" sz="7200" b="1" baseline="30000" dirty="0" smtClean="0"/>
              <a:t>η</a:t>
            </a:r>
            <a:r>
              <a:rPr lang="el-GR" sz="7200" b="1" dirty="0" smtClean="0"/>
              <a:t>  </a:t>
            </a:r>
            <a:r>
              <a:rPr lang="el-GR" sz="7200" b="1" dirty="0"/>
              <a:t>ομάδα </a:t>
            </a:r>
            <a:r>
              <a:rPr lang="el-GR" sz="7200" dirty="0"/>
              <a:t>αναλαμβάνει να γράψει τη </a:t>
            </a:r>
            <a:r>
              <a:rPr lang="el-GR" sz="7200" b="1" dirty="0"/>
              <a:t>βιογραφία</a:t>
            </a:r>
            <a:r>
              <a:rPr lang="el-GR" sz="7200" dirty="0"/>
              <a:t> του Μ.Αλέξανδρου από την οπτική γωνία κάποιου Πέρση από τις περιοχές που κατέκτησε ο Μ.Αλέξανδρος και που είναι εχθρικός απέναντί του. Για παράδειγμα: «</a:t>
            </a:r>
            <a:r>
              <a:rPr lang="el-GR" sz="7200" i="1" dirty="0"/>
              <a:t>Ο Μ.Αλέξανδρος ήταν ένας αδίστακτος στρατηλάτης, ένας αιμοδιψής δολοφόνος...» </a:t>
            </a:r>
            <a:r>
              <a:rPr lang="el-GR" sz="7200" dirty="0"/>
              <a:t>Να συνεχίσετε τη βιογραφία του (περίπου 200 λέξεις</a:t>
            </a:r>
            <a:r>
              <a:rPr lang="el-GR" sz="7200" dirty="0" smtClean="0"/>
              <a:t>).</a:t>
            </a:r>
          </a:p>
          <a:p>
            <a:pPr marL="0" lvl="1" indent="0" algn="just">
              <a:buNone/>
            </a:pPr>
            <a:endParaRPr lang="el-GR" sz="7200" dirty="0"/>
          </a:p>
          <a:p>
            <a:pPr marL="0" lvl="1" indent="0" algn="just">
              <a:buNone/>
            </a:pPr>
            <a:r>
              <a:rPr lang="el-GR" sz="7200" dirty="0"/>
              <a:t>Η </a:t>
            </a:r>
            <a:r>
              <a:rPr lang="el-GR" sz="7200" b="1" dirty="0" smtClean="0"/>
              <a:t>4</a:t>
            </a:r>
            <a:r>
              <a:rPr lang="el-GR" sz="7200" b="1" baseline="30000" dirty="0" smtClean="0"/>
              <a:t>η</a:t>
            </a:r>
            <a:r>
              <a:rPr lang="el-GR" sz="7200" b="1" dirty="0" smtClean="0"/>
              <a:t>  </a:t>
            </a:r>
            <a:r>
              <a:rPr lang="el-GR" sz="7200" b="1" dirty="0"/>
              <a:t>ομάδα </a:t>
            </a:r>
            <a:r>
              <a:rPr lang="el-GR" sz="7200" dirty="0"/>
              <a:t>αναλαμβάνει τον ρόλο του </a:t>
            </a:r>
            <a:r>
              <a:rPr lang="el-GR" sz="7200" b="1" dirty="0"/>
              <a:t>ρήτορα</a:t>
            </a:r>
            <a:r>
              <a:rPr lang="el-GR" sz="7200" dirty="0"/>
              <a:t> Δημοσθένη ο οποίος δεν έπαψε ποτέ να αντιδρά στα σχέδια και τις κινήσεις πρώτα του Φιλίππου, ύστερα του Μ. Αλέξανδρου. Η ομάδα καλείται να γράψει έναν </a:t>
            </a:r>
            <a:r>
              <a:rPr lang="el-GR" sz="7200" b="1" dirty="0"/>
              <a:t>λόγο</a:t>
            </a:r>
            <a:r>
              <a:rPr lang="el-GR" sz="7200" dirty="0"/>
              <a:t> για τον Μέγα Αλέξανδρο. Για παράδειγμα: </a:t>
            </a:r>
            <a:r>
              <a:rPr lang="el-GR" sz="7200" dirty="0" smtClean="0"/>
              <a:t>«Άνδρες Αθηναίοι, </a:t>
            </a:r>
            <a:r>
              <a:rPr lang="el-GR" sz="7200" i="1" dirty="0"/>
              <a:t>ο</a:t>
            </a:r>
            <a:r>
              <a:rPr lang="el-GR" sz="7200" i="1" dirty="0" smtClean="0"/>
              <a:t> </a:t>
            </a:r>
            <a:r>
              <a:rPr lang="el-GR" sz="7200" i="1" dirty="0"/>
              <a:t>Αλέξανδρος, όπως κι ο πατέρας του ο Φίλιππος είναι πανούργος κι εκμεταλλευτής...». </a:t>
            </a:r>
            <a:r>
              <a:rPr lang="el-GR" sz="7200" dirty="0"/>
              <a:t>Να συνεχίσετε τον λόγο του (περίπου 200 λέξεις).</a:t>
            </a:r>
            <a:endParaRPr lang="el-GR" sz="7200" dirty="0" smtClean="0"/>
          </a:p>
          <a:p>
            <a:pPr marL="0" lvl="1" indent="0" algn="just">
              <a:buNone/>
            </a:pPr>
            <a:endParaRPr lang="el-GR" sz="5600" dirty="0"/>
          </a:p>
          <a:p>
            <a:pPr lvl="1" algn="just">
              <a:buFont typeface="Arial" pitchFamily="34" charset="0"/>
              <a:buChar char="•"/>
            </a:pPr>
            <a:endParaRPr lang="el-GR" sz="4800" dirty="0" smtClean="0"/>
          </a:p>
          <a:p>
            <a:pPr lvl="1" algn="just">
              <a:buFont typeface="Arial" pitchFamily="34" charset="0"/>
              <a:buChar char="•"/>
            </a:pPr>
            <a:endParaRPr lang="en-US" sz="4800" dirty="0" smtClean="0"/>
          </a:p>
          <a:p>
            <a:pPr lvl="1">
              <a:buFont typeface="Arial" pitchFamily="34" charset="0"/>
              <a:buChar char="•"/>
            </a:pPr>
            <a:endParaRPr lang="en-US" sz="4800" dirty="0"/>
          </a:p>
          <a:p>
            <a:pPr marL="0" lvl="1" indent="0">
              <a:buNone/>
            </a:pPr>
            <a:endParaRPr lang="el-GR" sz="2400" dirty="0"/>
          </a:p>
        </p:txBody>
      </p:sp>
    </p:spTree>
    <p:extLst>
      <p:ext uri="{BB962C8B-B14F-4D97-AF65-F5344CB8AC3E}">
        <p14:creationId xmlns:p14="http://schemas.microsoft.com/office/powerpoint/2010/main" val="61062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10" name="Content Placeholder 9"/>
          <p:cNvSpPr>
            <a:spLocks noGrp="1"/>
          </p:cNvSpPr>
          <p:nvPr>
            <p:ph sz="half" idx="2"/>
          </p:nvPr>
        </p:nvSpPr>
        <p:spPr>
          <a:xfrm>
            <a:off x="557213" y="497711"/>
            <a:ext cx="8135374" cy="4213185"/>
          </a:xfrm>
        </p:spPr>
        <p:txBody>
          <a:bodyPr>
            <a:normAutofit fontScale="25000" lnSpcReduction="20000"/>
          </a:bodyPr>
          <a:lstStyle/>
          <a:p>
            <a:pPr lvl="1" algn="just">
              <a:buFont typeface="Arial" panose="020B0604020202020204" pitchFamily="34" charset="0"/>
              <a:buChar char="•"/>
            </a:pPr>
            <a:r>
              <a:rPr lang="el-GR" sz="6400" u="sng" dirty="0" smtClean="0"/>
              <a:t>Αποτελέσματα </a:t>
            </a:r>
            <a:r>
              <a:rPr lang="el-GR" sz="6400" u="sng" dirty="0"/>
              <a:t>της δραστηριότητας</a:t>
            </a:r>
            <a:r>
              <a:rPr lang="el-GR" sz="6400" dirty="0" smtClean="0"/>
              <a:t>:</a:t>
            </a:r>
          </a:p>
          <a:p>
            <a:pPr marL="0" lvl="1" indent="0" algn="just">
              <a:buNone/>
            </a:pPr>
            <a:endParaRPr lang="el-GR" sz="6400" dirty="0" smtClean="0"/>
          </a:p>
          <a:p>
            <a:pPr marL="0" lvl="1" indent="0" algn="just">
              <a:buNone/>
            </a:pPr>
            <a:r>
              <a:rPr lang="el-GR" sz="6400" dirty="0"/>
              <a:t>Οι μαθητές/</a:t>
            </a:r>
            <a:r>
              <a:rPr lang="el-GR" sz="6400" dirty="0" err="1"/>
              <a:t>ριες</a:t>
            </a:r>
            <a:r>
              <a:rPr lang="el-GR" sz="6400" dirty="0"/>
              <a:t> μετά την παρουσίαση των εργασιών στην ολομέλεια της τάξης οδηγούνται σε </a:t>
            </a:r>
            <a:r>
              <a:rPr lang="el-GR" sz="6400" b="1" dirty="0"/>
              <a:t>συμπεράσματα</a:t>
            </a:r>
            <a:r>
              <a:rPr lang="el-GR" sz="6400" dirty="0"/>
              <a:t>: </a:t>
            </a:r>
          </a:p>
          <a:p>
            <a:pPr marL="0" lvl="1" indent="0" algn="just">
              <a:buNone/>
            </a:pPr>
            <a:r>
              <a:rPr lang="el-GR" sz="6400" dirty="0"/>
              <a:t>Η ταυτότητα του ίδιου ατόμου σκιαγραφείται διαφορετικά από διαφορετικά άτομα. Πιο συγκεκριμένα, </a:t>
            </a:r>
            <a:r>
              <a:rPr lang="el-GR" sz="6400" b="1" dirty="0"/>
              <a:t>ο τρόπος που τα άτομα κατασκευάζουν μέσα από τον λόγο τους την ταυτότητα κάποιου εξαρτάται από το ποιος είναι αυτός που «μιλάει» κάθε φορά, τις αντιλήψεις του και τις πολιτικές του θέσεις, τα συμφέροντα που υπηρετεί ή τα συμφέροντα που υπονομεύει, τον στόχο που έχει, κ.λπ</a:t>
            </a:r>
            <a:r>
              <a:rPr lang="el-GR" sz="6400" dirty="0"/>
              <a:t>. Κατά αυτόν τον τρόπο, η όλη διαδικασία αποτελεί ένα ακόμη παράδειγμα για τον τρόπο που πρέπει να μελετούν την ιστορία και στη συγκεκριμένη περίπτωση ένα ιστορικό πρόσωπο (ή ακόμη κι ένα ιστορικό γεγονός). </a:t>
            </a:r>
            <a:r>
              <a:rPr lang="el-GR" sz="6400" b="1" dirty="0" smtClean="0"/>
              <a:t>Επομένως</a:t>
            </a:r>
            <a:r>
              <a:rPr lang="el-GR" sz="6400" b="1" dirty="0"/>
              <a:t>, για κάθε ιστορικό πρόσωπο δεν υπάρχει μία άποψη αλλά περισσότερες και προκειμένου να καταλήξει κανείς σε ασφαλή συμπεράσματα χρειάζεται να εξετάζει πολλές πτυχές του φαινομένου. </a:t>
            </a:r>
            <a:r>
              <a:rPr lang="el-GR" sz="6400" dirty="0"/>
              <a:t>Επίσης, όπως οι «μυθοπλαστικές» αφηγήσεις από τους μαθητές και τις μαθήτριες για τον Μ. Αλέξανδρο είναι διαφορετικές, αφού εκφράζουν την οπτική γωνία διαφορετικών προσώπων, παρόμοια κι οι ιστορικές πηγές απηχούν πλήθος ερμηνειών κι η κάθε μία παρουσιάζει τη δική της «</a:t>
            </a:r>
            <a:r>
              <a:rPr lang="el-GR" sz="6400" i="1" dirty="0"/>
              <a:t>αλήθεια</a:t>
            </a:r>
            <a:r>
              <a:rPr lang="el-GR" sz="6400" dirty="0"/>
              <a:t>». </a:t>
            </a:r>
            <a:r>
              <a:rPr lang="el-GR" sz="6400" b="1" dirty="0"/>
              <a:t>Γεγονός που δείχνει και το δύσκολο έργο του </a:t>
            </a:r>
            <a:r>
              <a:rPr lang="el-GR" sz="6400" b="1" dirty="0" err="1"/>
              <a:t>ιστορικού∙</a:t>
            </a:r>
            <a:r>
              <a:rPr lang="el-GR" sz="6400" b="1" dirty="0"/>
              <a:t> να ερευνήσει, να μελετήσει πλήθος πηγών, να κρίνει και </a:t>
            </a:r>
            <a:r>
              <a:rPr lang="el-GR" sz="6400" b="1" dirty="0" smtClean="0"/>
              <a:t>τελικά να </a:t>
            </a:r>
            <a:r>
              <a:rPr lang="el-GR" sz="6400" b="1" dirty="0"/>
              <a:t>συνθέσει την ιστορική αφήγηση.</a:t>
            </a:r>
          </a:p>
          <a:p>
            <a:pPr lvl="1" algn="just">
              <a:buFont typeface="Arial" pitchFamily="34" charset="0"/>
              <a:buChar char="•"/>
            </a:pPr>
            <a:endParaRPr lang="el-GR" sz="4800" dirty="0" smtClean="0"/>
          </a:p>
          <a:p>
            <a:pPr lvl="1" algn="just">
              <a:buFont typeface="Arial" pitchFamily="34" charset="0"/>
              <a:buChar char="•"/>
            </a:pPr>
            <a:endParaRPr lang="en-US" sz="4800" dirty="0" smtClean="0"/>
          </a:p>
          <a:p>
            <a:pPr lvl="1">
              <a:buFont typeface="Arial" pitchFamily="34" charset="0"/>
              <a:buChar char="•"/>
            </a:pPr>
            <a:endParaRPr lang="en-US" sz="4800" dirty="0"/>
          </a:p>
          <a:p>
            <a:pPr marL="0" lvl="1" indent="0">
              <a:buNone/>
            </a:pPr>
            <a:endParaRPr lang="el-GR" sz="2400" dirty="0"/>
          </a:p>
        </p:txBody>
      </p:sp>
    </p:spTree>
    <p:extLst>
      <p:ext uri="{BB962C8B-B14F-4D97-AF65-F5344CB8AC3E}">
        <p14:creationId xmlns:p14="http://schemas.microsoft.com/office/powerpoint/2010/main" val="409142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7" name="Content Placeholder 6"/>
          <p:cNvSpPr>
            <a:spLocks noGrp="1"/>
          </p:cNvSpPr>
          <p:nvPr>
            <p:ph sz="half" idx="2"/>
          </p:nvPr>
        </p:nvSpPr>
        <p:spPr/>
        <p:txBody>
          <a:bodyPr>
            <a:normAutofit fontScale="92500" lnSpcReduction="10000"/>
          </a:bodyPr>
          <a:lstStyle/>
          <a:p>
            <a:pPr algn="just"/>
            <a:r>
              <a:rPr lang="el-GR" b="1" dirty="0"/>
              <a:t>ΔΡΑΣΤΗΡΙΟΤΗΤΑ  2</a:t>
            </a:r>
            <a:r>
              <a:rPr lang="el-GR" b="1" baseline="30000" dirty="0" smtClean="0"/>
              <a:t>η</a:t>
            </a:r>
            <a:r>
              <a:rPr lang="el-GR" b="1" dirty="0" smtClean="0"/>
              <a:t> </a:t>
            </a:r>
            <a:r>
              <a:rPr lang="el-GR" b="1" dirty="0"/>
              <a:t>: [Η κατάκτηση της </a:t>
            </a:r>
            <a:r>
              <a:rPr lang="el-GR" b="1" dirty="0" err="1" smtClean="0"/>
              <a:t>Ανατολής…σε</a:t>
            </a:r>
            <a:r>
              <a:rPr lang="el-GR" b="1" dirty="0" smtClean="0"/>
              <a:t> έναν</a:t>
            </a:r>
            <a:r>
              <a:rPr lang="en-US" b="1" dirty="0" smtClean="0"/>
              <a:t> </a:t>
            </a:r>
            <a:r>
              <a:rPr lang="el-GR" b="1" dirty="0" smtClean="0"/>
              <a:t>ψηφιακό χάρτη]</a:t>
            </a:r>
          </a:p>
          <a:p>
            <a:pPr algn="just"/>
            <a:endParaRPr lang="el-GR" b="1" dirty="0" smtClean="0"/>
          </a:p>
          <a:p>
            <a:pPr algn="just">
              <a:buClr>
                <a:schemeClr val="accent2"/>
              </a:buClr>
              <a:buFont typeface="Arial" panose="020B0604020202020204" pitchFamily="34" charset="0"/>
              <a:buChar char="•"/>
            </a:pPr>
            <a:r>
              <a:rPr lang="el-GR" sz="2400" u="sng" dirty="0" smtClean="0"/>
              <a:t>Διάρκεια</a:t>
            </a:r>
            <a:r>
              <a:rPr lang="el-GR" sz="2400" dirty="0"/>
              <a:t>:  </a:t>
            </a:r>
            <a:r>
              <a:rPr lang="en-US" dirty="0"/>
              <a:t>2</a:t>
            </a:r>
            <a:r>
              <a:rPr lang="el-GR" sz="2400" dirty="0" smtClean="0"/>
              <a:t> διδακτικές ώρες</a:t>
            </a:r>
            <a:endParaRPr lang="el-GR" sz="2400" dirty="0"/>
          </a:p>
          <a:p>
            <a:pPr lvl="1" algn="just">
              <a:buFont typeface="Arial" pitchFamily="34" charset="0"/>
              <a:buChar char="•"/>
            </a:pPr>
            <a:r>
              <a:rPr lang="el-GR" sz="2400" u="sng" dirty="0"/>
              <a:t>Είδος δραστηριότητας</a:t>
            </a:r>
            <a:r>
              <a:rPr lang="el-GR" sz="2400" dirty="0"/>
              <a:t>:  </a:t>
            </a:r>
            <a:r>
              <a:rPr lang="el-GR" sz="2400" dirty="0" smtClean="0"/>
              <a:t>ιστοεξερεύνηση, χρήση </a:t>
            </a:r>
            <a:r>
              <a:rPr lang="el-GR" sz="2400" dirty="0"/>
              <a:t>διαδραστικού </a:t>
            </a:r>
            <a:r>
              <a:rPr lang="el-GR" sz="2400" dirty="0" smtClean="0"/>
              <a:t>πίνακα &amp; κατασκευή </a:t>
            </a:r>
            <a:r>
              <a:rPr lang="el-GR" sz="2400" dirty="0"/>
              <a:t>ψηφιακού χάρτη.</a:t>
            </a:r>
          </a:p>
          <a:p>
            <a:pPr lvl="1" algn="just">
              <a:buFont typeface="Arial" pitchFamily="34" charset="0"/>
              <a:buChar char="•"/>
            </a:pPr>
            <a:r>
              <a:rPr lang="el-GR" sz="2400" u="sng" dirty="0"/>
              <a:t>Οργάνωση τάξης</a:t>
            </a:r>
            <a:r>
              <a:rPr lang="el-GR" sz="2400" dirty="0"/>
              <a:t>: </a:t>
            </a:r>
            <a:r>
              <a:rPr lang="el-GR" sz="2400" dirty="0" smtClean="0"/>
              <a:t>εργασία </a:t>
            </a:r>
            <a:r>
              <a:rPr lang="el-GR" sz="2400" dirty="0"/>
              <a:t>σε </a:t>
            </a:r>
            <a:r>
              <a:rPr lang="el-GR" sz="2400" dirty="0" smtClean="0"/>
              <a:t>ομάδες</a:t>
            </a:r>
            <a:endParaRPr lang="el-GR" sz="2400" dirty="0"/>
          </a:p>
          <a:p>
            <a:pPr lvl="1" algn="just">
              <a:buFont typeface="Arial" pitchFamily="34" charset="0"/>
              <a:buChar char="•"/>
            </a:pPr>
            <a:r>
              <a:rPr lang="el-GR" sz="2400" u="sng" dirty="0"/>
              <a:t>Ρόλος του διδάσκοντα</a:t>
            </a:r>
            <a:r>
              <a:rPr lang="el-GR" sz="2400" dirty="0"/>
              <a:t>:  Ο ίδιος με την προηγούμενη φάση κι επιπλέον παρέχει τεχνική υποστήριξη.</a:t>
            </a:r>
          </a:p>
          <a:p>
            <a:pPr lvl="1" algn="just">
              <a:buFont typeface="Arial" pitchFamily="34" charset="0"/>
              <a:buChar char="•"/>
            </a:pPr>
            <a:r>
              <a:rPr lang="el-GR" sz="2400" u="sng" dirty="0" smtClean="0"/>
              <a:t>Σύνδεση </a:t>
            </a:r>
            <a:r>
              <a:rPr lang="el-GR" sz="2400" u="sng" dirty="0"/>
              <a:t>με τον διδακτικό στόχο</a:t>
            </a:r>
            <a:r>
              <a:rPr lang="el-GR" sz="2400" dirty="0"/>
              <a:t>: Συνδέεται με τον </a:t>
            </a:r>
            <a:r>
              <a:rPr lang="el-GR" sz="2400" dirty="0" smtClean="0"/>
              <a:t>2</a:t>
            </a:r>
            <a:r>
              <a:rPr lang="el-GR" sz="2400" baseline="30000" dirty="0" smtClean="0"/>
              <a:t>ο</a:t>
            </a:r>
            <a:r>
              <a:rPr lang="el-GR" sz="2400" dirty="0" smtClean="0"/>
              <a:t> στόχο </a:t>
            </a:r>
            <a:r>
              <a:rPr lang="el-GR" sz="2400" dirty="0"/>
              <a:t>που είναι σχετικός με το γνωστικό αντικείμενο αλλά και με τον </a:t>
            </a:r>
            <a:r>
              <a:rPr lang="el-GR" sz="2400" dirty="0" smtClean="0"/>
              <a:t>3</a:t>
            </a:r>
            <a:r>
              <a:rPr lang="el-GR" sz="2400" baseline="30000" dirty="0" smtClean="0"/>
              <a:t>ο</a:t>
            </a:r>
            <a:r>
              <a:rPr lang="el-GR" sz="2400" dirty="0" smtClean="0"/>
              <a:t>, 4</a:t>
            </a:r>
            <a:r>
              <a:rPr lang="el-GR" sz="2400" baseline="30000" dirty="0" smtClean="0"/>
              <a:t>ο</a:t>
            </a:r>
            <a:r>
              <a:rPr lang="el-GR" sz="2400" dirty="0" smtClean="0"/>
              <a:t> , 5</a:t>
            </a:r>
            <a:r>
              <a:rPr lang="el-GR" sz="2400" baseline="30000" dirty="0" smtClean="0"/>
              <a:t>ο</a:t>
            </a:r>
            <a:r>
              <a:rPr lang="el-GR" sz="2400" dirty="0" smtClean="0"/>
              <a:t> και 8</a:t>
            </a:r>
            <a:r>
              <a:rPr lang="el-GR" sz="2400" baseline="30000" dirty="0" smtClean="0"/>
              <a:t>ο</a:t>
            </a:r>
            <a:r>
              <a:rPr lang="el-GR" sz="2400" dirty="0" smtClean="0"/>
              <a:t> διδακτικό </a:t>
            </a:r>
            <a:r>
              <a:rPr lang="el-GR" sz="2400" dirty="0"/>
              <a:t>στόχο.</a:t>
            </a:r>
            <a:r>
              <a:rPr lang="el-GR" sz="2400" dirty="0" smtClean="0"/>
              <a:t> </a:t>
            </a:r>
            <a:endParaRPr lang="el-GR" sz="2400" dirty="0"/>
          </a:p>
          <a:p>
            <a:endParaRPr lang="el-GR" dirty="0"/>
          </a:p>
        </p:txBody>
      </p:sp>
    </p:spTree>
    <p:extLst>
      <p:ext uri="{BB962C8B-B14F-4D97-AF65-F5344CB8AC3E}">
        <p14:creationId xmlns:p14="http://schemas.microsoft.com/office/powerpoint/2010/main" val="2628124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858946" y="3307149"/>
            <a:ext cx="5556539" cy="512497"/>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solidFill>
                <a:srgbClr val="000000"/>
              </a:solidFill>
            </a:endParaRPr>
          </a:p>
        </p:txBody>
      </p:sp>
      <p:sp>
        <p:nvSpPr>
          <p:cNvPr id="9" name="Round Single Corner Rectangle 8"/>
          <p:cNvSpPr/>
          <p:nvPr/>
        </p:nvSpPr>
        <p:spPr>
          <a:xfrm>
            <a:off x="2743201" y="868365"/>
            <a:ext cx="5717894" cy="846161"/>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solidFill>
                <a:srgbClr val="000000"/>
              </a:solidFill>
            </a:endParaRPr>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8572" y="876359"/>
            <a:ext cx="983848" cy="1094471"/>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14033" y="1034544"/>
            <a:ext cx="5658631" cy="846161"/>
          </a:xfrm>
        </p:spPr>
        <p:txBody>
          <a:bodyPr>
            <a:normAutofit/>
          </a:bodyPr>
          <a:lstStyle/>
          <a:p>
            <a:pPr algn="just">
              <a:buFont typeface="Wingdings" panose="05000000000000000000" pitchFamily="2" charset="2"/>
              <a:buChar char="§"/>
            </a:pPr>
            <a:r>
              <a:rPr lang="el-GR" sz="2000" dirty="0">
                <a:solidFill>
                  <a:schemeClr val="accent2">
                    <a:lumMod val="50000"/>
                  </a:schemeClr>
                </a:solidFill>
                <a:effectLst>
                  <a:outerShdw blurRad="38100" dist="38100" dir="2700000" algn="tl">
                    <a:srgbClr val="000000">
                      <a:alpha val="43137"/>
                    </a:srgbClr>
                  </a:outerShdw>
                </a:effectLst>
              </a:rPr>
              <a:t> ψηφιακό </a:t>
            </a:r>
            <a:r>
              <a:rPr lang="el-GR" sz="2000" dirty="0" smtClean="0">
                <a:solidFill>
                  <a:schemeClr val="accent2">
                    <a:lumMod val="50000"/>
                  </a:schemeClr>
                </a:solidFill>
                <a:effectLst>
                  <a:outerShdw blurRad="38100" dist="38100" dir="2700000" algn="tl">
                    <a:srgbClr val="000000">
                      <a:alpha val="43137"/>
                    </a:srgbClr>
                  </a:outerShdw>
                </a:effectLst>
              </a:rPr>
              <a:t>σχολείο: αξιοποιήθηκε </a:t>
            </a:r>
            <a:r>
              <a:rPr lang="el-GR" sz="2000" dirty="0">
                <a:solidFill>
                  <a:schemeClr val="accent2">
                    <a:lumMod val="50000"/>
                  </a:schemeClr>
                </a:solidFill>
                <a:effectLst>
                  <a:outerShdw blurRad="38100" dist="38100" dir="2700000" algn="tl">
                    <a:srgbClr val="000000">
                      <a:alpha val="43137"/>
                    </a:srgbClr>
                  </a:outerShdw>
                </a:effectLst>
              </a:rPr>
              <a:t>το εμπλουτισμένο ψηφιακό σχολικό βιβλίο</a:t>
            </a:r>
            <a:endParaRPr lang="el-GR" b="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15</a:t>
            </a:fld>
            <a:endParaRPr lang="en-US" dirty="0"/>
          </a:p>
        </p:txBody>
      </p:sp>
      <p:pic>
        <p:nvPicPr>
          <p:cNvPr id="27" name="Content Placeholder 26"/>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877983" y="3353638"/>
            <a:ext cx="1638400" cy="631265"/>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974002" y="3307149"/>
            <a:ext cx="5569497" cy="512497"/>
          </a:xfrm>
        </p:spPr>
        <p:txBody>
          <a:bodyPr>
            <a:normAutofit/>
          </a:bodyPr>
          <a:lstStyle/>
          <a:p>
            <a:pPr>
              <a:buFont typeface="Arial" panose="020B0604020202020204" pitchFamily="34" charset="0"/>
              <a:buChar char="•"/>
            </a:pPr>
            <a:r>
              <a:rPr lang="el-GR" sz="2000" dirty="0">
                <a:solidFill>
                  <a:schemeClr val="accent2">
                    <a:lumMod val="50000"/>
                  </a:schemeClr>
                </a:solidFill>
                <a:effectLst>
                  <a:outerShdw blurRad="38100" dist="38100" dir="2700000" algn="tl">
                    <a:srgbClr val="000000">
                      <a:alpha val="43137"/>
                    </a:srgbClr>
                  </a:outerShdw>
                </a:effectLst>
              </a:rPr>
              <a:t> </a:t>
            </a:r>
            <a:r>
              <a:rPr lang="el-GR" sz="2000" dirty="0" smtClean="0">
                <a:solidFill>
                  <a:schemeClr val="accent2">
                    <a:lumMod val="50000"/>
                  </a:schemeClr>
                </a:solidFill>
                <a:effectLst>
                  <a:outerShdw blurRad="38100" dist="38100" dir="2700000" algn="tl">
                    <a:srgbClr val="000000">
                      <a:alpha val="43137"/>
                    </a:srgbClr>
                  </a:outerShdw>
                </a:effectLst>
              </a:rPr>
              <a:t>Φωτόδεντρο</a:t>
            </a: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solidFill>
                  <a:srgbClr val="000000"/>
                </a:solidFill>
              </a:rPr>
              <a:t>Ψηφιακό Εκπαιδευτικό Περιεχόμενο:</a:t>
            </a:r>
            <a:endParaRPr lang="el-GR" sz="2400" dirty="0">
              <a:solidFill>
                <a:srgbClr val="0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756" y="2083779"/>
            <a:ext cx="5714339" cy="91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0404" y="2826265"/>
            <a:ext cx="235962" cy="369332"/>
          </a:xfrm>
          <a:prstGeom prst="rect">
            <a:avLst/>
          </a:prstGeom>
          <a:noFill/>
        </p:spPr>
        <p:txBody>
          <a:bodyPr wrap="none" rtlCol="0">
            <a:spAutoFit/>
          </a:bodyPr>
          <a:lstStyle/>
          <a:p>
            <a:r>
              <a:rPr lang="el-GR" dirty="0" smtClean="0"/>
              <a:t> </a:t>
            </a:r>
            <a:endParaRPr lang="el-GR" dirty="0"/>
          </a:p>
        </p:txBody>
      </p:sp>
      <p:sp>
        <p:nvSpPr>
          <p:cNvPr id="5" name="Ορθογώνιο 4"/>
          <p:cNvSpPr/>
          <p:nvPr/>
        </p:nvSpPr>
        <p:spPr>
          <a:xfrm>
            <a:off x="3011196" y="2341456"/>
            <a:ext cx="5185458" cy="400110"/>
          </a:xfrm>
          <a:prstGeom prst="rect">
            <a:avLst/>
          </a:prstGeom>
        </p:spPr>
        <p:txBody>
          <a:bodyPr wrap="square">
            <a:spAutoFit/>
          </a:bodyPr>
          <a:lstStyle/>
          <a:p>
            <a:pPr marL="342900" indent="-342900">
              <a:buFont typeface="Arial" panose="020B0604020202020204" pitchFamily="34" charset="0"/>
              <a:buChar char="•"/>
            </a:pPr>
            <a:r>
              <a:rPr lang="el-GR" sz="2000" b="1" dirty="0" smtClean="0">
                <a:solidFill>
                  <a:schemeClr val="accent2">
                    <a:lumMod val="50000"/>
                  </a:schemeClr>
                </a:solidFill>
                <a:effectLst>
                  <a:outerShdw blurRad="38100" dist="38100" dir="2700000" algn="tl">
                    <a:srgbClr val="000000">
                      <a:alpha val="43137"/>
                    </a:srgbClr>
                  </a:outerShdw>
                </a:effectLst>
              </a:rPr>
              <a:t>Λογισμικό ψηφιακής χαρτογράφησης </a:t>
            </a:r>
            <a:endParaRPr lang="el-GR" sz="2000" b="1" dirty="0">
              <a:solidFill>
                <a:schemeClr val="accent2">
                  <a:lumMod val="50000"/>
                </a:schemeClr>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087" y="4026432"/>
            <a:ext cx="1485296" cy="123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8946" y="4228232"/>
            <a:ext cx="5524682" cy="67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1"/>
          <p:cNvSpPr txBox="1">
            <a:spLocks/>
          </p:cNvSpPr>
          <p:nvPr/>
        </p:nvSpPr>
        <p:spPr>
          <a:xfrm>
            <a:off x="2746756" y="4228232"/>
            <a:ext cx="5691189" cy="639113"/>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4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
            </a:pPr>
            <a:r>
              <a:rPr lang="el-GR" sz="2000" dirty="0" smtClean="0">
                <a:solidFill>
                  <a:schemeClr val="accent2">
                    <a:lumMod val="50000"/>
                  </a:schemeClr>
                </a:solidFill>
                <a:effectLst>
                  <a:outerShdw blurRad="38100" dist="38100" dir="2700000" algn="tl">
                    <a:srgbClr val="000000">
                      <a:alpha val="43137"/>
                    </a:srgbClr>
                  </a:outerShdw>
                </a:effectLst>
              </a:rPr>
              <a:t> Κέντρο Ελληνικής Γλώσσας</a:t>
            </a:r>
            <a:endParaRPr lang="el-GR" b="0"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58" y="1906541"/>
            <a:ext cx="218916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4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10" name="Content Placeholder 9"/>
          <p:cNvSpPr>
            <a:spLocks noGrp="1"/>
          </p:cNvSpPr>
          <p:nvPr>
            <p:ph sz="half" idx="2"/>
          </p:nvPr>
        </p:nvSpPr>
        <p:spPr>
          <a:xfrm>
            <a:off x="557213" y="497711"/>
            <a:ext cx="8135374" cy="4213185"/>
          </a:xfrm>
        </p:spPr>
        <p:txBody>
          <a:bodyPr>
            <a:normAutofit fontScale="25000" lnSpcReduction="20000"/>
          </a:bodyPr>
          <a:lstStyle/>
          <a:p>
            <a:pPr lvl="1">
              <a:buFont typeface="Arial" pitchFamily="34" charset="0"/>
              <a:buChar char="•"/>
            </a:pPr>
            <a:r>
              <a:rPr lang="el-GR" sz="6400" u="sng" dirty="0" smtClean="0"/>
              <a:t>Περιγραφή δραστηριότητας: </a:t>
            </a:r>
          </a:p>
          <a:p>
            <a:pPr marL="0" lvl="1" indent="0" algn="just">
              <a:buNone/>
            </a:pPr>
            <a:r>
              <a:rPr lang="el-GR" sz="6400" dirty="0"/>
              <a:t> Οι μαθητές/</a:t>
            </a:r>
            <a:r>
              <a:rPr lang="el-GR" sz="6400" dirty="0" err="1"/>
              <a:t>ριες</a:t>
            </a:r>
            <a:r>
              <a:rPr lang="el-GR" sz="6400" dirty="0"/>
              <a:t> εργάζονται σε ομάδες. Αρχικά, όλες οι ομάδες με την καθοδήγηση της εκπαιδευτικού μελετούν τον χάρτη του σχολικού βιβλίου με οδηγό την ιστορική αφήγηση κι εντοπίζουν την πορεία του Μ.Αλέξανδρου. Κυκλώνουν τις μάχες που αναφέρονται στο σχολικό βιβλίο. Συζητούν στην ομάδα τους για τις μάχες που θεωρούν ότι έκριναν την εκστρατεία του (</a:t>
            </a:r>
            <a:r>
              <a:rPr lang="el-GR" sz="6400" dirty="0">
                <a:hlinkClick r:id="rId2"/>
              </a:rPr>
              <a:t>βλ κι ερώτηση 2 του σχολικού </a:t>
            </a:r>
            <a:r>
              <a:rPr lang="el-GR" sz="6400" dirty="0" smtClean="0">
                <a:hlinkClick r:id="rId2"/>
              </a:rPr>
              <a:t>βιβλίου</a:t>
            </a:r>
            <a:r>
              <a:rPr lang="el-GR" sz="6400" dirty="0" smtClean="0"/>
              <a:t>). </a:t>
            </a:r>
            <a:r>
              <a:rPr lang="el-GR" sz="6400" dirty="0"/>
              <a:t>Στη συνέχεια, η κάθε ομάδα αναλαμβάνει να βρει πληροφορίες για διαφορετικές περιοχές από τις οποίες πέρασε ο Μ.Αλέξανδρος και για τις μάχες που έγιναν σε αυτές. Η διευκρίνιση που δίνεται είναι οι πληροφορίες να είναι σύντομες και περιεκτικές. Επίσης, δίνεται η συμβουλή να παραπέμπουν και στην πηγή. Αφού συγκεντρώσουν τις πληροφορίες, δίνονται οδηγίες για τον τρόπο εργασίας στον ψηφιακό χάρτη. Οι μαθητές/</a:t>
            </a:r>
            <a:r>
              <a:rPr lang="el-GR" sz="6400" dirty="0" err="1"/>
              <a:t>ριες</a:t>
            </a:r>
            <a:r>
              <a:rPr lang="el-GR" sz="6400" dirty="0"/>
              <a:t>, τοποθετούν, κατά ομάδες, στον διαδραστικό πίνακα τις αριθμημένες κουκίδες διαγράφοντας έτσι τη σειρά με την οποία κατέκτησε ο Μ Αλέξανδρος τις πόλεις της Ανατολής (βλ. εικόνα 1). Μέσα από αυτή τη διαδικασία, διαπιστώνουν ότι τα ονόματα κάποιων περιοχών έχουν αλλάξει, οπότε δίπλα στην τότε ονομασία προσθέτουν και τη σημερινή μετά από σχετική διαδικτυακή αναζήτηση. </a:t>
            </a:r>
            <a:endParaRPr lang="el-GR" sz="6400" dirty="0" smtClean="0"/>
          </a:p>
          <a:p>
            <a:pPr marL="0" lvl="1" indent="0" algn="just">
              <a:buNone/>
            </a:pPr>
            <a:r>
              <a:rPr lang="el-GR" sz="6400" b="1" dirty="0" smtClean="0"/>
              <a:t>Το </a:t>
            </a:r>
            <a:r>
              <a:rPr lang="el-GR" sz="6400" b="1" dirty="0"/>
              <a:t>τελικό παραδοτέο είναι ένας ψηφιακός χάρτης στον οποίο καταγράφεται η πορεία του Μ. Αλέξανδρου με αριθμούς. Κάθε αριθμός αντιστοιχεί και σε μια τοποθεσία. Πατώντας πάνω σε κάθε τοποθεσία, μπορεί να διαβάσει κανείς σχετικές πληροφορίες (βλ. εικόνα 2).</a:t>
            </a:r>
            <a:endParaRPr lang="el-GR" sz="5600" b="1" dirty="0"/>
          </a:p>
          <a:p>
            <a:pPr lvl="1" algn="just">
              <a:buFont typeface="Arial" pitchFamily="34" charset="0"/>
              <a:buChar char="•"/>
            </a:pPr>
            <a:endParaRPr lang="el-GR" sz="4800" dirty="0" smtClean="0"/>
          </a:p>
          <a:p>
            <a:pPr lvl="1" algn="just">
              <a:buFont typeface="Arial" pitchFamily="34" charset="0"/>
              <a:buChar char="•"/>
            </a:pPr>
            <a:endParaRPr lang="en-US" sz="4800" dirty="0" smtClean="0"/>
          </a:p>
          <a:p>
            <a:pPr lvl="1">
              <a:buFont typeface="Arial" pitchFamily="34" charset="0"/>
              <a:buChar char="•"/>
            </a:pPr>
            <a:endParaRPr lang="en-US" sz="4800" dirty="0"/>
          </a:p>
          <a:p>
            <a:pPr marL="0" lvl="1" indent="0">
              <a:buNone/>
            </a:pPr>
            <a:endParaRPr lang="el-GR" sz="2400" dirty="0"/>
          </a:p>
        </p:txBody>
      </p:sp>
    </p:spTree>
    <p:extLst>
      <p:ext uri="{BB962C8B-B14F-4D97-AF65-F5344CB8AC3E}">
        <p14:creationId xmlns:p14="http://schemas.microsoft.com/office/powerpoint/2010/main" val="274079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17</a:t>
            </a:fld>
            <a:endParaRPr lang="en-US" dirty="0"/>
          </a:p>
        </p:txBody>
      </p:sp>
      <p:pic>
        <p:nvPicPr>
          <p:cNvPr id="9" name="Content Placeholder 8">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216" y="211227"/>
            <a:ext cx="8491713" cy="4771683"/>
          </a:xfrm>
        </p:spPr>
      </p:pic>
      <p:sp>
        <p:nvSpPr>
          <p:cNvPr id="10" name="Rectangle 9"/>
          <p:cNvSpPr/>
          <p:nvPr/>
        </p:nvSpPr>
        <p:spPr>
          <a:xfrm>
            <a:off x="2488557" y="5390866"/>
            <a:ext cx="6655444"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el-GR" sz="1400" dirty="0">
                <a:solidFill>
                  <a:srgbClr val="000000"/>
                </a:solidFill>
                <a:latin typeface="Candara"/>
                <a:ea typeface="STKaiti"/>
                <a:cs typeface="Tahoma"/>
              </a:rPr>
              <a:t>Εικόνα 1</a:t>
            </a:r>
            <a:r>
              <a:rPr lang="el-GR" sz="1400" dirty="0" smtClean="0">
                <a:solidFill>
                  <a:srgbClr val="000000"/>
                </a:solidFill>
                <a:latin typeface="Candara"/>
                <a:ea typeface="STKaiti"/>
                <a:cs typeface="Tahoma"/>
              </a:rPr>
              <a:t> </a:t>
            </a:r>
            <a:r>
              <a:rPr lang="el-GR" sz="1400" dirty="0">
                <a:solidFill>
                  <a:srgbClr val="000000"/>
                </a:solidFill>
                <a:latin typeface="Candara"/>
                <a:ea typeface="STKaiti"/>
                <a:cs typeface="Tahoma"/>
              </a:rPr>
              <a:t>– Η πορεία του Μ.Αλέξανδρου προς την κατάκτηση της Ανατολής σε έναν </a:t>
            </a:r>
            <a:r>
              <a:rPr lang="el-GR" sz="1400" dirty="0">
                <a:solidFill>
                  <a:srgbClr val="000000"/>
                </a:solidFill>
                <a:latin typeface="Candara"/>
                <a:ea typeface="STKaiti"/>
                <a:cs typeface="Tahoma"/>
                <a:hlinkClick r:id="rId2"/>
              </a:rPr>
              <a:t>ψηφιακό </a:t>
            </a:r>
            <a:r>
              <a:rPr lang="el-GR" sz="1400" dirty="0" smtClean="0">
                <a:solidFill>
                  <a:srgbClr val="000000"/>
                </a:solidFill>
                <a:latin typeface="Candara"/>
                <a:ea typeface="STKaiti"/>
                <a:cs typeface="Tahoma"/>
                <a:hlinkClick r:id="rId2"/>
              </a:rPr>
              <a:t>χάρτη</a:t>
            </a:r>
            <a:endParaRPr lang="el-GR" sz="1200" dirty="0">
              <a:solidFill>
                <a:srgbClr val="000000"/>
              </a:solidFill>
              <a:latin typeface="Candara"/>
              <a:ea typeface="STKaiti"/>
              <a:cs typeface="Tahoma"/>
            </a:endParaRPr>
          </a:p>
        </p:txBody>
      </p:sp>
    </p:spTree>
    <p:extLst>
      <p:ext uri="{BB962C8B-B14F-4D97-AF65-F5344CB8AC3E}">
        <p14:creationId xmlns:p14="http://schemas.microsoft.com/office/powerpoint/2010/main" val="3317445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18</a:t>
            </a:fld>
            <a:endParaRPr lang="en-US" dirty="0"/>
          </a:p>
        </p:txBody>
      </p:sp>
      <p:pic>
        <p:nvPicPr>
          <p:cNvPr id="9" name="Content Placeholder 8">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66" y="210290"/>
            <a:ext cx="8500214" cy="4773557"/>
          </a:xfrm>
        </p:spPr>
      </p:pic>
      <p:sp>
        <p:nvSpPr>
          <p:cNvPr id="10" name="Rectangle 9"/>
          <p:cNvSpPr/>
          <p:nvPr/>
        </p:nvSpPr>
        <p:spPr>
          <a:xfrm>
            <a:off x="2488557" y="5390866"/>
            <a:ext cx="6655444"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el-GR" sz="1400" dirty="0">
                <a:latin typeface="Candara"/>
                <a:ea typeface="STKaiti"/>
                <a:cs typeface="Tahoma"/>
              </a:rPr>
              <a:t>Εικόνα </a:t>
            </a:r>
            <a:r>
              <a:rPr lang="el-GR" sz="1400" dirty="0" smtClean="0">
                <a:latin typeface="Candara"/>
                <a:ea typeface="STKaiti"/>
                <a:cs typeface="Tahoma"/>
              </a:rPr>
              <a:t>2 </a:t>
            </a:r>
            <a:r>
              <a:rPr lang="el-GR" sz="1400" dirty="0">
                <a:latin typeface="Candara"/>
                <a:ea typeface="STKaiti"/>
                <a:cs typeface="Tahoma"/>
              </a:rPr>
              <a:t>– Η πορεία του Μ.Αλέξανδρου προς την κατάκτηση της Ανατολής σε έναν ψηφιακό </a:t>
            </a:r>
            <a:r>
              <a:rPr lang="el-GR" sz="1400" dirty="0" smtClean="0">
                <a:latin typeface="Candara"/>
                <a:ea typeface="STKaiti"/>
                <a:cs typeface="Tahoma"/>
              </a:rPr>
              <a:t>χάρτη-</a:t>
            </a:r>
            <a:r>
              <a:rPr lang="el-GR" sz="1400" dirty="0" err="1" smtClean="0">
                <a:latin typeface="Candara"/>
                <a:ea typeface="STKaiti"/>
                <a:cs typeface="Tahoma"/>
              </a:rPr>
              <a:t>Γρανικός</a:t>
            </a:r>
            <a:r>
              <a:rPr lang="el-GR" sz="1400" dirty="0" smtClean="0">
                <a:latin typeface="Candara"/>
                <a:ea typeface="STKaiti"/>
                <a:cs typeface="Tahoma"/>
              </a:rPr>
              <a:t> ποταμός</a:t>
            </a:r>
            <a:endParaRPr lang="el-GR" sz="1200" dirty="0">
              <a:effectLst/>
              <a:latin typeface="Candara"/>
              <a:ea typeface="STKaiti"/>
              <a:cs typeface="Taho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10" name="Content Placeholder 9"/>
          <p:cNvSpPr>
            <a:spLocks noGrp="1"/>
          </p:cNvSpPr>
          <p:nvPr>
            <p:ph sz="half" idx="2"/>
          </p:nvPr>
        </p:nvSpPr>
        <p:spPr>
          <a:xfrm>
            <a:off x="557213" y="497711"/>
            <a:ext cx="8135374" cy="4213185"/>
          </a:xfrm>
        </p:spPr>
        <p:txBody>
          <a:bodyPr>
            <a:normAutofit fontScale="32500" lnSpcReduction="20000"/>
          </a:bodyPr>
          <a:lstStyle/>
          <a:p>
            <a:pPr lvl="1" algn="just">
              <a:buFont typeface="Arial" panose="020B0604020202020204" pitchFamily="34" charset="0"/>
              <a:buChar char="•"/>
            </a:pPr>
            <a:r>
              <a:rPr lang="el-GR" sz="6400" u="sng" dirty="0" smtClean="0"/>
              <a:t>Αποτελέσματα </a:t>
            </a:r>
            <a:r>
              <a:rPr lang="el-GR" sz="6400" u="sng" dirty="0"/>
              <a:t>της δραστηριότητας</a:t>
            </a:r>
            <a:r>
              <a:rPr lang="el-GR" sz="6400" dirty="0" smtClean="0"/>
              <a:t>:</a:t>
            </a:r>
          </a:p>
          <a:p>
            <a:pPr marL="0" lvl="1" indent="0" algn="just">
              <a:buNone/>
            </a:pPr>
            <a:r>
              <a:rPr lang="el-GR" sz="6400" dirty="0"/>
              <a:t>Οι μαθητές/</a:t>
            </a:r>
            <a:r>
              <a:rPr lang="el-GR" sz="6400" dirty="0" err="1"/>
              <a:t>ριες</a:t>
            </a:r>
            <a:r>
              <a:rPr lang="el-GR" sz="6400" dirty="0"/>
              <a:t> </a:t>
            </a:r>
            <a:r>
              <a:rPr lang="el-GR" sz="6400" b="1" dirty="0"/>
              <a:t>διαπιστώνουν ότι με την πάροδο του χρόνου ο χάρτης έχει αλλάξει, καθώς και τα σύνορα των χωρών έχουν μεταβληθεί. Μεγάλα κράτη διασπώνται και δημιουργούνται μικρότερα. </a:t>
            </a:r>
            <a:endParaRPr lang="en-US" sz="6400" b="1" dirty="0" smtClean="0"/>
          </a:p>
          <a:p>
            <a:pPr marL="0" lvl="1" indent="0" algn="just">
              <a:buNone/>
            </a:pPr>
            <a:r>
              <a:rPr lang="el-GR" sz="6400" b="1" dirty="0" smtClean="0"/>
              <a:t>Επίσης</a:t>
            </a:r>
            <a:r>
              <a:rPr lang="el-GR" sz="6400" b="1" dirty="0"/>
              <a:t>, έχουν αλλάξει κι οι ονομασίες κάποιων τοποθεσιών </a:t>
            </a:r>
            <a:r>
              <a:rPr lang="el-GR" sz="6400" dirty="0"/>
              <a:t>(λ.χ. </a:t>
            </a:r>
            <a:r>
              <a:rPr lang="el-GR" sz="6400" dirty="0" err="1"/>
              <a:t>Υδάσπης</a:t>
            </a:r>
            <a:r>
              <a:rPr lang="el-GR" sz="6400" dirty="0"/>
              <a:t> = </a:t>
            </a:r>
            <a:r>
              <a:rPr lang="el-GR" sz="6400" dirty="0" err="1"/>
              <a:t>Chenab</a:t>
            </a:r>
            <a:r>
              <a:rPr lang="el-GR" sz="6400" dirty="0"/>
              <a:t> </a:t>
            </a:r>
            <a:r>
              <a:rPr lang="el-GR" sz="6400" dirty="0" err="1"/>
              <a:t>river</a:t>
            </a:r>
            <a:r>
              <a:rPr lang="el-GR" sz="6400" dirty="0"/>
              <a:t>, </a:t>
            </a:r>
            <a:r>
              <a:rPr lang="el-GR" sz="6400" dirty="0" err="1"/>
              <a:t>Γρανικός</a:t>
            </a:r>
            <a:r>
              <a:rPr lang="el-GR" sz="6400" dirty="0"/>
              <a:t> = </a:t>
            </a:r>
            <a:r>
              <a:rPr lang="el-GR" sz="6400" dirty="0" err="1"/>
              <a:t>Biga</a:t>
            </a:r>
            <a:r>
              <a:rPr lang="el-GR" sz="6400" dirty="0"/>
              <a:t> </a:t>
            </a:r>
            <a:r>
              <a:rPr lang="el-GR" sz="6400" dirty="0" err="1"/>
              <a:t>Cayi</a:t>
            </a:r>
            <a:r>
              <a:rPr lang="el-GR" sz="6400" dirty="0"/>
              <a:t>, κ.λπ.). </a:t>
            </a:r>
            <a:endParaRPr lang="el-GR" sz="6400" dirty="0" smtClean="0"/>
          </a:p>
          <a:p>
            <a:pPr marL="0" lvl="1" indent="0" algn="just">
              <a:buNone/>
            </a:pPr>
            <a:r>
              <a:rPr lang="el-GR" sz="6400" dirty="0" smtClean="0"/>
              <a:t>Οι </a:t>
            </a:r>
            <a:r>
              <a:rPr lang="el-GR" sz="6400" dirty="0"/>
              <a:t>μαθητές/</a:t>
            </a:r>
            <a:r>
              <a:rPr lang="el-GR" sz="6400" dirty="0" err="1"/>
              <a:t>ριες</a:t>
            </a:r>
            <a:r>
              <a:rPr lang="el-GR" sz="6400" dirty="0"/>
              <a:t> </a:t>
            </a:r>
            <a:r>
              <a:rPr lang="el-GR" sz="6400" b="1" dirty="0"/>
              <a:t>μέσα από την παρατήρηση του ψηφιακού χάρτη διαπιστώνουν ότι ο Αλέξανδρος κατέκτησε τη Μ. Ασία, τη Συρία, την Παλαιστίνη, την Αίγυπτο, τη Μεσοποταμία (σημερινό Ιράκ), την Περσία (σημερινό Ιράν), καθώς κι εδάφη που σήμερα ανήκουν στο Αφγανιστάν, το Τουρκεστάν, το Πακιστάν κι έφτασα ως τα όρια της σημερινής Ινδία.</a:t>
            </a:r>
            <a:endParaRPr lang="el-GR" sz="6400" b="1" dirty="0" smtClean="0"/>
          </a:p>
          <a:p>
            <a:pPr marL="0" lvl="1" indent="0" algn="just">
              <a:buNone/>
            </a:pPr>
            <a:endParaRPr lang="en-US" sz="6400" dirty="0" smtClean="0"/>
          </a:p>
          <a:p>
            <a:pPr lvl="1" algn="just">
              <a:buFont typeface="Arial" pitchFamily="34" charset="0"/>
              <a:buChar char="•"/>
            </a:pPr>
            <a:endParaRPr lang="el-GR" sz="4800" dirty="0" smtClean="0"/>
          </a:p>
          <a:p>
            <a:pPr lvl="1" algn="just">
              <a:buFont typeface="Arial" pitchFamily="34" charset="0"/>
              <a:buChar char="•"/>
            </a:pPr>
            <a:endParaRPr lang="en-US" sz="4800" dirty="0" smtClean="0"/>
          </a:p>
          <a:p>
            <a:pPr lvl="1">
              <a:buFont typeface="Arial" pitchFamily="34" charset="0"/>
              <a:buChar char="•"/>
            </a:pPr>
            <a:endParaRPr lang="en-US" sz="4800" dirty="0"/>
          </a:p>
          <a:p>
            <a:pPr marL="0" lvl="1" indent="0">
              <a:buNone/>
            </a:pPr>
            <a:endParaRPr lang="el-GR" sz="2400" dirty="0"/>
          </a:p>
        </p:txBody>
      </p:sp>
    </p:spTree>
    <p:extLst>
      <p:ext uri="{BB962C8B-B14F-4D97-AF65-F5344CB8AC3E}">
        <p14:creationId xmlns:p14="http://schemas.microsoft.com/office/powerpoint/2010/main" val="17359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a:xfrm>
            <a:off x="439837" y="335665"/>
            <a:ext cx="8183301" cy="4560425"/>
          </a:xfrm>
        </p:spPr>
        <p:txBody>
          <a:bodyPr>
            <a:normAutofit fontScale="70000" lnSpcReduction="20000"/>
          </a:bodyPr>
          <a:lstStyle/>
          <a:p>
            <a:pPr marL="0" lvl="2" indent="17463" algn="just">
              <a:buNone/>
            </a:pPr>
            <a:endParaRPr lang="el-GR" sz="2000" b="1" dirty="0" smtClean="0"/>
          </a:p>
          <a:p>
            <a:pPr marL="0" lvl="2" indent="17463" algn="just">
              <a:buNone/>
            </a:pPr>
            <a:r>
              <a:rPr lang="el-GR" sz="2000" b="1" dirty="0" smtClean="0"/>
              <a:t>Αφετηρία</a:t>
            </a:r>
            <a:r>
              <a:rPr lang="el-GR" sz="2000" dirty="0" smtClean="0"/>
              <a:t>: ο </a:t>
            </a:r>
            <a:r>
              <a:rPr lang="el-GR" sz="2000" dirty="0"/>
              <a:t>τίτλος της ενότητας «</a:t>
            </a:r>
            <a:r>
              <a:rPr lang="el-GR" sz="2000" i="1" dirty="0"/>
              <a:t>Αλέξανδρος. Η κατάκτηση της Ανατολής</a:t>
            </a:r>
            <a:r>
              <a:rPr lang="el-GR" sz="2000" dirty="0"/>
              <a:t>» του σχολικού βιβλίου Ιστορίας Α΄ </a:t>
            </a:r>
            <a:r>
              <a:rPr lang="el-GR" sz="2000" dirty="0" smtClean="0"/>
              <a:t>Γυμνασίου. Επομένως</a:t>
            </a:r>
            <a:r>
              <a:rPr lang="el-GR" sz="2000" dirty="0"/>
              <a:t>, με βάση τον τίτλο, η πρόταση αποτελείται από δύο </a:t>
            </a:r>
            <a:r>
              <a:rPr lang="el-GR" sz="2000" dirty="0" smtClean="0"/>
              <a:t>φάσεις. </a:t>
            </a:r>
          </a:p>
          <a:p>
            <a:pPr marL="0" lvl="2" indent="17463" algn="just">
              <a:buNone/>
            </a:pPr>
            <a:endParaRPr lang="el-GR" sz="2000" dirty="0"/>
          </a:p>
          <a:p>
            <a:pPr marL="0" lvl="2" indent="17463" algn="just">
              <a:buNone/>
            </a:pPr>
            <a:r>
              <a:rPr lang="el-GR" sz="2000" dirty="0" smtClean="0"/>
              <a:t>● Στην </a:t>
            </a:r>
            <a:r>
              <a:rPr lang="el-GR" sz="2000" b="1" dirty="0"/>
              <a:t>πρώτη φάση</a:t>
            </a:r>
            <a:r>
              <a:rPr lang="el-GR" sz="2000" dirty="0"/>
              <a:t>, οι μαθητές/</a:t>
            </a:r>
            <a:r>
              <a:rPr lang="el-GR" sz="2000" dirty="0" err="1"/>
              <a:t>ριες</a:t>
            </a:r>
            <a:r>
              <a:rPr lang="el-GR" sz="2000" dirty="0"/>
              <a:t> μελετούν την προσωπικότητα του Μ. </a:t>
            </a:r>
            <a:r>
              <a:rPr lang="el-GR" sz="2000" dirty="0" smtClean="0"/>
              <a:t>Αλέξανδρου μέσα από </a:t>
            </a:r>
            <a:r>
              <a:rPr lang="el-GR" sz="2000" dirty="0"/>
              <a:t>ποικίλες πηγές και με εργαλείο τη δημιουργική γραφή τον παρουσιάζουν από διαφορετικές οπτικές γωνίες, πώς δηλαδή θα παρουσίαζε ο ίδιος τον εαυτό του και πώς θα τον παρουσίαζαν διαφορετικά πρόσωπα με διαφορετικά συμφέροντα. Με αυτήν την δραστηριότητα, οι μαθητές/</a:t>
            </a:r>
            <a:r>
              <a:rPr lang="el-GR" sz="2000" dirty="0" err="1"/>
              <a:t>ριες</a:t>
            </a:r>
            <a:r>
              <a:rPr lang="el-GR" sz="2000" dirty="0"/>
              <a:t> παράγουν αφηγηματικά κείμενα ως βιογραφίες ή αυτοβιογραφίες του και συνειδητοποιούν τη δύναμη και τον ρόλο του αφηγηματικού λόγου στην κατασκευή των </a:t>
            </a:r>
            <a:r>
              <a:rPr lang="el-GR" sz="2000" dirty="0" smtClean="0"/>
              <a:t>ταυτοτήτων, αλλά </a:t>
            </a:r>
            <a:r>
              <a:rPr lang="el-GR" sz="2000" dirty="0"/>
              <a:t>παράλληλα προβληματίζονται για «ιστορικά» ζητήματα που αναδύονται μέσα από τη διδακτική πρακτική (λ. χ. αντικειμενικότητα </a:t>
            </a:r>
            <a:r>
              <a:rPr lang="el-GR" sz="2000" dirty="0" smtClean="0"/>
              <a:t>ιστορίας).</a:t>
            </a:r>
          </a:p>
          <a:p>
            <a:pPr marL="0" lvl="2" indent="17463" algn="just">
              <a:buNone/>
            </a:pPr>
            <a:r>
              <a:rPr lang="el-GR" sz="2000" dirty="0" smtClean="0"/>
              <a:t>● Στη </a:t>
            </a:r>
            <a:r>
              <a:rPr lang="el-GR" sz="2000" b="1" dirty="0"/>
              <a:t>δεύτερη φάση</a:t>
            </a:r>
            <a:r>
              <a:rPr lang="el-GR" sz="2000" dirty="0"/>
              <a:t>, οι μαθητές/</a:t>
            </a:r>
            <a:r>
              <a:rPr lang="el-GR" sz="2000" dirty="0" err="1"/>
              <a:t>ριες</a:t>
            </a:r>
            <a:r>
              <a:rPr lang="el-GR" sz="2000" dirty="0"/>
              <a:t> δημιουργούν έναν ψηφιακό διαδραστικό χάρτη </a:t>
            </a:r>
            <a:r>
              <a:rPr lang="el-GR" sz="2000" dirty="0" smtClean="0"/>
              <a:t>με το Ελεύθερο Λογισμικό </a:t>
            </a:r>
            <a:r>
              <a:rPr lang="el-GR" sz="2000" dirty="0"/>
              <a:t>ψηφιακής </a:t>
            </a:r>
            <a:r>
              <a:rPr lang="el-GR" sz="2000" dirty="0" smtClean="0"/>
              <a:t>χαρτογράφησης</a:t>
            </a:r>
            <a:r>
              <a:rPr lang="en-US" sz="2000" dirty="0" smtClean="0"/>
              <a:t> Google maps.</a:t>
            </a:r>
            <a:r>
              <a:rPr lang="el-GR" sz="2000" dirty="0" smtClean="0"/>
              <a:t> Στον </a:t>
            </a:r>
            <a:r>
              <a:rPr lang="el-GR" sz="2000" dirty="0"/>
              <a:t>ψηφιακό χάρτη καταγράφεται η πορεία του Μ. Αλέξανδρου με σύντομες και περιεκτικές πληροφορίες για κάθε μάχη ή για τις περιοχές από τις οποίες πέρασε. Με αυτή την δραστηριότητα, οι μαθητές/</a:t>
            </a:r>
            <a:r>
              <a:rPr lang="el-GR" sz="2000" dirty="0" err="1"/>
              <a:t>ριες</a:t>
            </a:r>
            <a:r>
              <a:rPr lang="el-GR" sz="2000" dirty="0"/>
              <a:t> γνωρίζουν με έναν «</a:t>
            </a:r>
            <a:r>
              <a:rPr lang="el-GR" sz="2000" i="1" dirty="0"/>
              <a:t>βιωματικό</a:t>
            </a:r>
            <a:r>
              <a:rPr lang="el-GR" sz="2000" dirty="0"/>
              <a:t>» τρόπο τα μέρη από τα οποία πέρασε και τις μάχες που έκριναν την εκστρατεία του, αλλά και συνειδητοποιούν ότι οι χάρτες και τα ονόματα των περιοχών αλλάζουν (λ.χ. </a:t>
            </a:r>
            <a:r>
              <a:rPr lang="el-GR" sz="2000" dirty="0" err="1"/>
              <a:t>Γρανικός</a:t>
            </a:r>
            <a:r>
              <a:rPr lang="el-GR" sz="2000" dirty="0"/>
              <a:t> = </a:t>
            </a:r>
            <a:r>
              <a:rPr lang="el-GR" sz="2000" dirty="0" err="1"/>
              <a:t>Biga</a:t>
            </a:r>
            <a:r>
              <a:rPr lang="el-GR" sz="2000" dirty="0"/>
              <a:t> </a:t>
            </a:r>
            <a:r>
              <a:rPr lang="el-GR" sz="2000" dirty="0" err="1" smtClean="0"/>
              <a:t>Cayi</a:t>
            </a:r>
            <a:r>
              <a:rPr lang="el-GR" sz="2000" dirty="0"/>
              <a:t>) με την πάροδο των χρόνων.</a:t>
            </a:r>
          </a:p>
          <a:p>
            <a:pPr marL="0" lvl="2" indent="17463" algn="just">
              <a:buNone/>
            </a:pPr>
            <a:endParaRPr lang="el-GR" sz="2000" b="1" dirty="0" smtClean="0"/>
          </a:p>
          <a:p>
            <a:pPr marL="0" lvl="2" indent="17463" algn="just">
              <a:buNone/>
            </a:pPr>
            <a:r>
              <a:rPr lang="el-GR" sz="2000" b="1" dirty="0" smtClean="0"/>
              <a:t>Καινοτομία</a:t>
            </a:r>
            <a:r>
              <a:rPr lang="el-GR" sz="2000" dirty="0" smtClean="0"/>
              <a:t>: προσέγγιση μέσα </a:t>
            </a:r>
            <a:r>
              <a:rPr lang="el-GR" sz="2000" dirty="0"/>
              <a:t>από το πρίσμα του κριτικού </a:t>
            </a:r>
            <a:r>
              <a:rPr lang="el-GR" sz="2000" dirty="0" smtClean="0"/>
              <a:t>γραμματισμού και καλλιέργεια δεξιοτήτων του 21</a:t>
            </a:r>
            <a:r>
              <a:rPr lang="el-GR" sz="2000" baseline="30000" dirty="0" smtClean="0"/>
              <a:t>ου</a:t>
            </a:r>
            <a:r>
              <a:rPr lang="el-GR" sz="2000" dirty="0" smtClean="0"/>
              <a:t> αι. </a:t>
            </a:r>
          </a:p>
          <a:p>
            <a:pPr marL="0" lvl="2" indent="17463" algn="just">
              <a:buNone/>
            </a:pPr>
            <a:endParaRPr lang="el-GR" dirty="0" smtClean="0"/>
          </a:p>
          <a:p>
            <a:pPr lvl="3" algn="just">
              <a:buNone/>
            </a:pPr>
            <a:endParaRPr lang="el-GR" dirty="0"/>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
        <p:nvSpPr>
          <p:cNvPr id="5" name="Content Placeholder 4"/>
          <p:cNvSpPr>
            <a:spLocks noGrp="1"/>
          </p:cNvSpPr>
          <p:nvPr>
            <p:ph sz="half" idx="2"/>
          </p:nvPr>
        </p:nvSpPr>
        <p:spPr/>
        <p:txBody>
          <a:bodyPr>
            <a:normAutofit fontScale="85000" lnSpcReduction="20000"/>
          </a:bodyPr>
          <a:lstStyle/>
          <a:p>
            <a:pPr lvl="1" algn="just">
              <a:spcBef>
                <a:spcPts val="600"/>
              </a:spcBef>
              <a:spcAft>
                <a:spcPts val="600"/>
              </a:spcAft>
              <a:buFont typeface="Arial" pitchFamily="34" charset="0"/>
              <a:buChar char="•"/>
            </a:pPr>
            <a:r>
              <a:rPr lang="el-GR" dirty="0"/>
              <a:t> Το τελικό παραδοτέο προϊόν (ο ψηφιακός </a:t>
            </a:r>
            <a:r>
              <a:rPr lang="el-GR" dirty="0" smtClean="0"/>
              <a:t>χάρτης) </a:t>
            </a:r>
            <a:r>
              <a:rPr lang="el-GR" dirty="0"/>
              <a:t>κοινοποιήθηκε στο </a:t>
            </a:r>
            <a:r>
              <a:rPr lang="el-GR" dirty="0" err="1"/>
              <a:t>ιστολόγιο</a:t>
            </a:r>
            <a:r>
              <a:rPr lang="el-GR" dirty="0"/>
              <a:t> της εκπαιδευτικού και στη συνέχεια έγινε διάχυση στα κοινωνικά δίκτυα (</a:t>
            </a:r>
            <a:r>
              <a:rPr lang="el-GR" dirty="0" err="1"/>
              <a:t>Twitter</a:t>
            </a:r>
            <a:r>
              <a:rPr lang="el-GR" dirty="0"/>
              <a:t>, </a:t>
            </a:r>
            <a:r>
              <a:rPr lang="el-GR" dirty="0" err="1"/>
              <a:t>Facebook</a:t>
            </a:r>
            <a:r>
              <a:rPr lang="el-GR" dirty="0"/>
              <a:t>), λειτουργώντας, κατά αυτόν τον τρόπο, ανατροφοδοτικά αλλά και αξιολογικά μέσα από τις διαθέσιμες επιλογές των χρηστών («Μου αρέσει», «τέλειο», «κοινοποιήσεις», κ.λπ</a:t>
            </a:r>
            <a:r>
              <a:rPr lang="el-GR" dirty="0" smtClean="0"/>
              <a:t>.).</a:t>
            </a:r>
          </a:p>
          <a:p>
            <a:pPr lvl="1" algn="just">
              <a:spcBef>
                <a:spcPts val="600"/>
              </a:spcBef>
              <a:spcAft>
                <a:spcPts val="600"/>
              </a:spcAft>
              <a:buFont typeface="Arial" pitchFamily="34" charset="0"/>
              <a:buChar char="•"/>
            </a:pPr>
            <a:r>
              <a:rPr lang="el-GR" dirty="0" smtClean="0"/>
              <a:t>Αναφέρονται </a:t>
            </a:r>
            <a:r>
              <a:rPr lang="el-GR" dirty="0"/>
              <a:t>μερικά από τα σχόλια των </a:t>
            </a:r>
            <a:r>
              <a:rPr lang="el-GR" dirty="0" smtClean="0"/>
              <a:t>συναδέρφων στο </a:t>
            </a:r>
            <a:r>
              <a:rPr lang="en-US" dirty="0" err="1" smtClean="0">
                <a:latin typeface="Cambria" panose="02040503050406030204" pitchFamily="18" charset="0"/>
                <a:ea typeface="Cambria" panose="02040503050406030204" pitchFamily="18" charset="0"/>
              </a:rPr>
              <a:t>facebook</a:t>
            </a:r>
            <a:r>
              <a:rPr lang="el-GR" dirty="0" smtClean="0">
                <a:latin typeface="Cambria" panose="02040503050406030204" pitchFamily="18" charset="0"/>
                <a:ea typeface="Cambria" panose="02040503050406030204" pitchFamily="18" charset="0"/>
              </a:rPr>
              <a:t>, </a:t>
            </a:r>
            <a:r>
              <a:rPr lang="el-GR" dirty="0"/>
              <a:t>τα οποία αναδεικνύουν την ανάγκη να γίνεται διαμοιρασμός των ιδεών και των πρακτικών στην εκπαιδευτική κοινότητα, αλλά και τα θετικά στοιχεία της πρακτικής </a:t>
            </a:r>
            <a:r>
              <a:rPr lang="el-GR" dirty="0" smtClean="0"/>
              <a:t> </a:t>
            </a:r>
            <a:endParaRPr lang="el-GR" dirty="0"/>
          </a:p>
          <a:p>
            <a:pPr marL="0" lvl="1" indent="0" algn="just">
              <a:spcBef>
                <a:spcPts val="600"/>
              </a:spcBef>
              <a:spcAft>
                <a:spcPts val="600"/>
              </a:spcAft>
              <a:buNone/>
            </a:pPr>
            <a:r>
              <a:rPr lang="el-GR" dirty="0"/>
              <a:t>-«</a:t>
            </a:r>
            <a:r>
              <a:rPr lang="el-GR" i="1" dirty="0"/>
              <a:t>οι αξιόλογες δουλειές αποτελούν κίνητρο δημιουργίας και για μας τους υπόλοιπους συναδέρφους που στα σχολεία μας κυριαρχεί η μυστικοπάθεια και συνάδερφοι δεν αποκαλύπτουν τι κάνουν, δεν μοιράζονται ιδέες τους, λες και κινδυνεύουν», </a:t>
            </a:r>
          </a:p>
          <a:p>
            <a:pPr marL="0" lvl="1" indent="0" algn="just">
              <a:spcBef>
                <a:spcPts val="600"/>
              </a:spcBef>
              <a:spcAft>
                <a:spcPts val="600"/>
              </a:spcAft>
              <a:buNone/>
            </a:pPr>
            <a:r>
              <a:rPr lang="el-GR" i="1" dirty="0"/>
              <a:t>-«Πρέπει να μας κάνεις ένα διαδικτυακό μάθημα για το πώς δούλεψες. Έχεις υποχρέωση απέναντί μας»,</a:t>
            </a:r>
          </a:p>
          <a:p>
            <a:pPr marL="0" lvl="1" indent="0" algn="just">
              <a:spcBef>
                <a:spcPts val="600"/>
              </a:spcBef>
              <a:spcAft>
                <a:spcPts val="600"/>
              </a:spcAft>
              <a:buNone/>
            </a:pPr>
            <a:r>
              <a:rPr lang="el-GR" i="1" dirty="0"/>
              <a:t>-«Μου άρεσε πολύ που δούλεψες ένα κεφάλαιο της αρχαίας ιστορίας, που συνήθως δεν προλαβαίνουμε να το δουλέψουμε με άνεση χρόνου, οπότε η δουλειά σου μας λύνει τα χέρια».</a:t>
            </a:r>
          </a:p>
          <a:p>
            <a:pPr lvl="1">
              <a:spcBef>
                <a:spcPts val="600"/>
              </a:spcBef>
              <a:spcAft>
                <a:spcPts val="600"/>
              </a:spcAft>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8611" y="557213"/>
            <a:ext cx="7334100" cy="4129087"/>
          </a:xfrm>
        </p:spPr>
      </p:pic>
      <p:sp>
        <p:nvSpPr>
          <p:cNvPr id="7" name="Ορθογώνιο 6"/>
          <p:cNvSpPr/>
          <p:nvPr/>
        </p:nvSpPr>
        <p:spPr>
          <a:xfrm>
            <a:off x="324091" y="4720790"/>
            <a:ext cx="8588415" cy="355803"/>
          </a:xfrm>
          <a:prstGeom prst="rect">
            <a:avLst/>
          </a:prstGeom>
        </p:spPr>
        <p:txBody>
          <a:bodyPr wrap="square">
            <a:spAutoFit/>
          </a:bodyPr>
          <a:lstStyle/>
          <a:p>
            <a:pPr algn="ctr">
              <a:lnSpc>
                <a:spcPct val="107000"/>
              </a:lnSpc>
              <a:spcAft>
                <a:spcPts val="800"/>
              </a:spcAft>
            </a:pPr>
            <a:r>
              <a:rPr lang="el-GR" sz="1600" dirty="0">
                <a:latin typeface="Candara"/>
                <a:ea typeface="STKaiti"/>
                <a:cs typeface="Tahoma"/>
              </a:rPr>
              <a:t>Εικόνα 2 – Διάχυση και διαμοιρασμός μέρους της διδακτικής πρακτικής στο </a:t>
            </a:r>
            <a:r>
              <a:rPr lang="en-US" sz="1600" dirty="0">
                <a:latin typeface="Candara"/>
                <a:ea typeface="STKaiti"/>
                <a:cs typeface="Tahoma"/>
              </a:rPr>
              <a:t>Facebook </a:t>
            </a:r>
            <a:endParaRPr lang="el-GR" sz="1600" dirty="0">
              <a:effectLst/>
              <a:latin typeface="Candara"/>
              <a:ea typeface="STKaiti"/>
              <a:cs typeface="Tahoma"/>
            </a:endParaRPr>
          </a:p>
        </p:txBody>
      </p:sp>
    </p:spTree>
    <p:extLst>
      <p:ext uri="{BB962C8B-B14F-4D97-AF65-F5344CB8AC3E}">
        <p14:creationId xmlns:p14="http://schemas.microsoft.com/office/powerpoint/2010/main" val="114483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23</a:t>
            </a:fld>
            <a:endParaRPr lang="en-US" dirty="0"/>
          </a:p>
        </p:txBody>
      </p:sp>
      <p:sp>
        <p:nvSpPr>
          <p:cNvPr id="5" name="Content Placeholder 4"/>
          <p:cNvSpPr>
            <a:spLocks noGrp="1"/>
          </p:cNvSpPr>
          <p:nvPr>
            <p:ph sz="half" idx="2"/>
          </p:nvPr>
        </p:nvSpPr>
        <p:spPr>
          <a:xfrm>
            <a:off x="557213" y="557214"/>
            <a:ext cx="8100650" cy="4095810"/>
          </a:xfrm>
        </p:spPr>
        <p:txBody>
          <a:bodyPr>
            <a:normAutofit fontScale="85000" lnSpcReduction="10000"/>
          </a:bodyPr>
          <a:lstStyle/>
          <a:p>
            <a:pPr algn="just">
              <a:lnSpc>
                <a:spcPct val="107000"/>
              </a:lnSpc>
              <a:buFont typeface="Arial" panose="020B0604020202020204" pitchFamily="34" charset="0"/>
              <a:buChar char="•"/>
            </a:pPr>
            <a:r>
              <a:rPr lang="el-GR" sz="2000" b="1" dirty="0">
                <a:ea typeface="STKaiti"/>
                <a:cs typeface="Tahoma"/>
              </a:rPr>
              <a:t>Ο</a:t>
            </a:r>
            <a:r>
              <a:rPr lang="el-GR" sz="2000" b="1" dirty="0" smtClean="0">
                <a:ea typeface="STKaiti"/>
                <a:cs typeface="Tahoma"/>
              </a:rPr>
              <a:t>ι </a:t>
            </a:r>
            <a:r>
              <a:rPr lang="el-GR" sz="2000" b="1" dirty="0">
                <a:ea typeface="STKaiti"/>
                <a:cs typeface="Tahoma"/>
              </a:rPr>
              <a:t>εκπαιδευτικοί </a:t>
            </a:r>
            <a:r>
              <a:rPr lang="el-GR" sz="2000" dirty="0" smtClean="0">
                <a:ea typeface="STKaiti"/>
                <a:cs typeface="Tahoma"/>
              </a:rPr>
              <a:t>άντλησαν ιδέες </a:t>
            </a:r>
            <a:r>
              <a:rPr lang="el-GR" sz="2000" dirty="0">
                <a:ea typeface="STKaiti"/>
                <a:cs typeface="Tahoma"/>
              </a:rPr>
              <a:t>για την αξιοποίηση </a:t>
            </a:r>
            <a:r>
              <a:rPr lang="el-GR" sz="2000" dirty="0" smtClean="0">
                <a:ea typeface="STKaiti"/>
                <a:cs typeface="Tahoma"/>
              </a:rPr>
              <a:t>ενός Λογισμικού ψηφιακής χαρτογράφησης το </a:t>
            </a:r>
            <a:r>
              <a:rPr lang="el-GR" sz="2000" dirty="0">
                <a:ea typeface="STKaiti"/>
                <a:cs typeface="Tahoma"/>
              </a:rPr>
              <a:t>οποίο θα μπορούσε να εφαρμοστεί και σε άλλα φιλολογικά μαθήματα (λ.χ. στη </a:t>
            </a:r>
            <a:r>
              <a:rPr lang="el-GR" sz="2000" dirty="0" smtClean="0">
                <a:ea typeface="STKaiti"/>
                <a:cs typeface="Tahoma"/>
                <a:hlinkClick r:id="rId2"/>
              </a:rPr>
              <a:t>λογοτεχνία</a:t>
            </a:r>
            <a:r>
              <a:rPr lang="el-GR" sz="2000" dirty="0">
                <a:ea typeface="STKaiti"/>
                <a:cs typeface="Tahoma"/>
              </a:rPr>
              <a:t>)</a:t>
            </a:r>
            <a:r>
              <a:rPr lang="el-GR" sz="2000" dirty="0" smtClean="0">
                <a:ea typeface="STKaiti"/>
                <a:cs typeface="Tahoma"/>
              </a:rPr>
              <a:t> αλλά </a:t>
            </a:r>
            <a:r>
              <a:rPr lang="el-GR" sz="2000" dirty="0">
                <a:ea typeface="STKaiti"/>
                <a:cs typeface="Tahoma"/>
              </a:rPr>
              <a:t>και θεώρησαν ότι το συγκεκριμένο εγχείρημα τους διευκολύνει στη συγκεκριμένη διδακτική </a:t>
            </a:r>
            <a:r>
              <a:rPr lang="el-GR" sz="2000" dirty="0" smtClean="0">
                <a:ea typeface="STKaiti"/>
                <a:cs typeface="Tahoma"/>
              </a:rPr>
              <a:t>ενότητα.</a:t>
            </a:r>
          </a:p>
          <a:p>
            <a:pPr algn="just">
              <a:lnSpc>
                <a:spcPct val="107000"/>
              </a:lnSpc>
              <a:spcAft>
                <a:spcPts val="0"/>
              </a:spcAft>
              <a:buFont typeface="Arial" panose="020B0604020202020204" pitchFamily="34" charset="0"/>
              <a:buChar char="•"/>
            </a:pPr>
            <a:r>
              <a:rPr lang="el-GR" sz="2000" b="1" dirty="0" smtClean="0">
                <a:ea typeface="STKaiti"/>
                <a:cs typeface="Tahoma"/>
              </a:rPr>
              <a:t>Οι </a:t>
            </a:r>
            <a:r>
              <a:rPr lang="el-GR" sz="2000" b="1" dirty="0">
                <a:ea typeface="STKaiti"/>
                <a:cs typeface="Tahoma"/>
              </a:rPr>
              <a:t>μαθητές/</a:t>
            </a:r>
            <a:r>
              <a:rPr lang="el-GR" sz="2000" b="1" dirty="0" err="1">
                <a:ea typeface="STKaiti"/>
                <a:cs typeface="Tahoma"/>
              </a:rPr>
              <a:t>ριε</a:t>
            </a:r>
            <a:r>
              <a:rPr lang="el-GR" sz="2000" dirty="0" err="1">
                <a:ea typeface="STKaiti"/>
                <a:cs typeface="Tahoma"/>
              </a:rPr>
              <a:t>ς</a:t>
            </a:r>
            <a:r>
              <a:rPr lang="el-GR" sz="2000" dirty="0">
                <a:ea typeface="STKaiti"/>
                <a:cs typeface="Tahoma"/>
              </a:rPr>
              <a:t> ανταποκρίθηκαν ικανοποιητικά στη διδακτική πρακτική και «</a:t>
            </a:r>
            <a:r>
              <a:rPr lang="el-GR" sz="2000" i="1" dirty="0">
                <a:ea typeface="STKaiti"/>
                <a:cs typeface="Tahoma"/>
              </a:rPr>
              <a:t>κατέκτησαν</a:t>
            </a:r>
            <a:r>
              <a:rPr lang="el-GR" sz="2000" dirty="0">
                <a:ea typeface="STKaiti"/>
                <a:cs typeface="Tahoma"/>
              </a:rPr>
              <a:t>» ένα κεφάλαιο της ιστορίας με «</a:t>
            </a:r>
            <a:r>
              <a:rPr lang="el-GR" sz="2000" i="1" dirty="0">
                <a:ea typeface="STKaiti"/>
                <a:cs typeface="Tahoma"/>
              </a:rPr>
              <a:t>βιωματικό</a:t>
            </a:r>
            <a:r>
              <a:rPr lang="el-GR" sz="2000" dirty="0">
                <a:ea typeface="STKaiti"/>
                <a:cs typeface="Tahoma"/>
              </a:rPr>
              <a:t>» </a:t>
            </a:r>
            <a:r>
              <a:rPr lang="el-GR" sz="2000" dirty="0" smtClean="0">
                <a:ea typeface="STKaiti"/>
                <a:cs typeface="Tahoma"/>
              </a:rPr>
              <a:t>τρόπο και </a:t>
            </a:r>
            <a:r>
              <a:rPr lang="el-GR" sz="2000" dirty="0">
                <a:ea typeface="STKaiti"/>
                <a:cs typeface="Tahoma"/>
              </a:rPr>
              <a:t>συγχρόνως προβληματίστηκαν για «</a:t>
            </a:r>
            <a:r>
              <a:rPr lang="el-GR" sz="2000" i="1" dirty="0">
                <a:ea typeface="STKaiti"/>
                <a:cs typeface="Tahoma"/>
              </a:rPr>
              <a:t>ιστορικά»</a:t>
            </a:r>
            <a:r>
              <a:rPr lang="el-GR" sz="2000" dirty="0">
                <a:ea typeface="STKaiti"/>
                <a:cs typeface="Tahoma"/>
              </a:rPr>
              <a:t> ζητήματα που </a:t>
            </a:r>
            <a:r>
              <a:rPr lang="el-GR" sz="2000" dirty="0" smtClean="0">
                <a:ea typeface="STKaiti"/>
                <a:cs typeface="Tahoma"/>
              </a:rPr>
              <a:t>αναδύθηκαν (</a:t>
            </a:r>
            <a:r>
              <a:rPr lang="el-GR" sz="2000" dirty="0">
                <a:ea typeface="STKaiti"/>
                <a:cs typeface="Tahoma"/>
              </a:rPr>
              <a:t>αντικειμενικότητα ιστορίας, παράγοντες που διαδραματίζουν ρόλο στην κατασκευή μιας ταυτότητας, πώς αλλάζουν τα σύνορα του κόσμου με την πάροδο των χρόνων, κ.λπ.). Αυτό σημαίνει ότι δεν αποστήθισαν μάχες, την πορεία του Μ. Αλέξανδρου στα βάθη της Ανατολής και γνωρίσματα της προσωπικότητάς του. Αντίθετα, </a:t>
            </a:r>
            <a:r>
              <a:rPr lang="el-GR" sz="2000" b="1" dirty="0">
                <a:ea typeface="STKaiti"/>
                <a:cs typeface="Tahoma"/>
              </a:rPr>
              <a:t>εργάστηκαν με έναν πιο δημιουργικό τρόπο και μελέτησαν πιο σφαιρικά την προσωπικότητά του χωρίς να παίρνουν ως δεδομένα μόνο όσα αναφέρονται ρητά αλλά και </a:t>
            </a:r>
            <a:r>
              <a:rPr lang="el-GR" sz="2000" b="1" dirty="0" err="1">
                <a:ea typeface="STKaiti"/>
                <a:cs typeface="Tahoma"/>
              </a:rPr>
              <a:t>υπόρρητα</a:t>
            </a:r>
            <a:r>
              <a:rPr lang="el-GR" sz="2000" b="1" dirty="0">
                <a:ea typeface="STKaiti"/>
                <a:cs typeface="Tahoma"/>
              </a:rPr>
              <a:t>, μπαίνοντας στη διαδικασία να ανιχνεύουν τις ιδεολογικές συνιστώσες κάθε αφήγησης.</a:t>
            </a:r>
          </a:p>
          <a:p>
            <a:pPr lvl="1">
              <a:spcBef>
                <a:spcPts val="600"/>
              </a:spcBef>
              <a:spcAft>
                <a:spcPts val="600"/>
              </a:spcAft>
              <a:buFont typeface="Arial" pitchFamily="34" charset="0"/>
              <a:buChar char="•"/>
            </a:pPr>
            <a:endParaRPr lang="el-GR" dirty="0"/>
          </a:p>
        </p:txBody>
      </p:sp>
    </p:spTree>
    <p:extLst>
      <p:ext uri="{BB962C8B-B14F-4D97-AF65-F5344CB8AC3E}">
        <p14:creationId xmlns:p14="http://schemas.microsoft.com/office/powerpoint/2010/main" val="198208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dirty="0"/>
          </a:p>
        </p:txBody>
      </p:sp>
      <p:sp>
        <p:nvSpPr>
          <p:cNvPr id="5" name="Content Placeholder 4"/>
          <p:cNvSpPr>
            <a:spLocks noGrp="1"/>
          </p:cNvSpPr>
          <p:nvPr>
            <p:ph sz="half" idx="2"/>
          </p:nvPr>
        </p:nvSpPr>
        <p:spPr>
          <a:xfrm>
            <a:off x="557213" y="557214"/>
            <a:ext cx="8100650" cy="4095810"/>
          </a:xfrm>
        </p:spPr>
        <p:txBody>
          <a:bodyPr>
            <a:normAutofit fontScale="70000" lnSpcReduction="20000"/>
          </a:bodyPr>
          <a:lstStyle/>
          <a:p>
            <a:pPr algn="just">
              <a:lnSpc>
                <a:spcPct val="107000"/>
              </a:lnSpc>
              <a:buFont typeface="Arial" panose="020B0604020202020204" pitchFamily="34" charset="0"/>
              <a:buChar char="•"/>
            </a:pPr>
            <a:r>
              <a:rPr lang="el-GR" sz="2000" dirty="0" smtClean="0">
                <a:ea typeface="STKaiti"/>
                <a:cs typeface="Tahoma"/>
              </a:rPr>
              <a:t>Να διευκρινιστεί ότι </a:t>
            </a:r>
            <a:r>
              <a:rPr lang="el-GR" sz="2000" b="1" dirty="0" smtClean="0">
                <a:ea typeface="STKaiti"/>
                <a:cs typeface="Tahoma"/>
              </a:rPr>
              <a:t>οι </a:t>
            </a:r>
            <a:r>
              <a:rPr lang="el-GR" sz="2000" b="1" dirty="0">
                <a:ea typeface="STKaiti"/>
                <a:cs typeface="Tahoma"/>
              </a:rPr>
              <a:t>μαθητές/</a:t>
            </a:r>
            <a:r>
              <a:rPr lang="el-GR" sz="2000" b="1" dirty="0" err="1">
                <a:ea typeface="STKaiti"/>
                <a:cs typeface="Tahoma"/>
              </a:rPr>
              <a:t>ριες</a:t>
            </a:r>
            <a:r>
              <a:rPr lang="el-GR" sz="2000" b="1" dirty="0">
                <a:ea typeface="STKaiti"/>
                <a:cs typeface="Tahoma"/>
              </a:rPr>
              <a:t> της Α΄ Λυκείου </a:t>
            </a:r>
            <a:r>
              <a:rPr lang="el-GR" sz="2000" dirty="0">
                <a:ea typeface="STKaiti"/>
                <a:cs typeface="Tahoma"/>
              </a:rPr>
              <a:t>που διδάσκονται το αντίστοιχο κεφάλαιο της ιστορίας </a:t>
            </a:r>
            <a:r>
              <a:rPr lang="el-GR" sz="2000" dirty="0">
                <a:ea typeface="STKaiti"/>
                <a:cs typeface="Tahoma"/>
                <a:hlinkClick r:id="rId2"/>
              </a:rPr>
              <a:t>http://</a:t>
            </a:r>
            <a:r>
              <a:rPr lang="el-GR" sz="2000" dirty="0" smtClean="0">
                <a:ea typeface="STKaiti"/>
                <a:cs typeface="Tahoma"/>
                <a:hlinkClick r:id="rId2"/>
              </a:rPr>
              <a:t>ebooks.edu.gr/modules/ebook/show.php/DSGL-A102/750/4903,22398/</a:t>
            </a:r>
            <a:r>
              <a:rPr lang="el-GR" sz="2000" dirty="0" smtClean="0">
                <a:ea typeface="STKaiti"/>
                <a:cs typeface="Tahoma"/>
              </a:rPr>
              <a:t> </a:t>
            </a:r>
            <a:r>
              <a:rPr lang="en-US" sz="2000" dirty="0" smtClean="0">
                <a:ea typeface="STKaiti"/>
                <a:cs typeface="Tahoma"/>
              </a:rPr>
              <a:t> </a:t>
            </a:r>
            <a:r>
              <a:rPr lang="el-GR" sz="2000" dirty="0" smtClean="0">
                <a:ea typeface="STKaiti"/>
                <a:cs typeface="Tahoma"/>
              </a:rPr>
              <a:t>ενδεχομένως </a:t>
            </a:r>
            <a:r>
              <a:rPr lang="el-GR" sz="2000" dirty="0">
                <a:ea typeface="STKaiti"/>
                <a:cs typeface="Tahoma"/>
              </a:rPr>
              <a:t>να είναι </a:t>
            </a:r>
            <a:r>
              <a:rPr lang="el-GR" sz="2000" b="1" dirty="0">
                <a:ea typeface="STKaiti"/>
                <a:cs typeface="Tahoma"/>
              </a:rPr>
              <a:t>πιο εξοικειωμένοι/ες με </a:t>
            </a:r>
            <a:r>
              <a:rPr lang="el-GR" sz="2000" b="1" dirty="0" smtClean="0">
                <a:ea typeface="STKaiti"/>
                <a:cs typeface="Tahoma"/>
              </a:rPr>
              <a:t>όρους όπως </a:t>
            </a:r>
            <a:r>
              <a:rPr lang="el-GR" sz="2000" b="1" dirty="0">
                <a:ea typeface="STKaiti"/>
                <a:cs typeface="Tahoma"/>
              </a:rPr>
              <a:t>αντικειμενικότητα ιστορίας, ρητός κι </a:t>
            </a:r>
            <a:r>
              <a:rPr lang="el-GR" sz="2000" b="1" dirty="0" err="1">
                <a:ea typeface="STKaiti"/>
                <a:cs typeface="Tahoma"/>
              </a:rPr>
              <a:t>υπόρρητος</a:t>
            </a:r>
            <a:r>
              <a:rPr lang="el-GR" sz="2000" b="1" dirty="0">
                <a:ea typeface="STKaiti"/>
                <a:cs typeface="Tahoma"/>
              </a:rPr>
              <a:t> λόγος, κατασκευή ταυτοτήτων, κ.λπ</a:t>
            </a:r>
            <a:r>
              <a:rPr lang="el-GR" sz="2000" b="1" dirty="0" smtClean="0">
                <a:ea typeface="STKaiti"/>
                <a:cs typeface="Tahoma"/>
              </a:rPr>
              <a:t>. </a:t>
            </a:r>
            <a:r>
              <a:rPr lang="el-GR" sz="2000" dirty="0">
                <a:ea typeface="STKaiti"/>
                <a:cs typeface="Tahoma"/>
              </a:rPr>
              <a:t>Ωστόσο, και για τους μαθητές/</a:t>
            </a:r>
            <a:r>
              <a:rPr lang="el-GR" sz="2000" dirty="0" err="1">
                <a:ea typeface="STKaiti"/>
                <a:cs typeface="Tahoma"/>
              </a:rPr>
              <a:t>ριες</a:t>
            </a:r>
            <a:r>
              <a:rPr lang="el-GR" sz="2000" dirty="0">
                <a:ea typeface="STKaiti"/>
                <a:cs typeface="Tahoma"/>
              </a:rPr>
              <a:t> της Α΄ Γυμνασίου, αποτέλεσε μια εισαγωγή σε αυτόν τον τρόπο εργασίας και σκέψης</a:t>
            </a:r>
            <a:r>
              <a:rPr lang="el-GR" sz="2000" dirty="0" smtClean="0">
                <a:ea typeface="STKaiti"/>
                <a:cs typeface="Tahoma"/>
              </a:rPr>
              <a:t>. </a:t>
            </a:r>
          </a:p>
          <a:p>
            <a:pPr algn="just">
              <a:lnSpc>
                <a:spcPct val="107000"/>
              </a:lnSpc>
              <a:buFont typeface="Arial" panose="020B0604020202020204" pitchFamily="34" charset="0"/>
              <a:buChar char="•"/>
            </a:pPr>
            <a:r>
              <a:rPr lang="el-GR" sz="2000" dirty="0">
                <a:ea typeface="STKaiti"/>
                <a:cs typeface="Tahoma"/>
              </a:rPr>
              <a:t>Τέλος, </a:t>
            </a:r>
            <a:r>
              <a:rPr lang="el-GR" sz="2000" b="1" dirty="0">
                <a:ea typeface="STKaiti"/>
                <a:cs typeface="Tahoma"/>
              </a:rPr>
              <a:t>μέσα από την αναφορά στους όρους «βιογραφία», «αυτοβιογραφία», «ρητορικός λόγος» δίνεται μία πρώτη ευκαιρία στους μαθητές/στις μαθήτριες να διαχωρίσουν αυτά τα αφηγηματικά είδη και να διαπιστώσουν -μέσα από τα δικά τους παραγόμενα κείμενα- το διαφορετικό ύφος των κειμένων</a:t>
            </a:r>
            <a:r>
              <a:rPr lang="el-GR" sz="2000" dirty="0">
                <a:ea typeface="STKaiti"/>
                <a:cs typeface="Tahoma"/>
              </a:rPr>
              <a:t> (Με τα είδη αυτά θα ασχοληθούν εκτενέστερα σε μεγαλύτερες τάξεις, βλ. κι ενότητα 4.5.). Να σημειωθεί, βέβαια, ότι ο διαχωρισμός κι η διευκρίνιση για τα συγκεκριμένα αφηγηματικά είδη δεν αποτέλεσε αρχικό στόχο της διδακτικής πρακτικής, αλλά προέκυψε μέσα από την πράξη. </a:t>
            </a:r>
            <a:endParaRPr lang="el-GR" sz="2000" dirty="0" smtClean="0">
              <a:ea typeface="STKaiti"/>
              <a:cs typeface="Tahoma"/>
            </a:endParaRPr>
          </a:p>
          <a:p>
            <a:pPr marL="0" indent="0" algn="just">
              <a:lnSpc>
                <a:spcPct val="107000"/>
              </a:lnSpc>
            </a:pPr>
            <a:endParaRPr lang="el-GR" sz="2000" dirty="0" smtClean="0">
              <a:ea typeface="STKaiti"/>
              <a:cs typeface="Tahoma"/>
            </a:endParaRPr>
          </a:p>
          <a:p>
            <a:pPr algn="just">
              <a:lnSpc>
                <a:spcPct val="107000"/>
              </a:lnSpc>
              <a:buFont typeface="Arial" panose="020B0604020202020204" pitchFamily="34" charset="0"/>
              <a:buChar char="•"/>
            </a:pPr>
            <a:r>
              <a:rPr lang="el-GR" sz="2000" dirty="0" smtClean="0">
                <a:ea typeface="STKaiti"/>
                <a:cs typeface="Tahoma"/>
              </a:rPr>
              <a:t>Με </a:t>
            </a:r>
            <a:r>
              <a:rPr lang="el-GR" sz="2000" dirty="0">
                <a:ea typeface="STKaiti"/>
                <a:cs typeface="Tahoma"/>
              </a:rPr>
              <a:t>αυτόν τον τρόπο δίνεται και μια </a:t>
            </a:r>
            <a:r>
              <a:rPr lang="el-GR" sz="2000" b="1" dirty="0">
                <a:ea typeface="STKaiti"/>
                <a:cs typeface="Tahoma"/>
              </a:rPr>
              <a:t>«διαθεματική» διάσταση </a:t>
            </a:r>
            <a:r>
              <a:rPr lang="el-GR" sz="2000" dirty="0" smtClean="0">
                <a:ea typeface="STKaiti"/>
                <a:cs typeface="Tahoma"/>
              </a:rPr>
              <a:t>στο </a:t>
            </a:r>
            <a:r>
              <a:rPr lang="el-GR" sz="2000" dirty="0">
                <a:ea typeface="STKaiti"/>
                <a:cs typeface="Tahoma"/>
              </a:rPr>
              <a:t>όλο εγχείρημα, καθώς η πρόταση σχετίζεται και με το μάθημα της </a:t>
            </a:r>
            <a:r>
              <a:rPr lang="el-GR" sz="2000" b="1" dirty="0">
                <a:ea typeface="STKaiti"/>
                <a:cs typeface="Tahoma"/>
              </a:rPr>
              <a:t>νεοελληνικής γλώσσας </a:t>
            </a:r>
            <a:r>
              <a:rPr lang="el-GR" sz="2000" dirty="0">
                <a:ea typeface="STKaiti"/>
                <a:cs typeface="Tahoma"/>
              </a:rPr>
              <a:t>και την </a:t>
            </a:r>
            <a:r>
              <a:rPr lang="el-GR" sz="2000" b="1" dirty="0">
                <a:ea typeface="STKaiti"/>
                <a:cs typeface="Tahoma"/>
              </a:rPr>
              <a:t>ενίσχυση της γλωσσικής κι επικοινωνιακής ικανότητας των μαθητών/ριών</a:t>
            </a:r>
            <a:r>
              <a:rPr lang="el-GR" sz="2000" dirty="0">
                <a:ea typeface="STKaiti"/>
                <a:cs typeface="Tahoma"/>
              </a:rPr>
              <a:t>. Παράλληλα, βρίσκει εφαρμογή κι η παιδαγωγική πρακτική ότι η γλωσσική εκπαίδευση στο σχολείο είναι απαραίτητο να γίνεται μέσω του συνόλου των μαθημάτων του σχολικού προγράμματος και όχι μόνο μέσω του μαθήματος που έχει ως αντικείμενο μελέτης τη γλώσσα (</a:t>
            </a:r>
            <a:r>
              <a:rPr lang="el-GR" sz="2000" b="1" i="1" dirty="0" err="1">
                <a:ea typeface="STKaiti"/>
                <a:cs typeface="Tahoma"/>
              </a:rPr>
              <a:t>language</a:t>
            </a:r>
            <a:r>
              <a:rPr lang="el-GR" sz="2000" b="1" i="1" dirty="0">
                <a:ea typeface="STKaiti"/>
                <a:cs typeface="Tahoma"/>
              </a:rPr>
              <a:t> </a:t>
            </a:r>
            <a:r>
              <a:rPr lang="el-GR" sz="2000" b="1" i="1" dirty="0" err="1">
                <a:ea typeface="STKaiti"/>
                <a:cs typeface="Tahoma"/>
              </a:rPr>
              <a:t>across</a:t>
            </a:r>
            <a:r>
              <a:rPr lang="el-GR" sz="2000" b="1" i="1" dirty="0">
                <a:ea typeface="STKaiti"/>
                <a:cs typeface="Tahoma"/>
              </a:rPr>
              <a:t> </a:t>
            </a:r>
            <a:r>
              <a:rPr lang="el-GR" sz="2000" b="1" i="1" dirty="0" err="1">
                <a:ea typeface="STKaiti"/>
                <a:cs typeface="Tahoma"/>
              </a:rPr>
              <a:t>the</a:t>
            </a:r>
            <a:r>
              <a:rPr lang="el-GR" sz="2000" b="1" i="1" dirty="0">
                <a:ea typeface="STKaiti"/>
                <a:cs typeface="Tahoma"/>
              </a:rPr>
              <a:t> </a:t>
            </a:r>
            <a:r>
              <a:rPr lang="el-GR" sz="2000" b="1" i="1" dirty="0" err="1">
                <a:ea typeface="STKaiti"/>
                <a:cs typeface="Tahoma"/>
              </a:rPr>
              <a:t>curriculum</a:t>
            </a:r>
            <a:r>
              <a:rPr lang="el-GR" sz="2000" dirty="0" smtClean="0">
                <a:ea typeface="STKaiti"/>
                <a:cs typeface="Tahoma"/>
              </a:rPr>
              <a:t>). </a:t>
            </a:r>
            <a:endParaRPr lang="el-GR" sz="2000" dirty="0">
              <a:ea typeface="STKaiti"/>
              <a:cs typeface="Tahoma"/>
            </a:endParaRPr>
          </a:p>
          <a:p>
            <a:pPr lvl="1" algn="just">
              <a:spcBef>
                <a:spcPts val="600"/>
              </a:spcBef>
              <a:spcAft>
                <a:spcPts val="600"/>
              </a:spcAft>
              <a:buFont typeface="Arial" pitchFamily="34" charset="0"/>
              <a:buChar char="•"/>
            </a:pPr>
            <a:endParaRPr lang="el-GR" i="1" dirty="0"/>
          </a:p>
          <a:p>
            <a:pPr lvl="1">
              <a:spcBef>
                <a:spcPts val="600"/>
              </a:spcBef>
              <a:spcAft>
                <a:spcPts val="600"/>
              </a:spcAft>
              <a:buFont typeface="Arial" pitchFamily="34" charset="0"/>
              <a:buChar char="•"/>
            </a:pPr>
            <a:endParaRPr lang="el-GR" dirty="0"/>
          </a:p>
        </p:txBody>
      </p:sp>
      <p:sp>
        <p:nvSpPr>
          <p:cNvPr id="2" name="Βέλος προς τα κάτω 1"/>
          <p:cNvSpPr/>
          <p:nvPr/>
        </p:nvSpPr>
        <p:spPr>
          <a:xfrm>
            <a:off x="4016414" y="2870521"/>
            <a:ext cx="324091" cy="405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78646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25</a:t>
            </a:fld>
            <a:endParaRPr lang="en-US" dirty="0"/>
          </a:p>
        </p:txBody>
      </p:sp>
      <p:sp>
        <p:nvSpPr>
          <p:cNvPr id="6" name="Content Placeholder 5"/>
          <p:cNvSpPr>
            <a:spLocks noGrp="1"/>
          </p:cNvSpPr>
          <p:nvPr>
            <p:ph sz="half" idx="2"/>
          </p:nvPr>
        </p:nvSpPr>
        <p:spPr/>
        <p:txBody>
          <a:bodyPr>
            <a:normAutofit fontScale="92500" lnSpcReduction="20000"/>
          </a:bodyPr>
          <a:lstStyle/>
          <a:p>
            <a:pPr algn="just">
              <a:lnSpc>
                <a:spcPct val="107000"/>
              </a:lnSpc>
              <a:spcAft>
                <a:spcPts val="800"/>
              </a:spcAft>
              <a:buFont typeface="Arial" panose="020B0604020202020204" pitchFamily="34" charset="0"/>
              <a:buChar char="•"/>
            </a:pPr>
            <a:r>
              <a:rPr lang="el-GR" dirty="0" smtClean="0"/>
              <a:t> </a:t>
            </a:r>
            <a:r>
              <a:rPr lang="el-GR" dirty="0">
                <a:latin typeface="Candara"/>
                <a:ea typeface="STKaiti"/>
                <a:cs typeface="Tahoma"/>
              </a:rPr>
              <a:t>Δεν υπήρξε κάποιο απρόσμενο γεγονός. </a:t>
            </a:r>
            <a:endParaRPr lang="el-GR" dirty="0" smtClean="0">
              <a:latin typeface="Candara"/>
              <a:ea typeface="STKaiti"/>
              <a:cs typeface="Tahoma"/>
            </a:endParaRPr>
          </a:p>
          <a:p>
            <a:pPr algn="just">
              <a:lnSpc>
                <a:spcPct val="107000"/>
              </a:lnSpc>
              <a:spcAft>
                <a:spcPts val="800"/>
              </a:spcAft>
              <a:buFont typeface="Arial" panose="020B0604020202020204" pitchFamily="34" charset="0"/>
              <a:buChar char="•"/>
            </a:pPr>
            <a:r>
              <a:rPr lang="el-GR" dirty="0" smtClean="0">
                <a:latin typeface="Candara"/>
                <a:ea typeface="STKaiti"/>
                <a:cs typeface="Tahoma"/>
              </a:rPr>
              <a:t>Αξίζει, ωστόσο, </a:t>
            </a:r>
            <a:r>
              <a:rPr lang="el-GR" dirty="0">
                <a:latin typeface="Candara"/>
                <a:ea typeface="STKaiti"/>
                <a:cs typeface="Tahoma"/>
              </a:rPr>
              <a:t>να αναφερθεί </a:t>
            </a:r>
            <a:r>
              <a:rPr lang="el-GR" dirty="0" smtClean="0">
                <a:latin typeface="Candara"/>
                <a:ea typeface="STKaiti"/>
                <a:cs typeface="Tahoma"/>
              </a:rPr>
              <a:t>ότι </a:t>
            </a:r>
            <a:r>
              <a:rPr lang="el-GR" dirty="0">
                <a:latin typeface="Candara"/>
                <a:ea typeface="STKaiti"/>
                <a:cs typeface="Tahoma"/>
              </a:rPr>
              <a:t>οι μαθητές/</a:t>
            </a:r>
            <a:r>
              <a:rPr lang="el-GR" dirty="0" err="1">
                <a:latin typeface="Candara"/>
                <a:ea typeface="STKaiti"/>
                <a:cs typeface="Tahoma"/>
              </a:rPr>
              <a:t>ριες</a:t>
            </a:r>
            <a:r>
              <a:rPr lang="el-GR" dirty="0">
                <a:latin typeface="Candara"/>
                <a:ea typeface="STKaiti"/>
                <a:cs typeface="Tahoma"/>
              </a:rPr>
              <a:t> </a:t>
            </a:r>
            <a:r>
              <a:rPr lang="el-GR" b="1" dirty="0">
                <a:latin typeface="Candara"/>
                <a:ea typeface="STKaiti"/>
                <a:cs typeface="Tahoma"/>
              </a:rPr>
              <a:t>δεν είναι ιδιαίτερα εξοικειωμένοι/ες με τη χρήση του πληκτρολόγιο του υπολογιστή</a:t>
            </a:r>
            <a:r>
              <a:rPr lang="el-GR" dirty="0">
                <a:latin typeface="Candara"/>
                <a:ea typeface="STKaiti"/>
                <a:cs typeface="Tahoma"/>
              </a:rPr>
              <a:t>. Επίσης, αρκετοί/</a:t>
            </a:r>
            <a:r>
              <a:rPr lang="el-GR" dirty="0" err="1">
                <a:latin typeface="Candara"/>
                <a:ea typeface="STKaiti"/>
                <a:cs typeface="Tahoma"/>
              </a:rPr>
              <a:t>ές</a:t>
            </a:r>
            <a:r>
              <a:rPr lang="el-GR" dirty="0">
                <a:latin typeface="Candara"/>
                <a:ea typeface="STKaiti"/>
                <a:cs typeface="Tahoma"/>
              </a:rPr>
              <a:t> δεν γνωρίζουν να βάζουν τόνους. Οπότε χρειάστηκε κάποιος χρόνος, για να πληκτρολογήσουν το κείμενό τους. Αντίθετα, </a:t>
            </a:r>
            <a:r>
              <a:rPr lang="el-GR" b="1" dirty="0">
                <a:latin typeface="Candara"/>
                <a:ea typeface="STKaiti"/>
                <a:cs typeface="Tahoma"/>
              </a:rPr>
              <a:t>είναι εξοικειωμένοι/ες και γράφουν ιδιαίτερα γρήγορα με τη χρήση του πληκτρολογίου των κινητών τους τηλεφώνων </a:t>
            </a:r>
            <a:r>
              <a:rPr lang="el-GR" dirty="0">
                <a:latin typeface="Candara"/>
                <a:ea typeface="STKaiti"/>
                <a:cs typeface="Tahoma"/>
              </a:rPr>
              <a:t>(τα οποία, όμως, δεν χρησιμοποιήθηκαν). </a:t>
            </a:r>
            <a:endParaRPr lang="el-GR" dirty="0" smtClean="0">
              <a:latin typeface="Candara"/>
              <a:ea typeface="STKaiti"/>
              <a:cs typeface="Tahoma"/>
            </a:endParaRPr>
          </a:p>
          <a:p>
            <a:pPr algn="just">
              <a:lnSpc>
                <a:spcPct val="107000"/>
              </a:lnSpc>
              <a:spcAft>
                <a:spcPts val="800"/>
              </a:spcAft>
              <a:buFont typeface="Arial" panose="020B0604020202020204" pitchFamily="34" charset="0"/>
              <a:buChar char="•"/>
            </a:pPr>
            <a:r>
              <a:rPr lang="el-GR" dirty="0">
                <a:latin typeface="Candara"/>
                <a:ea typeface="STKaiti"/>
                <a:cs typeface="Tahoma"/>
              </a:rPr>
              <a:t>Θ</a:t>
            </a:r>
            <a:r>
              <a:rPr lang="el-GR" dirty="0" smtClean="0">
                <a:latin typeface="Candara"/>
                <a:ea typeface="STKaiti"/>
                <a:cs typeface="Tahoma"/>
              </a:rPr>
              <a:t>α </a:t>
            </a:r>
            <a:r>
              <a:rPr lang="el-GR" dirty="0">
                <a:latin typeface="Candara"/>
                <a:ea typeface="STKaiti"/>
                <a:cs typeface="Tahoma"/>
              </a:rPr>
              <a:t>εξυπηρετούσε περισσότερο αν είχαμε στη διάθεσή μας ένα </a:t>
            </a:r>
            <a:r>
              <a:rPr lang="el-GR" b="1" dirty="0">
                <a:latin typeface="Candara"/>
                <a:ea typeface="STKaiti"/>
                <a:cs typeface="Tahoma"/>
              </a:rPr>
              <a:t>συνεχές δίωρο για κάθε δραστηριότητα</a:t>
            </a:r>
            <a:r>
              <a:rPr lang="el-GR" dirty="0">
                <a:latin typeface="Candara"/>
                <a:ea typeface="STKaiti"/>
                <a:cs typeface="Tahoma"/>
              </a:rPr>
              <a:t>.</a:t>
            </a:r>
            <a:endParaRPr lang="el-GR" sz="2000" dirty="0">
              <a:latin typeface="Candara"/>
              <a:ea typeface="STKaiti"/>
              <a:cs typeface="Tahoma"/>
            </a:endParaRPr>
          </a:p>
          <a:p>
            <a:pPr lvl="1">
              <a:spcBef>
                <a:spcPts val="600"/>
              </a:spcBef>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26</a:t>
            </a:fld>
            <a:endParaRPr lang="en-US" dirty="0"/>
          </a:p>
        </p:txBody>
      </p:sp>
      <p:sp>
        <p:nvSpPr>
          <p:cNvPr id="7" name="Content Placeholder 6"/>
          <p:cNvSpPr>
            <a:spLocks noGrp="1"/>
          </p:cNvSpPr>
          <p:nvPr>
            <p:ph sz="half" idx="2"/>
          </p:nvPr>
        </p:nvSpPr>
        <p:spPr/>
        <p:txBody>
          <a:bodyPr>
            <a:normAutofit fontScale="70000" lnSpcReduction="20000"/>
          </a:bodyPr>
          <a:lstStyle/>
          <a:p>
            <a:pPr algn="just">
              <a:lnSpc>
                <a:spcPct val="107000"/>
              </a:lnSpc>
              <a:spcAft>
                <a:spcPts val="0"/>
              </a:spcAft>
              <a:buFont typeface="Arial" panose="020B0604020202020204" pitchFamily="34" charset="0"/>
              <a:buChar char="•"/>
            </a:pPr>
            <a:r>
              <a:rPr lang="el-GR" dirty="0" smtClean="0">
                <a:latin typeface="Candara"/>
                <a:ea typeface="STKaiti"/>
                <a:cs typeface="Tahoma"/>
              </a:rPr>
              <a:t>Ο ρόλος </a:t>
            </a:r>
            <a:r>
              <a:rPr lang="el-GR" dirty="0">
                <a:latin typeface="Candara"/>
                <a:ea typeface="STKaiti"/>
                <a:cs typeface="Tahoma"/>
              </a:rPr>
              <a:t>της εκπαιδευτικού στη συγκεκριμένη διδακτική πρόταση </a:t>
            </a:r>
            <a:r>
              <a:rPr lang="el-GR" dirty="0" smtClean="0">
                <a:latin typeface="Candara"/>
                <a:ea typeface="STKaiti"/>
                <a:cs typeface="Tahoma"/>
              </a:rPr>
              <a:t>είναι   καθοδηγητικός</a:t>
            </a:r>
            <a:r>
              <a:rPr lang="el-GR" dirty="0">
                <a:latin typeface="Candara"/>
                <a:ea typeface="STKaiti"/>
                <a:cs typeface="Tahoma"/>
              </a:rPr>
              <a:t>, υποστηρικτικός, ενθαρρυντικός και </a:t>
            </a:r>
            <a:r>
              <a:rPr lang="el-GR" dirty="0" smtClean="0">
                <a:latin typeface="Candara"/>
                <a:ea typeface="STKaiti"/>
                <a:cs typeface="Tahoma"/>
              </a:rPr>
              <a:t>συμβουλευτικός. Με </a:t>
            </a:r>
            <a:r>
              <a:rPr lang="el-GR" dirty="0">
                <a:latin typeface="Candara"/>
                <a:ea typeface="STKaiti"/>
                <a:cs typeface="Tahoma"/>
              </a:rPr>
              <a:t>άλλα λόγια, μαθαίνει τα παιδιά να μαθαίνουν, να ερευνούν, να επιλέγουν, να στέκονται κριτικά απέναντι στις πληροφορίες, ώστε σταδιακά να οδηγούνται στα δικά τους συμπεράσματα παράλληλα με την ανάπτυξη της κριτικής τους σκέψης.  </a:t>
            </a:r>
            <a:endParaRPr lang="el-GR" sz="2000" dirty="0">
              <a:latin typeface="Candara"/>
              <a:ea typeface="STKaiti"/>
              <a:cs typeface="Tahoma"/>
            </a:endParaRPr>
          </a:p>
          <a:p>
            <a:pPr algn="just">
              <a:lnSpc>
                <a:spcPct val="107000"/>
              </a:lnSpc>
              <a:spcAft>
                <a:spcPts val="0"/>
              </a:spcAft>
              <a:buFont typeface="Arial" panose="020B0604020202020204" pitchFamily="34" charset="0"/>
              <a:buChar char="•"/>
            </a:pPr>
            <a:r>
              <a:rPr lang="el-GR" dirty="0">
                <a:latin typeface="Candara"/>
                <a:ea typeface="STKaiti"/>
                <a:cs typeface="Tahoma"/>
              </a:rPr>
              <a:t>Ο</a:t>
            </a:r>
            <a:r>
              <a:rPr lang="el-GR" dirty="0" smtClean="0">
                <a:latin typeface="Candara"/>
                <a:ea typeface="STKaiti"/>
                <a:cs typeface="Tahoma"/>
              </a:rPr>
              <a:t> </a:t>
            </a:r>
            <a:r>
              <a:rPr lang="el-GR" dirty="0">
                <a:latin typeface="Candara"/>
                <a:ea typeface="STKaiti"/>
                <a:cs typeface="Tahoma"/>
              </a:rPr>
              <a:t>μαθητής/η μαθήτρια, από τη μια, δεν αποστηθίζει τις μάχες και τα γνωρίσματα της προσωπικότητας του Μ. Αλέξανδρου κι ο/η εκπαιδευτικός, από την άλλη, αφήνει τον ρόλο του «</a:t>
            </a:r>
            <a:r>
              <a:rPr lang="el-GR" i="1" dirty="0">
                <a:latin typeface="Candara"/>
                <a:ea typeface="STKaiti"/>
                <a:cs typeface="Tahoma"/>
              </a:rPr>
              <a:t>στεγνού αναμεταδότη γνώσεων</a:t>
            </a:r>
            <a:r>
              <a:rPr lang="el-GR" dirty="0">
                <a:latin typeface="Candara"/>
                <a:ea typeface="STKaiti"/>
                <a:cs typeface="Tahoma"/>
              </a:rPr>
              <a:t>». </a:t>
            </a:r>
            <a:endParaRPr lang="el-GR" sz="2000" dirty="0">
              <a:latin typeface="Candara"/>
              <a:ea typeface="STKaiti"/>
              <a:cs typeface="Tahoma"/>
            </a:endParaRPr>
          </a:p>
          <a:p>
            <a:pPr algn="just">
              <a:lnSpc>
                <a:spcPct val="107000"/>
              </a:lnSpc>
              <a:spcAft>
                <a:spcPts val="0"/>
              </a:spcAft>
              <a:buFont typeface="Arial" panose="020B0604020202020204" pitchFamily="34" charset="0"/>
              <a:buChar char="•"/>
            </a:pPr>
            <a:r>
              <a:rPr lang="el-GR" dirty="0">
                <a:latin typeface="Candara"/>
                <a:ea typeface="STKaiti"/>
                <a:cs typeface="Tahoma"/>
              </a:rPr>
              <a:t>Σ</a:t>
            </a:r>
            <a:r>
              <a:rPr lang="el-GR" dirty="0" smtClean="0">
                <a:latin typeface="Candara"/>
                <a:ea typeface="STKaiti"/>
                <a:cs typeface="Tahoma"/>
              </a:rPr>
              <a:t>ημαντική </a:t>
            </a:r>
            <a:r>
              <a:rPr lang="el-GR" dirty="0">
                <a:latin typeface="Candara"/>
                <a:ea typeface="STKaiti"/>
                <a:cs typeface="Tahoma"/>
              </a:rPr>
              <a:t>θεωρώ τη συμβολή του όλου εγχειρήματος στο να κατανοήσουν οι μαθητές/</a:t>
            </a:r>
            <a:r>
              <a:rPr lang="el-GR" dirty="0" err="1">
                <a:latin typeface="Candara"/>
                <a:ea typeface="STKaiti"/>
                <a:cs typeface="Tahoma"/>
              </a:rPr>
              <a:t>ριες</a:t>
            </a:r>
            <a:r>
              <a:rPr lang="el-GR" dirty="0">
                <a:latin typeface="Candara"/>
                <a:ea typeface="STKaiti"/>
                <a:cs typeface="Tahoma"/>
              </a:rPr>
              <a:t> με έναν «</a:t>
            </a:r>
            <a:r>
              <a:rPr lang="el-GR" i="1" dirty="0">
                <a:latin typeface="Candara"/>
                <a:ea typeface="STKaiti"/>
                <a:cs typeface="Tahoma"/>
              </a:rPr>
              <a:t>βιωματικό</a:t>
            </a:r>
            <a:r>
              <a:rPr lang="el-GR" dirty="0">
                <a:latin typeface="Candara"/>
                <a:ea typeface="STKaiti"/>
                <a:cs typeface="Tahoma"/>
              </a:rPr>
              <a:t>», διερευνητικό τρόπο τη δύναμη του αφηγηματικού λόγου στην κατασκευή της ταυτότητας του Μ. Αλέξανδρου (βλ. </a:t>
            </a:r>
            <a:r>
              <a:rPr lang="el-GR" dirty="0" smtClean="0">
                <a:latin typeface="Candara"/>
                <a:ea typeface="STKaiti"/>
                <a:cs typeface="Tahoma"/>
              </a:rPr>
              <a:t>1</a:t>
            </a:r>
            <a:r>
              <a:rPr lang="el-GR" baseline="30000" dirty="0" smtClean="0">
                <a:latin typeface="Candara"/>
                <a:ea typeface="STKaiti"/>
                <a:cs typeface="Tahoma"/>
              </a:rPr>
              <a:t>η</a:t>
            </a:r>
            <a:r>
              <a:rPr lang="el-GR" dirty="0" smtClean="0">
                <a:latin typeface="Candara"/>
                <a:ea typeface="STKaiti"/>
                <a:cs typeface="Tahoma"/>
              </a:rPr>
              <a:t> φάση-1</a:t>
            </a:r>
            <a:r>
              <a:rPr lang="el-GR" baseline="30000" dirty="0" smtClean="0">
                <a:latin typeface="Candara"/>
                <a:ea typeface="STKaiti"/>
                <a:cs typeface="Tahoma"/>
              </a:rPr>
              <a:t>η</a:t>
            </a:r>
            <a:r>
              <a:rPr lang="el-GR" dirty="0" smtClean="0">
                <a:latin typeface="Candara"/>
                <a:ea typeface="STKaiti"/>
                <a:cs typeface="Tahoma"/>
              </a:rPr>
              <a:t> </a:t>
            </a:r>
            <a:r>
              <a:rPr lang="el-GR" dirty="0">
                <a:latin typeface="Candara"/>
                <a:ea typeface="STKaiti"/>
                <a:cs typeface="Tahoma"/>
              </a:rPr>
              <a:t>δραστηριότητα), αλλά και το γεγονός ότι οι χάρτες αλλάζουν με την πάροδο των χρόνων (βλ. 2</a:t>
            </a:r>
            <a:r>
              <a:rPr lang="el-GR" baseline="30000" dirty="0">
                <a:latin typeface="Candara"/>
                <a:ea typeface="STKaiti"/>
                <a:cs typeface="Tahoma"/>
              </a:rPr>
              <a:t>η</a:t>
            </a:r>
            <a:r>
              <a:rPr lang="el-GR" dirty="0">
                <a:latin typeface="Candara"/>
                <a:ea typeface="STKaiti"/>
                <a:cs typeface="Tahoma"/>
              </a:rPr>
              <a:t> </a:t>
            </a:r>
            <a:r>
              <a:rPr lang="el-GR" dirty="0" smtClean="0">
                <a:latin typeface="Candara"/>
                <a:ea typeface="STKaiti"/>
                <a:cs typeface="Tahoma"/>
              </a:rPr>
              <a:t>φάση-2</a:t>
            </a:r>
            <a:r>
              <a:rPr lang="el-GR" baseline="30000" dirty="0" smtClean="0">
                <a:latin typeface="Candara"/>
                <a:ea typeface="STKaiti"/>
                <a:cs typeface="Tahoma"/>
              </a:rPr>
              <a:t>η</a:t>
            </a:r>
            <a:r>
              <a:rPr lang="el-GR" dirty="0" smtClean="0">
                <a:latin typeface="Candara"/>
                <a:ea typeface="STKaiti"/>
                <a:cs typeface="Tahoma"/>
              </a:rPr>
              <a:t> δραστηριότητα</a:t>
            </a:r>
            <a:r>
              <a:rPr lang="el-GR" dirty="0">
                <a:latin typeface="Candara"/>
                <a:ea typeface="STKaiti"/>
                <a:cs typeface="Tahoma"/>
              </a:rPr>
              <a:t>). </a:t>
            </a:r>
            <a:endParaRPr lang="el-GR" sz="2000" dirty="0">
              <a:latin typeface="Candara"/>
              <a:ea typeface="STKaiti"/>
              <a:cs typeface="Tahoma"/>
            </a:endParaRPr>
          </a:p>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09286" y="486137"/>
            <a:ext cx="8063855" cy="4142727"/>
          </a:xfrm>
          <a:prstGeom prst="rect">
            <a:avLst/>
          </a:prstGeom>
        </p:spPr>
        <p:txBody>
          <a:bodyPr vert="horz" lIns="91440" tIns="45720" rIns="91440" bIns="45720" rtlCol="0">
            <a:normAutofit/>
          </a:bodyPr>
          <a:lstStyle/>
          <a:p>
            <a:pPr marL="0" lvl="1">
              <a:spcBef>
                <a:spcPts val="300"/>
              </a:spcBef>
              <a:buClr>
                <a:schemeClr val="accent2"/>
              </a:buClr>
            </a:pPr>
            <a:r>
              <a:rPr lang="el-GR" sz="2000" dirty="0" smtClean="0"/>
              <a:t>    </a:t>
            </a:r>
          </a:p>
          <a:p>
            <a:pPr marL="0" lvl="1">
              <a:spcBef>
                <a:spcPts val="300"/>
              </a:spcBef>
              <a:buClr>
                <a:schemeClr val="accent2"/>
              </a:buClr>
            </a:pPr>
            <a:r>
              <a:rPr lang="el-GR" sz="2000" dirty="0" smtClean="0"/>
              <a:t> </a:t>
            </a:r>
            <a:endParaRPr lang="el-GR" sz="2000" dirty="0"/>
          </a:p>
        </p:txBody>
      </p:sp>
    </p:spTree>
    <p:extLst>
      <p:ext uri="{BB962C8B-B14F-4D97-AF65-F5344CB8AC3E}">
        <p14:creationId xmlns:p14="http://schemas.microsoft.com/office/powerpoint/2010/main" val="1662490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27</a:t>
            </a:fld>
            <a:endParaRPr lang="en-US" dirty="0"/>
          </a:p>
        </p:txBody>
      </p:sp>
      <p:sp>
        <p:nvSpPr>
          <p:cNvPr id="7" name="Content Placeholder 6"/>
          <p:cNvSpPr>
            <a:spLocks noGrp="1"/>
          </p:cNvSpPr>
          <p:nvPr>
            <p:ph sz="half" idx="2"/>
          </p:nvPr>
        </p:nvSpPr>
        <p:spPr/>
        <p:txBody>
          <a:bodyPr>
            <a:normAutofit fontScale="25000" lnSpcReduction="20000"/>
          </a:bodyPr>
          <a:lstStyle/>
          <a:p>
            <a:pPr algn="just">
              <a:lnSpc>
                <a:spcPct val="107000"/>
              </a:lnSpc>
              <a:spcAft>
                <a:spcPts val="0"/>
              </a:spcAft>
              <a:buFont typeface="Arial" panose="020B0604020202020204" pitchFamily="34" charset="0"/>
              <a:buChar char="•"/>
            </a:pPr>
            <a:endParaRPr lang="el-GR" sz="4800" dirty="0" smtClean="0"/>
          </a:p>
          <a:p>
            <a:pPr algn="just">
              <a:lnSpc>
                <a:spcPct val="107000"/>
              </a:lnSpc>
              <a:spcAft>
                <a:spcPts val="0"/>
              </a:spcAft>
              <a:buFont typeface="Arial" panose="020B0604020202020204" pitchFamily="34" charset="0"/>
              <a:buChar char="•"/>
            </a:pPr>
            <a:r>
              <a:rPr lang="el-GR" sz="4800" dirty="0" smtClean="0"/>
              <a:t> </a:t>
            </a:r>
            <a:r>
              <a:rPr lang="el-GR" sz="5600" dirty="0">
                <a:latin typeface="Candara"/>
                <a:ea typeface="STKaiti"/>
                <a:cs typeface="Tahoma"/>
              </a:rPr>
              <a:t>Η συγκεκριμένη πρακτική μπορεί να θεωρηθεί πρωτότυπη, καθώς η διδακτική ενότητα προσεγγίζεται με βάση </a:t>
            </a:r>
            <a:r>
              <a:rPr lang="el-GR" sz="5600" b="1" dirty="0">
                <a:latin typeface="Candara"/>
                <a:ea typeface="STKaiti"/>
                <a:cs typeface="Tahoma"/>
              </a:rPr>
              <a:t>τον κριτικό γραμματισμό </a:t>
            </a:r>
            <a:r>
              <a:rPr lang="el-GR" sz="5600" dirty="0">
                <a:latin typeface="Candara"/>
                <a:ea typeface="STKaiti"/>
                <a:cs typeface="Tahoma"/>
              </a:rPr>
              <a:t>σε συνδυασμό με τη </a:t>
            </a:r>
            <a:r>
              <a:rPr lang="el-GR" sz="5600" b="1" dirty="0">
                <a:latin typeface="Candara"/>
                <a:ea typeface="STKaiti"/>
                <a:cs typeface="Tahoma"/>
              </a:rPr>
              <a:t>βιωματική μάθηση και τη δημιουργική έκφραση. </a:t>
            </a:r>
          </a:p>
          <a:p>
            <a:pPr algn="just">
              <a:lnSpc>
                <a:spcPct val="107000"/>
              </a:lnSpc>
              <a:spcAft>
                <a:spcPts val="0"/>
              </a:spcAft>
              <a:buFont typeface="Arial" panose="020B0604020202020204" pitchFamily="34" charset="0"/>
              <a:buChar char="•"/>
            </a:pPr>
            <a:r>
              <a:rPr lang="el-GR" sz="5600" dirty="0" smtClean="0">
                <a:latin typeface="Candara"/>
                <a:ea typeface="STKaiti"/>
                <a:cs typeface="Tahoma"/>
              </a:rPr>
              <a:t>Αξιοποιείται </a:t>
            </a:r>
            <a:r>
              <a:rPr lang="el-GR" sz="5600" dirty="0">
                <a:latin typeface="Candara"/>
                <a:ea typeface="STKaiti"/>
                <a:cs typeface="Tahoma"/>
              </a:rPr>
              <a:t>ένα </a:t>
            </a:r>
            <a:r>
              <a:rPr lang="el-GR" sz="5600" b="1" dirty="0">
                <a:latin typeface="Candara"/>
                <a:ea typeface="STKaiti"/>
                <a:cs typeface="Tahoma"/>
              </a:rPr>
              <a:t>εύχρηστο κι εύκολα προσβάσιμο </a:t>
            </a:r>
            <a:r>
              <a:rPr lang="el-GR" sz="5600" b="1" dirty="0" smtClean="0">
                <a:latin typeface="Candara"/>
                <a:ea typeface="STKaiti"/>
                <a:cs typeface="Tahoma"/>
              </a:rPr>
              <a:t>λογισμικό</a:t>
            </a:r>
            <a:r>
              <a:rPr lang="el-GR" sz="5600" dirty="0" smtClean="0">
                <a:latin typeface="Candara"/>
                <a:ea typeface="STKaiti"/>
                <a:cs typeface="Tahoma"/>
              </a:rPr>
              <a:t>. </a:t>
            </a:r>
          </a:p>
          <a:p>
            <a:pPr algn="just">
              <a:lnSpc>
                <a:spcPct val="107000"/>
              </a:lnSpc>
              <a:spcAft>
                <a:spcPts val="0"/>
              </a:spcAft>
              <a:buFont typeface="Arial" panose="020B0604020202020204" pitchFamily="34" charset="0"/>
              <a:buChar char="•"/>
            </a:pPr>
            <a:r>
              <a:rPr lang="el-GR" sz="5600" dirty="0">
                <a:latin typeface="Candara"/>
                <a:ea typeface="STKaiti"/>
                <a:cs typeface="Tahoma"/>
              </a:rPr>
              <a:t>Ε</a:t>
            </a:r>
            <a:r>
              <a:rPr lang="el-GR" sz="5600" dirty="0" smtClean="0">
                <a:latin typeface="Candara"/>
                <a:ea typeface="STKaiti"/>
                <a:cs typeface="Tahoma"/>
              </a:rPr>
              <a:t>πιτρέπει </a:t>
            </a:r>
            <a:r>
              <a:rPr lang="el-GR" sz="5600" dirty="0">
                <a:latin typeface="Candara"/>
                <a:ea typeface="STKaiti"/>
                <a:cs typeface="Tahoma"/>
              </a:rPr>
              <a:t>την </a:t>
            </a:r>
            <a:r>
              <a:rPr lang="el-GR" sz="5600" b="1" dirty="0">
                <a:latin typeface="Candara"/>
                <a:ea typeface="STKaiti"/>
                <a:cs typeface="Tahoma"/>
              </a:rPr>
              <a:t>εύκολη διαχείριση μεγάλων σε έκταση χαρτών αλλά και την τροποποίηση κάθε φορά που προστίθεται νέο υλικό</a:t>
            </a:r>
            <a:r>
              <a:rPr lang="el-GR" sz="5600" dirty="0">
                <a:latin typeface="Candara"/>
                <a:ea typeface="STKaiti"/>
                <a:cs typeface="Tahoma"/>
              </a:rPr>
              <a:t>. Τέλος, δημιουργείται ένα είδος </a:t>
            </a:r>
            <a:r>
              <a:rPr lang="el-GR" sz="5600" b="1" dirty="0">
                <a:latin typeface="Candara"/>
                <a:ea typeface="STKaiti"/>
                <a:cs typeface="Tahoma"/>
              </a:rPr>
              <a:t>αλληλεπίδρασης με αυτόν/ή που μελετάει τον χάρτη, καθώς πατώντας σε κάθε τοποθεσία εμφανίζονται σχετικές πληροφορίες για αυτή. </a:t>
            </a:r>
          </a:p>
          <a:p>
            <a:pPr algn="just">
              <a:lnSpc>
                <a:spcPct val="107000"/>
              </a:lnSpc>
              <a:buFont typeface="Arial" panose="020B0604020202020204" pitchFamily="34" charset="0"/>
              <a:buChar char="•"/>
            </a:pPr>
            <a:r>
              <a:rPr lang="el-GR" sz="5600" dirty="0">
                <a:latin typeface="Candara"/>
                <a:ea typeface="STKaiti"/>
                <a:cs typeface="Tahoma"/>
              </a:rPr>
              <a:t> </a:t>
            </a:r>
            <a:r>
              <a:rPr lang="el-GR" sz="5600" dirty="0" smtClean="0">
                <a:latin typeface="Candara"/>
                <a:ea typeface="STKaiti"/>
                <a:cs typeface="Tahoma"/>
              </a:rPr>
              <a:t>Ερευνώντας </a:t>
            </a:r>
            <a:r>
              <a:rPr lang="el-GR" sz="5600" dirty="0">
                <a:latin typeface="Candara"/>
                <a:ea typeface="STKaiti"/>
                <a:cs typeface="Tahoma"/>
              </a:rPr>
              <a:t>στο διαδίκτυο με λέξεις κλειδιά εντόπισα στο Φωτόδεντρο δύο εκπαιδευτικές πρακτικές που χρησιμοποιούν διαδραστικούς ψηφιακούς χάρτες. Η μία εκπαιδευτική πρακτική αφορά την περιοδεία του Αποστόλου Παύλου και η δεύτερη την εκστρατεία του Μ. Αλέξανδρου.</a:t>
            </a:r>
          </a:p>
          <a:p>
            <a:pPr algn="just">
              <a:lnSpc>
                <a:spcPct val="107000"/>
              </a:lnSpc>
              <a:buFont typeface="Arial" panose="020B0604020202020204" pitchFamily="34" charset="0"/>
              <a:buChar char="•"/>
            </a:pPr>
            <a:r>
              <a:rPr lang="el-GR" sz="5600" dirty="0">
                <a:latin typeface="Candara"/>
                <a:ea typeface="STKaiti"/>
                <a:cs typeface="Tahoma"/>
              </a:rPr>
              <a:t>1) </a:t>
            </a:r>
            <a:r>
              <a:rPr lang="el-GR" sz="5600" dirty="0">
                <a:latin typeface="Candara"/>
                <a:ea typeface="STKaiti"/>
                <a:cs typeface="Tahoma"/>
                <a:hlinkClick r:id="rId2"/>
              </a:rPr>
              <a:t>http://</a:t>
            </a:r>
            <a:r>
              <a:rPr lang="el-GR" sz="5600" dirty="0" smtClean="0">
                <a:latin typeface="Candara"/>
                <a:ea typeface="STKaiti"/>
                <a:cs typeface="Tahoma"/>
                <a:hlinkClick r:id="rId2"/>
              </a:rPr>
              <a:t>photodentro.edu.gr/lor/handle/8521/1399</a:t>
            </a:r>
            <a:r>
              <a:rPr lang="el-GR" sz="5600" dirty="0" smtClean="0">
                <a:latin typeface="Candara"/>
                <a:ea typeface="STKaiti"/>
                <a:cs typeface="Tahoma"/>
              </a:rPr>
              <a:t>)  </a:t>
            </a:r>
            <a:r>
              <a:rPr lang="el-GR" sz="5600" dirty="0">
                <a:latin typeface="Candara"/>
                <a:ea typeface="STKaiti"/>
                <a:cs typeface="Tahoma"/>
              </a:rPr>
              <a:t>(περιοδεία Αποστόλου Παύλου)</a:t>
            </a:r>
          </a:p>
          <a:p>
            <a:pPr algn="just">
              <a:lnSpc>
                <a:spcPct val="107000"/>
              </a:lnSpc>
              <a:buFont typeface="Arial" panose="020B0604020202020204" pitchFamily="34" charset="0"/>
              <a:buChar char="•"/>
            </a:pPr>
            <a:r>
              <a:rPr lang="el-GR" sz="5600" dirty="0">
                <a:latin typeface="Candara"/>
                <a:ea typeface="STKaiti"/>
                <a:cs typeface="Tahoma"/>
              </a:rPr>
              <a:t>2) </a:t>
            </a:r>
            <a:r>
              <a:rPr lang="el-GR" sz="5600" dirty="0">
                <a:latin typeface="Candara"/>
                <a:ea typeface="STKaiti"/>
                <a:cs typeface="Tahoma"/>
                <a:hlinkClick r:id="rId3"/>
              </a:rPr>
              <a:t>http://photodentro.edu.gr/lor/handle/8521/9315</a:t>
            </a:r>
            <a:r>
              <a:rPr lang="el-GR" sz="5600" dirty="0" smtClean="0">
                <a:latin typeface="Candara"/>
                <a:ea typeface="STKaiti"/>
                <a:cs typeface="Tahoma"/>
              </a:rPr>
              <a:t>)  </a:t>
            </a:r>
            <a:r>
              <a:rPr lang="el-GR" sz="5600" dirty="0">
                <a:latin typeface="Candara"/>
                <a:ea typeface="STKaiti"/>
                <a:cs typeface="Tahoma"/>
              </a:rPr>
              <a:t>(εκστρατεία Μ. Αλεξάνδρου)</a:t>
            </a:r>
          </a:p>
          <a:p>
            <a:pPr algn="just">
              <a:lnSpc>
                <a:spcPct val="107000"/>
              </a:lnSpc>
              <a:buFont typeface="Arial" panose="020B0604020202020204" pitchFamily="34" charset="0"/>
              <a:buChar char="•"/>
            </a:pPr>
            <a:r>
              <a:rPr lang="el-GR" sz="5600" dirty="0">
                <a:latin typeface="Candara"/>
                <a:ea typeface="STKaiti"/>
                <a:cs typeface="Tahoma"/>
              </a:rPr>
              <a:t>Να σημειωθεί ότι στις προαναφερθείσες περιπτώσεις οι διαδραστικοί χάρτες κατασκευάστηκαν μέσα από </a:t>
            </a:r>
            <a:r>
              <a:rPr lang="el-GR" sz="5600" dirty="0" smtClean="0">
                <a:latin typeface="Candara"/>
                <a:ea typeface="STKaiti"/>
                <a:cs typeface="Tahoma"/>
              </a:rPr>
              <a:t>το </a:t>
            </a:r>
            <a:r>
              <a:rPr lang="el-GR" sz="5600" b="1" dirty="0" smtClean="0">
                <a:latin typeface="Candara"/>
                <a:ea typeface="STKaiti"/>
                <a:cs typeface="Tahoma"/>
              </a:rPr>
              <a:t>ελεύθερο λογισμικό </a:t>
            </a:r>
            <a:r>
              <a:rPr lang="el-GR" sz="5600" b="1" dirty="0" err="1" smtClean="0">
                <a:latin typeface="Candara"/>
                <a:ea typeface="STKaiti"/>
                <a:cs typeface="Tahoma"/>
              </a:rPr>
              <a:t>ArcGIS</a:t>
            </a:r>
            <a:r>
              <a:rPr lang="el-GR" sz="5600" dirty="0">
                <a:latin typeface="Candara"/>
                <a:ea typeface="STKaiti"/>
                <a:cs typeface="Tahoma"/>
              </a:rPr>
              <a:t>. Επομένως, εναλλακτικά θα μπορούσε να αξιοποιηθεί η προαναφερθείσα πλατφόρμα </a:t>
            </a:r>
            <a:r>
              <a:rPr lang="el-GR" sz="5600" b="1" dirty="0">
                <a:latin typeface="Candara"/>
                <a:ea typeface="STKaiti"/>
                <a:cs typeface="Tahoma"/>
              </a:rPr>
              <a:t>ή οποιοδήποτε άλλο ελεύθερο λογισμικό κατασκευής ψηφιακών χαρτών.</a:t>
            </a:r>
          </a:p>
          <a:p>
            <a:pPr algn="just">
              <a:lnSpc>
                <a:spcPct val="107000"/>
              </a:lnSpc>
              <a:spcAft>
                <a:spcPts val="0"/>
              </a:spcAft>
              <a:buFont typeface="Arial" panose="020B0604020202020204" pitchFamily="34" charset="0"/>
              <a:buChar char="•"/>
            </a:pPr>
            <a:endParaRPr lang="el-GR" sz="5600" dirty="0" smtClean="0">
              <a:latin typeface="Candara"/>
              <a:ea typeface="STKaiti"/>
              <a:cs typeface="Tahoma"/>
            </a:endParaRPr>
          </a:p>
          <a:p>
            <a:pPr algn="just">
              <a:lnSpc>
                <a:spcPct val="107000"/>
              </a:lnSpc>
              <a:buFont typeface="Arial" panose="020B0604020202020204" pitchFamily="34" charset="0"/>
              <a:buChar char="•"/>
            </a:pPr>
            <a:endParaRPr lang="el-GR" sz="4300" dirty="0" smtClean="0">
              <a:latin typeface="Candara"/>
              <a:ea typeface="STKaiti"/>
              <a:cs typeface="Tahoma"/>
            </a:endParaRPr>
          </a:p>
          <a:p>
            <a:pPr algn="just">
              <a:lnSpc>
                <a:spcPct val="107000"/>
              </a:lnSpc>
              <a:spcAft>
                <a:spcPts val="0"/>
              </a:spcAft>
            </a:pPr>
            <a:endParaRPr lang="el-GR" sz="4300" dirty="0" smtClean="0">
              <a:latin typeface="Candara"/>
              <a:ea typeface="STKaiti"/>
              <a:cs typeface="Tahoma"/>
            </a:endParaRPr>
          </a:p>
          <a:p>
            <a:pPr algn="just">
              <a:lnSpc>
                <a:spcPct val="107000"/>
              </a:lnSpc>
              <a:spcAft>
                <a:spcPts val="0"/>
              </a:spcAft>
            </a:pPr>
            <a:endParaRPr lang="el-GR" sz="2000" dirty="0">
              <a:latin typeface="Candara"/>
              <a:ea typeface="STKaiti"/>
              <a:cs typeface="Tahoma"/>
            </a:endParaRPr>
          </a:p>
          <a:p>
            <a:pPr marL="0" indent="0" algn="just">
              <a:lnSpc>
                <a:spcPct val="107000"/>
              </a:lnSpc>
              <a:spcAft>
                <a:spcPts val="0"/>
              </a:spcAft>
            </a:pPr>
            <a:r>
              <a:rPr lang="el-GR" dirty="0" smtClean="0">
                <a:latin typeface="Candara"/>
                <a:ea typeface="STKaiti"/>
                <a:cs typeface="Candara"/>
              </a:rPr>
              <a:t> </a:t>
            </a:r>
            <a:endParaRPr lang="el-GR" sz="2000" dirty="0">
              <a:latin typeface="Candara"/>
              <a:ea typeface="STKaiti"/>
              <a:cs typeface="Tahoma"/>
            </a:endParaRPr>
          </a:p>
          <a:p>
            <a:pPr marL="0" lvl="1" indent="0">
              <a:spcBef>
                <a:spcPts val="600"/>
              </a:spcBef>
              <a:spcAft>
                <a:spcPts val="600"/>
              </a:spcAft>
              <a:buNone/>
            </a:pPr>
            <a:endParaRPr lang="el-GR" dirty="0"/>
          </a:p>
        </p:txBody>
      </p:sp>
    </p:spTree>
    <p:extLst>
      <p:ext uri="{BB962C8B-B14F-4D97-AF65-F5344CB8AC3E}">
        <p14:creationId xmlns:p14="http://schemas.microsoft.com/office/powerpoint/2010/main" val="1124047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28</a:t>
            </a:fld>
            <a:endParaRPr lang="en-US" dirty="0"/>
          </a:p>
        </p:txBody>
      </p:sp>
      <p:sp>
        <p:nvSpPr>
          <p:cNvPr id="7" name="Content Placeholder 6"/>
          <p:cNvSpPr>
            <a:spLocks noGrp="1"/>
          </p:cNvSpPr>
          <p:nvPr>
            <p:ph sz="half" idx="2"/>
          </p:nvPr>
        </p:nvSpPr>
        <p:spPr>
          <a:xfrm>
            <a:off x="626661" y="428263"/>
            <a:ext cx="8027229" cy="4258037"/>
          </a:xfrm>
        </p:spPr>
        <p:txBody>
          <a:bodyPr>
            <a:noAutofit/>
          </a:bodyPr>
          <a:lstStyle/>
          <a:p>
            <a:pPr marL="0" lvl="1" indent="0">
              <a:buNone/>
            </a:pPr>
            <a:r>
              <a:rPr lang="el-GR" sz="1400" b="1" dirty="0" smtClean="0">
                <a:latin typeface="Candara" panose="020E0502030303020204" pitchFamily="34" charset="0"/>
              </a:rPr>
              <a:t>Πρόσθετο υλικό που αξιοποιήθηκε</a:t>
            </a:r>
          </a:p>
          <a:p>
            <a:r>
              <a:rPr lang="el-GR" sz="1400" b="1" dirty="0" smtClean="0">
                <a:latin typeface="Candara" panose="020E0502030303020204" pitchFamily="34" charset="0"/>
              </a:rPr>
              <a:t>Βιβλιογραφία</a:t>
            </a:r>
            <a:endParaRPr lang="el-GR" sz="1400" b="1" dirty="0">
              <a:latin typeface="Candara" panose="020E0502030303020204" pitchFamily="34" charset="0"/>
            </a:endParaRPr>
          </a:p>
          <a:p>
            <a:pPr algn="just"/>
            <a:r>
              <a:rPr lang="el-GR" sz="1400" dirty="0">
                <a:latin typeface="Candara" panose="020E0502030303020204" pitchFamily="34" charset="0"/>
              </a:rPr>
              <a:t> </a:t>
            </a:r>
            <a:r>
              <a:rPr lang="el-GR" sz="1100" dirty="0" smtClean="0">
                <a:latin typeface="Candara" panose="020E0502030303020204" pitchFamily="34" charset="0"/>
              </a:rPr>
              <a:t>Αρχάκης, Α. &amp; Τσάκωνα, Β. (2011). </a:t>
            </a:r>
            <a:r>
              <a:rPr lang="el-GR" sz="1100" i="1" dirty="0" smtClean="0">
                <a:latin typeface="Candara" panose="020E0502030303020204" pitchFamily="34" charset="0"/>
              </a:rPr>
              <a:t>Ταυτότητες, αφηγήσεις και γλωσσική εκπαίδευση</a:t>
            </a:r>
            <a:r>
              <a:rPr lang="el-GR" sz="1100" dirty="0" smtClean="0">
                <a:latin typeface="Candara" panose="020E0502030303020204" pitchFamily="34" charset="0"/>
              </a:rPr>
              <a:t>. Αθήνα: Πατάκη.</a:t>
            </a:r>
          </a:p>
          <a:p>
            <a:pPr algn="just"/>
            <a:r>
              <a:rPr lang="el-GR" sz="1100" dirty="0" err="1" smtClean="0">
                <a:latin typeface="Candara" panose="020E0502030303020204" pitchFamily="34" charset="0"/>
              </a:rPr>
              <a:t>Baynham</a:t>
            </a:r>
            <a:r>
              <a:rPr lang="el-GR" sz="1100" dirty="0" smtClean="0">
                <a:latin typeface="Candara" panose="020E0502030303020204" pitchFamily="34" charset="0"/>
              </a:rPr>
              <a:t>, M (2002). </a:t>
            </a:r>
            <a:r>
              <a:rPr lang="el-GR" sz="1100" i="1" dirty="0" smtClean="0">
                <a:latin typeface="Candara" panose="020E0502030303020204" pitchFamily="34" charset="0"/>
              </a:rPr>
              <a:t>Πρακτικές Γραμματισμού</a:t>
            </a:r>
            <a:r>
              <a:rPr lang="el-GR" sz="1100" dirty="0" smtClean="0">
                <a:latin typeface="Candara" panose="020E0502030303020204" pitchFamily="34" charset="0"/>
              </a:rPr>
              <a:t>, </a:t>
            </a:r>
            <a:r>
              <a:rPr lang="el-GR" sz="1100" dirty="0" err="1" smtClean="0">
                <a:latin typeface="Candara" panose="020E0502030303020204" pitchFamily="34" charset="0"/>
              </a:rPr>
              <a:t>μτφρ</a:t>
            </a:r>
            <a:r>
              <a:rPr lang="el-GR" sz="1100" dirty="0" smtClean="0">
                <a:latin typeface="Candara" panose="020E0502030303020204" pitchFamily="34" charset="0"/>
              </a:rPr>
              <a:t>. Μ. </a:t>
            </a:r>
            <a:r>
              <a:rPr lang="el-GR" sz="1100" dirty="0" err="1" smtClean="0">
                <a:latin typeface="Candara" panose="020E0502030303020204" pitchFamily="34" charset="0"/>
              </a:rPr>
              <a:t>Αραποπούλου</a:t>
            </a:r>
            <a:r>
              <a:rPr lang="el-GR" sz="1100" dirty="0" smtClean="0">
                <a:latin typeface="Candara" panose="020E0502030303020204" pitchFamily="34" charset="0"/>
              </a:rPr>
              <a:t>. Αθήνα: Μεταίχμιο.</a:t>
            </a:r>
          </a:p>
          <a:p>
            <a:pPr algn="just"/>
            <a:r>
              <a:rPr lang="el-GR" sz="1100" dirty="0" err="1" smtClean="0">
                <a:latin typeface="Candara" panose="020E0502030303020204" pitchFamily="34" charset="0"/>
              </a:rPr>
              <a:t>Bury</a:t>
            </a:r>
            <a:r>
              <a:rPr lang="el-GR" sz="1100" dirty="0" smtClean="0">
                <a:latin typeface="Candara" panose="020E0502030303020204" pitchFamily="34" charset="0"/>
              </a:rPr>
              <a:t>, J.B. &amp; </a:t>
            </a:r>
            <a:r>
              <a:rPr lang="el-GR" sz="1100" dirty="0" err="1" smtClean="0">
                <a:latin typeface="Candara" panose="020E0502030303020204" pitchFamily="34" charset="0"/>
              </a:rPr>
              <a:t>Meiggs</a:t>
            </a:r>
            <a:r>
              <a:rPr lang="el-GR" sz="1100" dirty="0" smtClean="0">
                <a:latin typeface="Candara" panose="020E0502030303020204" pitchFamily="34" charset="0"/>
              </a:rPr>
              <a:t>, R. (1998). </a:t>
            </a:r>
            <a:r>
              <a:rPr lang="el-GR" sz="1100" i="1" dirty="0" smtClean="0">
                <a:latin typeface="Candara" panose="020E0502030303020204" pitchFamily="34" charset="0"/>
              </a:rPr>
              <a:t>Ιστορία της Αρχαίας Ελλάδας μέχρι τον θάνατο του Μεγάλου Αλέξανδρου</a:t>
            </a:r>
            <a:r>
              <a:rPr lang="el-GR" sz="1100" dirty="0" smtClean="0">
                <a:latin typeface="Candara" panose="020E0502030303020204" pitchFamily="34" charset="0"/>
              </a:rPr>
              <a:t>. Αθήνα: Καρδαμίτσα.</a:t>
            </a:r>
          </a:p>
          <a:p>
            <a:pPr algn="just"/>
            <a:r>
              <a:rPr lang="el-GR" sz="1100" dirty="0" err="1" smtClean="0">
                <a:latin typeface="Candara" panose="020E0502030303020204" pitchFamily="34" charset="0"/>
              </a:rPr>
              <a:t>Δενδρινού</a:t>
            </a:r>
            <a:r>
              <a:rPr lang="el-GR" sz="1100" dirty="0" smtClean="0">
                <a:latin typeface="Candara" panose="020E0502030303020204" pitchFamily="34" charset="0"/>
              </a:rPr>
              <a:t>, Β. (2001). Διδασκαλία της μητρικής γλώσσας. Στο Α.-Φ. </a:t>
            </a:r>
            <a:r>
              <a:rPr lang="el-GR" sz="1100" dirty="0" err="1" smtClean="0">
                <a:latin typeface="Candara" panose="020E0502030303020204" pitchFamily="34" charset="0"/>
              </a:rPr>
              <a:t>Χριστίδης</a:t>
            </a:r>
            <a:r>
              <a:rPr lang="el-GR" sz="1100" dirty="0" smtClean="0">
                <a:latin typeface="Candara" panose="020E0502030303020204" pitchFamily="34" charset="0"/>
              </a:rPr>
              <a:t> (</a:t>
            </a:r>
            <a:r>
              <a:rPr lang="el-GR" sz="1100" dirty="0" err="1" smtClean="0">
                <a:latin typeface="Candara" panose="020E0502030303020204" pitchFamily="34" charset="0"/>
              </a:rPr>
              <a:t>Επιμ</a:t>
            </a:r>
            <a:r>
              <a:rPr lang="el-GR" sz="1100" dirty="0" smtClean="0">
                <a:latin typeface="Candara" panose="020E0502030303020204" pitchFamily="34" charset="0"/>
              </a:rPr>
              <a:t>., σε συνεργασία με τη Μ. </a:t>
            </a:r>
            <a:r>
              <a:rPr lang="el-GR" sz="1100" dirty="0" err="1" smtClean="0">
                <a:latin typeface="Candara" panose="020E0502030303020204" pitchFamily="34" charset="0"/>
              </a:rPr>
              <a:t>Θεοδωροπούλου</a:t>
            </a:r>
            <a:r>
              <a:rPr lang="el-GR" sz="1100" dirty="0" smtClean="0">
                <a:latin typeface="Candara" panose="020E0502030303020204" pitchFamily="34" charset="0"/>
              </a:rPr>
              <a:t>), </a:t>
            </a:r>
            <a:r>
              <a:rPr lang="el-GR" sz="1100" i="1" dirty="0" smtClean="0">
                <a:latin typeface="Candara" panose="020E0502030303020204" pitchFamily="34" charset="0"/>
              </a:rPr>
              <a:t>Εγκυκλοπαιδικός οδηγός για τη γλώσσα </a:t>
            </a:r>
            <a:r>
              <a:rPr lang="el-GR" sz="1100" dirty="0" smtClean="0">
                <a:latin typeface="Candara" panose="020E0502030303020204" pitchFamily="34" charset="0"/>
              </a:rPr>
              <a:t>(</a:t>
            </a:r>
            <a:r>
              <a:rPr lang="el-GR" sz="1100" dirty="0" err="1" smtClean="0">
                <a:latin typeface="Candara" panose="020E0502030303020204" pitchFamily="34" charset="0"/>
              </a:rPr>
              <a:t>σσ</a:t>
            </a:r>
            <a:r>
              <a:rPr lang="el-GR" sz="1100" dirty="0" smtClean="0">
                <a:latin typeface="Candara" panose="020E0502030303020204" pitchFamily="34" charset="0"/>
              </a:rPr>
              <a:t>. 217-221). Θεσσαλονίκη: Κέντρο Ελληνικής Γλώσσας.</a:t>
            </a:r>
          </a:p>
          <a:p>
            <a:pPr algn="just"/>
            <a:r>
              <a:rPr lang="el-GR" sz="1100" dirty="0" smtClean="0">
                <a:latin typeface="Candara" panose="020E0502030303020204" pitchFamily="34" charset="0"/>
              </a:rPr>
              <a:t>Κουτσογιάννης, Δ. (2004β). ΤΠΕ και γλωσσική διδασκαλία: προς την αναζήτηση εναλλακτικής κριτικής προσέγγισης. Στο (</a:t>
            </a:r>
            <a:r>
              <a:rPr lang="el-GR" sz="1100" dirty="0" err="1" smtClean="0">
                <a:latin typeface="Candara" panose="020E0502030303020204" pitchFamily="34" charset="0"/>
              </a:rPr>
              <a:t>Επιμ</a:t>
            </a:r>
            <a:r>
              <a:rPr lang="el-GR" sz="1100" dirty="0" smtClean="0">
                <a:latin typeface="Candara" panose="020E0502030303020204" pitchFamily="34" charset="0"/>
              </a:rPr>
              <a:t>. Β. </a:t>
            </a:r>
            <a:r>
              <a:rPr lang="el-GR" sz="1100" dirty="0" err="1" smtClean="0">
                <a:latin typeface="Candara" panose="020E0502030303020204" pitchFamily="34" charset="0"/>
              </a:rPr>
              <a:t>Δενδρινού</a:t>
            </a:r>
            <a:r>
              <a:rPr lang="el-GR" sz="1100" dirty="0" smtClean="0">
                <a:latin typeface="Candara" panose="020E0502030303020204" pitchFamily="34" charset="0"/>
              </a:rPr>
              <a:t> &amp; Β. </a:t>
            </a:r>
            <a:r>
              <a:rPr lang="el-GR" sz="1100" dirty="0" err="1" smtClean="0">
                <a:latin typeface="Candara" panose="020E0502030303020204" pitchFamily="34" charset="0"/>
              </a:rPr>
              <a:t>Μητσικοπούλου</a:t>
            </a:r>
            <a:r>
              <a:rPr lang="el-GR" sz="1100" dirty="0" smtClean="0">
                <a:latin typeface="Candara" panose="020E0502030303020204" pitchFamily="34" charset="0"/>
              </a:rPr>
              <a:t>), </a:t>
            </a:r>
            <a:r>
              <a:rPr lang="el-GR" sz="1100" i="1" dirty="0" smtClean="0">
                <a:latin typeface="Candara" panose="020E0502030303020204" pitchFamily="34" charset="0"/>
              </a:rPr>
              <a:t>Πολιτικές γλωσσικού πλουραλισμού και ξενόγλωσση εκπαίδευση στην Ευρώπη</a:t>
            </a:r>
            <a:r>
              <a:rPr lang="el-GR" sz="1100" dirty="0" smtClean="0">
                <a:latin typeface="Candara" panose="020E0502030303020204" pitchFamily="34" charset="0"/>
              </a:rPr>
              <a:t>. Αθήνα: Μεταίχμιο.</a:t>
            </a:r>
          </a:p>
          <a:p>
            <a:pPr algn="just"/>
            <a:r>
              <a:rPr lang="el-GR" sz="1100" dirty="0" smtClean="0">
                <a:latin typeface="Candara" panose="020E0502030303020204" pitchFamily="34" charset="0"/>
              </a:rPr>
              <a:t>Ράπτης, Α. &amp; Ράπτη, Α. (2007). </a:t>
            </a:r>
            <a:r>
              <a:rPr lang="el-GR" sz="1100" i="1" dirty="0" smtClean="0">
                <a:latin typeface="Candara" panose="020E0502030303020204" pitchFamily="34" charset="0"/>
              </a:rPr>
              <a:t>Μάθηση και διδασκαλία στην εποχή της Πληροφορικής: Ολική Προσέγγιση</a:t>
            </a:r>
            <a:r>
              <a:rPr lang="el-GR" sz="1100" dirty="0" smtClean="0">
                <a:latin typeface="Candara" panose="020E0502030303020204" pitchFamily="34" charset="0"/>
              </a:rPr>
              <a:t>. Αθήνα: Αριστοτέλης Ράπτης.</a:t>
            </a:r>
          </a:p>
          <a:p>
            <a:pPr algn="just"/>
            <a:r>
              <a:rPr lang="el-GR" sz="1100" dirty="0" err="1" smtClean="0">
                <a:latin typeface="Candara" panose="020E0502030303020204" pitchFamily="34" charset="0"/>
              </a:rPr>
              <a:t>Σταμούλη</a:t>
            </a:r>
            <a:r>
              <a:rPr lang="el-GR" sz="1100" dirty="0" smtClean="0">
                <a:latin typeface="Candara" panose="020E0502030303020204" pitchFamily="34" charset="0"/>
              </a:rPr>
              <a:t>, Σ. (2010). </a:t>
            </a:r>
            <a:r>
              <a:rPr lang="el-GR" sz="1100" i="1" dirty="0" smtClean="0">
                <a:latin typeface="Candara" panose="020E0502030303020204" pitchFamily="34" charset="0"/>
              </a:rPr>
              <a:t>Η ανάπτυξη του αφηγηματικού λόγου στην ελληνική ως πρώτη και ως δεύτερη γλώσσα</a:t>
            </a:r>
            <a:r>
              <a:rPr lang="el-GR" sz="1100" dirty="0" smtClean="0">
                <a:latin typeface="Candara" panose="020E0502030303020204" pitchFamily="34" charset="0"/>
              </a:rPr>
              <a:t>. Διδακτορική διατριβή, Εθνικό και Καποδιστριακό Πανεπιστήμιο Αθηνών, Φιλολογίας, Αθήνα.</a:t>
            </a:r>
          </a:p>
          <a:p>
            <a:pPr algn="just"/>
            <a:r>
              <a:rPr lang="el-GR" sz="1100" dirty="0" smtClean="0">
                <a:latin typeface="Candara" panose="020E0502030303020204" pitchFamily="34" charset="0"/>
              </a:rPr>
              <a:t>Χριστόπουλος, Γ &amp; </a:t>
            </a:r>
            <a:r>
              <a:rPr lang="el-GR" sz="1100" dirty="0" err="1" smtClean="0">
                <a:latin typeface="Candara" panose="020E0502030303020204" pitchFamily="34" charset="0"/>
              </a:rPr>
              <a:t>Μπαστιάς</a:t>
            </a:r>
            <a:r>
              <a:rPr lang="el-GR" sz="1100" dirty="0" smtClean="0">
                <a:latin typeface="Candara" panose="020E0502030303020204" pitchFamily="34" charset="0"/>
              </a:rPr>
              <a:t> Ι. (1973). </a:t>
            </a:r>
            <a:r>
              <a:rPr lang="el-GR" sz="1100" i="1" dirty="0" smtClean="0">
                <a:latin typeface="Candara" panose="020E0502030303020204" pitchFamily="34" charset="0"/>
              </a:rPr>
              <a:t>Ιστορία του Ελληνικού Έθνους. Τόμος Δ΄. Μέγας Αλέξανδρος – Ελληνιστικοί Χρόνοι</a:t>
            </a:r>
            <a:r>
              <a:rPr lang="el-GR" sz="1100" dirty="0" smtClean="0">
                <a:latin typeface="Candara" panose="020E0502030303020204" pitchFamily="34" charset="0"/>
              </a:rPr>
              <a:t>. Αθήνα: Εκδοτική Αθηνών.</a:t>
            </a:r>
          </a:p>
          <a:p>
            <a:endParaRPr lang="el-GR" sz="1100" dirty="0">
              <a:latin typeface="Candara" panose="020E0502030303020204" pitchFamily="34" charset="0"/>
            </a:endParaRPr>
          </a:p>
          <a:p>
            <a:r>
              <a:rPr lang="el-GR" sz="1400" dirty="0" smtClean="0"/>
              <a:t> </a:t>
            </a:r>
            <a:endParaRPr lang="en-US" sz="1400" dirty="0" smtClean="0"/>
          </a:p>
          <a:p>
            <a:endParaRPr lang="el-GR" sz="1100" dirty="0"/>
          </a:p>
          <a:p>
            <a:endParaRPr lang="el-GR"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29</a:t>
            </a:fld>
            <a:endParaRPr lang="en-US" dirty="0"/>
          </a:p>
        </p:txBody>
      </p:sp>
      <p:sp>
        <p:nvSpPr>
          <p:cNvPr id="7" name="Content Placeholder 6"/>
          <p:cNvSpPr>
            <a:spLocks noGrp="1"/>
          </p:cNvSpPr>
          <p:nvPr>
            <p:ph sz="half" idx="2"/>
          </p:nvPr>
        </p:nvSpPr>
        <p:spPr>
          <a:xfrm>
            <a:off x="626660" y="557212"/>
            <a:ext cx="8621511" cy="4385177"/>
          </a:xfrm>
        </p:spPr>
        <p:txBody>
          <a:bodyPr>
            <a:noAutofit/>
          </a:bodyPr>
          <a:lstStyle/>
          <a:p>
            <a:r>
              <a:rPr lang="el-GR" sz="1400" b="1" dirty="0" smtClean="0"/>
              <a:t>Δικτυογραφία </a:t>
            </a:r>
            <a:endParaRPr lang="el-GR" sz="1400" b="1" dirty="0"/>
          </a:p>
          <a:p>
            <a:pPr>
              <a:lnSpc>
                <a:spcPct val="107000"/>
              </a:lnSpc>
              <a:spcAft>
                <a:spcPts val="0"/>
              </a:spcAft>
            </a:pPr>
            <a:r>
              <a:rPr lang="el-GR" sz="1100" dirty="0" smtClean="0"/>
              <a:t> </a:t>
            </a:r>
            <a:r>
              <a:rPr lang="el-GR" sz="1100" dirty="0" smtClean="0">
                <a:latin typeface="Candara"/>
                <a:ea typeface="STKaiti"/>
                <a:cs typeface="Tahoma"/>
              </a:rPr>
              <a:t> </a:t>
            </a:r>
            <a:endParaRPr lang="el-GR" sz="1100" dirty="0">
              <a:latin typeface="Candara"/>
              <a:ea typeface="STKaiti"/>
              <a:cs typeface="Tahoma"/>
            </a:endParaRPr>
          </a:p>
          <a:p>
            <a:endParaRPr lang="el-GR" sz="1100" dirty="0">
              <a:latin typeface="Candara" panose="020E0502030303020204" pitchFamily="34" charset="0"/>
            </a:endParaRPr>
          </a:p>
          <a:p>
            <a:endParaRPr lang="en-US" sz="1100" dirty="0" smtClean="0">
              <a:latin typeface="Candara" panose="020E0502030303020204" pitchFamily="34" charset="0"/>
            </a:endParaRPr>
          </a:p>
          <a:p>
            <a:endParaRPr lang="el-GR" sz="1100" dirty="0"/>
          </a:p>
          <a:p>
            <a:endParaRPr lang="el-GR" sz="11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85" y="821421"/>
            <a:ext cx="7363710" cy="387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791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p:txBody>
          <a:bodyPr>
            <a:normAutofit fontScale="70000" lnSpcReduction="20000"/>
          </a:bodyPr>
          <a:lstStyle/>
          <a:p>
            <a:pPr marL="0" lvl="1" indent="0" algn="just">
              <a:spcBef>
                <a:spcPts val="600"/>
              </a:spcBef>
              <a:buNone/>
            </a:pPr>
            <a:r>
              <a:rPr lang="el-GR" dirty="0" smtClean="0"/>
              <a:t>Οι </a:t>
            </a:r>
            <a:r>
              <a:rPr lang="el-GR" dirty="0"/>
              <a:t>μαθητές/</a:t>
            </a:r>
            <a:r>
              <a:rPr lang="el-GR" dirty="0" err="1"/>
              <a:t>ριες</a:t>
            </a:r>
            <a:r>
              <a:rPr lang="el-GR" dirty="0"/>
              <a:t> δημιουργούν μέσα από δεξιότητες συνεργασίας κι αλληλεπίδρασης έναν ψηφιακό </a:t>
            </a:r>
            <a:r>
              <a:rPr lang="el-GR" dirty="0" smtClean="0"/>
              <a:t>χάρτη</a:t>
            </a:r>
            <a:r>
              <a:rPr lang="en-US" dirty="0" smtClean="0"/>
              <a:t>, </a:t>
            </a:r>
            <a:r>
              <a:rPr lang="el-GR" dirty="0" smtClean="0"/>
              <a:t>αλλά </a:t>
            </a:r>
            <a:r>
              <a:rPr lang="el-GR" dirty="0"/>
              <a:t>και σκιαγραφούν από διαφορετικές οπτικές γωνίες με έναν δημιουργικό τρόπο το πορτρέτο του Μ.Αλέξανδρου. Η διδακτική παρέμβαση στηρίζεται σε μια κριτικά λειτουργική προσέγγιση του γραμματισμού.</a:t>
            </a:r>
          </a:p>
          <a:p>
            <a:pPr marL="0" lvl="1" indent="0" algn="just">
              <a:spcBef>
                <a:spcPts val="600"/>
              </a:spcBef>
              <a:buNone/>
            </a:pPr>
            <a:r>
              <a:rPr lang="el-GR" b="1" dirty="0"/>
              <a:t>Η αρχική σκέψη </a:t>
            </a:r>
            <a:r>
              <a:rPr lang="el-GR" dirty="0"/>
              <a:t>για το σχεδιασμό της </a:t>
            </a:r>
            <a:r>
              <a:rPr lang="el-GR" dirty="0" smtClean="0"/>
              <a:t>πρακτικής </a:t>
            </a:r>
            <a:r>
              <a:rPr lang="el-GR" dirty="0"/>
              <a:t>δημιουργήθηκε από τον βαθμό δυσκολίας της </a:t>
            </a:r>
            <a:r>
              <a:rPr lang="el-GR" dirty="0" smtClean="0"/>
              <a:t>ενότητας. Οι </a:t>
            </a:r>
            <a:r>
              <a:rPr lang="el-GR" dirty="0"/>
              <a:t>μαθητές/</a:t>
            </a:r>
            <a:r>
              <a:rPr lang="el-GR" dirty="0" err="1"/>
              <a:t>ριες</a:t>
            </a:r>
            <a:r>
              <a:rPr lang="el-GR" dirty="0"/>
              <a:t> είναι δύσκολο να θυμηθούν όλα τα ονόματα και να διαγράψουν την πορεία </a:t>
            </a:r>
            <a:r>
              <a:rPr lang="el-GR" dirty="0" smtClean="0"/>
              <a:t>του Μ. Αλέξανδρου. </a:t>
            </a:r>
            <a:r>
              <a:rPr lang="el-GR" dirty="0"/>
              <a:t>Έτσι, προέκυψε η ιδέα να ασχοληθούν περισσότερο με τις κατακτήσεις του και να σχεδιάσουν οι ίδιοι/ες σε έναν σύγχρονο ψηφιακό </a:t>
            </a:r>
            <a:r>
              <a:rPr lang="el-GR" dirty="0" smtClean="0"/>
              <a:t>χάρτη τα </a:t>
            </a:r>
            <a:r>
              <a:rPr lang="el-GR" dirty="0"/>
              <a:t>μέρη που κατέκτησε, ώστε να προσδιορίσουν, συγχρόνως, και σε ποιες σημερινές χώρες αντιστοιχούν οι κατακτήσεις </a:t>
            </a:r>
            <a:r>
              <a:rPr lang="el-GR" dirty="0" smtClean="0"/>
              <a:t>του. Το </a:t>
            </a:r>
            <a:r>
              <a:rPr lang="el-GR" dirty="0"/>
              <a:t>τελικό </a:t>
            </a:r>
            <a:r>
              <a:rPr lang="el-GR" dirty="0">
                <a:hlinkClick r:id="rId2"/>
              </a:rPr>
              <a:t>παραδοτέο </a:t>
            </a:r>
            <a:r>
              <a:rPr lang="el-GR" dirty="0" smtClean="0">
                <a:hlinkClick r:id="rId2"/>
              </a:rPr>
              <a:t>προϊόν</a:t>
            </a:r>
            <a:r>
              <a:rPr lang="en-US" dirty="0" smtClean="0">
                <a:hlinkClick r:id="rId2"/>
              </a:rPr>
              <a:t> </a:t>
            </a:r>
            <a:r>
              <a:rPr lang="el-GR" dirty="0" smtClean="0"/>
              <a:t>αποτελεί </a:t>
            </a:r>
            <a:r>
              <a:rPr lang="el-GR" dirty="0"/>
              <a:t>χρήσιμο «βοήθημα» και για άλλους/ες μαθητές/</a:t>
            </a:r>
            <a:r>
              <a:rPr lang="el-GR" dirty="0" err="1"/>
              <a:t>ριες</a:t>
            </a:r>
            <a:r>
              <a:rPr lang="el-GR" dirty="0"/>
              <a:t>, καθώς μπορούν να δουν την πορεία του Αλέξανδρου σε έναν σύγχρονο χάρτη. </a:t>
            </a:r>
            <a:r>
              <a:rPr lang="el-GR" b="1" dirty="0"/>
              <a:t>Επιπλέον, </a:t>
            </a:r>
            <a:r>
              <a:rPr lang="el-GR" b="1" dirty="0" smtClean="0"/>
              <a:t>οδηγούνται σε </a:t>
            </a:r>
            <a:r>
              <a:rPr lang="el-GR" b="1" dirty="0"/>
              <a:t>διάφορα συμπεράσματα και προβληματισμούς, όπως την αλλαγή των ονομάτων και </a:t>
            </a:r>
            <a:r>
              <a:rPr lang="el-GR" b="1" dirty="0" smtClean="0"/>
              <a:t>την αλλαγή του χάρτη </a:t>
            </a:r>
            <a:r>
              <a:rPr lang="el-GR" b="1" dirty="0"/>
              <a:t>με την πάροδο </a:t>
            </a:r>
            <a:r>
              <a:rPr lang="el-GR" b="1" dirty="0" smtClean="0"/>
              <a:t>των χρόνων. </a:t>
            </a:r>
            <a:r>
              <a:rPr lang="el-GR" b="1" dirty="0"/>
              <a:t>Αυτό αποτελεί το ένα σκέλος της διδακτικής πρακτικής.</a:t>
            </a:r>
          </a:p>
          <a:p>
            <a:pPr marL="0" lvl="1" indent="0" algn="just">
              <a:spcBef>
                <a:spcPts val="600"/>
              </a:spcBef>
              <a:buNone/>
            </a:pPr>
            <a:r>
              <a:rPr lang="el-GR" b="1" dirty="0"/>
              <a:t>Το άλλο σκέλος αφορά την προσωπικότητα του ίδιου του Αλέξανδρου, ο οποίος έφτασε στα όρια του θρύλου και μυθοποιήθηκε</a:t>
            </a:r>
            <a:r>
              <a:rPr lang="el-GR" dirty="0"/>
              <a:t>. Αυτόματα αυτή η διατύπωση του σχολικού βιβλίου </a:t>
            </a:r>
            <a:r>
              <a:rPr lang="el-GR" dirty="0" smtClean="0"/>
              <a:t>οδηγεί </a:t>
            </a:r>
            <a:r>
              <a:rPr lang="el-GR" dirty="0"/>
              <a:t>στη σκέψη «</a:t>
            </a:r>
            <a:r>
              <a:rPr lang="el-GR" i="1" dirty="0"/>
              <a:t>Άραγε πώς </a:t>
            </a:r>
            <a:r>
              <a:rPr lang="el-GR" i="1" dirty="0" smtClean="0"/>
              <a:t>μπορεί να </a:t>
            </a:r>
            <a:r>
              <a:rPr lang="el-GR" dirty="0" smtClean="0"/>
              <a:t>έβλεπε </a:t>
            </a:r>
            <a:r>
              <a:rPr lang="el-GR" dirty="0"/>
              <a:t>ο ίδιος τον εαυτό του; Πώς οι άνθρωποι που τον υπηρετούσαν, πώς οι κατακτημένοι Πέρσες;» Έτσι, </a:t>
            </a:r>
            <a:r>
              <a:rPr lang="el-GR" b="1" dirty="0"/>
              <a:t>με οδηγό τη φαντασία και τη μελέτη ποικίλων κειμένων, από τη μια, κι εργαλείο τη δημιουργική γραφή και τον κριτικό γραμματισμό, από την άλλη, οι μαθητές/</a:t>
            </a:r>
            <a:r>
              <a:rPr lang="el-GR" b="1" dirty="0" err="1"/>
              <a:t>ριες</a:t>
            </a:r>
            <a:r>
              <a:rPr lang="el-GR" b="1" dirty="0"/>
              <a:t> προσπαθούν να γνωρίσουν και να αναπαραστήσουν από διαφορετικές οπτικές γωνίες μια από τις σημαντικότερες μορφές της παγκόσμιας ιστορίας.</a:t>
            </a:r>
          </a:p>
          <a:p>
            <a:pPr marL="0" lvl="1" indent="0">
              <a:spcBef>
                <a:spcPts val="600"/>
              </a:spcBef>
              <a:buNone/>
            </a:pPr>
            <a:endParaRPr lang="el-GR" dirty="0" smtClean="0"/>
          </a:p>
          <a:p>
            <a:pPr>
              <a:spcBef>
                <a:spcPts val="600"/>
              </a:spcBef>
              <a:buFont typeface="Wingdings" pitchFamily="2" charset="2"/>
              <a:buChar char="§"/>
            </a:pPr>
            <a:endParaRPr lang="el-GR" dirty="0"/>
          </a:p>
        </p:txBody>
      </p:sp>
    </p:spTree>
    <p:extLst>
      <p:ext uri="{BB962C8B-B14F-4D97-AF65-F5344CB8AC3E}">
        <p14:creationId xmlns:p14="http://schemas.microsoft.com/office/powerpoint/2010/main" val="327443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6" name="Content Placeholder 5"/>
          <p:cNvSpPr>
            <a:spLocks noGrp="1"/>
          </p:cNvSpPr>
          <p:nvPr>
            <p:ph sz="half" idx="2"/>
          </p:nvPr>
        </p:nvSpPr>
        <p:spPr>
          <a:xfrm>
            <a:off x="497711" y="451413"/>
            <a:ext cx="8218026" cy="4271057"/>
          </a:xfrm>
        </p:spPr>
        <p:txBody>
          <a:bodyPr>
            <a:noAutofit/>
          </a:bodyPr>
          <a:lstStyle/>
          <a:p>
            <a:pPr algn="just"/>
            <a:r>
              <a:rPr lang="el-GR" sz="1100" b="1" dirty="0" smtClean="0"/>
              <a:t>Διδακτικοί στόχοι</a:t>
            </a:r>
          </a:p>
          <a:p>
            <a:pPr algn="just">
              <a:spcAft>
                <a:spcPts val="600"/>
              </a:spcAft>
            </a:pPr>
            <a:r>
              <a:rPr lang="el-GR" sz="1100" b="1" dirty="0" smtClean="0"/>
              <a:t> </a:t>
            </a:r>
            <a:r>
              <a:rPr lang="el-GR" sz="1100" b="1" i="1" dirty="0">
                <a:latin typeface="Candara"/>
                <a:ea typeface="STKaiti"/>
                <a:cs typeface="Tahoma"/>
              </a:rPr>
              <a:t>Στόχοι σχετικοί με το γνωστικό αντικείμενο:</a:t>
            </a:r>
            <a:endParaRPr lang="el-GR" sz="1100" dirty="0">
              <a:latin typeface="Candara"/>
              <a:ea typeface="STKaiti"/>
              <a:cs typeface="Tahoma"/>
            </a:endParaRPr>
          </a:p>
          <a:p>
            <a:pPr algn="just">
              <a:spcAft>
                <a:spcPts val="0"/>
              </a:spcAft>
            </a:pPr>
            <a:r>
              <a:rPr lang="el-GR" sz="1100" b="1" i="1" dirty="0">
                <a:latin typeface="Candara"/>
                <a:ea typeface="STKaiti"/>
                <a:cs typeface="Tahoma"/>
              </a:rPr>
              <a:t>1) </a:t>
            </a:r>
            <a:r>
              <a:rPr lang="el-GR" sz="1100" dirty="0">
                <a:latin typeface="Candara"/>
                <a:ea typeface="STKaiti"/>
                <a:cs typeface="Tahoma"/>
              </a:rPr>
              <a:t>Να γνωρίσουν τον Μ. Αλέξανδρο, μια από τις σημαντικότερες μορφές της παγκόσμιας ιστορίας. </a:t>
            </a:r>
          </a:p>
          <a:p>
            <a:pPr algn="just">
              <a:spcAft>
                <a:spcPts val="600"/>
              </a:spcAft>
            </a:pPr>
            <a:r>
              <a:rPr lang="el-GR" sz="1100" b="1" i="1" dirty="0">
                <a:latin typeface="Candara"/>
                <a:ea typeface="STKaiti"/>
                <a:cs typeface="Tahoma"/>
              </a:rPr>
              <a:t>2) </a:t>
            </a:r>
            <a:r>
              <a:rPr lang="en-US" sz="1100" dirty="0">
                <a:latin typeface="Candara"/>
                <a:ea typeface="STKaiti"/>
                <a:cs typeface="Tahoma"/>
              </a:rPr>
              <a:t>N</a:t>
            </a:r>
            <a:r>
              <a:rPr lang="el-GR" sz="1100" dirty="0">
                <a:latin typeface="Candara"/>
                <a:ea typeface="STKaiti"/>
                <a:cs typeface="Tahoma"/>
              </a:rPr>
              <a:t>α γνωρίσουν τα σημαντικότερα πολεμικά γεγονότα κατά τη διάρκεια της </a:t>
            </a:r>
            <a:r>
              <a:rPr lang="el-GR" sz="1100" dirty="0" smtClean="0">
                <a:latin typeface="Candara"/>
                <a:ea typeface="STKaiti"/>
                <a:cs typeface="Tahoma"/>
              </a:rPr>
              <a:t>εκστρατείας του </a:t>
            </a:r>
            <a:r>
              <a:rPr lang="el-GR" sz="1100" dirty="0">
                <a:latin typeface="Candara"/>
                <a:ea typeface="STKaiti"/>
                <a:cs typeface="Tahoma"/>
              </a:rPr>
              <a:t>Μ. </a:t>
            </a:r>
            <a:r>
              <a:rPr lang="el-GR" sz="1100" dirty="0" smtClean="0">
                <a:latin typeface="Candara"/>
                <a:ea typeface="STKaiti"/>
                <a:cs typeface="Tahoma"/>
              </a:rPr>
              <a:t>Αλέξανδρου.</a:t>
            </a:r>
            <a:endParaRPr lang="el-GR" sz="1100" dirty="0">
              <a:latin typeface="Candara"/>
              <a:ea typeface="STKaiti"/>
              <a:cs typeface="Tahoma"/>
            </a:endParaRPr>
          </a:p>
          <a:p>
            <a:pPr algn="just">
              <a:spcAft>
                <a:spcPts val="0"/>
              </a:spcAft>
            </a:pPr>
            <a:r>
              <a:rPr lang="el-GR" sz="1100" b="1" i="1" dirty="0">
                <a:latin typeface="Candara"/>
                <a:ea typeface="STKaiti"/>
                <a:cs typeface="Tahoma"/>
              </a:rPr>
              <a:t>Στόχοι σχετικοί με δεξιότητες που αφορούν στο γνωστικό αντικείμενο: </a:t>
            </a:r>
            <a:endParaRPr lang="el-GR" sz="1100" dirty="0">
              <a:latin typeface="Candara"/>
              <a:ea typeface="STKaiti"/>
              <a:cs typeface="Tahoma"/>
            </a:endParaRPr>
          </a:p>
          <a:p>
            <a:pPr algn="just">
              <a:spcAft>
                <a:spcPts val="600"/>
              </a:spcAft>
            </a:pPr>
            <a:r>
              <a:rPr lang="el-GR" sz="1100" b="1" i="1" dirty="0">
                <a:latin typeface="Candara"/>
                <a:ea typeface="STKaiti"/>
                <a:cs typeface="Tahoma"/>
              </a:rPr>
              <a:t>3) </a:t>
            </a:r>
            <a:r>
              <a:rPr lang="el-GR" sz="1100" dirty="0">
                <a:latin typeface="Candara"/>
                <a:ea typeface="STKaiti"/>
                <a:cs typeface="Tahoma"/>
              </a:rPr>
              <a:t>Να μπορούν να σχεδιάσουν σε έναν χάρτη την πορεία του Μ. </a:t>
            </a:r>
            <a:r>
              <a:rPr lang="el-GR" sz="1100" dirty="0" smtClean="0">
                <a:latin typeface="Candara"/>
                <a:ea typeface="STKaiti"/>
                <a:cs typeface="Tahoma"/>
              </a:rPr>
              <a:t>Αλέξανδρου</a:t>
            </a:r>
            <a:r>
              <a:rPr lang="el-GR" sz="1100" dirty="0">
                <a:latin typeface="Candara"/>
                <a:ea typeface="STKaiti"/>
                <a:cs typeface="Tahoma"/>
              </a:rPr>
              <a:t>.</a:t>
            </a:r>
          </a:p>
          <a:p>
            <a:pPr algn="just">
              <a:spcAft>
                <a:spcPts val="0"/>
              </a:spcAft>
            </a:pPr>
            <a:r>
              <a:rPr lang="el-GR" sz="1100" b="1" i="1" dirty="0" smtClean="0">
                <a:latin typeface="Candara"/>
                <a:ea typeface="STKaiti"/>
                <a:cs typeface="Tahoma"/>
              </a:rPr>
              <a:t>Στόχοι </a:t>
            </a:r>
            <a:r>
              <a:rPr lang="el-GR" sz="1100" b="1" i="1" dirty="0">
                <a:latin typeface="Candara"/>
                <a:ea typeface="STKaiti"/>
                <a:cs typeface="Tahoma"/>
              </a:rPr>
              <a:t>σχετικοί με τη χρήση της τεχνολογίας:</a:t>
            </a:r>
            <a:endParaRPr lang="el-GR" sz="1100" dirty="0">
              <a:latin typeface="Candara"/>
              <a:ea typeface="STKaiti"/>
              <a:cs typeface="Tahoma"/>
            </a:endParaRPr>
          </a:p>
          <a:p>
            <a:pPr algn="just">
              <a:spcAft>
                <a:spcPts val="0"/>
              </a:spcAft>
            </a:pPr>
            <a:r>
              <a:rPr lang="el-GR" sz="1100" b="1" i="1" dirty="0">
                <a:latin typeface="Candara"/>
                <a:ea typeface="STKaiti"/>
                <a:cs typeface="Tahoma"/>
              </a:rPr>
              <a:t>4</a:t>
            </a:r>
            <a:r>
              <a:rPr lang="el-GR" sz="1100" b="1" i="1" dirty="0" smtClean="0">
                <a:latin typeface="Candara"/>
                <a:ea typeface="STKaiti"/>
                <a:cs typeface="Tahoma"/>
              </a:rPr>
              <a:t>) </a:t>
            </a:r>
            <a:r>
              <a:rPr lang="el-GR" sz="1100" dirty="0">
                <a:latin typeface="Candara"/>
                <a:ea typeface="STKaiti"/>
                <a:cs typeface="Tahoma"/>
              </a:rPr>
              <a:t>Να χρησιμοποιήσουν αποτελεσματικά τις μηχανές αναζήτησης για την άντληση πληροφοριών.</a:t>
            </a:r>
          </a:p>
          <a:p>
            <a:pPr algn="just">
              <a:spcAft>
                <a:spcPts val="600"/>
              </a:spcAft>
            </a:pPr>
            <a:r>
              <a:rPr lang="el-GR" sz="1100" b="1" dirty="0">
                <a:latin typeface="Candara"/>
                <a:ea typeface="STKaiti"/>
                <a:cs typeface="Tahoma"/>
              </a:rPr>
              <a:t>5</a:t>
            </a:r>
            <a:r>
              <a:rPr lang="el-GR" sz="1100" b="1" dirty="0" smtClean="0">
                <a:latin typeface="Candara"/>
                <a:ea typeface="STKaiti"/>
                <a:cs typeface="Tahoma"/>
              </a:rPr>
              <a:t>)</a:t>
            </a:r>
            <a:r>
              <a:rPr lang="el-GR" sz="1100" dirty="0" smtClean="0">
                <a:latin typeface="Candara"/>
                <a:ea typeface="STKaiti"/>
                <a:cs typeface="Tahoma"/>
              </a:rPr>
              <a:t> </a:t>
            </a:r>
            <a:r>
              <a:rPr lang="el-GR" sz="1100" dirty="0">
                <a:latin typeface="Candara"/>
                <a:ea typeface="STKaiti"/>
                <a:cs typeface="Tahoma"/>
              </a:rPr>
              <a:t>Να εξοικειωθούν με διαδραστικούς ψηφιακούς </a:t>
            </a:r>
            <a:r>
              <a:rPr lang="el-GR" sz="1100" dirty="0" smtClean="0">
                <a:latin typeface="Candara"/>
                <a:ea typeface="STKaiti"/>
                <a:cs typeface="Tahoma"/>
              </a:rPr>
              <a:t>χάρτες</a:t>
            </a:r>
          </a:p>
          <a:p>
            <a:pPr algn="just">
              <a:spcAft>
                <a:spcPts val="600"/>
              </a:spcAft>
            </a:pPr>
            <a:r>
              <a:rPr lang="el-GR" sz="1100" b="1" i="1" dirty="0" smtClean="0">
                <a:latin typeface="Candara"/>
                <a:ea typeface="STKaiti"/>
                <a:cs typeface="Tahoma"/>
              </a:rPr>
              <a:t>Στόχοι </a:t>
            </a:r>
            <a:r>
              <a:rPr lang="el-GR" sz="1100" b="1" i="1" dirty="0">
                <a:latin typeface="Candara"/>
                <a:ea typeface="STKaiti"/>
                <a:cs typeface="Tahoma"/>
              </a:rPr>
              <a:t>σχετικοί με τις κοινωνικές δεξιότητες (π.χ. διαπραγμάτευση, συνεργασία, διάλογος, ενσυναίσθηση, συμμετοχή σε ομάδα, ανάληψη ρόλων, κ.λπ.) </a:t>
            </a:r>
            <a:r>
              <a:rPr lang="el-GR" sz="1100" b="1" i="1" dirty="0" smtClean="0">
                <a:latin typeface="Candara"/>
                <a:ea typeface="STKaiti"/>
                <a:cs typeface="Tahoma"/>
              </a:rPr>
              <a:t>:</a:t>
            </a:r>
          </a:p>
          <a:p>
            <a:pPr algn="just">
              <a:spcAft>
                <a:spcPts val="600"/>
              </a:spcAft>
            </a:pPr>
            <a:r>
              <a:rPr lang="el-GR" sz="1100" b="1" dirty="0" smtClean="0">
                <a:latin typeface="Candara"/>
                <a:ea typeface="STKaiti"/>
                <a:cs typeface="Tahoma"/>
              </a:rPr>
              <a:t>6</a:t>
            </a:r>
            <a:r>
              <a:rPr lang="el-GR" sz="1100" b="1" dirty="0">
                <a:latin typeface="Candara"/>
                <a:ea typeface="STKaiti"/>
                <a:cs typeface="Tahoma"/>
              </a:rPr>
              <a:t>) </a:t>
            </a:r>
            <a:r>
              <a:rPr lang="el-GR" sz="1100" dirty="0">
                <a:latin typeface="Candara"/>
                <a:ea typeface="STKaiti"/>
                <a:cs typeface="Tahoma"/>
              </a:rPr>
              <a:t>Να μπουν στη διαδικασία (μέσα από την ανάληψη ρόλων) να εξετάσουν ένα ιστορικό πρόσωπο ή ένα ιστορικό γεγονός πολύπλευρα και μέσα από το ευρύτερο πλαίσιο του κριτικού γραμματισμού.</a:t>
            </a:r>
          </a:p>
          <a:p>
            <a:pPr algn="just">
              <a:spcAft>
                <a:spcPts val="600"/>
              </a:spcAft>
            </a:pPr>
            <a:r>
              <a:rPr lang="el-GR" sz="1100" b="1" dirty="0" smtClean="0">
                <a:latin typeface="Candara"/>
                <a:ea typeface="STKaiti"/>
                <a:cs typeface="Tahoma"/>
              </a:rPr>
              <a:t>7)</a:t>
            </a:r>
            <a:r>
              <a:rPr lang="en-US" sz="1100" b="1" dirty="0" smtClean="0">
                <a:latin typeface="Candara"/>
                <a:ea typeface="STKaiti"/>
                <a:cs typeface="Tahoma"/>
              </a:rPr>
              <a:t> </a:t>
            </a:r>
            <a:r>
              <a:rPr lang="el-GR" sz="1100" b="1" dirty="0" smtClean="0">
                <a:latin typeface="Candara"/>
                <a:ea typeface="STKaiti"/>
                <a:cs typeface="Tahoma"/>
              </a:rPr>
              <a:t> </a:t>
            </a:r>
            <a:r>
              <a:rPr lang="el-GR" sz="1100" dirty="0">
                <a:latin typeface="Candara"/>
                <a:ea typeface="STKaiti"/>
                <a:cs typeface="Tahoma"/>
              </a:rPr>
              <a:t>Να ασκηθούν στην παραγωγή γραπτού και προφορικού λόγου μέσα από τις </a:t>
            </a:r>
            <a:r>
              <a:rPr lang="el-GR" sz="1100" dirty="0" smtClean="0">
                <a:latin typeface="Candara"/>
                <a:ea typeface="STKaiti"/>
                <a:cs typeface="Tahoma"/>
              </a:rPr>
              <a:t>δραστηριότητες </a:t>
            </a:r>
            <a:r>
              <a:rPr lang="el-GR" sz="1100" dirty="0">
                <a:latin typeface="Candara"/>
                <a:ea typeface="STKaiti"/>
                <a:cs typeface="Tahoma"/>
              </a:rPr>
              <a:t>των φύλλων εργασίας.</a:t>
            </a:r>
          </a:p>
          <a:p>
            <a:pPr algn="just">
              <a:spcAft>
                <a:spcPts val="0"/>
              </a:spcAft>
            </a:pPr>
            <a:r>
              <a:rPr lang="el-GR" sz="1100" b="1" dirty="0">
                <a:latin typeface="Candara"/>
                <a:ea typeface="STKaiti"/>
                <a:cs typeface="Tahoma"/>
              </a:rPr>
              <a:t>8) </a:t>
            </a:r>
            <a:r>
              <a:rPr lang="el-GR" sz="1100" dirty="0">
                <a:latin typeface="Candara"/>
                <a:ea typeface="STKaiti"/>
                <a:cs typeface="Tahoma"/>
              </a:rPr>
              <a:t>Να αναπτύξουν δεξιότητες συνεργατικής μάθησης και να εξοικειωθούν με τη διερευνητική - βιωματική μάθηση.</a:t>
            </a:r>
          </a:p>
          <a:p>
            <a:pPr algn="just"/>
            <a:endParaRPr lang="el-GR" sz="1100" b="1" dirty="0"/>
          </a:p>
        </p:txBody>
      </p:sp>
    </p:spTree>
    <p:extLst>
      <p:ext uri="{BB962C8B-B14F-4D97-AF65-F5344CB8AC3E}">
        <p14:creationId xmlns:p14="http://schemas.microsoft.com/office/powerpoint/2010/main" val="97842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fontScale="85000" lnSpcReduction="10000"/>
          </a:bodyPr>
          <a:lstStyle/>
          <a:p>
            <a:r>
              <a:rPr lang="el-GR" b="1" dirty="0" smtClean="0"/>
              <a:t>Περιβάλλον – Πλαίσιο</a:t>
            </a:r>
          </a:p>
          <a:p>
            <a:pPr lvl="1" algn="just"/>
            <a:r>
              <a:rPr lang="el-GR" dirty="0">
                <a:ea typeface="STKaiti"/>
                <a:cs typeface="Tahoma"/>
              </a:rPr>
              <a:t>Ι</a:t>
            </a:r>
            <a:r>
              <a:rPr lang="el-GR" dirty="0" smtClean="0">
                <a:ea typeface="STKaiti"/>
                <a:cs typeface="Tahoma"/>
              </a:rPr>
              <a:t>στορία </a:t>
            </a:r>
            <a:r>
              <a:rPr lang="el-GR" dirty="0">
                <a:ea typeface="STKaiti"/>
                <a:cs typeface="Tahoma"/>
              </a:rPr>
              <a:t>Α΄ </a:t>
            </a:r>
            <a:r>
              <a:rPr lang="el-GR" dirty="0" smtClean="0">
                <a:ea typeface="STKaiti"/>
                <a:cs typeface="Tahoma"/>
              </a:rPr>
              <a:t>Γυμνασίου: «</a:t>
            </a:r>
            <a:r>
              <a:rPr lang="el-GR" i="1" dirty="0" smtClean="0">
                <a:ea typeface="STKaiti"/>
                <a:cs typeface="Tahoma"/>
              </a:rPr>
              <a:t>Αλέξανδρος</a:t>
            </a:r>
            <a:r>
              <a:rPr lang="el-GR" i="1" dirty="0">
                <a:ea typeface="STKaiti"/>
                <a:cs typeface="Tahoma"/>
              </a:rPr>
              <a:t>. Η κατάκτηση της Ανατολής»</a:t>
            </a:r>
            <a:r>
              <a:rPr lang="el-GR" dirty="0">
                <a:ea typeface="STKaiti"/>
                <a:cs typeface="Tahoma"/>
              </a:rPr>
              <a:t>. </a:t>
            </a:r>
            <a:endParaRPr lang="el-GR" dirty="0" smtClean="0">
              <a:ea typeface="STKaiti"/>
              <a:cs typeface="Tahoma"/>
            </a:endParaRPr>
          </a:p>
          <a:p>
            <a:pPr lvl="1" algn="just"/>
            <a:r>
              <a:rPr lang="el-GR" dirty="0" smtClean="0">
                <a:ea typeface="STKaiti"/>
                <a:cs typeface="Tahoma"/>
              </a:rPr>
              <a:t> Αίθουσα </a:t>
            </a:r>
            <a:r>
              <a:rPr lang="el-GR" dirty="0">
                <a:ea typeface="STKaiti"/>
                <a:cs typeface="Tahoma"/>
              </a:rPr>
              <a:t>με 4 </a:t>
            </a:r>
            <a:r>
              <a:rPr lang="en-US" dirty="0">
                <a:ea typeface="STKaiti"/>
                <a:cs typeface="Tahoma"/>
              </a:rPr>
              <a:t>laptop </a:t>
            </a:r>
            <a:r>
              <a:rPr lang="el-GR" dirty="0">
                <a:ea typeface="STKaiti"/>
                <a:cs typeface="Tahoma"/>
              </a:rPr>
              <a:t>(1 για κάθε ομάδα μαθητών/ριών) ή εργαστήριο πληροφορικής και διαδραστικός πίνακας. </a:t>
            </a:r>
            <a:endParaRPr lang="el-GR" dirty="0" smtClean="0">
              <a:ea typeface="STKaiti"/>
              <a:cs typeface="Tahoma"/>
            </a:endParaRPr>
          </a:p>
          <a:p>
            <a:pPr lvl="1" algn="just"/>
            <a:r>
              <a:rPr lang="el-GR" dirty="0" smtClean="0">
                <a:ea typeface="STKaiti"/>
                <a:cs typeface="Tahoma"/>
              </a:rPr>
              <a:t>Βασική </a:t>
            </a:r>
            <a:r>
              <a:rPr lang="el-GR" dirty="0">
                <a:ea typeface="STKaiti"/>
                <a:cs typeface="Tahoma"/>
              </a:rPr>
              <a:t>προϋπόθεση είναι να αφιερωθούν </a:t>
            </a:r>
            <a:r>
              <a:rPr lang="el-GR" dirty="0" smtClean="0">
                <a:ea typeface="STKaiti"/>
                <a:cs typeface="Tahoma"/>
              </a:rPr>
              <a:t>κάποια </a:t>
            </a:r>
            <a:r>
              <a:rPr lang="el-GR" dirty="0">
                <a:ea typeface="STKaiti"/>
                <a:cs typeface="Tahoma"/>
              </a:rPr>
              <a:t>λεπτά, για να εξηγηθεί στους μαθητές και τις μαθήτριες ο τρόπος λειτουργίας του διαδραστικού πίνακα, αλλά και να τους δοθεί με ένα παράδειγμα ο τρόπος που θα «σχεδιάσουν» την πορεία του Μ. Αλέξανδρου στον ψηφιακό </a:t>
            </a:r>
            <a:r>
              <a:rPr lang="el-GR" dirty="0" smtClean="0">
                <a:ea typeface="STKaiti"/>
                <a:cs typeface="Tahoma"/>
              </a:rPr>
              <a:t>χάρτη. </a:t>
            </a:r>
            <a:endParaRPr lang="el-GR" dirty="0" smtClean="0"/>
          </a:p>
          <a:p>
            <a:endParaRPr lang="el-GR" dirty="0"/>
          </a:p>
        </p:txBody>
      </p:sp>
      <p:sp>
        <p:nvSpPr>
          <p:cNvPr id="7" name="Content Placeholder 6"/>
          <p:cNvSpPr>
            <a:spLocks noGrp="1"/>
          </p:cNvSpPr>
          <p:nvPr>
            <p:ph sz="quarter" idx="4"/>
          </p:nvPr>
        </p:nvSpPr>
        <p:spPr>
          <a:xfrm>
            <a:off x="4749421" y="573206"/>
            <a:ext cx="3966316" cy="4055944"/>
          </a:xfrm>
        </p:spPr>
        <p:txBody>
          <a:bodyPr>
            <a:normAutofit/>
          </a:bodyPr>
          <a:lstStyle/>
          <a:p>
            <a:pPr marL="342900" lvl="1" indent="-342900">
              <a:spcBef>
                <a:spcPts val="800"/>
              </a:spcBef>
              <a:buNone/>
            </a:pPr>
            <a:r>
              <a:rPr lang="el-GR" sz="2200" b="1" dirty="0" smtClean="0"/>
              <a:t>Ηλικιακή ομάδα</a:t>
            </a:r>
            <a:endParaRPr lang="el-GR" sz="2200" b="1" dirty="0"/>
          </a:p>
          <a:p>
            <a:pPr lvl="1"/>
            <a:r>
              <a:rPr lang="el-GR" sz="1800" dirty="0" smtClean="0"/>
              <a:t> </a:t>
            </a:r>
            <a:r>
              <a:rPr lang="el-GR" sz="1800" dirty="0">
                <a:ea typeface="STKaiti"/>
                <a:cs typeface="Tahoma"/>
              </a:rPr>
              <a:t>12-13 ετών</a:t>
            </a:r>
            <a:endParaRPr lang="el-GR" sz="1800" dirty="0" smtClean="0"/>
          </a:p>
          <a:p>
            <a:pPr lvl="1"/>
            <a:r>
              <a:rPr lang="el-GR" sz="1800" dirty="0" smtClean="0"/>
              <a:t> </a:t>
            </a:r>
            <a:r>
              <a:rPr lang="el-GR" sz="1800" dirty="0" smtClean="0">
                <a:cs typeface="Tahoma"/>
              </a:rPr>
              <a:t>10</a:t>
            </a:r>
            <a:r>
              <a:rPr lang="el-GR" sz="1800" dirty="0" smtClean="0">
                <a:ea typeface="STKaiti"/>
                <a:cs typeface="Tahoma"/>
              </a:rPr>
              <a:t> </a:t>
            </a:r>
            <a:r>
              <a:rPr lang="el-GR" sz="1800" dirty="0">
                <a:ea typeface="STKaiti"/>
                <a:cs typeface="Tahoma"/>
              </a:rPr>
              <a:t>κορίτσια και 11 </a:t>
            </a:r>
            <a:r>
              <a:rPr lang="el-GR" sz="1800" dirty="0" smtClean="0">
                <a:ea typeface="STKaiti"/>
                <a:cs typeface="Tahoma"/>
              </a:rPr>
              <a:t>αγόρια (21 μαθητές/</a:t>
            </a:r>
            <a:r>
              <a:rPr lang="el-GR" sz="1800" dirty="0" err="1" smtClean="0">
                <a:ea typeface="STKaiti"/>
                <a:cs typeface="Tahoma"/>
              </a:rPr>
              <a:t>ριες</a:t>
            </a:r>
            <a:r>
              <a:rPr lang="el-GR" sz="1800" dirty="0" smtClean="0">
                <a:ea typeface="STKaiti"/>
                <a:cs typeface="Tahoma"/>
              </a:rPr>
              <a:t>)</a:t>
            </a:r>
            <a:endParaRPr lang="el-GR" sz="1800" dirty="0" smtClean="0"/>
          </a:p>
          <a:p>
            <a:pPr lvl="1" algn="just"/>
            <a:r>
              <a:rPr lang="el-GR" sz="1800" dirty="0" smtClean="0"/>
              <a:t> </a:t>
            </a:r>
            <a:r>
              <a:rPr lang="el-GR" sz="1800" dirty="0">
                <a:ea typeface="STKaiti"/>
                <a:cs typeface="Tahoma"/>
              </a:rPr>
              <a:t>Οι μαθητές/</a:t>
            </a:r>
            <a:r>
              <a:rPr lang="el-GR" sz="1800" dirty="0" err="1">
                <a:ea typeface="STKaiti"/>
                <a:cs typeface="Tahoma"/>
              </a:rPr>
              <a:t>ριες</a:t>
            </a:r>
            <a:r>
              <a:rPr lang="el-GR" sz="1800" dirty="0">
                <a:ea typeface="STKaiti"/>
                <a:cs typeface="Tahoma"/>
              </a:rPr>
              <a:t> στην πλειοψηφία τους ήταν ελληνικής </a:t>
            </a:r>
            <a:r>
              <a:rPr lang="el-GR" sz="1800" dirty="0" smtClean="0">
                <a:ea typeface="STKaiti"/>
                <a:cs typeface="Tahoma"/>
              </a:rPr>
              <a:t>καταγωγής.</a:t>
            </a:r>
          </a:p>
          <a:p>
            <a:pPr lvl="1" algn="just"/>
            <a:r>
              <a:rPr lang="el-GR" sz="1800" dirty="0"/>
              <a:t>Το σχολείο που υλοποιήθηκε η δράση βρίσκεται σε νότιο προάστιο του νομού Αττικής.</a:t>
            </a:r>
          </a:p>
          <a:p>
            <a:pPr marL="0" lvl="1" indent="0">
              <a:buNone/>
            </a:pP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a:bodyPr>
          <a:lstStyle/>
          <a:p>
            <a:pPr algn="just">
              <a:spcBef>
                <a:spcPts val="600"/>
              </a:spcBef>
            </a:pPr>
            <a:r>
              <a:rPr lang="el-GR" sz="2000" b="1" dirty="0"/>
              <a:t>Πρότερες </a:t>
            </a:r>
            <a:r>
              <a:rPr lang="el-GR" sz="2000" b="1" dirty="0" smtClean="0"/>
              <a:t>γνώσεις</a:t>
            </a:r>
          </a:p>
          <a:p>
            <a:pPr algn="just">
              <a:lnSpc>
                <a:spcPct val="107000"/>
              </a:lnSpc>
              <a:spcAft>
                <a:spcPts val="0"/>
              </a:spcAft>
              <a:buFont typeface="Arial" panose="020B0604020202020204" pitchFamily="34" charset="0"/>
              <a:buChar char="•"/>
            </a:pPr>
            <a:r>
              <a:rPr lang="el-GR" sz="1800" dirty="0" smtClean="0">
                <a:latin typeface="Candara"/>
                <a:ea typeface="STKaiti"/>
                <a:cs typeface="Tahoma"/>
              </a:rPr>
              <a:t>Δεν </a:t>
            </a:r>
            <a:r>
              <a:rPr lang="el-GR" sz="1800" dirty="0">
                <a:latin typeface="Candara"/>
                <a:ea typeface="STKaiti"/>
                <a:cs typeface="Tahoma"/>
              </a:rPr>
              <a:t>απαιτούνται ιδιαίτερες </a:t>
            </a:r>
            <a:r>
              <a:rPr lang="el-GR" sz="1800" dirty="0" smtClean="0">
                <a:latin typeface="Candara"/>
                <a:ea typeface="STKaiti"/>
                <a:cs typeface="Tahoma"/>
              </a:rPr>
              <a:t>γνώσεις ούτε </a:t>
            </a:r>
            <a:r>
              <a:rPr lang="el-GR" sz="1800" dirty="0">
                <a:latin typeface="Candara"/>
                <a:ea typeface="STKaiti"/>
                <a:cs typeface="Tahoma"/>
              </a:rPr>
              <a:t>ως προς τις ΤΠΕ ούτε ως προς το γνωστικό αντικείμενο. </a:t>
            </a:r>
            <a:endParaRPr lang="el-GR" sz="1800" dirty="0" smtClean="0">
              <a:latin typeface="Candara"/>
              <a:ea typeface="STKaiti"/>
              <a:cs typeface="Tahoma"/>
            </a:endParaRPr>
          </a:p>
          <a:p>
            <a:pPr algn="just">
              <a:lnSpc>
                <a:spcPct val="107000"/>
              </a:lnSpc>
              <a:spcAft>
                <a:spcPts val="0"/>
              </a:spcAft>
              <a:buFont typeface="Arial" panose="020B0604020202020204" pitchFamily="34" charset="0"/>
              <a:buChar char="•"/>
            </a:pPr>
            <a:r>
              <a:rPr lang="el-GR" sz="1800" dirty="0">
                <a:latin typeface="Candara"/>
                <a:ea typeface="STKaiti"/>
                <a:cs typeface="Tahoma"/>
              </a:rPr>
              <a:t>Ο</a:t>
            </a:r>
            <a:r>
              <a:rPr lang="el-GR" sz="1800" dirty="0" smtClean="0">
                <a:latin typeface="Candara"/>
                <a:ea typeface="STKaiti"/>
                <a:cs typeface="Tahoma"/>
              </a:rPr>
              <a:t>ι </a:t>
            </a:r>
            <a:r>
              <a:rPr lang="el-GR" sz="1800" dirty="0">
                <a:latin typeface="Candara"/>
                <a:ea typeface="STKaiti"/>
                <a:cs typeface="Tahoma"/>
              </a:rPr>
              <a:t>μαθητές/</a:t>
            </a:r>
            <a:r>
              <a:rPr lang="el-GR" sz="1800" dirty="0" err="1">
                <a:latin typeface="Candara"/>
                <a:ea typeface="STKaiti"/>
                <a:cs typeface="Tahoma"/>
              </a:rPr>
              <a:t>ριες</a:t>
            </a:r>
            <a:r>
              <a:rPr lang="el-GR" sz="1800" dirty="0">
                <a:latin typeface="Candara"/>
                <a:ea typeface="STKaiti"/>
                <a:cs typeface="Tahoma"/>
              </a:rPr>
              <a:t> να είναι εξοικειωμένοι/ες με τον ομαδοσυνεργατικό τρόπο διδασκαλίας</a:t>
            </a:r>
            <a:r>
              <a:rPr lang="el-GR" dirty="0">
                <a:latin typeface="Candara"/>
                <a:ea typeface="STKaiti"/>
                <a:cs typeface="Tahoma"/>
              </a:rPr>
              <a:t>. </a:t>
            </a:r>
            <a:endParaRPr lang="el-GR" sz="2900" dirty="0" smtClean="0"/>
          </a:p>
        </p:txBody>
      </p:sp>
      <p:sp>
        <p:nvSpPr>
          <p:cNvPr id="10" name="Content Placeholder 9"/>
          <p:cNvSpPr>
            <a:spLocks noGrp="1"/>
          </p:cNvSpPr>
          <p:nvPr>
            <p:ph sz="quarter" idx="4"/>
          </p:nvPr>
        </p:nvSpPr>
        <p:spPr/>
        <p:txBody>
          <a:bodyPr/>
          <a:lstStyle/>
          <a:p>
            <a:r>
              <a:rPr lang="el-GR" sz="2000" b="1" dirty="0" smtClean="0"/>
              <a:t>Διάρκεια </a:t>
            </a:r>
            <a:r>
              <a:rPr lang="el-GR" sz="2000" b="1" dirty="0"/>
              <a:t>εφαρμογής</a:t>
            </a:r>
          </a:p>
          <a:p>
            <a:pPr lvl="0" algn="just">
              <a:lnSpc>
                <a:spcPct val="107000"/>
              </a:lnSpc>
            </a:pPr>
            <a:endParaRPr lang="el-GR" sz="1800" dirty="0" smtClean="0">
              <a:solidFill>
                <a:srgbClr val="000000"/>
              </a:solidFill>
              <a:latin typeface="Candara"/>
              <a:ea typeface="STKaiti"/>
              <a:cs typeface="Tahoma"/>
            </a:endParaRPr>
          </a:p>
          <a:p>
            <a:pPr lvl="0" algn="just">
              <a:lnSpc>
                <a:spcPct val="107000"/>
              </a:lnSpc>
              <a:buFont typeface="Arial" panose="020B0604020202020204" pitchFamily="34" charset="0"/>
              <a:buChar char="•"/>
            </a:pPr>
            <a:r>
              <a:rPr lang="el-GR" sz="1800" dirty="0" smtClean="0">
                <a:solidFill>
                  <a:srgbClr val="000000"/>
                </a:solidFill>
                <a:latin typeface="Candara"/>
                <a:ea typeface="STKaiti"/>
                <a:cs typeface="Tahoma"/>
              </a:rPr>
              <a:t>Η </a:t>
            </a:r>
            <a:r>
              <a:rPr lang="el-GR" sz="1800" dirty="0">
                <a:solidFill>
                  <a:srgbClr val="000000"/>
                </a:solidFill>
                <a:latin typeface="Candara"/>
                <a:ea typeface="STKaiti"/>
                <a:cs typeface="Tahoma"/>
              </a:rPr>
              <a:t>διάρκεια της διδακτικής </a:t>
            </a:r>
            <a:r>
              <a:rPr lang="el-GR" sz="1800" dirty="0" smtClean="0">
                <a:solidFill>
                  <a:srgbClr val="000000"/>
                </a:solidFill>
                <a:latin typeface="Candara"/>
                <a:ea typeface="STKaiti"/>
                <a:cs typeface="Tahoma"/>
              </a:rPr>
              <a:t>πρότασης υπολογίζεται </a:t>
            </a:r>
            <a:r>
              <a:rPr lang="el-GR" sz="1800" dirty="0">
                <a:solidFill>
                  <a:srgbClr val="000000"/>
                </a:solidFill>
                <a:latin typeface="Candara"/>
                <a:ea typeface="STKaiti"/>
                <a:cs typeface="Tahoma"/>
              </a:rPr>
              <a:t>σε </a:t>
            </a:r>
            <a:r>
              <a:rPr lang="en-US" sz="1800" b="1" dirty="0">
                <a:solidFill>
                  <a:srgbClr val="000000"/>
                </a:solidFill>
                <a:latin typeface="Candara"/>
                <a:ea typeface="STKaiti"/>
                <a:cs typeface="Tahoma"/>
              </a:rPr>
              <a:t>4</a:t>
            </a:r>
            <a:r>
              <a:rPr lang="el-GR" sz="1800" b="1" dirty="0" smtClean="0">
                <a:solidFill>
                  <a:srgbClr val="000000"/>
                </a:solidFill>
                <a:latin typeface="Candara"/>
                <a:ea typeface="STKaiti"/>
                <a:cs typeface="Tahoma"/>
              </a:rPr>
              <a:t> </a:t>
            </a:r>
            <a:r>
              <a:rPr lang="el-GR" sz="1800" b="1" dirty="0">
                <a:solidFill>
                  <a:srgbClr val="000000"/>
                </a:solidFill>
                <a:latin typeface="Candara"/>
                <a:ea typeface="STKaiti"/>
                <a:cs typeface="Tahoma"/>
              </a:rPr>
              <a:t>διδακτικές </a:t>
            </a:r>
            <a:r>
              <a:rPr lang="el-GR" sz="1800" b="1" dirty="0" smtClean="0">
                <a:solidFill>
                  <a:srgbClr val="000000"/>
                </a:solidFill>
                <a:latin typeface="Candara"/>
                <a:ea typeface="STKaiti"/>
                <a:cs typeface="Tahoma"/>
              </a:rPr>
              <a:t>ώρες</a:t>
            </a:r>
            <a:r>
              <a:rPr lang="en-US" sz="1800" b="1" dirty="0" smtClean="0">
                <a:solidFill>
                  <a:srgbClr val="000000"/>
                </a:solidFill>
                <a:latin typeface="Candara"/>
                <a:ea typeface="STKaiti"/>
                <a:cs typeface="Tahoma"/>
              </a:rPr>
              <a:t> (</a:t>
            </a:r>
            <a:r>
              <a:rPr lang="el-GR" sz="1800" dirty="0" smtClean="0">
                <a:latin typeface="Candara"/>
                <a:ea typeface="STKaiti"/>
                <a:cs typeface="Tahoma"/>
              </a:rPr>
              <a:t>2 </a:t>
            </a:r>
            <a:r>
              <a:rPr lang="el-GR" sz="1800" dirty="0">
                <a:latin typeface="Candara"/>
                <a:ea typeface="STKaiti"/>
                <a:cs typeface="Tahoma"/>
              </a:rPr>
              <a:t>ώρες για κάθε δραστηριότητα, </a:t>
            </a:r>
            <a:r>
              <a:rPr lang="el-GR" sz="1800" b="1" dirty="0">
                <a:latin typeface="Candara"/>
                <a:ea typeface="STKaiti"/>
                <a:cs typeface="Tahoma"/>
              </a:rPr>
              <a:t>εκτός του χρόνου οδηγιών για τον σχεδιασμό της πορείας στον διαδραστικό χάρτη</a:t>
            </a:r>
            <a:r>
              <a:rPr lang="el-GR" sz="1800" dirty="0" smtClean="0">
                <a:latin typeface="Candara"/>
                <a:ea typeface="STKaiti"/>
                <a:cs typeface="Tahoma"/>
              </a:rPr>
              <a:t>).</a:t>
            </a:r>
            <a:r>
              <a:rPr lang="en-US" sz="1800" dirty="0" smtClean="0">
                <a:latin typeface="Candara"/>
                <a:ea typeface="STKaiti"/>
                <a:cs typeface="Tahoma"/>
              </a:rPr>
              <a:t> </a:t>
            </a:r>
            <a:endParaRPr lang="el-GR" sz="1800" b="1" dirty="0">
              <a:solidFill>
                <a:srgbClr val="000000"/>
              </a:solidFill>
              <a:latin typeface="Candara"/>
              <a:ea typeface="STKaiti"/>
              <a:cs typeface="Tahoma"/>
            </a:endParaRPr>
          </a:p>
          <a:p>
            <a:pPr marL="0" lvl="1" indent="0" algn="just">
              <a:buNone/>
            </a:pPr>
            <a:r>
              <a:rPr lang="el-GR" dirty="0" smtClean="0"/>
              <a:t> </a:t>
            </a:r>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val="130929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p:txBody>
          <a:bodyPr>
            <a:normAutofit fontScale="92500" lnSpcReduction="20000"/>
          </a:bodyPr>
          <a:lstStyle/>
          <a:p>
            <a:pPr algn="just"/>
            <a:r>
              <a:rPr lang="el-GR" b="1" dirty="0"/>
              <a:t>ΔΡΑΣΤΗΡΙΟΤΗΤΑ  </a:t>
            </a:r>
            <a:r>
              <a:rPr lang="el-GR" b="1" dirty="0" smtClean="0"/>
              <a:t>1</a:t>
            </a:r>
            <a:r>
              <a:rPr lang="el-GR" b="1" baseline="30000" dirty="0" smtClean="0"/>
              <a:t>η</a:t>
            </a:r>
            <a:r>
              <a:rPr lang="el-GR" b="1" dirty="0" smtClean="0"/>
              <a:t> </a:t>
            </a:r>
            <a:r>
              <a:rPr lang="el-GR" b="1" dirty="0"/>
              <a:t>: [Το πορτρέτο του Μ. Αλέξανδρου μέσα από την προσέγγιση του κριτικού </a:t>
            </a:r>
            <a:r>
              <a:rPr lang="el-GR" b="1" dirty="0" smtClean="0"/>
              <a:t>γραμματισμού]</a:t>
            </a:r>
          </a:p>
          <a:p>
            <a:pPr algn="just">
              <a:buClr>
                <a:schemeClr val="accent2"/>
              </a:buClr>
              <a:buFont typeface="Arial" panose="020B0604020202020204" pitchFamily="34" charset="0"/>
              <a:buChar char="•"/>
            </a:pPr>
            <a:r>
              <a:rPr lang="el-GR" sz="2400" u="sng" dirty="0" smtClean="0"/>
              <a:t>Διάρκεια</a:t>
            </a:r>
            <a:r>
              <a:rPr lang="el-GR" sz="2400" dirty="0"/>
              <a:t>:  </a:t>
            </a:r>
            <a:r>
              <a:rPr lang="en-US" dirty="0"/>
              <a:t>2</a:t>
            </a:r>
            <a:r>
              <a:rPr lang="el-GR" sz="2400" dirty="0" smtClean="0"/>
              <a:t> διδακτικές ώρες</a:t>
            </a:r>
            <a:endParaRPr lang="el-GR" sz="2400" dirty="0"/>
          </a:p>
          <a:p>
            <a:pPr lvl="1" algn="just">
              <a:buFont typeface="Arial" pitchFamily="34" charset="0"/>
              <a:buChar char="•"/>
            </a:pPr>
            <a:r>
              <a:rPr lang="el-GR" sz="2400" u="sng" dirty="0" smtClean="0"/>
              <a:t>Είδος </a:t>
            </a:r>
            <a:r>
              <a:rPr lang="el-GR" sz="2400" u="sng" dirty="0"/>
              <a:t>δραστηριότητας</a:t>
            </a:r>
            <a:r>
              <a:rPr lang="el-GR" sz="2400" dirty="0"/>
              <a:t>:  ιστοεξερεύνηση &amp;</a:t>
            </a:r>
            <a:r>
              <a:rPr lang="el-GR" sz="2400" dirty="0" smtClean="0"/>
              <a:t> </a:t>
            </a:r>
            <a:r>
              <a:rPr lang="el-GR" sz="2400" dirty="0"/>
              <a:t>δημιουργική γραφή</a:t>
            </a:r>
          </a:p>
          <a:p>
            <a:pPr lvl="1" algn="just">
              <a:buFont typeface="Arial" pitchFamily="34" charset="0"/>
              <a:buChar char="•"/>
            </a:pPr>
            <a:r>
              <a:rPr lang="el-GR" sz="2400" u="sng" dirty="0"/>
              <a:t>Οργάνωση τάξης</a:t>
            </a:r>
            <a:r>
              <a:rPr lang="el-GR" sz="2400" dirty="0"/>
              <a:t>: </a:t>
            </a:r>
            <a:r>
              <a:rPr lang="el-GR" sz="2400" dirty="0" smtClean="0"/>
              <a:t>εργασία </a:t>
            </a:r>
            <a:r>
              <a:rPr lang="el-GR" sz="2400" dirty="0"/>
              <a:t>σε </a:t>
            </a:r>
            <a:r>
              <a:rPr lang="el-GR" sz="2400" dirty="0" smtClean="0"/>
              <a:t>ομάδες</a:t>
            </a:r>
            <a:endParaRPr lang="el-GR" sz="2400" dirty="0"/>
          </a:p>
          <a:p>
            <a:pPr lvl="1" algn="just">
              <a:buFont typeface="Arial" pitchFamily="34" charset="0"/>
              <a:buChar char="•"/>
            </a:pPr>
            <a:r>
              <a:rPr lang="el-GR" sz="2400" u="sng" dirty="0"/>
              <a:t>Ρόλος του διδάσκοντα</a:t>
            </a:r>
            <a:r>
              <a:rPr lang="el-GR" sz="2400" dirty="0"/>
              <a:t>: υποστηρικτικός, συμβουλευτικός, συντονιστικός. Με άλλα λόγια, καθοδηγεί τους μαθητές και τις μαθήτριες στον τρόπο αναζήτησης πληροφοριών από το διαδίκτυο. Τους συμβουλεύει να χρησιμοποιούν τελεστές. Τους ενθαρρύνει στην αναζήτηση και στην επιλογή πληροφοριών.</a:t>
            </a:r>
          </a:p>
          <a:p>
            <a:pPr lvl="1" algn="just">
              <a:buFont typeface="Arial" pitchFamily="34" charset="0"/>
              <a:buChar char="•"/>
            </a:pPr>
            <a:r>
              <a:rPr lang="el-GR" sz="2400" u="sng" dirty="0" smtClean="0"/>
              <a:t>Σύνδεση </a:t>
            </a:r>
            <a:r>
              <a:rPr lang="el-GR" sz="2400" u="sng" dirty="0"/>
              <a:t>με τον διδακτικό στόχο</a:t>
            </a:r>
            <a:r>
              <a:rPr lang="el-GR" sz="2400" dirty="0"/>
              <a:t>: Συνδέεται με τον </a:t>
            </a:r>
            <a:r>
              <a:rPr lang="el-GR" sz="2400" dirty="0" smtClean="0"/>
              <a:t>1</a:t>
            </a:r>
            <a:r>
              <a:rPr lang="el-GR" sz="2400" baseline="30000" dirty="0" smtClean="0"/>
              <a:t>ο</a:t>
            </a:r>
            <a:r>
              <a:rPr lang="el-GR" sz="2400" dirty="0" smtClean="0"/>
              <a:t> στόχο </a:t>
            </a:r>
            <a:r>
              <a:rPr lang="el-GR" sz="2400" dirty="0"/>
              <a:t>που είναι σχετικός με το γνωστικό αντικείμενο αλλά και με τον </a:t>
            </a:r>
            <a:r>
              <a:rPr lang="el-GR" sz="2400" dirty="0" smtClean="0"/>
              <a:t>4</a:t>
            </a:r>
            <a:r>
              <a:rPr lang="el-GR" sz="2400" baseline="30000" dirty="0" smtClean="0"/>
              <a:t>ο</a:t>
            </a:r>
            <a:r>
              <a:rPr lang="el-GR" sz="2400" dirty="0" smtClean="0"/>
              <a:t>,</a:t>
            </a:r>
            <a:r>
              <a:rPr lang="en-US" sz="2400" dirty="0" smtClean="0"/>
              <a:t> </a:t>
            </a:r>
            <a:r>
              <a:rPr lang="el-GR" sz="2400" dirty="0" smtClean="0"/>
              <a:t>6</a:t>
            </a:r>
            <a:r>
              <a:rPr lang="en-US" sz="2400" baseline="30000" dirty="0" smtClean="0"/>
              <a:t>o</a:t>
            </a:r>
            <a:r>
              <a:rPr lang="en-US" sz="2400" dirty="0" smtClean="0"/>
              <a:t> ,</a:t>
            </a:r>
            <a:r>
              <a:rPr lang="el-GR" sz="2400" dirty="0" smtClean="0"/>
              <a:t>  7</a:t>
            </a:r>
            <a:r>
              <a:rPr lang="el-GR" sz="2400" baseline="30000" dirty="0" smtClean="0"/>
              <a:t>ο</a:t>
            </a:r>
            <a:r>
              <a:rPr lang="el-GR" sz="2400" dirty="0" smtClean="0"/>
              <a:t>  </a:t>
            </a:r>
            <a:r>
              <a:rPr lang="el-GR" sz="2400" dirty="0"/>
              <a:t>και </a:t>
            </a:r>
            <a:r>
              <a:rPr lang="el-GR" sz="2400" dirty="0" smtClean="0"/>
              <a:t>8</a:t>
            </a:r>
            <a:r>
              <a:rPr lang="el-GR" sz="2400" baseline="30000" dirty="0" smtClean="0"/>
              <a:t>ο</a:t>
            </a:r>
            <a:r>
              <a:rPr lang="el-GR" sz="2400" dirty="0" smtClean="0"/>
              <a:t>  </a:t>
            </a:r>
            <a:r>
              <a:rPr lang="el-GR" sz="2400" dirty="0"/>
              <a:t>διδακτικό στόχο.</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1037</TotalTime>
  <Words>3485</Words>
  <Application>Microsoft Office PowerPoint</Application>
  <PresentationFormat>Προβολή στην οθόνη (4:3)</PresentationFormat>
  <Paragraphs>208</Paragraphs>
  <Slides>29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DS_Open-Educational-Practices-ppt-Template-v2.0_20_11_2017</vt:lpstr>
      <vt:lpstr>Ο Μ.Αλέξανδρος &amp; η κατάκτηση της Ανατολής μέσα από το πρίσμα του κριτικού γραμματισμού</vt:lpstr>
      <vt:lpstr>ΣΥΝΤΟΜΗ ΠΕΡΙΓΡΑΦΗ</vt:lpstr>
      <vt:lpstr>ΣΧΕΔΙΑΣΜΟΣ ΤΗΣ ανοιχτησ εκπαιδευτικησ ΠΡΑΚΤΙΚΗΣ</vt:lpstr>
      <vt:lpstr>ΣΤΟΙΧΕΙΑ ΣΧΕΔΙΑΣΜΟΥ </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Παρουσίαση του PowerPoint</vt:lpstr>
      <vt:lpstr>ΑΝΑΛΥΤΙΚΗ ΠΕΡΙΓΡΑΦΗ  ΤΗΣ ανοιχτησ εκπαιδευτικησ ΠΡΑΚΤΙΚΗΣ</vt:lpstr>
      <vt:lpstr>ΣΤΟΙΧΕΙΑ ΤΕΚΜΗΡΙΩΣΗΣ ΚΑΙ ΕΠΕΚΤΑΣΗΣ</vt:lpstr>
      <vt:lpstr> ΑΠΟΤΕΛΕΣΜΑΤΑ - ΑΝΤΙΚΤΥΠΟΣ </vt:lpstr>
      <vt:lpstr> ΑΠΟΤΕΛΕΣΜΑΤΑ - ΑΝΤΙΚΤΥΠΟΣ </vt:lpstr>
      <vt:lpstr> ΑΠΟΤΕΛΕΣΜΑΤΑ - ΑΝΤΙΚΤΥΠΟΣ </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lpstr> ΠΡΟΣΘΕΤΟ ΥΛΙΚΟ ΠΟΥ ΑΞΙΟΠΟΙΗΘΗΚΕ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vgkamas</dc:creator>
  <cp:lastModifiedBy>Maria_PC</cp:lastModifiedBy>
  <cp:revision>40</cp:revision>
  <dcterms:created xsi:type="dcterms:W3CDTF">2018-01-22T12:05:13Z</dcterms:created>
  <dcterms:modified xsi:type="dcterms:W3CDTF">2018-07-11T08:59:20Z</dcterms:modified>
</cp:coreProperties>
</file>