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8" r:id="rId3"/>
    <p:sldId id="277" r:id="rId4"/>
    <p:sldId id="262" r:id="rId5"/>
    <p:sldId id="271" r:id="rId6"/>
    <p:sldId id="272" r:id="rId7"/>
    <p:sldId id="278" r:id="rId8"/>
    <p:sldId id="263" r:id="rId9"/>
    <p:sldId id="257" r:id="rId10"/>
    <p:sldId id="273" r:id="rId11"/>
    <p:sldId id="260" r:id="rId12"/>
    <p:sldId id="266" r:id="rId13"/>
    <p:sldId id="279" r:id="rId14"/>
    <p:sldId id="280" r:id="rId15"/>
    <p:sldId id="281" r:id="rId16"/>
    <p:sldId id="282" r:id="rId17"/>
    <p:sldId id="283" r:id="rId18"/>
    <p:sldId id="284" r:id="rId19"/>
    <p:sldId id="285" r:id="rId20"/>
    <p:sldId id="286" r:id="rId21"/>
    <p:sldId id="287" r:id="rId22"/>
    <p:sldId id="288" r:id="rId23"/>
    <p:sldId id="261" r:id="rId24"/>
    <p:sldId id="289" r:id="rId25"/>
    <p:sldId id="290" r:id="rId26"/>
    <p:sldId id="291" r:id="rId27"/>
    <p:sldId id="292" r:id="rId28"/>
    <p:sldId id="295" r:id="rId29"/>
    <p:sldId id="296" r:id="rId30"/>
    <p:sldId id="297" r:id="rId31"/>
    <p:sldId id="265" r:id="rId32"/>
    <p:sldId id="268" r:id="rId33"/>
    <p:sldId id="298" r:id="rId34"/>
    <p:sldId id="269" r:id="rId35"/>
    <p:sldId id="276" r:id="rId36"/>
    <p:sldId id="299" r:id="rId37"/>
    <p:sldId id="275" r:id="rId38"/>
    <p:sldId id="30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27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7/12/2018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xmlns=""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xmlns=""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xmlns=""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3</a:t>
            </a:fld>
            <a:endParaRPr lang="en-US" dirty="0"/>
          </a:p>
        </p:txBody>
      </p:sp>
    </p:spTree>
    <p:extLst>
      <p:ext uri="{BB962C8B-B14F-4D97-AF65-F5344CB8AC3E}">
        <p14:creationId xmlns:p14="http://schemas.microsoft.com/office/powerpoint/2010/main" xmlns="" val="105122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9</a:t>
            </a:fld>
            <a:endParaRPr lang="en-US" dirty="0"/>
          </a:p>
        </p:txBody>
      </p:sp>
    </p:spTree>
    <p:extLst>
      <p:ext uri="{BB962C8B-B14F-4D97-AF65-F5344CB8AC3E}">
        <p14:creationId xmlns:p14="http://schemas.microsoft.com/office/powerpoint/2010/main" xmlns=""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July 12,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cstate="print"/>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cstate="print"/>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pic>
        <p:nvPicPr>
          <p:cNvPr id="9" name="Picture 8"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n-US" smtClean="0"/>
              <a:t>Click to edit Master title style</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dschool.png"/>
          <p:cNvPicPr>
            <a:picLocks noChangeAspect="1"/>
          </p:cNvPicPr>
          <p:nvPr userDrawn="1"/>
        </p:nvPicPr>
        <p:blipFill>
          <a:blip r:embed="rId2"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cstate="print"/>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cstate="print"/>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cstate="print"/>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hyperlink" Target="https://vocaroo.com/"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photodentro.edu.gr/ugc/r/8525/10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ocaroo.com/" TargetMode="External"/><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photodentro.edu.gr/ugc/r/8525/100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vocaroo.com/" TargetMode="External"/><Relationship Id="rId2" Type="http://schemas.openxmlformats.org/officeDocument/2006/relationships/hyperlink" Target="http://www.wordreference.com/" TargetMode="External"/><Relationship Id="rId1" Type="http://schemas.openxmlformats.org/officeDocument/2006/relationships/slideLayout" Target="../slideLayouts/slideLayout3.xml"/><Relationship Id="rId4" Type="http://schemas.openxmlformats.org/officeDocument/2006/relationships/hyperlink" Target="https://padle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169817" y="235130"/>
            <a:ext cx="7324567" cy="1093059"/>
          </a:xfrm>
        </p:spPr>
        <p:txBody>
          <a:bodyPr/>
          <a:lstStyle/>
          <a:p>
            <a:r>
              <a:rPr lang="en-US" sz="4200" dirty="0" smtClean="0"/>
              <a:t>Mini mystery dictionary</a:t>
            </a:r>
            <a:br>
              <a:rPr lang="en-US" sz="4200" dirty="0" smtClean="0"/>
            </a:br>
            <a:r>
              <a:rPr lang="en-US" sz="1600" dirty="0" smtClean="0"/>
              <a:t>(part of the “I spy with my etwinning eye” programme 2017-2018)</a:t>
            </a:r>
            <a:endParaRPr lang="en-US" sz="1600" cap="none" dirty="0"/>
          </a:p>
        </p:txBody>
      </p:sp>
      <p:sp>
        <p:nvSpPr>
          <p:cNvPr id="8" name="TextBox 7"/>
          <p:cNvSpPr txBox="1"/>
          <p:nvPr/>
        </p:nvSpPr>
        <p:spPr>
          <a:xfrm>
            <a:off x="4900614" y="4659004"/>
            <a:ext cx="3816074" cy="830997"/>
          </a:xfrm>
          <a:prstGeom prst="rect">
            <a:avLst/>
          </a:prstGeom>
          <a:noFill/>
        </p:spPr>
        <p:txBody>
          <a:bodyPr wrap="square" rtlCol="0">
            <a:spAutoFit/>
          </a:bodyPr>
          <a:lstStyle/>
          <a:p>
            <a:r>
              <a:rPr lang="el-GR" sz="1600" dirty="0" smtClean="0">
                <a:solidFill>
                  <a:schemeClr val="bg2">
                    <a:lumMod val="10000"/>
                  </a:schemeClr>
                </a:solidFill>
              </a:rPr>
              <a:t>Χρυσούλα Νικολοπούλου, ΠΕ06</a:t>
            </a:r>
          </a:p>
          <a:p>
            <a:endParaRPr lang="el-GR" sz="1600" dirty="0" smtClean="0">
              <a:solidFill>
                <a:schemeClr val="bg2">
                  <a:lumMod val="10000"/>
                </a:schemeClr>
              </a:solidFill>
            </a:endParaRPr>
          </a:p>
          <a:p>
            <a:endParaRPr lang="el-GR" sz="1600" dirty="0"/>
          </a:p>
        </p:txBody>
      </p:sp>
      <p:sp>
        <p:nvSpPr>
          <p:cNvPr id="18" name="Subtitle 2"/>
          <p:cNvSpPr txBox="1">
            <a:spLocks/>
          </p:cNvSpPr>
          <p:nvPr/>
        </p:nvSpPr>
        <p:spPr>
          <a:xfrm>
            <a:off x="5512716" y="6175927"/>
            <a:ext cx="3174088" cy="382042"/>
          </a:xfrm>
          <a:prstGeom prst="rect">
            <a:avLst/>
          </a:prstGeom>
        </p:spPr>
        <p:txBody>
          <a:bodyPr vert="horz" lIns="91440" tIns="9144" rIns="91440" bIns="45720" rtlCol="0">
            <a:normAutofit fontScale="92500" lnSpcReduction="20000"/>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smtClean="0">
                <a:solidFill>
                  <a:schemeClr val="accent3">
                    <a:lumMod val="50000"/>
                  </a:schemeClr>
                </a:solidFill>
                <a:ea typeface="+mj-ea"/>
                <a:cs typeface="Tunga" pitchFamily="2"/>
              </a:rPr>
              <a:t>Νεοσ μυλοτοποσ / 12/07/2018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7"/>
            <a:ext cx="2239074" cy="400110"/>
          </a:xfrm>
          <a:prstGeom prst="rect">
            <a:avLst/>
          </a:prstGeom>
        </p:spPr>
        <p:txBody>
          <a:bodyPr wrap="none">
            <a:spAutoFit/>
          </a:bodyPr>
          <a:lstStyle/>
          <a:p>
            <a:r>
              <a:rPr lang="el-GR" sz="2000" dirty="0" smtClean="0">
                <a:solidFill>
                  <a:schemeClr val="bg2">
                    <a:lumMod val="10000"/>
                  </a:schemeClr>
                </a:solidFill>
              </a:rPr>
              <a:t>Ομάδα ανάπτυξης</a:t>
            </a:r>
          </a:p>
        </p:txBody>
      </p:sp>
      <p:sp>
        <p:nvSpPr>
          <p:cNvPr id="21" name="Subtitle 20"/>
          <p:cNvSpPr>
            <a:spLocks noGrp="1"/>
          </p:cNvSpPr>
          <p:nvPr>
            <p:ph type="subTitle" idx="4294967295"/>
          </p:nvPr>
        </p:nvSpPr>
        <p:spPr>
          <a:xfrm>
            <a:off x="246922" y="2293414"/>
            <a:ext cx="6898461" cy="354949"/>
          </a:xfrm>
        </p:spPr>
        <p:txBody>
          <a:bodyPr>
            <a:noAutofit/>
          </a:bodyPr>
          <a:lstStyle/>
          <a:p>
            <a:r>
              <a:rPr lang="el-GR" sz="2400" b="0" dirty="0" smtClean="0">
                <a:solidFill>
                  <a:schemeClr val="accent2">
                    <a:lumMod val="75000"/>
                  </a:schemeClr>
                </a:solidFill>
                <a:effectLst>
                  <a:outerShdw blurRad="38100" dist="38100" dir="2700000" algn="tl">
                    <a:srgbClr val="000000">
                      <a:alpha val="43137"/>
                    </a:srgbClr>
                  </a:outerShdw>
                </a:effectLst>
              </a:rPr>
              <a:t>ΔΗΜΟΤΙΚΟ ΣΧΟΛΕΙΟ ΝΕΟΥ ΜΥΛΟΤΟΠΟΥ</a:t>
            </a:r>
          </a:p>
        </p:txBody>
      </p:sp>
    </p:spTree>
    <p:extLst>
      <p:ext uri="{BB962C8B-B14F-4D97-AF65-F5344CB8AC3E}">
        <p14:creationId xmlns:p14="http://schemas.microsoft.com/office/powerpoint/2010/main" xmlns=""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9" name="Content Placeholder 8"/>
          <p:cNvSpPr>
            <a:spLocks noGrp="1"/>
          </p:cNvSpPr>
          <p:nvPr>
            <p:ph sz="half" idx="2"/>
          </p:nvPr>
        </p:nvSpPr>
        <p:spPr/>
        <p:txBody>
          <a:bodyPr>
            <a:normAutofit fontScale="55000" lnSpcReduction="20000"/>
          </a:bodyPr>
          <a:lstStyle/>
          <a:p>
            <a:pPr>
              <a:spcBef>
                <a:spcPts val="600"/>
              </a:spcBef>
            </a:pPr>
            <a:r>
              <a:rPr lang="el-GR" sz="3800" b="1" dirty="0"/>
              <a:t>Πρότερες </a:t>
            </a:r>
            <a:r>
              <a:rPr lang="el-GR" sz="3800" b="1" dirty="0" smtClean="0"/>
              <a:t>γνώσεις</a:t>
            </a:r>
          </a:p>
          <a:p>
            <a:pPr lvl="1">
              <a:spcBef>
                <a:spcPts val="600"/>
              </a:spcBef>
              <a:buFont typeface="Arial" pitchFamily="34" charset="0"/>
              <a:buChar char="•"/>
            </a:pPr>
            <a:endParaRPr lang="el-GR" sz="2200" dirty="0" smtClean="0"/>
          </a:p>
          <a:p>
            <a:pPr lvl="1">
              <a:spcBef>
                <a:spcPts val="600"/>
              </a:spcBef>
              <a:buFont typeface="Arial" pitchFamily="34" charset="0"/>
              <a:buChar char="•"/>
            </a:pPr>
            <a:r>
              <a:rPr lang="el-GR" sz="2200" dirty="0" smtClean="0"/>
              <a:t>Στην πρακτική απαιτούνταν δύο ειδικές γνώσεις. Η αγγλική γλώσσα και η χρήση της τεχνολογίας. </a:t>
            </a:r>
          </a:p>
          <a:p>
            <a:pPr lvl="1">
              <a:spcBef>
                <a:spcPts val="600"/>
              </a:spcBef>
              <a:buFont typeface="Arial" pitchFamily="34" charset="0"/>
              <a:buChar char="•"/>
            </a:pPr>
            <a:r>
              <a:rPr lang="el-GR" sz="2200" dirty="0" smtClean="0"/>
              <a:t>Σε ότι αφορά την παραγωγή της </a:t>
            </a:r>
            <a:r>
              <a:rPr lang="el-GR" sz="2200" dirty="0" smtClean="0"/>
              <a:t>αγγλικής </a:t>
            </a:r>
            <a:r>
              <a:rPr lang="el-GR" sz="2200" dirty="0" smtClean="0"/>
              <a:t>γλώσσας καθώς πρόκειται για ένα συνεργατικό Ευρωπαϊκό πρόγραμμα στο μάθημα των αγγλικών, φροντίσαμε η γλώσσα να μην αποτελεί πρόβλημα αλλά να βασίζεται στο γνωστικό επίπεδο των μαθητών. Σε ότι αφορά την τεχνολογία, στα πλαίσια του ψηφιακού γραμματισμού τους, οι μαθητές ενημερώθηκαν για την χρήση και λειτουργία των ψηφιακών εργαλείων που χρησιμοποιήθηκαν πριν από την εφαρμογή της πρακτικής. </a:t>
            </a:r>
          </a:p>
          <a:p>
            <a:pPr lvl="1">
              <a:spcBef>
                <a:spcPts val="600"/>
              </a:spcBef>
              <a:buFont typeface="Arial" pitchFamily="34" charset="0"/>
              <a:buChar char="•"/>
            </a:pPr>
            <a:r>
              <a:rPr lang="el-GR" sz="2200" dirty="0" smtClean="0"/>
              <a:t>Στο τμήμα που συμμετείχε στην ανοιχτή αυτή εκπαιδευτική πρακτική φοιτούσαν μαθητές με μαθησιακές δυσκολίες. Συγκεκριμένα, μαθητές με διάσπαση προσοχής καθώς και ένας μαθητής με δυσλεξία. Η φύση, ωστόσο, της πρακτικής δεν αποτέλεσε αποτρεπτικό παράγοντα στη συμμετοχή τους. Αντίθετα, τους ενθουσίασε και τους παρότρυνε να συμμετάσχουν ενεργά και με μεγάλη προθυμία.</a:t>
            </a:r>
          </a:p>
          <a:p>
            <a:pPr lvl="1">
              <a:spcBef>
                <a:spcPts val="600"/>
              </a:spcBef>
              <a:buFont typeface="Arial" pitchFamily="34" charset="0"/>
              <a:buChar char="•"/>
            </a:pPr>
            <a:endParaRPr lang="el-GR" sz="2900" dirty="0"/>
          </a:p>
        </p:txBody>
      </p:sp>
      <p:sp>
        <p:nvSpPr>
          <p:cNvPr id="10" name="Content Placeholder 9"/>
          <p:cNvSpPr>
            <a:spLocks noGrp="1"/>
          </p:cNvSpPr>
          <p:nvPr>
            <p:ph sz="quarter" idx="4"/>
          </p:nvPr>
        </p:nvSpPr>
        <p:spPr/>
        <p:txBody>
          <a:bodyPr>
            <a:normAutofit fontScale="85000" lnSpcReduction="10000"/>
          </a:bodyPr>
          <a:lstStyle/>
          <a:p>
            <a:r>
              <a:rPr lang="el-GR" b="1" dirty="0" smtClean="0"/>
              <a:t>Διάρκεια εφαρμογής</a:t>
            </a:r>
          </a:p>
          <a:p>
            <a:endParaRPr lang="el-GR" b="1" dirty="0"/>
          </a:p>
          <a:p>
            <a:pPr lvl="1">
              <a:buFont typeface="Arial" pitchFamily="34" charset="0"/>
              <a:buChar char="•"/>
            </a:pPr>
            <a:r>
              <a:rPr lang="el-GR" dirty="0" smtClean="0"/>
              <a:t>Το μάθημα των αγγλικών στο δημόσιο σχολείο διαρκεί τρεις ώρες εβδομαδιαίως. Κάθε εβδομάδα αφιερώναμε μία ώρα στο πρόγραμμα </a:t>
            </a:r>
            <a:r>
              <a:rPr lang="en-US" dirty="0" err="1" smtClean="0"/>
              <a:t>eTwinning</a:t>
            </a:r>
            <a:r>
              <a:rPr lang="el-GR" dirty="0" smtClean="0"/>
              <a:t>. Η συγκεκριμένη εκπαιδευτική πρακτική διήρκεσε ενάμιση μήνα προκειμένου να ολοκληρωθούν όλες οι λεπτομέρειές της. </a:t>
            </a:r>
            <a:r>
              <a:rPr lang="en-US" dirty="0" smtClean="0"/>
              <a:t> </a:t>
            </a:r>
            <a:r>
              <a:rPr lang="el-GR" dirty="0" smtClean="0"/>
              <a:t>Να σημειώσω εδώ πως η δραστηριότητα απαιτούσε τη συμμετοχή και συνεργασία τριών χωρών, γεγονός που κατέστησε δυσκολότερη την άμεση ολοκλήρωση της.</a:t>
            </a:r>
          </a:p>
          <a:p>
            <a:pPr lvl="1">
              <a:buFont typeface="Arial" pitchFamily="34" charset="0"/>
              <a:buChar char="•"/>
            </a:pPr>
            <a:endParaRPr lang="el-GR"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10</a:t>
            </a:fld>
            <a:endParaRPr lang="en-US" dirty="0"/>
          </a:p>
        </p:txBody>
      </p:sp>
    </p:spTree>
    <p:extLst>
      <p:ext uri="{BB962C8B-B14F-4D97-AF65-F5344CB8AC3E}">
        <p14:creationId xmlns:p14="http://schemas.microsoft.com/office/powerpoint/2010/main" xmlns="" val="1309292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
        <p:nvSpPr>
          <p:cNvPr id="7" name="Content Placeholder 6"/>
          <p:cNvSpPr>
            <a:spLocks noGrp="1"/>
          </p:cNvSpPr>
          <p:nvPr>
            <p:ph sz="half" idx="2"/>
          </p:nvPr>
        </p:nvSpPr>
        <p:spPr/>
        <p:txBody>
          <a:bodyPr>
            <a:noAutofit/>
          </a:bodyPr>
          <a:lstStyle/>
          <a:p>
            <a:r>
              <a:rPr lang="el-GR" sz="1050" b="1" dirty="0" smtClean="0"/>
              <a:t>ΔΡΑΣΤΗΡΙΟΤΗΤΑ 1: Διερεύνηση και λήψη αποφάσεων. Οι λέξεις μυστηρίου. </a:t>
            </a:r>
          </a:p>
          <a:p>
            <a:endParaRPr lang="el-GR" sz="1050" dirty="0"/>
          </a:p>
          <a:p>
            <a:pPr lvl="1">
              <a:buFont typeface="Arial" pitchFamily="34" charset="0"/>
              <a:buChar char="•"/>
            </a:pPr>
            <a:r>
              <a:rPr lang="el-GR" sz="1050" u="sng" dirty="0"/>
              <a:t>Διάρκεια</a:t>
            </a:r>
            <a:r>
              <a:rPr lang="el-GR" sz="1050" u="sng" dirty="0" smtClean="0"/>
              <a:t>:</a:t>
            </a:r>
            <a:r>
              <a:rPr lang="el-GR" sz="1050" dirty="0" smtClean="0"/>
              <a:t> </a:t>
            </a:r>
            <a:r>
              <a:rPr lang="en-US" sz="1050" dirty="0" smtClean="0"/>
              <a:t>3 </a:t>
            </a:r>
            <a:r>
              <a:rPr lang="el-GR" sz="1050" dirty="0" smtClean="0"/>
              <a:t>διδακτικές ώρες</a:t>
            </a:r>
          </a:p>
          <a:p>
            <a:pPr lvl="1">
              <a:buFont typeface="Arial" pitchFamily="34" charset="0"/>
              <a:buChar char="•"/>
            </a:pPr>
            <a:endParaRPr lang="el-GR" sz="1050" dirty="0"/>
          </a:p>
          <a:p>
            <a:pPr lvl="1">
              <a:buFont typeface="Arial" pitchFamily="34" charset="0"/>
              <a:buChar char="•"/>
            </a:pPr>
            <a:r>
              <a:rPr lang="el-GR" sz="1050" u="sng" dirty="0"/>
              <a:t>Είδος δραστηριότητας:</a:t>
            </a:r>
            <a:r>
              <a:rPr lang="el-GR" sz="1050" dirty="0"/>
              <a:t> </a:t>
            </a:r>
            <a:r>
              <a:rPr lang="el-GR" sz="1050" dirty="0" smtClean="0"/>
              <a:t> Συζήτηση, λήψη αποφάσεων. </a:t>
            </a:r>
          </a:p>
          <a:p>
            <a:pPr lvl="1">
              <a:buFont typeface="Arial" pitchFamily="34" charset="0"/>
              <a:buChar char="•"/>
            </a:pPr>
            <a:endParaRPr lang="el-GR" sz="1050" dirty="0"/>
          </a:p>
          <a:p>
            <a:pPr lvl="1">
              <a:buFont typeface="Arial" pitchFamily="34" charset="0"/>
              <a:buChar char="•"/>
            </a:pPr>
            <a:r>
              <a:rPr lang="el-GR" sz="1050" u="sng" dirty="0"/>
              <a:t>Οργάνωση τάξης:</a:t>
            </a:r>
            <a:r>
              <a:rPr lang="el-GR" sz="1050" dirty="0"/>
              <a:t> </a:t>
            </a:r>
            <a:r>
              <a:rPr lang="el-GR" sz="1050" dirty="0" smtClean="0"/>
              <a:t> Συλλογική δουλειά, συνεργασία σε ζευγάρια, συνεργασία σε επίπεδο σχολικής τάξης.</a:t>
            </a:r>
          </a:p>
          <a:p>
            <a:pPr lvl="1">
              <a:buFont typeface="Arial" pitchFamily="34" charset="0"/>
              <a:buChar char="•"/>
            </a:pPr>
            <a:endParaRPr lang="el-GR" sz="1050" dirty="0" smtClean="0"/>
          </a:p>
          <a:p>
            <a:pPr lvl="1">
              <a:buFont typeface="Arial" pitchFamily="34" charset="0"/>
              <a:buChar char="•"/>
            </a:pPr>
            <a:r>
              <a:rPr lang="el-GR" sz="1050" u="sng" dirty="0" smtClean="0"/>
              <a:t>Ρόλος </a:t>
            </a:r>
            <a:r>
              <a:rPr lang="el-GR" sz="1050" u="sng" dirty="0"/>
              <a:t>του διδάσκοντα</a:t>
            </a:r>
            <a:r>
              <a:rPr lang="el-GR" sz="1050" u="sng" dirty="0" smtClean="0"/>
              <a:t>: </a:t>
            </a:r>
            <a:r>
              <a:rPr lang="el-GR" sz="1050" dirty="0" smtClean="0"/>
              <a:t>Ενθαρρυντικός, υποστηρικτικός, συμβουλευτικός, διευκολυντικός, συντονιστικός.</a:t>
            </a:r>
          </a:p>
          <a:p>
            <a:pPr lvl="1">
              <a:buFont typeface="Arial" pitchFamily="34" charset="0"/>
              <a:buChar char="•"/>
            </a:pPr>
            <a:endParaRPr lang="el-GR" sz="1050" u="sng" dirty="0" smtClean="0"/>
          </a:p>
          <a:p>
            <a:pPr lvl="1">
              <a:buFont typeface="Arial" pitchFamily="34" charset="0"/>
              <a:buChar char="•"/>
            </a:pPr>
            <a:r>
              <a:rPr lang="el-GR" sz="1050" u="sng" dirty="0" smtClean="0"/>
              <a:t>Σύνδεση με τον διδακτικό στόχο: </a:t>
            </a:r>
          </a:p>
          <a:p>
            <a:r>
              <a:rPr lang="el-GR" sz="1050" dirty="0" smtClean="0"/>
              <a:t>Η εκμάθηση λεξιλογίου σχετικού με το μυστήριο, επιλογής των μαθητών, στα αγγλικά.</a:t>
            </a:r>
          </a:p>
          <a:p>
            <a:r>
              <a:rPr lang="el-GR" sz="1050" dirty="0" smtClean="0"/>
              <a:t>Η βελτίωση των δεξιοτήτων στην χρήση </a:t>
            </a:r>
            <a:r>
              <a:rPr lang="en-US" sz="1050" dirty="0" smtClean="0"/>
              <a:t>online</a:t>
            </a:r>
            <a:r>
              <a:rPr lang="el-GR" sz="1050" dirty="0" smtClean="0"/>
              <a:t> </a:t>
            </a:r>
            <a:r>
              <a:rPr lang="el-GR" sz="1050" dirty="0" smtClean="0"/>
              <a:t>ηλεκτρονικού λεξικού με σκοπό την εύρεση συγκεκριμένων πληροφοριών. </a:t>
            </a:r>
          </a:p>
          <a:p>
            <a:r>
              <a:rPr lang="el-GR" sz="1050" dirty="0" smtClean="0"/>
              <a:t>Η συμμετοχή των μαθητών στην κατασκευή του έργου, καθιστώντας τους πραγματικούς πρωταγωνιστές της εκπαιδευτικής διαδικασίας. </a:t>
            </a:r>
          </a:p>
          <a:p>
            <a:r>
              <a:rPr lang="el-GR" sz="1050" dirty="0" smtClean="0"/>
              <a:t>Η συμμετοχή των μαθητών σε μια δημιουργική και διαδραστική εργασία.</a:t>
            </a:r>
          </a:p>
          <a:p>
            <a:r>
              <a:rPr lang="el-GR" sz="1050" dirty="0" smtClean="0"/>
              <a:t>Η ανάληψη ρόλων ανάλογη με την επιθυμία, δεξιότητες ή ικανότητες των μαθητών (επιλογή γλωσσικών ισοδύναμων στη μητρική γλώσσα, φωνητική παραγωγή του λεξιλογίου στην μητρική γλώσσα ή στην γλώσσα των εταίρων, συμμετοχή στο βίντεο, υποκριτικές δεξιότητες).</a:t>
            </a:r>
          </a:p>
          <a:p>
            <a:r>
              <a:rPr lang="el-GR" sz="1050" dirty="0" smtClean="0"/>
              <a:t>Η επικοινωνία μέσω του φόρουμ με σκοπό την επιλογή κατάλληλου λεξιλογίου στην γλώσσα στόχο. </a:t>
            </a:r>
          </a:p>
          <a:p>
            <a:pPr lvl="1">
              <a:buFont typeface="Arial" pitchFamily="34" charset="0"/>
              <a:buChar char="•"/>
            </a:pPr>
            <a:endParaRPr lang="el-GR" sz="1050" dirty="0" smtClean="0"/>
          </a:p>
          <a:p>
            <a:endParaRPr lang="el-GR" sz="10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3187042"/>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1034544"/>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descr="lo4.png"/>
          <p:cNvPicPr>
            <a:picLocks noGrp="1" noChangeAspect="1"/>
          </p:cNvPicPr>
          <p:nvPr>
            <p:ph sz="half" idx="2"/>
          </p:nvPr>
        </p:nvPicPr>
        <p:blipFill>
          <a:blip r:embed="rId2" cstate="print">
            <a:clrChange>
              <a:clrFrom>
                <a:srgbClr val="FFFFFF"/>
              </a:clrFrom>
              <a:clrTo>
                <a:srgbClr val="FFFFFF">
                  <a:alpha val="0"/>
                </a:srgbClr>
              </a:clrTo>
            </a:clrChange>
          </a:blip>
          <a:stretch>
            <a:fillRect/>
          </a:stretch>
        </p:blipFill>
        <p:spPr>
          <a:xfrm>
            <a:off x="619125" y="1219646"/>
            <a:ext cx="1804987" cy="1375471"/>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84867" y="1072412"/>
            <a:ext cx="5754165" cy="1815151"/>
          </a:xfrm>
        </p:spPr>
        <p:txBody>
          <a:bodyPr>
            <a:normAutofit/>
          </a:bodyPr>
          <a:lstStyle/>
          <a:p>
            <a:r>
              <a:rPr lang="en-US"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online</a:t>
            </a:r>
            <a:r>
              <a:rPr lang="en-US" sz="2000" dirty="0" smtClean="0">
                <a:solidFill>
                  <a:schemeClr val="accent2">
                    <a:lumMod val="50000"/>
                  </a:schemeClr>
                </a:solidFill>
                <a:effectLst>
                  <a:outerShdw blurRad="38100" dist="38100" dir="2700000" algn="tl">
                    <a:srgbClr val="000000">
                      <a:alpha val="43137"/>
                    </a:srgbClr>
                  </a:outerShdw>
                </a:effectLst>
              </a:rPr>
              <a:t> </a:t>
            </a:r>
            <a:r>
              <a:rPr lang="el-GR" sz="2000" dirty="0" smtClean="0">
                <a:solidFill>
                  <a:schemeClr val="accent2">
                    <a:lumMod val="50000"/>
                  </a:schemeClr>
                </a:solidFill>
                <a:effectLst>
                  <a:outerShdw blurRad="38100" dist="38100" dir="2700000" algn="tl">
                    <a:srgbClr val="000000">
                      <a:alpha val="43137"/>
                    </a:srgbClr>
                  </a:outerShdw>
                </a:effectLst>
              </a:rPr>
              <a:t>λεξικό </a:t>
            </a:r>
          </a:p>
          <a:p>
            <a:pPr lvl="2">
              <a:buNone/>
            </a:pPr>
            <a:endParaRPr lang="el-GR" b="0" dirty="0" smtClean="0"/>
          </a:p>
        </p:txBody>
      </p:sp>
      <p:sp>
        <p:nvSpPr>
          <p:cNvPr id="3" name="Slide Number Placeholder 2"/>
          <p:cNvSpPr>
            <a:spLocks noGrp="1"/>
          </p:cNvSpPr>
          <p:nvPr>
            <p:ph type="sldNum" sz="quarter" idx="12"/>
          </p:nvPr>
        </p:nvSpPr>
        <p:spPr/>
        <p:txBody>
          <a:bodyPr/>
          <a:lstStyle/>
          <a:p>
            <a:fld id="{2754ED01-E2A0-4C1E-8E21-014B99041579}" type="slidenum">
              <a:rPr lang="en-US" smtClean="0"/>
              <a:pPr/>
              <a:t>12</a:t>
            </a:fld>
            <a:endParaRPr lang="en-US" dirty="0"/>
          </a:p>
        </p:txBody>
      </p:sp>
      <p:pic>
        <p:nvPicPr>
          <p:cNvPr id="27" name="Content Placeholder 26" descr="newton.JPG"/>
          <p:cNvPicPr>
            <a:picLocks noGrp="1" noChangeAspect="1"/>
          </p:cNvPicPr>
          <p:nvPr>
            <p:ph sz="half" idx="13"/>
          </p:nvPr>
        </p:nvPicPr>
        <p:blipFill>
          <a:blip r:embed="rId3" cstate="print"/>
          <a:srcRect b="15866"/>
          <a:stretch>
            <a:fillRect/>
          </a:stretch>
        </p:blipFill>
        <p:spPr>
          <a:xfrm>
            <a:off x="791208" y="3306602"/>
            <a:ext cx="1519559" cy="1278461"/>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846231" y="3194702"/>
            <a:ext cx="5820097" cy="1744639"/>
          </a:xfrm>
        </p:spPr>
        <p:txBody>
          <a:bodyPr>
            <a:normAutofit/>
          </a:bodyPr>
          <a:lstStyle/>
          <a:p>
            <a:r>
              <a:rPr lang="el-GR" sz="2000" dirty="0" smtClean="0">
                <a:solidFill>
                  <a:schemeClr val="accent2">
                    <a:lumMod val="50000"/>
                  </a:schemeClr>
                </a:solidFill>
                <a:effectLst>
                  <a:outerShdw blurRad="38100" dist="38100" dir="2700000" algn="tl">
                    <a:srgbClr val="000000">
                      <a:alpha val="43137"/>
                    </a:srgbClr>
                  </a:outerShdw>
                </a:effectLst>
              </a:rPr>
              <a:t>Ψηφιακό εργαλείο δημοσκοπήσεων</a:t>
            </a:r>
          </a:p>
          <a:p>
            <a:pPr lvl="2">
              <a:buNone/>
            </a:pPr>
            <a:endParaRPr lang="el-GR" dirty="0" smtClean="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13</a:t>
            </a:fld>
            <a:endParaRPr lang="en-US" dirty="0"/>
          </a:p>
        </p:txBody>
      </p:sp>
      <p:sp>
        <p:nvSpPr>
          <p:cNvPr id="10" name="Content Placeholder 9"/>
          <p:cNvSpPr>
            <a:spLocks noGrp="1"/>
          </p:cNvSpPr>
          <p:nvPr>
            <p:ph sz="half" idx="2"/>
          </p:nvPr>
        </p:nvSpPr>
        <p:spPr/>
        <p:txBody>
          <a:bodyPr>
            <a:normAutofit fontScale="47500" lnSpcReduction="20000"/>
          </a:bodyPr>
          <a:lstStyle/>
          <a:p>
            <a:pPr lvl="1">
              <a:buFont typeface="Arial" pitchFamily="34" charset="0"/>
              <a:buChar char="•"/>
            </a:pPr>
            <a:endParaRPr lang="en-US" sz="2400" dirty="0" smtClean="0"/>
          </a:p>
          <a:p>
            <a:pPr lvl="1">
              <a:buFont typeface="Arial" pitchFamily="34" charset="0"/>
              <a:buChar char="•"/>
            </a:pPr>
            <a:r>
              <a:rPr lang="el-GR" sz="2400" dirty="0" smtClean="0"/>
              <a:t>Περιγραφή δραστηριότητας:</a:t>
            </a:r>
            <a:endParaRPr lang="el-GR" sz="2400" dirty="0"/>
          </a:p>
          <a:p>
            <a:r>
              <a:rPr lang="el-GR" u="sng" dirty="0" smtClean="0"/>
              <a:t>1</a:t>
            </a:r>
            <a:r>
              <a:rPr lang="el-GR" u="sng" baseline="30000" dirty="0" smtClean="0"/>
              <a:t>η</a:t>
            </a:r>
            <a:r>
              <a:rPr lang="el-GR" u="sng" dirty="0" smtClean="0"/>
              <a:t> διδακτική ώρα</a:t>
            </a:r>
            <a:r>
              <a:rPr lang="el-GR" dirty="0" smtClean="0"/>
              <a:t>:</a:t>
            </a:r>
            <a:endParaRPr lang="el-GR" sz="2000" dirty="0" smtClean="0"/>
          </a:p>
          <a:p>
            <a:r>
              <a:rPr lang="el-GR" dirty="0" smtClean="0"/>
              <a:t>Οι 18 μαθητές της ΣΤ’ δημοτικού ήρθαν στην σχολική τάξη όπου εργάστηκαν αξιοποιώντας τον υπολογιστή και τον βιντεοπροβολέα (</a:t>
            </a:r>
            <a:r>
              <a:rPr lang="en-US" dirty="0" smtClean="0">
                <a:latin typeface="Cambria" pitchFamily="18" charset="0"/>
                <a:ea typeface="Cambria" pitchFamily="18" charset="0"/>
              </a:rPr>
              <a:t>projector</a:t>
            </a:r>
            <a:r>
              <a:rPr lang="el-GR" dirty="0" smtClean="0"/>
              <a:t>) που </a:t>
            </a:r>
            <a:r>
              <a:rPr lang="el-GR" dirty="0" smtClean="0">
                <a:latin typeface="Cambria" pitchFamily="18" charset="0"/>
                <a:ea typeface="Cambria" pitchFamily="18" charset="0"/>
              </a:rPr>
              <a:t>βρίσκονταν μέσα</a:t>
            </a:r>
            <a:r>
              <a:rPr lang="el-GR" dirty="0" smtClean="0"/>
              <a:t> σε αυτή. Η πρακτική που περιγράφεται αποτελεί το τρίτο και πιο σύνθετο μέρος της ενότητας που αφορούσε στην οικοδόμηση του λεξιλογίου σχετικό με το μυστήριο. Υπήρχε ήδη κλίμα δεκτικότητας και η αφόρμηση για την συγκεκριμένη πρακτική ήταν το κάλεσμα στο φόρουμ του </a:t>
            </a:r>
            <a:r>
              <a:rPr lang="en-US" dirty="0" smtClean="0">
                <a:latin typeface="Cambria" pitchFamily="18" charset="0"/>
                <a:ea typeface="Cambria" pitchFamily="18" charset="0"/>
              </a:rPr>
              <a:t>Twinspace</a:t>
            </a:r>
            <a:r>
              <a:rPr lang="el-GR" dirty="0" smtClean="0">
                <a:latin typeface="Cambria" pitchFamily="18" charset="0"/>
                <a:ea typeface="Cambria" pitchFamily="18" charset="0"/>
              </a:rPr>
              <a:t> </a:t>
            </a:r>
            <a:r>
              <a:rPr lang="el-GR" dirty="0" smtClean="0"/>
              <a:t>για διακρατική συνεργασία με σκοπό την από κοινού δημιουργία ένος λεξικού μυστηρίου</a:t>
            </a:r>
            <a:r>
              <a:rPr lang="en-US" dirty="0" smtClean="0"/>
              <a:t> </a:t>
            </a:r>
            <a:r>
              <a:rPr lang="el-GR" dirty="0" smtClean="0"/>
              <a:t>(</a:t>
            </a:r>
            <a:r>
              <a:rPr lang="en-US" dirty="0" smtClean="0">
                <a:latin typeface="Cambria" pitchFamily="18" charset="0"/>
                <a:ea typeface="Cambria" pitchFamily="18" charset="0"/>
              </a:rPr>
              <a:t>worksheet</a:t>
            </a:r>
            <a:r>
              <a:rPr lang="el-GR" dirty="0" smtClean="0"/>
              <a:t> 1). Μάλιστα το κάλεσμα έγινε εκ μέρους του </a:t>
            </a:r>
            <a:r>
              <a:rPr lang="en-US" dirty="0" err="1" smtClean="0">
                <a:latin typeface="Cambria" pitchFamily="18" charset="0"/>
                <a:ea typeface="Cambria" pitchFamily="18" charset="0"/>
              </a:rPr>
              <a:t>Mr</a:t>
            </a:r>
            <a:r>
              <a:rPr lang="el-GR" dirty="0" smtClean="0">
                <a:latin typeface="Cambria" pitchFamily="18" charset="0"/>
                <a:ea typeface="Cambria" pitchFamily="18" charset="0"/>
              </a:rPr>
              <a:t>. </a:t>
            </a:r>
            <a:r>
              <a:rPr lang="en-US" dirty="0" err="1" smtClean="0">
                <a:latin typeface="Cambria" pitchFamily="18" charset="0"/>
                <a:ea typeface="Cambria" pitchFamily="18" charset="0"/>
              </a:rPr>
              <a:t>Madget</a:t>
            </a:r>
            <a:r>
              <a:rPr lang="el-GR" dirty="0" smtClean="0"/>
              <a:t>, ενός χαρακτήρα </a:t>
            </a:r>
            <a:r>
              <a:rPr lang="en-US" dirty="0" smtClean="0">
                <a:latin typeface="Cambria" pitchFamily="18" charset="0"/>
                <a:ea typeface="Cambria" pitchFamily="18" charset="0"/>
              </a:rPr>
              <a:t>animation</a:t>
            </a:r>
            <a:r>
              <a:rPr lang="el-GR" dirty="0" smtClean="0">
                <a:latin typeface="Cambria" pitchFamily="18" charset="0"/>
                <a:ea typeface="Cambria" pitchFamily="18" charset="0"/>
              </a:rPr>
              <a:t>,</a:t>
            </a:r>
            <a:r>
              <a:rPr lang="en-US" dirty="0" smtClean="0"/>
              <a:t> </a:t>
            </a:r>
            <a:r>
              <a:rPr lang="el-GR" dirty="0" smtClean="0"/>
              <a:t>που δημιουργήθηκε για τις ανάγκες του προγράμματος και πρωταγωνίστησε σε βίντεο αφόρμησης σε αρκετές από τις ενότητες του έργου. Ήταν ήδη γνώριμος και προσφιλής στα παιδιά.</a:t>
            </a:r>
          </a:p>
          <a:p>
            <a:r>
              <a:rPr lang="el-GR" dirty="0" smtClean="0"/>
              <a:t>Κάθε ομάδα-χώρα πρότεινε και έπειτα ανέρτησε στο φόρουμ ένα σύνολο 10 λέξεων στην αγγλική γλώσσα με σκοπό το εύρος των λέξεων που θα στελεχώναν το λεξικό μας να ήταν 30. </a:t>
            </a:r>
          </a:p>
          <a:p>
            <a:r>
              <a:rPr lang="el-GR" dirty="0" smtClean="0"/>
              <a:t>Ο εκπαιδευτικός ζήτησε από τους μαθητές να χωριστούν σε ζεύγη. Η διαδικασία αυτή τους ήταν γνώριμη από προηγούμενες εκπαιδευτικές δραστηριότητες και για το λόγο αυτό ο χωρισμός έγινε εύκολα και γρήγορα. Ο εκπαιδευτικός έδρασε διευκολυντικά σε μια περίπτωση που μαθητές δεν είχαν κατορθώσει μόνοι τους να βρουν κάποιο συμμαθητή τους να συνεργαστούν. Στην συνέχεια, συντονίζοντας την διαδικασία ζήτησε από κάθε ζευγάρι συνεργασίας να σημειώσει όχι μια αλλά μερικές λέξεις που επιθυμούσε να μπουν στο λεξικό. Αυτό συνέβει προκειμένου οι μαθητές να έχουν περισσότερες επιλογές στην περίπτωση που κάποια λέξη τους συνέπιπτε με άλλη των συμμαθητών τους. </a:t>
            </a:r>
          </a:p>
          <a:p>
            <a:r>
              <a:rPr lang="el-GR" dirty="0" smtClean="0"/>
              <a:t>Ο </a:t>
            </a:r>
            <a:r>
              <a:rPr lang="el-GR" dirty="0" smtClean="0"/>
              <a:t>εκπαιδευτικός προέβλεψε το πρόβλημα την έλλειψης γνώσης λέξεων μυστηρίου στην γλώσσα στόχο και διευκόλυνε τους μαθητές προσφέροντάς τους την δυνατότητα να σηκωθούν και να χρησιμοποιήσουν ένα ηλεκτρονικό ελληνο-αγγλικό λεξικό προκειμένου η απορία να μετουσιωθεί σε γνώση μέσα από την αυτενέργεια. Ως το τέλος της διδακτικής ώρας, οι μαθητές έδρασαν διερευνητικά, έκαναν τις προτάσεις τους και ένας από αυτούς πήρε την πρωτοβουλία της ανακοίνωσης των αποφάσεων της ελληνικής ομάδας στην πλατφόρμα του </a:t>
            </a:r>
            <a:r>
              <a:rPr lang="en-US" dirty="0" smtClean="0">
                <a:latin typeface="Cambria" pitchFamily="18" charset="0"/>
                <a:ea typeface="Cambria" pitchFamily="18" charset="0"/>
              </a:rPr>
              <a:t>Twinspace</a:t>
            </a:r>
            <a:r>
              <a:rPr lang="el-GR" dirty="0" smtClean="0">
                <a:latin typeface="Cambria" pitchFamily="18" charset="0"/>
                <a:ea typeface="Cambria" pitchFamily="18" charset="0"/>
              </a:rPr>
              <a:t>. </a:t>
            </a:r>
            <a:r>
              <a:rPr lang="el-GR" dirty="0" smtClean="0"/>
              <a:t>Οι μαθητές σε αυτό το σημείο είχαν πια εξοικειωθεί με την ηλεκτρονική πλατφόρμα και γνώριζαν πως να κάνουν αναρτήσεις στο φόρουμ.</a:t>
            </a:r>
          </a:p>
          <a:p>
            <a:pPr lvl="1">
              <a:buFont typeface="Arial" pitchFamily="34" charset="0"/>
              <a:buChar char="•"/>
            </a:pPr>
            <a:endParaRPr lang="el-GR" sz="2400" dirty="0" smtClean="0"/>
          </a:p>
          <a:p>
            <a:pPr lvl="1">
              <a:buNone/>
            </a:pPr>
            <a:endParaRPr lang="en-US" sz="2400" dirty="0" smtClean="0"/>
          </a:p>
        </p:txBody>
      </p:sp>
    </p:spTree>
    <p:extLst>
      <p:ext uri="{BB962C8B-B14F-4D97-AF65-F5344CB8AC3E}">
        <p14:creationId xmlns:p14="http://schemas.microsoft.com/office/powerpoint/2010/main" xmlns="" val="16794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14</a:t>
            </a:fld>
            <a:endParaRPr lang="en-US" dirty="0"/>
          </a:p>
        </p:txBody>
      </p:sp>
      <p:sp>
        <p:nvSpPr>
          <p:cNvPr id="10" name="Content Placeholder 9"/>
          <p:cNvSpPr>
            <a:spLocks noGrp="1"/>
          </p:cNvSpPr>
          <p:nvPr>
            <p:ph sz="half" idx="2"/>
          </p:nvPr>
        </p:nvSpPr>
        <p:spPr/>
        <p:txBody>
          <a:bodyPr>
            <a:normAutofit fontScale="55000" lnSpcReduction="20000"/>
          </a:bodyPr>
          <a:lstStyle/>
          <a:p>
            <a:pPr lvl="1">
              <a:buFont typeface="Arial" pitchFamily="34" charset="0"/>
              <a:buChar char="•"/>
            </a:pPr>
            <a:endParaRPr lang="en-US" sz="2400" dirty="0" smtClean="0"/>
          </a:p>
          <a:p>
            <a:pPr lvl="1">
              <a:buFont typeface="Arial" pitchFamily="34" charset="0"/>
              <a:buChar char="•"/>
            </a:pPr>
            <a:r>
              <a:rPr lang="el-GR" sz="2400" dirty="0" smtClean="0"/>
              <a:t>Περιγραφή δραστηριότητας:</a:t>
            </a:r>
            <a:endParaRPr lang="en-US" sz="2400" dirty="0" smtClean="0"/>
          </a:p>
          <a:p>
            <a:pPr lvl="1">
              <a:buFont typeface="Arial" pitchFamily="34" charset="0"/>
              <a:buChar char="•"/>
            </a:pPr>
            <a:endParaRPr lang="el-GR" sz="2400" dirty="0"/>
          </a:p>
          <a:p>
            <a:r>
              <a:rPr lang="el-GR" u="sng" dirty="0" smtClean="0"/>
              <a:t>2</a:t>
            </a:r>
            <a:r>
              <a:rPr lang="el-GR" u="sng" baseline="30000" dirty="0" smtClean="0"/>
              <a:t>η</a:t>
            </a:r>
            <a:r>
              <a:rPr lang="el-GR" u="sng" dirty="0" smtClean="0"/>
              <a:t> διδακτική ώρα</a:t>
            </a:r>
            <a:r>
              <a:rPr lang="el-GR" dirty="0" smtClean="0"/>
              <a:t>:</a:t>
            </a:r>
            <a:endParaRPr lang="el-GR" sz="2000" dirty="0" smtClean="0"/>
          </a:p>
          <a:p>
            <a:r>
              <a:rPr lang="el-GR" dirty="0" smtClean="0"/>
              <a:t>Οι μαθητές είδαν στον βιντεοπροβολέα τα συνολικά αποτελέσματα προτάσεων και των τριών χωρών στο φόρουμ. Ένας εκ των συντονιστών παρατήρησε πως υπάρχουν κάποιες διαφορετικές αλλά παράλληλα ταυτόσημες σημασιολογικά λέξεις και πρότεινε μια επαναδιαπραγμάτευση (</a:t>
            </a:r>
            <a:r>
              <a:rPr lang="en-US" dirty="0" smtClean="0">
                <a:latin typeface="Cambria" pitchFamily="18" charset="0"/>
                <a:ea typeface="Cambria" pitchFamily="18" charset="0"/>
              </a:rPr>
              <a:t>worksheet</a:t>
            </a:r>
            <a:r>
              <a:rPr lang="el-GR" dirty="0" smtClean="0"/>
              <a:t> 2). Επισημάνθηκαν οι τρεις λέξεις που χρειάζονταν αντικατάσταση και η διαδικασία επαναλήφθηκε πιο σύντομα σε επίπεδο συνεργασίας σχολικής τάξης μέσα από καταιγισμό ιδεών. Ένας διαφορετικός, αυτή την φορά, μαθητής ανέλαβε αυτοβούλως το ρόλο της δημοσίευσης των νέων προτάσεων της ελληνικής </a:t>
            </a:r>
            <a:r>
              <a:rPr lang="el-GR" dirty="0" smtClean="0"/>
              <a:t>ομάδας </a:t>
            </a:r>
            <a:r>
              <a:rPr lang="el-GR" dirty="0" smtClean="0"/>
              <a:t>στο φορουμ της πλατφορμας</a:t>
            </a:r>
            <a:r>
              <a:rPr lang="el-GR" dirty="0" smtClean="0"/>
              <a:t>. </a:t>
            </a:r>
            <a:endParaRPr lang="el-GR" dirty="0" smtClean="0"/>
          </a:p>
          <a:p>
            <a:r>
              <a:rPr lang="el-GR" u="sng" dirty="0" smtClean="0"/>
              <a:t>3</a:t>
            </a:r>
            <a:r>
              <a:rPr lang="el-GR" u="sng" baseline="30000" dirty="0" smtClean="0"/>
              <a:t>η</a:t>
            </a:r>
            <a:r>
              <a:rPr lang="el-GR" u="sng" dirty="0" smtClean="0"/>
              <a:t> διδακτική ώρα</a:t>
            </a:r>
            <a:r>
              <a:rPr lang="el-GR" dirty="0" smtClean="0"/>
              <a:t>:</a:t>
            </a:r>
            <a:endParaRPr lang="el-GR" sz="2000" dirty="0" smtClean="0"/>
          </a:p>
          <a:p>
            <a:r>
              <a:rPr lang="el-GR" dirty="0" smtClean="0"/>
              <a:t>Οι εκπαιδευτικοί των τριων συνεργαζόμενων χωρών αποφάσισαν να διεξάγουν δημοσκόπηση προκειμένου να καταλήξουν οι μαθητές σε μια κοινή απόφαση για τις λέξεις που θα συμπλήρωναν την τελική λίστα πριν την καταχωρισή τους στο ηλεκτρονικό λεξικό. Ο εκπαιδευτικός ενθάρρυνε τους μαθητές να λάβουν μέρος στην διαδικασία, η οποία τους ενθουσίασε και τους έκανε να αισθάνονται κύριοι των αποφάσεων (</a:t>
            </a:r>
            <a:r>
              <a:rPr lang="en-US" dirty="0" smtClean="0">
                <a:latin typeface="Cambria" pitchFamily="18" charset="0"/>
                <a:ea typeface="Cambria" pitchFamily="18" charset="0"/>
              </a:rPr>
              <a:t>worksheet</a:t>
            </a:r>
            <a:r>
              <a:rPr lang="el-GR" dirty="0" smtClean="0">
                <a:latin typeface="Cambria" pitchFamily="18" charset="0"/>
                <a:ea typeface="Cambria" pitchFamily="18" charset="0"/>
              </a:rPr>
              <a:t> </a:t>
            </a:r>
            <a:r>
              <a:rPr lang="el-GR" dirty="0" smtClean="0"/>
              <a:t>3).</a:t>
            </a:r>
          </a:p>
          <a:p>
            <a:r>
              <a:rPr lang="el-GR" dirty="0" smtClean="0"/>
              <a:t>Στην διάρκεια αυτής της διδακτικής ώρας οι μαθητές ένας προς ένα προσήλθαν στον ηλεκτρονικό υπολογιστη της τάξης και ψήφισαν την αγαπημένη τους λέξη από τις προτεινόμενες. Τα αποτελέσματα τους ανακοινώθηκαν όταν η ψηφοφορία ολοκληρώθηκε και όλα ήταν έτοιμα πλέον για την δημιουργία του λεξικού. </a:t>
            </a:r>
            <a:endParaRPr lang="el-GR" sz="2400" dirty="0" smtClean="0"/>
          </a:p>
          <a:p>
            <a:pPr lvl="1">
              <a:buNone/>
            </a:pPr>
            <a:endParaRPr lang="en-US" sz="2400" dirty="0" smtClean="0"/>
          </a:p>
        </p:txBody>
      </p:sp>
    </p:spTree>
    <p:extLst>
      <p:ext uri="{BB962C8B-B14F-4D97-AF65-F5344CB8AC3E}">
        <p14:creationId xmlns:p14="http://schemas.microsoft.com/office/powerpoint/2010/main" xmlns="" val="16794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15</a:t>
            </a:fld>
            <a:endParaRPr lang="en-US" dirty="0"/>
          </a:p>
        </p:txBody>
      </p:sp>
      <p:sp>
        <p:nvSpPr>
          <p:cNvPr id="10" name="Content Placeholder 9"/>
          <p:cNvSpPr>
            <a:spLocks noGrp="1"/>
          </p:cNvSpPr>
          <p:nvPr>
            <p:ph sz="half" idx="2"/>
          </p:nvPr>
        </p:nvSpPr>
        <p:spPr/>
        <p:txBody>
          <a:bodyPr>
            <a:normAutofit/>
          </a:bodyPr>
          <a:lstStyle/>
          <a:p>
            <a:pPr lvl="1">
              <a:buFont typeface="Arial" pitchFamily="34" charset="0"/>
              <a:buChar char="•"/>
            </a:pPr>
            <a:r>
              <a:rPr lang="el-GR" sz="2400" dirty="0" smtClean="0"/>
              <a:t>Αποτελέσματα δραστηριότητας: </a:t>
            </a:r>
          </a:p>
          <a:p>
            <a:pPr lvl="1">
              <a:buFont typeface="Arial" pitchFamily="34" charset="0"/>
              <a:buChar char="•"/>
            </a:pPr>
            <a:endParaRPr lang="en-US" sz="2400" dirty="0" smtClean="0"/>
          </a:p>
          <a:p>
            <a:pPr lvl="1">
              <a:buFont typeface="Arial" pitchFamily="34" charset="0"/>
              <a:buChar char="•"/>
            </a:pPr>
            <a:endParaRPr lang="el-GR" sz="2400" dirty="0"/>
          </a:p>
          <a:p>
            <a:endParaRPr lang="el-GR" sz="2400" dirty="0" smtClean="0"/>
          </a:p>
          <a:p>
            <a:pPr lvl="1">
              <a:buNone/>
            </a:pPr>
            <a:endParaRPr lang="en-US" sz="2400" dirty="0" smtClean="0"/>
          </a:p>
        </p:txBody>
      </p:sp>
      <p:pic>
        <p:nvPicPr>
          <p:cNvPr id="6" name="Picture 5" descr="Twinspace Dictionary 1.png"/>
          <p:cNvPicPr/>
          <p:nvPr/>
        </p:nvPicPr>
        <p:blipFill>
          <a:blip r:embed="rId2" cstate="print"/>
          <a:stretch>
            <a:fillRect/>
          </a:stretch>
        </p:blipFill>
        <p:spPr>
          <a:xfrm>
            <a:off x="1136468" y="959619"/>
            <a:ext cx="6916783" cy="3716883"/>
          </a:xfrm>
          <a:prstGeom prst="rect">
            <a:avLst/>
          </a:prstGeom>
        </p:spPr>
      </p:pic>
    </p:spTree>
    <p:extLst>
      <p:ext uri="{BB962C8B-B14F-4D97-AF65-F5344CB8AC3E}">
        <p14:creationId xmlns:p14="http://schemas.microsoft.com/office/powerpoint/2010/main" xmlns="" val="16794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16</a:t>
            </a:fld>
            <a:endParaRPr lang="en-US" dirty="0"/>
          </a:p>
        </p:txBody>
      </p:sp>
      <p:sp>
        <p:nvSpPr>
          <p:cNvPr id="10" name="Content Placeholder 9"/>
          <p:cNvSpPr>
            <a:spLocks noGrp="1"/>
          </p:cNvSpPr>
          <p:nvPr>
            <p:ph sz="half" idx="2"/>
          </p:nvPr>
        </p:nvSpPr>
        <p:spPr/>
        <p:txBody>
          <a:bodyPr>
            <a:normAutofit/>
          </a:bodyPr>
          <a:lstStyle/>
          <a:p>
            <a:pPr lvl="1">
              <a:buNone/>
            </a:pPr>
            <a:endParaRPr lang="en-US" sz="2400" dirty="0" smtClean="0"/>
          </a:p>
          <a:p>
            <a:pPr lvl="1">
              <a:buFont typeface="Arial" pitchFamily="34" charset="0"/>
              <a:buChar char="•"/>
            </a:pPr>
            <a:endParaRPr lang="el-GR" sz="2400" dirty="0"/>
          </a:p>
          <a:p>
            <a:endParaRPr lang="el-GR" sz="2400" dirty="0" smtClean="0"/>
          </a:p>
          <a:p>
            <a:pPr lvl="1">
              <a:buNone/>
            </a:pPr>
            <a:endParaRPr lang="en-US" sz="2400" dirty="0" smtClean="0"/>
          </a:p>
        </p:txBody>
      </p:sp>
      <p:pic>
        <p:nvPicPr>
          <p:cNvPr id="7" name="Picture 6" descr="Twinspace Dictionary 2.png"/>
          <p:cNvPicPr/>
          <p:nvPr/>
        </p:nvPicPr>
        <p:blipFill>
          <a:blip r:embed="rId2" cstate="print"/>
          <a:stretch>
            <a:fillRect/>
          </a:stretch>
        </p:blipFill>
        <p:spPr>
          <a:xfrm>
            <a:off x="933994" y="757828"/>
            <a:ext cx="7387046" cy="3774984"/>
          </a:xfrm>
          <a:prstGeom prst="rect">
            <a:avLst/>
          </a:prstGeom>
        </p:spPr>
      </p:pic>
    </p:spTree>
    <p:extLst>
      <p:ext uri="{BB962C8B-B14F-4D97-AF65-F5344CB8AC3E}">
        <p14:creationId xmlns:p14="http://schemas.microsoft.com/office/powerpoint/2010/main" xmlns="" val="16794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17</a:t>
            </a:fld>
            <a:endParaRPr lang="en-US" dirty="0"/>
          </a:p>
        </p:txBody>
      </p:sp>
      <p:sp>
        <p:nvSpPr>
          <p:cNvPr id="10" name="Content Placeholder 9"/>
          <p:cNvSpPr>
            <a:spLocks noGrp="1"/>
          </p:cNvSpPr>
          <p:nvPr>
            <p:ph sz="half" idx="2"/>
          </p:nvPr>
        </p:nvSpPr>
        <p:spPr>
          <a:xfrm>
            <a:off x="753156" y="557213"/>
            <a:ext cx="8027229" cy="4129087"/>
          </a:xfrm>
        </p:spPr>
        <p:txBody>
          <a:bodyPr>
            <a:normAutofit/>
          </a:bodyPr>
          <a:lstStyle/>
          <a:p>
            <a:pPr lvl="1">
              <a:buNone/>
            </a:pPr>
            <a:endParaRPr lang="en-US" sz="2400" dirty="0" smtClean="0"/>
          </a:p>
          <a:p>
            <a:pPr lvl="1">
              <a:buFont typeface="Arial" pitchFamily="34" charset="0"/>
              <a:buChar char="•"/>
            </a:pPr>
            <a:endParaRPr lang="el-GR" sz="2400" dirty="0"/>
          </a:p>
          <a:p>
            <a:endParaRPr lang="el-GR" sz="2400" dirty="0" smtClean="0"/>
          </a:p>
          <a:p>
            <a:pPr lvl="1">
              <a:buNone/>
            </a:pPr>
            <a:endParaRPr lang="en-US" sz="2400" dirty="0" smtClean="0"/>
          </a:p>
        </p:txBody>
      </p:sp>
      <p:pic>
        <p:nvPicPr>
          <p:cNvPr id="8" name="Picture 7" descr="Twinspace Dictionary 3.png"/>
          <p:cNvPicPr/>
          <p:nvPr/>
        </p:nvPicPr>
        <p:blipFill>
          <a:blip r:embed="rId2" cstate="print"/>
          <a:stretch>
            <a:fillRect/>
          </a:stretch>
        </p:blipFill>
        <p:spPr>
          <a:xfrm>
            <a:off x="1698171" y="548639"/>
            <a:ext cx="5512526" cy="2220687"/>
          </a:xfrm>
          <a:prstGeom prst="rect">
            <a:avLst/>
          </a:prstGeom>
        </p:spPr>
      </p:pic>
      <p:sp>
        <p:nvSpPr>
          <p:cNvPr id="6" name="TextBox 5"/>
          <p:cNvSpPr txBox="1"/>
          <p:nvPr/>
        </p:nvSpPr>
        <p:spPr>
          <a:xfrm>
            <a:off x="1018902" y="2847702"/>
            <a:ext cx="7119257" cy="1938992"/>
          </a:xfrm>
          <a:prstGeom prst="rect">
            <a:avLst/>
          </a:prstGeom>
          <a:noFill/>
        </p:spPr>
        <p:txBody>
          <a:bodyPr wrap="square" rtlCol="0">
            <a:spAutoFit/>
          </a:bodyPr>
          <a:lstStyle/>
          <a:p>
            <a:r>
              <a:rPr lang="el-GR" sz="1000" dirty="0" smtClean="0">
                <a:latin typeface="Cambria" pitchFamily="18" charset="0"/>
                <a:ea typeface="Cambria" pitchFamily="18" charset="0"/>
              </a:rPr>
              <a:t>Προκειμένου να υπάρχει η δυνατότητα επαναχρησιμοποίησης της πρακτικής και να είναι αξιοποιήσιμη πέρα από προγράμματα </a:t>
            </a:r>
            <a:r>
              <a:rPr lang="en-US" sz="1000" dirty="0" err="1" smtClean="0">
                <a:latin typeface="Cambria" pitchFamily="18" charset="0"/>
                <a:ea typeface="Cambria" pitchFamily="18" charset="0"/>
              </a:rPr>
              <a:t>eTwinning</a:t>
            </a:r>
            <a:r>
              <a:rPr lang="el-GR" sz="1000" dirty="0" smtClean="0">
                <a:latin typeface="Cambria" pitchFamily="18" charset="0"/>
                <a:ea typeface="Cambria" pitchFamily="18" charset="0"/>
              </a:rPr>
              <a:t>, προτείνεται ως εναλλακτικό εργαλείο είτε κάποιο αυτόνομο διαδικτυακό φόρουμ είτε οποιοδήποτε περιβάλλον συνεργατικής ανταλλαγής μηνυμάτων στην οποία μπορούν να εισέλθουν μόνο οι χρήστες που διαθέτουν συγκεκριμένο, κοινό υπερσύνδεσμο και να ανταλλάξουν τις ζητούμενες πληροφορίες.  </a:t>
            </a:r>
          </a:p>
          <a:p>
            <a:endParaRPr lang="el-GR" sz="1000" dirty="0" smtClean="0">
              <a:latin typeface="Cambria" pitchFamily="18" charset="0"/>
              <a:ea typeface="Cambria" pitchFamily="18" charset="0"/>
            </a:endParaRPr>
          </a:p>
          <a:p>
            <a:r>
              <a:rPr lang="el-GR" sz="1000" u="sng" dirty="0" smtClean="0">
                <a:latin typeface="Cambria" pitchFamily="18" charset="0"/>
                <a:ea typeface="Cambria" pitchFamily="18" charset="0"/>
              </a:rPr>
              <a:t>Σημειώσεις: </a:t>
            </a:r>
          </a:p>
          <a:p>
            <a:pPr>
              <a:buFontTx/>
              <a:buChar char="-"/>
            </a:pPr>
            <a:r>
              <a:rPr lang="el-GR" sz="1000" dirty="0" smtClean="0">
                <a:latin typeface="Cambria" pitchFamily="18" charset="0"/>
                <a:ea typeface="Cambria" pitchFamily="18" charset="0"/>
              </a:rPr>
              <a:t>Αντί ενός </a:t>
            </a:r>
            <a:r>
              <a:rPr lang="en-US" sz="1000" dirty="0" smtClean="0">
                <a:latin typeface="Cambria" pitchFamily="18" charset="0"/>
                <a:ea typeface="Cambria" pitchFamily="18" charset="0"/>
              </a:rPr>
              <a:t>online </a:t>
            </a:r>
            <a:r>
              <a:rPr lang="el-GR" sz="1000" dirty="0" smtClean="0">
                <a:latin typeface="Cambria" pitchFamily="18" charset="0"/>
                <a:ea typeface="Cambria" pitchFamily="18" charset="0"/>
              </a:rPr>
              <a:t>λεξικού μπορεί να χρησιμοποιηθεί ένα παραδοσιακό αγγλο-ελληνικό / ελληνο-αγγλικό λεξικό ως μέσο εύρεσης άγνωστων λέξεων είτε στη μητρική γλώσσα είτε στην γλώσσα στόχο.</a:t>
            </a:r>
          </a:p>
          <a:p>
            <a:r>
              <a:rPr lang="el-GR" sz="1000" dirty="0" smtClean="0">
                <a:latin typeface="Cambria" pitchFamily="18" charset="0"/>
                <a:ea typeface="Cambria" pitchFamily="18" charset="0"/>
              </a:rPr>
              <a:t>- Αντί ενός </a:t>
            </a:r>
            <a:r>
              <a:rPr lang="en-US" sz="1000" dirty="0" smtClean="0">
                <a:latin typeface="Cambria" pitchFamily="18" charset="0"/>
                <a:ea typeface="Cambria" pitchFamily="18" charset="0"/>
              </a:rPr>
              <a:t>online</a:t>
            </a:r>
            <a:r>
              <a:rPr lang="el-GR" sz="1000" dirty="0" smtClean="0">
                <a:latin typeface="Cambria" pitchFamily="18" charset="0"/>
                <a:ea typeface="Cambria" pitchFamily="18" charset="0"/>
              </a:rPr>
              <a:t> </a:t>
            </a:r>
            <a:r>
              <a:rPr lang="el-GR" sz="1000" dirty="0" smtClean="0">
                <a:latin typeface="Cambria" pitchFamily="18" charset="0"/>
                <a:ea typeface="Cambria" pitchFamily="18" charset="0"/>
              </a:rPr>
              <a:t>εργαλείου δημοσκοπήσεων μπορεί να χρησιμοποιηθεί μια παραδοσιακή ψηφοφορία στην τάξη με χρήση κάλπης και οπτικοποίηση αποτελεσμάτων στο εργαλείο </a:t>
            </a:r>
            <a:r>
              <a:rPr lang="en-US" sz="1000" dirty="0" smtClean="0">
                <a:latin typeface="Cambria" pitchFamily="18" charset="0"/>
                <a:ea typeface="Cambria" pitchFamily="18" charset="0"/>
              </a:rPr>
              <a:t>excel</a:t>
            </a:r>
            <a:r>
              <a:rPr lang="el-GR" sz="1000" dirty="0" smtClean="0">
                <a:latin typeface="Cambria" pitchFamily="18" charset="0"/>
                <a:ea typeface="Cambria" pitchFamily="18" charset="0"/>
              </a:rPr>
              <a:t> του </a:t>
            </a:r>
            <a:r>
              <a:rPr lang="en-US" sz="1000" dirty="0" smtClean="0">
                <a:latin typeface="Cambria" pitchFamily="18" charset="0"/>
                <a:ea typeface="Cambria" pitchFamily="18" charset="0"/>
              </a:rPr>
              <a:t>office</a:t>
            </a:r>
            <a:r>
              <a:rPr lang="el-GR" sz="1000" dirty="0" smtClean="0">
                <a:latin typeface="Cambria" pitchFamily="18" charset="0"/>
                <a:ea typeface="Cambria" pitchFamily="18" charset="0"/>
              </a:rPr>
              <a:t>, εγκατεστημένο στον υπολογιστή. </a:t>
            </a:r>
          </a:p>
          <a:p>
            <a:r>
              <a:rPr lang="el-GR" sz="1000" dirty="0" smtClean="0">
                <a:latin typeface="Cambria" pitchFamily="18" charset="0"/>
                <a:ea typeface="Cambria" pitchFamily="18" charset="0"/>
              </a:rPr>
              <a:t>- Τα worksheets που χρησιμοποιήθηκαν στην δραστηριότητα έχουν επισυναφθεί ως συνοδευτικό αρχείο.</a:t>
            </a:r>
          </a:p>
          <a:p>
            <a:endParaRPr lang="el-GR" sz="1000" dirty="0">
              <a:latin typeface="Cambria" pitchFamily="18" charset="0"/>
              <a:ea typeface="Cambria" pitchFamily="18" charset="0"/>
            </a:endParaRPr>
          </a:p>
        </p:txBody>
      </p:sp>
    </p:spTree>
    <p:extLst>
      <p:ext uri="{BB962C8B-B14F-4D97-AF65-F5344CB8AC3E}">
        <p14:creationId xmlns:p14="http://schemas.microsoft.com/office/powerpoint/2010/main" xmlns="" val="16794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18</a:t>
            </a:fld>
            <a:endParaRPr lang="en-US" dirty="0"/>
          </a:p>
        </p:txBody>
      </p:sp>
      <p:sp>
        <p:nvSpPr>
          <p:cNvPr id="7" name="Content Placeholder 6"/>
          <p:cNvSpPr>
            <a:spLocks noGrp="1"/>
          </p:cNvSpPr>
          <p:nvPr>
            <p:ph sz="half" idx="2"/>
          </p:nvPr>
        </p:nvSpPr>
        <p:spPr/>
        <p:txBody>
          <a:bodyPr>
            <a:noAutofit/>
          </a:bodyPr>
          <a:lstStyle/>
          <a:p>
            <a:r>
              <a:rPr lang="el-GR" sz="1050" b="1" dirty="0" smtClean="0"/>
              <a:t>ΔΡΑΣΤΗΡΙΟΤΗΤΑ 2: Οπτικοποίηση και φωνητικός εμπλουτισμός του λεξικού μυστηρίου.</a:t>
            </a:r>
          </a:p>
          <a:p>
            <a:endParaRPr lang="el-GR" sz="1050" dirty="0"/>
          </a:p>
          <a:p>
            <a:pPr lvl="1">
              <a:buFont typeface="Arial" pitchFamily="34" charset="0"/>
              <a:buChar char="•"/>
            </a:pPr>
            <a:r>
              <a:rPr lang="el-GR" sz="1050" u="sng" dirty="0"/>
              <a:t>Διάρκεια</a:t>
            </a:r>
            <a:r>
              <a:rPr lang="el-GR" sz="1050" u="sng" dirty="0" smtClean="0"/>
              <a:t>:</a:t>
            </a:r>
            <a:r>
              <a:rPr lang="el-GR" sz="1050" dirty="0" smtClean="0"/>
              <a:t> 2</a:t>
            </a:r>
            <a:r>
              <a:rPr lang="en-US" sz="1050" dirty="0" smtClean="0"/>
              <a:t> </a:t>
            </a:r>
            <a:r>
              <a:rPr lang="el-GR" sz="1050" dirty="0" smtClean="0"/>
              <a:t>διδακτικές ώρες</a:t>
            </a:r>
          </a:p>
          <a:p>
            <a:pPr lvl="1">
              <a:buFont typeface="Arial" pitchFamily="34" charset="0"/>
              <a:buChar char="•"/>
            </a:pPr>
            <a:endParaRPr lang="el-GR" sz="1050" dirty="0"/>
          </a:p>
          <a:p>
            <a:pPr lvl="1">
              <a:buFont typeface="Arial" pitchFamily="34" charset="0"/>
              <a:buChar char="•"/>
            </a:pPr>
            <a:r>
              <a:rPr lang="el-GR" sz="1050" u="sng" dirty="0"/>
              <a:t>Είδος δραστηριότητας:</a:t>
            </a:r>
            <a:r>
              <a:rPr lang="el-GR" sz="1050" dirty="0"/>
              <a:t> </a:t>
            </a:r>
            <a:r>
              <a:rPr lang="el-GR" sz="1050" dirty="0" smtClean="0"/>
              <a:t> Οπτική  και φωνητική προεργασία παρουσίασης. </a:t>
            </a:r>
          </a:p>
          <a:p>
            <a:pPr lvl="1">
              <a:buFont typeface="Arial" pitchFamily="34" charset="0"/>
              <a:buChar char="•"/>
            </a:pPr>
            <a:endParaRPr lang="el-GR" sz="1050" dirty="0"/>
          </a:p>
          <a:p>
            <a:pPr lvl="1">
              <a:buFont typeface="Arial" pitchFamily="34" charset="0"/>
              <a:buChar char="•"/>
            </a:pPr>
            <a:r>
              <a:rPr lang="el-GR" sz="1050" u="sng" dirty="0"/>
              <a:t>Οργάνωση τάξης:</a:t>
            </a:r>
            <a:r>
              <a:rPr lang="el-GR" sz="1050" dirty="0"/>
              <a:t> </a:t>
            </a:r>
            <a:r>
              <a:rPr lang="el-GR" sz="1050" dirty="0" smtClean="0"/>
              <a:t> Συλλογική εργασία σε επίπεδο σχολικής τάξης, εργασία σε ζεύγη.</a:t>
            </a:r>
          </a:p>
          <a:p>
            <a:pPr lvl="1">
              <a:buFont typeface="Arial" pitchFamily="34" charset="0"/>
              <a:buChar char="•"/>
            </a:pPr>
            <a:endParaRPr lang="el-GR" sz="1050" dirty="0" smtClean="0"/>
          </a:p>
          <a:p>
            <a:pPr lvl="1">
              <a:buFont typeface="Arial" pitchFamily="34" charset="0"/>
              <a:buChar char="•"/>
            </a:pPr>
            <a:r>
              <a:rPr lang="el-GR" sz="1050" u="sng" dirty="0" smtClean="0"/>
              <a:t>Ρόλος </a:t>
            </a:r>
            <a:r>
              <a:rPr lang="el-GR" sz="1050" u="sng" dirty="0"/>
              <a:t>του διδάσκοντα</a:t>
            </a:r>
            <a:r>
              <a:rPr lang="el-GR" sz="1050" u="sng" dirty="0" smtClean="0"/>
              <a:t>: </a:t>
            </a:r>
            <a:r>
              <a:rPr lang="el-GR" sz="1050" dirty="0" smtClean="0"/>
              <a:t>Υποστηρικτικός, συμβουλευτικός, διευκολυντικός, συντονιστικός, διδακτικός.</a:t>
            </a:r>
          </a:p>
          <a:p>
            <a:pPr lvl="1">
              <a:buNone/>
            </a:pPr>
            <a:endParaRPr lang="el-GR" sz="1050" dirty="0" smtClean="0"/>
          </a:p>
          <a:p>
            <a:pPr lvl="1">
              <a:buFont typeface="Arial" pitchFamily="34" charset="0"/>
              <a:buChar char="•"/>
            </a:pPr>
            <a:r>
              <a:rPr lang="el-GR" sz="1050" u="sng" dirty="0" smtClean="0"/>
              <a:t>Σύνδεση με τον διδακτικό στόχο: </a:t>
            </a:r>
          </a:p>
          <a:p>
            <a:r>
              <a:rPr lang="el-GR" sz="1050" dirty="0" smtClean="0"/>
              <a:t>Η ανάπτυξη βασικών δεξιοτήτων ψηφιακής ικανότητας, μέσα από την γνωριμία, εξοικείωση και χρήση εργαλείων ΤΠΕ.</a:t>
            </a:r>
          </a:p>
          <a:p>
            <a:r>
              <a:rPr lang="el-GR" sz="1050" dirty="0" smtClean="0"/>
              <a:t>Η εξάσκηση των μαθητών στην δημιουργία πολυτροπικών κειμένων.</a:t>
            </a:r>
          </a:p>
          <a:p>
            <a:r>
              <a:rPr lang="el-GR" sz="1050" dirty="0" smtClean="0"/>
              <a:t>Η συμμετοχή των μαθητών στην κατασκευή του έργου, καθιστώντας τους πραγματικούς πρωταγωνιστές της εκπαιδευτικής διαδικασίας. </a:t>
            </a:r>
          </a:p>
          <a:p>
            <a:r>
              <a:rPr lang="el-GR" sz="1050" dirty="0" smtClean="0"/>
              <a:t>Η συμμετοχή των μαθητών σε μια δημιουργική και διαδραστική εργασία.</a:t>
            </a:r>
          </a:p>
          <a:p>
            <a:pPr lvl="1">
              <a:buFont typeface="Arial" pitchFamily="34" charset="0"/>
              <a:buChar char="•"/>
            </a:pPr>
            <a:endParaRPr lang="el-GR" sz="1050" dirty="0" smtClean="0"/>
          </a:p>
          <a:p>
            <a:endParaRPr lang="el-GR" sz="105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1" y="2181202"/>
            <a:ext cx="4663440" cy="1045324"/>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1034544"/>
            <a:ext cx="4702629" cy="846507"/>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descr="lo4.png"/>
          <p:cNvPicPr>
            <a:picLocks noGrp="1" noChangeAspect="1"/>
          </p:cNvPicPr>
          <p:nvPr>
            <p:ph sz="half" idx="2"/>
          </p:nvPr>
        </p:nvPicPr>
        <p:blipFill>
          <a:blip r:embed="rId2" cstate="print">
            <a:clrChange>
              <a:clrFrom>
                <a:srgbClr val="FFFFFF"/>
              </a:clrFrom>
              <a:clrTo>
                <a:srgbClr val="FFFFFF">
                  <a:alpha val="0"/>
                </a:srgbClr>
              </a:clrTo>
            </a:clrChange>
          </a:blip>
          <a:stretch>
            <a:fillRect/>
          </a:stretch>
        </p:blipFill>
        <p:spPr>
          <a:xfrm>
            <a:off x="710565" y="1084217"/>
            <a:ext cx="1087090" cy="828405"/>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84868" y="1072413"/>
            <a:ext cx="4142950" cy="756388"/>
          </a:xfrm>
        </p:spPr>
        <p:txBody>
          <a:bodyPr>
            <a:normAutofit/>
          </a:bodyPr>
          <a:lstStyle/>
          <a:p>
            <a:r>
              <a:rPr lang="en-US"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online</a:t>
            </a:r>
            <a:r>
              <a:rPr lang="en-US" sz="2000" dirty="0" smtClean="0">
                <a:solidFill>
                  <a:schemeClr val="accent2">
                    <a:lumMod val="50000"/>
                  </a:schemeClr>
                </a:solidFill>
                <a:effectLst>
                  <a:outerShdw blurRad="38100" dist="38100" dir="2700000" algn="tl">
                    <a:srgbClr val="000000">
                      <a:alpha val="43137"/>
                    </a:srgbClr>
                  </a:outerShdw>
                </a:effectLst>
              </a:rPr>
              <a:t> </a:t>
            </a:r>
            <a:r>
              <a:rPr lang="el-GR" sz="2000" dirty="0" smtClean="0">
                <a:solidFill>
                  <a:schemeClr val="accent2">
                    <a:lumMod val="50000"/>
                  </a:schemeClr>
                </a:solidFill>
                <a:effectLst>
                  <a:outerShdw blurRad="38100" dist="38100" dir="2700000" algn="tl">
                    <a:srgbClr val="000000">
                      <a:alpha val="43137"/>
                    </a:srgbClr>
                  </a:outerShdw>
                </a:effectLst>
              </a:rPr>
              <a:t>λεξικό </a:t>
            </a:r>
          </a:p>
          <a:p>
            <a:pPr lvl="2">
              <a:buNone/>
            </a:pPr>
            <a:endParaRPr lang="el-GR" b="0" dirty="0" smtClean="0"/>
          </a:p>
        </p:txBody>
      </p:sp>
      <p:sp>
        <p:nvSpPr>
          <p:cNvPr id="3" name="Slide Number Placeholder 2"/>
          <p:cNvSpPr>
            <a:spLocks noGrp="1"/>
          </p:cNvSpPr>
          <p:nvPr>
            <p:ph type="sldNum" sz="quarter" idx="12"/>
          </p:nvPr>
        </p:nvSpPr>
        <p:spPr/>
        <p:txBody>
          <a:bodyPr/>
          <a:lstStyle/>
          <a:p>
            <a:fld id="{2754ED01-E2A0-4C1E-8E21-014B99041579}" type="slidenum">
              <a:rPr lang="en-US" smtClean="0"/>
              <a:pPr/>
              <a:t>19</a:t>
            </a:fld>
            <a:endParaRPr lang="en-US" dirty="0"/>
          </a:p>
        </p:txBody>
      </p:sp>
      <p:pic>
        <p:nvPicPr>
          <p:cNvPr id="27" name="Content Placeholder 26" descr="newton.JPG"/>
          <p:cNvPicPr>
            <a:picLocks noGrp="1" noChangeAspect="1"/>
          </p:cNvPicPr>
          <p:nvPr>
            <p:ph sz="half" idx="13"/>
          </p:nvPr>
        </p:nvPicPr>
        <p:blipFill>
          <a:blip r:embed="rId3" cstate="print"/>
          <a:stretch>
            <a:fillRect/>
          </a:stretch>
        </p:blipFill>
        <p:spPr>
          <a:xfrm>
            <a:off x="755463" y="2266460"/>
            <a:ext cx="994960" cy="994960"/>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780917" y="2293365"/>
            <a:ext cx="4651850" cy="815595"/>
          </a:xfrm>
        </p:spPr>
        <p:txBody>
          <a:bodyPr>
            <a:normAutofit/>
          </a:bodyPr>
          <a:lstStyle/>
          <a:p>
            <a:r>
              <a:rPr lang="en-US"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online</a:t>
            </a:r>
            <a:r>
              <a:rPr lang="en-US" sz="2000" dirty="0" smtClean="0">
                <a:solidFill>
                  <a:schemeClr val="accent2">
                    <a:lumMod val="50000"/>
                  </a:schemeClr>
                </a:solidFill>
                <a:effectLst>
                  <a:outerShdw blurRad="38100" dist="38100" dir="2700000" algn="tl">
                    <a:srgbClr val="000000">
                      <a:alpha val="43137"/>
                    </a:srgbClr>
                  </a:outerShdw>
                </a:effectLst>
              </a:rPr>
              <a:t> </a:t>
            </a:r>
            <a:r>
              <a:rPr lang="el-GR" sz="2000" dirty="0" smtClean="0">
                <a:solidFill>
                  <a:schemeClr val="accent2">
                    <a:lumMod val="50000"/>
                  </a:schemeClr>
                </a:solidFill>
                <a:effectLst>
                  <a:outerShdw blurRad="38100" dist="38100" dir="2700000" algn="tl">
                    <a:srgbClr val="000000">
                      <a:alpha val="43137"/>
                    </a:srgbClr>
                  </a:outerShdw>
                </a:effectLst>
              </a:rPr>
              <a:t>εργαλείο ηχογράφησης φωνής</a:t>
            </a:r>
          </a:p>
          <a:p>
            <a:pPr lvl="2">
              <a:buNone/>
            </a:pPr>
            <a:endParaRPr lang="el-GR" dirty="0" smtClean="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11" name="Content Placeholder 26" descr="newton.JPG"/>
          <p:cNvPicPr>
            <a:picLocks noChangeAspect="1"/>
          </p:cNvPicPr>
          <p:nvPr/>
        </p:nvPicPr>
        <p:blipFill>
          <a:blip r:embed="rId4" cstate="print"/>
          <a:stretch>
            <a:fillRect/>
          </a:stretch>
        </p:blipFill>
        <p:spPr>
          <a:xfrm>
            <a:off x="803360" y="3644536"/>
            <a:ext cx="971067" cy="971067"/>
          </a:xfrm>
          <a:prstGeom prst="rect">
            <a:avLst/>
          </a:prstGeom>
          <a:ln>
            <a:noFill/>
          </a:ln>
          <a:effectLst>
            <a:outerShdw blurRad="292100" dist="139700" dir="2700000" algn="tl" rotWithShape="0">
              <a:srgbClr val="333333">
                <a:alpha val="65000"/>
              </a:srgbClr>
            </a:outerShdw>
          </a:effectLst>
        </p:spPr>
      </p:pic>
      <p:sp>
        <p:nvSpPr>
          <p:cNvPr id="12" name="Round Single Corner Rectangle 11"/>
          <p:cNvSpPr/>
          <p:nvPr/>
        </p:nvSpPr>
        <p:spPr>
          <a:xfrm>
            <a:off x="2738845" y="3553096"/>
            <a:ext cx="4720046" cy="1014549"/>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3" name="Content Placeholder 21"/>
          <p:cNvSpPr txBox="1">
            <a:spLocks/>
          </p:cNvSpPr>
          <p:nvPr/>
        </p:nvSpPr>
        <p:spPr>
          <a:xfrm>
            <a:off x="2867451" y="3706756"/>
            <a:ext cx="4142950" cy="756388"/>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ts val="800"/>
              </a:spcBef>
              <a:spcAft>
                <a:spcPts val="0"/>
              </a:spcAft>
              <a:buClrTx/>
              <a:buSzTx/>
              <a:buFont typeface="Arial" pitchFamily="34" charset="0"/>
              <a:buNone/>
              <a:tabLst/>
              <a:defRPr/>
            </a:pPr>
            <a:r>
              <a:rPr lang="el-GR" sz="7200" b="1" noProof="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Πολυμεσικό</a:t>
            </a:r>
            <a:r>
              <a:rPr lang="el-GR" sz="4200" b="1" noProof="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 </a:t>
            </a:r>
            <a:r>
              <a:rPr lang="el-GR" sz="7200" b="1" noProof="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εργαλείο</a:t>
            </a:r>
            <a:r>
              <a:rPr lang="el-GR" sz="4200" b="1" noProof="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 </a:t>
            </a:r>
            <a:r>
              <a:rPr lang="el-GR" sz="7200" b="1" dirty="0" smtClean="0">
                <a:solidFill>
                  <a:schemeClr val="accent2">
                    <a:lumMod val="50000"/>
                  </a:schemeClr>
                </a:solidFill>
                <a:effectLst>
                  <a:outerShdw blurRad="38100" dist="38100" dir="2700000" algn="tl">
                    <a:srgbClr val="000000">
                      <a:alpha val="43137"/>
                    </a:srgbClr>
                  </a:outerShdw>
                </a:effectLst>
              </a:rPr>
              <a:t>παρουσιάσεων</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el-GR" sz="29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n-lt"/>
                <a:ea typeface="+mn-ea"/>
                <a:cs typeface="+mn-cs"/>
              </a:rPr>
              <a:t> </a:t>
            </a:r>
            <a:endParaRPr kumimoji="0" lang="el-GR" sz="4500" b="1" i="0" u="none" strike="noStrike" kern="1200" cap="none" spc="0"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mn-lt"/>
              <a:ea typeface="+mn-ea"/>
              <a:cs typeface="+mn-cs"/>
            </a:endParaRPr>
          </a:p>
          <a:p>
            <a:pPr marL="402336" lvl="2" indent="-164592">
              <a:spcBef>
                <a:spcPts val="300"/>
              </a:spcBef>
              <a:buClr>
                <a:schemeClr val="accent2"/>
              </a:buClr>
            </a:pPr>
            <a:endParaRPr lang="el-GR" sz="7200" u="sng" dirty="0" smtClean="0">
              <a:hlinkClick r:id="rId5"/>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p:txBody>
          <a:bodyPr>
            <a:normAutofit lnSpcReduction="10000"/>
          </a:bodyPr>
          <a:lstStyle/>
          <a:p>
            <a:pPr lvl="3">
              <a:lnSpc>
                <a:spcPct val="150000"/>
              </a:lnSpc>
              <a:buNone/>
            </a:pPr>
            <a:r>
              <a:rPr lang="en-US" sz="1200" dirty="0" smtClean="0">
                <a:latin typeface="Cambria" pitchFamily="18" charset="0"/>
                <a:ea typeface="Cambria" pitchFamily="18" charset="0"/>
              </a:rPr>
              <a:t>    </a:t>
            </a:r>
            <a:r>
              <a:rPr lang="el-GR" sz="1200" dirty="0" smtClean="0">
                <a:latin typeface="Cambria" pitchFamily="18" charset="0"/>
                <a:ea typeface="Cambria" pitchFamily="18" charset="0"/>
              </a:rPr>
              <a:t>H εκπαιδευτική πρακτική αφορά την δημιουργία ενός μικρού, πολυπολιτισμικού, θεματικού εικονολεξικού. Το θέμα ήταν το μυστήριο, όπως και το γενικότερο θέμα το οποίο πραγματεύτηκε το ευρωπαϊκό πρόγραμμα που συμμετείχαν οι μαθητές. Το λεξικό περιλαμβάνει επιλογές των μαθητών στην γλώσσα στόχο (αγγλικά) αλλά και τις αντίστοιχες λέξεις, οπτικά και ηχητικά, στις γλώσσες συνεργασίας (ελληνικά, ισπανικά, τσέχικα). Το τελικό αποτέλεσμα ήταν ένα πολυμεσικό λεξικό τεσσάρων γλωσσών. Ο σχεδιασμός της δραστηριότητας στηρίχτηκε στην επιθυμία μας να χτίσουμε σταδιακά το λεξιλόγιο της θεματικής του προγράμματός μας με ένα τρόπο δημιουργικό, πρωτότυπο, διασκεδαστικό για τους μαθητές και συνεργατικό. Αναμενόμενα μαθησιακά αποτελέσματα ήταν η βελτίωση των γλωσσικών δεξιοτήτων των μαθητών σε επίπεδο λεξιλογίου, η εμπέδωση των γνώσεων που αποκτήθηκαν, η διαπολιτισμική κατανόηση σε γλωσσικό επίπεδο και η ανάπτυξη των ψηφιακών τους δεξιοτήτων. Τα είδη κειμένων παραγωγής από πλευράς των μαθητών ήταν</a:t>
            </a:r>
            <a:r>
              <a:rPr lang="en-US" sz="1200" dirty="0" smtClean="0">
                <a:latin typeface="Cambria" pitchFamily="18" charset="0"/>
                <a:ea typeface="Cambria" pitchFamily="18" charset="0"/>
              </a:rPr>
              <a:t>:</a:t>
            </a:r>
            <a:r>
              <a:rPr lang="el-GR" sz="1200" dirty="0" smtClean="0">
                <a:latin typeface="Cambria" pitchFamily="18" charset="0"/>
                <a:ea typeface="Cambria" pitchFamily="18" charset="0"/>
              </a:rPr>
              <a:t> 1) Η δημιουργία μιας λίστας προτεινόμενων λέξεων στη γλώσσα στόχο μέσα από το φόρουμ του twinspace, 2) η διαπραγμάτευση και η επιλογή των τελικών λέξεων μέσα από ψηφοφορία σε εργαλείο δημοσκοπήσεων, 3) η δημιουργία ενός πολυτροπικού δομήματος (λεξικό) μέσα από ψηφιακό εργαλείο παρουσιάσεων. Tο λεξικό που δημιουργήθηκε εκεί περιλαμβάνει εικόνα και ήχο. 4) H δημιουργία ενός βίντεο, 5) η ανατροφοδότηση της δραστηριότητας μέσα από ψηφιακό εργαλείο</a:t>
            </a:r>
            <a:r>
              <a:rPr lang="en-US" sz="1200" dirty="0" smtClean="0">
                <a:latin typeface="Cambria" pitchFamily="18" charset="0"/>
                <a:ea typeface="Cambria" pitchFamily="18" charset="0"/>
              </a:rPr>
              <a:t> </a:t>
            </a:r>
            <a:r>
              <a:rPr lang="el-GR" sz="1200" dirty="0" smtClean="0">
                <a:latin typeface="Cambria" pitchFamily="18" charset="0"/>
                <a:ea typeface="Cambria" pitchFamily="18" charset="0"/>
              </a:rPr>
              <a:t>δημοσίευσης πολυμεσικού υλικού . </a:t>
            </a:r>
          </a:p>
          <a:p>
            <a:pPr lvl="3">
              <a:lnSpc>
                <a:spcPct val="150000"/>
              </a:lnSpc>
              <a:buNone/>
            </a:pPr>
            <a:endParaRPr lang="el-GR" sz="1200" dirty="0">
              <a:latin typeface="Cambria" pitchFamily="18" charset="0"/>
              <a:ea typeface="Cambria" pitchFamily="18" charset="0"/>
            </a:endParaRPr>
          </a:p>
        </p:txBody>
      </p:sp>
    </p:spTree>
    <p:extLst>
      <p:ext uri="{BB962C8B-B14F-4D97-AF65-F5344CB8AC3E}">
        <p14:creationId xmlns:p14="http://schemas.microsoft.com/office/powerpoint/2010/main" xmlns="" val="2233531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smtClean="0"/>
              <a:t>ΑΝΑΛΥΤΙΚΗ ΠΕΡΙΓΡΑΦΗ </a:t>
            </a:r>
            <a:r>
              <a:rPr lang="el-GR" dirty="0" smtClean="0"/>
              <a:t/>
            </a:r>
            <a:br>
              <a:rPr lang="el-GR" dirty="0" smtClean="0"/>
            </a:br>
            <a:r>
              <a:rPr lang="el-GR" sz="2400" dirty="0" smtClean="0"/>
              <a:t>ΤΗΣ ανοιχτησ εκπαιδευτικησ ΠΡΑΚΤΙΚΗΣ</a:t>
            </a:r>
            <a:endParaRPr lang="el-GR" sz="24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20</a:t>
            </a:fld>
            <a:endParaRPr lang="en-US" dirty="0"/>
          </a:p>
        </p:txBody>
      </p:sp>
      <p:sp>
        <p:nvSpPr>
          <p:cNvPr id="4" name="Content Placeholder 3"/>
          <p:cNvSpPr>
            <a:spLocks noGrp="1"/>
          </p:cNvSpPr>
          <p:nvPr>
            <p:ph sz="half" idx="2"/>
          </p:nvPr>
        </p:nvSpPr>
        <p:spPr/>
        <p:txBody>
          <a:bodyPr>
            <a:normAutofit fontScale="47500" lnSpcReduction="20000"/>
          </a:bodyPr>
          <a:lstStyle/>
          <a:p>
            <a:endParaRPr lang="el-GR" dirty="0" smtClean="0"/>
          </a:p>
          <a:p>
            <a:r>
              <a:rPr lang="el-GR" dirty="0" smtClean="0"/>
              <a:t> </a:t>
            </a:r>
            <a:r>
              <a:rPr lang="el-GR" u="sng" dirty="0" smtClean="0"/>
              <a:t>1</a:t>
            </a:r>
            <a:r>
              <a:rPr lang="el-GR" u="sng" baseline="30000" dirty="0" smtClean="0"/>
              <a:t>η</a:t>
            </a:r>
            <a:r>
              <a:rPr lang="el-GR" u="sng" dirty="0" smtClean="0"/>
              <a:t> διδακτική ώρα</a:t>
            </a:r>
            <a:r>
              <a:rPr lang="el-GR" dirty="0" smtClean="0"/>
              <a:t>: </a:t>
            </a:r>
          </a:p>
          <a:p>
            <a:r>
              <a:rPr lang="el-GR" dirty="0" smtClean="0"/>
              <a:t>Για την επιτυχημένη επίτευξη αυτής της διδακτικής ώρας ο εκπαιδευτικός προέβη σε προσεκτική προεργασία του εργαλείου παρουσίασης πριν από την έναρξή της. Ήταν σημαντικό να διατηρηθεί μία οπτικοακουστική συνοχή εξαιτίας του γεγονότος ότι το τελικό αποτέλεσμα της πρακτικής αυτής αφορούσε διακρατική συνεργασία και όχι συνεργασία σε επίπεδο σχολικής τάξης. Το πολυμεσικό εργαλείο παρουσίασης που χρησιμοποιήθηκε για το σκοπό της συγκεκριμένης πρακτικής και εξυπηρέτησε άριστα το στόχο το διαχειρίστηκαν με κοινούς κωδικούς εισόδου και οι τρεις εκπαιδευτικοί των συνεργαζόμενων χωρών. Δρώντας λοιπόν διευκολυντικά </a:t>
            </a:r>
            <a:r>
              <a:rPr lang="en-US" dirty="0" smtClean="0"/>
              <a:t> </a:t>
            </a:r>
            <a:r>
              <a:rPr lang="el-GR" dirty="0" smtClean="0"/>
              <a:t>προς τους μαθητές, οι εμπλεκόμενοι στην διαδικασία εκπαιδευτικοί ανέλαβαν την από κοινού οπτικοποίηση των διαφανειών, που στη συγκεκριμένη περίπτωση του λεξικού ήταν η διακόσμησή τους με όσο το δυνατόν κοντινά στην σημασία των </a:t>
            </a:r>
            <a:r>
              <a:rPr lang="el-GR" dirty="0" smtClean="0">
                <a:latin typeface="Cambria" pitchFamily="18" charset="0"/>
                <a:ea typeface="Cambria" pitchFamily="18" charset="0"/>
              </a:rPr>
              <a:t>λέξεων </a:t>
            </a:r>
            <a:r>
              <a:rPr lang="en-US" dirty="0" err="1" smtClean="0">
                <a:latin typeface="Cambria" pitchFamily="18" charset="0"/>
                <a:ea typeface="Cambria" pitchFamily="18" charset="0"/>
              </a:rPr>
              <a:t>cliparts</a:t>
            </a:r>
            <a:r>
              <a:rPr lang="el-GR" dirty="0" smtClean="0"/>
              <a:t>, για την επιτυχή σύνδεση των επιλεγόμενων λέξεων με την εικόνα. Από τους ίδιους ετοιμάστηκε και ο χώρος εισαγωγής των λέξεων στις τρεις γλώσσες. Διατηρήθηκε και εδώ μία συνοχή. Τα </a:t>
            </a:r>
            <a:r>
              <a:rPr lang="en-US" dirty="0" err="1" smtClean="0">
                <a:latin typeface="Cambria" pitchFamily="18" charset="0"/>
                <a:ea typeface="Cambria" pitchFamily="18" charset="0"/>
              </a:rPr>
              <a:t>cliparts</a:t>
            </a:r>
            <a:r>
              <a:rPr lang="el-GR" dirty="0" smtClean="0">
                <a:latin typeface="Cambria" pitchFamily="18" charset="0"/>
                <a:ea typeface="Cambria" pitchFamily="18" charset="0"/>
              </a:rPr>
              <a:t> </a:t>
            </a:r>
            <a:r>
              <a:rPr lang="el-GR" dirty="0" smtClean="0"/>
              <a:t>που χρησιμοποιήθηκαν ήταν οπτικά της ίδιας κατηγορίας ενώ το κάθε ένα από αυτά περιείχε .</a:t>
            </a:r>
          </a:p>
          <a:p>
            <a:r>
              <a:rPr lang="el-GR" dirty="0" smtClean="0"/>
              <a:t>Έχοντας ετοιμάσει όλα αυτά λοιπόν, ο εκπαιδευτικός, μπήκε στην τάξη και έκανε μία εισαγωγή στην εργασία αυτής της διδακτικής ώρας (</a:t>
            </a:r>
            <a:r>
              <a:rPr lang="en-US" dirty="0" smtClean="0">
                <a:latin typeface="Cambria" pitchFamily="18" charset="0"/>
                <a:ea typeface="Cambria" pitchFamily="18" charset="0"/>
              </a:rPr>
              <a:t>worksheet</a:t>
            </a:r>
            <a:r>
              <a:rPr lang="el-GR" dirty="0" smtClean="0">
                <a:latin typeface="Cambria" pitchFamily="18" charset="0"/>
                <a:ea typeface="Cambria" pitchFamily="18" charset="0"/>
              </a:rPr>
              <a:t> 4</a:t>
            </a:r>
            <a:r>
              <a:rPr lang="el-GR" dirty="0" smtClean="0"/>
              <a:t>). </a:t>
            </a:r>
            <a:r>
              <a:rPr lang="en-US" dirty="0" smtClean="0"/>
              <a:t>E</a:t>
            </a:r>
            <a:r>
              <a:rPr lang="el-GR" dirty="0" smtClean="0"/>
              <a:t>πιμόρφωσε τους μαθητές σχετικά με το εργαλείο παρουσίασης, την φύση και τις δυνατότητές του και τους έδειξε τα σημεία στα οποία θα εισάγουν τις λέξεις που επέλεξαν ως διακρατική ομάδα. Η διαδικασία αυτή λειτούργησε και ως πρακτική αφόρμησης με σκοπό να προσελκύσει το ενδιαφέρον των μαθητών. Εκείνοι φάνηκε να ενθουσιάζονται με τις δυνατότητες του εργαλείου και ανυπομονούσαν να ξεκινήσουν τη διαδικασία. Συλλογικά η τάξη αποφάσισε το χρώμα και την γραμματοσειρά που θα χρησιμοποιούσε κατά την εισαγωγή των λέξεων. Στην συνέχεια, αξιοποιώντας το διαχωρισμό σε ζεύγη από την προηγούμενη διδακτική ενότητα, οι μαθητές ήρθαν στον υπολογιστή της τάξης και σιγά-σιγά συμπλήρωσαν τα ελληνικά ισοδύναμα των λέξεων στο εργαλείο </a:t>
            </a:r>
            <a:r>
              <a:rPr lang="el-GR" dirty="0" smtClean="0"/>
              <a:t>παρουσίασης</a:t>
            </a:r>
            <a:r>
              <a:rPr lang="el-GR" dirty="0" smtClean="0"/>
              <a:t>. Ο βιντεοπροβολέας ήταν ανοιχτός και όλοι παρακολουθούσαν ή έκαναν παρεμβάσεις στην διαδικασία όπου ήταν αναγκαίο. Ο εκπαιδευτικός βοήθησε στα απαραίτητα για την ομαλή διεξαγωγή της πρακτικής σημεία. Η διαδικασία αυτή έλαβε χώρα στην σχολική τάξη και διήρκησε ως το τέλος της διδακτικής ώρας.</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smtClean="0"/>
              <a:t>ΑΝΑΛΥΤΙΚΗ ΠΕΡΙΓΡΑΦΗ </a:t>
            </a:r>
            <a:r>
              <a:rPr lang="el-GR" dirty="0" smtClean="0"/>
              <a:t/>
            </a:r>
            <a:br>
              <a:rPr lang="el-GR" dirty="0" smtClean="0"/>
            </a:br>
            <a:r>
              <a:rPr lang="el-GR" sz="2400" dirty="0" smtClean="0"/>
              <a:t>ΤΗΣ ανοιχτησ εκπαιδευτικησ ΠΡΑΚΤΙΚΗΣ</a:t>
            </a:r>
            <a:endParaRPr lang="el-GR" sz="24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21</a:t>
            </a:fld>
            <a:endParaRPr lang="en-US" dirty="0"/>
          </a:p>
        </p:txBody>
      </p:sp>
      <p:sp>
        <p:nvSpPr>
          <p:cNvPr id="4" name="Content Placeholder 3"/>
          <p:cNvSpPr>
            <a:spLocks noGrp="1"/>
          </p:cNvSpPr>
          <p:nvPr>
            <p:ph sz="half" idx="2"/>
          </p:nvPr>
        </p:nvSpPr>
        <p:spPr/>
        <p:txBody>
          <a:bodyPr>
            <a:normAutofit fontScale="55000" lnSpcReduction="20000"/>
          </a:bodyPr>
          <a:lstStyle/>
          <a:p>
            <a:endParaRPr lang="el-GR" u="sng" dirty="0" smtClean="0"/>
          </a:p>
          <a:p>
            <a:r>
              <a:rPr lang="el-GR" u="sng" dirty="0" smtClean="0"/>
              <a:t>2</a:t>
            </a:r>
            <a:r>
              <a:rPr lang="el-GR" u="sng" baseline="30000" dirty="0" smtClean="0"/>
              <a:t>η</a:t>
            </a:r>
            <a:r>
              <a:rPr lang="el-GR" u="sng" dirty="0" smtClean="0"/>
              <a:t> διδακτική ωρα</a:t>
            </a:r>
            <a:r>
              <a:rPr lang="el-GR" dirty="0" smtClean="0"/>
              <a:t>: </a:t>
            </a:r>
          </a:p>
          <a:p>
            <a:r>
              <a:rPr lang="el-GR" dirty="0" smtClean="0"/>
              <a:t>Στο τέλος της προηγούμενης διδακτικής ενότητας οι μαθητές ενημερώθηκαν σχετικά με την θεματική της επόμενης διδακτικής ενότητας, η οποία ήταν η φωνητική επένδυση του λεξικού μυστηρίου. Οι μαθητές έπρεπε να ηχογραφήσουν τις λέξεις που έχουν επιλεγεί διακρατικά στη μητρική τους γλώσσα. Ο εκπαιδευτικός ανέλαβε να ενσωματώσει τις ηχογραφήσεις αυτές στο εργαλείο πολυμεσικής παρουσίασης με απώτερο στόχο την ολοκλήρωσή της. Ζήτησε λοιπόν από τους μαθητές να επιλέξουν μεταξύ τους ποιοι θα αναλάβουν να ηχογραφήσουν καθώς και το ποιες λέξεις θα αναλάβει ο καθένας για να διευκολυνθεί χρονικά η διαδικασία. Όλοι οι μαθητές ήταν πρόθυμοι να συμμετάσχουν καθώς βρήκαν την διαδικασία ενδιαφέρουσα και διασκεδαστική.</a:t>
            </a:r>
          </a:p>
          <a:p>
            <a:r>
              <a:rPr lang="el-GR" dirty="0" smtClean="0"/>
              <a:t>Η πρακτική αυτή έλαβε χώρα στο εργαστήριο πληροφορικής αυτή τη φορά εξαιτίας του ότι η σχολική τάξη δεν διέθετε μικρόφωνο για την ηχογράφηση των λέξεων. </a:t>
            </a:r>
            <a:r>
              <a:rPr lang="en-US" dirty="0" smtClean="0"/>
              <a:t>O</a:t>
            </a:r>
            <a:r>
              <a:rPr lang="el-GR" dirty="0" smtClean="0"/>
              <a:t> εκπαιδευτικός φρόντισε να φέρει μαζί του το προσωπικό του </a:t>
            </a:r>
            <a:r>
              <a:rPr lang="en-US" dirty="0" smtClean="0"/>
              <a:t>laptop</a:t>
            </a:r>
            <a:r>
              <a:rPr lang="el-GR" dirty="0" smtClean="0"/>
              <a:t> το οποίο διαθέτει ενσωματωμένο μικρόφωνο και προετοίμασε, από πριν, το </a:t>
            </a:r>
            <a:r>
              <a:rPr lang="en-US" dirty="0" smtClean="0"/>
              <a:t>online</a:t>
            </a:r>
            <a:r>
              <a:rPr lang="el-GR" dirty="0" smtClean="0"/>
              <a:t> </a:t>
            </a:r>
            <a:r>
              <a:rPr lang="el-GR" dirty="0" smtClean="0"/>
              <a:t>εργαλείο ηχογράφησης που θα χρησιμοποιήσει για το σκοπό αυτό. Καθώς οι μαθητές ήταν έτοιμοι και είχαν λάβει τις αποφάσεις τους, τις ανακοίνωσαν στον εκπαιδευτικό και ένας-ένας ήρθε και ηχογράφησε στη μητρική του γλώσσα τουλάχιστον δύο λέξεις από αυτές που βρίσκονταν ήδη στο εργαλείο παρουσίασης. Στο τέλος της διδακτικής ώρας, όλες οι λέξεις είχαν ηχογραφηθεί, είχαν ελεγχθεί από τους μαθητές με τη βοήθεια του εκπαιδευτικού και όλα ήταν έτοιμα για την εισαγωγή τους στο εργαλείο κάτι που για λόγους χρόνου έγινε από τον εκπαιδευτικό σε προσωπικό του χρόνο. Το ίδιο έκαναν και οι δύο συνεργαζόμενες χώρες.</a:t>
            </a:r>
          </a:p>
          <a:p>
            <a:endParaRPr lang="el-G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22</a:t>
            </a:fld>
            <a:endParaRPr lang="en-US" dirty="0"/>
          </a:p>
        </p:txBody>
      </p:sp>
      <p:sp>
        <p:nvSpPr>
          <p:cNvPr id="4" name="Content Placeholder 3"/>
          <p:cNvSpPr>
            <a:spLocks noGrp="1"/>
          </p:cNvSpPr>
          <p:nvPr>
            <p:ph sz="half" idx="2"/>
          </p:nvPr>
        </p:nvSpPr>
        <p:spPr/>
        <p:txBody>
          <a:bodyPr>
            <a:noAutofit/>
          </a:bodyPr>
          <a:lstStyle/>
          <a:p>
            <a:r>
              <a:rPr lang="el-GR" sz="1200" dirty="0" smtClean="0">
                <a:latin typeface="Cambria" pitchFamily="18" charset="0"/>
                <a:ea typeface="Cambria" pitchFamily="18" charset="0"/>
              </a:rPr>
              <a:t>Αποτελέσματα δραστηριότητας: </a:t>
            </a:r>
          </a:p>
          <a:p>
            <a:r>
              <a:rPr lang="el-GR" sz="1200" dirty="0" smtClean="0">
                <a:latin typeface="Cambria" pitchFamily="18" charset="0"/>
                <a:ea typeface="Cambria" pitchFamily="18" charset="0"/>
              </a:rPr>
              <a:t>Offline έκδοση της παρουσίασης, με διεύθυνση αναφοράς στο e-yliko χρηστών στο Φωτόδεντρο: </a:t>
            </a:r>
            <a:r>
              <a:rPr lang="en-US" sz="1200" u="sng" dirty="0" smtClean="0">
                <a:latin typeface="Cambria" pitchFamily="18" charset="0"/>
                <a:ea typeface="Cambria" pitchFamily="18" charset="0"/>
                <a:hlinkClick r:id="rId2"/>
              </a:rPr>
              <a:t>http</a:t>
            </a:r>
            <a:r>
              <a:rPr lang="el-GR" sz="1200" u="sng" dirty="0" smtClean="0">
                <a:latin typeface="Cambria" pitchFamily="18" charset="0"/>
                <a:ea typeface="Cambria" pitchFamily="18" charset="0"/>
                <a:hlinkClick r:id="rId2"/>
              </a:rPr>
              <a:t>://</a:t>
            </a:r>
            <a:r>
              <a:rPr lang="en-US" sz="1200" u="sng" dirty="0" err="1" smtClean="0">
                <a:latin typeface="Cambria" pitchFamily="18" charset="0"/>
                <a:ea typeface="Cambria" pitchFamily="18" charset="0"/>
                <a:hlinkClick r:id="rId2"/>
              </a:rPr>
              <a:t>photodentro</a:t>
            </a:r>
            <a:r>
              <a:rPr lang="el-GR" sz="1200" u="sng" dirty="0" smtClean="0">
                <a:latin typeface="Cambria" pitchFamily="18" charset="0"/>
                <a:ea typeface="Cambria" pitchFamily="18" charset="0"/>
                <a:hlinkClick r:id="rId2"/>
              </a:rPr>
              <a:t>.</a:t>
            </a:r>
            <a:r>
              <a:rPr lang="en-US" sz="1200" u="sng" dirty="0" err="1" smtClean="0">
                <a:latin typeface="Cambria" pitchFamily="18" charset="0"/>
                <a:ea typeface="Cambria" pitchFamily="18" charset="0"/>
                <a:hlinkClick r:id="rId2"/>
              </a:rPr>
              <a:t>edu</a:t>
            </a:r>
            <a:r>
              <a:rPr lang="el-GR" sz="1200" u="sng" dirty="0" smtClean="0">
                <a:latin typeface="Cambria" pitchFamily="18" charset="0"/>
                <a:ea typeface="Cambria" pitchFamily="18" charset="0"/>
                <a:hlinkClick r:id="rId2"/>
              </a:rPr>
              <a:t>.</a:t>
            </a:r>
            <a:r>
              <a:rPr lang="en-US" sz="1200" u="sng" dirty="0" err="1" smtClean="0">
                <a:latin typeface="Cambria" pitchFamily="18" charset="0"/>
                <a:ea typeface="Cambria" pitchFamily="18" charset="0"/>
                <a:hlinkClick r:id="rId2"/>
              </a:rPr>
              <a:t>gr</a:t>
            </a:r>
            <a:r>
              <a:rPr lang="el-GR" sz="1200" u="sng" dirty="0" smtClean="0">
                <a:latin typeface="Cambria" pitchFamily="18" charset="0"/>
                <a:ea typeface="Cambria" pitchFamily="18" charset="0"/>
                <a:hlinkClick r:id="rId2"/>
              </a:rPr>
              <a:t>/</a:t>
            </a:r>
            <a:r>
              <a:rPr lang="en-US" sz="1200" u="sng" dirty="0" err="1" smtClean="0">
                <a:latin typeface="Cambria" pitchFamily="18" charset="0"/>
                <a:ea typeface="Cambria" pitchFamily="18" charset="0"/>
                <a:hlinkClick r:id="rId2"/>
              </a:rPr>
              <a:t>ugc</a:t>
            </a:r>
            <a:r>
              <a:rPr lang="el-GR" sz="1200" u="sng" dirty="0" smtClean="0">
                <a:latin typeface="Cambria" pitchFamily="18" charset="0"/>
                <a:ea typeface="Cambria" pitchFamily="18" charset="0"/>
                <a:hlinkClick r:id="rId2"/>
              </a:rPr>
              <a:t>/</a:t>
            </a:r>
            <a:r>
              <a:rPr lang="en-US" sz="1200" u="sng" dirty="0" smtClean="0">
                <a:latin typeface="Cambria" pitchFamily="18" charset="0"/>
                <a:ea typeface="Cambria" pitchFamily="18" charset="0"/>
                <a:hlinkClick r:id="rId2"/>
              </a:rPr>
              <a:t>r</a:t>
            </a:r>
            <a:r>
              <a:rPr lang="el-GR" sz="1200" u="sng" dirty="0" smtClean="0">
                <a:latin typeface="Cambria" pitchFamily="18" charset="0"/>
                <a:ea typeface="Cambria" pitchFamily="18" charset="0"/>
                <a:hlinkClick r:id="rId2"/>
              </a:rPr>
              <a:t>/8525/1000</a:t>
            </a:r>
            <a:r>
              <a:rPr lang="en-US" sz="1200" dirty="0" smtClean="0">
                <a:latin typeface="Cambria" pitchFamily="18" charset="0"/>
                <a:ea typeface="Cambria" pitchFamily="18" charset="0"/>
              </a:rPr>
              <a:t> </a:t>
            </a:r>
            <a:r>
              <a:rPr lang="el-GR" sz="1200" dirty="0" smtClean="0">
                <a:latin typeface="Cambria" pitchFamily="18" charset="0"/>
                <a:ea typeface="Cambria" pitchFamily="18" charset="0"/>
              </a:rPr>
              <a:t> </a:t>
            </a:r>
          </a:p>
          <a:p>
            <a:endParaRPr lang="el-GR" sz="1200" u="sng" dirty="0" smtClean="0">
              <a:latin typeface="Cambria" pitchFamily="18" charset="0"/>
              <a:ea typeface="Cambria" pitchFamily="18" charset="0"/>
            </a:endParaRPr>
          </a:p>
          <a:p>
            <a:r>
              <a:rPr lang="el-GR" sz="1200" u="sng" dirty="0" smtClean="0">
                <a:latin typeface="Cambria" pitchFamily="18" charset="0"/>
                <a:ea typeface="Cambria" pitchFamily="18" charset="0"/>
              </a:rPr>
              <a:t>Οδηγίες</a:t>
            </a:r>
            <a:r>
              <a:rPr lang="el-GR" sz="1200" dirty="0" smtClean="0">
                <a:latin typeface="Cambria" pitchFamily="18" charset="0"/>
                <a:ea typeface="Cambria" pitchFamily="18" charset="0"/>
              </a:rPr>
              <a:t>: Περιμένετε μερικά δευτερόλεπτα προκειμένου να ακούσετε την αγγλική προφορά που παίζει αυτόματα!! Πατήστε το πλήκτρο play για να ακούσετε πως προφέρονται οι ίδιες έννοιες στις γλώσσες συνεργασίας!!</a:t>
            </a:r>
          </a:p>
          <a:p>
            <a:endParaRPr lang="el-GR" sz="1200" dirty="0" smtClean="0">
              <a:latin typeface="Cambria" pitchFamily="18" charset="0"/>
              <a:ea typeface="Cambria" pitchFamily="18" charset="0"/>
            </a:endParaRPr>
          </a:p>
          <a:p>
            <a:r>
              <a:rPr lang="el-GR" sz="1200" u="sng" dirty="0" smtClean="0">
                <a:latin typeface="Cambria" pitchFamily="18" charset="0"/>
                <a:ea typeface="Cambria" pitchFamily="18" charset="0"/>
              </a:rPr>
              <a:t>Σημειώσεις: </a:t>
            </a:r>
            <a:endParaRPr lang="el-GR" sz="1200" dirty="0" smtClean="0">
              <a:latin typeface="Cambria" pitchFamily="18" charset="0"/>
              <a:ea typeface="Cambria" pitchFamily="18" charset="0"/>
            </a:endParaRPr>
          </a:p>
          <a:p>
            <a:r>
              <a:rPr lang="el-GR" sz="1200" dirty="0" smtClean="0">
                <a:latin typeface="Cambria" pitchFamily="18" charset="0"/>
                <a:ea typeface="Cambria" pitchFamily="18" charset="0"/>
              </a:rPr>
              <a:t>- Αντί ενός </a:t>
            </a:r>
            <a:r>
              <a:rPr lang="en-US" sz="1200" dirty="0" smtClean="0">
                <a:latin typeface="Cambria" pitchFamily="18" charset="0"/>
                <a:ea typeface="Cambria" pitchFamily="18" charset="0"/>
              </a:rPr>
              <a:t>online </a:t>
            </a:r>
            <a:r>
              <a:rPr lang="el-GR" sz="1200" dirty="0" smtClean="0">
                <a:latin typeface="Cambria" pitchFamily="18" charset="0"/>
                <a:ea typeface="Cambria" pitchFamily="18" charset="0"/>
              </a:rPr>
              <a:t>λεξικού μπορεί να χρησιμοποιηθεί ένα παραδοσιακό αγγλο-ελληνικό / ελληνο-αγγλικό λεξικό ως μέσο εύρεσης άγνωστων λέξεων είτε στη μητρική γλώσσα είτε στην γλώσσα στόχο.</a:t>
            </a:r>
          </a:p>
          <a:p>
            <a:r>
              <a:rPr lang="el-GR" sz="1200" dirty="0" smtClean="0">
                <a:latin typeface="Cambria" pitchFamily="18" charset="0"/>
                <a:ea typeface="Cambria" pitchFamily="18" charset="0"/>
              </a:rPr>
              <a:t> - Αντί μιας </a:t>
            </a:r>
            <a:r>
              <a:rPr lang="en-US" sz="1200" dirty="0" smtClean="0">
                <a:latin typeface="Cambria" pitchFamily="18" charset="0"/>
                <a:ea typeface="Cambria" pitchFamily="18" charset="0"/>
              </a:rPr>
              <a:t>online</a:t>
            </a:r>
            <a:r>
              <a:rPr lang="el-GR" sz="1200" dirty="0" smtClean="0">
                <a:latin typeface="Cambria" pitchFamily="18" charset="0"/>
                <a:ea typeface="Cambria" pitchFamily="18" charset="0"/>
              </a:rPr>
              <a:t> </a:t>
            </a:r>
            <a:r>
              <a:rPr lang="el-GR" sz="1200" dirty="0" smtClean="0">
                <a:latin typeface="Cambria" pitchFamily="18" charset="0"/>
                <a:ea typeface="Cambria" pitchFamily="18" charset="0"/>
              </a:rPr>
              <a:t>εφαρμογής ηχογράφησης φωνής, μπορεί να χρησιμοποιηθεί η συσκευή κινητού τηλεφώνου του εκπαιδευτικού ως μέσο ηχογράφησης και αποθήκευσης ηχητικών αρχείων.</a:t>
            </a:r>
          </a:p>
          <a:p>
            <a:r>
              <a:rPr lang="el-GR" sz="1200" dirty="0" smtClean="0">
                <a:latin typeface="Cambria" pitchFamily="18" charset="0"/>
                <a:ea typeface="Cambria" pitchFamily="18" charset="0"/>
              </a:rPr>
              <a:t>- Η πολυμεσική παρουσίαση σε αρχείο </a:t>
            </a:r>
            <a:r>
              <a:rPr lang="el-GR" sz="1200" dirty="0" smtClean="0">
                <a:latin typeface="Cambria" pitchFamily="18" charset="0"/>
                <a:ea typeface="Cambria" pitchFamily="18" charset="0"/>
              </a:rPr>
              <a:t>ppt</a:t>
            </a:r>
            <a:r>
              <a:rPr lang="en-US" sz="1200" dirty="0" smtClean="0">
                <a:latin typeface="Cambria" pitchFamily="18" charset="0"/>
                <a:ea typeface="Cambria" pitchFamily="18" charset="0"/>
              </a:rPr>
              <a:t>x </a:t>
            </a:r>
            <a:r>
              <a:rPr lang="el-GR" sz="1200" dirty="0" smtClean="0">
                <a:latin typeface="Cambria" pitchFamily="18" charset="0"/>
                <a:ea typeface="Cambria" pitchFamily="18" charset="0"/>
              </a:rPr>
              <a:t>όπως </a:t>
            </a:r>
            <a:r>
              <a:rPr lang="el-GR" sz="1200" dirty="0" smtClean="0">
                <a:latin typeface="Cambria" pitchFamily="18" charset="0"/>
                <a:ea typeface="Cambria" pitchFamily="18" charset="0"/>
              </a:rPr>
              <a:t>και τα worksheets που χρησιμοποιήθηκαν στην δραστηριότητα έχουν επισυναφθεί ως συνοδευτικό αρχείο.</a:t>
            </a:r>
          </a:p>
          <a:p>
            <a:endParaRPr lang="el-GR" sz="1200" dirty="0" smtClean="0">
              <a:latin typeface="Cambria" pitchFamily="18" charset="0"/>
              <a:ea typeface="Cambria" pitchFamily="18" charset="0"/>
            </a:endParaRPr>
          </a:p>
          <a:p>
            <a:r>
              <a:rPr lang="el-GR" sz="1200" dirty="0" smtClean="0">
                <a:latin typeface="Cambria" pitchFamily="18" charset="0"/>
                <a:ea typeface="Cambria" pitchFamily="18" charset="0"/>
              </a:rPr>
              <a:t> </a:t>
            </a:r>
            <a:endParaRPr lang="el-GR" sz="1200" u="sng" dirty="0" smtClean="0">
              <a:latin typeface="Cambria" pitchFamily="18" charset="0"/>
              <a:ea typeface="Cambria" pitchFamily="18" charset="0"/>
            </a:endParaRPr>
          </a:p>
          <a:p>
            <a:endParaRPr lang="el-GR" sz="1200" u="sng" dirty="0" smtClean="0">
              <a:latin typeface="Cambria" pitchFamily="18" charset="0"/>
              <a:ea typeface="Cambria" pitchFamily="18" charset="0"/>
            </a:endParaRPr>
          </a:p>
          <a:p>
            <a:endParaRPr lang="el-GR" sz="1200" dirty="0">
              <a:latin typeface="Cambria" pitchFamily="18" charset="0"/>
              <a:ea typeface="Cambr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23</a:t>
            </a:fld>
            <a:endParaRPr lang="en-US" dirty="0"/>
          </a:p>
        </p:txBody>
      </p:sp>
      <p:pic>
        <p:nvPicPr>
          <p:cNvPr id="9" name="Content Placeholder 8" descr="o-o-o-happy-o-o-o-10.jpg"/>
          <p:cNvPicPr>
            <a:picLocks noGrp="1" noChangeAspect="1"/>
          </p:cNvPicPr>
          <p:nvPr>
            <p:ph sz="half" idx="2"/>
          </p:nvPr>
        </p:nvPicPr>
        <p:blipFill>
          <a:blip r:embed="rId2" cstate="print"/>
          <a:stretch>
            <a:fillRect/>
          </a:stretch>
        </p:blipFill>
        <p:spPr>
          <a:xfrm>
            <a:off x="446351" y="205450"/>
            <a:ext cx="8230667" cy="4627491"/>
          </a:xfrm>
        </p:spPr>
      </p:pic>
      <p:sp>
        <p:nvSpPr>
          <p:cNvPr id="10" name="Rectangle 9"/>
          <p:cNvSpPr/>
          <p:nvPr/>
        </p:nvSpPr>
        <p:spPr>
          <a:xfrm>
            <a:off x="3084395" y="5390866"/>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1400" dirty="0" smtClean="0"/>
              <a:t>A Mystery Dictionary</a:t>
            </a:r>
            <a:r>
              <a:rPr lang="el-GR" sz="1400" dirty="0" smtClean="0"/>
              <a:t>.</a:t>
            </a:r>
            <a:endParaRPr lang="el-GR"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24</a:t>
            </a:fld>
            <a:endParaRPr lang="en-US" dirty="0"/>
          </a:p>
        </p:txBody>
      </p:sp>
      <p:sp>
        <p:nvSpPr>
          <p:cNvPr id="7" name="Content Placeholder 6"/>
          <p:cNvSpPr>
            <a:spLocks noGrp="1"/>
          </p:cNvSpPr>
          <p:nvPr>
            <p:ph sz="half" idx="2"/>
          </p:nvPr>
        </p:nvSpPr>
        <p:spPr/>
        <p:txBody>
          <a:bodyPr>
            <a:noAutofit/>
          </a:bodyPr>
          <a:lstStyle/>
          <a:p>
            <a:r>
              <a:rPr lang="el-GR" sz="1050" b="1" dirty="0" smtClean="0"/>
              <a:t>ΔΡΑΣΤΗΡΙΟΤΗΤΑ 3: Κινηματογράφηση λεξικού μυστηρίου.</a:t>
            </a:r>
          </a:p>
          <a:p>
            <a:endParaRPr lang="el-GR" sz="1050" dirty="0"/>
          </a:p>
          <a:p>
            <a:pPr lvl="1">
              <a:buFont typeface="Arial" pitchFamily="34" charset="0"/>
              <a:buChar char="•"/>
            </a:pPr>
            <a:r>
              <a:rPr lang="el-GR" sz="1050" u="sng" dirty="0"/>
              <a:t>Διάρκεια</a:t>
            </a:r>
            <a:r>
              <a:rPr lang="el-GR" sz="1050" u="sng" dirty="0" smtClean="0"/>
              <a:t>:</a:t>
            </a:r>
            <a:r>
              <a:rPr lang="el-GR" sz="1050" dirty="0" smtClean="0"/>
              <a:t> 1</a:t>
            </a:r>
            <a:r>
              <a:rPr lang="en-US" sz="1050" dirty="0" smtClean="0"/>
              <a:t> </a:t>
            </a:r>
            <a:r>
              <a:rPr lang="el-GR" sz="1050" dirty="0" smtClean="0"/>
              <a:t>διδακτική ώρα</a:t>
            </a:r>
          </a:p>
          <a:p>
            <a:pPr lvl="1">
              <a:buFont typeface="Arial" pitchFamily="34" charset="0"/>
              <a:buChar char="•"/>
            </a:pPr>
            <a:endParaRPr lang="el-GR" sz="1050" dirty="0"/>
          </a:p>
          <a:p>
            <a:pPr lvl="1">
              <a:buFont typeface="Arial" pitchFamily="34" charset="0"/>
              <a:buChar char="•"/>
            </a:pPr>
            <a:r>
              <a:rPr lang="el-GR" sz="1050" u="sng" dirty="0"/>
              <a:t>Είδος δραστηριότητας:</a:t>
            </a:r>
            <a:r>
              <a:rPr lang="el-GR" sz="1050" dirty="0"/>
              <a:t> </a:t>
            </a:r>
            <a:r>
              <a:rPr lang="el-GR" sz="1050" dirty="0" smtClean="0"/>
              <a:t> Δημιουργία βίντεο.</a:t>
            </a:r>
          </a:p>
          <a:p>
            <a:pPr lvl="1">
              <a:buFont typeface="Arial" pitchFamily="34" charset="0"/>
              <a:buChar char="•"/>
            </a:pPr>
            <a:endParaRPr lang="el-GR" sz="1050" dirty="0"/>
          </a:p>
          <a:p>
            <a:pPr lvl="1">
              <a:buFont typeface="Arial" pitchFamily="34" charset="0"/>
              <a:buChar char="•"/>
            </a:pPr>
            <a:r>
              <a:rPr lang="el-GR" sz="1050" u="sng" dirty="0"/>
              <a:t>Οργάνωση τάξης:</a:t>
            </a:r>
            <a:r>
              <a:rPr lang="el-GR" sz="1050" dirty="0"/>
              <a:t> </a:t>
            </a:r>
            <a:r>
              <a:rPr lang="el-GR" sz="1050" dirty="0" smtClean="0"/>
              <a:t> Συλλογική εργασία σε επίπεδο σχολικής τάξης.</a:t>
            </a:r>
          </a:p>
          <a:p>
            <a:pPr lvl="1">
              <a:buFont typeface="Arial" pitchFamily="34" charset="0"/>
              <a:buChar char="•"/>
            </a:pPr>
            <a:endParaRPr lang="el-GR" sz="1050" dirty="0" smtClean="0"/>
          </a:p>
          <a:p>
            <a:pPr lvl="1">
              <a:buFont typeface="Arial" pitchFamily="34" charset="0"/>
              <a:buChar char="•"/>
            </a:pPr>
            <a:r>
              <a:rPr lang="el-GR" sz="1050" u="sng" dirty="0" smtClean="0"/>
              <a:t>Ρόλος </a:t>
            </a:r>
            <a:r>
              <a:rPr lang="el-GR" sz="1050" u="sng" dirty="0"/>
              <a:t>του </a:t>
            </a:r>
            <a:r>
              <a:rPr lang="el-GR" sz="1050" u="sng" dirty="0" smtClean="0"/>
              <a:t>διδάσκοντα:</a:t>
            </a:r>
            <a:r>
              <a:rPr lang="el-GR" sz="1050" dirty="0" smtClean="0"/>
              <a:t> Υποστηρικτικός, συμβουλευτικός, διευκολυντικός, συντονιστικός.</a:t>
            </a:r>
          </a:p>
          <a:p>
            <a:pPr lvl="1">
              <a:buNone/>
            </a:pPr>
            <a:endParaRPr lang="el-GR" sz="1050" dirty="0" smtClean="0"/>
          </a:p>
          <a:p>
            <a:pPr lvl="1">
              <a:buFont typeface="Arial" pitchFamily="34" charset="0"/>
              <a:buChar char="•"/>
            </a:pPr>
            <a:r>
              <a:rPr lang="el-GR" sz="1050" u="sng" dirty="0" smtClean="0"/>
              <a:t>Σύνδεση με τον διδακτικό στόχο</a:t>
            </a:r>
            <a:r>
              <a:rPr lang="el-GR" sz="1050" dirty="0" smtClean="0"/>
              <a:t>:</a:t>
            </a:r>
          </a:p>
          <a:p>
            <a:r>
              <a:rPr lang="el-GR" sz="1050" dirty="0" smtClean="0"/>
              <a:t>Η επέκταση των γλωσσικών οριζόντων των μαθητών καθώς έρχονται σε επαφή με τις αντίστοιχες λέξεις που επιλέχθησαν στις γλώσσες συνεργασίας (ισπανικά, τσέχικα).  </a:t>
            </a:r>
          </a:p>
          <a:p>
            <a:r>
              <a:rPr lang="el-GR" sz="1050" dirty="0" smtClean="0"/>
              <a:t>Η συμμετοχή των μαθητών στην κατασκευή του έργου, καθιστώντας τους πραγματικούς πρωταγωνιστές της εκπαιδευτικής διαδικασίας. </a:t>
            </a:r>
          </a:p>
          <a:p>
            <a:r>
              <a:rPr lang="el-GR" sz="1050" dirty="0" smtClean="0"/>
              <a:t>Η συμμετοχή των μαθητών σε μια δημιουργική και διαδραστική εργασία.</a:t>
            </a:r>
          </a:p>
          <a:p>
            <a:r>
              <a:rPr lang="el-GR" sz="1050" dirty="0" smtClean="0"/>
              <a:t>Η ανάληψη ρόλων ανάλογη με την επιθυμία, δεξιότητες ή ικανότητες των μαθητών (φωνητική παραγωγή του λεξιλογίου στην γλώσσα των εταίρων, συμμετοχή στο βίντεο, υποκριτικές δεξιότητες).</a:t>
            </a:r>
          </a:p>
          <a:p>
            <a:r>
              <a:rPr lang="el-GR" sz="1050" dirty="0" smtClean="0"/>
              <a:t>Η επαφή με την γλωσσική πολυμορφία ως εργαλείο για την επίτευξη μεγαλύτερης διαπολιτισμικής κατανόησης.</a:t>
            </a:r>
          </a:p>
          <a:p>
            <a:pPr lvl="1">
              <a:buNone/>
            </a:pPr>
            <a:endParaRPr lang="el-GR" sz="1050" u="sng" dirty="0" smtClean="0"/>
          </a:p>
          <a:p>
            <a:pPr lvl="1">
              <a:buFont typeface="Arial" pitchFamily="34" charset="0"/>
              <a:buChar char="•"/>
            </a:pPr>
            <a:endParaRPr lang="el-GR" sz="1050" dirty="0" smtClean="0"/>
          </a:p>
          <a:p>
            <a:endParaRPr lang="el-GR" sz="105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82388" y="1083922"/>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descr="lo4.png"/>
          <p:cNvPicPr>
            <a:picLocks noGrp="1" noChangeAspect="1"/>
          </p:cNvPicPr>
          <p:nvPr>
            <p:ph sz="half" idx="2"/>
          </p:nvPr>
        </p:nvPicPr>
        <p:blipFill>
          <a:blip r:embed="rId2" cstate="print"/>
          <a:stretch>
            <a:fillRect/>
          </a:stretch>
        </p:blipFill>
        <p:spPr>
          <a:xfrm>
            <a:off x="809898" y="1236124"/>
            <a:ext cx="1559008" cy="1442079"/>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2754ED01-E2A0-4C1E-8E21-014B99041579}" type="slidenum">
              <a:rPr lang="en-US" smtClean="0"/>
              <a:pPr/>
              <a:t>25</a:t>
            </a:fld>
            <a:endParaRPr lang="en-US" dirty="0"/>
          </a:p>
        </p:txBody>
      </p:sp>
      <p:sp>
        <p:nvSpPr>
          <p:cNvPr id="24" name="Content Placeholder 23"/>
          <p:cNvSpPr>
            <a:spLocks noGrp="1"/>
          </p:cNvSpPr>
          <p:nvPr>
            <p:ph sz="quarter" idx="14"/>
          </p:nvPr>
        </p:nvSpPr>
        <p:spPr>
          <a:xfrm>
            <a:off x="2807043" y="1130770"/>
            <a:ext cx="5820097" cy="1744639"/>
          </a:xfrm>
        </p:spPr>
        <p:txBody>
          <a:bodyPr>
            <a:normAutofit/>
          </a:bodyPr>
          <a:lstStyle/>
          <a:p>
            <a:r>
              <a:rPr lang="el-GR"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Πρόγραμμα δημιουργίας/επεξεργασίας βίντεο</a:t>
            </a:r>
            <a:r>
              <a:rPr lang="en-US"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a:t>
            </a:r>
            <a:endParaRPr lang="el-GR"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endParaRPr>
          </a:p>
          <a:p>
            <a:pPr lvl="2"/>
            <a:r>
              <a:rPr lang="el-GR" dirty="0" smtClean="0"/>
              <a:t>Εγκατεστημένο στον υπολογιστή.</a:t>
            </a:r>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26</a:t>
            </a:fld>
            <a:endParaRPr lang="en-US" dirty="0"/>
          </a:p>
        </p:txBody>
      </p:sp>
      <p:sp>
        <p:nvSpPr>
          <p:cNvPr id="7" name="Content Placeholder 6"/>
          <p:cNvSpPr>
            <a:spLocks noGrp="1"/>
          </p:cNvSpPr>
          <p:nvPr>
            <p:ph sz="half" idx="2"/>
          </p:nvPr>
        </p:nvSpPr>
        <p:spPr/>
        <p:txBody>
          <a:bodyPr>
            <a:noAutofit/>
          </a:bodyPr>
          <a:lstStyle/>
          <a:p>
            <a:r>
              <a:rPr lang="el-GR" sz="1050" u="sng" dirty="0" smtClean="0"/>
              <a:t>Περιγραφή</a:t>
            </a:r>
            <a:r>
              <a:rPr lang="el-GR" sz="1050" dirty="0" smtClean="0"/>
              <a:t>:</a:t>
            </a:r>
          </a:p>
          <a:p>
            <a:r>
              <a:rPr lang="el-GR" sz="1050" dirty="0" smtClean="0"/>
              <a:t>Ο στόχος της διδακτικής αυτής ώρας ήταν η οπτικοποίηση του λεξικού μυστηρίου και η βιωματική επαφή των μαθητών με τη γλωσσική πολυμορφία. Προσπαθώντας να προφέρουν ίδιες σημασιολογικά λέξεις όχι πλέον στη γλώσσα στόχο αλλά στη γλώσσα των εταίρων οι μαθητές αντιλήφθηκαν καλύτερα την διαπολιτισμικότητα, διασκεδάζοντας παράλληλα. </a:t>
            </a:r>
          </a:p>
          <a:p>
            <a:r>
              <a:rPr lang="el-GR" sz="1050" dirty="0" smtClean="0"/>
              <a:t>Προϋπόθεση υλοποίησης αυτής της διδακτικής ώρας στο χρόνο που προσφερόταν ήταν η προεργασία των μαθητών σχετικά με την ανάθεση ρόλων ανάλογων των δεξιοτήτων του κάθε ένα. Κατά την έναρξη της ώρας, οι μαθητές έπρεπε να είχαν ήδη συνεννοηθεί τις μικρές ομάδες οι οποίες θα αναλάμβαναν, εφόσον το επιθυμούσαν, να παρουσιάσουν οπτικά τις λέξεις του λεξικού μυστηρίου όπως και τον τρόπο παρουσίασής τους.</a:t>
            </a:r>
          </a:p>
          <a:p>
            <a:r>
              <a:rPr lang="el-GR" sz="1050" dirty="0" smtClean="0"/>
              <a:t>Επιστράτευσαν τις ακουστικές τους δεξιότητες και τις δεξιότητες στην προφορά και χωρίς να δυσκολευτούν, καθώς γνωρίζουν τα δυνατά τους </a:t>
            </a:r>
            <a:r>
              <a:rPr lang="el-GR" sz="1050" dirty="0" smtClean="0"/>
              <a:t>σημεία</a:t>
            </a:r>
            <a:r>
              <a:rPr lang="en-US" sz="1050" dirty="0" smtClean="0"/>
              <a:t>,</a:t>
            </a:r>
            <a:r>
              <a:rPr lang="el-GR" sz="1050" dirty="0" smtClean="0"/>
              <a:t> </a:t>
            </a:r>
            <a:r>
              <a:rPr lang="el-GR" sz="1050" dirty="0" smtClean="0"/>
              <a:t>ήρθαν έτοιμοι στην τάξη.</a:t>
            </a:r>
          </a:p>
          <a:p>
            <a:r>
              <a:rPr lang="el-GR" sz="1050" dirty="0" smtClean="0"/>
              <a:t>Όλοι οι μαθητές ανεξαιρέτως επιθυμούσαν να δοκιμάσουν να προφέρουν τις λέξεις στην γλώσσα των εταίρων. Η ελληνική ομάδα ανέλαβε να προσπαθήσει να προφέρει τις λέξεις της τσεχικής ομάδας. Έτσι λοιπόν και εφόσον οι μαθητές είχαν κάνει τον διαχωρισμό τους έρχονταν σε μικρές ομάδες στον υπολογιστή όπου υπήρχε ανοιχτή η πολυμεσική παρουσίαση και αφού έκαναν εξάσκηση τις τσεχικές λέξεις, ανακοίνωναν στην εκπαιδευτικό τον τρόπο  και τον χώρο οπτικοποίησης. Όλες οι επιθυμίες των μαθητών έγιναν πραγματικότητα  Άλλοι επιθυμούσαν να κάνουν ατομική καταγραφή και άλλοι ομαδική. Ανέλαβαν λοιπόν πλήρως τον έλεγχο οπτικοποίησης και ο εκπαιδευτικός κινηματογράφησε τις επιθυμίες τους. Σε περίπτωση που οι μαθητές του το επιθυμούσαν, γινόταν δεύτερη λήψη</a:t>
            </a:r>
            <a:r>
              <a:rPr lang="el-GR" sz="1050" dirty="0" smtClean="0"/>
              <a:t>.</a:t>
            </a:r>
            <a:r>
              <a:rPr lang="el-GR" sz="1050" dirty="0" smtClean="0"/>
              <a:t> Η </a:t>
            </a:r>
            <a:r>
              <a:rPr lang="el-GR" sz="1050" dirty="0" smtClean="0"/>
              <a:t>διαδικασία ολοκληρώθηκε όταν ένιωσαν ότι το αποτέλεσμά τους ικανοποιούσε.</a:t>
            </a:r>
            <a:r>
              <a:rPr lang="el-GR" sz="1050" dirty="0" smtClean="0"/>
              <a:t>. </a:t>
            </a:r>
            <a:r>
              <a:rPr lang="el-GR" sz="1050" dirty="0" smtClean="0"/>
              <a:t>Οι λέξεις ήταν στο σύνολό τους τριάντα και έτσι αξιοποιήθηκε για την ολοκλήρωση της κινηματογράφησης ένα μικρό μέρος και από την επομένη διδακτική ώρα.</a:t>
            </a:r>
          </a:p>
          <a:p>
            <a:r>
              <a:rPr lang="el-GR" sz="1050" dirty="0" smtClean="0"/>
              <a:t>Ένας εκ των τριών εκπαιδευτικών των συνεργαζόμενων χωρών ανέλαβε το μοντάζ και τη δημιουργία μιας κοινής οπτικοποίησης χρησιμοποιώντας λογισμικό επεξεργασίας </a:t>
            </a:r>
            <a:r>
              <a:rPr lang="en-US" sz="1050" dirty="0" smtClean="0"/>
              <a:t>video</a:t>
            </a:r>
            <a:r>
              <a:rPr lang="el-GR" sz="1050" dirty="0" smtClean="0"/>
              <a:t>, εγκατεστημένο στον υπολογιστή.</a:t>
            </a:r>
          </a:p>
          <a:p>
            <a:endParaRPr lang="el-GR" sz="105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27</a:t>
            </a:fld>
            <a:endParaRPr lang="en-US" dirty="0"/>
          </a:p>
        </p:txBody>
      </p:sp>
      <p:sp>
        <p:nvSpPr>
          <p:cNvPr id="4" name="Content Placeholder 3"/>
          <p:cNvSpPr>
            <a:spLocks noGrp="1"/>
          </p:cNvSpPr>
          <p:nvPr>
            <p:ph sz="half" idx="2"/>
          </p:nvPr>
        </p:nvSpPr>
        <p:spPr/>
        <p:txBody>
          <a:bodyPr/>
          <a:lstStyle/>
          <a:p>
            <a:r>
              <a:rPr lang="el-GR" dirty="0" smtClean="0"/>
              <a:t>Αποτελέσματα δραστηριότητας: </a:t>
            </a:r>
          </a:p>
          <a:p>
            <a:r>
              <a:rPr lang="el-GR" dirty="0" smtClean="0"/>
              <a:t>Οπτικοποίηση του λεξικού μυστηρίου. Το βίντεο περιέχει υδατογράφημα.</a:t>
            </a:r>
          </a:p>
          <a:p>
            <a:r>
              <a:rPr lang="el-GR" dirty="0" smtClean="0"/>
              <a:t>Έχει κατατεθεί ξεχωριστά ως επισυναπτόμενο αρχείο με μωσαϊκό στα πρόσωπα των μαθητών για λόγους ασφαλείας ευαίσθητων προσωπικών δεδομένων, παρά το γεγονός της ύπαρξης έγγραφης συναίνεσης των κηδεμόνων.</a:t>
            </a:r>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28</a:t>
            </a:fld>
            <a:endParaRPr lang="en-US" dirty="0"/>
          </a:p>
        </p:txBody>
      </p:sp>
      <p:sp>
        <p:nvSpPr>
          <p:cNvPr id="7" name="Content Placeholder 6"/>
          <p:cNvSpPr>
            <a:spLocks noGrp="1"/>
          </p:cNvSpPr>
          <p:nvPr>
            <p:ph sz="half" idx="2"/>
          </p:nvPr>
        </p:nvSpPr>
        <p:spPr/>
        <p:txBody>
          <a:bodyPr>
            <a:noAutofit/>
          </a:bodyPr>
          <a:lstStyle/>
          <a:p>
            <a:r>
              <a:rPr lang="el-GR" sz="1050" b="1" dirty="0" smtClean="0"/>
              <a:t>ΔΡΑΣΤΗΡΙΟΤΗΤΑ 4: Λεξικό μυστηρίου και ανατροφοδότηση.</a:t>
            </a:r>
            <a:endParaRPr lang="el-GR" sz="1050" dirty="0" smtClean="0"/>
          </a:p>
          <a:p>
            <a:endParaRPr lang="el-GR" sz="1050" dirty="0"/>
          </a:p>
          <a:p>
            <a:pPr lvl="1">
              <a:buFont typeface="Arial" pitchFamily="34" charset="0"/>
              <a:buChar char="•"/>
            </a:pPr>
            <a:r>
              <a:rPr lang="el-GR" sz="1050" u="sng" dirty="0"/>
              <a:t>Διάρκεια</a:t>
            </a:r>
            <a:r>
              <a:rPr lang="el-GR" sz="1050" u="sng" dirty="0" smtClean="0"/>
              <a:t>:</a:t>
            </a:r>
            <a:r>
              <a:rPr lang="el-GR" sz="1050" dirty="0" smtClean="0"/>
              <a:t> 1</a:t>
            </a:r>
            <a:r>
              <a:rPr lang="en-US" sz="1050" dirty="0" smtClean="0"/>
              <a:t> </a:t>
            </a:r>
            <a:r>
              <a:rPr lang="el-GR" sz="1050" dirty="0" smtClean="0"/>
              <a:t>διδακτική ώρα</a:t>
            </a:r>
          </a:p>
          <a:p>
            <a:pPr lvl="1">
              <a:buFont typeface="Arial" pitchFamily="34" charset="0"/>
              <a:buChar char="•"/>
            </a:pPr>
            <a:endParaRPr lang="el-GR" sz="1050" dirty="0"/>
          </a:p>
          <a:p>
            <a:pPr lvl="1">
              <a:buFont typeface="Arial" pitchFamily="34" charset="0"/>
              <a:buChar char="•"/>
            </a:pPr>
            <a:r>
              <a:rPr lang="el-GR" sz="1050" u="sng" dirty="0"/>
              <a:t>Είδος δραστηριότητας:</a:t>
            </a:r>
            <a:r>
              <a:rPr lang="el-GR" sz="1050" dirty="0"/>
              <a:t> </a:t>
            </a:r>
            <a:r>
              <a:rPr lang="el-GR" sz="1050" dirty="0" smtClean="0"/>
              <a:t> Παρουσίαση, συζήτηση και ανατροφορότηση.</a:t>
            </a:r>
          </a:p>
          <a:p>
            <a:pPr lvl="1">
              <a:buFont typeface="Arial" pitchFamily="34" charset="0"/>
              <a:buChar char="•"/>
            </a:pPr>
            <a:endParaRPr lang="el-GR" sz="1050" dirty="0"/>
          </a:p>
          <a:p>
            <a:pPr lvl="1">
              <a:buFont typeface="Arial" pitchFamily="34" charset="0"/>
              <a:buChar char="•"/>
            </a:pPr>
            <a:r>
              <a:rPr lang="el-GR" sz="1050" u="sng" dirty="0"/>
              <a:t>Οργάνωση τάξης:</a:t>
            </a:r>
            <a:r>
              <a:rPr lang="el-GR" sz="1050" dirty="0"/>
              <a:t> </a:t>
            </a:r>
            <a:r>
              <a:rPr lang="el-GR" sz="1050" dirty="0" smtClean="0"/>
              <a:t> Συλλογική εργασία σε επίπεδο σχολικής τάξης.</a:t>
            </a:r>
          </a:p>
          <a:p>
            <a:pPr lvl="1">
              <a:buFont typeface="Arial" pitchFamily="34" charset="0"/>
              <a:buChar char="•"/>
            </a:pPr>
            <a:endParaRPr lang="el-GR" sz="1050" dirty="0" smtClean="0"/>
          </a:p>
          <a:p>
            <a:pPr lvl="1">
              <a:buFont typeface="Arial" pitchFamily="34" charset="0"/>
              <a:buChar char="•"/>
            </a:pPr>
            <a:r>
              <a:rPr lang="el-GR" sz="1050" u="sng" dirty="0" smtClean="0"/>
              <a:t>Ρόλος </a:t>
            </a:r>
            <a:r>
              <a:rPr lang="el-GR" sz="1050" u="sng" dirty="0"/>
              <a:t>του </a:t>
            </a:r>
            <a:r>
              <a:rPr lang="el-GR" sz="1050" u="sng" dirty="0" smtClean="0"/>
              <a:t>διδάσκοντα:</a:t>
            </a:r>
            <a:r>
              <a:rPr lang="el-GR" sz="1050" dirty="0" smtClean="0"/>
              <a:t> Υποστηρικτικός, συμβουλευτικός, διευκολυντικός, συντονιστικός. διδακτικός.</a:t>
            </a:r>
          </a:p>
          <a:p>
            <a:pPr lvl="1">
              <a:buFont typeface="Arial" pitchFamily="34" charset="0"/>
              <a:buChar char="•"/>
            </a:pPr>
            <a:endParaRPr lang="el-GR" sz="1050" dirty="0" smtClean="0"/>
          </a:p>
          <a:p>
            <a:pPr lvl="1">
              <a:buFont typeface="Arial" pitchFamily="34" charset="0"/>
              <a:buChar char="•"/>
            </a:pPr>
            <a:r>
              <a:rPr lang="el-GR" sz="1050" u="sng" dirty="0" smtClean="0"/>
              <a:t>Σύνδεση με τον διδακτικό στόχο</a:t>
            </a:r>
            <a:r>
              <a:rPr lang="el-GR" sz="1050" dirty="0" smtClean="0"/>
              <a:t>:</a:t>
            </a:r>
          </a:p>
          <a:p>
            <a:r>
              <a:rPr lang="el-GR" sz="1050" dirty="0" smtClean="0"/>
              <a:t> Η εξάσκηση της αγγλική γλώσσα σε γραπτό και προφορικό λόγο.</a:t>
            </a:r>
          </a:p>
          <a:p>
            <a:r>
              <a:rPr lang="el-GR" sz="1050" dirty="0" smtClean="0"/>
              <a:t>Η εμπλοκή σε δραστηριότητες που προάγουν την κριτική σκέψη και τον αναστοχαμό.</a:t>
            </a:r>
          </a:p>
          <a:p>
            <a:r>
              <a:rPr lang="el-GR" sz="1050" dirty="0" smtClean="0"/>
              <a:t>Η εξάσκηση του λεξιλογίου έφρασης της γνώμης των μαθητών στην γλώσσα στόχο. </a:t>
            </a:r>
          </a:p>
          <a:p>
            <a:r>
              <a:rPr lang="el-GR" sz="1050" dirty="0" smtClean="0"/>
              <a:t>Η ανάπτυξη βασικών δεξιοτήτων ψηφιακής ικανότητας, μέσα από την γνωριμία, εξοικείωση και χρήση εργαλείων ΤΠΕ.</a:t>
            </a:r>
          </a:p>
          <a:p>
            <a:pPr lvl="1">
              <a:buFont typeface="Arial" pitchFamily="34" charset="0"/>
              <a:buChar char="•"/>
            </a:pPr>
            <a:endParaRPr lang="el-GR" sz="1050" dirty="0" smtClean="0"/>
          </a:p>
          <a:p>
            <a:pPr lvl="1">
              <a:buNone/>
            </a:pPr>
            <a:endParaRPr lang="el-GR" sz="1050" dirty="0" smtClean="0"/>
          </a:p>
          <a:p>
            <a:pPr lvl="1">
              <a:buFont typeface="Arial" pitchFamily="34" charset="0"/>
              <a:buChar char="•"/>
            </a:pPr>
            <a:endParaRPr lang="el-GR" sz="1050" dirty="0" smtClean="0"/>
          </a:p>
          <a:p>
            <a:pPr lvl="1">
              <a:buNone/>
            </a:pPr>
            <a:endParaRPr lang="el-GR" sz="1050" u="sng" dirty="0" smtClean="0"/>
          </a:p>
          <a:p>
            <a:pPr lvl="1">
              <a:buFont typeface="Arial" pitchFamily="34" charset="0"/>
              <a:buChar char="•"/>
            </a:pPr>
            <a:endParaRPr lang="el-GR" sz="1050" dirty="0" smtClean="0"/>
          </a:p>
          <a:p>
            <a:endParaRPr lang="el-GR" sz="105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56263" y="1256612"/>
            <a:ext cx="5525589" cy="1238393"/>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descr="lo4.png"/>
          <p:cNvPicPr>
            <a:picLocks noGrp="1" noChangeAspect="1"/>
          </p:cNvPicPr>
          <p:nvPr>
            <p:ph sz="half" idx="2"/>
          </p:nvPr>
        </p:nvPicPr>
        <p:blipFill>
          <a:blip r:embed="rId2" cstate="print">
            <a:clrChange>
              <a:clrFrom>
                <a:srgbClr val="FFFFFF"/>
              </a:clrFrom>
              <a:clrTo>
                <a:srgbClr val="FFFFFF">
                  <a:alpha val="0"/>
                </a:srgbClr>
              </a:clrTo>
            </a:clrChange>
          </a:blip>
          <a:stretch>
            <a:fillRect/>
          </a:stretch>
        </p:blipFill>
        <p:spPr>
          <a:xfrm>
            <a:off x="293436" y="1188720"/>
            <a:ext cx="2553775" cy="1380140"/>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795450" y="1359794"/>
            <a:ext cx="4428309" cy="887017"/>
          </a:xfrm>
        </p:spPr>
        <p:txBody>
          <a:bodyPr>
            <a:normAutofit/>
          </a:bodyPr>
          <a:lstStyle/>
          <a:p>
            <a:r>
              <a:rPr lang="en-US"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  </a:t>
            </a:r>
            <a:r>
              <a:rPr lang="el-GR"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Εργαλείο έκφρασης ιδεών σε</a:t>
            </a:r>
            <a:r>
              <a:rPr lang="en-US"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 </a:t>
            </a:r>
            <a:r>
              <a:rPr lang="el-GR"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ομαδοσυνεργατικό κλίμα</a:t>
            </a:r>
            <a:r>
              <a:rPr lang="en-US"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a:t>
            </a:r>
            <a:endParaRPr lang="el-GR" sz="2000"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endParaRPr>
          </a:p>
          <a:p>
            <a:pPr lvl="2">
              <a:buNone/>
            </a:pPr>
            <a:endParaRPr lang="el-GR" b="0" dirty="0" smtClean="0"/>
          </a:p>
        </p:txBody>
      </p:sp>
      <p:sp>
        <p:nvSpPr>
          <p:cNvPr id="3" name="Slide Number Placeholder 2"/>
          <p:cNvSpPr>
            <a:spLocks noGrp="1"/>
          </p:cNvSpPr>
          <p:nvPr>
            <p:ph type="sldNum" sz="quarter" idx="12"/>
          </p:nvPr>
        </p:nvSpPr>
        <p:spPr/>
        <p:txBody>
          <a:bodyPr/>
          <a:lstStyle/>
          <a:p>
            <a:fld id="{2754ED01-E2A0-4C1E-8E21-014B99041579}" type="slidenum">
              <a:rPr lang="en-US" smtClean="0"/>
              <a:pPr/>
              <a:t>29</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sp>
        <p:nvSpPr>
          <p:cNvPr id="10" name="Round Single Corner Rectangle 9"/>
          <p:cNvSpPr/>
          <p:nvPr/>
        </p:nvSpPr>
        <p:spPr>
          <a:xfrm>
            <a:off x="2738844" y="3370217"/>
            <a:ext cx="5817327" cy="1288868"/>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lvl="0" indent="-342900">
              <a:spcBef>
                <a:spcPts val="800"/>
              </a:spcBef>
              <a:defRPr/>
            </a:pPr>
            <a:r>
              <a:rPr lang="el-GR" sz="2000" b="1" dirty="0" smtClean="0">
                <a:solidFill>
                  <a:schemeClr val="accent2">
                    <a:lumMod val="50000"/>
                  </a:schemeClr>
                </a:solidFill>
                <a:effectLst>
                  <a:outerShdw blurRad="38100" dist="38100" dir="2700000" algn="tl">
                    <a:srgbClr val="000000">
                      <a:alpha val="43137"/>
                    </a:srgbClr>
                  </a:outerShdw>
                </a:effectLst>
                <a:latin typeface="Cambria" pitchFamily="18" charset="0"/>
                <a:ea typeface="Cambria" pitchFamily="18" charset="0"/>
              </a:rPr>
              <a:t>Πολυμεσικό εργαλείο </a:t>
            </a:r>
            <a:r>
              <a:rPr lang="el-GR" sz="2000" b="1" dirty="0" smtClean="0">
                <a:solidFill>
                  <a:schemeClr val="accent2">
                    <a:lumMod val="50000"/>
                  </a:schemeClr>
                </a:solidFill>
                <a:effectLst>
                  <a:outerShdw blurRad="38100" dist="38100" dir="2700000" algn="tl">
                    <a:srgbClr val="000000">
                      <a:alpha val="43137"/>
                    </a:srgbClr>
                  </a:outerShdw>
                </a:effectLst>
              </a:rPr>
              <a:t>παρουσιάσεων</a:t>
            </a:r>
          </a:p>
          <a:p>
            <a:pPr marL="342900" lvl="0" indent="-342900">
              <a:spcBef>
                <a:spcPts val="800"/>
              </a:spcBef>
              <a:defRPr/>
            </a:pPr>
            <a:r>
              <a:rPr lang="el-GR" sz="2000" b="1" dirty="0" smtClean="0">
                <a:solidFill>
                  <a:schemeClr val="accent2">
                    <a:lumMod val="50000"/>
                  </a:schemeClr>
                </a:solidFill>
                <a:effectLst>
                  <a:outerShdw blurRad="38100" dist="38100" dir="2700000" algn="tl">
                    <a:srgbClr val="000000">
                      <a:alpha val="43137"/>
                    </a:srgbClr>
                  </a:outerShdw>
                </a:effectLst>
              </a:rPr>
              <a:t> </a:t>
            </a:r>
            <a:endParaRPr lang="el-GR" sz="2000" u="sng" dirty="0" smtClean="0">
              <a:hlinkClick r:id="rId3"/>
            </a:endParaRPr>
          </a:p>
          <a:p>
            <a:endParaRPr lang="el-GR" sz="2000" dirty="0" smtClean="0"/>
          </a:p>
        </p:txBody>
      </p:sp>
      <p:pic>
        <p:nvPicPr>
          <p:cNvPr id="11" name="Content Placeholder 26" descr="newton.JPG"/>
          <p:cNvPicPr>
            <a:picLocks noChangeAspect="1"/>
          </p:cNvPicPr>
          <p:nvPr/>
        </p:nvPicPr>
        <p:blipFill>
          <a:blip r:embed="rId4" cstate="print"/>
          <a:stretch>
            <a:fillRect/>
          </a:stretch>
        </p:blipFill>
        <p:spPr>
          <a:xfrm>
            <a:off x="973177" y="3341969"/>
            <a:ext cx="1299760" cy="12997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dirty="0"/>
          </a:p>
        </p:txBody>
      </p:sp>
      <p:sp>
        <p:nvSpPr>
          <p:cNvPr id="12" name="Content Placeholder 11"/>
          <p:cNvSpPr>
            <a:spLocks noGrp="1"/>
          </p:cNvSpPr>
          <p:nvPr>
            <p:ph sz="half" idx="2"/>
          </p:nvPr>
        </p:nvSpPr>
        <p:spPr/>
        <p:txBody>
          <a:bodyPr>
            <a:normAutofit/>
          </a:bodyPr>
          <a:lstStyle/>
          <a:p>
            <a:pPr lvl="3">
              <a:lnSpc>
                <a:spcPct val="150000"/>
              </a:lnSpc>
              <a:buNone/>
            </a:pPr>
            <a:endParaRPr lang="en-US" sz="1200" dirty="0" smtClean="0"/>
          </a:p>
          <a:p>
            <a:pPr lvl="3">
              <a:lnSpc>
                <a:spcPct val="150000"/>
              </a:lnSpc>
              <a:buNone/>
            </a:pPr>
            <a:r>
              <a:rPr lang="en-US" sz="1200" dirty="0" smtClean="0"/>
              <a:t>	</a:t>
            </a:r>
            <a:r>
              <a:rPr lang="el-GR" sz="1200" dirty="0" smtClean="0"/>
              <a:t>Η πρακτική ήταν καλά οργανωμένη και για το λόγο αυτό δεν προέκυψαν ιδιαίτερα προβλήματα κατά την εφαρμογή της. Η μόνη δυσκολία ήταν η χρονική καθυστέρηση της υλοποίησης της δραστηριότητας καθώς το τελικό προϊόν απαιτούσε τη σύμπραξη τριών χωρών για να ολοκληρωθεί. Τα αναμενόμενα “προβλήματα” κοινών προτάσεων λέξεων μεταξύ των χωρών αντιμετωπίστηκαν δημιουργικά και κατέληξαν στην διαπραγμάτευση μέσα από συζήτηση και ψηφοφορία, ενώ άγνωστες λέξεις των μαθητών στη γλώσσα στόχο δημιουργικά επίσης αντιμετωπίστηκαν μέσα από την διερεύνηση και χρήση ηλεκτρονικού λεξικού. Στα απρόσμενα σημαντικά παραγόμενα  θα προσέθετα το βίντεο το οποίο παράχθηκε μετά από τη δημιουργία του λεξικού. Oι μαθητές εκεί άκουσαν τα ηχητικά αποσπάσματα της παρουσίασης και προσπάθησαν να προφέρουν τις λέξεις των άλλων χωρών. Δεν ήταν στον αρχικό προγραμματισμό αλλά είχε οφέλη εξοικείωσης με τις χώρες συνεργασίας και ήταν και από τις αγαπημένες δραστηριότητες των παιδιών. </a:t>
            </a:r>
          </a:p>
          <a:p>
            <a:pPr lvl="3">
              <a:lnSpc>
                <a:spcPct val="150000"/>
              </a:lnSpc>
              <a:buNone/>
            </a:pPr>
            <a:endParaRPr lang="el-GR" sz="1200" dirty="0">
              <a:latin typeface="Cambria" pitchFamily="18" charset="0"/>
              <a:ea typeface="Cambria" pitchFamily="18" charset="0"/>
            </a:endParaRPr>
          </a:p>
        </p:txBody>
      </p:sp>
    </p:spTree>
    <p:extLst>
      <p:ext uri="{BB962C8B-B14F-4D97-AF65-F5344CB8AC3E}">
        <p14:creationId xmlns:p14="http://schemas.microsoft.com/office/powerpoint/2010/main" xmlns="" val="2233531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30</a:t>
            </a:fld>
            <a:endParaRPr lang="en-US" dirty="0"/>
          </a:p>
        </p:txBody>
      </p:sp>
      <p:sp>
        <p:nvSpPr>
          <p:cNvPr id="7" name="Content Placeholder 6"/>
          <p:cNvSpPr>
            <a:spLocks noGrp="1"/>
          </p:cNvSpPr>
          <p:nvPr>
            <p:ph sz="half" idx="2"/>
          </p:nvPr>
        </p:nvSpPr>
        <p:spPr/>
        <p:txBody>
          <a:bodyPr>
            <a:noAutofit/>
          </a:bodyPr>
          <a:lstStyle/>
          <a:p>
            <a:r>
              <a:rPr lang="el-GR" sz="1050" u="sng" dirty="0" smtClean="0"/>
              <a:t>Περιγραφή</a:t>
            </a:r>
            <a:r>
              <a:rPr lang="en-US" sz="1050" dirty="0" smtClean="0"/>
              <a:t>:</a:t>
            </a:r>
          </a:p>
          <a:p>
            <a:r>
              <a:rPr lang="el-GR" sz="1050" dirty="0" smtClean="0"/>
              <a:t>Οι μαθητές παρακολούθησαν αρχικά την ολοκληρωμένη πολυμεσική παρουσίαση του λεξικού μυστηρίου και στη συνέχεια το βίντεο προφοράς των λέξεων (</a:t>
            </a:r>
            <a:r>
              <a:rPr lang="en-US" sz="1050" dirty="0" smtClean="0">
                <a:latin typeface="Cambria" pitchFamily="18" charset="0"/>
                <a:ea typeface="Cambria" pitchFamily="18" charset="0"/>
              </a:rPr>
              <a:t>worksheet</a:t>
            </a:r>
            <a:r>
              <a:rPr lang="el-GR" sz="1050" dirty="0" smtClean="0">
                <a:latin typeface="Cambria" pitchFamily="18" charset="0"/>
                <a:ea typeface="Cambria" pitchFamily="18" charset="0"/>
              </a:rPr>
              <a:t> 5</a:t>
            </a:r>
            <a:r>
              <a:rPr lang="el-GR" sz="1050" dirty="0" smtClean="0"/>
              <a:t>). Είδαν δύο διαφορετικές παρουσιάσεις που συνέθεσαν την ίδια εργασία από δύο διαφορετικές πλευρές. Και οι δύο παρουσιάσεις ήταν αποτέλεσμα συνεργατικής εργασίας μεταξύ τριών διαφορετικών χωρών, οργανωμένες σε ένα κοινό αποτέλεσμα. </a:t>
            </a:r>
          </a:p>
          <a:p>
            <a:r>
              <a:rPr lang="el-GR" sz="1050" dirty="0" smtClean="0"/>
              <a:t> </a:t>
            </a:r>
            <a:r>
              <a:rPr lang="el-GR" sz="1050" dirty="0" smtClean="0"/>
              <a:t>Ακολούθησε συζήτηση στην τάξη για τις σκέψεις και τα συμπεράσματα που απορρέουν σχετικά με τη γλωσσική πολυμορφία, ομοιότητες και διαφορές μεταξύ γλωσσών και χωρών.  Οι μαθητές ανατροφοδότησαν την εργασία τους και μοιράστηκαν σκέψεις και σχόλια σε ένα κοινό διαδικτυακό τοίχο.</a:t>
            </a:r>
          </a:p>
          <a:p>
            <a:r>
              <a:rPr lang="el-GR" sz="1050" dirty="0" smtClean="0"/>
              <a:t>Αποτελέσματα της δραστηριότητας: </a:t>
            </a:r>
          </a:p>
          <a:p>
            <a:r>
              <a:rPr lang="el-GR" sz="1050" dirty="0" smtClean="0"/>
              <a:t>Offline έκδοση της παρουσίασης και της ανατροφοδότησης των μαθητών με διεύθυνση αναφοράς στο e-yliko χρηστών στο Φωτόδεντρο: </a:t>
            </a:r>
            <a:r>
              <a:rPr lang="en-US" sz="1050" u="sng" dirty="0" smtClean="0">
                <a:latin typeface="Cambria" pitchFamily="18" charset="0"/>
                <a:ea typeface="Cambria" pitchFamily="18" charset="0"/>
                <a:hlinkClick r:id="rId2"/>
              </a:rPr>
              <a:t>http</a:t>
            </a:r>
            <a:r>
              <a:rPr lang="el-GR" sz="1050" u="sng" dirty="0" smtClean="0">
                <a:latin typeface="Cambria" pitchFamily="18" charset="0"/>
                <a:ea typeface="Cambria" pitchFamily="18" charset="0"/>
                <a:hlinkClick r:id="rId2"/>
              </a:rPr>
              <a:t>://</a:t>
            </a:r>
            <a:r>
              <a:rPr lang="en-US" sz="1050" u="sng" dirty="0" err="1" smtClean="0">
                <a:latin typeface="Cambria" pitchFamily="18" charset="0"/>
                <a:ea typeface="Cambria" pitchFamily="18" charset="0"/>
                <a:hlinkClick r:id="rId2"/>
              </a:rPr>
              <a:t>photodentro</a:t>
            </a:r>
            <a:r>
              <a:rPr lang="el-GR" sz="1050" u="sng" dirty="0" smtClean="0">
                <a:latin typeface="Cambria" pitchFamily="18" charset="0"/>
                <a:ea typeface="Cambria" pitchFamily="18" charset="0"/>
                <a:hlinkClick r:id="rId2"/>
              </a:rPr>
              <a:t>.</a:t>
            </a:r>
            <a:r>
              <a:rPr lang="en-US" sz="1050" u="sng" dirty="0" err="1" smtClean="0">
                <a:latin typeface="Cambria" pitchFamily="18" charset="0"/>
                <a:ea typeface="Cambria" pitchFamily="18" charset="0"/>
                <a:hlinkClick r:id="rId2"/>
              </a:rPr>
              <a:t>edu</a:t>
            </a:r>
            <a:r>
              <a:rPr lang="el-GR" sz="1050" u="sng" dirty="0" smtClean="0">
                <a:latin typeface="Cambria" pitchFamily="18" charset="0"/>
                <a:ea typeface="Cambria" pitchFamily="18" charset="0"/>
                <a:hlinkClick r:id="rId2"/>
              </a:rPr>
              <a:t>.</a:t>
            </a:r>
            <a:r>
              <a:rPr lang="en-US" sz="1050" u="sng" dirty="0" err="1" smtClean="0">
                <a:latin typeface="Cambria" pitchFamily="18" charset="0"/>
                <a:ea typeface="Cambria" pitchFamily="18" charset="0"/>
                <a:hlinkClick r:id="rId2"/>
              </a:rPr>
              <a:t>gr</a:t>
            </a:r>
            <a:r>
              <a:rPr lang="el-GR" sz="1050" u="sng" dirty="0" smtClean="0">
                <a:latin typeface="Cambria" pitchFamily="18" charset="0"/>
                <a:ea typeface="Cambria" pitchFamily="18" charset="0"/>
                <a:hlinkClick r:id="rId2"/>
              </a:rPr>
              <a:t>/</a:t>
            </a:r>
            <a:r>
              <a:rPr lang="en-US" sz="1050" u="sng" dirty="0" err="1" smtClean="0">
                <a:latin typeface="Cambria" pitchFamily="18" charset="0"/>
                <a:ea typeface="Cambria" pitchFamily="18" charset="0"/>
                <a:hlinkClick r:id="rId2"/>
              </a:rPr>
              <a:t>ugc</a:t>
            </a:r>
            <a:r>
              <a:rPr lang="el-GR" sz="1050" u="sng" dirty="0" smtClean="0">
                <a:latin typeface="Cambria" pitchFamily="18" charset="0"/>
                <a:ea typeface="Cambria" pitchFamily="18" charset="0"/>
                <a:hlinkClick r:id="rId2"/>
              </a:rPr>
              <a:t>/</a:t>
            </a:r>
            <a:r>
              <a:rPr lang="en-US" sz="1050" u="sng" dirty="0" smtClean="0">
                <a:latin typeface="Cambria" pitchFamily="18" charset="0"/>
                <a:ea typeface="Cambria" pitchFamily="18" charset="0"/>
                <a:hlinkClick r:id="rId2"/>
              </a:rPr>
              <a:t>r</a:t>
            </a:r>
            <a:r>
              <a:rPr lang="el-GR" sz="1050" u="sng" dirty="0" smtClean="0">
                <a:latin typeface="Cambria" pitchFamily="18" charset="0"/>
                <a:ea typeface="Cambria" pitchFamily="18" charset="0"/>
                <a:hlinkClick r:id="rId2"/>
              </a:rPr>
              <a:t>/8525/1000</a:t>
            </a:r>
            <a:r>
              <a:rPr lang="en-US" sz="1050" dirty="0" smtClean="0">
                <a:latin typeface="Cambria" pitchFamily="18" charset="0"/>
                <a:ea typeface="Cambria" pitchFamily="18" charset="0"/>
              </a:rPr>
              <a:t> </a:t>
            </a:r>
            <a:endParaRPr lang="el-GR" sz="1050" dirty="0" smtClean="0">
              <a:latin typeface="Cambria" pitchFamily="18" charset="0"/>
              <a:ea typeface="Cambria" pitchFamily="18" charset="0"/>
            </a:endParaRPr>
          </a:p>
          <a:p>
            <a:r>
              <a:rPr lang="el-GR" sz="1050" u="sng" dirty="0" smtClean="0"/>
              <a:t>Οδηγίες</a:t>
            </a:r>
            <a:r>
              <a:rPr lang="el-GR" sz="1050" dirty="0" smtClean="0"/>
              <a:t>: Περιμένετε μερικά δευτερόλεπτα προκειμένου να ακούσετε την αγγλική προφορά που παίζει αυτόματα!! Πατήστε το πλήκτρο play για να ακούσετε πως προφέρονται οι ίδιες έννοιες στις γλώσσες συνεργασίας!!</a:t>
            </a:r>
          </a:p>
          <a:p>
            <a:r>
              <a:rPr lang="el-GR" sz="1050" u="sng" dirty="0" smtClean="0"/>
              <a:t>Σημειώσεις: </a:t>
            </a:r>
            <a:endParaRPr lang="el-GR" sz="1050" dirty="0" smtClean="0"/>
          </a:p>
          <a:p>
            <a:r>
              <a:rPr lang="el-GR" sz="1050" dirty="0" smtClean="0"/>
              <a:t> - Η διακρατική ανατροφοδότηση εκ μέρους των μαθητών σε διαδικτυακό εργαλείο, μπορεί να γίνει εναλλακτικά με μη ψηφιακό τρόπο. Με χαρτί, μολύβι και ανάρτηση της γνώμης των μαθητών σε ειδικά διακοσμημένο χώρο της τάξης, σε περίοπτη θέση.</a:t>
            </a:r>
          </a:p>
          <a:p>
            <a:r>
              <a:rPr lang="el-GR" sz="1050" dirty="0" smtClean="0"/>
              <a:t>- Η πολυμεσική παρουσίαση σε αρχείο </a:t>
            </a:r>
            <a:r>
              <a:rPr lang="el-GR" sz="1050" dirty="0" smtClean="0"/>
              <a:t>ppt,</a:t>
            </a:r>
            <a:r>
              <a:rPr lang="en-US" sz="1050" dirty="0" smtClean="0">
                <a:latin typeface="Cambria" pitchFamily="18" charset="0"/>
                <a:ea typeface="Cambria" pitchFamily="18" charset="0"/>
              </a:rPr>
              <a:t>x</a:t>
            </a:r>
            <a:r>
              <a:rPr lang="el-GR" sz="1050" dirty="0" smtClean="0"/>
              <a:t> </a:t>
            </a:r>
            <a:r>
              <a:rPr lang="el-GR" sz="1050" dirty="0" smtClean="0"/>
              <a:t>η ανατροφοδότηση των μαθητών σε αρχείο </a:t>
            </a:r>
            <a:r>
              <a:rPr lang="en-US" sz="1050" dirty="0" err="1" smtClean="0">
                <a:latin typeface="Cambria" pitchFamily="18" charset="0"/>
                <a:ea typeface="Cambria" pitchFamily="18" charset="0"/>
              </a:rPr>
              <a:t>pdf</a:t>
            </a:r>
            <a:r>
              <a:rPr lang="el-GR" sz="1050" dirty="0" smtClean="0"/>
              <a:t> όπως και τα worksheets που χρησιμοποιήθηκαν στην δραστηριότητα έχουν επισυναφθεί ως συνοδευτικό αρχείο.</a:t>
            </a:r>
          </a:p>
          <a:p>
            <a:endParaRPr lang="el-GR" sz="1050" dirty="0" smtClean="0"/>
          </a:p>
          <a:p>
            <a:endParaRPr lang="el-GR" sz="105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32</a:t>
            </a:fld>
            <a:endParaRPr lang="en-US" dirty="0"/>
          </a:p>
        </p:txBody>
      </p:sp>
      <p:sp>
        <p:nvSpPr>
          <p:cNvPr id="5" name="Content Placeholder 4"/>
          <p:cNvSpPr>
            <a:spLocks noGrp="1"/>
          </p:cNvSpPr>
          <p:nvPr>
            <p:ph sz="half" idx="2"/>
          </p:nvPr>
        </p:nvSpPr>
        <p:spPr/>
        <p:txBody>
          <a:bodyPr>
            <a:normAutofit fontScale="70000" lnSpcReduction="20000"/>
          </a:bodyPr>
          <a:lstStyle/>
          <a:p>
            <a:r>
              <a:rPr lang="el-GR" dirty="0" smtClean="0"/>
              <a:t>Βασικό θετικό στοιχείο της πρακτικής αυτής αποτέλεσε το γεγονός ότι εισήγαγε παιδαγωγική καινοτομία καθώς βασίστηκε στην χρήση των Νέων Τεχνολογιών σε μέγιστο βαθμό. Οι μαθητές έφυγαν από τα τετριμμένα της παραδοσιακής διδασκαλίας με την χρήση του σχολικού εγχειριδίου και χρησιμοποίησαν με παραγωγικό τρόπο την τεχνολογία που αποτελεί κομμάτι της σύγχρονης κοινωνίας και της καθημερινότητάς τους.  </a:t>
            </a:r>
          </a:p>
          <a:p>
            <a:r>
              <a:rPr lang="el-GR" dirty="0" smtClean="0"/>
              <a:t>Ο </a:t>
            </a:r>
            <a:r>
              <a:rPr lang="el-GR" dirty="0" smtClean="0"/>
              <a:t>μαθητοκεντρικός και ταυτόχρονα συνεργατικός χαρακτήρας της πρακτικής αυτής ενίσχυσε όχι μόνο το ενδιαφέρον των μαθητών αλλά αύξησε το κίνητρό τους και τις κοινωνικές τους δεξιότητες καθώς τους έδωσε την δυνατότητα να επιλέξουν οι ίδιοι την πορεία της δραστηριότητας αλλά και να την διαπραγματευτούν με τους </a:t>
            </a:r>
            <a:r>
              <a:rPr lang="el-GR" dirty="0" smtClean="0"/>
              <a:t>Ε</a:t>
            </a:r>
            <a:r>
              <a:rPr lang="el-GR" dirty="0" smtClean="0"/>
              <a:t>υρωπαΐους</a:t>
            </a:r>
            <a:r>
              <a:rPr lang="el-GR" dirty="0" smtClean="0"/>
              <a:t> </a:t>
            </a:r>
            <a:r>
              <a:rPr lang="el-GR" dirty="0" smtClean="0"/>
              <a:t>εταίρους τους. Με τον τρόπο αυτό συνειδητοποίησαν πως η γλώσσα την οποία διδάσκονται στο σχολείο αποτελεί και πρακτικά αυθεντικό εργαλείο επικοινωνίας.</a:t>
            </a:r>
          </a:p>
          <a:p>
            <a:r>
              <a:rPr lang="el-GR" dirty="0" smtClean="0"/>
              <a:t>Η δυνατότητα διαμοιρασμού δε της πρακτικής μέσω του διαδικτύου ενίσχυσε την αυτοπεποίθησή τους και τους έκανε να νιώσουν πως παράγουν ένα αξιόλογο αποτέλεσμα που ο κόσμος μπορεί να δει, να αξιολογήσει και να επικροτήσει ως καλό παράδειγμα.</a:t>
            </a:r>
          </a:p>
          <a:p>
            <a:pPr lvl="1">
              <a:spcBef>
                <a:spcPts val="600"/>
              </a:spcBef>
              <a:spcAft>
                <a:spcPts val="600"/>
              </a:spcAft>
              <a:buNone/>
            </a:pP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33</a:t>
            </a:fld>
            <a:endParaRPr lang="en-US" dirty="0"/>
          </a:p>
        </p:txBody>
      </p:sp>
      <p:sp>
        <p:nvSpPr>
          <p:cNvPr id="5" name="Content Placeholder 4"/>
          <p:cNvSpPr>
            <a:spLocks noGrp="1"/>
          </p:cNvSpPr>
          <p:nvPr>
            <p:ph sz="half" idx="2"/>
          </p:nvPr>
        </p:nvSpPr>
        <p:spPr/>
        <p:txBody>
          <a:bodyPr>
            <a:normAutofit fontScale="55000" lnSpcReduction="20000"/>
          </a:bodyPr>
          <a:lstStyle/>
          <a:p>
            <a:endParaRPr lang="en-US" dirty="0" smtClean="0"/>
          </a:p>
          <a:p>
            <a:r>
              <a:rPr lang="el-GR" sz="2500" dirty="0" smtClean="0"/>
              <a:t>Σε επίπεδο συμμετεχόντων εκπαιδευτικών ο απόηχος ήταν απόλυτα θετικός καθώς και οι τρεις συντονιστές – εκπαιδευτικοί από τις συνεργαζόμενες χώρες κέρδισαν ως προς την τριβή τους με τη Νέα Τεχνολογία και την διακρατική σύμπραξη μέσα από συνεργατικά εκπαιδευτικά εργαλεία. </a:t>
            </a:r>
            <a:r>
              <a:rPr lang="el-GR" sz="2500" dirty="0" smtClean="0"/>
              <a:t>Συνειδητοποιήσαμε πως η επίτευξη της καινοτομίας είναι εφικτή </a:t>
            </a:r>
            <a:r>
              <a:rPr lang="el-GR" sz="2500" dirty="0" smtClean="0"/>
              <a:t>και </a:t>
            </a:r>
            <a:r>
              <a:rPr lang="el-GR" sz="2500" dirty="0" smtClean="0"/>
              <a:t>έχει να προσφέρει πολλά στην εκπαίδευση και στην σχολική τάξη. Η πρακτική αποτέλεσε ευκαιρία επαγγελματικής εξέλιξης και αφορμή δια βίου μάθησης. </a:t>
            </a:r>
          </a:p>
          <a:p>
            <a:r>
              <a:rPr lang="el-GR" sz="2500" dirty="0" smtClean="0"/>
              <a:t>Η ευρύτερη σχολική κοινότητα ενημερώνονταν συχνά μέσα από το ιστολόγιο του προγράμματός μας, την ιστοσελίδα του σχολείου αλλά και την σελίδα του σχολείου μας στα κοινωνικά μέσα δικτύωσης για τις δραστηριότητες των παιδιών στο </a:t>
            </a:r>
            <a:r>
              <a:rPr lang="en-US" sz="2500" dirty="0" err="1" smtClean="0">
                <a:latin typeface="Cambria" pitchFamily="18" charset="0"/>
                <a:ea typeface="Cambria" pitchFamily="18" charset="0"/>
              </a:rPr>
              <a:t>eTwinning</a:t>
            </a:r>
            <a:r>
              <a:rPr lang="el-GR" sz="2500" dirty="0" smtClean="0"/>
              <a:t> πρόγραμμα και σαφώς και για την εν λόγω πρακτική. Τα σχόλιά τους μας έδειξαν ότι επικροτούν την προσπάθειά μας και αντιλαμβάνονται τα θετικά αποτελέσματα που μπορεί να προσφέρει μια καινοτόμα δράση, ιδιαίτερα σε παιδιά που δεν αγαπούν την παραδοσιακή διδασκαλία. Ο παιγνιώδης χαρακτήρας της μάθησης τους ενθουσίασε και τους ενθάρρυνε. </a:t>
            </a:r>
          </a:p>
          <a:p>
            <a:r>
              <a:rPr lang="el-GR" sz="2500" dirty="0" smtClean="0"/>
              <a:t>Μαθησιακά, το αποτέλεσμα που οπτικά παρουσιάστηκε με πολυμεσικό εργαλείο δυναμικής παρουσίασης δείχνει ότι μέσα από αυτή την δραστηριότητα οι μαθητές κατόρθωσαν να μάθουν ένα αρκετά ευρύ λεξιλόξιο σχετικό με την γενικότερη θεματική του προγράμματος, το μυστήριο, και να το συνδέσουν με την μητρική τους γλώσσα. Αντιλήφθηκαν την πολυμορφία της γλώσσας, συνέκριναν τα αποτελέσματα μέσα από την γραφή και προφορά των λέξεων σε άλλες χώρες όχι μόνο οπτικοακουστικά αλλά και βιωματικά καθώς προσπάθησαν και κατάφεραν να προφέρουν τις ίδιες εννοιολογικά λέξεις στις γλώσσες συνεργασίας.</a:t>
            </a:r>
          </a:p>
          <a:p>
            <a:pPr lvl="1">
              <a:spcBef>
                <a:spcPts val="600"/>
              </a:spcBef>
              <a:spcAft>
                <a:spcPts val="600"/>
              </a:spcAft>
              <a:buNone/>
            </a:pP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smtClean="0"/>
              <a:t>ΑΠΡΟΣΜΕΝΑ ΓΕΓΟΝΟΤΑ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34</a:t>
            </a:fld>
            <a:endParaRPr lang="en-US" dirty="0"/>
          </a:p>
        </p:txBody>
      </p:sp>
      <p:sp>
        <p:nvSpPr>
          <p:cNvPr id="6" name="Content Placeholder 5"/>
          <p:cNvSpPr>
            <a:spLocks noGrp="1"/>
          </p:cNvSpPr>
          <p:nvPr>
            <p:ph sz="half" idx="2"/>
          </p:nvPr>
        </p:nvSpPr>
        <p:spPr/>
        <p:txBody>
          <a:bodyPr>
            <a:normAutofit fontScale="70000" lnSpcReduction="20000"/>
          </a:bodyPr>
          <a:lstStyle/>
          <a:p>
            <a:endParaRPr lang="el-GR" dirty="0" smtClean="0"/>
          </a:p>
          <a:p>
            <a:r>
              <a:rPr lang="el-GR" dirty="0" smtClean="0"/>
              <a:t>Ένα από τα απρόσμενα γεγονότα κατά την διεξαγωγή της πρακτικής αυτής ήταν ότι κατά την διαδικασία καταιγισμού ιδεών και την πρόταση των λέξεων στο εισαγωγικό κομμάτι της εργασίας, μια από τις τρείς ομάδες πρότεινε κάποιες λέξεις ταυτόσημες με αυτές που είχαν ήδη προταθεί από τις άλλες δύο χώρες. Το ενδιαφέρον είναι ότι μας έδωσε μια ανέλπιστη ευκαιρία για </a:t>
            </a:r>
            <a:r>
              <a:rPr lang="el-GR" dirty="0" smtClean="0"/>
              <a:t>περαιτέρω</a:t>
            </a:r>
            <a:r>
              <a:rPr lang="el-GR" dirty="0" smtClean="0"/>
              <a:t> </a:t>
            </a:r>
            <a:r>
              <a:rPr lang="el-GR" dirty="0" smtClean="0"/>
              <a:t>διαπραγμέτευση και αλληλεπίδραση μεταξύ των μαθητών. Μπήκαμε λοιπόν στην διαδικασία ενός νέου καταιγισμού ιδεών όπου οι νέες λέξεις που προτάθηκαν μπήκαν σε εργαλείο δημοσκόπισης. Τη λύση και την τελική απόφαση πήραν και πάλι τα παιδιά συναποφασίζοντας σε νέα κοινά ψηφιακά μέσα.</a:t>
            </a:r>
          </a:p>
          <a:p>
            <a:r>
              <a:rPr lang="el-GR" dirty="0" smtClean="0"/>
              <a:t>Το δεύτερο απρόσμενο γεγονός ήταν οι επιθυμία των μαθητών να οπτικοποιήσουν την εμπειρία της δημιουργίας του λεξικού σε ένα κοινό βίντεο με τους εταίρους τους, όπου ο καθένας θα αναλάμβανε να προφέρει λέξεις άλλης χώρας. Τα παιδιά όχι μόνο αξιοποίησαν δημιουργικά ικανότητές τους αλλά δημιούργησαν μια υπέροχη ευκαιρία ανάμειξης των διαφόρων γλωσσών και αντιλήθφηκαν γλωσσικές ομοιότητες – διαφορές.</a:t>
            </a:r>
          </a:p>
          <a:p>
            <a:pPr lvl="1">
              <a:spcBef>
                <a:spcPts val="600"/>
              </a:spcBef>
              <a:buFont typeface="Arial" pitchFamily="34" charset="0"/>
              <a:buChar char="•"/>
            </a:pP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35</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smtClean="0"/>
          </a:p>
          <a:p>
            <a:pPr lvl="1">
              <a:buFont typeface="Arial" pitchFamily="34" charset="0"/>
              <a:buChar char="•"/>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a:bodyPr>
          <a:lstStyle/>
          <a:p>
            <a:r>
              <a:rPr lang="el-GR" dirty="0" smtClean="0"/>
              <a:t>Η δική μου παρέμβαση ως εκπαιδευτικός ήταν κατά βάση οργανωτικού περιεχομένου. Οι μαθητές έλαβαν στα χέρια τους όλη την δικαιοδοσία των αποφάσεων από την αρχή της πρακτικής αυτής. Εκείνοι μέσα από συζήτηση στην σχολική τάξη αποφάσισαν ποιες λέξεις θα προτείνουν στους εταίρους και μάλιστα ανέλαβαν να κάνουν οι ίδιοι την σχετική ανάρτηση στο φόρουμ της πλατφόρμας. Εκείνοι αποφάσισαν την αμέριστη συμμετοχή τους σε όλη την διαδικασία και έλαβαν επιπλέον αποφάσεις για τον τρόπο συμμετοχής τους χωρίς να χρειάζονται </a:t>
            </a:r>
            <a:r>
              <a:rPr lang="el-GR" dirty="0" smtClean="0"/>
              <a:t>περαιτέρω </a:t>
            </a:r>
            <a:r>
              <a:rPr lang="el-GR" dirty="0" smtClean="0"/>
              <a:t>ενθάρρυνση.</a:t>
            </a:r>
          </a:p>
          <a:p>
            <a:endParaRPr lang="el-GR" dirty="0" smtClean="0"/>
          </a:p>
          <a:p>
            <a:r>
              <a:rPr lang="el-GR" dirty="0" smtClean="0"/>
              <a:t>Ο ρόλος μου ήταν διδακτικός σε ότι αφορά την ψηφιακή επιμόρφωση και τον γλωσσικό εμπλουτισμό. Διευκολυντικός σε ότι αφορά την επικοινωνία και τον συντονισμό με τους εταίρους – συναδέλφους.</a:t>
            </a:r>
          </a:p>
          <a:p>
            <a:pPr marL="173736" lvl="1" indent="-173736">
              <a:spcBef>
                <a:spcPts val="300"/>
              </a:spcBef>
              <a:buClr>
                <a:schemeClr val="accent2"/>
              </a:buClr>
              <a:buFont typeface="Arial" pitchFamily="34" charset="0"/>
              <a:buChar char="•"/>
            </a:pPr>
            <a:endParaRPr lang="el-GR" sz="2000" dirty="0"/>
          </a:p>
        </p:txBody>
      </p:sp>
    </p:spTree>
    <p:extLst>
      <p:ext uri="{BB962C8B-B14F-4D97-AF65-F5344CB8AC3E}">
        <p14:creationId xmlns:p14="http://schemas.microsoft.com/office/powerpoint/2010/main" xmlns="" val="1662490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36</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smtClean="0"/>
          </a:p>
          <a:p>
            <a:pPr lvl="1">
              <a:buFont typeface="Arial" pitchFamily="34" charset="0"/>
              <a:buChar char="•"/>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fontScale="92500" lnSpcReduction="10000"/>
          </a:bodyPr>
          <a:lstStyle/>
          <a:p>
            <a:pPr marL="173736" lvl="1" indent="-173736">
              <a:spcBef>
                <a:spcPts val="300"/>
              </a:spcBef>
              <a:buClr>
                <a:schemeClr val="accent2"/>
              </a:buClr>
            </a:pPr>
            <a:r>
              <a:rPr lang="el-GR" sz="2000" smtClean="0"/>
              <a:t>	Ιδανικά</a:t>
            </a:r>
            <a:r>
              <a:rPr lang="el-GR" sz="2000" dirty="0" smtClean="0"/>
              <a:t>, θα ήθελα να υπάρχουν τα χρονικά περιθώρια να έχω λιγότερη διαμεσολαβητική δράση στην κατασκευή του υποδείγματος του λεξικού στο εργαλείο παρουσίασης. Θα προτιμούσα να αναλάβουν οι ίδιοι οι μαθητές κατά ομάδες την διακόσμηση των διαφανειών κατά την οπτικοποίησή τους γιατί αυτή η διαδικασία θα βοηθούσε παραπάνω στην εξάσκηση της κριτικής τους σκέψης καθώς θα έπρεπε να συνδέσουν το γλωσσικό με το κατάλληλο οπτικό ερέθισμα. Παράλληλα, θα τους εξοικείωνε περισσότερο με την χρήση ενός καινοτόμου, δυναμικού εργαλείου παρουσίασης. Όμως το γεγονός της διακρατικής συνεργασίας, το γεγονός ότι η πρακτική αυτή είναι ένα κομμάτι μιας αρκετά μεγάλης πρακτικής ευρωπαϊκού προγράμματος με πολλές δραστηριότητες (όλες διακρατικά συνεργατικές) αλλά και το γεγονός της λιγοστής διαθέσιμης ώρας στο μάθημα των αγγλικών στο δημοτικό σχολείο συντέλεσαν σε αυτό το αποτέλεσμα.       </a:t>
            </a:r>
          </a:p>
          <a:p>
            <a:pPr marL="173736" lvl="1" indent="-173736">
              <a:spcBef>
                <a:spcPts val="300"/>
              </a:spcBef>
              <a:buClr>
                <a:schemeClr val="accent2"/>
              </a:buClr>
              <a:buFont typeface="Arial" pitchFamily="34" charset="0"/>
              <a:buChar char="•"/>
            </a:pPr>
            <a:endParaRPr lang="el-GR" sz="2000" dirty="0"/>
          </a:p>
        </p:txBody>
      </p:sp>
    </p:spTree>
    <p:extLst>
      <p:ext uri="{BB962C8B-B14F-4D97-AF65-F5344CB8AC3E}">
        <p14:creationId xmlns:p14="http://schemas.microsoft.com/office/powerpoint/2010/main" xmlns="" val="1662490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smtClean="0"/>
              <a:t>ΣΧΕΣΗ ΜΕ ΑΛΛΕΣ ΑΝΟΙΧΤΕΣ ΕΚΠΑΙΔΕΥΤΙΚΕΣ ΠΡΑΚΤΙΚΕΣ</a:t>
            </a:r>
            <a:endParaRPr lang="el-GR"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37</a:t>
            </a:fld>
            <a:endParaRPr lang="en-US" dirty="0"/>
          </a:p>
        </p:txBody>
      </p:sp>
      <p:sp>
        <p:nvSpPr>
          <p:cNvPr id="7" name="Content Placeholder 6"/>
          <p:cNvSpPr>
            <a:spLocks noGrp="1"/>
          </p:cNvSpPr>
          <p:nvPr>
            <p:ph sz="half" idx="2"/>
          </p:nvPr>
        </p:nvSpPr>
        <p:spPr/>
        <p:txBody>
          <a:bodyPr>
            <a:normAutofit/>
          </a:bodyPr>
          <a:lstStyle/>
          <a:p>
            <a:r>
              <a:rPr lang="el-GR" dirty="0" smtClean="0"/>
              <a:t>Ο σχεδιασμός και η εφαρμογή της παρούσας ανοιχτής εκπαιδευτικής πρακτικής αξιοποίησης ψηφιακού περιεχομένου δεν στηρίχθηκε σε κάποια άλλη πρακτική. Ήταν κομμάτι μιας μεγάλης πρακτικής, ενός προγράμματος διακρατικής συνεργασίας μεταξύ Ευρωπαϊκών χωρών. Αποτέλεσε ένα κρίκο σε μια μεγάλη αλυσίδα ενός οργανωμένου προγράμματος καινοτόμων πρακτικών με χρήση Νέων Τεχνολογιών.  </a:t>
            </a:r>
          </a:p>
          <a:p>
            <a:pPr marL="0" lvl="1" indent="0">
              <a:spcBef>
                <a:spcPts val="600"/>
              </a:spcBef>
              <a:spcAft>
                <a:spcPts val="600"/>
              </a:spcAft>
              <a:buNone/>
            </a:pPr>
            <a:endParaRPr lang="el-GR" dirty="0"/>
          </a:p>
        </p:txBody>
      </p:sp>
    </p:spTree>
    <p:extLst>
      <p:ext uri="{BB962C8B-B14F-4D97-AF65-F5344CB8AC3E}">
        <p14:creationId xmlns:p14="http://schemas.microsoft.com/office/powerpoint/2010/main" xmlns="" val="1124047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38</a:t>
            </a:fld>
            <a:endParaRPr lang="en-US" dirty="0"/>
          </a:p>
        </p:txBody>
      </p:sp>
      <p:sp>
        <p:nvSpPr>
          <p:cNvPr id="7" name="Content Placeholder 6"/>
          <p:cNvSpPr>
            <a:spLocks noGrp="1"/>
          </p:cNvSpPr>
          <p:nvPr>
            <p:ph sz="half" idx="2"/>
          </p:nvPr>
        </p:nvSpPr>
        <p:spPr/>
        <p:txBody>
          <a:bodyPr>
            <a:normAutofit fontScale="85000" lnSpcReduction="20000"/>
          </a:bodyPr>
          <a:lstStyle/>
          <a:p>
            <a:pPr marL="0" lvl="1" indent="0">
              <a:buNone/>
            </a:pPr>
            <a:r>
              <a:rPr lang="el-GR" b="1" dirty="0" smtClean="0"/>
              <a:t>Πρόσθετο υλικό που αξιοποιήθηκε</a:t>
            </a:r>
            <a:endParaRPr lang="en-US" b="1" dirty="0" smtClean="0"/>
          </a:p>
          <a:p>
            <a:pPr lvl="1">
              <a:buNone/>
            </a:pPr>
            <a:endParaRPr lang="el-GR" dirty="0" smtClean="0"/>
          </a:p>
          <a:p>
            <a:pPr lvl="2">
              <a:buFont typeface="Arial" pitchFamily="34" charset="0"/>
              <a:buChar char="•"/>
            </a:pPr>
            <a:r>
              <a:rPr lang="el-GR" dirty="0" smtClean="0"/>
              <a:t>Ηλεκτρονικό λεξικό με στόχο την εύρεση λέξεων που οι μαθητές επιθυμούν να περιλάβουν στο θεματικό λεξικό αλλά δεν γνωρίζουν στην γλώσσα στόχο: </a:t>
            </a:r>
            <a:r>
              <a:rPr lang="el-GR" u="sng" dirty="0" smtClean="0">
                <a:hlinkClick r:id="rId2"/>
              </a:rPr>
              <a:t>http://www.wordreference.com/</a:t>
            </a:r>
            <a:r>
              <a:rPr lang="en-US" dirty="0" smtClean="0"/>
              <a:t> </a:t>
            </a:r>
            <a:endParaRPr lang="el-GR" dirty="0" smtClean="0"/>
          </a:p>
          <a:p>
            <a:pPr lvl="2">
              <a:buFont typeface="Arial" pitchFamily="34" charset="0"/>
              <a:buChar char="•"/>
            </a:pPr>
            <a:endParaRPr lang="en-US" dirty="0" smtClean="0"/>
          </a:p>
          <a:p>
            <a:pPr lvl="2">
              <a:buFont typeface="Arial" pitchFamily="34" charset="0"/>
              <a:buChar char="•"/>
            </a:pPr>
            <a:r>
              <a:rPr lang="el-GR" dirty="0" smtClean="0"/>
              <a:t>Ιστοσελίδα ηχογράφησης φωνής με σκοπό την ηχογράφηση της προφοράς της κάθε λέξης στην μητρική γλώσσα των μαθητών:</a:t>
            </a:r>
            <a:r>
              <a:rPr lang="el-GR" dirty="0" smtClean="0">
                <a:latin typeface="Cambria" pitchFamily="18" charset="0"/>
                <a:ea typeface="Cambria" pitchFamily="18" charset="0"/>
              </a:rPr>
              <a:t> </a:t>
            </a:r>
            <a:r>
              <a:rPr lang="en-US" u="sng" dirty="0" smtClean="0">
                <a:latin typeface="Cambria" pitchFamily="18" charset="0"/>
                <a:ea typeface="Cambria" pitchFamily="18" charset="0"/>
                <a:hlinkClick r:id="rId3"/>
              </a:rPr>
              <a:t>https</a:t>
            </a:r>
            <a:r>
              <a:rPr lang="el-GR" u="sng" dirty="0" smtClean="0">
                <a:latin typeface="Cambria" pitchFamily="18" charset="0"/>
                <a:ea typeface="Cambria" pitchFamily="18" charset="0"/>
                <a:hlinkClick r:id="rId3"/>
              </a:rPr>
              <a:t>://</a:t>
            </a:r>
            <a:r>
              <a:rPr lang="en-US" u="sng" dirty="0" err="1" smtClean="0">
                <a:latin typeface="Cambria" pitchFamily="18" charset="0"/>
                <a:ea typeface="Cambria" pitchFamily="18" charset="0"/>
                <a:hlinkClick r:id="rId3"/>
              </a:rPr>
              <a:t>vocaroo</a:t>
            </a:r>
            <a:r>
              <a:rPr lang="el-GR" u="sng" dirty="0" smtClean="0">
                <a:latin typeface="Cambria" pitchFamily="18" charset="0"/>
                <a:ea typeface="Cambria" pitchFamily="18" charset="0"/>
                <a:hlinkClick r:id="rId3"/>
              </a:rPr>
              <a:t>.</a:t>
            </a:r>
            <a:r>
              <a:rPr lang="en-US" u="sng" dirty="0" smtClean="0">
                <a:latin typeface="Cambria" pitchFamily="18" charset="0"/>
                <a:ea typeface="Cambria" pitchFamily="18" charset="0"/>
                <a:hlinkClick r:id="rId3"/>
              </a:rPr>
              <a:t>com</a:t>
            </a:r>
            <a:r>
              <a:rPr lang="el-GR" u="sng" dirty="0" smtClean="0">
                <a:latin typeface="Cambria" pitchFamily="18" charset="0"/>
                <a:ea typeface="Cambria" pitchFamily="18" charset="0"/>
                <a:hlinkClick r:id="rId3"/>
              </a:rPr>
              <a:t>/</a:t>
            </a:r>
            <a:r>
              <a:rPr lang="en-US" dirty="0" smtClean="0">
                <a:latin typeface="Cambria" pitchFamily="18" charset="0"/>
                <a:ea typeface="Cambria" pitchFamily="18" charset="0"/>
              </a:rPr>
              <a:t> </a:t>
            </a:r>
            <a:endParaRPr lang="el-GR" dirty="0" smtClean="0">
              <a:latin typeface="Cambria" pitchFamily="18" charset="0"/>
              <a:ea typeface="Cambria" pitchFamily="18" charset="0"/>
            </a:endParaRPr>
          </a:p>
          <a:p>
            <a:pPr lvl="2">
              <a:buFont typeface="Arial" pitchFamily="34" charset="0"/>
              <a:buChar char="•"/>
            </a:pPr>
            <a:endParaRPr lang="el-GR" dirty="0" smtClean="0"/>
          </a:p>
          <a:p>
            <a:pPr lvl="2">
              <a:buFont typeface="Arial" pitchFamily="34" charset="0"/>
              <a:buChar char="•"/>
            </a:pPr>
            <a:r>
              <a:rPr lang="en-US" b="1" dirty="0" err="1" smtClean="0"/>
              <a:t>Movavi</a:t>
            </a:r>
            <a:r>
              <a:rPr lang="el-GR" dirty="0" smtClean="0"/>
              <a:t>: Λογισμικό δημιουργίας και επεξεργασίας </a:t>
            </a:r>
            <a:r>
              <a:rPr lang="en-US" dirty="0" smtClean="0">
                <a:latin typeface="Cambria" pitchFamily="18" charset="0"/>
                <a:ea typeface="Cambria" pitchFamily="18" charset="0"/>
              </a:rPr>
              <a:t>video</a:t>
            </a:r>
            <a:r>
              <a:rPr lang="el-GR" dirty="0" smtClean="0">
                <a:latin typeface="Cambria" pitchFamily="18" charset="0"/>
                <a:ea typeface="Cambria" pitchFamily="18" charset="0"/>
              </a:rPr>
              <a:t>.</a:t>
            </a:r>
            <a:r>
              <a:rPr lang="el-GR" dirty="0" smtClean="0"/>
              <a:t> Χρησιμοποιήθηκε για την δημιουργία του βίντεο προφοράς των λέξεων.</a:t>
            </a:r>
          </a:p>
          <a:p>
            <a:pPr lvl="2">
              <a:buNone/>
            </a:pPr>
            <a:endParaRPr lang="el-GR" dirty="0" smtClean="0"/>
          </a:p>
          <a:p>
            <a:pPr lvl="2">
              <a:buFont typeface="Arial" pitchFamily="34" charset="0"/>
              <a:buChar char="•"/>
            </a:pPr>
            <a:r>
              <a:rPr lang="en-US" b="1" dirty="0" err="1" smtClean="0"/>
              <a:t>eTwinning</a:t>
            </a:r>
            <a:r>
              <a:rPr lang="en-US" b="1" dirty="0" smtClean="0"/>
              <a:t> Live</a:t>
            </a:r>
            <a:r>
              <a:rPr lang="el-GR" dirty="0" smtClean="0"/>
              <a:t>: Πλατφόρμα επικοινωνίας μεταξύ των εταίρων, μέσω ηλεκτρονικού ταχυδρομείου. </a:t>
            </a:r>
          </a:p>
          <a:p>
            <a:pPr lvl="2">
              <a:buFont typeface="Arial" pitchFamily="34" charset="0"/>
              <a:buChar char="•"/>
            </a:pPr>
            <a:endParaRPr lang="el-GR" dirty="0" smtClean="0"/>
          </a:p>
          <a:p>
            <a:pPr lvl="2">
              <a:buFont typeface="Arial" pitchFamily="34" charset="0"/>
              <a:buChar char="•"/>
            </a:pPr>
            <a:r>
              <a:rPr lang="el-GR" dirty="0" smtClean="0"/>
              <a:t>Εργαλείο πολυμεσικών παρουσιάσεων: </a:t>
            </a:r>
            <a:r>
              <a:rPr lang="en-US" u="sng" dirty="0" smtClean="0">
                <a:latin typeface="Cambria" pitchFamily="18" charset="0"/>
                <a:ea typeface="Cambria" pitchFamily="18" charset="0"/>
                <a:hlinkClick r:id="rId3"/>
              </a:rPr>
              <a:t>https</a:t>
            </a:r>
            <a:r>
              <a:rPr lang="el-GR" u="sng" dirty="0" smtClean="0">
                <a:latin typeface="Cambria" pitchFamily="18" charset="0"/>
                <a:ea typeface="Cambria" pitchFamily="18" charset="0"/>
                <a:hlinkClick r:id="rId3"/>
              </a:rPr>
              <a:t>://</a:t>
            </a:r>
            <a:r>
              <a:rPr lang="en-US" u="sng" dirty="0" smtClean="0">
                <a:latin typeface="Cambria" pitchFamily="18" charset="0"/>
                <a:ea typeface="Cambria" pitchFamily="18" charset="0"/>
                <a:hlinkClick r:id="rId3"/>
              </a:rPr>
              <a:t>www</a:t>
            </a:r>
            <a:r>
              <a:rPr lang="el-GR" u="sng" dirty="0" smtClean="0">
                <a:latin typeface="Cambria" pitchFamily="18" charset="0"/>
                <a:ea typeface="Cambria" pitchFamily="18" charset="0"/>
                <a:hlinkClick r:id="rId3"/>
              </a:rPr>
              <a:t>.</a:t>
            </a:r>
            <a:r>
              <a:rPr lang="en-US" u="sng" dirty="0" err="1" smtClean="0">
                <a:latin typeface="Cambria" pitchFamily="18" charset="0"/>
                <a:ea typeface="Cambria" pitchFamily="18" charset="0"/>
                <a:hlinkClick r:id="rId3"/>
              </a:rPr>
              <a:t>emaze</a:t>
            </a:r>
            <a:r>
              <a:rPr lang="el-GR" u="sng" dirty="0" smtClean="0">
                <a:latin typeface="Cambria" pitchFamily="18" charset="0"/>
                <a:ea typeface="Cambria" pitchFamily="18" charset="0"/>
                <a:hlinkClick r:id="rId3"/>
              </a:rPr>
              <a:t>.</a:t>
            </a:r>
            <a:r>
              <a:rPr lang="en-US" u="sng" dirty="0" smtClean="0">
                <a:latin typeface="Cambria" pitchFamily="18" charset="0"/>
                <a:ea typeface="Cambria" pitchFamily="18" charset="0"/>
                <a:hlinkClick r:id="rId3"/>
              </a:rPr>
              <a:t>com</a:t>
            </a:r>
            <a:r>
              <a:rPr lang="el-GR" u="sng" dirty="0" smtClean="0">
                <a:latin typeface="Cambria" pitchFamily="18" charset="0"/>
                <a:ea typeface="Cambria" pitchFamily="18" charset="0"/>
                <a:hlinkClick r:id="rId3"/>
              </a:rPr>
              <a:t>/ </a:t>
            </a:r>
            <a:endParaRPr lang="el-GR" u="sng" dirty="0" smtClean="0">
              <a:latin typeface="Cambria" pitchFamily="18" charset="0"/>
              <a:ea typeface="Cambria" pitchFamily="18" charset="0"/>
            </a:endParaRPr>
          </a:p>
          <a:p>
            <a:pPr lvl="2">
              <a:buFont typeface="Arial" pitchFamily="34" charset="0"/>
              <a:buChar char="•"/>
            </a:pPr>
            <a:endParaRPr lang="el-GR" u="sng" dirty="0" smtClean="0"/>
          </a:p>
          <a:p>
            <a:pPr lvl="2">
              <a:buFont typeface="Arial" pitchFamily="34" charset="0"/>
              <a:buChar char="•"/>
            </a:pPr>
            <a:r>
              <a:rPr lang="el-GR" dirty="0" smtClean="0"/>
              <a:t>Εργαλείο έκφρασης ιδεών σε ομαδοσυνεργατικό κλίμα: </a:t>
            </a:r>
            <a:r>
              <a:rPr lang="el-GR" u="sng" dirty="0" smtClean="0">
                <a:hlinkClick r:id="rId4"/>
              </a:rPr>
              <a:t>https://padlet.com/</a:t>
            </a:r>
            <a:endParaRPr lang="el-GR" u="sng" dirty="0" smtClean="0"/>
          </a:p>
          <a:p>
            <a:pPr lvl="2">
              <a:buFont typeface="Arial" pitchFamily="34" charset="0"/>
              <a:buChar char="•"/>
            </a:pPr>
            <a:endParaRPr lang="el-GR" u="sng" dirty="0" smtClean="0"/>
          </a:p>
          <a:p>
            <a:pPr lvl="2">
              <a:buNone/>
            </a:pPr>
            <a:endParaRPr lang="el-GR" dirty="0" smtClean="0"/>
          </a:p>
          <a:p>
            <a:pPr lvl="2">
              <a:buFont typeface="Arial" pitchFamily="34" charset="0"/>
              <a:buChar char="•"/>
            </a:pPr>
            <a:endParaRPr lang="el-GR" dirty="0" smtClean="0"/>
          </a:p>
          <a:p>
            <a:pPr lvl="2">
              <a:buFont typeface="Arial" pitchFamily="34" charset="0"/>
              <a:buChar char="•"/>
            </a:pPr>
            <a:endParaRPr lang="el-GR" u="sng" dirty="0" smtClean="0"/>
          </a:p>
          <a:p>
            <a:pPr lvl="2">
              <a:buFont typeface="Arial" pitchFamily="34" charset="0"/>
              <a:buChar char="•"/>
            </a:pPr>
            <a:endParaRPr lang="el-GR" u="sng" dirty="0" smtClean="0"/>
          </a:p>
          <a:p>
            <a:pPr lvl="2">
              <a:buNone/>
            </a:pPr>
            <a:endParaRPr lang="el-GR" dirty="0" smtClean="0"/>
          </a:p>
          <a:p>
            <a:pPr lvl="2">
              <a:buFont typeface="Arial" pitchFamily="34" charset="0"/>
              <a:buChar char="•"/>
            </a:pPr>
            <a:endParaRPr lang="el-GR" dirty="0" smtClean="0"/>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
        <p:nvSpPr>
          <p:cNvPr id="5" name="Content Placeholder 4"/>
          <p:cNvSpPr>
            <a:spLocks noGrp="1"/>
          </p:cNvSpPr>
          <p:nvPr>
            <p:ph sz="half" idx="2"/>
          </p:nvPr>
        </p:nvSpPr>
        <p:spPr/>
        <p:txBody>
          <a:bodyPr>
            <a:normAutofit fontScale="92500"/>
          </a:bodyPr>
          <a:lstStyle/>
          <a:p>
            <a:pPr lvl="1">
              <a:spcBef>
                <a:spcPts val="600"/>
              </a:spcBef>
            </a:pPr>
            <a:r>
              <a:rPr lang="en-US" b="1" dirty="0" smtClean="0"/>
              <a:t>M</a:t>
            </a:r>
            <a:r>
              <a:rPr lang="el-GR" b="1" dirty="0" smtClean="0"/>
              <a:t>αθησιακό πρόβλημα προς αντιμετώπιση</a:t>
            </a:r>
            <a:r>
              <a:rPr lang="en-US" dirty="0" smtClean="0"/>
              <a:t>: </a:t>
            </a:r>
            <a:r>
              <a:rPr lang="el-GR" dirty="0" smtClean="0"/>
              <a:t>Η ανοιχτή αυτή η εκπαιδευτική πρακτική σχεδιάστηκε ως μέσο λεξιλογικής ανάπτυξης στα πλαίσια του ευρωπαϊκού προγράμματος eTwinning με θέμα το μυστήριο. </a:t>
            </a:r>
          </a:p>
          <a:p>
            <a:pPr lvl="1">
              <a:spcBef>
                <a:spcPts val="600"/>
              </a:spcBef>
            </a:pPr>
            <a:r>
              <a:rPr lang="el-GR" b="1" dirty="0" smtClean="0"/>
              <a:t>Καινοτομικά στοιχεία</a:t>
            </a:r>
            <a:r>
              <a:rPr lang="en-US" dirty="0" smtClean="0"/>
              <a:t>: </a:t>
            </a:r>
            <a:r>
              <a:rPr lang="el-GR" dirty="0" smtClean="0"/>
              <a:t>Τα καινοτομικά στοιχεία της αλληλουχίας των δραστηριοτήτων αφορούσαν την εκτεταμένη χρήση ψηφιακών εργαλείων για την  διεκπεραίωσή τους, τον διαδραστικό χαρακτήρα τους, την συνεργατική και διακρατική φύση τους προκειμένου να ολοκληρωθούν ως ενιαίο αποτέλεσμα και την δυνατότητα του κοινωνικού χαρακτήρα της μάθησης μέσα από την διάχυση και τον διαμοιρασμό τους σε τοπικό, εθνικό και διεθνές επίπεδο.</a:t>
            </a:r>
          </a:p>
          <a:p>
            <a:pPr lvl="1">
              <a:spcBef>
                <a:spcPts val="600"/>
              </a:spcBef>
            </a:pPr>
            <a:r>
              <a:rPr lang="el-GR" b="1" dirty="0" smtClean="0"/>
              <a:t>Σκεπτικό πρόσθετης παιδαγωγικής αξίας</a:t>
            </a:r>
            <a:r>
              <a:rPr lang="en-US" dirty="0" smtClean="0"/>
              <a:t>: </a:t>
            </a:r>
            <a:r>
              <a:rPr lang="el-GR" dirty="0" smtClean="0"/>
              <a:t>Η ανοιχτή αυτή η εκπαιδευτική πρακτική σχεδιάστηκε ως μέσο λεξιλογικής ανάπτυξης στα πλαίσια του ευρωπαϊκού προγράμματος eTwinning με θέμα το μυστήριο. </a:t>
            </a:r>
          </a:p>
        </p:txBody>
      </p:sp>
    </p:spTree>
    <p:extLst>
      <p:ext uri="{BB962C8B-B14F-4D97-AF65-F5344CB8AC3E}">
        <p14:creationId xmlns:p14="http://schemas.microsoft.com/office/powerpoint/2010/main" xmlns="" val="327443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
        <p:nvSpPr>
          <p:cNvPr id="6" name="Content Placeholder 5"/>
          <p:cNvSpPr>
            <a:spLocks noGrp="1"/>
          </p:cNvSpPr>
          <p:nvPr>
            <p:ph sz="half" idx="2"/>
          </p:nvPr>
        </p:nvSpPr>
        <p:spPr/>
        <p:txBody>
          <a:bodyPr>
            <a:normAutofit fontScale="77500" lnSpcReduction="20000"/>
          </a:bodyPr>
          <a:lstStyle/>
          <a:p>
            <a:r>
              <a:rPr lang="el-GR" b="1" dirty="0" smtClean="0"/>
              <a:t>Διδακτικοί στόχοι</a:t>
            </a:r>
          </a:p>
          <a:p>
            <a:endParaRPr lang="el-GR" b="1" dirty="0" smtClean="0"/>
          </a:p>
          <a:p>
            <a:pPr lvl="1">
              <a:spcBef>
                <a:spcPts val="600"/>
              </a:spcBef>
            </a:pPr>
            <a:r>
              <a:rPr lang="el-GR" b="1" dirty="0"/>
              <a:t>Στόχοι σχετικοί με το γνωστικό αντικείμενο</a:t>
            </a:r>
            <a:r>
              <a:rPr lang="el-GR" b="1" dirty="0" smtClean="0"/>
              <a:t>:</a:t>
            </a:r>
          </a:p>
          <a:p>
            <a:r>
              <a:rPr lang="el-GR" sz="2100" dirty="0" smtClean="0"/>
              <a:t>Η εξάσκηση της αγγλικής γλώσσας σε γραπτό και προφορικό λόγο.</a:t>
            </a:r>
          </a:p>
          <a:p>
            <a:r>
              <a:rPr lang="el-GR" sz="2100" dirty="0" smtClean="0"/>
              <a:t>Η εκμάθηση λεξιλογίου σχετικού με το μυστήριο, επιλογής των μαθητών, στα αγγλικά.</a:t>
            </a:r>
          </a:p>
          <a:p>
            <a:r>
              <a:rPr lang="el-GR" sz="2100" dirty="0" smtClean="0"/>
              <a:t>Η επέκταση των γλωσσικών οριζόντων των μαθητών καθώς έρχονται σε επαφή με τις αντίστοιχες λέξεις που επιλέχθησαν στις γλώσσες συνεργασίας (ισπανικά, τσέχικα).  </a:t>
            </a:r>
          </a:p>
          <a:p>
            <a:endParaRPr lang="el-GR" sz="1700" dirty="0" smtClean="0"/>
          </a:p>
          <a:p>
            <a:pPr lvl="1">
              <a:spcBef>
                <a:spcPts val="600"/>
              </a:spcBef>
            </a:pPr>
            <a:r>
              <a:rPr lang="el-GR" b="1" dirty="0" smtClean="0"/>
              <a:t>Στόχοι </a:t>
            </a:r>
            <a:r>
              <a:rPr lang="el-GR" b="1" dirty="0"/>
              <a:t>σχετικοί με δεξιότητες που αφορούν στο γνωστικό αντικείμενο:</a:t>
            </a:r>
            <a:r>
              <a:rPr lang="el-GR" dirty="0"/>
              <a:t> </a:t>
            </a:r>
            <a:endParaRPr lang="el-GR" dirty="0" smtClean="0"/>
          </a:p>
          <a:p>
            <a:r>
              <a:rPr lang="el-GR" sz="2100" dirty="0" smtClean="0"/>
              <a:t>Η εμπλοκή σε δραστηριότητες που προάγουν την διαπραγμάτευση, την κριτική σκέψη και τον αναστοχασμό.</a:t>
            </a:r>
          </a:p>
          <a:p>
            <a:r>
              <a:rPr lang="el-GR" sz="2100" dirty="0" smtClean="0"/>
              <a:t>Η εξάσκηση του λεξιλογίου έφρασης της γνώμης των μαθητών στην γλώσσα στόχο. </a:t>
            </a:r>
          </a:p>
          <a:p>
            <a:pPr lvl="1">
              <a:spcBef>
                <a:spcPts val="600"/>
              </a:spcBef>
            </a:pPr>
            <a:endParaRPr lang="el-GR" dirty="0"/>
          </a:p>
          <a:p>
            <a:r>
              <a:rPr lang="el-GR" b="1" dirty="0" smtClean="0"/>
              <a:t> </a:t>
            </a:r>
            <a:endParaRPr lang="el-GR" b="1" dirty="0"/>
          </a:p>
        </p:txBody>
      </p:sp>
    </p:spTree>
    <p:extLst>
      <p:ext uri="{BB962C8B-B14F-4D97-AF65-F5344CB8AC3E}">
        <p14:creationId xmlns:p14="http://schemas.microsoft.com/office/powerpoint/2010/main" xmlns="" val="97842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dirty="0"/>
          </a:p>
        </p:txBody>
      </p:sp>
      <p:sp>
        <p:nvSpPr>
          <p:cNvPr id="6" name="Content Placeholder 5"/>
          <p:cNvSpPr>
            <a:spLocks noGrp="1"/>
          </p:cNvSpPr>
          <p:nvPr>
            <p:ph sz="half" idx="2"/>
          </p:nvPr>
        </p:nvSpPr>
        <p:spPr/>
        <p:txBody>
          <a:bodyPr>
            <a:noAutofit/>
          </a:bodyPr>
          <a:lstStyle/>
          <a:p>
            <a:pPr lvl="1">
              <a:spcBef>
                <a:spcPts val="600"/>
              </a:spcBef>
            </a:pPr>
            <a:r>
              <a:rPr lang="el-GR" sz="1200" b="1" dirty="0" smtClean="0"/>
              <a:t>Στόχοι </a:t>
            </a:r>
            <a:r>
              <a:rPr lang="el-GR" sz="1200" b="1" dirty="0"/>
              <a:t>σχετικοί με τη χρήση της τεχνολογίας</a:t>
            </a:r>
            <a:r>
              <a:rPr lang="el-GR" sz="1200" b="1" dirty="0" smtClean="0"/>
              <a:t>:</a:t>
            </a:r>
          </a:p>
          <a:p>
            <a:r>
              <a:rPr lang="el-GR" sz="1200" dirty="0" smtClean="0"/>
              <a:t>Η ανάπτυξη βασικών δεξιοτήτων ψηφιακής ικανότητας, μέσα από την γνωριμία, εξοικείωση και χρήση εργαλείων ΤΠΕ.</a:t>
            </a:r>
          </a:p>
          <a:p>
            <a:r>
              <a:rPr lang="el-GR" sz="1200" dirty="0" smtClean="0"/>
              <a:t>Η βελτίωση των δεξιοτήτων στην χρήση </a:t>
            </a:r>
            <a:r>
              <a:rPr lang="en-US" sz="1200" dirty="0" smtClean="0">
                <a:latin typeface="Cambria" pitchFamily="18" charset="0"/>
                <a:ea typeface="Cambria" pitchFamily="18" charset="0"/>
              </a:rPr>
              <a:t>online</a:t>
            </a:r>
            <a:r>
              <a:rPr lang="el-GR" sz="1200" dirty="0" smtClean="0">
                <a:latin typeface="Cambria" pitchFamily="18" charset="0"/>
                <a:ea typeface="Cambria" pitchFamily="18" charset="0"/>
              </a:rPr>
              <a:t> </a:t>
            </a:r>
            <a:r>
              <a:rPr lang="el-GR" sz="1200" dirty="0" smtClean="0"/>
              <a:t>ηλεκτρονικού λεξικού με σκοπό την εύρεση συγκεκριμένων πληροφοριών. </a:t>
            </a:r>
          </a:p>
          <a:p>
            <a:r>
              <a:rPr lang="el-GR" sz="1200" dirty="0" smtClean="0"/>
              <a:t>Η εξάσκηση των μαθητών στην δημιουργία πολυτροπικών κειμένων.</a:t>
            </a:r>
          </a:p>
          <a:p>
            <a:pPr lvl="1">
              <a:spcBef>
                <a:spcPts val="600"/>
              </a:spcBef>
            </a:pPr>
            <a:endParaRPr lang="el-GR" sz="1200" dirty="0" smtClean="0"/>
          </a:p>
          <a:p>
            <a:pPr lvl="1">
              <a:spcBef>
                <a:spcPts val="600"/>
              </a:spcBef>
            </a:pPr>
            <a:r>
              <a:rPr lang="el-GR" sz="1200" b="1" dirty="0" smtClean="0"/>
              <a:t>Στόχοι </a:t>
            </a:r>
            <a:r>
              <a:rPr lang="el-GR" sz="1200" b="1" dirty="0"/>
              <a:t>σχετικοί με τις κοινωνικές δεξιότητες (π.χ. διαπραγμάτευση, συνεργασία, διάλογος, ενσυναίσθηση, συμμετοχή σε ομάδα, ανάληψη ρόλων, κ.λπ.) </a:t>
            </a:r>
            <a:r>
              <a:rPr lang="el-GR" sz="1200" b="1" dirty="0" smtClean="0"/>
              <a:t>:</a:t>
            </a:r>
          </a:p>
          <a:p>
            <a:r>
              <a:rPr lang="el-GR" sz="1200" dirty="0" smtClean="0"/>
              <a:t>Η συμμετοχή των μαθητών στην κατασκευή του έργου, καθιστώντας τους πραγματικούς πρωταγωνιστές της εκπαιδευτικής διαδικασίας. </a:t>
            </a:r>
          </a:p>
          <a:p>
            <a:r>
              <a:rPr lang="el-GR" sz="1200" dirty="0" smtClean="0"/>
              <a:t>Η συμμετοχή των μαθητών σε μια δημιουργική και διαδραστική εργασία.</a:t>
            </a:r>
          </a:p>
          <a:p>
            <a:r>
              <a:rPr lang="el-GR" sz="1200" dirty="0" smtClean="0"/>
              <a:t>Η ανάληψη ρόλων ανάλογη με την επιθυμία, δεξιότητες ή ικανότητες των μαθητών (επιλογή γλωσσικών ισοδύναμων στη μητρική γλώσσα</a:t>
            </a:r>
            <a:r>
              <a:rPr lang="en-US" sz="1200" dirty="0" smtClean="0"/>
              <a:t>)</a:t>
            </a:r>
            <a:r>
              <a:rPr lang="el-GR" sz="1200" dirty="0" smtClean="0"/>
              <a:t>.</a:t>
            </a:r>
          </a:p>
          <a:p>
            <a:r>
              <a:rPr lang="el-GR" sz="1200" dirty="0" smtClean="0"/>
              <a:t>Η επικοινωνία μέσω του φόρουμ με σκοπό την επιλογή κατάλληλου λεξιλογίου στην γλώσσα στόχο. </a:t>
            </a:r>
          </a:p>
          <a:p>
            <a:r>
              <a:rPr lang="el-GR" sz="1200" dirty="0" smtClean="0"/>
              <a:t>Η επαφή με την γλωσσική πολυμορφία ως εργαλείο για την επίτευξη μεγαλύτερης διαπολιτισμικής κατανόησης.</a:t>
            </a:r>
          </a:p>
          <a:p>
            <a:pPr lvl="1">
              <a:spcBef>
                <a:spcPts val="600"/>
              </a:spcBef>
            </a:pPr>
            <a:endParaRPr lang="el-GR" sz="1200" dirty="0" smtClean="0"/>
          </a:p>
          <a:p>
            <a:pPr lvl="1">
              <a:spcBef>
                <a:spcPts val="600"/>
              </a:spcBef>
            </a:pPr>
            <a:endParaRPr lang="el-GR" sz="1200" dirty="0"/>
          </a:p>
          <a:p>
            <a:r>
              <a:rPr lang="el-GR" sz="1200" b="1" dirty="0" smtClean="0"/>
              <a:t> </a:t>
            </a:r>
            <a:endParaRPr lang="el-GR" sz="1200" b="1" dirty="0"/>
          </a:p>
        </p:txBody>
      </p:sp>
    </p:spTree>
    <p:extLst>
      <p:ext uri="{BB962C8B-B14F-4D97-AF65-F5344CB8AC3E}">
        <p14:creationId xmlns:p14="http://schemas.microsoft.com/office/powerpoint/2010/main" xmlns="" val="978421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ΠΡΑΓΜΑΤΟΠΟΙΗΣΗ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ΣΤΟΙΧΕΙΑ ΠΡΑΓΜΑΤΟΠΟΙΗΣΗΣ </a:t>
            </a:r>
            <a:br>
              <a:rPr lang="el-GR" sz="2400" cap="none" dirty="0" smtClean="0"/>
            </a:b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6" name="Content Placeholder 5"/>
          <p:cNvSpPr>
            <a:spLocks noGrp="1"/>
          </p:cNvSpPr>
          <p:nvPr>
            <p:ph sz="half" idx="2"/>
          </p:nvPr>
        </p:nvSpPr>
        <p:spPr/>
        <p:txBody>
          <a:bodyPr>
            <a:noAutofit/>
          </a:bodyPr>
          <a:lstStyle/>
          <a:p>
            <a:r>
              <a:rPr lang="el-GR" sz="1400" b="1" dirty="0" smtClean="0"/>
              <a:t>Περιβάλλον – Πλαίσιο</a:t>
            </a:r>
          </a:p>
          <a:p>
            <a:pPr lvl="1"/>
            <a:r>
              <a:rPr lang="el-GR" sz="1400" dirty="0" smtClean="0"/>
              <a:t>Η ανοιχτή εκπαιδευτική πρακτική αξιοποίησης ψηφιακού περιεχομένου έλαβε χώρα στα πλαίσια του ευρωπαϊκού προγράμματος διακρατικής συνεργασίας </a:t>
            </a:r>
            <a:r>
              <a:rPr lang="en-US" sz="1400" dirty="0" err="1" smtClean="0">
                <a:latin typeface="Cambria" pitchFamily="18" charset="0"/>
                <a:ea typeface="Cambria" pitchFamily="18" charset="0"/>
              </a:rPr>
              <a:t>eTwinning</a:t>
            </a:r>
            <a:r>
              <a:rPr lang="el-GR" sz="1400" dirty="0" smtClean="0">
                <a:latin typeface="Cambria" pitchFamily="18" charset="0"/>
                <a:ea typeface="Cambria" pitchFamily="18" charset="0"/>
              </a:rPr>
              <a:t> </a:t>
            </a:r>
            <a:r>
              <a:rPr lang="el-GR" sz="1400" dirty="0" smtClean="0"/>
              <a:t>με τίτλο “</a:t>
            </a:r>
            <a:r>
              <a:rPr lang="en-US" sz="1400" dirty="0" smtClean="0">
                <a:latin typeface="Cambria" pitchFamily="18" charset="0"/>
                <a:ea typeface="Cambria" pitchFamily="18" charset="0"/>
              </a:rPr>
              <a:t>I spy with my </a:t>
            </a:r>
            <a:r>
              <a:rPr lang="en-US" sz="1400" dirty="0" err="1" smtClean="0">
                <a:latin typeface="Cambria" pitchFamily="18" charset="0"/>
                <a:ea typeface="Cambria" pitchFamily="18" charset="0"/>
              </a:rPr>
              <a:t>eTwinning</a:t>
            </a:r>
            <a:r>
              <a:rPr lang="en-US" sz="1400" dirty="0" smtClean="0">
                <a:latin typeface="Cambria" pitchFamily="18" charset="0"/>
                <a:ea typeface="Cambria" pitchFamily="18" charset="0"/>
              </a:rPr>
              <a:t> eye</a:t>
            </a:r>
            <a:r>
              <a:rPr lang="el-GR" sz="1400" dirty="0" smtClean="0">
                <a:latin typeface="Cambria" pitchFamily="18" charset="0"/>
                <a:ea typeface="Cambria" pitchFamily="18" charset="0"/>
              </a:rPr>
              <a:t>”</a:t>
            </a:r>
            <a:r>
              <a:rPr lang="el-GR" sz="1400" dirty="0" smtClean="0"/>
              <a:t> και θέμα το μυστήριο. </a:t>
            </a:r>
            <a:endParaRPr lang="el-GR" sz="1400" dirty="0"/>
          </a:p>
          <a:p>
            <a:pPr lvl="1"/>
            <a:r>
              <a:rPr lang="el-GR" sz="1400" dirty="0" smtClean="0"/>
              <a:t>Προϋποθέσεις εφαρμογής της ανοιχτής εκπαιδευτικής πρακτικής η σχολική, πολυποίκιλη συνεργασία στην Ευρώπη, μέσω της χρήσης των Τεχνολογιών Πληροφορίας και Επικοινωνιών και η εφαρμογή καινοτομιών και δημιουργικής μάθησης στην διδακτική πράξη που πρεσβεύει το </a:t>
            </a:r>
            <a:r>
              <a:rPr lang="en-US" sz="1400" dirty="0" err="1" smtClean="0">
                <a:latin typeface="Cambria" pitchFamily="18" charset="0"/>
                <a:ea typeface="Cambria" pitchFamily="18" charset="0"/>
              </a:rPr>
              <a:t>eTwinning</a:t>
            </a:r>
            <a:r>
              <a:rPr lang="el-GR" sz="1400" dirty="0" smtClean="0">
                <a:latin typeface="Cambria" pitchFamily="18" charset="0"/>
                <a:ea typeface="Cambria" pitchFamily="18" charset="0"/>
              </a:rPr>
              <a:t>. </a:t>
            </a:r>
            <a:r>
              <a:rPr lang="el-GR" sz="1400" dirty="0" smtClean="0"/>
              <a:t>Πλαίσιο υλοποίησης, μια ώρα εβδομαδιαίως από το τρίωρο μάθημα των αγγλικών στο δημοτικό σχολείο.</a:t>
            </a:r>
          </a:p>
          <a:p>
            <a:endParaRPr lang="el-GR" sz="1400" dirty="0"/>
          </a:p>
        </p:txBody>
      </p:sp>
      <p:sp>
        <p:nvSpPr>
          <p:cNvPr id="7" name="Content Placeholder 6"/>
          <p:cNvSpPr>
            <a:spLocks noGrp="1"/>
          </p:cNvSpPr>
          <p:nvPr>
            <p:ph sz="quarter" idx="4"/>
          </p:nvPr>
        </p:nvSpPr>
        <p:spPr/>
        <p:txBody>
          <a:bodyPr>
            <a:normAutofit fontScale="92500"/>
          </a:bodyPr>
          <a:lstStyle/>
          <a:p>
            <a:pPr marL="342900" lvl="1" indent="-342900">
              <a:spcBef>
                <a:spcPts val="800"/>
              </a:spcBef>
              <a:buNone/>
            </a:pPr>
            <a:r>
              <a:rPr lang="el-GR" sz="2200" b="1" dirty="0" smtClean="0"/>
              <a:t>Ηλικιακή ομάδα</a:t>
            </a:r>
            <a:endParaRPr lang="el-GR" sz="2200" b="1" dirty="0"/>
          </a:p>
          <a:p>
            <a:pPr lvl="1"/>
            <a:r>
              <a:rPr lang="el-GR" u="sng" dirty="0" smtClean="0"/>
              <a:t>Ηλικιακή ομάδα</a:t>
            </a:r>
          </a:p>
          <a:p>
            <a:pPr lvl="2">
              <a:buFont typeface="Arial" pitchFamily="34" charset="0"/>
              <a:buChar char="•"/>
            </a:pPr>
            <a:r>
              <a:rPr lang="el-GR" dirty="0" smtClean="0"/>
              <a:t>Μαθητές 11-12 ετών</a:t>
            </a:r>
          </a:p>
          <a:p>
            <a:pPr lvl="2">
              <a:buFont typeface="Arial" pitchFamily="34" charset="0"/>
              <a:buChar char="•"/>
            </a:pPr>
            <a:r>
              <a:rPr lang="el-GR" dirty="0" smtClean="0"/>
              <a:t>ΣΤ’ Δημοτικού</a:t>
            </a:r>
          </a:p>
          <a:p>
            <a:pPr lvl="1"/>
            <a:r>
              <a:rPr lang="el-GR" u="sng" dirty="0" smtClean="0"/>
              <a:t>Φύλο/κατανομή</a:t>
            </a:r>
          </a:p>
          <a:p>
            <a:pPr lvl="2">
              <a:buFont typeface="Arial" pitchFamily="34" charset="0"/>
              <a:buChar char="•"/>
            </a:pPr>
            <a:r>
              <a:rPr lang="el-GR" dirty="0" smtClean="0"/>
              <a:t>Σύνολο</a:t>
            </a:r>
            <a:r>
              <a:rPr lang="en-US" dirty="0" smtClean="0"/>
              <a:t>: </a:t>
            </a:r>
            <a:r>
              <a:rPr lang="el-GR" dirty="0" smtClean="0"/>
              <a:t>18 μαθητές</a:t>
            </a:r>
          </a:p>
          <a:p>
            <a:pPr lvl="2">
              <a:buFont typeface="Arial" pitchFamily="34" charset="0"/>
              <a:buChar char="•"/>
            </a:pPr>
            <a:r>
              <a:rPr lang="el-GR" dirty="0" smtClean="0"/>
              <a:t>6 κορίτσια και 12 αγόρια</a:t>
            </a:r>
          </a:p>
          <a:p>
            <a:pPr lvl="1"/>
            <a:r>
              <a:rPr lang="el-GR" u="sng" dirty="0" smtClean="0"/>
              <a:t>Εθνικότητα μαθητών</a:t>
            </a:r>
          </a:p>
          <a:p>
            <a:pPr lvl="2">
              <a:buFont typeface="Arial" pitchFamily="34" charset="0"/>
              <a:buChar char="•"/>
            </a:pPr>
            <a:r>
              <a:rPr lang="el-GR" dirty="0" smtClean="0"/>
              <a:t>Ελληνική/Αλβανική/Συριακή </a:t>
            </a:r>
          </a:p>
          <a:p>
            <a:pPr lvl="1"/>
            <a:r>
              <a:rPr lang="el-GR" u="sng" dirty="0" smtClean="0"/>
              <a:t>Πολιτισμικό περιβάλλον περιοχής</a:t>
            </a:r>
          </a:p>
          <a:p>
            <a:pPr lvl="2">
              <a:buFont typeface="Arial" pitchFamily="34" charset="0"/>
              <a:buChar char="•"/>
            </a:pPr>
            <a:r>
              <a:rPr lang="el-GR" dirty="0" smtClean="0"/>
              <a:t>Πρόκειται για αγροτική περιοχή, χωριό όχι ιδιαίτερα μακριά από την πόλη των Γιαννιτσών.</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9</a:t>
            </a:fld>
            <a:endParaRPr lang="en-US" dirty="0"/>
          </a:p>
        </p:txBody>
      </p:sp>
    </p:spTree>
    <p:extLst>
      <p:ext uri="{BB962C8B-B14F-4D97-AF65-F5344CB8AC3E}">
        <p14:creationId xmlns:p14="http://schemas.microsoft.com/office/powerpoint/2010/main" xmlns="" val="1298020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II-Open-Educational-Practices-ppt-Template-v2.0-Ianouarios-2018 (1)">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 (1)</Template>
  <TotalTime>1017</TotalTime>
  <Words>3967</Words>
  <Application>Microsoft Office PowerPoint</Application>
  <PresentationFormat>On-screen Show (4:3)</PresentationFormat>
  <Paragraphs>319</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DS-II-Open-Educational-Practices-ppt-Template-v2.0-Ianouarios-2018 (1)</vt:lpstr>
      <vt:lpstr>Mini mystery dictionary (part of the “I spy with my etwinning eye” programme 2017-2018)</vt:lpstr>
      <vt:lpstr>ΣΥΝΤΟΜΗ ΠΕΡΙΓΡΑΦΗ</vt:lpstr>
      <vt:lpstr>ΣΥΝΤΟΜΗ ΠΕΡΙΓΡΑΦΗ</vt:lpstr>
      <vt:lpstr>ΣΧΕΔΙΑΣΜΟΣ ΤΗΣ ανοιχτησ εκπαιδευτικησ ΠΡΑΚΤΙΚΗΣ</vt:lpstr>
      <vt:lpstr>ΣΤΟΙΧΕΙΑ ΣΧΕΔΙΑΣΜΟΥ </vt:lpstr>
      <vt:lpstr>ΔΙΔΑΚΤΙΚΟΙ ΣΤΟΧΟΙ</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Slide 23</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ΣΤΟΙΧΕΙΑ ΤΕΚΜΗΡΙΩΣΗΣ ΚΑΙ ΕΠΕΚΤΑΣΗΣ</vt:lpstr>
      <vt:lpstr> ΑΠΟΤΕΛΕΣΜΑΤΑ - ΑΝΤΙΚΤΥΠΟΣ </vt:lpstr>
      <vt:lpstr> ΑΠΟΤΕΛΕΣΜΑΤΑ - ΑΝΤΙΚΤΥΠΟΣ </vt:lpstr>
      <vt:lpstr>ΑΠΡΟΣΜΕΝΑ ΓΕΓΟΝΟΤΑ </vt:lpstr>
      <vt:lpstr>ΕΚΠΑΙΔΕΥΤΙΚΗ ΤΕΧΝΙΚΗ  ΣΕ ΣΗΜΑΝΤΙΚΑ ΣΤΙΓΜΙΟΤΥΠΑ</vt:lpstr>
      <vt:lpstr>ΕΚΠΑΙΔΕΥΤΙΚΗ ΤΕΧΝΙΚΗ  ΣΕ ΣΗΜΑΝΤΙΚΑ ΣΤΙΓΜΙΟΤΥΠΑ</vt:lpstr>
      <vt:lpstr>ΣΧΕΣΗ ΜΕ ΑΛΛΕΣ ΑΝΟΙΧΤΕΣ ΕΚΠΑΙΔΕΥΤΙΚΕΣ ΠΡΑΚΤΙΚΕΣ</vt:lpstr>
      <vt:lpstr> ΠΡΟΣΘΕΤΟ ΥΛΙΚΟ ΠΟΥ ΑΞΙΟΠΟΙΗΘΗΚΕ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mystery dictionary (part of the “I spy with my etwinning eye” programme 2017-2018)</dc:title>
  <dc:creator>Chrissa Nikolopoulou</dc:creator>
  <cp:lastModifiedBy>Chrissa Nikolopoulou</cp:lastModifiedBy>
  <cp:revision>128</cp:revision>
  <dcterms:created xsi:type="dcterms:W3CDTF">2018-06-17T08:16:38Z</dcterms:created>
  <dcterms:modified xsi:type="dcterms:W3CDTF">2018-07-12T13:35:48Z</dcterms:modified>
</cp:coreProperties>
</file>