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38"/>
  </p:notesMasterIdLst>
  <p:sldIdLst>
    <p:sldId id="256" r:id="rId2"/>
    <p:sldId id="277" r:id="rId3"/>
    <p:sldId id="278" r:id="rId4"/>
    <p:sldId id="279" r:id="rId5"/>
    <p:sldId id="262" r:id="rId6"/>
    <p:sldId id="271" r:id="rId7"/>
    <p:sldId id="287" r:id="rId8"/>
    <p:sldId id="305" r:id="rId9"/>
    <p:sldId id="288" r:id="rId10"/>
    <p:sldId id="272" r:id="rId11"/>
    <p:sldId id="290" r:id="rId12"/>
    <p:sldId id="263" r:id="rId13"/>
    <p:sldId id="257" r:id="rId14"/>
    <p:sldId id="273" r:id="rId15"/>
    <p:sldId id="260" r:id="rId16"/>
    <p:sldId id="266" r:id="rId17"/>
    <p:sldId id="274" r:id="rId18"/>
    <p:sldId id="291" r:id="rId19"/>
    <p:sldId id="292" r:id="rId20"/>
    <p:sldId id="294" r:id="rId21"/>
    <p:sldId id="295" r:id="rId22"/>
    <p:sldId id="296" r:id="rId23"/>
    <p:sldId id="297" r:id="rId24"/>
    <p:sldId id="298" r:id="rId25"/>
    <p:sldId id="299" r:id="rId26"/>
    <p:sldId id="300" r:id="rId27"/>
    <p:sldId id="265" r:id="rId28"/>
    <p:sldId id="268" r:id="rId29"/>
    <p:sldId id="307" r:id="rId30"/>
    <p:sldId id="269" r:id="rId31"/>
    <p:sldId id="276" r:id="rId32"/>
    <p:sldId id="308" r:id="rId33"/>
    <p:sldId id="301" r:id="rId34"/>
    <p:sldId id="302" r:id="rId35"/>
    <p:sldId id="303"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C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7/14/2018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3</a:t>
            </a:fld>
            <a:endParaRPr lang="en-US" dirty="0"/>
          </a:p>
        </p:txBody>
      </p:sp>
    </p:spTree>
    <p:extLst>
      <p:ext uri="{BB962C8B-B14F-4D97-AF65-F5344CB8AC3E}">
        <p14:creationId xmlns:p14="http://schemas.microsoft.com/office/powerpoint/2010/main" val="67570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4</a:t>
            </a:fld>
            <a:endParaRPr lang="en-US" dirty="0"/>
          </a:p>
        </p:txBody>
      </p:sp>
    </p:spTree>
    <p:extLst>
      <p:ext uri="{BB962C8B-B14F-4D97-AF65-F5344CB8AC3E}">
        <p14:creationId xmlns:p14="http://schemas.microsoft.com/office/powerpoint/2010/main" val="267851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13</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smtClean="0"/>
              <a:t>Στυλ κύριου τίτλου</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July 14,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smtClean="0"/>
              <a:t>Στυλ υποδείγματος κειμένου</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smtClean="0"/>
              <a:t>Κάντε κλικ στο εικονίδιο για να προσθέσετε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smtClean="0"/>
              <a:t>Στυλ κύριου τίτλου</a:t>
            </a:r>
            <a:endParaRPr lang="en-US"/>
          </a:p>
        </p:txBody>
      </p:sp>
      <p:pic>
        <p:nvPicPr>
          <p:cNvPr id="9" name="Picture 8"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12" name="Picture 11"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cstate="print"/>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photodentro.edu.gr/ugc/r/8525/1017?locale=el%20%20" TargetMode="External"/><Relationship Id="rId2" Type="http://schemas.openxmlformats.org/officeDocument/2006/relationships/hyperlink" Target="http://photodentro.edu.gr/ugc/r/8525/1021?locale=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hotodentro.edu.gr/ugc/r/8525/1021?locale=el" TargetMode="External"/><Relationship Id="rId2" Type="http://schemas.openxmlformats.org/officeDocument/2006/relationships/hyperlink" Target="http://photodentro.edu.gr/ugc/r/8525/1017?locale=e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otodentro.edu.gr/ugc/r/8525/1017?locale=e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hotodentro.edu.gr/ugc/r/8525/1021?locale=el" TargetMode="External"/><Relationship Id="rId2" Type="http://schemas.openxmlformats.org/officeDocument/2006/relationships/hyperlink" Target="http://photodentro.edu.gr/ugc/r/8525/1017?locale=e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photodentro.edu.gr/ugc/r/8525/1017?locale=e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hotodentro.edu.gr/ugc/r/8525/1021?locale=el" TargetMode="External"/><Relationship Id="rId2" Type="http://schemas.openxmlformats.org/officeDocument/2006/relationships/hyperlink" Target="http://photodentro.edu.gr/ugc/r/8525/1017?locale=e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photodentro.edu.gr/ugc/r/8525/1021?locale=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hotodentro.edu.gr/ugc/r/8525/1017?locale=el%20%20" TargetMode="External"/><Relationship Id="rId2" Type="http://schemas.openxmlformats.org/officeDocument/2006/relationships/hyperlink" Target="http://photodentro.edu.gr/aggregator/" TargetMode="External"/><Relationship Id="rId1" Type="http://schemas.openxmlformats.org/officeDocument/2006/relationships/slideLayout" Target="../slideLayouts/slideLayout3.xml"/><Relationship Id="rId5" Type="http://schemas.openxmlformats.org/officeDocument/2006/relationships/hyperlink" Target="http://e-pimorfosi.cti.gr/" TargetMode="External"/><Relationship Id="rId4" Type="http://schemas.openxmlformats.org/officeDocument/2006/relationships/hyperlink" Target="http://ebooks.edu.gr/n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8" name="TextBox 7"/>
          <p:cNvSpPr txBox="1"/>
          <p:nvPr/>
        </p:nvSpPr>
        <p:spPr>
          <a:xfrm>
            <a:off x="4900614" y="4659004"/>
            <a:ext cx="3816074" cy="646331"/>
          </a:xfrm>
          <a:prstGeom prst="rect">
            <a:avLst/>
          </a:prstGeom>
          <a:noFill/>
        </p:spPr>
        <p:txBody>
          <a:bodyPr wrap="square" rtlCol="0">
            <a:spAutoFit/>
          </a:bodyPr>
          <a:lstStyle/>
          <a:p>
            <a:r>
              <a:rPr lang="el-GR" b="1" dirty="0" smtClean="0">
                <a:solidFill>
                  <a:srgbClr val="0070C0"/>
                </a:solidFill>
              </a:rPr>
              <a:t>ΣΥΜΕΩΝ ΑΡΒΑΝΙΤΙΔΗΣ </a:t>
            </a:r>
          </a:p>
          <a:p>
            <a:r>
              <a:rPr lang="el-GR" b="1" dirty="0" smtClean="0">
                <a:solidFill>
                  <a:srgbClr val="0070C0"/>
                </a:solidFill>
              </a:rPr>
              <a:t>(ΠΕ03 ΜΑΘΗΜΑΤΙΚΟΣ)</a:t>
            </a:r>
            <a:endParaRPr lang="el-GR" b="1" dirty="0">
              <a:solidFill>
                <a:srgbClr val="0070C0"/>
              </a:solidFill>
            </a:endParaRPr>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smtClean="0">
                <a:solidFill>
                  <a:schemeClr val="accent3">
                    <a:lumMod val="50000"/>
                  </a:schemeClr>
                </a:solidFill>
                <a:ea typeface="+mj-ea"/>
                <a:cs typeface="Tunga" pitchFamily="2"/>
              </a:rPr>
              <a:t>ΣΕΡΡΕΣ /ΙΟΥ</a:t>
            </a:r>
            <a:r>
              <a:rPr lang="el-GR" sz="1400" cap="all" spc="400" dirty="0">
                <a:solidFill>
                  <a:schemeClr val="accent3">
                    <a:lumMod val="50000"/>
                  </a:schemeClr>
                </a:solidFill>
                <a:ea typeface="+mj-ea"/>
                <a:cs typeface="Tunga" pitchFamily="2"/>
              </a:rPr>
              <a:t>λ</a:t>
            </a:r>
            <a:r>
              <a:rPr lang="el-GR" sz="1400" cap="all" spc="400" dirty="0" smtClean="0">
                <a:solidFill>
                  <a:schemeClr val="accent3">
                    <a:lumMod val="50000"/>
                  </a:schemeClr>
                </a:solidFill>
                <a:ea typeface="+mj-ea"/>
                <a:cs typeface="Tunga" pitchFamily="2"/>
              </a:rPr>
              <a:t>ΙΟΣ 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1" name="Subtitle 20"/>
          <p:cNvSpPr>
            <a:spLocks noGrp="1"/>
          </p:cNvSpPr>
          <p:nvPr>
            <p:ph type="subTitle" idx="4294967295"/>
          </p:nvPr>
        </p:nvSpPr>
        <p:spPr>
          <a:xfrm>
            <a:off x="246921" y="2719137"/>
            <a:ext cx="5037841" cy="354949"/>
          </a:xfrm>
        </p:spPr>
        <p:txBody>
          <a:bodyPr>
            <a:noAutofit/>
          </a:bodyPr>
          <a:lstStyle/>
          <a:p>
            <a:r>
              <a:rPr lang="el-GR" sz="2400" dirty="0" smtClean="0">
                <a:solidFill>
                  <a:srgbClr val="0070C0"/>
                </a:solidFill>
                <a:effectLst>
                  <a:outerShdw blurRad="38100" dist="38100" dir="2700000" algn="tl">
                    <a:srgbClr val="000000">
                      <a:alpha val="43137"/>
                    </a:srgbClr>
                  </a:outerShdw>
                </a:effectLst>
              </a:rPr>
              <a:t>ΓΥΜΝΑΣΙΟ ΚΟΙΜΗΣΗΣ ΣΕΡΡΩΝ</a:t>
            </a:r>
          </a:p>
        </p:txBody>
      </p:sp>
      <mc:AlternateContent xmlns:mc="http://schemas.openxmlformats.org/markup-compatibility/2006" xmlns:a14="http://schemas.microsoft.com/office/drawing/2010/main">
        <mc:Choice Requires="a14">
          <p:sp>
            <p:nvSpPr>
              <p:cNvPr id="4" name="Ορθογώνιο 3"/>
              <p:cNvSpPr/>
              <p:nvPr/>
            </p:nvSpPr>
            <p:spPr>
              <a:xfrm>
                <a:off x="246921" y="260285"/>
                <a:ext cx="8897079" cy="1583832"/>
              </a:xfrm>
              <a:prstGeom prst="rect">
                <a:avLst/>
              </a:prstGeom>
            </p:spPr>
            <p:txBody>
              <a:bodyPr wrap="square">
                <a:spAutoFit/>
              </a:bodyPr>
              <a:lstStyle/>
              <a:p>
                <a:r>
                  <a:rPr lang="el-GR" sz="3000" b="1" dirty="0">
                    <a:solidFill>
                      <a:srgbClr val="0066CC"/>
                    </a:solidFill>
                    <a:latin typeface="Calibri" panose="020F0502020204030204" pitchFamily="34" charset="0"/>
                    <a:ea typeface="STKaiti"/>
                  </a:rPr>
                  <a:t>Η γραμμική εξίσωση: </a:t>
                </a:r>
                <a:r>
                  <a:rPr lang="el-GR" sz="3000" b="1" i="1" dirty="0">
                    <a:solidFill>
                      <a:srgbClr val="0066CC"/>
                    </a:solidFill>
                    <a:latin typeface="Calibri" panose="020F0502020204030204" pitchFamily="34" charset="0"/>
                    <a:ea typeface="STKaiti"/>
                  </a:rPr>
                  <a:t>α</a:t>
                </a:r>
                <a:r>
                  <a:rPr lang="en-US" sz="3000" b="1" i="1" dirty="0">
                    <a:solidFill>
                      <a:srgbClr val="0066CC"/>
                    </a:solidFill>
                    <a:latin typeface="Calibri" panose="020F0502020204030204" pitchFamily="34" charset="0"/>
                    <a:ea typeface="STKaiti"/>
                  </a:rPr>
                  <a:t>x</a:t>
                </a:r>
                <a:r>
                  <a:rPr lang="el-GR" sz="3000" b="1" i="1" dirty="0">
                    <a:solidFill>
                      <a:srgbClr val="0066CC"/>
                    </a:solidFill>
                    <a:latin typeface="Calibri" panose="020F0502020204030204" pitchFamily="34" charset="0"/>
                    <a:ea typeface="STKaiti"/>
                  </a:rPr>
                  <a:t>+β</a:t>
                </a:r>
                <a:r>
                  <a:rPr lang="en-US" sz="3000" b="1" i="1" dirty="0">
                    <a:solidFill>
                      <a:srgbClr val="0066CC"/>
                    </a:solidFill>
                    <a:latin typeface="Calibri" panose="020F0502020204030204" pitchFamily="34" charset="0"/>
                    <a:ea typeface="STKaiti"/>
                  </a:rPr>
                  <a:t>y</a:t>
                </a:r>
                <a:r>
                  <a:rPr lang="el-GR" sz="3000" b="1" i="1" dirty="0">
                    <a:solidFill>
                      <a:srgbClr val="0066CC"/>
                    </a:solidFill>
                    <a:latin typeface="Calibri" panose="020F0502020204030204" pitchFamily="34" charset="0"/>
                    <a:ea typeface="STKaiti"/>
                  </a:rPr>
                  <a:t>=γ</a:t>
                </a:r>
                <a:r>
                  <a:rPr lang="el-GR" sz="3000" b="1" dirty="0">
                    <a:solidFill>
                      <a:srgbClr val="0066CC"/>
                    </a:solidFill>
                    <a:latin typeface="Calibri" panose="020F0502020204030204" pitchFamily="34" charset="0"/>
                    <a:ea typeface="STKaiti"/>
                  </a:rPr>
                  <a:t> </a:t>
                </a:r>
                <a:r>
                  <a:rPr lang="en-US" sz="3000" b="1" dirty="0" smtClean="0">
                    <a:solidFill>
                      <a:srgbClr val="0066CC"/>
                    </a:solidFill>
                    <a:latin typeface="Calibri" panose="020F0502020204030204" pitchFamily="34" charset="0"/>
                    <a:ea typeface="STKaiti"/>
                  </a:rPr>
                  <a:t> </a:t>
                </a:r>
                <a:r>
                  <a:rPr lang="el-GR" sz="3000" b="1" dirty="0" smtClean="0">
                    <a:solidFill>
                      <a:srgbClr val="0066CC"/>
                    </a:solidFill>
                    <a:latin typeface="Calibri" panose="020F0502020204030204" pitchFamily="34" charset="0"/>
                    <a:ea typeface="STKaiti"/>
                  </a:rPr>
                  <a:t>&amp; </a:t>
                </a:r>
                <a:r>
                  <a:rPr lang="en-US" sz="3000" b="1" dirty="0" smtClean="0">
                    <a:solidFill>
                      <a:srgbClr val="0066CC"/>
                    </a:solidFill>
                    <a:latin typeface="Calibri" panose="020F0502020204030204" pitchFamily="34" charset="0"/>
                    <a:ea typeface="STKaiti"/>
                  </a:rPr>
                  <a:t> </a:t>
                </a:r>
                <a:r>
                  <a:rPr lang="el-GR" sz="3000" b="1" dirty="0" smtClean="0">
                    <a:solidFill>
                      <a:srgbClr val="0066CC"/>
                    </a:solidFill>
                    <a:latin typeface="Calibri" panose="020F0502020204030204" pitchFamily="34" charset="0"/>
                    <a:ea typeface="STKaiti"/>
                  </a:rPr>
                  <a:t>η </a:t>
                </a:r>
                <a:r>
                  <a:rPr lang="el-GR" sz="3000" b="1" dirty="0">
                    <a:solidFill>
                      <a:srgbClr val="0066CC"/>
                    </a:solidFill>
                    <a:latin typeface="Calibri" panose="020F0502020204030204" pitchFamily="34" charset="0"/>
                    <a:ea typeface="STKaiti"/>
                  </a:rPr>
                  <a:t>γραφική επίλυση </a:t>
                </a:r>
                <a:endParaRPr lang="el-GR" sz="3000" b="1" dirty="0" smtClean="0">
                  <a:solidFill>
                    <a:srgbClr val="0066CC"/>
                  </a:solidFill>
                  <a:latin typeface="Calibri" panose="020F0502020204030204" pitchFamily="34" charset="0"/>
                  <a:ea typeface="STKaiti"/>
                </a:endParaRPr>
              </a:p>
              <a:p>
                <a:r>
                  <a:rPr lang="el-GR" sz="3000" b="1" dirty="0" smtClean="0">
                    <a:solidFill>
                      <a:srgbClr val="0066CC"/>
                    </a:solidFill>
                    <a:latin typeface="Calibri" panose="020F0502020204030204" pitchFamily="34" charset="0"/>
                    <a:ea typeface="STKaiti"/>
                  </a:rPr>
                  <a:t>του </a:t>
                </a:r>
                <a:r>
                  <a:rPr lang="el-GR" sz="3000" b="1" dirty="0">
                    <a:solidFill>
                      <a:srgbClr val="0066CC"/>
                    </a:solidFill>
                    <a:latin typeface="Calibri" panose="020F0502020204030204" pitchFamily="34" charset="0"/>
                    <a:ea typeface="STKaiti"/>
                  </a:rPr>
                  <a:t>γραμμικού συστήματος </a:t>
                </a:r>
                <a14:m>
                  <m:oMath xmlns:m="http://schemas.openxmlformats.org/officeDocument/2006/math">
                    <m:d>
                      <m:dPr>
                        <m:begChr m:val="{"/>
                        <m:endChr m:val=""/>
                        <m:ctrlPr>
                          <a:rPr lang="el-GR" sz="3000" b="1" i="1">
                            <a:solidFill>
                              <a:srgbClr val="0066CC"/>
                            </a:solidFill>
                            <a:latin typeface="Cambria Math" panose="02040503050406030204" pitchFamily="18" charset="0"/>
                            <a:cs typeface="Calibri" panose="020F0502020204030204" pitchFamily="34" charset="0"/>
                          </a:rPr>
                        </m:ctrlPr>
                      </m:dPr>
                      <m:e>
                        <m:eqArr>
                          <m:eqArrPr>
                            <m:ctrlPr>
                              <a:rPr lang="el-GR" sz="3000" b="1" i="1">
                                <a:solidFill>
                                  <a:srgbClr val="0066CC"/>
                                </a:solidFill>
                                <a:latin typeface="Cambria Math" panose="02040503050406030204" pitchFamily="18" charset="0"/>
                                <a:cs typeface="Calibri" panose="020F0502020204030204" pitchFamily="34" charset="0"/>
                              </a:rPr>
                            </m:ctrlPr>
                          </m:eqArrPr>
                          <m:e>
                            <m:r>
                              <a:rPr lang="el-GR" sz="3000" b="1" i="1">
                                <a:solidFill>
                                  <a:srgbClr val="0066CC"/>
                                </a:solidFill>
                                <a:latin typeface="Cambria Math" panose="02040503050406030204" pitchFamily="18" charset="0"/>
                                <a:ea typeface="STKaiti"/>
                                <a:cs typeface="Calibri" panose="020F0502020204030204" pitchFamily="34" charset="0"/>
                              </a:rPr>
                              <m:t>𝜶</m:t>
                            </m:r>
                            <m:r>
                              <a:rPr lang="en-US" sz="3000" b="1" i="1">
                                <a:solidFill>
                                  <a:srgbClr val="0066CC"/>
                                </a:solidFill>
                                <a:latin typeface="Cambria Math" panose="02040503050406030204" pitchFamily="18" charset="0"/>
                                <a:ea typeface="STKaiti"/>
                                <a:cs typeface="Calibri" panose="020F0502020204030204" pitchFamily="34" charset="0"/>
                              </a:rPr>
                              <m:t>𝒙</m:t>
                            </m:r>
                            <m:r>
                              <a:rPr lang="el-GR" sz="3000" b="1" i="1">
                                <a:solidFill>
                                  <a:srgbClr val="0066CC"/>
                                </a:solidFill>
                                <a:latin typeface="Cambria Math" panose="02040503050406030204" pitchFamily="18" charset="0"/>
                                <a:ea typeface="STKaiti"/>
                                <a:cs typeface="Calibri" panose="020F0502020204030204" pitchFamily="34" charset="0"/>
                              </a:rPr>
                              <m:t>+</m:t>
                            </m:r>
                            <m:r>
                              <a:rPr lang="el-GR" sz="3000" b="1" i="1">
                                <a:solidFill>
                                  <a:srgbClr val="0066CC"/>
                                </a:solidFill>
                                <a:latin typeface="Cambria Math" panose="02040503050406030204" pitchFamily="18" charset="0"/>
                                <a:ea typeface="STKaiti"/>
                                <a:cs typeface="Calibri" panose="020F0502020204030204" pitchFamily="34" charset="0"/>
                              </a:rPr>
                              <m:t>𝜷</m:t>
                            </m:r>
                            <m:r>
                              <a:rPr lang="en-US" sz="3000" b="1" i="1">
                                <a:solidFill>
                                  <a:srgbClr val="0066CC"/>
                                </a:solidFill>
                                <a:latin typeface="Cambria Math" panose="02040503050406030204" pitchFamily="18" charset="0"/>
                                <a:ea typeface="STKaiti"/>
                                <a:cs typeface="Calibri" panose="020F0502020204030204" pitchFamily="34" charset="0"/>
                              </a:rPr>
                              <m:t>𝒚</m:t>
                            </m:r>
                            <m:r>
                              <a:rPr lang="el-GR" sz="3000" b="1" i="1">
                                <a:solidFill>
                                  <a:srgbClr val="0066CC"/>
                                </a:solidFill>
                                <a:latin typeface="Cambria Math" panose="02040503050406030204" pitchFamily="18" charset="0"/>
                                <a:ea typeface="STKaiti"/>
                                <a:cs typeface="Calibri" panose="020F0502020204030204" pitchFamily="34" charset="0"/>
                              </a:rPr>
                              <m:t>=</m:t>
                            </m:r>
                            <m:r>
                              <a:rPr lang="el-GR" sz="3000" b="1" i="1">
                                <a:solidFill>
                                  <a:srgbClr val="0066CC"/>
                                </a:solidFill>
                                <a:latin typeface="Cambria Math" panose="02040503050406030204" pitchFamily="18" charset="0"/>
                                <a:ea typeface="STKaiti"/>
                                <a:cs typeface="Calibri" panose="020F0502020204030204" pitchFamily="34" charset="0"/>
                              </a:rPr>
                              <m:t>𝜸</m:t>
                            </m:r>
                          </m:e>
                          <m:e>
                            <m:r>
                              <a:rPr lang="el-GR" sz="3000" b="1" i="1">
                                <a:solidFill>
                                  <a:srgbClr val="0066CC"/>
                                </a:solidFill>
                                <a:latin typeface="Cambria Math" panose="02040503050406030204" pitchFamily="18" charset="0"/>
                                <a:ea typeface="STKaiti"/>
                                <a:cs typeface="Calibri" panose="020F0502020204030204" pitchFamily="34" charset="0"/>
                              </a:rPr>
                              <m:t>𝜿</m:t>
                            </m:r>
                            <m:r>
                              <a:rPr lang="en-US" sz="3000" b="1" i="1">
                                <a:solidFill>
                                  <a:srgbClr val="0066CC"/>
                                </a:solidFill>
                                <a:latin typeface="Cambria Math" panose="02040503050406030204" pitchFamily="18" charset="0"/>
                                <a:ea typeface="STKaiti"/>
                                <a:cs typeface="Calibri" panose="020F0502020204030204" pitchFamily="34" charset="0"/>
                              </a:rPr>
                              <m:t>𝒙</m:t>
                            </m:r>
                            <m:r>
                              <a:rPr lang="el-GR" sz="3000" b="1" i="1">
                                <a:solidFill>
                                  <a:srgbClr val="0066CC"/>
                                </a:solidFill>
                                <a:latin typeface="Cambria Math" panose="02040503050406030204" pitchFamily="18" charset="0"/>
                                <a:ea typeface="STKaiti"/>
                                <a:cs typeface="Calibri" panose="020F0502020204030204" pitchFamily="34" charset="0"/>
                              </a:rPr>
                              <m:t>+</m:t>
                            </m:r>
                            <m:r>
                              <a:rPr lang="el-GR" sz="3000" b="1" i="1">
                                <a:solidFill>
                                  <a:srgbClr val="0066CC"/>
                                </a:solidFill>
                                <a:latin typeface="Cambria Math" panose="02040503050406030204" pitchFamily="18" charset="0"/>
                                <a:ea typeface="STKaiti"/>
                                <a:cs typeface="Calibri" panose="020F0502020204030204" pitchFamily="34" charset="0"/>
                              </a:rPr>
                              <m:t>𝝀</m:t>
                            </m:r>
                            <m:r>
                              <a:rPr lang="en-US" sz="3000" b="1" i="1">
                                <a:solidFill>
                                  <a:srgbClr val="0066CC"/>
                                </a:solidFill>
                                <a:latin typeface="Cambria Math" panose="02040503050406030204" pitchFamily="18" charset="0"/>
                                <a:ea typeface="STKaiti"/>
                                <a:cs typeface="Calibri" panose="020F0502020204030204" pitchFamily="34" charset="0"/>
                              </a:rPr>
                              <m:t>𝒚</m:t>
                            </m:r>
                            <m:r>
                              <a:rPr lang="el-GR" sz="3000" b="1" i="1">
                                <a:solidFill>
                                  <a:srgbClr val="0066CC"/>
                                </a:solidFill>
                                <a:latin typeface="Cambria Math" panose="02040503050406030204" pitchFamily="18" charset="0"/>
                                <a:ea typeface="STKaiti"/>
                                <a:cs typeface="Calibri" panose="020F0502020204030204" pitchFamily="34" charset="0"/>
                              </a:rPr>
                              <m:t>=</m:t>
                            </m:r>
                            <m:r>
                              <a:rPr lang="el-GR" sz="3000" b="1" i="1">
                                <a:solidFill>
                                  <a:srgbClr val="0066CC"/>
                                </a:solidFill>
                                <a:latin typeface="Cambria Math" panose="02040503050406030204" pitchFamily="18" charset="0"/>
                                <a:ea typeface="STKaiti"/>
                                <a:cs typeface="Calibri" panose="020F0502020204030204" pitchFamily="34" charset="0"/>
                              </a:rPr>
                              <m:t>𝝁</m:t>
                            </m:r>
                          </m:e>
                        </m:eqArr>
                      </m:e>
                    </m:d>
                  </m:oMath>
                </a14:m>
                <a:r>
                  <a:rPr lang="el-GR" sz="3000" b="1" dirty="0">
                    <a:solidFill>
                      <a:srgbClr val="0066CC"/>
                    </a:solidFill>
                    <a:latin typeface="Calibri" panose="020F0502020204030204" pitchFamily="34" charset="0"/>
                    <a:ea typeface="STKaiti"/>
                  </a:rPr>
                  <a:t> </a:t>
                </a:r>
                <a:endParaRPr lang="el-GR" sz="3000" dirty="0"/>
              </a:p>
            </p:txBody>
          </p:sp>
        </mc:Choice>
        <mc:Fallback xmlns="">
          <p:sp>
            <p:nvSpPr>
              <p:cNvPr id="4" name="Ορθογώνιο 3"/>
              <p:cNvSpPr>
                <a:spLocks noRot="1" noChangeAspect="1" noMove="1" noResize="1" noEditPoints="1" noAdjustHandles="1" noChangeArrowheads="1" noChangeShapeType="1" noTextEdit="1"/>
              </p:cNvSpPr>
              <p:nvPr/>
            </p:nvSpPr>
            <p:spPr>
              <a:xfrm>
                <a:off x="246921" y="260285"/>
                <a:ext cx="8897079" cy="1583832"/>
              </a:xfrm>
              <a:prstGeom prst="rect">
                <a:avLst/>
              </a:prstGeom>
              <a:blipFill rotWithShape="0">
                <a:blip r:embed="rId3"/>
                <a:stretch>
                  <a:fillRect l="-1645" t="-4615"/>
                </a:stretch>
              </a:blipFill>
            </p:spPr>
            <p:txBody>
              <a:bodyPr/>
              <a:lstStyle/>
              <a:p>
                <a:r>
                  <a:rPr lang="el-GR">
                    <a:noFill/>
                  </a:rPr>
                  <a:t> </a:t>
                </a:r>
              </a:p>
            </p:txBody>
          </p:sp>
        </mc:Fallback>
      </mc:AlternateContent>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sp>
        <p:nvSpPr>
          <p:cNvPr id="7" name="6 - TextBox"/>
          <p:cNvSpPr txBox="1"/>
          <p:nvPr/>
        </p:nvSpPr>
        <p:spPr>
          <a:xfrm>
            <a:off x="519952" y="502024"/>
            <a:ext cx="8175812" cy="4493538"/>
          </a:xfrm>
          <a:prstGeom prst="rect">
            <a:avLst/>
          </a:prstGeom>
          <a:noFill/>
        </p:spPr>
        <p:txBody>
          <a:bodyPr wrap="square" rtlCol="0">
            <a:spAutoFit/>
          </a:bodyPr>
          <a:lstStyle/>
          <a:p>
            <a:pPr>
              <a:buFont typeface="Wingdings" pitchFamily="2" charset="2"/>
              <a:buChar char="v"/>
            </a:pPr>
            <a:r>
              <a:rPr lang="el-GR" sz="2000" b="1" dirty="0" smtClean="0">
                <a:solidFill>
                  <a:srgbClr val="261CA4"/>
                </a:solidFill>
                <a:latin typeface="Calibri" pitchFamily="34" charset="0"/>
                <a:cs typeface="Calibri" pitchFamily="34" charset="0"/>
              </a:rPr>
              <a:t>  Διδακτικοί στόχοι  (Από την πλευρά του γνωστικού αντικειμένου)</a:t>
            </a:r>
            <a:endParaRPr lang="el-GR" sz="2000" dirty="0" smtClean="0">
              <a:solidFill>
                <a:srgbClr val="261CA4"/>
              </a:solidFill>
              <a:latin typeface="Calibri" pitchFamily="34" charset="0"/>
              <a:cs typeface="Calibri" pitchFamily="34" charset="0"/>
            </a:endParaRPr>
          </a:p>
          <a:p>
            <a:endParaRPr lang="el-GR" dirty="0" smtClean="0">
              <a:latin typeface="+mj-lt"/>
            </a:endParaRPr>
          </a:p>
          <a:p>
            <a:r>
              <a:rPr lang="el-GR" dirty="0" smtClean="0">
                <a:latin typeface="+mj-lt"/>
              </a:rPr>
              <a:t>Οι </a:t>
            </a:r>
            <a:r>
              <a:rPr lang="el-GR" dirty="0">
                <a:latin typeface="+mj-lt"/>
              </a:rPr>
              <a:t>δραστηριότητες της ΑΕΠ είχαν ως στόχο τη σύνδεση και κατανόηση, μέσω πειραματισμών, βασικών μαθηματικών εννοιών. Σκοπός των διαφορετικών προσεγγίσεων με τη βοήθεια του λογισμικού ήταν μεταξύ άλλων και: </a:t>
            </a:r>
          </a:p>
          <a:p>
            <a:pPr marL="285750" lvl="0" indent="-285750">
              <a:buFont typeface="Wingdings" panose="05000000000000000000" pitchFamily="2" charset="2"/>
              <a:buChar char="ü"/>
            </a:pPr>
            <a:r>
              <a:rPr lang="el-GR" dirty="0">
                <a:latin typeface="+mj-lt"/>
              </a:rPr>
              <a:t>Η</a:t>
            </a:r>
            <a:r>
              <a:rPr lang="el-GR" b="1" dirty="0" smtClean="0">
                <a:latin typeface="+mj-lt"/>
              </a:rPr>
              <a:t> </a:t>
            </a:r>
            <a:r>
              <a:rPr lang="el-GR" b="1" dirty="0">
                <a:latin typeface="+mj-lt"/>
              </a:rPr>
              <a:t>ανάκληση</a:t>
            </a:r>
            <a:r>
              <a:rPr lang="el-GR" dirty="0">
                <a:latin typeface="+mj-lt"/>
              </a:rPr>
              <a:t> και εφαρμογή γεωμετρικών γνώσεων </a:t>
            </a:r>
          </a:p>
          <a:p>
            <a:pPr marL="285750" lvl="0" indent="-285750">
              <a:buFont typeface="Wingdings" panose="05000000000000000000" pitchFamily="2" charset="2"/>
              <a:buChar char="ü"/>
            </a:pPr>
            <a:r>
              <a:rPr lang="el-GR" dirty="0">
                <a:latin typeface="+mj-lt"/>
              </a:rPr>
              <a:t>Η</a:t>
            </a:r>
            <a:r>
              <a:rPr lang="el-GR" dirty="0" smtClean="0">
                <a:latin typeface="+mj-lt"/>
              </a:rPr>
              <a:t> </a:t>
            </a:r>
            <a:r>
              <a:rPr lang="el-GR" b="1" dirty="0">
                <a:latin typeface="+mj-lt"/>
              </a:rPr>
              <a:t>κατανόηση</a:t>
            </a:r>
            <a:r>
              <a:rPr lang="el-GR" dirty="0">
                <a:latin typeface="+mj-lt"/>
              </a:rPr>
              <a:t> τι ονομάζεται γραμμική εξίσωση με δυο αγνώστους και ποτέ ένα διατεταγμένο ζεύγος είναι η λύση της.</a:t>
            </a:r>
          </a:p>
          <a:p>
            <a:pPr marL="285750" lvl="0" indent="-285750">
              <a:buFont typeface="Wingdings" panose="05000000000000000000" pitchFamily="2" charset="2"/>
              <a:buChar char="ü"/>
            </a:pPr>
            <a:r>
              <a:rPr lang="el-GR" dirty="0">
                <a:latin typeface="+mj-lt"/>
              </a:rPr>
              <a:t>Η</a:t>
            </a:r>
            <a:r>
              <a:rPr lang="el-GR" dirty="0" smtClean="0">
                <a:latin typeface="+mj-lt"/>
              </a:rPr>
              <a:t> </a:t>
            </a:r>
            <a:r>
              <a:rPr lang="el-GR" b="1" dirty="0">
                <a:latin typeface="+mj-lt"/>
              </a:rPr>
              <a:t>σύνδεση</a:t>
            </a:r>
            <a:r>
              <a:rPr lang="el-GR" dirty="0">
                <a:latin typeface="+mj-lt"/>
              </a:rPr>
              <a:t> μιας γραμμικής εξίσωσης της μορφής α</a:t>
            </a:r>
            <a:r>
              <a:rPr lang="en-US" dirty="0">
                <a:latin typeface="+mj-lt"/>
              </a:rPr>
              <a:t>x</a:t>
            </a:r>
            <a:r>
              <a:rPr lang="el-GR" dirty="0">
                <a:latin typeface="+mj-lt"/>
              </a:rPr>
              <a:t>+β</a:t>
            </a:r>
            <a:r>
              <a:rPr lang="en-US" dirty="0">
                <a:latin typeface="+mj-lt"/>
              </a:rPr>
              <a:t>y</a:t>
            </a:r>
            <a:r>
              <a:rPr lang="el-GR" dirty="0">
                <a:latin typeface="+mj-lt"/>
              </a:rPr>
              <a:t>=γ με την έννοια της ευθείας και πως αυτή σχεδιάζεται (από τα α, β, γ) στις περιπτώσεις που τέμνει τους άξονες ή είναι παράλληλη σ’ έναν από αυτούς .</a:t>
            </a:r>
          </a:p>
          <a:p>
            <a:pPr marL="285750" lvl="0" indent="-285750">
              <a:buFont typeface="Wingdings" panose="05000000000000000000" pitchFamily="2" charset="2"/>
              <a:buChar char="ü"/>
            </a:pPr>
            <a:r>
              <a:rPr lang="el-GR" dirty="0">
                <a:latin typeface="+mj-lt"/>
              </a:rPr>
              <a:t>Η</a:t>
            </a:r>
            <a:r>
              <a:rPr lang="el-GR" dirty="0" smtClean="0">
                <a:latin typeface="+mj-lt"/>
              </a:rPr>
              <a:t> </a:t>
            </a:r>
            <a:r>
              <a:rPr lang="el-GR" b="1" dirty="0">
                <a:latin typeface="+mj-lt"/>
              </a:rPr>
              <a:t>υπερνίκηση</a:t>
            </a:r>
            <a:r>
              <a:rPr lang="el-GR" dirty="0">
                <a:latin typeface="+mj-lt"/>
              </a:rPr>
              <a:t> των δυσκολιών που παρουσιάζονται στη προσπάθεια των μαθητών να επιλύσουν γραφικά ένα σύστημα με τον παραδοσιακό τρόπο. </a:t>
            </a:r>
          </a:p>
          <a:p>
            <a:pPr marL="285750" lvl="0" indent="-285750">
              <a:buFont typeface="Wingdings" panose="05000000000000000000" pitchFamily="2" charset="2"/>
              <a:buChar char="ü"/>
            </a:pPr>
            <a:r>
              <a:rPr lang="el-GR" dirty="0">
                <a:latin typeface="+mj-lt"/>
              </a:rPr>
              <a:t>Η</a:t>
            </a:r>
            <a:r>
              <a:rPr lang="el-GR" dirty="0" smtClean="0">
                <a:latin typeface="+mj-lt"/>
              </a:rPr>
              <a:t> </a:t>
            </a:r>
            <a:r>
              <a:rPr lang="el-GR" dirty="0">
                <a:latin typeface="+mj-lt"/>
              </a:rPr>
              <a:t>γραφική επίλυση ενός συστήματος δυο εξισώσεων με δυο αγνώστους και η </a:t>
            </a:r>
            <a:r>
              <a:rPr lang="el-GR" b="1" dirty="0">
                <a:latin typeface="+mj-lt"/>
              </a:rPr>
              <a:t>αφομοίωση</a:t>
            </a:r>
            <a:r>
              <a:rPr lang="el-GR" dirty="0">
                <a:latin typeface="+mj-lt"/>
              </a:rPr>
              <a:t> του πότε έχει λύση, πότε είναι αδύνατο και πότε είναι αόριστο.</a:t>
            </a:r>
          </a:p>
          <a:p>
            <a:endParaRPr lang="el-GR" sz="1400" dirty="0"/>
          </a:p>
        </p:txBody>
      </p:sp>
    </p:spTree>
    <p:extLst>
      <p:ext uri="{BB962C8B-B14F-4D97-AF65-F5344CB8AC3E}">
        <p14:creationId xmlns:p14="http://schemas.microsoft.com/office/powerpoint/2010/main" val="97842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6 - TextBox"/>
          <p:cNvSpPr txBox="1"/>
          <p:nvPr/>
        </p:nvSpPr>
        <p:spPr>
          <a:xfrm>
            <a:off x="519953" y="609600"/>
            <a:ext cx="8148918" cy="4308872"/>
          </a:xfrm>
          <a:prstGeom prst="rect">
            <a:avLst/>
          </a:prstGeom>
          <a:noFill/>
        </p:spPr>
        <p:txBody>
          <a:bodyPr wrap="square" rtlCol="0">
            <a:spAutoFit/>
          </a:bodyPr>
          <a:lstStyle/>
          <a:p>
            <a:pPr>
              <a:buFont typeface="Wingdings" pitchFamily="2" charset="2"/>
              <a:buChar char="v"/>
            </a:pPr>
            <a:r>
              <a:rPr lang="el-GR" sz="2000" b="1" dirty="0" smtClean="0">
                <a:solidFill>
                  <a:srgbClr val="261CA4"/>
                </a:solidFill>
                <a:latin typeface="Calibri" pitchFamily="34" charset="0"/>
                <a:cs typeface="Calibri" pitchFamily="34" charset="0"/>
              </a:rPr>
              <a:t> Διδακτικοί στόχοι  (</a:t>
            </a:r>
            <a:r>
              <a:rPr lang="en-US" sz="2000" b="1" dirty="0" smtClean="0">
                <a:solidFill>
                  <a:srgbClr val="261CA4"/>
                </a:solidFill>
                <a:latin typeface="Calibri" pitchFamily="34" charset="0"/>
                <a:cs typeface="Calibri" pitchFamily="34" charset="0"/>
              </a:rPr>
              <a:t>Από την </a:t>
            </a:r>
            <a:r>
              <a:rPr lang="el-GR" sz="2000" b="1" dirty="0" smtClean="0">
                <a:solidFill>
                  <a:srgbClr val="261CA4"/>
                </a:solidFill>
                <a:latin typeface="Calibri" pitchFamily="34" charset="0"/>
                <a:cs typeface="Calibri" pitchFamily="34" charset="0"/>
              </a:rPr>
              <a:t> </a:t>
            </a:r>
            <a:r>
              <a:rPr lang="en-US" sz="2000" b="1" dirty="0" smtClean="0">
                <a:solidFill>
                  <a:srgbClr val="261CA4"/>
                </a:solidFill>
                <a:latin typeface="Calibri" pitchFamily="34" charset="0"/>
                <a:cs typeface="Calibri" pitchFamily="34" charset="0"/>
              </a:rPr>
              <a:t>παιδαγωγική </a:t>
            </a:r>
            <a:r>
              <a:rPr lang="el-GR" sz="2000" b="1" dirty="0" smtClean="0">
                <a:solidFill>
                  <a:srgbClr val="261CA4"/>
                </a:solidFill>
                <a:latin typeface="Calibri" pitchFamily="34" charset="0"/>
                <a:cs typeface="Calibri" pitchFamily="34" charset="0"/>
              </a:rPr>
              <a:t> </a:t>
            </a:r>
            <a:r>
              <a:rPr lang="en-US" sz="2000" b="1" dirty="0" smtClean="0">
                <a:solidFill>
                  <a:srgbClr val="261CA4"/>
                </a:solidFill>
                <a:latin typeface="Calibri" pitchFamily="34" charset="0"/>
                <a:cs typeface="Calibri" pitchFamily="34" charset="0"/>
              </a:rPr>
              <a:t>πλευρά</a:t>
            </a:r>
            <a:r>
              <a:rPr lang="el-GR" sz="2000" b="1" dirty="0" smtClean="0">
                <a:solidFill>
                  <a:srgbClr val="261CA4"/>
                </a:solidFill>
                <a:latin typeface="Calibri" pitchFamily="34" charset="0"/>
                <a:cs typeface="Calibri" pitchFamily="34" charset="0"/>
              </a:rPr>
              <a:t>)</a:t>
            </a:r>
          </a:p>
          <a:p>
            <a:endParaRPr lang="el-GR" sz="2000" b="1" dirty="0" smtClean="0">
              <a:solidFill>
                <a:srgbClr val="261CA4"/>
              </a:solidFill>
              <a:latin typeface="Calibri" pitchFamily="34" charset="0"/>
              <a:cs typeface="Calibri" pitchFamily="34" charset="0"/>
            </a:endParaRPr>
          </a:p>
          <a:p>
            <a:pPr lvl="0">
              <a:buFont typeface="Wingdings" pitchFamily="2" charset="2"/>
              <a:buChar char="ü"/>
            </a:pPr>
            <a:r>
              <a:rPr lang="el-GR" dirty="0" smtClean="0"/>
              <a:t> Να μάθουν να </a:t>
            </a:r>
            <a:r>
              <a:rPr lang="el-GR" b="1" dirty="0" smtClean="0"/>
              <a:t>πειραματίζονται</a:t>
            </a:r>
            <a:r>
              <a:rPr lang="el-GR" dirty="0" smtClean="0"/>
              <a:t> με τις περιεχόμενες έννοιες και να βρίσκουν τις  σχέσεις που τις συνδέουν.</a:t>
            </a:r>
          </a:p>
          <a:p>
            <a:pPr lvl="0">
              <a:buFont typeface="Wingdings" pitchFamily="2" charset="2"/>
              <a:buChar char="ü"/>
            </a:pPr>
            <a:r>
              <a:rPr lang="el-GR" dirty="0" smtClean="0"/>
              <a:t> Να τους δοθεί η ευκαιρία να </a:t>
            </a:r>
            <a:r>
              <a:rPr lang="el-GR" b="1" dirty="0" smtClean="0"/>
              <a:t>οργανώσουν τα δεδομένα </a:t>
            </a:r>
            <a:r>
              <a:rPr lang="el-GR" dirty="0" smtClean="0"/>
              <a:t>τους από τον πειραματισμό, ώστε να διευκολυνθούν στην </a:t>
            </a:r>
            <a:r>
              <a:rPr lang="el-GR" b="1" dirty="0" smtClean="0"/>
              <a:t>εξαγωγή συμπερασμάτων</a:t>
            </a:r>
            <a:r>
              <a:rPr lang="el-GR" dirty="0" smtClean="0"/>
              <a:t>.</a:t>
            </a:r>
          </a:p>
          <a:p>
            <a:pPr lvl="0">
              <a:buFont typeface="Wingdings" pitchFamily="2" charset="2"/>
              <a:buChar char="ü"/>
            </a:pPr>
            <a:r>
              <a:rPr lang="el-GR" dirty="0" smtClean="0"/>
              <a:t> Να μάθουν </a:t>
            </a:r>
            <a:r>
              <a:rPr lang="el-GR" b="1" dirty="0" smtClean="0"/>
              <a:t>να συνεργάζονται </a:t>
            </a:r>
            <a:r>
              <a:rPr lang="el-GR" dirty="0" smtClean="0"/>
              <a:t>με τα άλλα μέλη της ομάδας για να συζητήσουν τις παρατηρήσεις τους, να οργανώσουν τα συμπεράσματά τους, να διατυπώσουν κανόνες, να καταχωρίσουν τα δεδομένα τους, </a:t>
            </a:r>
            <a:r>
              <a:rPr lang="el-GR" b="1" dirty="0" smtClean="0"/>
              <a:t>να κατασκευάσουν σχέσεις που συνδέουν μεγέθη, </a:t>
            </a:r>
            <a:r>
              <a:rPr lang="el-GR" dirty="0" smtClean="0"/>
              <a:t>να παρουσιάσουν την εργασία τους στις άλλες ομάδες.</a:t>
            </a:r>
          </a:p>
          <a:p>
            <a:pPr lvl="0">
              <a:buFont typeface="Wingdings" pitchFamily="2" charset="2"/>
              <a:buChar char="ü"/>
            </a:pPr>
            <a:r>
              <a:rPr lang="el-GR" dirty="0" smtClean="0"/>
              <a:t> Να οικοδομήσουν κώδικες επικοινωνίας ώστε </a:t>
            </a:r>
            <a:r>
              <a:rPr lang="el-GR" b="1" dirty="0" smtClean="0"/>
              <a:t>να γίνονται αντιληπτοί από τα άλλα μέλη της ομάδας,</a:t>
            </a:r>
            <a:r>
              <a:rPr lang="el-GR" dirty="0" smtClean="0"/>
              <a:t> από όλους τους συμμαθητές τους και από τον καθηγητή τους.</a:t>
            </a:r>
          </a:p>
          <a:p>
            <a:endParaRPr lang="el-GR" dirty="0"/>
          </a:p>
        </p:txBody>
      </p:sp>
    </p:spTree>
    <p:extLst>
      <p:ext uri="{BB962C8B-B14F-4D97-AF65-F5344CB8AC3E}">
        <p14:creationId xmlns:p14="http://schemas.microsoft.com/office/powerpoint/2010/main" val="1692014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dirty="0"/>
          </a:p>
        </p:txBody>
      </p:sp>
      <p:sp useBgFill="1">
        <p:nvSpPr>
          <p:cNvPr id="7" name="6 - TextBox"/>
          <p:cNvSpPr txBox="1"/>
          <p:nvPr/>
        </p:nvSpPr>
        <p:spPr>
          <a:xfrm>
            <a:off x="252567" y="269267"/>
            <a:ext cx="8891431" cy="4647426"/>
          </a:xfrm>
          <a:prstGeom prst="rect">
            <a:avLst/>
          </a:prstGeom>
        </p:spPr>
        <p:txBody>
          <a:bodyPr wrap="square" rtlCol="0">
            <a:spAutoFit/>
          </a:bodyPr>
          <a:lstStyle/>
          <a:p>
            <a:pPr>
              <a:buFont typeface="Wingdings" pitchFamily="2" charset="2"/>
              <a:buChar char="v"/>
            </a:pPr>
            <a:r>
              <a:rPr lang="el-GR" sz="2400" b="1" dirty="0" smtClean="0">
                <a:solidFill>
                  <a:srgbClr val="261CA4"/>
                </a:solidFill>
                <a:latin typeface="Calibri" pitchFamily="34" charset="0"/>
                <a:cs typeface="Calibri" pitchFamily="34" charset="0"/>
              </a:rPr>
              <a:t> Περιβάλλον – πλαίσιο </a:t>
            </a:r>
          </a:p>
          <a:p>
            <a:pPr>
              <a:buFont typeface="Wingdings" pitchFamily="2" charset="2"/>
              <a:buChar char="ü"/>
            </a:pPr>
            <a:r>
              <a:rPr lang="el-GR" sz="1700" b="1" dirty="0" smtClean="0">
                <a:latin typeface="Calibri" pitchFamily="34" charset="0"/>
                <a:cs typeface="Calibri" pitchFamily="34" charset="0"/>
              </a:rPr>
              <a:t> Σε ποιους απευθύνεται.</a:t>
            </a:r>
            <a:r>
              <a:rPr lang="el-GR" sz="1700" dirty="0" smtClean="0">
                <a:latin typeface="Calibri" pitchFamily="34" charset="0"/>
                <a:cs typeface="Calibri" pitchFamily="34" charset="0"/>
              </a:rPr>
              <a:t> </a:t>
            </a:r>
          </a:p>
          <a:p>
            <a:r>
              <a:rPr lang="el-GR" sz="1700" dirty="0" smtClean="0">
                <a:latin typeface="Calibri" pitchFamily="34" charset="0"/>
                <a:cs typeface="Calibri" pitchFamily="34" charset="0"/>
              </a:rPr>
              <a:t>Η παρούσα ανοικτής εκπαιδευτικής πρακτικής απευθύνεται σε μαθητές Γ΄ Γυμνασίου. Με κάποιες επεκτάσεις μπορεί να απευθυνθεί και σε μαθητές Α΄ Λυκείου και της </a:t>
            </a:r>
            <a:r>
              <a:rPr lang="el-GR" sz="1700" dirty="0" err="1" smtClean="0">
                <a:latin typeface="Calibri" pitchFamily="34" charset="0"/>
                <a:cs typeface="Calibri" pitchFamily="34" charset="0"/>
              </a:rPr>
              <a:t>Β΄Λυκείου</a:t>
            </a:r>
            <a:r>
              <a:rPr lang="el-GR" sz="1700" dirty="0" smtClean="0">
                <a:latin typeface="Calibri" pitchFamily="34" charset="0"/>
                <a:cs typeface="Calibri" pitchFamily="34" charset="0"/>
              </a:rPr>
              <a:t>.</a:t>
            </a:r>
            <a:r>
              <a:rPr lang="el-GR" sz="1700" i="1" dirty="0" smtClean="0">
                <a:latin typeface="Calibri" pitchFamily="34" charset="0"/>
                <a:cs typeface="Calibri" pitchFamily="34" charset="0"/>
              </a:rPr>
              <a:t>             </a:t>
            </a:r>
            <a:endParaRPr lang="el-GR" sz="1700" dirty="0" smtClean="0">
              <a:latin typeface="Calibri" pitchFamily="34" charset="0"/>
              <a:cs typeface="Calibri" pitchFamily="34" charset="0"/>
            </a:endParaRPr>
          </a:p>
          <a:p>
            <a:pPr>
              <a:buFont typeface="Wingdings" pitchFamily="2" charset="2"/>
              <a:buChar char="ü"/>
            </a:pPr>
            <a:r>
              <a:rPr lang="el-GR" sz="1700" b="1" dirty="0" smtClean="0">
                <a:latin typeface="Calibri" pitchFamily="34" charset="0"/>
                <a:cs typeface="Calibri" pitchFamily="34" charset="0"/>
              </a:rPr>
              <a:t> </a:t>
            </a:r>
            <a:r>
              <a:rPr lang="en-US" sz="1700" b="1" dirty="0" smtClean="0">
                <a:latin typeface="Calibri" pitchFamily="34" charset="0"/>
                <a:cs typeface="Calibri" pitchFamily="34" charset="0"/>
              </a:rPr>
              <a:t>Χώρος </a:t>
            </a:r>
            <a:r>
              <a:rPr lang="el-GR" sz="1700" b="1" dirty="0" smtClean="0">
                <a:latin typeface="Calibri" pitchFamily="34" charset="0"/>
                <a:cs typeface="Calibri" pitchFamily="34" charset="0"/>
              </a:rPr>
              <a:t> </a:t>
            </a:r>
            <a:r>
              <a:rPr lang="en-US" sz="1700" b="1" dirty="0" smtClean="0">
                <a:latin typeface="Calibri" pitchFamily="34" charset="0"/>
                <a:cs typeface="Calibri" pitchFamily="34" charset="0"/>
              </a:rPr>
              <a:t>υλοποίησης. </a:t>
            </a:r>
            <a:endParaRPr lang="el-GR" sz="1700" dirty="0" smtClean="0">
              <a:latin typeface="Calibri" pitchFamily="34" charset="0"/>
              <a:cs typeface="Calibri" pitchFamily="34" charset="0"/>
            </a:endParaRPr>
          </a:p>
          <a:p>
            <a:r>
              <a:rPr lang="el-GR" sz="1700" dirty="0" smtClean="0">
                <a:latin typeface="Calibri" pitchFamily="34" charset="0"/>
                <a:cs typeface="Calibri" pitchFamily="34" charset="0"/>
              </a:rPr>
              <a:t>   Υλοποιήθηκε στο εργαστήριο της πληροφορικής. </a:t>
            </a:r>
          </a:p>
          <a:p>
            <a:pPr>
              <a:buFont typeface="Wingdings" pitchFamily="2" charset="2"/>
              <a:buChar char="ü"/>
            </a:pPr>
            <a:r>
              <a:rPr lang="el-GR" sz="1700" b="1" dirty="0" smtClean="0">
                <a:latin typeface="Calibri" pitchFamily="34" charset="0"/>
                <a:cs typeface="Calibri" pitchFamily="34" charset="0"/>
              </a:rPr>
              <a:t>Απαιτούμενα βοηθητικά υλικά και εργαλεία.</a:t>
            </a:r>
            <a:endParaRPr lang="el-GR" sz="1700" dirty="0" smtClean="0">
              <a:latin typeface="Calibri" pitchFamily="34" charset="0"/>
              <a:cs typeface="Calibri" pitchFamily="34" charset="0"/>
            </a:endParaRPr>
          </a:p>
          <a:p>
            <a:pPr lvl="0">
              <a:buFont typeface="Wingdings" pitchFamily="2" charset="2"/>
              <a:buChar char="§"/>
            </a:pPr>
            <a:r>
              <a:rPr lang="el-GR" sz="1700" dirty="0" smtClean="0">
                <a:latin typeface="Calibri" pitchFamily="34" charset="0"/>
                <a:cs typeface="Calibri" pitchFamily="34" charset="0"/>
              </a:rPr>
              <a:t> Τετράδιο στο οποίο κρατούσαν  σημειώσεις για την πορεία της διερεύνησης και να κατέγραφαν τα συμπεράσματά τους και να εκτελούσαν τις αλγεβρικές διαδικασίες όπου χρειάζονταν. </a:t>
            </a:r>
          </a:p>
          <a:p>
            <a:pPr lvl="0">
              <a:buFont typeface="Wingdings" pitchFamily="2" charset="2"/>
              <a:buChar char="§"/>
            </a:pPr>
            <a:r>
              <a:rPr lang="el-GR" sz="1700" dirty="0" smtClean="0">
                <a:latin typeface="Calibri" pitchFamily="34" charset="0"/>
                <a:cs typeface="Calibri" pitchFamily="34" charset="0"/>
              </a:rPr>
              <a:t> Βιβλίο στο οποίο ανατρέχαν σε προηγούμενες έννοιες.</a:t>
            </a:r>
          </a:p>
          <a:p>
            <a:pPr lvl="0">
              <a:buFont typeface="Wingdings" pitchFamily="2" charset="2"/>
              <a:buChar char="§"/>
            </a:pPr>
            <a:r>
              <a:rPr lang="el-GR" sz="1700" dirty="0" smtClean="0">
                <a:latin typeface="Calibri" pitchFamily="34" charset="0"/>
                <a:cs typeface="Calibri" pitchFamily="34" charset="0"/>
              </a:rPr>
              <a:t> Φύλλα εργασίας τα οποία δόθηκαν  από τον διδάσκοντα και είχαν ως στόχο να καθοδηγούν τους μαθητές στη διερεύνηση των διαφόρων ερωτημάτων και τις κατασκευές. </a:t>
            </a:r>
          </a:p>
          <a:p>
            <a:pPr lvl="0">
              <a:buFont typeface="Wingdings" pitchFamily="2" charset="2"/>
              <a:buChar char="§"/>
            </a:pPr>
            <a:r>
              <a:rPr lang="el-GR" sz="1700" dirty="0" smtClean="0">
                <a:latin typeface="Calibri" pitchFamily="34" charset="0"/>
                <a:cs typeface="Calibri" pitchFamily="34" charset="0"/>
              </a:rPr>
              <a:t> Γεωμετρικά όργανα  για κατασκευές στο τετράδιο.</a:t>
            </a:r>
          </a:p>
          <a:p>
            <a:r>
              <a:rPr lang="el-GR" sz="1700" dirty="0" smtClean="0">
                <a:latin typeface="Calibri" pitchFamily="34" charset="0"/>
                <a:cs typeface="Calibri" pitchFamily="34" charset="0"/>
              </a:rPr>
              <a:t>Πριν την διεξαγωγή της δραστηριότητας ο διδάσκων, μέσω απλών δραστηριοτήτων, συζήτησε με τους μαθητές για τις βασικές λειτουργίες του λογισμικού αλλά και τις μαθηματικές έννοιες που απαιτούνται ως υπόβαθρο για την διεξαγωγή της.</a:t>
            </a:r>
          </a:p>
          <a:p>
            <a:endParaRPr lang="el-GR" sz="1700" dirty="0">
              <a:latin typeface="Calibri" pitchFamily="34" charset="0"/>
              <a:cs typeface="Calibri" pitchFamily="34" charset="0"/>
            </a:endParaRPr>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useBgFill="1">
        <p:nvSpPr>
          <p:cNvPr id="7" name="6 - TextBox"/>
          <p:cNvSpPr txBox="1"/>
          <p:nvPr/>
        </p:nvSpPr>
        <p:spPr>
          <a:xfrm>
            <a:off x="154546" y="224118"/>
            <a:ext cx="8749412" cy="4708981"/>
          </a:xfrm>
          <a:prstGeom prst="rect">
            <a:avLst/>
          </a:prstGeom>
        </p:spPr>
        <p:txBody>
          <a:bodyPr wrap="square" rtlCol="0">
            <a:spAutoFit/>
          </a:bodyPr>
          <a:lstStyle/>
          <a:p>
            <a:pPr>
              <a:buFont typeface="Wingdings" pitchFamily="2" charset="2"/>
              <a:buChar char="v"/>
            </a:pPr>
            <a:r>
              <a:rPr lang="el-GR" sz="2400" b="1" dirty="0" smtClean="0">
                <a:solidFill>
                  <a:srgbClr val="261CA4"/>
                </a:solidFill>
                <a:latin typeface="+mj-lt"/>
              </a:rPr>
              <a:t> Ηλικιακή ομάδα</a:t>
            </a:r>
          </a:p>
          <a:p>
            <a:endParaRPr lang="el-GR" dirty="0" smtClean="0"/>
          </a:p>
          <a:p>
            <a:r>
              <a:rPr lang="el-GR" sz="2400" dirty="0" smtClean="0">
                <a:latin typeface="Calibri" pitchFamily="34" charset="0"/>
                <a:cs typeface="Calibri" pitchFamily="34" charset="0"/>
              </a:rPr>
              <a:t>Η ανοικτή εκπαιδευτική πρακτική εφαρμόστηκε σε 18 άτομα           (11 κορίτσια και 7 αγόρια)  της Γ΄ Γυμνασίου του Γυμνασίου Κοίμησης Σερρών</a:t>
            </a:r>
            <a:r>
              <a:rPr lang="el-GR" sz="2400" b="1" dirty="0" smtClean="0">
                <a:latin typeface="Calibri" pitchFamily="34" charset="0"/>
                <a:cs typeface="Calibri" pitchFamily="34" charset="0"/>
              </a:rPr>
              <a:t>. </a:t>
            </a:r>
            <a:r>
              <a:rPr lang="el-GR" sz="2400" dirty="0" smtClean="0">
                <a:latin typeface="Calibri" pitchFamily="34" charset="0"/>
                <a:cs typeface="Calibri" pitchFamily="34" charset="0"/>
              </a:rPr>
              <a:t>Το γυμνάσιο Κοίμησης βρίσκεται στο Δημοτικό Διαμέρισμα της Κοίμησης, του Δήμου Ηράκλειας στον Νομό Σερρών. Έχει 5 τμήματα με μαθητές από τα Δημοτικά Διαμερίσματα της Κοίμησης και του Ποντισμένου του Δήμου Ηράκλειας.  Είναι αγροτική περιοχή. </a:t>
            </a:r>
            <a:r>
              <a:rPr lang="en-US" sz="2400" dirty="0" smtClean="0">
                <a:latin typeface="Calibri" pitchFamily="34" charset="0"/>
                <a:cs typeface="Calibri" pitchFamily="34" charset="0"/>
              </a:rPr>
              <a:t>    </a:t>
            </a:r>
            <a:endParaRPr lang="el-GR" sz="2400" dirty="0" smtClean="0">
              <a:latin typeface="Calibri" pitchFamily="34" charset="0"/>
              <a:cs typeface="Calibri" pitchFamily="34" charset="0"/>
            </a:endParaRPr>
          </a:p>
          <a:p>
            <a:r>
              <a:rPr lang="en-US" sz="2400" b="1" dirty="0" smtClean="0">
                <a:latin typeface="Calibri" pitchFamily="34" charset="0"/>
                <a:cs typeface="Calibri" pitchFamily="34" charset="0"/>
              </a:rPr>
              <a:t>    </a:t>
            </a:r>
            <a:endParaRPr lang="el-GR" sz="2400" b="1" dirty="0" smtClean="0">
              <a:latin typeface="Calibri" pitchFamily="34" charset="0"/>
              <a:cs typeface="Calibri" pitchFamily="34" charset="0"/>
            </a:endParaRPr>
          </a:p>
          <a:p>
            <a:endParaRPr lang="el-GR" sz="2400" b="1" dirty="0" smtClean="0">
              <a:latin typeface="Calibri" pitchFamily="34" charset="0"/>
              <a:cs typeface="Calibri" pitchFamily="34" charset="0"/>
            </a:endParaRPr>
          </a:p>
          <a:p>
            <a:endParaRPr lang="el-GR" sz="2400" dirty="0" smtClean="0">
              <a:latin typeface="Calibri" pitchFamily="34" charset="0"/>
              <a:cs typeface="Calibri" pitchFamily="34" charset="0"/>
            </a:endParaRPr>
          </a:p>
          <a:p>
            <a:endParaRPr lang="el-GR" dirty="0"/>
          </a:p>
        </p:txBody>
      </p:sp>
    </p:spTree>
    <p:extLst>
      <p:ext uri="{BB962C8B-B14F-4D97-AF65-F5344CB8AC3E}">
        <p14:creationId xmlns:p14="http://schemas.microsoft.com/office/powerpoint/2010/main" val="130929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2" name="TextBox 1"/>
          <p:cNvSpPr txBox="1"/>
          <p:nvPr/>
        </p:nvSpPr>
        <p:spPr>
          <a:xfrm>
            <a:off x="167425" y="115910"/>
            <a:ext cx="8886423" cy="4816698"/>
          </a:xfrm>
          <a:prstGeom prst="rect">
            <a:avLst/>
          </a:prstGeom>
          <a:solidFill>
            <a:srgbClr val="FFFFFF"/>
          </a:solidFill>
        </p:spPr>
        <p:txBody>
          <a:bodyPr wrap="square" rtlCol="0">
            <a:spAutoFit/>
          </a:bodyPr>
          <a:lstStyle/>
          <a:p>
            <a:endParaRPr lang="el-GR" dirty="0"/>
          </a:p>
        </p:txBody>
      </p:sp>
      <p:sp>
        <p:nvSpPr>
          <p:cNvPr id="8" name="7 - TextBox"/>
          <p:cNvSpPr txBox="1"/>
          <p:nvPr/>
        </p:nvSpPr>
        <p:spPr>
          <a:xfrm>
            <a:off x="0" y="231323"/>
            <a:ext cx="9144000" cy="4585871"/>
          </a:xfrm>
          <a:prstGeom prst="rect">
            <a:avLst/>
          </a:prstGeom>
          <a:noFill/>
        </p:spPr>
        <p:txBody>
          <a:bodyPr wrap="square" rtlCol="0">
            <a:spAutoFit/>
          </a:bodyPr>
          <a:lstStyle/>
          <a:p>
            <a:pPr marL="342900" indent="-342900">
              <a:buFont typeface="Wingdings" panose="05000000000000000000" pitchFamily="2" charset="2"/>
              <a:buChar char="v"/>
            </a:pPr>
            <a:r>
              <a:rPr lang="el-GR" sz="2000" b="1" dirty="0">
                <a:solidFill>
                  <a:srgbClr val="261CA4"/>
                </a:solidFill>
                <a:latin typeface="Calibri" panose="020F0502020204030204" pitchFamily="34" charset="0"/>
                <a:cs typeface="Calibri" panose="020F0502020204030204" pitchFamily="34" charset="0"/>
              </a:rPr>
              <a:t>ΔΡΑΣΤΗΡΙΟΤΗΤΑ 1</a:t>
            </a:r>
            <a:r>
              <a:rPr lang="el-GR" sz="2000" b="1" baseline="30000" dirty="0">
                <a:solidFill>
                  <a:srgbClr val="261CA4"/>
                </a:solidFill>
                <a:latin typeface="Calibri" panose="020F0502020204030204" pitchFamily="34" charset="0"/>
                <a:cs typeface="Calibri" panose="020F0502020204030204" pitchFamily="34" charset="0"/>
              </a:rPr>
              <a:t>η</a:t>
            </a:r>
            <a:r>
              <a:rPr lang="el-GR" sz="2000" b="1" dirty="0">
                <a:solidFill>
                  <a:srgbClr val="261CA4"/>
                </a:solidFill>
                <a:latin typeface="Calibri" panose="020F0502020204030204" pitchFamily="34" charset="0"/>
                <a:cs typeface="Calibri" panose="020F0502020204030204" pitchFamily="34" charset="0"/>
              </a:rPr>
              <a:t>   </a:t>
            </a:r>
            <a:r>
              <a:rPr lang="el-GR" sz="2000" b="1" dirty="0" smtClean="0">
                <a:solidFill>
                  <a:srgbClr val="261CA4"/>
                </a:solidFill>
                <a:latin typeface="Calibri" panose="020F0502020204030204" pitchFamily="34" charset="0"/>
                <a:cs typeface="Calibri" panose="020F0502020204030204" pitchFamily="34" charset="0"/>
              </a:rPr>
              <a:t>ΤΟ ΠΡΟΒΛΗΜΑ </a:t>
            </a:r>
            <a:r>
              <a:rPr lang="el-GR" sz="2000" b="1" dirty="0">
                <a:solidFill>
                  <a:srgbClr val="261CA4"/>
                </a:solidFill>
                <a:latin typeface="Calibri" panose="020F0502020204030204" pitchFamily="34" charset="0"/>
                <a:cs typeface="Calibri" panose="020F0502020204030204" pitchFamily="34" charset="0"/>
              </a:rPr>
              <a:t>ΤΗΣ ΡΟΤΑΣ ΕΝΟΣ ΠΛΟΙΟΥ</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Διάρκεια:</a:t>
            </a:r>
            <a:r>
              <a:rPr lang="el-GR" sz="1600" dirty="0">
                <a:latin typeface="Calibri" panose="020F0502020204030204" pitchFamily="34" charset="0"/>
                <a:cs typeface="Calibri" panose="020F0502020204030204" pitchFamily="34" charset="0"/>
              </a:rPr>
              <a:t> 1 διδακτική ώρα.</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Είδος δραστηριότητας:</a:t>
            </a:r>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Ομαδοσυνεργατική μάθηση</a:t>
            </a:r>
            <a:r>
              <a:rPr lang="el-GR" sz="1600" dirty="0">
                <a:latin typeface="Calibri" panose="020F0502020204030204" pitchFamily="34" charset="0"/>
                <a:cs typeface="Calibri" panose="020F0502020204030204" pitchFamily="34" charset="0"/>
              </a:rPr>
              <a:t> στο εργαστήριο πληροφορικής με αρχείο</a:t>
            </a:r>
            <a:r>
              <a:rPr lang="el-GR"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geogebra</a:t>
            </a:r>
            <a:r>
              <a:rPr lang="el-GR" sz="1600" dirty="0">
                <a:latin typeface="Calibri" panose="020F0502020204030204" pitchFamily="34" charset="0"/>
                <a:cs typeface="Calibri" panose="020F0502020204030204" pitchFamily="34" charset="0"/>
              </a:rPr>
              <a:t> και </a:t>
            </a:r>
            <a:r>
              <a:rPr lang="el-GR" sz="1600" b="1" dirty="0">
                <a:latin typeface="Calibri" panose="020F0502020204030204" pitchFamily="34" charset="0"/>
                <a:cs typeface="Calibri" panose="020F0502020204030204" pitchFamily="34" charset="0"/>
              </a:rPr>
              <a:t>υποστηρικτικό φύλλο εργασίας</a:t>
            </a:r>
            <a:r>
              <a:rPr lang="el-GR" sz="1600" dirty="0">
                <a:latin typeface="Calibri" panose="020F0502020204030204" pitchFamily="34" charset="0"/>
                <a:cs typeface="Calibri" panose="020F0502020204030204" pitchFamily="34" charset="0"/>
              </a:rPr>
              <a:t> που δημιούργησε ο διδάσκων.</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Οργάνωση τάξης:</a:t>
            </a:r>
            <a:r>
              <a:rPr lang="el-GR" sz="1600" dirty="0">
                <a:latin typeface="Calibri" panose="020F0502020204030204" pitchFamily="34" charset="0"/>
                <a:cs typeface="Calibri" panose="020F0502020204030204" pitchFamily="34" charset="0"/>
              </a:rPr>
              <a:t> Εργασία σε 6 ομάδες των 3 ατόμων η καθεμία με διακριτούς ρόλους που προαναφέρθηκαν.</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Ρόλος του διδάσκοντα:</a:t>
            </a:r>
            <a:r>
              <a:rPr lang="el-GR" sz="1600" dirty="0">
                <a:latin typeface="Calibri" panose="020F0502020204030204" pitchFamily="34" charset="0"/>
                <a:cs typeface="Calibri" panose="020F0502020204030204" pitchFamily="34" charset="0"/>
              </a:rPr>
              <a:t> Ο </a:t>
            </a:r>
            <a:r>
              <a:rPr lang="el-GR" sz="1600" b="1" dirty="0">
                <a:latin typeface="Calibri" panose="020F0502020204030204" pitchFamily="34" charset="0"/>
                <a:cs typeface="Calibri" panose="020F0502020204030204" pitchFamily="34" charset="0"/>
              </a:rPr>
              <a:t>καθηγητής </a:t>
            </a:r>
            <a:r>
              <a:rPr lang="el-GR" sz="1600" dirty="0">
                <a:latin typeface="Calibri" panose="020F0502020204030204" pitchFamily="34" charset="0"/>
                <a:cs typeface="Calibri" panose="020F0502020204030204" pitchFamily="34" charset="0"/>
              </a:rPr>
              <a:t>είχε το ρόλο του </a:t>
            </a:r>
            <a:r>
              <a:rPr lang="el-GR" sz="1600" b="1" dirty="0">
                <a:latin typeface="Calibri" panose="020F0502020204030204" pitchFamily="34" charset="0"/>
                <a:cs typeface="Calibri" panose="020F0502020204030204" pitchFamily="34" charset="0"/>
              </a:rPr>
              <a:t>συνερευνητή</a:t>
            </a:r>
            <a:r>
              <a:rPr lang="el-GR" sz="1600" dirty="0">
                <a:latin typeface="Calibri" panose="020F0502020204030204" pitchFamily="34" charset="0"/>
                <a:cs typeface="Calibri" panose="020F0502020204030204" pitchFamily="34" charset="0"/>
              </a:rPr>
              <a:t> και του βοηθού των προσπαθειών των μαθητών. </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Σύνδεση με τον διδακτικό στόχο:</a:t>
            </a:r>
            <a:r>
              <a:rPr lang="el-GR" sz="1600" dirty="0">
                <a:latin typeface="Calibri" panose="020F0502020204030204" pitchFamily="34" charset="0"/>
                <a:cs typeface="Calibri" panose="020F0502020204030204" pitchFamily="34" charset="0"/>
              </a:rPr>
              <a:t> Οι μαθητές </a:t>
            </a:r>
            <a:r>
              <a:rPr lang="el-GR" sz="1600" b="1" dirty="0">
                <a:latin typeface="Calibri" panose="020F0502020204030204" pitchFamily="34" charset="0"/>
                <a:cs typeface="Calibri" panose="020F0502020204030204" pitchFamily="34" charset="0"/>
              </a:rPr>
              <a:t>διερεύνησαν</a:t>
            </a:r>
            <a:r>
              <a:rPr lang="el-GR" sz="1600" dirty="0">
                <a:latin typeface="Calibri" panose="020F0502020204030204" pitchFamily="34" charset="0"/>
                <a:cs typeface="Calibri" panose="020F0502020204030204" pitchFamily="34" charset="0"/>
              </a:rPr>
              <a:t> και </a:t>
            </a:r>
            <a:r>
              <a:rPr lang="el-GR" sz="1600" b="1" dirty="0">
                <a:latin typeface="Calibri" panose="020F0502020204030204" pitchFamily="34" charset="0"/>
                <a:cs typeface="Calibri" panose="020F0502020204030204" pitchFamily="34" charset="0"/>
              </a:rPr>
              <a:t>προσέγγισαν</a:t>
            </a:r>
            <a:r>
              <a:rPr lang="el-GR" sz="1600" dirty="0">
                <a:latin typeface="Calibri" panose="020F0502020204030204" pitchFamily="34" charset="0"/>
                <a:cs typeface="Calibri" panose="020F0502020204030204" pitchFamily="34" charset="0"/>
              </a:rPr>
              <a:t> ορισμένες βασικές έννοιες που αφορούν την </a:t>
            </a:r>
            <a:r>
              <a:rPr lang="el-GR" sz="1600" b="1" dirty="0">
                <a:latin typeface="Calibri" panose="020F0502020204030204" pitchFamily="34" charset="0"/>
                <a:cs typeface="Calibri" panose="020F0502020204030204" pitchFamily="34" charset="0"/>
              </a:rPr>
              <a:t>έννοια</a:t>
            </a:r>
            <a:r>
              <a:rPr lang="el-GR" sz="1600" dirty="0">
                <a:latin typeface="Calibri" panose="020F0502020204030204" pitchFamily="34" charset="0"/>
                <a:cs typeface="Calibri" panose="020F0502020204030204" pitchFamily="34" charset="0"/>
              </a:rPr>
              <a:t> της </a:t>
            </a:r>
            <a:r>
              <a:rPr lang="el-GR" sz="1600" b="1" dirty="0">
                <a:latin typeface="Calibri" panose="020F0502020204030204" pitchFamily="34" charset="0"/>
                <a:cs typeface="Calibri" panose="020F0502020204030204" pitchFamily="34" charset="0"/>
              </a:rPr>
              <a:t>συμμεταβολής</a:t>
            </a:r>
            <a:r>
              <a:rPr lang="el-GR" sz="1600" dirty="0">
                <a:latin typeface="Calibri" panose="020F0502020204030204" pitchFamily="34" charset="0"/>
                <a:cs typeface="Calibri" panose="020F0502020204030204" pitchFamily="34" charset="0"/>
              </a:rPr>
              <a:t> δυο παραμετρικών συναρτήσει του χρόνου </a:t>
            </a:r>
            <a:r>
              <a:rPr lang="en-US" sz="1600" dirty="0">
                <a:latin typeface="Calibri" panose="020F0502020204030204" pitchFamily="34" charset="0"/>
                <a:cs typeface="Calibri" panose="020F0502020204030204" pitchFamily="34" charset="0"/>
              </a:rPr>
              <a:t>t</a:t>
            </a:r>
            <a:r>
              <a:rPr lang="el-GR" sz="1600" dirty="0">
                <a:latin typeface="Calibri" panose="020F0502020204030204" pitchFamily="34" charset="0"/>
                <a:cs typeface="Calibri" panose="020F0502020204030204" pitchFamily="34" charset="0"/>
              </a:rPr>
              <a:t> μεταβλητών </a:t>
            </a:r>
            <a:r>
              <a:rPr lang="en-US" sz="1600" dirty="0">
                <a:latin typeface="Calibri" panose="020F0502020204030204" pitchFamily="34" charset="0"/>
                <a:cs typeface="Calibri" panose="020F0502020204030204" pitchFamily="34" charset="0"/>
              </a:rPr>
              <a:t>x</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y</a:t>
            </a:r>
            <a:r>
              <a:rPr lang="el-GR" sz="1600" dirty="0">
                <a:latin typeface="Calibri" panose="020F0502020204030204" pitchFamily="34" charset="0"/>
                <a:cs typeface="Calibri" panose="020F0502020204030204" pitchFamily="34" charset="0"/>
              </a:rPr>
              <a:t> που αποτελούν συντεταγμένες (</a:t>
            </a:r>
            <a:r>
              <a:rPr lang="en-US" sz="1600" dirty="0">
                <a:latin typeface="Calibri" panose="020F0502020204030204" pitchFamily="34" charset="0"/>
                <a:cs typeface="Calibri" panose="020F0502020204030204" pitchFamily="34" charset="0"/>
              </a:rPr>
              <a:t>x</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y</a:t>
            </a:r>
            <a:r>
              <a:rPr lang="el-GR" sz="1600" dirty="0">
                <a:latin typeface="Calibri" panose="020F0502020204030204" pitchFamily="34" charset="0"/>
                <a:cs typeface="Calibri" panose="020F0502020204030204" pitchFamily="34" charset="0"/>
              </a:rPr>
              <a:t>) διαδοχικών θέσεων της ρότας ενός πλοίου και </a:t>
            </a:r>
            <a:r>
              <a:rPr lang="el-GR" sz="1600" b="1" dirty="0">
                <a:latin typeface="Calibri" panose="020F0502020204030204" pitchFamily="34" charset="0"/>
                <a:cs typeface="Calibri" panose="020F0502020204030204" pitchFamily="34" charset="0"/>
              </a:rPr>
              <a:t>κατασκεύασαν την εξίσωση της ρότας του</a:t>
            </a:r>
            <a:r>
              <a:rPr lang="el-GR" sz="1600" dirty="0">
                <a:latin typeface="Calibri" panose="020F0502020204030204" pitchFamily="34" charset="0"/>
                <a:cs typeface="Calibri" panose="020F0502020204030204" pitchFamily="34" charset="0"/>
              </a:rPr>
              <a:t>. Έκαναν  </a:t>
            </a:r>
            <a:r>
              <a:rPr lang="el-GR" sz="1600" b="1" dirty="0">
                <a:latin typeface="Calibri" panose="020F0502020204030204" pitchFamily="34" charset="0"/>
                <a:cs typeface="Calibri" panose="020F0502020204030204" pitchFamily="34" charset="0"/>
              </a:rPr>
              <a:t>εικασίες</a:t>
            </a:r>
            <a:r>
              <a:rPr lang="el-GR" sz="1600" dirty="0">
                <a:latin typeface="Calibri" panose="020F0502020204030204" pitchFamily="34" charset="0"/>
                <a:cs typeface="Calibri" panose="020F0502020204030204" pitchFamily="34" charset="0"/>
              </a:rPr>
              <a:t>  για το σχήμα που διαγράφουν τα ίχνη των διαδοχικών θέσεων του πλοίου, και κατόπιν </a:t>
            </a:r>
            <a:r>
              <a:rPr lang="el-GR" sz="1600" b="1" dirty="0">
                <a:latin typeface="Calibri" panose="020F0502020204030204" pitchFamily="34" charset="0"/>
                <a:cs typeface="Calibri" panose="020F0502020204030204" pitchFamily="34" charset="0"/>
              </a:rPr>
              <a:t>επαλήθευσαν </a:t>
            </a:r>
            <a:r>
              <a:rPr lang="el-GR" sz="1600" dirty="0">
                <a:latin typeface="Calibri" panose="020F0502020204030204" pitchFamily="34" charset="0"/>
                <a:cs typeface="Calibri" panose="020F0502020204030204" pitchFamily="34" charset="0"/>
              </a:rPr>
              <a:t>τις εικασίες τους. Ανακάλυψαν ότι οι συντεταγμένες των διαδοχικών θέσεων του πλοίου επαλήθευαν την εξίσωση της ρότας του.</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Ψηφιακό εκπαιδευτικό περιεχόμενο:</a:t>
            </a:r>
            <a:r>
              <a:rPr lang="el-GR" sz="1600" dirty="0">
                <a:latin typeface="Calibri" panose="020F0502020204030204" pitchFamily="34" charset="0"/>
                <a:cs typeface="Calibri" panose="020F0502020204030204" pitchFamily="34" charset="0"/>
              </a:rPr>
              <a:t>  Δημιούργησα </a:t>
            </a:r>
            <a:r>
              <a:rPr lang="el-GR" sz="1600" b="1" dirty="0">
                <a:latin typeface="Calibri" panose="020F0502020204030204" pitchFamily="34" charset="0"/>
                <a:cs typeface="Calibri" panose="020F0502020204030204" pitchFamily="34" charset="0"/>
              </a:rPr>
              <a:t>αρχείο </a:t>
            </a:r>
            <a:r>
              <a:rPr lang="en-US" sz="1600" b="1" dirty="0">
                <a:latin typeface="Calibri" panose="020F0502020204030204" pitchFamily="34" charset="0"/>
                <a:cs typeface="Calibri" panose="020F0502020204030204" pitchFamily="34" charset="0"/>
              </a:rPr>
              <a:t>geogebra</a:t>
            </a:r>
            <a:r>
              <a:rPr lang="el-GR" sz="1600" dirty="0">
                <a:latin typeface="Calibri" panose="020F0502020204030204" pitchFamily="34" charset="0"/>
                <a:cs typeface="Calibri" panose="020F0502020204030204" pitchFamily="34" charset="0"/>
              </a:rPr>
              <a:t>  με τίτλο           </a:t>
            </a:r>
          </a:p>
          <a:p>
            <a:r>
              <a:rPr lang="el-GR" sz="1600" dirty="0">
                <a:solidFill>
                  <a:srgbClr val="261CA4"/>
                </a:solidFill>
                <a:latin typeface="Calibri" panose="020F0502020204030204" pitchFamily="34" charset="0"/>
                <a:cs typeface="Calibri" panose="020F0502020204030204" pitchFamily="34" charset="0"/>
              </a:rPr>
              <a:t> </a:t>
            </a:r>
            <a:r>
              <a:rPr lang="en-US" sz="1600" dirty="0" smtClean="0">
                <a:solidFill>
                  <a:srgbClr val="261CA4"/>
                </a:solidFill>
                <a:latin typeface="Calibri" panose="020F0502020204030204" pitchFamily="34" charset="0"/>
                <a:cs typeface="Calibri" panose="020F0502020204030204" pitchFamily="34" charset="0"/>
              </a:rPr>
              <a:t>      </a:t>
            </a:r>
            <a:r>
              <a:rPr lang="el-GR" sz="1600" b="1" dirty="0" smtClean="0">
                <a:solidFill>
                  <a:srgbClr val="261CA4"/>
                </a:solidFill>
                <a:latin typeface="Calibri" panose="020F0502020204030204" pitchFamily="34" charset="0"/>
                <a:cs typeface="Calibri" panose="020F0502020204030204" pitchFamily="34" charset="0"/>
                <a:hlinkClick r:id="rId2"/>
              </a:rPr>
              <a:t>1</a:t>
            </a:r>
            <a:r>
              <a:rPr lang="el-GR" sz="1600" b="1" dirty="0">
                <a:solidFill>
                  <a:srgbClr val="261CA4"/>
                </a:solidFill>
                <a:latin typeface="Calibri" panose="020F0502020204030204" pitchFamily="34" charset="0"/>
                <a:cs typeface="Calibri" panose="020F0502020204030204" pitchFamily="34" charset="0"/>
                <a:hlinkClick r:id="rId2"/>
              </a:rPr>
              <a:t>_ Rota_ploiou.ggb  </a:t>
            </a:r>
            <a:r>
              <a:rPr lang="el-GR" sz="1600" dirty="0">
                <a:latin typeface="Calibri" panose="020F0502020204030204" pitchFamily="34" charset="0"/>
                <a:cs typeface="Calibri" panose="020F0502020204030204" pitchFamily="34" charset="0"/>
              </a:rPr>
              <a:t>και ένα φύλλο εργασίας  με τίτλο </a:t>
            </a:r>
            <a:r>
              <a:rPr lang="el-GR" sz="1600" b="1" dirty="0">
                <a:solidFill>
                  <a:srgbClr val="261CA4"/>
                </a:solidFill>
                <a:latin typeface="Calibri" panose="020F0502020204030204" pitchFamily="34" charset="0"/>
                <a:cs typeface="Calibri" panose="020F0502020204030204" pitchFamily="34" charset="0"/>
                <a:hlinkClick r:id="rId3"/>
              </a:rPr>
              <a:t> </a:t>
            </a:r>
            <a:r>
              <a:rPr lang="el-GR" sz="1600" b="1" u="sng" dirty="0">
                <a:solidFill>
                  <a:srgbClr val="261CA4"/>
                </a:solidFill>
                <a:latin typeface="Calibri" panose="020F0502020204030204" pitchFamily="34" charset="0"/>
                <a:cs typeface="Calibri" panose="020F0502020204030204" pitchFamily="34" charset="0"/>
                <a:hlinkClick r:id="rId2"/>
              </a:rPr>
              <a:t>1_o_fyllo_ergasias.doc</a:t>
            </a:r>
            <a:r>
              <a:rPr lang="el-GR" sz="1600" b="1" u="sng" dirty="0">
                <a:solidFill>
                  <a:srgbClr val="261CA4"/>
                </a:solidFill>
                <a:latin typeface="Calibri" panose="020F0502020204030204" pitchFamily="34" charset="0"/>
                <a:cs typeface="Calibri" panose="020F0502020204030204" pitchFamily="34" charset="0"/>
                <a:hlinkClick r:id="rId3"/>
              </a:rPr>
              <a:t> </a:t>
            </a:r>
            <a:r>
              <a:rPr lang="el-GR" sz="1600" b="1" dirty="0">
                <a:solidFill>
                  <a:srgbClr val="261CA4"/>
                </a:solidFill>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τα οποία έχω ανεβάσει </a:t>
            </a:r>
            <a:r>
              <a:rPr lang="en-US" sz="1600" b="1" dirty="0" smtClean="0">
                <a:latin typeface="Calibri" panose="020F0502020204030204" pitchFamily="34" charset="0"/>
                <a:cs typeface="Calibri" panose="020F0502020204030204" pitchFamily="34" charset="0"/>
              </a:rPr>
              <a:t>           </a:t>
            </a:r>
          </a:p>
          <a:p>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      </a:t>
            </a:r>
            <a:r>
              <a:rPr lang="el-GR" sz="1600" b="1" dirty="0" smtClean="0">
                <a:latin typeface="Calibri" panose="020F0502020204030204" pitchFamily="34" charset="0"/>
                <a:cs typeface="Calibri" panose="020F0502020204030204" pitchFamily="34" charset="0"/>
              </a:rPr>
              <a:t>σαν </a:t>
            </a:r>
            <a:r>
              <a:rPr lang="el-GR" sz="1600" b="1" dirty="0">
                <a:latin typeface="Calibri" panose="020F0502020204030204" pitchFamily="34" charset="0"/>
                <a:cs typeface="Calibri" panose="020F0502020204030204" pitchFamily="34" charset="0"/>
              </a:rPr>
              <a:t>πρόσθετο υλικό της ανοικτής εκπαιδευτικής πρακτικής καθώς επίσης και στο Φωτόδεντρο </a:t>
            </a:r>
            <a:r>
              <a:rPr lang="en-US" sz="1600" b="1" dirty="0" smtClean="0">
                <a:latin typeface="Calibri" panose="020F0502020204030204" pitchFamily="34" charset="0"/>
                <a:cs typeface="Calibri" panose="020F0502020204030204" pitchFamily="34" charset="0"/>
              </a:rPr>
              <a:t>                                </a:t>
            </a:r>
          </a:p>
          <a:p>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      e</a:t>
            </a:r>
            <a:r>
              <a:rPr lang="el-GR"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yliko</a:t>
            </a:r>
            <a:r>
              <a:rPr lang="el-GR" sz="1600" b="1" dirty="0">
                <a:latin typeface="Calibri" panose="020F0502020204030204" pitchFamily="34" charset="0"/>
                <a:cs typeface="Calibri" panose="020F0502020204030204" pitchFamily="34" charset="0"/>
              </a:rPr>
              <a:t> </a:t>
            </a:r>
            <a:r>
              <a:rPr lang="el-GR" sz="1600" b="1" dirty="0" smtClean="0">
                <a:latin typeface="Calibri" panose="020F0502020204030204" pitchFamily="34" charset="0"/>
                <a:cs typeface="Calibri" panose="020F0502020204030204" pitchFamily="34" charset="0"/>
              </a:rPr>
              <a:t>χρηστών:  </a:t>
            </a:r>
            <a:r>
              <a:rPr lang="el-GR" sz="1600" b="1" u="sng" dirty="0" smtClean="0">
                <a:solidFill>
                  <a:srgbClr val="261CA4"/>
                </a:solidFill>
                <a:hlinkClick r:id="rId2"/>
              </a:rPr>
              <a:t>http</a:t>
            </a:r>
            <a:r>
              <a:rPr lang="el-GR" sz="1600" b="1" u="sng" dirty="0">
                <a:solidFill>
                  <a:srgbClr val="261CA4"/>
                </a:solidFill>
                <a:hlinkClick r:id="rId2"/>
              </a:rPr>
              <a:t>://photodentro.edu.gr/ugc/r/8525/1021?locale=el</a:t>
            </a:r>
            <a:endParaRPr lang="el-GR" sz="1600" dirty="0">
              <a:solidFill>
                <a:srgbClr val="261CA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16</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47637"/>
          </a:xfrm>
          <a:prstGeom prst="rect">
            <a:avLst/>
          </a:prstGeom>
          <a:ln w="34925" cmpd="dbl">
            <a:solidFill>
              <a:srgbClr val="261CA4"/>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pic>
        <p:nvPicPr>
          <p:cNvPr id="85" name="Εικόνα 84"/>
          <p:cNvPicPr>
            <a:picLocks noChangeAspect="1"/>
          </p:cNvPicPr>
          <p:nvPr/>
        </p:nvPicPr>
        <p:blipFill>
          <a:blip r:embed="rId2"/>
          <a:stretch>
            <a:fillRect/>
          </a:stretch>
        </p:blipFill>
        <p:spPr>
          <a:xfrm>
            <a:off x="0" y="0"/>
            <a:ext cx="9144000" cy="3116687"/>
          </a:xfrm>
          <a:prstGeom prst="rect">
            <a:avLst/>
          </a:prstGeom>
        </p:spPr>
      </p:pic>
      <p:pic>
        <p:nvPicPr>
          <p:cNvPr id="86" name="Εικόνα 85"/>
          <p:cNvPicPr>
            <a:picLocks noChangeAspect="1"/>
          </p:cNvPicPr>
          <p:nvPr/>
        </p:nvPicPr>
        <p:blipFill>
          <a:blip r:embed="rId3"/>
          <a:stretch>
            <a:fillRect/>
          </a:stretch>
        </p:blipFill>
        <p:spPr>
          <a:xfrm>
            <a:off x="0" y="2923504"/>
            <a:ext cx="9143999" cy="2096838"/>
          </a:xfrm>
          <a:prstGeom prst="rect">
            <a:avLst/>
          </a:prstGeom>
        </p:spPr>
      </p:pic>
    </p:spTree>
    <p:extLst>
      <p:ext uri="{BB962C8B-B14F-4D97-AF65-F5344CB8AC3E}">
        <p14:creationId xmlns:p14="http://schemas.microsoft.com/office/powerpoint/2010/main" val="1679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18</a:t>
            </a:fld>
            <a:endParaRPr lang="en-US" dirty="0"/>
          </a:p>
        </p:txBody>
      </p:sp>
      <p:sp>
        <p:nvSpPr>
          <p:cNvPr id="3" name="TextBox 2"/>
          <p:cNvSpPr txBox="1"/>
          <p:nvPr/>
        </p:nvSpPr>
        <p:spPr>
          <a:xfrm>
            <a:off x="90152" y="0"/>
            <a:ext cx="9053848" cy="4739425"/>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55626" y="92165"/>
            <a:ext cx="9122899" cy="4616648"/>
          </a:xfrm>
          <a:prstGeom prst="rect">
            <a:avLst/>
          </a:prstGeom>
          <a:noFill/>
        </p:spPr>
        <p:txBody>
          <a:bodyPr wrap="square" rtlCol="0">
            <a:spAutoFit/>
          </a:bodyPr>
          <a:lstStyle/>
          <a:p>
            <a:pPr marL="285750" indent="-285750">
              <a:buFont typeface="Wingdings" panose="05000000000000000000" pitchFamily="2" charset="2"/>
              <a:buChar char="v"/>
            </a:pPr>
            <a:r>
              <a:rPr lang="el-GR" b="1" dirty="0">
                <a:solidFill>
                  <a:srgbClr val="261CA4"/>
                </a:solidFill>
                <a:latin typeface="+mj-lt"/>
              </a:rPr>
              <a:t>ΔΡΑΣΤΗΡΙΟΤΗΤΑ 2</a:t>
            </a:r>
            <a:r>
              <a:rPr lang="el-GR" b="1" baseline="30000" dirty="0">
                <a:solidFill>
                  <a:srgbClr val="261CA4"/>
                </a:solidFill>
                <a:latin typeface="+mj-lt"/>
              </a:rPr>
              <a:t>η</a:t>
            </a:r>
            <a:r>
              <a:rPr lang="el-GR" b="1" dirty="0">
                <a:solidFill>
                  <a:srgbClr val="261CA4"/>
                </a:solidFill>
                <a:latin typeface="+mj-lt"/>
              </a:rPr>
              <a:t>  Η ΕΝΝΟΙΑ ΤΗΣ ΓΡΑΜΜΙΚΗΣ ΕΞΙΣΩΣΗΣ.</a:t>
            </a:r>
          </a:p>
          <a:p>
            <a:pPr marL="285750" indent="-285750">
              <a:buFont typeface="Wingdings" panose="05000000000000000000" pitchFamily="2" charset="2"/>
              <a:buChar char="ü"/>
            </a:pPr>
            <a:r>
              <a:rPr lang="el-GR" sz="1600" b="1" dirty="0">
                <a:latin typeface="+mj-lt"/>
              </a:rPr>
              <a:t>Διάρκεια:</a:t>
            </a:r>
            <a:r>
              <a:rPr lang="el-GR" sz="1600" dirty="0">
                <a:latin typeface="+mj-lt"/>
              </a:rPr>
              <a:t> 2 διδακτικές ώρες.</a:t>
            </a:r>
          </a:p>
          <a:p>
            <a:pPr marL="285750" indent="-285750">
              <a:buFont typeface="Wingdings" panose="05000000000000000000" pitchFamily="2" charset="2"/>
              <a:buChar char="ü"/>
            </a:pPr>
            <a:r>
              <a:rPr lang="el-GR" sz="1600" b="1" dirty="0">
                <a:latin typeface="+mj-lt"/>
              </a:rPr>
              <a:t>Είδος δραστηριότητας:</a:t>
            </a:r>
            <a:r>
              <a:rPr lang="el-GR" sz="1600" dirty="0">
                <a:latin typeface="+mj-lt"/>
              </a:rPr>
              <a:t> </a:t>
            </a:r>
            <a:r>
              <a:rPr lang="el-GR" sz="1600" b="1" dirty="0">
                <a:latin typeface="+mj-lt"/>
              </a:rPr>
              <a:t>Ομαδοσυνεργατική μάθηση</a:t>
            </a:r>
            <a:r>
              <a:rPr lang="el-GR" sz="1600" dirty="0">
                <a:latin typeface="+mj-lt"/>
              </a:rPr>
              <a:t> στο εργαστήριο πληροφορικής με αρχείο</a:t>
            </a:r>
            <a:r>
              <a:rPr lang="el-GR" sz="1600" b="1" dirty="0">
                <a:latin typeface="+mj-lt"/>
              </a:rPr>
              <a:t> </a:t>
            </a:r>
            <a:r>
              <a:rPr lang="en-US" sz="1600" b="1" dirty="0">
                <a:latin typeface="+mj-lt"/>
              </a:rPr>
              <a:t>geogebra</a:t>
            </a:r>
            <a:r>
              <a:rPr lang="el-GR" sz="1600" dirty="0">
                <a:latin typeface="+mj-lt"/>
              </a:rPr>
              <a:t> και </a:t>
            </a:r>
            <a:r>
              <a:rPr lang="el-GR" sz="1600" b="1" dirty="0">
                <a:latin typeface="+mj-lt"/>
              </a:rPr>
              <a:t>υποστηρικτικό φύλλο εργασίας</a:t>
            </a:r>
            <a:r>
              <a:rPr lang="el-GR" sz="1600" dirty="0">
                <a:latin typeface="+mj-lt"/>
              </a:rPr>
              <a:t> που δημιούργησε ο διδάσκων.</a:t>
            </a:r>
          </a:p>
          <a:p>
            <a:pPr marL="285750" indent="-285750">
              <a:buFont typeface="Wingdings" panose="05000000000000000000" pitchFamily="2" charset="2"/>
              <a:buChar char="ü"/>
            </a:pPr>
            <a:r>
              <a:rPr lang="el-GR" sz="1600" b="1" dirty="0">
                <a:latin typeface="+mj-lt"/>
              </a:rPr>
              <a:t>Οργάνωση τάξης:</a:t>
            </a:r>
            <a:r>
              <a:rPr lang="el-GR" sz="1600" dirty="0">
                <a:latin typeface="+mj-lt"/>
              </a:rPr>
              <a:t> Εργασία σε 6 ομάδες των 3 ατόμων η καθεμία με διακριτούς ρόλους που προαναφέρθηκαν.</a:t>
            </a:r>
          </a:p>
          <a:p>
            <a:pPr marL="285750" indent="-285750">
              <a:buFont typeface="Wingdings" panose="05000000000000000000" pitchFamily="2" charset="2"/>
              <a:buChar char="ü"/>
            </a:pPr>
            <a:r>
              <a:rPr lang="el-GR" sz="1600" b="1" dirty="0">
                <a:latin typeface="+mj-lt"/>
              </a:rPr>
              <a:t>Ρόλος του διδάσκοντα:</a:t>
            </a:r>
            <a:r>
              <a:rPr lang="el-GR" sz="1600" dirty="0">
                <a:latin typeface="+mj-lt"/>
              </a:rPr>
              <a:t> Ο </a:t>
            </a:r>
            <a:r>
              <a:rPr lang="el-GR" sz="1600" b="1" dirty="0">
                <a:latin typeface="+mj-lt"/>
              </a:rPr>
              <a:t>καθηγητής </a:t>
            </a:r>
            <a:r>
              <a:rPr lang="el-GR" sz="1600" dirty="0">
                <a:latin typeface="+mj-lt"/>
              </a:rPr>
              <a:t>παρότρυνε  την πειραματική προσέγγιση της γνώσης κάνοντας τον ίδιο τον μαθητή ερευνητή μετέχοντας με τον ίδιο τον δάσκαλο σε μια διαδικασία ενεργούς έρευνας. </a:t>
            </a:r>
          </a:p>
          <a:p>
            <a:pPr marL="285750" indent="-285750">
              <a:buFont typeface="Wingdings" panose="05000000000000000000" pitchFamily="2" charset="2"/>
              <a:buChar char="ü"/>
            </a:pPr>
            <a:r>
              <a:rPr lang="el-GR" sz="1600" b="1" dirty="0">
                <a:latin typeface="+mj-lt"/>
              </a:rPr>
              <a:t>Σύνδεση με τον διδακτικό στόχο:</a:t>
            </a:r>
            <a:r>
              <a:rPr lang="el-GR" sz="1600" dirty="0">
                <a:latin typeface="+mj-lt"/>
              </a:rPr>
              <a:t> Με απειρία πολλαπλών γραφικών παραστάσεων οι μαθητές  </a:t>
            </a:r>
            <a:r>
              <a:rPr lang="el-GR" sz="1600" b="1" dirty="0">
                <a:latin typeface="+mj-lt"/>
              </a:rPr>
              <a:t>εξερεύνησαν</a:t>
            </a:r>
            <a:r>
              <a:rPr lang="el-GR" sz="1600" dirty="0">
                <a:latin typeface="+mj-lt"/>
              </a:rPr>
              <a:t>, </a:t>
            </a:r>
            <a:r>
              <a:rPr lang="el-GR" sz="1600" b="1" dirty="0">
                <a:latin typeface="+mj-lt"/>
              </a:rPr>
              <a:t>διέκριναν</a:t>
            </a:r>
            <a:r>
              <a:rPr lang="el-GR" sz="1600" dirty="0">
                <a:latin typeface="+mj-lt"/>
              </a:rPr>
              <a:t> και </a:t>
            </a:r>
            <a:r>
              <a:rPr lang="el-GR" sz="1600" b="1" dirty="0">
                <a:latin typeface="+mj-lt"/>
              </a:rPr>
              <a:t>κατανόησαν</a:t>
            </a:r>
            <a:r>
              <a:rPr lang="el-GR" sz="1600" dirty="0">
                <a:latin typeface="+mj-lt"/>
              </a:rPr>
              <a:t> τι ονομάζεται γραμμική εξίσωση με δυο αγνώστους και ποτέ ένα διατεταγμένο ζεύγος είναι η λύση της. Έκαναν </a:t>
            </a:r>
            <a:r>
              <a:rPr lang="el-GR" sz="1600" b="1" dirty="0">
                <a:latin typeface="+mj-lt"/>
              </a:rPr>
              <a:t>σύνδεση</a:t>
            </a:r>
            <a:r>
              <a:rPr lang="el-GR" sz="1600" dirty="0">
                <a:latin typeface="+mj-lt"/>
              </a:rPr>
              <a:t> μιας γραμμικής εξίσωσης της μορφής α</a:t>
            </a:r>
            <a:r>
              <a:rPr lang="en-US" sz="1600" dirty="0">
                <a:latin typeface="+mj-lt"/>
              </a:rPr>
              <a:t>x</a:t>
            </a:r>
            <a:r>
              <a:rPr lang="el-GR" sz="1600" dirty="0">
                <a:latin typeface="+mj-lt"/>
              </a:rPr>
              <a:t>+β</a:t>
            </a:r>
            <a:r>
              <a:rPr lang="en-US" sz="1600" dirty="0">
                <a:latin typeface="+mj-lt"/>
              </a:rPr>
              <a:t>y</a:t>
            </a:r>
            <a:r>
              <a:rPr lang="el-GR" sz="1600" dirty="0">
                <a:latin typeface="+mj-lt"/>
              </a:rPr>
              <a:t>=γ με την έννοια της ευθείας και </a:t>
            </a:r>
            <a:r>
              <a:rPr lang="el-GR" sz="1600" b="1" dirty="0">
                <a:latin typeface="+mj-lt"/>
              </a:rPr>
              <a:t>πειραματίστηκαν </a:t>
            </a:r>
            <a:r>
              <a:rPr lang="el-GR" sz="1600" dirty="0">
                <a:latin typeface="+mj-lt"/>
              </a:rPr>
              <a:t>με την γραφική παράσταση της, συναρτήσει των α, β, γ στις περιπτώσεις που τέμνει τους άξονες ή είναι παράλληλη σ’ έναν από αυτούς .</a:t>
            </a:r>
          </a:p>
          <a:p>
            <a:pPr marL="285750" indent="-285750">
              <a:buFont typeface="Wingdings" panose="05000000000000000000" pitchFamily="2" charset="2"/>
              <a:buChar char="ü"/>
            </a:pPr>
            <a:r>
              <a:rPr lang="el-GR" sz="1600" b="1" dirty="0">
                <a:latin typeface="+mj-lt"/>
              </a:rPr>
              <a:t>Ψηφιακό εκπαιδευτικό περιεχόμενο:</a:t>
            </a:r>
            <a:r>
              <a:rPr lang="el-GR" sz="1600" dirty="0">
                <a:latin typeface="+mj-lt"/>
              </a:rPr>
              <a:t>  Δημιούργησα </a:t>
            </a:r>
            <a:r>
              <a:rPr lang="el-GR" sz="1600" b="1" dirty="0">
                <a:latin typeface="+mj-lt"/>
              </a:rPr>
              <a:t>αρχείο </a:t>
            </a:r>
            <a:r>
              <a:rPr lang="en-US" sz="1600" b="1" dirty="0">
                <a:latin typeface="+mj-lt"/>
              </a:rPr>
              <a:t>geogebra</a:t>
            </a:r>
            <a:r>
              <a:rPr lang="el-GR" sz="1600" dirty="0">
                <a:latin typeface="+mj-lt"/>
              </a:rPr>
              <a:t>  με τίτλο                       </a:t>
            </a:r>
            <a:r>
              <a:rPr lang="el-GR" sz="1600" dirty="0">
                <a:latin typeface="+mj-lt"/>
                <a:hlinkClick r:id="rId2"/>
              </a:rPr>
              <a:t> </a:t>
            </a:r>
            <a:r>
              <a:rPr lang="el-GR" sz="1600" b="1" u="sng" dirty="0">
                <a:latin typeface="+mj-lt"/>
                <a:hlinkClick r:id="rId3"/>
              </a:rPr>
              <a:t>2_gramikh_eksiswsh.ggb</a:t>
            </a:r>
            <a:r>
              <a:rPr lang="el-GR" sz="1600" b="1" u="sng" dirty="0">
                <a:latin typeface="+mj-lt"/>
                <a:hlinkClick r:id="rId2"/>
              </a:rPr>
              <a:t> </a:t>
            </a:r>
            <a:r>
              <a:rPr lang="el-GR" sz="1600" b="1" dirty="0">
                <a:latin typeface="+mj-lt"/>
              </a:rPr>
              <a:t> </a:t>
            </a:r>
            <a:r>
              <a:rPr lang="el-GR" sz="1600" dirty="0">
                <a:latin typeface="+mj-lt"/>
              </a:rPr>
              <a:t>και ένα φύλλο εργασίας  με τίτλο</a:t>
            </a:r>
            <a:r>
              <a:rPr lang="el-GR" sz="1600" dirty="0">
                <a:latin typeface="+mj-lt"/>
                <a:hlinkClick r:id="rId3"/>
              </a:rPr>
              <a:t>:  </a:t>
            </a:r>
            <a:r>
              <a:rPr lang="el-GR" sz="1600" b="1" u="sng" dirty="0">
                <a:latin typeface="+mj-lt"/>
                <a:hlinkClick r:id="rId3"/>
              </a:rPr>
              <a:t>2_o_fyllo_ergasias.doc</a:t>
            </a:r>
            <a:r>
              <a:rPr lang="el-GR" sz="1600" dirty="0">
                <a:latin typeface="+mj-lt"/>
                <a:hlinkClick r:id="rId3"/>
              </a:rPr>
              <a:t> </a:t>
            </a:r>
            <a:r>
              <a:rPr lang="el-GR" sz="1600" b="1" dirty="0">
                <a:latin typeface="+mj-lt"/>
              </a:rPr>
              <a:t>τα οποία έχω ανεβάσει σαν πρόσθετο υλικό της ανοικτής εκπαιδευτικής πρακτικής καθώς επίσης και στο Φωτόδεντρο </a:t>
            </a:r>
            <a:r>
              <a:rPr lang="en-US" sz="1600" b="1" dirty="0">
                <a:latin typeface="+mj-lt"/>
              </a:rPr>
              <a:t>e</a:t>
            </a:r>
            <a:r>
              <a:rPr lang="el-GR" sz="1600" b="1" dirty="0">
                <a:latin typeface="+mj-lt"/>
              </a:rPr>
              <a:t>-</a:t>
            </a:r>
            <a:r>
              <a:rPr lang="en-US" sz="1600" b="1" dirty="0">
                <a:latin typeface="+mj-lt"/>
              </a:rPr>
              <a:t>yliko</a:t>
            </a:r>
            <a:r>
              <a:rPr lang="el-GR" sz="1600" b="1" dirty="0">
                <a:latin typeface="+mj-lt"/>
              </a:rPr>
              <a:t> </a:t>
            </a:r>
            <a:r>
              <a:rPr lang="el-GR" sz="1600" b="1" dirty="0" smtClean="0">
                <a:latin typeface="+mj-lt"/>
              </a:rPr>
              <a:t>χρηστών: </a:t>
            </a:r>
            <a:r>
              <a:rPr lang="el-GR" sz="1600" b="1" u="sng" dirty="0" smtClean="0">
                <a:hlinkClick r:id="rId3"/>
              </a:rPr>
              <a:t>http</a:t>
            </a:r>
            <a:r>
              <a:rPr lang="el-GR" sz="1600" b="1" u="sng" dirty="0">
                <a:hlinkClick r:id="rId3"/>
              </a:rPr>
              <a:t>://photodentro.edu.gr/ugc/r/8525/1021?locale=el</a:t>
            </a:r>
            <a:endParaRPr lang="el-GR" sz="1600" dirty="0">
              <a:latin typeface="+mj-lt"/>
            </a:endParaRPr>
          </a:p>
          <a:p>
            <a:endParaRPr lang="el-GR" dirty="0"/>
          </a:p>
        </p:txBody>
      </p:sp>
    </p:spTree>
    <p:extLst>
      <p:ext uri="{BB962C8B-B14F-4D97-AF65-F5344CB8AC3E}">
        <p14:creationId xmlns:p14="http://schemas.microsoft.com/office/powerpoint/2010/main" val="2165145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19</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5" name="Εικόνα 4"/>
          <p:cNvPicPr>
            <a:picLocks noChangeAspect="1"/>
          </p:cNvPicPr>
          <p:nvPr/>
        </p:nvPicPr>
        <p:blipFill>
          <a:blip r:embed="rId2"/>
          <a:stretch>
            <a:fillRect/>
          </a:stretch>
        </p:blipFill>
        <p:spPr>
          <a:xfrm>
            <a:off x="0" y="0"/>
            <a:ext cx="9144000" cy="5001326"/>
          </a:xfrm>
          <a:prstGeom prst="rect">
            <a:avLst/>
          </a:prstGeom>
        </p:spPr>
      </p:pic>
    </p:spTree>
    <p:extLst>
      <p:ext uri="{BB962C8B-B14F-4D97-AF65-F5344CB8AC3E}">
        <p14:creationId xmlns:p14="http://schemas.microsoft.com/office/powerpoint/2010/main" val="739597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2754ED01-E2A0-4C1E-8E21-014B99041579}" type="slidenum">
              <a:rPr lang="en-US" smtClean="0"/>
              <a:pPr/>
              <a:t>2</a:t>
            </a:fld>
            <a:endParaRPr lang="en-US" dirty="0"/>
          </a:p>
        </p:txBody>
      </p:sp>
      <p:sp>
        <p:nvSpPr>
          <p:cNvPr id="6" name="TextBox 5"/>
          <p:cNvSpPr txBox="1"/>
          <p:nvPr/>
        </p:nvSpPr>
        <p:spPr>
          <a:xfrm>
            <a:off x="198782" y="463826"/>
            <a:ext cx="8705175" cy="4412974"/>
          </a:xfrm>
          <a:prstGeom prst="rect">
            <a:avLst/>
          </a:prstGeom>
          <a:solidFill>
            <a:schemeClr val="bg1"/>
          </a:solidFill>
        </p:spPr>
        <p:txBody>
          <a:bodyPr wrap="square" rtlCol="0">
            <a:spAutoFit/>
          </a:bodyPr>
          <a:lstStyle/>
          <a:p>
            <a:endParaRPr lang="el-GR" dirty="0"/>
          </a:p>
        </p:txBody>
      </p:sp>
      <p:pic>
        <p:nvPicPr>
          <p:cNvPr id="4" name="Θέση περιεχομένου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8017" y="0"/>
            <a:ext cx="5666704" cy="5035639"/>
          </a:xfrm>
        </p:spPr>
      </p:pic>
      <mc:AlternateContent xmlns:mc="http://schemas.openxmlformats.org/markup-compatibility/2006" xmlns:a14="http://schemas.microsoft.com/office/drawing/2010/main">
        <mc:Choice Requires="a14">
          <p:sp>
            <p:nvSpPr>
              <p:cNvPr id="8" name="TextBox 7"/>
              <p:cNvSpPr txBox="1"/>
              <p:nvPr/>
            </p:nvSpPr>
            <p:spPr>
              <a:xfrm>
                <a:off x="1996225" y="5136802"/>
                <a:ext cx="7036520" cy="1285480"/>
              </a:xfrm>
              <a:prstGeom prst="rect">
                <a:avLst/>
              </a:prstGeom>
              <a:noFill/>
            </p:spPr>
            <p:txBody>
              <a:bodyPr wrap="square" rtlCol="0">
                <a:spAutoFit/>
              </a:bodyPr>
              <a:lstStyle/>
              <a:p>
                <a:r>
                  <a:rPr lang="el-GR" sz="2400" b="1" dirty="0" smtClean="0">
                    <a:solidFill>
                      <a:srgbClr val="261CA4"/>
                    </a:solidFill>
                    <a:latin typeface="+mj-lt"/>
                    <a:ea typeface="STKaiti"/>
                  </a:rPr>
                  <a:t>Η γραμμική εξίσωση: </a:t>
                </a:r>
                <a:r>
                  <a:rPr lang="el-GR" sz="2400" b="1" i="1" dirty="0">
                    <a:solidFill>
                      <a:srgbClr val="261CA4"/>
                    </a:solidFill>
                    <a:latin typeface="+mj-lt"/>
                    <a:ea typeface="STKaiti"/>
                  </a:rPr>
                  <a:t>α</a:t>
                </a:r>
                <a:r>
                  <a:rPr lang="en-US" sz="2400" b="1" i="1" dirty="0">
                    <a:solidFill>
                      <a:srgbClr val="261CA4"/>
                    </a:solidFill>
                    <a:latin typeface="+mj-lt"/>
                    <a:ea typeface="STKaiti"/>
                  </a:rPr>
                  <a:t>x</a:t>
                </a:r>
                <a:r>
                  <a:rPr lang="el-GR" sz="2400" b="1" i="1" dirty="0">
                    <a:solidFill>
                      <a:srgbClr val="261CA4"/>
                    </a:solidFill>
                    <a:latin typeface="+mj-lt"/>
                    <a:ea typeface="STKaiti"/>
                  </a:rPr>
                  <a:t>+β</a:t>
                </a:r>
                <a:r>
                  <a:rPr lang="en-US" sz="2400" b="1" i="1" dirty="0">
                    <a:solidFill>
                      <a:srgbClr val="261CA4"/>
                    </a:solidFill>
                    <a:latin typeface="+mj-lt"/>
                    <a:ea typeface="STKaiti"/>
                  </a:rPr>
                  <a:t>y</a:t>
                </a:r>
                <a:r>
                  <a:rPr lang="el-GR" sz="2400" b="1" i="1" dirty="0">
                    <a:solidFill>
                      <a:srgbClr val="261CA4"/>
                    </a:solidFill>
                    <a:latin typeface="+mj-lt"/>
                    <a:ea typeface="STKaiti"/>
                  </a:rPr>
                  <a:t>=γ</a:t>
                </a:r>
                <a:r>
                  <a:rPr lang="el-GR" sz="2400" b="1" dirty="0">
                    <a:solidFill>
                      <a:srgbClr val="261CA4"/>
                    </a:solidFill>
                    <a:latin typeface="+mj-lt"/>
                    <a:ea typeface="STKaiti"/>
                  </a:rPr>
                  <a:t> </a:t>
                </a:r>
                <a:r>
                  <a:rPr lang="en-US" sz="2400" b="1" dirty="0">
                    <a:solidFill>
                      <a:srgbClr val="261CA4"/>
                    </a:solidFill>
                    <a:latin typeface="+mj-lt"/>
                    <a:ea typeface="STKaiti"/>
                  </a:rPr>
                  <a:t> </a:t>
                </a:r>
                <a:r>
                  <a:rPr lang="el-GR" sz="2400" b="1" dirty="0">
                    <a:solidFill>
                      <a:srgbClr val="261CA4"/>
                    </a:solidFill>
                    <a:latin typeface="+mj-lt"/>
                    <a:ea typeface="STKaiti"/>
                  </a:rPr>
                  <a:t>&amp; </a:t>
                </a:r>
                <a:r>
                  <a:rPr lang="en-US" sz="2400" b="1" dirty="0">
                    <a:solidFill>
                      <a:srgbClr val="261CA4"/>
                    </a:solidFill>
                    <a:latin typeface="+mj-lt"/>
                    <a:ea typeface="STKaiti"/>
                  </a:rPr>
                  <a:t> </a:t>
                </a:r>
                <a:r>
                  <a:rPr lang="el-GR" sz="2400" b="1" dirty="0">
                    <a:solidFill>
                      <a:srgbClr val="261CA4"/>
                    </a:solidFill>
                    <a:latin typeface="+mj-lt"/>
                    <a:ea typeface="STKaiti"/>
                  </a:rPr>
                  <a:t>η γραφική επίλυση </a:t>
                </a:r>
              </a:p>
              <a:p>
                <a:r>
                  <a:rPr lang="el-GR" sz="2400" b="1" dirty="0">
                    <a:solidFill>
                      <a:srgbClr val="261CA4"/>
                    </a:solidFill>
                    <a:latin typeface="+mj-lt"/>
                    <a:ea typeface="STKaiti"/>
                  </a:rPr>
                  <a:t>του γραμμικού συστήματος </a:t>
                </a:r>
                <a14:m>
                  <m:oMath xmlns:m="http://schemas.openxmlformats.org/officeDocument/2006/math">
                    <m:d>
                      <m:dPr>
                        <m:begChr m:val="{"/>
                        <m:endChr m:val=""/>
                        <m:ctrlPr>
                          <a:rPr lang="el-GR" sz="2400" b="1" i="1">
                            <a:solidFill>
                              <a:srgbClr val="261CA4"/>
                            </a:solidFill>
                            <a:latin typeface="Cambria Math" panose="02040503050406030204" pitchFamily="18" charset="0"/>
                            <a:cs typeface="Calibri" panose="020F0502020204030204" pitchFamily="34" charset="0"/>
                          </a:rPr>
                        </m:ctrlPr>
                      </m:dPr>
                      <m:e>
                        <m:eqArr>
                          <m:eqArrPr>
                            <m:ctrlPr>
                              <a:rPr lang="el-GR" sz="2400" b="1" i="1">
                                <a:solidFill>
                                  <a:srgbClr val="261CA4"/>
                                </a:solidFill>
                                <a:latin typeface="Cambria Math" panose="02040503050406030204" pitchFamily="18" charset="0"/>
                                <a:cs typeface="Calibri" panose="020F0502020204030204" pitchFamily="34" charset="0"/>
                              </a:rPr>
                            </m:ctrlPr>
                          </m:eqArrPr>
                          <m:e>
                            <m:r>
                              <a:rPr lang="el-GR" sz="2400" b="1" i="1">
                                <a:solidFill>
                                  <a:srgbClr val="261CA4"/>
                                </a:solidFill>
                                <a:latin typeface="Cambria Math" panose="02040503050406030204" pitchFamily="18" charset="0"/>
                                <a:ea typeface="STKaiti"/>
                                <a:cs typeface="Calibri" panose="020F0502020204030204" pitchFamily="34" charset="0"/>
                              </a:rPr>
                              <m:t>𝜶</m:t>
                            </m:r>
                            <m:r>
                              <a:rPr lang="en-US" sz="2400" b="1" i="1">
                                <a:solidFill>
                                  <a:srgbClr val="261CA4"/>
                                </a:solidFill>
                                <a:latin typeface="Cambria Math" panose="02040503050406030204" pitchFamily="18" charset="0"/>
                                <a:ea typeface="STKaiti"/>
                                <a:cs typeface="Calibri" panose="020F0502020204030204" pitchFamily="34" charset="0"/>
                              </a:rPr>
                              <m:t>𝒙</m:t>
                            </m:r>
                            <m:r>
                              <a:rPr lang="el-GR" sz="2400" b="1" i="1">
                                <a:solidFill>
                                  <a:srgbClr val="261CA4"/>
                                </a:solidFill>
                                <a:latin typeface="Cambria Math" panose="02040503050406030204" pitchFamily="18" charset="0"/>
                                <a:ea typeface="STKaiti"/>
                                <a:cs typeface="Calibri" panose="020F0502020204030204" pitchFamily="34" charset="0"/>
                              </a:rPr>
                              <m:t>+</m:t>
                            </m:r>
                            <m:r>
                              <a:rPr lang="el-GR" sz="2400" b="1" i="1">
                                <a:solidFill>
                                  <a:srgbClr val="261CA4"/>
                                </a:solidFill>
                                <a:latin typeface="Cambria Math" panose="02040503050406030204" pitchFamily="18" charset="0"/>
                                <a:ea typeface="STKaiti"/>
                                <a:cs typeface="Calibri" panose="020F0502020204030204" pitchFamily="34" charset="0"/>
                              </a:rPr>
                              <m:t>𝜷</m:t>
                            </m:r>
                            <m:r>
                              <a:rPr lang="en-US" sz="2400" b="1" i="1">
                                <a:solidFill>
                                  <a:srgbClr val="261CA4"/>
                                </a:solidFill>
                                <a:latin typeface="Cambria Math" panose="02040503050406030204" pitchFamily="18" charset="0"/>
                                <a:ea typeface="STKaiti"/>
                                <a:cs typeface="Calibri" panose="020F0502020204030204" pitchFamily="34" charset="0"/>
                              </a:rPr>
                              <m:t>𝒚</m:t>
                            </m:r>
                            <m:r>
                              <a:rPr lang="el-GR" sz="2400" b="1" i="1">
                                <a:solidFill>
                                  <a:srgbClr val="261CA4"/>
                                </a:solidFill>
                                <a:latin typeface="Cambria Math" panose="02040503050406030204" pitchFamily="18" charset="0"/>
                                <a:ea typeface="STKaiti"/>
                                <a:cs typeface="Calibri" panose="020F0502020204030204" pitchFamily="34" charset="0"/>
                              </a:rPr>
                              <m:t>=</m:t>
                            </m:r>
                            <m:r>
                              <a:rPr lang="el-GR" sz="2400" b="1" i="1">
                                <a:solidFill>
                                  <a:srgbClr val="261CA4"/>
                                </a:solidFill>
                                <a:latin typeface="Cambria Math" panose="02040503050406030204" pitchFamily="18" charset="0"/>
                                <a:ea typeface="STKaiti"/>
                                <a:cs typeface="Calibri" panose="020F0502020204030204" pitchFamily="34" charset="0"/>
                              </a:rPr>
                              <m:t>𝜸</m:t>
                            </m:r>
                          </m:e>
                          <m:e>
                            <m:r>
                              <a:rPr lang="el-GR" sz="2400" b="1" i="1">
                                <a:solidFill>
                                  <a:srgbClr val="261CA4"/>
                                </a:solidFill>
                                <a:latin typeface="Cambria Math" panose="02040503050406030204" pitchFamily="18" charset="0"/>
                                <a:ea typeface="STKaiti"/>
                                <a:cs typeface="Calibri" panose="020F0502020204030204" pitchFamily="34" charset="0"/>
                              </a:rPr>
                              <m:t>𝜿</m:t>
                            </m:r>
                            <m:r>
                              <a:rPr lang="en-US" sz="2400" b="1" i="1">
                                <a:solidFill>
                                  <a:srgbClr val="261CA4"/>
                                </a:solidFill>
                                <a:latin typeface="Cambria Math" panose="02040503050406030204" pitchFamily="18" charset="0"/>
                                <a:ea typeface="STKaiti"/>
                                <a:cs typeface="Calibri" panose="020F0502020204030204" pitchFamily="34" charset="0"/>
                              </a:rPr>
                              <m:t>𝒙</m:t>
                            </m:r>
                            <m:r>
                              <a:rPr lang="el-GR" sz="2400" b="1" i="1">
                                <a:solidFill>
                                  <a:srgbClr val="261CA4"/>
                                </a:solidFill>
                                <a:latin typeface="Cambria Math" panose="02040503050406030204" pitchFamily="18" charset="0"/>
                                <a:ea typeface="STKaiti"/>
                                <a:cs typeface="Calibri" panose="020F0502020204030204" pitchFamily="34" charset="0"/>
                              </a:rPr>
                              <m:t>+</m:t>
                            </m:r>
                            <m:r>
                              <a:rPr lang="el-GR" sz="2400" b="1" i="1">
                                <a:solidFill>
                                  <a:srgbClr val="261CA4"/>
                                </a:solidFill>
                                <a:latin typeface="Cambria Math" panose="02040503050406030204" pitchFamily="18" charset="0"/>
                                <a:ea typeface="STKaiti"/>
                                <a:cs typeface="Calibri" panose="020F0502020204030204" pitchFamily="34" charset="0"/>
                              </a:rPr>
                              <m:t>𝝀</m:t>
                            </m:r>
                            <m:r>
                              <a:rPr lang="en-US" sz="2400" b="1" i="1">
                                <a:solidFill>
                                  <a:srgbClr val="261CA4"/>
                                </a:solidFill>
                                <a:latin typeface="Cambria Math" panose="02040503050406030204" pitchFamily="18" charset="0"/>
                                <a:ea typeface="STKaiti"/>
                                <a:cs typeface="Calibri" panose="020F0502020204030204" pitchFamily="34" charset="0"/>
                              </a:rPr>
                              <m:t>𝒚</m:t>
                            </m:r>
                            <m:r>
                              <a:rPr lang="el-GR" sz="2400" b="1" i="1">
                                <a:solidFill>
                                  <a:srgbClr val="261CA4"/>
                                </a:solidFill>
                                <a:latin typeface="Cambria Math" panose="02040503050406030204" pitchFamily="18" charset="0"/>
                                <a:ea typeface="STKaiti"/>
                                <a:cs typeface="Calibri" panose="020F0502020204030204" pitchFamily="34" charset="0"/>
                              </a:rPr>
                              <m:t>=</m:t>
                            </m:r>
                            <m:r>
                              <a:rPr lang="el-GR" sz="2400" b="1" i="1">
                                <a:solidFill>
                                  <a:srgbClr val="261CA4"/>
                                </a:solidFill>
                                <a:latin typeface="Cambria Math" panose="02040503050406030204" pitchFamily="18" charset="0"/>
                                <a:ea typeface="STKaiti"/>
                                <a:cs typeface="Calibri" panose="020F0502020204030204" pitchFamily="34" charset="0"/>
                              </a:rPr>
                              <m:t>𝝁</m:t>
                            </m:r>
                          </m:e>
                        </m:eqArr>
                      </m:e>
                    </m:d>
                  </m:oMath>
                </a14:m>
                <a:endParaRPr lang="el-GR"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96225" y="5136802"/>
                <a:ext cx="7036520" cy="1285480"/>
              </a:xfrm>
              <a:prstGeom prst="rect">
                <a:avLst/>
              </a:prstGeom>
              <a:blipFill rotWithShape="0">
                <a:blip r:embed="rId3"/>
                <a:stretch>
                  <a:fillRect l="-1299" t="-4265" r="-1039"/>
                </a:stretch>
              </a:blipFill>
            </p:spPr>
            <p:txBody>
              <a:bodyPr/>
              <a:lstStyle/>
              <a:p>
                <a:r>
                  <a:rPr lang="el-GR">
                    <a:noFill/>
                  </a:rPr>
                  <a:t> </a:t>
                </a:r>
              </a:p>
            </p:txBody>
          </p:sp>
        </mc:Fallback>
      </mc:AlternateContent>
    </p:spTree>
    <p:extLst>
      <p:ext uri="{BB962C8B-B14F-4D97-AF65-F5344CB8AC3E}">
        <p14:creationId xmlns:p14="http://schemas.microsoft.com/office/powerpoint/2010/main" val="54302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20</a:t>
            </a:fld>
            <a:endParaRPr lang="en-US" dirty="0"/>
          </a:p>
        </p:txBody>
      </p:sp>
      <p:sp>
        <p:nvSpPr>
          <p:cNvPr id="2" name="TextBox 1"/>
          <p:cNvSpPr txBox="1"/>
          <p:nvPr/>
        </p:nvSpPr>
        <p:spPr>
          <a:xfrm>
            <a:off x="528034" y="553791"/>
            <a:ext cx="8124464" cy="4247317"/>
          </a:xfrm>
          <a:prstGeom prst="rect">
            <a:avLst/>
          </a:prstGeom>
          <a:noFill/>
        </p:spPr>
        <p:txBody>
          <a:bodyPr wrap="square" rtlCol="0">
            <a:spAutoFit/>
          </a:bodyPr>
          <a:lstStyle/>
          <a:p>
            <a:pPr marL="285750" indent="-285750">
              <a:buFont typeface="Wingdings" panose="05000000000000000000" pitchFamily="2" charset="2"/>
              <a:buChar char="ü"/>
            </a:pPr>
            <a:r>
              <a:rPr lang="el-GR" b="1" dirty="0">
                <a:latin typeface="+mj-lt"/>
              </a:rPr>
              <a:t>Περιγραφή:  </a:t>
            </a:r>
            <a:r>
              <a:rPr lang="el-GR" dirty="0">
                <a:latin typeface="+mj-lt"/>
              </a:rPr>
              <a:t>Στο αρχείο </a:t>
            </a:r>
            <a:r>
              <a:rPr lang="en-US" b="1" dirty="0">
                <a:latin typeface="+mj-lt"/>
              </a:rPr>
              <a:t>geogebra</a:t>
            </a:r>
            <a:r>
              <a:rPr lang="en-US" dirty="0">
                <a:latin typeface="+mj-lt"/>
              </a:rPr>
              <a:t> </a:t>
            </a:r>
            <a:r>
              <a:rPr lang="el-GR" dirty="0">
                <a:latin typeface="+mj-lt"/>
                <a:hlinkClick r:id="rId2"/>
              </a:rPr>
              <a:t> </a:t>
            </a:r>
            <a:r>
              <a:rPr lang="el-GR" b="1" u="sng" dirty="0">
                <a:latin typeface="+mj-lt"/>
                <a:hlinkClick r:id="rId2"/>
              </a:rPr>
              <a:t>2_gramikh_eksiswsh.ggb </a:t>
            </a:r>
            <a:r>
              <a:rPr lang="el-GR" b="1" dirty="0">
                <a:latin typeface="+mj-lt"/>
              </a:rPr>
              <a:t> </a:t>
            </a:r>
            <a:r>
              <a:rPr lang="el-GR" dirty="0">
                <a:latin typeface="+mj-lt"/>
              </a:rPr>
              <a:t>η επιφάνεια γραφικών δείχνει μια ευθεία με  εξίσωση της μορφής </a:t>
            </a:r>
            <a:r>
              <a:rPr lang="el-GR" b="1" dirty="0">
                <a:latin typeface="+mj-lt"/>
              </a:rPr>
              <a:t>α</a:t>
            </a:r>
            <a:r>
              <a:rPr lang="en-US" b="1" dirty="0">
                <a:latin typeface="+mj-lt"/>
              </a:rPr>
              <a:t>x</a:t>
            </a:r>
            <a:r>
              <a:rPr lang="el-GR" b="1" dirty="0">
                <a:latin typeface="+mj-lt"/>
              </a:rPr>
              <a:t>+β</a:t>
            </a:r>
            <a:r>
              <a:rPr lang="en-US" b="1" dirty="0">
                <a:latin typeface="+mj-lt"/>
              </a:rPr>
              <a:t>y</a:t>
            </a:r>
            <a:r>
              <a:rPr lang="el-GR" b="1" dirty="0">
                <a:latin typeface="+mj-lt"/>
              </a:rPr>
              <a:t>=γ </a:t>
            </a:r>
            <a:r>
              <a:rPr lang="el-GR" dirty="0">
                <a:latin typeface="+mj-lt"/>
              </a:rPr>
              <a:t>και οι </a:t>
            </a:r>
            <a:r>
              <a:rPr lang="el-GR" dirty="0" smtClean="0">
                <a:latin typeface="+mj-lt"/>
              </a:rPr>
              <a:t>αριθμοί</a:t>
            </a:r>
            <a:r>
              <a:rPr lang="en-US" dirty="0" smtClean="0">
                <a:latin typeface="+mj-lt"/>
              </a:rPr>
              <a:t>      </a:t>
            </a:r>
            <a:r>
              <a:rPr lang="el-GR" dirty="0" smtClean="0">
                <a:latin typeface="+mj-lt"/>
              </a:rPr>
              <a:t> </a:t>
            </a:r>
            <a:r>
              <a:rPr lang="el-GR" dirty="0">
                <a:latin typeface="+mj-lt"/>
              </a:rPr>
              <a:t>α, β ,γ να μεταβάλλονται με την βοήθεια  3 </a:t>
            </a:r>
            <a:r>
              <a:rPr lang="el-GR" dirty="0" smtClean="0">
                <a:latin typeface="+mj-lt"/>
              </a:rPr>
              <a:t>δρομέων.</a:t>
            </a:r>
            <a:r>
              <a:rPr lang="en-US" dirty="0" smtClean="0">
                <a:latin typeface="+mj-lt"/>
              </a:rPr>
              <a:t> </a:t>
            </a:r>
            <a:r>
              <a:rPr lang="el-GR" dirty="0" smtClean="0">
                <a:latin typeface="+mj-lt"/>
              </a:rPr>
              <a:t>Οι </a:t>
            </a:r>
            <a:r>
              <a:rPr lang="el-GR" dirty="0">
                <a:latin typeface="+mj-lt"/>
              </a:rPr>
              <a:t>μαθητές </a:t>
            </a:r>
            <a:r>
              <a:rPr lang="el-GR" b="1" dirty="0">
                <a:latin typeface="+mj-lt"/>
              </a:rPr>
              <a:t>διερευνήσανε </a:t>
            </a:r>
            <a:r>
              <a:rPr lang="el-GR" dirty="0">
                <a:latin typeface="+mj-lt"/>
              </a:rPr>
              <a:t>αν η εξίσωση της μορφής α</a:t>
            </a:r>
            <a:r>
              <a:rPr lang="en-US" dirty="0">
                <a:latin typeface="+mj-lt"/>
              </a:rPr>
              <a:t>x</a:t>
            </a:r>
            <a:r>
              <a:rPr lang="el-GR" dirty="0">
                <a:latin typeface="+mj-lt"/>
              </a:rPr>
              <a:t>+β</a:t>
            </a:r>
            <a:r>
              <a:rPr lang="en-US" dirty="0">
                <a:latin typeface="+mj-lt"/>
              </a:rPr>
              <a:t>y</a:t>
            </a:r>
            <a:r>
              <a:rPr lang="el-GR" dirty="0">
                <a:latin typeface="+mj-lt"/>
              </a:rPr>
              <a:t>=γ καλύπτει κάθε  μορφή ευθείας για τις διάφορες τιμές των α, β, γ. Θυμήθηκαν έτσι τις διάφορες μορφές ευθειών και </a:t>
            </a:r>
            <a:r>
              <a:rPr lang="el-GR" b="1" dirty="0">
                <a:latin typeface="+mj-lt"/>
              </a:rPr>
              <a:t>πειραματίστηκαν </a:t>
            </a:r>
            <a:r>
              <a:rPr lang="el-GR" dirty="0">
                <a:latin typeface="+mj-lt"/>
              </a:rPr>
              <a:t>στο τι πρέπει να συμβαίνει όσον αφορά τις συντεταγμένες ενός σημείου ώστε αυτό να ανήκει σε μια ευθεία</a:t>
            </a:r>
            <a:r>
              <a:rPr lang="el-GR" dirty="0" smtClean="0">
                <a:latin typeface="+mj-lt"/>
              </a:rPr>
              <a:t>.</a:t>
            </a:r>
            <a:endParaRPr lang="en-US" dirty="0" smtClean="0">
              <a:latin typeface="+mj-lt"/>
            </a:endParaRPr>
          </a:p>
          <a:p>
            <a:endParaRPr lang="el-GR" dirty="0">
              <a:latin typeface="+mj-lt"/>
            </a:endParaRPr>
          </a:p>
          <a:p>
            <a:pPr marL="285750" indent="-285750">
              <a:buFont typeface="Wingdings" panose="05000000000000000000" pitchFamily="2" charset="2"/>
              <a:buChar char="ü"/>
            </a:pPr>
            <a:r>
              <a:rPr lang="el-GR" b="1" dirty="0">
                <a:latin typeface="+mj-lt"/>
              </a:rPr>
              <a:t>Αποτελέσματα της δραστηριότητας: </a:t>
            </a:r>
            <a:r>
              <a:rPr lang="el-GR" dirty="0">
                <a:latin typeface="+mj-lt"/>
              </a:rPr>
              <a:t>Με  τη βοήθεια  του δυναμικού  λογισμικού </a:t>
            </a:r>
            <a:r>
              <a:rPr lang="en-US" b="1" dirty="0">
                <a:latin typeface="+mj-lt"/>
              </a:rPr>
              <a:t>geogebra</a:t>
            </a:r>
            <a:r>
              <a:rPr lang="en-US" dirty="0">
                <a:latin typeface="+mj-lt"/>
              </a:rPr>
              <a:t> </a:t>
            </a:r>
            <a:r>
              <a:rPr lang="el-GR" dirty="0">
                <a:latin typeface="+mj-lt"/>
              </a:rPr>
              <a:t>οι μαθητές κατασκεύασαν πολλαπλές αναπαραστάσεις και  με δυναμικό χειρισμό των μαθηματικών αντικειμένων, διευκολύνθηκαν στο να </a:t>
            </a:r>
            <a:r>
              <a:rPr lang="el-GR" b="1" dirty="0">
                <a:latin typeface="+mj-lt"/>
              </a:rPr>
              <a:t>ανακαλύψουν</a:t>
            </a:r>
            <a:r>
              <a:rPr lang="el-GR" dirty="0">
                <a:latin typeface="+mj-lt"/>
              </a:rPr>
              <a:t> και να </a:t>
            </a:r>
            <a:r>
              <a:rPr lang="el-GR" b="1" dirty="0">
                <a:latin typeface="+mj-lt"/>
              </a:rPr>
              <a:t>κατανοήσουν</a:t>
            </a:r>
            <a:r>
              <a:rPr lang="el-GR" dirty="0">
                <a:latin typeface="+mj-lt"/>
              </a:rPr>
              <a:t>  το  ρόλο των συντελεστών α, β, γ στην γραμμή με εξίσωση α</a:t>
            </a:r>
            <a:r>
              <a:rPr lang="en-US" dirty="0">
                <a:latin typeface="+mj-lt"/>
              </a:rPr>
              <a:t>x</a:t>
            </a:r>
            <a:r>
              <a:rPr lang="el-GR" dirty="0">
                <a:latin typeface="+mj-lt"/>
              </a:rPr>
              <a:t>+β</a:t>
            </a:r>
            <a:r>
              <a:rPr lang="en-US" dirty="0">
                <a:latin typeface="+mj-lt"/>
              </a:rPr>
              <a:t>y</a:t>
            </a:r>
            <a:r>
              <a:rPr lang="el-GR" dirty="0">
                <a:latin typeface="+mj-lt"/>
              </a:rPr>
              <a:t>=γ και την  λύση της παραπάνω εξίσωσης σαν ζεύγος αριθμητικών συντεταγμένων σημείου που ανήκει πάνω σε αυτήν. </a:t>
            </a:r>
          </a:p>
          <a:p>
            <a:endParaRPr lang="el-GR" dirty="0">
              <a:latin typeface="+mj-lt"/>
            </a:endParaRPr>
          </a:p>
        </p:txBody>
      </p:sp>
    </p:spTree>
    <p:extLst>
      <p:ext uri="{BB962C8B-B14F-4D97-AF65-F5344CB8AC3E}">
        <p14:creationId xmlns:p14="http://schemas.microsoft.com/office/powerpoint/2010/main" val="2928340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2" name="TextBox 1"/>
          <p:cNvSpPr txBox="1"/>
          <p:nvPr/>
        </p:nvSpPr>
        <p:spPr>
          <a:xfrm>
            <a:off x="0" y="0"/>
            <a:ext cx="9144000" cy="4919730"/>
          </a:xfrm>
          <a:prstGeom prst="rect">
            <a:avLst/>
          </a:prstGeom>
          <a:solidFill>
            <a:schemeClr val="bg1"/>
          </a:solidFill>
        </p:spPr>
        <p:txBody>
          <a:bodyPr wrap="square" rtlCol="0">
            <a:spAutoFit/>
          </a:bodyPr>
          <a:lstStyle/>
          <a:p>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21</a:t>
            </a:fld>
            <a:endParaRPr lang="en-US" dirty="0"/>
          </a:p>
        </p:txBody>
      </p:sp>
      <p:sp>
        <p:nvSpPr>
          <p:cNvPr id="3" name="TextBox 2"/>
          <p:cNvSpPr txBox="1"/>
          <p:nvPr/>
        </p:nvSpPr>
        <p:spPr>
          <a:xfrm>
            <a:off x="30414" y="48886"/>
            <a:ext cx="9028090" cy="5109091"/>
          </a:xfrm>
          <a:prstGeom prst="rect">
            <a:avLst/>
          </a:prstGeom>
          <a:noFill/>
        </p:spPr>
        <p:txBody>
          <a:bodyPr wrap="square" rtlCol="0">
            <a:spAutoFit/>
          </a:bodyPr>
          <a:lstStyle/>
          <a:p>
            <a:pPr marL="285750" indent="-285750">
              <a:buFont typeface="Wingdings" panose="05000000000000000000" pitchFamily="2" charset="2"/>
              <a:buChar char="v"/>
            </a:pPr>
            <a:r>
              <a:rPr lang="el-GR" b="1" dirty="0">
                <a:solidFill>
                  <a:srgbClr val="261CA4"/>
                </a:solidFill>
                <a:latin typeface="+mj-lt"/>
              </a:rPr>
              <a:t>ΔΡΑΣΤΗΡΙΟΤΗΤΑ 3</a:t>
            </a:r>
            <a:r>
              <a:rPr lang="el-GR" b="1" baseline="30000" dirty="0">
                <a:solidFill>
                  <a:srgbClr val="261CA4"/>
                </a:solidFill>
                <a:latin typeface="+mj-lt"/>
              </a:rPr>
              <a:t>η</a:t>
            </a:r>
            <a:r>
              <a:rPr lang="el-GR" dirty="0">
                <a:solidFill>
                  <a:srgbClr val="261CA4"/>
                </a:solidFill>
                <a:latin typeface="+mj-lt"/>
              </a:rPr>
              <a:t>  </a:t>
            </a:r>
            <a:r>
              <a:rPr lang="el-GR" b="1" dirty="0">
                <a:solidFill>
                  <a:srgbClr val="261CA4"/>
                </a:solidFill>
                <a:latin typeface="+mj-lt"/>
              </a:rPr>
              <a:t>Η ΓΡΑΦΙΚΗ ΕΠΙΛΥΣΗ ΣΥΣΤΗΜΑΤΟΣ.</a:t>
            </a:r>
            <a:endParaRPr lang="el-GR" dirty="0">
              <a:solidFill>
                <a:srgbClr val="261CA4"/>
              </a:solidFill>
              <a:latin typeface="+mj-lt"/>
            </a:endParaRPr>
          </a:p>
          <a:p>
            <a:pPr marL="285750" indent="-285750">
              <a:buFont typeface="Wingdings" panose="05000000000000000000" pitchFamily="2" charset="2"/>
              <a:buChar char="ü"/>
            </a:pPr>
            <a:r>
              <a:rPr lang="el-GR" sz="1600" b="1" dirty="0">
                <a:latin typeface="+mj-lt"/>
              </a:rPr>
              <a:t>Διάρκεια:</a:t>
            </a:r>
            <a:r>
              <a:rPr lang="el-GR" sz="1600" dirty="0">
                <a:latin typeface="+mj-lt"/>
              </a:rPr>
              <a:t> 2 διδακτικές ώρες.</a:t>
            </a:r>
          </a:p>
          <a:p>
            <a:pPr marL="285750" indent="-285750">
              <a:buFont typeface="Wingdings" panose="05000000000000000000" pitchFamily="2" charset="2"/>
              <a:buChar char="ü"/>
            </a:pPr>
            <a:r>
              <a:rPr lang="el-GR" sz="1600" b="1" dirty="0">
                <a:latin typeface="+mj-lt"/>
              </a:rPr>
              <a:t>Είδος δραστηριότητας:</a:t>
            </a:r>
            <a:r>
              <a:rPr lang="el-GR" sz="1600" dirty="0">
                <a:latin typeface="+mj-lt"/>
              </a:rPr>
              <a:t> </a:t>
            </a:r>
            <a:r>
              <a:rPr lang="el-GR" sz="1600" b="1" dirty="0">
                <a:latin typeface="+mj-lt"/>
              </a:rPr>
              <a:t>Ομαδοσυνεργατική μάθηση</a:t>
            </a:r>
            <a:r>
              <a:rPr lang="el-GR" sz="1600" dirty="0">
                <a:latin typeface="+mj-lt"/>
              </a:rPr>
              <a:t> στο εργαστήριο πληροφορικής με αρχείο</a:t>
            </a:r>
            <a:r>
              <a:rPr lang="el-GR" sz="1600" b="1" dirty="0">
                <a:latin typeface="+mj-lt"/>
              </a:rPr>
              <a:t> </a:t>
            </a:r>
            <a:r>
              <a:rPr lang="en-US" sz="1600" b="1" dirty="0">
                <a:latin typeface="+mj-lt"/>
              </a:rPr>
              <a:t>geogebra</a:t>
            </a:r>
            <a:r>
              <a:rPr lang="el-GR" sz="1600" dirty="0">
                <a:latin typeface="+mj-lt"/>
              </a:rPr>
              <a:t> και </a:t>
            </a:r>
            <a:r>
              <a:rPr lang="el-GR" sz="1600" b="1" dirty="0">
                <a:latin typeface="+mj-lt"/>
              </a:rPr>
              <a:t>υποστηρικτικό φύλλο εργασίας</a:t>
            </a:r>
            <a:r>
              <a:rPr lang="el-GR" sz="1600" dirty="0">
                <a:latin typeface="+mj-lt"/>
              </a:rPr>
              <a:t> που δημιούργησε ο διδάσκων.</a:t>
            </a:r>
          </a:p>
          <a:p>
            <a:pPr marL="285750" indent="-285750">
              <a:buFont typeface="Wingdings" panose="05000000000000000000" pitchFamily="2" charset="2"/>
              <a:buChar char="ü"/>
            </a:pPr>
            <a:r>
              <a:rPr lang="el-GR" sz="1600" b="1" dirty="0">
                <a:latin typeface="+mj-lt"/>
              </a:rPr>
              <a:t>Οργάνωση τάξης:</a:t>
            </a:r>
            <a:r>
              <a:rPr lang="el-GR" sz="1600" dirty="0">
                <a:latin typeface="+mj-lt"/>
              </a:rPr>
              <a:t> Εργασία σε 6 ομάδες των 3 ατόμων η καθεμία με διακριτούς ρόλους που προαναφέρθηκαν.</a:t>
            </a:r>
          </a:p>
          <a:p>
            <a:pPr marL="285750" indent="-285750">
              <a:buFont typeface="Wingdings" panose="05000000000000000000" pitchFamily="2" charset="2"/>
              <a:buChar char="ü"/>
            </a:pPr>
            <a:r>
              <a:rPr lang="el-GR" sz="1600" b="1" dirty="0">
                <a:latin typeface="+mj-lt"/>
              </a:rPr>
              <a:t>Ρόλος του διδάσκοντα: </a:t>
            </a:r>
            <a:r>
              <a:rPr lang="el-GR" sz="1600" dirty="0">
                <a:latin typeface="+mj-lt"/>
              </a:rPr>
              <a:t>Στην ανοικτή εκπαιδευτική πρακτική με τη χρήση της ψηφιακής τεχνολογίας ο καθηγητής </a:t>
            </a:r>
            <a:r>
              <a:rPr lang="el-GR" sz="1600" b="1" dirty="0">
                <a:latin typeface="+mj-lt"/>
              </a:rPr>
              <a:t>παρότρυνε </a:t>
            </a:r>
            <a:r>
              <a:rPr lang="el-GR" sz="1600" dirty="0">
                <a:latin typeface="+mj-lt"/>
              </a:rPr>
              <a:t>και έγινε </a:t>
            </a:r>
            <a:r>
              <a:rPr lang="el-GR" sz="1600" b="1" dirty="0">
                <a:latin typeface="+mj-lt"/>
              </a:rPr>
              <a:t>συνερευνητής</a:t>
            </a:r>
            <a:r>
              <a:rPr lang="el-GR" sz="1600" dirty="0">
                <a:latin typeface="+mj-lt"/>
              </a:rPr>
              <a:t> στο να κάνουν οι μαθητές μόνοι τους διαδραστικά τις κάθε είδους γραφικές παραστάσεις των 2 ευθειών με την βοήθεια δρομέων, να ανιχνεύσουν και να επαληθεύσουν τις σχετικές θέσεις τους, να πειραματιστούν και να ανακαλύψουν ότι το κοινό σημείο των 2 ευθειών είναι λύση του γραμμικού συστήματος</a:t>
            </a:r>
          </a:p>
          <a:p>
            <a:pPr marL="285750" indent="-285750">
              <a:buFont typeface="Wingdings" panose="05000000000000000000" pitchFamily="2" charset="2"/>
              <a:buChar char="ü"/>
            </a:pPr>
            <a:r>
              <a:rPr lang="el-GR" sz="1600" b="1" dirty="0">
                <a:latin typeface="+mj-lt"/>
              </a:rPr>
              <a:t>Σύνδεση με τον διδακτικό στόχο:</a:t>
            </a:r>
            <a:r>
              <a:rPr lang="el-GR" sz="1600" dirty="0">
                <a:latin typeface="+mj-lt"/>
              </a:rPr>
              <a:t> </a:t>
            </a:r>
            <a:endParaRPr lang="en-US" sz="1600" dirty="0" smtClean="0">
              <a:latin typeface="+mj-lt"/>
            </a:endParaRPr>
          </a:p>
          <a:p>
            <a:r>
              <a:rPr lang="en-US" sz="1600" dirty="0">
                <a:latin typeface="+mj-lt"/>
              </a:rPr>
              <a:t> </a:t>
            </a:r>
            <a:r>
              <a:rPr lang="en-US" sz="1600" dirty="0" smtClean="0">
                <a:latin typeface="+mj-lt"/>
              </a:rPr>
              <a:t>     </a:t>
            </a:r>
            <a:r>
              <a:rPr lang="el-GR" sz="1600" dirty="0" smtClean="0">
                <a:latin typeface="+mj-lt"/>
              </a:rPr>
              <a:t>Οι </a:t>
            </a:r>
            <a:r>
              <a:rPr lang="el-GR" sz="1600" dirty="0">
                <a:latin typeface="+mj-lt"/>
              </a:rPr>
              <a:t>μαθητές </a:t>
            </a:r>
            <a:r>
              <a:rPr lang="el-GR" sz="1600" b="1" dirty="0">
                <a:latin typeface="+mj-lt"/>
              </a:rPr>
              <a:t>υπερνίκησαν</a:t>
            </a:r>
            <a:r>
              <a:rPr lang="el-GR" sz="1600" dirty="0">
                <a:latin typeface="+mj-lt"/>
              </a:rPr>
              <a:t> τις δυσκολίες που παρουσιάζονται να επιλύσουν γραφικά ένα σύστημα με </a:t>
            </a:r>
            <a:r>
              <a:rPr lang="en-US" sz="1600" dirty="0" smtClean="0">
                <a:latin typeface="+mj-lt"/>
              </a:rPr>
              <a:t>  </a:t>
            </a:r>
          </a:p>
          <a:p>
            <a:r>
              <a:rPr lang="en-US" sz="1600" dirty="0">
                <a:latin typeface="+mj-lt"/>
              </a:rPr>
              <a:t> </a:t>
            </a:r>
            <a:r>
              <a:rPr lang="en-US" sz="1600" dirty="0" smtClean="0">
                <a:latin typeface="+mj-lt"/>
              </a:rPr>
              <a:t>     </a:t>
            </a:r>
            <a:r>
              <a:rPr lang="el-GR" sz="1600" dirty="0" smtClean="0">
                <a:latin typeface="+mj-lt"/>
              </a:rPr>
              <a:t>τον </a:t>
            </a:r>
            <a:r>
              <a:rPr lang="el-GR" sz="1600" dirty="0">
                <a:latin typeface="+mj-lt"/>
              </a:rPr>
              <a:t>παραδοσιακό τρόπο. </a:t>
            </a:r>
            <a:r>
              <a:rPr lang="el-GR" sz="1600" b="1" dirty="0">
                <a:latin typeface="+mj-lt"/>
              </a:rPr>
              <a:t>Κατανόησαν</a:t>
            </a:r>
            <a:r>
              <a:rPr lang="el-GR" sz="1600" dirty="0">
                <a:latin typeface="+mj-lt"/>
              </a:rPr>
              <a:t> τη γραφική επίλυση ενός συστήματος δυο εξισώσεων με δυο </a:t>
            </a:r>
            <a:r>
              <a:rPr lang="en-US" sz="1600" dirty="0" smtClean="0">
                <a:latin typeface="+mj-lt"/>
              </a:rPr>
              <a:t> </a:t>
            </a:r>
          </a:p>
          <a:p>
            <a:r>
              <a:rPr lang="en-US" sz="1600" dirty="0">
                <a:latin typeface="+mj-lt"/>
              </a:rPr>
              <a:t> </a:t>
            </a:r>
            <a:r>
              <a:rPr lang="en-US" sz="1600" dirty="0" smtClean="0">
                <a:latin typeface="+mj-lt"/>
              </a:rPr>
              <a:t>     </a:t>
            </a:r>
            <a:r>
              <a:rPr lang="el-GR" sz="1600" dirty="0" smtClean="0">
                <a:latin typeface="+mj-lt"/>
              </a:rPr>
              <a:t>αγνώστους </a:t>
            </a:r>
            <a:r>
              <a:rPr lang="el-GR" sz="1600" dirty="0">
                <a:latin typeface="+mj-lt"/>
              </a:rPr>
              <a:t>και έγινε </a:t>
            </a:r>
            <a:r>
              <a:rPr lang="el-GR" sz="1600" b="1" dirty="0">
                <a:latin typeface="+mj-lt"/>
              </a:rPr>
              <a:t>αφομοίωση</a:t>
            </a:r>
            <a:r>
              <a:rPr lang="el-GR" sz="1600" dirty="0">
                <a:latin typeface="+mj-lt"/>
              </a:rPr>
              <a:t> του πότε έχει λύση, πότε είναι αδύνατο και πότε είναι αόριστο</a:t>
            </a:r>
            <a:r>
              <a:rPr lang="el-GR" sz="1600" dirty="0" smtClean="0">
                <a:latin typeface="+mj-lt"/>
              </a:rPr>
              <a:t>.</a:t>
            </a:r>
            <a:endParaRPr lang="el-GR" sz="1600" dirty="0">
              <a:latin typeface="+mj-lt"/>
            </a:endParaRPr>
          </a:p>
          <a:p>
            <a:pPr marL="285750" indent="-285750">
              <a:buFont typeface="Wingdings" panose="05000000000000000000" pitchFamily="2" charset="2"/>
              <a:buChar char="ü"/>
            </a:pPr>
            <a:r>
              <a:rPr lang="el-GR" sz="1600" b="1" dirty="0">
                <a:latin typeface="+mj-lt"/>
              </a:rPr>
              <a:t>Ψηφιακό εκπαιδευτικό περιεχόμενο:</a:t>
            </a:r>
            <a:r>
              <a:rPr lang="el-GR" sz="1600" dirty="0">
                <a:latin typeface="+mj-lt"/>
              </a:rPr>
              <a:t>  Δημιούργησα </a:t>
            </a:r>
            <a:r>
              <a:rPr lang="el-GR" sz="1600" b="1" dirty="0">
                <a:latin typeface="+mj-lt"/>
              </a:rPr>
              <a:t>αρχείο </a:t>
            </a:r>
            <a:r>
              <a:rPr lang="en-US" sz="1600" b="1" dirty="0">
                <a:latin typeface="+mj-lt"/>
              </a:rPr>
              <a:t>geogebra</a:t>
            </a:r>
            <a:r>
              <a:rPr lang="el-GR" sz="1600" dirty="0">
                <a:latin typeface="+mj-lt"/>
              </a:rPr>
              <a:t>  με τίτλο                       </a:t>
            </a:r>
            <a:r>
              <a:rPr lang="el-GR" sz="1600" dirty="0">
                <a:latin typeface="+mj-lt"/>
                <a:hlinkClick r:id="rId2"/>
              </a:rPr>
              <a:t> </a:t>
            </a:r>
            <a:r>
              <a:rPr lang="el-GR" sz="1600" b="1" u="sng" dirty="0">
                <a:latin typeface="+mj-lt"/>
                <a:hlinkClick r:id="rId3"/>
              </a:rPr>
              <a:t>3_grafikh_epilysh_systhm.ggb</a:t>
            </a:r>
            <a:r>
              <a:rPr lang="el-GR" sz="1600" b="1" u="sng" dirty="0">
                <a:latin typeface="+mj-lt"/>
                <a:hlinkClick r:id="rId2"/>
              </a:rPr>
              <a:t> </a:t>
            </a:r>
            <a:r>
              <a:rPr lang="el-GR" sz="1600" b="1" dirty="0">
                <a:latin typeface="+mj-lt"/>
              </a:rPr>
              <a:t> </a:t>
            </a:r>
            <a:r>
              <a:rPr lang="el-GR" sz="1600" dirty="0">
                <a:latin typeface="+mj-lt"/>
              </a:rPr>
              <a:t>και ένα φύλλο εργασίας  με </a:t>
            </a:r>
            <a:r>
              <a:rPr lang="el-GR" sz="1600" dirty="0">
                <a:latin typeface="+mj-lt"/>
                <a:hlinkClick r:id="rId3"/>
              </a:rPr>
              <a:t>τίτλο  </a:t>
            </a:r>
            <a:r>
              <a:rPr lang="el-GR" sz="1600" b="1" u="sng" dirty="0">
                <a:latin typeface="+mj-lt"/>
                <a:hlinkClick r:id="rId3"/>
              </a:rPr>
              <a:t>3_o_fyllo_ergasias.doc</a:t>
            </a:r>
            <a:r>
              <a:rPr lang="el-GR" sz="1600" dirty="0">
                <a:latin typeface="+mj-lt"/>
                <a:hlinkClick r:id="rId3"/>
              </a:rPr>
              <a:t> </a:t>
            </a:r>
            <a:r>
              <a:rPr lang="el-GR" sz="1600" b="1" dirty="0">
                <a:latin typeface="+mj-lt"/>
              </a:rPr>
              <a:t>τα οποία έχω ανεβάσει σαν πρόσθετο υλικό της ανοικτής εκπαιδευτικής πρακτικής καθώς επίσης και στο Φωτόδεντρο </a:t>
            </a:r>
            <a:r>
              <a:rPr lang="en-US" sz="1600" b="1" dirty="0">
                <a:latin typeface="+mj-lt"/>
              </a:rPr>
              <a:t>e</a:t>
            </a:r>
            <a:r>
              <a:rPr lang="el-GR" sz="1600" b="1" dirty="0">
                <a:latin typeface="+mj-lt"/>
              </a:rPr>
              <a:t>-</a:t>
            </a:r>
            <a:r>
              <a:rPr lang="en-US" sz="1600" b="1" dirty="0">
                <a:latin typeface="+mj-lt"/>
              </a:rPr>
              <a:t>yliko</a:t>
            </a:r>
            <a:r>
              <a:rPr lang="el-GR" sz="1600" b="1" dirty="0">
                <a:latin typeface="+mj-lt"/>
              </a:rPr>
              <a:t> χρηστών: </a:t>
            </a:r>
            <a:r>
              <a:rPr lang="el-GR" sz="1600" b="1" u="sng" dirty="0">
                <a:hlinkClick r:id="rId3"/>
              </a:rPr>
              <a:t>http://photodentro.edu.gr/ugc/r/8525/1021?locale=el</a:t>
            </a:r>
            <a:endParaRPr lang="el-GR" sz="1600" dirty="0">
              <a:latin typeface="+mj-lt"/>
            </a:endParaRPr>
          </a:p>
          <a:p>
            <a:endParaRPr lang="el-GR" dirty="0"/>
          </a:p>
        </p:txBody>
      </p:sp>
    </p:spTree>
    <p:extLst>
      <p:ext uri="{BB962C8B-B14F-4D97-AF65-F5344CB8AC3E}">
        <p14:creationId xmlns:p14="http://schemas.microsoft.com/office/powerpoint/2010/main" val="2974901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5047636"/>
          </a:xfrm>
          <a:prstGeom prst="rect">
            <a:avLst/>
          </a:prstGeom>
        </p:spPr>
      </p:pic>
    </p:spTree>
    <p:extLst>
      <p:ext uri="{BB962C8B-B14F-4D97-AF65-F5344CB8AC3E}">
        <p14:creationId xmlns:p14="http://schemas.microsoft.com/office/powerpoint/2010/main" val="167742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23</a:t>
            </a:fld>
            <a:endParaRPr lang="en-US" dirty="0"/>
          </a:p>
        </p:txBody>
      </p:sp>
      <p:sp>
        <p:nvSpPr>
          <p:cNvPr id="3" name="TextBox 2"/>
          <p:cNvSpPr txBox="1"/>
          <p:nvPr/>
        </p:nvSpPr>
        <p:spPr>
          <a:xfrm>
            <a:off x="0" y="117037"/>
            <a:ext cx="9144000" cy="4903305"/>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0" y="-88612"/>
            <a:ext cx="9144000" cy="5078313"/>
          </a:xfrm>
          <a:prstGeom prst="rect">
            <a:avLst/>
          </a:prstGeom>
          <a:noFill/>
        </p:spPr>
        <p:txBody>
          <a:bodyPr wrap="square" rtlCol="0">
            <a:spAutoFit/>
          </a:bodyPr>
          <a:lstStyle/>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Περιγραφή:  </a:t>
            </a:r>
            <a:r>
              <a:rPr lang="el-GR" dirty="0">
                <a:latin typeface="Calibri" panose="020F0502020204030204" pitchFamily="34" charset="0"/>
                <a:cs typeface="Calibri" panose="020F0502020204030204" pitchFamily="34" charset="0"/>
              </a:rPr>
              <a:t>Στο αρχείο </a:t>
            </a:r>
            <a:r>
              <a:rPr lang="en-US" dirty="0">
                <a:latin typeface="Calibri" panose="020F0502020204030204" pitchFamily="34" charset="0"/>
                <a:cs typeface="Calibri" panose="020F0502020204030204" pitchFamily="34" charset="0"/>
              </a:rPr>
              <a:t>geogebra </a:t>
            </a:r>
            <a:r>
              <a:rPr lang="el-GR" dirty="0">
                <a:latin typeface="Calibri" panose="020F0502020204030204" pitchFamily="34" charset="0"/>
                <a:cs typeface="Calibri" panose="020F0502020204030204" pitchFamily="34" charset="0"/>
                <a:hlinkClick r:id="rId2"/>
              </a:rPr>
              <a:t> </a:t>
            </a:r>
            <a:r>
              <a:rPr lang="el-GR" b="1" u="sng" dirty="0">
                <a:solidFill>
                  <a:srgbClr val="261CA4"/>
                </a:solidFill>
                <a:latin typeface="Calibri" panose="020F0502020204030204" pitchFamily="34" charset="0"/>
                <a:cs typeface="Calibri" panose="020F0502020204030204" pitchFamily="34" charset="0"/>
                <a:hlinkClick r:id="rId2"/>
              </a:rPr>
              <a:t>3_grafikh_epilysh_systhm.ggb </a:t>
            </a:r>
            <a:r>
              <a:rPr lang="el-GR" dirty="0">
                <a:latin typeface="Calibri" panose="020F0502020204030204" pitchFamily="34" charset="0"/>
                <a:cs typeface="Calibri" panose="020F0502020204030204" pitchFamily="34" charset="0"/>
              </a:rPr>
              <a:t> η επιφάνεια γραφικών δείχνει  2 ευθείες της μορφής </a:t>
            </a:r>
            <a:r>
              <a:rPr lang="el-GR" b="1" dirty="0">
                <a:latin typeface="Calibri" panose="020F0502020204030204" pitchFamily="34" charset="0"/>
                <a:cs typeface="Calibri" panose="020F0502020204030204" pitchFamily="34" charset="0"/>
              </a:rPr>
              <a:t>α</a:t>
            </a:r>
            <a:r>
              <a:rPr lang="en-US" b="1" dirty="0">
                <a:latin typeface="Calibri" panose="020F0502020204030204" pitchFamily="34" charset="0"/>
                <a:cs typeface="Calibri" panose="020F0502020204030204" pitchFamily="34" charset="0"/>
              </a:rPr>
              <a:t>x</a:t>
            </a:r>
            <a:r>
              <a:rPr lang="el-GR" b="1" dirty="0">
                <a:latin typeface="Calibri" panose="020F0502020204030204" pitchFamily="34" charset="0"/>
                <a:cs typeface="Calibri" panose="020F0502020204030204" pitchFamily="34" charset="0"/>
              </a:rPr>
              <a:t>+β</a:t>
            </a:r>
            <a:r>
              <a:rPr lang="en-US" b="1" dirty="0">
                <a:latin typeface="Calibri" panose="020F0502020204030204" pitchFamily="34" charset="0"/>
                <a:cs typeface="Calibri" panose="020F0502020204030204" pitchFamily="34" charset="0"/>
              </a:rPr>
              <a:t>y</a:t>
            </a:r>
            <a:r>
              <a:rPr lang="el-GR" b="1" dirty="0">
                <a:latin typeface="Calibri" panose="020F0502020204030204" pitchFamily="34" charset="0"/>
                <a:cs typeface="Calibri" panose="020F0502020204030204" pitchFamily="34" charset="0"/>
              </a:rPr>
              <a:t>=γ  και κ</a:t>
            </a:r>
            <a:r>
              <a:rPr lang="en-US" b="1" dirty="0">
                <a:latin typeface="Calibri" panose="020F0502020204030204" pitchFamily="34" charset="0"/>
                <a:cs typeface="Calibri" panose="020F0502020204030204" pitchFamily="34" charset="0"/>
              </a:rPr>
              <a:t>x</a:t>
            </a:r>
            <a:r>
              <a:rPr lang="el-GR" b="1" dirty="0">
                <a:latin typeface="Calibri" panose="020F0502020204030204" pitchFamily="34" charset="0"/>
                <a:cs typeface="Calibri" panose="020F0502020204030204" pitchFamily="34" charset="0"/>
              </a:rPr>
              <a:t>+λ</a:t>
            </a:r>
            <a:r>
              <a:rPr lang="en-US" b="1" dirty="0">
                <a:latin typeface="Calibri" panose="020F0502020204030204" pitchFamily="34" charset="0"/>
                <a:cs typeface="Calibri" panose="020F0502020204030204" pitchFamily="34" charset="0"/>
              </a:rPr>
              <a:t>y</a:t>
            </a:r>
            <a:r>
              <a:rPr lang="el-GR" b="1" dirty="0">
                <a:latin typeface="Calibri" panose="020F0502020204030204" pitchFamily="34" charset="0"/>
                <a:cs typeface="Calibri" panose="020F0502020204030204" pitchFamily="34" charset="0"/>
              </a:rPr>
              <a:t>=γ  </a:t>
            </a:r>
            <a:r>
              <a:rPr lang="el-GR" dirty="0">
                <a:latin typeface="Calibri" panose="020F0502020204030204" pitchFamily="34" charset="0"/>
                <a:cs typeface="Calibri" panose="020F0502020204030204" pitchFamily="34" charset="0"/>
              </a:rPr>
              <a:t>και οι αριθμοί α, β ,γ να μεταβάλλονται με την βοήθεια 3 δρομέων ενώ οι αριθμοί κ, λ μ να μεταβάλλονται με την βοήθεια άλλων 3 δρομέων. Με την χρήση του ποντικιού μεταβάλλουμε τις τιμές τόσο των αριθμών </a:t>
            </a:r>
            <a:r>
              <a:rPr lang="el-GR" dirty="0" err="1">
                <a:latin typeface="Calibri" panose="020F0502020204030204" pitchFamily="34" charset="0"/>
                <a:cs typeface="Calibri" panose="020F0502020204030204" pitchFamily="34" charset="0"/>
              </a:rPr>
              <a:t>α,β,γ</a:t>
            </a:r>
            <a:r>
              <a:rPr lang="el-GR" dirty="0">
                <a:latin typeface="Calibri" panose="020F0502020204030204" pitchFamily="34" charset="0"/>
                <a:cs typeface="Calibri" panose="020F0502020204030204" pitchFamily="34" charset="0"/>
              </a:rPr>
              <a:t> όσο και των αριθμών κ, λ, μ .Βλέπουμε πως αλλάζουν οι γραφικές παραστάσεις των δύο ευθειών ε και ζ και πως αλλάζουν και οι εξισώσεις τους που φαίνονται στην κάτω δεξιά γωνία της επιφάνειας των γραφικών.</a:t>
            </a:r>
          </a:p>
          <a:p>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Οι </a:t>
            </a:r>
            <a:r>
              <a:rPr lang="el-GR" dirty="0">
                <a:latin typeface="Calibri" panose="020F0502020204030204" pitchFamily="34" charset="0"/>
                <a:cs typeface="Calibri" panose="020F0502020204030204" pitchFamily="34" charset="0"/>
              </a:rPr>
              <a:t>μαθητές θυμήθηκαν </a:t>
            </a:r>
            <a:r>
              <a:rPr lang="el-GR" b="1" dirty="0">
                <a:latin typeface="Calibri" panose="020F0502020204030204" pitchFamily="34" charset="0"/>
                <a:cs typeface="Calibri" panose="020F0502020204030204" pitchFamily="34" charset="0"/>
              </a:rPr>
              <a:t>διαδραστικά</a:t>
            </a:r>
            <a:r>
              <a:rPr lang="el-GR" dirty="0">
                <a:latin typeface="Calibri" panose="020F0502020204030204" pitchFamily="34" charset="0"/>
                <a:cs typeface="Calibri" panose="020F0502020204030204" pitchFamily="34" charset="0"/>
              </a:rPr>
              <a:t> ότι για να ανήκει ένα σημείο σε μια ευθεία πρέπει οι </a:t>
            </a:r>
            <a:r>
              <a:rPr lang="en-US" dirty="0" smtClean="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συντεταγμένες </a:t>
            </a:r>
            <a:r>
              <a:rPr lang="el-GR" dirty="0">
                <a:latin typeface="Calibri" panose="020F0502020204030204" pitchFamily="34" charset="0"/>
                <a:cs typeface="Calibri" panose="020F0502020204030204" pitchFamily="34" charset="0"/>
              </a:rPr>
              <a:t>του να επαληθεύουν την εξίσωση της.</a:t>
            </a:r>
            <a:r>
              <a:rPr lang="el-GR" b="1" dirty="0">
                <a:latin typeface="Calibri" panose="020F0502020204030204" pitchFamily="34" charset="0"/>
                <a:cs typeface="Calibri" panose="020F0502020204030204" pitchFamily="34" charset="0"/>
              </a:rPr>
              <a:t> Πειραματίστηκαν και κατανόησαν</a:t>
            </a:r>
            <a:r>
              <a:rPr lang="el-GR" dirty="0">
                <a:latin typeface="Calibri" panose="020F0502020204030204" pitchFamily="34" charset="0"/>
                <a:cs typeface="Calibri" panose="020F0502020204030204" pitchFamily="34" charset="0"/>
              </a:rPr>
              <a:t> τις </a:t>
            </a:r>
            <a:endParaRPr lang="en-U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συνθήκες </a:t>
            </a:r>
            <a:r>
              <a:rPr lang="el-GR" dirty="0">
                <a:latin typeface="Calibri" panose="020F0502020204030204" pitchFamily="34" charset="0"/>
                <a:cs typeface="Calibri" panose="020F0502020204030204" pitchFamily="34" charset="0"/>
              </a:rPr>
              <a:t>ώστε ένα σύστημα να είναι αδύνατο και πως δεν έχει καμία λύση λόγω της </a:t>
            </a:r>
            <a:r>
              <a:rPr lang="en-US" dirty="0" smtClean="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παραλληλίας </a:t>
            </a:r>
            <a:r>
              <a:rPr lang="el-GR" dirty="0">
                <a:latin typeface="Calibri" panose="020F0502020204030204" pitchFamily="34" charset="0"/>
                <a:cs typeface="Calibri" panose="020F0502020204030204" pitchFamily="34" charset="0"/>
              </a:rPr>
              <a:t>των 2 ευθειών και της μη ύπαρξης κοινού σημείου. </a:t>
            </a:r>
            <a:r>
              <a:rPr lang="el-GR" b="1" dirty="0">
                <a:latin typeface="Calibri" panose="020F0502020204030204" pitchFamily="34" charset="0"/>
                <a:cs typeface="Calibri" panose="020F0502020204030204" pitchFamily="34" charset="0"/>
              </a:rPr>
              <a:t>Πειραματίστηκαν και </a:t>
            </a:r>
            <a:endParaRPr lang="en-US" b="1" dirty="0" smtClean="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κατανόησαν</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τις συνθήκες ώστε ένα σύστημα να είναι αόριστο και την ύπαρξη άπειρων </a:t>
            </a:r>
            <a:endParaRPr lang="en-U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λύσεων </a:t>
            </a:r>
            <a:r>
              <a:rPr lang="el-GR" dirty="0">
                <a:latin typeface="Calibri" panose="020F0502020204030204" pitchFamily="34" charset="0"/>
                <a:cs typeface="Calibri" panose="020F0502020204030204" pitchFamily="34" charset="0"/>
              </a:rPr>
              <a:t>λόγω της ταύτισης των 2 ευθειών.</a:t>
            </a:r>
          </a:p>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Αποτελέσματα της δραστηριότητας: </a:t>
            </a:r>
            <a:r>
              <a:rPr lang="el-GR" dirty="0">
                <a:latin typeface="Calibri" panose="020F0502020204030204" pitchFamily="34" charset="0"/>
                <a:cs typeface="Calibri" panose="020F0502020204030204" pitchFamily="34" charset="0"/>
              </a:rPr>
              <a:t>Με  τη βοήθεια  του δυναμικού  λογισμικού </a:t>
            </a:r>
            <a:r>
              <a:rPr lang="en-US" b="1" dirty="0">
                <a:latin typeface="Calibri" panose="020F0502020204030204" pitchFamily="34" charset="0"/>
                <a:cs typeface="Calibri" panose="020F0502020204030204" pitchFamily="34" charset="0"/>
              </a:rPr>
              <a:t>geogebra</a:t>
            </a:r>
            <a:r>
              <a:rPr lang="el-GR" dirty="0">
                <a:latin typeface="Calibri" panose="020F0502020204030204" pitchFamily="34" charset="0"/>
                <a:cs typeface="Calibri" panose="020F0502020204030204" pitchFamily="34" charset="0"/>
              </a:rPr>
              <a:t> οι μαθητές  μελέτησαν και ανίχνευσαν την σχετική θέση δύο ευθειών που εξαρτάται από την σχέση των λόγων των συντελεστών τους και</a:t>
            </a:r>
            <a:r>
              <a:rPr lang="el-GR" b="1" dirty="0">
                <a:latin typeface="Calibri" panose="020F0502020204030204" pitchFamily="34" charset="0"/>
                <a:cs typeface="Calibri" panose="020F0502020204030204" pitchFamily="34" charset="0"/>
              </a:rPr>
              <a:t> ανακάλυψαν</a:t>
            </a:r>
            <a:r>
              <a:rPr lang="el-GR" dirty="0">
                <a:latin typeface="Calibri" panose="020F0502020204030204" pitchFamily="34" charset="0"/>
                <a:cs typeface="Calibri" panose="020F0502020204030204" pitchFamily="34" charset="0"/>
              </a:rPr>
              <a:t> ότι η  λύση του συστήματος είναι ζεύγος αριθμητικών συντεταγμένων κοινού σημείου, εάν υπάρχει.</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670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2" name="TextBox 1"/>
          <p:cNvSpPr txBox="1"/>
          <p:nvPr/>
        </p:nvSpPr>
        <p:spPr>
          <a:xfrm>
            <a:off x="-1" y="103030"/>
            <a:ext cx="9144001" cy="4917311"/>
          </a:xfrm>
          <a:prstGeom prst="rect">
            <a:avLst/>
          </a:prstGeom>
          <a:solidFill>
            <a:schemeClr val="bg1"/>
          </a:solidFill>
        </p:spPr>
        <p:txBody>
          <a:bodyPr wrap="square" rtlCol="0">
            <a:spAutoFit/>
          </a:bodyPr>
          <a:lstStyle/>
          <a:p>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3" name="TextBox 2"/>
          <p:cNvSpPr txBox="1"/>
          <p:nvPr/>
        </p:nvSpPr>
        <p:spPr>
          <a:xfrm>
            <a:off x="0" y="0"/>
            <a:ext cx="9144000" cy="4801314"/>
          </a:xfrm>
          <a:prstGeom prst="rect">
            <a:avLst/>
          </a:prstGeom>
          <a:noFill/>
        </p:spPr>
        <p:txBody>
          <a:bodyPr wrap="square" rtlCol="0">
            <a:spAutoFit/>
          </a:bodyPr>
          <a:lstStyle/>
          <a:p>
            <a:pPr marL="285750" indent="-285750">
              <a:buFont typeface="Wingdings" panose="05000000000000000000" pitchFamily="2" charset="2"/>
              <a:buChar char="v"/>
            </a:pPr>
            <a:r>
              <a:rPr lang="el-GR" sz="1600" b="1" dirty="0">
                <a:solidFill>
                  <a:srgbClr val="261CA4"/>
                </a:solidFill>
                <a:latin typeface="Calibri" panose="020F0502020204030204" pitchFamily="34" charset="0"/>
                <a:cs typeface="Calibri" panose="020F0502020204030204" pitchFamily="34" charset="0"/>
              </a:rPr>
              <a:t>ΔΡΑΣΤΗΡΙΟΤΗΤΑ 4</a:t>
            </a:r>
            <a:r>
              <a:rPr lang="el-GR" sz="1600" b="1" baseline="30000" dirty="0">
                <a:solidFill>
                  <a:srgbClr val="261CA4"/>
                </a:solidFill>
                <a:latin typeface="Calibri" panose="020F0502020204030204" pitchFamily="34" charset="0"/>
                <a:cs typeface="Calibri" panose="020F0502020204030204" pitchFamily="34" charset="0"/>
              </a:rPr>
              <a:t>η</a:t>
            </a:r>
            <a:r>
              <a:rPr lang="el-GR" sz="1600" dirty="0">
                <a:solidFill>
                  <a:srgbClr val="261CA4"/>
                </a:solidFill>
                <a:latin typeface="Calibri" panose="020F0502020204030204" pitchFamily="34" charset="0"/>
                <a:cs typeface="Calibri" panose="020F0502020204030204" pitchFamily="34" charset="0"/>
              </a:rPr>
              <a:t>  </a:t>
            </a:r>
            <a:r>
              <a:rPr lang="el-GR" sz="1600" b="1" dirty="0">
                <a:solidFill>
                  <a:srgbClr val="261CA4"/>
                </a:solidFill>
                <a:latin typeface="Calibri" panose="020F0502020204030204" pitchFamily="34" charset="0"/>
                <a:cs typeface="Calibri" panose="020F0502020204030204" pitchFamily="34" charset="0"/>
              </a:rPr>
              <a:t>Εφαρμογή: η οθόνη του ραντάρ του πύργου ελέγχου ενός αεροδρομίου. </a:t>
            </a:r>
            <a:endParaRPr lang="el-GR" sz="1600" dirty="0">
              <a:solidFill>
                <a:srgbClr val="261CA4"/>
              </a:solidFill>
              <a:latin typeface="Calibri" panose="020F0502020204030204" pitchFamily="34" charset="0"/>
              <a:cs typeface="Calibri" panose="020F0502020204030204" pitchFamily="34" charset="0"/>
            </a:endParaRPr>
          </a:p>
          <a:p>
            <a:endParaRPr lang="en-US" sz="1600"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l-GR" sz="1600" b="1" dirty="0" smtClean="0">
                <a:latin typeface="Calibri" panose="020F0502020204030204" pitchFamily="34" charset="0"/>
                <a:cs typeface="Calibri" panose="020F0502020204030204" pitchFamily="34" charset="0"/>
              </a:rPr>
              <a:t>Διάρκεια</a:t>
            </a:r>
            <a:r>
              <a:rPr lang="el-GR" sz="1600" b="1"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2 διδακτικές ώρες.</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Είδος δραστηριότητας:</a:t>
            </a:r>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Ομαδοσυνεργατική μάθηση</a:t>
            </a:r>
            <a:r>
              <a:rPr lang="el-GR" sz="1600" dirty="0">
                <a:latin typeface="Calibri" panose="020F0502020204030204" pitchFamily="34" charset="0"/>
                <a:cs typeface="Calibri" panose="020F0502020204030204" pitchFamily="34" charset="0"/>
              </a:rPr>
              <a:t> στο εργαστήριο πληροφορικής με αρχείο</a:t>
            </a:r>
            <a:r>
              <a:rPr lang="el-GR"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geogebra</a:t>
            </a:r>
            <a:r>
              <a:rPr lang="el-GR" sz="1600" dirty="0">
                <a:latin typeface="Calibri" panose="020F0502020204030204" pitchFamily="34" charset="0"/>
                <a:cs typeface="Calibri" panose="020F0502020204030204" pitchFamily="34" charset="0"/>
              </a:rPr>
              <a:t> και </a:t>
            </a:r>
            <a:r>
              <a:rPr lang="el-GR" sz="1600" b="1" dirty="0">
                <a:latin typeface="Calibri" panose="020F0502020204030204" pitchFamily="34" charset="0"/>
                <a:cs typeface="Calibri" panose="020F0502020204030204" pitchFamily="34" charset="0"/>
              </a:rPr>
              <a:t>υποστηρικτικό φύλλο εργασίας</a:t>
            </a:r>
            <a:r>
              <a:rPr lang="el-GR" sz="1600" dirty="0">
                <a:latin typeface="Calibri" panose="020F0502020204030204" pitchFamily="34" charset="0"/>
                <a:cs typeface="Calibri" panose="020F0502020204030204" pitchFamily="34" charset="0"/>
              </a:rPr>
              <a:t> που δημιούργησε ο διδάσκων.</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Οργάνωση τάξης:</a:t>
            </a:r>
            <a:r>
              <a:rPr lang="el-GR" sz="1600" dirty="0">
                <a:latin typeface="Calibri" panose="020F0502020204030204" pitchFamily="34" charset="0"/>
                <a:cs typeface="Calibri" panose="020F0502020204030204" pitchFamily="34" charset="0"/>
              </a:rPr>
              <a:t> Εργασία σε 6 ομάδες των 3 ατόμων η καθεμία με διακριτούς ρόλους που προαναφέρθηκαν.</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Ρόλος του διδάσκοντα: </a:t>
            </a:r>
            <a:r>
              <a:rPr lang="el-GR" sz="1600" dirty="0">
                <a:latin typeface="Calibri" panose="020F0502020204030204" pitchFamily="34" charset="0"/>
                <a:cs typeface="Calibri" panose="020F0502020204030204" pitchFamily="34" charset="0"/>
              </a:rPr>
              <a:t>Στην ανοικτή εκπαιδευτική πρακτική με τη χρήση της ψηφιακής τεχνολογίας ο καθηγητής </a:t>
            </a:r>
            <a:r>
              <a:rPr lang="el-GR" sz="1600" b="1" dirty="0">
                <a:latin typeface="Calibri" panose="020F0502020204030204" pitchFamily="34" charset="0"/>
                <a:cs typeface="Calibri" panose="020F0502020204030204" pitchFamily="34" charset="0"/>
              </a:rPr>
              <a:t>παρότρυνε </a:t>
            </a:r>
            <a:r>
              <a:rPr lang="el-GR" sz="1600" dirty="0">
                <a:latin typeface="Calibri" panose="020F0502020204030204" pitchFamily="34" charset="0"/>
                <a:cs typeface="Calibri" panose="020F0502020204030204" pitchFamily="34" charset="0"/>
              </a:rPr>
              <a:t>να εφαρμόσουν τις γνώσεις που απέκτησαν οι μαθητές σε ένα πραγματικό πρόβλημα που αναφέρεται στην πτήση 3 αεροπλάνων.</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Σύνδεση με τον διδακτικό στόχο:</a:t>
            </a:r>
            <a:r>
              <a:rPr lang="el-GR" sz="1600" dirty="0">
                <a:latin typeface="Calibri" panose="020F0502020204030204" pitchFamily="34" charset="0"/>
                <a:cs typeface="Calibri" panose="020F0502020204030204" pitchFamily="34" charset="0"/>
              </a:rPr>
              <a:t> </a:t>
            </a:r>
          </a:p>
          <a:p>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Η </a:t>
            </a:r>
            <a:r>
              <a:rPr lang="el-GR" sz="1600" dirty="0">
                <a:latin typeface="Calibri" panose="020F0502020204030204" pitchFamily="34" charset="0"/>
                <a:cs typeface="Calibri" panose="020F0502020204030204" pitchFamily="34" charset="0"/>
              </a:rPr>
              <a:t>παρούσα δραστηριότητα αποτελεί μια εφαρμογή προκειμένου να διαπιστωθεί αν έγιναν κτήμα των </a:t>
            </a:r>
            <a:endParaRPr lang="en-US" sz="1600" dirty="0" smtClean="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μαθητών </a:t>
            </a:r>
            <a:r>
              <a:rPr lang="el-GR" sz="1600" dirty="0">
                <a:latin typeface="Calibri" panose="020F0502020204030204" pitchFamily="34" charset="0"/>
                <a:cs typeface="Calibri" panose="020F0502020204030204" pitchFamily="34" charset="0"/>
              </a:rPr>
              <a:t>οι έννοιες που προηγήθηκαν και αφορούν την παραλληλία και την τομή ευθειών (πορειών </a:t>
            </a:r>
            <a:endParaRPr lang="en-US" sz="1600" dirty="0" smtClean="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αεροπλάνων</a:t>
            </a:r>
            <a:r>
              <a:rPr lang="el-GR" sz="1600" dirty="0">
                <a:latin typeface="Calibri" panose="020F0502020204030204" pitchFamily="34" charset="0"/>
                <a:cs typeface="Calibri" panose="020F0502020204030204" pitchFamily="34" charset="0"/>
              </a:rPr>
              <a:t>) σε σχέση με τους λόγους των συντελεστών των αγνώστων </a:t>
            </a:r>
            <a:r>
              <a:rPr lang="en-US" sz="1600" dirty="0">
                <a:latin typeface="Calibri" panose="020F0502020204030204" pitchFamily="34" charset="0"/>
                <a:cs typeface="Calibri" panose="020F0502020204030204" pitchFamily="34" charset="0"/>
              </a:rPr>
              <a:t>x</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y</a:t>
            </a:r>
            <a:r>
              <a:rPr lang="el-GR" sz="16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r>
              <a:rPr lang="el-GR" sz="1600" b="1" dirty="0">
                <a:latin typeface="Calibri" panose="020F0502020204030204" pitchFamily="34" charset="0"/>
                <a:cs typeface="Calibri" panose="020F0502020204030204" pitchFamily="34" charset="0"/>
              </a:rPr>
              <a:t>Ψηφιακό εκπαιδευτικό περιεχόμενο:</a:t>
            </a:r>
            <a:r>
              <a:rPr lang="el-GR" sz="1600" dirty="0">
                <a:latin typeface="Calibri" panose="020F0502020204030204" pitchFamily="34" charset="0"/>
                <a:cs typeface="Calibri" panose="020F0502020204030204" pitchFamily="34" charset="0"/>
              </a:rPr>
              <a:t>  Δημιούργησα </a:t>
            </a:r>
            <a:r>
              <a:rPr lang="el-GR" sz="1600" b="1" dirty="0">
                <a:latin typeface="Calibri" panose="020F0502020204030204" pitchFamily="34" charset="0"/>
                <a:cs typeface="Calibri" panose="020F0502020204030204" pitchFamily="34" charset="0"/>
              </a:rPr>
              <a:t>αρχείο </a:t>
            </a:r>
            <a:r>
              <a:rPr lang="en-US" sz="1600" b="1" dirty="0">
                <a:latin typeface="Calibri" panose="020F0502020204030204" pitchFamily="34" charset="0"/>
                <a:cs typeface="Calibri" panose="020F0502020204030204" pitchFamily="34" charset="0"/>
              </a:rPr>
              <a:t>geogebra</a:t>
            </a:r>
            <a:r>
              <a:rPr lang="el-GR" sz="1600" dirty="0">
                <a:latin typeface="Calibri" panose="020F0502020204030204" pitchFamily="34" charset="0"/>
                <a:cs typeface="Calibri" panose="020F0502020204030204" pitchFamily="34" charset="0"/>
              </a:rPr>
              <a:t>  με τίτλο                       </a:t>
            </a:r>
            <a:r>
              <a:rPr lang="el-GR" sz="1600" dirty="0">
                <a:latin typeface="Calibri" panose="020F0502020204030204" pitchFamily="34" charset="0"/>
                <a:cs typeface="Calibri" panose="020F0502020204030204" pitchFamily="34" charset="0"/>
                <a:hlinkClick r:id="rId2"/>
              </a:rPr>
              <a:t> </a:t>
            </a:r>
            <a:r>
              <a:rPr lang="el-GR" sz="1600" b="1" u="sng" dirty="0">
                <a:latin typeface="Calibri" panose="020F0502020204030204" pitchFamily="34" charset="0"/>
                <a:cs typeface="Calibri" panose="020F0502020204030204" pitchFamily="34" charset="0"/>
                <a:hlinkClick r:id="rId3"/>
              </a:rPr>
              <a:t>4_Randar_aerodromiou.ggb</a:t>
            </a:r>
            <a:r>
              <a:rPr lang="el-GR" sz="1600" b="1"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και ένα φύλλο εργασίας  με τίτλο  </a:t>
            </a:r>
            <a:r>
              <a:rPr lang="el-GR" sz="1600" dirty="0">
                <a:latin typeface="Calibri" panose="020F0502020204030204" pitchFamily="34" charset="0"/>
                <a:cs typeface="Calibri" panose="020F0502020204030204" pitchFamily="34" charset="0"/>
                <a:hlinkClick r:id="rId2"/>
              </a:rPr>
              <a:t> </a:t>
            </a:r>
            <a:r>
              <a:rPr lang="el-GR" sz="1600" b="1" u="sng" dirty="0">
                <a:latin typeface="Calibri" panose="020F0502020204030204" pitchFamily="34" charset="0"/>
                <a:cs typeface="Calibri" panose="020F0502020204030204" pitchFamily="34" charset="0"/>
                <a:hlinkClick r:id="rId3"/>
              </a:rPr>
              <a:t>4_o_fyllo_ergasias.doc</a:t>
            </a:r>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τα οποία έχω ανεβάσει σαν πρόσθετο υλικό της ανοικτής εκπαιδευτικής πρακτικής καθώς επίσης και στο Φωτόδεντρο </a:t>
            </a:r>
            <a:r>
              <a:rPr lang="en-US" sz="1600" b="1" dirty="0">
                <a:latin typeface="Calibri" panose="020F0502020204030204" pitchFamily="34" charset="0"/>
                <a:cs typeface="Calibri" panose="020F0502020204030204" pitchFamily="34" charset="0"/>
              </a:rPr>
              <a:t>e</a:t>
            </a:r>
            <a:r>
              <a:rPr lang="el-GR"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yliko</a:t>
            </a:r>
            <a:r>
              <a:rPr lang="el-GR" sz="1600" b="1" dirty="0">
                <a:latin typeface="Calibri" panose="020F0502020204030204" pitchFamily="34" charset="0"/>
                <a:cs typeface="Calibri" panose="020F0502020204030204" pitchFamily="34" charset="0"/>
              </a:rPr>
              <a:t> χρηστών:</a:t>
            </a:r>
            <a:r>
              <a:rPr lang="el-GR" sz="1600" b="1" dirty="0">
                <a:latin typeface="Calibri" panose="020F0502020204030204" pitchFamily="34" charset="0"/>
                <a:cs typeface="Calibri" panose="020F0502020204030204" pitchFamily="34" charset="0"/>
                <a:hlinkClick r:id="rId3"/>
              </a:rPr>
              <a:t> </a:t>
            </a:r>
            <a:r>
              <a:rPr lang="el-GR" sz="1600" b="1" u="sng" dirty="0">
                <a:hlinkClick r:id="rId3"/>
              </a:rPr>
              <a:t>http://photodentro.edu.gr/ugc/r/8525/1021?locale=el</a:t>
            </a:r>
            <a:endParaRPr lang="el-GR" sz="1600" dirty="0">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3037543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25</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034753"/>
          </a:xfrm>
          <a:prstGeom prst="rect">
            <a:avLst/>
          </a:prstGeom>
        </p:spPr>
      </p:pic>
    </p:spTree>
    <p:extLst>
      <p:ext uri="{BB962C8B-B14F-4D97-AF65-F5344CB8AC3E}">
        <p14:creationId xmlns:p14="http://schemas.microsoft.com/office/powerpoint/2010/main" val="3141576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26</a:t>
            </a:fld>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4"/>
          <p:cNvSpPr>
            <a:spLocks noChangeArrowheads="1"/>
          </p:cNvSpPr>
          <p:nvPr/>
        </p:nvSpPr>
        <p:spPr bwMode="auto">
          <a:xfrm>
            <a:off x="342664"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TextBox 5"/>
          <p:cNvSpPr txBox="1"/>
          <p:nvPr/>
        </p:nvSpPr>
        <p:spPr>
          <a:xfrm>
            <a:off x="0" y="90152"/>
            <a:ext cx="9144000" cy="4958366"/>
          </a:xfrm>
          <a:prstGeom prst="rect">
            <a:avLst/>
          </a:prstGeom>
          <a:solidFill>
            <a:schemeClr val="bg1"/>
          </a:solidFill>
        </p:spPr>
        <p:txBody>
          <a:bodyPr wrap="square" rtlCol="0">
            <a:spAutoFit/>
          </a:bodyPr>
          <a:lstStyle/>
          <a:p>
            <a:endParaRPr lang="el-GR" dirty="0"/>
          </a:p>
        </p:txBody>
      </p:sp>
      <p:sp>
        <p:nvSpPr>
          <p:cNvPr id="7" name="TextBox 6"/>
          <p:cNvSpPr txBox="1"/>
          <p:nvPr/>
        </p:nvSpPr>
        <p:spPr>
          <a:xfrm>
            <a:off x="0" y="0"/>
            <a:ext cx="9144000" cy="4801314"/>
          </a:xfrm>
          <a:prstGeom prst="rect">
            <a:avLst/>
          </a:prstGeom>
          <a:noFill/>
        </p:spPr>
        <p:txBody>
          <a:bodyPr wrap="square" rtlCol="0">
            <a:spAutoFit/>
          </a:bodyPr>
          <a:lstStyle/>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Περιγραφή:  </a:t>
            </a:r>
            <a:r>
              <a:rPr lang="el-GR" dirty="0">
                <a:latin typeface="Calibri" panose="020F0502020204030204" pitchFamily="34" charset="0"/>
                <a:cs typeface="Calibri" panose="020F0502020204030204" pitchFamily="34" charset="0"/>
              </a:rPr>
              <a:t>Στο αρχείο </a:t>
            </a:r>
            <a:r>
              <a:rPr lang="en-US" b="1" dirty="0">
                <a:latin typeface="Calibri" panose="020F0502020204030204" pitchFamily="34" charset="0"/>
                <a:cs typeface="Calibri" panose="020F0502020204030204" pitchFamily="34" charset="0"/>
              </a:rPr>
              <a:t>geogebra</a:t>
            </a:r>
            <a:r>
              <a:rPr lang="en-US"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4_Randar_aerodromiou</a:t>
            </a:r>
            <a:r>
              <a:rPr lang="el-GR" dirty="0">
                <a:latin typeface="Calibri" panose="020F0502020204030204" pitchFamily="34" charset="0"/>
                <a:cs typeface="Calibri" panose="020F0502020204030204" pitchFamily="34" charset="0"/>
              </a:rPr>
              <a:t> η επιφάνεια γραφικών δείχνει </a:t>
            </a:r>
          </a:p>
          <a:p>
            <a:r>
              <a:rPr lang="el-GR" dirty="0">
                <a:latin typeface="Calibri" panose="020F0502020204030204" pitchFamily="34" charset="0"/>
                <a:cs typeface="Calibri" panose="020F0502020204030204" pitchFamily="34" charset="0"/>
              </a:rPr>
              <a:t>την οθόνη –μόνιτορ του ραντάρ του πύργου ελέγχου ενός αεροδρομίου </a:t>
            </a:r>
            <a:r>
              <a:rPr lang="el-GR" b="1" dirty="0">
                <a:latin typeface="Calibri" panose="020F0502020204030204" pitchFamily="34" charset="0"/>
                <a:cs typeface="Calibri" panose="020F0502020204030204" pitchFamily="34" charset="0"/>
              </a:rPr>
              <a:t>Ο </a:t>
            </a:r>
            <a:r>
              <a:rPr lang="el-GR" dirty="0">
                <a:latin typeface="Calibri" panose="020F0502020204030204" pitchFamily="34" charset="0"/>
                <a:cs typeface="Calibri" panose="020F0502020204030204" pitchFamily="34" charset="0"/>
              </a:rPr>
              <a:t>που βρίσκεται στην αρχή των αξόνων. Τρία αεροπλάνα ξεκινούν από 3 διαφορετικά αεροδρόμια </a:t>
            </a:r>
            <a:r>
              <a:rPr lang="el-GR" b="1" dirty="0">
                <a:latin typeface="Calibri" panose="020F0502020204030204" pitchFamily="34" charset="0"/>
                <a:cs typeface="Calibri" panose="020F0502020204030204" pitchFamily="34" charset="0"/>
              </a:rPr>
              <a:t>Α, Γ</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Π</a:t>
            </a:r>
            <a:r>
              <a:rPr lang="el-GR" dirty="0">
                <a:latin typeface="Calibri" panose="020F0502020204030204" pitchFamily="34" charset="0"/>
                <a:cs typeface="Calibri" panose="020F0502020204030204" pitchFamily="34" charset="0"/>
              </a:rPr>
              <a:t>. Η θέση κάθε αεροπλάνου προσδιορίζεται από ένα σημείο </a:t>
            </a:r>
            <a:r>
              <a:rPr lang="el-GR" b="1" dirty="0">
                <a:latin typeface="Calibri" panose="020F0502020204030204" pitchFamily="34" charset="0"/>
                <a:cs typeface="Calibri" panose="020F0502020204030204" pitchFamily="34" charset="0"/>
              </a:rPr>
              <a:t>Α</a:t>
            </a:r>
            <a:r>
              <a:rPr lang="el-GR" b="1" baseline="-25000" dirty="0">
                <a:latin typeface="Calibri" panose="020F0502020204030204" pitchFamily="34" charset="0"/>
                <a:cs typeface="Calibri" panose="020F0502020204030204" pitchFamily="34" charset="0"/>
              </a:rPr>
              <a:t>1</a:t>
            </a:r>
            <a:r>
              <a:rPr lang="el-GR" b="1" dirty="0">
                <a:latin typeface="Calibri" panose="020F0502020204030204" pitchFamily="34" charset="0"/>
                <a:cs typeface="Calibri" panose="020F0502020204030204" pitchFamily="34" charset="0"/>
              </a:rPr>
              <a:t>, Α</a:t>
            </a:r>
            <a:r>
              <a:rPr lang="el-GR" b="1" baseline="-25000"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Α</a:t>
            </a:r>
            <a:r>
              <a:rPr lang="el-GR" b="1" baseline="-25000" dirty="0">
                <a:latin typeface="Calibri" panose="020F0502020204030204" pitchFamily="34" charset="0"/>
                <a:cs typeface="Calibri" panose="020F0502020204030204" pitchFamily="34" charset="0"/>
              </a:rPr>
              <a:t>3</a:t>
            </a:r>
            <a:r>
              <a:rPr lang="el-GR" b="1"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στίγμα των οποίων οι συντεταγμένες μεταβάλλονται σε σχέση με τον χρόνο </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όπως φαίνεται στους τύπους:                   Α</a:t>
            </a:r>
            <a:r>
              <a:rPr lang="el-GR" baseline="-25000"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- 1, </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+ 2) , Α</a:t>
            </a:r>
            <a:r>
              <a:rPr lang="el-GR" baseline="-25000" dirty="0">
                <a:latin typeface="Calibri" panose="020F0502020204030204" pitchFamily="34" charset="0"/>
                <a:cs typeface="Calibri" panose="020F0502020204030204" pitchFamily="34" charset="0"/>
              </a:rPr>
              <a:t>2</a:t>
            </a:r>
            <a:r>
              <a:rPr lang="el-GR" dirty="0">
                <a:latin typeface="Calibri" panose="020F0502020204030204" pitchFamily="34" charset="0"/>
                <a:cs typeface="Calibri" panose="020F0502020204030204" pitchFamily="34" charset="0"/>
              </a:rPr>
              <a:t> (3</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3</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- 1) , Α</a:t>
            </a:r>
            <a:r>
              <a:rPr lang="el-GR" baseline="-25000" dirty="0">
                <a:latin typeface="Calibri" panose="020F0502020204030204" pitchFamily="34" charset="0"/>
                <a:cs typeface="Calibri" panose="020F0502020204030204" pitchFamily="34" charset="0"/>
              </a:rPr>
              <a:t>3</a:t>
            </a:r>
            <a:r>
              <a:rPr lang="el-GR" dirty="0">
                <a:latin typeface="Calibri" panose="020F0502020204030204" pitchFamily="34" charset="0"/>
                <a:cs typeface="Calibri" panose="020F0502020204030204" pitchFamily="34" charset="0"/>
              </a:rPr>
              <a:t> (4 + 3</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 13 - 3</a:t>
            </a:r>
            <a:r>
              <a:rPr lang="en-US" dirty="0">
                <a:latin typeface="Calibri" panose="020F0502020204030204" pitchFamily="34" charset="0"/>
                <a:cs typeface="Calibri" panose="020F0502020204030204" pitchFamily="34" charset="0"/>
              </a:rPr>
              <a:t>t</a:t>
            </a:r>
            <a:r>
              <a:rPr lang="el-GR" dirty="0">
                <a:latin typeface="Calibri" panose="020F0502020204030204" pitchFamily="34" charset="0"/>
                <a:cs typeface="Calibri" panose="020F0502020204030204" pitchFamily="34" charset="0"/>
              </a:rPr>
              <a:t>)</a:t>
            </a:r>
          </a:p>
          <a:p>
            <a:r>
              <a:rPr lang="el-GR" dirty="0">
                <a:latin typeface="Calibri" panose="020F0502020204030204" pitchFamily="34" charset="0"/>
                <a:cs typeface="Calibri" panose="020F0502020204030204" pitchFamily="34" charset="0"/>
              </a:rPr>
              <a:t>Οι μαθητές βρήκαν την  θέση των 3 αεροδρομίων στο ορθογώνιο σύστημα αξόνων, την θέση δηλ. των 3 αεροπλάνων στην έναρξη του χρόνου πτήσης τους. </a:t>
            </a:r>
            <a:r>
              <a:rPr lang="el-GR" b="1" dirty="0">
                <a:latin typeface="Calibri" panose="020F0502020204030204" pitchFamily="34" charset="0"/>
                <a:cs typeface="Calibri" panose="020F0502020204030204" pitchFamily="34" charset="0"/>
              </a:rPr>
              <a:t>Παρατηρώντας τους συντελεστές των αγνώστων </a:t>
            </a:r>
            <a:r>
              <a:rPr lang="en-US" b="1" dirty="0">
                <a:latin typeface="Calibri" panose="020F0502020204030204" pitchFamily="34" charset="0"/>
                <a:cs typeface="Calibri" panose="020F0502020204030204" pitchFamily="34" charset="0"/>
              </a:rPr>
              <a:t>x</a:t>
            </a:r>
            <a:r>
              <a:rPr lang="el-GR" b="1" dirty="0">
                <a:latin typeface="Calibri" panose="020F0502020204030204" pitchFamily="34" charset="0"/>
                <a:cs typeface="Calibri" panose="020F0502020204030204" pitchFamily="34" charset="0"/>
              </a:rPr>
              <a:t> και </a:t>
            </a:r>
            <a:r>
              <a:rPr lang="en-US" b="1" dirty="0">
                <a:latin typeface="Calibri" panose="020F0502020204030204" pitchFamily="34" charset="0"/>
                <a:cs typeface="Calibri" panose="020F0502020204030204" pitchFamily="34" charset="0"/>
              </a:rPr>
              <a:t>y</a:t>
            </a:r>
            <a:r>
              <a:rPr lang="el-GR" b="1" dirty="0">
                <a:latin typeface="Calibri" panose="020F0502020204030204" pitchFamily="34" charset="0"/>
                <a:cs typeface="Calibri" panose="020F0502020204030204" pitchFamily="34" charset="0"/>
              </a:rPr>
              <a:t> στις πορείες ε και ζ </a:t>
            </a:r>
            <a:r>
              <a:rPr lang="el-GR" dirty="0">
                <a:latin typeface="Calibri" panose="020F0502020204030204" pitchFamily="34" charset="0"/>
                <a:cs typeface="Calibri" panose="020F0502020204030204" pitchFamily="34" charset="0"/>
              </a:rPr>
              <a:t>των αεροπλάνων Α</a:t>
            </a:r>
            <a:r>
              <a:rPr lang="el-GR" baseline="-25000"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 Α</a:t>
            </a:r>
            <a:r>
              <a:rPr lang="el-GR" baseline="-25000" dirty="0">
                <a:latin typeface="Calibri" panose="020F0502020204030204" pitchFamily="34" charset="0"/>
                <a:cs typeface="Calibri" panose="020F0502020204030204" pitchFamily="34" charset="0"/>
              </a:rPr>
              <a:t>2</a:t>
            </a:r>
            <a:r>
              <a:rPr lang="el-GR" dirty="0">
                <a:latin typeface="Calibri" panose="020F0502020204030204" pitchFamily="34" charset="0"/>
                <a:cs typeface="Calibri" panose="020F0502020204030204" pitchFamily="34" charset="0"/>
              </a:rPr>
              <a:t>, αρχικά έκαναν εικασίες για το αν θα συγκρουστούν τα αεροπλάνα και κατόπιν απόδειξαν αλγεβρικά.</a:t>
            </a:r>
          </a:p>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Αποτελέσματα της δραστηριότητας:</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Με την εφαρμογή αυτή οι μαθητές είχαν </a:t>
            </a:r>
            <a:r>
              <a:rPr lang="el-GR" b="1" dirty="0">
                <a:latin typeface="Calibri" panose="020F0502020204030204" pitchFamily="34" charset="0"/>
                <a:cs typeface="Calibri" panose="020F0502020204030204" pitchFamily="34" charset="0"/>
              </a:rPr>
              <a:t>οπτική</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αναπαράσταση</a:t>
            </a:r>
            <a:r>
              <a:rPr lang="el-GR" dirty="0">
                <a:latin typeface="Calibri" panose="020F0502020204030204" pitchFamily="34" charset="0"/>
                <a:cs typeface="Calibri" panose="020F0502020204030204" pitchFamily="34" charset="0"/>
              </a:rPr>
              <a:t> τόσο της κίνησης των αεροπλάνων όσο και των πορειών τους και κατόπιν προχώρησαν σε αλγεβρική απόδειξη των ερωτημάτων της εφαρμογής. Αποτέλεσε μια πολύ καλή ευκαιρία να συνειδητοποιήσουν την χρήση των μαθηματικών σε υπαρκτά προβλήματα, και να υπάρξει έλεγχος της εφαρμογής των γνώσεων που αποκτήθηκαν.</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02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28</a:t>
            </a:fld>
            <a:endParaRPr lang="en-US" dirty="0"/>
          </a:p>
        </p:txBody>
      </p:sp>
      <p:sp>
        <p:nvSpPr>
          <p:cNvPr id="7" name="6 - TextBox"/>
          <p:cNvSpPr txBox="1"/>
          <p:nvPr/>
        </p:nvSpPr>
        <p:spPr>
          <a:xfrm>
            <a:off x="484094" y="510988"/>
            <a:ext cx="8283390" cy="3785652"/>
          </a:xfrm>
          <a:prstGeom prst="rect">
            <a:avLst/>
          </a:prstGeom>
          <a:noFill/>
        </p:spPr>
        <p:txBody>
          <a:bodyPr wrap="square" rtlCol="0">
            <a:spAutoFit/>
          </a:bodyPr>
          <a:lstStyle/>
          <a:p>
            <a:r>
              <a:rPr lang="el-GR" sz="1600" dirty="0"/>
              <a:t>Με το πρόβλημα εφόρμησης της ρότας του πλοίου οι μαθητές προέβησαν στην  </a:t>
            </a:r>
            <a:r>
              <a:rPr lang="el-GR" sz="1600" b="1" dirty="0"/>
              <a:t>(μαθηματικοποίηση του προβλήματος)</a:t>
            </a:r>
            <a:r>
              <a:rPr lang="el-GR" sz="1600" dirty="0"/>
              <a:t> με την </a:t>
            </a:r>
            <a:r>
              <a:rPr lang="el-GR" sz="1600" b="1" dirty="0"/>
              <a:t>ανακάλυψη της συμμεταβολής</a:t>
            </a:r>
            <a:r>
              <a:rPr lang="el-GR" sz="1600" dirty="0"/>
              <a:t> των συντεταγμένων (</a:t>
            </a:r>
            <a:r>
              <a:rPr lang="en-US" sz="1600" dirty="0"/>
              <a:t>x</a:t>
            </a:r>
            <a:r>
              <a:rPr lang="el-GR" sz="1600" dirty="0"/>
              <a:t>,</a:t>
            </a:r>
            <a:r>
              <a:rPr lang="en-US" sz="1600" dirty="0"/>
              <a:t>y</a:t>
            </a:r>
            <a:r>
              <a:rPr lang="el-GR" sz="1600" dirty="0"/>
              <a:t>) των διαδοχικών θέσεων του πλοίου, ώστε να προχωρήσουν στην </a:t>
            </a:r>
            <a:r>
              <a:rPr lang="el-GR" sz="1600" b="1" dirty="0"/>
              <a:t>κατασκευή της εξίσωσης  </a:t>
            </a:r>
            <a:r>
              <a:rPr lang="el-GR" sz="1600" dirty="0"/>
              <a:t>με δύο αγνώστους πορείας του. Με την χρήση του λογισμικού </a:t>
            </a:r>
            <a:r>
              <a:rPr lang="en-US" sz="1600" b="1" dirty="0"/>
              <a:t>geogebra </a:t>
            </a:r>
            <a:r>
              <a:rPr lang="el-GR" sz="1600" dirty="0"/>
              <a:t>οι μαθητές οδηγήθηκαν </a:t>
            </a:r>
            <a:r>
              <a:rPr lang="el-GR" sz="1600" b="1" dirty="0"/>
              <a:t>διαδραστικά</a:t>
            </a:r>
            <a:r>
              <a:rPr lang="el-GR" sz="1600" dirty="0"/>
              <a:t> σε  </a:t>
            </a:r>
            <a:r>
              <a:rPr lang="el-GR" sz="1600" b="1" dirty="0"/>
              <a:t>πολλαπλές αναπαραστάσεις</a:t>
            </a:r>
            <a:r>
              <a:rPr lang="el-GR" sz="1600" dirty="0"/>
              <a:t> που μπορεί να πάρουν μια η δύο ευθείες ανάλογα με τους συντελεστές των αγνώστων και οδηγήθηκαν σε ο</a:t>
            </a:r>
            <a:r>
              <a:rPr lang="el-GR" sz="1600" b="1" dirty="0"/>
              <a:t>πτικοποίηση της </a:t>
            </a:r>
            <a:r>
              <a:rPr lang="el-GR" sz="1600" dirty="0"/>
              <a:t> σχέσης της μιας ευθείας με τους άξονες η των δύο ευθειών μεταξύ τους.  Τα παραπάνω από άποψη χρόνου το παραδοσιακό μοντέλο μάθησης υστερεί να παρουσιάσει.  Στην μετωπική διδασκαλία όταν παρουσιάζεται σαν </a:t>
            </a:r>
            <a:r>
              <a:rPr lang="el-GR" sz="1600" b="1" dirty="0"/>
              <a:t>λύση μιας εξίσωσης η ενός συστήματος</a:t>
            </a:r>
            <a:r>
              <a:rPr lang="el-GR" sz="1600" dirty="0"/>
              <a:t> </a:t>
            </a:r>
            <a:r>
              <a:rPr lang="el-GR" sz="1600" b="1" dirty="0"/>
              <a:t>ένα ζεύγος αριθμών</a:t>
            </a:r>
            <a:r>
              <a:rPr lang="el-GR" sz="1600" dirty="0"/>
              <a:t> υπάρχει πρόβλημα στην επαλήθευση των παραπάνω εξισώσεων όταν </a:t>
            </a:r>
            <a:r>
              <a:rPr lang="el-GR" sz="1600" b="1" dirty="0"/>
              <a:t>απαιτείται ακρίβεια εκατοστού η και περισσότερων δεκαδικών ψηφίων</a:t>
            </a:r>
            <a:r>
              <a:rPr lang="el-GR" sz="1600" dirty="0"/>
              <a:t>. Το παραπάνω πρόβλημα με την χρήση του λογισμικού </a:t>
            </a:r>
            <a:r>
              <a:rPr lang="en-US" sz="1600" dirty="0"/>
              <a:t>geogebra </a:t>
            </a:r>
            <a:r>
              <a:rPr lang="el-GR" sz="1600" dirty="0"/>
              <a:t>από τους μαθητές επιλύθηκε τόσο στην συντομία του χρόνου όσο και στην ακρίβεια.</a:t>
            </a:r>
          </a:p>
          <a:p>
            <a:r>
              <a:rPr lang="el-GR" sz="1600" dirty="0"/>
              <a:t> Η διδασκαλία της ενότητας με τα παραδοσιακά μέσα (πίνακας - κιμωλία) υστερεί λόγω έλλειψης ακρίβειας, αλλά και του χρόνου που απαιτείται για την πραγματοποίησή της. </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dirty="0"/>
          </a:p>
        </p:txBody>
      </p:sp>
      <p:sp>
        <p:nvSpPr>
          <p:cNvPr id="7" name="6 - TextBox"/>
          <p:cNvSpPr txBox="1"/>
          <p:nvPr/>
        </p:nvSpPr>
        <p:spPr>
          <a:xfrm>
            <a:off x="520626" y="407958"/>
            <a:ext cx="8288523" cy="4247317"/>
          </a:xfrm>
          <a:prstGeom prst="rect">
            <a:avLst/>
          </a:prstGeom>
          <a:noFill/>
        </p:spPr>
        <p:txBody>
          <a:bodyPr wrap="square" rtlCol="0">
            <a:spAutoFit/>
          </a:bodyPr>
          <a:lstStyle/>
          <a:p>
            <a:r>
              <a:rPr lang="el-GR" sz="1600" dirty="0"/>
              <a:t> </a:t>
            </a:r>
            <a:r>
              <a:rPr lang="el-GR" dirty="0">
                <a:latin typeface="+mj-lt"/>
              </a:rPr>
              <a:t>Η διδασκαλία της ενότητας με τα παραδοσιακά μέσα (πίνακας - κιμωλία) υστερεί λόγω έλλειψης ακρίβειας, αλλά και του χρόνου που απαιτείται για την πραγματοποίησή της. Αντίθετα, το μαθηματικό λογισμικό </a:t>
            </a:r>
            <a:r>
              <a:rPr lang="en-US" dirty="0">
                <a:latin typeface="+mj-lt"/>
              </a:rPr>
              <a:t>geogebra</a:t>
            </a:r>
            <a:r>
              <a:rPr lang="el-GR" dirty="0">
                <a:latin typeface="+mj-lt"/>
              </a:rPr>
              <a:t> πρόσφερε  τόσο ακρίβεια όσο και ταχύτητα στις κατασκευές. Παρείχε  στους μαθητές δυνατότητες κατασκευής πολλαπλών αναπαραστάσεων, καθώς και την εν δυνάμει επεξεργασία και διαχείρισή τους.</a:t>
            </a:r>
            <a:r>
              <a:rPr lang="el-GR" i="1" dirty="0">
                <a:latin typeface="+mj-lt"/>
              </a:rPr>
              <a:t> </a:t>
            </a:r>
            <a:r>
              <a:rPr lang="el-GR" dirty="0">
                <a:latin typeface="+mj-lt"/>
              </a:rPr>
              <a:t>Η επιπλέον αξία της ανοικτής εκπαιδευτικής πρακτικής είναι ότι κατάφερε να  ξεφύγει από τον παραδοσιακό τρόπο (πλαίσιο) διδασκαλίας, επιδιώκοντας την τροποποίηση της οπτικής των μαθητών για τα μαθηματικά. Οι μαθητές ενθαρρύνθηκαν πειραματίστηκαν  με τις κατασκευές, δοκιμάζοντας τις δικές τους ιδέες και καταλήξανε σε συμπεράσματα τα οποία επεξεργάστηκαν μετά ομαδικά και τα ανακοίνωσαν δημόσια στις άλλες ομάδες. Οι μαθητές δεν ήταν παθητικοί  δέκτες γνώσεων και πληροφοριών αλλά διερεύνησαν με την βοήθεια του διευκολυντή μάθησης (καθηγητή τους) το μαθηματικό αντικείμενο. Τέλος, αντιλήφθηκαν μέσω της τεχνολογίας ότι τα μαθηματικά αποτελούν αντικείμενο διερεύνησης και επιστημονικής τεκμηρίωσης και όχι μιας απλής παράθεσης γνώσεων και κανόνων.</a:t>
            </a:r>
          </a:p>
        </p:txBody>
      </p:sp>
    </p:spTree>
    <p:extLst>
      <p:ext uri="{BB962C8B-B14F-4D97-AF65-F5344CB8AC3E}">
        <p14:creationId xmlns:p14="http://schemas.microsoft.com/office/powerpoint/2010/main" val="336442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
        <p:nvSpPr>
          <p:cNvPr id="2" name="TextBox 1"/>
          <p:cNvSpPr txBox="1"/>
          <p:nvPr/>
        </p:nvSpPr>
        <p:spPr>
          <a:xfrm>
            <a:off x="618186" y="811369"/>
            <a:ext cx="7675807" cy="3416320"/>
          </a:xfrm>
          <a:prstGeom prst="rect">
            <a:avLst/>
          </a:prstGeom>
          <a:noFill/>
        </p:spPr>
        <p:txBody>
          <a:bodyPr wrap="square" rtlCol="0">
            <a:spAutoFit/>
          </a:bodyPr>
          <a:lstStyle/>
          <a:p>
            <a:pPr marL="342900" lvl="0" indent="-342900">
              <a:buFont typeface="Wingdings" panose="05000000000000000000" pitchFamily="2" charset="2"/>
              <a:buChar char="v"/>
            </a:pPr>
            <a:r>
              <a:rPr lang="el-GR" sz="2400" b="1" dirty="0">
                <a:solidFill>
                  <a:srgbClr val="261CA4"/>
                </a:solidFill>
                <a:latin typeface="+mj-lt"/>
              </a:rPr>
              <a:t>Θέμα: </a:t>
            </a:r>
            <a:r>
              <a:rPr lang="el-GR" sz="2400" dirty="0">
                <a:latin typeface="+mj-lt"/>
              </a:rPr>
              <a:t>Μελέτη του ρόλου των συντελεστών α, β, γ στην γραμμή με εξίσωση α</a:t>
            </a:r>
            <a:r>
              <a:rPr lang="en-US" sz="2400" dirty="0">
                <a:latin typeface="+mj-lt"/>
              </a:rPr>
              <a:t>x</a:t>
            </a:r>
            <a:r>
              <a:rPr lang="el-GR" sz="2400" dirty="0">
                <a:latin typeface="+mj-lt"/>
              </a:rPr>
              <a:t>+β</a:t>
            </a:r>
            <a:r>
              <a:rPr lang="en-US" sz="2400" dirty="0">
                <a:latin typeface="+mj-lt"/>
              </a:rPr>
              <a:t>y</a:t>
            </a:r>
            <a:r>
              <a:rPr lang="el-GR" sz="2400" dirty="0">
                <a:latin typeface="+mj-lt"/>
              </a:rPr>
              <a:t>=γ με </a:t>
            </a:r>
            <a:r>
              <a:rPr lang="el-GR" sz="2400" b="1" dirty="0">
                <a:latin typeface="+mj-lt"/>
              </a:rPr>
              <a:t>πολλαπλές αναπαραστάσεις</a:t>
            </a:r>
            <a:r>
              <a:rPr lang="el-GR" sz="2400" dirty="0">
                <a:latin typeface="+mj-lt"/>
              </a:rPr>
              <a:t>, </a:t>
            </a:r>
            <a:r>
              <a:rPr lang="el-GR" sz="2400" b="1" dirty="0">
                <a:latin typeface="+mj-lt"/>
              </a:rPr>
              <a:t>ανακάλυψη</a:t>
            </a:r>
            <a:r>
              <a:rPr lang="el-GR" sz="2400" dirty="0">
                <a:latin typeface="+mj-lt"/>
              </a:rPr>
              <a:t> της λύσης της παραπάνω εξίσωσης σαν ζεύγος αριθμητικών συντεταγμένων σημείου που ανήκει πάνω σε αυτήν. Μελέτη της σχετικής θέσης δύο ευθειών που εξαρτάται από την σχέση των λόγων των συντελεστών τους και</a:t>
            </a:r>
            <a:r>
              <a:rPr lang="el-GR" sz="2400" b="1" dirty="0">
                <a:latin typeface="+mj-lt"/>
              </a:rPr>
              <a:t> ανακάλυψη</a:t>
            </a:r>
            <a:r>
              <a:rPr lang="el-GR" sz="2400" dirty="0">
                <a:latin typeface="+mj-lt"/>
              </a:rPr>
              <a:t> της λύσης του συστήματος σαν ζεύγος αριθμητικών συντεταγμένων κοινού σημείου, εάν υπάρχει.</a:t>
            </a:r>
          </a:p>
        </p:txBody>
      </p:sp>
    </p:spTree>
    <p:extLst>
      <p:ext uri="{BB962C8B-B14F-4D97-AF65-F5344CB8AC3E}">
        <p14:creationId xmlns:p14="http://schemas.microsoft.com/office/powerpoint/2010/main" val="2369621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dirty="0"/>
          </a:p>
        </p:txBody>
      </p:sp>
      <p:sp>
        <p:nvSpPr>
          <p:cNvPr id="7" name="6 - TextBox"/>
          <p:cNvSpPr txBox="1"/>
          <p:nvPr/>
        </p:nvSpPr>
        <p:spPr>
          <a:xfrm>
            <a:off x="502024" y="582706"/>
            <a:ext cx="8130988" cy="4062651"/>
          </a:xfrm>
          <a:prstGeom prst="rect">
            <a:avLst/>
          </a:prstGeom>
          <a:noFill/>
        </p:spPr>
        <p:txBody>
          <a:bodyPr wrap="square" rtlCol="0">
            <a:spAutoFit/>
          </a:bodyPr>
          <a:lstStyle/>
          <a:p>
            <a:pPr marL="342900" indent="-342900">
              <a:buFont typeface="Wingdings" panose="05000000000000000000" pitchFamily="2" charset="2"/>
              <a:buChar char="ü"/>
            </a:pPr>
            <a:r>
              <a:rPr lang="el-GR" sz="2400" b="1" dirty="0">
                <a:latin typeface="+mj-lt"/>
              </a:rPr>
              <a:t>1</a:t>
            </a:r>
            <a:r>
              <a:rPr lang="el-GR" sz="2400" b="1" baseline="30000" dirty="0">
                <a:latin typeface="+mj-lt"/>
              </a:rPr>
              <a:t>ο</a:t>
            </a:r>
            <a:r>
              <a:rPr lang="el-GR" sz="2400" b="1" dirty="0">
                <a:latin typeface="+mj-lt"/>
              </a:rPr>
              <a:t> Απρόσμενο στιγμιότυπο:</a:t>
            </a:r>
            <a:r>
              <a:rPr lang="el-GR" sz="2400" dirty="0">
                <a:latin typeface="+mj-lt"/>
              </a:rPr>
              <a:t>  Η ενεργή συμμετοχή και η θετική στάση απέναντι στην  ομαδοσυνεργατική διδασκαλία των Μαθηματικών, μαθητών που ήταν αδιάφοροι όταν αυτή γίνεται με τον παραδοσιακό τρόπο χωρίς την χρήση των ΤΠΕ.</a:t>
            </a:r>
          </a:p>
          <a:p>
            <a:pPr marL="342900" indent="-342900">
              <a:buFont typeface="Wingdings" panose="05000000000000000000" pitchFamily="2" charset="2"/>
              <a:buChar char="ü"/>
            </a:pPr>
            <a:r>
              <a:rPr lang="el-GR" sz="2400" b="1" dirty="0">
                <a:latin typeface="+mj-lt"/>
              </a:rPr>
              <a:t>2</a:t>
            </a:r>
            <a:r>
              <a:rPr lang="el-GR" sz="2400" b="1" baseline="30000" dirty="0">
                <a:latin typeface="+mj-lt"/>
              </a:rPr>
              <a:t>ο</a:t>
            </a:r>
            <a:r>
              <a:rPr lang="el-GR" sz="2400" b="1" dirty="0">
                <a:latin typeface="+mj-lt"/>
              </a:rPr>
              <a:t> Απρόσμενο στιγμιότυπο:  </a:t>
            </a:r>
            <a:r>
              <a:rPr lang="el-GR" sz="2400" dirty="0">
                <a:latin typeface="+mj-lt"/>
              </a:rPr>
              <a:t>Η Χρονική ανομοιογένεια των ομάδων στην εκτέλεση των εργασιών που απαιτούσαν τα φύλλα εργασίας της ανοικτής εκπαιδευτικής πρακτικής.</a:t>
            </a:r>
          </a:p>
          <a:p>
            <a:pPr marL="342900" indent="-342900">
              <a:buFont typeface="Wingdings" panose="05000000000000000000" pitchFamily="2" charset="2"/>
              <a:buChar char="ü"/>
            </a:pPr>
            <a:r>
              <a:rPr lang="el-GR" sz="2400" b="1" dirty="0">
                <a:latin typeface="+mj-lt"/>
              </a:rPr>
              <a:t>3</a:t>
            </a:r>
            <a:r>
              <a:rPr lang="el-GR" sz="2400" b="1" baseline="30000" dirty="0">
                <a:latin typeface="+mj-lt"/>
              </a:rPr>
              <a:t>ο</a:t>
            </a:r>
            <a:r>
              <a:rPr lang="el-GR" sz="2400" b="1" dirty="0">
                <a:latin typeface="+mj-lt"/>
              </a:rPr>
              <a:t> Απρόσμενο στιγμιότυπο:</a:t>
            </a:r>
            <a:r>
              <a:rPr lang="el-GR" sz="2400" dirty="0">
                <a:latin typeface="+mj-lt"/>
              </a:rPr>
              <a:t> Το αιώνιο ερώτημα μερίδας μαθητών που θα μας χρειαστούν οι γνώσεις που αποκτήσαμε από την γραφική επίλυση ενός συστήματος.</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6" name="5 - TextBox"/>
          <p:cNvSpPr txBox="1"/>
          <p:nvPr/>
        </p:nvSpPr>
        <p:spPr>
          <a:xfrm>
            <a:off x="408299" y="496027"/>
            <a:ext cx="8325055" cy="4524315"/>
          </a:xfrm>
          <a:prstGeom prst="rect">
            <a:avLst/>
          </a:prstGeom>
          <a:noFill/>
        </p:spPr>
        <p:txBody>
          <a:bodyPr wrap="square" rtlCol="0">
            <a:spAutoFit/>
          </a:bodyPr>
          <a:lstStyle/>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Στάση στο 1</a:t>
            </a:r>
            <a:r>
              <a:rPr lang="el-GR" b="1" baseline="30000" dirty="0">
                <a:latin typeface="Calibri" panose="020F0502020204030204" pitchFamily="34" charset="0"/>
                <a:cs typeface="Calibri" panose="020F0502020204030204" pitchFamily="34" charset="0"/>
              </a:rPr>
              <a:t>ο</a:t>
            </a:r>
            <a:r>
              <a:rPr lang="el-GR" b="1" dirty="0">
                <a:latin typeface="Calibri" panose="020F0502020204030204" pitchFamily="34" charset="0"/>
                <a:cs typeface="Calibri" panose="020F0502020204030204" pitchFamily="34" charset="0"/>
              </a:rPr>
              <a:t> Απρόσμενο στιγμιότυπο:</a:t>
            </a:r>
            <a:r>
              <a:rPr lang="el-GR" dirty="0">
                <a:latin typeface="Calibri" panose="020F0502020204030204" pitchFamily="34" charset="0"/>
                <a:cs typeface="Calibri" panose="020F0502020204030204" pitchFamily="34" charset="0"/>
              </a:rPr>
              <a:t>   Επαινετική και ενθαρρυντική στάση απέναντι στους μαθητές που απρόσμενα έδειξαν ενεργό συμμετοχή. Το προφίλ των συγκεκριμένων μαθητών ενισχύθηκε απέναντι σε όλες τις ομάδες. Οι ίδιοι αισθάνθηκαν ότι μπορεί να συμμετέχουν όχι μόνο  στην διδασκαλία των μαθηματικών αλλά να εξερευνούν και να ανακαλύπτουν από μόνοι τους μαθηματικές έννοιες. Η τυχόν παρελθοντική απόρριψη του μαθήματος παύει να ισχύει μιας και ο ίδιοι έγιναν συνερευνητές της μαθηματικής γνώσης.</a:t>
            </a:r>
          </a:p>
          <a:p>
            <a:pPr marL="285750" indent="-285750">
              <a:buFont typeface="Wingdings" panose="05000000000000000000" pitchFamily="2" charset="2"/>
              <a:buChar char="ü"/>
            </a:pPr>
            <a:r>
              <a:rPr lang="el-GR" b="1" dirty="0">
                <a:latin typeface="Calibri" panose="020F0502020204030204" pitchFamily="34" charset="0"/>
                <a:cs typeface="Calibri" panose="020F0502020204030204" pitchFamily="34" charset="0"/>
              </a:rPr>
              <a:t>Στάση στο 2</a:t>
            </a:r>
            <a:r>
              <a:rPr lang="el-GR" b="1" baseline="30000" dirty="0">
                <a:latin typeface="Calibri" panose="020F0502020204030204" pitchFamily="34" charset="0"/>
                <a:cs typeface="Calibri" panose="020F0502020204030204" pitchFamily="34" charset="0"/>
              </a:rPr>
              <a:t>ο</a:t>
            </a:r>
            <a:r>
              <a:rPr lang="el-GR" b="1" dirty="0">
                <a:latin typeface="Calibri" panose="020F0502020204030204" pitchFamily="34" charset="0"/>
                <a:cs typeface="Calibri" panose="020F0502020204030204" pitchFamily="34" charset="0"/>
              </a:rPr>
              <a:t> Απρόσμενο στιγμιότυπο: </a:t>
            </a:r>
            <a:r>
              <a:rPr lang="el-GR" dirty="0">
                <a:latin typeface="Calibri" panose="020F0502020204030204" pitchFamily="34" charset="0"/>
                <a:cs typeface="Calibri" panose="020F0502020204030204" pitchFamily="34" charset="0"/>
              </a:rPr>
              <a:t>Στις ομάδες που τελείωναν πρώτες τις απαιτούμενες εργασίες δινόταν από τον διδάσκοντα, κίνητρα για περεταίρω εξερεύνηση και άλλων ενδεχομένων του μαθηματικού αντικειμένου, προκειμένου να έχουν εποικοδομητική ενασχόληση. Ο εκπαιδευτικός εντόπισε το πρόβλημα καθυστέρησης κάποιας ομάδας που ήταν η μη  εξοικείωση του χρήστη  του Η/Υ στο περιβάλλον </a:t>
            </a:r>
            <a:r>
              <a:rPr lang="en-US" dirty="0">
                <a:latin typeface="Calibri" panose="020F0502020204030204" pitchFamily="34" charset="0"/>
                <a:cs typeface="Calibri" panose="020F0502020204030204" pitchFamily="34" charset="0"/>
              </a:rPr>
              <a:t>geogebra</a:t>
            </a:r>
            <a:r>
              <a:rPr lang="el-GR" dirty="0">
                <a:latin typeface="Calibri" panose="020F0502020204030204" pitchFamily="34" charset="0"/>
                <a:cs typeface="Calibri" panose="020F0502020204030204" pitchFamily="34" charset="0"/>
              </a:rPr>
              <a:t> και παρέμβηκε υποβοηθώντας και ενθαρρύνοντας τον μαθητή που είχε το πρόβλημα. Ο μαθητής έχοντας τον διδάσκοντα σαν συνερευνητή, μείωσε αισθητά τον χρόνο απόκρισης στις απαιτήσεις των εργασιών.</a:t>
            </a:r>
          </a:p>
          <a:p>
            <a:endParaRPr lang="el-GR" dirty="0"/>
          </a:p>
        </p:txBody>
      </p:sp>
    </p:spTree>
    <p:extLst>
      <p:ext uri="{BB962C8B-B14F-4D97-AF65-F5344CB8AC3E}">
        <p14:creationId xmlns:p14="http://schemas.microsoft.com/office/powerpoint/2010/main" val="1662490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32</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6" name="5 - TextBox"/>
          <p:cNvSpPr txBox="1"/>
          <p:nvPr/>
        </p:nvSpPr>
        <p:spPr>
          <a:xfrm>
            <a:off x="408299" y="496027"/>
            <a:ext cx="8325055" cy="3693319"/>
          </a:xfrm>
          <a:prstGeom prst="rect">
            <a:avLst/>
          </a:prstGeom>
          <a:noFill/>
        </p:spPr>
        <p:txBody>
          <a:bodyPr wrap="square" rtlCol="0">
            <a:spAutoFit/>
          </a:bodyPr>
          <a:lstStyle/>
          <a:p>
            <a:pPr marL="285750" indent="-285750">
              <a:buFont typeface="Wingdings" panose="05000000000000000000" pitchFamily="2" charset="2"/>
              <a:buChar char="ü"/>
            </a:pPr>
            <a:r>
              <a:rPr lang="el-GR" b="1" dirty="0">
                <a:latin typeface="+mj-lt"/>
                <a:cs typeface="Calibri" panose="020F0502020204030204" pitchFamily="34" charset="0"/>
              </a:rPr>
              <a:t>Στάση στο 3</a:t>
            </a:r>
            <a:r>
              <a:rPr lang="el-GR" b="1" baseline="30000" dirty="0">
                <a:latin typeface="+mj-lt"/>
                <a:cs typeface="Calibri" panose="020F0502020204030204" pitchFamily="34" charset="0"/>
              </a:rPr>
              <a:t>ο</a:t>
            </a:r>
            <a:r>
              <a:rPr lang="el-GR" b="1" dirty="0">
                <a:latin typeface="+mj-lt"/>
                <a:cs typeface="Calibri" panose="020F0502020204030204" pitchFamily="34" charset="0"/>
              </a:rPr>
              <a:t> Απρόσμενο στιγμιότυπο: </a:t>
            </a:r>
            <a:r>
              <a:rPr lang="el-GR" dirty="0">
                <a:latin typeface="+mj-lt"/>
                <a:cs typeface="Calibri" panose="020F0502020204030204" pitchFamily="34" charset="0"/>
              </a:rPr>
              <a:t>Απάντηση στο ερώτημα των μαθητών δόθηκε τόσο με το πρόβλημα εφόρμησης της ρότας του πλοίου όσο και με την εφαρμογή του ραντάρ του αεροδρομίου. Έγινε συζήτηση για την χρήση και εφαρμογή της επίλυσης του γραμμικού συστήματος και σε άλλες επιστήμες όπως η Φυσική η Χημεία κτλ</a:t>
            </a:r>
            <a:r>
              <a:rPr lang="el-GR" dirty="0" smtClean="0">
                <a:latin typeface="+mj-lt"/>
                <a:cs typeface="Calibri" panose="020F0502020204030204" pitchFamily="34" charset="0"/>
              </a:rPr>
              <a:t>.</a:t>
            </a:r>
            <a:r>
              <a:rPr lang="el-GR" dirty="0">
                <a:latin typeface="+mj-lt"/>
              </a:rPr>
              <a:t> Δόθηκε στους μαθητές το παρακάτω πρόβλημα Φυσικής: Η αντίσταση R ενός σύρματος ως συνάρτηση της θερμοκρασίας T μπορεί να βρεθεί με τον τύπο </a:t>
            </a:r>
            <a:r>
              <a:rPr lang="el-GR" dirty="0" smtClean="0">
                <a:latin typeface="+mj-lt"/>
              </a:rPr>
              <a:t>R </a:t>
            </a:r>
            <a:r>
              <a:rPr lang="el-GR" dirty="0">
                <a:latin typeface="+mj-lt"/>
              </a:rPr>
              <a:t>=αT +β. </a:t>
            </a:r>
          </a:p>
          <a:p>
            <a:r>
              <a:rPr lang="en-US" dirty="0" smtClean="0">
                <a:latin typeface="+mj-lt"/>
              </a:rPr>
              <a:t>     </a:t>
            </a:r>
            <a:r>
              <a:rPr lang="el-GR" dirty="0" smtClean="0">
                <a:latin typeface="+mj-lt"/>
              </a:rPr>
              <a:t>Αν </a:t>
            </a:r>
            <a:r>
              <a:rPr lang="el-GR" dirty="0">
                <a:latin typeface="+mj-lt"/>
              </a:rPr>
              <a:t>στους 20 C η αντίσταση ήταν 0, 4 Ω και στους 80 C η αντίσταση ήταν 0, 5 Ω </a:t>
            </a:r>
            <a:r>
              <a:rPr lang="en-US" dirty="0" smtClean="0">
                <a:latin typeface="+mj-lt"/>
              </a:rPr>
              <a:t> </a:t>
            </a:r>
          </a:p>
          <a:p>
            <a:r>
              <a:rPr lang="en-US" dirty="0">
                <a:latin typeface="+mj-lt"/>
              </a:rPr>
              <a:t> </a:t>
            </a:r>
            <a:r>
              <a:rPr lang="en-US" dirty="0" smtClean="0">
                <a:latin typeface="+mj-lt"/>
              </a:rPr>
              <a:t>    </a:t>
            </a:r>
            <a:r>
              <a:rPr lang="el-GR" dirty="0" smtClean="0">
                <a:latin typeface="+mj-lt"/>
              </a:rPr>
              <a:t>ζητήθηκε </a:t>
            </a:r>
            <a:r>
              <a:rPr lang="el-GR" dirty="0">
                <a:latin typeface="+mj-lt"/>
              </a:rPr>
              <a:t>από τους μαθητές να κάνουν πρώτα μαθηματικοποίηση του </a:t>
            </a:r>
            <a:endParaRPr lang="en-US" dirty="0" smtClean="0">
              <a:latin typeface="+mj-lt"/>
            </a:endParaRPr>
          </a:p>
          <a:p>
            <a:r>
              <a:rPr lang="en-US" dirty="0">
                <a:latin typeface="+mj-lt"/>
              </a:rPr>
              <a:t> </a:t>
            </a:r>
            <a:r>
              <a:rPr lang="en-US" dirty="0" smtClean="0">
                <a:latin typeface="+mj-lt"/>
              </a:rPr>
              <a:t>    </a:t>
            </a:r>
            <a:r>
              <a:rPr lang="el-GR" dirty="0" smtClean="0">
                <a:latin typeface="+mj-lt"/>
              </a:rPr>
              <a:t>προβλήματος</a:t>
            </a:r>
            <a:r>
              <a:rPr lang="el-GR" dirty="0">
                <a:latin typeface="+mj-lt"/>
              </a:rPr>
              <a:t>, να δημιουργήσουν δηλαδή ένα σύστημα 2 εξισώσεων με 2 </a:t>
            </a:r>
            <a:endParaRPr lang="en-US" dirty="0" smtClean="0">
              <a:latin typeface="+mj-lt"/>
            </a:endParaRPr>
          </a:p>
          <a:p>
            <a:r>
              <a:rPr lang="en-US" dirty="0">
                <a:latin typeface="+mj-lt"/>
              </a:rPr>
              <a:t> </a:t>
            </a:r>
            <a:r>
              <a:rPr lang="en-US" dirty="0" smtClean="0">
                <a:latin typeface="+mj-lt"/>
              </a:rPr>
              <a:t>    </a:t>
            </a:r>
            <a:r>
              <a:rPr lang="el-GR" dirty="0" smtClean="0">
                <a:latin typeface="+mj-lt"/>
              </a:rPr>
              <a:t>αγνώστους </a:t>
            </a:r>
            <a:r>
              <a:rPr lang="el-GR" dirty="0">
                <a:latin typeface="+mj-lt"/>
              </a:rPr>
              <a:t>τα α και β και κατόπιν σκεφτούν τρόπο λύσης του συστήματος.</a:t>
            </a:r>
          </a:p>
          <a:p>
            <a:pPr marL="285750" indent="-285750">
              <a:buFont typeface="Wingdings" panose="05000000000000000000" pitchFamily="2" charset="2"/>
              <a:buChar char="ü"/>
            </a:pPr>
            <a:endParaRPr lang="el-GR" dirty="0">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1505373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33</a:t>
            </a:fld>
            <a:endParaRPr lang="en-US" dirty="0"/>
          </a:p>
        </p:txBody>
      </p:sp>
      <p:sp>
        <p:nvSpPr>
          <p:cNvPr id="7" name="Content Placeholder 6"/>
          <p:cNvSpPr>
            <a:spLocks noGrp="1"/>
          </p:cNvSpPr>
          <p:nvPr>
            <p:ph sz="half" idx="2"/>
          </p:nvPr>
        </p:nvSpPr>
        <p:spPr>
          <a:xfrm>
            <a:off x="515155" y="476518"/>
            <a:ext cx="8255358" cy="4317359"/>
          </a:xfrm>
        </p:spPr>
        <p:txBody>
          <a:bodyPr lIns="0" anchor="t">
            <a:noAutofit/>
          </a:bodyPr>
          <a:lstStyle/>
          <a:p>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Η παρούσα ανοικτή </a:t>
            </a:r>
            <a:r>
              <a:rPr lang="el-GR" sz="1800" dirty="0">
                <a:latin typeface="Calibri" panose="020F0502020204030204" pitchFamily="34" charset="0"/>
                <a:cs typeface="Calibri" panose="020F0502020204030204" pitchFamily="34" charset="0"/>
              </a:rPr>
              <a:t>εκπαιδευτική πρακτική με κατάλληλες προσθήκες </a:t>
            </a:r>
            <a:r>
              <a:rPr lang="el-GR" sz="1800" dirty="0" err="1">
                <a:latin typeface="Calibri" panose="020F0502020204030204" pitchFamily="34" charset="0"/>
                <a:cs typeface="Calibri" panose="020F0502020204030204" pitchFamily="34" charset="0"/>
              </a:rPr>
              <a:t>μπορει</a:t>
            </a:r>
            <a:r>
              <a:rPr lang="el-GR" sz="1800" dirty="0">
                <a:latin typeface="Calibri" panose="020F0502020204030204" pitchFamily="34" charset="0"/>
                <a:cs typeface="Calibri" panose="020F0502020204030204" pitchFamily="34" charset="0"/>
              </a:rPr>
              <a:t> να δώσει οπτικοποίηση στην αλγεβρική επίλυση ενός συστήματος με την μέθοδο των οριζουσών που αναφέρεται σε μαθητές της Α λυκείου. Γίνεται επαλήθευση ότι το ζεύγος των συντεταγμένων του κοινού σημείου των 2 ευθειών ταυτίζεται με το ζεύγος της λύσης (</a:t>
            </a:r>
            <a:r>
              <a:rPr lang="en-US" sz="1800" dirty="0">
                <a:latin typeface="Calibri" panose="020F0502020204030204" pitchFamily="34" charset="0"/>
                <a:cs typeface="Calibri" panose="020F0502020204030204" pitchFamily="34" charset="0"/>
              </a:rPr>
              <a:t>x</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y</a:t>
            </a:r>
            <a:r>
              <a:rPr lang="el-GR" sz="1800" dirty="0">
                <a:latin typeface="Calibri" panose="020F0502020204030204" pitchFamily="34" charset="0"/>
                <a:cs typeface="Calibri" panose="020F0502020204030204" pitchFamily="34" charset="0"/>
              </a:rPr>
              <a:t>) που προκύπτει με την μέθοδο των οριζουσών. Επίσης στην περίπτωση που η ορίζουσα </a:t>
            </a:r>
            <a:r>
              <a:rPr lang="en-US" sz="1800" dirty="0">
                <a:latin typeface="Calibri" panose="020F0502020204030204" pitchFamily="34" charset="0"/>
                <a:cs typeface="Calibri" panose="020F0502020204030204" pitchFamily="34" charset="0"/>
              </a:rPr>
              <a:t>D</a:t>
            </a:r>
            <a:r>
              <a:rPr lang="el-GR" sz="1800" dirty="0">
                <a:latin typeface="Calibri" panose="020F0502020204030204" pitchFamily="34" charset="0"/>
                <a:cs typeface="Calibri" panose="020F0502020204030204" pitchFamily="34" charset="0"/>
              </a:rPr>
              <a:t>=0 τότε έχουμε οπτικοποίηση της παραλληλίας ή της ταύτισης των 2 ευθειών. </a:t>
            </a:r>
          </a:p>
          <a:p>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Ένα </a:t>
            </a:r>
            <a:r>
              <a:rPr lang="el-GR" sz="1800" dirty="0">
                <a:latin typeface="Calibri" panose="020F0502020204030204" pitchFamily="34" charset="0"/>
                <a:cs typeface="Calibri" panose="020F0502020204030204" pitchFamily="34" charset="0"/>
              </a:rPr>
              <a:t>αρχείο </a:t>
            </a:r>
            <a:r>
              <a:rPr lang="en-US" sz="1800" dirty="0">
                <a:latin typeface="Calibri" panose="020F0502020204030204" pitchFamily="34" charset="0"/>
                <a:cs typeface="Calibri" panose="020F0502020204030204" pitchFamily="34" charset="0"/>
              </a:rPr>
              <a:t>geogebra</a:t>
            </a:r>
            <a:r>
              <a:rPr lang="el-GR" sz="1800" dirty="0">
                <a:latin typeface="Calibri" panose="020F0502020204030204" pitchFamily="34" charset="0"/>
                <a:cs typeface="Calibri" panose="020F0502020204030204" pitchFamily="34" charset="0"/>
              </a:rPr>
              <a:t> με </a:t>
            </a:r>
            <a:r>
              <a:rPr lang="el-GR" sz="1800" dirty="0" smtClean="0">
                <a:latin typeface="Calibri" panose="020F0502020204030204" pitchFamily="34" charset="0"/>
                <a:cs typeface="Calibri" panose="020F0502020204030204" pitchFamily="34" charset="0"/>
              </a:rPr>
              <a:t>τίτλο:  </a:t>
            </a:r>
            <a:r>
              <a:rPr lang="el-GR" sz="1800" b="1" dirty="0" smtClean="0">
                <a:latin typeface="Calibri" panose="020F0502020204030204" pitchFamily="34" charset="0"/>
                <a:cs typeface="Calibri" panose="020F0502020204030204" pitchFamily="34" charset="0"/>
                <a:hlinkClick r:id="rId2"/>
              </a:rPr>
              <a:t>5_Systima </a:t>
            </a:r>
            <a:r>
              <a:rPr lang="el-GR" sz="1800" b="1" dirty="0">
                <a:latin typeface="Calibri" panose="020F0502020204030204" pitchFamily="34" charset="0"/>
                <a:cs typeface="Calibri" panose="020F0502020204030204" pitchFamily="34" charset="0"/>
                <a:hlinkClick r:id="rId2"/>
              </a:rPr>
              <a:t>2x2_orizouses </a:t>
            </a:r>
            <a:r>
              <a:rPr lang="el-GR" sz="1800" dirty="0">
                <a:latin typeface="Calibri" panose="020F0502020204030204" pitchFamily="34" charset="0"/>
                <a:cs typeface="Calibri" panose="020F0502020204030204" pitchFamily="34" charset="0"/>
              </a:rPr>
              <a:t>που αναφέρεται στην αλγεβρική επίλυση με την μέθοδο των οριζουσών, αλλά και στην ταυτόχρονη οπτικοποίηση της ύπαρξης </a:t>
            </a:r>
            <a:r>
              <a:rPr lang="el-GR" sz="1800" dirty="0" smtClean="0">
                <a:latin typeface="Calibri" panose="020F0502020204030204" pitchFamily="34" charset="0"/>
                <a:cs typeface="Calibri" panose="020F0502020204030204" pitchFamily="34" charset="0"/>
              </a:rPr>
              <a:t>κοινού </a:t>
            </a:r>
            <a:r>
              <a:rPr lang="el-GR" sz="1800" dirty="0">
                <a:latin typeface="Calibri" panose="020F0502020204030204" pitchFamily="34" charset="0"/>
                <a:cs typeface="Calibri" panose="020F0502020204030204" pitchFamily="34" charset="0"/>
              </a:rPr>
              <a:t>σημείου ή παραλληλίας ή ταύτισης των 2 ευθειών </a:t>
            </a:r>
            <a:r>
              <a:rPr lang="el-GR" sz="1800" b="1" dirty="0">
                <a:latin typeface="Calibri" panose="020F0502020204030204" pitchFamily="34" charset="0"/>
                <a:cs typeface="Calibri" panose="020F0502020204030204" pitchFamily="34" charset="0"/>
              </a:rPr>
              <a:t>το έχω ανεβάσει σαν πρόσθετο υλικό της εν λόγο ανοικτής εκπαιδευτικής πρακτικής καθώς επίσης και στο Φωτόδεντρο </a:t>
            </a:r>
            <a:r>
              <a:rPr lang="en-US" sz="1800" b="1" dirty="0">
                <a:latin typeface="Calibri" panose="020F0502020204030204" pitchFamily="34" charset="0"/>
                <a:cs typeface="Calibri" panose="020F0502020204030204" pitchFamily="34" charset="0"/>
              </a:rPr>
              <a:t>e</a:t>
            </a:r>
            <a:r>
              <a:rPr lang="el-GR" sz="1800" b="1" dirty="0">
                <a:latin typeface="Calibri" panose="020F0502020204030204" pitchFamily="34" charset="0"/>
                <a:cs typeface="Calibri" panose="020F0502020204030204" pitchFamily="34" charset="0"/>
              </a:rPr>
              <a:t>-</a:t>
            </a:r>
            <a:r>
              <a:rPr lang="en-US" sz="1800" b="1" dirty="0">
                <a:latin typeface="Calibri" panose="020F0502020204030204" pitchFamily="34" charset="0"/>
                <a:cs typeface="Calibri" panose="020F0502020204030204" pitchFamily="34" charset="0"/>
              </a:rPr>
              <a:t>yliko</a:t>
            </a:r>
            <a:r>
              <a:rPr lang="el-GR" sz="1800" b="1" dirty="0">
                <a:latin typeface="Calibri" panose="020F0502020204030204" pitchFamily="34" charset="0"/>
                <a:cs typeface="Calibri" panose="020F0502020204030204" pitchFamily="34" charset="0"/>
              </a:rPr>
              <a:t> χρηστών: </a:t>
            </a:r>
            <a:r>
              <a:rPr lang="el-GR" sz="1800" b="1" u="sng" dirty="0">
                <a:hlinkClick r:id="rId2"/>
              </a:rPr>
              <a:t>http://photodentro.edu.gr/ugc/r/8525/1021?locale=el</a:t>
            </a:r>
            <a:endParaRPr lang="el-GR" sz="1800" dirty="0">
              <a:latin typeface="Calibri" panose="020F0502020204030204" pitchFamily="34" charset="0"/>
              <a:cs typeface="Calibri" panose="020F0502020204030204" pitchFamily="34" charset="0"/>
            </a:endParaRPr>
          </a:p>
          <a:p>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2135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34</a:t>
            </a:fld>
            <a:endParaRPr lang="en-US"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20342"/>
          </a:xfrm>
          <a:prstGeom prst="rect">
            <a:avLst/>
          </a:prstGeom>
        </p:spPr>
      </p:pic>
    </p:spTree>
    <p:extLst>
      <p:ext uri="{BB962C8B-B14F-4D97-AF65-F5344CB8AC3E}">
        <p14:creationId xmlns:p14="http://schemas.microsoft.com/office/powerpoint/2010/main" val="2389485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35</a:t>
            </a:fld>
            <a:endParaRPr lang="en-US" dirty="0"/>
          </a:p>
        </p:txBody>
      </p:sp>
      <p:sp>
        <p:nvSpPr>
          <p:cNvPr id="7" name="Content Placeholder 6"/>
          <p:cNvSpPr>
            <a:spLocks noGrp="1"/>
          </p:cNvSpPr>
          <p:nvPr>
            <p:ph sz="half" idx="2"/>
          </p:nvPr>
        </p:nvSpPr>
        <p:spPr>
          <a:xfrm>
            <a:off x="557213" y="557213"/>
            <a:ext cx="8110269" cy="4129087"/>
          </a:xfrm>
        </p:spPr>
        <p:txBody>
          <a:bodyPr>
            <a:normAutofit/>
          </a:bodyPr>
          <a:lstStyle/>
          <a:p>
            <a:pPr lvl="1">
              <a:buFont typeface="Wingdings" panose="05000000000000000000" pitchFamily="2" charset="2"/>
              <a:buChar char="v"/>
            </a:pPr>
            <a:r>
              <a:rPr lang="el-GR" b="1" dirty="0" smtClean="0">
                <a:latin typeface="+mj-lt"/>
              </a:rPr>
              <a:t>   Αξιοποίηση</a:t>
            </a:r>
            <a:r>
              <a:rPr lang="el-GR" b="1" dirty="0">
                <a:latin typeface="+mj-lt"/>
              </a:rPr>
              <a:t>, γενίκευση</a:t>
            </a:r>
            <a:r>
              <a:rPr lang="en-US" b="1" dirty="0">
                <a:latin typeface="+mj-lt"/>
              </a:rPr>
              <a:t>, </a:t>
            </a:r>
            <a:r>
              <a:rPr lang="el-GR" b="1" dirty="0">
                <a:latin typeface="+mj-lt"/>
              </a:rPr>
              <a:t>επεκτασιμότητα</a:t>
            </a:r>
          </a:p>
          <a:p>
            <a:r>
              <a:rPr lang="el-GR" dirty="0" smtClean="0">
                <a:latin typeface="+mj-lt"/>
              </a:rPr>
              <a:t>      Γραφική </a:t>
            </a:r>
            <a:r>
              <a:rPr lang="el-GR" dirty="0">
                <a:latin typeface="+mj-lt"/>
              </a:rPr>
              <a:t>επίλυση συστημάτων περισσοτέρων των δύο γραμμικών εξισώσεων ή συστημάτων με δύο ή περισσότερων εξισώσεις οποιασδήποτε μορφής. Μπορούμε να βρούμε τα κοινά σημεία ευθείας και παραβολής, ευθείας και κύκλου αν φυσικά υπάρχουν, οπότε και την λύση των ανάλογων συστημάτων εξισώσεων που προκύπτουν.</a:t>
            </a:r>
            <a:endParaRPr lang="el-GR" b="1" dirty="0">
              <a:latin typeface="+mj-lt"/>
            </a:endParaRPr>
          </a:p>
        </p:txBody>
      </p:sp>
    </p:spTree>
    <p:extLst>
      <p:ext uri="{BB962C8B-B14F-4D97-AF65-F5344CB8AC3E}">
        <p14:creationId xmlns:p14="http://schemas.microsoft.com/office/powerpoint/2010/main" val="2862410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36</a:t>
            </a:fld>
            <a:endParaRPr lang="en-US" dirty="0"/>
          </a:p>
        </p:txBody>
      </p:sp>
      <p:sp>
        <p:nvSpPr>
          <p:cNvPr id="7" name="Content Placeholder 6"/>
          <p:cNvSpPr>
            <a:spLocks noGrp="1"/>
          </p:cNvSpPr>
          <p:nvPr>
            <p:ph sz="half" idx="2"/>
          </p:nvPr>
        </p:nvSpPr>
        <p:spPr>
          <a:xfrm>
            <a:off x="399245" y="512390"/>
            <a:ext cx="8371267" cy="4304309"/>
          </a:xfrm>
        </p:spPr>
        <p:txBody>
          <a:bodyPr>
            <a:noAutofit/>
          </a:bodyPr>
          <a:lstStyle/>
          <a:p>
            <a:pPr lvl="1">
              <a:buFont typeface="Wingdings" panose="05000000000000000000" pitchFamily="2" charset="2"/>
              <a:buChar char="v"/>
            </a:pPr>
            <a:r>
              <a:rPr lang="el-GR" sz="1200" b="1" dirty="0" smtClean="0">
                <a:solidFill>
                  <a:srgbClr val="261CA4"/>
                </a:solidFill>
                <a:latin typeface="+mj-lt"/>
              </a:rPr>
              <a:t>Πρόσθετο υλικό που αξιοποιήθηκε</a:t>
            </a:r>
          </a:p>
          <a:p>
            <a:pPr lvl="2">
              <a:buFont typeface="Wingdings" panose="05000000000000000000" pitchFamily="2" charset="2"/>
              <a:buChar char="ü"/>
            </a:pPr>
            <a:r>
              <a:rPr lang="el-GR" sz="1200" dirty="0" smtClean="0">
                <a:latin typeface="+mj-lt"/>
              </a:rPr>
              <a:t>Βιβλία</a:t>
            </a:r>
          </a:p>
          <a:p>
            <a:pPr lvl="0"/>
            <a:r>
              <a:rPr lang="el-GR" sz="1200" dirty="0" smtClean="0">
                <a:latin typeface="+mj-lt"/>
              </a:rPr>
              <a:t>           Γαβρίλης </a:t>
            </a:r>
            <a:r>
              <a:rPr lang="el-GR" sz="1200" dirty="0">
                <a:latin typeface="+mj-lt"/>
              </a:rPr>
              <a:t>Κ. &amp; </a:t>
            </a:r>
            <a:r>
              <a:rPr lang="el-GR" sz="1200" dirty="0" err="1">
                <a:latin typeface="+mj-lt"/>
              </a:rPr>
              <a:t>Κεΐσογλου</a:t>
            </a:r>
            <a:r>
              <a:rPr lang="el-GR" sz="1200" dirty="0">
                <a:latin typeface="+mj-lt"/>
              </a:rPr>
              <a:t> </a:t>
            </a:r>
            <a:r>
              <a:rPr lang="el-GR" sz="1200" dirty="0" err="1">
                <a:latin typeface="+mj-lt"/>
              </a:rPr>
              <a:t>Στ</a:t>
            </a:r>
            <a:r>
              <a:rPr lang="el-GR" sz="1200" dirty="0">
                <a:latin typeface="+mj-lt"/>
              </a:rPr>
              <a:t>. (2008). Σενάρια και εκπαιδευτικό λογισμικό για την επιμόρφωση των εκπαιδευτικών ΠΕ03 στην διδακτική των Μαθηματικών, 1ο Πανελλήνιο Εκπαιδευτικό Συνέδριο Ημαθίας.</a:t>
            </a:r>
          </a:p>
          <a:p>
            <a:pPr lvl="0"/>
            <a:r>
              <a:rPr lang="el-GR" sz="1200" dirty="0" smtClean="0">
                <a:latin typeface="+mj-lt"/>
              </a:rPr>
              <a:t>           Κυνηγός</a:t>
            </a:r>
            <a:r>
              <a:rPr lang="el-GR" sz="1200" dirty="0">
                <a:latin typeface="+mj-lt"/>
              </a:rPr>
              <a:t>, Χ.,</a:t>
            </a:r>
            <a:r>
              <a:rPr lang="en-US" sz="1200" dirty="0">
                <a:latin typeface="+mj-lt"/>
              </a:rPr>
              <a:t> </a:t>
            </a:r>
            <a:r>
              <a:rPr lang="el-GR" sz="1200" dirty="0">
                <a:latin typeface="+mj-lt"/>
              </a:rPr>
              <a:t> Γαβρίλης, Κ. </a:t>
            </a:r>
            <a:r>
              <a:rPr lang="el-GR" sz="1200" dirty="0" err="1">
                <a:latin typeface="+mj-lt"/>
              </a:rPr>
              <a:t>Κεΐσογλου</a:t>
            </a:r>
            <a:r>
              <a:rPr lang="el-GR" sz="1200" dirty="0">
                <a:latin typeface="+mj-lt"/>
              </a:rPr>
              <a:t> Σ., Ψυχάρης Γ. (2009). Η επιμόρφωση των εκπαιδευτικών στη Διδακτική των Μαθηματικών με τη βοήθεια εργαλείων ψηφιακής τεχνολογίας. 5ο Πανελλήνιο Συνέδριο των Εκπαιδευτικών για τις ΤΠΕ. «Αξιοποίηση των Τεχνολογιών της Πληροφορίας και της Επικοινωνίας στη Διδακτική Πράξη», Σύρος</a:t>
            </a:r>
            <a:r>
              <a:rPr lang="en-US" sz="1200" dirty="0">
                <a:latin typeface="+mj-lt"/>
              </a:rPr>
              <a:t> </a:t>
            </a:r>
            <a:endParaRPr lang="el-GR" sz="1200" dirty="0">
              <a:latin typeface="+mj-lt"/>
            </a:endParaRPr>
          </a:p>
          <a:p>
            <a:pPr lvl="0"/>
            <a:r>
              <a:rPr lang="el-GR" sz="1200" dirty="0" smtClean="0">
                <a:latin typeface="+mj-lt"/>
              </a:rPr>
              <a:t>            Κυνηγός</a:t>
            </a:r>
            <a:r>
              <a:rPr lang="el-GR" sz="1200" dirty="0">
                <a:latin typeface="+mj-lt"/>
              </a:rPr>
              <a:t>, Χ. &amp; Δημαράκη. Β. (</a:t>
            </a:r>
            <a:r>
              <a:rPr lang="el-GR" sz="1200" dirty="0" err="1">
                <a:latin typeface="+mj-lt"/>
              </a:rPr>
              <a:t>Επιμ</a:t>
            </a:r>
            <a:r>
              <a:rPr lang="el-GR" sz="1200" dirty="0">
                <a:latin typeface="+mj-lt"/>
              </a:rPr>
              <a:t>.) (2002). Νοητικά Εργαλεία και Πληροφοριακά Μέσα: Παιδαγωγική Αξιοποίηση της Σύγχρονης Τεχνολογίας για τη Μετεξέλιξη της Εκπαιδευτικής Πρακτικής. </a:t>
            </a:r>
            <a:r>
              <a:rPr lang="en-US" sz="1200" dirty="0" err="1">
                <a:latin typeface="+mj-lt"/>
              </a:rPr>
              <a:t>Αθήν</a:t>
            </a:r>
            <a:r>
              <a:rPr lang="en-US" sz="1200" dirty="0">
                <a:latin typeface="+mj-lt"/>
              </a:rPr>
              <a:t>α: Καστανιώτη.</a:t>
            </a:r>
            <a:endParaRPr lang="el-GR" sz="1200" dirty="0">
              <a:latin typeface="+mj-lt"/>
            </a:endParaRPr>
          </a:p>
          <a:p>
            <a:pPr lvl="0"/>
            <a:r>
              <a:rPr lang="el-GR" sz="1200" dirty="0" smtClean="0">
                <a:latin typeface="+mj-lt"/>
              </a:rPr>
              <a:t>            Κυνηγός </a:t>
            </a:r>
            <a:r>
              <a:rPr lang="el-GR" sz="1200" dirty="0">
                <a:latin typeface="+mj-lt"/>
              </a:rPr>
              <a:t>Χ., Ψυχάρης Γ., Γαβρίλης Κ., </a:t>
            </a:r>
            <a:r>
              <a:rPr lang="el-GR" sz="1200" dirty="0" err="1">
                <a:latin typeface="+mj-lt"/>
              </a:rPr>
              <a:t>Κεΐσογλου</a:t>
            </a:r>
            <a:r>
              <a:rPr lang="el-GR" sz="1200" dirty="0">
                <a:latin typeface="+mj-lt"/>
              </a:rPr>
              <a:t> Σ. (2008). Επιμορφωτικό υλικό για την επιμόρφωση των εκπαιδευτικών στα Κέντρα Στήριξης Επιμόρφωσης. </a:t>
            </a:r>
            <a:r>
              <a:rPr lang="en-US" sz="1200" dirty="0" err="1">
                <a:latin typeface="+mj-lt"/>
              </a:rPr>
              <a:t>Τεύχος</a:t>
            </a:r>
            <a:r>
              <a:rPr lang="en-US" sz="1200" dirty="0">
                <a:latin typeface="+mj-lt"/>
              </a:rPr>
              <a:t> 4: </a:t>
            </a:r>
            <a:r>
              <a:rPr lang="en-US" sz="1200" dirty="0" err="1">
                <a:latin typeface="+mj-lt"/>
              </a:rPr>
              <a:t>Κλάδος</a:t>
            </a:r>
            <a:r>
              <a:rPr lang="en-US" sz="1200" dirty="0">
                <a:latin typeface="+mj-lt"/>
              </a:rPr>
              <a:t> ΠΕ03, </a:t>
            </a:r>
            <a:r>
              <a:rPr lang="en-US" sz="1200" dirty="0" smtClean="0">
                <a:latin typeface="+mj-lt"/>
              </a:rPr>
              <a:t>EAITY</a:t>
            </a:r>
            <a:endParaRPr lang="el-GR" sz="1200" dirty="0" smtClean="0">
              <a:latin typeface="+mj-lt"/>
            </a:endParaRPr>
          </a:p>
          <a:p>
            <a:pPr lvl="2">
              <a:buFont typeface="Wingdings" panose="05000000000000000000" pitchFamily="2" charset="2"/>
              <a:buChar char="ü"/>
            </a:pPr>
            <a:r>
              <a:rPr lang="el-GR" sz="1200" dirty="0" err="1" smtClean="0">
                <a:latin typeface="+mj-lt"/>
              </a:rPr>
              <a:t>Websites</a:t>
            </a:r>
            <a:endParaRPr lang="el-GR" sz="1200" dirty="0" smtClean="0">
              <a:latin typeface="+mj-lt"/>
            </a:endParaRPr>
          </a:p>
          <a:p>
            <a:pPr lvl="0"/>
            <a:r>
              <a:rPr lang="el-GR" sz="1200" dirty="0" smtClean="0">
                <a:latin typeface="+mj-lt"/>
              </a:rPr>
              <a:t>         Φωτόδεντρο</a:t>
            </a:r>
            <a:r>
              <a:rPr lang="el-GR" sz="1200" dirty="0">
                <a:latin typeface="+mj-lt"/>
              </a:rPr>
              <a:t>:  </a:t>
            </a:r>
            <a:r>
              <a:rPr lang="el-GR" sz="1200" u="sng" dirty="0">
                <a:latin typeface="+mj-lt"/>
                <a:hlinkClick r:id="rId2"/>
              </a:rPr>
              <a:t>http://photodentro.edu.gr/aggregator</a:t>
            </a:r>
            <a:r>
              <a:rPr lang="el-GR" sz="1200" u="sng" dirty="0" smtClean="0">
                <a:latin typeface="+mj-lt"/>
                <a:hlinkClick r:id="rId2"/>
              </a:rPr>
              <a:t>/</a:t>
            </a:r>
            <a:endParaRPr lang="en-US" sz="1200" u="sng" dirty="0" smtClean="0">
              <a:latin typeface="+mj-lt"/>
            </a:endParaRPr>
          </a:p>
          <a:p>
            <a:pPr lvl="0"/>
            <a:r>
              <a:rPr lang="en-US" sz="1200" dirty="0" smtClean="0">
                <a:latin typeface="+mj-lt"/>
              </a:rPr>
              <a:t>        </a:t>
            </a:r>
            <a:r>
              <a:rPr lang="el-GR" sz="1200" dirty="0" smtClean="0">
                <a:latin typeface="+mj-lt"/>
              </a:rPr>
              <a:t> Φωτόδεντρο</a:t>
            </a:r>
            <a:r>
              <a:rPr lang="en-US" sz="1200" dirty="0" smtClean="0">
                <a:latin typeface="+mj-lt"/>
              </a:rPr>
              <a:t> e-yliko</a:t>
            </a:r>
            <a:r>
              <a:rPr lang="el-GR" sz="1200" dirty="0" smtClean="0">
                <a:latin typeface="+mj-lt"/>
              </a:rPr>
              <a:t>: </a:t>
            </a:r>
            <a:r>
              <a:rPr lang="el-GR" sz="1200" b="1" u="sng" dirty="0">
                <a:latin typeface="+mj-lt"/>
                <a:cs typeface="Calibri" pitchFamily="34" charset="0"/>
                <a:hlinkClick r:id="rId3"/>
              </a:rPr>
              <a:t>http://photodentro.edu.gr/ugc/r/8525/1017?locale=el </a:t>
            </a:r>
            <a:endParaRPr lang="el-GR" sz="1200" dirty="0">
              <a:latin typeface="+mj-lt"/>
            </a:endParaRPr>
          </a:p>
          <a:p>
            <a:pPr lvl="0"/>
            <a:r>
              <a:rPr lang="el-GR" sz="1200" dirty="0" smtClean="0">
                <a:latin typeface="+mj-lt"/>
              </a:rPr>
              <a:t>         Διαδραστικά </a:t>
            </a:r>
            <a:r>
              <a:rPr lang="el-GR" sz="1200" dirty="0">
                <a:latin typeface="+mj-lt"/>
              </a:rPr>
              <a:t>σχολικά βιβλία: </a:t>
            </a:r>
            <a:r>
              <a:rPr lang="el-GR" sz="1200" u="sng" dirty="0">
                <a:latin typeface="+mj-lt"/>
                <a:hlinkClick r:id="rId4"/>
              </a:rPr>
              <a:t>http://ebooks.edu.gr/new/</a:t>
            </a:r>
            <a:endParaRPr lang="el-GR" sz="1200" dirty="0">
              <a:latin typeface="+mj-lt"/>
            </a:endParaRPr>
          </a:p>
          <a:p>
            <a:pPr lvl="0"/>
            <a:r>
              <a:rPr lang="el-GR" sz="1200" dirty="0" smtClean="0">
                <a:latin typeface="+mj-lt"/>
              </a:rPr>
              <a:t>         Επιμόρφωση </a:t>
            </a:r>
            <a:r>
              <a:rPr lang="el-GR" sz="1200" dirty="0">
                <a:latin typeface="+mj-lt"/>
              </a:rPr>
              <a:t>Β επιπέδου ΤΠΕ: </a:t>
            </a:r>
            <a:r>
              <a:rPr lang="el-GR" sz="1200" u="sng" dirty="0">
                <a:latin typeface="+mj-lt"/>
                <a:hlinkClick r:id="rId5"/>
              </a:rPr>
              <a:t>http://e-pimorfosi.cti.gr/</a:t>
            </a:r>
            <a:endParaRPr lang="el-GR" sz="1200" dirty="0">
              <a:latin typeface="+mj-lt"/>
            </a:endParaRPr>
          </a:p>
          <a:p>
            <a:pPr lvl="2">
              <a:buFont typeface="Arial" pitchFamily="34" charset="0"/>
              <a:buChar char="•"/>
            </a:pPr>
            <a:r>
              <a:rPr lang="el-GR" sz="1200" dirty="0" smtClean="0">
                <a:latin typeface="+mj-lt"/>
              </a:rPr>
              <a:t>Λογισμικό </a:t>
            </a:r>
            <a:r>
              <a:rPr lang="en-US" sz="1200" b="1" dirty="0" smtClean="0">
                <a:latin typeface="+mj-lt"/>
              </a:rPr>
              <a:t>GEOGEBRA</a:t>
            </a:r>
            <a:endParaRPr lang="el-GR" sz="1200" dirty="0" smtClean="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dirty="0"/>
          </a:p>
        </p:txBody>
      </p:sp>
      <p:sp>
        <p:nvSpPr>
          <p:cNvPr id="6" name="5 - TextBox"/>
          <p:cNvSpPr txBox="1"/>
          <p:nvPr/>
        </p:nvSpPr>
        <p:spPr>
          <a:xfrm>
            <a:off x="510989" y="765156"/>
            <a:ext cx="8027704" cy="3693319"/>
          </a:xfrm>
          <a:prstGeom prst="rect">
            <a:avLst/>
          </a:prstGeom>
          <a:noFill/>
        </p:spPr>
        <p:txBody>
          <a:bodyPr wrap="square" rtlCol="0">
            <a:spAutoFit/>
          </a:bodyPr>
          <a:lstStyle/>
          <a:p>
            <a:pPr marL="285750" lvl="0" indent="-285750">
              <a:buFont typeface="Wingdings" panose="05000000000000000000" pitchFamily="2" charset="2"/>
              <a:buChar char="v"/>
            </a:pPr>
            <a:r>
              <a:rPr lang="el-GR" sz="2400" b="1" dirty="0">
                <a:solidFill>
                  <a:srgbClr val="261CA4"/>
                </a:solidFill>
                <a:latin typeface="+mj-lt"/>
              </a:rPr>
              <a:t>Βασική ιδέα: </a:t>
            </a:r>
            <a:r>
              <a:rPr lang="el-GR" sz="2400" dirty="0">
                <a:latin typeface="+mj-lt"/>
              </a:rPr>
              <a:t>Η διδασκαλία της συγκεκριμένης ενότητας με παραδοσιακά μέσα (πίνακας, κιμωλία, χαρτί, μολύβι) είναι χρονοβόρα και παρουσιάζει αρκετές δυσκολίες όσο αφορά την ακρίβεια. Τουναντίον, η διδασκαλία της με τη βοήθεια δυναμικών λογισμικών έγινε πιο εύκολη, αφού τα δυναμικά λογισμικά παρείχαν στους μαθητές δυνατότητες κατασκευής πολλαπλών αναπαραστάσεων και δυναμικού χειρισμού των μαθηματικών αντικειμένων. </a:t>
            </a:r>
          </a:p>
          <a:p>
            <a:pPr marL="285750" lvl="0" indent="-285750">
              <a:buFont typeface="Wingdings" panose="05000000000000000000" pitchFamily="2" charset="2"/>
              <a:buChar char="v"/>
            </a:pPr>
            <a:r>
              <a:rPr lang="el-GR" sz="2400" b="1" dirty="0">
                <a:solidFill>
                  <a:srgbClr val="261CA4"/>
                </a:solidFill>
                <a:latin typeface="+mj-lt"/>
              </a:rPr>
              <a:t>Τεχνολογικά εργαλεία: </a:t>
            </a:r>
            <a:r>
              <a:rPr lang="el-GR" sz="2400" dirty="0">
                <a:latin typeface="+mj-lt"/>
              </a:rPr>
              <a:t>Λογισμικό  </a:t>
            </a:r>
            <a:r>
              <a:rPr lang="en-US" sz="2400" b="1" dirty="0">
                <a:latin typeface="+mj-lt"/>
              </a:rPr>
              <a:t>CAS</a:t>
            </a:r>
            <a:r>
              <a:rPr lang="en-US" sz="2400" dirty="0">
                <a:latin typeface="+mj-lt"/>
              </a:rPr>
              <a:t> </a:t>
            </a:r>
            <a:r>
              <a:rPr lang="en-US" sz="2400" b="1" dirty="0">
                <a:latin typeface="+mj-lt"/>
              </a:rPr>
              <a:t>Geogebra</a:t>
            </a:r>
            <a:r>
              <a:rPr lang="el-GR" sz="2400" dirty="0">
                <a:latin typeface="+mj-lt"/>
              </a:rPr>
              <a:t>.</a:t>
            </a:r>
          </a:p>
          <a:p>
            <a:endParaRPr lang="el-GR" dirty="0"/>
          </a:p>
        </p:txBody>
      </p:sp>
    </p:spTree>
    <p:extLst>
      <p:ext uri="{BB962C8B-B14F-4D97-AF65-F5344CB8AC3E}">
        <p14:creationId xmlns:p14="http://schemas.microsoft.com/office/powerpoint/2010/main" val="3620909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7" name="6 - TextBox"/>
          <p:cNvSpPr txBox="1"/>
          <p:nvPr/>
        </p:nvSpPr>
        <p:spPr>
          <a:xfrm>
            <a:off x="465111" y="465249"/>
            <a:ext cx="8215250" cy="4555093"/>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261CA4"/>
                </a:solidFill>
                <a:latin typeface="Calibri" panose="020F0502020204030204" pitchFamily="34" charset="0"/>
                <a:cs typeface="Calibri" panose="020F0502020204030204" pitchFamily="34" charset="0"/>
              </a:rPr>
              <a:t>Γνωστικά – διδακτικά προβλήματα </a:t>
            </a:r>
            <a:endParaRPr lang="el-GR" sz="2000" b="1" dirty="0">
              <a:solidFill>
                <a:srgbClr val="261CA4"/>
              </a:solidFill>
              <a:latin typeface="Calibri" panose="020F0502020204030204" pitchFamily="34" charset="0"/>
              <a:cs typeface="Calibri" panose="020F0502020204030204" pitchFamily="34" charset="0"/>
            </a:endParaRPr>
          </a:p>
          <a:p>
            <a:r>
              <a:rPr lang="el-GR" sz="1600" dirty="0"/>
              <a:t>Η δυσκολία των μαθητών εντοπίζεται στην κατανόηση των δεδομένων ενός προβλήματος, στο σχηματισμό μιας ή δύο εξισώσεων του συστήματος </a:t>
            </a:r>
            <a:r>
              <a:rPr lang="el-GR" sz="1600" b="1" dirty="0"/>
              <a:t>(μαθηματικοποίηση του προβλήματος)</a:t>
            </a:r>
            <a:r>
              <a:rPr lang="el-GR" sz="1600" dirty="0"/>
              <a:t> με την χρήση ενός η δύο αγνώστων. Επίσης από άποψη χρόνου το παραδοσιακό μοντέλο μάθησης υστερεί να παρουσιάσει τις πολλαπλές αναπαραστάσεις που μπορεί να πάρουν μια η δύο ευθείες ανάλογα με τους συντελεστές των αγνώστων ώστε να μπορεί ο μαθητής να οπτικοποιήσει ποια είναι η σχέση της μια ευθείας με τους άξονες η των δύο ευθειών μεταξύ τους. Όταν παρουσιάζεται σαν λύση μιας εξίσωσης η ενός συστήματος ένα ζεύγος αριθμών υπάρχει πρόβλημα στην επαλήθευση των παραπάνω εξισώσεων όταν απαιτείται ακρίβεια εκατοστού η και περισσότερων δεκαδικών ψηφίων.</a:t>
            </a:r>
          </a:p>
          <a:p>
            <a:r>
              <a:rPr lang="el-GR" sz="1600" dirty="0"/>
              <a:t>Στα διδακτικά μοντέλα που επικρατούσαν μέχρι πρόσφατα ο καθηγητής προσέφερε την γνώση στον μαθητή ο οποίος την δεχόταν χωρίς να ενεργεί. Μια τέτοια είδους γνώση χωρίς ενεργή συμμετοχή του μαθητή στην διαδικασία μάθησης δεν αφομοιώνεται και δεν χρησιμοποιείται από αυτόν στην μετέπειτα ζωή. Οι όλες δραστηριότητες της συγκεκριμένες ΑΕΠ στηρίχθηκαν στην θεωρία της </a:t>
            </a:r>
            <a:r>
              <a:rPr lang="el-GR" sz="1600" b="1" dirty="0"/>
              <a:t>βιωματικής μάθησης.</a:t>
            </a:r>
            <a:endParaRPr lang="el-GR" sz="1600" dirty="0"/>
          </a:p>
          <a:p>
            <a:r>
              <a:rPr lang="el-GR" sz="1600" b="1" dirty="0"/>
              <a:t>Πες μου κάτι και θα το ξεχάσω. Δείξε μου κάτι και θα το θυμάμαι. Βάλε με να το κάνω και θα το καταλάβω.  Κομφούκιος 450 π.Χ.</a:t>
            </a:r>
            <a:endParaRPr lang="el-GR" sz="1600" dirty="0"/>
          </a:p>
          <a:p>
            <a:r>
              <a:rPr lang="el-GR" sz="1600" dirty="0" smtClean="0">
                <a:latin typeface="Calibri" pitchFamily="34" charset="0"/>
                <a:cs typeface="Calibri" pitchFamily="34" charset="0"/>
              </a:rPr>
              <a:t> </a:t>
            </a:r>
            <a:endParaRPr lang="el-GR" sz="1600" dirty="0"/>
          </a:p>
        </p:txBody>
      </p:sp>
    </p:spTree>
    <p:extLst>
      <p:ext uri="{BB962C8B-B14F-4D97-AF65-F5344CB8AC3E}">
        <p14:creationId xmlns:p14="http://schemas.microsoft.com/office/powerpoint/2010/main" val="327443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
        <p:nvSpPr>
          <p:cNvPr id="6" name="5 - TextBox"/>
          <p:cNvSpPr txBox="1"/>
          <p:nvPr/>
        </p:nvSpPr>
        <p:spPr>
          <a:xfrm>
            <a:off x="435777" y="434471"/>
            <a:ext cx="8216721" cy="4585871"/>
          </a:xfrm>
          <a:prstGeom prst="rect">
            <a:avLst/>
          </a:prstGeom>
          <a:noFill/>
        </p:spPr>
        <p:txBody>
          <a:bodyPr wrap="square" rtlCol="0">
            <a:spAutoFit/>
          </a:bodyPr>
          <a:lstStyle/>
          <a:p>
            <a:pPr lvl="0">
              <a:buFont typeface="Wingdings" pitchFamily="2" charset="2"/>
              <a:buChar char="v"/>
            </a:pPr>
            <a:r>
              <a:rPr lang="el-GR" sz="2000" b="1" dirty="0" smtClean="0">
                <a:solidFill>
                  <a:srgbClr val="261CA4"/>
                </a:solidFill>
                <a:latin typeface="Calibri" pitchFamily="34" charset="0"/>
                <a:cs typeface="Calibri" pitchFamily="34" charset="0"/>
              </a:rPr>
              <a:t> </a:t>
            </a:r>
            <a:r>
              <a:rPr lang="en-US" sz="2000" b="1" dirty="0" smtClean="0">
                <a:solidFill>
                  <a:srgbClr val="261CA4"/>
                </a:solidFill>
                <a:latin typeface="Calibri" pitchFamily="34" charset="0"/>
                <a:cs typeface="Calibri" pitchFamily="34" charset="0"/>
              </a:rPr>
              <a:t>Καινοτομίες</a:t>
            </a:r>
            <a:endParaRPr lang="el-GR" sz="2000" dirty="0" smtClean="0">
              <a:solidFill>
                <a:srgbClr val="261CA4"/>
              </a:solidFill>
              <a:latin typeface="Calibri" pitchFamily="34" charset="0"/>
              <a:cs typeface="Calibri" pitchFamily="34" charset="0"/>
            </a:endParaRPr>
          </a:p>
          <a:p>
            <a:r>
              <a:rPr lang="en-US" b="1" dirty="0" smtClean="0">
                <a:latin typeface="Calibri" pitchFamily="34" charset="0"/>
                <a:cs typeface="Calibri" pitchFamily="34" charset="0"/>
              </a:rPr>
              <a:t> </a:t>
            </a:r>
            <a:r>
              <a:rPr lang="el-GR" dirty="0" smtClean="0">
                <a:latin typeface="Calibri" pitchFamily="34" charset="0"/>
                <a:cs typeface="Calibri" pitchFamily="34" charset="0"/>
              </a:rPr>
              <a:t>Η παρούσα ανοικτή εκπαιδευτική πρακτική αποτελεί μια καινοτομία στο παραδοσιακό πλαίσιο  διδασκαλίας της συγκεκριμένης ενότητας των μαθηματικών διότι εισήγαγε τα παρακάτω:</a:t>
            </a:r>
          </a:p>
          <a:p>
            <a:pPr marL="285750" indent="-285750">
              <a:buFont typeface="Wingdings" panose="05000000000000000000" pitchFamily="2" charset="2"/>
              <a:buChar char="§"/>
            </a:pPr>
            <a:r>
              <a:rPr lang="el-GR" dirty="0" smtClean="0">
                <a:latin typeface="Calibri" pitchFamily="34" charset="0"/>
                <a:cs typeface="Calibri" pitchFamily="34" charset="0"/>
              </a:rPr>
              <a:t> </a:t>
            </a:r>
            <a:r>
              <a:rPr lang="el-GR" dirty="0">
                <a:latin typeface="Calibri" panose="020F0502020204030204" pitchFamily="34" charset="0"/>
                <a:cs typeface="Calibri" panose="020F0502020204030204" pitchFamily="34" charset="0"/>
              </a:rPr>
              <a:t>Σύγχρονες εποικοδομητικές </a:t>
            </a:r>
            <a:r>
              <a:rPr lang="el-GR" b="1" dirty="0">
                <a:latin typeface="Calibri" panose="020F0502020204030204" pitchFamily="34" charset="0"/>
                <a:cs typeface="Calibri" panose="020F0502020204030204" pitchFamily="34" charset="0"/>
              </a:rPr>
              <a:t>προσεγγίσεις εννοιών με δυναμικό τρόπο, απειρία μετασχηματισμών, πολλαπλές αναπαραστάσεις. </a:t>
            </a:r>
            <a:r>
              <a:rPr lang="el-GR" dirty="0">
                <a:latin typeface="Calibri" panose="020F0502020204030204" pitchFamily="34" charset="0"/>
                <a:cs typeface="Calibri" panose="020F0502020204030204" pitchFamily="34" charset="0"/>
              </a:rPr>
              <a:t>Κάθε  γραμμική εξίσωση για τον μαθητή ήταν πλέον μια ευθεία την οποία</a:t>
            </a:r>
            <a:r>
              <a:rPr lang="el-GR" b="1" dirty="0">
                <a:latin typeface="Calibri" panose="020F0502020204030204" pitchFamily="34" charset="0"/>
                <a:cs typeface="Calibri" panose="020F0502020204030204" pitchFamily="34" charset="0"/>
              </a:rPr>
              <a:t> μπορούσε να σχεδιάσει άμεσα και να έχει μπροστά του πολλές αναπαραστάσεις της.  </a:t>
            </a:r>
            <a:r>
              <a:rPr lang="el-GR" dirty="0">
                <a:latin typeface="Calibri" panose="020F0502020204030204" pitchFamily="34" charset="0"/>
                <a:cs typeface="Calibri" panose="020F0502020204030204" pitchFamily="34" charset="0"/>
              </a:rPr>
              <a:t>Οι μαθητές οδηγήθηκαν </a:t>
            </a:r>
            <a:r>
              <a:rPr lang="el-GR" b="1" dirty="0">
                <a:latin typeface="Calibri" panose="020F0502020204030204" pitchFamily="34" charset="0"/>
                <a:cs typeface="Calibri" panose="020F0502020204030204" pitchFamily="34" charset="0"/>
              </a:rPr>
              <a:t>σε ανακάλυψη</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της λύσης</a:t>
            </a:r>
            <a:r>
              <a:rPr lang="el-GR" dirty="0">
                <a:latin typeface="Calibri" panose="020F0502020204030204" pitchFamily="34" charset="0"/>
                <a:cs typeface="Calibri" panose="020F0502020204030204" pitchFamily="34" charset="0"/>
              </a:rPr>
              <a:t> της παραπάνω </a:t>
            </a:r>
            <a:r>
              <a:rPr lang="el-GR" b="1" dirty="0">
                <a:latin typeface="Calibri" panose="020F0502020204030204" pitchFamily="34" charset="0"/>
                <a:cs typeface="Calibri" panose="020F0502020204030204" pitchFamily="34" charset="0"/>
              </a:rPr>
              <a:t>εξίσωσης</a:t>
            </a:r>
            <a:r>
              <a:rPr lang="el-GR" dirty="0">
                <a:latin typeface="Calibri" panose="020F0502020204030204" pitchFamily="34" charset="0"/>
                <a:cs typeface="Calibri" panose="020F0502020204030204" pitchFamily="34" charset="0"/>
              </a:rPr>
              <a:t> σαν </a:t>
            </a:r>
            <a:r>
              <a:rPr lang="el-GR" b="1" dirty="0">
                <a:latin typeface="Calibri" panose="020F0502020204030204" pitchFamily="34" charset="0"/>
                <a:cs typeface="Calibri" panose="020F0502020204030204" pitchFamily="34" charset="0"/>
              </a:rPr>
              <a:t>ζεύγος αριθμητικών συντεταγμένων σημείου </a:t>
            </a:r>
            <a:r>
              <a:rPr lang="el-GR" dirty="0">
                <a:latin typeface="Calibri" panose="020F0502020204030204" pitchFamily="34" charset="0"/>
                <a:cs typeface="Calibri" panose="020F0502020204030204" pitchFamily="34" charset="0"/>
              </a:rPr>
              <a:t>που </a:t>
            </a:r>
            <a:r>
              <a:rPr lang="el-GR" b="1" dirty="0">
                <a:latin typeface="Calibri" panose="020F0502020204030204" pitchFamily="34" charset="0"/>
                <a:cs typeface="Calibri" panose="020F0502020204030204" pitchFamily="34" charset="0"/>
              </a:rPr>
              <a:t>ανήκει πάνω σε αυτήν</a:t>
            </a:r>
            <a:r>
              <a:rPr lang="el-GR" dirty="0">
                <a:latin typeface="Calibri" panose="020F0502020204030204" pitchFamily="34" charset="0"/>
                <a:cs typeface="Calibri" panose="020F0502020204030204" pitchFamily="34" charset="0"/>
              </a:rPr>
              <a:t>.  Έτσι και το σύστημα των 2 γραμμικών εξισώσεων έχει πιο κατανοητή μορφή, μιας και οπτικά παρίστατο από ένα ζεύγος ευθειών. Οι μαθητές </a:t>
            </a:r>
            <a:r>
              <a:rPr lang="el-GR" b="1" dirty="0">
                <a:latin typeface="Calibri" panose="020F0502020204030204" pitchFamily="34" charset="0"/>
                <a:cs typeface="Calibri" panose="020F0502020204030204" pitchFamily="34" charset="0"/>
              </a:rPr>
              <a:t>μελέτησαν </a:t>
            </a:r>
            <a:r>
              <a:rPr lang="el-GR" dirty="0">
                <a:latin typeface="Calibri" panose="020F0502020204030204" pitchFamily="34" charset="0"/>
                <a:cs typeface="Calibri" panose="020F0502020204030204" pitchFamily="34" charset="0"/>
              </a:rPr>
              <a:t> την </a:t>
            </a:r>
            <a:r>
              <a:rPr lang="el-GR" b="1" dirty="0">
                <a:latin typeface="Calibri" panose="020F0502020204030204" pitchFamily="34" charset="0"/>
                <a:cs typeface="Calibri" panose="020F0502020204030204" pitchFamily="34" charset="0"/>
              </a:rPr>
              <a:t>σχετική θέση δύο ευθειών</a:t>
            </a:r>
            <a:r>
              <a:rPr lang="el-GR" dirty="0">
                <a:latin typeface="Calibri" panose="020F0502020204030204" pitchFamily="34" charset="0"/>
                <a:cs typeface="Calibri" panose="020F0502020204030204" pitchFamily="34" charset="0"/>
              </a:rPr>
              <a:t> που εξαρτιούνταν  από την σχέση των λόγων των συντελεστών τους και</a:t>
            </a:r>
            <a:r>
              <a:rPr lang="el-GR" b="1" dirty="0">
                <a:latin typeface="Calibri" panose="020F0502020204030204" pitchFamily="34" charset="0"/>
                <a:cs typeface="Calibri" panose="020F0502020204030204" pitchFamily="34" charset="0"/>
              </a:rPr>
              <a:t> ανακάλυψαν</a:t>
            </a:r>
            <a:r>
              <a:rPr lang="el-GR" dirty="0">
                <a:latin typeface="Calibri" panose="020F0502020204030204" pitchFamily="34" charset="0"/>
                <a:cs typeface="Calibri" panose="020F0502020204030204" pitchFamily="34" charset="0"/>
              </a:rPr>
              <a:t> την λύση του συστήματος σαν ζεύγος αριθμητικών συντεταγμένων κοινού σημείου, εάν υπάρχει.</a:t>
            </a:r>
          </a:p>
          <a:p>
            <a:endParaRPr lang="el-GR" sz="1600" dirty="0">
              <a:latin typeface="Calibri" pitchFamily="34" charset="0"/>
              <a:cs typeface="Calibri" pitchFamily="34" charset="0"/>
            </a:endParaRPr>
          </a:p>
        </p:txBody>
      </p:sp>
    </p:spTree>
    <p:extLst>
      <p:ext uri="{BB962C8B-B14F-4D97-AF65-F5344CB8AC3E}">
        <p14:creationId xmlns:p14="http://schemas.microsoft.com/office/powerpoint/2010/main" val="231395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fld id="{2754ED01-E2A0-4C1E-8E21-014B99041579}" type="slidenum">
              <a:rPr lang="en-US" smtClean="0"/>
              <a:pPr/>
              <a:t>8</a:t>
            </a:fld>
            <a:endParaRPr lang="en-US" dirty="0"/>
          </a:p>
        </p:txBody>
      </p:sp>
      <p:sp>
        <p:nvSpPr>
          <p:cNvPr id="4" name="Θέση περιεχομένου 3"/>
          <p:cNvSpPr>
            <a:spLocks noGrp="1"/>
          </p:cNvSpPr>
          <p:nvPr>
            <p:ph sz="half" idx="2"/>
          </p:nvPr>
        </p:nvSpPr>
        <p:spPr>
          <a:xfrm>
            <a:off x="515155" y="557213"/>
            <a:ext cx="8190963" cy="4129087"/>
          </a:xfrm>
        </p:spPr>
        <p:txBody>
          <a:bodyPr>
            <a:normAutofit fontScale="55000" lnSpcReduction="20000"/>
          </a:bodyPr>
          <a:lstStyle/>
          <a:p>
            <a:pPr>
              <a:buFont typeface="Wingdings" panose="05000000000000000000" pitchFamily="2" charset="2"/>
              <a:buChar char="v"/>
            </a:pPr>
            <a:r>
              <a:rPr lang="el-GR" sz="3600" b="1" dirty="0">
                <a:solidFill>
                  <a:srgbClr val="261CA4"/>
                </a:solidFill>
                <a:latin typeface="Calibri" pitchFamily="34" charset="0"/>
                <a:cs typeface="Calibri" pitchFamily="34" charset="0"/>
              </a:rPr>
              <a:t> </a:t>
            </a:r>
            <a:r>
              <a:rPr lang="en-US" sz="3600" b="1" dirty="0">
                <a:solidFill>
                  <a:srgbClr val="261CA4"/>
                </a:solidFill>
                <a:latin typeface="Calibri" pitchFamily="34" charset="0"/>
                <a:cs typeface="Calibri" pitchFamily="34" charset="0"/>
              </a:rPr>
              <a:t>Καινοτομίες.</a:t>
            </a:r>
            <a:endParaRPr lang="el-GR" sz="3600" dirty="0">
              <a:solidFill>
                <a:srgbClr val="261CA4"/>
              </a:solidFill>
              <a:latin typeface="Calibri" pitchFamily="34" charset="0"/>
              <a:cs typeface="Calibri" pitchFamily="34" charset="0"/>
            </a:endParaRPr>
          </a:p>
          <a:p>
            <a:pPr lvl="0">
              <a:buFont typeface="Wingdings" pitchFamily="2" charset="2"/>
              <a:buChar char="§"/>
            </a:pPr>
            <a:r>
              <a:rPr lang="el-GR" sz="3300" b="1" dirty="0">
                <a:latin typeface="Calibri" pitchFamily="34" charset="0"/>
                <a:cs typeface="Calibri" pitchFamily="34" charset="0"/>
              </a:rPr>
              <a:t> Έγινε ομαδοσυνεργατική δουλειά</a:t>
            </a:r>
            <a:r>
              <a:rPr lang="el-GR" sz="3300" dirty="0">
                <a:latin typeface="Calibri" pitchFamily="34" charset="0"/>
                <a:cs typeface="Calibri" pitchFamily="34" charset="0"/>
              </a:rPr>
              <a:t> </a:t>
            </a:r>
            <a:r>
              <a:rPr lang="el-GR" sz="3200" dirty="0">
                <a:latin typeface="Calibri" pitchFamily="34" charset="0"/>
                <a:cs typeface="Calibri" pitchFamily="34" charset="0"/>
              </a:rPr>
              <a:t>για τη διαπραγμάτευση των απόψεων και τελικών συμπερασμάτων από τους μαθητές και έγινε αλλαγή της στάσης των μαθητών στα μαθηματικά και στην διαδικασία προσέγγισης τους. Οι μαθητές συνειδητοποίησαν  ότι τα μαθηματικά αποτελούν αντικείμενο διερεύνησης.</a:t>
            </a:r>
            <a:endParaRPr lang="el-GR" sz="3200" b="1" dirty="0" smtClean="0">
              <a:latin typeface="Calibri" pitchFamily="34" charset="0"/>
              <a:cs typeface="Calibri" pitchFamily="34" charset="0"/>
            </a:endParaRPr>
          </a:p>
          <a:p>
            <a:pPr lvl="0">
              <a:buFont typeface="Wingdings" pitchFamily="2" charset="2"/>
              <a:buChar char="§"/>
            </a:pPr>
            <a:r>
              <a:rPr lang="el-GR" sz="3200" b="1" dirty="0" smtClean="0">
                <a:latin typeface="Calibri" pitchFamily="34" charset="0"/>
                <a:cs typeface="Calibri" pitchFamily="34" charset="0"/>
              </a:rPr>
              <a:t> </a:t>
            </a:r>
            <a:r>
              <a:rPr lang="el-GR" sz="3200" b="1" dirty="0">
                <a:latin typeface="Calibri" pitchFamily="34" charset="0"/>
                <a:cs typeface="Calibri" pitchFamily="34" charset="0"/>
              </a:rPr>
              <a:t>Δόθηκαν Φύλλα εργασίας</a:t>
            </a:r>
            <a:r>
              <a:rPr lang="el-GR" sz="3200" dirty="0">
                <a:latin typeface="Calibri" pitchFamily="34" charset="0"/>
                <a:cs typeface="Calibri" pitchFamily="34" charset="0"/>
              </a:rPr>
              <a:t> με προσεκτικά σχεδιασμένες ερωτήσεις.</a:t>
            </a:r>
          </a:p>
          <a:p>
            <a:pPr lvl="0">
              <a:buFont typeface="Wingdings" pitchFamily="2" charset="2"/>
              <a:buChar char="§"/>
            </a:pPr>
            <a:r>
              <a:rPr lang="el-GR" sz="3200" b="1" dirty="0">
                <a:latin typeface="Calibri" pitchFamily="34" charset="0"/>
                <a:cs typeface="Calibri" pitchFamily="34" charset="0"/>
              </a:rPr>
              <a:t> Ο Καθηγητής </a:t>
            </a:r>
            <a:r>
              <a:rPr lang="el-GR" sz="3200" dirty="0">
                <a:latin typeface="Calibri" pitchFamily="34" charset="0"/>
                <a:cs typeface="Calibri" pitchFamily="34" charset="0"/>
              </a:rPr>
              <a:t>είχε ρόλο του εξυπηρετητή της μάθησης του μαθητή, σχεδιάζοντας κατάλληλο περιβάλλον μάθησης και όχι το ρόλο του πομπού γνώσεων που συνήθως συμβαίνει στο περιβάλλον μιας παραδοσιακής τάξης. Η διδασκαλία έγινε διαφορετική δίνοντας έμφαση σε </a:t>
            </a:r>
            <a:r>
              <a:rPr lang="el-GR" sz="3200" b="1" dirty="0">
                <a:latin typeface="Calibri" pitchFamily="34" charset="0"/>
                <a:cs typeface="Calibri" pitchFamily="34" charset="0"/>
              </a:rPr>
              <a:t>διαδικασίες που επέτρεψαν την πειραματική προσέγγιση της γνώσης κάνοντας τον ίδιο τον μαθητή ερευνητή μετέχοντας με τον ίδιο τον δάσκαλο σε μια διαδικασία ενεργούς έρευνας</a:t>
            </a:r>
            <a:r>
              <a:rPr lang="el-GR" sz="3200" dirty="0">
                <a:latin typeface="Calibri" pitchFamily="34" charset="0"/>
                <a:cs typeface="Calibri" pitchFamily="34" charset="0"/>
              </a:rPr>
              <a:t> η οποία έκανε την αποτελεσματική διδασκαλία και βελτίωσε την μάθηση. Ο δάσκαλος λειτούργησε σε ένα σύνθετο περιβάλλον μεταξύ διδασκαλίας τεχνολογίας και ανθρώπινων σχέσεων.</a:t>
            </a:r>
          </a:p>
        </p:txBody>
      </p:sp>
    </p:spTree>
    <p:extLst>
      <p:ext uri="{BB962C8B-B14F-4D97-AF65-F5344CB8AC3E}">
        <p14:creationId xmlns:p14="http://schemas.microsoft.com/office/powerpoint/2010/main" val="231930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6 - TextBox"/>
          <p:cNvSpPr txBox="1"/>
          <p:nvPr/>
        </p:nvSpPr>
        <p:spPr>
          <a:xfrm>
            <a:off x="450761" y="479774"/>
            <a:ext cx="8332631" cy="4616648"/>
          </a:xfrm>
          <a:prstGeom prst="rect">
            <a:avLst/>
          </a:prstGeom>
          <a:noFill/>
        </p:spPr>
        <p:txBody>
          <a:bodyPr wrap="square" rtlCol="0">
            <a:spAutoFit/>
          </a:bodyPr>
          <a:lstStyle/>
          <a:p>
            <a:pPr lvl="0">
              <a:buFont typeface="Wingdings" pitchFamily="2" charset="2"/>
              <a:buChar char="v"/>
            </a:pPr>
            <a:r>
              <a:rPr lang="el-GR" sz="2000" b="1" dirty="0" smtClean="0">
                <a:solidFill>
                  <a:srgbClr val="261CA4"/>
                </a:solidFill>
                <a:latin typeface="Calibri" pitchFamily="34" charset="0"/>
                <a:cs typeface="Calibri" pitchFamily="34" charset="0"/>
              </a:rPr>
              <a:t> </a:t>
            </a:r>
            <a:r>
              <a:rPr lang="en-US" sz="2000" b="1" dirty="0" smtClean="0">
                <a:solidFill>
                  <a:srgbClr val="261CA4"/>
                </a:solidFill>
                <a:latin typeface="Calibri" pitchFamily="34" charset="0"/>
                <a:cs typeface="Calibri" pitchFamily="34" charset="0"/>
              </a:rPr>
              <a:t>Προστιθέμενη αξία.</a:t>
            </a:r>
            <a:endParaRPr lang="el-GR" sz="2000" dirty="0" smtClean="0">
              <a:solidFill>
                <a:srgbClr val="261CA4"/>
              </a:solidFill>
              <a:latin typeface="Calibri" pitchFamily="34" charset="0"/>
              <a:cs typeface="Calibri" pitchFamily="34" charset="0"/>
            </a:endParaRPr>
          </a:p>
          <a:p>
            <a:r>
              <a:rPr lang="el-GR" sz="1600" dirty="0"/>
              <a:t>Η παρούσα ΑΕΠ αναδεικνύει συγκεκριμένες δράσεις οι οποίες δεν μπορούν να υλοποιηθούν με τα συμβατικά αναπαραστατικά μέσα (βιβλίο – τετράδιο - μολύβι) ενώ συγχρόνως επέκτεινε τους γνωστικούς ορίζοντες του χρήστη. Συγκεκριμένα οι μαθητές</a:t>
            </a:r>
            <a:r>
              <a:rPr lang="el-GR" sz="1600" b="1" dirty="0"/>
              <a:t>: </a:t>
            </a:r>
            <a:endParaRPr lang="el-GR" sz="1600" dirty="0"/>
          </a:p>
          <a:p>
            <a:pPr marL="285750" lvl="0" indent="-285750">
              <a:buFont typeface="Wingdings" panose="05000000000000000000" pitchFamily="2" charset="2"/>
              <a:buChar char="ü"/>
            </a:pPr>
            <a:r>
              <a:rPr lang="el-GR" sz="1600" b="1" dirty="0"/>
              <a:t>Ανίχνευσαν</a:t>
            </a:r>
            <a:r>
              <a:rPr lang="el-GR" sz="1600" dirty="0"/>
              <a:t> την σχέση της εξίσωσης μιας τυχαίας ευθείας και των συντεταγμένων οποιουδήποτε σημείου του επιπέδου, δηλαδή τι συμβαίνει </a:t>
            </a:r>
            <a:r>
              <a:rPr lang="el-GR" sz="1600" b="1" dirty="0"/>
              <a:t>αλγεβρικά</a:t>
            </a:r>
            <a:r>
              <a:rPr lang="el-GR" sz="1600" dirty="0"/>
              <a:t> όταν ένα σημείο βρίσκεται πάνω στην ευθεία και  τι  όταν ένα σημείο βρίσκεται σε ένα από τα δύο ημιεπίπεδα στα οποία χωρίζει η ευθεία το επίπεδο.</a:t>
            </a:r>
          </a:p>
          <a:p>
            <a:pPr marL="285750" lvl="0" indent="-285750">
              <a:buFont typeface="Wingdings" panose="05000000000000000000" pitchFamily="2" charset="2"/>
              <a:buChar char="ü"/>
            </a:pPr>
            <a:r>
              <a:rPr lang="el-GR" sz="1600" dirty="0"/>
              <a:t> </a:t>
            </a:r>
            <a:r>
              <a:rPr lang="el-GR" sz="1600" b="1" dirty="0"/>
              <a:t>Αναπαράστησαν</a:t>
            </a:r>
            <a:r>
              <a:rPr lang="el-GR" sz="1600" dirty="0"/>
              <a:t> την γραφική παράσταση της εξίσωσης α</a:t>
            </a:r>
            <a:r>
              <a:rPr lang="en-US" sz="1600" dirty="0"/>
              <a:t>x</a:t>
            </a:r>
            <a:r>
              <a:rPr lang="el-GR" sz="1600" dirty="0"/>
              <a:t>+β</a:t>
            </a:r>
            <a:r>
              <a:rPr lang="en-US" sz="1600" dirty="0"/>
              <a:t>y</a:t>
            </a:r>
            <a:r>
              <a:rPr lang="el-GR" sz="1600" dirty="0"/>
              <a:t>=γ  με άπειρες θεωρητικά τιμές των συντελεστών α, β, γ, που τους παρέχει το λογισμικό με τους δρομείς.</a:t>
            </a:r>
          </a:p>
          <a:p>
            <a:pPr marL="285750" lvl="0" indent="-285750">
              <a:buFont typeface="Wingdings" panose="05000000000000000000" pitchFamily="2" charset="2"/>
              <a:buChar char="ü"/>
            </a:pPr>
            <a:r>
              <a:rPr lang="el-GR" sz="1600" dirty="0"/>
              <a:t> </a:t>
            </a:r>
            <a:r>
              <a:rPr lang="el-GR" sz="1600" b="1" dirty="0"/>
              <a:t>Διερεύνησαν</a:t>
            </a:r>
            <a:r>
              <a:rPr lang="el-GR" sz="1600" dirty="0"/>
              <a:t> και κατόπιν </a:t>
            </a:r>
            <a:r>
              <a:rPr lang="el-GR" sz="1600" b="1" dirty="0"/>
              <a:t>ανακάλυψαν</a:t>
            </a:r>
            <a:r>
              <a:rPr lang="el-GR" sz="1600" dirty="0"/>
              <a:t> τις άπειρες λύσεις της παραπάνω εξίσωσης σαν ζεύγος αριθμητικών συντεταγμένων σημείου που βρίσκεται πάνω στην γραφική παράσταση της εξίσωσης.</a:t>
            </a:r>
          </a:p>
          <a:p>
            <a:pPr marL="285750" lvl="0" indent="-285750">
              <a:buFont typeface="Wingdings" panose="05000000000000000000" pitchFamily="2" charset="2"/>
              <a:buChar char="ü"/>
            </a:pPr>
            <a:r>
              <a:rPr lang="el-GR" sz="1600" dirty="0"/>
              <a:t> </a:t>
            </a:r>
            <a:r>
              <a:rPr lang="el-GR" sz="1600" b="1" dirty="0"/>
              <a:t>Πειραματίστηκαν</a:t>
            </a:r>
            <a:r>
              <a:rPr lang="el-GR" sz="1600" dirty="0"/>
              <a:t> με τους συντελεστές, ανίχνευσαν τη σχετική θέση δύο ευθειών (πλήθος των λύσεων του συστήματος) σε σχέση με τους λόγους των συντελεστών τους και</a:t>
            </a:r>
            <a:r>
              <a:rPr lang="el-GR" sz="1600" b="1" dirty="0"/>
              <a:t> ανακάλυψαν</a:t>
            </a:r>
            <a:r>
              <a:rPr lang="el-GR" sz="1600" dirty="0"/>
              <a:t> την λύση του συστήματος σαν ζεύγος αριθμητικών συντεταγμένων κοινού σημείου, εάν υπήρχε.</a:t>
            </a:r>
          </a:p>
          <a:p>
            <a:endParaRPr lang="el-GR" dirty="0"/>
          </a:p>
        </p:txBody>
      </p:sp>
    </p:spTree>
    <p:extLst>
      <p:ext uri="{BB962C8B-B14F-4D97-AF65-F5344CB8AC3E}">
        <p14:creationId xmlns:p14="http://schemas.microsoft.com/office/powerpoint/2010/main" val="3353983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1441</TotalTime>
  <Words>3943</Words>
  <Application>Microsoft Office PowerPoint</Application>
  <PresentationFormat>Προβολή στην οθόνη (4:3)</PresentationFormat>
  <Paragraphs>218</Paragraphs>
  <Slides>36</Slides>
  <Notes>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36</vt:i4>
      </vt:variant>
    </vt:vector>
  </HeadingPairs>
  <TitlesOfParts>
    <vt:vector size="46" baseType="lpstr">
      <vt:lpstr>Arial</vt:lpstr>
      <vt:lpstr>Calibri</vt:lpstr>
      <vt:lpstr>Cambria</vt:lpstr>
      <vt:lpstr>Cambria Math</vt:lpstr>
      <vt:lpstr>Franklin Gothic Book</vt:lpstr>
      <vt:lpstr>Perpetua</vt:lpstr>
      <vt:lpstr>STKaiti</vt:lpstr>
      <vt:lpstr>Tunga</vt:lpstr>
      <vt:lpstr>Wingdings</vt:lpstr>
      <vt:lpstr>DS_Open-Educational-Practices-ppt-Template-v2.0_20_11_2017</vt:lpstr>
      <vt:lpstr>Παρουσίαση του PowerPoint</vt:lpstr>
      <vt:lpstr>Παρουσίαση του PowerPoint</vt:lpstr>
      <vt:lpstr>ΣΥΝΤΟΜΗ ΠΕΡΙΓΡΑΦΗ</vt:lpstr>
      <vt:lpstr>ΣΥΝΤΟΜΗ ΠΕΡΙΓΡΑΦΗ</vt:lpstr>
      <vt:lpstr>ΣΧΕΔΙΑΣΜΟΣ ΤΗΣ ανοιχτησ εκπαιδευτικησ ΠΡΑΚΤΙΚΗΣ</vt:lpstr>
      <vt:lpstr>ΣΤΟΙΧΕΙΑ ΣΧΕΔΙΑΣΜΟΥ </vt:lpstr>
      <vt:lpstr>ΣΤΟΙΧΕΙΑ ΣΧΕΔΙΑΣΜΟΥ </vt:lpstr>
      <vt:lpstr>Παρουσίαση του PowerPoint</vt:lpstr>
      <vt:lpstr>ΣΤΟΙΧΕΙΑ ΣΧΕΔΙΑΣΜΟΥ </vt:lpstr>
      <vt:lpstr>ΔΙΔΑΚΤΙΚΟΙ ΣΤΟΧΟΙ</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ΣΤΟΙΧΕΙΑ ΤΕΚΜΗΡΙΩΣΗΣ ΚΑΙ ΕΠΕΚΤΑΣΗΣ</vt:lpstr>
      <vt:lpstr> ΑΠΟΤΕΛΕΣΜΑΤΑ - ΑΝΤΙΚΤΥΠΟΣ </vt:lpstr>
      <vt:lpstr> ΑΠΟΤΕΛΕΣΜΑΤΑ - ΑΝΤΙΚΤΥΠΟΣ </vt:lpstr>
      <vt:lpstr>ΑΠΡΟΣΜΕΝΑ ΓΕΓΟΝΟΤΑ </vt:lpstr>
      <vt:lpstr>ΕΚΠΑΙΔΕΥΤΙΚΗ ΤΕΧΝΙΚΗ  ΣΕ ΣΗΜΑΝΤΙΚΑ ΣΤΙΓΜΙΟΤΥΠΑ</vt:lpstr>
      <vt:lpstr>ΕΚΠΑΙΔΕΥΤΙΚΗ ΤΕΧΝΙΚΗ  ΣΕ ΣΗΜΑΝΤΙΚΑ ΣΤΙΓΜΙΟΤΥΠΑ</vt:lpstr>
      <vt:lpstr>ΣΧΕΣΗ ΜΕ ΑΛΛΕΣ ΑΝΟΙΧΤΕΣ ΕΚΠΑΙΔΕΥΤΙΚΕΣ ΠΡΑΚΤΙΚΕΣ</vt:lpstr>
      <vt:lpstr>ΣΧΕΣΗ ΜΕ ΑΛΛΕΣ ΑΝΟΙΧΤΕΣ ΕΚΠΑΙΔΕΥΤΙΚΕΣ ΠΡΑΚΤΙΚΕΣ</vt:lpstr>
      <vt:lpstr>ΣΧΕΣΗ ΜΕ ΑΛΛΕΣ ΑΝΟΙΧΤΕΣ ΕΚΠΑΙΔΕΥΤΙΚΕΣ ΠΡΑΚΤΙΚΕΣ</vt:lpstr>
      <vt:lpstr> ΠΡΟΣΘΕΤΟ ΥΛΙΚΟ ΠΟΥ ΑΞΙΟΠΟΙΗΘΗΚΕ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Συναρτήσεις y=αx2  και y=αx2+βx+γ με α≠</dc:title>
  <dc:creator>ΚΟΡΤΙΚΗ ΔΗΜΗΤΡΑ</dc:creator>
  <cp:lastModifiedBy>ΚΟΡΤΙΚΗ ΔΗΜΗΤΡΑ</cp:lastModifiedBy>
  <cp:revision>110</cp:revision>
  <dcterms:created xsi:type="dcterms:W3CDTF">2018-06-22T14:31:45Z</dcterms:created>
  <dcterms:modified xsi:type="dcterms:W3CDTF">2018-07-14T15:07:36Z</dcterms:modified>
</cp:coreProperties>
</file>