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8" r:id="rId3"/>
    <p:sldId id="262" r:id="rId4"/>
    <p:sldId id="271" r:id="rId5"/>
    <p:sldId id="272" r:id="rId6"/>
    <p:sldId id="263" r:id="rId7"/>
    <p:sldId id="257" r:id="rId8"/>
    <p:sldId id="273" r:id="rId9"/>
    <p:sldId id="260" r:id="rId10"/>
    <p:sldId id="266" r:id="rId11"/>
    <p:sldId id="274" r:id="rId12"/>
    <p:sldId id="284" r:id="rId13"/>
    <p:sldId id="285" r:id="rId14"/>
    <p:sldId id="278" r:id="rId15"/>
    <p:sldId id="279" r:id="rId16"/>
    <p:sldId id="280" r:id="rId17"/>
    <p:sldId id="281" r:id="rId18"/>
    <p:sldId id="282" r:id="rId19"/>
    <p:sldId id="283" r:id="rId20"/>
    <p:sldId id="265" r:id="rId21"/>
    <p:sldId id="268" r:id="rId22"/>
    <p:sldId id="269" r:id="rId23"/>
    <p:sldId id="276" r:id="rId24"/>
    <p:sldId id="275"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69" d="100"/>
          <a:sy n="69" d="100"/>
        </p:scale>
        <p:origin x="1320" y="78"/>
      </p:cViewPr>
      <p:guideLst>
        <p:guide orient="horz" pos="2160"/>
        <p:guide pos="2880"/>
      </p:guideLst>
    </p:cSldViewPr>
  </p:slideViewPr>
  <p:notesTextViewPr>
    <p:cViewPr>
      <p:scale>
        <a:sx n="1" d="1"/>
        <a:sy n="1" d="1"/>
      </p:scale>
      <p:origin x="0" y="0"/>
    </p:cViewPr>
  </p:notesTextViewPr>
  <p:sorterViewPr>
    <p:cViewPr>
      <p:scale>
        <a:sx n="100" d="100"/>
        <a:sy n="100" d="100"/>
      </p:scale>
      <p:origin x="0" y="-66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7/18/2018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7</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a:t>Κάντε κλικ για να επεξεργαστείτε τον τίτλο υποδείγματος</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July 18,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a:t>Κάντε κλικ για να επεξεργαστείτε τον τίτλο υποδείγματος</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a:t>Κάντε κλικ για να επεξεργαστείτε τον τίτλο υποδείγματος</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a:t>Επεξεργασία στυλ υποδείγματος κειμένου</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a:t>Κάντε κλικ στο εικονίδιο για να προσθέσετε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a:t>Κάντε κλικ για να επεξεργαστείτε τον τίτλο υποδείγματος</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a:t>Κάντε κλικ για να επεξεργαστείτε τον τίτλο υποδείγματος</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a:t>Κάντε κλικ για να επεξεργαστείτε τον τίτλο υποδείγματος</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a:t>Επεξεργασία 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a:t>Επεξεργασία 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a:t>Κάντε κλικ για να επεξεργαστείτε τον τίτλο υποδείγματος</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books.edu.gr/modules/ebook/show.php/DSDIM-E103/500/3258,13266/"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Alexander_the_Great" TargetMode="External"/><Relationship Id="rId7" Type="http://schemas.openxmlformats.org/officeDocument/2006/relationships/hyperlink" Target="https://www.freetech4teachers.com/2016/02/how-to-create-historical-facebook.html" TargetMode="External"/><Relationship Id="rId2" Type="http://schemas.openxmlformats.org/officeDocument/2006/relationships/hyperlink" Target="http://ebooks.edu.gr/modules/ebook/show.php/DSDIM-E103/440/2920,11572/" TargetMode="External"/><Relationship Id="rId1" Type="http://schemas.openxmlformats.org/officeDocument/2006/relationships/slideLayout" Target="../slideLayouts/slideLayout3.xml"/><Relationship Id="rId6" Type="http://schemas.openxmlformats.org/officeDocument/2006/relationships/hyperlink" Target="https://teachables.scholastic.com/teachables/books/Biography-Report-Fill-In-Poster-9780439323239_001.html" TargetMode="External"/><Relationship Id="rId5" Type="http://schemas.openxmlformats.org/officeDocument/2006/relationships/hyperlink" Target="https://www.slideshare.net/e007534/historical-twitter-template" TargetMode="External"/><Relationship Id="rId4" Type="http://schemas.openxmlformats.org/officeDocument/2006/relationships/hyperlink" Target="https://gr.pinterest.com/pin/23517241176520645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200" dirty="0"/>
              <a:t>ΤΙΤΛΟΣ </a:t>
            </a:r>
            <a:br>
              <a:rPr lang="el-GR" sz="4200" dirty="0"/>
            </a:br>
            <a:r>
              <a:rPr lang="el-GR" sz="4200" dirty="0" err="1"/>
              <a:t>ανοιχτησ</a:t>
            </a:r>
            <a:r>
              <a:rPr lang="el-GR" sz="4200" dirty="0"/>
              <a:t> </a:t>
            </a:r>
            <a:r>
              <a:rPr lang="el-GR" sz="4200" cap="none" dirty="0"/>
              <a:t>ΕΚΠΑΙΔΕΥΤΙΚΗΣ ΠΡΑΚΤΙΚΗΣ</a:t>
            </a:r>
            <a:endParaRPr lang="en-US" sz="4200" cap="none" dirty="0"/>
          </a:p>
        </p:txBody>
      </p:sp>
      <p:sp>
        <p:nvSpPr>
          <p:cNvPr id="8" name="TextBox 7"/>
          <p:cNvSpPr txBox="1"/>
          <p:nvPr/>
        </p:nvSpPr>
        <p:spPr>
          <a:xfrm>
            <a:off x="4900614" y="4659004"/>
            <a:ext cx="3816074" cy="338554"/>
          </a:xfrm>
          <a:prstGeom prst="rect">
            <a:avLst/>
          </a:prstGeom>
          <a:noFill/>
        </p:spPr>
        <p:txBody>
          <a:bodyPr wrap="square" rtlCol="0">
            <a:spAutoFit/>
          </a:bodyPr>
          <a:lstStyle/>
          <a:p>
            <a:r>
              <a:rPr lang="el-GR" sz="1600" dirty="0">
                <a:solidFill>
                  <a:schemeClr val="bg2">
                    <a:lumMod val="10000"/>
                  </a:schemeClr>
                </a:solidFill>
              </a:rPr>
              <a:t>Ευαγγελία Σαρίγκολη,ΠΕ06</a:t>
            </a:r>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a:solidFill>
                  <a:schemeClr val="accent3">
                    <a:lumMod val="50000"/>
                  </a:schemeClr>
                </a:solidFill>
                <a:ea typeface="+mj-ea"/>
                <a:cs typeface="Tunga" pitchFamily="2"/>
              </a:rPr>
              <a:t>ΓΙΑΝΝΙΤΣΑ / 10/7/2018</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a:solidFill>
                  <a:schemeClr val="accent2">
                    <a:lumMod val="75000"/>
                  </a:schemeClr>
                </a:solidFill>
                <a:effectLst>
                  <a:outerShdw blurRad="38100" dist="38100" dir="2700000" algn="tl">
                    <a:srgbClr val="000000">
                      <a:alpha val="43137"/>
                    </a:srgbClr>
                  </a:outerShdw>
                </a:effectLst>
              </a:rPr>
              <a:t>ΟΝΟΜΑ ΣΧΟΛΕΙΟΥ</a:t>
            </a:r>
          </a:p>
        </p:txBody>
      </p:sp>
      <p:pic>
        <p:nvPicPr>
          <p:cNvPr id="4" name="Εικόνα 3">
            <a:extLst>
              <a:ext uri="{FF2B5EF4-FFF2-40B4-BE49-F238E27FC236}">
                <a16:creationId xmlns:a16="http://schemas.microsoft.com/office/drawing/2014/main" id="{9BF1D9EB-DE5D-4719-8B14-6EC830DDCD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599" y="4437701"/>
            <a:ext cx="3066434" cy="986069"/>
          </a:xfrm>
          <a:prstGeom prst="rect">
            <a:avLst/>
          </a:prstGeom>
        </p:spPr>
      </p:pic>
    </p:spTree>
    <p:extLst>
      <p:ext uri="{BB962C8B-B14F-4D97-AF65-F5344CB8AC3E}">
        <p14:creationId xmlns:p14="http://schemas.microsoft.com/office/powerpoint/2010/main" val="3391112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1578280" y="1648320"/>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1578281" y="1648319"/>
            <a:ext cx="5800298" cy="1692322"/>
          </a:xfrm>
        </p:spPr>
        <p:txBody>
          <a:bodyPr>
            <a:normAutofit/>
          </a:bodyPr>
          <a:lstStyle/>
          <a:p>
            <a:r>
              <a:rPr lang="en-US" b="0" dirty="0"/>
              <a:t> </a:t>
            </a:r>
            <a:endParaRPr lang="el-GR" b="0" dirty="0"/>
          </a:p>
          <a:p>
            <a:r>
              <a:rPr lang="en-US" b="0" dirty="0">
                <a:hlinkClick r:id="rId2"/>
              </a:rPr>
              <a:t>http://ebooks.edu.gr/modules/ebook/show.php/DSDIM-E103/500/3258,13266/</a:t>
            </a:r>
            <a:endParaRPr lang="el-GR" b="0" dirty="0"/>
          </a:p>
          <a:p>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a:t>Ψηφιακό Εκπαιδευτικό Περιεχόμενο: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11</a:t>
            </a:fld>
            <a:endParaRPr lang="en-US" dirty="0"/>
          </a:p>
        </p:txBody>
      </p:sp>
      <p:sp>
        <p:nvSpPr>
          <p:cNvPr id="10" name="Content Placeholder 9"/>
          <p:cNvSpPr>
            <a:spLocks noGrp="1"/>
          </p:cNvSpPr>
          <p:nvPr>
            <p:ph sz="half" idx="2"/>
          </p:nvPr>
        </p:nvSpPr>
        <p:spPr>
          <a:xfrm>
            <a:off x="557213" y="557214"/>
            <a:ext cx="8027229" cy="4278022"/>
          </a:xfrm>
        </p:spPr>
        <p:txBody>
          <a:bodyPr>
            <a:normAutofit fontScale="70000" lnSpcReduction="20000"/>
          </a:bodyPr>
          <a:lstStyle/>
          <a:p>
            <a:pPr lvl="1">
              <a:buFont typeface="Arial" pitchFamily="34" charset="0"/>
              <a:buChar char="•"/>
            </a:pPr>
            <a:r>
              <a:rPr lang="el-GR" sz="2900" b="1" dirty="0"/>
              <a:t>Περιγραφή: Αρχικά  δουλεύουμε με  πολυτροπικό κείμενο στον </a:t>
            </a:r>
            <a:r>
              <a:rPr lang="el-GR" sz="2900" b="1" dirty="0" err="1"/>
              <a:t>διαδραστικό</a:t>
            </a:r>
            <a:r>
              <a:rPr lang="el-GR" sz="2900" b="1" dirty="0"/>
              <a:t> πίνακα. Είναι το τελευταίο κείμενο μιας ενότητας που αφορά σημαντικές προσωπικότητες του παρελθόντος (Aristophanes- Shakespeare- El Greco…). Χρησιμοποιούμε υπερσυνδέσεις (εξωτερικές και εσωτερικές),σελιδοδείκτες, συμβουλές οθόνης, εικόνες και  χάρτες.</a:t>
            </a:r>
          </a:p>
          <a:p>
            <a:pPr lvl="1">
              <a:buFont typeface="Arial" pitchFamily="34" charset="0"/>
              <a:buChar char="•"/>
            </a:pPr>
            <a:r>
              <a:rPr lang="el-GR" sz="2900" b="1" dirty="0"/>
              <a:t>Προσεγγίζουμε και κατανοούμε το κείμενο λεξιλογικά /συντακτικά και νοηματικά ώστε να μπορέσουμε να δουλέψουμε πάνω του με κριτική διάθεση (</a:t>
            </a:r>
            <a:r>
              <a:rPr lang="el-GR" sz="2900" b="1" dirty="0" err="1"/>
              <a:t>critical</a:t>
            </a:r>
            <a:r>
              <a:rPr lang="el-GR" sz="2900" b="1" dirty="0"/>
              <a:t> </a:t>
            </a:r>
            <a:r>
              <a:rPr lang="el-GR" sz="2900" b="1" dirty="0" err="1"/>
              <a:t>approach</a:t>
            </a:r>
            <a:r>
              <a:rPr lang="el-GR" sz="2900" b="1" dirty="0"/>
              <a:t>). Οι μαθητές εργάζονται κατόπιν σε φύλλο εργασίας που εξυπηρετεί αυτό το  σκοπό.</a:t>
            </a:r>
          </a:p>
          <a:p>
            <a:pPr marL="0" lvl="1" indent="0">
              <a:buNone/>
            </a:pPr>
            <a:r>
              <a:rPr lang="en-US" sz="2900" b="1" dirty="0"/>
              <a:t>                             </a:t>
            </a:r>
          </a:p>
          <a:p>
            <a:pPr lvl="1">
              <a:buFont typeface="Arial" pitchFamily="34" charset="0"/>
              <a:buChar char="•"/>
            </a:pPr>
            <a:endParaRPr lang="en-US" sz="2900" b="1" dirty="0"/>
          </a:p>
          <a:p>
            <a:pPr lvl="1">
              <a:buFont typeface="Arial" pitchFamily="34" charset="0"/>
              <a:buChar char="•"/>
            </a:pPr>
            <a:r>
              <a:rPr lang="el-GR" sz="2900" b="1" dirty="0"/>
              <a:t>Αποτελέσματα της δραστηριότητας: Κατανόηση και κριτική διάθεση </a:t>
            </a:r>
          </a:p>
          <a:p>
            <a:pPr marL="0" lvl="1" indent="0">
              <a:buNone/>
            </a:pPr>
            <a:endParaRPr lang="en-US" sz="2900" b="1" dirty="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val="1679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F7B257-52F9-4E3C-8ABA-2A18D77D911B}"/>
              </a:ext>
            </a:extLst>
          </p:cNvPr>
          <p:cNvSpPr>
            <a:spLocks noGrp="1"/>
          </p:cNvSpPr>
          <p:nvPr>
            <p:ph type="title"/>
          </p:nvPr>
        </p:nvSpPr>
        <p:spPr/>
        <p:txBody>
          <a:bodyPr/>
          <a:lstStyle/>
          <a:p>
            <a:endParaRPr lang="el-GR"/>
          </a:p>
        </p:txBody>
      </p:sp>
      <p:sp>
        <p:nvSpPr>
          <p:cNvPr id="3" name="Θέση αριθμού διαφάνειας 2">
            <a:extLst>
              <a:ext uri="{FF2B5EF4-FFF2-40B4-BE49-F238E27FC236}">
                <a16:creationId xmlns:a16="http://schemas.microsoft.com/office/drawing/2014/main" id="{6FD81FC1-19CE-44EB-BFC7-D39A238702C6}"/>
              </a:ext>
            </a:extLst>
          </p:cNvPr>
          <p:cNvSpPr>
            <a:spLocks noGrp="1"/>
          </p:cNvSpPr>
          <p:nvPr>
            <p:ph type="sldNum" sz="quarter" idx="12"/>
          </p:nvPr>
        </p:nvSpPr>
        <p:spPr/>
        <p:txBody>
          <a:bodyPr/>
          <a:lstStyle/>
          <a:p>
            <a:fld id="{2754ED01-E2A0-4C1E-8E21-014B99041579}" type="slidenum">
              <a:rPr lang="en-US" smtClean="0"/>
              <a:pPr/>
              <a:t>12</a:t>
            </a:fld>
            <a:endParaRPr lang="en-US" dirty="0"/>
          </a:p>
        </p:txBody>
      </p:sp>
      <p:pic>
        <p:nvPicPr>
          <p:cNvPr id="6" name="Θέση περιεχομένου 5">
            <a:extLst>
              <a:ext uri="{FF2B5EF4-FFF2-40B4-BE49-F238E27FC236}">
                <a16:creationId xmlns:a16="http://schemas.microsoft.com/office/drawing/2014/main" id="{6D45A6D5-C8CD-4D83-B6C4-C5C9B835220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0326" y="578598"/>
            <a:ext cx="2850008" cy="3677430"/>
          </a:xfrm>
        </p:spPr>
      </p:pic>
      <p:pic>
        <p:nvPicPr>
          <p:cNvPr id="8" name="Εικόνα 7">
            <a:extLst>
              <a:ext uri="{FF2B5EF4-FFF2-40B4-BE49-F238E27FC236}">
                <a16:creationId xmlns:a16="http://schemas.microsoft.com/office/drawing/2014/main" id="{AE9B7E41-7A88-4B57-BFE1-3C1EC8AEC7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0334" y="1015699"/>
            <a:ext cx="2613557" cy="3696919"/>
          </a:xfrm>
          <a:prstGeom prst="rect">
            <a:avLst/>
          </a:prstGeom>
        </p:spPr>
      </p:pic>
      <p:pic>
        <p:nvPicPr>
          <p:cNvPr id="10" name="Εικόνα 9">
            <a:extLst>
              <a:ext uri="{FF2B5EF4-FFF2-40B4-BE49-F238E27FC236}">
                <a16:creationId xmlns:a16="http://schemas.microsoft.com/office/drawing/2014/main" id="{076C2D3C-8324-44F3-AAFB-05CFA125C2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3893" y="581890"/>
            <a:ext cx="2599780" cy="3677431"/>
          </a:xfrm>
          <a:prstGeom prst="rect">
            <a:avLst/>
          </a:prstGeom>
        </p:spPr>
      </p:pic>
    </p:spTree>
    <p:extLst>
      <p:ext uri="{BB962C8B-B14F-4D97-AF65-F5344CB8AC3E}">
        <p14:creationId xmlns:p14="http://schemas.microsoft.com/office/powerpoint/2010/main" val="578011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246EE4-801E-400F-8942-4700D48485F1}"/>
              </a:ext>
            </a:extLst>
          </p:cNvPr>
          <p:cNvSpPr>
            <a:spLocks noGrp="1"/>
          </p:cNvSpPr>
          <p:nvPr>
            <p:ph type="title"/>
          </p:nvPr>
        </p:nvSpPr>
        <p:spPr/>
        <p:txBody>
          <a:bodyPr/>
          <a:lstStyle/>
          <a:p>
            <a:endParaRPr lang="el-GR"/>
          </a:p>
        </p:txBody>
      </p:sp>
      <p:sp>
        <p:nvSpPr>
          <p:cNvPr id="3" name="Θέση αριθμού διαφάνειας 2">
            <a:extLst>
              <a:ext uri="{FF2B5EF4-FFF2-40B4-BE49-F238E27FC236}">
                <a16:creationId xmlns:a16="http://schemas.microsoft.com/office/drawing/2014/main" id="{D32A6DF5-7060-4EA1-BF06-72809CDB29B9}"/>
              </a:ext>
            </a:extLst>
          </p:cNvPr>
          <p:cNvSpPr>
            <a:spLocks noGrp="1"/>
          </p:cNvSpPr>
          <p:nvPr>
            <p:ph type="sldNum" sz="quarter" idx="12"/>
          </p:nvPr>
        </p:nvSpPr>
        <p:spPr/>
        <p:txBody>
          <a:bodyPr/>
          <a:lstStyle/>
          <a:p>
            <a:fld id="{2754ED01-E2A0-4C1E-8E21-014B99041579}" type="slidenum">
              <a:rPr lang="en-US" smtClean="0"/>
              <a:pPr/>
              <a:t>13</a:t>
            </a:fld>
            <a:endParaRPr lang="en-US" dirty="0"/>
          </a:p>
        </p:txBody>
      </p:sp>
      <p:pic>
        <p:nvPicPr>
          <p:cNvPr id="6" name="Θέση περιεχομένου 5">
            <a:extLst>
              <a:ext uri="{FF2B5EF4-FFF2-40B4-BE49-F238E27FC236}">
                <a16:creationId xmlns:a16="http://schemas.microsoft.com/office/drawing/2014/main" id="{A4222F1E-4B3D-46DE-9A7C-B0E55671D864}"/>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038038" y="595745"/>
            <a:ext cx="2803689" cy="3965864"/>
          </a:xfrm>
        </p:spPr>
      </p:pic>
      <p:pic>
        <p:nvPicPr>
          <p:cNvPr id="8" name="Εικόνα 7">
            <a:extLst>
              <a:ext uri="{FF2B5EF4-FFF2-40B4-BE49-F238E27FC236}">
                <a16:creationId xmlns:a16="http://schemas.microsoft.com/office/drawing/2014/main" id="{E34BFE23-A296-4990-86C3-97BD956BB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6779" y="589733"/>
            <a:ext cx="2826451" cy="3965864"/>
          </a:xfrm>
          <a:prstGeom prst="rect">
            <a:avLst/>
          </a:prstGeom>
        </p:spPr>
      </p:pic>
    </p:spTree>
    <p:extLst>
      <p:ext uri="{BB962C8B-B14F-4D97-AF65-F5344CB8AC3E}">
        <p14:creationId xmlns:p14="http://schemas.microsoft.com/office/powerpoint/2010/main" val="1956293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194E4B-29CA-4E74-8DA8-7F622DEC2A60}"/>
              </a:ext>
            </a:extLst>
          </p:cNvPr>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Θέση αριθμού διαφάνειας 2">
            <a:extLst>
              <a:ext uri="{FF2B5EF4-FFF2-40B4-BE49-F238E27FC236}">
                <a16:creationId xmlns:a16="http://schemas.microsoft.com/office/drawing/2014/main" id="{337D26EC-4F55-4BBE-92C2-73B85AEB4B63}"/>
              </a:ext>
            </a:extLst>
          </p:cNvPr>
          <p:cNvSpPr>
            <a:spLocks noGrp="1"/>
          </p:cNvSpPr>
          <p:nvPr>
            <p:ph type="sldNum" sz="quarter" idx="12"/>
          </p:nvPr>
        </p:nvSpPr>
        <p:spPr/>
        <p:txBody>
          <a:bodyPr/>
          <a:lstStyle/>
          <a:p>
            <a:fld id="{2754ED01-E2A0-4C1E-8E21-014B99041579}" type="slidenum">
              <a:rPr lang="en-US" smtClean="0"/>
              <a:pPr/>
              <a:t>14</a:t>
            </a:fld>
            <a:endParaRPr lang="en-US" dirty="0"/>
          </a:p>
        </p:txBody>
      </p:sp>
      <p:sp>
        <p:nvSpPr>
          <p:cNvPr id="4" name="Θέση περιεχομένου 3">
            <a:extLst>
              <a:ext uri="{FF2B5EF4-FFF2-40B4-BE49-F238E27FC236}">
                <a16:creationId xmlns:a16="http://schemas.microsoft.com/office/drawing/2014/main" id="{BE4312B2-A1CE-48C9-B47E-9730FB854809}"/>
              </a:ext>
            </a:extLst>
          </p:cNvPr>
          <p:cNvSpPr>
            <a:spLocks noGrp="1"/>
          </p:cNvSpPr>
          <p:nvPr>
            <p:ph sz="half" idx="2"/>
          </p:nvPr>
        </p:nvSpPr>
        <p:spPr>
          <a:xfrm>
            <a:off x="625269" y="613775"/>
            <a:ext cx="8027229" cy="4085051"/>
          </a:xfrm>
        </p:spPr>
        <p:txBody>
          <a:bodyPr>
            <a:normAutofit fontScale="40000" lnSpcReduction="20000"/>
          </a:bodyPr>
          <a:lstStyle/>
          <a:p>
            <a:pPr algn="just"/>
            <a:r>
              <a:rPr lang="el-GR" sz="4000" b="1" dirty="0"/>
              <a:t>ΔΡΑΣΤΗΡΙΟΤΗΤΑ  2: </a:t>
            </a:r>
          </a:p>
          <a:p>
            <a:pPr algn="just"/>
            <a:r>
              <a:rPr lang="el-GR" sz="4000" b="1" dirty="0"/>
              <a:t>ΑΝΑΛΥΣΗ (Διακρίνουμε τις διαφορές – αντιδιαστέλλουμε, ξεχωρίζουμε)   </a:t>
            </a:r>
          </a:p>
          <a:p>
            <a:pPr algn="just"/>
            <a:r>
              <a:rPr lang="el-GR" sz="4000" b="1" dirty="0"/>
              <a:t>ΣΥΝΘΕΣΗ( Συνδυάζουμε  στοιχεία για να δημιουργήσουμε κάτι πρωτότυπο )</a:t>
            </a:r>
          </a:p>
          <a:p>
            <a:pPr algn="just"/>
            <a:r>
              <a:rPr lang="el-GR" sz="4000" b="1" dirty="0"/>
              <a:t>Διάρκεια:  1 διδακτική ώρα</a:t>
            </a:r>
          </a:p>
          <a:p>
            <a:pPr algn="just"/>
            <a:r>
              <a:rPr lang="el-GR" sz="4000" b="1" dirty="0"/>
              <a:t>Είδος δραστηριότητας: παιχνίδι ρόλων</a:t>
            </a:r>
          </a:p>
          <a:p>
            <a:pPr algn="just"/>
            <a:r>
              <a:rPr lang="el-GR" sz="4000" b="1" dirty="0"/>
              <a:t>Οργάνωση τάξης: 4 ομάδες (ανομοιογενείς ως προς το φύλο και το γνωστικό επίπεδο )των 5 ατόμων και σε ζεύγη εργάζονται (παίζοντας) στους ηλεκτρονικούς υπολογιστές.</a:t>
            </a:r>
          </a:p>
          <a:p>
            <a:pPr algn="just"/>
            <a:r>
              <a:rPr lang="el-GR" sz="4000" b="1" dirty="0"/>
              <a:t>➢	Ομάδα </a:t>
            </a:r>
            <a:r>
              <a:rPr lang="el-GR" sz="4000" b="1" dirty="0" err="1"/>
              <a:t>Alexander</a:t>
            </a:r>
            <a:endParaRPr lang="el-GR" sz="4000" b="1" dirty="0"/>
          </a:p>
          <a:p>
            <a:pPr algn="just"/>
            <a:r>
              <a:rPr lang="el-GR" sz="4000" b="1" dirty="0"/>
              <a:t>➢	Ομάδα </a:t>
            </a:r>
            <a:r>
              <a:rPr lang="el-GR" sz="4000" b="1" dirty="0" err="1"/>
              <a:t>Pella</a:t>
            </a:r>
            <a:endParaRPr lang="el-GR" sz="4000" b="1" dirty="0"/>
          </a:p>
          <a:p>
            <a:pPr algn="just"/>
            <a:r>
              <a:rPr lang="el-GR" sz="4000" b="1" dirty="0"/>
              <a:t>➢	Ομάδα </a:t>
            </a:r>
            <a:r>
              <a:rPr lang="el-GR" sz="4000" b="1" dirty="0" err="1"/>
              <a:t>Κing</a:t>
            </a:r>
            <a:r>
              <a:rPr lang="el-GR" sz="4000" b="1" dirty="0"/>
              <a:t> </a:t>
            </a:r>
            <a:r>
              <a:rPr lang="el-GR" sz="4000" b="1" dirty="0" err="1"/>
              <a:t>Philip</a:t>
            </a:r>
            <a:endParaRPr lang="el-GR" sz="4000" b="1" dirty="0"/>
          </a:p>
          <a:p>
            <a:pPr algn="just"/>
            <a:r>
              <a:rPr lang="el-GR" sz="4000" b="1" dirty="0"/>
              <a:t>➢	Ομάδα V(</a:t>
            </a:r>
            <a:r>
              <a:rPr lang="el-GR" sz="4000" b="1" dirty="0" err="1"/>
              <a:t>from</a:t>
            </a:r>
            <a:r>
              <a:rPr lang="el-GR" sz="4000" b="1" dirty="0"/>
              <a:t> </a:t>
            </a:r>
            <a:r>
              <a:rPr lang="el-GR" sz="4000" b="1" dirty="0" err="1"/>
              <a:t>victory</a:t>
            </a:r>
            <a:r>
              <a:rPr lang="el-GR" sz="4000" b="1" dirty="0"/>
              <a:t>)</a:t>
            </a:r>
          </a:p>
          <a:p>
            <a:pPr algn="just"/>
            <a:r>
              <a:rPr lang="el-GR" sz="4000" b="1" dirty="0"/>
              <a:t>Ρόλος του διδάσκοντα:  υποστηρικτικός</a:t>
            </a:r>
          </a:p>
          <a:p>
            <a:pPr algn="just"/>
            <a:r>
              <a:rPr lang="el-GR" sz="4000" b="1" dirty="0"/>
              <a:t>Σύνδεση με τον διδακτικό στόχο: Ανάλυση και σύνθεση</a:t>
            </a:r>
          </a:p>
          <a:p>
            <a:endParaRPr lang="el-GR" dirty="0"/>
          </a:p>
        </p:txBody>
      </p:sp>
    </p:spTree>
    <p:extLst>
      <p:ext uri="{BB962C8B-B14F-4D97-AF65-F5344CB8AC3E}">
        <p14:creationId xmlns:p14="http://schemas.microsoft.com/office/powerpoint/2010/main" val="2265555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56063" y="1648319"/>
            <a:ext cx="5113465" cy="1692321"/>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Google docs </a:t>
            </a:r>
            <a:endParaRPr kumimoji="0" lang="el-GR" sz="24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3138983" y="1925781"/>
            <a:ext cx="4239595" cy="1414859"/>
          </a:xfrm>
        </p:spPr>
        <p:txBody>
          <a:bodyPr>
            <a:normAutofit/>
          </a:bodyPr>
          <a:lstStyle/>
          <a:p>
            <a:r>
              <a:rPr lang="en-US" b="0" dirty="0"/>
              <a:t> </a:t>
            </a:r>
            <a:endParaRPr lang="el-GR" b="0" dirty="0"/>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4" name="TextBox 3"/>
          <p:cNvSpPr txBox="1"/>
          <p:nvPr/>
        </p:nvSpPr>
        <p:spPr>
          <a:xfrm>
            <a:off x="592427" y="390728"/>
            <a:ext cx="69159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Ψηφιακό Εκπαιδευτικό Περιεχόμενο:</a:t>
            </a:r>
          </a:p>
        </p:txBody>
      </p:sp>
      <p:pic>
        <p:nvPicPr>
          <p:cNvPr id="6" name="Εικόνα 5">
            <a:extLst>
              <a:ext uri="{FF2B5EF4-FFF2-40B4-BE49-F238E27FC236}">
                <a16:creationId xmlns:a16="http://schemas.microsoft.com/office/drawing/2014/main" id="{CB86C602-53A7-4547-AA97-E491A60E52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427" y="1134970"/>
            <a:ext cx="2654585" cy="3754953"/>
          </a:xfrm>
          <a:prstGeom prst="rect">
            <a:avLst/>
          </a:prstGeom>
        </p:spPr>
      </p:pic>
    </p:spTree>
    <p:extLst>
      <p:ext uri="{BB962C8B-B14F-4D97-AF65-F5344CB8AC3E}">
        <p14:creationId xmlns:p14="http://schemas.microsoft.com/office/powerpoint/2010/main" val="142832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10" name="Content Placeholder 9"/>
          <p:cNvSpPr>
            <a:spLocks noGrp="1"/>
          </p:cNvSpPr>
          <p:nvPr>
            <p:ph sz="half" idx="2"/>
          </p:nvPr>
        </p:nvSpPr>
        <p:spPr/>
        <p:txBody>
          <a:bodyPr>
            <a:normAutofit fontScale="55000" lnSpcReduction="20000"/>
          </a:bodyPr>
          <a:lstStyle/>
          <a:p>
            <a:pPr lvl="1" algn="just">
              <a:buFont typeface="Arial" pitchFamily="34" charset="0"/>
              <a:buChar char="•"/>
            </a:pPr>
            <a:r>
              <a:rPr lang="el-GR" sz="2900" b="1" dirty="0" err="1"/>
              <a:t>Περιγραφή:Activity</a:t>
            </a:r>
            <a:r>
              <a:rPr lang="el-GR" sz="2900" b="1" dirty="0"/>
              <a:t> 1</a:t>
            </a:r>
          </a:p>
          <a:p>
            <a:pPr lvl="1" algn="just">
              <a:buFont typeface="Arial" pitchFamily="34" charset="0"/>
              <a:buChar char="•"/>
            </a:pPr>
            <a:r>
              <a:rPr lang="el-GR" sz="2900" b="1" dirty="0"/>
              <a:t>Έχουν στην οθόνη τους (</a:t>
            </a:r>
            <a:r>
              <a:rPr lang="el-GR" sz="2900" b="1" dirty="0" err="1"/>
              <a:t>google</a:t>
            </a:r>
            <a:r>
              <a:rPr lang="el-GR" sz="2900" b="1" dirty="0"/>
              <a:t> docs) ένα γνωστό παιγνίδι ‘’πέτρα-ψαλίδι-χαρτί’’. Το παιγνίδι έχει διαφορετικές λέξεις σε κάθε υπολογιστή. Κάθε παίκτης πρέπει να παίξει 3 παιγνίδια , οπωσδήποτε με  παίκτη διαφορετικής ομάδας που σημαίνει εξάσκηση σε διαφορετικό λεξιλόγιο /σχηματισμός ρημάτων στον αόριστο.</a:t>
            </a:r>
          </a:p>
          <a:p>
            <a:pPr lvl="1" algn="just">
              <a:buFont typeface="Arial" pitchFamily="34" charset="0"/>
              <a:buChar char="•"/>
            </a:pPr>
            <a:r>
              <a:rPr lang="el-GR" sz="2900" b="1" dirty="0"/>
              <a:t>Συγκεντρώνουμε τις νίκες συνολικά για όλη την ομάδα.</a:t>
            </a:r>
          </a:p>
          <a:p>
            <a:pPr lvl="1" algn="just">
              <a:buFont typeface="Arial" pitchFamily="34" charset="0"/>
              <a:buChar char="•"/>
            </a:pPr>
            <a:r>
              <a:rPr lang="el-GR" sz="2900" b="1" dirty="0" err="1"/>
              <a:t>Activity</a:t>
            </a:r>
            <a:r>
              <a:rPr lang="el-GR" sz="2900" b="1" dirty="0"/>
              <a:t> 2</a:t>
            </a:r>
          </a:p>
          <a:p>
            <a:pPr lvl="1" algn="just">
              <a:buFont typeface="Arial" pitchFamily="34" charset="0"/>
              <a:buChar char="•"/>
            </a:pPr>
            <a:r>
              <a:rPr lang="el-GR" sz="2900" b="1" dirty="0"/>
              <a:t>Τα παιδιά είναι χωρισμένα πάλι στις 4 ομάδες.</a:t>
            </a:r>
          </a:p>
          <a:p>
            <a:pPr lvl="1" algn="just">
              <a:buFont typeface="Arial" pitchFamily="34" charset="0"/>
              <a:buChar char="•"/>
            </a:pPr>
            <a:r>
              <a:rPr lang="el-GR" sz="2900" b="1" dirty="0"/>
              <a:t>Αυτή τη φορά καλούνται να δουλέψουν πάνω στη σελίδα της </a:t>
            </a:r>
            <a:r>
              <a:rPr lang="el-GR" sz="2900" b="1" dirty="0" err="1"/>
              <a:t>Wikipedia</a:t>
            </a:r>
            <a:r>
              <a:rPr lang="el-GR" sz="2900" b="1" dirty="0"/>
              <a:t> που αφορά τον Μ. Αλέξανδρο. Η δραστηριότητά τους είναι να πάρουν πληροφορίες και  να «μεταφέρουν» τον Αλέξανδρο στη σημερινή εποχή  δημιουργώντας με τη χρήση ψηφιακών εφαρμογών…..</a:t>
            </a:r>
          </a:p>
          <a:p>
            <a:pPr lvl="1" algn="just">
              <a:buFont typeface="Arial" pitchFamily="34" charset="0"/>
              <a:buChar char="•"/>
            </a:pPr>
            <a:r>
              <a:rPr lang="el-GR" sz="2900" b="1" dirty="0" err="1"/>
              <a:t>Group</a:t>
            </a:r>
            <a:r>
              <a:rPr lang="el-GR" sz="2900" b="1" dirty="0"/>
              <a:t> 1  Ένα προφίλ του Αλέξανδρου στο facebook</a:t>
            </a:r>
          </a:p>
          <a:p>
            <a:pPr lvl="1" algn="just">
              <a:buFont typeface="Arial" pitchFamily="34" charset="0"/>
              <a:buChar char="•"/>
            </a:pPr>
            <a:r>
              <a:rPr lang="el-GR" sz="2900" b="1" dirty="0" err="1"/>
              <a:t>Group</a:t>
            </a:r>
            <a:r>
              <a:rPr lang="el-GR" sz="2900" b="1" dirty="0"/>
              <a:t> 2  Το πρωτοσέλιδο μιας εφημερίδας με πρώτο θέμα τον Αλέξανδρο</a:t>
            </a:r>
          </a:p>
          <a:p>
            <a:pPr lvl="1" algn="just">
              <a:buFont typeface="Arial" pitchFamily="34" charset="0"/>
              <a:buChar char="•"/>
            </a:pPr>
            <a:r>
              <a:rPr lang="el-GR" sz="2900" b="1" dirty="0" err="1"/>
              <a:t>Group</a:t>
            </a:r>
            <a:r>
              <a:rPr lang="el-GR" sz="2900" b="1" dirty="0"/>
              <a:t> 3  Αναρτήσεις στο Twitter που αφορούν τον Αλέξανδρο</a:t>
            </a:r>
          </a:p>
          <a:p>
            <a:pPr lvl="1" algn="just">
              <a:buFont typeface="Arial" pitchFamily="34" charset="0"/>
              <a:buChar char="•"/>
            </a:pPr>
            <a:r>
              <a:rPr lang="el-GR" sz="2900" b="1" dirty="0" err="1"/>
              <a:t>Group</a:t>
            </a:r>
            <a:r>
              <a:rPr lang="el-GR" sz="2900" b="1" dirty="0"/>
              <a:t> 4  Μια αφίσα(poster </a:t>
            </a:r>
            <a:r>
              <a:rPr lang="el-GR" sz="2900" b="1" dirty="0" err="1"/>
              <a:t>report</a:t>
            </a:r>
            <a:r>
              <a:rPr lang="el-GR" sz="2900" b="1" dirty="0"/>
              <a:t>)με τη δική τους ματιά</a:t>
            </a:r>
          </a:p>
          <a:p>
            <a:pPr lvl="1">
              <a:buFont typeface="Arial" pitchFamily="34" charset="0"/>
              <a:buChar char="•"/>
            </a:pPr>
            <a:endParaRPr lang="el-GR" sz="2900" b="1" dirty="0"/>
          </a:p>
          <a:p>
            <a:pPr lvl="1">
              <a:buFont typeface="Arial" pitchFamily="34" charset="0"/>
              <a:buChar char="•"/>
            </a:pPr>
            <a:endParaRPr lang="en-US" sz="2900" b="1" dirty="0"/>
          </a:p>
          <a:p>
            <a:pPr marL="0" lvl="1" indent="0">
              <a:buNone/>
            </a:pPr>
            <a:endParaRPr lang="el-GR" sz="2400" dirty="0"/>
          </a:p>
        </p:txBody>
      </p:sp>
    </p:spTree>
    <p:extLst>
      <p:ext uri="{BB962C8B-B14F-4D97-AF65-F5344CB8AC3E}">
        <p14:creationId xmlns:p14="http://schemas.microsoft.com/office/powerpoint/2010/main" val="258673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194E4B-29CA-4E74-8DA8-7F622DEC2A60}"/>
              </a:ext>
            </a:extLst>
          </p:cNvPr>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Θέση αριθμού διαφάνειας 2">
            <a:extLst>
              <a:ext uri="{FF2B5EF4-FFF2-40B4-BE49-F238E27FC236}">
                <a16:creationId xmlns:a16="http://schemas.microsoft.com/office/drawing/2014/main" id="{337D26EC-4F55-4BBE-92C2-73B85AEB4B6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4" name="Θέση περιεχομένου 3">
            <a:extLst>
              <a:ext uri="{FF2B5EF4-FFF2-40B4-BE49-F238E27FC236}">
                <a16:creationId xmlns:a16="http://schemas.microsoft.com/office/drawing/2014/main" id="{BE4312B2-A1CE-48C9-B47E-9730FB854809}"/>
              </a:ext>
            </a:extLst>
          </p:cNvPr>
          <p:cNvSpPr>
            <a:spLocks noGrp="1"/>
          </p:cNvSpPr>
          <p:nvPr>
            <p:ph sz="half" idx="2"/>
          </p:nvPr>
        </p:nvSpPr>
        <p:spPr>
          <a:xfrm>
            <a:off x="557213" y="601249"/>
            <a:ext cx="8027229" cy="4085051"/>
          </a:xfrm>
        </p:spPr>
        <p:txBody>
          <a:bodyPr>
            <a:normAutofit/>
          </a:bodyPr>
          <a:lstStyle/>
          <a:p>
            <a:r>
              <a:rPr lang="el-GR" sz="3600" b="1" dirty="0"/>
              <a:t>ΔΡΑΣΤΗΡΙΟΤΗΤΑ  3: </a:t>
            </a:r>
            <a:r>
              <a:rPr lang="el-GR" dirty="0"/>
              <a:t>ΑΞΙΟΛΟΓΗΣΗ </a:t>
            </a:r>
          </a:p>
          <a:p>
            <a:r>
              <a:rPr lang="el-GR" dirty="0"/>
              <a:t>Διάρκεια:  1 διδακτική ώρα</a:t>
            </a:r>
          </a:p>
          <a:p>
            <a:r>
              <a:rPr lang="el-GR" dirty="0"/>
              <a:t>Είδος δραστηριότητας: συζήτηση, παρουσίαση </a:t>
            </a:r>
          </a:p>
          <a:p>
            <a:r>
              <a:rPr lang="el-GR" dirty="0"/>
              <a:t>Οργάνωση τάξης: εργασία σε ομάδες</a:t>
            </a:r>
          </a:p>
          <a:p>
            <a:r>
              <a:rPr lang="el-GR" dirty="0"/>
              <a:t>Ρόλος του διδάσκοντα:  συντονιστικός</a:t>
            </a:r>
          </a:p>
          <a:p>
            <a:r>
              <a:rPr lang="el-GR" dirty="0"/>
              <a:t>Σύνδεση με τον διδακτικό στόχο: παρουσίαση, συνεισφορά στην ομάδα, συνεργασία, υπευθυνότητα</a:t>
            </a:r>
          </a:p>
          <a:p>
            <a:endParaRPr lang="el-GR" dirty="0"/>
          </a:p>
        </p:txBody>
      </p:sp>
    </p:spTree>
    <p:extLst>
      <p:ext uri="{BB962C8B-B14F-4D97-AF65-F5344CB8AC3E}">
        <p14:creationId xmlns:p14="http://schemas.microsoft.com/office/powerpoint/2010/main" val="4188697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1578281" y="1648320"/>
            <a:ext cx="5930102" cy="2798989"/>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4" name="TextBox 3"/>
          <p:cNvSpPr txBox="1"/>
          <p:nvPr/>
        </p:nvSpPr>
        <p:spPr>
          <a:xfrm>
            <a:off x="592427" y="390728"/>
            <a:ext cx="69159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Ψηφιακό Εκπαιδευτικό Περιεχόμενο:</a:t>
            </a:r>
          </a:p>
        </p:txBody>
      </p:sp>
      <p:sp>
        <p:nvSpPr>
          <p:cNvPr id="6" name="Θέση περιεχομένου 5">
            <a:extLst>
              <a:ext uri="{FF2B5EF4-FFF2-40B4-BE49-F238E27FC236}">
                <a16:creationId xmlns:a16="http://schemas.microsoft.com/office/drawing/2014/main" id="{9338E1D0-9626-4D69-A102-F2EDEBF88D66}"/>
              </a:ext>
            </a:extLst>
          </p:cNvPr>
          <p:cNvSpPr>
            <a:spLocks noGrp="1"/>
          </p:cNvSpPr>
          <p:nvPr>
            <p:ph sz="quarter" idx="4"/>
          </p:nvPr>
        </p:nvSpPr>
        <p:spPr>
          <a:xfrm>
            <a:off x="1578281" y="1648320"/>
            <a:ext cx="5930102" cy="2798989"/>
          </a:xfrm>
        </p:spPr>
        <p:txBody>
          <a:bodyPr/>
          <a:lstStyle/>
          <a:p>
            <a:r>
              <a:rPr lang="el-GR" dirty="0"/>
              <a:t>Διαδίκτυο</a:t>
            </a:r>
          </a:p>
          <a:p>
            <a:endParaRPr lang="el-GR" dirty="0"/>
          </a:p>
          <a:p>
            <a:r>
              <a:rPr lang="el-GR" dirty="0"/>
              <a:t>Ψηφιακές εφαρμογές </a:t>
            </a:r>
          </a:p>
        </p:txBody>
      </p:sp>
    </p:spTree>
    <p:extLst>
      <p:ext uri="{BB962C8B-B14F-4D97-AF65-F5344CB8AC3E}">
        <p14:creationId xmlns:p14="http://schemas.microsoft.com/office/powerpoint/2010/main" val="708963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10" name="Content Placeholder 9"/>
          <p:cNvSpPr>
            <a:spLocks noGrp="1"/>
          </p:cNvSpPr>
          <p:nvPr>
            <p:ph sz="half" idx="2"/>
          </p:nvPr>
        </p:nvSpPr>
        <p:spPr/>
        <p:txBody>
          <a:bodyPr>
            <a:normAutofit fontScale="92500" lnSpcReduction="10000"/>
          </a:bodyPr>
          <a:lstStyle/>
          <a:p>
            <a:pPr lvl="1">
              <a:buFont typeface="Arial" pitchFamily="34" charset="0"/>
              <a:buChar char="•"/>
            </a:pPr>
            <a:r>
              <a:rPr lang="el-GR" sz="2900" b="1" dirty="0"/>
              <a:t>Περιγραφή: Γίνεται η παρουσίαση των δραστηριοτήτων στις υπόλοιπες ομάδες καθώς επίσης και η αξιολόγησή τους  και η αξιολόγηση της συνεισφοράς στην ομάδα, της συνεργατικότητας και της υπευθυνότητας των μαθητών/τριών.</a:t>
            </a:r>
          </a:p>
          <a:p>
            <a:pPr lvl="1">
              <a:buFont typeface="Arial" pitchFamily="34" charset="0"/>
              <a:buChar char="•"/>
            </a:pPr>
            <a:r>
              <a:rPr lang="el-GR" sz="2900" b="1" dirty="0"/>
              <a:t>Αποτελέσματα της δραστηριότητας: Οι εργασίες αυτές  αναρτώνται στο ιστολόγιο της τάξης ώστε να υπάρξει ανατροφοδότηση μέσω του σχολιασμού μεταξύ των ομάδων.</a:t>
            </a:r>
          </a:p>
          <a:p>
            <a:pPr lvl="1">
              <a:buFont typeface="Arial" pitchFamily="34" charset="0"/>
              <a:buChar char="•"/>
            </a:pPr>
            <a:endParaRPr lang="el-GR" sz="2900" b="1" dirty="0"/>
          </a:p>
          <a:p>
            <a:pPr lvl="1">
              <a:buFont typeface="Arial" pitchFamily="34" charset="0"/>
              <a:buChar char="•"/>
            </a:pPr>
            <a:endParaRPr lang="en-US" sz="2900" b="1" dirty="0"/>
          </a:p>
          <a:p>
            <a:pPr marL="0" lvl="1" indent="0">
              <a:buNone/>
            </a:pPr>
            <a:endParaRPr lang="el-GR" sz="2400" dirty="0"/>
          </a:p>
        </p:txBody>
      </p:sp>
    </p:spTree>
    <p:extLst>
      <p:ext uri="{BB962C8B-B14F-4D97-AF65-F5344CB8AC3E}">
        <p14:creationId xmlns:p14="http://schemas.microsoft.com/office/powerpoint/2010/main" val="227835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a:t>ΣΥΝΤΟΜΗ ΠΕΡΙΓΡΑΦΗ</a:t>
            </a:r>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a:bodyPr>
          <a:lstStyle/>
          <a:p>
            <a:pPr marL="0" lvl="2" indent="17463" algn="just">
              <a:buNone/>
            </a:pPr>
            <a:endParaRPr lang="el-GR" sz="2000" dirty="0"/>
          </a:p>
          <a:p>
            <a:pPr marL="0" lvl="2" indent="17463" algn="just">
              <a:buNone/>
            </a:pPr>
            <a:endParaRPr lang="el-GR" sz="2000" dirty="0"/>
          </a:p>
          <a:p>
            <a:pPr marL="0" lvl="2" indent="17463" algn="just">
              <a:buNone/>
            </a:pPr>
            <a:r>
              <a:rPr lang="el-GR" sz="2000" dirty="0"/>
              <a:t>Χρησιμοποιώντας το κείμενο του σχολικού βιβλίου προσεγγίζουμε τη γνώση βιωματικά και ομαδοσυνεργατικά μέσα από το παιγνίδι. Οι μαθητές/τριες μαθαίνουν να εκφράζονται σωστά για πρόσωπα και γεγονότα του παρελθόντος μέσα από ευχάριστες δραστηριότητες που καλλιεργούν τη δημιουργικότητα και τη φαντασία τους. Χρησιμοποιείται η ταξινομία στόχων σύμφωνα με τον Bloom για να οργανωθεί η εκπαιδευτική διαδικασία, όπως επίσης και το διαδίκτυο με τα εργαλεία του στην υπηρεσία των μαθησιακών μας στόχων. </a:t>
            </a:r>
          </a:p>
          <a:p>
            <a:pPr marL="0" indent="0" algn="just"/>
            <a:r>
              <a:rPr lang="el-GR" dirty="0"/>
              <a:t> </a:t>
            </a:r>
          </a:p>
          <a:p>
            <a:pPr lvl="3">
              <a:buNone/>
            </a:pPr>
            <a:endParaRPr lang="el-GR" dirty="0"/>
          </a:p>
        </p:txBody>
      </p:sp>
    </p:spTree>
    <p:extLst>
      <p:ext uri="{BB962C8B-B14F-4D97-AF65-F5344CB8AC3E}">
        <p14:creationId xmlns:p14="http://schemas.microsoft.com/office/powerpoint/2010/main" val="2233531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br>
              <a:rPr lang="el-GR" cap="none" dirty="0"/>
            </a:br>
            <a:r>
              <a:rPr lang="el-GR" cap="none" dirty="0"/>
              <a:t>ΑΠΟΤΕΛΕΣΜΑΤΑ - ΑΝΤΙΚΤΥΠΟΣ</a:t>
            </a:r>
            <a:br>
              <a:rPr lang="el-GR" dirty="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21</a:t>
            </a:fld>
            <a:endParaRPr lang="en-US" dirty="0"/>
          </a:p>
        </p:txBody>
      </p:sp>
      <p:sp>
        <p:nvSpPr>
          <p:cNvPr id="5" name="Content Placeholder 4"/>
          <p:cNvSpPr>
            <a:spLocks noGrp="1"/>
          </p:cNvSpPr>
          <p:nvPr>
            <p:ph sz="half" idx="2"/>
          </p:nvPr>
        </p:nvSpPr>
        <p:spPr/>
        <p:txBody>
          <a:bodyPr>
            <a:normAutofit/>
          </a:bodyPr>
          <a:lstStyle/>
          <a:p>
            <a:pPr marL="0" lvl="1" indent="0" algn="just">
              <a:spcBef>
                <a:spcPts val="600"/>
              </a:spcBef>
              <a:spcAft>
                <a:spcPts val="600"/>
              </a:spcAft>
              <a:buNone/>
            </a:pPr>
            <a:r>
              <a:rPr lang="el-GR" dirty="0"/>
              <a:t>Η παρούσα προσέγγιση της μορφής του μέγιστου Αλέξανδρου προκαλεί το ενδιαφέρον των μικρών μαθητών. Είναι ένα θέμα με το οποίο έχουν ασχοληθεί στην προηγούμενη τάξη (Ιστορία  Δ’ Δημοτικού) μόνο που τώρα το προσεγγίζουν διαθεματικά . Χρησιμοποιούν την προηγούμενη γνώση για να κατανοήσουν, να παίξουν, να δημιουργήσουν χρησιμοποιώντας Νέες Τεχνολογίες. Προσθέτουν έτσι τη νέα γνώση στην υπάρχουσα και αυτό εξυπηρετεί άμεσα τη διδακτική διαδικασία. Τα παιδιά νιώθουν ότι παίζουν αλλά παίζουν δημιουργικά ,γεγονός που ενισχύει την συνεργατικότητα και  τη φαντασία τους.</a:t>
            </a:r>
          </a:p>
          <a:p>
            <a:pPr marL="0" lvl="1" indent="0" algn="just">
              <a:spcBef>
                <a:spcPts val="600"/>
              </a:spcBef>
              <a:spcAft>
                <a:spcPts val="600"/>
              </a:spcAft>
              <a:buNone/>
            </a:pPr>
            <a:r>
              <a:rPr lang="el-GR" dirty="0"/>
              <a:t> Μέσα από τη μάθηση αναπτύσσουν πολλαπλές δεξιότητες και αυτό θεωρώ πως είναι το ζητούμενο στο σχολείο του 21ου αιώνα.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a:t>ΑΠΡΟΣΜΕΝΑ ΓΕΓΟΝΟΤΑ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22</a:t>
            </a:fld>
            <a:endParaRPr lang="en-US" dirty="0"/>
          </a:p>
        </p:txBody>
      </p:sp>
      <p:sp>
        <p:nvSpPr>
          <p:cNvPr id="6" name="Content Placeholder 5"/>
          <p:cNvSpPr>
            <a:spLocks noGrp="1"/>
          </p:cNvSpPr>
          <p:nvPr>
            <p:ph sz="half" idx="2"/>
          </p:nvPr>
        </p:nvSpPr>
        <p:spPr/>
        <p:txBody>
          <a:bodyPr>
            <a:normAutofit/>
          </a:bodyPr>
          <a:lstStyle/>
          <a:p>
            <a:pPr marL="0" lvl="1" indent="0">
              <a:spcBef>
                <a:spcPts val="600"/>
              </a:spcBef>
              <a:buNone/>
            </a:pPr>
            <a:r>
              <a:rPr lang="el-GR" dirty="0"/>
              <a:t>Κατά τη διάρκεια της συγκεκριμένης διδακτικής προσέγγισης, αποδείχτηκε πως τα παιδιά γνώριζαν περισσότερα από όσα περίμενα σχετικά με τον Αλέξανδρο είτε από την ιστορία που είχαν διδαχτεί σε προηγούμενη χρονιά είτε από ακούσματα/βιώματα εκτός σχολείου (τηλεόραση, βιβλία, internet). Άρα η άτυπη εκπαίδευση βοήθησε τα μέγιστα στην συγκεκριμένη περίπτωση.</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a:t>ΕΚΠΑΙΔΕΥΤΙΚΗ ΤΕΧΝΙΚΗ </a:t>
            </a:r>
            <a:br>
              <a:rPr lang="el-GR" sz="2400" cap="none" dirty="0"/>
            </a:br>
            <a:r>
              <a:rPr lang="el-GR" sz="2400" cap="none" dirty="0"/>
              <a:t>ΣΕ ΣΗΜΑΝΤΙΚΑ ΣΤΙΓΜΙΟΤΥΠΑ</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23</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a:bodyPr>
          <a:lstStyle/>
          <a:p>
            <a:pPr marL="0" lvl="1" algn="just">
              <a:spcBef>
                <a:spcPts val="300"/>
              </a:spcBef>
              <a:buClr>
                <a:schemeClr val="accent2"/>
              </a:buClr>
            </a:pPr>
            <a:r>
              <a:rPr lang="el-GR" sz="2000" dirty="0"/>
              <a:t>Η δική μου στάση καθ’όλη τη διάρκεια της εκπαιδευτικής διαδικασίας υπήρξε υποστηρικτική και ενθαρρυντική.</a:t>
            </a:r>
          </a:p>
          <a:p>
            <a:pPr marL="0" lvl="1" algn="just">
              <a:spcBef>
                <a:spcPts val="300"/>
              </a:spcBef>
              <a:buClr>
                <a:schemeClr val="accent2"/>
              </a:buClr>
            </a:pPr>
            <a:r>
              <a:rPr lang="el-GR" sz="2000" dirty="0"/>
              <a:t>Συντόνισα τις επιμέρους φάσεις και δραστηριότητες και διευκόλυνα υποβοηθώντας κυρίως τους αδύναμους έτσι ώστε να προχωρήσει η διαδικασία ευκολότερα και γρηγορότερα.</a:t>
            </a:r>
          </a:p>
          <a:p>
            <a:pPr marL="0" lvl="1" algn="just">
              <a:spcBef>
                <a:spcPts val="300"/>
              </a:spcBef>
              <a:buClr>
                <a:schemeClr val="accent2"/>
              </a:buClr>
            </a:pPr>
            <a:r>
              <a:rPr lang="el-GR" sz="2000" dirty="0"/>
              <a:t> </a:t>
            </a:r>
          </a:p>
        </p:txBody>
      </p:sp>
    </p:spTree>
    <p:extLst>
      <p:ext uri="{BB962C8B-B14F-4D97-AF65-F5344CB8AC3E}">
        <p14:creationId xmlns:p14="http://schemas.microsoft.com/office/powerpoint/2010/main" val="1662490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a:t>ΣΧΕΣΗ ΜΕ ΑΛΛΕΣ ΑΝΟΙΧΤΕΣ ΕΚΠΑΙΔΕΥΤΙΚΕΣ ΠΡΑΚΤΙΚΕΣ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24</a:t>
            </a:fld>
            <a:endParaRPr lang="en-US" dirty="0"/>
          </a:p>
        </p:txBody>
      </p:sp>
      <p:sp>
        <p:nvSpPr>
          <p:cNvPr id="7" name="Content Placeholder 6"/>
          <p:cNvSpPr>
            <a:spLocks noGrp="1"/>
          </p:cNvSpPr>
          <p:nvPr>
            <p:ph sz="half" idx="2"/>
          </p:nvPr>
        </p:nvSpPr>
        <p:spPr/>
        <p:txBody>
          <a:bodyPr>
            <a:normAutofit/>
          </a:bodyPr>
          <a:lstStyle/>
          <a:p>
            <a:pPr marL="0" lvl="1" indent="0" algn="just">
              <a:spcBef>
                <a:spcPts val="600"/>
              </a:spcBef>
              <a:spcAft>
                <a:spcPts val="600"/>
              </a:spcAft>
              <a:buNone/>
            </a:pPr>
            <a:r>
              <a:rPr lang="el-GR" dirty="0"/>
              <a:t>Βασιζόμενοι  στο κείμενο του σχολικού βιβλίου κάναμε τη γνώση βιωματική και ομαδοσυνεργατική μέσα από το παιγνίδι. Οι μαθητές/τριες έπαιξαν ομαδικά ή ατομικά και έμαθαν πόσο σημαντική είναι η συμβολή του καθενός και της καθεμίας ξεχωριστά στην ομάδα. Βέβαια αυτό που ενθουσίασε περισσότερο ήταν η χρήση του διαδικτύου στην φάση της δημιουργίας προφίλ στο facebook, ανάρτησης στο twitter, poster ή πρωτοσέλιδο εφημερίδας.</a:t>
            </a:r>
          </a:p>
        </p:txBody>
      </p:sp>
    </p:spTree>
    <p:extLst>
      <p:ext uri="{BB962C8B-B14F-4D97-AF65-F5344CB8AC3E}">
        <p14:creationId xmlns:p14="http://schemas.microsoft.com/office/powerpoint/2010/main" val="1124047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br>
              <a:rPr lang="el-GR" sz="2400" cap="none" dirty="0"/>
            </a:br>
            <a:r>
              <a:rPr lang="el-GR" sz="2400" cap="none" dirty="0"/>
              <a:t>ΠΡΟΣΘΕΤΟ ΥΛΙΚΟ ΠΟΥ ΑΞΙΟΠΟΙΗΘΗΚΕ</a:t>
            </a:r>
            <a:br>
              <a:rPr lang="el-GR" sz="2400" cap="none" dirty="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25</a:t>
            </a:fld>
            <a:endParaRPr lang="en-US" dirty="0"/>
          </a:p>
        </p:txBody>
      </p:sp>
      <p:sp>
        <p:nvSpPr>
          <p:cNvPr id="7" name="Content Placeholder 6"/>
          <p:cNvSpPr>
            <a:spLocks noGrp="1"/>
          </p:cNvSpPr>
          <p:nvPr>
            <p:ph sz="half" idx="2"/>
          </p:nvPr>
        </p:nvSpPr>
        <p:spPr/>
        <p:txBody>
          <a:bodyPr>
            <a:normAutofit fontScale="25000" lnSpcReduction="20000"/>
          </a:bodyPr>
          <a:lstStyle/>
          <a:p>
            <a:pPr marL="0" lvl="1" indent="0">
              <a:buNone/>
            </a:pPr>
            <a:r>
              <a:rPr lang="el-GR" sz="7200" b="1" dirty="0"/>
              <a:t>Πρόσθετο υλικό που αξιοποιήθηκε</a:t>
            </a:r>
            <a:endParaRPr lang="el-GR" sz="7200" b="1" kern="0" dirty="0">
              <a:solidFill>
                <a:srgbClr val="31849B"/>
              </a:solidFill>
              <a:latin typeface="Myriad Pro"/>
              <a:cs typeface="Times New Roman" panose="02020603050405020304" pitchFamily="18" charset="0"/>
            </a:endParaRPr>
          </a:p>
          <a:p>
            <a:pPr lvl="0">
              <a:lnSpc>
                <a:spcPct val="107000"/>
              </a:lnSpc>
              <a:spcAft>
                <a:spcPts val="800"/>
              </a:spcAft>
              <a:buFont typeface="Symbol" panose="05050102010706020507" pitchFamily="18" charset="2"/>
              <a:buChar char=""/>
            </a:pPr>
            <a:r>
              <a:rPr lang="el-GR" sz="7200" b="1" dirty="0">
                <a:latin typeface="Candara" panose="020E0502030303020204" pitchFamily="34" charset="0"/>
                <a:ea typeface="STKaiti" panose="02010600040101010101" pitchFamily="2" charset="-122"/>
                <a:cs typeface="Times New Roman" panose="02020603050405020304" pitchFamily="18" charset="0"/>
              </a:rPr>
              <a:t>Ψηφιακό βιβλίο</a:t>
            </a:r>
            <a:r>
              <a:rPr lang="en-US" sz="7200" b="1" dirty="0">
                <a:latin typeface="Candara" panose="020E0502030303020204" pitchFamily="34" charset="0"/>
                <a:ea typeface="STKaiti" panose="02010600040101010101" pitchFamily="2" charset="-122"/>
                <a:cs typeface="Times New Roman" panose="02020603050405020304" pitchFamily="18" charset="0"/>
              </a:rPr>
              <a:t>    </a:t>
            </a:r>
            <a:r>
              <a:rPr lang="el-GR" sz="7200" u="sng" dirty="0">
                <a:solidFill>
                  <a:srgbClr val="0000FF"/>
                </a:solidFill>
                <a:latin typeface="Candara" panose="020E0502030303020204" pitchFamily="34" charset="0"/>
                <a:ea typeface="STKaiti" panose="02010600040101010101" pitchFamily="2" charset="-122"/>
                <a:cs typeface="Tahoma" panose="020B0604030504040204" pitchFamily="34" charset="0"/>
                <a:hlinkClick r:id="rId2"/>
              </a:rPr>
              <a:t>http://ebooks.edu.gr/modules/ebook/show.php/DSDIM-E103/440/2920,11572/</a:t>
            </a:r>
            <a:endParaRPr lang="el-GR" sz="7200" dirty="0">
              <a:latin typeface="Candara" panose="020E0502030303020204" pitchFamily="34" charset="0"/>
              <a:ea typeface="STKaiti" panose="02010600040101010101" pitchFamily="2" charset="-122"/>
              <a:cs typeface="Tahoma" panose="020B0604030504040204" pitchFamily="34" charset="0"/>
            </a:endParaRPr>
          </a:p>
          <a:p>
            <a:pPr lvl="0">
              <a:lnSpc>
                <a:spcPct val="107000"/>
              </a:lnSpc>
              <a:spcAft>
                <a:spcPts val="800"/>
              </a:spcAft>
              <a:buFont typeface="Symbol" panose="05050102010706020507" pitchFamily="18" charset="2"/>
              <a:buChar char=""/>
            </a:pPr>
            <a:r>
              <a:rPr lang="x-none" sz="7200" b="1" dirty="0">
                <a:latin typeface="Candara" panose="020E0502030303020204" pitchFamily="34" charset="0"/>
                <a:ea typeface="STKaiti" panose="02010600040101010101" pitchFamily="2" charset="-122"/>
                <a:cs typeface="Times New Roman" panose="02020603050405020304" pitchFamily="18" charset="0"/>
              </a:rPr>
              <a:t>Wikipedia</a:t>
            </a:r>
            <a:r>
              <a:rPr lang="el-GR" sz="7200" b="1" dirty="0">
                <a:latin typeface="Candara" panose="020E0502030303020204" pitchFamily="34" charset="0"/>
                <a:ea typeface="STKaiti" panose="02010600040101010101" pitchFamily="2" charset="-122"/>
                <a:cs typeface="Times New Roman" panose="02020603050405020304" pitchFamily="18" charset="0"/>
              </a:rPr>
              <a:t> </a:t>
            </a:r>
            <a:r>
              <a:rPr lang="el-GR" sz="7200" dirty="0">
                <a:latin typeface="Candara" panose="020E0502030303020204" pitchFamily="34" charset="0"/>
                <a:ea typeface="STKaiti" panose="02010600040101010101" pitchFamily="2" charset="-122"/>
                <a:cs typeface="Times New Roman" panose="02020603050405020304" pitchFamily="18" charset="0"/>
              </a:rPr>
              <a:t>     </a:t>
            </a:r>
            <a:r>
              <a:rPr lang="el-GR" sz="7200" u="sng" dirty="0">
                <a:solidFill>
                  <a:srgbClr val="0000FF"/>
                </a:solidFill>
                <a:latin typeface="Candara" panose="020E0502030303020204" pitchFamily="34" charset="0"/>
                <a:ea typeface="STKaiti" panose="02010600040101010101" pitchFamily="2" charset="-122"/>
                <a:cs typeface="Tahoma" panose="020B0604030504040204" pitchFamily="34" charset="0"/>
                <a:hlinkClick r:id="rId3"/>
              </a:rPr>
              <a:t>https://en.wikipedia.org/wiki/Alexander_the_Great</a:t>
            </a:r>
            <a:endParaRPr lang="el-GR" sz="7200" dirty="0">
              <a:latin typeface="Candara" panose="020E0502030303020204" pitchFamily="34" charset="0"/>
              <a:ea typeface="STKaiti" panose="02010600040101010101" pitchFamily="2" charset="-122"/>
              <a:cs typeface="Tahoma" panose="020B0604030504040204" pitchFamily="34" charset="0"/>
            </a:endParaRPr>
          </a:p>
          <a:p>
            <a:pPr lvl="0">
              <a:lnSpc>
                <a:spcPct val="107000"/>
              </a:lnSpc>
              <a:spcAft>
                <a:spcPts val="800"/>
              </a:spcAft>
              <a:buFont typeface="Symbol" panose="05050102010706020507" pitchFamily="18" charset="2"/>
              <a:buChar char=""/>
            </a:pPr>
            <a:r>
              <a:rPr lang="en-US" sz="7200" b="1" dirty="0">
                <a:latin typeface="Candara" panose="020E0502030303020204" pitchFamily="34" charset="0"/>
                <a:ea typeface="STKaiti" panose="02010600040101010101" pitchFamily="2" charset="-122"/>
                <a:cs typeface="Times New Roman" panose="02020603050405020304" pitchFamily="18" charset="0"/>
              </a:rPr>
              <a:t>Pinterest</a:t>
            </a:r>
            <a:r>
              <a:rPr lang="el-GR" sz="7200" b="1" dirty="0">
                <a:latin typeface="Candara" panose="020E0502030303020204" pitchFamily="34" charset="0"/>
                <a:ea typeface="STKaiti" panose="02010600040101010101" pitchFamily="2" charset="-122"/>
                <a:cs typeface="Times New Roman" panose="02020603050405020304" pitchFamily="18" charset="0"/>
              </a:rPr>
              <a:t> </a:t>
            </a:r>
            <a:r>
              <a:rPr lang="el-GR" sz="7200" dirty="0">
                <a:latin typeface="Candara" panose="020E0502030303020204" pitchFamily="34" charset="0"/>
                <a:ea typeface="STKaiti" panose="02010600040101010101" pitchFamily="2" charset="-122"/>
                <a:cs typeface="Times New Roman" panose="02020603050405020304" pitchFamily="18" charset="0"/>
              </a:rPr>
              <a:t>       </a:t>
            </a:r>
            <a:r>
              <a:rPr lang="el-GR" sz="7200" u="sng" dirty="0">
                <a:solidFill>
                  <a:srgbClr val="0000FF"/>
                </a:solidFill>
                <a:latin typeface="Candara" panose="020E0502030303020204" pitchFamily="34" charset="0"/>
                <a:ea typeface="STKaiti" panose="02010600040101010101" pitchFamily="2" charset="-122"/>
                <a:cs typeface="Tahoma" panose="020B0604030504040204" pitchFamily="34" charset="0"/>
                <a:hlinkClick r:id="rId4"/>
              </a:rPr>
              <a:t>https://gr.pinterest.com/pin/235172411765206455/</a:t>
            </a:r>
            <a:endParaRPr lang="el-GR" sz="7200" dirty="0">
              <a:latin typeface="Candara" panose="020E0502030303020204" pitchFamily="34" charset="0"/>
              <a:ea typeface="STKaiti" panose="02010600040101010101" pitchFamily="2" charset="-122"/>
              <a:cs typeface="Tahoma" panose="020B0604030504040204" pitchFamily="34" charset="0"/>
            </a:endParaRPr>
          </a:p>
          <a:p>
            <a:pPr lvl="0">
              <a:lnSpc>
                <a:spcPct val="107000"/>
              </a:lnSpc>
              <a:spcAft>
                <a:spcPts val="800"/>
              </a:spcAft>
              <a:buFont typeface="Symbol" panose="05050102010706020507" pitchFamily="18" charset="2"/>
              <a:buChar char=""/>
            </a:pPr>
            <a:r>
              <a:rPr lang="en-US" sz="7200" b="1" dirty="0" err="1">
                <a:latin typeface="Candara" panose="020E0502030303020204" pitchFamily="34" charset="0"/>
                <a:ea typeface="STKaiti" panose="02010600040101010101" pitchFamily="2" charset="-122"/>
                <a:cs typeface="Times New Roman" panose="02020603050405020304" pitchFamily="18" charset="0"/>
              </a:rPr>
              <a:t>Slideshare</a:t>
            </a:r>
            <a:r>
              <a:rPr lang="en-US" sz="7200" b="1" dirty="0">
                <a:latin typeface="Candara" panose="020E0502030303020204" pitchFamily="34" charset="0"/>
                <a:ea typeface="STKaiti" panose="02010600040101010101" pitchFamily="2" charset="-122"/>
                <a:cs typeface="Times New Roman" panose="02020603050405020304" pitchFamily="18" charset="0"/>
              </a:rPr>
              <a:t> </a:t>
            </a:r>
            <a:r>
              <a:rPr lang="en-US" sz="7200" dirty="0">
                <a:latin typeface="Candara" panose="020E0502030303020204" pitchFamily="34" charset="0"/>
                <a:ea typeface="STKaiti" panose="02010600040101010101" pitchFamily="2" charset="-122"/>
                <a:cs typeface="Times New Roman" panose="02020603050405020304" pitchFamily="18" charset="0"/>
              </a:rPr>
              <a:t>    </a:t>
            </a:r>
            <a:r>
              <a:rPr lang="el-GR" sz="7200" u="sng" dirty="0">
                <a:solidFill>
                  <a:srgbClr val="0000FF"/>
                </a:solidFill>
                <a:latin typeface="Candara" panose="020E0502030303020204" pitchFamily="34" charset="0"/>
                <a:ea typeface="STKaiti" panose="02010600040101010101" pitchFamily="2" charset="-122"/>
                <a:cs typeface="Tahoma" panose="020B0604030504040204" pitchFamily="34" charset="0"/>
                <a:hlinkClick r:id="rId5"/>
              </a:rPr>
              <a:t>https://www.slideshare.net/e007534/historical-twitter-template</a:t>
            </a:r>
            <a:endParaRPr lang="el-GR" sz="7200" dirty="0">
              <a:latin typeface="Candara" panose="020E0502030303020204" pitchFamily="34" charset="0"/>
              <a:ea typeface="STKaiti" panose="02010600040101010101" pitchFamily="2" charset="-122"/>
              <a:cs typeface="Tahoma" panose="020B0604030504040204" pitchFamily="34" charset="0"/>
            </a:endParaRPr>
          </a:p>
          <a:p>
            <a:pPr lvl="0">
              <a:lnSpc>
                <a:spcPct val="107000"/>
              </a:lnSpc>
              <a:spcAft>
                <a:spcPts val="800"/>
              </a:spcAft>
              <a:buFont typeface="Symbol" panose="05050102010706020507" pitchFamily="18" charset="2"/>
              <a:buChar char=""/>
            </a:pPr>
            <a:r>
              <a:rPr lang="en-US" sz="7200" b="1" dirty="0">
                <a:latin typeface="Candara" panose="020E0502030303020204" pitchFamily="34" charset="0"/>
                <a:ea typeface="STKaiti" panose="02010600040101010101" pitchFamily="2" charset="-122"/>
                <a:cs typeface="Times New Roman" panose="02020603050405020304" pitchFamily="18" charset="0"/>
              </a:rPr>
              <a:t>Scholastic</a:t>
            </a:r>
            <a:r>
              <a:rPr lang="en-US" sz="7200" dirty="0">
                <a:latin typeface="Candara" panose="020E0502030303020204" pitchFamily="34" charset="0"/>
                <a:ea typeface="STKaiti" panose="02010600040101010101" pitchFamily="2" charset="-122"/>
                <a:cs typeface="Times New Roman" panose="02020603050405020304" pitchFamily="18" charset="0"/>
              </a:rPr>
              <a:t>       </a:t>
            </a:r>
            <a:r>
              <a:rPr lang="el-GR" sz="7200" u="sng" dirty="0">
                <a:solidFill>
                  <a:srgbClr val="0000FF"/>
                </a:solidFill>
                <a:latin typeface="Candara" panose="020E0502030303020204" pitchFamily="34" charset="0"/>
                <a:ea typeface="STKaiti" panose="02010600040101010101" pitchFamily="2" charset="-122"/>
                <a:cs typeface="Tahoma" panose="020B0604030504040204" pitchFamily="34" charset="0"/>
                <a:hlinkClick r:id="rId6"/>
              </a:rPr>
              <a:t>https://teachables.scholastic.com/teachables/books/Biography-Report-Fill-In-Poster-9780439323239_001.html</a:t>
            </a:r>
            <a:endParaRPr lang="el-GR" sz="7200" dirty="0">
              <a:latin typeface="Candara" panose="020E0502030303020204" pitchFamily="34" charset="0"/>
              <a:ea typeface="STKaiti" panose="02010600040101010101" pitchFamily="2" charset="-122"/>
              <a:cs typeface="Tahoma" panose="020B0604030504040204" pitchFamily="34" charset="0"/>
            </a:endParaRPr>
          </a:p>
          <a:p>
            <a:pPr lvl="0">
              <a:lnSpc>
                <a:spcPct val="107000"/>
              </a:lnSpc>
              <a:spcAft>
                <a:spcPts val="800"/>
              </a:spcAft>
              <a:buFont typeface="Symbol" panose="05050102010706020507" pitchFamily="18" charset="2"/>
              <a:buChar char=""/>
            </a:pPr>
            <a:r>
              <a:rPr lang="en-US" sz="7200" b="1" dirty="0">
                <a:latin typeface="Candara" panose="020E0502030303020204" pitchFamily="34" charset="0"/>
                <a:ea typeface="STKaiti" panose="02010600040101010101" pitchFamily="2" charset="-122"/>
                <a:cs typeface="Times New Roman" panose="02020603050405020304" pitchFamily="18" charset="0"/>
              </a:rPr>
              <a:t>Free technology for teachers </a:t>
            </a:r>
            <a:r>
              <a:rPr lang="en-US" sz="7200" dirty="0">
                <a:latin typeface="Candara" panose="020E0502030303020204" pitchFamily="34" charset="0"/>
                <a:ea typeface="STKaiti" panose="02010600040101010101" pitchFamily="2" charset="-122"/>
                <a:cs typeface="Times New Roman" panose="02020603050405020304" pitchFamily="18" charset="0"/>
              </a:rPr>
              <a:t>  </a:t>
            </a:r>
            <a:r>
              <a:rPr lang="el-GR" sz="7200" u="sng" dirty="0">
                <a:solidFill>
                  <a:srgbClr val="0000FF"/>
                </a:solidFill>
                <a:latin typeface="Candara" panose="020E0502030303020204" pitchFamily="34" charset="0"/>
                <a:ea typeface="STKaiti" panose="02010600040101010101" pitchFamily="2" charset="-122"/>
                <a:cs typeface="Tahoma" panose="020B0604030504040204" pitchFamily="34" charset="0"/>
                <a:hlinkClick r:id="rId7"/>
              </a:rPr>
              <a:t>https://www.freetech4teachers.com/2016/02/how-to-create-historical-facebook.html</a:t>
            </a:r>
            <a:endParaRPr lang="el-GR" sz="7200" dirty="0">
              <a:latin typeface="Candara" panose="020E0502030303020204" pitchFamily="34" charset="0"/>
              <a:ea typeface="STKaiti" panose="02010600040101010101" pitchFamily="2" charset="-122"/>
              <a:cs typeface="Tahoma" panose="020B0604030504040204" pitchFamily="34" charset="0"/>
            </a:endParaRPr>
          </a:p>
          <a:p>
            <a:pPr>
              <a:lnSpc>
                <a:spcPct val="107000"/>
              </a:lnSpc>
              <a:spcAft>
                <a:spcPts val="800"/>
              </a:spcAft>
            </a:pPr>
            <a:r>
              <a:rPr lang="el-GR" dirty="0">
                <a:latin typeface="Candara" panose="020E0502030303020204" pitchFamily="34" charset="0"/>
                <a:ea typeface="STKaiti" panose="02010600040101010101" pitchFamily="2" charset="-122"/>
                <a:cs typeface="Tahoma" panose="020B0604030504040204" pitchFamily="34" charset="0"/>
              </a:rPr>
              <a:t> </a:t>
            </a:r>
            <a:endParaRPr lang="el-GR" sz="2000" dirty="0">
              <a:latin typeface="Candara" panose="020E0502030303020204" pitchFamily="34" charset="0"/>
              <a:ea typeface="STKaiti" panose="02010600040101010101" pitchFamily="2" charset="-122"/>
              <a:cs typeface="Tahoma" panose="020B0604030504040204" pitchFamily="34" charset="0"/>
            </a:endParaRPr>
          </a:p>
          <a:p>
            <a:pPr>
              <a:lnSpc>
                <a:spcPct val="107000"/>
              </a:lnSpc>
              <a:spcAft>
                <a:spcPts val="800"/>
              </a:spcAft>
            </a:pPr>
            <a:r>
              <a:rPr lang="el-GR" dirty="0">
                <a:latin typeface="Candara" panose="020E0502030303020204" pitchFamily="34" charset="0"/>
                <a:ea typeface="STKaiti" panose="02010600040101010101" pitchFamily="2" charset="-122"/>
                <a:cs typeface="Tahoma" panose="020B0604030504040204" pitchFamily="34" charset="0"/>
              </a:rPr>
              <a:t> </a:t>
            </a:r>
            <a:endParaRPr lang="el-GR" sz="2000" dirty="0">
              <a:latin typeface="Candara" panose="020E0502030303020204" pitchFamily="34" charset="0"/>
              <a:ea typeface="STKaiti" panose="02010600040101010101" pitchFamily="2" charset="-122"/>
              <a:cs typeface="Tahoma" panose="020B0604030504040204" pitchFamily="34" charset="0"/>
            </a:endParaRP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ΣΧΕΔΙΑΣΜΟΣ ΤΗΣ ανοιχτησ εκπαιδευτικησ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a:t>ΣΤΟΙΧΕΙΑ ΣΧΕΔΙΑΣΜΟΥ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p:txBody>
          <a:bodyPr>
            <a:normAutofit fontScale="92500"/>
          </a:bodyPr>
          <a:lstStyle/>
          <a:p>
            <a:pPr marL="0" indent="0" algn="just">
              <a:spcBef>
                <a:spcPts val="600"/>
              </a:spcBef>
            </a:pPr>
            <a:r>
              <a:rPr lang="el-GR" dirty="0"/>
              <a:t>Τα εκπαιδευτικό μοντέλο που χρησιμοποιείται στην παρούσα προσέγγιση είναι η συνεργατική μάθηση, “ η από κοινού εργασία των μαθητών πάνω σε ένα θέμα, με στόχο να προωθηθεί η ατομική μάθηση, μέσω συνεργατικών διεργασιών ”(Σγουροπούλου &amp; Κουτουμάνος, 2001),η οποία προσφέρει επιπλέον κίνητρα μάθησης, ενεργοποιεί  τις  δομές κινήτρων που ήδη υπάρχουν, αυξάνει την αυτοεκτίμηση και αναπτύσσει τις δεξιότητες που σχετίζονται με την οργάνωση. Για να είναι πιο αποτελεσματική η διδακτική  παρέμβαση χρησιμοποιήσαμε εργαλεία/πλατφόρμες στο διαδίκτυο, όπου οι μαθητές μπορούν συνεργατικά να συγγράψουν , να ζωγραφίσουν ή  να δημιουργήσουν .</a:t>
            </a:r>
          </a:p>
          <a:p>
            <a:pPr>
              <a:spcBef>
                <a:spcPts val="600"/>
              </a:spcBef>
              <a:buFont typeface="Wingdings" pitchFamily="2" charset="2"/>
              <a:buChar char="§"/>
            </a:pPr>
            <a:endParaRPr lang="el-GR" dirty="0"/>
          </a:p>
          <a:p>
            <a:pPr>
              <a:spcBef>
                <a:spcPts val="600"/>
              </a:spcBef>
              <a:buFont typeface="Wingdings" pitchFamily="2" charset="2"/>
              <a:buChar char="§"/>
            </a:pPr>
            <a:endParaRPr lang="el-GR" dirty="0"/>
          </a:p>
        </p:txBody>
      </p:sp>
    </p:spTree>
    <p:extLst>
      <p:ext uri="{BB962C8B-B14F-4D97-AF65-F5344CB8AC3E}">
        <p14:creationId xmlns:p14="http://schemas.microsoft.com/office/powerpoint/2010/main" val="327443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p:txBody>
          <a:bodyPr>
            <a:normAutofit fontScale="62500" lnSpcReduction="20000"/>
          </a:bodyPr>
          <a:lstStyle/>
          <a:p>
            <a:pPr algn="just"/>
            <a:r>
              <a:rPr lang="el-GR" b="1" dirty="0"/>
              <a:t>Διδακτικοί στόχοι</a:t>
            </a:r>
          </a:p>
          <a:p>
            <a:pPr lvl="1" algn="just">
              <a:spcBef>
                <a:spcPts val="600"/>
              </a:spcBef>
            </a:pPr>
            <a:r>
              <a:rPr lang="el-GR" dirty="0"/>
              <a:t>Στόχοι σχετικοί με το γνωστικό αντικείμενο: Οι μαθητές/τριες γνωρίζουν το σχηματισμό και τη χρήση του Απλού Αόριστου (ομαλά-ανώμαλα ρήματα, κατάφαση-ερώτηση-άρνηση), εξασκούνται στην ανάγνωση κειμένων μέσα από τα οποία πρέπει να ανασύρουν συγκεκριμένες πληροφορίες ώστε να τις χρησιμοποιήσουν είτε προφορικά (περιγραφή/ διήγηση /κριτική)είτε στη δημιουργία γραπτού κειμένου(παρουσίαση) (Κλασικός γραμματισμός)</a:t>
            </a:r>
          </a:p>
          <a:p>
            <a:pPr lvl="1" algn="just">
              <a:spcBef>
                <a:spcPts val="600"/>
              </a:spcBef>
            </a:pPr>
            <a:r>
              <a:rPr lang="el-GR" dirty="0"/>
              <a:t>Στόχοι σχετικοί με δεξιότητες που αφορούν στο γνωστικό αντικείμενο: Εφαρμόζοντας το αναλυτικό πρόγραμμα σπουδών για την Αγγλική Γλώσσα στο Δημοτικό και τη Διαθεματικότητα, οι μαθητές/τριες  μαθαίνουν να συνεργάζονται σε ομάδες και να υποστηρίζουν ο ένας τον άλλο.</a:t>
            </a:r>
          </a:p>
          <a:p>
            <a:pPr lvl="1" algn="just">
              <a:spcBef>
                <a:spcPts val="600"/>
              </a:spcBef>
            </a:pPr>
            <a:r>
              <a:rPr lang="el-GR" dirty="0"/>
              <a:t>Στόχοι σχετικοί με τη χρήση της τεχνολογίας: Δίνεται η δυνατότητα στα παιδιά να ψάξουν , να βρούνε πληροφορίες  και να αξιολογήσουν  τις κατάλληλες  για τις εργασίες τους με τη βοήθεια των ψηφιακών μέσων. Τα παιδιά δουλεύουν σε αυθεντικά περιβάλλοντα και προσεγγίζουν τη γνώση βιωματικά, κάτι που ανανεώνει το ενδιαφέρον τους για τη μάθηση. Συγκεκριμένα, συμπληρώνουν πίνακες χρησιμοποιώντας τον επεξεργαστή κειμένου, δημιουργούν αφίσες, προσομοιώνουν φύλλα εφημερίδων, παίζουν παιχνίδια κλπ. είτε σε επεξεργαστή κειμένου είτε με εξειδικευμένα εργαλεία που υπάρχουν στο διαδίκτυο. (Ψηφιακός γραμματισμός).</a:t>
            </a:r>
          </a:p>
          <a:p>
            <a:pPr lvl="1" algn="just">
              <a:spcBef>
                <a:spcPts val="600"/>
              </a:spcBef>
            </a:pPr>
            <a:r>
              <a:rPr lang="el-GR" dirty="0"/>
              <a:t>Στόχοι σχετικοί με τις κοινωνικές δεξιότητες (π.χ. διαπραγμάτευση, συνεργασία, διάλογος, ενσυναίσθηση, συμμετοχή σε ομάδα, ανάληψη ρόλων, κ.λπ.) :Αποκτούν αυτοπεποίθηση και  αυτοεκτίμηση μέσα από ομαδοσυνεργατικές δραστηριότητες, γίνονται πιο δημιουργικοί και συμμετοχικοί άρα βελτιώνεται και η μαθησιακή διαδικασία.</a:t>
            </a:r>
          </a:p>
          <a:p>
            <a:pPr algn="just"/>
            <a:r>
              <a:rPr lang="el-GR" b="1" dirty="0"/>
              <a:t> </a:t>
            </a:r>
          </a:p>
        </p:txBody>
      </p:sp>
    </p:spTree>
    <p:extLst>
      <p:ext uri="{BB962C8B-B14F-4D97-AF65-F5344CB8AC3E}">
        <p14:creationId xmlns:p14="http://schemas.microsoft.com/office/powerpoint/2010/main" val="97842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ΠΡΑΓΜΑΤΟΠΟΙΗΣΗ ΤΗΣ ανοιχτησ εκπαιδευτικησ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a:t>ΣΤΟΙΧΕΙΑ ΠΡΑΓΜΑΤΟΠΟΙΗΣΗΣ </a:t>
            </a:r>
            <a:br>
              <a:rPr lang="el-GR" sz="2400" cap="none" dirty="0"/>
            </a:br>
            <a:r>
              <a:rPr lang="el-GR" sz="2400" dirty="0"/>
              <a:t>ΤΗΣ ανοιχτησ εκπαιδευτικησ </a:t>
            </a:r>
            <a:r>
              <a:rPr lang="el-GR" sz="2400" cap="none" dirty="0"/>
              <a:t>ΠΡΑΚΤΙΚΗΣ</a:t>
            </a:r>
            <a:r>
              <a:rPr lang="el-GR" sz="2400" dirty="0"/>
              <a:t>   </a:t>
            </a:r>
          </a:p>
        </p:txBody>
      </p:sp>
      <p:sp>
        <p:nvSpPr>
          <p:cNvPr id="6" name="Content Placeholder 5"/>
          <p:cNvSpPr>
            <a:spLocks noGrp="1"/>
          </p:cNvSpPr>
          <p:nvPr>
            <p:ph sz="half" idx="2"/>
          </p:nvPr>
        </p:nvSpPr>
        <p:spPr/>
        <p:txBody>
          <a:bodyPr>
            <a:normAutofit/>
          </a:bodyPr>
          <a:lstStyle/>
          <a:p>
            <a:r>
              <a:rPr lang="el-GR" b="1" dirty="0"/>
              <a:t>Περιβάλλον – Πλαίσιο</a:t>
            </a:r>
          </a:p>
          <a:p>
            <a:pPr marL="0" lvl="1" indent="0">
              <a:buNone/>
            </a:pPr>
            <a:r>
              <a:rPr lang="el-GR" dirty="0"/>
              <a:t>Διαθεματική προσέγγιση στα πλαίσια του μαθήματος των Αγγλικών Ε’ Δημοτικού</a:t>
            </a:r>
          </a:p>
          <a:p>
            <a:pPr marL="0" lvl="1" indent="0">
              <a:buNone/>
            </a:pPr>
            <a:endParaRPr lang="el-GR" dirty="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2200" b="1" dirty="0"/>
              <a:t>Ηλικιακή ομάδα</a:t>
            </a:r>
          </a:p>
          <a:p>
            <a:pPr marL="0" lvl="1" indent="0">
              <a:buNone/>
            </a:pPr>
            <a:r>
              <a:rPr lang="el-GR" dirty="0"/>
              <a:t>Ε΄Τάξη 20 μαθητών και μαθητριών ενός δημόσιου σχολείου αστικής περιοχής</a:t>
            </a:r>
          </a:p>
          <a:p>
            <a:pPr marL="237744" lvl="2" indent="0">
              <a:buNone/>
            </a:pP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dirty="0"/>
          </a:p>
        </p:txBody>
      </p:sp>
    </p:spTree>
    <p:extLst>
      <p:ext uri="{BB962C8B-B14F-4D97-AF65-F5344CB8AC3E}">
        <p14:creationId xmlns:p14="http://schemas.microsoft.com/office/powerpoint/2010/main" val="129802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fontScale="77500" lnSpcReduction="20000"/>
          </a:bodyPr>
          <a:lstStyle/>
          <a:p>
            <a:pPr>
              <a:spcBef>
                <a:spcPts val="600"/>
              </a:spcBef>
            </a:pPr>
            <a:r>
              <a:rPr lang="el-GR" sz="3800" b="1" dirty="0"/>
              <a:t>Πρότερες γνώσεις</a:t>
            </a:r>
          </a:p>
          <a:p>
            <a:pPr lvl="1">
              <a:spcBef>
                <a:spcPts val="600"/>
              </a:spcBef>
              <a:buFont typeface="Arial" pitchFamily="34" charset="0"/>
              <a:buChar char="•"/>
            </a:pPr>
            <a:r>
              <a:rPr lang="el-GR" sz="2900" dirty="0"/>
              <a:t>Οι μαθητές/τριες γνωρίζουν το σχηματισμό και τη χρήση του Απλού Αόριστου (ομαλά-ανώμαλα ρήματα, κατάφαση-ερώτηση-άρνηση) και εργάζονται πάνω στο τελευταίο κείμενο μιας ενότητας που αφορά σημαντικές προσωπικότητες του παρελθόντος (Aristophanes- Shakespeare- El Greco…) .</a:t>
            </a:r>
          </a:p>
        </p:txBody>
      </p:sp>
      <p:sp>
        <p:nvSpPr>
          <p:cNvPr id="10" name="Content Placeholder 9"/>
          <p:cNvSpPr>
            <a:spLocks noGrp="1"/>
          </p:cNvSpPr>
          <p:nvPr>
            <p:ph sz="quarter" idx="4"/>
          </p:nvPr>
        </p:nvSpPr>
        <p:spPr/>
        <p:txBody>
          <a:bodyPr/>
          <a:lstStyle/>
          <a:p>
            <a:r>
              <a:rPr lang="el-GR" b="1" dirty="0"/>
              <a:t>Διάρκεια εφαρμογής</a:t>
            </a:r>
          </a:p>
          <a:p>
            <a:pPr lvl="1">
              <a:buFont typeface="Arial" pitchFamily="34" charset="0"/>
              <a:buChar char="•"/>
            </a:pPr>
            <a:r>
              <a:rPr lang="el-GR" dirty="0"/>
              <a:t> 3 διδακτικές ώρες (θα μπορούσε ίσως να προστεθεί άλλη μια διδακτική ώρα).</a:t>
            </a:r>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dirty="0"/>
          </a:p>
        </p:txBody>
      </p:sp>
    </p:spTree>
    <p:extLst>
      <p:ext uri="{BB962C8B-B14F-4D97-AF65-F5344CB8AC3E}">
        <p14:creationId xmlns:p14="http://schemas.microsoft.com/office/powerpoint/2010/main" val="1309292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a:t>ΑΝΑΛΥΤΙΚΗ ΠΕΡΙΓΡΑΦΗ </a:t>
            </a:r>
            <a:br>
              <a:rPr lang="el-GR" sz="2400" dirty="0"/>
            </a:br>
            <a:r>
              <a:rPr lang="el-GR" sz="2400" dirty="0"/>
              <a:t>ΤΗΣ ανοιχτησ εκπαιδευτικησ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
        <p:nvSpPr>
          <p:cNvPr id="7" name="Content Placeholder 6"/>
          <p:cNvSpPr>
            <a:spLocks noGrp="1"/>
          </p:cNvSpPr>
          <p:nvPr>
            <p:ph sz="half" idx="2"/>
          </p:nvPr>
        </p:nvSpPr>
        <p:spPr/>
        <p:txBody>
          <a:bodyPr>
            <a:normAutofit fontScale="85000" lnSpcReduction="10000"/>
          </a:bodyPr>
          <a:lstStyle/>
          <a:p>
            <a:r>
              <a:rPr lang="el-GR" b="1" dirty="0"/>
              <a:t>ΔΡΑΣΤΗΡΙΟΤΗΤΑ  1:</a:t>
            </a:r>
          </a:p>
          <a:p>
            <a:r>
              <a:rPr lang="el-GR" b="1" dirty="0"/>
              <a:t>ΓΝΩΣΗ (Αναγνωρίζουμε – προσδιορίζουμε</a:t>
            </a:r>
          </a:p>
          <a:p>
            <a:r>
              <a:rPr lang="el-GR" b="1" dirty="0"/>
              <a:t>ΚΑΤΑΝΟΗΣΗ (Ερμηνεύουμε – διευκρινίζουμε,   μεταφράζουμε)</a:t>
            </a:r>
          </a:p>
          <a:p>
            <a:r>
              <a:rPr lang="el-GR" b="1" dirty="0"/>
              <a:t>ΕΦΑΡΜΟΓΗ (Πραγματοποιούμε – χρησιμοποιούμε)</a:t>
            </a:r>
          </a:p>
          <a:p>
            <a:pPr algn="just"/>
            <a:r>
              <a:rPr lang="el-GR" b="1" dirty="0"/>
              <a:t>Διάρκεια:  1 διδακτική ώρα</a:t>
            </a:r>
          </a:p>
          <a:p>
            <a:pPr algn="just"/>
            <a:r>
              <a:rPr lang="el-GR" b="1" dirty="0"/>
              <a:t>Είδος δραστηριότητας: πολυτροπικό κείμενο</a:t>
            </a:r>
          </a:p>
          <a:p>
            <a:pPr algn="just"/>
            <a:r>
              <a:rPr lang="el-GR" b="1" dirty="0"/>
              <a:t>Οργάνωση τάξης: εργασία ομαδική και ατομική</a:t>
            </a:r>
          </a:p>
          <a:p>
            <a:pPr algn="just"/>
            <a:r>
              <a:rPr lang="el-GR" b="1" dirty="0"/>
              <a:t>Ρόλος του διδάσκοντα:  διδακτικός, ενθαρρυντικός, υποστηρικτικός, διευκολυντικός, συντονιστικός</a:t>
            </a:r>
          </a:p>
          <a:p>
            <a:pPr algn="just"/>
            <a:r>
              <a:rPr lang="el-GR" b="1" dirty="0"/>
              <a:t>Σύνδεση με τον διδακτικό στόχο: γνώση- κατανόηση-εφαρμογή</a:t>
            </a:r>
          </a:p>
          <a:p>
            <a:pPr algn="just"/>
            <a:r>
              <a:rPr lang="el-GR" b="1" dirty="0"/>
              <a:t> </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_Open-Educational-Practices-ppt-Template-v2.0_20_11_2017">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Template>
  <TotalTime>68</TotalTime>
  <Words>1484</Words>
  <Application>Microsoft Office PowerPoint</Application>
  <PresentationFormat>Προβολή στην οθόνη (4:3)</PresentationFormat>
  <Paragraphs>146</Paragraphs>
  <Slides>25</Slides>
  <Notes>3</Notes>
  <HiddenSlides>0</HiddenSlides>
  <MMClips>0</MMClips>
  <ScaleCrop>false</ScaleCrop>
  <HeadingPairs>
    <vt:vector size="6" baseType="variant">
      <vt:variant>
        <vt:lpstr>Γραμματοσειρές που χρησιμοποιούνται</vt:lpstr>
      </vt:variant>
      <vt:variant>
        <vt:i4>13</vt:i4>
      </vt:variant>
      <vt:variant>
        <vt:lpstr>Θέμα</vt:lpstr>
      </vt:variant>
      <vt:variant>
        <vt:i4>1</vt:i4>
      </vt:variant>
      <vt:variant>
        <vt:lpstr>Τίτλοι διαφανειών</vt:lpstr>
      </vt:variant>
      <vt:variant>
        <vt:i4>25</vt:i4>
      </vt:variant>
    </vt:vector>
  </HeadingPairs>
  <TitlesOfParts>
    <vt:vector size="39" baseType="lpstr">
      <vt:lpstr>STKaiti</vt:lpstr>
      <vt:lpstr>Arial</vt:lpstr>
      <vt:lpstr>Calibri</vt:lpstr>
      <vt:lpstr>Cambria</vt:lpstr>
      <vt:lpstr>Candara</vt:lpstr>
      <vt:lpstr>Franklin Gothic Book</vt:lpstr>
      <vt:lpstr>Myriad Pro</vt:lpstr>
      <vt:lpstr>Perpetua</vt:lpstr>
      <vt:lpstr>Symbol</vt:lpstr>
      <vt:lpstr>Tahoma</vt:lpstr>
      <vt:lpstr>Times New Roman</vt:lpstr>
      <vt:lpstr>Tunga</vt:lpstr>
      <vt:lpstr>Wingdings</vt:lpstr>
      <vt:lpstr>DS_Open-Educational-Practices-ppt-Template-v2.0_20_11_2017</vt:lpstr>
      <vt:lpstr>ΤΙΤΛΟΣ  ανοιχτησ ΕΚΠΑΙΔΕΥΤΙΚΗΣ ΠΡΑΚΤΙΚΗΣ</vt:lpstr>
      <vt:lpstr>ΣΥΝΤΟΜΗ ΠΕΡΙΓΡΑΦΗ</vt:lpstr>
      <vt:lpstr>ΣΧΕΔΙΑΣΜΟΣ ΤΗΣ ανοιχτησ εκπαιδευτικησ ΠΡΑΚΤΙΚΗΣ</vt:lpstr>
      <vt:lpstr>ΣΤΟΙΧΕΙΑ ΣΧΕΔΙΑΣΜΟΥ </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Παρουσίαση του PowerPoint</vt:lpstr>
      <vt:lpstr>Παρουσίαση του PowerPoint</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ΣΤΟΙΧΕΙΑ ΤΕΚΜΗΡΙΩΣΗΣ ΚΑΙ ΕΠΕΚΤΑΣΗΣ</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 ΠΡΟΣΘΕΤΟ ΥΛΙΚΟ ΠΟΥ ΑΞΙΟΠΟΙΗΘΗΚΕ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ΕΚΠΑΙΔΕΥΤΙΚΗΣ ΠΡΑΚΤΙΚΗΣ</dc:title>
  <dc:creator>Evaggelia Sariggoli</dc:creator>
  <cp:lastModifiedBy>Evaggelia Sariggoli</cp:lastModifiedBy>
  <cp:revision>9</cp:revision>
  <dcterms:created xsi:type="dcterms:W3CDTF">2018-07-10T12:17:49Z</dcterms:created>
  <dcterms:modified xsi:type="dcterms:W3CDTF">2018-07-18T12:16:24Z</dcterms:modified>
</cp:coreProperties>
</file>