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58" r:id="rId3"/>
    <p:sldId id="308" r:id="rId4"/>
    <p:sldId id="262" r:id="rId5"/>
    <p:sldId id="271" r:id="rId6"/>
    <p:sldId id="272" r:id="rId7"/>
    <p:sldId id="298" r:id="rId8"/>
    <p:sldId id="263" r:id="rId9"/>
    <p:sldId id="257" r:id="rId10"/>
    <p:sldId id="299" r:id="rId11"/>
    <p:sldId id="260" r:id="rId12"/>
    <p:sldId id="300" r:id="rId13"/>
    <p:sldId id="304" r:id="rId14"/>
    <p:sldId id="278" r:id="rId15"/>
    <p:sldId id="279" r:id="rId16"/>
    <p:sldId id="301" r:id="rId17"/>
    <p:sldId id="305" r:id="rId18"/>
    <p:sldId id="302" r:id="rId19"/>
    <p:sldId id="280" r:id="rId20"/>
    <p:sldId id="281" r:id="rId21"/>
    <p:sldId id="292" r:id="rId22"/>
    <p:sldId id="282" r:id="rId23"/>
    <p:sldId id="284" r:id="rId24"/>
    <p:sldId id="306" r:id="rId25"/>
    <p:sldId id="295" r:id="rId26"/>
    <p:sldId id="285" r:id="rId27"/>
    <p:sldId id="310" r:id="rId28"/>
    <p:sldId id="265" r:id="rId29"/>
    <p:sldId id="287" r:id="rId30"/>
    <p:sldId id="269" r:id="rId31"/>
    <p:sldId id="276" r:id="rId32"/>
    <p:sldId id="297" r:id="rId33"/>
    <p:sldId id="296" r:id="rId34"/>
    <p:sldId id="311" r:id="rId35"/>
    <p:sldId id="290" r:id="rId36"/>
    <p:sldId id="288" r:id="rId37"/>
    <p:sldId id="28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8/16/2018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p14="http://schemas.microsoft.com/office/powerpoint/2010/main"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p14="http://schemas.microsoft.com/office/powerpoint/2010/main" val="28058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2</a:t>
            </a:fld>
            <a:endParaRPr lang="en-US" dirty="0"/>
          </a:p>
        </p:txBody>
      </p:sp>
    </p:spTree>
    <p:extLst>
      <p:ext uri="{BB962C8B-B14F-4D97-AF65-F5344CB8AC3E}">
        <p14:creationId xmlns:p14="http://schemas.microsoft.com/office/powerpoint/2010/main" val="10512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9</a:t>
            </a:fld>
            <a:endParaRPr lang="en-US" dirty="0"/>
          </a:p>
        </p:txBody>
      </p:sp>
    </p:spTree>
    <p:extLst>
      <p:ext uri="{BB962C8B-B14F-4D97-AF65-F5344CB8AC3E}">
        <p14:creationId xmlns:p14="http://schemas.microsoft.com/office/powerpoint/2010/main" val="367386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l-GR"/>
              <a:t>Κάντε κλικ για να επεξεργαστείτε τον τίτλο υποδείγματος</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August 16,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a:t>Κάντε κλικ για να επεξεργαστείτε τον τίτλο υποδείγματος</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a:t>Κάντε κλικ για να επεξεργαστείτε τον τίτλο υποδείγματος</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l-GR"/>
              <a:t>Επεξεργασία στυλ υποδείγματος κειμένου</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l-GR"/>
              <a:t>Κάντε κλικ στο εικονίδιο για να προσθέσετε εικόνα</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a:t>Κάντε κλικ για να επεξεργαστείτε τον τίτλο υποδείγματος</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a:t>Κάντε κλικ για να επεξεργαστείτε τον τίτλο υποδείγματος</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a:t>Κάντε κλικ για να επεξεργαστείτε τον τίτλο υποδείγματος</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a:p>
        </p:txBody>
      </p:sp>
      <p:pic>
        <p:nvPicPr>
          <p:cNvPr id="9" name="Picture 8"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a:t>Επεξεργασία στυλ υποδείγματος κειμένου</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a:t>Επεξεργασία στυλ υποδείγματος κειμένου</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rgbClr val="FFFFFF">
              <a:alpha val="50196"/>
            </a:srgbClr>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l-GR"/>
              <a:t>Κάντε κλικ για να επεξεργαστείτε τον τίτλο υποδείγματος</a:t>
            </a:r>
            <a:endParaRPr lang="en-US" dirty="0"/>
          </a:p>
        </p:txBody>
      </p:sp>
      <p:sp>
        <p:nvSpPr>
          <p:cNvPr id="4" name="Content Placeholder 3"/>
          <p:cNvSpPr>
            <a:spLocks noGrp="1"/>
          </p:cNvSpPr>
          <p:nvPr>
            <p:ph sz="half" idx="2"/>
          </p:nvPr>
        </p:nvSpPr>
        <p:spPr>
          <a:xfrm>
            <a:off x="600782" y="1004643"/>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2688609" y="995138"/>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3217855"/>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p:txBody>
      </p:sp>
      <p:sp>
        <p:nvSpPr>
          <p:cNvPr id="11" name="Content Placeholder 5"/>
          <p:cNvSpPr>
            <a:spLocks noGrp="1"/>
          </p:cNvSpPr>
          <p:nvPr>
            <p:ph sz="quarter" idx="14"/>
          </p:nvPr>
        </p:nvSpPr>
        <p:spPr>
          <a:xfrm>
            <a:off x="2704531" y="3194702"/>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pic>
        <p:nvPicPr>
          <p:cNvPr id="12" name="Picture 11"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7" name="TextBox 6"/>
          <p:cNvSpPr txBox="1"/>
          <p:nvPr userDrawn="1"/>
        </p:nvSpPr>
        <p:spPr>
          <a:xfrm>
            <a:off x="942539" y="309093"/>
            <a:ext cx="7351455" cy="369332"/>
          </a:xfrm>
          <a:prstGeom prst="rect">
            <a:avLst/>
          </a:prstGeom>
          <a:noFill/>
        </p:spPr>
        <p:txBody>
          <a:bodyPr wrap="square" rtlCol="0">
            <a:spAutoFit/>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p:nvPicPr>
        <p:blipFill>
          <a:blip r:embed="rId18"/>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p:nvPicPr>
        <p:blipFill>
          <a:blip r:embed="rId19"/>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books.edu.gr/modules/ebook/show.php/DSGYM-B107/755/4961,22619/" TargetMode="External"/><Relationship Id="rId2" Type="http://schemas.openxmlformats.org/officeDocument/2006/relationships/hyperlink" Target="http://photodentro.edu.gr/aggregator/lo/photodentro-lor-8521-9668"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hotodentro.edu.gr/aggregator/lo/photodentro-lor-8521-8810" TargetMode="External"/><Relationship Id="rId2" Type="http://schemas.openxmlformats.org/officeDocument/2006/relationships/hyperlink" Target="http://photodentro.edu.gr/aggregator/lo/photodentro-lor-8521-8811" TargetMode="External"/><Relationship Id="rId1" Type="http://schemas.openxmlformats.org/officeDocument/2006/relationships/slideLayout" Target="../slideLayouts/slideLayout4.xml"/><Relationship Id="rId4" Type="http://schemas.openxmlformats.org/officeDocument/2006/relationships/hyperlink" Target="http://ebooks.edu.gr/modules/ebook/show.php/DSGYM-B107/755/4961,22619/"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aesop.iep.edu.gr/node/20245/5056" TargetMode="External"/><Relationship Id="rId2" Type="http://schemas.openxmlformats.org/officeDocument/2006/relationships/hyperlink" Target="http://photodentro.edu.gr/aggregator/lo/photodentro-lor-8521-9130" TargetMode="External"/><Relationship Id="rId1" Type="http://schemas.openxmlformats.org/officeDocument/2006/relationships/slideLayout" Target="../slideLayouts/slideLayout4.xml"/><Relationship Id="rId4" Type="http://schemas.openxmlformats.org/officeDocument/2006/relationships/hyperlink" Target="http://ebooks.edu.gr/modules/ebook/show.php/DSGYM-B107/755/4961,22619/"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ebooks.edu.gr/modules/ebook/show.php/DSGYM-B107/755/4961,22619/"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ebooks.edu.gr/modules/ebook/show.php/DSGYM-B107/755/4961,22621/" TargetMode="External"/><Relationship Id="rId2" Type="http://schemas.openxmlformats.org/officeDocument/2006/relationships/hyperlink" Target="http://photodentro.edu.gr/aggregator/lo/photodentro-lor-8521-8684"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ebooks.edu.gr/modules/ebook/show.php/DSGYM-B107/755/4961,22621/"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www.scientiasocialis.lt/pec/files/pdf/vol18/51-59.Fountopoulou_Vol.18.pdf"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ebooks.edu.gr/modules/ebook/show.php/DSGYM-B107/755/4961,22619/" TargetMode="External"/><Relationship Id="rId2" Type="http://schemas.openxmlformats.org/officeDocument/2006/relationships/hyperlink" Target="http://photodentro.edu.gr/v/item/ds/8521/8684" TargetMode="External"/><Relationship Id="rId1" Type="http://schemas.openxmlformats.org/officeDocument/2006/relationships/slideLayout" Target="../slideLayouts/slideLayout3.xml"/><Relationship Id="rId4" Type="http://schemas.openxmlformats.org/officeDocument/2006/relationships/hyperlink" Target="http://ebooks.edu.gr/modules/ebook/show.php/DSGYM-B107/755/4961,2262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72033" y="4186238"/>
            <a:ext cx="3771900"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ctrTitle"/>
          </p:nvPr>
        </p:nvSpPr>
        <p:spPr>
          <a:xfrm>
            <a:off x="211858" y="147485"/>
            <a:ext cx="7324567" cy="1951414"/>
          </a:xfrm>
        </p:spPr>
        <p:txBody>
          <a:bodyPr/>
          <a:lstStyle/>
          <a:p>
            <a:r>
              <a:rPr lang="el-GR" dirty="0">
                <a:effectLst/>
                <a:latin typeface="+mn-lt"/>
              </a:rPr>
              <a:t>ΚΑΘΗΜΕΡΙΝΗ ΖΩΗ ΣΤΟ ΒΥΖΑΝΤΙΟ</a:t>
            </a:r>
            <a:br>
              <a:rPr lang="el-GR" dirty="0">
                <a:effectLst/>
              </a:rPr>
            </a:br>
            <a:endParaRPr lang="en-US" sz="4200" cap="none" dirty="0"/>
          </a:p>
        </p:txBody>
      </p:sp>
      <p:sp>
        <p:nvSpPr>
          <p:cNvPr id="8" name="TextBox 7"/>
          <p:cNvSpPr txBox="1"/>
          <p:nvPr/>
        </p:nvSpPr>
        <p:spPr>
          <a:xfrm>
            <a:off x="4900614" y="4659004"/>
            <a:ext cx="3816074" cy="646331"/>
          </a:xfrm>
          <a:prstGeom prst="rect">
            <a:avLst/>
          </a:prstGeom>
          <a:noFill/>
        </p:spPr>
        <p:txBody>
          <a:bodyPr wrap="square" rtlCol="0">
            <a:spAutoFit/>
          </a:bodyPr>
          <a:lstStyle/>
          <a:p>
            <a:r>
              <a:rPr lang="el-GR" b="1" dirty="0"/>
              <a:t>Τσάπρα Κωνσταντία, ΠΕ02</a:t>
            </a:r>
          </a:p>
          <a:p>
            <a:r>
              <a:rPr lang="en-US" b="1" i="1" dirty="0"/>
              <a:t>kontsap26@gmail.com</a:t>
            </a:r>
            <a:r>
              <a:rPr lang="el-GR" b="1" i="1" dirty="0"/>
              <a:t> </a:t>
            </a:r>
            <a:endParaRPr lang="el-GR" dirty="0"/>
          </a:p>
        </p:txBody>
      </p:sp>
      <p:sp>
        <p:nvSpPr>
          <p:cNvPr id="18" name="Subtitle 2"/>
          <p:cNvSpPr txBox="1">
            <a:spLocks/>
          </p:cNvSpPr>
          <p:nvPr/>
        </p:nvSpPr>
        <p:spPr>
          <a:xfrm>
            <a:off x="5512716" y="6175927"/>
            <a:ext cx="3174088" cy="382042"/>
          </a:xfrm>
          <a:prstGeom prst="rect">
            <a:avLst/>
          </a:prstGeom>
        </p:spPr>
        <p:txBody>
          <a:bodyPr vert="horz" lIns="91440" tIns="9144" rIns="91440" bIns="45720" rtlCol="0">
            <a:normAutofit/>
          </a:bodyPr>
          <a:lstStyle/>
          <a:p>
            <a:pPr marL="0" marR="0" lvl="0" indent="0" algn="r" defTabSz="914400" rtl="0" eaLnBrk="1" fontAlgn="auto" latinLnBrk="0" hangingPunct="1">
              <a:lnSpc>
                <a:spcPct val="100000"/>
              </a:lnSpc>
              <a:spcBef>
                <a:spcPts val="800"/>
              </a:spcBef>
              <a:spcAft>
                <a:spcPts val="0"/>
              </a:spcAft>
              <a:buClrTx/>
              <a:buSzTx/>
              <a:buFont typeface="Arial" pitchFamily="34" charset="0"/>
              <a:buNone/>
              <a:tabLst/>
              <a:defRPr/>
            </a:pPr>
            <a:r>
              <a:rPr lang="el-GR" sz="1400" cap="all" spc="400" dirty="0">
                <a:solidFill>
                  <a:schemeClr val="accent3">
                    <a:lumMod val="50000"/>
                  </a:schemeClr>
                </a:solidFill>
                <a:ea typeface="+mj-ea"/>
                <a:cs typeface="Tunga" pitchFamily="2"/>
              </a:rPr>
              <a:t>ΡΟΔΟΣ, 16/8/2018</a:t>
            </a:r>
            <a:endParaRPr kumimoji="0" lang="en-US" sz="1400" b="0" i="0" u="none" strike="noStrike" kern="1200" cap="all" spc="400" normalizeH="0" baseline="0" noProof="0" dirty="0">
              <a:ln>
                <a:noFill/>
              </a:ln>
              <a:solidFill>
                <a:schemeClr val="accent3">
                  <a:lumMod val="50000"/>
                </a:schemeClr>
              </a:solidFill>
              <a:effectLst/>
              <a:uLnTx/>
              <a:uFillTx/>
              <a:ea typeface="+mj-ea"/>
              <a:cs typeface="Tunga" pitchFamily="2"/>
            </a:endParaRPr>
          </a:p>
        </p:txBody>
      </p:sp>
      <p:sp>
        <p:nvSpPr>
          <p:cNvPr id="20" name="Rectangle 19"/>
          <p:cNvSpPr/>
          <p:nvPr/>
        </p:nvSpPr>
        <p:spPr>
          <a:xfrm>
            <a:off x="4880785" y="4247657"/>
            <a:ext cx="2239074" cy="400110"/>
          </a:xfrm>
          <a:prstGeom prst="rect">
            <a:avLst/>
          </a:prstGeom>
        </p:spPr>
        <p:txBody>
          <a:bodyPr wrap="none">
            <a:spAutoFit/>
          </a:bodyPr>
          <a:lstStyle/>
          <a:p>
            <a:r>
              <a:rPr lang="el-GR" sz="2000" dirty="0">
                <a:solidFill>
                  <a:schemeClr val="bg2">
                    <a:lumMod val="10000"/>
                  </a:schemeClr>
                </a:solidFill>
              </a:rPr>
              <a:t>Ομάδα ανάπτυξης</a:t>
            </a:r>
          </a:p>
        </p:txBody>
      </p:sp>
      <p:sp>
        <p:nvSpPr>
          <p:cNvPr id="21" name="Subtitle 20"/>
          <p:cNvSpPr>
            <a:spLocks noGrp="1"/>
          </p:cNvSpPr>
          <p:nvPr>
            <p:ph type="subTitle" idx="4294967295"/>
          </p:nvPr>
        </p:nvSpPr>
        <p:spPr>
          <a:xfrm>
            <a:off x="246922" y="2293414"/>
            <a:ext cx="5037841" cy="354949"/>
          </a:xfrm>
        </p:spPr>
        <p:txBody>
          <a:bodyPr>
            <a:noAutofit/>
          </a:bodyPr>
          <a:lstStyle/>
          <a:p>
            <a:r>
              <a:rPr lang="el-GR" dirty="0"/>
              <a:t>Γυμνάσιο Δομένικου «Νικόλαος Μπάμπαλης» </a:t>
            </a:r>
          </a:p>
          <a:p>
            <a:endParaRPr lang="el-GR" sz="2400" b="0" dirty="0">
              <a:solidFill>
                <a:schemeClr val="accent2">
                  <a:lumMod val="75000"/>
                </a:schemeClr>
              </a:solidFill>
              <a:effectLst>
                <a:outerShdw blurRad="38100" dist="38100" dir="2700000" algn="tl">
                  <a:srgbClr val="000000">
                    <a:alpha val="43137"/>
                  </a:srgbClr>
                </a:outerShdw>
              </a:effectLst>
            </a:endParaRPr>
          </a:p>
        </p:txBody>
      </p:sp>
      <p:pic>
        <p:nvPicPr>
          <p:cNvPr id="3" name="Εικόνα 2">
            <a:extLst>
              <a:ext uri="{FF2B5EF4-FFF2-40B4-BE49-F238E27FC236}">
                <a16:creationId xmlns:a16="http://schemas.microsoft.com/office/drawing/2014/main" id="{8CA8E44C-41F7-4C8D-93A4-43ACFBCEE4C5}"/>
              </a:ext>
            </a:extLst>
          </p:cNvPr>
          <p:cNvPicPr>
            <a:picLocks noChangeAspect="1"/>
          </p:cNvPicPr>
          <p:nvPr/>
        </p:nvPicPr>
        <p:blipFill>
          <a:blip r:embed="rId3"/>
          <a:stretch>
            <a:fillRect/>
          </a:stretch>
        </p:blipFill>
        <p:spPr>
          <a:xfrm>
            <a:off x="2721445" y="3910732"/>
            <a:ext cx="1741500" cy="1741500"/>
          </a:xfrm>
          <a:prstGeom prst="rect">
            <a:avLst/>
          </a:prstGeom>
        </p:spPr>
      </p:pic>
    </p:spTree>
    <p:extLst>
      <p:ext uri="{BB962C8B-B14F-4D97-AF65-F5344CB8AC3E}">
        <p14:creationId xmlns:p14="http://schemas.microsoft.com/office/powerpoint/2010/main" val="339111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1602F2-927F-4760-A47B-3F87E14D1579}"/>
              </a:ext>
            </a:extLst>
          </p:cNvPr>
          <p:cNvSpPr>
            <a:spLocks noGrp="1"/>
          </p:cNvSpPr>
          <p:nvPr>
            <p:ph type="title"/>
          </p:nvPr>
        </p:nvSpPr>
        <p:spPr/>
        <p:txBody>
          <a:bodyPr/>
          <a:lstStyle/>
          <a:p>
            <a:r>
              <a:rPr lang="el-GR" dirty="0"/>
              <a:t>ΗΛΙΚΙΑΚΗ ΟΜΑΔΑ- ΠΡΟΤΕΡΕΣ ΓΝΩΣΕΙΣ ΚΑΙ ΔΙΑΡΚΕΙΑ ΕΦΑΡΜΟΓΗΣ </a:t>
            </a:r>
            <a:br>
              <a:rPr lang="el-GR" dirty="0"/>
            </a:br>
            <a:endParaRPr lang="el-GR" dirty="0"/>
          </a:p>
        </p:txBody>
      </p:sp>
      <p:sp>
        <p:nvSpPr>
          <p:cNvPr id="4" name="Θέση περιεχομένου 3">
            <a:extLst>
              <a:ext uri="{FF2B5EF4-FFF2-40B4-BE49-F238E27FC236}">
                <a16:creationId xmlns:a16="http://schemas.microsoft.com/office/drawing/2014/main" id="{DECB3A73-7241-4E2B-B609-5DB9C9A2A9F5}"/>
              </a:ext>
            </a:extLst>
          </p:cNvPr>
          <p:cNvSpPr>
            <a:spLocks noGrp="1"/>
          </p:cNvSpPr>
          <p:nvPr>
            <p:ph sz="half" idx="2"/>
          </p:nvPr>
        </p:nvSpPr>
        <p:spPr/>
        <p:txBody>
          <a:bodyPr>
            <a:normAutofit fontScale="70000" lnSpcReduction="20000"/>
          </a:bodyPr>
          <a:lstStyle/>
          <a:p>
            <a:pPr marL="0" indent="0">
              <a:lnSpc>
                <a:spcPct val="107000"/>
              </a:lnSpc>
              <a:spcAft>
                <a:spcPts val="800"/>
              </a:spcAft>
            </a:pPr>
            <a:r>
              <a:rPr lang="el-GR" b="1" dirty="0"/>
              <a:t>ΗΛΙΚΙΑΚΗ ΟΜΑΔΑ</a:t>
            </a:r>
          </a:p>
          <a:p>
            <a:pPr>
              <a:lnSpc>
                <a:spcPct val="107000"/>
              </a:lnSpc>
              <a:spcAft>
                <a:spcPts val="800"/>
              </a:spcAft>
            </a:pPr>
            <a:r>
              <a:rPr lang="el-GR" dirty="0"/>
              <a:t>        Ο χωρισμός στις ομάδες εργασίας αποσκοπούσε , ώστε οι ομάδες να είναι ανομοιογενείς ως προς το φύλο και τις σχολικές επιδόσεις . Έτσι, διαμορφώθηκαν πέντε  τετραμελείς ομάδες (12 κορίτσια και 8 αγόρια), στο σύνολο των 20 παιδιών της τάξης. Όλοι οι μαθητές ήταν ελληνικής καταγωγής και η περιοχή χαρακτηρίζεται αγροτική. </a:t>
            </a:r>
          </a:p>
          <a:p>
            <a:pPr>
              <a:lnSpc>
                <a:spcPct val="107000"/>
              </a:lnSpc>
              <a:spcAft>
                <a:spcPts val="800"/>
              </a:spcAft>
            </a:pPr>
            <a:endParaRPr lang="el-GR" dirty="0"/>
          </a:p>
        </p:txBody>
      </p:sp>
      <p:sp>
        <p:nvSpPr>
          <p:cNvPr id="5" name="Θέση περιεχομένου 4">
            <a:extLst>
              <a:ext uri="{FF2B5EF4-FFF2-40B4-BE49-F238E27FC236}">
                <a16:creationId xmlns:a16="http://schemas.microsoft.com/office/drawing/2014/main" id="{EC45E5BC-2970-4241-A3BC-6453D67177D1}"/>
              </a:ext>
            </a:extLst>
          </p:cNvPr>
          <p:cNvSpPr>
            <a:spLocks noGrp="1"/>
          </p:cNvSpPr>
          <p:nvPr>
            <p:ph sz="quarter" idx="4"/>
          </p:nvPr>
        </p:nvSpPr>
        <p:spPr/>
        <p:txBody>
          <a:bodyPr>
            <a:normAutofit fontScale="77500" lnSpcReduction="20000"/>
          </a:bodyPr>
          <a:lstStyle/>
          <a:p>
            <a:r>
              <a:rPr lang="el-GR" sz="2000" b="1" dirty="0">
                <a:ea typeface="Cambria" panose="02040503050406030204" pitchFamily="18" charset="0"/>
                <a:cs typeface="Arial" panose="020B0604020202020204" pitchFamily="34" charset="0"/>
              </a:rPr>
              <a:t>ΠΡΟΤΕΡΕΣ ΓΝΩΣΕΙΣ- ΔΙΑΡΚΕΙΑ ΕΦΑΡΜΟΓΗΣ       </a:t>
            </a:r>
          </a:p>
          <a:p>
            <a:r>
              <a:rPr lang="el-GR" sz="2000" dirty="0">
                <a:ea typeface="Cambria" panose="02040503050406030204" pitchFamily="18" charset="0"/>
                <a:cs typeface="Arial" panose="020B0604020202020204" pitchFamily="34" charset="0"/>
              </a:rPr>
              <a:t>Η διεκπεραίωση της πρακτικής διήρκησε 12 διδακτικές ώρες και η εφαρμογή του έγινε κατά το  β΄ τετράμηνο , όταν οι μαθητές ήταν ήδη εξοικειωμένοι με τη χρήση λογισμικών των ΤΠΕ ενώ η εφαρμογή έγινε στην αίθουσα της πληροφορικής  αρχικά και έπειτα στην αίθουσα διδασκαλίας . Ως προς το μαθησιακό περιβάλλον των Ψηφιακών Αποθετηρίων και Συσσωρευτών Εκπαιδευτικού υλικού  έμαθαν γρήγορα να πλοηγούνται στις αντίστοιχες ελεγμένες ιστορικά σελίδες του διαδικτύου και να κρατούν σημειώσεις.</a:t>
            </a:r>
          </a:p>
          <a:p>
            <a:endParaRPr lang="el-GR" dirty="0"/>
          </a:p>
        </p:txBody>
      </p:sp>
      <p:sp>
        <p:nvSpPr>
          <p:cNvPr id="3" name="Θέση αριθμού διαφάνειας 2">
            <a:extLst>
              <a:ext uri="{FF2B5EF4-FFF2-40B4-BE49-F238E27FC236}">
                <a16:creationId xmlns:a16="http://schemas.microsoft.com/office/drawing/2014/main" id="{F7D6A65B-8622-4373-9660-1346D94240B2}"/>
              </a:ext>
            </a:extLst>
          </p:cNvPr>
          <p:cNvSpPr>
            <a:spLocks noGrp="1"/>
          </p:cNvSpPr>
          <p:nvPr>
            <p:ph type="sldNum" sz="quarter" idx="12"/>
          </p:nvPr>
        </p:nvSpPr>
        <p:spPr/>
        <p:txBody>
          <a:bodyPr/>
          <a:lstStyle/>
          <a:p>
            <a:fld id="{2754ED01-E2A0-4C1E-8E21-014B99041579}" type="slidenum">
              <a:rPr lang="en-US" smtClean="0"/>
              <a:pPr/>
              <a:t>10</a:t>
            </a:fld>
            <a:endParaRPr lang="en-US" dirty="0"/>
          </a:p>
        </p:txBody>
      </p:sp>
    </p:spTree>
    <p:extLst>
      <p:ext uri="{BB962C8B-B14F-4D97-AF65-F5344CB8AC3E}">
        <p14:creationId xmlns:p14="http://schemas.microsoft.com/office/powerpoint/2010/main" val="144858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11</a:t>
            </a:fld>
            <a:endParaRPr lang="en-US" dirty="0"/>
          </a:p>
        </p:txBody>
      </p:sp>
      <p:sp>
        <p:nvSpPr>
          <p:cNvPr id="7" name="Content Placeholder 6"/>
          <p:cNvSpPr>
            <a:spLocks noGrp="1"/>
          </p:cNvSpPr>
          <p:nvPr>
            <p:ph sz="half" idx="2"/>
          </p:nvPr>
        </p:nvSpPr>
        <p:spPr/>
        <p:txBody>
          <a:bodyPr>
            <a:normAutofit/>
          </a:bodyPr>
          <a:lstStyle/>
          <a:p>
            <a:r>
              <a:rPr lang="en-US" sz="1800" dirty="0">
                <a:latin typeface="Candara" panose="020E0502030303020204" pitchFamily="34" charset="0"/>
                <a:ea typeface="STKaiti" panose="02010600040101010101" pitchFamily="2" charset="-122"/>
                <a:cs typeface="Times New Roman" panose="02020603050405020304" pitchFamily="18" charset="0"/>
              </a:rPr>
              <a:t>      </a:t>
            </a:r>
            <a:r>
              <a:rPr lang="el-GR" sz="1900" dirty="0"/>
              <a:t>Μετά την ολοκλήρωση του τέταρτου κεφαλαίου του σχολικού εγχειριδίου, έγινε ανασκόπηση των χαρακτηριστικών της Βυζαντινής αυτοκρατορίας και παρουσιάστηκε το θέμα της ανοικτής εκπαιδευτικής πρακτικής . Οι μαθητές χωρίστηκαν σε ομάδες και τους μοιράστηκαν τα φύλλα εργασίας μέσα από τις δραστηριότητες των οποίων,  κλήθηκαν να αναζητήσουν πληροφορίες από το διαδίκτυο . Στη συνέχεια η  εκπαιδευτικός εξήγησε ότι κεντρικό ρόλο στη μαθησιακή διαδικασία θα έχουν οι μαθητές ενώ η ίδια θα είναι συντονίστρια της γνώσης .</a:t>
            </a:r>
          </a:p>
          <a:p>
            <a:r>
              <a:rPr lang="el-GR" sz="1900" dirty="0"/>
              <a:t>        Οι μαθητές ενώ στην αρχή  αντιμετώπισαν με δισταγμό την ερευνητική εργασία , γρήγορα κατανόησαν τους στόχους , εντάχθηκαν ομαλά στην ομάδα τους και συνεργάστηκαν ικανοποιητικά για την διερεύνηση και παραγωγή του εκπαιδευτικού υλικού.</a:t>
            </a:r>
          </a:p>
          <a:p>
            <a:pPr algn="just">
              <a:lnSpc>
                <a:spcPct val="107000"/>
              </a:lnSpc>
              <a:spcAft>
                <a:spcPts val="1200"/>
              </a:spcAft>
            </a:pPr>
            <a:endParaRPr lang="el-GR" sz="1700"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FDF723BB-B4E4-4419-B1DC-AAD3E7EA8D3F}"/>
              </a:ext>
            </a:extLst>
          </p:cNvPr>
          <p:cNvSpPr>
            <a:spLocks noGrp="1"/>
          </p:cNvSpPr>
          <p:nvPr>
            <p:ph type="sldNum" sz="quarter" idx="12"/>
          </p:nvPr>
        </p:nvSpPr>
        <p:spPr/>
        <p:txBody>
          <a:bodyPr/>
          <a:lstStyle/>
          <a:p>
            <a:fld id="{2754ED01-E2A0-4C1E-8E21-014B99041579}" type="slidenum">
              <a:rPr lang="en-US" smtClean="0"/>
              <a:pPr/>
              <a:t>12</a:t>
            </a:fld>
            <a:endParaRPr lang="en-US" dirty="0"/>
          </a:p>
        </p:txBody>
      </p:sp>
      <p:sp>
        <p:nvSpPr>
          <p:cNvPr id="5" name="Θέση περιεχομένου 4">
            <a:extLst>
              <a:ext uri="{FF2B5EF4-FFF2-40B4-BE49-F238E27FC236}">
                <a16:creationId xmlns:a16="http://schemas.microsoft.com/office/drawing/2014/main" id="{F1D0CF1F-A795-4317-8604-0DD45CD0CE37}"/>
              </a:ext>
            </a:extLst>
          </p:cNvPr>
          <p:cNvSpPr>
            <a:spLocks noGrp="1"/>
          </p:cNvSpPr>
          <p:nvPr>
            <p:ph sz="half" idx="2"/>
          </p:nvPr>
        </p:nvSpPr>
        <p:spPr>
          <a:xfrm>
            <a:off x="223100" y="244657"/>
            <a:ext cx="8504900" cy="5250132"/>
          </a:xfrm>
        </p:spPr>
        <p:txBody>
          <a:bodyPr>
            <a:normAutofit fontScale="62500" lnSpcReduction="20000"/>
          </a:bodyPr>
          <a:lstStyle/>
          <a:p>
            <a:pPr algn="just">
              <a:lnSpc>
                <a:spcPct val="107000"/>
              </a:lnSpc>
              <a:spcAft>
                <a:spcPts val="1200"/>
              </a:spcAft>
            </a:pPr>
            <a:r>
              <a:rPr lang="el-GR" sz="2500" u="sng" dirty="0">
                <a:latin typeface="Cambria" panose="02040503050406030204" pitchFamily="18" charset="0"/>
                <a:ea typeface="Cambria" panose="02040503050406030204" pitchFamily="18" charset="0"/>
                <a:cs typeface="Tahoma" panose="020B0604030504040204" pitchFamily="34" charset="0"/>
              </a:rPr>
              <a:t>ΔΡΑΣΤΗΡΙΟΤΗΤΑ  1:</a:t>
            </a:r>
            <a:r>
              <a:rPr lang="el-GR" sz="2500" dirty="0">
                <a:latin typeface="Cambria" panose="02040503050406030204" pitchFamily="18" charset="0"/>
                <a:ea typeface="Cambria" panose="02040503050406030204" pitchFamily="18" charset="0"/>
                <a:cs typeface="Tahoma" panose="020B0604030504040204" pitchFamily="34" charset="0"/>
              </a:rPr>
              <a:t>  Κατανόηση του θέματος της ερευνητικής διδασκαλίας, χωρισμός σε ομάδες, επιλογή της θεματικής </a:t>
            </a:r>
          </a:p>
          <a:p>
            <a:pPr algn="just">
              <a:lnSpc>
                <a:spcPct val="107000"/>
              </a:lnSpc>
              <a:spcAft>
                <a:spcPts val="800"/>
              </a:spcAft>
            </a:pPr>
            <a:r>
              <a:rPr lang="el-GR" sz="2500" u="sng" dirty="0">
                <a:latin typeface="Cambria" panose="02040503050406030204" pitchFamily="18" charset="0"/>
                <a:ea typeface="Cambria" panose="02040503050406030204" pitchFamily="18" charset="0"/>
                <a:cs typeface="Tahoma" panose="020B0604030504040204" pitchFamily="34" charset="0"/>
              </a:rPr>
              <a:t>Διάρκεια:</a:t>
            </a:r>
            <a:r>
              <a:rPr lang="el-GR" sz="2500" dirty="0">
                <a:latin typeface="Cambria" panose="02040503050406030204" pitchFamily="18" charset="0"/>
                <a:ea typeface="Cambria" panose="02040503050406030204" pitchFamily="18" charset="0"/>
                <a:cs typeface="Tahoma" panose="020B0604030504040204" pitchFamily="34" charset="0"/>
              </a:rPr>
              <a:t>  1  διδακτική  ώρα.</a:t>
            </a:r>
          </a:p>
          <a:p>
            <a:pPr algn="just">
              <a:lnSpc>
                <a:spcPct val="107000"/>
              </a:lnSpc>
              <a:spcAft>
                <a:spcPts val="800"/>
              </a:spcAft>
            </a:pPr>
            <a:r>
              <a:rPr lang="el-GR" sz="2500" u="sng" dirty="0">
                <a:latin typeface="Cambria" panose="02040503050406030204" pitchFamily="18" charset="0"/>
                <a:ea typeface="Cambria" panose="02040503050406030204" pitchFamily="18" charset="0"/>
                <a:cs typeface="Tahoma" panose="020B0604030504040204" pitchFamily="34" charset="0"/>
              </a:rPr>
              <a:t>Είδος δραστηριότητας</a:t>
            </a:r>
            <a:r>
              <a:rPr lang="el-GR" sz="2500" dirty="0">
                <a:latin typeface="Cambria" panose="02040503050406030204" pitchFamily="18" charset="0"/>
                <a:ea typeface="Cambria" panose="02040503050406030204" pitchFamily="18" charset="0"/>
                <a:cs typeface="Tahoma" panose="020B0604030504040204" pitchFamily="34" charset="0"/>
              </a:rPr>
              <a:t>: Παρουσίαση του θέματος της  ενότητας, συζήτηση  και επεξήγηση του όρου Καθημερινή ζωή στο Βυζάντιο</a:t>
            </a:r>
          </a:p>
          <a:p>
            <a:pPr algn="just">
              <a:lnSpc>
                <a:spcPct val="107000"/>
              </a:lnSpc>
              <a:spcAft>
                <a:spcPts val="800"/>
              </a:spcAft>
            </a:pPr>
            <a:r>
              <a:rPr lang="el-GR" sz="2500" u="sng" dirty="0">
                <a:latin typeface="Cambria" panose="02040503050406030204" pitchFamily="18" charset="0"/>
                <a:ea typeface="Cambria" panose="02040503050406030204" pitchFamily="18" charset="0"/>
                <a:cs typeface="Tahoma" panose="020B0604030504040204" pitchFamily="34" charset="0"/>
              </a:rPr>
              <a:t>Οργάνωση τάξης</a:t>
            </a:r>
            <a:r>
              <a:rPr lang="el-GR" sz="2500" dirty="0">
                <a:latin typeface="Cambria" panose="02040503050406030204" pitchFamily="18" charset="0"/>
                <a:ea typeface="Cambria" panose="02040503050406030204" pitchFamily="18" charset="0"/>
                <a:cs typeface="Tahoma" panose="020B0604030504040204" pitchFamily="34" charset="0"/>
              </a:rPr>
              <a:t>: Δασκαλοκεντρική </a:t>
            </a:r>
          </a:p>
          <a:p>
            <a:pPr algn="just">
              <a:lnSpc>
                <a:spcPct val="107000"/>
              </a:lnSpc>
              <a:spcAft>
                <a:spcPts val="800"/>
              </a:spcAft>
            </a:pPr>
            <a:r>
              <a:rPr lang="el-GR" sz="2500" u="sng" dirty="0">
                <a:latin typeface="Cambria" panose="02040503050406030204" pitchFamily="18" charset="0"/>
                <a:ea typeface="Cambria" panose="02040503050406030204" pitchFamily="18" charset="0"/>
                <a:cs typeface="Tahoma" panose="020B0604030504040204" pitchFamily="34" charset="0"/>
              </a:rPr>
              <a:t> Ο ρόλος του διδάσκο</a:t>
            </a:r>
            <a:r>
              <a:rPr lang="el-GR" sz="2500" dirty="0">
                <a:latin typeface="Cambria" panose="02040503050406030204" pitchFamily="18" charset="0"/>
                <a:ea typeface="Cambria" panose="02040503050406030204" pitchFamily="18" charset="0"/>
                <a:cs typeface="Tahoma" panose="020B0604030504040204" pitchFamily="34" charset="0"/>
              </a:rPr>
              <a:t>ντα είναι κυρίως ενθαρρυντικός, υποστηρικτικός,  συντονιστικός .</a:t>
            </a:r>
          </a:p>
          <a:p>
            <a:pPr algn="just">
              <a:lnSpc>
                <a:spcPct val="107000"/>
              </a:lnSpc>
              <a:spcAft>
                <a:spcPts val="800"/>
              </a:spcAft>
            </a:pPr>
            <a:r>
              <a:rPr lang="el-GR" sz="2500" u="sng" dirty="0">
                <a:latin typeface="Cambria" panose="02040503050406030204" pitchFamily="18" charset="0"/>
                <a:ea typeface="Cambria" panose="02040503050406030204" pitchFamily="18" charset="0"/>
                <a:cs typeface="Tahoma" panose="020B0604030504040204" pitchFamily="34" charset="0"/>
              </a:rPr>
              <a:t>Σύνδεση με τον διδακτικό στόχο</a:t>
            </a:r>
            <a:r>
              <a:rPr lang="el-GR" sz="2500" dirty="0">
                <a:latin typeface="Cambria" panose="02040503050406030204" pitchFamily="18" charset="0"/>
                <a:ea typeface="Cambria" panose="02040503050406030204" pitchFamily="18" charset="0"/>
                <a:cs typeface="Tahoma" panose="020B0604030504040204" pitchFamily="34" charset="0"/>
              </a:rPr>
              <a:t>: Γνωριμία των μαθητών με τους επιμέρους τομείς της καθημερινής ζωής στο Βυζάντιο. </a:t>
            </a:r>
          </a:p>
          <a:p>
            <a:pPr algn="just">
              <a:lnSpc>
                <a:spcPct val="107000"/>
              </a:lnSpc>
              <a:spcAft>
                <a:spcPts val="800"/>
              </a:spcAft>
            </a:pPr>
            <a:r>
              <a:rPr lang="el-GR" sz="2500" dirty="0">
                <a:latin typeface="Cambria" panose="02040503050406030204" pitchFamily="18" charset="0"/>
                <a:ea typeface="Cambria" panose="02040503050406030204" pitchFamily="18" charset="0"/>
                <a:cs typeface="Tahoma" panose="020B0604030504040204" pitchFamily="34" charset="0"/>
              </a:rPr>
              <a:t>Περιγραφή:</a:t>
            </a:r>
            <a:r>
              <a:rPr lang="el-GR" sz="2500" dirty="0">
                <a:solidFill>
                  <a:srgbClr val="676A6C"/>
                </a:solidFill>
                <a:latin typeface="Cambria" panose="02040503050406030204" pitchFamily="18" charset="0"/>
                <a:ea typeface="Cambria" panose="02040503050406030204" pitchFamily="18" charset="0"/>
                <a:cs typeface="Tahoma" panose="020B0604030504040204" pitchFamily="34" charset="0"/>
              </a:rPr>
              <a:t> </a:t>
            </a:r>
            <a:r>
              <a:rPr lang="el-GR" sz="2500" dirty="0">
                <a:latin typeface="Cambria" panose="02040503050406030204" pitchFamily="18" charset="0"/>
                <a:ea typeface="Cambria" panose="02040503050406030204" pitchFamily="18" charset="0"/>
                <a:cs typeface="Tahoma" panose="020B0604030504040204" pitchFamily="34" charset="0"/>
              </a:rPr>
              <a:t>Στην πρώτη φάση , ζητούμε από τους μαθητές να προσδιορίσουν τον όρο </a:t>
            </a:r>
            <a:r>
              <a:rPr lang="el-GR" sz="2500" u="sng" dirty="0">
                <a:latin typeface="Cambria" panose="02040503050406030204" pitchFamily="18" charset="0"/>
                <a:ea typeface="Cambria" panose="02040503050406030204" pitchFamily="18" charset="0"/>
                <a:cs typeface="Tahoma" panose="020B0604030504040204" pitchFamily="34" charset="0"/>
              </a:rPr>
              <a:t>Καθημερινή ζωή στο Βυζάντιο</a:t>
            </a:r>
            <a:r>
              <a:rPr lang="el-GR" sz="2500" dirty="0">
                <a:latin typeface="Cambria" panose="02040503050406030204" pitchFamily="18" charset="0"/>
                <a:ea typeface="Cambria" panose="02040503050406030204" pitchFamily="18" charset="0"/>
                <a:cs typeface="Tahoma" panose="020B0604030504040204" pitchFamily="34" charset="0"/>
              </a:rPr>
              <a:t> και  καταγράφουμε τις σκέψεις τους στον πίνακα με τη μέθοδο της ιδεοθύελλας (</a:t>
            </a:r>
            <a:r>
              <a:rPr lang="en-US" sz="2500" dirty="0">
                <a:latin typeface="Cambria" panose="02040503050406030204" pitchFamily="18" charset="0"/>
                <a:ea typeface="Cambria" panose="02040503050406030204" pitchFamily="18" charset="0"/>
                <a:cs typeface="Tahoma" panose="020B0604030504040204" pitchFamily="34" charset="0"/>
              </a:rPr>
              <a:t>brainstorming</a:t>
            </a:r>
            <a:r>
              <a:rPr lang="el-GR" sz="2500" dirty="0">
                <a:latin typeface="Cambria" panose="02040503050406030204" pitchFamily="18" charset="0"/>
                <a:ea typeface="Cambria" panose="02040503050406030204" pitchFamily="18" charset="0"/>
                <a:cs typeface="Tahoma" panose="020B0604030504040204" pitchFamily="34" charset="0"/>
              </a:rPr>
              <a:t>) .  Ο διδάσκοντας σε αυτή τη φάση μπορεί να ακολουθήσει τη μετωπική  διδασκαλία ή να χωρίσει τους μαθητές σε μικρές ομάδες των 2-3 ατόμων που δρουν συνεργατικά. Στον προτζέκτορα της τάξης μπορούμε να προβάλλουμε εικόνες της καθημερινότητας των Βυζαντινών βοηθώντας τους μαθητές στην επεξήγηση του όρου. </a:t>
            </a:r>
          </a:p>
          <a:p>
            <a:endParaRPr lang="el-GR" dirty="0"/>
          </a:p>
        </p:txBody>
      </p:sp>
    </p:spTree>
    <p:extLst>
      <p:ext uri="{BB962C8B-B14F-4D97-AF65-F5344CB8AC3E}">
        <p14:creationId xmlns:p14="http://schemas.microsoft.com/office/powerpoint/2010/main" val="134107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42AD216A-97B0-41C6-A657-113683EEECFE}"/>
              </a:ext>
            </a:extLst>
          </p:cNvPr>
          <p:cNvSpPr>
            <a:spLocks noGrp="1"/>
          </p:cNvSpPr>
          <p:nvPr>
            <p:ph type="sldNum" sz="quarter" idx="12"/>
          </p:nvPr>
        </p:nvSpPr>
        <p:spPr/>
        <p:txBody>
          <a:bodyPr/>
          <a:lstStyle/>
          <a:p>
            <a:fld id="{2754ED01-E2A0-4C1E-8E21-014B99041579}" type="slidenum">
              <a:rPr lang="en-US" smtClean="0"/>
              <a:pPr/>
              <a:t>13</a:t>
            </a:fld>
            <a:endParaRPr lang="en-US" dirty="0"/>
          </a:p>
        </p:txBody>
      </p:sp>
      <p:sp>
        <p:nvSpPr>
          <p:cNvPr id="3" name="Θέση περιεχομένου 2">
            <a:extLst>
              <a:ext uri="{FF2B5EF4-FFF2-40B4-BE49-F238E27FC236}">
                <a16:creationId xmlns:a16="http://schemas.microsoft.com/office/drawing/2014/main" id="{5445C95B-FC01-4367-80C6-1FCEB19AA11A}"/>
              </a:ext>
            </a:extLst>
          </p:cNvPr>
          <p:cNvSpPr>
            <a:spLocks noGrp="1"/>
          </p:cNvSpPr>
          <p:nvPr>
            <p:ph sz="half" idx="2"/>
          </p:nvPr>
        </p:nvSpPr>
        <p:spPr/>
        <p:txBody>
          <a:bodyPr/>
          <a:lstStyle/>
          <a:p>
            <a:r>
              <a:rPr lang="el-GR" sz="1600" dirty="0"/>
              <a:t>        </a:t>
            </a:r>
            <a:r>
              <a:rPr lang="el-GR" sz="1400" b="0" dirty="0"/>
              <a:t>Αποτελέσματα της δραστηριότητας: </a:t>
            </a:r>
          </a:p>
          <a:p>
            <a:r>
              <a:rPr lang="el-GR" sz="1400" b="0" dirty="0"/>
              <a:t>          Σταδιακά οι μαθητές κατανόησαν τη σημασία του όρου Καθημερινή ζωή στο Βυζάντιο καθώς και τα υποθέματά του. Έτσι διευκολύνθηκαν στην δεύτερη φάση της δραστηριότητας που αφορούσε στην επιλογή και διερεύνηση μιας ορισμένης θεματικής </a:t>
            </a:r>
            <a:r>
              <a:rPr lang="el-GR" sz="1400" b="0" dirty="0" err="1"/>
              <a:t>ανα</a:t>
            </a:r>
            <a:r>
              <a:rPr lang="el-GR" sz="1400" b="0" dirty="0"/>
              <a:t> ομάδες .</a:t>
            </a:r>
          </a:p>
          <a:p>
            <a:endParaRPr lang="el-GR" dirty="0"/>
          </a:p>
        </p:txBody>
      </p:sp>
      <p:pic>
        <p:nvPicPr>
          <p:cNvPr id="5" name="Εικόνα 4">
            <a:extLst>
              <a:ext uri="{FF2B5EF4-FFF2-40B4-BE49-F238E27FC236}">
                <a16:creationId xmlns:a16="http://schemas.microsoft.com/office/drawing/2014/main" id="{657DFAF9-EFEB-4F7F-9651-F3A586494B33}"/>
              </a:ext>
            </a:extLst>
          </p:cNvPr>
          <p:cNvPicPr>
            <a:picLocks noChangeAspect="1"/>
          </p:cNvPicPr>
          <p:nvPr/>
        </p:nvPicPr>
        <p:blipFill>
          <a:blip r:embed="rId2"/>
          <a:stretch>
            <a:fillRect/>
          </a:stretch>
        </p:blipFill>
        <p:spPr>
          <a:xfrm>
            <a:off x="0" y="1852667"/>
            <a:ext cx="9143999" cy="4176122"/>
          </a:xfrm>
          <a:prstGeom prst="rect">
            <a:avLst/>
          </a:prstGeom>
        </p:spPr>
      </p:pic>
    </p:spTree>
    <p:extLst>
      <p:ext uri="{BB962C8B-B14F-4D97-AF65-F5344CB8AC3E}">
        <p14:creationId xmlns:p14="http://schemas.microsoft.com/office/powerpoint/2010/main" val="214167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EF7598C0-9299-4D64-842F-79FB802C5898}"/>
              </a:ext>
            </a:extLst>
          </p:cNvPr>
          <p:cNvSpPr>
            <a:spLocks noGrp="1"/>
          </p:cNvSpPr>
          <p:nvPr>
            <p:ph type="sldNum" sz="quarter" idx="12"/>
          </p:nvPr>
        </p:nvSpPr>
        <p:spPr/>
        <p:txBody>
          <a:bodyPr/>
          <a:lstStyle/>
          <a:p>
            <a:fld id="{2754ED01-E2A0-4C1E-8E21-014B99041579}" type="slidenum">
              <a:rPr lang="en-US" smtClean="0"/>
              <a:pPr/>
              <a:t>14</a:t>
            </a:fld>
            <a:endParaRPr lang="en-US" dirty="0"/>
          </a:p>
        </p:txBody>
      </p:sp>
      <p:pic>
        <p:nvPicPr>
          <p:cNvPr id="6" name="Θέση περιεχομένου 5">
            <a:extLst>
              <a:ext uri="{FF2B5EF4-FFF2-40B4-BE49-F238E27FC236}">
                <a16:creationId xmlns:a16="http://schemas.microsoft.com/office/drawing/2014/main" id="{F655F6BD-571C-4A4F-BF54-CF1AF0999FFC}"/>
              </a:ext>
            </a:extLst>
          </p:cNvPr>
          <p:cNvPicPr>
            <a:picLocks noGrp="1" noChangeAspect="1"/>
          </p:cNvPicPr>
          <p:nvPr>
            <p:ph sz="half" idx="2"/>
          </p:nvPr>
        </p:nvPicPr>
        <p:blipFill>
          <a:blip r:embed="rId2"/>
          <a:stretch>
            <a:fillRect/>
          </a:stretch>
        </p:blipFill>
        <p:spPr>
          <a:xfrm>
            <a:off x="559363" y="304529"/>
            <a:ext cx="2145978" cy="1664352"/>
          </a:xfrm>
          <a:prstGeom prst="rect">
            <a:avLst/>
          </a:prstGeom>
        </p:spPr>
      </p:pic>
      <p:pic>
        <p:nvPicPr>
          <p:cNvPr id="7" name="Εικόνα 6">
            <a:extLst>
              <a:ext uri="{FF2B5EF4-FFF2-40B4-BE49-F238E27FC236}">
                <a16:creationId xmlns:a16="http://schemas.microsoft.com/office/drawing/2014/main" id="{06099BAE-362F-4D89-9AD4-0C481C8CCAD7}"/>
              </a:ext>
            </a:extLst>
          </p:cNvPr>
          <p:cNvPicPr>
            <a:picLocks noChangeAspect="1"/>
          </p:cNvPicPr>
          <p:nvPr/>
        </p:nvPicPr>
        <p:blipFill>
          <a:blip r:embed="rId3"/>
          <a:stretch>
            <a:fillRect/>
          </a:stretch>
        </p:blipFill>
        <p:spPr>
          <a:xfrm>
            <a:off x="6405127" y="5045969"/>
            <a:ext cx="1847248" cy="1627773"/>
          </a:xfrm>
          <a:prstGeom prst="rect">
            <a:avLst/>
          </a:prstGeom>
        </p:spPr>
      </p:pic>
      <p:pic>
        <p:nvPicPr>
          <p:cNvPr id="8" name="Εικόνα 7">
            <a:extLst>
              <a:ext uri="{FF2B5EF4-FFF2-40B4-BE49-F238E27FC236}">
                <a16:creationId xmlns:a16="http://schemas.microsoft.com/office/drawing/2014/main" id="{E9BA2476-423B-480B-9304-C8BB8B638955}"/>
              </a:ext>
            </a:extLst>
          </p:cNvPr>
          <p:cNvPicPr>
            <a:picLocks noChangeAspect="1"/>
          </p:cNvPicPr>
          <p:nvPr/>
        </p:nvPicPr>
        <p:blipFill>
          <a:blip r:embed="rId4"/>
          <a:stretch>
            <a:fillRect/>
          </a:stretch>
        </p:blipFill>
        <p:spPr>
          <a:xfrm>
            <a:off x="656908" y="2253742"/>
            <a:ext cx="1950889" cy="2274005"/>
          </a:xfrm>
          <a:prstGeom prst="rect">
            <a:avLst/>
          </a:prstGeom>
        </p:spPr>
      </p:pic>
      <p:pic>
        <p:nvPicPr>
          <p:cNvPr id="9" name="Εικόνα 8">
            <a:extLst>
              <a:ext uri="{FF2B5EF4-FFF2-40B4-BE49-F238E27FC236}">
                <a16:creationId xmlns:a16="http://schemas.microsoft.com/office/drawing/2014/main" id="{60671A59-B733-4B1E-8729-82A4ADDD900D}"/>
              </a:ext>
            </a:extLst>
          </p:cNvPr>
          <p:cNvPicPr>
            <a:picLocks noChangeAspect="1"/>
          </p:cNvPicPr>
          <p:nvPr/>
        </p:nvPicPr>
        <p:blipFill>
          <a:blip r:embed="rId5"/>
          <a:stretch>
            <a:fillRect/>
          </a:stretch>
        </p:blipFill>
        <p:spPr>
          <a:xfrm>
            <a:off x="3088260" y="532441"/>
            <a:ext cx="2688569" cy="1896020"/>
          </a:xfrm>
          <a:prstGeom prst="rect">
            <a:avLst/>
          </a:prstGeom>
        </p:spPr>
      </p:pic>
      <p:pic>
        <p:nvPicPr>
          <p:cNvPr id="10" name="Εικόνα 9">
            <a:extLst>
              <a:ext uri="{FF2B5EF4-FFF2-40B4-BE49-F238E27FC236}">
                <a16:creationId xmlns:a16="http://schemas.microsoft.com/office/drawing/2014/main" id="{CFC2F0A4-8E2A-486A-91ED-40F0269D9C02}"/>
              </a:ext>
            </a:extLst>
          </p:cNvPr>
          <p:cNvPicPr>
            <a:picLocks noChangeAspect="1"/>
          </p:cNvPicPr>
          <p:nvPr/>
        </p:nvPicPr>
        <p:blipFill>
          <a:blip r:embed="rId6"/>
          <a:stretch>
            <a:fillRect/>
          </a:stretch>
        </p:blipFill>
        <p:spPr>
          <a:xfrm>
            <a:off x="5822909" y="522280"/>
            <a:ext cx="3011685" cy="1591194"/>
          </a:xfrm>
          <a:prstGeom prst="rect">
            <a:avLst/>
          </a:prstGeom>
        </p:spPr>
      </p:pic>
      <p:pic>
        <p:nvPicPr>
          <p:cNvPr id="11" name="Εικόνα 10">
            <a:extLst>
              <a:ext uri="{FF2B5EF4-FFF2-40B4-BE49-F238E27FC236}">
                <a16:creationId xmlns:a16="http://schemas.microsoft.com/office/drawing/2014/main" id="{D72A6013-5DA5-4281-A63F-6C593DC4D8FF}"/>
              </a:ext>
            </a:extLst>
          </p:cNvPr>
          <p:cNvPicPr>
            <a:picLocks noChangeAspect="1"/>
          </p:cNvPicPr>
          <p:nvPr/>
        </p:nvPicPr>
        <p:blipFill>
          <a:blip r:embed="rId7"/>
          <a:stretch>
            <a:fillRect/>
          </a:stretch>
        </p:blipFill>
        <p:spPr>
          <a:xfrm>
            <a:off x="6257292" y="2680483"/>
            <a:ext cx="2475191" cy="1798476"/>
          </a:xfrm>
          <a:prstGeom prst="rect">
            <a:avLst/>
          </a:prstGeom>
        </p:spPr>
      </p:pic>
      <p:pic>
        <p:nvPicPr>
          <p:cNvPr id="12" name="Εικόνα 11">
            <a:extLst>
              <a:ext uri="{FF2B5EF4-FFF2-40B4-BE49-F238E27FC236}">
                <a16:creationId xmlns:a16="http://schemas.microsoft.com/office/drawing/2014/main" id="{8E49261F-C7AC-4A68-B20C-C2550C21669B}"/>
              </a:ext>
            </a:extLst>
          </p:cNvPr>
          <p:cNvPicPr>
            <a:picLocks noChangeAspect="1"/>
          </p:cNvPicPr>
          <p:nvPr/>
        </p:nvPicPr>
        <p:blipFill>
          <a:blip r:embed="rId8"/>
          <a:stretch>
            <a:fillRect/>
          </a:stretch>
        </p:blipFill>
        <p:spPr>
          <a:xfrm>
            <a:off x="3234577" y="2735368"/>
            <a:ext cx="2542252" cy="1792379"/>
          </a:xfrm>
          <a:prstGeom prst="rect">
            <a:avLst/>
          </a:prstGeom>
        </p:spPr>
      </p:pic>
      <p:pic>
        <p:nvPicPr>
          <p:cNvPr id="13" name="Εικόνα 12">
            <a:extLst>
              <a:ext uri="{FF2B5EF4-FFF2-40B4-BE49-F238E27FC236}">
                <a16:creationId xmlns:a16="http://schemas.microsoft.com/office/drawing/2014/main" id="{2141D074-A1BB-4463-BBA2-DE9E9848B32D}"/>
              </a:ext>
            </a:extLst>
          </p:cNvPr>
          <p:cNvPicPr>
            <a:picLocks noChangeAspect="1"/>
          </p:cNvPicPr>
          <p:nvPr/>
        </p:nvPicPr>
        <p:blipFill>
          <a:blip r:embed="rId9"/>
          <a:stretch>
            <a:fillRect/>
          </a:stretch>
        </p:blipFill>
        <p:spPr>
          <a:xfrm>
            <a:off x="1722258" y="5141561"/>
            <a:ext cx="1585097" cy="1207113"/>
          </a:xfrm>
          <a:prstGeom prst="rect">
            <a:avLst/>
          </a:prstGeom>
        </p:spPr>
      </p:pic>
    </p:spTree>
    <p:extLst>
      <p:ext uri="{BB962C8B-B14F-4D97-AF65-F5344CB8AC3E}">
        <p14:creationId xmlns:p14="http://schemas.microsoft.com/office/powerpoint/2010/main" val="330820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45B0FDBD-E160-43F9-BD77-9C68E71780FC}"/>
              </a:ext>
            </a:extLst>
          </p:cNvPr>
          <p:cNvSpPr>
            <a:spLocks noGrp="1"/>
          </p:cNvSpPr>
          <p:nvPr>
            <p:ph type="title"/>
          </p:nvPr>
        </p:nvSpPr>
        <p:spPr/>
        <p:txBody>
          <a:bodyPr/>
          <a:lstStyle/>
          <a:p>
            <a:r>
              <a:rPr lang="el-GR" dirty="0"/>
              <a:t>ΠΕΡΙΓΡΑΦΗ ΔΡΑΣΤΗΡΙΟΤΗΤΩΝ- 2</a:t>
            </a:r>
            <a:r>
              <a:rPr lang="el-GR" baseline="30000" dirty="0"/>
              <a:t>η</a:t>
            </a:r>
            <a:r>
              <a:rPr lang="el-GR" dirty="0"/>
              <a:t> </a:t>
            </a:r>
            <a:r>
              <a:rPr lang="el-GR" dirty="0" err="1"/>
              <a:t>Δραστηριοτητα</a:t>
            </a:r>
            <a:r>
              <a:rPr lang="el-GR" dirty="0"/>
              <a:t> </a:t>
            </a:r>
          </a:p>
        </p:txBody>
      </p:sp>
      <p:sp>
        <p:nvSpPr>
          <p:cNvPr id="2" name="Θέση αριθμού διαφάνειας 1">
            <a:extLst>
              <a:ext uri="{FF2B5EF4-FFF2-40B4-BE49-F238E27FC236}">
                <a16:creationId xmlns:a16="http://schemas.microsoft.com/office/drawing/2014/main" id="{3A93859B-37F5-4809-AEF0-E0E5F10D7672}"/>
              </a:ext>
            </a:extLst>
          </p:cNvPr>
          <p:cNvSpPr>
            <a:spLocks noGrp="1"/>
          </p:cNvSpPr>
          <p:nvPr>
            <p:ph type="sldNum" sz="quarter" idx="12"/>
          </p:nvPr>
        </p:nvSpPr>
        <p:spPr/>
        <p:txBody>
          <a:bodyPr/>
          <a:lstStyle/>
          <a:p>
            <a:fld id="{2754ED01-E2A0-4C1E-8E21-014B99041579}" type="slidenum">
              <a:rPr lang="en-US" smtClean="0"/>
              <a:pPr/>
              <a:t>15</a:t>
            </a:fld>
            <a:endParaRPr lang="en-US" dirty="0"/>
          </a:p>
        </p:txBody>
      </p:sp>
      <p:sp>
        <p:nvSpPr>
          <p:cNvPr id="5" name="Θέση περιεχομένου 4">
            <a:extLst>
              <a:ext uri="{FF2B5EF4-FFF2-40B4-BE49-F238E27FC236}">
                <a16:creationId xmlns:a16="http://schemas.microsoft.com/office/drawing/2014/main" id="{B2D3248B-98AD-4928-9687-880B63AAC4E8}"/>
              </a:ext>
            </a:extLst>
          </p:cNvPr>
          <p:cNvSpPr>
            <a:spLocks noGrp="1"/>
          </p:cNvSpPr>
          <p:nvPr>
            <p:ph sz="half" idx="2"/>
          </p:nvPr>
        </p:nvSpPr>
        <p:spPr/>
        <p:txBody>
          <a:bodyPr>
            <a:normAutofit/>
          </a:bodyPr>
          <a:lstStyle/>
          <a:p>
            <a:r>
              <a:rPr lang="el-GR" dirty="0"/>
              <a:t> </a:t>
            </a:r>
            <a:r>
              <a:rPr lang="el-GR" sz="1500" b="1" u="sng" dirty="0">
                <a:latin typeface="Cambria" panose="02040503050406030204" pitchFamily="18" charset="0"/>
                <a:ea typeface="Cambria" panose="02040503050406030204" pitchFamily="18" charset="0"/>
              </a:rPr>
              <a:t>ΔΡΑΣΤΗΡΙΟΤΗΤΑ  2:</a:t>
            </a:r>
            <a:r>
              <a:rPr lang="el-GR" sz="1500" dirty="0">
                <a:latin typeface="Cambria" panose="02040503050406030204" pitchFamily="18" charset="0"/>
                <a:ea typeface="Cambria" panose="02040503050406030204" pitchFamily="18" charset="0"/>
              </a:rPr>
              <a:t> Ανάθεση των εργασιών στο εργαστήρι πληροφορικής. </a:t>
            </a:r>
          </a:p>
          <a:p>
            <a:r>
              <a:rPr lang="el-GR" sz="1500" dirty="0">
                <a:latin typeface="Cambria" panose="02040503050406030204" pitchFamily="18" charset="0"/>
                <a:ea typeface="Cambria" panose="02040503050406030204" pitchFamily="18" charset="0"/>
              </a:rPr>
              <a:t>Διάρκεια:  8-10 διδακτικές ώρες</a:t>
            </a:r>
          </a:p>
          <a:p>
            <a:r>
              <a:rPr lang="el-GR" sz="1500" dirty="0">
                <a:latin typeface="Cambria" panose="02040503050406030204" pitchFamily="18" charset="0"/>
                <a:ea typeface="Cambria" panose="02040503050406030204" pitchFamily="18" charset="0"/>
              </a:rPr>
              <a:t>Είδος δραστηριότητας:  αναζήτηση πληροφοριών στο διαδίκτυο , συλλογή και συγκέντρωση των πληροφοριών, συμπλήρωση των φύλλων εργασίας και των συνεργατικών εργαλείων. Μεταφορά των δεδομένων στο περιβάλλον της ιστοσελίδας . </a:t>
            </a:r>
          </a:p>
          <a:p>
            <a:r>
              <a:rPr lang="el-GR" sz="1500" dirty="0">
                <a:latin typeface="Cambria" panose="02040503050406030204" pitchFamily="18" charset="0"/>
                <a:ea typeface="Cambria" panose="02040503050406030204" pitchFamily="18" charset="0"/>
              </a:rPr>
              <a:t>Οργάνωση τάξης: εργασία σε ομάδες</a:t>
            </a:r>
          </a:p>
          <a:p>
            <a:r>
              <a:rPr lang="el-GR" sz="1500" dirty="0">
                <a:latin typeface="Cambria" panose="02040503050406030204" pitchFamily="18" charset="0"/>
                <a:ea typeface="Cambria" panose="02040503050406030204" pitchFamily="18" charset="0"/>
              </a:rPr>
              <a:t>Ρόλος του διδάσκοντα: Ο εκπαιδευτικός δρα ενθαρρυντικά , υποστηρικτικά, </a:t>
            </a:r>
          </a:p>
          <a:p>
            <a:r>
              <a:rPr lang="el-GR" sz="1500" dirty="0">
                <a:latin typeface="Cambria" panose="02040503050406030204" pitchFamily="18" charset="0"/>
                <a:ea typeface="Cambria" panose="02040503050406030204" pitchFamily="18" charset="0"/>
              </a:rPr>
              <a:t>συμβουλευτικά, συντονίζει το έργο των μαθητών και διαμεσολαβεί μεταξύ των αμάδων για την επίλυση κάποιων θεμάτων , όταν τα μέλη της ομάδας αδυνατούν.</a:t>
            </a:r>
          </a:p>
          <a:p>
            <a:endParaRPr lang="el-GR" sz="1500" b="1" dirty="0">
              <a:latin typeface="Cambria" panose="02040503050406030204" pitchFamily="18" charset="0"/>
              <a:ea typeface="Cambria" panose="02040503050406030204" pitchFamily="18" charset="0"/>
              <a:cs typeface="Arial" panose="020B0604020202020204" pitchFamily="34" charset="0"/>
            </a:endParaRPr>
          </a:p>
          <a:p>
            <a:endParaRPr lang="el-GR" dirty="0"/>
          </a:p>
        </p:txBody>
      </p:sp>
    </p:spTree>
    <p:extLst>
      <p:ext uri="{BB962C8B-B14F-4D97-AF65-F5344CB8AC3E}">
        <p14:creationId xmlns:p14="http://schemas.microsoft.com/office/powerpoint/2010/main" val="1947019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84A499-B057-4A7A-9BE1-9D4227B7727A}"/>
              </a:ext>
            </a:extLst>
          </p:cNvPr>
          <p:cNvSpPr>
            <a:spLocks noGrp="1"/>
          </p:cNvSpPr>
          <p:nvPr>
            <p:ph type="title"/>
          </p:nvPr>
        </p:nvSpPr>
        <p:spPr>
          <a:xfrm>
            <a:off x="3234519" y="5515741"/>
            <a:ext cx="5909481" cy="502921"/>
          </a:xfrm>
        </p:spPr>
        <p:txBody>
          <a:bodyPr/>
          <a:lstStyle/>
          <a:p>
            <a:r>
              <a:rPr lang="el-GR" sz="2000" dirty="0">
                <a:latin typeface="Candara" panose="020E0502030303020204" pitchFamily="34" charset="0"/>
                <a:ea typeface="STKaiti" panose="02010600040101010101" pitchFamily="2" charset="-122"/>
                <a:cs typeface="Tahoma" panose="020B0604030504040204" pitchFamily="34" charset="0"/>
              </a:rPr>
              <a:t>Σ</a:t>
            </a:r>
            <a:r>
              <a:rPr lang="en-US" sz="2000" dirty="0">
                <a:latin typeface="Candara" panose="020E0502030303020204" pitchFamily="34" charset="0"/>
                <a:ea typeface="STKaiti" panose="02010600040101010101" pitchFamily="2" charset="-122"/>
                <a:cs typeface="Tahoma" panose="020B0604030504040204" pitchFamily="34" charset="0"/>
              </a:rPr>
              <a:t>y</a:t>
            </a:r>
            <a:r>
              <a:rPr lang="el-GR" sz="2000" dirty="0" err="1">
                <a:latin typeface="Candara" panose="020E0502030303020204" pitchFamily="34" charset="0"/>
                <a:ea typeface="STKaiti" panose="02010600040101010101" pitchFamily="2" charset="-122"/>
                <a:cs typeface="Tahoma" panose="020B0604030504040204" pitchFamily="34" charset="0"/>
              </a:rPr>
              <a:t>νδεση</a:t>
            </a:r>
            <a:r>
              <a:rPr lang="el-GR" sz="2000" dirty="0">
                <a:latin typeface="Candara" panose="020E0502030303020204" pitchFamily="34" charset="0"/>
                <a:ea typeface="STKaiti" panose="02010600040101010101" pitchFamily="2" charset="-122"/>
                <a:cs typeface="Tahoma" panose="020B0604030504040204" pitchFamily="34" charset="0"/>
              </a:rPr>
              <a:t> με τον </a:t>
            </a:r>
            <a:r>
              <a:rPr lang="el-GR" sz="2000" dirty="0" err="1">
                <a:latin typeface="Candara" panose="020E0502030303020204" pitchFamily="34" charset="0"/>
                <a:ea typeface="STKaiti" panose="02010600040101010101" pitchFamily="2" charset="-122"/>
                <a:cs typeface="Tahoma" panose="020B0604030504040204" pitchFamily="34" charset="0"/>
              </a:rPr>
              <a:t>διδακτικ</a:t>
            </a:r>
            <a:r>
              <a:rPr lang="en-US" sz="2000" dirty="0">
                <a:latin typeface="Candara" panose="020E0502030303020204" pitchFamily="34" charset="0"/>
                <a:ea typeface="STKaiti" panose="02010600040101010101" pitchFamily="2" charset="-122"/>
                <a:cs typeface="Tahoma" panose="020B0604030504040204" pitchFamily="34" charset="0"/>
              </a:rPr>
              <a:t>o</a:t>
            </a:r>
            <a:r>
              <a:rPr lang="el-GR" sz="2000" dirty="0">
                <a:latin typeface="Candara" panose="020E0502030303020204" pitchFamily="34" charset="0"/>
                <a:ea typeface="STKaiti" panose="02010600040101010101" pitchFamily="2" charset="-122"/>
                <a:cs typeface="Tahoma" panose="020B0604030504040204" pitchFamily="34" charset="0"/>
              </a:rPr>
              <a:t> </a:t>
            </a:r>
            <a:r>
              <a:rPr lang="el-GR" sz="2000" dirty="0" err="1">
                <a:latin typeface="Candara" panose="020E0502030303020204" pitchFamily="34" charset="0"/>
                <a:ea typeface="STKaiti" panose="02010600040101010101" pitchFamily="2" charset="-122"/>
                <a:cs typeface="Tahoma" panose="020B0604030504040204" pitchFamily="34" charset="0"/>
              </a:rPr>
              <a:t>στ</a:t>
            </a:r>
            <a:r>
              <a:rPr lang="en-US" sz="2000" dirty="0">
                <a:latin typeface="Candara" panose="020E0502030303020204" pitchFamily="34" charset="0"/>
                <a:ea typeface="STKaiti" panose="02010600040101010101" pitchFamily="2" charset="-122"/>
                <a:cs typeface="Tahoma" panose="020B0604030504040204" pitchFamily="34" charset="0"/>
              </a:rPr>
              <a:t>o</a:t>
            </a:r>
            <a:r>
              <a:rPr lang="el-GR" sz="2000" dirty="0" err="1">
                <a:latin typeface="Candara" panose="020E0502030303020204" pitchFamily="34" charset="0"/>
                <a:ea typeface="STKaiti" panose="02010600040101010101" pitchFamily="2" charset="-122"/>
                <a:cs typeface="Tahoma" panose="020B0604030504040204" pitchFamily="34" charset="0"/>
              </a:rPr>
              <a:t>χο</a:t>
            </a:r>
            <a:r>
              <a:rPr lang="el-GR" sz="2000" dirty="0">
                <a:latin typeface="Candara" panose="020E0502030303020204" pitchFamily="34" charset="0"/>
                <a:ea typeface="STKaiti" panose="02010600040101010101" pitchFamily="2" charset="-122"/>
                <a:cs typeface="Tahoma" panose="020B0604030504040204" pitchFamily="34" charset="0"/>
              </a:rPr>
              <a:t>:</a:t>
            </a:r>
            <a:br>
              <a:rPr lang="el-GR" sz="2000" dirty="0">
                <a:latin typeface="Candara" panose="020E0502030303020204" pitchFamily="34" charset="0"/>
                <a:ea typeface="STKaiti" panose="02010600040101010101" pitchFamily="2" charset="-122"/>
                <a:cs typeface="Tahoma" panose="020B0604030504040204" pitchFamily="34" charset="0"/>
              </a:rPr>
            </a:br>
            <a:endParaRPr lang="el-GR" sz="2000" dirty="0"/>
          </a:p>
        </p:txBody>
      </p:sp>
      <p:sp>
        <p:nvSpPr>
          <p:cNvPr id="3" name="Θέση αριθμού διαφάνειας 2">
            <a:extLst>
              <a:ext uri="{FF2B5EF4-FFF2-40B4-BE49-F238E27FC236}">
                <a16:creationId xmlns:a16="http://schemas.microsoft.com/office/drawing/2014/main" id="{BDD18774-2ADA-420A-8881-0DF47A508DAB}"/>
              </a:ext>
            </a:extLst>
          </p:cNvPr>
          <p:cNvSpPr>
            <a:spLocks noGrp="1"/>
          </p:cNvSpPr>
          <p:nvPr>
            <p:ph type="sldNum" sz="quarter" idx="12"/>
          </p:nvPr>
        </p:nvSpPr>
        <p:spPr/>
        <p:txBody>
          <a:bodyPr/>
          <a:lstStyle/>
          <a:p>
            <a:fld id="{2754ED01-E2A0-4C1E-8E21-014B99041579}" type="slidenum">
              <a:rPr lang="en-US" smtClean="0"/>
              <a:pPr/>
              <a:t>16</a:t>
            </a:fld>
            <a:endParaRPr lang="en-US" dirty="0"/>
          </a:p>
        </p:txBody>
      </p:sp>
      <p:sp>
        <p:nvSpPr>
          <p:cNvPr id="4" name="Θέση περιεχομένου 3">
            <a:extLst>
              <a:ext uri="{FF2B5EF4-FFF2-40B4-BE49-F238E27FC236}">
                <a16:creationId xmlns:a16="http://schemas.microsoft.com/office/drawing/2014/main" id="{DD0511D1-8691-4303-AB27-CDBFB13E0F62}"/>
              </a:ext>
            </a:extLst>
          </p:cNvPr>
          <p:cNvSpPr>
            <a:spLocks noGrp="1"/>
          </p:cNvSpPr>
          <p:nvPr>
            <p:ph sz="half" idx="2"/>
          </p:nvPr>
        </p:nvSpPr>
        <p:spPr>
          <a:xfrm>
            <a:off x="557213" y="671119"/>
            <a:ext cx="8027229" cy="4286774"/>
          </a:xfrm>
        </p:spPr>
        <p:txBody>
          <a:bodyPr>
            <a:normAutofit fontScale="47500" lnSpcReduction="20000"/>
          </a:bodyPr>
          <a:lstStyle/>
          <a:p>
            <a:pPr lvl="0" algn="just">
              <a:lnSpc>
                <a:spcPct val="107000"/>
              </a:lnSpc>
              <a:buFont typeface="+mj-lt"/>
              <a:buAutoNum type="arabicPeriod"/>
            </a:pPr>
            <a:r>
              <a:rPr lang="el-GR" sz="2900" b="1" dirty="0">
                <a:latin typeface="Candara" panose="020E0502030303020204" pitchFamily="34" charset="0"/>
                <a:ea typeface="STKaiti" panose="02010600040101010101" pitchFamily="2" charset="-122"/>
                <a:cs typeface="Times New Roman" panose="02020603050405020304" pitchFamily="18" charset="0"/>
              </a:rPr>
              <a:t>Να συνδυάσουν και να συνθέσουν δεδομένα για διαφορετικές πλευρές της βυζαντινής εποχής.</a:t>
            </a:r>
          </a:p>
          <a:p>
            <a:pPr lvl="0" algn="just">
              <a:lnSpc>
                <a:spcPct val="107000"/>
              </a:lnSpc>
              <a:buFont typeface="+mj-lt"/>
              <a:buAutoNum type="arabicPeriod"/>
            </a:pPr>
            <a:r>
              <a:rPr lang="el-GR" sz="2900" b="1" dirty="0">
                <a:latin typeface="Candara" panose="020E0502030303020204" pitchFamily="34" charset="0"/>
                <a:ea typeface="STKaiti" panose="02010600040101010101" pitchFamily="2" charset="-122"/>
                <a:cs typeface="Times New Roman" panose="02020603050405020304" pitchFamily="18" charset="0"/>
              </a:rPr>
              <a:t>Να ερευνήσουν  οι μαθητές πληροφορίες για την καθημερινότητα του Βυζάντιου</a:t>
            </a:r>
          </a:p>
          <a:p>
            <a:pPr lvl="0" algn="just">
              <a:lnSpc>
                <a:spcPct val="107000"/>
              </a:lnSpc>
              <a:buFont typeface="+mj-lt"/>
              <a:buAutoNum type="arabicPeriod"/>
            </a:pPr>
            <a:r>
              <a:rPr lang="el-GR" sz="2900" b="1" dirty="0">
                <a:latin typeface="Candara" panose="020E0502030303020204" pitchFamily="34" charset="0"/>
                <a:ea typeface="STKaiti" panose="02010600040101010101" pitchFamily="2" charset="-122"/>
                <a:cs typeface="Times New Roman" panose="02020603050405020304" pitchFamily="18" charset="0"/>
              </a:rPr>
              <a:t>Να καλλιεργήσουν δεξιότητες συνεργασίας, έρευνας, και δημιουργίας.</a:t>
            </a:r>
          </a:p>
          <a:p>
            <a:pPr lvl="0" algn="just">
              <a:lnSpc>
                <a:spcPct val="107000"/>
              </a:lnSpc>
              <a:buFont typeface="+mj-lt"/>
              <a:buAutoNum type="arabicPeriod"/>
            </a:pPr>
            <a:r>
              <a:rPr lang="el-GR" sz="2900" b="1" dirty="0">
                <a:latin typeface="Candara" panose="020E0502030303020204" pitchFamily="34" charset="0"/>
                <a:ea typeface="STKaiti" panose="02010600040101010101" pitchFamily="2" charset="-122"/>
                <a:cs typeface="Times New Roman" panose="02020603050405020304" pitchFamily="18" charset="0"/>
              </a:rPr>
              <a:t>Να κατανοήσουν τα ιστορικά γεγονότα μέσα από τη  μελέτη πηγών, την άσκηση σε διαδραστικά παιχνίδια αλλά και ερωτήσεις κρίσης.</a:t>
            </a:r>
          </a:p>
          <a:p>
            <a:pPr lvl="0" algn="just">
              <a:lnSpc>
                <a:spcPct val="107000"/>
              </a:lnSpc>
              <a:buFont typeface="+mj-lt"/>
              <a:buAutoNum type="arabicPeriod"/>
            </a:pPr>
            <a:r>
              <a:rPr lang="el-GR" sz="2900" b="1" dirty="0">
                <a:latin typeface="Candara" panose="020E0502030303020204" pitchFamily="34" charset="0"/>
                <a:ea typeface="STKaiti" panose="02010600040101010101" pitchFamily="2" charset="-122"/>
                <a:cs typeface="Times New Roman" panose="02020603050405020304" pitchFamily="18" charset="0"/>
              </a:rPr>
              <a:t>Να ασκηθούν στη δημιουργική γραφή , παρεμβαίνοντας ή τροποποιώντας τη δοσμένη ιστορική πηγή ή κινητοποιώντας τη φαντασία τους.</a:t>
            </a:r>
          </a:p>
          <a:p>
            <a:pPr lvl="0" algn="just">
              <a:lnSpc>
                <a:spcPct val="107000"/>
              </a:lnSpc>
              <a:buFont typeface="+mj-lt"/>
              <a:buAutoNum type="arabicPeriod"/>
            </a:pPr>
            <a:r>
              <a:rPr lang="el-GR" sz="2900" b="1" dirty="0">
                <a:latin typeface="Candara" panose="020E0502030303020204" pitchFamily="34" charset="0"/>
                <a:ea typeface="STKaiti" panose="02010600040101010101" pitchFamily="2" charset="-122"/>
                <a:cs typeface="Times New Roman" panose="02020603050405020304" pitchFamily="18" charset="0"/>
              </a:rPr>
              <a:t>Να μάθουν να σχεδιάζουν αλλά και να υλοποιούν μια ερευνητική εργασία -project σε συνεργατικά περιβάλλοντα ΤΠΕ .</a:t>
            </a:r>
          </a:p>
          <a:p>
            <a:pPr lvl="0" algn="just">
              <a:lnSpc>
                <a:spcPct val="107000"/>
              </a:lnSpc>
              <a:buFont typeface="+mj-lt"/>
              <a:buAutoNum type="arabicPeriod"/>
            </a:pPr>
            <a:r>
              <a:rPr lang="el-GR" sz="2900" b="1" dirty="0">
                <a:latin typeface="Candara" panose="020E0502030303020204" pitchFamily="34" charset="0"/>
                <a:ea typeface="STKaiti" panose="02010600040101010101" pitchFamily="2" charset="-122"/>
                <a:cs typeface="Times New Roman" panose="02020603050405020304" pitchFamily="18" charset="0"/>
              </a:rPr>
              <a:t>Να μάθουν να  συνεργάζονται και να ομαδοποιούνται στα πλαίσια ενός μαθητοκεντρικού μοντέλου εκπαίδευσης, για την επίτευξη ενός στόχου.</a:t>
            </a:r>
          </a:p>
          <a:p>
            <a:pPr lvl="0" algn="just">
              <a:lnSpc>
                <a:spcPct val="107000"/>
              </a:lnSpc>
              <a:buFont typeface="+mj-lt"/>
              <a:buAutoNum type="arabicPeriod"/>
            </a:pPr>
            <a:r>
              <a:rPr lang="el-GR" sz="2900" b="1" dirty="0">
                <a:latin typeface="Candara" panose="020E0502030303020204" pitchFamily="34" charset="0"/>
                <a:ea typeface="STKaiti" panose="02010600040101010101" pitchFamily="2" charset="-122"/>
                <a:cs typeface="Times New Roman" panose="02020603050405020304" pitchFamily="18" charset="0"/>
              </a:rPr>
              <a:t>Να εργαστούν ομαδικά, ώστε να συνειδητοποιήσουν ότι η γνώση αποτελεί προϊόν μιας συλλογικής προσπάθειας των μελών μιας ομάδας. </a:t>
            </a:r>
          </a:p>
          <a:p>
            <a:pPr lvl="0" algn="just">
              <a:lnSpc>
                <a:spcPct val="107000"/>
              </a:lnSpc>
              <a:buFont typeface="+mj-lt"/>
              <a:buAutoNum type="arabicPeriod"/>
            </a:pPr>
            <a:r>
              <a:rPr lang="el-GR" sz="2900" b="1" dirty="0">
                <a:latin typeface="Candara" panose="020E0502030303020204" pitchFamily="34" charset="0"/>
                <a:ea typeface="STKaiti" panose="02010600040101010101" pitchFamily="2" charset="-122"/>
                <a:cs typeface="Times New Roman" panose="02020603050405020304" pitchFamily="18" charset="0"/>
              </a:rPr>
              <a:t>Να σταθούν με υπευθυνότητα  απέναντι στα προβλήματα που ενσκήπτουν στην ομάδα τους .</a:t>
            </a:r>
          </a:p>
          <a:p>
            <a:pPr lvl="0" algn="just">
              <a:lnSpc>
                <a:spcPct val="107000"/>
              </a:lnSpc>
              <a:spcAft>
                <a:spcPts val="800"/>
              </a:spcAft>
              <a:buFont typeface="+mj-lt"/>
              <a:buAutoNum type="arabicPeriod"/>
            </a:pPr>
            <a:r>
              <a:rPr lang="el-GR" sz="2900" b="1" dirty="0">
                <a:latin typeface="Candara" panose="020E0502030303020204" pitchFamily="34" charset="0"/>
                <a:ea typeface="STKaiti" panose="02010600040101010101" pitchFamily="2" charset="-122"/>
                <a:cs typeface="Times New Roman" panose="02020603050405020304" pitchFamily="18" charset="0"/>
              </a:rPr>
              <a:t>Να εξοικειωθούν με εκπαιδευτικούς ιστότοπους, όπως το “Πανελλήνιο Αποθετήριο Μαθησιακών Αντικειμένων Φωτόδεντρο” και το “Ψηφιακό Σχολείο” .</a:t>
            </a:r>
          </a:p>
          <a:p>
            <a:endParaRPr lang="el-GR" dirty="0"/>
          </a:p>
        </p:txBody>
      </p:sp>
    </p:spTree>
    <p:extLst>
      <p:ext uri="{BB962C8B-B14F-4D97-AF65-F5344CB8AC3E}">
        <p14:creationId xmlns:p14="http://schemas.microsoft.com/office/powerpoint/2010/main" val="55016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E9764B-3294-44D8-A911-3FB8C53BDC2E}"/>
              </a:ext>
            </a:extLst>
          </p:cNvPr>
          <p:cNvSpPr>
            <a:spLocks noGrp="1"/>
          </p:cNvSpPr>
          <p:nvPr>
            <p:ph type="title"/>
          </p:nvPr>
        </p:nvSpPr>
        <p:spPr/>
        <p:txBody>
          <a:bodyPr/>
          <a:lstStyle/>
          <a:p>
            <a:r>
              <a:rPr lang="el-GR" dirty="0"/>
              <a:t>ΨΗΦΙΑΚΟ ΕΚΠΑΙΔΕΥΤΙΚΟ ΠΕΡΙΕΧΟΜΕΝΟ</a:t>
            </a:r>
          </a:p>
        </p:txBody>
      </p:sp>
      <p:sp>
        <p:nvSpPr>
          <p:cNvPr id="3" name="Θέση αριθμού διαφάνειας 2">
            <a:extLst>
              <a:ext uri="{FF2B5EF4-FFF2-40B4-BE49-F238E27FC236}">
                <a16:creationId xmlns:a16="http://schemas.microsoft.com/office/drawing/2014/main" id="{9F50CC54-6BEA-443B-9205-883D196B16D3}"/>
              </a:ext>
            </a:extLst>
          </p:cNvPr>
          <p:cNvSpPr>
            <a:spLocks noGrp="1"/>
          </p:cNvSpPr>
          <p:nvPr>
            <p:ph type="sldNum" sz="quarter" idx="12"/>
          </p:nvPr>
        </p:nvSpPr>
        <p:spPr/>
        <p:txBody>
          <a:bodyPr/>
          <a:lstStyle/>
          <a:p>
            <a:fld id="{2754ED01-E2A0-4C1E-8E21-014B99041579}" type="slidenum">
              <a:rPr lang="en-US" smtClean="0"/>
              <a:pPr/>
              <a:t>17</a:t>
            </a:fld>
            <a:endParaRPr lang="en-US" dirty="0"/>
          </a:p>
        </p:txBody>
      </p:sp>
      <p:sp>
        <p:nvSpPr>
          <p:cNvPr id="4" name="Θέση περιεχομένου 3">
            <a:extLst>
              <a:ext uri="{FF2B5EF4-FFF2-40B4-BE49-F238E27FC236}">
                <a16:creationId xmlns:a16="http://schemas.microsoft.com/office/drawing/2014/main" id="{C4A7E358-53AF-48F3-B366-5E9C8A8CEBD1}"/>
              </a:ext>
            </a:extLst>
          </p:cNvPr>
          <p:cNvSpPr>
            <a:spLocks noGrp="1"/>
          </p:cNvSpPr>
          <p:nvPr>
            <p:ph sz="half" idx="2"/>
          </p:nvPr>
        </p:nvSpPr>
        <p:spPr/>
        <p:txBody>
          <a:bodyPr>
            <a:normAutofit fontScale="62500" lnSpcReduction="20000"/>
          </a:bodyPr>
          <a:lstStyle/>
          <a:p>
            <a:r>
              <a:rPr lang="el-GR" dirty="0"/>
              <a:t>Ψηφιακό εκπαιδευτικό περιεχόμενο: </a:t>
            </a:r>
          </a:p>
          <a:p>
            <a:r>
              <a:rPr lang="el-GR" dirty="0"/>
              <a:t>http://photodentro.edu.gr/lor/r/8521/9668?locale=el  </a:t>
            </a:r>
          </a:p>
          <a:p>
            <a:r>
              <a:rPr lang="el-GR" dirty="0"/>
              <a:t>http://photodentro.edu.gr/lor/r/8521/8811?locale=el   </a:t>
            </a:r>
          </a:p>
          <a:p>
            <a:r>
              <a:rPr lang="el-GR" dirty="0"/>
              <a:t>http://photodentro.edu.gr/lor/r/8521/9130?locale=el</a:t>
            </a:r>
          </a:p>
          <a:p>
            <a:r>
              <a:rPr lang="el-GR" dirty="0"/>
              <a:t>http://photodentro.edu.gr/lor/r/8521/8609?locale=el</a:t>
            </a:r>
          </a:p>
          <a:p>
            <a:r>
              <a:rPr lang="el-GR" dirty="0"/>
              <a:t> http://aesop.iep.edu.gr/node/20245/5056</a:t>
            </a:r>
          </a:p>
          <a:p>
            <a:r>
              <a:rPr lang="el-GR" dirty="0"/>
              <a:t>http://photodentro.edu.gr/lor/r/8521/8684?locale=el</a:t>
            </a:r>
          </a:p>
          <a:p>
            <a:r>
              <a:rPr lang="el-GR" dirty="0"/>
              <a:t>http://photodentro.edu.gr/v/item/ds/8521/8684</a:t>
            </a:r>
          </a:p>
          <a:p>
            <a:r>
              <a:rPr lang="el-GR" dirty="0"/>
              <a:t>http://ebooks.edu.gr/modules/ebook/show.php/DSGYM-B107/755/4961,22619/</a:t>
            </a:r>
          </a:p>
          <a:p>
            <a:r>
              <a:rPr lang="el-GR" dirty="0"/>
              <a:t>http://ebooks.edu.gr/modules/ebook/show.php/DSGYM-B107/755/4961,22621/</a:t>
            </a:r>
          </a:p>
          <a:p>
            <a:r>
              <a:rPr lang="el-GR" dirty="0"/>
              <a:t>και οι υπερσύνδεσμοι του διαδραστικού βιβλίου της Ιστορίας β΄ γυμνασίου:</a:t>
            </a:r>
          </a:p>
          <a:p>
            <a:r>
              <a:rPr lang="el-GR" dirty="0"/>
              <a:t>http://www.ime.gr/chronos/09/gr/o/867/main/o8.html  </a:t>
            </a:r>
          </a:p>
          <a:p>
            <a:r>
              <a:rPr lang="el-GR" dirty="0"/>
              <a:t>http://exploringbyzantium.gr/EKBMM/Page?name=meleti&amp;lang=gr&amp;id=1&amp;level=1</a:t>
            </a:r>
          </a:p>
          <a:p>
            <a:r>
              <a:rPr lang="el-GR" dirty="0"/>
              <a:t>http://www.ebyzantinemuseum.gr/?i=bxm.el.thematic-routes&amp;t=2</a:t>
            </a:r>
          </a:p>
          <a:p>
            <a:endParaRPr lang="el-GR" dirty="0"/>
          </a:p>
        </p:txBody>
      </p:sp>
    </p:spTree>
    <p:extLst>
      <p:ext uri="{BB962C8B-B14F-4D97-AF65-F5344CB8AC3E}">
        <p14:creationId xmlns:p14="http://schemas.microsoft.com/office/powerpoint/2010/main" val="124366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410A4D-329D-4437-809F-EE3196164DC8}"/>
              </a:ext>
            </a:extLst>
          </p:cNvPr>
          <p:cNvSpPr>
            <a:spLocks noGrp="1"/>
          </p:cNvSpPr>
          <p:nvPr>
            <p:ph type="title"/>
          </p:nvPr>
        </p:nvSpPr>
        <p:spPr/>
        <p:txBody>
          <a:bodyPr/>
          <a:lstStyle/>
          <a:p>
            <a:r>
              <a:rPr lang="el-GR" dirty="0" err="1"/>
              <a:t>περιγραφη</a:t>
            </a:r>
            <a:endParaRPr lang="el-GR" dirty="0"/>
          </a:p>
        </p:txBody>
      </p:sp>
      <p:sp>
        <p:nvSpPr>
          <p:cNvPr id="3" name="Θέση αριθμού διαφάνειας 2">
            <a:extLst>
              <a:ext uri="{FF2B5EF4-FFF2-40B4-BE49-F238E27FC236}">
                <a16:creationId xmlns:a16="http://schemas.microsoft.com/office/drawing/2014/main" id="{5F69BF58-1D72-4E83-B463-06EDB35F89D2}"/>
              </a:ext>
            </a:extLst>
          </p:cNvPr>
          <p:cNvSpPr>
            <a:spLocks noGrp="1"/>
          </p:cNvSpPr>
          <p:nvPr>
            <p:ph type="sldNum" sz="quarter" idx="12"/>
          </p:nvPr>
        </p:nvSpPr>
        <p:spPr/>
        <p:txBody>
          <a:bodyPr/>
          <a:lstStyle/>
          <a:p>
            <a:fld id="{2754ED01-E2A0-4C1E-8E21-014B99041579}" type="slidenum">
              <a:rPr lang="en-US" smtClean="0"/>
              <a:pPr/>
              <a:t>18</a:t>
            </a:fld>
            <a:endParaRPr lang="en-US" dirty="0"/>
          </a:p>
        </p:txBody>
      </p:sp>
      <p:sp>
        <p:nvSpPr>
          <p:cNvPr id="4" name="Θέση περιεχομένου 3">
            <a:extLst>
              <a:ext uri="{FF2B5EF4-FFF2-40B4-BE49-F238E27FC236}">
                <a16:creationId xmlns:a16="http://schemas.microsoft.com/office/drawing/2014/main" id="{45597E7F-2B12-4371-B854-DDD9E9D36705}"/>
              </a:ext>
            </a:extLst>
          </p:cNvPr>
          <p:cNvSpPr>
            <a:spLocks noGrp="1"/>
          </p:cNvSpPr>
          <p:nvPr>
            <p:ph sz="half" idx="2"/>
          </p:nvPr>
        </p:nvSpPr>
        <p:spPr>
          <a:xfrm>
            <a:off x="557213" y="557213"/>
            <a:ext cx="8027229" cy="3368835"/>
          </a:xfrm>
        </p:spPr>
        <p:txBody>
          <a:bodyPr>
            <a:normAutofit/>
          </a:bodyPr>
          <a:lstStyle/>
          <a:p>
            <a:pPr algn="ctr">
              <a:lnSpc>
                <a:spcPct val="107000"/>
              </a:lnSpc>
              <a:spcAft>
                <a:spcPts val="800"/>
              </a:spcAft>
            </a:pPr>
            <a:r>
              <a:rPr lang="el-GR" b="1" u="sng" dirty="0"/>
              <a:t>Περιγραφή: </a:t>
            </a:r>
          </a:p>
          <a:p>
            <a:pPr algn="just">
              <a:lnSpc>
                <a:spcPct val="107000"/>
              </a:lnSpc>
              <a:spcAft>
                <a:spcPts val="800"/>
              </a:spcAft>
            </a:pPr>
            <a:r>
              <a:rPr lang="el-GR" sz="1500" dirty="0"/>
              <a:t>        Η 2η δραστηριότητα έλαβε χώρα κυρίως στο εργαστήρι πληροφορικής, όπου οι μαθητές σε ομάδες σταχυολόγησαν τα στοιχεία από τις επιλεγμένες ιστοσελίδες, επέλεξαν όσες πληροφορίες σχετίζονταν με τα ερωτήματα των φύλλων εργασίας και μετέφεραν τις εργασίες τους στο λογισμικό παρουσίασης όπως απαιτούσε η ανοικτή πρακτική. Οι ομάδες ανάλογα με τον ρυθμό εργασίας αλλά και την επίλυση μικροπροβλημάτων που καλούνταν να επιλύσουν , ολοκλήρωναν  και </a:t>
            </a:r>
            <a:r>
              <a:rPr lang="el-GR" sz="1500" dirty="0" err="1"/>
              <a:t>κατ</a:t>
            </a:r>
            <a:r>
              <a:rPr lang="el-GR" sz="1500" dirty="0"/>
              <a:t>΄ </a:t>
            </a:r>
            <a:r>
              <a:rPr lang="el-GR" sz="1500" dirty="0" err="1"/>
              <a:t>οίκον</a:t>
            </a:r>
            <a:r>
              <a:rPr lang="el-GR" sz="1500" dirty="0"/>
              <a:t> κάποιες εργασίες.</a:t>
            </a:r>
          </a:p>
          <a:p>
            <a:pPr algn="just">
              <a:lnSpc>
                <a:spcPct val="107000"/>
              </a:lnSpc>
              <a:spcAft>
                <a:spcPts val="800"/>
              </a:spcAft>
            </a:pPr>
            <a:r>
              <a:rPr lang="el-GR" sz="1500" dirty="0"/>
              <a:t>Ακολουθεί εκτεταμένα η περιγραφή των δραστηριοτήτων: </a:t>
            </a:r>
          </a:p>
          <a:p>
            <a:pPr algn="just">
              <a:lnSpc>
                <a:spcPct val="107000"/>
              </a:lnSpc>
              <a:spcAft>
                <a:spcPts val="800"/>
              </a:spcAft>
            </a:pPr>
            <a:endParaRPr lang="el-GR" dirty="0"/>
          </a:p>
        </p:txBody>
      </p:sp>
    </p:spTree>
    <p:extLst>
      <p:ext uri="{BB962C8B-B14F-4D97-AF65-F5344CB8AC3E}">
        <p14:creationId xmlns:p14="http://schemas.microsoft.com/office/powerpoint/2010/main" val="97419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EE8571CF-20EF-4E7E-B344-1E34854CB650}"/>
              </a:ext>
            </a:extLst>
          </p:cNvPr>
          <p:cNvSpPr>
            <a:spLocks noGrp="1"/>
          </p:cNvSpPr>
          <p:nvPr>
            <p:ph type="sldNum" sz="quarter" idx="12"/>
          </p:nvPr>
        </p:nvSpPr>
        <p:spPr/>
        <p:txBody>
          <a:bodyPr/>
          <a:lstStyle/>
          <a:p>
            <a:fld id="{2754ED01-E2A0-4C1E-8E21-014B99041579}" type="slidenum">
              <a:rPr lang="en-US" smtClean="0"/>
              <a:pPr/>
              <a:t>19</a:t>
            </a:fld>
            <a:endParaRPr lang="en-US" dirty="0"/>
          </a:p>
        </p:txBody>
      </p:sp>
      <p:sp>
        <p:nvSpPr>
          <p:cNvPr id="6" name="Θέση περιεχομένου 5">
            <a:extLst>
              <a:ext uri="{FF2B5EF4-FFF2-40B4-BE49-F238E27FC236}">
                <a16:creationId xmlns:a16="http://schemas.microsoft.com/office/drawing/2014/main" id="{509F0348-3E82-46C9-8EEF-28A286C18C52}"/>
              </a:ext>
            </a:extLst>
          </p:cNvPr>
          <p:cNvSpPr>
            <a:spLocks noGrp="1"/>
          </p:cNvSpPr>
          <p:nvPr>
            <p:ph sz="half" idx="2"/>
          </p:nvPr>
        </p:nvSpPr>
        <p:spPr>
          <a:xfrm>
            <a:off x="83890" y="-1"/>
            <a:ext cx="8942663" cy="5746459"/>
          </a:xfrm>
        </p:spPr>
        <p:txBody>
          <a:bodyPr>
            <a:noAutofit/>
          </a:bodyPr>
          <a:lstStyle/>
          <a:p>
            <a:r>
              <a:rPr lang="el-GR" sz="1200" dirty="0">
                <a:ea typeface="Cambria" panose="02040503050406030204" pitchFamily="18" charset="0"/>
                <a:cs typeface="Arial" panose="020B0604020202020204" pitchFamily="34" charset="0"/>
              </a:rPr>
              <a:t>ΟΜΑΔΑ Α: ΕΠΑΓΓΕΛΜΑΤΑ ΣΤΟ ΒΥΖΑΝΤΙΟ</a:t>
            </a:r>
          </a:p>
          <a:p>
            <a:pPr algn="just">
              <a:lnSpc>
                <a:spcPct val="107000"/>
              </a:lnSpc>
              <a:spcAft>
                <a:spcPts val="800"/>
              </a:spcAft>
            </a:pPr>
            <a:r>
              <a:rPr lang="el-GR" sz="1200" dirty="0">
                <a:ea typeface="STKaiti" panose="02010600040101010101" pitchFamily="2" charset="-122"/>
                <a:cs typeface="Tahoma" panose="020B0604030504040204" pitchFamily="34" charset="0"/>
              </a:rPr>
              <a:t>Οι μαθητές επισκέπτονται  την σελίδα ΦΩΤΟΔΕΝΤΡΟ-ΜΑΘΗΣΙΑΚΑ ΑΝΤΙΚΕΙΜΕΝΑ- ΕΠΑΓΓΕΛΜΑΤΑ ΣΤΟ ΒΥΖΑΝΤΙΟ  </a:t>
            </a:r>
            <a:r>
              <a:rPr lang="el-GR" sz="1200" u="sng" dirty="0">
                <a:solidFill>
                  <a:srgbClr val="0000FF"/>
                </a:solidFill>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http://photodentro.edu.gr/aggregator/lo/photodentro-lor-8521-9668</a:t>
            </a:r>
            <a:r>
              <a:rPr lang="el-GR" sz="1200" dirty="0">
                <a:ea typeface="STKaiti" panose="02010600040101010101" pitchFamily="2" charset="-122"/>
                <a:cs typeface="Tahoma" panose="020B0604030504040204" pitchFamily="34" charset="0"/>
              </a:rPr>
              <a:t> ,  μελετούν  τις πληροφορίες  που δίνονται και σημειώνουν τα επαγγέλματα που συναντούμε  στο Βυζάντιο,  συνοδεύοντας τις πληροφορίες με τις αντίστοιχες φωτογραφίες.</a:t>
            </a:r>
            <a:endParaRPr lang="el-GR" sz="1100" dirty="0">
              <a:ea typeface="STKaiti" panose="02010600040101010101" pitchFamily="2" charset="-122"/>
              <a:cs typeface="Tahoma" panose="020B0604030504040204" pitchFamily="34" charset="0"/>
            </a:endParaRPr>
          </a:p>
          <a:p>
            <a:pPr algn="just">
              <a:lnSpc>
                <a:spcPct val="107000"/>
              </a:lnSpc>
              <a:spcAft>
                <a:spcPts val="800"/>
              </a:spcAft>
            </a:pPr>
            <a:r>
              <a:rPr lang="el-GR" sz="1200" dirty="0">
                <a:ea typeface="STKaiti" panose="02010600040101010101" pitchFamily="2" charset="-122"/>
                <a:cs typeface="Tahoma" panose="020B0604030504040204" pitchFamily="34" charset="0"/>
              </a:rPr>
              <a:t>Στη συνέχεια , αφού αντλήσουν πληροφορίες από την πηγή Ψαράδες, Επαρχικό βιβλίο    γύρω στα 895,  υποδύονται τον ψαρά Ιωάννη που πουλάει ψάρια στην Κωνσταντινούπολη και γράφουν  ένα γράμμα στην οικογένειά του στη Θεσσαλονίκη μεταφέροντας δεδομένα από την ιστορική πηγή.</a:t>
            </a:r>
            <a:endParaRPr lang="el-GR" sz="1100" dirty="0">
              <a:ea typeface="STKaiti" panose="02010600040101010101" pitchFamily="2" charset="-122"/>
              <a:cs typeface="Tahoma" panose="020B0604030504040204" pitchFamily="34" charset="0"/>
            </a:endParaRPr>
          </a:p>
          <a:p>
            <a:pPr algn="just">
              <a:lnSpc>
                <a:spcPct val="107000"/>
              </a:lnSpc>
              <a:spcAft>
                <a:spcPts val="800"/>
              </a:spcAft>
            </a:pPr>
            <a:r>
              <a:rPr lang="el-GR" sz="1200" i="1" dirty="0">
                <a:solidFill>
                  <a:srgbClr val="000000"/>
                </a:solidFill>
                <a:ea typeface="STKaiti" panose="02010600040101010101" pitchFamily="2" charset="-122"/>
                <a:cs typeface="Tahoma" panose="020B0604030504040204" pitchFamily="34" charset="0"/>
              </a:rPr>
              <a:t>Αυτοί που πουλούν ψάρια πρέπει να έχουν το στέκι τους στις  λεγόμενες μεγάλες καμάρες της πόλης. Εκεί μπορούν ν' απλώνουν το εμπόρευμά τους, να πουλούν δηλαδή τα ψάρια τους. </a:t>
            </a:r>
            <a:r>
              <a:rPr lang="el-GR" sz="1200" i="1" dirty="0" err="1">
                <a:solidFill>
                  <a:srgbClr val="000000"/>
                </a:solidFill>
                <a:ea typeface="STKaiti" panose="02010600040101010101" pitchFamily="2" charset="-122"/>
                <a:cs typeface="Tahoma" panose="020B0604030504040204" pitchFamily="34" charset="0"/>
              </a:rPr>
              <a:t>Kάθε</a:t>
            </a:r>
            <a:r>
              <a:rPr lang="el-GR" sz="1200" i="1" dirty="0">
                <a:solidFill>
                  <a:srgbClr val="000000"/>
                </a:solidFill>
                <a:ea typeface="STKaiti" panose="02010600040101010101" pitchFamily="2" charset="-122"/>
                <a:cs typeface="Tahoma" panose="020B0604030504040204" pitchFamily="34" charset="0"/>
              </a:rPr>
              <a:t> μια καμάρα πρέπει να έχει τον επιστάτη της, αυτόν που θα επιβλέπει και πώς πάει το ψάρεμα στη θάλασσα και πώς γίνεται η αγορά και η πώληση των ψαριών. Θα παρακολουθεί γενικά τη διακίνηση[..]Πρέπει ακόμα οι επιστάτες κάθε μέρα να παρουσιάζονται στον έπαρχο πρωί πρωί και να του αναφέρουν πόση ήταν η ψαριά από άσπρα ψάρια τη νύχτα, ώστε να πουλήσουν στους κατοίκους της πόλης τα ψάρια τους με βάση τον προσδιορισμό (της τιμής) που θα κάνει ο έπαρχος. Όσοι τολμούν να πουλούν τα ψάρια τους έξω από τις διατάξεις αυτές να διώχνονται από το σύστημα δαρμένοι και κουρεμένοι".  Απόσπασμα από το "Επαρχικό Βιβλίο" του αυτοκράτορα Λέοντα </a:t>
            </a:r>
            <a:r>
              <a:rPr lang="el-GR" sz="1200" i="1" dirty="0" err="1">
                <a:solidFill>
                  <a:srgbClr val="000000"/>
                </a:solidFill>
                <a:ea typeface="STKaiti" panose="02010600040101010101" pitchFamily="2" charset="-122"/>
                <a:cs typeface="Tahoma" panose="020B0604030504040204" pitchFamily="34" charset="0"/>
              </a:rPr>
              <a:t>Στ</a:t>
            </a:r>
            <a:r>
              <a:rPr lang="el-GR" sz="1200" i="1" dirty="0">
                <a:solidFill>
                  <a:srgbClr val="000000"/>
                </a:solidFill>
                <a:ea typeface="STKaiti" panose="02010600040101010101" pitchFamily="2" charset="-122"/>
                <a:cs typeface="Tahoma" panose="020B0604030504040204" pitchFamily="34" charset="0"/>
              </a:rPr>
              <a:t>', XVII, 1-4.</a:t>
            </a:r>
            <a:endParaRPr lang="el-GR" sz="1100" dirty="0">
              <a:ea typeface="STKaiti" panose="02010600040101010101" pitchFamily="2" charset="-122"/>
              <a:cs typeface="Tahoma" panose="020B0604030504040204" pitchFamily="34" charset="0"/>
            </a:endParaRPr>
          </a:p>
          <a:p>
            <a:pPr algn="just">
              <a:lnSpc>
                <a:spcPct val="107000"/>
              </a:lnSpc>
              <a:spcAft>
                <a:spcPts val="800"/>
              </a:spcAft>
            </a:pPr>
            <a:r>
              <a:rPr lang="el-GR" sz="1200" dirty="0">
                <a:ea typeface="STKaiti" panose="02010600040101010101" pitchFamily="2" charset="-122"/>
                <a:cs typeface="Tahoma" panose="020B0604030504040204" pitchFamily="34" charset="0"/>
              </a:rPr>
              <a:t>Επιπρόσθετα, αποτυπώνουν ζωγραφικά στο χαρτί κάποια επαγγέλματα της βυζαντινής περιόδου και παίζουν το διαδραστικό παιχνίδι « στην εμποροπανήγυρη», όπως προτείνεται μέσα από το εμπλουτισμένο με </a:t>
            </a:r>
            <a:r>
              <a:rPr lang="en-US" sz="1200" dirty="0">
                <a:ea typeface="STKaiti" panose="02010600040101010101" pitchFamily="2" charset="-122"/>
                <a:cs typeface="Tahoma" panose="020B0604030504040204" pitchFamily="34" charset="0"/>
              </a:rPr>
              <a:t>html  </a:t>
            </a:r>
            <a:r>
              <a:rPr lang="el-GR" sz="1200" u="sng" dirty="0">
                <a:solidFill>
                  <a:srgbClr val="0000FF"/>
                </a:solidFill>
                <a:ea typeface="STKaiti" panose="02010600040101010101" pitchFamily="2" charset="-122"/>
                <a:cs typeface="Tahoma" panose="020B0604030504040204" pitchFamily="34" charset="0"/>
                <a:hlinkClick r:id="rId3">
                  <a:extLst>
                    <a:ext uri="{A12FA001-AC4F-418D-AE19-62706E023703}">
                      <ahyp:hlinkClr xmlns:ahyp="http://schemas.microsoft.com/office/drawing/2018/hyperlinkcolor" val="tx"/>
                    </a:ext>
                  </a:extLst>
                </a:hlinkClick>
              </a:rPr>
              <a:t>http://ebooks.edu.gr/modules/ebook/show.php/DSGYM-B107/755/4961,22619/</a:t>
            </a:r>
            <a:r>
              <a:rPr lang="el-GR" sz="1200" dirty="0">
                <a:ea typeface="STKaiti" panose="02010600040101010101" pitchFamily="2" charset="-122"/>
                <a:cs typeface="Tahoma" panose="020B0604030504040204" pitchFamily="34" charset="0"/>
              </a:rPr>
              <a:t> βιβλίο της ιστορίας β΄ γυμνασίου . </a:t>
            </a:r>
            <a:endParaRPr lang="el-GR" sz="1100" dirty="0">
              <a:ea typeface="STKaiti" panose="02010600040101010101" pitchFamily="2" charset="-122"/>
              <a:cs typeface="Tahoma" panose="020B0604030504040204" pitchFamily="34" charset="0"/>
            </a:endParaRPr>
          </a:p>
          <a:p>
            <a:pPr algn="just">
              <a:lnSpc>
                <a:spcPct val="107000"/>
              </a:lnSpc>
              <a:spcAft>
                <a:spcPts val="800"/>
              </a:spcAft>
            </a:pPr>
            <a:r>
              <a:rPr lang="el-GR" sz="1200" dirty="0">
                <a:ea typeface="STKaiti" panose="02010600040101010101" pitchFamily="2" charset="-122"/>
                <a:cs typeface="Tahoma" panose="020B0604030504040204" pitchFamily="34" charset="0"/>
              </a:rPr>
              <a:t>Τέλος, συναντούν έναν νέο έμπορο του 8</a:t>
            </a:r>
            <a:r>
              <a:rPr lang="el-GR" sz="1200" baseline="30000" dirty="0">
                <a:ea typeface="STKaiti" panose="02010600040101010101" pitchFamily="2" charset="-122"/>
                <a:cs typeface="Tahoma" panose="020B0604030504040204" pitchFamily="34" charset="0"/>
              </a:rPr>
              <a:t>ου</a:t>
            </a:r>
            <a:r>
              <a:rPr lang="el-GR" sz="1200" dirty="0">
                <a:ea typeface="STKaiti" panose="02010600040101010101" pitchFamily="2" charset="-122"/>
                <a:cs typeface="Tahoma" panose="020B0604030504040204" pitchFamily="34" charset="0"/>
              </a:rPr>
              <a:t> αι μ.Χ. και παράγοντας έναν φανταστικό διάλογο, συνομιλούν μαζί του  για τα επαγγέλματα της βυζαντινής εποχής και του σήμερα και ανταλλάσσουν απόψεις για το ποια επαγγέλματα διασώζονται μέχρι και τη σημερινή μας εποχή , ποια έχουν εξαλειφθεί και ποια νέα εμφανίστηκαν λόγω της τεχνολογικής ανάπτυξής. </a:t>
            </a:r>
            <a:endParaRPr lang="el-GR" sz="1100" dirty="0">
              <a:ea typeface="STKaiti" panose="02010600040101010101" pitchFamily="2" charset="-122"/>
              <a:cs typeface="Tahoma" panose="020B0604030504040204" pitchFamily="34" charset="0"/>
            </a:endParaRPr>
          </a:p>
          <a:p>
            <a:endParaRPr lang="el-G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29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err="1"/>
              <a:t>Συνοπτικη</a:t>
            </a:r>
            <a:r>
              <a:rPr lang="el-GR" dirty="0"/>
              <a:t>  ΠΕΡΙΓΡΑΦΗ</a:t>
            </a:r>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sp>
        <p:nvSpPr>
          <p:cNvPr id="12" name="Content Placeholder 11"/>
          <p:cNvSpPr>
            <a:spLocks noGrp="1"/>
          </p:cNvSpPr>
          <p:nvPr>
            <p:ph sz="half" idx="2"/>
          </p:nvPr>
        </p:nvSpPr>
        <p:spPr/>
        <p:txBody>
          <a:bodyPr>
            <a:normAutofit/>
          </a:bodyPr>
          <a:lstStyle/>
          <a:p>
            <a:pPr lvl="3">
              <a:buNone/>
            </a:pPr>
            <a:r>
              <a:rPr lang="el-GR" sz="1400" dirty="0">
                <a:latin typeface="Arial" panose="020B0604020202020204" pitchFamily="34" charset="0"/>
                <a:cs typeface="Arial" panose="020B0604020202020204" pitchFamily="34" charset="0"/>
              </a:rPr>
              <a:t>    </a:t>
            </a:r>
          </a:p>
          <a:p>
            <a:pPr lvl="3">
              <a:buNone/>
            </a:pPr>
            <a:r>
              <a:rPr lang="en-US" sz="1300" dirty="0">
                <a:latin typeface="Cambria" panose="02040503050406030204" pitchFamily="18" charset="0"/>
                <a:ea typeface="Cambria" panose="02040503050406030204" pitchFamily="18" charset="0"/>
                <a:cs typeface="Arial" panose="020B0604020202020204" pitchFamily="34" charset="0"/>
              </a:rPr>
              <a:t>      </a:t>
            </a:r>
            <a:r>
              <a:rPr lang="el-GR" sz="1300" dirty="0">
                <a:latin typeface="Cambria" panose="02040503050406030204" pitchFamily="18" charset="0"/>
                <a:ea typeface="Cambria" panose="02040503050406030204" pitchFamily="18" charset="0"/>
              </a:rPr>
              <a:t>Η παρούσα πρακτική επιχειρεί να γνωρίσει στους  μαθητές της β΄ γυμνασίου   τον </a:t>
            </a:r>
            <a:r>
              <a:rPr lang="el-GR" sz="1300" b="1" dirty="0">
                <a:latin typeface="Cambria" panose="02040503050406030204" pitchFamily="18" charset="0"/>
                <a:ea typeface="Cambria" panose="02040503050406030204" pitchFamily="18" charset="0"/>
              </a:rPr>
              <a:t>καθημερινό βίο των Βυζαντινών</a:t>
            </a:r>
            <a:r>
              <a:rPr lang="el-GR" sz="1300" dirty="0">
                <a:latin typeface="Cambria" panose="02040503050406030204" pitchFamily="18" charset="0"/>
                <a:ea typeface="Cambria" panose="02040503050406030204" pitchFamily="18" charset="0"/>
              </a:rPr>
              <a:t> μέσα από την ανίχνευση διαδικτυακών ιστορικών πηγών , την προσέγγιση εποπτικού υλικού και  την αναζήτηση της γνώσης σε εγκεκριμένους διδακτικούς ιστότοπους όπως το Αποθετήριο Μαθησιακών Αντικειμένων. Παράλληλα  προτείνει την αφηγηματική ανασύνθεση των  ιστορικών γνώσεων μέσα από την απόδοση μιας φανταστικής ιστορίας που στηρίζεται σε ελεγμένες ιστορικά πληροφορίες και αποδίδεται με τη μορφή λογοτεχνικών αναδιηγήσεων – ομιλία, κείμενο ημερολογίου, επιστολή, διάλογος  . Σύμφωνα με τον Ι</a:t>
            </a:r>
            <a:r>
              <a:rPr lang="en-US" sz="1300" dirty="0">
                <a:latin typeface="Cambria" panose="02040503050406030204" pitchFamily="18" charset="0"/>
                <a:ea typeface="Cambria" panose="02040503050406030204" pitchFamily="18" charset="0"/>
              </a:rPr>
              <a:t>van </a:t>
            </a:r>
            <a:r>
              <a:rPr lang="en-US" sz="1300" dirty="0" err="1">
                <a:latin typeface="Cambria" panose="02040503050406030204" pitchFamily="18" charset="0"/>
                <a:ea typeface="Cambria" panose="02040503050406030204" pitchFamily="18" charset="0"/>
              </a:rPr>
              <a:t>Jablonka</a:t>
            </a:r>
            <a:r>
              <a:rPr lang="en-US" sz="1300" dirty="0">
                <a:latin typeface="Cambria" panose="02040503050406030204" pitchFamily="18" charset="0"/>
                <a:ea typeface="Cambria" panose="02040503050406030204" pitchFamily="18" charset="0"/>
              </a:rPr>
              <a:t>  </a:t>
            </a:r>
            <a:r>
              <a:rPr lang="el-GR" sz="1300" dirty="0">
                <a:latin typeface="Cambria" panose="02040503050406030204" pitchFamily="18" charset="0"/>
                <a:ea typeface="Cambria" panose="02040503050406030204" pitchFamily="18" charset="0"/>
              </a:rPr>
              <a:t>« Η λογοτεχνία δεν αποδυναμώνει αλλά ενισχύει την μέθοδο των κοινωνικών επιστημών καθώς και την θέση τους στην πολιτεία. Είναι ταυτόχρονα επεξεργασία της γλώσσας, αφηγηματική κατασκευή, μοναδική φωνή, συγκίνηση, ρυθμός ατμόσφαιρα, φυγή προς αλλού .” </a:t>
            </a:r>
          </a:p>
          <a:p>
            <a:pPr lvl="3">
              <a:buNone/>
            </a:pPr>
            <a:r>
              <a:rPr lang="el-GR" sz="1300" dirty="0">
                <a:latin typeface="Cambria" panose="02040503050406030204" pitchFamily="18" charset="0"/>
                <a:ea typeface="Cambria" panose="02040503050406030204" pitchFamily="18" charset="0"/>
              </a:rPr>
              <a:t>       Οι μαθητές αρχικά οικοδομούν τη γνώση  μέσα από την ενεργητική μάθηση και την ομαδοσυνεργατική πρακτική αξιοποιώντας τις τεχνικές των ΤΠΕ (ψηφιακός γραμματισμός). Ο σύγχρονος τρόπος μάθησης, είναι η</a:t>
            </a:r>
            <a:r>
              <a:rPr lang="en-US" sz="1300" dirty="0">
                <a:latin typeface="Cambria" panose="02040503050406030204" pitchFamily="18" charset="0"/>
                <a:ea typeface="Cambria" panose="02040503050406030204" pitchFamily="18" charset="0"/>
              </a:rPr>
              <a:t> </a:t>
            </a:r>
            <a:r>
              <a:rPr lang="el-GR" sz="1300" b="1" dirty="0">
                <a:latin typeface="Cambria" panose="02040503050406030204" pitchFamily="18" charset="0"/>
                <a:ea typeface="Cambria" panose="02040503050406030204" pitchFamily="18" charset="0"/>
              </a:rPr>
              <a:t>αυτενεργός μάθηση</a:t>
            </a:r>
            <a:r>
              <a:rPr lang="el-GR" sz="1300" dirty="0">
                <a:latin typeface="Cambria" panose="02040503050406030204" pitchFamily="18" charset="0"/>
                <a:ea typeface="Cambria" panose="02040503050406030204" pitchFamily="18" charset="0"/>
              </a:rPr>
              <a:t>, η οποία βοηθάει στην ανάπτυξη της πρωτοβουλίας και δράσης του μαθητή (</a:t>
            </a:r>
            <a:r>
              <a:rPr lang="el-GR" sz="1300" dirty="0" err="1">
                <a:latin typeface="Cambria" panose="02040503050406030204" pitchFamily="18" charset="0"/>
                <a:ea typeface="Cambria" panose="02040503050406030204" pitchFamily="18" charset="0"/>
              </a:rPr>
              <a:t>Μετοχιανάκη</a:t>
            </a:r>
            <a:r>
              <a:rPr lang="el-GR" sz="1300" dirty="0">
                <a:latin typeface="Cambria" panose="02040503050406030204" pitchFamily="18" charset="0"/>
                <a:ea typeface="Cambria" panose="02040503050406030204" pitchFamily="18" charset="0"/>
              </a:rPr>
              <a:t>, 2008) . Στο πλαίσιο αυτό προτείνεται η εφαρμογή  του λογισμικού παρουσίασης (</a:t>
            </a:r>
            <a:r>
              <a:rPr lang="en-US" sz="1300" dirty="0">
                <a:latin typeface="Cambria" panose="02040503050406030204" pitchFamily="18" charset="0"/>
                <a:ea typeface="Cambria" panose="02040503050406030204" pitchFamily="18" charset="0"/>
              </a:rPr>
              <a:t>power point</a:t>
            </a:r>
            <a:r>
              <a:rPr lang="el-GR" sz="1300" dirty="0">
                <a:latin typeface="Cambria" panose="02040503050406030204" pitchFamily="18" charset="0"/>
                <a:ea typeface="Cambria" panose="02040503050406030204" pitchFamily="18" charset="0"/>
              </a:rPr>
              <a:t>) ή άλλων εργαλείων </a:t>
            </a:r>
            <a:r>
              <a:rPr lang="en-US" sz="1300" dirty="0">
                <a:latin typeface="Cambria" panose="02040503050406030204" pitchFamily="18" charset="0"/>
                <a:ea typeface="Cambria" panose="02040503050406030204" pitchFamily="18" charset="0"/>
              </a:rPr>
              <a:t>Web</a:t>
            </a:r>
            <a:r>
              <a:rPr lang="el-GR" sz="1300" dirty="0">
                <a:latin typeface="Cambria" panose="02040503050406030204" pitchFamily="18" charset="0"/>
                <a:ea typeface="Cambria" panose="02040503050406030204" pitchFamily="18" charset="0"/>
              </a:rPr>
              <a:t> 2.0 και η  ανάρτηση της κατακτημένης γνώσης στο ιστολόγιο του σχολείου .</a:t>
            </a:r>
          </a:p>
          <a:p>
            <a:pPr lvl="3" algn="just">
              <a:buNone/>
            </a:pPr>
            <a:endParaRPr lang="el-GR" sz="1400" dirty="0">
              <a:latin typeface="Arial" panose="020B0604020202020204" pitchFamily="34" charset="0"/>
              <a:cs typeface="Arial" panose="020B0604020202020204" pitchFamily="34" charset="0"/>
            </a:endParaRPr>
          </a:p>
          <a:p>
            <a:pPr lvl="3">
              <a:buNone/>
            </a:pPr>
            <a:endParaRPr lang="el-GR" sz="1400" dirty="0">
              <a:latin typeface="Arial" panose="020B0604020202020204" pitchFamily="34" charset="0"/>
              <a:cs typeface="Arial" panose="020B0604020202020204" pitchFamily="34" charset="0"/>
            </a:endParaRPr>
          </a:p>
          <a:p>
            <a:pPr lvl="3">
              <a:buNone/>
            </a:pPr>
            <a:endParaRPr lang="el-GR" dirty="0"/>
          </a:p>
        </p:txBody>
      </p:sp>
    </p:spTree>
    <p:extLst>
      <p:ext uri="{BB962C8B-B14F-4D97-AF65-F5344CB8AC3E}">
        <p14:creationId xmlns:p14="http://schemas.microsoft.com/office/powerpoint/2010/main" val="223353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A8B00083-73B8-47F9-8A26-567EC2D350D6}"/>
              </a:ext>
            </a:extLst>
          </p:cNvPr>
          <p:cNvSpPr>
            <a:spLocks noGrp="1"/>
          </p:cNvSpPr>
          <p:nvPr>
            <p:ph type="sldNum" sz="quarter" idx="12"/>
          </p:nvPr>
        </p:nvSpPr>
        <p:spPr/>
        <p:txBody>
          <a:bodyPr/>
          <a:lstStyle/>
          <a:p>
            <a:fld id="{2754ED01-E2A0-4C1E-8E21-014B99041579}" type="slidenum">
              <a:rPr lang="en-US" smtClean="0"/>
              <a:pPr/>
              <a:t>20</a:t>
            </a:fld>
            <a:endParaRPr lang="en-US" dirty="0"/>
          </a:p>
        </p:txBody>
      </p:sp>
      <p:sp>
        <p:nvSpPr>
          <p:cNvPr id="5" name="Θέση περιεχομένου 4">
            <a:extLst>
              <a:ext uri="{FF2B5EF4-FFF2-40B4-BE49-F238E27FC236}">
                <a16:creationId xmlns:a16="http://schemas.microsoft.com/office/drawing/2014/main" id="{97CFA26A-32B5-4BF1-8668-B217DD230DA8}"/>
              </a:ext>
            </a:extLst>
          </p:cNvPr>
          <p:cNvSpPr>
            <a:spLocks noGrp="1"/>
          </p:cNvSpPr>
          <p:nvPr>
            <p:ph sz="half" idx="2"/>
          </p:nvPr>
        </p:nvSpPr>
        <p:spPr>
          <a:xfrm>
            <a:off x="147598" y="294992"/>
            <a:ext cx="8504900" cy="4696458"/>
          </a:xfrm>
        </p:spPr>
        <p:txBody>
          <a:bodyPr>
            <a:normAutofit fontScale="25000" lnSpcReduction="20000"/>
          </a:bodyPr>
          <a:lstStyle/>
          <a:p>
            <a:pPr algn="just">
              <a:lnSpc>
                <a:spcPct val="107000"/>
              </a:lnSpc>
              <a:spcAft>
                <a:spcPts val="800"/>
              </a:spcAft>
            </a:pPr>
            <a:r>
              <a:rPr lang="el-GR" sz="4300" dirty="0"/>
              <a:t>       </a:t>
            </a:r>
            <a:r>
              <a:rPr lang="el-GR" sz="5600" dirty="0">
                <a:ea typeface="STKaiti" panose="02010600040101010101" pitchFamily="2" charset="-122"/>
                <a:cs typeface="Tahoma" panose="020B0604030504040204" pitchFamily="34" charset="0"/>
              </a:rPr>
              <a:t>ΟΜΑΔΑ Β :ΕΝΔΥΜΑΣΙΑ- ΚΑΛΛΩΠΙΣΜΟΣ ΣΤΟ ΒΥΖΑΝΤΙΟ</a:t>
            </a:r>
          </a:p>
          <a:p>
            <a:pPr algn="just">
              <a:lnSpc>
                <a:spcPct val="107000"/>
              </a:lnSpc>
              <a:spcAft>
                <a:spcPts val="800"/>
              </a:spcAft>
            </a:pPr>
            <a:r>
              <a:rPr lang="el-GR" sz="4300" dirty="0">
                <a:ea typeface="Cambria" panose="02040503050406030204" pitchFamily="18" charset="0"/>
                <a:cs typeface="Tahoma" panose="020B0604030504040204" pitchFamily="34" charset="0"/>
              </a:rPr>
              <a:t>          </a:t>
            </a:r>
            <a:r>
              <a:rPr lang="el-GR" sz="5600" dirty="0">
                <a:ea typeface="Cambria" panose="02040503050406030204" pitchFamily="18" charset="0"/>
                <a:cs typeface="Tahoma" panose="020B0604030504040204" pitchFamily="34" charset="0"/>
              </a:rPr>
              <a:t>Οι μαθητές επισκέπτονται τη σελίδα   ΦΩΤΟΔΕΝΤΡΟ-ΜΑΘΗΣΙΑΚΑ ΑΝΤΙΚΕΙΜΕΝΑ- Η ΕΝΔΥΜΑΣΙΑ ΣΤΟ ΒΥΖΑΝΤΙΟ </a:t>
            </a:r>
            <a:r>
              <a:rPr lang="el-GR" sz="5600" u="sng" dirty="0">
                <a:solidFill>
                  <a:srgbClr val="0000FF"/>
                </a:solidFill>
                <a:ea typeface="Cambria" panose="02040503050406030204" pitchFamily="18" charset="0"/>
                <a:cs typeface="Tahoma" panose="020B0604030504040204" pitchFamily="34" charset="0"/>
                <a:hlinkClick r:id="rId2">
                  <a:extLst>
                    <a:ext uri="{A12FA001-AC4F-418D-AE19-62706E023703}">
                      <ahyp:hlinkClr xmlns:ahyp="http://schemas.microsoft.com/office/drawing/2018/hyperlinkcolor" val="tx"/>
                    </a:ext>
                  </a:extLst>
                </a:hlinkClick>
              </a:rPr>
              <a:t>http://photodentro.edu.gr/aggregator/lo/photodentro-lor-8521-8811</a:t>
            </a:r>
            <a:r>
              <a:rPr lang="el-GR" sz="5600" dirty="0">
                <a:ea typeface="Cambria" panose="02040503050406030204" pitchFamily="18" charset="0"/>
                <a:cs typeface="Tahoma" panose="020B0604030504040204" pitchFamily="34" charset="0"/>
              </a:rPr>
              <a:t>   και απαντούν  σε ερωτήματα σχετικά με τους  παράγοντες που καθορίζουν την ένδυση των ανθρώπων στο Βυζάντιο  ανάλογα με την κοινωνική τους τάξη  και το φύλο. Ακόμη, αναζητούν υλικό σχετικά με τα στοιχεία του καλλωπισμού στη βυζαντινή εποχή (ΚΑΛΛΩΠΙΣΜΟΣ ΣΤΟ ΒΥΖΑΝΤΙΟ- ΣΥΜΒΟΥΛΕΣ ΟΜΟΡΦΙΑΣ ) </a:t>
            </a:r>
            <a:r>
              <a:rPr lang="el-GR" sz="5600" u="sng" dirty="0">
                <a:solidFill>
                  <a:srgbClr val="0000FF"/>
                </a:solidFill>
                <a:ea typeface="Cambria" panose="02040503050406030204" pitchFamily="18" charset="0"/>
                <a:cs typeface="Tahoma" panose="020B0604030504040204" pitchFamily="34" charset="0"/>
                <a:hlinkClick r:id="rId3">
                  <a:extLst>
                    <a:ext uri="{A12FA001-AC4F-418D-AE19-62706E023703}">
                      <ahyp:hlinkClr xmlns:ahyp="http://schemas.microsoft.com/office/drawing/2018/hyperlinkcolor" val="tx"/>
                    </a:ext>
                  </a:extLst>
                </a:hlinkClick>
              </a:rPr>
              <a:t>http://photodentro.edu.gr/aggregator/lo/photodentro-lor-8521-8810</a:t>
            </a:r>
            <a:r>
              <a:rPr lang="el-GR" sz="5600" dirty="0">
                <a:ea typeface="Cambria" panose="02040503050406030204" pitchFamily="18" charset="0"/>
                <a:cs typeface="Tahoma" panose="020B0604030504040204" pitchFamily="34" charset="0"/>
              </a:rPr>
              <a:t> .</a:t>
            </a:r>
          </a:p>
          <a:p>
            <a:pPr algn="just">
              <a:lnSpc>
                <a:spcPct val="107000"/>
              </a:lnSpc>
              <a:spcAft>
                <a:spcPts val="800"/>
              </a:spcAft>
            </a:pPr>
            <a:r>
              <a:rPr lang="el-GR" sz="5600" dirty="0">
                <a:ea typeface="Cambria" panose="02040503050406030204" pitchFamily="18" charset="0"/>
                <a:cs typeface="Tahoma" panose="020B0604030504040204" pitchFamily="34" charset="0"/>
              </a:rPr>
              <a:t>           Έπειτα υποδύονται  τη Μαρκέλλα και τον Μάξιμο,  14 και 12 χρόνων αντίστοιχα, που ζουν στη Κωνσταντινούπολη και είναι γόνοι μιας πλούσιας οικογένειας. Μια μέρα του 531, καθώς σκαλίζουν στα κρυφά το μπαούλο της μητέρας τους , βρίσκουν διάφορα μεταξωτά υφάσματα ( μαντίλια, εσάρπες, χιτώνες κτλ.).Υποδυόμενοι τη Μαρκέλλα γράφουν στο ημερολόγιό της ποια από τα υφάσματα θα επέλεγαν για να ντυθούν για τον επίσημο χορό του Αυτοκράτορα. </a:t>
            </a:r>
          </a:p>
          <a:p>
            <a:pPr algn="just">
              <a:lnSpc>
                <a:spcPct val="107000"/>
              </a:lnSpc>
              <a:spcAft>
                <a:spcPts val="800"/>
              </a:spcAft>
            </a:pPr>
            <a:r>
              <a:rPr lang="el-GR" sz="5600" dirty="0">
                <a:ea typeface="Cambria" panose="02040503050406030204" pitchFamily="18" charset="0"/>
                <a:cs typeface="Tahoma" panose="020B0604030504040204" pitchFamily="34" charset="0"/>
              </a:rPr>
              <a:t>         Επισκέπτονται τέλος  τον ιστότοπο των διαδραστικών σχολικών βιβλίων, επιλέγοντας από το βιβλίο της Ιστορίας β΄ γυμνασίου το κεφάλαιο Η Καθημερινή ζωή στο  Βυζάντιο </a:t>
            </a:r>
            <a:r>
              <a:rPr lang="el-GR" sz="5600" u="sng" dirty="0">
                <a:solidFill>
                  <a:srgbClr val="0000FF"/>
                </a:solidFill>
                <a:ea typeface="Cambria" panose="02040503050406030204" pitchFamily="18" charset="0"/>
                <a:cs typeface="Tahoma" panose="020B0604030504040204" pitchFamily="34" charset="0"/>
                <a:hlinkClick r:id="rId4">
                  <a:extLst>
                    <a:ext uri="{A12FA001-AC4F-418D-AE19-62706E023703}">
                      <ahyp:hlinkClr xmlns:ahyp="http://schemas.microsoft.com/office/drawing/2018/hyperlinkcolor" val="tx"/>
                    </a:ext>
                  </a:extLst>
                </a:hlinkClick>
              </a:rPr>
              <a:t>http://ebooks.edu.gr/modules/ebook/show.php/DSGYM-B107/755/4961,22619/</a:t>
            </a:r>
            <a:r>
              <a:rPr lang="el-GR" sz="5600" dirty="0">
                <a:ea typeface="Cambria" panose="02040503050406030204" pitchFamily="18" charset="0"/>
                <a:cs typeface="Tahoma" panose="020B0604030504040204" pitchFamily="34" charset="0"/>
              </a:rPr>
              <a:t> . Από εκεί μεταβαίνουν στον υπερσύνδεσμο «Εξερευνώντας τον κόσμο του Βυζαντίου» και παίζουν το διαδραστικό εκπαιδευτικό παιχνίδι «Ο θρόνος κινδυνεύει». Μετά το τέλος του παιχνιδιού επιλέγουν την εντολή του παιχνιδιού «Δες τις εικόνες» , παρατηρούν την ενδυμασία των αυτοκρατόρων και ντύνουν τον Αυτοκράτορα Λέοντα και την αυτοκράτειρα Ειρήνη από την εντολή  «φτιάξε το μόνος σου».</a:t>
            </a:r>
          </a:p>
          <a:p>
            <a:pPr algn="just">
              <a:lnSpc>
                <a:spcPct val="107000"/>
              </a:lnSpc>
              <a:spcAft>
                <a:spcPts val="800"/>
              </a:spcAft>
            </a:pPr>
            <a:r>
              <a:rPr lang="el-GR" sz="5600" dirty="0">
                <a:ea typeface="Cambria" panose="02040503050406030204" pitchFamily="18" charset="0"/>
                <a:cs typeface="Tahoma" panose="020B0604030504040204" pitchFamily="34" charset="0"/>
              </a:rPr>
              <a:t> </a:t>
            </a:r>
          </a:p>
          <a:p>
            <a:endParaRPr lang="el-GR" dirty="0"/>
          </a:p>
        </p:txBody>
      </p:sp>
    </p:spTree>
    <p:extLst>
      <p:ext uri="{BB962C8B-B14F-4D97-AF65-F5344CB8AC3E}">
        <p14:creationId xmlns:p14="http://schemas.microsoft.com/office/powerpoint/2010/main" val="4032695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C83DB087-3F05-4325-A308-961B284C5A5A}"/>
              </a:ext>
            </a:extLst>
          </p:cNvPr>
          <p:cNvSpPr>
            <a:spLocks noGrp="1"/>
          </p:cNvSpPr>
          <p:nvPr>
            <p:ph type="sldNum" sz="quarter" idx="12"/>
          </p:nvPr>
        </p:nvSpPr>
        <p:spPr/>
        <p:txBody>
          <a:bodyPr/>
          <a:lstStyle/>
          <a:p>
            <a:fld id="{2754ED01-E2A0-4C1E-8E21-014B99041579}" type="slidenum">
              <a:rPr lang="en-US" smtClean="0"/>
              <a:pPr/>
              <a:t>21</a:t>
            </a:fld>
            <a:endParaRPr lang="en-US" dirty="0"/>
          </a:p>
        </p:txBody>
      </p:sp>
      <p:sp>
        <p:nvSpPr>
          <p:cNvPr id="5" name="Θέση περιεχομένου 4">
            <a:extLst>
              <a:ext uri="{FF2B5EF4-FFF2-40B4-BE49-F238E27FC236}">
                <a16:creationId xmlns:a16="http://schemas.microsoft.com/office/drawing/2014/main" id="{6DF4AE07-DEDC-4C09-9B8A-16B79C6E931D}"/>
              </a:ext>
            </a:extLst>
          </p:cNvPr>
          <p:cNvSpPr>
            <a:spLocks noGrp="1"/>
          </p:cNvSpPr>
          <p:nvPr>
            <p:ph sz="half" idx="2"/>
          </p:nvPr>
        </p:nvSpPr>
        <p:spPr>
          <a:xfrm>
            <a:off x="270609" y="286602"/>
            <a:ext cx="8504900" cy="4805515"/>
          </a:xfrm>
        </p:spPr>
        <p:txBody>
          <a:bodyPr>
            <a:normAutofit fontScale="32500" lnSpcReduction="20000"/>
          </a:bodyPr>
          <a:lstStyle/>
          <a:p>
            <a:pPr algn="just">
              <a:lnSpc>
                <a:spcPct val="107000"/>
              </a:lnSpc>
              <a:spcAft>
                <a:spcPts val="800"/>
              </a:spcAft>
            </a:pPr>
            <a:r>
              <a:rPr lang="el-GR" sz="4000" dirty="0">
                <a:latin typeface="Candara" panose="020E0502030303020204" pitchFamily="34" charset="0"/>
                <a:ea typeface="STKaiti" panose="02010600040101010101" pitchFamily="2" charset="-122"/>
                <a:cs typeface="Tahoma" panose="020B0604030504040204" pitchFamily="34" charset="0"/>
              </a:rPr>
              <a:t>ΟΜΑΔΑ Γ : ΙΠΠΟΔΡΟΜΟΣ- ΔΗΜΟΙ- ΘΕΑΜΑΤΑ</a:t>
            </a:r>
          </a:p>
          <a:p>
            <a:pPr algn="just">
              <a:lnSpc>
                <a:spcPct val="107000"/>
              </a:lnSpc>
              <a:spcAft>
                <a:spcPts val="800"/>
              </a:spcAft>
            </a:pPr>
            <a:r>
              <a:rPr lang="el-GR" sz="4000" dirty="0">
                <a:latin typeface="Candara" panose="020E0502030303020204" pitchFamily="34" charset="0"/>
                <a:ea typeface="STKaiti" panose="02010600040101010101" pitchFamily="2" charset="-122"/>
                <a:cs typeface="Tahoma" panose="020B0604030504040204" pitchFamily="34" charset="0"/>
              </a:rPr>
              <a:t>Οι μαθητές επισκέπτονται  τη σελίδα    ΦΩΤΟΔΕΝΤΡΟ- Ο ΙΠΠΟΔΡΟΜΟΣ ΤΗΣ ΚΩΝΣΤΑΝΤΙΝΟΥΠΟΛΗΣ   </a:t>
            </a:r>
            <a:r>
              <a:rPr lang="el-GR" sz="4000"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http://photodentro.edu.gr/aggregator/lo/photodentro-lor-8521-9130</a:t>
            </a:r>
            <a:r>
              <a:rPr lang="el-GR" sz="4000" dirty="0">
                <a:latin typeface="Candara" panose="020E0502030303020204" pitchFamily="34" charset="0"/>
                <a:ea typeface="STKaiti" panose="02010600040101010101" pitchFamily="2" charset="-122"/>
                <a:cs typeface="Tahoma" panose="020B0604030504040204" pitchFamily="34" charset="0"/>
              </a:rPr>
              <a:t>  και ΑΙΣΩΠΟΣ ΠΛΑΤΦΟΡΜΑ – ΖΩΝΤΑΣ ΚΑΙ ΠΕΘΑΙΝΟΝΤΑΣ ΓΙΑ ΤΟ ΒΥΖΑΝΤΙΟ </a:t>
            </a:r>
            <a:r>
              <a:rPr lang="el-GR" sz="4000"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3">
                  <a:extLst>
                    <a:ext uri="{A12FA001-AC4F-418D-AE19-62706E023703}">
                      <ahyp:hlinkClr xmlns:ahyp="http://schemas.microsoft.com/office/drawing/2018/hyperlinkcolor" val="tx"/>
                    </a:ext>
                  </a:extLst>
                </a:hlinkClick>
              </a:rPr>
              <a:t>http://aesop.iep.edu.gr/node/20245/5056</a:t>
            </a:r>
            <a:r>
              <a:rPr lang="el-GR" sz="4000" dirty="0">
                <a:latin typeface="Candara" panose="020E0502030303020204" pitchFamily="34" charset="0"/>
                <a:ea typeface="STKaiti" panose="02010600040101010101" pitchFamily="2" charset="-122"/>
                <a:cs typeface="Tahoma" panose="020B0604030504040204" pitchFamily="34" charset="0"/>
              </a:rPr>
              <a:t> . Στη συνέχεια απαντούν σε ερωτήματα για τα κάτωθι θέματα:</a:t>
            </a:r>
          </a:p>
          <a:p>
            <a:pPr algn="just">
              <a:lnSpc>
                <a:spcPct val="107000"/>
              </a:lnSpc>
              <a:spcAft>
                <a:spcPts val="800"/>
              </a:spcAft>
            </a:pPr>
            <a:r>
              <a:rPr lang="el-GR" sz="4000" dirty="0">
                <a:latin typeface="Candara" panose="020E0502030303020204" pitchFamily="34" charset="0"/>
                <a:ea typeface="STKaiti" panose="02010600040101010101" pitchFamily="2" charset="-122"/>
                <a:cs typeface="Tahoma" panose="020B0604030504040204" pitchFamily="34" charset="0"/>
              </a:rPr>
              <a:t>Α)  Ιππόδρομος  (λειτουργία, υπεύθυνοι διεξαγωγής αγώνων  , γνωστότερος Ιππόδρομος της εποχής του Βυζαντίου).</a:t>
            </a:r>
          </a:p>
          <a:p>
            <a:pPr algn="just">
              <a:lnSpc>
                <a:spcPct val="107000"/>
              </a:lnSpc>
              <a:spcAft>
                <a:spcPts val="800"/>
              </a:spcAft>
            </a:pPr>
            <a:r>
              <a:rPr lang="el-GR" sz="4000" dirty="0">
                <a:latin typeface="Candara" panose="020E0502030303020204" pitchFamily="34" charset="0"/>
                <a:ea typeface="STKaiti" panose="02010600040101010101" pitchFamily="2" charset="-122"/>
                <a:cs typeface="Tahoma" panose="020B0604030504040204" pitchFamily="34" charset="0"/>
              </a:rPr>
              <a:t>Β) Δήμοι ( καθήκοντά διακριτικά  σημεία )</a:t>
            </a:r>
          </a:p>
          <a:p>
            <a:pPr algn="just">
              <a:lnSpc>
                <a:spcPct val="107000"/>
              </a:lnSpc>
              <a:spcAft>
                <a:spcPts val="800"/>
              </a:spcAft>
            </a:pPr>
            <a:r>
              <a:rPr lang="el-GR" sz="4000" dirty="0">
                <a:latin typeface="Candara" panose="020E0502030303020204" pitchFamily="34" charset="0"/>
                <a:ea typeface="STKaiti" panose="02010600040101010101" pitchFamily="2" charset="-122"/>
                <a:cs typeface="Tahoma" panose="020B0604030504040204" pitchFamily="34" charset="0"/>
              </a:rPr>
              <a:t>Γ) Τρόποι ψυχαγωγίας των Βυζαντινών.</a:t>
            </a:r>
          </a:p>
          <a:p>
            <a:pPr algn="just">
              <a:lnSpc>
                <a:spcPct val="107000"/>
              </a:lnSpc>
              <a:spcAft>
                <a:spcPts val="800"/>
              </a:spcAft>
            </a:pPr>
            <a:r>
              <a:rPr lang="el-GR" sz="4000" dirty="0">
                <a:latin typeface="Candara" panose="020E0502030303020204" pitchFamily="34" charset="0"/>
                <a:ea typeface="STKaiti" panose="02010600040101010101" pitchFamily="2" charset="-122"/>
                <a:cs typeface="Tahoma" panose="020B0604030504040204" pitchFamily="34" charset="0"/>
              </a:rPr>
              <a:t>  Ακολούθως, γράφουν έναν διάλογο ανάμεσα στον  μανάβη Θεόφιλο  και τον τσαγκάρη  Νεόφυτο που  συναντιούνται μια ανοιξιάτικη μέρα του 988 σε ένα λουτρό στην Κων/πόλη. Ο Νεόφυτος διηγείται με ενθουσιασμό πώς πέρασε την προηγούμενη μέρα στον Ιππόδρομο .</a:t>
            </a:r>
          </a:p>
          <a:p>
            <a:pPr algn="just">
              <a:lnSpc>
                <a:spcPct val="107000"/>
              </a:lnSpc>
              <a:spcAft>
                <a:spcPts val="800"/>
              </a:spcAft>
            </a:pPr>
            <a:r>
              <a:rPr lang="el-GR" sz="4000" dirty="0">
                <a:latin typeface="Candara" panose="020E0502030303020204" pitchFamily="34" charset="0"/>
                <a:ea typeface="STKaiti" panose="02010600040101010101" pitchFamily="2" charset="-122"/>
                <a:cs typeface="Tahoma" panose="020B0604030504040204" pitchFamily="34" charset="0"/>
              </a:rPr>
              <a:t>Τέλος, επισκέπτονται τον ιστότοπο </a:t>
            </a:r>
            <a:r>
              <a:rPr lang="el-GR" sz="4000" u="sng" dirty="0">
                <a:solidFill>
                  <a:srgbClr val="0000FF"/>
                </a:solidFill>
                <a:latin typeface="Candara" panose="020E0502030303020204" pitchFamily="34" charset="0"/>
                <a:ea typeface="STKaiti" panose="02010600040101010101" pitchFamily="2" charset="-122"/>
                <a:cs typeface="Tahoma" panose="020B0604030504040204" pitchFamily="34" charset="0"/>
              </a:rPr>
              <a:t>των διαδραστικών σχολικών βιβλίων, επιλέγοντας από το βιβλίο της Ιστορίας β΄ γυμνασίου το κεφάλαιο Η Καθημερινή ζωή στο  Βυζάντιο- Η ψυχαγωγία  </a:t>
            </a:r>
            <a:r>
              <a:rPr lang="el-GR" sz="4000"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4">
                  <a:extLst>
                    <a:ext uri="{A12FA001-AC4F-418D-AE19-62706E023703}">
                      <ahyp:hlinkClr xmlns:ahyp="http://schemas.microsoft.com/office/drawing/2018/hyperlinkcolor" val="tx"/>
                    </a:ext>
                  </a:extLst>
                </a:hlinkClick>
              </a:rPr>
              <a:t>http://ebooks.edu.gr/modules/ebook/show.php/DSGYM-B107/755/4961,22619/</a:t>
            </a:r>
            <a:r>
              <a:rPr lang="el-GR" sz="4000" dirty="0">
                <a:latin typeface="Candara" panose="020E0502030303020204" pitchFamily="34" charset="0"/>
                <a:ea typeface="STKaiti" panose="02010600040101010101" pitchFamily="2" charset="-122"/>
                <a:cs typeface="Tahoma" panose="020B0604030504040204" pitchFamily="34" charset="0"/>
              </a:rPr>
              <a:t> . Από εκεί μεταβαίνουν στον υπερσύνδεσμο «Εξερευνώντας τον κόσμο του Βυζαντίου» και παίζουν  το διαδραστικό εκπαιδευτικό παιχνίδι «Η γιορτή του αυτοκράτορα» συμπληρώνοντας τις ιστορικές τους γνώσεις .</a:t>
            </a:r>
          </a:p>
          <a:p>
            <a:pPr algn="just">
              <a:lnSpc>
                <a:spcPct val="107000"/>
              </a:lnSpc>
              <a:spcAft>
                <a:spcPts val="800"/>
              </a:spcAft>
            </a:pPr>
            <a:r>
              <a:rPr lang="el-GR" sz="4000" dirty="0">
                <a:latin typeface="Candara" panose="020E0502030303020204" pitchFamily="34" charset="0"/>
                <a:ea typeface="STKaiti" panose="02010600040101010101" pitchFamily="2" charset="-122"/>
                <a:cs typeface="Tahoma" panose="020B0604030504040204" pitchFamily="34" charset="0"/>
              </a:rPr>
              <a:t> </a:t>
            </a:r>
          </a:p>
          <a:p>
            <a:endParaRPr lang="el-GR" dirty="0"/>
          </a:p>
        </p:txBody>
      </p:sp>
    </p:spTree>
    <p:extLst>
      <p:ext uri="{BB962C8B-B14F-4D97-AF65-F5344CB8AC3E}">
        <p14:creationId xmlns:p14="http://schemas.microsoft.com/office/powerpoint/2010/main" val="2122907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CFDCBB1E-918C-4193-B380-90A9303035D8}"/>
              </a:ext>
            </a:extLst>
          </p:cNvPr>
          <p:cNvSpPr>
            <a:spLocks noGrp="1"/>
          </p:cNvSpPr>
          <p:nvPr>
            <p:ph type="sldNum" sz="quarter" idx="12"/>
          </p:nvPr>
        </p:nvSpPr>
        <p:spPr/>
        <p:txBody>
          <a:bodyPr/>
          <a:lstStyle/>
          <a:p>
            <a:fld id="{2754ED01-E2A0-4C1E-8E21-014B99041579}" type="slidenum">
              <a:rPr lang="en-US" smtClean="0"/>
              <a:pPr/>
              <a:t>22</a:t>
            </a:fld>
            <a:endParaRPr lang="en-US" dirty="0"/>
          </a:p>
        </p:txBody>
      </p:sp>
      <p:sp>
        <p:nvSpPr>
          <p:cNvPr id="4" name="Θέση περιεχομένου 3">
            <a:extLst>
              <a:ext uri="{FF2B5EF4-FFF2-40B4-BE49-F238E27FC236}">
                <a16:creationId xmlns:a16="http://schemas.microsoft.com/office/drawing/2014/main" id="{FF447606-9FC7-4E48-A346-26A77E4BB37E}"/>
              </a:ext>
            </a:extLst>
          </p:cNvPr>
          <p:cNvSpPr>
            <a:spLocks noGrp="1"/>
          </p:cNvSpPr>
          <p:nvPr>
            <p:ph sz="half" idx="2"/>
          </p:nvPr>
        </p:nvSpPr>
        <p:spPr/>
        <p:txBody>
          <a:bodyPr>
            <a:normAutofit fontScale="62500" lnSpcReduction="20000"/>
          </a:bodyPr>
          <a:lstStyle/>
          <a:p>
            <a:pPr algn="just">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ΟΜΑΔΑ Δ΄: Η ΘΕΣΗ ΤΗΣ ΓΥΝΑΙΚΑΣ  , ΟΙΚΟΓΕΝΕΙΑΚΗ ΖΩΗ</a:t>
            </a:r>
            <a:endParaRPr lang="el-GR" sz="2000" dirty="0">
              <a:latin typeface="Candara" panose="020E0502030303020204" pitchFamily="34" charset="0"/>
              <a:ea typeface="STKaiti" panose="02010600040101010101" pitchFamily="2" charset="-122"/>
              <a:cs typeface="Tahoma" panose="020B0604030504040204" pitchFamily="34" charset="0"/>
            </a:endParaRPr>
          </a:p>
          <a:p>
            <a:pPr algn="just">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Οι μαθητές πλοηγούνται στη σελίδα  των διαδραστικών σχολικών βιβλίων, επιλέγοντας από το βιβλίο της Ιστορίας β΄ γυμνασίου το κεφάλαιο Η Καθημερινή ζωή στο  Βυζάντιο – Η ΟΙΚΟΓΕΝΕΙΑΚΗ ΖΩΗ </a:t>
            </a:r>
            <a:r>
              <a:rPr lang="el-GR"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http://ebooks.edu.gr/modules/ebook/show.php/DSGYM-B107/755/4961,22619/</a:t>
            </a:r>
            <a:r>
              <a:rPr lang="el-GR" u="sng" dirty="0">
                <a:solidFill>
                  <a:srgbClr val="0000FF"/>
                </a:solidFill>
                <a:latin typeface="Candara" panose="020E0502030303020204" pitchFamily="34" charset="0"/>
                <a:ea typeface="STKaiti" panose="02010600040101010101" pitchFamily="2" charset="-122"/>
                <a:cs typeface="Tahoma" panose="020B0604030504040204" pitchFamily="34" charset="0"/>
              </a:rPr>
              <a:t>.</a:t>
            </a:r>
            <a:r>
              <a:rPr lang="el-GR" dirty="0">
                <a:latin typeface="Candara" panose="020E0502030303020204" pitchFamily="34" charset="0"/>
                <a:ea typeface="STKaiti" panose="02010600040101010101" pitchFamily="2" charset="-122"/>
                <a:cs typeface="Tahoma" panose="020B0604030504040204" pitchFamily="34" charset="0"/>
              </a:rPr>
              <a:t> Μελετούν τις πληροφορίες που αφορούν στη θέση της γυναίκας και στη συνέχεια μεταβαίνουν στον υπερσύνδεσμο του σχολικού βιβλίου ¨Βυζαντινό Μουσείο» και σταχυολογούν πληροφορίες σχετικά με τη θέση  της γυναίκας  στους τομείς:  γάμος, διαζύγιο, σπίτι, δικαιώματα. Αναφέρουν  ακόμη σπουδαίες βυζαντινές γυναίκες που  καταξιώθηκαν κοινωνικά και η θέση τους διαφοροποιήθηκε από αυτόν της μέσης βυζαντινής </a:t>
            </a:r>
            <a:r>
              <a:rPr lang="el-GR" dirty="0">
                <a:solidFill>
                  <a:srgbClr val="FF0000"/>
                </a:solidFill>
                <a:latin typeface="Candara" panose="020E0502030303020204" pitchFamily="34" charset="0"/>
                <a:ea typeface="STKaiti" panose="02010600040101010101" pitchFamily="2" charset="-122"/>
                <a:cs typeface="Tahoma" panose="020B0604030504040204" pitchFamily="34" charset="0"/>
              </a:rPr>
              <a:t> </a:t>
            </a:r>
            <a:r>
              <a:rPr lang="el-GR" dirty="0">
                <a:latin typeface="Candara" panose="020E0502030303020204" pitchFamily="34" charset="0"/>
                <a:ea typeface="STKaiti" panose="02010600040101010101" pitchFamily="2" charset="-122"/>
                <a:cs typeface="Tahoma" panose="020B0604030504040204" pitchFamily="34" charset="0"/>
              </a:rPr>
              <a:t>ενώ</a:t>
            </a:r>
            <a:r>
              <a:rPr lang="el-GR" dirty="0">
                <a:solidFill>
                  <a:srgbClr val="FF0000"/>
                </a:solidFill>
                <a:latin typeface="Candara" panose="020E0502030303020204" pitchFamily="34" charset="0"/>
                <a:ea typeface="STKaiti" panose="02010600040101010101" pitchFamily="2" charset="-122"/>
                <a:cs typeface="Tahoma" panose="020B0604030504040204" pitchFamily="34" charset="0"/>
              </a:rPr>
              <a:t> </a:t>
            </a:r>
            <a:r>
              <a:rPr lang="el-GR" dirty="0">
                <a:latin typeface="Candara" panose="020E0502030303020204" pitchFamily="34" charset="0"/>
                <a:ea typeface="STKaiti" panose="02010600040101010101" pitchFamily="2" charset="-122"/>
                <a:cs typeface="Tahoma" panose="020B0604030504040204" pitchFamily="34" charset="0"/>
              </a:rPr>
              <a:t>συνοδεύουν το κείμενό τους με σχετικές εικόνες.</a:t>
            </a:r>
            <a:endParaRPr lang="el-GR" sz="2000" dirty="0">
              <a:latin typeface="Candara" panose="020E0502030303020204" pitchFamily="34" charset="0"/>
              <a:ea typeface="STKaiti" panose="02010600040101010101" pitchFamily="2" charset="-122"/>
              <a:cs typeface="Tahoma" panose="020B0604030504040204" pitchFamily="34" charset="0"/>
            </a:endParaRPr>
          </a:p>
          <a:p>
            <a:pPr algn="just">
              <a:lnSpc>
                <a:spcPct val="107000"/>
              </a:lnSpc>
              <a:spcAft>
                <a:spcPts val="800"/>
              </a:spcAft>
            </a:pPr>
            <a:r>
              <a:rPr lang="el-GR" dirty="0">
                <a:solidFill>
                  <a:srgbClr val="000000"/>
                </a:solidFill>
                <a:latin typeface="Candara" panose="020E0502030303020204" pitchFamily="34" charset="0"/>
                <a:ea typeface="STKaiti" panose="02010600040101010101" pitchFamily="2" charset="-122"/>
                <a:cs typeface="Tahoma" panose="020B0604030504040204" pitchFamily="34" charset="0"/>
              </a:rPr>
              <a:t>      Ακόλουθα,  οι μαθητές περιγράφουν σε μορφή ημερολογίου  μια συνηθισμένη ημέρα μιας βυζαντινής γυναίκας  με τις ασχολίες της. </a:t>
            </a:r>
            <a:endParaRPr lang="el-GR" sz="2000" dirty="0">
              <a:latin typeface="Candara" panose="020E0502030303020204" pitchFamily="34" charset="0"/>
              <a:ea typeface="STKaiti" panose="02010600040101010101" pitchFamily="2" charset="-122"/>
              <a:cs typeface="Tahoma" panose="020B0604030504040204" pitchFamily="34" charset="0"/>
            </a:endParaRPr>
          </a:p>
          <a:p>
            <a:pPr algn="just">
              <a:lnSpc>
                <a:spcPct val="107000"/>
              </a:lnSpc>
              <a:spcAft>
                <a:spcPts val="800"/>
              </a:spcAft>
            </a:pPr>
            <a:r>
              <a:rPr lang="el-GR" dirty="0">
                <a:solidFill>
                  <a:srgbClr val="000000"/>
                </a:solidFill>
                <a:latin typeface="Candara" panose="020E0502030303020204" pitchFamily="34" charset="0"/>
                <a:ea typeface="STKaiti" panose="02010600040101010101" pitchFamily="2" charset="-122"/>
                <a:cs typeface="Tahoma" panose="020B0604030504040204" pitchFamily="34" charset="0"/>
              </a:rPr>
              <a:t>       Τέλος , αποφασίζουν </a:t>
            </a:r>
            <a:r>
              <a:rPr lang="el-GR" dirty="0">
                <a:latin typeface="Calibri" panose="020F0502020204030204" pitchFamily="34" charset="0"/>
                <a:ea typeface="Calibri" panose="020F0502020204030204" pitchFamily="34" charset="0"/>
                <a:cs typeface="Times New Roman" panose="02020603050405020304" pitchFamily="18" charset="0"/>
              </a:rPr>
              <a:t>από την πηγή που τους παρατίθεται  ποια ζευγάρια μπορούν να παντρευτούν και ποια όχι , αιτιολογώντας την επιλογή τους.</a:t>
            </a:r>
            <a:endParaRPr lang="el-GR" sz="2000" dirty="0">
              <a:latin typeface="Candara" panose="020E0502030303020204" pitchFamily="34" charset="0"/>
              <a:ea typeface="STKaiti" panose="02010600040101010101" pitchFamily="2" charset="-122"/>
              <a:cs typeface="Tahoma" panose="020B0604030504040204" pitchFamily="34" charset="0"/>
            </a:endParaRPr>
          </a:p>
          <a:p>
            <a:pPr algn="just">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 </a:t>
            </a:r>
            <a:endParaRPr lang="el-GR" sz="2000" dirty="0">
              <a:latin typeface="Candara" panose="020E0502030303020204" pitchFamily="34" charset="0"/>
              <a:ea typeface="STKaiti" panose="02010600040101010101" pitchFamily="2" charset="-122"/>
              <a:cs typeface="Tahoma" panose="020B0604030504040204" pitchFamily="34" charset="0"/>
            </a:endParaRPr>
          </a:p>
          <a:p>
            <a:endParaRPr lang="el-GR" dirty="0"/>
          </a:p>
        </p:txBody>
      </p:sp>
    </p:spTree>
    <p:extLst>
      <p:ext uri="{BB962C8B-B14F-4D97-AF65-F5344CB8AC3E}">
        <p14:creationId xmlns:p14="http://schemas.microsoft.com/office/powerpoint/2010/main" val="771315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6F8AB25A-C8CD-42A4-A67C-E503636854EF}"/>
              </a:ext>
            </a:extLst>
          </p:cNvPr>
          <p:cNvSpPr>
            <a:spLocks noGrp="1"/>
          </p:cNvSpPr>
          <p:nvPr>
            <p:ph type="sldNum" sz="quarter" idx="12"/>
          </p:nvPr>
        </p:nvSpPr>
        <p:spPr/>
        <p:txBody>
          <a:bodyPr/>
          <a:lstStyle/>
          <a:p>
            <a:fld id="{2754ED01-E2A0-4C1E-8E21-014B99041579}" type="slidenum">
              <a:rPr lang="en-US" smtClean="0"/>
              <a:pPr/>
              <a:t>23</a:t>
            </a:fld>
            <a:endParaRPr lang="en-US" dirty="0"/>
          </a:p>
        </p:txBody>
      </p:sp>
      <p:sp>
        <p:nvSpPr>
          <p:cNvPr id="4" name="Θέση περιεχομένου 3">
            <a:extLst>
              <a:ext uri="{FF2B5EF4-FFF2-40B4-BE49-F238E27FC236}">
                <a16:creationId xmlns:a16="http://schemas.microsoft.com/office/drawing/2014/main" id="{D2D43350-0DF1-41CA-92A0-2B720DD64C1A}"/>
              </a:ext>
            </a:extLst>
          </p:cNvPr>
          <p:cNvSpPr>
            <a:spLocks noGrp="1"/>
          </p:cNvSpPr>
          <p:nvPr>
            <p:ph sz="half" idx="2"/>
          </p:nvPr>
        </p:nvSpPr>
        <p:spPr/>
        <p:txBody>
          <a:bodyPr>
            <a:normAutofit fontScale="62500" lnSpcReduction="20000"/>
          </a:bodyPr>
          <a:lstStyle/>
          <a:p>
            <a:pPr algn="just">
              <a:lnSpc>
                <a:spcPct val="107000"/>
              </a:lnSpc>
              <a:spcAft>
                <a:spcPts val="800"/>
              </a:spcAft>
            </a:pPr>
            <a:r>
              <a:rPr lang="el-GR"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cs typeface="Tahoma" panose="020B0604030504040204" pitchFamily="34" charset="0"/>
              </a:rPr>
              <a:t>ΟΜΑΔΑ Ε : ΟΠΛΙΣΜΟΣ, ΣΤΡΑΤΟΣ, ΥΓΡΟ ΠΥΡ, ΚΑΣΤΡΑ</a:t>
            </a:r>
            <a:endParaRPr lang="el-GR" sz="2000" dirty="0">
              <a:latin typeface="Cambria" panose="02040503050406030204" pitchFamily="18" charset="0"/>
              <a:ea typeface="Cambria" panose="02040503050406030204" pitchFamily="18" charset="0"/>
              <a:cs typeface="Tahoma" panose="020B0604030504040204" pitchFamily="34" charset="0"/>
            </a:endParaRPr>
          </a:p>
          <a:p>
            <a:pPr algn="just">
              <a:lnSpc>
                <a:spcPct val="107000"/>
              </a:lnSpc>
              <a:spcAft>
                <a:spcPts val="800"/>
              </a:spcAft>
            </a:pPr>
            <a:r>
              <a:rPr lang="el-GR" dirty="0">
                <a:latin typeface="Cambria" panose="02040503050406030204" pitchFamily="18" charset="0"/>
                <a:ea typeface="Cambria" panose="02040503050406030204" pitchFamily="18" charset="0"/>
                <a:cs typeface="Tahoma" panose="020B0604030504040204" pitchFamily="34" charset="0"/>
              </a:rPr>
              <a:t>Οι μαθητές συγκεντρώνουν πληροφορίες από τη σελίδα ΦΩΤΟΔΕΝΤΡΟ- ΥΓΡΟ ΠΥΡ </a:t>
            </a:r>
            <a:r>
              <a:rPr lang="el-GR" u="sng" dirty="0">
                <a:solidFill>
                  <a:srgbClr val="0000FF"/>
                </a:solidFill>
                <a:latin typeface="Cambria" panose="02040503050406030204" pitchFamily="18" charset="0"/>
                <a:ea typeface="Cambria" panose="02040503050406030204" pitchFamily="18" charset="0"/>
                <a:cs typeface="Tahoma" panose="020B0604030504040204" pitchFamily="34" charset="0"/>
                <a:hlinkClick r:id="rId2">
                  <a:extLst>
                    <a:ext uri="{A12FA001-AC4F-418D-AE19-62706E023703}">
                      <ahyp:hlinkClr xmlns:ahyp="http://schemas.microsoft.com/office/drawing/2018/hyperlinkcolor" val="tx"/>
                    </a:ext>
                  </a:extLst>
                </a:hlinkClick>
              </a:rPr>
              <a:t>http://photodentro.edu.gr/aggregator/lo/photodentro-lor-8521-8684</a:t>
            </a:r>
            <a:r>
              <a:rPr lang="el-GR" dirty="0">
                <a:latin typeface="Cambria" panose="02040503050406030204" pitchFamily="18" charset="0"/>
                <a:ea typeface="Cambria" panose="02040503050406030204" pitchFamily="18" charset="0"/>
                <a:cs typeface="Tahoma" panose="020B0604030504040204" pitchFamily="34" charset="0"/>
              </a:rPr>
              <a:t> ,τα  </a:t>
            </a:r>
            <a:r>
              <a:rPr lang="el-GR" sz="2000" dirty="0">
                <a:latin typeface="Cambria" panose="02040503050406030204" pitchFamily="18" charset="0"/>
                <a:ea typeface="Cambria" panose="02040503050406030204" pitchFamily="18" charset="0"/>
                <a:cs typeface="Tahoma" panose="020B0604030504040204" pitchFamily="34" charset="0"/>
              </a:rPr>
              <a:t>ΔΙΑΔΡΑΣΤΙΚΑ ΣΧΟΛΙΚΑ ΒΙΒΛΙΑ- ΕΠΙΣΤΗΜΗ ΤΕΧΝΟΛΟΓΙΑ</a:t>
            </a:r>
            <a:r>
              <a:rPr lang="el-GR" dirty="0">
                <a:latin typeface="Cambria" panose="02040503050406030204" pitchFamily="18" charset="0"/>
                <a:ea typeface="Cambria" panose="02040503050406030204" pitchFamily="18" charset="0"/>
                <a:cs typeface="Tahoma" panose="020B0604030504040204" pitchFamily="34" charset="0"/>
              </a:rPr>
              <a:t> </a:t>
            </a:r>
            <a:r>
              <a:rPr lang="el-GR" u="sng" dirty="0">
                <a:solidFill>
                  <a:srgbClr val="0000FF"/>
                </a:solidFill>
                <a:latin typeface="Cambria" panose="02040503050406030204" pitchFamily="18" charset="0"/>
                <a:ea typeface="Cambria" panose="02040503050406030204" pitchFamily="18" charset="0"/>
                <a:cs typeface="Tahoma" panose="020B0604030504040204" pitchFamily="34" charset="0"/>
                <a:hlinkClick r:id="rId3">
                  <a:extLst>
                    <a:ext uri="{A12FA001-AC4F-418D-AE19-62706E023703}">
                      <ahyp:hlinkClr xmlns:ahyp="http://schemas.microsoft.com/office/drawing/2018/hyperlinkcolor" val="tx"/>
                    </a:ext>
                  </a:extLst>
                </a:hlinkClick>
              </a:rPr>
              <a:t>http://ebooks.edu.gr/modules/ebook/show.php/DSGYM-B107/755/4961,22621/</a:t>
            </a:r>
            <a:r>
              <a:rPr lang="el-GR" dirty="0">
                <a:latin typeface="Cambria" panose="02040503050406030204" pitchFamily="18" charset="0"/>
                <a:ea typeface="Cambria" panose="02040503050406030204" pitchFamily="18" charset="0"/>
                <a:cs typeface="Tahoma" panose="020B0604030504040204" pitchFamily="34" charset="0"/>
              </a:rPr>
              <a:t>  και τον υπερσύνδεσμο του    ΕΞΕΡΕΥΝΩΝΤΑΣ ΤΟΝ ΚΟΣΜΟ ΤΟΥ ΒΥΖΑΝΤΙΟΥ σχετικά:</a:t>
            </a:r>
            <a:endParaRPr lang="el-GR" sz="2000" dirty="0">
              <a:latin typeface="Cambria" panose="02040503050406030204" pitchFamily="18" charset="0"/>
              <a:ea typeface="Cambria" panose="02040503050406030204" pitchFamily="18" charset="0"/>
              <a:cs typeface="Tahoma" panose="020B0604030504040204" pitchFamily="34" charset="0"/>
            </a:endParaRPr>
          </a:p>
          <a:p>
            <a:pPr algn="just">
              <a:lnSpc>
                <a:spcPct val="107000"/>
              </a:lnSpc>
              <a:spcAft>
                <a:spcPts val="800"/>
              </a:spcAft>
            </a:pPr>
            <a:r>
              <a:rPr lang="el-GR" dirty="0">
                <a:latin typeface="Cambria" panose="02040503050406030204" pitchFamily="18" charset="0"/>
                <a:ea typeface="Cambria" panose="02040503050406030204" pitchFamily="18" charset="0"/>
                <a:cs typeface="Tahoma" panose="020B0604030504040204" pitchFamily="34" charset="0"/>
              </a:rPr>
              <a:t>Α) με τα  πολεμικά σώματα στα οποία στηρίχτηκε η οργάνωση του Στρατού ξηράς των βυζαντινών, το θεσμό των θέματών (ορισμός, υποδιαιρέσεις, επικεφαλής , μέλη των θεμάτων) και τα δικαιώματα-παροχές που απολάμβαναν οι στρατιώτες.</a:t>
            </a:r>
            <a:endParaRPr lang="el-GR" sz="2000" dirty="0">
              <a:latin typeface="Cambria" panose="02040503050406030204" pitchFamily="18" charset="0"/>
              <a:ea typeface="Cambria" panose="02040503050406030204" pitchFamily="18" charset="0"/>
              <a:cs typeface="Tahoma" panose="020B0604030504040204" pitchFamily="34" charset="0"/>
            </a:endParaRPr>
          </a:p>
          <a:p>
            <a:pPr algn="just">
              <a:lnSpc>
                <a:spcPct val="107000"/>
              </a:lnSpc>
              <a:spcAft>
                <a:spcPts val="800"/>
              </a:spcAft>
            </a:pPr>
            <a:r>
              <a:rPr lang="el-GR" dirty="0">
                <a:latin typeface="Cambria" panose="02040503050406030204" pitchFamily="18" charset="0"/>
                <a:ea typeface="Cambria" panose="02040503050406030204" pitchFamily="18" charset="0"/>
                <a:cs typeface="Tahoma" panose="020B0604030504040204" pitchFamily="34" charset="0"/>
              </a:rPr>
              <a:t>Β) Ως προς το υπόθεμα Κάστρα, οχυρωματικά έργα εξηγούν γιατί οχυρώνονταν οι πόλεις στο Βυζάντιο και περιγράφουν  τα επίπεδα ενός κάστρου σημειώνοντάς τα  στη συνέχεια σε μια φωτογραφία. </a:t>
            </a:r>
            <a:endParaRPr lang="el-GR" sz="2000" dirty="0">
              <a:latin typeface="Cambria" panose="02040503050406030204" pitchFamily="18" charset="0"/>
              <a:ea typeface="Cambria" panose="02040503050406030204" pitchFamily="18" charset="0"/>
              <a:cs typeface="Tahoma" panose="020B0604030504040204" pitchFamily="34" charset="0"/>
            </a:endParaRPr>
          </a:p>
          <a:p>
            <a:pPr algn="just">
              <a:lnSpc>
                <a:spcPct val="107000"/>
              </a:lnSpc>
              <a:spcAft>
                <a:spcPts val="800"/>
              </a:spcAft>
            </a:pPr>
            <a:r>
              <a:rPr lang="el-GR" dirty="0">
                <a:latin typeface="Cambria" panose="02040503050406030204" pitchFamily="18" charset="0"/>
                <a:ea typeface="Cambria" panose="02040503050406030204" pitchFamily="18" charset="0"/>
                <a:cs typeface="Tahoma" panose="020B0604030504040204" pitchFamily="34" charset="0"/>
              </a:rPr>
              <a:t> Γ) Ως προς το υγρό πυρ καταγράφουν  ποιος ήταν ο εφευρέτης του, πού φυλασσόταν , ποια τα βασικά συστατικά του και ποιες οι συνέπειές του.    </a:t>
            </a:r>
            <a:endParaRPr lang="el-GR" sz="2000" dirty="0">
              <a:latin typeface="Cambria" panose="02040503050406030204" pitchFamily="18" charset="0"/>
              <a:ea typeface="Cambria" panose="02040503050406030204" pitchFamily="18" charset="0"/>
              <a:cs typeface="Tahoma" panose="020B0604030504040204" pitchFamily="34" charset="0"/>
            </a:endParaRPr>
          </a:p>
          <a:p>
            <a:r>
              <a:rPr lang="el-GR" dirty="0">
                <a:latin typeface="Cambria" panose="02040503050406030204" pitchFamily="18" charset="0"/>
                <a:ea typeface="Cambria" panose="02040503050406030204" pitchFamily="18" charset="0"/>
                <a:cs typeface="Tahoma" panose="020B0604030504040204" pitchFamily="34" charset="0"/>
              </a:rPr>
              <a:t>Έπειτα, διαβάζουν  την  πηγή  </a:t>
            </a:r>
            <a:r>
              <a:rPr lang="el-GR" dirty="0" err="1">
                <a:latin typeface="Cambria" panose="02040503050406030204" pitchFamily="18" charset="0"/>
                <a:ea typeface="Cambria" panose="02040503050406030204" pitchFamily="18" charset="0"/>
                <a:cs typeface="Tahoma" panose="020B0604030504040204" pitchFamily="34" charset="0"/>
              </a:rPr>
              <a:t>Στρατηγικόν</a:t>
            </a:r>
            <a:r>
              <a:rPr lang="el-GR" dirty="0">
                <a:latin typeface="Cambria" panose="02040503050406030204" pitchFamily="18" charset="0"/>
                <a:ea typeface="Cambria" panose="02040503050406030204" pitchFamily="18" charset="0"/>
                <a:cs typeface="Tahoma" panose="020B0604030504040204" pitchFamily="34" charset="0"/>
              </a:rPr>
              <a:t> του </a:t>
            </a:r>
            <a:r>
              <a:rPr lang="el-GR" dirty="0" err="1">
                <a:latin typeface="Cambria" panose="02040503050406030204" pitchFamily="18" charset="0"/>
                <a:ea typeface="Cambria" panose="02040503050406030204" pitchFamily="18" charset="0"/>
                <a:cs typeface="Tahoma" panose="020B0604030504040204" pitchFamily="34" charset="0"/>
              </a:rPr>
              <a:t>Κεκαυμένου</a:t>
            </a:r>
            <a:r>
              <a:rPr lang="el-GR" dirty="0">
                <a:latin typeface="Cambria" panose="02040503050406030204" pitchFamily="18" charset="0"/>
                <a:ea typeface="Cambria" panose="02040503050406030204" pitchFamily="18" charset="0"/>
                <a:cs typeface="Tahoma" panose="020B0604030504040204" pitchFamily="34" charset="0"/>
              </a:rPr>
              <a:t> και ετοιμάζουν  μια ομιλία σε β΄ πληθυντικό πρόσωπο , για να πείσουν τους αγρότες της περιοχής να γίνουν στρατιώτες </a:t>
            </a:r>
            <a:endParaRPr lang="el-GR" dirty="0">
              <a:latin typeface="Cambria" panose="02040503050406030204" pitchFamily="18" charset="0"/>
              <a:ea typeface="Cambria" panose="02040503050406030204" pitchFamily="18" charset="0"/>
            </a:endParaRPr>
          </a:p>
          <a:p>
            <a:endParaRPr lang="el-GR" dirty="0"/>
          </a:p>
        </p:txBody>
      </p:sp>
    </p:spTree>
    <p:extLst>
      <p:ext uri="{BB962C8B-B14F-4D97-AF65-F5344CB8AC3E}">
        <p14:creationId xmlns:p14="http://schemas.microsoft.com/office/powerpoint/2010/main" val="3550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FE4D1A81-F71D-4891-A2DD-9CA02E7D80A1}"/>
              </a:ext>
            </a:extLst>
          </p:cNvPr>
          <p:cNvSpPr>
            <a:spLocks noGrp="1"/>
          </p:cNvSpPr>
          <p:nvPr>
            <p:ph type="sldNum" sz="quarter" idx="12"/>
          </p:nvPr>
        </p:nvSpPr>
        <p:spPr/>
        <p:txBody>
          <a:bodyPr/>
          <a:lstStyle/>
          <a:p>
            <a:fld id="{2754ED01-E2A0-4C1E-8E21-014B99041579}" type="slidenum">
              <a:rPr lang="en-US" smtClean="0"/>
              <a:pPr/>
              <a:t>24</a:t>
            </a:fld>
            <a:endParaRPr lang="en-US" dirty="0"/>
          </a:p>
        </p:txBody>
      </p:sp>
      <p:sp>
        <p:nvSpPr>
          <p:cNvPr id="3" name="Θέση περιεχομένου 2">
            <a:extLst>
              <a:ext uri="{FF2B5EF4-FFF2-40B4-BE49-F238E27FC236}">
                <a16:creationId xmlns:a16="http://schemas.microsoft.com/office/drawing/2014/main" id="{B4C4D8CE-D027-4D84-9E95-36B051DDECA1}"/>
              </a:ext>
            </a:extLst>
          </p:cNvPr>
          <p:cNvSpPr>
            <a:spLocks noGrp="1"/>
          </p:cNvSpPr>
          <p:nvPr>
            <p:ph sz="half" idx="2"/>
          </p:nvPr>
        </p:nvSpPr>
        <p:spPr/>
        <p:txBody>
          <a:bodyPr>
            <a:normAutofit fontScale="92500" lnSpcReduction="10000"/>
          </a:bodyPr>
          <a:lstStyle/>
          <a:p>
            <a:pPr algn="just">
              <a:lnSpc>
                <a:spcPct val="107000"/>
              </a:lnSpc>
              <a:spcAft>
                <a:spcPts val="800"/>
              </a:spcAft>
            </a:pPr>
            <a:r>
              <a:rPr lang="el-GR" dirty="0">
                <a:ea typeface="STKaiti" panose="02010600040101010101" pitchFamily="2" charset="-122"/>
                <a:cs typeface="Tahoma" panose="020B0604030504040204" pitchFamily="34" charset="0"/>
              </a:rPr>
              <a:t>      </a:t>
            </a:r>
            <a:r>
              <a:rPr lang="el-GR" sz="1800" i="1" dirty="0">
                <a:solidFill>
                  <a:srgbClr val="000000"/>
                </a:solidFill>
                <a:ea typeface="STKaiti" panose="02010600040101010101" pitchFamily="2" charset="-122"/>
                <a:cs typeface="Tahoma" panose="020B0604030504040204" pitchFamily="34" charset="0"/>
              </a:rPr>
              <a:t>Τους στρατιώτες σου να τους φροντίζεις πολύ. Να μην τους περικόπτεις το μισθό τους, γιατί ο στρατιώτης που πληρώνεται από σένα σου πουλάει το αίμα του. Να τους δίνεις αξιώματα, όχι βέβαια σε όλους, αλλά στους δραστήριους. Οι ξένοι και οι Ρωμαίοι που υπηρετούν στην αυτοκρατορική φρουρά, να μη στερούνται τίποτε, αλλά να λαμβάνουν τα σιτηρέσιά τους ανελλιπώς κάθε μήνα και τις ζωοτροφές τους και τους μισθούς. Να τους αμείβεις και δεν πρόκειται να σε επιβουλευτούν. Αν όμως στερούνται, σίγουρα θα θελήσουν να πάνε εκεί όπου θα μπορέσουν να χορτάσουν, κι αν πάνε, θα γίνουν άσπονδοι εχθροί σου.          </a:t>
            </a:r>
            <a:r>
              <a:rPr lang="el-GR" sz="1800" i="1" dirty="0" err="1">
                <a:solidFill>
                  <a:srgbClr val="000000"/>
                </a:solidFill>
                <a:ea typeface="STKaiti" panose="02010600040101010101" pitchFamily="2" charset="-122"/>
                <a:cs typeface="Tahoma" panose="020B0604030504040204" pitchFamily="34" charset="0"/>
              </a:rPr>
              <a:t>Κεκαυμένος</a:t>
            </a:r>
            <a:r>
              <a:rPr lang="el-GR" sz="1800" i="1" dirty="0">
                <a:solidFill>
                  <a:srgbClr val="000000"/>
                </a:solidFill>
                <a:ea typeface="STKaiti" panose="02010600040101010101" pitchFamily="2" charset="-122"/>
                <a:cs typeface="Tahoma" panose="020B0604030504040204" pitchFamily="34" charset="0"/>
              </a:rPr>
              <a:t>, </a:t>
            </a:r>
            <a:r>
              <a:rPr lang="el-GR" sz="1800" i="1" dirty="0" err="1">
                <a:solidFill>
                  <a:srgbClr val="000000"/>
                </a:solidFill>
                <a:ea typeface="STKaiti" panose="02010600040101010101" pitchFamily="2" charset="-122"/>
                <a:cs typeface="Tahoma" panose="020B0604030504040204" pitchFamily="34" charset="0"/>
              </a:rPr>
              <a:t>Στρατηγικόν</a:t>
            </a:r>
            <a:r>
              <a:rPr lang="el-GR" sz="1800" i="1" dirty="0">
                <a:solidFill>
                  <a:srgbClr val="000000"/>
                </a:solidFill>
                <a:ea typeface="STKaiti" panose="02010600040101010101" pitchFamily="2" charset="-122"/>
                <a:cs typeface="Tahoma" panose="020B0604030504040204" pitchFamily="34" charset="0"/>
              </a:rPr>
              <a:t> </a:t>
            </a:r>
            <a:endParaRPr lang="el-GR" sz="1600" dirty="0">
              <a:ea typeface="STKaiti" panose="02010600040101010101" pitchFamily="2" charset="-122"/>
              <a:cs typeface="Tahoma" panose="020B0604030504040204" pitchFamily="34" charset="0"/>
            </a:endParaRPr>
          </a:p>
          <a:p>
            <a:pPr algn="just">
              <a:lnSpc>
                <a:spcPct val="107000"/>
              </a:lnSpc>
              <a:spcAft>
                <a:spcPts val="800"/>
              </a:spcAft>
            </a:pPr>
            <a:r>
              <a:rPr lang="el-GR" sz="1800" dirty="0">
                <a:ea typeface="STKaiti" panose="02010600040101010101" pitchFamily="2" charset="-122"/>
                <a:cs typeface="Tahoma" panose="020B0604030504040204" pitchFamily="34" charset="0"/>
              </a:rPr>
              <a:t>       Τέλος,  από τον ιστότοπο των διαδραστικών σχολικών βιβλίων, Η Καθημερινή ζωή στο  Βυζάντιο- Επιστήμη Τεχνολογία  </a:t>
            </a:r>
            <a:r>
              <a:rPr lang="el-GR" sz="1800" u="sng" dirty="0">
                <a:solidFill>
                  <a:srgbClr val="0000FF"/>
                </a:solidFill>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http://ebooks.edu.gr/modules/ebook/show.php/DSGYM-B107/755/4961,22621/</a:t>
            </a:r>
            <a:r>
              <a:rPr lang="el-GR" sz="1800" dirty="0">
                <a:ea typeface="STKaiti" panose="02010600040101010101" pitchFamily="2" charset="-122"/>
                <a:cs typeface="Tahoma" panose="020B0604030504040204" pitchFamily="34" charset="0"/>
              </a:rPr>
              <a:t> , μεταβαίνουν στον υπερσύνδεσμο «Εξερευνώντας τον κόσμο του Βυζαντίου» και παίζουν  το διαδραστικό εκπαιδευτικό παιχνίδι «Στρατός προ των πυλών», ολοκληρώνοντας τις γνώσεις τους.</a:t>
            </a:r>
            <a:endParaRPr lang="el-GR" sz="1600" dirty="0">
              <a:ea typeface="STKaiti" panose="02010600040101010101" pitchFamily="2" charset="-122"/>
              <a:cs typeface="Tahoma" panose="020B0604030504040204" pitchFamily="34" charset="0"/>
            </a:endParaRPr>
          </a:p>
          <a:p>
            <a:endParaRPr lang="el-GR" sz="1800" dirty="0"/>
          </a:p>
        </p:txBody>
      </p:sp>
    </p:spTree>
    <p:extLst>
      <p:ext uri="{BB962C8B-B14F-4D97-AF65-F5344CB8AC3E}">
        <p14:creationId xmlns:p14="http://schemas.microsoft.com/office/powerpoint/2010/main" val="3993908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F73E613-AA1C-469B-83C2-806D94D9BF69}"/>
              </a:ext>
            </a:extLst>
          </p:cNvPr>
          <p:cNvSpPr>
            <a:spLocks noGrp="1"/>
          </p:cNvSpPr>
          <p:nvPr>
            <p:ph type="sldNum" sz="quarter" idx="12"/>
          </p:nvPr>
        </p:nvSpPr>
        <p:spPr/>
        <p:txBody>
          <a:bodyPr/>
          <a:lstStyle/>
          <a:p>
            <a:fld id="{2754ED01-E2A0-4C1E-8E21-014B99041579}" type="slidenum">
              <a:rPr lang="en-US" smtClean="0"/>
              <a:pPr/>
              <a:t>25</a:t>
            </a:fld>
            <a:endParaRPr lang="en-US" dirty="0"/>
          </a:p>
        </p:txBody>
      </p:sp>
      <p:sp>
        <p:nvSpPr>
          <p:cNvPr id="5" name="Θέση περιεχομένου 4">
            <a:extLst>
              <a:ext uri="{FF2B5EF4-FFF2-40B4-BE49-F238E27FC236}">
                <a16:creationId xmlns:a16="http://schemas.microsoft.com/office/drawing/2014/main" id="{20470124-D955-4BAC-8B26-AADB4DF6E698}"/>
              </a:ext>
            </a:extLst>
          </p:cNvPr>
          <p:cNvSpPr>
            <a:spLocks noGrp="1"/>
          </p:cNvSpPr>
          <p:nvPr>
            <p:ph sz="half" idx="2"/>
          </p:nvPr>
        </p:nvSpPr>
        <p:spPr/>
        <p:txBody>
          <a:bodyPr>
            <a:normAutofit lnSpcReduction="10000"/>
          </a:bodyPr>
          <a:lstStyle/>
          <a:p>
            <a:pPr algn="just">
              <a:lnSpc>
                <a:spcPct val="107000"/>
              </a:lnSpc>
              <a:spcAft>
                <a:spcPts val="800"/>
              </a:spcAft>
            </a:pPr>
            <a:r>
              <a:rPr lang="el-GR" sz="1800" dirty="0">
                <a:ea typeface="STKaiti" panose="02010600040101010101" pitchFamily="2" charset="-122"/>
                <a:cs typeface="Tahoma" panose="020B0604030504040204" pitchFamily="34" charset="0"/>
              </a:rPr>
              <a:t>Αποτελέσματα της δραστηριότητας: </a:t>
            </a:r>
          </a:p>
          <a:p>
            <a:pPr algn="just">
              <a:lnSpc>
                <a:spcPct val="107000"/>
              </a:lnSpc>
              <a:spcAft>
                <a:spcPts val="800"/>
              </a:spcAft>
            </a:pPr>
            <a:r>
              <a:rPr lang="el-GR" sz="1800" dirty="0">
                <a:ea typeface="STKaiti" panose="02010600040101010101" pitchFamily="2" charset="-122"/>
                <a:cs typeface="Tahoma" panose="020B0604030504040204" pitchFamily="34" charset="0"/>
              </a:rPr>
              <a:t>Οι μαθητές συγκέντρωσαν σημαντικές πληροφορίες για τον τρόπο ζωής και τις συνήθειες της καθημερινότητας των Βυζαντινών, μελέτησαν ιστορικές πηγές και τις αξιοποίησαν δημιουργικά για την παραγωγή ενός νέου λογοτεχνικού κειμένου (ομιλία, επιστολή, διάλογος, ημερολόγιο) μέσα από την τεχνική της ενσυναίσθησης . Παράλληλα  αξιοποίησαν τη δύναμη της ομάδας αλλά και τις ικανότητες του κάθε μέλους της  για την ολοκλήρωση των καθηκόντων τους και δημιούργησαν μικρές μαθητικές κοινότητες που συνεργάστηκαν και μελέτησαν με επιτυχία τα θέματα της Πρακτικής που τους διαμοιράστηκαν. Τέλος, ενέπλεξαν τις τεχνικές των ΤΠΕ στη εκπαιδευτική τους διαδικασία συμπεριλαμβάνοντας τα αποτελέσματα της ερευνάς τους σε συνεργατικά εργαλεία τα οποία  αποθήκευσαν στο ιστολόγιο της τάξης τους .</a:t>
            </a:r>
          </a:p>
          <a:p>
            <a:pPr algn="just">
              <a:lnSpc>
                <a:spcPct val="107000"/>
              </a:lnSpc>
              <a:spcAft>
                <a:spcPts val="800"/>
              </a:spcAft>
            </a:pPr>
            <a:r>
              <a:rPr lang="el-GR" sz="1800" dirty="0">
                <a:ea typeface="STKaiti" panose="02010600040101010101" pitchFamily="2" charset="-122"/>
                <a:cs typeface="Tahoma" panose="020B0604030504040204" pitchFamily="34" charset="0"/>
              </a:rPr>
              <a:t> </a:t>
            </a:r>
          </a:p>
          <a:p>
            <a:endParaRPr lang="el-GR" sz="1800" dirty="0"/>
          </a:p>
          <a:p>
            <a:endParaRPr lang="el-GR" dirty="0"/>
          </a:p>
        </p:txBody>
      </p:sp>
    </p:spTree>
    <p:extLst>
      <p:ext uri="{BB962C8B-B14F-4D97-AF65-F5344CB8AC3E}">
        <p14:creationId xmlns:p14="http://schemas.microsoft.com/office/powerpoint/2010/main" val="974958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AFEEE7E8-1A4D-4F93-9EB7-1480143BE1C2}"/>
              </a:ext>
            </a:extLst>
          </p:cNvPr>
          <p:cNvSpPr>
            <a:spLocks noGrp="1"/>
          </p:cNvSpPr>
          <p:nvPr>
            <p:ph type="sldNum" sz="quarter" idx="12"/>
          </p:nvPr>
        </p:nvSpPr>
        <p:spPr/>
        <p:txBody>
          <a:bodyPr/>
          <a:lstStyle/>
          <a:p>
            <a:fld id="{2754ED01-E2A0-4C1E-8E21-014B99041579}" type="slidenum">
              <a:rPr lang="en-US" smtClean="0"/>
              <a:pPr/>
              <a:t>26</a:t>
            </a:fld>
            <a:endParaRPr lang="en-US" dirty="0"/>
          </a:p>
        </p:txBody>
      </p:sp>
      <p:sp>
        <p:nvSpPr>
          <p:cNvPr id="4" name="Θέση περιεχομένου 3">
            <a:extLst>
              <a:ext uri="{FF2B5EF4-FFF2-40B4-BE49-F238E27FC236}">
                <a16:creationId xmlns:a16="http://schemas.microsoft.com/office/drawing/2014/main" id="{9F223C78-5ABE-4FD5-9386-8D7E83E9EAF8}"/>
              </a:ext>
            </a:extLst>
          </p:cNvPr>
          <p:cNvSpPr>
            <a:spLocks noGrp="1"/>
          </p:cNvSpPr>
          <p:nvPr>
            <p:ph sz="half" idx="2"/>
          </p:nvPr>
        </p:nvSpPr>
        <p:spPr>
          <a:xfrm>
            <a:off x="270609" y="184258"/>
            <a:ext cx="8504900" cy="4933026"/>
          </a:xfrm>
        </p:spPr>
        <p:txBody>
          <a:bodyPr>
            <a:normAutofit fontScale="62500" lnSpcReduction="20000"/>
          </a:bodyPr>
          <a:lstStyle/>
          <a:p>
            <a:pPr>
              <a:lnSpc>
                <a:spcPct val="107000"/>
              </a:lnSpc>
              <a:spcAft>
                <a:spcPts val="800"/>
              </a:spcAft>
            </a:pPr>
            <a:r>
              <a:rPr lang="el-GR" sz="2800" u="sng" dirty="0">
                <a:latin typeface="Candara" panose="020E0502030303020204" pitchFamily="34" charset="0"/>
                <a:ea typeface="STKaiti" panose="02010600040101010101" pitchFamily="2" charset="-122"/>
                <a:cs typeface="Tahoma" panose="020B0604030504040204" pitchFamily="34" charset="0"/>
              </a:rPr>
              <a:t>ΔΡΑΣΤΗΡΙΟΤΗΤΑ  3: </a:t>
            </a:r>
          </a:p>
          <a:p>
            <a:pPr>
              <a:lnSpc>
                <a:spcPct val="107000"/>
              </a:lnSpc>
              <a:spcAft>
                <a:spcPts val="800"/>
              </a:spcAft>
            </a:pPr>
            <a:r>
              <a:rPr lang="el-GR" sz="2800" dirty="0">
                <a:latin typeface="Candara" panose="020E0502030303020204" pitchFamily="34" charset="0"/>
                <a:ea typeface="STKaiti" panose="02010600040101010101" pitchFamily="2" charset="-122"/>
                <a:cs typeface="Tahoma" panose="020B0604030504040204" pitchFamily="34" charset="0"/>
              </a:rPr>
              <a:t>Παρουσίαση των εργασιών στην ολομέλεια της τάξης , συζήτηση, ανατροφοδότηση. </a:t>
            </a:r>
            <a:endParaRPr lang="el-GR"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sz="2800" u="sng" dirty="0">
                <a:latin typeface="Candara" panose="020E0502030303020204" pitchFamily="34" charset="0"/>
                <a:ea typeface="STKaiti" panose="02010600040101010101" pitchFamily="2" charset="-122"/>
                <a:cs typeface="Tahoma" panose="020B0604030504040204" pitchFamily="34" charset="0"/>
              </a:rPr>
              <a:t>Διάρκεια</a:t>
            </a:r>
            <a:r>
              <a:rPr lang="el-GR" sz="2800" dirty="0">
                <a:latin typeface="Candara" panose="020E0502030303020204" pitchFamily="34" charset="0"/>
                <a:ea typeface="STKaiti" panose="02010600040101010101" pitchFamily="2" charset="-122"/>
                <a:cs typeface="Tahoma" panose="020B0604030504040204" pitchFamily="34" charset="0"/>
              </a:rPr>
              <a:t>:  2 διδακτικές ώρες.</a:t>
            </a:r>
            <a:endParaRPr lang="el-GR" dirty="0">
              <a:latin typeface="Candara" panose="020E0502030303020204" pitchFamily="34" charset="0"/>
              <a:ea typeface="STKaiti" panose="02010600040101010101" pitchFamily="2" charset="-122"/>
              <a:cs typeface="Tahoma" panose="020B0604030504040204" pitchFamily="34" charset="0"/>
            </a:endParaRPr>
          </a:p>
          <a:p>
            <a:pPr algn="just">
              <a:lnSpc>
                <a:spcPct val="107000"/>
              </a:lnSpc>
              <a:spcAft>
                <a:spcPts val="800"/>
              </a:spcAft>
            </a:pPr>
            <a:r>
              <a:rPr lang="el-GR" sz="2800" u="sng" dirty="0">
                <a:latin typeface="Candara" panose="020E0502030303020204" pitchFamily="34" charset="0"/>
                <a:ea typeface="STKaiti" panose="02010600040101010101" pitchFamily="2" charset="-122"/>
                <a:cs typeface="Tahoma" panose="020B0604030504040204" pitchFamily="34" charset="0"/>
              </a:rPr>
              <a:t>Είδος δραστηριότητας</a:t>
            </a:r>
            <a:r>
              <a:rPr lang="el-GR" sz="2800" dirty="0">
                <a:latin typeface="Candara" panose="020E0502030303020204" pitchFamily="34" charset="0"/>
                <a:ea typeface="STKaiti" panose="02010600040101010101" pitchFamily="2" charset="-122"/>
                <a:cs typeface="Tahoma" panose="020B0604030504040204" pitchFamily="34" charset="0"/>
              </a:rPr>
              <a:t>: Παρουσίαση, συζήτηση, αναστοχασμός.</a:t>
            </a:r>
            <a:endParaRPr lang="el-GR" dirty="0">
              <a:latin typeface="Candara" panose="020E0502030303020204" pitchFamily="34" charset="0"/>
              <a:ea typeface="STKaiti" panose="02010600040101010101" pitchFamily="2" charset="-122"/>
              <a:cs typeface="Tahoma" panose="020B0604030504040204" pitchFamily="34" charset="0"/>
            </a:endParaRPr>
          </a:p>
          <a:p>
            <a:pPr algn="just">
              <a:lnSpc>
                <a:spcPct val="107000"/>
              </a:lnSpc>
              <a:spcAft>
                <a:spcPts val="800"/>
              </a:spcAft>
            </a:pPr>
            <a:r>
              <a:rPr lang="el-GR" sz="2800" u="sng" dirty="0">
                <a:latin typeface="Candara" panose="020E0502030303020204" pitchFamily="34" charset="0"/>
                <a:ea typeface="STKaiti" panose="02010600040101010101" pitchFamily="2" charset="-122"/>
                <a:cs typeface="Tahoma" panose="020B0604030504040204" pitchFamily="34" charset="0"/>
              </a:rPr>
              <a:t>Οργάνωση τάξης</a:t>
            </a:r>
            <a:r>
              <a:rPr lang="el-GR" sz="2800" dirty="0">
                <a:latin typeface="Candara" panose="020E0502030303020204" pitchFamily="34" charset="0"/>
                <a:ea typeface="STKaiti" panose="02010600040101010101" pitchFamily="2" charset="-122"/>
                <a:cs typeface="Tahoma" panose="020B0604030504040204" pitchFamily="34" charset="0"/>
              </a:rPr>
              <a:t>: ομαδοσυνεργατική .</a:t>
            </a:r>
            <a:endParaRPr lang="el-GR" dirty="0">
              <a:latin typeface="Candara" panose="020E0502030303020204" pitchFamily="34" charset="0"/>
              <a:ea typeface="STKaiti" panose="02010600040101010101" pitchFamily="2" charset="-122"/>
              <a:cs typeface="Tahoma" panose="020B0604030504040204" pitchFamily="34" charset="0"/>
            </a:endParaRPr>
          </a:p>
          <a:p>
            <a:pPr algn="just">
              <a:lnSpc>
                <a:spcPct val="107000"/>
              </a:lnSpc>
              <a:spcAft>
                <a:spcPts val="800"/>
              </a:spcAft>
            </a:pPr>
            <a:r>
              <a:rPr lang="el-GR" sz="2800" u="sng" dirty="0">
                <a:latin typeface="Candara" panose="020E0502030303020204" pitchFamily="34" charset="0"/>
                <a:ea typeface="STKaiti" panose="02010600040101010101" pitchFamily="2" charset="-122"/>
                <a:cs typeface="Tahoma" panose="020B0604030504040204" pitchFamily="34" charset="0"/>
              </a:rPr>
              <a:t>Ρόλος του διδάσκοντα</a:t>
            </a:r>
            <a:r>
              <a:rPr lang="el-GR" sz="2800" dirty="0">
                <a:latin typeface="Candara" panose="020E0502030303020204" pitchFamily="34" charset="0"/>
                <a:ea typeface="STKaiti" panose="02010600040101010101" pitchFamily="2" charset="-122"/>
                <a:cs typeface="Tahoma" panose="020B0604030504040204" pitchFamily="34" charset="0"/>
              </a:rPr>
              <a:t>:  ενθαρρυντικός, υποστηρικτικός, συντονιστικός, διαμεσολαβητικός </a:t>
            </a:r>
            <a:endParaRPr lang="el-GR" dirty="0">
              <a:latin typeface="Candara" panose="020E0502030303020204" pitchFamily="34" charset="0"/>
              <a:ea typeface="STKaiti" panose="02010600040101010101" pitchFamily="2" charset="-122"/>
              <a:cs typeface="Tahoma" panose="020B0604030504040204" pitchFamily="34" charset="0"/>
            </a:endParaRPr>
          </a:p>
          <a:p>
            <a:pPr algn="just">
              <a:lnSpc>
                <a:spcPct val="107000"/>
              </a:lnSpc>
              <a:spcAft>
                <a:spcPts val="800"/>
              </a:spcAft>
            </a:pPr>
            <a:r>
              <a:rPr lang="el-GR" sz="2800" dirty="0">
                <a:latin typeface="Candara" panose="020E0502030303020204" pitchFamily="34" charset="0"/>
                <a:ea typeface="STKaiti" panose="02010600040101010101" pitchFamily="2" charset="-122"/>
                <a:cs typeface="Tahoma" panose="020B0604030504040204" pitchFamily="34" charset="0"/>
              </a:rPr>
              <a:t>Σύνδεση με τον διδακτικό στόχο: </a:t>
            </a:r>
            <a:endParaRPr lang="el-GR" dirty="0">
              <a:latin typeface="Candara" panose="020E0502030303020204" pitchFamily="34" charset="0"/>
              <a:ea typeface="STKaiti" panose="02010600040101010101" pitchFamily="2" charset="-122"/>
              <a:cs typeface="Tahoma" panose="020B0604030504040204" pitchFamily="34" charset="0"/>
            </a:endParaRPr>
          </a:p>
          <a:p>
            <a:pPr algn="just">
              <a:lnSpc>
                <a:spcPct val="107000"/>
              </a:lnSpc>
              <a:spcAft>
                <a:spcPts val="800"/>
              </a:spcAft>
            </a:pPr>
            <a:r>
              <a:rPr lang="el-GR" sz="2800" dirty="0">
                <a:latin typeface="Candara" panose="020E0502030303020204" pitchFamily="34" charset="0"/>
                <a:ea typeface="STKaiti" panose="02010600040101010101" pitchFamily="2" charset="-122"/>
                <a:cs typeface="Tahoma" panose="020B0604030504040204" pitchFamily="34" charset="0"/>
              </a:rPr>
              <a:t>1.	Να μάθουν να αξιολογούν μια εργασία  βάσει των στόχων που έχουν τεθεί  και να δέχονται την αξιολόγηση της δουλειάς τους. </a:t>
            </a:r>
            <a:endParaRPr lang="el-GR" dirty="0">
              <a:latin typeface="Candara" panose="020E0502030303020204" pitchFamily="34" charset="0"/>
              <a:ea typeface="STKaiti" panose="02010600040101010101" pitchFamily="2" charset="-122"/>
              <a:cs typeface="Tahoma" panose="020B0604030504040204" pitchFamily="34" charset="0"/>
            </a:endParaRPr>
          </a:p>
          <a:p>
            <a:pPr algn="just">
              <a:lnSpc>
                <a:spcPct val="107000"/>
              </a:lnSpc>
              <a:spcAft>
                <a:spcPts val="800"/>
              </a:spcAft>
            </a:pPr>
            <a:r>
              <a:rPr lang="el-GR" sz="2800" dirty="0">
                <a:latin typeface="Candara" panose="020E0502030303020204" pitchFamily="34" charset="0"/>
                <a:ea typeface="STKaiti" panose="02010600040101010101" pitchFamily="2" charset="-122"/>
                <a:cs typeface="Tahoma" panose="020B0604030504040204" pitchFamily="34" charset="0"/>
              </a:rPr>
              <a:t>2.	Να μάθουν να εργάζονται σε ομάδες και να συζητούν τις επιπλοκές στη σχέση της ομάδας τους.</a:t>
            </a:r>
            <a:endParaRPr lang="el-GR" dirty="0">
              <a:latin typeface="Candara" panose="020E0502030303020204" pitchFamily="34" charset="0"/>
              <a:ea typeface="STKaiti" panose="02010600040101010101" pitchFamily="2" charset="-122"/>
              <a:cs typeface="Tahoma" panose="020B0604030504040204" pitchFamily="34" charset="0"/>
            </a:endParaRPr>
          </a:p>
          <a:p>
            <a:endParaRPr lang="el-GR" sz="2500" dirty="0"/>
          </a:p>
          <a:p>
            <a:endParaRPr lang="el-GR" dirty="0"/>
          </a:p>
          <a:p>
            <a:endParaRPr lang="el-GR" dirty="0"/>
          </a:p>
        </p:txBody>
      </p:sp>
    </p:spTree>
    <p:extLst>
      <p:ext uri="{BB962C8B-B14F-4D97-AF65-F5344CB8AC3E}">
        <p14:creationId xmlns:p14="http://schemas.microsoft.com/office/powerpoint/2010/main" val="2888411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748F6D2C-E165-4D36-9989-232D869129DC}"/>
              </a:ext>
            </a:extLst>
          </p:cNvPr>
          <p:cNvSpPr>
            <a:spLocks noGrp="1"/>
          </p:cNvSpPr>
          <p:nvPr>
            <p:ph type="sldNum" sz="quarter" idx="12"/>
          </p:nvPr>
        </p:nvSpPr>
        <p:spPr/>
        <p:txBody>
          <a:bodyPr/>
          <a:lstStyle/>
          <a:p>
            <a:fld id="{2754ED01-E2A0-4C1E-8E21-014B99041579}" type="slidenum">
              <a:rPr lang="en-US" smtClean="0"/>
              <a:pPr/>
              <a:t>27</a:t>
            </a:fld>
            <a:endParaRPr lang="en-US" dirty="0"/>
          </a:p>
        </p:txBody>
      </p:sp>
      <p:sp>
        <p:nvSpPr>
          <p:cNvPr id="3" name="Θέση περιεχομένου 2">
            <a:extLst>
              <a:ext uri="{FF2B5EF4-FFF2-40B4-BE49-F238E27FC236}">
                <a16:creationId xmlns:a16="http://schemas.microsoft.com/office/drawing/2014/main" id="{92F73B74-D750-4A91-AC8E-A4C6D79F4AB6}"/>
              </a:ext>
            </a:extLst>
          </p:cNvPr>
          <p:cNvSpPr>
            <a:spLocks noGrp="1"/>
          </p:cNvSpPr>
          <p:nvPr>
            <p:ph sz="half" idx="2"/>
          </p:nvPr>
        </p:nvSpPr>
        <p:spPr/>
        <p:txBody>
          <a:bodyPr>
            <a:normAutofit fontScale="62500" lnSpcReduction="20000"/>
          </a:bodyPr>
          <a:lstStyle/>
          <a:p>
            <a:pPr algn="just">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        </a:t>
            </a:r>
            <a:r>
              <a:rPr lang="el-GR" u="sng" dirty="0">
                <a:latin typeface="Candara" panose="020E0502030303020204" pitchFamily="34" charset="0"/>
                <a:ea typeface="STKaiti" panose="02010600040101010101" pitchFamily="2" charset="-122"/>
                <a:cs typeface="Tahoma" panose="020B0604030504040204" pitchFamily="34" charset="0"/>
              </a:rPr>
              <a:t>Περιγραφή:</a:t>
            </a:r>
          </a:p>
          <a:p>
            <a:pPr algn="just">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         Γίνεται η παρουσίαση των εργασιών των ομάδων στους συμμαθητές τους , ώστε να υπάρξει μια ενότητα στη γνώση των όψεων της καθημερινής ζωής των Βυζαντινών. Οι μαθητές , παράλληλα, αναφέρουν στην τάξη τη σχέση που ανέπτυξαν κατά τη διάρκεια της συνεργασίας τους, τι τους έδεσε , τι τους ενόχλησε , ποια θέματα  προσπάθησαν να επιλύσουν . </a:t>
            </a:r>
          </a:p>
          <a:p>
            <a:pPr algn="just">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            </a:t>
            </a:r>
            <a:r>
              <a:rPr lang="el-GR" u="sng" dirty="0">
                <a:latin typeface="Candara" panose="020E0502030303020204" pitchFamily="34" charset="0"/>
                <a:ea typeface="STKaiti" panose="02010600040101010101" pitchFamily="2" charset="-122"/>
                <a:cs typeface="Tahoma" panose="020B0604030504040204" pitchFamily="34" charset="0"/>
              </a:rPr>
              <a:t>Αποτελέσματα της δραστηριότητας: </a:t>
            </a:r>
          </a:p>
          <a:p>
            <a:pPr algn="just">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     Οι διδασκόμενοι μελέτησαν διεξοδικά και διερευνητικά τις Όψεις της Καθημερινής ζωής στο Βυζάντιο , στηρίχτηκαν στις επιλογές και την προσπάθεια της ομάδας τους και  άσκησαν κριτική σε λανθασμένες επιλογές αλλά και στην προσέγγιση τυχόν προβλημάτων που ενέσκηψαν κατά τη διάρκεια της ομαδοσυνεργατικής προσπάθειας τους. Μέσα από το τελικό αποτέλεσμα των εργασιών τους οι σχέσεις των μαθητών ενδυναμώθηκαν, έμαθαν να σέβονται και να βοηθούν ο ένας τον άλλο και επανεξέτασαν τον τρόπο που αντιμετώπιζαν διάφορα προβλήματα συμπεριφοράς μέσα στην τάξη. </a:t>
            </a:r>
          </a:p>
          <a:p>
            <a:pPr algn="just">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 </a:t>
            </a:r>
          </a:p>
          <a:p>
            <a:endParaRPr lang="el-GR" dirty="0"/>
          </a:p>
        </p:txBody>
      </p:sp>
    </p:spTree>
    <p:extLst>
      <p:ext uri="{BB962C8B-B14F-4D97-AF65-F5344CB8AC3E}">
        <p14:creationId xmlns:p14="http://schemas.microsoft.com/office/powerpoint/2010/main" val="1826165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28</a:t>
            </a:fld>
            <a:endParaRPr lang="en-US" dirty="0"/>
          </a:p>
        </p:txBody>
      </p:sp>
      <p:sp>
        <p:nvSpPr>
          <p:cNvPr id="4" name="Θέση περιεχομένου 3">
            <a:extLst>
              <a:ext uri="{FF2B5EF4-FFF2-40B4-BE49-F238E27FC236}">
                <a16:creationId xmlns:a16="http://schemas.microsoft.com/office/drawing/2014/main" id="{C1F00D21-C963-4DF8-B376-21B606374434}"/>
              </a:ext>
            </a:extLst>
          </p:cNvPr>
          <p:cNvSpPr>
            <a:spLocks noGrp="1"/>
          </p:cNvSpPr>
          <p:nvPr>
            <p:ph sz="half" idx="2"/>
          </p:nvPr>
        </p:nvSpPr>
        <p:spPr/>
        <p:txBody>
          <a:bodyPr>
            <a:normAutofit fontScale="70000" lnSpcReduction="20000"/>
          </a:bodyPr>
          <a:lstStyle/>
          <a:p>
            <a:pPr>
              <a:lnSpc>
                <a:spcPct val="107000"/>
              </a:lnSpc>
              <a:spcAft>
                <a:spcPts val="1200"/>
              </a:spcAft>
            </a:pPr>
            <a:r>
              <a:rPr lang="el-GR" dirty="0"/>
              <a:t>       </a:t>
            </a:r>
            <a:r>
              <a:rPr lang="el-GR" dirty="0">
                <a:latin typeface="Candara" panose="020E0502030303020204" pitchFamily="34" charset="0"/>
                <a:ea typeface="STKaiti" panose="02010600040101010101" pitchFamily="2" charset="-122"/>
                <a:cs typeface="Tahoma" panose="020B0604030504040204" pitchFamily="34" charset="0"/>
              </a:rPr>
              <a:t>Από την εφαρμογή της προτεινόμενης ανοικτής πρακτικής παρατηρήθηκε  η τόνωση του ενδιαφέροντος των μαθητών για το μάθημα της Ιστορίας και η εγκατάλειψη της στάσης του παθητικού δέκτη. Επιπλέον σημαντικό προσδοκώμενο αποτέλεσμα ήταν η ικανοποίηση των μαθητών από την παραγωγή αυθεντικού μαθησιακού υλικού σε περιβάλλον </a:t>
            </a:r>
            <a:r>
              <a:rPr lang="el-GR" dirty="0" err="1">
                <a:latin typeface="Candara" panose="020E0502030303020204" pitchFamily="34" charset="0"/>
                <a:ea typeface="STKaiti" panose="02010600040101010101" pitchFamily="2" charset="-122"/>
                <a:cs typeface="Tahoma" panose="020B0604030504040204" pitchFamily="34" charset="0"/>
              </a:rPr>
              <a:t>πολυμεσικών</a:t>
            </a:r>
            <a:r>
              <a:rPr lang="el-GR" dirty="0">
                <a:latin typeface="Candara" panose="020E0502030303020204" pitchFamily="34" charset="0"/>
                <a:ea typeface="STKaiti" panose="02010600040101010101" pitchFamily="2" charset="-122"/>
                <a:cs typeface="Tahoma" panose="020B0604030504040204" pitchFamily="34" charset="0"/>
              </a:rPr>
              <a:t> εργαλείων. Μετά την αμηχανία της 1ης ώρας, η συμμετοχή τους ήταν διαρκώς ενεργή, ακόμα και μαθητών που δεν το συνηθίζουν. Ο σκοπός για τον οποίο εφαρμόστηκε η διδακτική πρόταση επιτεύχθηκε ποιοτικά και ποσοτικά σε μεγαλύτερο βαθμό από ό,τι θα επέτρεπε η συνήθης βιβλιοκεντρική πρακτική στη συγκεκριμένη τάξη.  Η υιοθέτηση διαφοροποιημένης διδασκαλίας, η χρήση των ΤΠΕ στην αναζήτηση της γνώσης, η απομάκρυνση από τη στείρα αποστήθιση των ιστορικών γεγονότων, η παραγωγή μαθητικού λογοτεχνικού κειμένου (διάλογος, ομιλία, επιστολή, ημερολόγιο ) με αφόρμηση  τη μελέτη μιας ιστορικής πηγής  ή με την κινητοποίηση της δημιουργικής φαντασίας των μαθητών καθώς και ο εμπλουτισμός της ιστορικής γνώσης με διαδραστικά εκπαιδευτικά παιχνίδια , οδήγησαν σε ένα θετικό κλίμα κατά τη διάρκεια της υλοποίησης του </a:t>
            </a:r>
            <a:r>
              <a:rPr lang="en-US" dirty="0">
                <a:latin typeface="Candara" panose="020E0502030303020204" pitchFamily="34" charset="0"/>
                <a:ea typeface="STKaiti" panose="02010600040101010101" pitchFamily="2" charset="-122"/>
                <a:cs typeface="Tahoma" panose="020B0604030504040204" pitchFamily="34" charset="0"/>
              </a:rPr>
              <a:t>project</a:t>
            </a:r>
            <a:r>
              <a:rPr lang="el-GR" dirty="0">
                <a:latin typeface="Candara" panose="020E0502030303020204" pitchFamily="34" charset="0"/>
                <a:ea typeface="STKaiti" panose="02010600040101010101" pitchFamily="2" charset="-122"/>
                <a:cs typeface="Tahoma" panose="020B0604030504040204" pitchFamily="34" charset="0"/>
              </a:rPr>
              <a:t>.</a:t>
            </a:r>
            <a:endParaRPr lang="el-GR" sz="2000" dirty="0">
              <a:latin typeface="Candara" panose="020E0502030303020204" pitchFamily="34" charset="0"/>
              <a:ea typeface="STKaiti" panose="02010600040101010101" pitchFamily="2" charset="-122"/>
              <a:cs typeface="Tahoma" panose="020B0604030504040204" pitchFamily="34" charset="0"/>
            </a:endParaRPr>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E1524E-D956-407B-B77A-4CD321C511BF}"/>
              </a:ext>
            </a:extLst>
          </p:cNvPr>
          <p:cNvSpPr>
            <a:spLocks noGrp="1"/>
          </p:cNvSpPr>
          <p:nvPr>
            <p:ph type="title"/>
          </p:nvPr>
        </p:nvSpPr>
        <p:spPr/>
        <p:txBody>
          <a:bodyPr/>
          <a:lstStyle/>
          <a:p>
            <a:r>
              <a:rPr lang="el-GR" sz="1400" dirty="0">
                <a:latin typeface="Cambria" panose="02040503050406030204" pitchFamily="18" charset="0"/>
                <a:ea typeface="Cambria" panose="02040503050406030204" pitchFamily="18" charset="0"/>
              </a:rPr>
              <a:t>Ως κριτήριο αξιολόγησης της ομαδικής εργασίας αξιοποιήθηκε το ακόλουθο:</a:t>
            </a:r>
            <a:br>
              <a:rPr lang="el-GR" sz="1400" dirty="0">
                <a:latin typeface="Cambria" panose="02040503050406030204" pitchFamily="18" charset="0"/>
                <a:ea typeface="Cambria" panose="02040503050406030204" pitchFamily="18" charset="0"/>
              </a:rPr>
            </a:br>
            <a:endParaRPr lang="el-GR" sz="1400" dirty="0">
              <a:latin typeface="Cambria" panose="02040503050406030204" pitchFamily="18" charset="0"/>
              <a:ea typeface="Cambria" panose="02040503050406030204" pitchFamily="18" charset="0"/>
            </a:endParaRPr>
          </a:p>
        </p:txBody>
      </p:sp>
      <p:sp>
        <p:nvSpPr>
          <p:cNvPr id="3" name="Θέση αριθμού διαφάνειας 2">
            <a:extLst>
              <a:ext uri="{FF2B5EF4-FFF2-40B4-BE49-F238E27FC236}">
                <a16:creationId xmlns:a16="http://schemas.microsoft.com/office/drawing/2014/main" id="{93143B80-1E9B-4216-B7BE-561824B8E9A5}"/>
              </a:ext>
            </a:extLst>
          </p:cNvPr>
          <p:cNvSpPr>
            <a:spLocks noGrp="1"/>
          </p:cNvSpPr>
          <p:nvPr>
            <p:ph type="sldNum" sz="quarter" idx="12"/>
          </p:nvPr>
        </p:nvSpPr>
        <p:spPr/>
        <p:txBody>
          <a:bodyPr/>
          <a:lstStyle/>
          <a:p>
            <a:fld id="{2754ED01-E2A0-4C1E-8E21-014B99041579}" type="slidenum">
              <a:rPr lang="en-US" smtClean="0"/>
              <a:pPr/>
              <a:t>29</a:t>
            </a:fld>
            <a:endParaRPr lang="en-US" dirty="0"/>
          </a:p>
        </p:txBody>
      </p:sp>
      <p:pic>
        <p:nvPicPr>
          <p:cNvPr id="5" name="Θέση περιεχομένου 4">
            <a:extLst>
              <a:ext uri="{FF2B5EF4-FFF2-40B4-BE49-F238E27FC236}">
                <a16:creationId xmlns:a16="http://schemas.microsoft.com/office/drawing/2014/main" id="{A0124A87-DFE1-4561-ACDB-973698F4A0FB}"/>
              </a:ext>
            </a:extLst>
          </p:cNvPr>
          <p:cNvPicPr>
            <a:picLocks noGrp="1" noChangeAspect="1"/>
          </p:cNvPicPr>
          <p:nvPr>
            <p:ph sz="half" idx="2"/>
          </p:nvPr>
        </p:nvPicPr>
        <p:blipFill>
          <a:blip r:embed="rId2"/>
          <a:stretch>
            <a:fillRect/>
          </a:stretch>
        </p:blipFill>
        <p:spPr>
          <a:xfrm>
            <a:off x="1761688" y="557213"/>
            <a:ext cx="5256769" cy="4129087"/>
          </a:xfrm>
          <a:prstGeom prst="rect">
            <a:avLst/>
          </a:prstGeom>
        </p:spPr>
      </p:pic>
    </p:spTree>
    <p:extLst>
      <p:ext uri="{BB962C8B-B14F-4D97-AF65-F5344CB8AC3E}">
        <p14:creationId xmlns:p14="http://schemas.microsoft.com/office/powerpoint/2010/main" val="256416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1EDDA9-EB46-4287-8088-8EE00D0E2533}"/>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5F96F597-868F-46E1-9494-2FF7DE8E4817}"/>
              </a:ext>
            </a:extLst>
          </p:cNvPr>
          <p:cNvSpPr>
            <a:spLocks noGrp="1"/>
          </p:cNvSpPr>
          <p:nvPr>
            <p:ph type="sldNum" sz="quarter" idx="12"/>
          </p:nvPr>
        </p:nvSpPr>
        <p:spPr/>
        <p:txBody>
          <a:bodyPr/>
          <a:lstStyle/>
          <a:p>
            <a:fld id="{2754ED01-E2A0-4C1E-8E21-014B99041579}" type="slidenum">
              <a:rPr lang="en-US" smtClean="0"/>
              <a:pPr/>
              <a:t>3</a:t>
            </a:fld>
            <a:endParaRPr lang="en-US" dirty="0"/>
          </a:p>
        </p:txBody>
      </p:sp>
      <p:pic>
        <p:nvPicPr>
          <p:cNvPr id="5" name="Θέση περιεχομένου 4">
            <a:extLst>
              <a:ext uri="{FF2B5EF4-FFF2-40B4-BE49-F238E27FC236}">
                <a16:creationId xmlns:a16="http://schemas.microsoft.com/office/drawing/2014/main" id="{2A43198F-9721-4246-8980-799F7629AAE4}"/>
              </a:ext>
            </a:extLst>
          </p:cNvPr>
          <p:cNvPicPr>
            <a:picLocks noGrp="1" noChangeAspect="1"/>
          </p:cNvPicPr>
          <p:nvPr>
            <p:ph sz="half" idx="2"/>
          </p:nvPr>
        </p:nvPicPr>
        <p:blipFill>
          <a:blip r:embed="rId2"/>
          <a:stretch>
            <a:fillRect/>
          </a:stretch>
        </p:blipFill>
        <p:spPr>
          <a:xfrm>
            <a:off x="2359062" y="708215"/>
            <a:ext cx="4519910" cy="3770367"/>
          </a:xfrm>
          <a:prstGeom prst="rect">
            <a:avLst/>
          </a:prstGeom>
        </p:spPr>
      </p:pic>
    </p:spTree>
    <p:extLst>
      <p:ext uri="{BB962C8B-B14F-4D97-AF65-F5344CB8AC3E}">
        <p14:creationId xmlns:p14="http://schemas.microsoft.com/office/powerpoint/2010/main" val="307302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cap="none" dirty="0"/>
              <a:t>ΑΠΡΟΣΜΕΝΑ ΓΕΓΟΝΟΤΑ </a:t>
            </a:r>
          </a:p>
        </p:txBody>
      </p:sp>
      <p:sp>
        <p:nvSpPr>
          <p:cNvPr id="3" name="Slide Number Placeholder 2"/>
          <p:cNvSpPr>
            <a:spLocks noGrp="1"/>
          </p:cNvSpPr>
          <p:nvPr>
            <p:ph type="sldNum" sz="quarter" idx="12"/>
          </p:nvPr>
        </p:nvSpPr>
        <p:spPr/>
        <p:txBody>
          <a:bodyPr/>
          <a:lstStyle/>
          <a:p>
            <a:fld id="{2754ED01-E2A0-4C1E-8E21-014B99041579}" type="slidenum">
              <a:rPr lang="en-US" smtClean="0"/>
              <a:pPr/>
              <a:t>30</a:t>
            </a:fld>
            <a:endParaRPr lang="en-US" dirty="0"/>
          </a:p>
        </p:txBody>
      </p:sp>
      <p:sp>
        <p:nvSpPr>
          <p:cNvPr id="6" name="Content Placeholder 5"/>
          <p:cNvSpPr>
            <a:spLocks noGrp="1"/>
          </p:cNvSpPr>
          <p:nvPr>
            <p:ph sz="half" idx="2"/>
          </p:nvPr>
        </p:nvSpPr>
        <p:spPr/>
        <p:txBody>
          <a:bodyPr>
            <a:normAutofit fontScale="70000" lnSpcReduction="20000"/>
          </a:bodyPr>
          <a:lstStyle/>
          <a:p>
            <a:pPr>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    Οι μαθητές διασκέδασαν ιδιαίτερα αναζητώντας τη γνώση μέσω διαδικτύου και μεταφέροντας τις εργασίες τους στο διαδίκτυο , όπου αντάλλασσαν απόψεις και μηνύματα  με τους  συμμαθητές τους. Σε μια περίπτωση παρατηρήθηκε κωλυσιεργία στην ολοκλήρωση της ατομικής εργασίας .Οι υπόλοιποι μαθητές της  ομάδας ανέλαβαν να αποπερατώσουν το έργο. </a:t>
            </a:r>
            <a:endParaRPr lang="el-GR" sz="20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          Στην τελική αξιολόγηση της πρακτικής– μέθοδος διδασκαλίας, σχέσεις της ομάδας, κατάκτηση των διδακτικών στόχων-  παρήχθησαν πολύτιμα συμπεράσματα μέσα από έναν ειλικρινή διάλογο με κυρίαρχη άποψη την αποκόμιση πολύτιμης γνώσης μέσα από τη μαθητική συνεργασία και τη σύζευξη Ιστορίας- ΤΠΕ.</a:t>
            </a:r>
            <a:endParaRPr lang="el-GR" sz="20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         Τα μέλη των ομάδων στο σύνολό τους εργάστηκαν ευσυνείδητα και υποδειγματικά.</a:t>
            </a:r>
            <a:endParaRPr lang="el-GR" sz="20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  </a:t>
            </a:r>
            <a:endParaRPr lang="el-GR"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a:t>ΕΚΠΑΙΔΕΥΤΙΚΗ ΤΕΧΝΙΚΗ </a:t>
            </a:r>
            <a:br>
              <a:rPr lang="el-GR" sz="2400" cap="none" dirty="0"/>
            </a:br>
            <a:r>
              <a:rPr lang="el-GR" sz="2400" cap="none" dirty="0"/>
              <a:t>ΣΕ ΣΗΜΑΝΤΙΚΑ ΣΤΙΓΜΙΟΤΥΠΑ</a:t>
            </a:r>
          </a:p>
        </p:txBody>
      </p:sp>
      <p:sp>
        <p:nvSpPr>
          <p:cNvPr id="3" name="Slide Number Placeholder 2"/>
          <p:cNvSpPr>
            <a:spLocks noGrp="1"/>
          </p:cNvSpPr>
          <p:nvPr>
            <p:ph type="sldNum" sz="quarter" idx="12"/>
          </p:nvPr>
        </p:nvSpPr>
        <p:spPr/>
        <p:txBody>
          <a:bodyPr/>
          <a:lstStyle/>
          <a:p>
            <a:fld id="{2754ED01-E2A0-4C1E-8E21-014B99041579}" type="slidenum">
              <a:rPr lang="en-US" smtClean="0"/>
              <a:pPr/>
              <a:t>31</a:t>
            </a:fld>
            <a:endParaRPr lang="en-US" dirty="0"/>
          </a:p>
        </p:txBody>
      </p:sp>
      <p:sp>
        <p:nvSpPr>
          <p:cNvPr id="7" name="Content Placeholder 6"/>
          <p:cNvSpPr>
            <a:spLocks noGrp="1"/>
          </p:cNvSpPr>
          <p:nvPr>
            <p:ph sz="half" idx="2"/>
          </p:nvPr>
        </p:nvSpPr>
        <p:spPr/>
        <p:txBody>
          <a:bodyPr>
            <a:normAutofit/>
          </a:bodyPr>
          <a:lstStyle/>
          <a:p>
            <a:pPr>
              <a:lnSpc>
                <a:spcPct val="107000"/>
              </a:lnSpc>
              <a:spcAft>
                <a:spcPts val="800"/>
              </a:spcAft>
            </a:pPr>
            <a:r>
              <a:rPr lang="el-GR" dirty="0"/>
              <a:t>   </a:t>
            </a:r>
            <a:r>
              <a:rPr lang="el-GR" dirty="0">
                <a:latin typeface="Candara" panose="020E0502030303020204" pitchFamily="34" charset="0"/>
                <a:ea typeface="STKaiti" panose="02010600040101010101" pitchFamily="2" charset="-122"/>
                <a:cs typeface="Tahoma" panose="020B0604030504040204" pitchFamily="34" charset="0"/>
              </a:rPr>
              <a:t>  </a:t>
            </a:r>
            <a:r>
              <a:rPr lang="el-GR" sz="1600" dirty="0">
                <a:latin typeface="Candara" panose="020E0502030303020204" pitchFamily="34" charset="0"/>
                <a:ea typeface="STKaiti" panose="02010600040101010101" pitchFamily="2" charset="-122"/>
                <a:cs typeface="Tahoma" panose="020B0604030504040204" pitchFamily="34" charset="0"/>
              </a:rPr>
              <a:t>Ο</a:t>
            </a:r>
            <a:r>
              <a:rPr lang="el-GR" dirty="0">
                <a:latin typeface="Candara" panose="020E0502030303020204" pitchFamily="34" charset="0"/>
                <a:ea typeface="STKaiti" panose="02010600040101010101" pitchFamily="2" charset="-122"/>
                <a:cs typeface="Tahoma" panose="020B0604030504040204" pitchFamily="34" charset="0"/>
              </a:rPr>
              <a:t> </a:t>
            </a:r>
            <a:r>
              <a:rPr lang="el-GR" sz="1700" dirty="0">
                <a:latin typeface="Candara" panose="020E0502030303020204" pitchFamily="34" charset="0"/>
                <a:ea typeface="STKaiti" panose="02010600040101010101" pitchFamily="2" charset="-122"/>
                <a:cs typeface="Tahoma" panose="020B0604030504040204" pitchFamily="34" charset="0"/>
              </a:rPr>
              <a:t>συντονιστικός ρόλος του εκπαιδευτικού ήταν ο συνδετικός κρίκος μεταξύ των ομάδων αλλά και των μελών της ίδιας ομάδας. Ο εκπαιδευτικός ενθάρρυνε και ανατροφοδοτούσε τις προσπάθειες των μαθητών που συλλογικά προσπαθούσαν να επιλύσουν μικροπροβλήματα με σεβασμό στην προσωπικότητα των συμμαθητών αλλά και με δημοκρατικά μέσα.  Ιδιαίτερης σημασίας κρίνεται το γεγονός ότι οι νέες τεχνολογίες – των οποίων γνώστες είναι οι μαθητές μας-  αλλά και η δυνατότητα των ομάδων να παράγουν έργο με τη διακριτική παρουσία του εκπαιδευτικού κινητοποίησαν το ενδιαφέρον της μαθητικής κοινότητας</a:t>
            </a:r>
            <a:r>
              <a:rPr lang="el-GR" dirty="0">
                <a:latin typeface="Candara" panose="020E0502030303020204" pitchFamily="34" charset="0"/>
                <a:ea typeface="STKaiti" panose="02010600040101010101" pitchFamily="2" charset="-122"/>
                <a:cs typeface="Tahoma" panose="020B0604030504040204" pitchFamily="34" charset="0"/>
              </a:rPr>
              <a:t>.  </a:t>
            </a:r>
            <a:endParaRPr lang="el-GR" sz="20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 </a:t>
            </a:r>
            <a:endParaRPr lang="el-GR" sz="2000" dirty="0">
              <a:latin typeface="Candara" panose="020E0502030303020204" pitchFamily="34" charset="0"/>
              <a:ea typeface="STKaiti" panose="02010600040101010101" pitchFamily="2" charset="-122"/>
              <a:cs typeface="Tahoma" panose="020B0604030504040204" pitchFamily="34" charset="0"/>
            </a:endParaRPr>
          </a:p>
          <a:p>
            <a:pPr marL="0" lvl="0" indent="0">
              <a:lnSpc>
                <a:spcPct val="107000"/>
              </a:lnSpc>
              <a:spcBef>
                <a:spcPts val="0"/>
              </a:spcBef>
              <a:spcAft>
                <a:spcPts val="800"/>
              </a:spcAft>
            </a:pPr>
            <a:endParaRPr lang="el-GR" dirty="0"/>
          </a:p>
        </p:txBody>
      </p:sp>
      <p:sp>
        <p:nvSpPr>
          <p:cNvPr id="8" name="Content Placeholder 5"/>
          <p:cNvSpPr txBox="1">
            <a:spLocks/>
          </p:cNvSpPr>
          <p:nvPr/>
        </p:nvSpPr>
        <p:spPr>
          <a:xfrm>
            <a:off x="592429" y="573134"/>
            <a:ext cx="7980712" cy="4055730"/>
          </a:xfrm>
          <a:prstGeom prst="rect">
            <a:avLst/>
          </a:prstGeom>
        </p:spPr>
        <p:txBody>
          <a:bodyPr vert="horz" lIns="91440" tIns="45720" rIns="91440" bIns="45720" rtlCol="0">
            <a:normAutofit/>
          </a:bodyPr>
          <a:lstStyle/>
          <a:p>
            <a:pPr marL="173736" lvl="1" indent="-173736">
              <a:spcBef>
                <a:spcPts val="300"/>
              </a:spcBef>
              <a:buClr>
                <a:schemeClr val="accent2"/>
              </a:buClr>
              <a:buFont typeface="Arial" pitchFamily="34" charset="0"/>
              <a:buChar char="•"/>
            </a:pPr>
            <a:r>
              <a:rPr lang="el-GR" sz="2000" dirty="0"/>
              <a:t>                           </a:t>
            </a:r>
          </a:p>
        </p:txBody>
      </p:sp>
    </p:spTree>
    <p:extLst>
      <p:ext uri="{BB962C8B-B14F-4D97-AF65-F5344CB8AC3E}">
        <p14:creationId xmlns:p14="http://schemas.microsoft.com/office/powerpoint/2010/main" val="1662490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44DE48-C433-438D-8B54-09F238717F53}"/>
              </a:ext>
            </a:extLst>
          </p:cNvPr>
          <p:cNvSpPr>
            <a:spLocks noGrp="1"/>
          </p:cNvSpPr>
          <p:nvPr>
            <p:ph type="title"/>
          </p:nvPr>
        </p:nvSpPr>
        <p:spPr/>
        <p:txBody>
          <a:bodyPr/>
          <a:lstStyle/>
          <a:p>
            <a:pPr algn="ctr"/>
            <a:r>
              <a:rPr lang="el-GR" sz="1800" dirty="0" err="1">
                <a:latin typeface="Candara" panose="020E0502030303020204" pitchFamily="34" charset="0"/>
              </a:rPr>
              <a:t>Σχεση</a:t>
            </a:r>
            <a:r>
              <a:rPr lang="el-GR" sz="1800" dirty="0">
                <a:latin typeface="Candara" panose="020E0502030303020204" pitchFamily="34" charset="0"/>
              </a:rPr>
              <a:t> με </a:t>
            </a:r>
            <a:r>
              <a:rPr lang="el-GR" sz="1800" dirty="0" err="1">
                <a:latin typeface="Candara" panose="020E0502030303020204" pitchFamily="34" charset="0"/>
              </a:rPr>
              <a:t>αλλες</a:t>
            </a:r>
            <a:r>
              <a:rPr lang="el-GR" sz="1800" dirty="0">
                <a:latin typeface="Candara" panose="020E0502030303020204" pitchFamily="34" charset="0"/>
              </a:rPr>
              <a:t> </a:t>
            </a:r>
            <a:r>
              <a:rPr lang="el-GR" sz="1800" dirty="0" err="1">
                <a:latin typeface="Candara" panose="020E0502030303020204" pitchFamily="34" charset="0"/>
              </a:rPr>
              <a:t>ανοιχτες</a:t>
            </a:r>
            <a:r>
              <a:rPr lang="el-GR" sz="1800" dirty="0">
                <a:latin typeface="Candara" panose="020E0502030303020204" pitchFamily="34" charset="0"/>
              </a:rPr>
              <a:t>  </a:t>
            </a:r>
            <a:r>
              <a:rPr lang="el-GR" sz="1800" dirty="0" err="1">
                <a:latin typeface="Candara" panose="020E0502030303020204" pitchFamily="34" charset="0"/>
              </a:rPr>
              <a:t>ΕΚπαιδευτικες</a:t>
            </a:r>
            <a:r>
              <a:rPr lang="el-GR" sz="1800" dirty="0">
                <a:latin typeface="Candara" panose="020E0502030303020204" pitchFamily="34" charset="0"/>
              </a:rPr>
              <a:t> </a:t>
            </a:r>
            <a:r>
              <a:rPr lang="el-GR" sz="1800" dirty="0" err="1">
                <a:latin typeface="Candara" panose="020E0502030303020204" pitchFamily="34" charset="0"/>
              </a:rPr>
              <a:t>πρακτικες</a:t>
            </a:r>
            <a:br>
              <a:rPr lang="el-GR" sz="1800" dirty="0">
                <a:latin typeface="Candara" panose="020E0502030303020204" pitchFamily="34" charset="0"/>
              </a:rPr>
            </a:br>
            <a:endParaRPr lang="el-GR" sz="1800" dirty="0">
              <a:latin typeface="Candara" panose="020E0502030303020204" pitchFamily="34" charset="0"/>
            </a:endParaRPr>
          </a:p>
        </p:txBody>
      </p:sp>
      <p:sp>
        <p:nvSpPr>
          <p:cNvPr id="3" name="Θέση αριθμού διαφάνειας 2">
            <a:extLst>
              <a:ext uri="{FF2B5EF4-FFF2-40B4-BE49-F238E27FC236}">
                <a16:creationId xmlns:a16="http://schemas.microsoft.com/office/drawing/2014/main" id="{9E4D30BE-5A2C-49CD-89E6-A072D89E89AB}"/>
              </a:ext>
            </a:extLst>
          </p:cNvPr>
          <p:cNvSpPr>
            <a:spLocks noGrp="1"/>
          </p:cNvSpPr>
          <p:nvPr>
            <p:ph type="sldNum" sz="quarter" idx="12"/>
          </p:nvPr>
        </p:nvSpPr>
        <p:spPr/>
        <p:txBody>
          <a:bodyPr/>
          <a:lstStyle/>
          <a:p>
            <a:fld id="{2754ED01-E2A0-4C1E-8E21-014B99041579}" type="slidenum">
              <a:rPr lang="en-US" smtClean="0"/>
              <a:pPr/>
              <a:t>32</a:t>
            </a:fld>
            <a:endParaRPr lang="en-US" dirty="0"/>
          </a:p>
        </p:txBody>
      </p:sp>
      <p:sp>
        <p:nvSpPr>
          <p:cNvPr id="4" name="Θέση περιεχομένου 3">
            <a:extLst>
              <a:ext uri="{FF2B5EF4-FFF2-40B4-BE49-F238E27FC236}">
                <a16:creationId xmlns:a16="http://schemas.microsoft.com/office/drawing/2014/main" id="{6BDBC715-C5FA-4FA5-B2E0-B49510FCA17A}"/>
              </a:ext>
            </a:extLst>
          </p:cNvPr>
          <p:cNvSpPr>
            <a:spLocks noGrp="1"/>
          </p:cNvSpPr>
          <p:nvPr>
            <p:ph sz="half" idx="2"/>
          </p:nvPr>
        </p:nvSpPr>
        <p:spPr/>
        <p:txBody>
          <a:bodyPr>
            <a:normAutofit fontScale="62500" lnSpcReduction="20000"/>
          </a:bodyPr>
          <a:lstStyle/>
          <a:p>
            <a:pPr algn="just">
              <a:lnSpc>
                <a:spcPct val="107000"/>
              </a:lnSpc>
              <a:spcAft>
                <a:spcPts val="800"/>
              </a:spcAft>
            </a:pPr>
            <a:r>
              <a:rPr lang="el-GR" dirty="0">
                <a:ea typeface="STKaiti" panose="02010600040101010101" pitchFamily="2" charset="-122"/>
                <a:cs typeface="Tahoma" panose="020B0604030504040204" pitchFamily="34" charset="0"/>
              </a:rPr>
              <a:t>             Η καινοτομία της δράσης μας έγκειται στις καινοτόμες παιδαγωγικές διδακτικές μεθόδους που εφαρμόσαμε και στη χρήση της Τεχνολογίας και Πληροφορικής από τους μαθητές μας. Το περιβάλλον του </a:t>
            </a:r>
            <a:r>
              <a:rPr lang="en-US" dirty="0">
                <a:ea typeface="STKaiti" panose="02010600040101010101" pitchFamily="2" charset="-122"/>
                <a:cs typeface="Tahoma" panose="020B0604030504040204" pitchFamily="34" charset="0"/>
              </a:rPr>
              <a:t>blog </a:t>
            </a:r>
            <a:r>
              <a:rPr lang="el-GR" dirty="0">
                <a:ea typeface="STKaiti" panose="02010600040101010101" pitchFamily="2" charset="-122"/>
                <a:cs typeface="Tahoma" panose="020B0604030504040204" pitchFamily="34" charset="0"/>
              </a:rPr>
              <a:t>της τάξης βοήθησε πολύ στην εξ αποστάσεως επικοινωνία των μαθητών και στη υποστήριξη μιας πληθώρας συνεργατικών εργαλείων. Έτσι, οι μαθητές συγκέντρωσαν από κοινού σε ομάδες τις απαιτούμενες πληροφορίες και  υποστηρίξαν ιδιαίτερα τη διαδικαστική γνώση (μαθαίνω πώς να μαθαίνω) . </a:t>
            </a:r>
            <a:endParaRPr lang="el-GR" sz="2000" dirty="0">
              <a:ea typeface="STKaiti" panose="02010600040101010101" pitchFamily="2" charset="-122"/>
              <a:cs typeface="Tahoma" panose="020B0604030504040204" pitchFamily="34" charset="0"/>
            </a:endParaRPr>
          </a:p>
          <a:p>
            <a:pPr>
              <a:lnSpc>
                <a:spcPct val="107000"/>
              </a:lnSpc>
              <a:spcAft>
                <a:spcPts val="800"/>
              </a:spcAft>
            </a:pPr>
            <a:r>
              <a:rPr lang="el-GR" dirty="0">
                <a:ea typeface="STKaiti" panose="02010600040101010101" pitchFamily="2" charset="-122"/>
                <a:cs typeface="Tahoma" panose="020B0604030504040204" pitchFamily="34" charset="0"/>
              </a:rPr>
              <a:t>        Η πρωτοτυπία της παρούσας ανοικτής εκπαιδευτικής πρακτικής έγκειται στο γεγονός ότι αξιοποιεί δεδομένα από το Ανοιχτό Μαθησιακό περιβάλλον του Φωτόδεντρου μέσω των ΤΠΕ , προτείνει την ανάλυση πρωτογενών πηγών για την απόκτηση της γνώσης, ασκεί την κρίση τον έλεγχο των πληροφοριών, προάγει τη </a:t>
            </a:r>
            <a:r>
              <a:rPr lang="el-GR" dirty="0" err="1">
                <a:ea typeface="STKaiti" panose="02010600040101010101" pitchFamily="2" charset="-122"/>
                <a:cs typeface="Tahoma" panose="020B0604030504040204" pitchFamily="34" charset="0"/>
              </a:rPr>
              <a:t>συνεργατικότητα</a:t>
            </a:r>
            <a:r>
              <a:rPr lang="el-GR" dirty="0">
                <a:ea typeface="STKaiti" panose="02010600040101010101" pitchFamily="2" charset="-122"/>
                <a:cs typeface="Tahoma" panose="020B0604030504040204" pitchFamily="34" charset="0"/>
              </a:rPr>
              <a:t> και τη μαθητική αυτενέργεια , αξιοποιεί δεδομένα της γλωσσικής διδασκαλίας (παραγωγή ομιλίας, διαλόγου, επιστολής , ημερολογίου) , συμβάλλει στην κατανόηση του τρόπου ζωής μιας άλλης εποχής μέσα από το παιχνίδι ρόλων κάθε ομάδας και τέλος ολοκληρώνει την εξαγωγή συμπερασμάτων με τη δημιουργία εικαστικών έργων.</a:t>
            </a:r>
            <a:endParaRPr lang="el-GR" sz="2000" dirty="0">
              <a:ea typeface="STKaiti" panose="02010600040101010101" pitchFamily="2" charset="-122"/>
              <a:cs typeface="Tahoma" panose="020B0604030504040204" pitchFamily="34" charset="0"/>
            </a:endParaRPr>
          </a:p>
          <a:p>
            <a:pPr>
              <a:lnSpc>
                <a:spcPct val="107000"/>
              </a:lnSpc>
              <a:spcAft>
                <a:spcPts val="800"/>
              </a:spcAft>
            </a:pPr>
            <a:r>
              <a:rPr lang="el-GR" dirty="0">
                <a:ea typeface="STKaiti" panose="02010600040101010101" pitchFamily="2" charset="-122"/>
                <a:cs typeface="Tahoma" panose="020B0604030504040204" pitchFamily="34" charset="0"/>
              </a:rPr>
              <a:t> </a:t>
            </a:r>
            <a:endParaRPr lang="el-GR" sz="2000" dirty="0">
              <a:ea typeface="STKaiti" panose="02010600040101010101" pitchFamily="2" charset="-122"/>
              <a:cs typeface="Tahoma" panose="020B0604030504040204" pitchFamily="34" charset="0"/>
            </a:endParaRPr>
          </a:p>
          <a:p>
            <a:pPr algn="just">
              <a:lnSpc>
                <a:spcPct val="107000"/>
              </a:lnSpc>
              <a:spcAft>
                <a:spcPts val="800"/>
              </a:spcAft>
            </a:pPr>
            <a:endParaRPr lang="el-GR" dirty="0">
              <a:latin typeface="Candara" panose="020E0502030303020204" pitchFamily="34" charset="0"/>
              <a:ea typeface="STKaiti" panose="02010600040101010101" pitchFamily="2" charset="-122"/>
              <a:cs typeface="Tahoma" panose="020B0604030504040204" pitchFamily="34" charset="0"/>
            </a:endParaRPr>
          </a:p>
          <a:p>
            <a:pPr algn="just">
              <a:lnSpc>
                <a:spcPct val="107000"/>
              </a:lnSpc>
              <a:spcAft>
                <a:spcPts val="800"/>
              </a:spcAft>
            </a:pPr>
            <a:endParaRPr lang="el-GR" b="1" dirty="0">
              <a:latin typeface="Candara" panose="020E0502030303020204" pitchFamily="34" charset="0"/>
              <a:ea typeface="STKaiti" panose="02010600040101010101" pitchFamily="2" charset="-122"/>
              <a:cs typeface="Tahoma" panose="020B0604030504040204" pitchFamily="34" charset="0"/>
            </a:endParaRPr>
          </a:p>
          <a:p>
            <a:pPr algn="just">
              <a:lnSpc>
                <a:spcPct val="107000"/>
              </a:lnSpc>
              <a:spcAft>
                <a:spcPts val="800"/>
              </a:spcAft>
            </a:pPr>
            <a:endParaRPr lang="el-GR" dirty="0"/>
          </a:p>
        </p:txBody>
      </p:sp>
    </p:spTree>
    <p:extLst>
      <p:ext uri="{BB962C8B-B14F-4D97-AF65-F5344CB8AC3E}">
        <p14:creationId xmlns:p14="http://schemas.microsoft.com/office/powerpoint/2010/main" val="2987464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07EDAA-A578-4E12-9B0B-4885064CAD92}"/>
              </a:ext>
            </a:extLst>
          </p:cNvPr>
          <p:cNvSpPr>
            <a:spLocks noGrp="1"/>
          </p:cNvSpPr>
          <p:nvPr>
            <p:ph type="title"/>
          </p:nvPr>
        </p:nvSpPr>
        <p:spPr/>
        <p:txBody>
          <a:bodyPr/>
          <a:lstStyle/>
          <a:p>
            <a:pPr algn="l"/>
            <a:r>
              <a:rPr lang="el-GR" sz="2000" dirty="0">
                <a:latin typeface="Candara" panose="020E0502030303020204" pitchFamily="34" charset="0"/>
              </a:rPr>
              <a:t>Αξιοποίηση, </a:t>
            </a:r>
            <a:r>
              <a:rPr lang="el-GR" sz="2000" dirty="0" err="1">
                <a:latin typeface="Candara" panose="020E0502030303020204" pitchFamily="34" charset="0"/>
              </a:rPr>
              <a:t>γενικευση</a:t>
            </a:r>
            <a:r>
              <a:rPr lang="en-US" sz="2000" dirty="0">
                <a:latin typeface="Candara" panose="020E0502030303020204" pitchFamily="34" charset="0"/>
              </a:rPr>
              <a:t>, </a:t>
            </a:r>
            <a:r>
              <a:rPr lang="el-GR" sz="2000" dirty="0" err="1">
                <a:latin typeface="Candara" panose="020E0502030303020204" pitchFamily="34" charset="0"/>
              </a:rPr>
              <a:t>επεκτασιμοτητα</a:t>
            </a:r>
            <a:br>
              <a:rPr lang="el-GR" sz="2000" dirty="0">
                <a:latin typeface="Candara" panose="020E0502030303020204" pitchFamily="34" charset="0"/>
              </a:rPr>
            </a:br>
            <a:endParaRPr lang="el-GR" sz="2000" dirty="0">
              <a:latin typeface="Candara" panose="020E0502030303020204" pitchFamily="34" charset="0"/>
            </a:endParaRPr>
          </a:p>
        </p:txBody>
      </p:sp>
      <p:sp>
        <p:nvSpPr>
          <p:cNvPr id="3" name="Θέση αριθμού διαφάνειας 2">
            <a:extLst>
              <a:ext uri="{FF2B5EF4-FFF2-40B4-BE49-F238E27FC236}">
                <a16:creationId xmlns:a16="http://schemas.microsoft.com/office/drawing/2014/main" id="{224C8CB8-B88A-4B6D-9EC6-3DF4ABE53FA4}"/>
              </a:ext>
            </a:extLst>
          </p:cNvPr>
          <p:cNvSpPr>
            <a:spLocks noGrp="1"/>
          </p:cNvSpPr>
          <p:nvPr>
            <p:ph type="sldNum" sz="quarter" idx="12"/>
          </p:nvPr>
        </p:nvSpPr>
        <p:spPr/>
        <p:txBody>
          <a:bodyPr/>
          <a:lstStyle/>
          <a:p>
            <a:fld id="{2754ED01-E2A0-4C1E-8E21-014B99041579}" type="slidenum">
              <a:rPr lang="en-US" smtClean="0"/>
              <a:pPr/>
              <a:t>33</a:t>
            </a:fld>
            <a:endParaRPr lang="en-US" dirty="0"/>
          </a:p>
        </p:txBody>
      </p:sp>
      <p:sp>
        <p:nvSpPr>
          <p:cNvPr id="4" name="Θέση περιεχομένου 3">
            <a:extLst>
              <a:ext uri="{FF2B5EF4-FFF2-40B4-BE49-F238E27FC236}">
                <a16:creationId xmlns:a16="http://schemas.microsoft.com/office/drawing/2014/main" id="{ED6B9C22-76C2-417D-B6EA-50DB2A6018E9}"/>
              </a:ext>
            </a:extLst>
          </p:cNvPr>
          <p:cNvSpPr>
            <a:spLocks noGrp="1"/>
          </p:cNvSpPr>
          <p:nvPr>
            <p:ph sz="half" idx="2"/>
          </p:nvPr>
        </p:nvSpPr>
        <p:spPr/>
        <p:txBody>
          <a:bodyPr>
            <a:normAutofit fontScale="62500" lnSpcReduction="20000"/>
          </a:bodyPr>
          <a:lstStyle/>
          <a:p>
            <a:r>
              <a:rPr lang="el-GR" dirty="0"/>
              <a:t>     </a:t>
            </a:r>
          </a:p>
          <a:p>
            <a:pPr>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Η παρούσα πρακτική  μπορεί να εφαρμοστεί ως μάθημα project στους μαθητές της Β΄ Γυμνασίου και Β΄ Λυκείου, αφού το θέμα « Καθημερινή ζωή στο Βυζάντιο» αποτελεί αντικείμενο μελέτης της βυζαντινής ιστορίας των δύο τάξεων. </a:t>
            </a:r>
            <a:endParaRPr lang="el-GR" sz="20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Ακόμη, μπορεί να ενταχθεί  στο πρόγραμμα σχολικών δραστηριοτήτων « Πολιτιστικά θέματα ».  Οι μαθητές του γυμνασίου Δομένικου παρουσίασαν την εργασία τους στο 6ο ψηφιακό  φεστιβάλ μαθητικής δημιουργίας στη Λάρισα. </a:t>
            </a:r>
            <a:endParaRPr lang="el-GR" sz="20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Είναι δυνατή επιπλέον η χρήση του στο πλαίσιο ενός </a:t>
            </a:r>
            <a:r>
              <a:rPr lang="el-GR" dirty="0" err="1">
                <a:latin typeface="Candara" panose="020E0502030303020204" pitchFamily="34" charset="0"/>
                <a:ea typeface="STKaiti" panose="02010600040101010101" pitchFamily="2" charset="-122"/>
                <a:cs typeface="Tahoma" panose="020B0604030504040204" pitchFamily="34" charset="0"/>
              </a:rPr>
              <a:t>eTwinning</a:t>
            </a:r>
            <a:r>
              <a:rPr lang="el-GR" dirty="0">
                <a:latin typeface="Candara" panose="020E0502030303020204" pitchFamily="34" charset="0"/>
                <a:ea typeface="STKaiti" panose="02010600040101010101" pitchFamily="2" charset="-122"/>
                <a:cs typeface="Tahoma" panose="020B0604030504040204" pitchFamily="34" charset="0"/>
              </a:rPr>
              <a:t> προγράμματος για τη μελέτη της Καθημερινότητας των ανθρώπων  παρελθόντος- παρόντος σε διάφορες χρονικές φάσεις της Ιστορίας. </a:t>
            </a:r>
            <a:endParaRPr lang="el-GR" sz="20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Τέλος, ο εκπαιδευτικός μπορεί να χρησιμοποιήσει μεμονωμένες ασκήσεις της εκπαιδευτικής πρακτικής κατά τη διδασκαλία του αντίστοιχου Κεφαλαίου της Ιστορίας β΄ γυμνασίου, για την επαρκέστερη εμπέδωση της ενότητας. </a:t>
            </a:r>
            <a:endParaRPr lang="el-GR" sz="20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 </a:t>
            </a:r>
            <a:endParaRPr lang="el-GR" sz="2000" dirty="0">
              <a:latin typeface="Candara" panose="020E0502030303020204" pitchFamily="34" charset="0"/>
              <a:ea typeface="STKaiti" panose="02010600040101010101" pitchFamily="2" charset="-122"/>
              <a:cs typeface="Tahoma" panose="020B0604030504040204" pitchFamily="34" charset="0"/>
            </a:endParaRPr>
          </a:p>
          <a:p>
            <a:endParaRPr lang="el-GR" dirty="0"/>
          </a:p>
          <a:p>
            <a:endParaRPr lang="el-GR" dirty="0"/>
          </a:p>
        </p:txBody>
      </p:sp>
    </p:spTree>
    <p:extLst>
      <p:ext uri="{BB962C8B-B14F-4D97-AF65-F5344CB8AC3E}">
        <p14:creationId xmlns:p14="http://schemas.microsoft.com/office/powerpoint/2010/main" val="3278116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275563-BD07-41B6-984F-6292410B169E}"/>
              </a:ext>
            </a:extLst>
          </p:cNvPr>
          <p:cNvSpPr>
            <a:spLocks noGrp="1"/>
          </p:cNvSpPr>
          <p:nvPr>
            <p:ph type="title"/>
          </p:nvPr>
        </p:nvSpPr>
        <p:spPr/>
        <p:txBody>
          <a:bodyPr/>
          <a:lstStyle/>
          <a:p>
            <a:r>
              <a:rPr lang="el-GR" dirty="0"/>
              <a:t>ΒΙΒΛΙΟΓΡΑΦΙΑ </a:t>
            </a:r>
          </a:p>
        </p:txBody>
      </p:sp>
      <p:sp>
        <p:nvSpPr>
          <p:cNvPr id="3" name="Θέση αριθμού διαφάνειας 2">
            <a:extLst>
              <a:ext uri="{FF2B5EF4-FFF2-40B4-BE49-F238E27FC236}">
                <a16:creationId xmlns:a16="http://schemas.microsoft.com/office/drawing/2014/main" id="{99886758-9E5B-4E78-841C-D7FFECB2AC9F}"/>
              </a:ext>
            </a:extLst>
          </p:cNvPr>
          <p:cNvSpPr>
            <a:spLocks noGrp="1"/>
          </p:cNvSpPr>
          <p:nvPr>
            <p:ph type="sldNum" sz="quarter" idx="12"/>
          </p:nvPr>
        </p:nvSpPr>
        <p:spPr/>
        <p:txBody>
          <a:bodyPr/>
          <a:lstStyle/>
          <a:p>
            <a:fld id="{2754ED01-E2A0-4C1E-8E21-014B99041579}" type="slidenum">
              <a:rPr lang="en-US" smtClean="0"/>
              <a:pPr/>
              <a:t>34</a:t>
            </a:fld>
            <a:endParaRPr lang="en-US" dirty="0"/>
          </a:p>
        </p:txBody>
      </p:sp>
      <p:sp>
        <p:nvSpPr>
          <p:cNvPr id="4" name="Θέση περιεχομένου 3">
            <a:extLst>
              <a:ext uri="{FF2B5EF4-FFF2-40B4-BE49-F238E27FC236}">
                <a16:creationId xmlns:a16="http://schemas.microsoft.com/office/drawing/2014/main" id="{6C6CB64A-87FB-47B5-A6A7-1C5458C964C3}"/>
              </a:ext>
            </a:extLst>
          </p:cNvPr>
          <p:cNvSpPr>
            <a:spLocks noGrp="1"/>
          </p:cNvSpPr>
          <p:nvPr>
            <p:ph sz="half" idx="2"/>
          </p:nvPr>
        </p:nvSpPr>
        <p:spPr/>
        <p:txBody>
          <a:bodyPr>
            <a:normAutofit fontScale="70000" lnSpcReduction="20000"/>
          </a:bodyPr>
          <a:lstStyle/>
          <a:p>
            <a:pPr>
              <a:lnSpc>
                <a:spcPct val="107000"/>
              </a:lnSpc>
              <a:spcAft>
                <a:spcPts val="800"/>
              </a:spcAft>
            </a:pPr>
            <a:r>
              <a:rPr lang="el-GR" b="1" u="sng" dirty="0">
                <a:latin typeface="Candara" panose="020E0502030303020204" pitchFamily="34" charset="0"/>
                <a:ea typeface="STKaiti" panose="02010600040101010101" pitchFamily="2" charset="-122"/>
                <a:cs typeface="Tahoma" panose="020B0604030504040204" pitchFamily="34" charset="0"/>
              </a:rPr>
              <a:t>ΒΙΒΛΙΟΓΡΑΦΙΑ</a:t>
            </a:r>
            <a:endParaRPr lang="el-GR" sz="20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dirty="0" err="1">
                <a:latin typeface="Candara" panose="020E0502030303020204" pitchFamily="34" charset="0"/>
                <a:ea typeface="STKaiti" panose="02010600040101010101" pitchFamily="2" charset="-122"/>
                <a:cs typeface="Tahoma" panose="020B0604030504040204" pitchFamily="34" charset="0"/>
              </a:rPr>
              <a:t>Βοσνιάδου</a:t>
            </a:r>
            <a:r>
              <a:rPr lang="el-GR" dirty="0">
                <a:latin typeface="Candara" panose="020E0502030303020204" pitchFamily="34" charset="0"/>
                <a:ea typeface="STKaiti" panose="02010600040101010101" pitchFamily="2" charset="-122"/>
                <a:cs typeface="Tahoma" panose="020B0604030504040204" pitchFamily="34" charset="0"/>
              </a:rPr>
              <a:t>, Σ. (2006). Παιδιά, Σχολεία και Υπολογιστές. Αθήνα: </a:t>
            </a:r>
            <a:r>
              <a:rPr lang="en-US" dirty="0">
                <a:latin typeface="Candara" panose="020E0502030303020204" pitchFamily="34" charset="0"/>
                <a:ea typeface="STKaiti" panose="02010600040101010101" pitchFamily="2" charset="-122"/>
                <a:cs typeface="Tahoma" panose="020B0604030504040204" pitchFamily="34" charset="0"/>
              </a:rPr>
              <a:t>Gutenberg</a:t>
            </a:r>
            <a:endParaRPr lang="el-GR" sz="20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n-US" dirty="0" err="1">
                <a:latin typeface="Candara" panose="020E0502030303020204" pitchFamily="34" charset="0"/>
                <a:ea typeface="STKaiti" panose="02010600040101010101" pitchFamily="2" charset="-122"/>
                <a:cs typeface="Tahoma" panose="020B0604030504040204" pitchFamily="34" charset="0"/>
              </a:rPr>
              <a:t>Fountopoulou</a:t>
            </a:r>
            <a:r>
              <a:rPr lang="en-US" dirty="0">
                <a:latin typeface="Candara" panose="020E0502030303020204" pitchFamily="34" charset="0"/>
                <a:ea typeface="STKaiti" panose="02010600040101010101" pitchFamily="2" charset="-122"/>
                <a:cs typeface="Tahoma" panose="020B0604030504040204" pitchFamily="34" charset="0"/>
              </a:rPr>
              <a:t>, M.-Z., </a:t>
            </a:r>
            <a:r>
              <a:rPr lang="en-US" dirty="0" err="1">
                <a:latin typeface="Candara" panose="020E0502030303020204" pitchFamily="34" charset="0"/>
                <a:ea typeface="STKaiti" panose="02010600040101010101" pitchFamily="2" charset="-122"/>
                <a:cs typeface="Tahoma" panose="020B0604030504040204" pitchFamily="34" charset="0"/>
              </a:rPr>
              <a:t>Naki</a:t>
            </a:r>
            <a:r>
              <a:rPr lang="en-US" dirty="0">
                <a:latin typeface="Candara" panose="020E0502030303020204" pitchFamily="34" charset="0"/>
                <a:ea typeface="STKaiti" panose="02010600040101010101" pitchFamily="2" charset="-122"/>
                <a:cs typeface="Tahoma" panose="020B0604030504040204" pitchFamily="34" charset="0"/>
              </a:rPr>
              <a:t>, St., </a:t>
            </a:r>
            <a:r>
              <a:rPr lang="en-US" dirty="0" err="1">
                <a:latin typeface="Candara" panose="020E0502030303020204" pitchFamily="34" charset="0"/>
                <a:ea typeface="STKaiti" panose="02010600040101010101" pitchFamily="2" charset="-122"/>
                <a:cs typeface="Tahoma" panose="020B0604030504040204" pitchFamily="34" charset="0"/>
              </a:rPr>
              <a:t>Tryfiatis</a:t>
            </a:r>
            <a:r>
              <a:rPr lang="en-US" dirty="0">
                <a:latin typeface="Candara" panose="020E0502030303020204" pitchFamily="34" charset="0"/>
                <a:ea typeface="STKaiti" panose="02010600040101010101" pitchFamily="2" charset="-122"/>
                <a:cs typeface="Tahoma" panose="020B0604030504040204" pitchFamily="34" charset="0"/>
              </a:rPr>
              <a:t>, I., </a:t>
            </a:r>
            <a:r>
              <a:rPr lang="en-US" dirty="0" err="1">
                <a:latin typeface="Candara" panose="020E0502030303020204" pitchFamily="34" charset="0"/>
                <a:ea typeface="STKaiti" panose="02010600040101010101" pitchFamily="2" charset="-122"/>
                <a:cs typeface="Tahoma" panose="020B0604030504040204" pitchFamily="34" charset="0"/>
              </a:rPr>
              <a:t>Loumou</a:t>
            </a:r>
            <a:r>
              <a:rPr lang="en-US" dirty="0">
                <a:latin typeface="Candara" panose="020E0502030303020204" pitchFamily="34" charset="0"/>
                <a:ea typeface="STKaiti" panose="02010600040101010101" pitchFamily="2" charset="-122"/>
                <a:cs typeface="Tahoma" panose="020B0604030504040204" pitchFamily="34" charset="0"/>
              </a:rPr>
              <a:t>, M. (2009). Innovative Teaching Strategies on the diachronic view of Greek as mother tongue :From ancient to modern </a:t>
            </a:r>
            <a:r>
              <a:rPr lang="en-US" dirty="0" err="1">
                <a:latin typeface="Candara" panose="020E0502030303020204" pitchFamily="34" charset="0"/>
                <a:ea typeface="STKaiti" panose="02010600040101010101" pitchFamily="2" charset="-122"/>
                <a:cs typeface="Tahoma" panose="020B0604030504040204" pitchFamily="34" charset="0"/>
              </a:rPr>
              <a:t>greek</a:t>
            </a:r>
            <a:r>
              <a:rPr lang="en-US" dirty="0">
                <a:latin typeface="Candara" panose="020E0502030303020204" pitchFamily="34" charset="0"/>
                <a:ea typeface="STKaiti" panose="02010600040101010101" pitchFamily="2" charset="-122"/>
                <a:cs typeface="Tahoma" panose="020B0604030504040204" pitchFamily="34" charset="0"/>
              </a:rPr>
              <a:t> language .The problems of education in the 21</a:t>
            </a:r>
            <a:r>
              <a:rPr lang="en-US" baseline="30000" dirty="0">
                <a:latin typeface="Candara" panose="020E0502030303020204" pitchFamily="34" charset="0"/>
                <a:ea typeface="STKaiti" panose="02010600040101010101" pitchFamily="2" charset="-122"/>
                <a:cs typeface="Tahoma" panose="020B0604030504040204" pitchFamily="34" charset="0"/>
              </a:rPr>
              <a:t>st</a:t>
            </a:r>
            <a:r>
              <a:rPr lang="en-US" dirty="0">
                <a:latin typeface="Candara" panose="020E0502030303020204" pitchFamily="34" charset="0"/>
                <a:ea typeface="STKaiti" panose="02010600040101010101" pitchFamily="2" charset="-122"/>
                <a:cs typeface="Tahoma" panose="020B0604030504040204" pitchFamily="34" charset="0"/>
              </a:rPr>
              <a:t> Century . </a:t>
            </a:r>
            <a:r>
              <a:rPr lang="el-GR" dirty="0">
                <a:latin typeface="Candara" panose="020E0502030303020204" pitchFamily="34" charset="0"/>
                <a:ea typeface="STKaiti" panose="02010600040101010101" pitchFamily="2" charset="-122"/>
                <a:cs typeface="Tahoma" panose="020B0604030504040204" pitchFamily="34" charset="0"/>
              </a:rPr>
              <a:t>Διαθέσιμο στο </a:t>
            </a:r>
            <a:r>
              <a:rPr lang="en-US" dirty="0">
                <a:latin typeface="Candara" panose="020E0502030303020204" pitchFamily="34" charset="0"/>
                <a:ea typeface="STKaiti" panose="02010600040101010101" pitchFamily="2" charset="-122"/>
                <a:cs typeface="Tahoma" panose="020B0604030504040204" pitchFamily="34" charset="0"/>
              </a:rPr>
              <a:t>http</a:t>
            </a:r>
            <a:r>
              <a:rPr lang="el-GR" dirty="0">
                <a:latin typeface="Candara" panose="020E0502030303020204" pitchFamily="34" charset="0"/>
                <a:ea typeface="STKaiti" panose="02010600040101010101" pitchFamily="2" charset="-122"/>
                <a:cs typeface="Tahoma" panose="020B0604030504040204" pitchFamily="34" charset="0"/>
              </a:rPr>
              <a:t>:// </a:t>
            </a:r>
            <a:r>
              <a:rPr lang="en-US"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www</a:t>
            </a:r>
            <a:r>
              <a:rPr lang="el-GR"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a:t>
            </a:r>
            <a:r>
              <a:rPr lang="en-US" u="sng" dirty="0" err="1">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scientiasocialis</a:t>
            </a:r>
            <a:r>
              <a:rPr lang="el-GR"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a:t>
            </a:r>
            <a:r>
              <a:rPr lang="en-US" u="sng" dirty="0" err="1">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lt</a:t>
            </a:r>
            <a:r>
              <a:rPr lang="el-GR"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a:t>
            </a:r>
            <a:r>
              <a:rPr lang="en-US"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pec</a:t>
            </a:r>
            <a:r>
              <a:rPr lang="el-GR"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a:t>
            </a:r>
            <a:r>
              <a:rPr lang="en-US"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files</a:t>
            </a:r>
            <a:r>
              <a:rPr lang="el-GR"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a:t>
            </a:r>
            <a:r>
              <a:rPr lang="en-US"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pdf</a:t>
            </a:r>
            <a:r>
              <a:rPr lang="el-GR"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a:t>
            </a:r>
            <a:r>
              <a:rPr lang="en-US"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vol</a:t>
            </a:r>
            <a:r>
              <a:rPr lang="el-GR"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18/51-59.</a:t>
            </a:r>
            <a:r>
              <a:rPr lang="en-US" u="sng" dirty="0" err="1">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Fountopoulou</a:t>
            </a:r>
            <a:r>
              <a:rPr lang="el-GR"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_</a:t>
            </a:r>
            <a:r>
              <a:rPr lang="en-US"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Vol</a:t>
            </a:r>
            <a:r>
              <a:rPr lang="el-GR"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.18.</a:t>
            </a:r>
            <a:r>
              <a:rPr lang="en-US"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2">
                  <a:extLst>
                    <a:ext uri="{A12FA001-AC4F-418D-AE19-62706E023703}">
                      <ahyp:hlinkClr xmlns:ahyp="http://schemas.microsoft.com/office/drawing/2018/hyperlinkcolor" val="tx"/>
                    </a:ext>
                  </a:extLst>
                </a:hlinkClick>
              </a:rPr>
              <a:t>pdf</a:t>
            </a:r>
            <a:endParaRPr lang="el-GR" sz="20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n-US" dirty="0">
                <a:latin typeface="Candara" panose="020E0502030303020204" pitchFamily="34" charset="0"/>
                <a:ea typeface="STKaiti" panose="02010600040101010101" pitchFamily="2" charset="-122"/>
                <a:cs typeface="Tahoma" panose="020B0604030504040204" pitchFamily="34" charset="0"/>
              </a:rPr>
              <a:t>Gee, J. P. (2007). What video games have  to teach us about learning and literacy. New York</a:t>
            </a:r>
            <a:r>
              <a:rPr lang="el-GR" dirty="0">
                <a:latin typeface="Candara" panose="020E0502030303020204" pitchFamily="34" charset="0"/>
                <a:ea typeface="STKaiti" panose="02010600040101010101" pitchFamily="2" charset="-122"/>
                <a:cs typeface="Tahoma" panose="020B0604030504040204" pitchFamily="34" charset="0"/>
              </a:rPr>
              <a:t>: </a:t>
            </a:r>
            <a:r>
              <a:rPr lang="en-US" dirty="0">
                <a:latin typeface="Candara" panose="020E0502030303020204" pitchFamily="34" charset="0"/>
                <a:ea typeface="STKaiti" panose="02010600040101010101" pitchFamily="2" charset="-122"/>
                <a:cs typeface="Tahoma" panose="020B0604030504040204" pitchFamily="34" charset="0"/>
              </a:rPr>
              <a:t>Palgrave </a:t>
            </a:r>
            <a:r>
              <a:rPr lang="en-US" dirty="0" err="1">
                <a:latin typeface="Candara" panose="020E0502030303020204" pitchFamily="34" charset="0"/>
                <a:ea typeface="STKaiti" panose="02010600040101010101" pitchFamily="2" charset="-122"/>
                <a:cs typeface="Tahoma" panose="020B0604030504040204" pitchFamily="34" charset="0"/>
              </a:rPr>
              <a:t>Macmillian</a:t>
            </a:r>
            <a:r>
              <a:rPr lang="el-GR" dirty="0">
                <a:latin typeface="Candara" panose="020E0502030303020204" pitchFamily="34" charset="0"/>
                <a:ea typeface="STKaiti" panose="02010600040101010101" pitchFamily="2" charset="-122"/>
                <a:cs typeface="Tahoma" panose="020B0604030504040204" pitchFamily="34" charset="0"/>
              </a:rPr>
              <a:t>.</a:t>
            </a:r>
            <a:endParaRPr lang="el-GR" sz="20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dirty="0">
                <a:latin typeface="Candara" panose="020E0502030303020204" pitchFamily="34" charset="0"/>
                <a:ea typeface="STKaiti" panose="02010600040101010101" pitchFamily="2" charset="-122"/>
                <a:cs typeface="Tahoma" panose="020B0604030504040204" pitchFamily="34" charset="0"/>
              </a:rPr>
              <a:t>Ι</a:t>
            </a:r>
            <a:r>
              <a:rPr lang="en-US" dirty="0">
                <a:latin typeface="Candara" panose="020E0502030303020204" pitchFamily="34" charset="0"/>
                <a:ea typeface="STKaiti" panose="02010600040101010101" pitchFamily="2" charset="-122"/>
                <a:cs typeface="Tahoma" panose="020B0604030504040204" pitchFamily="34" charset="0"/>
              </a:rPr>
              <a:t>van </a:t>
            </a:r>
            <a:r>
              <a:rPr lang="en-US" dirty="0" err="1">
                <a:latin typeface="Candara" panose="020E0502030303020204" pitchFamily="34" charset="0"/>
                <a:ea typeface="STKaiti" panose="02010600040101010101" pitchFamily="2" charset="-122"/>
                <a:cs typeface="Tahoma" panose="020B0604030504040204" pitchFamily="34" charset="0"/>
              </a:rPr>
              <a:t>Jablonka</a:t>
            </a:r>
            <a:r>
              <a:rPr lang="el-GR" dirty="0">
                <a:latin typeface="Candara" panose="020E0502030303020204" pitchFamily="34" charset="0"/>
                <a:ea typeface="STKaiti" panose="02010600040101010101" pitchFamily="2" charset="-122"/>
                <a:cs typeface="Tahoma" panose="020B0604030504040204" pitchFamily="34" charset="0"/>
              </a:rPr>
              <a:t> «Η ιστορία είναι μια σύγχρονη λογοτεχνία» Μανιφέστο για τις κοινωνικές επιστήμες ,Πόλις, 2017 .</a:t>
            </a:r>
            <a:endParaRPr lang="el-GR" sz="20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dirty="0" err="1">
                <a:latin typeface="Candara" panose="020E0502030303020204" pitchFamily="34" charset="0"/>
                <a:ea typeface="STKaiti" panose="02010600040101010101" pitchFamily="2" charset="-122"/>
                <a:cs typeface="Tahoma" panose="020B0604030504040204" pitchFamily="34" charset="0"/>
              </a:rPr>
              <a:t>Μετοχιανάκη</a:t>
            </a:r>
            <a:r>
              <a:rPr lang="el-GR" dirty="0">
                <a:latin typeface="Candara" panose="020E0502030303020204" pitchFamily="34" charset="0"/>
                <a:ea typeface="STKaiti" panose="02010600040101010101" pitchFamily="2" charset="-122"/>
                <a:cs typeface="Tahoma" panose="020B0604030504040204" pitchFamily="34" charset="0"/>
              </a:rPr>
              <a:t>, Η. (2008). Εισαγωγή στην παιδαγωγική (3η εκδ.). Ηράκλειο.</a:t>
            </a:r>
            <a:endParaRPr lang="el-GR" sz="2000" dirty="0">
              <a:latin typeface="Candara" panose="020E0502030303020204" pitchFamily="34" charset="0"/>
              <a:ea typeface="STKaiti" panose="02010600040101010101" pitchFamily="2" charset="-122"/>
              <a:cs typeface="Tahoma" panose="020B0604030504040204" pitchFamily="34" charset="0"/>
            </a:endParaRPr>
          </a:p>
          <a:p>
            <a:endParaRPr lang="el-GR" dirty="0"/>
          </a:p>
        </p:txBody>
      </p:sp>
    </p:spTree>
    <p:extLst>
      <p:ext uri="{BB962C8B-B14F-4D97-AF65-F5344CB8AC3E}">
        <p14:creationId xmlns:p14="http://schemas.microsoft.com/office/powerpoint/2010/main" val="42370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0D7779-E141-4C67-9971-10C35E9324AC}"/>
              </a:ext>
            </a:extLst>
          </p:cNvPr>
          <p:cNvSpPr>
            <a:spLocks noGrp="1"/>
          </p:cNvSpPr>
          <p:nvPr>
            <p:ph type="title"/>
          </p:nvPr>
        </p:nvSpPr>
        <p:spPr/>
        <p:txBody>
          <a:bodyPr/>
          <a:lstStyle/>
          <a:p>
            <a:r>
              <a:rPr lang="el-GR" dirty="0" err="1"/>
              <a:t>δικτυογραφια</a:t>
            </a:r>
            <a:endParaRPr lang="el-GR" dirty="0"/>
          </a:p>
        </p:txBody>
      </p:sp>
      <p:sp>
        <p:nvSpPr>
          <p:cNvPr id="3" name="Θέση αριθμού διαφάνειας 2">
            <a:extLst>
              <a:ext uri="{FF2B5EF4-FFF2-40B4-BE49-F238E27FC236}">
                <a16:creationId xmlns:a16="http://schemas.microsoft.com/office/drawing/2014/main" id="{03B2D0F6-CC5D-47DC-86C1-D49465F1F08F}"/>
              </a:ext>
            </a:extLst>
          </p:cNvPr>
          <p:cNvSpPr>
            <a:spLocks noGrp="1"/>
          </p:cNvSpPr>
          <p:nvPr>
            <p:ph type="sldNum" sz="quarter" idx="12"/>
          </p:nvPr>
        </p:nvSpPr>
        <p:spPr/>
        <p:txBody>
          <a:bodyPr/>
          <a:lstStyle/>
          <a:p>
            <a:fld id="{2754ED01-E2A0-4C1E-8E21-014B99041579}" type="slidenum">
              <a:rPr lang="en-US" smtClean="0"/>
              <a:pPr/>
              <a:t>35</a:t>
            </a:fld>
            <a:endParaRPr lang="en-US" dirty="0"/>
          </a:p>
        </p:txBody>
      </p:sp>
      <p:sp>
        <p:nvSpPr>
          <p:cNvPr id="4" name="Θέση περιεχομένου 3">
            <a:extLst>
              <a:ext uri="{FF2B5EF4-FFF2-40B4-BE49-F238E27FC236}">
                <a16:creationId xmlns:a16="http://schemas.microsoft.com/office/drawing/2014/main" id="{F5A2935B-8930-4658-A1A0-1C79003237F5}"/>
              </a:ext>
            </a:extLst>
          </p:cNvPr>
          <p:cNvSpPr>
            <a:spLocks noGrp="1"/>
          </p:cNvSpPr>
          <p:nvPr>
            <p:ph sz="half" idx="2"/>
          </p:nvPr>
        </p:nvSpPr>
        <p:spPr>
          <a:xfrm>
            <a:off x="558385" y="614418"/>
            <a:ext cx="8027229" cy="4129087"/>
          </a:xfrm>
        </p:spPr>
        <p:txBody>
          <a:bodyPr>
            <a:normAutofit fontScale="70000" lnSpcReduction="20000"/>
          </a:bodyPr>
          <a:lstStyle/>
          <a:p>
            <a:r>
              <a:rPr lang="el-GR" dirty="0"/>
              <a:t>Υλικό- Δικτυογραφία</a:t>
            </a:r>
          </a:p>
          <a:p>
            <a:r>
              <a:rPr lang="el-GR" dirty="0"/>
              <a:t>«ΑΙΣΩΠΟΣ» πλατφόρμα, ψηφιακά διδακτικά σενάρια. </a:t>
            </a:r>
            <a:r>
              <a:rPr lang="en-US" dirty="0"/>
              <a:t>http://aesop.iep.edu.gr/node/20245/5056</a:t>
            </a:r>
          </a:p>
          <a:p>
            <a:r>
              <a:rPr lang="en-US" dirty="0"/>
              <a:t>http://aesop.iep.edu.gr/node/20245/5057</a:t>
            </a:r>
          </a:p>
          <a:p>
            <a:r>
              <a:rPr lang="el-GR" dirty="0"/>
              <a:t>Εξερευνώντας τον κόσμο του Βυζαντίου. Σύστημα Ψηφιακών Διαδραστικών Υπηρεσιών Εκπαίδευσης και Προβολής για τον Βυζαντινό Πολιτισμό. </a:t>
            </a:r>
            <a:r>
              <a:rPr lang="en-US" dirty="0"/>
              <a:t>http://exploringbyzantium.gr/EKBMM/Page?name=meleti&amp;lang=gr&amp;id=1&amp;level=1</a:t>
            </a:r>
          </a:p>
          <a:p>
            <a:r>
              <a:rPr lang="en-US" dirty="0"/>
              <a:t>http://exploringbyzantium.gr/EKBMM/Page?name=meleti&amp;lang=gr&amp;id=14&amp;level=1 </a:t>
            </a:r>
          </a:p>
          <a:p>
            <a:r>
              <a:rPr lang="en-US" dirty="0"/>
              <a:t>http://exploringbyzantium.gr/EKBMM/Page?name=meleti&amp;lang=gr&amp;id=21&amp;level=1 </a:t>
            </a:r>
          </a:p>
          <a:p>
            <a:r>
              <a:rPr lang="en-US" dirty="0" err="1"/>
              <a:t>Fountopoulou</a:t>
            </a:r>
            <a:r>
              <a:rPr lang="en-US" dirty="0"/>
              <a:t>, M.-Z., </a:t>
            </a:r>
            <a:r>
              <a:rPr lang="en-US" dirty="0" err="1"/>
              <a:t>Naki</a:t>
            </a:r>
            <a:r>
              <a:rPr lang="en-US" dirty="0"/>
              <a:t>, St., </a:t>
            </a:r>
            <a:r>
              <a:rPr lang="en-US" dirty="0" err="1"/>
              <a:t>Tryfiatis</a:t>
            </a:r>
            <a:r>
              <a:rPr lang="en-US" dirty="0"/>
              <a:t>, I., </a:t>
            </a:r>
            <a:r>
              <a:rPr lang="en-US" dirty="0" err="1"/>
              <a:t>Loumou</a:t>
            </a:r>
            <a:r>
              <a:rPr lang="en-US" dirty="0"/>
              <a:t>, M. (2009). Innovative Teaching Strategies on the diachronic view of Greek as mother tongue :From ancient to modern </a:t>
            </a:r>
            <a:r>
              <a:rPr lang="en-US" dirty="0" err="1"/>
              <a:t>greek</a:t>
            </a:r>
            <a:r>
              <a:rPr lang="en-US" dirty="0"/>
              <a:t> language .The problems of education in the 21st Century , vol. 18,51-59.</a:t>
            </a:r>
            <a:r>
              <a:rPr lang="el-GR" dirty="0"/>
              <a:t>Διαθέσιμο στο </a:t>
            </a:r>
            <a:r>
              <a:rPr lang="en-US" dirty="0"/>
              <a:t>http:// www.scientiasocialis.lt/pec/files/pdf/vol18/51-59.Fountopoulou_Vol.18.pdf</a:t>
            </a:r>
          </a:p>
          <a:p>
            <a:r>
              <a:rPr lang="el-GR" dirty="0"/>
              <a:t>ΙΔΡΥΜΑ ΜΕΙΖΟΝΟΣ ΕΛΛΗΝΙΣΜΟΥ. </a:t>
            </a:r>
            <a:r>
              <a:rPr lang="en-US" dirty="0"/>
              <a:t>http://www.ime.gr/chronos/08/gr/k/index.html</a:t>
            </a:r>
          </a:p>
          <a:p>
            <a:endParaRPr lang="el-GR" dirty="0"/>
          </a:p>
        </p:txBody>
      </p:sp>
    </p:spTree>
    <p:extLst>
      <p:ext uri="{BB962C8B-B14F-4D97-AF65-F5344CB8AC3E}">
        <p14:creationId xmlns:p14="http://schemas.microsoft.com/office/powerpoint/2010/main" val="2611681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AF4C6A-C0AA-48E5-BC7A-CB9C28A72E54}"/>
              </a:ext>
            </a:extLst>
          </p:cNvPr>
          <p:cNvSpPr>
            <a:spLocks noGrp="1"/>
          </p:cNvSpPr>
          <p:nvPr>
            <p:ph type="title"/>
          </p:nvPr>
        </p:nvSpPr>
        <p:spPr/>
        <p:txBody>
          <a:bodyPr/>
          <a:lstStyle/>
          <a:p>
            <a:r>
              <a:rPr lang="el-GR" dirty="0" err="1"/>
              <a:t>δικτυογραφια</a:t>
            </a:r>
            <a:endParaRPr lang="el-GR" dirty="0"/>
          </a:p>
        </p:txBody>
      </p:sp>
      <p:sp>
        <p:nvSpPr>
          <p:cNvPr id="3" name="Θέση αριθμού διαφάνειας 2">
            <a:extLst>
              <a:ext uri="{FF2B5EF4-FFF2-40B4-BE49-F238E27FC236}">
                <a16:creationId xmlns:a16="http://schemas.microsoft.com/office/drawing/2014/main" id="{561728EA-0741-42D8-95FD-91FC606F3BDC}"/>
              </a:ext>
            </a:extLst>
          </p:cNvPr>
          <p:cNvSpPr>
            <a:spLocks noGrp="1"/>
          </p:cNvSpPr>
          <p:nvPr>
            <p:ph type="sldNum" sz="quarter" idx="12"/>
          </p:nvPr>
        </p:nvSpPr>
        <p:spPr/>
        <p:txBody>
          <a:bodyPr/>
          <a:lstStyle/>
          <a:p>
            <a:fld id="{2754ED01-E2A0-4C1E-8E21-014B99041579}" type="slidenum">
              <a:rPr lang="en-US" smtClean="0"/>
              <a:pPr/>
              <a:t>36</a:t>
            </a:fld>
            <a:endParaRPr lang="en-US" dirty="0"/>
          </a:p>
        </p:txBody>
      </p:sp>
      <p:sp>
        <p:nvSpPr>
          <p:cNvPr id="4" name="Θέση περιεχομένου 3">
            <a:extLst>
              <a:ext uri="{FF2B5EF4-FFF2-40B4-BE49-F238E27FC236}">
                <a16:creationId xmlns:a16="http://schemas.microsoft.com/office/drawing/2014/main" id="{6DA6AD2D-5A01-4D13-81F9-4F4338B0C915}"/>
              </a:ext>
            </a:extLst>
          </p:cNvPr>
          <p:cNvSpPr>
            <a:spLocks noGrp="1"/>
          </p:cNvSpPr>
          <p:nvPr>
            <p:ph sz="half" idx="2"/>
          </p:nvPr>
        </p:nvSpPr>
        <p:spPr/>
        <p:txBody>
          <a:bodyPr>
            <a:normAutofit fontScale="77500" lnSpcReduction="20000"/>
          </a:bodyPr>
          <a:lstStyle/>
          <a:p>
            <a:r>
              <a:rPr lang="el-GR" dirty="0"/>
              <a:t>ΛΙΓΗ ΑΚΟΜΗ ΙΣΤΟΡΙΑ. Επιχειρησιακό πρόγραμμα  «Εκπαίδευση και Δια Βίου Μάθηση».</a:t>
            </a:r>
          </a:p>
          <a:p>
            <a:r>
              <a:rPr lang="el-GR" dirty="0"/>
              <a:t>http://reader.ekt.gr/bookReader/show/index.php?lib=EDULLL&amp;item=263&amp;bitstream=263_02#page/24/mode/2up </a:t>
            </a:r>
          </a:p>
          <a:p>
            <a:r>
              <a:rPr lang="el-GR" dirty="0"/>
              <a:t>http://reader.ekt.gr/bookReader/show/index.php?lib=EDULLL&amp;item=263&amp;bitstream=263_02#page/22/mode/2up</a:t>
            </a:r>
          </a:p>
          <a:p>
            <a:r>
              <a:rPr lang="el-GR" dirty="0"/>
              <a:t>ΦΩΤΟΔΕΝΤΡΟ . http://photodentro.edu.gr/lor/r/123456789/234/simple-search?newQuery=yes   </a:t>
            </a:r>
          </a:p>
          <a:p>
            <a:r>
              <a:rPr lang="el-GR" dirty="0"/>
              <a:t>Ο Ιππόδρομος: http://photodentro.edu.gr/lor/r/8521/9130?locale=el</a:t>
            </a:r>
          </a:p>
          <a:p>
            <a:r>
              <a:rPr lang="el-GR" dirty="0"/>
              <a:t>http://photodentro.edu.gr/lor/r/8521/8825?locale=el</a:t>
            </a:r>
          </a:p>
          <a:p>
            <a:r>
              <a:rPr lang="el-GR" dirty="0"/>
              <a:t>Οι Δήμοι : http://photodentro.edu.gr/lor/r/8521/8609?locale=el</a:t>
            </a:r>
          </a:p>
          <a:p>
            <a:r>
              <a:rPr lang="el-GR" dirty="0"/>
              <a:t>Ο καλλωπισμός στο Βυζάντιο, συμβουλές ομορφιάς : http://photodentro.edu.gr/lor/r/8521/8810?locale=el</a:t>
            </a:r>
          </a:p>
          <a:p>
            <a:endParaRPr lang="el-GR" dirty="0"/>
          </a:p>
        </p:txBody>
      </p:sp>
    </p:spTree>
    <p:extLst>
      <p:ext uri="{BB962C8B-B14F-4D97-AF65-F5344CB8AC3E}">
        <p14:creationId xmlns:p14="http://schemas.microsoft.com/office/powerpoint/2010/main" val="1162875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F68A56-2F39-466E-B52F-A7C5986D08F5}"/>
              </a:ext>
            </a:extLst>
          </p:cNvPr>
          <p:cNvSpPr>
            <a:spLocks noGrp="1"/>
          </p:cNvSpPr>
          <p:nvPr>
            <p:ph type="title"/>
          </p:nvPr>
        </p:nvSpPr>
        <p:spPr/>
        <p:txBody>
          <a:bodyPr/>
          <a:lstStyle/>
          <a:p>
            <a:r>
              <a:rPr lang="el-GR" dirty="0" err="1"/>
              <a:t>δικτυογραφια</a:t>
            </a:r>
            <a:endParaRPr lang="el-GR" dirty="0"/>
          </a:p>
        </p:txBody>
      </p:sp>
      <p:sp>
        <p:nvSpPr>
          <p:cNvPr id="3" name="Θέση αριθμού διαφάνειας 2">
            <a:extLst>
              <a:ext uri="{FF2B5EF4-FFF2-40B4-BE49-F238E27FC236}">
                <a16:creationId xmlns:a16="http://schemas.microsoft.com/office/drawing/2014/main" id="{405E2372-9315-486C-922E-0EB0D0449B35}"/>
              </a:ext>
            </a:extLst>
          </p:cNvPr>
          <p:cNvSpPr>
            <a:spLocks noGrp="1"/>
          </p:cNvSpPr>
          <p:nvPr>
            <p:ph type="sldNum" sz="quarter" idx="12"/>
          </p:nvPr>
        </p:nvSpPr>
        <p:spPr/>
        <p:txBody>
          <a:bodyPr/>
          <a:lstStyle/>
          <a:p>
            <a:fld id="{2754ED01-E2A0-4C1E-8E21-014B99041579}" type="slidenum">
              <a:rPr lang="en-US" smtClean="0"/>
              <a:pPr/>
              <a:t>37</a:t>
            </a:fld>
            <a:endParaRPr lang="en-US" dirty="0"/>
          </a:p>
        </p:txBody>
      </p:sp>
      <p:sp>
        <p:nvSpPr>
          <p:cNvPr id="4" name="Θέση περιεχομένου 3">
            <a:extLst>
              <a:ext uri="{FF2B5EF4-FFF2-40B4-BE49-F238E27FC236}">
                <a16:creationId xmlns:a16="http://schemas.microsoft.com/office/drawing/2014/main" id="{C091E9B4-B9B4-4DB2-BA99-43B005CC4912}"/>
              </a:ext>
            </a:extLst>
          </p:cNvPr>
          <p:cNvSpPr>
            <a:spLocks noGrp="1"/>
          </p:cNvSpPr>
          <p:nvPr>
            <p:ph sz="half" idx="2"/>
          </p:nvPr>
        </p:nvSpPr>
        <p:spPr/>
        <p:txBody>
          <a:bodyPr>
            <a:normAutofit/>
          </a:bodyPr>
          <a:lstStyle/>
          <a:p>
            <a:r>
              <a:rPr lang="el-GR" sz="1800" dirty="0"/>
              <a:t>Η ενδυμασία στο Βυζάντιο: http://photodentro.edu.gr/lor/r/8521/8811?locale=el</a:t>
            </a:r>
          </a:p>
          <a:p>
            <a:r>
              <a:rPr lang="el-GR" sz="1800" dirty="0"/>
              <a:t>Επαγγέλματα στο Βυζάντιο: http://photodentro.edu.gr/lor/r/8521/9668?locale=el</a:t>
            </a:r>
          </a:p>
          <a:p>
            <a:r>
              <a:rPr lang="el-GR" sz="1800" dirty="0"/>
              <a:t> Το υγρό πυρ: </a:t>
            </a:r>
            <a:r>
              <a:rPr lang="el-GR" sz="1800" dirty="0">
                <a:hlinkClick r:id="rId2"/>
              </a:rPr>
              <a:t>http://photodentro.edu.gr/v/item/ds/8521/8684</a:t>
            </a:r>
            <a:endParaRPr lang="el-GR" sz="1800" dirty="0"/>
          </a:p>
          <a:p>
            <a:pPr>
              <a:lnSpc>
                <a:spcPct val="107000"/>
              </a:lnSpc>
              <a:spcAft>
                <a:spcPts val="800"/>
              </a:spcAft>
            </a:pPr>
            <a:r>
              <a:rPr lang="el-GR" sz="1800" dirty="0">
                <a:latin typeface="Candara" panose="020E0502030303020204" pitchFamily="34" charset="0"/>
                <a:ea typeface="STKaiti" panose="02010600040101010101" pitchFamily="2" charset="-122"/>
                <a:cs typeface="Tahoma" panose="020B0604030504040204" pitchFamily="34" charset="0"/>
              </a:rPr>
              <a:t>Ψηφιακό σχολείο: Βιβλίο Μεσαιωνικής και Νεότερης Ιστορίας β΄ γυμνασίου: </a:t>
            </a:r>
            <a:endParaRPr lang="el-GR" sz="16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sz="1800"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3">
                  <a:extLst>
                    <a:ext uri="{A12FA001-AC4F-418D-AE19-62706E023703}">
                      <ahyp:hlinkClr xmlns:ahyp="http://schemas.microsoft.com/office/drawing/2018/hyperlinkcolor" val="tx"/>
                    </a:ext>
                  </a:extLst>
                </a:hlinkClick>
              </a:rPr>
              <a:t>http://ebooks.edu.gr/modules/ebook/show.php/DSGYM-B107/755/4961,22619/</a:t>
            </a:r>
            <a:endParaRPr lang="el-GR" sz="1600" dirty="0">
              <a:latin typeface="Candara" panose="020E0502030303020204" pitchFamily="34" charset="0"/>
              <a:ea typeface="STKaiti" panose="02010600040101010101" pitchFamily="2" charset="-122"/>
              <a:cs typeface="Tahoma" panose="020B0604030504040204" pitchFamily="34" charset="0"/>
            </a:endParaRPr>
          </a:p>
          <a:p>
            <a:pPr>
              <a:lnSpc>
                <a:spcPct val="107000"/>
              </a:lnSpc>
              <a:spcAft>
                <a:spcPts val="800"/>
              </a:spcAft>
            </a:pPr>
            <a:r>
              <a:rPr lang="el-GR" sz="1800" u="sng" dirty="0">
                <a:solidFill>
                  <a:srgbClr val="0000FF"/>
                </a:solidFill>
                <a:latin typeface="Candara" panose="020E0502030303020204" pitchFamily="34" charset="0"/>
                <a:ea typeface="STKaiti" panose="02010600040101010101" pitchFamily="2" charset="-122"/>
                <a:cs typeface="Tahoma" panose="020B0604030504040204" pitchFamily="34" charset="0"/>
                <a:hlinkClick r:id="rId4">
                  <a:extLst>
                    <a:ext uri="{A12FA001-AC4F-418D-AE19-62706E023703}">
                      <ahyp:hlinkClr xmlns:ahyp="http://schemas.microsoft.com/office/drawing/2018/hyperlinkcolor" val="tx"/>
                    </a:ext>
                  </a:extLst>
                </a:hlinkClick>
              </a:rPr>
              <a:t>http://ebooks.edu.gr/modules/ebook/show.php/DSGYM-B107/755/4961,22621/</a:t>
            </a:r>
            <a:endParaRPr lang="el-GR" sz="1600" dirty="0">
              <a:latin typeface="Candara" panose="020E0502030303020204" pitchFamily="34" charset="0"/>
              <a:ea typeface="STKaiti" panose="02010600040101010101" pitchFamily="2" charset="-122"/>
              <a:cs typeface="Tahoma" panose="020B0604030504040204" pitchFamily="34" charset="0"/>
            </a:endParaRPr>
          </a:p>
          <a:p>
            <a:endParaRPr lang="el-GR" sz="1800" dirty="0"/>
          </a:p>
          <a:p>
            <a:endParaRPr lang="el-GR" dirty="0"/>
          </a:p>
        </p:txBody>
      </p:sp>
    </p:spTree>
    <p:extLst>
      <p:ext uri="{BB962C8B-B14F-4D97-AF65-F5344CB8AC3E}">
        <p14:creationId xmlns:p14="http://schemas.microsoft.com/office/powerpoint/2010/main" val="277475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ΣΧΕΔΙΑΣΜΟΣ ΤΗΣ ανοιχτησ εκπαιδευτικησ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a:t>ΣΤΟΙΧΕΙΑ ΣΧΕΔΙΑΣΜΟΥ </a:t>
            </a:r>
          </a:p>
        </p:txBody>
      </p:sp>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dirty="0"/>
          </a:p>
        </p:txBody>
      </p:sp>
      <p:sp>
        <p:nvSpPr>
          <p:cNvPr id="5" name="Content Placeholder 4"/>
          <p:cNvSpPr>
            <a:spLocks noGrp="1"/>
          </p:cNvSpPr>
          <p:nvPr>
            <p:ph sz="half" idx="2"/>
          </p:nvPr>
        </p:nvSpPr>
        <p:spPr/>
        <p:txBody>
          <a:bodyPr>
            <a:normAutofit lnSpcReduction="10000"/>
          </a:bodyPr>
          <a:lstStyle/>
          <a:p>
            <a:pPr>
              <a:lnSpc>
                <a:spcPct val="107000"/>
              </a:lnSpc>
              <a:spcAft>
                <a:spcPts val="800"/>
              </a:spcAft>
            </a:pPr>
            <a:r>
              <a:rPr lang="el-GR" sz="1300" dirty="0"/>
              <a:t>        </a:t>
            </a:r>
            <a:r>
              <a:rPr lang="el-GR" sz="1300" dirty="0">
                <a:ea typeface="STKaiti" panose="02010600040101010101" pitchFamily="2" charset="-122"/>
                <a:cs typeface="Tahoma" panose="020B0604030504040204" pitchFamily="34" charset="0"/>
              </a:rPr>
              <a:t>Η γνωριμία των μαθητών με το μαθησιακό περιβάλλον του Φωτόδεντρου αποσκοπούσε στην προώθηση της διερευνητικής – ανακαλυπτικής μάθησης, και στην αξιοποίηση της συνεργασίας και των προσωπικών βιωμάτων και γνώσεων του μαθητή, ώστε να παραχθεί το απαιτούμενο μαθησιακό υλικό.</a:t>
            </a:r>
          </a:p>
          <a:p>
            <a:pPr>
              <a:lnSpc>
                <a:spcPct val="107000"/>
              </a:lnSpc>
              <a:spcAft>
                <a:spcPts val="800"/>
              </a:spcAft>
            </a:pPr>
            <a:r>
              <a:rPr lang="el-GR" sz="1300" dirty="0">
                <a:ea typeface="STKaiti" panose="02010600040101010101" pitchFamily="2" charset="-122"/>
                <a:cs typeface="Tahoma" panose="020B0604030504040204" pitchFamily="34" charset="0"/>
              </a:rPr>
              <a:t>           Παράλληλα, οι μαθητές συνδύασαν τη μέθοδο </a:t>
            </a:r>
            <a:r>
              <a:rPr lang="en-US" sz="1300" dirty="0">
                <a:ea typeface="STKaiti" panose="02010600040101010101" pitchFamily="2" charset="-122"/>
                <a:cs typeface="Tahoma" panose="020B0604030504040204" pitchFamily="34" charset="0"/>
              </a:rPr>
              <a:t>project</a:t>
            </a:r>
            <a:r>
              <a:rPr lang="el-GR" sz="1300" dirty="0">
                <a:ea typeface="STKaiti" panose="02010600040101010101" pitchFamily="2" charset="-122"/>
                <a:cs typeface="Tahoma" panose="020B0604030504040204" pitchFamily="34" charset="0"/>
              </a:rPr>
              <a:t> με ένα γνωστικό αντικείμενο που παραδοσιακά χαρακτηρίζεται στείρο και ανιαρό, την Ιστορία ,κυρίως γιατί </a:t>
            </a:r>
            <a:r>
              <a:rPr lang="el-GR" sz="1300" dirty="0">
                <a:solidFill>
                  <a:srgbClr val="333333"/>
                </a:solidFill>
                <a:ea typeface="STKaiti" panose="02010600040101010101" pitchFamily="2" charset="-122"/>
                <a:cs typeface="Tahoma" panose="020B0604030504040204" pitchFamily="34" charset="0"/>
              </a:rPr>
              <a:t> </a:t>
            </a:r>
            <a:r>
              <a:rPr lang="el-GR" sz="1300" dirty="0">
                <a:ea typeface="STKaiti" panose="02010600040101010101" pitchFamily="2" charset="-122"/>
                <a:cs typeface="Tahoma" panose="020B0604030504040204" pitchFamily="34" charset="0"/>
              </a:rPr>
              <a:t>η σημερινή γενιά μαθητών δείχνει να μην παρακινείται και ούτε έχει ικανοποιητικά μαθησιακά αποτελέσματα με το υφιστάμενο παραδοσιακό σύστημα εκπαίδευσης (</a:t>
            </a:r>
            <a:r>
              <a:rPr lang="en-US" sz="1300" dirty="0">
                <a:ea typeface="STKaiti" panose="02010600040101010101" pitchFamily="2" charset="-122"/>
                <a:cs typeface="Tahoma" panose="020B0604030504040204" pitchFamily="34" charset="0"/>
              </a:rPr>
              <a:t>Gee</a:t>
            </a:r>
            <a:r>
              <a:rPr lang="el-GR" sz="1300" dirty="0">
                <a:ea typeface="STKaiti" panose="02010600040101010101" pitchFamily="2" charset="-122"/>
                <a:cs typeface="Tahoma" panose="020B0604030504040204" pitchFamily="34" charset="0"/>
              </a:rPr>
              <a:t>, 2007).  Αφήνοντας  λοιπόν , πίσω το δασκαλοκεντρικό μοντέλο διδασκαλίας και τη στείρα απομνημόνευση , οι μαθητές μυήθηκαν στη διαδικαστική γνώση . Χρησιμοποίησαν την κριτική τους σκέψη για τη συλλογή πληροφοριών , βασίστηκαν στη δύναμη και την αλληλουχία της ομάδας για την ποιοτικότερη παραγωγή αποτελέσματος, μελέτησαν ιστορικές πηγές και καλλιέργησαν την ενσυναίσθηση υποδυόμενοι φανταστικά ή υπαρκτά πρόσωπα της βυζαντινής εποχής. Τέλος, διασκέδασαν παίζοντας διαδραστικά εκπαιδευτικά παιχνίδια , αφού ήδη από την δεκαετία του 70, οι πρώτες έρευνες για την χρήση παιχνιδιών στην εκπαίδευση, δείχνουν πως οι χρήστες ωθούνται να δοκιμάσουν τις γνώσεις τους αλλά και να αποκτήσουν καινούργιες, διασκεδάζοντας ταυτόχρονα-</a:t>
            </a:r>
            <a:r>
              <a:rPr lang="en-US" sz="1300" dirty="0">
                <a:ea typeface="STKaiti" panose="02010600040101010101" pitchFamily="2" charset="-122"/>
                <a:cs typeface="Tahoma" panose="020B0604030504040204" pitchFamily="34" charset="0"/>
              </a:rPr>
              <a:t> </a:t>
            </a:r>
            <a:r>
              <a:rPr lang="el-GR" sz="1300" dirty="0" err="1">
                <a:ea typeface="STKaiti" panose="02010600040101010101" pitchFamily="2" charset="-122"/>
                <a:cs typeface="Tahoma" panose="020B0604030504040204" pitchFamily="34" charset="0"/>
              </a:rPr>
              <a:t>Βοσνιάδου</a:t>
            </a:r>
            <a:r>
              <a:rPr lang="el-GR" sz="1300" dirty="0">
                <a:ea typeface="STKaiti" panose="02010600040101010101" pitchFamily="2" charset="-122"/>
                <a:cs typeface="Tahoma" panose="020B0604030504040204" pitchFamily="34" charset="0"/>
              </a:rPr>
              <a:t>, Σ. (2006). </a:t>
            </a:r>
          </a:p>
          <a:p>
            <a:pPr>
              <a:lnSpc>
                <a:spcPct val="107000"/>
              </a:lnSpc>
              <a:spcAft>
                <a:spcPts val="800"/>
              </a:spcAft>
            </a:pPr>
            <a:r>
              <a:rPr lang="el-GR" sz="1300" dirty="0">
                <a:ea typeface="STKaiti" panose="02010600040101010101" pitchFamily="2" charset="-122"/>
                <a:cs typeface="Tahoma" panose="020B0604030504040204" pitchFamily="34" charset="0"/>
              </a:rPr>
              <a:t>          Η πρακτική εφαρμόστηκε κατά το 2</a:t>
            </a:r>
            <a:r>
              <a:rPr lang="el-GR" sz="1300" baseline="30000" dirty="0">
                <a:ea typeface="STKaiti" panose="02010600040101010101" pitchFamily="2" charset="-122"/>
                <a:cs typeface="Tahoma" panose="020B0604030504040204" pitchFamily="34" charset="0"/>
              </a:rPr>
              <a:t>ο</a:t>
            </a:r>
            <a:r>
              <a:rPr lang="el-GR" sz="1300" dirty="0">
                <a:ea typeface="STKaiti" panose="02010600040101010101" pitchFamily="2" charset="-122"/>
                <a:cs typeface="Tahoma" panose="020B0604030504040204" pitchFamily="34" charset="0"/>
              </a:rPr>
              <a:t> τετράμηνο του διδακτικού έτους 2015-2016 με τον τίτλο ΚΑΘΗΜΕΡΙΝΗ ΖΩΗ ΣΤΟ ΒΥΖΑΝΤΙΟ και παρουσιάστηκε στο 6</a:t>
            </a:r>
            <a:r>
              <a:rPr lang="el-GR" sz="1300" baseline="30000" dirty="0">
                <a:ea typeface="STKaiti" panose="02010600040101010101" pitchFamily="2" charset="-122"/>
                <a:cs typeface="Tahoma" panose="020B0604030504040204" pitchFamily="34" charset="0"/>
              </a:rPr>
              <a:t>ο</a:t>
            </a:r>
            <a:r>
              <a:rPr lang="el-GR" sz="1300" dirty="0">
                <a:ea typeface="STKaiti" panose="02010600040101010101" pitchFamily="2" charset="-122"/>
                <a:cs typeface="Tahoma" panose="020B0604030504040204" pitchFamily="34" charset="0"/>
              </a:rPr>
              <a:t> Μαθητικό φεστιβάλ ψηφιακής δημιουργίας στη Λάρισα.</a:t>
            </a:r>
          </a:p>
          <a:p>
            <a:pPr>
              <a:lnSpc>
                <a:spcPct val="107000"/>
              </a:lnSpc>
              <a:spcAft>
                <a:spcPts val="800"/>
              </a:spcAft>
            </a:pPr>
            <a:endParaRPr lang="el-GR" sz="1400" dirty="0"/>
          </a:p>
        </p:txBody>
      </p:sp>
    </p:spTree>
    <p:extLst>
      <p:ext uri="{BB962C8B-B14F-4D97-AF65-F5344CB8AC3E}">
        <p14:creationId xmlns:p14="http://schemas.microsoft.com/office/powerpoint/2010/main" val="327443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dirty="0"/>
          </a:p>
        </p:txBody>
      </p:sp>
      <p:sp>
        <p:nvSpPr>
          <p:cNvPr id="6" name="Content Placeholder 5"/>
          <p:cNvSpPr>
            <a:spLocks noGrp="1"/>
          </p:cNvSpPr>
          <p:nvPr>
            <p:ph sz="half" idx="2"/>
          </p:nvPr>
        </p:nvSpPr>
        <p:spPr>
          <a:xfrm>
            <a:off x="557213" y="557213"/>
            <a:ext cx="8234449" cy="4392292"/>
          </a:xfrm>
        </p:spPr>
        <p:txBody>
          <a:bodyPr>
            <a:normAutofit fontScale="70000" lnSpcReduction="20000"/>
          </a:bodyPr>
          <a:lstStyle/>
          <a:p>
            <a:pPr>
              <a:lnSpc>
                <a:spcPct val="107000"/>
              </a:lnSpc>
              <a:spcAft>
                <a:spcPts val="800"/>
              </a:spcAft>
            </a:pPr>
            <a:r>
              <a:rPr lang="el-GR" sz="2000" b="1" dirty="0">
                <a:ea typeface="STKaiti" panose="02010600040101010101" pitchFamily="2" charset="-122"/>
                <a:cs typeface="Tahoma" panose="020B0604030504040204" pitchFamily="34" charset="0"/>
              </a:rPr>
              <a:t>Στόχοι σχετικοί με το γνωστικό αντικείμενο: </a:t>
            </a:r>
            <a:endParaRPr lang="el-GR" sz="2000" dirty="0">
              <a:ea typeface="STKaiti" panose="02010600040101010101" pitchFamily="2" charset="-122"/>
              <a:cs typeface="Tahoma" panose="020B0604030504040204" pitchFamily="34" charset="0"/>
            </a:endParaRPr>
          </a:p>
          <a:p>
            <a:pPr lvl="0">
              <a:lnSpc>
                <a:spcPct val="107000"/>
              </a:lnSpc>
              <a:buFont typeface="+mj-lt"/>
              <a:buAutoNum type="arabicPeriod"/>
            </a:pPr>
            <a:r>
              <a:rPr lang="el-GR" sz="2000" dirty="0">
                <a:ea typeface="STKaiti" panose="02010600040101010101" pitchFamily="2" charset="-122"/>
                <a:cs typeface="Times New Roman" panose="02020603050405020304" pitchFamily="18" charset="0"/>
              </a:rPr>
              <a:t>Να ερευνήσουν  οι μαθητές πληροφορίες για την καθημερινότητα του Βυζάντιου .</a:t>
            </a:r>
          </a:p>
          <a:p>
            <a:pPr lvl="0">
              <a:lnSpc>
                <a:spcPct val="107000"/>
              </a:lnSpc>
              <a:spcAft>
                <a:spcPts val="800"/>
              </a:spcAft>
              <a:buFont typeface="+mj-lt"/>
              <a:buAutoNum type="arabicPeriod"/>
            </a:pPr>
            <a:r>
              <a:rPr lang="el-GR" sz="2000" dirty="0">
                <a:ea typeface="STKaiti" panose="02010600040101010101" pitchFamily="2" charset="-122"/>
                <a:cs typeface="Times New Roman" panose="02020603050405020304" pitchFamily="18" charset="0"/>
              </a:rPr>
              <a:t>Να συνδυάσουν και να συνθέσουν δεδομένα για διαφορετικές πλευρές της βυζαντινής εποχής.</a:t>
            </a:r>
          </a:p>
          <a:p>
            <a:pPr marL="90170">
              <a:lnSpc>
                <a:spcPct val="107000"/>
              </a:lnSpc>
              <a:spcAft>
                <a:spcPts val="800"/>
              </a:spcAft>
            </a:pPr>
            <a:r>
              <a:rPr lang="el-GR" sz="2000" b="1" dirty="0">
                <a:ea typeface="STKaiti" panose="02010600040101010101" pitchFamily="2" charset="-122"/>
                <a:cs typeface="Tahoma" panose="020B0604030504040204" pitchFamily="34" charset="0"/>
              </a:rPr>
              <a:t>Στόχοι σχετικοί με δεξιότητες που αφορούν στο γνωστικό αντικείμενο:  </a:t>
            </a:r>
            <a:endParaRPr lang="el-GR" sz="2000" dirty="0">
              <a:ea typeface="STKaiti" panose="02010600040101010101" pitchFamily="2" charset="-122"/>
              <a:cs typeface="Tahoma" panose="020B0604030504040204" pitchFamily="34" charset="0"/>
            </a:endParaRPr>
          </a:p>
          <a:p>
            <a:pPr lvl="0">
              <a:lnSpc>
                <a:spcPct val="107000"/>
              </a:lnSpc>
              <a:buFont typeface="+mj-lt"/>
              <a:buAutoNum type="arabicPeriod"/>
            </a:pPr>
            <a:r>
              <a:rPr lang="el-GR" sz="2000" dirty="0">
                <a:ea typeface="STKaiti" panose="02010600040101010101" pitchFamily="2" charset="-122"/>
                <a:cs typeface="Times New Roman" panose="02020603050405020304" pitchFamily="18" charset="0"/>
              </a:rPr>
              <a:t>Να κατανοήσουν τα ιστορικά γεγονότα μέσα από τη  μελέτη πηγών, την άσκηση σε διαδραστικά παιχνίδια αλλά και ερωτήσεις κρίσης.</a:t>
            </a:r>
          </a:p>
          <a:p>
            <a:pPr lvl="0">
              <a:lnSpc>
                <a:spcPct val="107000"/>
              </a:lnSpc>
              <a:spcAft>
                <a:spcPts val="800"/>
              </a:spcAft>
              <a:buFont typeface="+mj-lt"/>
              <a:buAutoNum type="arabicPeriod"/>
            </a:pPr>
            <a:r>
              <a:rPr lang="el-GR" sz="2000" dirty="0">
                <a:ea typeface="STKaiti" panose="02010600040101010101" pitchFamily="2" charset="-122"/>
                <a:cs typeface="Times New Roman" panose="02020603050405020304" pitchFamily="18" charset="0"/>
              </a:rPr>
              <a:t>Να ασκηθούν στη δημιουργική γραφή , παρεμβαίνοντας ή τροποποιώντας τη δοσμένη ιστορική πηγή ή κινητοποιώντας τη φαντασία τους.</a:t>
            </a:r>
          </a:p>
          <a:p>
            <a:pPr marL="90170">
              <a:lnSpc>
                <a:spcPct val="107000"/>
              </a:lnSpc>
              <a:spcAft>
                <a:spcPts val="800"/>
              </a:spcAft>
            </a:pPr>
            <a:r>
              <a:rPr lang="el-GR" sz="2000" b="1" dirty="0">
                <a:ea typeface="STKaiti" panose="02010600040101010101" pitchFamily="2" charset="-122"/>
                <a:cs typeface="Tahoma" panose="020B0604030504040204" pitchFamily="34" charset="0"/>
              </a:rPr>
              <a:t>Στόχοι σχετικοί με τη χρήση της τεχνολογίας:</a:t>
            </a:r>
            <a:endParaRPr lang="el-GR" sz="2000" dirty="0">
              <a:ea typeface="STKaiti" panose="02010600040101010101" pitchFamily="2" charset="-122"/>
              <a:cs typeface="Tahoma" panose="020B0604030504040204" pitchFamily="34" charset="0"/>
            </a:endParaRPr>
          </a:p>
          <a:p>
            <a:pPr lvl="0">
              <a:lnSpc>
                <a:spcPct val="107000"/>
              </a:lnSpc>
              <a:buFont typeface="+mj-lt"/>
              <a:buAutoNum type="arabicPeriod"/>
            </a:pPr>
            <a:r>
              <a:rPr lang="el-GR" sz="2000" dirty="0">
                <a:ea typeface="STKaiti" panose="02010600040101010101" pitchFamily="2" charset="-122"/>
                <a:cs typeface="Times New Roman" panose="02020603050405020304" pitchFamily="18" charset="0"/>
              </a:rPr>
              <a:t>Να μάθουν να σχεδιάζουν αλλά και να υλοποιούν μια ερευνητική εργασία -project σε συνεργατικά περιβάλλοντα ΤΠΕ .</a:t>
            </a:r>
          </a:p>
          <a:p>
            <a:pPr lvl="0">
              <a:lnSpc>
                <a:spcPct val="107000"/>
              </a:lnSpc>
              <a:buFont typeface="+mj-lt"/>
              <a:buAutoNum type="arabicPeriod"/>
            </a:pPr>
            <a:r>
              <a:rPr lang="el-GR" sz="2000" dirty="0">
                <a:ea typeface="STKaiti" panose="02010600040101010101" pitchFamily="2" charset="-122"/>
                <a:cs typeface="Times New Roman" panose="02020603050405020304" pitchFamily="18" charset="0"/>
              </a:rPr>
              <a:t>Να εξοικειωθούν με εκπαιδευτικούς ιστότοπους, όπως το “Πανελλήνιο Αποθετήριο Μαθησιακών Αντικειμένων Φωτόδεντρο” και το “Ψηφιακό Σχολείο” .</a:t>
            </a:r>
          </a:p>
          <a:p>
            <a:pPr lvl="0">
              <a:lnSpc>
                <a:spcPct val="107000"/>
              </a:lnSpc>
              <a:spcAft>
                <a:spcPts val="800"/>
              </a:spcAft>
              <a:buFont typeface="+mj-lt"/>
              <a:buAutoNum type="arabicPeriod"/>
            </a:pPr>
            <a:r>
              <a:rPr lang="el-GR" sz="2000" dirty="0">
                <a:ea typeface="STKaiti" panose="02010600040101010101" pitchFamily="2" charset="-122"/>
                <a:cs typeface="Times New Roman" panose="02020603050405020304" pitchFamily="18" charset="0"/>
              </a:rPr>
              <a:t>Να αναπτύξουν τον ψηφιακό γραμματισμό</a:t>
            </a:r>
            <a:r>
              <a:rPr lang="el-GR" dirty="0">
                <a:ea typeface="STKaiti" panose="02010600040101010101" pitchFamily="2" charset="-122"/>
                <a:cs typeface="Times New Roman" panose="02020603050405020304" pitchFamily="18" charset="0"/>
              </a:rPr>
              <a:t>. </a:t>
            </a:r>
            <a:endParaRPr lang="el-GR" sz="2000" dirty="0">
              <a:ea typeface="STKaiti" panose="02010600040101010101" pitchFamily="2" charset="-122"/>
              <a:cs typeface="Times New Roman" panose="02020603050405020304" pitchFamily="18" charset="0"/>
            </a:endParaRPr>
          </a:p>
          <a:p>
            <a:endParaRPr lang="el-GR" b="1" dirty="0"/>
          </a:p>
        </p:txBody>
      </p:sp>
    </p:spTree>
    <p:extLst>
      <p:ext uri="{BB962C8B-B14F-4D97-AF65-F5344CB8AC3E}">
        <p14:creationId xmlns:p14="http://schemas.microsoft.com/office/powerpoint/2010/main" val="97842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321DCD-4482-434F-92E9-FB38FBF2297B}"/>
              </a:ext>
            </a:extLst>
          </p:cNvPr>
          <p:cNvSpPr>
            <a:spLocks noGrp="1"/>
          </p:cNvSpPr>
          <p:nvPr>
            <p:ph type="title"/>
          </p:nvPr>
        </p:nvSpPr>
        <p:spPr/>
        <p:txBody>
          <a:bodyPr/>
          <a:lstStyle/>
          <a:p>
            <a:r>
              <a:rPr lang="el-GR" dirty="0"/>
              <a:t>ΔΙΔΑΚΤΙΚΟΙ ΣΤΟΧΟΙ</a:t>
            </a:r>
          </a:p>
        </p:txBody>
      </p:sp>
      <p:sp>
        <p:nvSpPr>
          <p:cNvPr id="3" name="Θέση αριθμού διαφάνειας 2">
            <a:extLst>
              <a:ext uri="{FF2B5EF4-FFF2-40B4-BE49-F238E27FC236}">
                <a16:creationId xmlns:a16="http://schemas.microsoft.com/office/drawing/2014/main" id="{7416B884-1AB1-4F89-BF6D-28BF6AD263B2}"/>
              </a:ext>
            </a:extLst>
          </p:cNvPr>
          <p:cNvSpPr>
            <a:spLocks noGrp="1"/>
          </p:cNvSpPr>
          <p:nvPr>
            <p:ph type="sldNum" sz="quarter" idx="12"/>
          </p:nvPr>
        </p:nvSpPr>
        <p:spPr/>
        <p:txBody>
          <a:bodyPr/>
          <a:lstStyle/>
          <a:p>
            <a:fld id="{2754ED01-E2A0-4C1E-8E21-014B99041579}" type="slidenum">
              <a:rPr lang="en-US" smtClean="0"/>
              <a:pPr/>
              <a:t>7</a:t>
            </a:fld>
            <a:endParaRPr lang="en-US" dirty="0"/>
          </a:p>
        </p:txBody>
      </p:sp>
      <p:sp>
        <p:nvSpPr>
          <p:cNvPr id="4" name="Θέση περιεχομένου 3">
            <a:extLst>
              <a:ext uri="{FF2B5EF4-FFF2-40B4-BE49-F238E27FC236}">
                <a16:creationId xmlns:a16="http://schemas.microsoft.com/office/drawing/2014/main" id="{9B1DDCFA-A425-4885-9DD0-383B95E20C10}"/>
              </a:ext>
            </a:extLst>
          </p:cNvPr>
          <p:cNvSpPr>
            <a:spLocks noGrp="1"/>
          </p:cNvSpPr>
          <p:nvPr>
            <p:ph sz="half" idx="2"/>
          </p:nvPr>
        </p:nvSpPr>
        <p:spPr/>
        <p:txBody>
          <a:bodyPr>
            <a:normAutofit fontScale="70000" lnSpcReduction="20000"/>
          </a:bodyPr>
          <a:lstStyle/>
          <a:p>
            <a:pPr marL="90170">
              <a:lnSpc>
                <a:spcPct val="107000"/>
              </a:lnSpc>
              <a:spcAft>
                <a:spcPts val="800"/>
              </a:spcAft>
            </a:pPr>
            <a:r>
              <a:rPr lang="el-GR" b="1" dirty="0">
                <a:ea typeface="STKaiti" panose="02010600040101010101" pitchFamily="2" charset="-122"/>
                <a:cs typeface="Tahoma" panose="020B0604030504040204" pitchFamily="34" charset="0"/>
              </a:rPr>
              <a:t>Στόχοι σχετικοί με κοινωνικές δεξιότητες: </a:t>
            </a:r>
            <a:endParaRPr lang="el-GR" sz="2000" dirty="0">
              <a:ea typeface="STKaiti" panose="02010600040101010101" pitchFamily="2" charset="-122"/>
              <a:cs typeface="Tahoma" panose="020B0604030504040204" pitchFamily="34" charset="0"/>
            </a:endParaRPr>
          </a:p>
          <a:p>
            <a:pPr lvl="0">
              <a:lnSpc>
                <a:spcPct val="107000"/>
              </a:lnSpc>
              <a:buFont typeface="+mj-lt"/>
              <a:buAutoNum type="arabicPeriod"/>
            </a:pPr>
            <a:r>
              <a:rPr lang="el-GR" dirty="0">
                <a:ea typeface="STKaiti" panose="02010600040101010101" pitchFamily="2" charset="-122"/>
                <a:cs typeface="Times New Roman" panose="02020603050405020304" pitchFamily="18" charset="0"/>
              </a:rPr>
              <a:t>Να καλλιεργήσουν δεξιότητες συνεργασίας, έρευνας, και δημιουργίας.</a:t>
            </a:r>
            <a:endParaRPr lang="el-GR" sz="2000" dirty="0">
              <a:ea typeface="STKaiti" panose="02010600040101010101" pitchFamily="2" charset="-122"/>
              <a:cs typeface="Times New Roman" panose="02020603050405020304" pitchFamily="18" charset="0"/>
            </a:endParaRPr>
          </a:p>
          <a:p>
            <a:pPr lvl="0">
              <a:lnSpc>
                <a:spcPct val="107000"/>
              </a:lnSpc>
              <a:buFont typeface="+mj-lt"/>
              <a:buAutoNum type="arabicPeriod"/>
            </a:pPr>
            <a:r>
              <a:rPr lang="el-GR" dirty="0">
                <a:ea typeface="STKaiti" panose="02010600040101010101" pitchFamily="2" charset="-122"/>
                <a:cs typeface="Times New Roman" panose="02020603050405020304" pitchFamily="18" charset="0"/>
              </a:rPr>
              <a:t>Να μάθουν να  συνεργάζονται και να ομαδοποιούνται στα πλαίσια ενός μαθητοκεντρικού μοντέλου εκπαίδευσης, για την επίτευξη ενός στόχου.</a:t>
            </a:r>
            <a:endParaRPr lang="el-GR" sz="2000" dirty="0">
              <a:ea typeface="STKaiti" panose="02010600040101010101" pitchFamily="2" charset="-122"/>
              <a:cs typeface="Times New Roman" panose="02020603050405020304" pitchFamily="18" charset="0"/>
            </a:endParaRPr>
          </a:p>
          <a:p>
            <a:pPr lvl="0">
              <a:lnSpc>
                <a:spcPct val="107000"/>
              </a:lnSpc>
              <a:buFont typeface="+mj-lt"/>
              <a:buAutoNum type="arabicPeriod"/>
            </a:pPr>
            <a:r>
              <a:rPr lang="el-GR" dirty="0">
                <a:ea typeface="STKaiti" panose="02010600040101010101" pitchFamily="2" charset="-122"/>
                <a:cs typeface="Times New Roman" panose="02020603050405020304" pitchFamily="18" charset="0"/>
              </a:rPr>
              <a:t>Να εργαστούν ομαδικά, ώστε να συνειδητοποιήσουν ότι η γνώση αποτελεί προϊόν μιας συλλογικής προσπάθειας των μελών μιας ομάδας. </a:t>
            </a:r>
            <a:endParaRPr lang="el-GR" sz="2000" dirty="0">
              <a:ea typeface="STKaiti" panose="02010600040101010101" pitchFamily="2" charset="-122"/>
              <a:cs typeface="Times New Roman" panose="02020603050405020304" pitchFamily="18" charset="0"/>
            </a:endParaRPr>
          </a:p>
          <a:p>
            <a:pPr lvl="0">
              <a:lnSpc>
                <a:spcPct val="107000"/>
              </a:lnSpc>
              <a:buFont typeface="+mj-lt"/>
              <a:buAutoNum type="arabicPeriod"/>
            </a:pPr>
            <a:r>
              <a:rPr lang="el-GR" dirty="0">
                <a:ea typeface="STKaiti" panose="02010600040101010101" pitchFamily="2" charset="-122"/>
                <a:cs typeface="Times New Roman" panose="02020603050405020304" pitchFamily="18" charset="0"/>
              </a:rPr>
              <a:t>Να σταθούν με υπευθυνότητα  απέναντι στα προβλήματα που ενσκήπτουν στην ομάδα τους .</a:t>
            </a:r>
            <a:endParaRPr lang="el-GR" sz="2000" dirty="0">
              <a:ea typeface="STKaiti" panose="02010600040101010101" pitchFamily="2" charset="-122"/>
              <a:cs typeface="Times New Roman" panose="02020603050405020304" pitchFamily="18" charset="0"/>
            </a:endParaRPr>
          </a:p>
          <a:p>
            <a:pPr lvl="0">
              <a:lnSpc>
                <a:spcPct val="107000"/>
              </a:lnSpc>
              <a:buFont typeface="+mj-lt"/>
              <a:buAutoNum type="arabicPeriod"/>
            </a:pPr>
            <a:r>
              <a:rPr lang="el-GR" dirty="0">
                <a:ea typeface="STKaiti" panose="02010600040101010101" pitchFamily="2" charset="-122"/>
                <a:cs typeface="Times New Roman" panose="02020603050405020304" pitchFamily="18" charset="0"/>
              </a:rPr>
              <a:t>Να λειτουργήσουν με </a:t>
            </a:r>
            <a:r>
              <a:rPr lang="el-GR" dirty="0" err="1">
                <a:ea typeface="STKaiti" panose="02010600040101010101" pitchFamily="2" charset="-122"/>
                <a:cs typeface="Times New Roman" panose="02020603050405020304" pitchFamily="18" charset="0"/>
              </a:rPr>
              <a:t>ενσυναίσθηση</a:t>
            </a:r>
            <a:r>
              <a:rPr lang="el-GR" dirty="0">
                <a:ea typeface="STKaiti" panose="02010600040101010101" pitchFamily="2" charset="-122"/>
                <a:cs typeface="Times New Roman" panose="02020603050405020304" pitchFamily="18" charset="0"/>
              </a:rPr>
              <a:t>  προσεγγίζοντας ιστορικά δεδομένα.</a:t>
            </a:r>
            <a:endParaRPr lang="el-GR" sz="2000" dirty="0">
              <a:ea typeface="STKaiti" panose="02010600040101010101" pitchFamily="2" charset="-122"/>
              <a:cs typeface="Times New Roman" panose="02020603050405020304" pitchFamily="18" charset="0"/>
            </a:endParaRPr>
          </a:p>
          <a:p>
            <a:pPr lvl="0">
              <a:lnSpc>
                <a:spcPct val="107000"/>
              </a:lnSpc>
              <a:buFont typeface="+mj-lt"/>
              <a:buAutoNum type="arabicPeriod"/>
            </a:pPr>
            <a:r>
              <a:rPr lang="el-GR" dirty="0">
                <a:ea typeface="STKaiti" panose="02010600040101010101" pitchFamily="2" charset="-122"/>
                <a:cs typeface="Times New Roman" panose="02020603050405020304" pitchFamily="18" charset="0"/>
              </a:rPr>
              <a:t>Να μάθουν να αξιολογούν μια εργασία  βάσει των στόχων που έχουν τεθεί  και να αποτιμούν την αξιολόγηση της εργασίας τους. </a:t>
            </a:r>
            <a:endParaRPr lang="el-GR" sz="2000" dirty="0">
              <a:ea typeface="STKaiti" panose="02010600040101010101" pitchFamily="2" charset="-122"/>
              <a:cs typeface="Times New Roman" panose="02020603050405020304" pitchFamily="18" charset="0"/>
            </a:endParaRPr>
          </a:p>
          <a:p>
            <a:pPr lvl="0">
              <a:lnSpc>
                <a:spcPct val="107000"/>
              </a:lnSpc>
              <a:spcAft>
                <a:spcPts val="800"/>
              </a:spcAft>
              <a:buFont typeface="+mj-lt"/>
              <a:buAutoNum type="arabicPeriod"/>
            </a:pPr>
            <a:r>
              <a:rPr lang="el-GR" dirty="0">
                <a:ea typeface="STKaiti" panose="02010600040101010101" pitchFamily="2" charset="-122"/>
                <a:cs typeface="Times New Roman" panose="02020603050405020304" pitchFamily="18" charset="0"/>
              </a:rPr>
              <a:t>Να αναλάβουν διαφορετικούς – αλληλένδετους  ρόλους στην ομάδα.</a:t>
            </a:r>
            <a:endParaRPr lang="el-GR" sz="2000" dirty="0">
              <a:ea typeface="STKaiti" panose="02010600040101010101" pitchFamily="2" charset="-122"/>
              <a:cs typeface="Times New Roman" panose="02020603050405020304" pitchFamily="18" charset="0"/>
            </a:endParaRPr>
          </a:p>
          <a:p>
            <a:endParaRPr lang="el-GR" dirty="0"/>
          </a:p>
        </p:txBody>
      </p:sp>
    </p:spTree>
    <p:extLst>
      <p:ext uri="{BB962C8B-B14F-4D97-AF65-F5344CB8AC3E}">
        <p14:creationId xmlns:p14="http://schemas.microsoft.com/office/powerpoint/2010/main" val="396771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ΠΡΑΓΜΑΤΟΠΟΙΗΣΗ ΤΗΣ ανοιχτησ εκπαιδευτικησ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a:t>ΣΤΟΙΧΕΙΑ ΠΡΑΓΜΑΤΟΠΟΙΗΣΗΣ </a:t>
            </a:r>
            <a:br>
              <a:rPr lang="el-GR" sz="2400" cap="none" dirty="0"/>
            </a:br>
            <a:r>
              <a:rPr lang="el-GR" sz="2400" dirty="0"/>
              <a:t>ΤΗΣ ανοιχτησ εκπαιδευτικησ </a:t>
            </a:r>
            <a:r>
              <a:rPr lang="el-GR" sz="2400" cap="none" dirty="0"/>
              <a:t>ΠΡΑΚΤΙΚΗΣ</a:t>
            </a:r>
            <a:r>
              <a:rPr lang="el-GR" sz="2400" dirty="0"/>
              <a:t>   </a:t>
            </a:r>
          </a:p>
        </p:txBody>
      </p:sp>
      <p:sp>
        <p:nvSpPr>
          <p:cNvPr id="4" name="Slide Number Placeholder 3"/>
          <p:cNvSpPr>
            <a:spLocks noGrp="1"/>
          </p:cNvSpPr>
          <p:nvPr>
            <p:ph type="sldNum" sz="quarter" idx="12"/>
          </p:nvPr>
        </p:nvSpPr>
        <p:spPr/>
        <p:txBody>
          <a:bodyPr/>
          <a:lstStyle/>
          <a:p>
            <a:fld id="{2754ED01-E2A0-4C1E-8E21-014B99041579}" type="slidenum">
              <a:rPr lang="en-US" smtClean="0"/>
              <a:pPr/>
              <a:t>9</a:t>
            </a:fld>
            <a:endParaRPr lang="en-US" dirty="0"/>
          </a:p>
        </p:txBody>
      </p:sp>
      <p:sp>
        <p:nvSpPr>
          <p:cNvPr id="6" name="Content Placeholder 5"/>
          <p:cNvSpPr>
            <a:spLocks noGrp="1"/>
          </p:cNvSpPr>
          <p:nvPr>
            <p:ph sz="half" idx="2"/>
          </p:nvPr>
        </p:nvSpPr>
        <p:spPr>
          <a:xfrm>
            <a:off x="557213" y="557213"/>
            <a:ext cx="8027229" cy="4551682"/>
          </a:xfrm>
        </p:spPr>
        <p:txBody>
          <a:bodyPr>
            <a:normAutofit fontScale="47500" lnSpcReduction="20000"/>
          </a:bodyPr>
          <a:lstStyle/>
          <a:p>
            <a:pPr algn="just"/>
            <a:r>
              <a:rPr lang="en-US" sz="2900" dirty="0">
                <a:latin typeface="Cambria" panose="02040503050406030204" pitchFamily="18" charset="0"/>
                <a:ea typeface="Cambria" panose="02040503050406030204" pitchFamily="18" charset="0"/>
                <a:cs typeface="Tahoma" panose="020B0604030504040204" pitchFamily="34" charset="0"/>
              </a:rPr>
              <a:t>        </a:t>
            </a:r>
            <a:r>
              <a:rPr lang="el-GR" sz="2900" dirty="0">
                <a:latin typeface="Cambria" panose="02040503050406030204" pitchFamily="18" charset="0"/>
                <a:ea typeface="Cambria" panose="02040503050406030204" pitchFamily="18" charset="0"/>
              </a:rPr>
              <a:t>Η πρακτική  αφορά στην ενότητα του σχολικού βιβλίου της Μεσαιωνικής και Βυζαντινής ιστορίας β’  γυμνασίου – Καθημερινή ζωή στο Βυζάντιο . Οι μαθητές επέλεξαν πέντε από τους προτεινόμενους τομείς : Επαγγέλματα, ενδυμασία- Καλλωπισμός, Ιππόδρομος-Δήμοι- Ψυχαγωγία, Θέση της Γυναίκας , Οπλισμός- Κάστρα- Υγρό Πυρ . Η επιλογή της θεματικής αφορούσε αποκλειστικά στα ενδιαφέροντά τους  .</a:t>
            </a:r>
          </a:p>
          <a:p>
            <a:pPr algn="just"/>
            <a:r>
              <a:rPr lang="el-GR" sz="2900" dirty="0">
                <a:latin typeface="Cambria" panose="02040503050406030204" pitchFamily="18" charset="0"/>
                <a:ea typeface="Cambria" panose="02040503050406030204" pitchFamily="18" charset="0"/>
              </a:rPr>
              <a:t>           Η συγκεκριμένη ενότητα είναι συμβατή με το ΑΠΣ και το ΔΕΠΠΣ, γιατί: </a:t>
            </a:r>
          </a:p>
          <a:p>
            <a:pPr algn="just"/>
            <a:r>
              <a:rPr lang="el-GR" sz="2900" dirty="0">
                <a:latin typeface="Cambria" panose="02040503050406030204" pitchFamily="18" charset="0"/>
                <a:ea typeface="Cambria" panose="02040503050406030204" pitchFamily="18" charset="0"/>
              </a:rPr>
              <a:t>           - ανταποκρίνεται στις επιδιώξεις του ΑΠΣ (ΦΕΚ Το με </a:t>
            </a:r>
            <a:r>
              <a:rPr lang="el-GR" sz="2900" dirty="0" err="1">
                <a:latin typeface="Cambria" panose="02040503050406030204" pitchFamily="18" charset="0"/>
                <a:ea typeface="Cambria" panose="02040503050406030204" pitchFamily="18" charset="0"/>
              </a:rPr>
              <a:t>αρ</a:t>
            </a:r>
            <a:r>
              <a:rPr lang="el-GR" sz="2900" dirty="0">
                <a:latin typeface="Cambria" panose="02040503050406030204" pitchFamily="18" charset="0"/>
                <a:ea typeface="Cambria" panose="02040503050406030204" pitchFamily="18" charset="0"/>
              </a:rPr>
              <a:t>. </a:t>
            </a:r>
            <a:r>
              <a:rPr lang="el-GR" sz="2900" dirty="0" err="1">
                <a:latin typeface="Cambria" panose="02040503050406030204" pitchFamily="18" charset="0"/>
                <a:ea typeface="Cambria" panose="02040503050406030204" pitchFamily="18" charset="0"/>
              </a:rPr>
              <a:t>πρωτ</a:t>
            </a:r>
            <a:r>
              <a:rPr lang="el-GR" sz="2900" dirty="0">
                <a:latin typeface="Cambria" panose="02040503050406030204" pitchFamily="18" charset="0"/>
                <a:ea typeface="Cambria" panose="02040503050406030204" pitchFamily="18" charset="0"/>
              </a:rPr>
              <a:t>. </a:t>
            </a:r>
            <a:r>
              <a:rPr lang="el-GR" sz="2900" dirty="0" err="1">
                <a:latin typeface="Cambria" panose="02040503050406030204" pitchFamily="18" charset="0"/>
                <a:ea typeface="Cambria" panose="02040503050406030204" pitchFamily="18" charset="0"/>
              </a:rPr>
              <a:t>εισ</a:t>
            </a:r>
            <a:r>
              <a:rPr lang="el-GR" sz="2900" dirty="0">
                <a:latin typeface="Cambria" panose="02040503050406030204" pitchFamily="18" charset="0"/>
                <a:ea typeface="Cambria" panose="02040503050406030204" pitchFamily="18" charset="0"/>
              </a:rPr>
              <a:t>. ΥΠ.Π.Ε.Θ. 159333/25-09-2017 έγγραφο )  ως προς τα προτεινόμενα θέματα  ερευνητικών εργασιών.</a:t>
            </a:r>
          </a:p>
          <a:p>
            <a:pPr algn="just"/>
            <a:r>
              <a:rPr lang="el-GR" sz="2900" dirty="0">
                <a:latin typeface="Cambria" panose="02040503050406030204" pitchFamily="18" charset="0"/>
                <a:ea typeface="Cambria" panose="02040503050406030204" pitchFamily="18" charset="0"/>
              </a:rPr>
              <a:t>        ΠΡΟΤΕΙΝΟΜΕΝΑ ΘΕΜΑΤΑ ΕΡΓΑΣΙΩΝ</a:t>
            </a:r>
          </a:p>
          <a:p>
            <a:pPr algn="just"/>
            <a:r>
              <a:rPr lang="el-GR" sz="2900" dirty="0">
                <a:latin typeface="Cambria" panose="02040503050406030204" pitchFamily="18" charset="0"/>
                <a:ea typeface="Cambria" panose="02040503050406030204" pitchFamily="18" charset="0"/>
              </a:rPr>
              <a:t> Α. Ερευνητικές εργασίες-project: Θέματα ερευνητικών εργασιών με βάση επιλεγμένη προτεινόμενη βιβλιογραφία και δικτυογραφία από τον/την εκπαιδευτικό θα μπορούσαν να αποτελέσουν όλα τα θέματα που παρουσιάστηκαν σε μεγαλύτερο όμως βάθος ή χρονική διάρκεια.  Παραδειγματικά:[..] Όψεις της ζωής των Βυζαντινών (Η καθημερινή ζωή, Η εκπαίδευση, Η διατροφή, Η ενδυμασία, Πόλεμοι, Όπλα και πολεμικές τακτικές κ.ά.) , [..] </a:t>
            </a:r>
          </a:p>
          <a:p>
            <a:pPr algn="just"/>
            <a:r>
              <a:rPr lang="el-GR" sz="2900" dirty="0">
                <a:latin typeface="Cambria" panose="02040503050406030204" pitchFamily="18" charset="0"/>
                <a:ea typeface="Cambria" panose="02040503050406030204" pitchFamily="18" charset="0"/>
              </a:rPr>
              <a:t>Β. Αφηγηματική ανασύνθεση ιστορικών γνώσεων :  Απόδοση μιας φανταστικής ιστορίας που στηρίζεται σε ελεγμένες ιστορικά πληροφορίες. Με βάση προτεινόμενη από τον/την εκπαιδευτικό βιβλιογραφία και δικτυογραφία, ζωντανεύουμε ένα φανταστικό πρόσωπο και του δίνουμε τον λόγο, αναπαριστώντας στοιχεία του βίου της εποχής, γεγονότα, σκέψεις.</a:t>
            </a:r>
          </a:p>
          <a:p>
            <a:pPr algn="just"/>
            <a:r>
              <a:rPr lang="el-GR" sz="2900" dirty="0">
                <a:latin typeface="Cambria" panose="02040503050406030204" pitchFamily="18" charset="0"/>
                <a:ea typeface="Cambria" panose="02040503050406030204" pitchFamily="18" charset="0"/>
              </a:rPr>
              <a:t>           - προσφέρεται για αξιοποίηση των ΤΠΕ και του διαδικτύου.</a:t>
            </a:r>
          </a:p>
          <a:p>
            <a:pPr algn="just"/>
            <a:r>
              <a:rPr lang="el-GR" sz="2900" dirty="0">
                <a:latin typeface="Cambria" panose="02040503050406030204" pitchFamily="18" charset="0"/>
                <a:ea typeface="Cambria" panose="02040503050406030204" pitchFamily="18" charset="0"/>
              </a:rPr>
              <a:t> </a:t>
            </a:r>
          </a:p>
          <a:p>
            <a:pPr algn="just">
              <a:lnSpc>
                <a:spcPct val="107000"/>
              </a:lnSpc>
              <a:spcAft>
                <a:spcPts val="800"/>
              </a:spcAft>
            </a:pPr>
            <a:endParaRPr lang="el-GR" sz="1600" dirty="0">
              <a:latin typeface="Candara" panose="020E0502030303020204" pitchFamily="34" charset="0"/>
              <a:ea typeface="STKaiti" panose="02010600040101010101" pitchFamily="2" charset="-122"/>
              <a:cs typeface="Tahoma" panose="020B0604030504040204" pitchFamily="34" charset="0"/>
            </a:endParaRPr>
          </a:p>
          <a:p>
            <a:pPr marL="0" indent="0"/>
            <a:endParaRPr lang="el-GR" sz="2000" b="1" dirty="0">
              <a:latin typeface="Arial" panose="020B0604020202020204" pitchFamily="34" charset="0"/>
              <a:cs typeface="Arial" panose="020B0604020202020204" pitchFamily="34" charset="0"/>
            </a:endParaRPr>
          </a:p>
          <a:p>
            <a:pPr marL="0" indent="0"/>
            <a:endParaRPr lang="el-GR" sz="1800" dirty="0"/>
          </a:p>
          <a:p>
            <a:pPr marL="457200" indent="-457200">
              <a:buFont typeface="+mj-lt"/>
              <a:buAutoNum type="arabicPeriod"/>
            </a:pPr>
            <a:endParaRPr lang="en-US" sz="1800" dirty="0"/>
          </a:p>
          <a:p>
            <a:pPr marL="457200" indent="-457200">
              <a:buFont typeface="+mj-lt"/>
              <a:buAutoNum type="arabicPeriod"/>
            </a:pPr>
            <a:endParaRPr lang="en-US" sz="1800" dirty="0"/>
          </a:p>
          <a:p>
            <a:pPr marL="457200" indent="-457200">
              <a:buFont typeface="+mj-lt"/>
              <a:buAutoNum type="arabicPeriod"/>
            </a:pPr>
            <a:endParaRPr lang="el-GR" sz="1800" dirty="0"/>
          </a:p>
          <a:p>
            <a:pPr marL="457200" lvl="0" indent="-457200">
              <a:buFont typeface="+mj-lt"/>
              <a:buAutoNum type="arabicPeriod"/>
            </a:pPr>
            <a:endParaRPr lang="en-US" sz="1700" dirty="0"/>
          </a:p>
          <a:p>
            <a:pPr marL="457200" lvl="0" indent="-457200">
              <a:buFont typeface="+mj-lt"/>
              <a:buAutoNum type="arabicPeriod"/>
            </a:pPr>
            <a:endParaRPr lang="el-GR" sz="1700" dirty="0"/>
          </a:p>
          <a:p>
            <a:endParaRPr lang="el-GR" dirty="0"/>
          </a:p>
          <a:p>
            <a:endParaRPr lang="el-GR" dirty="0"/>
          </a:p>
        </p:txBody>
      </p:sp>
      <p:sp>
        <p:nvSpPr>
          <p:cNvPr id="7" name="Content Placeholder 6"/>
          <p:cNvSpPr>
            <a:spLocks noGrp="1"/>
          </p:cNvSpPr>
          <p:nvPr>
            <p:ph sz="half" idx="4294967295"/>
          </p:nvPr>
        </p:nvSpPr>
        <p:spPr>
          <a:xfrm>
            <a:off x="8166683" y="2829719"/>
            <a:ext cx="3200400" cy="3713162"/>
          </a:xfrm>
        </p:spPr>
        <p:txBody>
          <a:bodyPr>
            <a:normAutofit/>
          </a:bodyPr>
          <a:lstStyle/>
          <a:p>
            <a:pPr marL="0" lvl="0" indent="0"/>
            <a:endParaRPr lang="el-GR" dirty="0"/>
          </a:p>
          <a:p>
            <a:pPr marL="342900" lvl="1" indent="-342900">
              <a:spcBef>
                <a:spcPts val="800"/>
              </a:spcBef>
              <a:buNone/>
            </a:pPr>
            <a:endParaRPr lang="el-GR" sz="2200" b="1" dirty="0"/>
          </a:p>
        </p:txBody>
      </p:sp>
    </p:spTree>
    <p:extLst>
      <p:ext uri="{BB962C8B-B14F-4D97-AF65-F5344CB8AC3E}">
        <p14:creationId xmlns:p14="http://schemas.microsoft.com/office/powerpoint/2010/main" val="12980208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S_Open-Educational-Practices-ppt-Template-v2.0_20_11_2017">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DS-ΙΙ Open-Educational-Practices-ppt-Template v2.0 - 2017-08-31.pptx" id="{BA600860-33AF-443E-BE10-1A8EC187438B}" vid="{99864185-3038-4E8D-BBE2-32E2B733FF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DS-II-Open-Educational-Practices-ppt-Template-v2.0-Ianouarios-2018</Template>
  <TotalTime>251</TotalTime>
  <Words>4890</Words>
  <Application>Microsoft Office PowerPoint</Application>
  <PresentationFormat>Προβολή στην οθόνη (4:3)</PresentationFormat>
  <Paragraphs>253</Paragraphs>
  <Slides>37</Slides>
  <Notes>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37</vt:i4>
      </vt:variant>
    </vt:vector>
  </HeadingPairs>
  <TitlesOfParts>
    <vt:vector size="49" baseType="lpstr">
      <vt:lpstr>STKaiti</vt:lpstr>
      <vt:lpstr>Arial</vt:lpstr>
      <vt:lpstr>Calibri</vt:lpstr>
      <vt:lpstr>Cambria</vt:lpstr>
      <vt:lpstr>Candara</vt:lpstr>
      <vt:lpstr>Franklin Gothic Book</vt:lpstr>
      <vt:lpstr>Perpetua</vt:lpstr>
      <vt:lpstr>Tahoma</vt:lpstr>
      <vt:lpstr>Times New Roman</vt:lpstr>
      <vt:lpstr>Tunga</vt:lpstr>
      <vt:lpstr>Wingdings</vt:lpstr>
      <vt:lpstr>DS_Open-Educational-Practices-ppt-Template-v2.0_20_11_2017</vt:lpstr>
      <vt:lpstr>ΚΑΘΗΜΕΡΙΝΗ ΖΩΗ ΣΤΟ ΒΥΖΑΝΤΙΟ </vt:lpstr>
      <vt:lpstr>Συνοπτικη  ΠΕΡΙΓΡΑΦΗ</vt:lpstr>
      <vt:lpstr>Παρουσίαση του PowerPoint</vt:lpstr>
      <vt:lpstr>ΣΧΕΔΙΑΣΜΟΣ ΤΗΣ ανοιχτησ εκπαιδευτικησ ΠΡΑΚΤΙΚΗΣ</vt:lpstr>
      <vt:lpstr>ΣΤΟΙΧΕΙΑ ΣΧΕΔΙΑΣΜΟΥ </vt:lpstr>
      <vt:lpstr>ΔΙΔΑΚΤΙΚΟΙ ΣΤΟΧΟΙ</vt:lpstr>
      <vt:lpstr>ΔΙΔΑΚΤΙΚΟΙ ΣΤΟΧΟΙ</vt:lpstr>
      <vt:lpstr>ΠΡΑΓΜΑΤΟΠΟΙΗΣΗ ΤΗΣ ανοιχτησ εκπαιδευτικησ ΠΡΑΚΤΙΚΗΣ</vt:lpstr>
      <vt:lpstr>ΣΤΟΙΧΕΙΑ ΠΡΑΓΜΑΤΟΠΟΙΗΣΗΣ  ΤΗΣ ανοιχτησ εκπαιδευτικησ ΠΡΑΚΤΙΚΗΣ   </vt:lpstr>
      <vt:lpstr>ΗΛΙΚΙΑΚΗ ΟΜΑΔΑ- ΠΡΟΤΕΡΕΣ ΓΝΩΣΕΙΣ ΚΑΙ ΔΙΑΡΚΕΙΑ ΕΦΑΡΜΟΓΗΣ  </vt:lpstr>
      <vt:lpstr>ΑΝΑΛΥΤΙΚΗ ΠΕΡΙΓΡΑΦΗ  ΤΗΣ ανοιχτησ εκπαιδευτικησ ΠΡΑΚΤΙΚΗΣ</vt:lpstr>
      <vt:lpstr>Παρουσίαση του PowerPoint</vt:lpstr>
      <vt:lpstr>Παρουσίαση του PowerPoint</vt:lpstr>
      <vt:lpstr>Παρουσίαση του PowerPoint</vt:lpstr>
      <vt:lpstr>ΠΕΡΙΓΡΑΦΗ ΔΡΑΣΤΗΡΙΟΤΗΤΩΝ- 2η Δραστηριοτητα </vt:lpstr>
      <vt:lpstr>Σyνδεση με τον διδακτικo στoχο: </vt:lpstr>
      <vt:lpstr>ΨΗΦΙΑΚΟ ΕΚΠΑΙΔΕΥΤΙΚΟ ΠΕΡΙΕΧΟΜΕΝΟ</vt:lpstr>
      <vt:lpstr>περιγραφη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ΣΤΟΙΧΕΙΑ ΤΕΚΜΗΡΙΩΣΗΣ ΚΑΙ ΕΠΕΚΤΑΣΗΣ</vt:lpstr>
      <vt:lpstr>Ως κριτήριο αξιολόγησης της ομαδικής εργασίας αξιοποιήθηκε το ακόλουθο: </vt:lpstr>
      <vt:lpstr>ΑΠΡΟΣΜΕΝΑ ΓΕΓΟΝΟΤΑ </vt:lpstr>
      <vt:lpstr>ΕΚΠΑΙΔΕΥΤΙΚΗ ΤΕΧΝΙΚΗ  ΣΕ ΣΗΜΑΝΤΙΚΑ ΣΤΙΓΜΙΟΤΥΠΑ</vt:lpstr>
      <vt:lpstr>Σχεση με αλλες ανοιχτες  ΕΚπαιδευτικες πρακτικες </vt:lpstr>
      <vt:lpstr>Αξιοποίηση, γενικευση, επεκτασιμοτητα </vt:lpstr>
      <vt:lpstr>ΒΙΒΛΙΟΓΡΑΦΙΑ </vt:lpstr>
      <vt:lpstr>δικτυογραφια</vt:lpstr>
      <vt:lpstr>δικτυογραφια</vt:lpstr>
      <vt:lpstr>δικτυογραφια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ΚΑΘΗΜΕΡΙΝΗ ΖΩΗ ΣΤΟ ΒΥΖΑΝΤΙΟ </dc:title>
  <dc:creator>User</dc:creator>
  <cp:lastModifiedBy>User</cp:lastModifiedBy>
  <cp:revision>121</cp:revision>
  <dcterms:created xsi:type="dcterms:W3CDTF">2018-06-19T20:30:58Z</dcterms:created>
  <dcterms:modified xsi:type="dcterms:W3CDTF">2018-08-16T09:51:26Z</dcterms:modified>
</cp:coreProperties>
</file>