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sldIdLst>
    <p:sldId id="256" r:id="rId2"/>
    <p:sldId id="258" r:id="rId3"/>
    <p:sldId id="277" r:id="rId4"/>
    <p:sldId id="262" r:id="rId5"/>
    <p:sldId id="271" r:id="rId6"/>
    <p:sldId id="278" r:id="rId7"/>
    <p:sldId id="272" r:id="rId8"/>
    <p:sldId id="281" r:id="rId9"/>
    <p:sldId id="282" r:id="rId10"/>
    <p:sldId id="263" r:id="rId11"/>
    <p:sldId id="257" r:id="rId12"/>
    <p:sldId id="273" r:id="rId13"/>
    <p:sldId id="260" r:id="rId14"/>
    <p:sldId id="285" r:id="rId15"/>
    <p:sldId id="266" r:id="rId16"/>
    <p:sldId id="280" r:id="rId17"/>
    <p:sldId id="274" r:id="rId18"/>
    <p:sldId id="261" r:id="rId19"/>
    <p:sldId id="287" r:id="rId20"/>
    <p:sldId id="291" r:id="rId21"/>
    <p:sldId id="290" r:id="rId22"/>
    <p:sldId id="286" r:id="rId23"/>
    <p:sldId id="292" r:id="rId24"/>
    <p:sldId id="293" r:id="rId25"/>
    <p:sldId id="294" r:id="rId26"/>
    <p:sldId id="296" r:id="rId27"/>
    <p:sldId id="295" r:id="rId28"/>
    <p:sldId id="297" r:id="rId29"/>
    <p:sldId id="298" r:id="rId30"/>
    <p:sldId id="299" r:id="rId31"/>
    <p:sldId id="265" r:id="rId32"/>
    <p:sldId id="283" r:id="rId33"/>
    <p:sldId id="268" r:id="rId34"/>
    <p:sldId id="269" r:id="rId35"/>
    <p:sldId id="276" r:id="rId36"/>
    <p:sldId id="284" r:id="rId37"/>
    <p:sldId id="275" r:id="rId38"/>
    <p:sldId id="270"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20D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123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4C620C-B6CC-4658-91FE-310A84B647AB}" type="datetimeFigureOut">
              <a:rPr lang="en-US"/>
              <a:pPr/>
              <a:t>8/18/2018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B68F6E-CEE2-40FC-AC07-0866A62AFADE}" type="slidenum">
              <a:rPr lang="en-US"/>
              <a:pPr/>
              <a:t>‹#›</a:t>
            </a:fld>
            <a:endParaRPr lang="en-US" dirty="0"/>
          </a:p>
        </p:txBody>
      </p:sp>
    </p:spTree>
    <p:extLst>
      <p:ext uri="{BB962C8B-B14F-4D97-AF65-F5344CB8AC3E}">
        <p14:creationId xmlns:p14="http://schemas.microsoft.com/office/powerpoint/2010/main" val="1710717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68F6E-CEE2-40FC-AC07-0866A62AFADE}" type="slidenum">
              <a:rPr lang="en-US"/>
              <a:pPr/>
              <a:t>1</a:t>
            </a:fld>
            <a:endParaRPr lang="en-US" dirty="0"/>
          </a:p>
        </p:txBody>
      </p:sp>
    </p:spTree>
    <p:extLst>
      <p:ext uri="{BB962C8B-B14F-4D97-AF65-F5344CB8AC3E}">
        <p14:creationId xmlns:p14="http://schemas.microsoft.com/office/powerpoint/2010/main" val="2805874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68F6E-CEE2-40FC-AC07-0866A62AFADE}" type="slidenum">
              <a:rPr lang="en-US"/>
              <a:pPr/>
              <a:t>2</a:t>
            </a:fld>
            <a:endParaRPr lang="en-US" dirty="0"/>
          </a:p>
        </p:txBody>
      </p:sp>
    </p:spTree>
    <p:extLst>
      <p:ext uri="{BB962C8B-B14F-4D97-AF65-F5344CB8AC3E}">
        <p14:creationId xmlns:p14="http://schemas.microsoft.com/office/powerpoint/2010/main" val="1051220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68F6E-CEE2-40FC-AC07-0866A62AFADE}" type="slidenum">
              <a:rPr lang="en-US"/>
              <a:pPr/>
              <a:t>3</a:t>
            </a:fld>
            <a:endParaRPr lang="en-US" dirty="0"/>
          </a:p>
        </p:txBody>
      </p:sp>
    </p:spTree>
    <p:extLst>
      <p:ext uri="{BB962C8B-B14F-4D97-AF65-F5344CB8AC3E}">
        <p14:creationId xmlns:p14="http://schemas.microsoft.com/office/powerpoint/2010/main" val="2489549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68F6E-CEE2-40FC-AC07-0866A62AFADE}" type="slidenum">
              <a:rPr lang="en-US"/>
              <a:pPr/>
              <a:t>11</a:t>
            </a:fld>
            <a:endParaRPr lang="en-US" dirty="0"/>
          </a:p>
        </p:txBody>
      </p:sp>
    </p:spTree>
    <p:extLst>
      <p:ext uri="{BB962C8B-B14F-4D97-AF65-F5344CB8AC3E}">
        <p14:creationId xmlns:p14="http://schemas.microsoft.com/office/powerpoint/2010/main" val="36738642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18362" y="531028"/>
            <a:ext cx="5648623" cy="1204306"/>
          </a:xfrm>
        </p:spPr>
        <p:txBody>
          <a:bodyPr bIns="9144" anchor="b"/>
          <a:lstStyle>
            <a:lvl1pPr>
              <a:defRPr sz="3200" b="1">
                <a:solidFill>
                  <a:schemeClr val="accent3">
                    <a:lumMod val="50000"/>
                  </a:schemeClr>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4" name="Date Placeholder 3"/>
          <p:cNvSpPr>
            <a:spLocks noGrp="1"/>
          </p:cNvSpPr>
          <p:nvPr>
            <p:ph type="dt" sz="half" idx="10"/>
          </p:nvPr>
        </p:nvSpPr>
        <p:spPr>
          <a:xfrm rot="19140000">
            <a:off x="1989056" y="4328224"/>
            <a:ext cx="2176272" cy="201168"/>
          </a:xfrm>
          <a:prstGeom prst="rect">
            <a:avLst/>
          </a:prstGeom>
        </p:spPr>
        <p:txBody>
          <a:bodyPr/>
          <a:lstStyle/>
          <a:p>
            <a:fld id="{7D0065BE-0657-4A47-90AD-C21C55E16B19}" type="datetime4">
              <a:rPr lang="en-US" smtClean="0"/>
              <a:pPr/>
              <a:t>August 18, 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dirty="0"/>
          </a:p>
        </p:txBody>
      </p:sp>
      <p:pic>
        <p:nvPicPr>
          <p:cNvPr id="11" name="Picture 10" descr="dschool.png"/>
          <p:cNvPicPr>
            <a:picLocks noChangeAspect="1"/>
          </p:cNvPicPr>
          <p:nvPr userDrawn="1"/>
        </p:nvPicPr>
        <p:blipFill>
          <a:blip r:embed="rId2"/>
          <a:stretch>
            <a:fillRect/>
          </a:stretch>
        </p:blipFill>
        <p:spPr>
          <a:xfrm>
            <a:off x="0" y="3852278"/>
            <a:ext cx="1501067" cy="1909614"/>
          </a:xfrm>
          <a:prstGeom prst="rect">
            <a:avLst/>
          </a:prstGeom>
          <a:ln>
            <a:noFill/>
          </a:ln>
          <a:effectLst>
            <a:outerShdw blurRad="292100" dist="139700" dir="2700000" algn="tl" rotWithShape="0">
              <a:srgbClr val="333333">
                <a:alpha val="65000"/>
              </a:srgbClr>
            </a:outerShdw>
          </a:effectLst>
        </p:spPr>
      </p:pic>
      <p:pic>
        <p:nvPicPr>
          <p:cNvPr id="12" name="Picture 11" descr="iparticipate.png"/>
          <p:cNvPicPr>
            <a:picLocks noChangeAspect="1"/>
          </p:cNvPicPr>
          <p:nvPr userDrawn="1"/>
        </p:nvPicPr>
        <p:blipFill>
          <a:blip r:embed="rId3"/>
          <a:stretch>
            <a:fillRect/>
          </a:stretch>
        </p:blipFill>
        <p:spPr>
          <a:xfrm>
            <a:off x="1032803" y="5682761"/>
            <a:ext cx="1676400" cy="838200"/>
          </a:xfrm>
          <a:prstGeom prst="rect">
            <a:avLst/>
          </a:prstGeom>
          <a:effectLst>
            <a:innerShdw blurRad="114300">
              <a:prstClr val="black"/>
            </a:inn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_2">
    <p:spTree>
      <p:nvGrpSpPr>
        <p:cNvPr id="1" name=""/>
        <p:cNvGrpSpPr/>
        <p:nvPr/>
      </p:nvGrpSpPr>
      <p:grpSpPr>
        <a:xfrm>
          <a:off x="0" y="0"/>
          <a:ext cx="0" cy="0"/>
          <a:chOff x="0" y="0"/>
          <a:chExt cx="0" cy="0"/>
        </a:xfrm>
      </p:grpSpPr>
      <p:sp>
        <p:nvSpPr>
          <p:cNvPr id="11" name="Rectangle 10"/>
          <p:cNvSpPr/>
          <p:nvPr userDrawn="1"/>
        </p:nvSpPr>
        <p:spPr>
          <a:xfrm>
            <a:off x="5711483" y="855486"/>
            <a:ext cx="2961030" cy="38879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l-GR" dirty="0"/>
          </a:p>
        </p:txBody>
      </p:sp>
      <p:sp>
        <p:nvSpPr>
          <p:cNvPr id="10" name="Rectangle 9"/>
          <p:cNvSpPr/>
          <p:nvPr userDrawn="1"/>
        </p:nvSpPr>
        <p:spPr>
          <a:xfrm>
            <a:off x="471489" y="485775"/>
            <a:ext cx="5099318" cy="423898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l-GR" dirty="0"/>
          </a:p>
        </p:txBody>
      </p:sp>
      <p:sp>
        <p:nvSpPr>
          <p:cNvPr id="2" name="Title 1"/>
          <p:cNvSpPr>
            <a:spLocks noGrp="1"/>
          </p:cNvSpPr>
          <p:nvPr>
            <p:ph type="title"/>
          </p:nvPr>
        </p:nvSpPr>
        <p:spPr>
          <a:xfrm>
            <a:off x="3128962" y="5189219"/>
            <a:ext cx="6015037" cy="862965"/>
          </a:xfrm>
          <a:solidFill>
            <a:srgbClr val="FFFFFF">
              <a:alpha val="50196"/>
            </a:srgbClr>
          </a:solidFill>
          <a:effectLst>
            <a:outerShdw blurRad="203200" dist="101600" dir="5400000" algn="t" rotWithShape="0">
              <a:schemeClr val="accent3">
                <a:lumMod val="50000"/>
                <a:alpha val="40000"/>
              </a:schemeClr>
            </a:outerShdw>
          </a:effectLst>
        </p:spPr>
        <p:txBody>
          <a:bodyPr/>
          <a:lstStyle>
            <a:lvl1pPr algn="r">
              <a:defRPr sz="2800" b="1">
                <a:solidFill>
                  <a:schemeClr val="accent3">
                    <a:lumMod val="50000"/>
                  </a:schemeClr>
                </a:solidFill>
              </a:defRPr>
            </a:lvl1pPr>
          </a:lstStyle>
          <a:p>
            <a:r>
              <a:rPr lang="en-US" smtClean="0"/>
              <a:t>Click to edit Master title style</a:t>
            </a:r>
            <a:endParaRPr lang="en-US" dirty="0"/>
          </a:p>
        </p:txBody>
      </p:sp>
      <p:sp>
        <p:nvSpPr>
          <p:cNvPr id="4" name="Content Placeholder 3"/>
          <p:cNvSpPr>
            <a:spLocks noGrp="1"/>
          </p:cNvSpPr>
          <p:nvPr>
            <p:ph sz="half" idx="2"/>
          </p:nvPr>
        </p:nvSpPr>
        <p:spPr>
          <a:xfrm>
            <a:off x="557213" y="557213"/>
            <a:ext cx="4957321" cy="4129087"/>
          </a:xfrm>
        </p:spPr>
        <p:txBody>
          <a:bodyPr/>
          <a:lstStyle>
            <a:lvl1pPr>
              <a:defRPr sz="2400" b="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5843587" y="914400"/>
            <a:ext cx="2771776" cy="3714750"/>
          </a:xfrm>
        </p:spPr>
        <p:txBody>
          <a:bodyPr/>
          <a:lstStyle>
            <a:lvl1pPr>
              <a:defRPr sz="2400" b="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dirty="0"/>
          </a:p>
        </p:txBody>
      </p:sp>
      <p:pic>
        <p:nvPicPr>
          <p:cNvPr id="14" name="Picture 13" descr="dschool.png"/>
          <p:cNvPicPr>
            <a:picLocks noChangeAspect="1"/>
          </p:cNvPicPr>
          <p:nvPr userDrawn="1"/>
        </p:nvPicPr>
        <p:blipFill>
          <a:blip r:embed="rId2"/>
          <a:stretch>
            <a:fillRect/>
          </a:stretch>
        </p:blipFill>
        <p:spPr>
          <a:xfrm>
            <a:off x="112545" y="5071764"/>
            <a:ext cx="829994" cy="1055895"/>
          </a:xfrm>
          <a:prstGeom prst="rect">
            <a:avLst/>
          </a:prstGeom>
          <a:ln>
            <a:noFill/>
          </a:ln>
          <a:effectLst>
            <a:outerShdw blurRad="292100" dist="139700" dir="2700000" algn="tl" rotWithShape="0">
              <a:srgbClr val="333333">
                <a:alpha val="65000"/>
              </a:srgbClr>
            </a:outerShdw>
          </a:effectLst>
        </p:spPr>
      </p:pic>
      <p:pic>
        <p:nvPicPr>
          <p:cNvPr id="17" name="Picture 16" descr="iparticipate.png"/>
          <p:cNvPicPr>
            <a:picLocks noChangeAspect="1"/>
          </p:cNvPicPr>
          <p:nvPr userDrawn="1"/>
        </p:nvPicPr>
        <p:blipFill>
          <a:blip r:embed="rId3"/>
          <a:stretch>
            <a:fillRect/>
          </a:stretch>
        </p:blipFill>
        <p:spPr>
          <a:xfrm>
            <a:off x="484151" y="6144071"/>
            <a:ext cx="1372772" cy="686386"/>
          </a:xfrm>
          <a:prstGeom prst="rect">
            <a:avLst/>
          </a:prstGeom>
          <a:effectLst>
            <a:innerShdw blurRad="114300">
              <a:prstClr val="black"/>
            </a:innerShdw>
          </a:effec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Rectangle 10"/>
          <p:cNvSpPr/>
          <p:nvPr userDrawn="1"/>
        </p:nvSpPr>
        <p:spPr>
          <a:xfrm>
            <a:off x="4681182" y="491319"/>
            <a:ext cx="4018627" cy="419754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l-GR" dirty="0"/>
          </a:p>
        </p:txBody>
      </p:sp>
      <p:sp>
        <p:nvSpPr>
          <p:cNvPr id="10" name="Rectangle 9"/>
          <p:cNvSpPr/>
          <p:nvPr userDrawn="1"/>
        </p:nvSpPr>
        <p:spPr>
          <a:xfrm>
            <a:off x="436728" y="472127"/>
            <a:ext cx="3957851" cy="42090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l-GR" dirty="0"/>
          </a:p>
        </p:txBody>
      </p:sp>
      <p:sp>
        <p:nvSpPr>
          <p:cNvPr id="2" name="Title 1"/>
          <p:cNvSpPr>
            <a:spLocks noGrp="1"/>
          </p:cNvSpPr>
          <p:nvPr>
            <p:ph type="title"/>
          </p:nvPr>
        </p:nvSpPr>
        <p:spPr>
          <a:xfrm>
            <a:off x="3128962" y="5189219"/>
            <a:ext cx="6015037" cy="862965"/>
          </a:xfrm>
          <a:solidFill>
            <a:srgbClr val="FFFFFF">
              <a:alpha val="50196"/>
            </a:srgbClr>
          </a:solidFill>
          <a:effectLst>
            <a:outerShdw blurRad="203200" dist="101600" dir="5400000" algn="t" rotWithShape="0">
              <a:schemeClr val="accent3">
                <a:lumMod val="50000"/>
                <a:alpha val="40000"/>
              </a:schemeClr>
            </a:outerShdw>
          </a:effectLst>
        </p:spPr>
        <p:txBody>
          <a:bodyPr/>
          <a:lstStyle>
            <a:lvl1pPr algn="r">
              <a:defRPr sz="2800" b="1">
                <a:solidFill>
                  <a:schemeClr val="accent3">
                    <a:lumMod val="50000"/>
                  </a:schemeClr>
                </a:solidFill>
              </a:defRPr>
            </a:lvl1pPr>
          </a:lstStyle>
          <a:p>
            <a:r>
              <a:rPr lang="en-US" smtClean="0"/>
              <a:t>Click to edit Master title style</a:t>
            </a:r>
            <a:endParaRPr lang="en-US" dirty="0"/>
          </a:p>
        </p:txBody>
      </p:sp>
      <p:sp>
        <p:nvSpPr>
          <p:cNvPr id="4" name="Content Placeholder 3"/>
          <p:cNvSpPr>
            <a:spLocks noGrp="1"/>
          </p:cNvSpPr>
          <p:nvPr>
            <p:ph sz="half" idx="2"/>
          </p:nvPr>
        </p:nvSpPr>
        <p:spPr>
          <a:xfrm>
            <a:off x="529917" y="557214"/>
            <a:ext cx="3782775" cy="4055730"/>
          </a:xfrm>
        </p:spPr>
        <p:txBody>
          <a:bodyPr/>
          <a:lstStyle>
            <a:lvl1pPr>
              <a:defRPr sz="2400" b="0"/>
            </a:lvl1pPr>
            <a:lvl2pPr>
              <a:defRPr sz="2000" b="0"/>
            </a:lvl2pPr>
            <a:lvl3pPr>
              <a:defRPr sz="1800" b="0"/>
            </a:lvl3pPr>
            <a:lvl4pPr>
              <a:defRPr sz="1600" b="0"/>
            </a:lvl4pPr>
            <a:lvl5pPr>
              <a:defRPr sz="1600" b="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749421" y="573206"/>
            <a:ext cx="3865942" cy="4055944"/>
          </a:xfrm>
        </p:spPr>
        <p:txBody>
          <a:bodyPr/>
          <a:lstStyle>
            <a:lvl1pPr>
              <a:defRPr sz="2400" b="0"/>
            </a:lvl1pPr>
            <a:lvl2pPr>
              <a:defRPr sz="2000" b="0"/>
            </a:lvl2pPr>
            <a:lvl3pPr>
              <a:defRPr sz="1800" b="0"/>
            </a:lvl3pPr>
            <a:lvl4pPr>
              <a:defRPr sz="1600" b="0"/>
            </a:lvl4pPr>
            <a:lvl5pPr>
              <a:defRPr sz="1600" b="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dirty="0"/>
          </a:p>
        </p:txBody>
      </p:sp>
      <p:pic>
        <p:nvPicPr>
          <p:cNvPr id="14" name="Picture 13" descr="dschool.png"/>
          <p:cNvPicPr>
            <a:picLocks noChangeAspect="1"/>
          </p:cNvPicPr>
          <p:nvPr userDrawn="1"/>
        </p:nvPicPr>
        <p:blipFill>
          <a:blip r:embed="rId2"/>
          <a:stretch>
            <a:fillRect/>
          </a:stretch>
        </p:blipFill>
        <p:spPr>
          <a:xfrm>
            <a:off x="112545" y="5071764"/>
            <a:ext cx="829994" cy="1055895"/>
          </a:xfrm>
          <a:prstGeom prst="rect">
            <a:avLst/>
          </a:prstGeom>
          <a:ln>
            <a:noFill/>
          </a:ln>
          <a:effectLst>
            <a:outerShdw blurRad="292100" dist="139700" dir="2700000" algn="tl" rotWithShape="0">
              <a:srgbClr val="333333">
                <a:alpha val="65000"/>
              </a:srgbClr>
            </a:outerShdw>
          </a:effectLst>
        </p:spPr>
      </p:pic>
      <p:pic>
        <p:nvPicPr>
          <p:cNvPr id="17" name="Picture 16" descr="iparticipate.png"/>
          <p:cNvPicPr>
            <a:picLocks noChangeAspect="1"/>
          </p:cNvPicPr>
          <p:nvPr userDrawn="1"/>
        </p:nvPicPr>
        <p:blipFill>
          <a:blip r:embed="rId3"/>
          <a:stretch>
            <a:fillRect/>
          </a:stretch>
        </p:blipFill>
        <p:spPr>
          <a:xfrm>
            <a:off x="484151" y="6144071"/>
            <a:ext cx="1372772" cy="686386"/>
          </a:xfrm>
          <a:prstGeom prst="rect">
            <a:avLst/>
          </a:prstGeom>
          <a:effectLst>
            <a:innerShdw blurRad="114300">
              <a:prstClr val="black"/>
            </a:innerShdw>
          </a:effec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dirty="0"/>
          </a:p>
        </p:txBody>
      </p:sp>
      <p:pic>
        <p:nvPicPr>
          <p:cNvPr id="6" name="Picture 5" descr="dschool.png"/>
          <p:cNvPicPr>
            <a:picLocks noChangeAspect="1"/>
          </p:cNvPicPr>
          <p:nvPr userDrawn="1"/>
        </p:nvPicPr>
        <p:blipFill>
          <a:blip r:embed="rId2"/>
          <a:stretch>
            <a:fillRect/>
          </a:stretch>
        </p:blipFill>
        <p:spPr>
          <a:xfrm>
            <a:off x="112545" y="5071764"/>
            <a:ext cx="829994" cy="1055895"/>
          </a:xfrm>
          <a:prstGeom prst="rect">
            <a:avLst/>
          </a:prstGeom>
          <a:ln>
            <a:noFill/>
          </a:ln>
          <a:effectLst>
            <a:outerShdw blurRad="292100" dist="139700" dir="2700000" algn="tl" rotWithShape="0">
              <a:srgbClr val="333333">
                <a:alpha val="65000"/>
              </a:srgbClr>
            </a:outerShdw>
          </a:effectLst>
        </p:spPr>
      </p:pic>
      <p:pic>
        <p:nvPicPr>
          <p:cNvPr id="7" name="Picture 6" descr="iparticipate.png"/>
          <p:cNvPicPr>
            <a:picLocks noChangeAspect="1"/>
          </p:cNvPicPr>
          <p:nvPr userDrawn="1"/>
        </p:nvPicPr>
        <p:blipFill>
          <a:blip r:embed="rId3"/>
          <a:stretch>
            <a:fillRect/>
          </a:stretch>
        </p:blipFill>
        <p:spPr>
          <a:xfrm>
            <a:off x="484151" y="6144071"/>
            <a:ext cx="1372772" cy="686386"/>
          </a:xfrm>
          <a:prstGeom prst="rect">
            <a:avLst/>
          </a:prstGeom>
          <a:effectLst>
            <a:innerShdw blurRad="114300">
              <a:prstClr val="black"/>
            </a:innerShdw>
          </a:effec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pPr/>
              <a:t>‹#›</a:t>
            </a:fld>
            <a:endParaRPr lang="en-US" dirty="0"/>
          </a:p>
        </p:txBody>
      </p:sp>
      <p:pic>
        <p:nvPicPr>
          <p:cNvPr id="10" name="Picture 9" descr="dschool.png"/>
          <p:cNvPicPr>
            <a:picLocks noChangeAspect="1"/>
          </p:cNvPicPr>
          <p:nvPr userDrawn="1"/>
        </p:nvPicPr>
        <p:blipFill>
          <a:blip r:embed="rId2"/>
          <a:stretch>
            <a:fillRect/>
          </a:stretch>
        </p:blipFill>
        <p:spPr>
          <a:xfrm>
            <a:off x="0" y="3852278"/>
            <a:ext cx="1501067" cy="1909614"/>
          </a:xfrm>
          <a:prstGeom prst="rect">
            <a:avLst/>
          </a:prstGeom>
          <a:ln>
            <a:noFill/>
          </a:ln>
          <a:effectLst>
            <a:outerShdw blurRad="292100" dist="139700" dir="2700000" algn="tl" rotWithShape="0">
              <a:srgbClr val="333333">
                <a:alpha val="65000"/>
              </a:srgbClr>
            </a:outerShdw>
          </a:effectLst>
        </p:spPr>
      </p:pic>
      <p:pic>
        <p:nvPicPr>
          <p:cNvPr id="11" name="Picture 10" descr="iparticipate.png"/>
          <p:cNvPicPr>
            <a:picLocks noChangeAspect="1"/>
          </p:cNvPicPr>
          <p:nvPr userDrawn="1"/>
        </p:nvPicPr>
        <p:blipFill>
          <a:blip r:embed="rId3"/>
          <a:stretch>
            <a:fillRect/>
          </a:stretch>
        </p:blipFill>
        <p:spPr>
          <a:xfrm>
            <a:off x="1032803" y="5682761"/>
            <a:ext cx="1676400" cy="838200"/>
          </a:xfrm>
          <a:prstGeom prst="rect">
            <a:avLst/>
          </a:prstGeom>
          <a:effectLst>
            <a:innerShdw blurRad="114300">
              <a:prstClr val="black"/>
            </a:innerShdw>
          </a:effec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pic>
        <p:nvPicPr>
          <p:cNvPr id="12" name="Picture 11" descr="dschool.png"/>
          <p:cNvPicPr>
            <a:picLocks noChangeAspect="1"/>
          </p:cNvPicPr>
          <p:nvPr userDrawn="1"/>
        </p:nvPicPr>
        <p:blipFill>
          <a:blip r:embed="rId2"/>
          <a:stretch>
            <a:fillRect/>
          </a:stretch>
        </p:blipFill>
        <p:spPr>
          <a:xfrm>
            <a:off x="0" y="3852278"/>
            <a:ext cx="1501067" cy="1909614"/>
          </a:xfrm>
          <a:prstGeom prst="rect">
            <a:avLst/>
          </a:prstGeom>
          <a:ln>
            <a:noFill/>
          </a:ln>
          <a:effectLst>
            <a:outerShdw blurRad="292100" dist="139700" dir="2700000" algn="tl" rotWithShape="0">
              <a:srgbClr val="333333">
                <a:alpha val="65000"/>
              </a:srgbClr>
            </a:outerShdw>
          </a:effectLst>
        </p:spPr>
      </p:pic>
      <p:pic>
        <p:nvPicPr>
          <p:cNvPr id="13" name="Picture 12" descr="iparticipate.png"/>
          <p:cNvPicPr>
            <a:picLocks noChangeAspect="1"/>
          </p:cNvPicPr>
          <p:nvPr userDrawn="1"/>
        </p:nvPicPr>
        <p:blipFill>
          <a:blip r:embed="rId3"/>
          <a:stretch>
            <a:fillRect/>
          </a:stretch>
        </p:blipFill>
        <p:spPr>
          <a:xfrm>
            <a:off x="1032803" y="5682761"/>
            <a:ext cx="1676400" cy="838200"/>
          </a:xfrm>
          <a:prstGeom prst="rect">
            <a:avLst/>
          </a:prstGeom>
          <a:effectLst>
            <a:innerShdw blurRad="114300">
              <a:prstClr val="black"/>
            </a:innerShdw>
          </a:effectLst>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dirty="0"/>
          </a:p>
        </p:txBody>
      </p:sp>
      <p:pic>
        <p:nvPicPr>
          <p:cNvPr id="7" name="Picture 6" descr="dschool.png"/>
          <p:cNvPicPr>
            <a:picLocks noChangeAspect="1"/>
          </p:cNvPicPr>
          <p:nvPr userDrawn="1"/>
        </p:nvPicPr>
        <p:blipFill>
          <a:blip r:embed="rId2"/>
          <a:stretch>
            <a:fillRect/>
          </a:stretch>
        </p:blipFill>
        <p:spPr>
          <a:xfrm>
            <a:off x="112545" y="5071764"/>
            <a:ext cx="829994" cy="1055895"/>
          </a:xfrm>
          <a:prstGeom prst="rect">
            <a:avLst/>
          </a:prstGeom>
          <a:ln>
            <a:noFill/>
          </a:ln>
          <a:effectLst>
            <a:outerShdw blurRad="292100" dist="139700" dir="2700000" algn="tl" rotWithShape="0">
              <a:srgbClr val="333333">
                <a:alpha val="65000"/>
              </a:srgbClr>
            </a:outerShdw>
          </a:effectLst>
        </p:spPr>
      </p:pic>
      <p:pic>
        <p:nvPicPr>
          <p:cNvPr id="8" name="Picture 7" descr="iparticipate.png"/>
          <p:cNvPicPr>
            <a:picLocks noChangeAspect="1"/>
          </p:cNvPicPr>
          <p:nvPr userDrawn="1"/>
        </p:nvPicPr>
        <p:blipFill>
          <a:blip r:embed="rId3"/>
          <a:stretch>
            <a:fillRect/>
          </a:stretch>
        </p:blipFill>
        <p:spPr>
          <a:xfrm>
            <a:off x="484151" y="6144071"/>
            <a:ext cx="1372772" cy="686386"/>
          </a:xfrm>
          <a:prstGeom prst="rect">
            <a:avLst/>
          </a:prstGeom>
          <a:effectLst>
            <a:innerShdw blurRad="114300">
              <a:prstClr val="black"/>
            </a:innerShdw>
          </a:effec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dirty="0"/>
          </a:p>
        </p:txBody>
      </p:sp>
      <p:pic>
        <p:nvPicPr>
          <p:cNvPr id="7" name="Picture 6" descr="dschool.png"/>
          <p:cNvPicPr>
            <a:picLocks noChangeAspect="1"/>
          </p:cNvPicPr>
          <p:nvPr userDrawn="1"/>
        </p:nvPicPr>
        <p:blipFill>
          <a:blip r:embed="rId2"/>
          <a:stretch>
            <a:fillRect/>
          </a:stretch>
        </p:blipFill>
        <p:spPr>
          <a:xfrm>
            <a:off x="112545" y="5071764"/>
            <a:ext cx="829994" cy="1055895"/>
          </a:xfrm>
          <a:prstGeom prst="rect">
            <a:avLst/>
          </a:prstGeom>
          <a:ln>
            <a:noFill/>
          </a:ln>
          <a:effectLst>
            <a:outerShdw blurRad="292100" dist="139700" dir="2700000" algn="tl" rotWithShape="0">
              <a:srgbClr val="333333">
                <a:alpha val="65000"/>
              </a:srgbClr>
            </a:outerShdw>
          </a:effectLst>
        </p:spPr>
      </p:pic>
      <p:pic>
        <p:nvPicPr>
          <p:cNvPr id="8" name="Picture 7" descr="iparticipate.png"/>
          <p:cNvPicPr>
            <a:picLocks noChangeAspect="1"/>
          </p:cNvPicPr>
          <p:nvPr userDrawn="1"/>
        </p:nvPicPr>
        <p:blipFill>
          <a:blip r:embed="rId3"/>
          <a:stretch>
            <a:fillRect/>
          </a:stretch>
        </p:blipFill>
        <p:spPr>
          <a:xfrm>
            <a:off x="484151" y="6144071"/>
            <a:ext cx="1372772" cy="686386"/>
          </a:xfrm>
          <a:prstGeom prst="rect">
            <a:avLst/>
          </a:prstGeom>
          <a:effectLst>
            <a:innerShdw blurRad="114300">
              <a:prstClr val="black"/>
            </a:innerShdw>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4519" y="5172501"/>
            <a:ext cx="5909481" cy="846162"/>
          </a:xfrm>
          <a:solidFill>
            <a:srgbClr val="FFFFFF">
              <a:alpha val="50196"/>
            </a:srgbClr>
          </a:solidFill>
          <a:effectLst>
            <a:outerShdw blurRad="203200" dist="101600" dir="5400000" algn="t" rotWithShape="0">
              <a:schemeClr val="accent3">
                <a:lumMod val="50000"/>
                <a:alpha val="40000"/>
              </a:schemeClr>
            </a:outerShdw>
          </a:effectLst>
        </p:spPr>
        <p:txBody>
          <a:bodyPr/>
          <a:lstStyle>
            <a:lvl1pPr algn="r">
              <a:defRPr kumimoji="0" lang="en-US" sz="2800" b="1" i="0" u="none" strike="noStrike" kern="1200" cap="all" spc="0" normalizeH="0" baseline="0" noProof="0" dirty="0">
                <a:ln>
                  <a:noFill/>
                </a:ln>
                <a:solidFill>
                  <a:schemeClr val="accent3">
                    <a:lumMod val="50000"/>
                  </a:schemeClr>
                </a:solidFill>
                <a:effectLst/>
                <a:uLnTx/>
                <a:uFillTx/>
                <a:latin typeface="+mj-lt"/>
                <a:ea typeface="+mj-ea"/>
                <a:cs typeface="+mj-cs"/>
              </a:defRPr>
            </a:lvl1pPr>
          </a:lstStyle>
          <a:p>
            <a:r>
              <a:rPr lang="en-US" smtClean="0"/>
              <a:t>Click to edit Master 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dirty="0"/>
          </a:p>
        </p:txBody>
      </p:sp>
      <p:pic>
        <p:nvPicPr>
          <p:cNvPr id="7" name="Picture 6" descr="dschool.png"/>
          <p:cNvPicPr>
            <a:picLocks noChangeAspect="1"/>
          </p:cNvPicPr>
          <p:nvPr userDrawn="1"/>
        </p:nvPicPr>
        <p:blipFill>
          <a:blip r:embed="rId2"/>
          <a:stretch>
            <a:fillRect/>
          </a:stretch>
        </p:blipFill>
        <p:spPr>
          <a:xfrm>
            <a:off x="112545" y="5071764"/>
            <a:ext cx="829994" cy="1055895"/>
          </a:xfrm>
          <a:prstGeom prst="rect">
            <a:avLst/>
          </a:prstGeom>
          <a:ln>
            <a:noFill/>
          </a:ln>
          <a:effectLst>
            <a:outerShdw blurRad="292100" dist="139700" dir="2700000" algn="tl" rotWithShape="0">
              <a:srgbClr val="333333">
                <a:alpha val="65000"/>
              </a:srgbClr>
            </a:outerShdw>
          </a:effectLst>
        </p:spPr>
      </p:pic>
      <p:pic>
        <p:nvPicPr>
          <p:cNvPr id="9" name="Picture 8" descr="iparticipate.png"/>
          <p:cNvPicPr>
            <a:picLocks noChangeAspect="1"/>
          </p:cNvPicPr>
          <p:nvPr userDrawn="1"/>
        </p:nvPicPr>
        <p:blipFill>
          <a:blip r:embed="rId3"/>
          <a:stretch>
            <a:fillRect/>
          </a:stretch>
        </p:blipFill>
        <p:spPr>
          <a:xfrm>
            <a:off x="484151" y="6144071"/>
            <a:ext cx="1372772" cy="686386"/>
          </a:xfrm>
          <a:prstGeom prst="rect">
            <a:avLst/>
          </a:prstGeom>
          <a:effectLst>
            <a:innerShdw blurRad="114300">
              <a:prstClr val="black"/>
            </a:innerShdw>
          </a:effectLst>
        </p:spPr>
      </p:pic>
      <p:sp>
        <p:nvSpPr>
          <p:cNvPr id="8" name="Rectangle 7"/>
          <p:cNvSpPr/>
          <p:nvPr userDrawn="1"/>
        </p:nvSpPr>
        <p:spPr>
          <a:xfrm>
            <a:off x="471488" y="485775"/>
            <a:ext cx="8208487" cy="423898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l-GR" dirty="0"/>
          </a:p>
        </p:txBody>
      </p:sp>
      <p:sp>
        <p:nvSpPr>
          <p:cNvPr id="11" name="Content Placeholder 3"/>
          <p:cNvSpPr>
            <a:spLocks noGrp="1"/>
          </p:cNvSpPr>
          <p:nvPr>
            <p:ph sz="half" idx="2"/>
          </p:nvPr>
        </p:nvSpPr>
        <p:spPr>
          <a:xfrm>
            <a:off x="557213" y="557213"/>
            <a:ext cx="8027229" cy="4129087"/>
          </a:xfrm>
        </p:spPr>
        <p:txBody>
          <a:bodyPr/>
          <a:lstStyle>
            <a:lvl1pPr>
              <a:defRPr sz="2400" b="0"/>
            </a:lvl1pPr>
            <a:lvl2pPr>
              <a:defRPr sz="2000" b="0"/>
            </a:lvl2pPr>
            <a:lvl3pPr>
              <a:defRPr sz="1800" b="0"/>
            </a:lvl3pPr>
            <a:lvl4pPr>
              <a:defRPr sz="1600" b="0"/>
            </a:lvl4pPr>
            <a:lvl5pPr>
              <a:defRPr sz="1600" b="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2" name="Title 1"/>
          <p:cNvSpPr>
            <a:spLocks noGrp="1"/>
          </p:cNvSpPr>
          <p:nvPr>
            <p:ph type="title"/>
          </p:nvPr>
        </p:nvSpPr>
        <p:spPr>
          <a:xfrm>
            <a:off x="3234519" y="5172501"/>
            <a:ext cx="5909481" cy="846162"/>
          </a:xfrm>
          <a:solidFill>
            <a:srgbClr val="FFFFFF">
              <a:alpha val="50196"/>
            </a:srgbClr>
          </a:solidFill>
          <a:effectLst>
            <a:outerShdw blurRad="203200" dist="101600" dir="5400000" algn="t" rotWithShape="0">
              <a:schemeClr val="accent3">
                <a:lumMod val="50000"/>
                <a:alpha val="40000"/>
              </a:schemeClr>
            </a:outerShdw>
          </a:effectLst>
        </p:spPr>
        <p:txBody>
          <a:bodyPr/>
          <a:lstStyle>
            <a:lvl1pPr algn="r">
              <a:defRPr kumimoji="0" lang="en-US" sz="2800" b="1" i="0" u="none" strike="noStrike" kern="1200" cap="all" spc="0" normalizeH="0" baseline="0" noProof="0" dirty="0">
                <a:ln>
                  <a:noFill/>
                </a:ln>
                <a:solidFill>
                  <a:schemeClr val="accent3">
                    <a:lumMod val="50000"/>
                  </a:schemeClr>
                </a:solidFill>
                <a:effectLst/>
                <a:uLnTx/>
                <a:uFillTx/>
                <a:latin typeface="+mj-lt"/>
                <a:ea typeface="+mj-ea"/>
                <a:cs typeface="+mj-cs"/>
              </a:defRPr>
            </a:lvl1pPr>
          </a:lstStyle>
          <a:p>
            <a:r>
              <a:rPr lang="en-US" smtClean="0"/>
              <a:t>Click to edit Master 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dirty="0"/>
          </a:p>
        </p:txBody>
      </p:sp>
      <p:pic>
        <p:nvPicPr>
          <p:cNvPr id="7" name="Picture 6" descr="dschool.png"/>
          <p:cNvPicPr>
            <a:picLocks noChangeAspect="1"/>
          </p:cNvPicPr>
          <p:nvPr userDrawn="1"/>
        </p:nvPicPr>
        <p:blipFill>
          <a:blip r:embed="rId2"/>
          <a:stretch>
            <a:fillRect/>
          </a:stretch>
        </p:blipFill>
        <p:spPr>
          <a:xfrm>
            <a:off x="112545" y="5071764"/>
            <a:ext cx="829994" cy="1055895"/>
          </a:xfrm>
          <a:prstGeom prst="rect">
            <a:avLst/>
          </a:prstGeom>
          <a:ln>
            <a:noFill/>
          </a:ln>
          <a:effectLst>
            <a:outerShdw blurRad="292100" dist="139700" dir="2700000" algn="tl" rotWithShape="0">
              <a:srgbClr val="333333">
                <a:alpha val="65000"/>
              </a:srgbClr>
            </a:outerShdw>
          </a:effectLst>
        </p:spPr>
      </p:pic>
      <p:pic>
        <p:nvPicPr>
          <p:cNvPr id="9" name="Picture 8" descr="iparticipate.png"/>
          <p:cNvPicPr>
            <a:picLocks noChangeAspect="1"/>
          </p:cNvPicPr>
          <p:nvPr userDrawn="1"/>
        </p:nvPicPr>
        <p:blipFill>
          <a:blip r:embed="rId3"/>
          <a:stretch>
            <a:fillRect/>
          </a:stretch>
        </p:blipFill>
        <p:spPr>
          <a:xfrm>
            <a:off x="484151" y="6144071"/>
            <a:ext cx="1372772" cy="686386"/>
          </a:xfrm>
          <a:prstGeom prst="rect">
            <a:avLst/>
          </a:prstGeom>
          <a:effectLst>
            <a:innerShdw blurRad="114300">
              <a:prstClr val="black"/>
            </a:innerShdw>
          </a:effectLst>
        </p:spPr>
      </p:pic>
      <p:sp>
        <p:nvSpPr>
          <p:cNvPr id="8" name="Rectangle 7"/>
          <p:cNvSpPr/>
          <p:nvPr userDrawn="1"/>
        </p:nvSpPr>
        <p:spPr>
          <a:xfrm>
            <a:off x="471488" y="485775"/>
            <a:ext cx="8208487" cy="423898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l-GR" dirty="0"/>
          </a:p>
        </p:txBody>
      </p:sp>
      <p:sp>
        <p:nvSpPr>
          <p:cNvPr id="11" name="Content Placeholder 3"/>
          <p:cNvSpPr>
            <a:spLocks noGrp="1"/>
          </p:cNvSpPr>
          <p:nvPr>
            <p:ph sz="half" idx="2"/>
          </p:nvPr>
        </p:nvSpPr>
        <p:spPr>
          <a:xfrm>
            <a:off x="557213" y="557213"/>
            <a:ext cx="8027229" cy="4129087"/>
          </a:xfrm>
        </p:spPr>
        <p:txBody>
          <a:bodyPr/>
          <a:lstStyle>
            <a:lvl1pPr>
              <a:defRPr sz="2400" b="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_3">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dirty="0"/>
          </a:p>
        </p:txBody>
      </p:sp>
      <p:pic>
        <p:nvPicPr>
          <p:cNvPr id="7" name="Picture 6" descr="dschool.png"/>
          <p:cNvPicPr>
            <a:picLocks noChangeAspect="1"/>
          </p:cNvPicPr>
          <p:nvPr userDrawn="1"/>
        </p:nvPicPr>
        <p:blipFill>
          <a:blip r:embed="rId2"/>
          <a:stretch>
            <a:fillRect/>
          </a:stretch>
        </p:blipFill>
        <p:spPr>
          <a:xfrm>
            <a:off x="112545" y="5071764"/>
            <a:ext cx="829994" cy="1055895"/>
          </a:xfrm>
          <a:prstGeom prst="rect">
            <a:avLst/>
          </a:prstGeom>
          <a:ln>
            <a:noFill/>
          </a:ln>
          <a:effectLst>
            <a:outerShdw blurRad="292100" dist="139700" dir="2700000" algn="tl" rotWithShape="0">
              <a:srgbClr val="333333">
                <a:alpha val="65000"/>
              </a:srgbClr>
            </a:outerShdw>
          </a:effectLst>
        </p:spPr>
      </p:pic>
      <p:pic>
        <p:nvPicPr>
          <p:cNvPr id="9" name="Picture 8" descr="iparticipate.png"/>
          <p:cNvPicPr>
            <a:picLocks noChangeAspect="1"/>
          </p:cNvPicPr>
          <p:nvPr userDrawn="1"/>
        </p:nvPicPr>
        <p:blipFill>
          <a:blip r:embed="rId3"/>
          <a:stretch>
            <a:fillRect/>
          </a:stretch>
        </p:blipFill>
        <p:spPr>
          <a:xfrm>
            <a:off x="484151" y="6144071"/>
            <a:ext cx="1372772" cy="686386"/>
          </a:xfrm>
          <a:prstGeom prst="rect">
            <a:avLst/>
          </a:prstGeom>
          <a:effectLst>
            <a:innerShdw blurRad="114300">
              <a:prstClr val="black"/>
            </a:innerShdw>
          </a:effectLst>
        </p:spPr>
      </p:pic>
      <p:sp>
        <p:nvSpPr>
          <p:cNvPr id="11" name="Content Placeholder 3"/>
          <p:cNvSpPr>
            <a:spLocks noGrp="1"/>
          </p:cNvSpPr>
          <p:nvPr>
            <p:ph sz="half" idx="2"/>
          </p:nvPr>
        </p:nvSpPr>
        <p:spPr>
          <a:xfrm>
            <a:off x="270609" y="286602"/>
            <a:ext cx="8504900" cy="4449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rot="19140000">
            <a:off x="921944" y="1872429"/>
            <a:ext cx="6038968" cy="1207509"/>
          </a:xfrm>
        </p:spPr>
        <p:txBody>
          <a:bodyPr bIns="9144" anchor="b"/>
          <a:lstStyle>
            <a:lvl1pPr algn="l">
              <a:defRPr kumimoji="0" lang="en-US" sz="3000" b="0" i="0" u="none" strike="noStrike" kern="1200" cap="all" spc="0" normalizeH="0" baseline="0" noProof="0" dirty="0" smtClean="0">
                <a:ln>
                  <a:noFill/>
                </a:ln>
                <a:solidFill>
                  <a:schemeClr val="accent3">
                    <a:lumMod val="50000"/>
                  </a:schemeClr>
                </a:solidFill>
                <a:effectLst>
                  <a:outerShdw blurRad="38100" dist="38100" dir="2700000" algn="tl">
                    <a:srgbClr val="000000">
                      <a:alpha val="43137"/>
                    </a:srgbClr>
                  </a:outerShdw>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dirty="0"/>
          </a:p>
        </p:txBody>
      </p:sp>
      <p:pic>
        <p:nvPicPr>
          <p:cNvPr id="9" name="Picture 8" descr="dschool.png"/>
          <p:cNvPicPr>
            <a:picLocks noChangeAspect="1"/>
          </p:cNvPicPr>
          <p:nvPr userDrawn="1"/>
        </p:nvPicPr>
        <p:blipFill>
          <a:blip r:embed="rId2"/>
          <a:stretch>
            <a:fillRect/>
          </a:stretch>
        </p:blipFill>
        <p:spPr>
          <a:xfrm>
            <a:off x="0" y="3852278"/>
            <a:ext cx="1501067" cy="1909614"/>
          </a:xfrm>
          <a:prstGeom prst="rect">
            <a:avLst/>
          </a:prstGeom>
          <a:ln>
            <a:noFill/>
          </a:ln>
          <a:effectLst>
            <a:outerShdw blurRad="292100" dist="139700" dir="2700000" algn="tl" rotWithShape="0">
              <a:srgbClr val="333333">
                <a:alpha val="65000"/>
              </a:srgbClr>
            </a:outerShdw>
          </a:effectLst>
        </p:spPr>
      </p:pic>
      <p:pic>
        <p:nvPicPr>
          <p:cNvPr id="10" name="Picture 9" descr="iparticipate.png"/>
          <p:cNvPicPr>
            <a:picLocks noChangeAspect="1"/>
          </p:cNvPicPr>
          <p:nvPr userDrawn="1"/>
        </p:nvPicPr>
        <p:blipFill>
          <a:blip r:embed="rId3"/>
          <a:stretch>
            <a:fillRect/>
          </a:stretch>
        </p:blipFill>
        <p:spPr>
          <a:xfrm>
            <a:off x="1032803" y="5682761"/>
            <a:ext cx="1676400" cy="838200"/>
          </a:xfrm>
          <a:prstGeom prst="rect">
            <a:avLst/>
          </a:prstGeom>
          <a:effectLst>
            <a:innerShdw blurRad="114300">
              <a:prstClr val="black"/>
            </a:inn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mall photo contain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dirty="0"/>
          </a:p>
        </p:txBody>
      </p:sp>
      <p:pic>
        <p:nvPicPr>
          <p:cNvPr id="11" name="Picture 10" descr="dschool.png"/>
          <p:cNvPicPr>
            <a:picLocks noChangeAspect="1"/>
          </p:cNvPicPr>
          <p:nvPr userDrawn="1"/>
        </p:nvPicPr>
        <p:blipFill>
          <a:blip r:embed="rId2"/>
          <a:stretch>
            <a:fillRect/>
          </a:stretch>
        </p:blipFill>
        <p:spPr>
          <a:xfrm>
            <a:off x="112545" y="5071764"/>
            <a:ext cx="829994" cy="1055895"/>
          </a:xfrm>
          <a:prstGeom prst="rect">
            <a:avLst/>
          </a:prstGeom>
          <a:ln>
            <a:noFill/>
          </a:ln>
          <a:effectLst>
            <a:outerShdw blurRad="292100" dist="139700" dir="2700000" algn="tl" rotWithShape="0">
              <a:srgbClr val="333333">
                <a:alpha val="65000"/>
              </a:srgbClr>
            </a:outerShdw>
          </a:effectLst>
        </p:spPr>
      </p:pic>
      <p:pic>
        <p:nvPicPr>
          <p:cNvPr id="12" name="Picture 11" descr="iparticipate.png"/>
          <p:cNvPicPr>
            <a:picLocks noChangeAspect="1"/>
          </p:cNvPicPr>
          <p:nvPr userDrawn="1"/>
        </p:nvPicPr>
        <p:blipFill>
          <a:blip r:embed="rId3"/>
          <a:stretch>
            <a:fillRect/>
          </a:stretch>
        </p:blipFill>
        <p:spPr>
          <a:xfrm>
            <a:off x="484151" y="6144071"/>
            <a:ext cx="1372772" cy="686386"/>
          </a:xfrm>
          <a:prstGeom prst="rect">
            <a:avLst/>
          </a:prstGeom>
          <a:effectLst>
            <a:innerShdw blurRad="114300">
              <a:prstClr val="black"/>
            </a:innerShdw>
          </a:effectLst>
        </p:spPr>
      </p:pic>
      <p:sp>
        <p:nvSpPr>
          <p:cNvPr id="13" name="Content Placeholder 2"/>
          <p:cNvSpPr>
            <a:spLocks noGrp="1"/>
          </p:cNvSpPr>
          <p:nvPr>
            <p:ph sz="half" idx="13"/>
          </p:nvPr>
        </p:nvSpPr>
        <p:spPr>
          <a:xfrm>
            <a:off x="290686" y="191072"/>
            <a:ext cx="4185769" cy="263401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Content Placeholder 2"/>
          <p:cNvSpPr>
            <a:spLocks noGrp="1"/>
          </p:cNvSpPr>
          <p:nvPr>
            <p:ph sz="half" idx="14"/>
          </p:nvPr>
        </p:nvSpPr>
        <p:spPr>
          <a:xfrm>
            <a:off x="4537414" y="3018433"/>
            <a:ext cx="4185769" cy="263401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_3">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pic>
        <p:nvPicPr>
          <p:cNvPr id="9" name="Picture 8" descr="dschool.png"/>
          <p:cNvPicPr>
            <a:picLocks noChangeAspect="1"/>
          </p:cNvPicPr>
          <p:nvPr userDrawn="1"/>
        </p:nvPicPr>
        <p:blipFill>
          <a:blip r:embed="rId2"/>
          <a:stretch>
            <a:fillRect/>
          </a:stretch>
        </p:blipFill>
        <p:spPr>
          <a:xfrm>
            <a:off x="112545" y="5071764"/>
            <a:ext cx="829994" cy="1055895"/>
          </a:xfrm>
          <a:prstGeom prst="rect">
            <a:avLst/>
          </a:prstGeom>
          <a:ln>
            <a:noFill/>
          </a:ln>
          <a:effectLst>
            <a:outerShdw blurRad="292100" dist="139700" dir="2700000" algn="tl" rotWithShape="0">
              <a:srgbClr val="333333">
                <a:alpha val="65000"/>
              </a:srgbClr>
            </a:outerShdw>
          </a:effectLst>
        </p:spPr>
      </p:pic>
      <p:pic>
        <p:nvPicPr>
          <p:cNvPr id="10" name="Picture 9" descr="iparticipate.png"/>
          <p:cNvPicPr>
            <a:picLocks noChangeAspect="1"/>
          </p:cNvPicPr>
          <p:nvPr userDrawn="1"/>
        </p:nvPicPr>
        <p:blipFill>
          <a:blip r:embed="rId3"/>
          <a:stretch>
            <a:fillRect/>
          </a:stretch>
        </p:blipFill>
        <p:spPr>
          <a:xfrm>
            <a:off x="484151" y="6144071"/>
            <a:ext cx="1372772" cy="686386"/>
          </a:xfrm>
          <a:prstGeom prst="rect">
            <a:avLst/>
          </a:prstGeom>
          <a:effectLst>
            <a:innerShdw blurRad="114300">
              <a:prstClr val="black"/>
            </a:innerShdw>
          </a:effec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dirty="0"/>
          </a:p>
        </p:txBody>
      </p:sp>
      <p:pic>
        <p:nvPicPr>
          <p:cNvPr id="10" name="Picture 9" descr="dschool.png"/>
          <p:cNvPicPr>
            <a:picLocks noChangeAspect="1"/>
          </p:cNvPicPr>
          <p:nvPr userDrawn="1"/>
        </p:nvPicPr>
        <p:blipFill>
          <a:blip r:embed="rId2"/>
          <a:stretch>
            <a:fillRect/>
          </a:stretch>
        </p:blipFill>
        <p:spPr>
          <a:xfrm>
            <a:off x="112545" y="5071764"/>
            <a:ext cx="829994" cy="1055895"/>
          </a:xfrm>
          <a:prstGeom prst="rect">
            <a:avLst/>
          </a:prstGeom>
          <a:ln>
            <a:noFill/>
          </a:ln>
          <a:effectLst>
            <a:outerShdw blurRad="292100" dist="139700" dir="2700000" algn="tl" rotWithShape="0">
              <a:srgbClr val="333333">
                <a:alpha val="65000"/>
              </a:srgbClr>
            </a:outerShdw>
          </a:effectLst>
        </p:spPr>
      </p:pic>
      <p:pic>
        <p:nvPicPr>
          <p:cNvPr id="11" name="Picture 10" descr="iparticipate.png"/>
          <p:cNvPicPr>
            <a:picLocks noChangeAspect="1"/>
          </p:cNvPicPr>
          <p:nvPr userDrawn="1"/>
        </p:nvPicPr>
        <p:blipFill>
          <a:blip r:embed="rId3"/>
          <a:stretch>
            <a:fillRect/>
          </a:stretch>
        </p:blipFill>
        <p:spPr>
          <a:xfrm>
            <a:off x="484151" y="6144071"/>
            <a:ext cx="1372772" cy="686386"/>
          </a:xfrm>
          <a:prstGeom prst="rect">
            <a:avLst/>
          </a:prstGeom>
          <a:effectLst>
            <a:innerShdw blurRad="114300">
              <a:prstClr val="black"/>
            </a:innerShdw>
          </a:effec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3138984" y="5172501"/>
            <a:ext cx="6005015" cy="873457"/>
          </a:xfrm>
          <a:solidFill>
            <a:srgbClr val="FFFFFF">
              <a:alpha val="50196"/>
            </a:srgbClr>
          </a:solidFill>
          <a:effectLst>
            <a:outerShdw blurRad="203200" dist="114300" dir="5400000" algn="t" rotWithShape="0">
              <a:schemeClr val="accent3">
                <a:lumMod val="50000"/>
                <a:alpha val="40000"/>
              </a:schemeClr>
            </a:outerShdw>
          </a:effectLst>
        </p:spPr>
        <p:txBody>
          <a:bodyPr/>
          <a:lstStyle>
            <a:lvl1pPr algn="r">
              <a:defRPr lang="en-US" sz="2800" b="1" kern="1200" cap="all" baseline="0" dirty="0">
                <a:solidFill>
                  <a:schemeClr val="accent3">
                    <a:lumMod val="50000"/>
                  </a:schemeClr>
                </a:solidFill>
                <a:latin typeface="+mj-lt"/>
                <a:ea typeface="+mj-ea"/>
                <a:cs typeface="+mj-cs"/>
              </a:defRPr>
            </a:lvl1pPr>
          </a:lstStyle>
          <a:p>
            <a:r>
              <a:rPr lang="en-US" smtClean="0"/>
              <a:t>Click to edit Master title style</a:t>
            </a:r>
            <a:endParaRPr lang="en-US" dirty="0"/>
          </a:p>
        </p:txBody>
      </p:sp>
      <p:sp>
        <p:nvSpPr>
          <p:cNvPr id="4" name="Content Placeholder 3"/>
          <p:cNvSpPr>
            <a:spLocks noGrp="1"/>
          </p:cNvSpPr>
          <p:nvPr>
            <p:ph sz="half" idx="2"/>
          </p:nvPr>
        </p:nvSpPr>
        <p:spPr>
          <a:xfrm>
            <a:off x="600782" y="1004643"/>
            <a:ext cx="1842163" cy="180564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6" name="Content Placeholder 5"/>
          <p:cNvSpPr>
            <a:spLocks noGrp="1"/>
          </p:cNvSpPr>
          <p:nvPr>
            <p:ph sz="quarter" idx="4"/>
          </p:nvPr>
        </p:nvSpPr>
        <p:spPr>
          <a:xfrm>
            <a:off x="2688609" y="995138"/>
            <a:ext cx="5950424" cy="18151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dirty="0"/>
          </a:p>
        </p:txBody>
      </p:sp>
      <p:sp>
        <p:nvSpPr>
          <p:cNvPr id="10" name="Content Placeholder 3"/>
          <p:cNvSpPr>
            <a:spLocks noGrp="1"/>
          </p:cNvSpPr>
          <p:nvPr>
            <p:ph sz="half" idx="13"/>
          </p:nvPr>
        </p:nvSpPr>
        <p:spPr>
          <a:xfrm>
            <a:off x="630350" y="3217855"/>
            <a:ext cx="1842163" cy="16964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11" name="Content Placeholder 5"/>
          <p:cNvSpPr>
            <a:spLocks noGrp="1"/>
          </p:cNvSpPr>
          <p:nvPr>
            <p:ph sz="quarter" idx="14"/>
          </p:nvPr>
        </p:nvSpPr>
        <p:spPr>
          <a:xfrm>
            <a:off x="2704531" y="3194702"/>
            <a:ext cx="5961797" cy="17446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descr="dschool.png"/>
          <p:cNvPicPr>
            <a:picLocks noChangeAspect="1"/>
          </p:cNvPicPr>
          <p:nvPr userDrawn="1"/>
        </p:nvPicPr>
        <p:blipFill>
          <a:blip r:embed="rId2"/>
          <a:stretch>
            <a:fillRect/>
          </a:stretch>
        </p:blipFill>
        <p:spPr>
          <a:xfrm>
            <a:off x="112545" y="5071764"/>
            <a:ext cx="829994" cy="1055895"/>
          </a:xfrm>
          <a:prstGeom prst="rect">
            <a:avLst/>
          </a:prstGeom>
          <a:ln>
            <a:noFill/>
          </a:ln>
          <a:effectLst>
            <a:outerShdw blurRad="292100" dist="139700" dir="2700000" algn="tl" rotWithShape="0">
              <a:srgbClr val="333333">
                <a:alpha val="65000"/>
              </a:srgbClr>
            </a:outerShdw>
          </a:effectLst>
        </p:spPr>
      </p:pic>
      <p:pic>
        <p:nvPicPr>
          <p:cNvPr id="13" name="Picture 12" descr="iparticipate.png"/>
          <p:cNvPicPr>
            <a:picLocks noChangeAspect="1"/>
          </p:cNvPicPr>
          <p:nvPr userDrawn="1"/>
        </p:nvPicPr>
        <p:blipFill>
          <a:blip r:embed="rId3"/>
          <a:stretch>
            <a:fillRect/>
          </a:stretch>
        </p:blipFill>
        <p:spPr>
          <a:xfrm>
            <a:off x="484151" y="6144071"/>
            <a:ext cx="1372772" cy="686386"/>
          </a:xfrm>
          <a:prstGeom prst="rect">
            <a:avLst/>
          </a:prstGeom>
          <a:effectLst>
            <a:innerShdw blurRad="114300">
              <a:prstClr val="black"/>
            </a:innerShdw>
          </a:effectLst>
        </p:spPr>
      </p:pic>
      <p:sp>
        <p:nvSpPr>
          <p:cNvPr id="7" name="TextBox 6"/>
          <p:cNvSpPr txBox="1"/>
          <p:nvPr userDrawn="1"/>
        </p:nvSpPr>
        <p:spPr>
          <a:xfrm>
            <a:off x="942539" y="309093"/>
            <a:ext cx="7351455" cy="369332"/>
          </a:xfrm>
          <a:prstGeom prst="rect">
            <a:avLst/>
          </a:prstGeom>
          <a:noFill/>
        </p:spPr>
        <p:txBody>
          <a:bodyPr wrap="square" rtlCol="0">
            <a:spAutoFit/>
          </a:bodyPr>
          <a:lstStyle/>
          <a:p>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a:t>
            </a:fld>
            <a:endParaRPr lang="en-US" dirty="0"/>
          </a:p>
        </p:txBody>
      </p:sp>
      <p:pic>
        <p:nvPicPr>
          <p:cNvPr id="9" name="Picture 8" descr="dschool.png"/>
          <p:cNvPicPr>
            <a:picLocks noChangeAspect="1"/>
          </p:cNvPicPr>
          <p:nvPr/>
        </p:nvPicPr>
        <p:blipFill>
          <a:blip r:embed="rId18"/>
          <a:stretch>
            <a:fillRect/>
          </a:stretch>
        </p:blipFill>
        <p:spPr>
          <a:xfrm>
            <a:off x="112545" y="5071764"/>
            <a:ext cx="829994" cy="1055895"/>
          </a:xfrm>
          <a:prstGeom prst="rect">
            <a:avLst/>
          </a:prstGeom>
          <a:ln>
            <a:noFill/>
          </a:ln>
          <a:effectLst>
            <a:outerShdw blurRad="292100" dist="139700" dir="2700000" algn="tl" rotWithShape="0">
              <a:srgbClr val="333333">
                <a:alpha val="65000"/>
              </a:srgbClr>
            </a:outerShdw>
          </a:effectLst>
        </p:spPr>
      </p:pic>
      <p:pic>
        <p:nvPicPr>
          <p:cNvPr id="10" name="Picture 9" descr="iparticipate.png"/>
          <p:cNvPicPr>
            <a:picLocks noChangeAspect="1"/>
          </p:cNvPicPr>
          <p:nvPr/>
        </p:nvPicPr>
        <p:blipFill>
          <a:blip r:embed="rId19"/>
          <a:stretch>
            <a:fillRect/>
          </a:stretch>
        </p:blipFill>
        <p:spPr>
          <a:xfrm>
            <a:off x="484151" y="6144071"/>
            <a:ext cx="1372772" cy="686386"/>
          </a:xfrm>
          <a:prstGeom prst="rect">
            <a:avLst/>
          </a:prstGeom>
          <a:effectLst>
            <a:innerShdw blurRad="114300">
              <a:prstClr val="black"/>
            </a:innerShdw>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2" r:id="rId4"/>
    <p:sldLayoutId id="2147483651" r:id="rId5"/>
    <p:sldLayoutId id="2147483661" r:id="rId6"/>
    <p:sldLayoutId id="2147483652" r:id="rId7"/>
    <p:sldLayoutId id="2147483653" r:id="rId8"/>
    <p:sldLayoutId id="2147483663" r:id="rId9"/>
    <p:sldLayoutId id="2147483660" r:id="rId10"/>
    <p:sldLayoutId id="2147483665" r:id="rId11"/>
    <p:sldLayoutId id="2147483654" r:id="rId12"/>
    <p:sldLayoutId id="2147483656" r:id="rId13"/>
    <p:sldLayoutId id="2147483657" r:id="rId14"/>
    <p:sldLayoutId id="2147483658" r:id="rId15"/>
    <p:sldLayoutId id="2147483659" r:id="rId16"/>
  </p:sldLayoutIdLst>
  <p:hf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edutv.gr/index.php/perivalon-2/prasini-energeia" TargetMode="External"/><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8.emf"/><Relationship Id="rId5" Type="http://schemas.openxmlformats.org/officeDocument/2006/relationships/hyperlink" Target="http://photodentro.edu.gr/video/r/8522/614?locale=el" TargetMode="Externa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hyperlink" Target="http://photodentro.edu.gr/video/r/8522/708?locale=el" TargetMode="External"/><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8.emf"/><Relationship Id="rId5" Type="http://schemas.openxmlformats.org/officeDocument/2006/relationships/hyperlink" Target="http://photodentro.edu.gr/oep/r/8532/655?locale=el" TargetMode="External"/><Relationship Id="rId4" Type="http://schemas.openxmlformats.org/officeDocument/2006/relationships/image" Target="../media/image7.jpe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photodentro.edu.gr/oep/r/8532/538?locale=el" TargetMode="External"/><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8.emf"/><Relationship Id="rId5" Type="http://schemas.openxmlformats.org/officeDocument/2006/relationships/hyperlink" Target="http://photodentro.edu.gr/oep/r/8532/652?locale=el" TargetMode="External"/><Relationship Id="rId4" Type="http://schemas.openxmlformats.org/officeDocument/2006/relationships/image" Target="../media/image7.jpeg"/><Relationship Id="rId9"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photodentro.edu.gr/video/r/8522/307?locale=el"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photodentro.edu.gr/oep/&#923;&#959;&#947;&#953;&#963;&#956;&#953;&#954;&#972;" TargetMode="External"/><Relationship Id="rId2" Type="http://schemas.openxmlformats.org/officeDocument/2006/relationships/hyperlink" Target="http://photodentro.edu.gr/video" TargetMode="External"/><Relationship Id="rId1" Type="http://schemas.openxmlformats.org/officeDocument/2006/relationships/slideLayout" Target="../slideLayouts/slideLayout3.xml"/><Relationship Id="rId5" Type="http://schemas.openxmlformats.org/officeDocument/2006/relationships/hyperlink" Target="http://www.sch.gr/" TargetMode="External"/><Relationship Id="rId4" Type="http://schemas.openxmlformats.org/officeDocument/2006/relationships/hyperlink" Target="http://www.edutv.g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872033" y="4186238"/>
            <a:ext cx="3771900" cy="141446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l-GR" dirty="0"/>
          </a:p>
        </p:txBody>
      </p:sp>
      <p:sp>
        <p:nvSpPr>
          <p:cNvPr id="2" name="Title 1"/>
          <p:cNvSpPr>
            <a:spLocks noGrp="1"/>
          </p:cNvSpPr>
          <p:nvPr>
            <p:ph type="ctrTitle"/>
          </p:nvPr>
        </p:nvSpPr>
        <p:spPr>
          <a:xfrm>
            <a:off x="211858" y="147485"/>
            <a:ext cx="7324567" cy="1951414"/>
          </a:xfrm>
        </p:spPr>
        <p:txBody>
          <a:bodyPr/>
          <a:lstStyle/>
          <a:p>
            <a:r>
              <a:rPr lang="el-GR" sz="6000" dirty="0" smtClean="0"/>
              <a:t>«Οικοκωδικασ»</a:t>
            </a:r>
            <a:endParaRPr lang="en-US" sz="6000" cap="none" dirty="0"/>
          </a:p>
        </p:txBody>
      </p:sp>
      <p:sp>
        <p:nvSpPr>
          <p:cNvPr id="8" name="TextBox 7"/>
          <p:cNvSpPr txBox="1"/>
          <p:nvPr/>
        </p:nvSpPr>
        <p:spPr>
          <a:xfrm>
            <a:off x="4872033" y="4523482"/>
            <a:ext cx="4011566" cy="584775"/>
          </a:xfrm>
          <a:prstGeom prst="rect">
            <a:avLst/>
          </a:prstGeom>
          <a:noFill/>
        </p:spPr>
        <p:txBody>
          <a:bodyPr wrap="square" rtlCol="0">
            <a:spAutoFit/>
          </a:bodyPr>
          <a:lstStyle/>
          <a:p>
            <a:r>
              <a:rPr lang="el-GR" sz="1600" dirty="0" smtClean="0">
                <a:solidFill>
                  <a:schemeClr val="bg2">
                    <a:lumMod val="10000"/>
                  </a:schemeClr>
                </a:solidFill>
              </a:rPr>
              <a:t>Συμεών Αρβανιτίδης, ΠΕ Ο3 Μαθηματικοί</a:t>
            </a:r>
          </a:p>
          <a:p>
            <a:endParaRPr lang="el-GR" sz="1600" dirty="0"/>
          </a:p>
        </p:txBody>
      </p:sp>
      <p:sp>
        <p:nvSpPr>
          <p:cNvPr id="18" name="Subtitle 2"/>
          <p:cNvSpPr txBox="1">
            <a:spLocks/>
          </p:cNvSpPr>
          <p:nvPr/>
        </p:nvSpPr>
        <p:spPr>
          <a:xfrm>
            <a:off x="5512715" y="6175927"/>
            <a:ext cx="3370883" cy="382042"/>
          </a:xfrm>
          <a:prstGeom prst="rect">
            <a:avLst/>
          </a:prstGeom>
        </p:spPr>
        <p:txBody>
          <a:bodyPr vert="horz" lIns="91440" tIns="9144" rIns="91440" bIns="45720" rtlCol="0">
            <a:normAutofit fontScale="92500"/>
          </a:bodyPr>
          <a:lstStyle/>
          <a:p>
            <a:pPr marL="0" marR="0" lvl="0" indent="0" algn="r" defTabSz="914400" rtl="0" eaLnBrk="1" fontAlgn="auto" latinLnBrk="0" hangingPunct="1">
              <a:lnSpc>
                <a:spcPct val="100000"/>
              </a:lnSpc>
              <a:spcBef>
                <a:spcPts val="800"/>
              </a:spcBef>
              <a:spcAft>
                <a:spcPts val="0"/>
              </a:spcAft>
              <a:buClrTx/>
              <a:buSzTx/>
              <a:buFont typeface="Arial" pitchFamily="34" charset="0"/>
              <a:buNone/>
              <a:tabLst/>
              <a:defRPr/>
            </a:pPr>
            <a:r>
              <a:rPr lang="el-GR" sz="1400" cap="all" spc="400" dirty="0" smtClean="0">
                <a:solidFill>
                  <a:schemeClr val="accent3">
                    <a:lumMod val="50000"/>
                  </a:schemeClr>
                </a:solidFill>
                <a:ea typeface="+mj-ea"/>
                <a:cs typeface="Tunga" pitchFamily="2"/>
              </a:rPr>
              <a:t>Σερρεσ / αυγουστοσ 2018</a:t>
            </a:r>
            <a:endParaRPr kumimoji="0" lang="en-US" sz="1400" b="0" i="0" u="none" strike="noStrike" kern="1200" cap="all" spc="400" normalizeH="0" baseline="0" noProof="0" dirty="0">
              <a:ln>
                <a:noFill/>
              </a:ln>
              <a:solidFill>
                <a:schemeClr val="accent3">
                  <a:lumMod val="50000"/>
                </a:schemeClr>
              </a:solidFill>
              <a:effectLst/>
              <a:uLnTx/>
              <a:uFillTx/>
              <a:ea typeface="+mj-ea"/>
              <a:cs typeface="Tunga" pitchFamily="2"/>
            </a:endParaRPr>
          </a:p>
        </p:txBody>
      </p:sp>
      <p:sp>
        <p:nvSpPr>
          <p:cNvPr id="20" name="Rectangle 19"/>
          <p:cNvSpPr/>
          <p:nvPr/>
        </p:nvSpPr>
        <p:spPr>
          <a:xfrm>
            <a:off x="4880785" y="4247657"/>
            <a:ext cx="2239074" cy="400110"/>
          </a:xfrm>
          <a:prstGeom prst="rect">
            <a:avLst/>
          </a:prstGeom>
        </p:spPr>
        <p:txBody>
          <a:bodyPr wrap="none">
            <a:spAutoFit/>
          </a:bodyPr>
          <a:lstStyle/>
          <a:p>
            <a:r>
              <a:rPr lang="el-GR" sz="2000" dirty="0" smtClean="0">
                <a:solidFill>
                  <a:schemeClr val="bg2">
                    <a:lumMod val="10000"/>
                  </a:schemeClr>
                </a:solidFill>
              </a:rPr>
              <a:t>Ομάδα ανάπτυξης</a:t>
            </a:r>
          </a:p>
        </p:txBody>
      </p:sp>
      <p:sp>
        <p:nvSpPr>
          <p:cNvPr id="21" name="Subtitle 20"/>
          <p:cNvSpPr>
            <a:spLocks noGrp="1"/>
          </p:cNvSpPr>
          <p:nvPr>
            <p:ph type="subTitle" idx="4294967295"/>
          </p:nvPr>
        </p:nvSpPr>
        <p:spPr>
          <a:xfrm>
            <a:off x="246922" y="2293414"/>
            <a:ext cx="5037841" cy="354949"/>
          </a:xfrm>
        </p:spPr>
        <p:txBody>
          <a:bodyPr>
            <a:noAutofit/>
          </a:bodyPr>
          <a:lstStyle/>
          <a:p>
            <a:r>
              <a:rPr lang="el-GR" sz="2400" b="0" dirty="0" smtClean="0">
                <a:solidFill>
                  <a:schemeClr val="accent2">
                    <a:lumMod val="75000"/>
                  </a:schemeClr>
                </a:solidFill>
                <a:effectLst>
                  <a:outerShdw blurRad="38100" dist="38100" dir="2700000" algn="tl">
                    <a:srgbClr val="000000">
                      <a:alpha val="43137"/>
                    </a:srgbClr>
                  </a:outerShdw>
                </a:effectLst>
              </a:rPr>
              <a:t>Γυμνάσιο Κοίμησης Σερρών</a:t>
            </a:r>
          </a:p>
        </p:txBody>
      </p:sp>
      <p:pic>
        <p:nvPicPr>
          <p:cNvPr id="11" name="Picture 10" descr="logoPre.jpg"/>
          <p:cNvPicPr>
            <a:picLocks noChangeAspect="1"/>
          </p:cNvPicPr>
          <p:nvPr/>
        </p:nvPicPr>
        <p:blipFill>
          <a:blip r:embed="rId3"/>
          <a:stretch>
            <a:fillRect/>
          </a:stretch>
        </p:blipFill>
        <p:spPr>
          <a:xfrm>
            <a:off x="3345948" y="4199873"/>
            <a:ext cx="1407460" cy="1401962"/>
          </a:xfrm>
          <a:prstGeom prst="rect">
            <a:avLst/>
          </a:prstGeom>
        </p:spPr>
      </p:pic>
    </p:spTree>
    <p:extLst>
      <p:ext uri="{BB962C8B-B14F-4D97-AF65-F5344CB8AC3E}">
        <p14:creationId xmlns:p14="http://schemas.microsoft.com/office/powerpoint/2010/main" val="33911128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ΠΡΑΓΜΑΤΟΠΟΙΗΣΗ ΤΗΣ ανοιχτησ εκπαιδευτικησ ΠΡΑΚΤΙΚΗΣ</a:t>
            </a:r>
            <a:endParaRPr lang="el-GR" dirty="0"/>
          </a:p>
        </p:txBody>
      </p:sp>
      <p:sp>
        <p:nvSpPr>
          <p:cNvPr id="3" name="Slide Number Placeholder 2"/>
          <p:cNvSpPr>
            <a:spLocks noGrp="1"/>
          </p:cNvSpPr>
          <p:nvPr>
            <p:ph type="sldNum" sz="quarter" idx="12"/>
          </p:nvPr>
        </p:nvSpPr>
        <p:spPr/>
        <p:txBody>
          <a:bodyPr/>
          <a:lstStyle/>
          <a:p>
            <a:fld id="{2754ED01-E2A0-4C1E-8E21-014B99041579}" type="slidenum">
              <a:rPr lang="en-US" smtClean="0"/>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sz="2400" cap="none" dirty="0" smtClean="0"/>
              <a:t>ΣΤΟΙΧΕΙΑ ΠΡΑΓΜΑΤΟΠΟΙΗΣΗΣ </a:t>
            </a:r>
            <a:br>
              <a:rPr lang="el-GR" sz="2400" cap="none" dirty="0" smtClean="0"/>
            </a:br>
            <a:r>
              <a:rPr lang="el-GR" sz="2400" dirty="0" smtClean="0"/>
              <a:t>ΤΗΣ ανοιχτησ εκπαιδευτικησ </a:t>
            </a:r>
            <a:r>
              <a:rPr lang="el-GR" sz="2400" cap="none" dirty="0" smtClean="0"/>
              <a:t>ΠΡΑΚΤΙΚΗΣ</a:t>
            </a:r>
            <a:r>
              <a:rPr lang="el-GR" sz="2400" dirty="0" smtClean="0"/>
              <a:t>   </a:t>
            </a:r>
            <a:endParaRPr lang="el-GR" sz="2400" dirty="0"/>
          </a:p>
        </p:txBody>
      </p:sp>
      <p:sp>
        <p:nvSpPr>
          <p:cNvPr id="6" name="Content Placeholder 5"/>
          <p:cNvSpPr>
            <a:spLocks noGrp="1"/>
          </p:cNvSpPr>
          <p:nvPr>
            <p:ph sz="half" idx="2"/>
          </p:nvPr>
        </p:nvSpPr>
        <p:spPr>
          <a:xfrm>
            <a:off x="529917" y="557214"/>
            <a:ext cx="3848900" cy="4055730"/>
          </a:xfrm>
        </p:spPr>
        <p:txBody>
          <a:bodyPr>
            <a:normAutofit fontScale="85000" lnSpcReduction="10000"/>
          </a:bodyPr>
          <a:lstStyle/>
          <a:p>
            <a:r>
              <a:rPr lang="el-GR" b="1" dirty="0" smtClean="0"/>
              <a:t>Περιβάλλον – Πλαίσιο</a:t>
            </a:r>
          </a:p>
          <a:p>
            <a:pPr lvl="1"/>
            <a:r>
              <a:rPr lang="el-GR" dirty="0" smtClean="0"/>
              <a:t>Στο εργαστήριο πληροφορικής 2 φορές την εβδομάδα στο τέλος του ωρολογίου  προγράμματος  για 3 περίπου μήνες, οι μαθητές είτε είχαν διαδικτυακά πρόσβαση στο ψηφιακό υλικό του φωτόδεντρου, είτε με «καταιγισμό ιδεών» ελάμβαναν αποφάσεις για τις δράσεις τους, είτε υλοποιούσαν τις αποφασισμένες δράσεις, στον περιβάλλοντα χώρο και στο εσωτερικό του Σχολείου.</a:t>
            </a:r>
            <a:endParaRPr lang="el-GR" dirty="0"/>
          </a:p>
          <a:p>
            <a:pPr lvl="1"/>
            <a:r>
              <a:rPr lang="el-GR" dirty="0" smtClean="0"/>
              <a:t> Η εφαρμογής </a:t>
            </a:r>
            <a:r>
              <a:rPr lang="el-GR" dirty="0"/>
              <a:t>της ανοιχτής εκπαιδευτικής </a:t>
            </a:r>
            <a:r>
              <a:rPr lang="el-GR" dirty="0" smtClean="0"/>
              <a:t>πρακτικής, έγινε στα πλαίσια προγράμματος περιβαλλοντικής εκπαίδευσης.</a:t>
            </a:r>
            <a:endParaRPr lang="el-GR" b="0" dirty="0" smtClean="0"/>
          </a:p>
          <a:p>
            <a:endParaRPr lang="el-GR" dirty="0" smtClean="0"/>
          </a:p>
          <a:p>
            <a:endParaRPr lang="el-GR" dirty="0"/>
          </a:p>
        </p:txBody>
      </p:sp>
      <p:sp>
        <p:nvSpPr>
          <p:cNvPr id="7" name="Content Placeholder 6"/>
          <p:cNvSpPr>
            <a:spLocks noGrp="1"/>
          </p:cNvSpPr>
          <p:nvPr>
            <p:ph sz="quarter" idx="4"/>
          </p:nvPr>
        </p:nvSpPr>
        <p:spPr/>
        <p:txBody>
          <a:bodyPr>
            <a:normAutofit/>
          </a:bodyPr>
          <a:lstStyle/>
          <a:p>
            <a:pPr marL="342900" lvl="1" indent="-342900">
              <a:spcBef>
                <a:spcPts val="800"/>
              </a:spcBef>
              <a:buNone/>
            </a:pPr>
            <a:r>
              <a:rPr lang="el-GR" sz="2200" b="1" dirty="0" smtClean="0"/>
              <a:t>Ηλικιακή ομάδα</a:t>
            </a:r>
            <a:endParaRPr lang="el-GR" sz="2200" b="1" dirty="0"/>
          </a:p>
          <a:p>
            <a:pPr lvl="1"/>
            <a:r>
              <a:rPr lang="el-GR" dirty="0" smtClean="0"/>
              <a:t>ηλικιακή ομάδα/τάξη</a:t>
            </a:r>
            <a:endParaRPr lang="el-GR" dirty="0"/>
          </a:p>
          <a:p>
            <a:pPr lvl="2">
              <a:buFont typeface="Arial" pitchFamily="34" charset="0"/>
              <a:buChar char="•"/>
            </a:pPr>
            <a:r>
              <a:rPr lang="el-GR" sz="1600" dirty="0" smtClean="0"/>
              <a:t>Α΄, Β’, Γ΄  Γυμνασίου</a:t>
            </a:r>
          </a:p>
          <a:p>
            <a:pPr lvl="1"/>
            <a:r>
              <a:rPr lang="el-GR" dirty="0" smtClean="0"/>
              <a:t>φύλο/κατανομή </a:t>
            </a:r>
          </a:p>
          <a:p>
            <a:pPr lvl="2">
              <a:buFont typeface="Arial" pitchFamily="34" charset="0"/>
              <a:buChar char="•"/>
            </a:pPr>
            <a:r>
              <a:rPr lang="el-GR" sz="1600" dirty="0" smtClean="0"/>
              <a:t>22 κορίτσια </a:t>
            </a:r>
            <a:r>
              <a:rPr lang="el-GR" sz="1600" dirty="0"/>
              <a:t>και </a:t>
            </a:r>
            <a:r>
              <a:rPr lang="el-GR" sz="1600" dirty="0" smtClean="0"/>
              <a:t>18 αγόρια</a:t>
            </a:r>
          </a:p>
          <a:p>
            <a:pPr lvl="1"/>
            <a:r>
              <a:rPr lang="el-GR" dirty="0" smtClean="0"/>
              <a:t>εθνικότητα μαθητών </a:t>
            </a:r>
          </a:p>
          <a:p>
            <a:pPr lvl="1">
              <a:buFont typeface="Arial" panose="020B0604020202020204" pitchFamily="34" charset="0"/>
              <a:buChar char="•"/>
            </a:pPr>
            <a:r>
              <a:rPr lang="el-GR" sz="1400" dirty="0" smtClean="0"/>
              <a:t>  </a:t>
            </a:r>
            <a:r>
              <a:rPr lang="el-GR" sz="1600" dirty="0" smtClean="0"/>
              <a:t>Ελληνική</a:t>
            </a:r>
          </a:p>
          <a:p>
            <a:pPr lvl="1"/>
            <a:r>
              <a:rPr lang="el-GR" dirty="0" smtClean="0"/>
              <a:t>πολιτισμικό </a:t>
            </a:r>
            <a:r>
              <a:rPr lang="el-GR" dirty="0"/>
              <a:t>περιβάλλον </a:t>
            </a:r>
            <a:r>
              <a:rPr lang="el-GR" dirty="0" smtClean="0"/>
              <a:t>περιοχής.</a:t>
            </a:r>
          </a:p>
          <a:p>
            <a:pPr lvl="1">
              <a:buFont typeface="Arial" panose="020B0604020202020204" pitchFamily="34" charset="0"/>
              <a:buChar char="•"/>
            </a:pPr>
            <a:r>
              <a:rPr lang="el-GR" sz="1600" dirty="0" smtClean="0"/>
              <a:t>Το Γυμνάσιο Κοίμησης βρίσκεται σε αγροτική περιοχή με τεράστια ποσοστά μετανάστευση των κατοίκων της στην Γερμανία</a:t>
            </a:r>
            <a:endParaRPr lang="el-GR" sz="1600" dirty="0"/>
          </a:p>
        </p:txBody>
      </p:sp>
      <p:sp>
        <p:nvSpPr>
          <p:cNvPr id="4" name="Slide Number Placeholder 3"/>
          <p:cNvSpPr>
            <a:spLocks noGrp="1"/>
          </p:cNvSpPr>
          <p:nvPr>
            <p:ph type="sldNum" sz="quarter" idx="12"/>
          </p:nvPr>
        </p:nvSpPr>
        <p:spPr/>
        <p:txBody>
          <a:bodyPr/>
          <a:lstStyle/>
          <a:p>
            <a:fld id="{2754ED01-E2A0-4C1E-8E21-014B99041579}" type="slidenum">
              <a:rPr lang="en-US" smtClean="0"/>
              <a:pPr/>
              <a:t>11</a:t>
            </a:fld>
            <a:endParaRPr lang="en-US" dirty="0"/>
          </a:p>
        </p:txBody>
      </p:sp>
    </p:spTree>
    <p:extLst>
      <p:ext uri="{BB962C8B-B14F-4D97-AF65-F5344CB8AC3E}">
        <p14:creationId xmlns:p14="http://schemas.microsoft.com/office/powerpoint/2010/main" val="12980208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sz="2400" dirty="0"/>
              <a:t>ΣΤΟΙΧΕΙΑ ΠΡΑΓΜΑΤΟΠΟΙΗΣΗΣ </a:t>
            </a:r>
            <a:br>
              <a:rPr lang="el-GR" sz="2400" dirty="0"/>
            </a:br>
            <a:r>
              <a:rPr lang="el-GR" sz="2400" dirty="0"/>
              <a:t>ΤΗΣ </a:t>
            </a:r>
            <a:r>
              <a:rPr lang="el-GR" sz="2400" dirty="0" err="1"/>
              <a:t>ανοιχτησ</a:t>
            </a:r>
            <a:r>
              <a:rPr lang="el-GR" sz="2400" dirty="0"/>
              <a:t> </a:t>
            </a:r>
            <a:r>
              <a:rPr lang="el-GR" sz="2400" dirty="0" err="1"/>
              <a:t>εκπαιδευτικησ</a:t>
            </a:r>
            <a:r>
              <a:rPr lang="el-GR" sz="2400" dirty="0"/>
              <a:t> ΠΡΑΚΤΙΚΗΣ </a:t>
            </a:r>
          </a:p>
        </p:txBody>
      </p:sp>
      <p:sp>
        <p:nvSpPr>
          <p:cNvPr id="9" name="Content Placeholder 8"/>
          <p:cNvSpPr>
            <a:spLocks noGrp="1"/>
          </p:cNvSpPr>
          <p:nvPr>
            <p:ph sz="half" idx="2"/>
          </p:nvPr>
        </p:nvSpPr>
        <p:spPr/>
        <p:txBody>
          <a:bodyPr>
            <a:normAutofit/>
          </a:bodyPr>
          <a:lstStyle/>
          <a:p>
            <a:pPr>
              <a:spcBef>
                <a:spcPts val="600"/>
              </a:spcBef>
            </a:pPr>
            <a:r>
              <a:rPr lang="el-GR" sz="2600" b="1" dirty="0"/>
              <a:t>Πρότερες γνώσεις</a:t>
            </a:r>
          </a:p>
          <a:p>
            <a:pPr lvl="1">
              <a:spcBef>
                <a:spcPts val="600"/>
              </a:spcBef>
              <a:buFont typeface="Arial" pitchFamily="34" charset="0"/>
              <a:buChar char="•"/>
            </a:pPr>
            <a:r>
              <a:rPr lang="el-GR" sz="1600" dirty="0" smtClean="0"/>
              <a:t>Γνώση συλλογής και επεξεργασίας στατιστικών δεδομένων καθώς και γραφικών παραστάσεων της στατιστικής τους ανάλυσης στα πλαίσια του μαθήματος της στατιστικής της Β΄ γυμνασίου.</a:t>
            </a:r>
          </a:p>
          <a:p>
            <a:pPr lvl="1">
              <a:spcBef>
                <a:spcPts val="600"/>
              </a:spcBef>
              <a:buFont typeface="Arial" pitchFamily="34" charset="0"/>
              <a:buChar char="•"/>
            </a:pPr>
            <a:r>
              <a:rPr lang="el-GR" sz="1600" dirty="0" smtClean="0"/>
              <a:t>Γνώση του λογισμικού </a:t>
            </a:r>
            <a:r>
              <a:rPr lang="en-US" sz="1600" dirty="0" smtClean="0"/>
              <a:t>EXCEL </a:t>
            </a:r>
            <a:r>
              <a:rPr lang="el-GR" sz="1600" dirty="0" smtClean="0"/>
              <a:t>για την δημιουργία ραβδογραμμάτων και κυκλικών διαγραμμάτων.</a:t>
            </a:r>
          </a:p>
          <a:p>
            <a:pPr lvl="1">
              <a:spcBef>
                <a:spcPts val="600"/>
              </a:spcBef>
              <a:buFont typeface="Arial" pitchFamily="34" charset="0"/>
              <a:buChar char="•"/>
            </a:pPr>
            <a:r>
              <a:rPr lang="el-GR" sz="1600" dirty="0" smtClean="0"/>
              <a:t>Γνώση εξερεύνησης μέσω μηχανής αναζήτησης στο διαδίκτυο  και του τρόπου να κατεβάζουν αρχεία ή βίντεο από αυτό.</a:t>
            </a:r>
          </a:p>
          <a:p>
            <a:pPr lvl="1">
              <a:spcBef>
                <a:spcPts val="600"/>
              </a:spcBef>
              <a:buFont typeface="Arial" pitchFamily="34" charset="0"/>
              <a:buChar char="•"/>
            </a:pPr>
            <a:endParaRPr lang="el-GR" sz="2900" dirty="0"/>
          </a:p>
        </p:txBody>
      </p:sp>
      <p:sp>
        <p:nvSpPr>
          <p:cNvPr id="10" name="Content Placeholder 9"/>
          <p:cNvSpPr>
            <a:spLocks noGrp="1"/>
          </p:cNvSpPr>
          <p:nvPr>
            <p:ph sz="quarter" idx="4"/>
          </p:nvPr>
        </p:nvSpPr>
        <p:spPr/>
        <p:txBody>
          <a:bodyPr/>
          <a:lstStyle/>
          <a:p>
            <a:r>
              <a:rPr lang="el-GR" b="1" dirty="0" smtClean="0"/>
              <a:t>Διάρκεια </a:t>
            </a:r>
            <a:r>
              <a:rPr lang="el-GR" b="1" dirty="0"/>
              <a:t>εφαρμογής</a:t>
            </a:r>
          </a:p>
          <a:p>
            <a:pPr lvl="1">
              <a:buFont typeface="Arial" pitchFamily="34" charset="0"/>
              <a:buChar char="•"/>
            </a:pPr>
            <a:r>
              <a:rPr lang="el-GR" sz="1600" dirty="0"/>
              <a:t>3</a:t>
            </a:r>
            <a:r>
              <a:rPr lang="el-GR" sz="1600" dirty="0" smtClean="0"/>
              <a:t> μήνες  </a:t>
            </a:r>
            <a:r>
              <a:rPr lang="el-GR" sz="1600" dirty="0"/>
              <a:t>με 2 </a:t>
            </a:r>
            <a:r>
              <a:rPr lang="el-GR" sz="1600" dirty="0" smtClean="0"/>
              <a:t> ώρες/εβδομάδα</a:t>
            </a:r>
            <a:r>
              <a:rPr lang="el-GR" sz="1600" dirty="0"/>
              <a:t> </a:t>
            </a:r>
            <a:r>
              <a:rPr lang="el-GR" sz="1600" dirty="0" smtClean="0"/>
              <a:t>εκτός ωρολογίου προγράμματος.</a:t>
            </a:r>
            <a:endParaRPr lang="el-GR" sz="1600" dirty="0"/>
          </a:p>
        </p:txBody>
      </p:sp>
      <p:sp>
        <p:nvSpPr>
          <p:cNvPr id="5" name="Slide Number Placeholder 4"/>
          <p:cNvSpPr>
            <a:spLocks noGrp="1"/>
          </p:cNvSpPr>
          <p:nvPr>
            <p:ph type="sldNum" sz="quarter" idx="12"/>
          </p:nvPr>
        </p:nvSpPr>
        <p:spPr/>
        <p:txBody>
          <a:bodyPr/>
          <a:lstStyle/>
          <a:p>
            <a:fld id="{2754ED01-E2A0-4C1E-8E21-014B99041579}" type="slidenum">
              <a:rPr lang="en-US" smtClean="0"/>
              <a:pPr/>
              <a:t>12</a:t>
            </a:fld>
            <a:endParaRPr lang="en-US" dirty="0"/>
          </a:p>
        </p:txBody>
      </p:sp>
    </p:spTree>
    <p:extLst>
      <p:ext uri="{BB962C8B-B14F-4D97-AF65-F5344CB8AC3E}">
        <p14:creationId xmlns:p14="http://schemas.microsoft.com/office/powerpoint/2010/main" val="13092921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34269" y="5172501"/>
            <a:ext cx="6209731" cy="846162"/>
          </a:xfrm>
        </p:spPr>
        <p:txBody>
          <a:bodyPr/>
          <a:lstStyle/>
          <a:p>
            <a:r>
              <a:rPr lang="el-GR" sz="2400" dirty="0" smtClean="0"/>
              <a:t>ΑΝΑΛΥΤΙΚΗ ΠΕΡΙΓΡΑΦΗ </a:t>
            </a:r>
            <a:br>
              <a:rPr lang="el-GR" sz="2400" dirty="0" smtClean="0"/>
            </a:br>
            <a:r>
              <a:rPr lang="el-GR" sz="2400" dirty="0" smtClean="0"/>
              <a:t>ΤΗΣ ανοιχτησ εκπαιδευτικησ ΠΡΑΚΤΙΚΗΣ</a:t>
            </a:r>
            <a:endParaRPr lang="el-GR" sz="2400" dirty="0"/>
          </a:p>
        </p:txBody>
      </p:sp>
      <p:sp>
        <p:nvSpPr>
          <p:cNvPr id="5" name="Slide Number Placeholder 4"/>
          <p:cNvSpPr>
            <a:spLocks noGrp="1"/>
          </p:cNvSpPr>
          <p:nvPr>
            <p:ph type="sldNum" sz="quarter" idx="12"/>
          </p:nvPr>
        </p:nvSpPr>
        <p:spPr/>
        <p:txBody>
          <a:bodyPr/>
          <a:lstStyle/>
          <a:p>
            <a:fld id="{2754ED01-E2A0-4C1E-8E21-014B99041579}" type="slidenum">
              <a:rPr lang="en-US" smtClean="0"/>
              <a:pPr/>
              <a:t>13</a:t>
            </a:fld>
            <a:endParaRPr lang="en-US" dirty="0"/>
          </a:p>
        </p:txBody>
      </p:sp>
      <p:sp>
        <p:nvSpPr>
          <p:cNvPr id="7" name="Content Placeholder 6"/>
          <p:cNvSpPr>
            <a:spLocks noGrp="1"/>
          </p:cNvSpPr>
          <p:nvPr>
            <p:ph sz="half" idx="2"/>
          </p:nvPr>
        </p:nvSpPr>
        <p:spPr>
          <a:xfrm>
            <a:off x="505698" y="492818"/>
            <a:ext cx="8027229" cy="4233728"/>
          </a:xfrm>
        </p:spPr>
        <p:txBody>
          <a:bodyPr>
            <a:normAutofit fontScale="25000" lnSpcReduction="20000"/>
          </a:bodyPr>
          <a:lstStyle/>
          <a:p>
            <a:r>
              <a:rPr lang="el-GR" sz="5600" b="1" dirty="0"/>
              <a:t>ΔΡΑΣΤΗΡΙΟΤΗΤΑ  1</a:t>
            </a:r>
            <a:r>
              <a:rPr lang="el-GR" sz="5600" b="1" dirty="0" smtClean="0"/>
              <a:t>: [έρευνα οικολογικού ενδιαφέροντος]</a:t>
            </a:r>
            <a:endParaRPr lang="el-GR" sz="5600" dirty="0"/>
          </a:p>
          <a:p>
            <a:pPr lvl="1">
              <a:buFont typeface="Arial" pitchFamily="34" charset="0"/>
              <a:buChar char="•"/>
            </a:pPr>
            <a:r>
              <a:rPr lang="el-GR" sz="5600" dirty="0"/>
              <a:t>Διάρκεια:  </a:t>
            </a:r>
            <a:r>
              <a:rPr lang="el-GR" sz="5600" dirty="0" smtClean="0"/>
              <a:t>(6 ώρες)</a:t>
            </a:r>
            <a:endParaRPr lang="el-GR" sz="5600" dirty="0"/>
          </a:p>
          <a:p>
            <a:pPr lvl="1">
              <a:buFont typeface="Arial" pitchFamily="34" charset="0"/>
              <a:buChar char="•"/>
            </a:pPr>
            <a:r>
              <a:rPr lang="el-GR" sz="5600" b="1" dirty="0"/>
              <a:t>Είδος δραστηριότητας: </a:t>
            </a:r>
            <a:r>
              <a:rPr lang="el-GR" sz="5600" dirty="0"/>
              <a:t>Α</a:t>
            </a:r>
            <a:r>
              <a:rPr lang="el-GR" sz="5600" dirty="0" smtClean="0"/>
              <a:t>ξιοποίηση </a:t>
            </a:r>
            <a:r>
              <a:rPr lang="el-GR" sz="5600" dirty="0"/>
              <a:t>ψηφιακού υλικού του </a:t>
            </a:r>
            <a:r>
              <a:rPr lang="el-GR" sz="5600" dirty="0" smtClean="0"/>
              <a:t>Φωτόδεντρου, μέσω παρουσίασης ΑΕΠ και  εκπαιδευτικών Βίντεο που είναι αναρτημένα στο Φωτόδεντρο και στο </a:t>
            </a:r>
            <a:r>
              <a:rPr lang="en-US" sz="5600" dirty="0" smtClean="0"/>
              <a:t>side </a:t>
            </a:r>
            <a:r>
              <a:rPr lang="el-GR" sz="5600" dirty="0" smtClean="0"/>
              <a:t>της εκπαιδευτικής τηλεόρασης που αφορούν την μόλυνση του περιβάλλοντος την επωφελή διαχείριση των απορριμμάτων και τις ανανεώσιμες πηγές ενέργειας.</a:t>
            </a:r>
            <a:endParaRPr lang="el-GR" sz="5600" dirty="0"/>
          </a:p>
          <a:p>
            <a:pPr lvl="1">
              <a:buFont typeface="Arial" pitchFamily="34" charset="0"/>
              <a:buChar char="•"/>
            </a:pPr>
            <a:r>
              <a:rPr lang="el-GR" sz="5600" b="1" dirty="0"/>
              <a:t>Οργάνωση τάξης: </a:t>
            </a:r>
            <a:r>
              <a:rPr lang="el-GR" sz="5600" dirty="0" smtClean="0"/>
              <a:t>Αρχικά όλοι μαζί είδαν το ψηφιακό υλικό και με καταιγισμό ιδεών διατύπωσαν τις απόψεις και τις εντυπώσεις τους. Κατόπιν έγινε ο χωρισμός σε  2 ομάδες.  Η 1</a:t>
            </a:r>
            <a:r>
              <a:rPr lang="el-GR" sz="5600" baseline="30000" dirty="0" smtClean="0"/>
              <a:t>η</a:t>
            </a:r>
            <a:r>
              <a:rPr lang="el-GR" sz="5600" dirty="0" smtClean="0"/>
              <a:t> ομάδα ασχολήθηκε να δημιουργήσει αρχείο Βίντεο με τα συμπεράσματα από την χρήση του ψηφιακού υλικού, και η 2</a:t>
            </a:r>
            <a:r>
              <a:rPr lang="el-GR" sz="5600" baseline="30000" dirty="0" smtClean="0"/>
              <a:t>η</a:t>
            </a:r>
            <a:r>
              <a:rPr lang="el-GR" sz="5600" dirty="0" smtClean="0"/>
              <a:t> ομάδα με την σύνταξη του Οικοκώδικα και την δημιουργία αφίσας με τις δεσμεύσεις του. Πριν την κοινοποίηση  και των δύο εργασιών  συγκεντρωθήκαν οι 2 ομάδες προκειμένου η μια να εγκρίνει και να κάνει τις απαραίτητες διορθώσεις στην δουλεία της άλλης.</a:t>
            </a:r>
            <a:endParaRPr lang="el-GR" sz="5600" dirty="0"/>
          </a:p>
          <a:p>
            <a:pPr lvl="1">
              <a:buFont typeface="Arial" pitchFamily="34" charset="0"/>
              <a:buChar char="•"/>
            </a:pPr>
            <a:r>
              <a:rPr lang="el-GR" sz="5600" b="1" dirty="0"/>
              <a:t>Ρόλος του διδάσκοντα: </a:t>
            </a:r>
            <a:r>
              <a:rPr lang="el-GR" sz="5600" dirty="0" smtClean="0"/>
              <a:t> </a:t>
            </a:r>
            <a:r>
              <a:rPr lang="el-GR" sz="5600" dirty="0"/>
              <a:t>Δ</a:t>
            </a:r>
            <a:r>
              <a:rPr lang="el-GR" sz="5600" dirty="0" smtClean="0"/>
              <a:t>ιδακτικός</a:t>
            </a:r>
            <a:r>
              <a:rPr lang="el-GR" sz="5600" dirty="0"/>
              <a:t>, ενθαρρυντικός, υποστηρικτικός, </a:t>
            </a:r>
            <a:r>
              <a:rPr lang="el-GR" sz="5600" dirty="0" smtClean="0"/>
              <a:t>συμβουλευτικός</a:t>
            </a:r>
            <a:r>
              <a:rPr lang="el-GR" sz="5600" dirty="0"/>
              <a:t>.</a:t>
            </a:r>
            <a:endParaRPr lang="el-GR" sz="5600" dirty="0" smtClean="0"/>
          </a:p>
          <a:p>
            <a:pPr marL="0" lvl="1" indent="0">
              <a:spcBef>
                <a:spcPts val="600"/>
              </a:spcBef>
              <a:buNone/>
            </a:pPr>
            <a:r>
              <a:rPr lang="el-GR" sz="5600" b="1" dirty="0" smtClean="0"/>
              <a:t>Σύνδεση με τον διδακτικό στόχο:</a:t>
            </a:r>
          </a:p>
          <a:p>
            <a:pPr marL="457200" lvl="1" indent="-457200">
              <a:spcBef>
                <a:spcPts val="600"/>
              </a:spcBef>
              <a:buFont typeface="+mj-lt"/>
              <a:buAutoNum type="arabicPeriod"/>
            </a:pPr>
            <a:r>
              <a:rPr lang="el-GR" sz="5600" dirty="0" smtClean="0"/>
              <a:t>Η </a:t>
            </a:r>
            <a:r>
              <a:rPr lang="el-GR" sz="5600" dirty="0"/>
              <a:t>διερεύνηση σε βάθος οικολογικών εννοιών όπως το </a:t>
            </a:r>
            <a:r>
              <a:rPr lang="el-GR" sz="5600" b="1" dirty="0"/>
              <a:t>«οικολογικό αποτύπωμα»</a:t>
            </a:r>
            <a:r>
              <a:rPr lang="el-GR" sz="5600" dirty="0"/>
              <a:t>, οι </a:t>
            </a:r>
            <a:r>
              <a:rPr lang="el-GR" sz="5600" b="1" dirty="0"/>
              <a:t>συμβατικές και ανανεώσιμες πηγές ενέργειας</a:t>
            </a:r>
            <a:r>
              <a:rPr lang="el-GR" sz="5600" dirty="0"/>
              <a:t>, η αλόγιστη υπερκατανάλωση που μας οδηγούν οι διαφημίσεις, η</a:t>
            </a:r>
            <a:r>
              <a:rPr lang="el-GR" sz="5600" b="1" dirty="0"/>
              <a:t> σωστή διαχείριση των απορριμμάτων</a:t>
            </a:r>
            <a:r>
              <a:rPr lang="el-GR" sz="5600" dirty="0"/>
              <a:t>, η  βλαπτική είσοδος στην τροφική αλυσίδα της </a:t>
            </a:r>
            <a:r>
              <a:rPr lang="el-GR" sz="5600" b="1" dirty="0"/>
              <a:t>ρύπανσης του περιβάλλοντος</a:t>
            </a:r>
            <a:r>
              <a:rPr lang="el-GR" sz="5600" dirty="0"/>
              <a:t> κ.ά. </a:t>
            </a:r>
          </a:p>
          <a:p>
            <a:pPr marL="457200" lvl="1" indent="-457200">
              <a:spcBef>
                <a:spcPts val="600"/>
              </a:spcBef>
              <a:buFont typeface="+mj-lt"/>
              <a:buAutoNum type="arabicPeriod"/>
            </a:pPr>
            <a:r>
              <a:rPr lang="el-GR" sz="5600" dirty="0"/>
              <a:t>Να συνταχθεί από τους μαθητές και καθηγητές του Γυμνασίου Κοίμησης, ένα </a:t>
            </a:r>
            <a:r>
              <a:rPr lang="el-GR" sz="5600" b="1" dirty="0"/>
              <a:t>σύνολο κανόνων περιβαλλοντικής συμπεριφοράς στο σχολείο και στο σπίτι</a:t>
            </a:r>
            <a:r>
              <a:rPr lang="el-GR" sz="5600" dirty="0"/>
              <a:t> , ο λεγόμενος </a:t>
            </a:r>
            <a:r>
              <a:rPr lang="el-GR" sz="5600" b="1" dirty="0"/>
              <a:t>«οικοκώδικας», να τηρηθεί από όλους πιστά η εφαρμογή του</a:t>
            </a:r>
            <a:r>
              <a:rPr lang="el-GR" sz="5600" dirty="0"/>
              <a:t> και αν χρειαστεί κάθε χρόνο </a:t>
            </a:r>
            <a:r>
              <a:rPr lang="el-GR" sz="5600" b="1" dirty="0"/>
              <a:t>να ανανεώνονται οι δεσμεύσεις προς αυτόν. </a:t>
            </a:r>
            <a:endParaRPr lang="el-GR" sz="5600" b="1"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34269" y="5172501"/>
            <a:ext cx="6209731" cy="846162"/>
          </a:xfrm>
        </p:spPr>
        <p:txBody>
          <a:bodyPr/>
          <a:lstStyle/>
          <a:p>
            <a:r>
              <a:rPr lang="el-GR" sz="2400" dirty="0" smtClean="0"/>
              <a:t>ΑΝΑΛΥΤΙΚΗ ΠΕΡΙΓΡΑΦΗ </a:t>
            </a:r>
            <a:br>
              <a:rPr lang="el-GR" sz="2400" dirty="0" smtClean="0"/>
            </a:br>
            <a:r>
              <a:rPr lang="el-GR" sz="2400" dirty="0" smtClean="0"/>
              <a:t>ΤΗΣ ανοιχτησ εκπαιδευτικησ ΠΡΑΚΤΙΚΗΣ</a:t>
            </a:r>
            <a:endParaRPr lang="el-GR" sz="2400" dirty="0"/>
          </a:p>
        </p:txBody>
      </p:sp>
      <p:sp>
        <p:nvSpPr>
          <p:cNvPr id="5" name="Slide Number Placeholder 4"/>
          <p:cNvSpPr>
            <a:spLocks noGrp="1"/>
          </p:cNvSpPr>
          <p:nvPr>
            <p:ph type="sldNum" sz="quarter" idx="12"/>
          </p:nvPr>
        </p:nvSpPr>
        <p:spPr/>
        <p:txBody>
          <a:bodyPr/>
          <a:lstStyle/>
          <a:p>
            <a:fld id="{2754ED01-E2A0-4C1E-8E21-014B99041579}" type="slidenum">
              <a:rPr lang="en-US" smtClean="0"/>
              <a:pPr/>
              <a:t>14</a:t>
            </a:fld>
            <a:endParaRPr lang="en-US" dirty="0"/>
          </a:p>
        </p:txBody>
      </p:sp>
      <p:sp>
        <p:nvSpPr>
          <p:cNvPr id="7" name="Content Placeholder 6"/>
          <p:cNvSpPr>
            <a:spLocks noGrp="1"/>
          </p:cNvSpPr>
          <p:nvPr>
            <p:ph sz="half" idx="2"/>
          </p:nvPr>
        </p:nvSpPr>
        <p:spPr/>
        <p:txBody>
          <a:bodyPr>
            <a:normAutofit fontScale="47500" lnSpcReduction="20000"/>
          </a:bodyPr>
          <a:lstStyle/>
          <a:p>
            <a:r>
              <a:rPr lang="el-GR" sz="2900" b="1" dirty="0"/>
              <a:t>ΔΡΑΣΤΗΡΙΟΤΗΤΑ  1</a:t>
            </a:r>
            <a:r>
              <a:rPr lang="el-GR" sz="2900" b="1" dirty="0" smtClean="0"/>
              <a:t>: [έρευνα οικολογικού ενδιαφέροντος]</a:t>
            </a:r>
            <a:endParaRPr lang="el-GR" sz="2900" dirty="0"/>
          </a:p>
          <a:p>
            <a:pPr lvl="1">
              <a:buFont typeface="Arial" pitchFamily="34" charset="0"/>
              <a:buChar char="•"/>
            </a:pPr>
            <a:r>
              <a:rPr lang="el-GR" sz="2900" dirty="0" smtClean="0"/>
              <a:t>Σύνδεση </a:t>
            </a:r>
            <a:r>
              <a:rPr lang="el-GR" sz="2900" dirty="0"/>
              <a:t>με τον διδακτικό στόχο: (ποιον από τους αρχικούς διδακτικούς στόχους επιδιώκει η συγκεκριμένη δραστηριότητα</a:t>
            </a:r>
            <a:r>
              <a:rPr lang="el-GR" sz="2900" dirty="0" smtClean="0"/>
              <a:t>;)</a:t>
            </a:r>
          </a:p>
          <a:p>
            <a:pPr marL="457200" lvl="1" indent="-457200">
              <a:spcBef>
                <a:spcPts val="600"/>
              </a:spcBef>
              <a:buFont typeface="+mj-lt"/>
              <a:buAutoNum type="arabicPeriod" startAt="4"/>
            </a:pPr>
            <a:r>
              <a:rPr lang="el-GR" sz="2900" b="1" dirty="0" smtClean="0"/>
              <a:t>Να αποκτήσουν θετική στάση απέναντι στις ανανεώσιμες πηγές ενέργειας</a:t>
            </a:r>
            <a:r>
              <a:rPr lang="el-GR" sz="2900" dirty="0" smtClean="0"/>
              <a:t> αναγνωρίζοντας ότι είναι εναλλακτικός ανέξοδος και οικολογικός τρόπος λύσης του ενεργειακού ζητήματος. </a:t>
            </a:r>
          </a:p>
          <a:p>
            <a:pPr marL="457200" lvl="1" indent="-457200">
              <a:spcBef>
                <a:spcPts val="600"/>
              </a:spcBef>
              <a:buFont typeface="+mj-lt"/>
              <a:buAutoNum type="arabicPeriod" startAt="4"/>
            </a:pPr>
            <a:r>
              <a:rPr lang="el-GR" sz="2900" b="1" dirty="0" smtClean="0"/>
              <a:t>Να </a:t>
            </a:r>
            <a:r>
              <a:rPr lang="el-GR" sz="2900" b="1" dirty="0"/>
              <a:t>κατανοήσουν την αναγκαιότητα της ανακύκλωσης</a:t>
            </a:r>
            <a:r>
              <a:rPr lang="el-GR" sz="2900" dirty="0"/>
              <a:t>. </a:t>
            </a:r>
            <a:endParaRPr lang="el-GR" sz="2900" dirty="0" smtClean="0"/>
          </a:p>
          <a:p>
            <a:pPr marL="457200" lvl="1" indent="-457200">
              <a:spcBef>
                <a:spcPts val="600"/>
              </a:spcBef>
              <a:buFont typeface="+mj-lt"/>
              <a:buAutoNum type="arabicPeriod" startAt="4"/>
            </a:pPr>
            <a:r>
              <a:rPr lang="el-GR" sz="2900" b="1" dirty="0" smtClean="0"/>
              <a:t>Να </a:t>
            </a:r>
            <a:r>
              <a:rPr lang="el-GR" sz="2900" b="1" dirty="0"/>
              <a:t>υιοθετήσουν δια βίου την οικολογική νοοτροπία</a:t>
            </a:r>
            <a:r>
              <a:rPr lang="el-GR" sz="2900" dirty="0"/>
              <a:t>, ξεκινώντας από τα μαθητικά τους χρόνια.</a:t>
            </a:r>
          </a:p>
          <a:p>
            <a:pPr marL="457200" lvl="1" indent="-457200">
              <a:spcBef>
                <a:spcPts val="600"/>
              </a:spcBef>
              <a:buFont typeface="+mj-lt"/>
              <a:buAutoNum type="arabicPeriod" startAt="4"/>
            </a:pPr>
            <a:r>
              <a:rPr lang="el-GR" sz="2900" b="1" dirty="0"/>
              <a:t>Η ευαισθητοποίηση</a:t>
            </a:r>
            <a:r>
              <a:rPr lang="el-GR" sz="2900" dirty="0"/>
              <a:t>, </a:t>
            </a:r>
            <a:r>
              <a:rPr lang="el-GR" sz="2900" b="1" dirty="0"/>
              <a:t>η εκπαίδευση</a:t>
            </a:r>
            <a:r>
              <a:rPr lang="el-GR" sz="2900" dirty="0"/>
              <a:t> και </a:t>
            </a:r>
            <a:r>
              <a:rPr lang="el-GR" sz="2900" b="1" dirty="0"/>
              <a:t>η αλλαγή στάσης των μαθητών/τριών μας σε θέματα που αφορούν το περιβάλλον, και ενημέρωση της τοπικής τους κοινωνίας.</a:t>
            </a:r>
          </a:p>
          <a:p>
            <a:pPr marL="457200" lvl="1" indent="-457200">
              <a:spcBef>
                <a:spcPts val="600"/>
              </a:spcBef>
              <a:buFont typeface="+mj-lt"/>
              <a:buAutoNum type="arabicPeriod" startAt="4"/>
            </a:pPr>
            <a:r>
              <a:rPr lang="el-GR" sz="2900" b="1" dirty="0"/>
              <a:t>Να γίνει βίωμα </a:t>
            </a:r>
            <a:r>
              <a:rPr lang="el-GR" sz="2900" dirty="0"/>
              <a:t> στους </a:t>
            </a:r>
            <a:r>
              <a:rPr lang="el-GR" sz="2900" b="1" dirty="0"/>
              <a:t>Μαθητές</a:t>
            </a:r>
            <a:r>
              <a:rPr lang="el-GR" sz="2900" dirty="0"/>
              <a:t> μας ότι μέσα από την εκπαίδευση για την </a:t>
            </a:r>
            <a:r>
              <a:rPr lang="el-GR" sz="2900" b="1" dirty="0"/>
              <a:t>προστασία του περιβάλλοντος και της αειφορίας,</a:t>
            </a:r>
            <a:r>
              <a:rPr lang="el-GR" sz="2900" dirty="0"/>
              <a:t> όλοι μαζί ενωμένοι και κινητοποιημένοι , μπορούμε να πετύχουμε κάτι καλύτερο για το περιβάλλον της Ελληνικής Φύσης και ταυτόχρονα του πλανήτη μας που αντιμετωπίζει απανωτά προβλήματα από την ρύπανση και δυσμενείς συνέπειες από την κλιματική αλλαγή».</a:t>
            </a:r>
          </a:p>
          <a:p>
            <a:pPr marL="457200" lvl="1" indent="-457200">
              <a:spcBef>
                <a:spcPts val="600"/>
              </a:spcBef>
              <a:buFont typeface="+mj-lt"/>
              <a:buAutoNum type="arabicPeriod" startAt="4"/>
            </a:pPr>
            <a:r>
              <a:rPr lang="el-GR" sz="2900" dirty="0"/>
              <a:t>Μέσα από τον Οικοκώδικα:  Να είναι σε θέση να συντάξουν κανόνες αξιολογώντας την αναγκαιότητα του καθενός. Να </a:t>
            </a:r>
            <a:r>
              <a:rPr lang="el-GR" sz="2900" b="1" dirty="0"/>
              <a:t>επικυρώσουν τη δέσμευση τους </a:t>
            </a:r>
            <a:r>
              <a:rPr lang="el-GR" sz="2900" dirty="0"/>
              <a:t>στους κανόνες περιβαλλοντικής συμπεριφοράς </a:t>
            </a:r>
            <a:r>
              <a:rPr lang="el-GR" sz="2900" b="1" dirty="0"/>
              <a:t>και να βρεθούν σε  επικοινωνία οι ιδέες και οι προσδοκίες μαθητών και εκπαιδευτικών.</a:t>
            </a:r>
          </a:p>
          <a:p>
            <a:pPr marL="457200" lvl="1" indent="-457200">
              <a:spcBef>
                <a:spcPts val="600"/>
              </a:spcBef>
              <a:buFont typeface="+mj-lt"/>
              <a:buAutoNum type="arabicPeriod" startAt="4"/>
            </a:pPr>
            <a:endParaRPr lang="el-GR" sz="2400" b="1" dirty="0"/>
          </a:p>
          <a:p>
            <a:pPr lvl="1">
              <a:buFont typeface="Arial" pitchFamily="34" charset="0"/>
              <a:buChar char="•"/>
            </a:pPr>
            <a:endParaRPr lang="el-GR" sz="2400" dirty="0"/>
          </a:p>
          <a:p>
            <a:pPr lvl="1">
              <a:buFont typeface="Arial" pitchFamily="34" charset="0"/>
              <a:buChar char="•"/>
            </a:pPr>
            <a:endParaRPr lang="el-GR" sz="2400" dirty="0"/>
          </a:p>
          <a:p>
            <a:endParaRPr lang="el-GR" dirty="0"/>
          </a:p>
        </p:txBody>
      </p:sp>
    </p:spTree>
    <p:extLst>
      <p:ext uri="{BB962C8B-B14F-4D97-AF65-F5344CB8AC3E}">
        <p14:creationId xmlns:p14="http://schemas.microsoft.com/office/powerpoint/2010/main" val="33051391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ingle Corner Rectangle 9"/>
          <p:cNvSpPr/>
          <p:nvPr/>
        </p:nvSpPr>
        <p:spPr>
          <a:xfrm>
            <a:off x="2743200" y="3187042"/>
            <a:ext cx="5800299" cy="1692322"/>
          </a:xfrm>
          <a:prstGeom prst="round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l-GR" dirty="0"/>
          </a:p>
        </p:txBody>
      </p:sp>
      <p:sp>
        <p:nvSpPr>
          <p:cNvPr id="9" name="Round Single Corner Rectangle 8"/>
          <p:cNvSpPr/>
          <p:nvPr/>
        </p:nvSpPr>
        <p:spPr>
          <a:xfrm>
            <a:off x="2743200" y="1034544"/>
            <a:ext cx="5800299" cy="1692322"/>
          </a:xfrm>
          <a:prstGeom prst="round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l-GR" dirty="0"/>
          </a:p>
        </p:txBody>
      </p:sp>
      <p:sp>
        <p:nvSpPr>
          <p:cNvPr id="20" name="Title 19"/>
          <p:cNvSpPr>
            <a:spLocks noGrp="1"/>
          </p:cNvSpPr>
          <p:nvPr>
            <p:ph type="title"/>
          </p:nvPr>
        </p:nvSpPr>
        <p:spPr/>
        <p:txBody>
          <a:bodyPr/>
          <a:lstStyle/>
          <a:p>
            <a:r>
              <a:rPr lang="el-GR" sz="2400" dirty="0"/>
              <a:t>ΑΝΑΛΥΤΙΚΗ ΠΕΡΙΓΡΑΦΗ </a:t>
            </a:r>
            <a:br>
              <a:rPr lang="el-GR" sz="2400" dirty="0"/>
            </a:br>
            <a:r>
              <a:rPr lang="el-GR" sz="2400" dirty="0"/>
              <a:t>ΤΗΣ </a:t>
            </a:r>
            <a:r>
              <a:rPr lang="el-GR" sz="2400" dirty="0" err="1"/>
              <a:t>ανοιχτησ</a:t>
            </a:r>
            <a:r>
              <a:rPr lang="el-GR" sz="2400" dirty="0"/>
              <a:t> </a:t>
            </a:r>
            <a:r>
              <a:rPr lang="el-GR" sz="2400" dirty="0" err="1"/>
              <a:t>εκπαιδευτικησ</a:t>
            </a:r>
            <a:r>
              <a:rPr lang="el-GR" sz="2400" dirty="0"/>
              <a:t> ΠΡΑΚΤΙΚΗΣ</a:t>
            </a:r>
          </a:p>
        </p:txBody>
      </p:sp>
      <p:pic>
        <p:nvPicPr>
          <p:cNvPr id="26" name="Content Placeholder 25" descr="lo4.png"/>
          <p:cNvPicPr>
            <a:picLocks noGrp="1" noChangeAspect="1"/>
          </p:cNvPicPr>
          <p:nvPr>
            <p:ph sz="half" idx="2"/>
          </p:nvPr>
        </p:nvPicPr>
        <p:blipFill>
          <a:blip r:embed="rId2"/>
          <a:stretch>
            <a:fillRect/>
          </a:stretch>
        </p:blipFill>
        <p:spPr>
          <a:xfrm>
            <a:off x="619125" y="1004888"/>
            <a:ext cx="1804987" cy="1804987"/>
          </a:xfrm>
          <a:prstGeom prst="rect">
            <a:avLst/>
          </a:prstGeom>
          <a:ln>
            <a:noFill/>
          </a:ln>
          <a:effectLst>
            <a:outerShdw blurRad="292100" dist="139700" dir="2700000" algn="tl" rotWithShape="0">
              <a:srgbClr val="333333">
                <a:alpha val="65000"/>
              </a:srgbClr>
            </a:outerShdw>
          </a:effectLst>
        </p:spPr>
      </p:pic>
      <p:sp>
        <p:nvSpPr>
          <p:cNvPr id="22" name="Content Placeholder 21"/>
          <p:cNvSpPr>
            <a:spLocks noGrp="1"/>
          </p:cNvSpPr>
          <p:nvPr>
            <p:ph sz="quarter" idx="4"/>
          </p:nvPr>
        </p:nvSpPr>
        <p:spPr>
          <a:xfrm>
            <a:off x="2884867" y="1072412"/>
            <a:ext cx="5754165" cy="1815151"/>
          </a:xfrm>
        </p:spPr>
        <p:txBody>
          <a:bodyPr>
            <a:normAutofit/>
          </a:bodyPr>
          <a:lstStyle/>
          <a:p>
            <a:r>
              <a:rPr lang="el-GR" sz="2000" dirty="0" smtClean="0">
                <a:solidFill>
                  <a:schemeClr val="accent2">
                    <a:lumMod val="50000"/>
                  </a:schemeClr>
                </a:solidFill>
                <a:effectLst>
                  <a:outerShdw blurRad="38100" dist="38100" dir="2700000" algn="tl">
                    <a:srgbClr val="000000">
                      <a:alpha val="43137"/>
                    </a:srgbClr>
                  </a:outerShdw>
                </a:effectLst>
              </a:rPr>
              <a:t>ΠΡΑΣΙΝΗ ΕΝΕΡΓΕΙΑ</a:t>
            </a:r>
          </a:p>
          <a:p>
            <a:pPr lvl="2"/>
            <a:r>
              <a:rPr lang="en-US" dirty="0">
                <a:solidFill>
                  <a:srgbClr val="0070C0"/>
                </a:solidFill>
                <a:hlinkClick r:id="rId3"/>
              </a:rPr>
              <a:t>http://www.edutv.gr/index.php/perivalon-2/prasini-energeia</a:t>
            </a:r>
            <a:endParaRPr lang="el-GR" b="0" dirty="0" smtClean="0">
              <a:solidFill>
                <a:srgbClr val="0070C0"/>
              </a:solidFill>
            </a:endParaRPr>
          </a:p>
          <a:p>
            <a:pPr lvl="2"/>
            <a:r>
              <a:rPr lang="el-GR" dirty="0" smtClean="0"/>
              <a:t>Βίντεο</a:t>
            </a:r>
            <a:endParaRPr lang="el-GR" b="0" dirty="0" smtClean="0"/>
          </a:p>
          <a:p>
            <a:pPr lvl="2"/>
            <a:r>
              <a:rPr lang="el-GR" b="0" dirty="0" smtClean="0"/>
              <a:t>Προέλευση: </a:t>
            </a:r>
            <a:r>
              <a:rPr lang="el-GR" dirty="0" smtClean="0"/>
              <a:t>Εκπαιδευτική τηλεόραση</a:t>
            </a:r>
            <a:endParaRPr lang="el-GR" b="0" dirty="0"/>
          </a:p>
        </p:txBody>
      </p:sp>
      <p:sp>
        <p:nvSpPr>
          <p:cNvPr id="3" name="Slide Number Placeholder 2"/>
          <p:cNvSpPr>
            <a:spLocks noGrp="1"/>
          </p:cNvSpPr>
          <p:nvPr>
            <p:ph type="sldNum" sz="quarter" idx="12"/>
          </p:nvPr>
        </p:nvSpPr>
        <p:spPr/>
        <p:txBody>
          <a:bodyPr/>
          <a:lstStyle/>
          <a:p>
            <a:fld id="{2754ED01-E2A0-4C1E-8E21-014B99041579}" type="slidenum">
              <a:rPr lang="en-US" smtClean="0"/>
              <a:pPr/>
              <a:t>15</a:t>
            </a:fld>
            <a:endParaRPr lang="en-US" dirty="0"/>
          </a:p>
        </p:txBody>
      </p:sp>
      <p:pic>
        <p:nvPicPr>
          <p:cNvPr id="27" name="Content Placeholder 26" descr="newton.JPG"/>
          <p:cNvPicPr>
            <a:picLocks noGrp="1" noChangeAspect="1"/>
          </p:cNvPicPr>
          <p:nvPr>
            <p:ph sz="half" idx="13"/>
          </p:nvPr>
        </p:nvPicPr>
        <p:blipFill>
          <a:blip r:embed="rId4"/>
          <a:stretch>
            <a:fillRect/>
          </a:stretch>
        </p:blipFill>
        <p:spPr>
          <a:xfrm>
            <a:off x="630238" y="3306602"/>
            <a:ext cx="1841500" cy="1519559"/>
          </a:xfrm>
          <a:prstGeom prst="rect">
            <a:avLst/>
          </a:prstGeom>
          <a:ln>
            <a:noFill/>
          </a:ln>
          <a:effectLst>
            <a:outerShdw blurRad="292100" dist="139700" dir="2700000" algn="tl" rotWithShape="0">
              <a:srgbClr val="333333">
                <a:alpha val="65000"/>
              </a:srgbClr>
            </a:outerShdw>
          </a:effectLst>
        </p:spPr>
      </p:pic>
      <p:sp>
        <p:nvSpPr>
          <p:cNvPr id="24" name="Content Placeholder 23"/>
          <p:cNvSpPr>
            <a:spLocks noGrp="1"/>
          </p:cNvSpPr>
          <p:nvPr>
            <p:ph sz="quarter" idx="14"/>
          </p:nvPr>
        </p:nvSpPr>
        <p:spPr>
          <a:xfrm>
            <a:off x="2846231" y="3194702"/>
            <a:ext cx="5820097" cy="1744639"/>
          </a:xfrm>
        </p:spPr>
        <p:txBody>
          <a:bodyPr>
            <a:normAutofit/>
          </a:bodyPr>
          <a:lstStyle/>
          <a:p>
            <a:r>
              <a:rPr lang="el-GR" sz="2000" dirty="0" smtClean="0">
                <a:solidFill>
                  <a:schemeClr val="accent2">
                    <a:lumMod val="50000"/>
                  </a:schemeClr>
                </a:solidFill>
                <a:effectLst>
                  <a:outerShdw blurRad="38100" dist="38100" dir="2700000" algn="tl">
                    <a:srgbClr val="000000">
                      <a:alpha val="43137"/>
                    </a:srgbClr>
                  </a:outerShdw>
                </a:effectLst>
              </a:rPr>
              <a:t>Το ρολόι της καταστροφής: Η μόλυνση</a:t>
            </a:r>
          </a:p>
          <a:p>
            <a:pPr lvl="2"/>
            <a:r>
              <a:rPr lang="es-AR" dirty="0">
                <a:solidFill>
                  <a:srgbClr val="0070C0"/>
                </a:solidFill>
                <a:hlinkClick r:id="rId5"/>
              </a:rPr>
              <a:t>http://photodentro.edu.gr/video/r/8522/614?locale=el </a:t>
            </a:r>
            <a:endParaRPr lang="el-GR" dirty="0" smtClean="0">
              <a:solidFill>
                <a:srgbClr val="0070C0"/>
              </a:solidFill>
            </a:endParaRPr>
          </a:p>
          <a:p>
            <a:pPr lvl="2"/>
            <a:r>
              <a:rPr lang="el-GR" dirty="0" smtClean="0"/>
              <a:t>Βίντεο</a:t>
            </a:r>
          </a:p>
          <a:p>
            <a:pPr lvl="2"/>
            <a:r>
              <a:rPr lang="el-GR" dirty="0" smtClean="0"/>
              <a:t>Προέλευση: Φωτόδεντρο </a:t>
            </a:r>
            <a:r>
              <a:rPr lang="el-GR" b="0" dirty="0" smtClean="0"/>
              <a:t>/ Εκπαιδευτικά Βίντεο</a:t>
            </a:r>
            <a:endParaRPr lang="el-GR" b="0" dirty="0"/>
          </a:p>
        </p:txBody>
      </p:sp>
      <p:sp>
        <p:nvSpPr>
          <p:cNvPr id="4" name="TextBox 3"/>
          <p:cNvSpPr txBox="1"/>
          <p:nvPr/>
        </p:nvSpPr>
        <p:spPr>
          <a:xfrm>
            <a:off x="571999" y="0"/>
            <a:ext cx="6915955" cy="461665"/>
          </a:xfrm>
          <a:prstGeom prst="rect">
            <a:avLst/>
          </a:prstGeom>
          <a:noFill/>
        </p:spPr>
        <p:txBody>
          <a:bodyPr wrap="square" rtlCol="0">
            <a:spAutoFit/>
          </a:bodyPr>
          <a:lstStyle/>
          <a:p>
            <a:r>
              <a:rPr lang="el-GR" sz="2400" dirty="0" smtClean="0"/>
              <a:t>Ψηφιακό Εκπαιδευτικό Περιεχόμενο:</a:t>
            </a:r>
            <a:endParaRPr lang="el-GR" sz="2400" dirty="0"/>
          </a:p>
        </p:txBody>
      </p:sp>
      <p:pic>
        <p:nvPicPr>
          <p:cNvPr id="2" name="Εικόνα 1"/>
          <p:cNvPicPr>
            <a:picLocks noChangeAspect="1"/>
          </p:cNvPicPr>
          <p:nvPr/>
        </p:nvPicPr>
        <p:blipFill>
          <a:blip r:embed="rId6"/>
          <a:stretch>
            <a:fillRect/>
          </a:stretch>
        </p:blipFill>
        <p:spPr>
          <a:xfrm>
            <a:off x="571999" y="1004887"/>
            <a:ext cx="1940824" cy="1882676"/>
          </a:xfrm>
          <a:prstGeom prst="rect">
            <a:avLst/>
          </a:prstGeom>
        </p:spPr>
      </p:pic>
      <p:pic>
        <p:nvPicPr>
          <p:cNvPr id="5" name="Εικόνα 4"/>
          <p:cNvPicPr>
            <a:picLocks noChangeAspect="1"/>
          </p:cNvPicPr>
          <p:nvPr/>
        </p:nvPicPr>
        <p:blipFill>
          <a:blip r:embed="rId7"/>
          <a:stretch>
            <a:fillRect/>
          </a:stretch>
        </p:blipFill>
        <p:spPr>
          <a:xfrm>
            <a:off x="465550" y="3187042"/>
            <a:ext cx="2112136" cy="163911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ingle Corner Rectangle 9"/>
          <p:cNvSpPr/>
          <p:nvPr/>
        </p:nvSpPr>
        <p:spPr>
          <a:xfrm>
            <a:off x="2743200" y="3187042"/>
            <a:ext cx="5800299" cy="1692322"/>
          </a:xfrm>
          <a:prstGeom prst="round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l-GR" dirty="0"/>
          </a:p>
        </p:txBody>
      </p:sp>
      <p:sp>
        <p:nvSpPr>
          <p:cNvPr id="9" name="Round Single Corner Rectangle 8"/>
          <p:cNvSpPr/>
          <p:nvPr/>
        </p:nvSpPr>
        <p:spPr>
          <a:xfrm>
            <a:off x="2743200" y="1034544"/>
            <a:ext cx="5800299" cy="1692322"/>
          </a:xfrm>
          <a:prstGeom prst="round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l-GR" dirty="0"/>
          </a:p>
        </p:txBody>
      </p:sp>
      <p:sp>
        <p:nvSpPr>
          <p:cNvPr id="20" name="Title 19"/>
          <p:cNvSpPr>
            <a:spLocks noGrp="1"/>
          </p:cNvSpPr>
          <p:nvPr>
            <p:ph type="title"/>
          </p:nvPr>
        </p:nvSpPr>
        <p:spPr/>
        <p:txBody>
          <a:bodyPr/>
          <a:lstStyle/>
          <a:p>
            <a:r>
              <a:rPr lang="el-GR" sz="2400" dirty="0"/>
              <a:t>ΑΝΑΛΥΤΙΚΗ ΠΕΡΙΓΡΑΦΗ </a:t>
            </a:r>
            <a:br>
              <a:rPr lang="el-GR" sz="2400" dirty="0"/>
            </a:br>
            <a:r>
              <a:rPr lang="el-GR" sz="2400" dirty="0"/>
              <a:t>ΤΗΣ </a:t>
            </a:r>
            <a:r>
              <a:rPr lang="el-GR" sz="2400" dirty="0" err="1"/>
              <a:t>ανοιχτησ</a:t>
            </a:r>
            <a:r>
              <a:rPr lang="el-GR" sz="2400" dirty="0"/>
              <a:t> </a:t>
            </a:r>
            <a:r>
              <a:rPr lang="el-GR" sz="2400" dirty="0" err="1"/>
              <a:t>εκπαιδευτικησ</a:t>
            </a:r>
            <a:r>
              <a:rPr lang="el-GR" sz="2400" dirty="0"/>
              <a:t> ΠΡΑΚΤΙΚΗΣ</a:t>
            </a:r>
          </a:p>
        </p:txBody>
      </p:sp>
      <p:pic>
        <p:nvPicPr>
          <p:cNvPr id="26" name="Content Placeholder 25" descr="lo4.png"/>
          <p:cNvPicPr>
            <a:picLocks noGrp="1" noChangeAspect="1"/>
          </p:cNvPicPr>
          <p:nvPr>
            <p:ph sz="half" idx="2"/>
          </p:nvPr>
        </p:nvPicPr>
        <p:blipFill>
          <a:blip r:embed="rId2"/>
          <a:stretch>
            <a:fillRect/>
          </a:stretch>
        </p:blipFill>
        <p:spPr>
          <a:xfrm>
            <a:off x="619125" y="1004888"/>
            <a:ext cx="1804987" cy="1804987"/>
          </a:xfrm>
          <a:prstGeom prst="rect">
            <a:avLst/>
          </a:prstGeom>
          <a:ln>
            <a:noFill/>
          </a:ln>
          <a:effectLst>
            <a:outerShdw blurRad="292100" dist="139700" dir="2700000" algn="tl" rotWithShape="0">
              <a:srgbClr val="333333">
                <a:alpha val="65000"/>
              </a:srgbClr>
            </a:outerShdw>
          </a:effectLst>
        </p:spPr>
      </p:pic>
      <p:sp>
        <p:nvSpPr>
          <p:cNvPr id="22" name="Content Placeholder 21"/>
          <p:cNvSpPr>
            <a:spLocks noGrp="1"/>
          </p:cNvSpPr>
          <p:nvPr>
            <p:ph sz="quarter" idx="4"/>
          </p:nvPr>
        </p:nvSpPr>
        <p:spPr>
          <a:xfrm>
            <a:off x="2842612" y="1034544"/>
            <a:ext cx="6061346" cy="1815151"/>
          </a:xfrm>
        </p:spPr>
        <p:txBody>
          <a:bodyPr>
            <a:normAutofit/>
          </a:bodyPr>
          <a:lstStyle/>
          <a:p>
            <a:r>
              <a:rPr lang="el-GR" sz="1800" dirty="0">
                <a:solidFill>
                  <a:schemeClr val="accent2">
                    <a:lumMod val="50000"/>
                  </a:schemeClr>
                </a:solidFill>
              </a:rPr>
              <a:t>ΤΑ ΑΠΟΡΡΙΜΜΑΤΑ ΜΕΤΑΤΡΕΠΟΝΤΑΙ ΣΕ ΕΝΕΡΓΕΙΑ</a:t>
            </a:r>
          </a:p>
          <a:p>
            <a:pPr lvl="2"/>
            <a:r>
              <a:rPr lang="en-US" dirty="0" smtClean="0">
                <a:solidFill>
                  <a:srgbClr val="3920D0"/>
                </a:solidFill>
                <a:hlinkClick r:id="rId3"/>
              </a:rPr>
              <a:t>http</a:t>
            </a:r>
            <a:r>
              <a:rPr lang="en-US" dirty="0">
                <a:solidFill>
                  <a:srgbClr val="3920D0"/>
                </a:solidFill>
                <a:hlinkClick r:id="rId3"/>
              </a:rPr>
              <a:t>://</a:t>
            </a:r>
            <a:r>
              <a:rPr lang="en-US" dirty="0" smtClean="0">
                <a:solidFill>
                  <a:srgbClr val="00B0F0"/>
                </a:solidFill>
                <a:hlinkClick r:id="rId3"/>
              </a:rPr>
              <a:t>photodentro.edu.gr/video/r/8522/708?locale=el</a:t>
            </a:r>
            <a:endParaRPr lang="el-GR" dirty="0" smtClean="0">
              <a:solidFill>
                <a:srgbClr val="00B0F0"/>
              </a:solidFill>
            </a:endParaRPr>
          </a:p>
          <a:p>
            <a:pPr lvl="2"/>
            <a:r>
              <a:rPr lang="el-GR" dirty="0" smtClean="0"/>
              <a:t>Βίντεο</a:t>
            </a:r>
            <a:endParaRPr lang="el-GR" b="0" dirty="0" smtClean="0"/>
          </a:p>
          <a:p>
            <a:pPr lvl="2"/>
            <a:r>
              <a:rPr lang="el-GR" b="0" dirty="0" smtClean="0"/>
              <a:t>Προέλευση</a:t>
            </a:r>
            <a:r>
              <a:rPr lang="el-GR" dirty="0" smtClean="0"/>
              <a:t>: </a:t>
            </a:r>
            <a:r>
              <a:rPr lang="el-GR" dirty="0"/>
              <a:t>Φωτόδεντρο / Εκπαιδευτικά Βίντεο</a:t>
            </a:r>
          </a:p>
        </p:txBody>
      </p:sp>
      <p:sp>
        <p:nvSpPr>
          <p:cNvPr id="3" name="Slide Number Placeholder 2"/>
          <p:cNvSpPr>
            <a:spLocks noGrp="1"/>
          </p:cNvSpPr>
          <p:nvPr>
            <p:ph type="sldNum" sz="quarter" idx="12"/>
          </p:nvPr>
        </p:nvSpPr>
        <p:spPr/>
        <p:txBody>
          <a:bodyPr/>
          <a:lstStyle/>
          <a:p>
            <a:fld id="{2754ED01-E2A0-4C1E-8E21-014B99041579}" type="slidenum">
              <a:rPr lang="en-US" smtClean="0"/>
              <a:pPr/>
              <a:t>16</a:t>
            </a:fld>
            <a:endParaRPr lang="en-US" dirty="0"/>
          </a:p>
        </p:txBody>
      </p:sp>
      <p:pic>
        <p:nvPicPr>
          <p:cNvPr id="27" name="Content Placeholder 26" descr="newton.JPG"/>
          <p:cNvPicPr>
            <a:picLocks noGrp="1" noChangeAspect="1"/>
          </p:cNvPicPr>
          <p:nvPr>
            <p:ph sz="half" idx="13"/>
          </p:nvPr>
        </p:nvPicPr>
        <p:blipFill>
          <a:blip r:embed="rId4"/>
          <a:stretch>
            <a:fillRect/>
          </a:stretch>
        </p:blipFill>
        <p:spPr>
          <a:xfrm>
            <a:off x="630238" y="3306602"/>
            <a:ext cx="1841500" cy="1519559"/>
          </a:xfrm>
          <a:prstGeom prst="rect">
            <a:avLst/>
          </a:prstGeom>
          <a:ln>
            <a:noFill/>
          </a:ln>
          <a:effectLst>
            <a:outerShdw blurRad="292100" dist="139700" dir="2700000" algn="tl" rotWithShape="0">
              <a:srgbClr val="333333">
                <a:alpha val="65000"/>
              </a:srgbClr>
            </a:outerShdw>
          </a:effectLst>
        </p:spPr>
      </p:pic>
      <p:sp>
        <p:nvSpPr>
          <p:cNvPr id="24" name="Content Placeholder 23"/>
          <p:cNvSpPr>
            <a:spLocks noGrp="1"/>
          </p:cNvSpPr>
          <p:nvPr>
            <p:ph sz="quarter" idx="14"/>
          </p:nvPr>
        </p:nvSpPr>
        <p:spPr>
          <a:xfrm>
            <a:off x="2846231" y="3194702"/>
            <a:ext cx="5820097" cy="1744639"/>
          </a:xfrm>
        </p:spPr>
        <p:txBody>
          <a:bodyPr>
            <a:normAutofit/>
          </a:bodyPr>
          <a:lstStyle/>
          <a:p>
            <a:r>
              <a:rPr lang="el-GR" sz="1800" dirty="0">
                <a:solidFill>
                  <a:schemeClr val="accent2">
                    <a:lumMod val="50000"/>
                  </a:schemeClr>
                </a:solidFill>
              </a:rPr>
              <a:t>ΣΥΜΒΑΤΙΚΕΣ &amp; ΑΝΑΝΕΩΣΙΜΕΣ ΠΗΓΕΣ ΕΝΕΡΓΕΙΑΣ</a:t>
            </a:r>
          </a:p>
          <a:p>
            <a:pPr lvl="2"/>
            <a:r>
              <a:rPr lang="es-AR" dirty="0">
                <a:solidFill>
                  <a:srgbClr val="0070C0"/>
                </a:solidFill>
                <a:hlinkClick r:id="rId5"/>
              </a:rPr>
              <a:t>http://</a:t>
            </a:r>
            <a:r>
              <a:rPr lang="es-AR" dirty="0" smtClean="0">
                <a:solidFill>
                  <a:srgbClr val="0070C0"/>
                </a:solidFill>
                <a:hlinkClick r:id="rId5"/>
              </a:rPr>
              <a:t>photodentro.edu.gr/oep/r/8532/655?locale=el</a:t>
            </a:r>
            <a:endParaRPr lang="es-AR" dirty="0" smtClean="0">
              <a:solidFill>
                <a:srgbClr val="0070C0"/>
              </a:solidFill>
            </a:endParaRPr>
          </a:p>
          <a:p>
            <a:pPr lvl="2"/>
            <a:r>
              <a:rPr lang="el-GR" dirty="0"/>
              <a:t>ΑΝΟΙΧΤΗ ΕΚΠΑΙΔΕΥΤΙΚΗ </a:t>
            </a:r>
            <a:r>
              <a:rPr lang="el-GR" dirty="0" smtClean="0"/>
              <a:t>ΠΡΑΚΤΙΚΗ</a:t>
            </a:r>
            <a:endParaRPr lang="en-US" dirty="0" smtClean="0"/>
          </a:p>
          <a:p>
            <a:pPr lvl="2"/>
            <a:r>
              <a:rPr lang="el-GR" dirty="0" smtClean="0"/>
              <a:t>Προέλευση: Φωτόδεντρο </a:t>
            </a:r>
            <a:r>
              <a:rPr lang="el-GR" b="0" dirty="0" smtClean="0"/>
              <a:t>/ </a:t>
            </a:r>
            <a:r>
              <a:rPr lang="el-GR" dirty="0" smtClean="0"/>
              <a:t>ΑΕΠ</a:t>
            </a:r>
            <a:endParaRPr lang="el-GR" b="0" dirty="0"/>
          </a:p>
        </p:txBody>
      </p:sp>
      <p:sp>
        <p:nvSpPr>
          <p:cNvPr id="4" name="TextBox 3"/>
          <p:cNvSpPr txBox="1"/>
          <p:nvPr/>
        </p:nvSpPr>
        <p:spPr>
          <a:xfrm>
            <a:off x="592427" y="390728"/>
            <a:ext cx="6915955" cy="461665"/>
          </a:xfrm>
          <a:prstGeom prst="rect">
            <a:avLst/>
          </a:prstGeom>
          <a:noFill/>
        </p:spPr>
        <p:txBody>
          <a:bodyPr wrap="square" rtlCol="0">
            <a:spAutoFit/>
          </a:bodyPr>
          <a:lstStyle/>
          <a:p>
            <a:r>
              <a:rPr lang="el-GR" sz="2400" dirty="0" smtClean="0"/>
              <a:t>Ψηφιακό Εκπαιδευτικό Περιεχόμενο:</a:t>
            </a:r>
            <a:endParaRPr lang="el-GR" sz="2400" dirty="0"/>
          </a:p>
        </p:txBody>
      </p:sp>
      <p:pic>
        <p:nvPicPr>
          <p:cNvPr id="2" name="Εικόνα 1"/>
          <p:cNvPicPr>
            <a:picLocks noChangeAspect="1"/>
          </p:cNvPicPr>
          <p:nvPr/>
        </p:nvPicPr>
        <p:blipFill>
          <a:blip r:embed="rId6"/>
          <a:stretch>
            <a:fillRect/>
          </a:stretch>
        </p:blipFill>
        <p:spPr>
          <a:xfrm>
            <a:off x="571999" y="1004887"/>
            <a:ext cx="1940824" cy="1882676"/>
          </a:xfrm>
          <a:prstGeom prst="rect">
            <a:avLst/>
          </a:prstGeom>
        </p:spPr>
      </p:pic>
      <p:pic>
        <p:nvPicPr>
          <p:cNvPr id="5" name="Εικόνα 4"/>
          <p:cNvPicPr>
            <a:picLocks noChangeAspect="1"/>
          </p:cNvPicPr>
          <p:nvPr/>
        </p:nvPicPr>
        <p:blipFill>
          <a:blip r:embed="rId7"/>
          <a:stretch>
            <a:fillRect/>
          </a:stretch>
        </p:blipFill>
        <p:spPr>
          <a:xfrm>
            <a:off x="465550" y="3187042"/>
            <a:ext cx="2112136" cy="1639119"/>
          </a:xfrm>
          <a:prstGeom prst="rect">
            <a:avLst/>
          </a:prstGeom>
        </p:spPr>
      </p:pic>
      <p:pic>
        <p:nvPicPr>
          <p:cNvPr id="6" name="Εικόνα 5"/>
          <p:cNvPicPr>
            <a:picLocks noChangeAspect="1"/>
          </p:cNvPicPr>
          <p:nvPr/>
        </p:nvPicPr>
        <p:blipFill>
          <a:blip r:embed="rId8"/>
          <a:stretch>
            <a:fillRect/>
          </a:stretch>
        </p:blipFill>
        <p:spPr>
          <a:xfrm>
            <a:off x="530414" y="1034543"/>
            <a:ext cx="2047272" cy="1853020"/>
          </a:xfrm>
          <a:prstGeom prst="rect">
            <a:avLst/>
          </a:prstGeom>
        </p:spPr>
      </p:pic>
      <p:pic>
        <p:nvPicPr>
          <p:cNvPr id="7" name="Εικόνα 6"/>
          <p:cNvPicPr>
            <a:picLocks noChangeAspect="1"/>
          </p:cNvPicPr>
          <p:nvPr/>
        </p:nvPicPr>
        <p:blipFill>
          <a:blip r:embed="rId9"/>
          <a:stretch>
            <a:fillRect/>
          </a:stretch>
        </p:blipFill>
        <p:spPr>
          <a:xfrm>
            <a:off x="465550" y="3187042"/>
            <a:ext cx="2187498" cy="1639119"/>
          </a:xfrm>
          <a:prstGeom prst="rect">
            <a:avLst/>
          </a:prstGeom>
        </p:spPr>
      </p:pic>
    </p:spTree>
    <p:extLst>
      <p:ext uri="{BB962C8B-B14F-4D97-AF65-F5344CB8AC3E}">
        <p14:creationId xmlns:p14="http://schemas.microsoft.com/office/powerpoint/2010/main" val="32910672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l-GR" sz="2400" dirty="0"/>
              <a:t>ΑΝΑΛΥΤΙΚΗ ΠΕΡΙΓΡΑΦΗ </a:t>
            </a:r>
            <a:r>
              <a:rPr lang="el-GR" sz="2400" dirty="0" smtClean="0"/>
              <a:t/>
            </a:r>
            <a:br>
              <a:rPr lang="el-GR" sz="2400" dirty="0" smtClean="0"/>
            </a:br>
            <a:r>
              <a:rPr lang="el-GR" sz="2400" dirty="0" smtClean="0"/>
              <a:t>ΤΗΣ </a:t>
            </a:r>
            <a:r>
              <a:rPr lang="el-GR" sz="2400" dirty="0" err="1"/>
              <a:t>ανοιχτησ</a:t>
            </a:r>
            <a:r>
              <a:rPr lang="el-GR" sz="2400" dirty="0"/>
              <a:t> </a:t>
            </a:r>
            <a:r>
              <a:rPr lang="el-GR" sz="2400" dirty="0" err="1"/>
              <a:t>εκπαιδευτικησ</a:t>
            </a:r>
            <a:r>
              <a:rPr lang="el-GR" sz="2400" dirty="0"/>
              <a:t> ΠΡΑΚΤΙΚΗΣ</a:t>
            </a:r>
          </a:p>
        </p:txBody>
      </p:sp>
      <p:sp>
        <p:nvSpPr>
          <p:cNvPr id="5" name="Slide Number Placeholder 4"/>
          <p:cNvSpPr>
            <a:spLocks noGrp="1"/>
          </p:cNvSpPr>
          <p:nvPr>
            <p:ph type="sldNum" sz="quarter" idx="12"/>
          </p:nvPr>
        </p:nvSpPr>
        <p:spPr/>
        <p:txBody>
          <a:bodyPr/>
          <a:lstStyle/>
          <a:p>
            <a:fld id="{2754ED01-E2A0-4C1E-8E21-014B99041579}" type="slidenum">
              <a:rPr lang="en-US" smtClean="0"/>
              <a:pPr/>
              <a:t>17</a:t>
            </a:fld>
            <a:endParaRPr lang="en-US" dirty="0"/>
          </a:p>
        </p:txBody>
      </p:sp>
      <p:sp>
        <p:nvSpPr>
          <p:cNvPr id="10" name="Content Placeholder 9"/>
          <p:cNvSpPr>
            <a:spLocks noGrp="1"/>
          </p:cNvSpPr>
          <p:nvPr>
            <p:ph sz="half" idx="2"/>
          </p:nvPr>
        </p:nvSpPr>
        <p:spPr/>
        <p:txBody>
          <a:bodyPr>
            <a:normAutofit fontScale="62500" lnSpcReduction="20000"/>
          </a:bodyPr>
          <a:lstStyle/>
          <a:p>
            <a:pPr lvl="1">
              <a:buFont typeface="Arial" pitchFamily="34" charset="0"/>
              <a:buChar char="•"/>
            </a:pPr>
            <a:r>
              <a:rPr lang="el-GR" sz="2200" b="1" dirty="0" smtClean="0"/>
              <a:t>Περιγραφή δραστηριότητας: </a:t>
            </a:r>
            <a:endParaRPr lang="en-US" sz="2200" b="1" dirty="0" smtClean="0"/>
          </a:p>
          <a:p>
            <a:pPr marL="0" lvl="1" indent="0">
              <a:buNone/>
            </a:pPr>
            <a:r>
              <a:rPr lang="el-GR" sz="2200" dirty="0" smtClean="0"/>
              <a:t>Στην αίθουσα προβολών όλοι οι μετέχοντες της ΑΕΠ μαθητές παρακολούθησαν με ενδιαφέρον τα ψηφιακά εκπαιδευτικά Βίντεο και τις προαναφερθείσες ΑΕΠ</a:t>
            </a:r>
            <a:r>
              <a:rPr lang="en-US" sz="2200" dirty="0" smtClean="0"/>
              <a:t> </a:t>
            </a:r>
            <a:r>
              <a:rPr lang="el-GR" sz="2200" dirty="0" smtClean="0"/>
              <a:t>του φωτόδεντρου στον διαδραστικό πίνακα.</a:t>
            </a:r>
            <a:r>
              <a:rPr lang="en-US" sz="2200" dirty="0" smtClean="0"/>
              <a:t> </a:t>
            </a:r>
            <a:r>
              <a:rPr lang="el-GR" sz="2200" dirty="0" smtClean="0"/>
              <a:t>Ακολούθησε συζήτηση και καταιγισμός ιδεών, απόψεων για την προσωπική ευθύνη του καθενός μας στην προστασία του περιβάλλοντος, καθώς και η αναγκαιότητα σύνταξης κανόνων οικολογικής συμπεριφοράς τόσο στο Σχολείο όσο και στην προσωπική τους ζωή καθώς και η πιστή εφαρμογή τους προκειμένου να αποκτήσουν οικολογική νοοτροπία. Κατόπιν έγινε ο χωρισμός των μαθητών σε 2 ομάδες. Η πρώτη ασχολήθηκε με το να δημιουργήσει ένα Βίντεο στο οποίο θα προβάλλονται οι οικολογικές ανησυχίες των μαθητών, βάσει αυτών που παρακολούθησαν από το Φωτόδεντρο, ώστε να μπορεί να γίνει διάχυση αυτών στους γονείς και την τοπική κοινωνία. Η δεύτερη ασχολήθηκε με την διατύπωση των κανόνων του Οικοκώδικα, την σύνταξή του , την δημιουργία αφίσας και την ανάρτηση της σε περίοπτη θέση στο σχολείο.</a:t>
            </a:r>
            <a:endParaRPr lang="el-GR" sz="2200" dirty="0"/>
          </a:p>
          <a:p>
            <a:pPr lvl="1">
              <a:buFont typeface="Arial" pitchFamily="34" charset="0"/>
              <a:buChar char="•"/>
            </a:pPr>
            <a:r>
              <a:rPr lang="el-GR" sz="2200" b="1" dirty="0"/>
              <a:t>Αποτελέσματα της </a:t>
            </a:r>
            <a:r>
              <a:rPr lang="el-GR" sz="2200" b="1" dirty="0" smtClean="0"/>
              <a:t>δραστηριότητας:</a:t>
            </a:r>
          </a:p>
          <a:p>
            <a:pPr marL="0" lvl="1" indent="0">
              <a:buNone/>
            </a:pPr>
            <a:r>
              <a:rPr lang="el-GR" sz="2200" dirty="0" smtClean="0"/>
              <a:t>Με </a:t>
            </a:r>
            <a:r>
              <a:rPr lang="el-GR" sz="2200" b="1" dirty="0"/>
              <a:t>σ</a:t>
            </a:r>
            <a:r>
              <a:rPr lang="el-GR" sz="2200" b="1" dirty="0" smtClean="0"/>
              <a:t>υμμετοχικές </a:t>
            </a:r>
            <a:r>
              <a:rPr lang="el-GR" sz="2200" b="1" dirty="0"/>
              <a:t>διαδικασίες στη λήψη αποφάσεων, στο σχεδιασμό και στην εφαρμογή των δράσεων, ώστε το σχολείο τους να γίνει κοινότητα  αειφορικής συμβίωσης </a:t>
            </a:r>
            <a:r>
              <a:rPr lang="el-GR" sz="2200" dirty="0"/>
              <a:t>σε παιδαγωγικό αλλά και πρακτικό </a:t>
            </a:r>
            <a:r>
              <a:rPr lang="el-GR" sz="2200" dirty="0" smtClean="0"/>
              <a:t>επίπεδο, οι μαθητές μας προβληματισμένοι από την αξιοποίηση του ψηφιακού εκπαιδευτικού υλικού,  συνέταξαν με την καθοδήγηση και παρότρυνση των Καθηγητών τους ένα </a:t>
            </a:r>
            <a:r>
              <a:rPr lang="el-GR" sz="2200" b="1" dirty="0"/>
              <a:t>σύνολο κανόνων περιβαλλοντικής συμπεριφοράς στο σχολείο και στο σπίτι</a:t>
            </a:r>
            <a:r>
              <a:rPr lang="el-GR" sz="2200" dirty="0"/>
              <a:t> , </a:t>
            </a:r>
            <a:r>
              <a:rPr lang="el-GR" sz="2200" dirty="0" smtClean="0"/>
              <a:t>το λεγόμενο </a:t>
            </a:r>
            <a:r>
              <a:rPr lang="el-GR" sz="2200" b="1" dirty="0" smtClean="0"/>
              <a:t>«Οικοκώδικα», δεσμευτήκαν να </a:t>
            </a:r>
            <a:r>
              <a:rPr lang="el-GR" sz="2200" b="1" dirty="0"/>
              <a:t>τηρηθεί από όλους πιστά η εφαρμογή του</a:t>
            </a:r>
            <a:r>
              <a:rPr lang="el-GR" sz="2200" dirty="0"/>
              <a:t> και αν χρειαστεί κάθε χρόνο </a:t>
            </a:r>
            <a:r>
              <a:rPr lang="el-GR" sz="2200" b="1" dirty="0"/>
              <a:t>να ανανεώνονται οι δεσμεύσεις προς αυτόν. </a:t>
            </a:r>
          </a:p>
          <a:p>
            <a:pPr marL="0" lvl="1" indent="0">
              <a:buNone/>
            </a:pPr>
            <a:endParaRPr lang="el-GR" sz="1800" dirty="0"/>
          </a:p>
          <a:p>
            <a:pPr lvl="1">
              <a:buFont typeface="Arial" pitchFamily="34" charset="0"/>
              <a:buChar char="•"/>
            </a:pPr>
            <a:endParaRPr lang="en-US" sz="2400" b="1" dirty="0" smtClean="0"/>
          </a:p>
          <a:p>
            <a:pPr marL="0" lvl="1" indent="0">
              <a:buNone/>
            </a:pPr>
            <a:endParaRPr lang="el-GR" sz="2400" dirty="0"/>
          </a:p>
        </p:txBody>
      </p:sp>
    </p:spTree>
    <p:extLst>
      <p:ext uri="{BB962C8B-B14F-4D97-AF65-F5344CB8AC3E}">
        <p14:creationId xmlns:p14="http://schemas.microsoft.com/office/powerpoint/2010/main" val="167945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54ED01-E2A0-4C1E-8E21-014B99041579}" type="slidenum">
              <a:rPr lang="en-US" smtClean="0"/>
              <a:pPr/>
              <a:t>18</a:t>
            </a:fld>
            <a:endParaRPr lang="en-US" dirty="0"/>
          </a:p>
        </p:txBody>
      </p:sp>
      <p:sp>
        <p:nvSpPr>
          <p:cNvPr id="10" name="Rectangle 9"/>
          <p:cNvSpPr/>
          <p:nvPr/>
        </p:nvSpPr>
        <p:spPr>
          <a:xfrm>
            <a:off x="3084395" y="5390866"/>
            <a:ext cx="6059606" cy="45037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r"/>
            <a:r>
              <a:rPr lang="el-GR" b="1" dirty="0" smtClean="0"/>
              <a:t>Ο «Οικοκώδικας» του Γυμνασίου Κοίμησης σε αφίσα!</a:t>
            </a:r>
            <a:endParaRPr lang="el-GR" b="1" dirty="0"/>
          </a:p>
        </p:txBody>
      </p:sp>
      <p:pic>
        <p:nvPicPr>
          <p:cNvPr id="4" name="Θέση περιεχομένου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918952" y="1"/>
            <a:ext cx="5331854" cy="5061286"/>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54ED01-E2A0-4C1E-8E21-014B99041579}" type="slidenum">
              <a:rPr lang="en-US" smtClean="0"/>
              <a:pPr/>
              <a:t>19</a:t>
            </a:fld>
            <a:endParaRPr lang="en-US" dirty="0"/>
          </a:p>
        </p:txBody>
      </p:sp>
      <p:sp>
        <p:nvSpPr>
          <p:cNvPr id="10" name="Rectangle 9"/>
          <p:cNvSpPr/>
          <p:nvPr/>
        </p:nvSpPr>
        <p:spPr>
          <a:xfrm>
            <a:off x="3084394" y="5226076"/>
            <a:ext cx="6059606" cy="7799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r"/>
            <a:r>
              <a:rPr lang="el-GR" sz="1400" b="1" dirty="0" smtClean="0"/>
              <a:t>Βίντεο καταγραφής συμπερασμάτων που εξήχθησαν από την αξιοποίηση του ψηφιακού εκπαιδευτικού υλικού και αποτέλεσαν το μπούσουλα σύνταξης του «Οικοκώδικα»</a:t>
            </a:r>
            <a:endParaRPr lang="el-GR" sz="1400" b="1" dirty="0"/>
          </a:p>
        </p:txBody>
      </p:sp>
      <p:pic>
        <p:nvPicPr>
          <p:cNvPr id="5" name="Θέση περιεχομένου 4"/>
          <p:cNvPicPr>
            <a:picLocks noGrp="1" noChangeAspect="1"/>
          </p:cNvPicPr>
          <p:nvPr>
            <p:ph sz="half" idx="2"/>
          </p:nvPr>
        </p:nvPicPr>
        <p:blipFill>
          <a:blip r:embed="rId2"/>
          <a:stretch>
            <a:fillRect/>
          </a:stretch>
        </p:blipFill>
        <p:spPr>
          <a:xfrm>
            <a:off x="1865" y="1002319"/>
            <a:ext cx="9142135" cy="4058967"/>
          </a:xfrm>
          <a:prstGeom prst="rect">
            <a:avLst/>
          </a:prstGeom>
        </p:spPr>
      </p:pic>
      <p:sp>
        <p:nvSpPr>
          <p:cNvPr id="7" name="TextBox 6"/>
          <p:cNvSpPr txBox="1"/>
          <p:nvPr/>
        </p:nvSpPr>
        <p:spPr>
          <a:xfrm>
            <a:off x="1865" y="-13344"/>
            <a:ext cx="9142135" cy="1015663"/>
          </a:xfrm>
          <a:prstGeom prst="rect">
            <a:avLst/>
          </a:prstGeom>
          <a:noFill/>
        </p:spPr>
        <p:txBody>
          <a:bodyPr wrap="square" rtlCol="0">
            <a:spAutoFit/>
          </a:bodyPr>
          <a:lstStyle/>
          <a:p>
            <a:pPr algn="ctr"/>
            <a:r>
              <a:rPr lang="el-GR" sz="2000" dirty="0" smtClean="0">
                <a:latin typeface="+mj-lt"/>
              </a:rPr>
              <a:t>Στον </a:t>
            </a:r>
            <a:r>
              <a:rPr lang="el-GR" sz="2000" dirty="0" smtClean="0">
                <a:latin typeface="+mj-lt"/>
              </a:rPr>
              <a:t>φάκελο</a:t>
            </a:r>
            <a:r>
              <a:rPr lang="en-US" sz="2000" dirty="0" smtClean="0">
                <a:latin typeface="+mj-lt"/>
              </a:rPr>
              <a:t> (zip)</a:t>
            </a:r>
            <a:r>
              <a:rPr lang="el-GR" sz="2000" dirty="0" smtClean="0">
                <a:latin typeface="+mj-lt"/>
              </a:rPr>
              <a:t> </a:t>
            </a:r>
            <a:r>
              <a:rPr lang="en-US" sz="2000" b="1" dirty="0" smtClean="0">
                <a:latin typeface="+mj-lt"/>
              </a:rPr>
              <a:t>oikokwdikas</a:t>
            </a:r>
            <a:r>
              <a:rPr lang="el-GR" sz="2000" dirty="0" smtClean="0">
                <a:latin typeface="+mj-lt"/>
              </a:rPr>
              <a:t> που αφορά το </a:t>
            </a:r>
            <a:r>
              <a:rPr lang="el-GR" sz="2000" b="1" dirty="0" smtClean="0">
                <a:latin typeface="+mj-lt"/>
              </a:rPr>
              <a:t>πρόσθετο υλικό της ανοικτής εκπαιδευτικής πρακτικής </a:t>
            </a:r>
            <a:r>
              <a:rPr lang="el-GR" sz="2000" dirty="0" smtClean="0">
                <a:latin typeface="+mj-lt"/>
              </a:rPr>
              <a:t>υπάρχει  αρχείο βίντεο με όνομα</a:t>
            </a:r>
            <a:r>
              <a:rPr lang="el-GR" sz="2000" b="1" dirty="0" smtClean="0">
                <a:latin typeface="+mj-lt"/>
              </a:rPr>
              <a:t> </a:t>
            </a:r>
            <a:r>
              <a:rPr lang="en-US" sz="2000" b="1" dirty="0" smtClean="0">
                <a:latin typeface="+mj-lt"/>
              </a:rPr>
              <a:t>vide</a:t>
            </a:r>
            <a:r>
              <a:rPr lang="el-GR" sz="2000" b="1" dirty="0" smtClean="0">
                <a:latin typeface="+mj-lt"/>
              </a:rPr>
              <a:t>ο.1 </a:t>
            </a:r>
            <a:r>
              <a:rPr lang="el-GR" sz="2000" dirty="0" smtClean="0">
                <a:latin typeface="+mj-lt"/>
              </a:rPr>
              <a:t>που αναφέρεται στα αποτελέσματα της μαθητικής έρευνας.</a:t>
            </a:r>
            <a:endParaRPr lang="el-GR" sz="2000" dirty="0">
              <a:latin typeface="+mj-lt"/>
            </a:endParaRPr>
          </a:p>
        </p:txBody>
      </p:sp>
    </p:spTree>
    <p:extLst>
      <p:ext uri="{BB962C8B-B14F-4D97-AF65-F5344CB8AC3E}">
        <p14:creationId xmlns:p14="http://schemas.microsoft.com/office/powerpoint/2010/main" val="338368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solidFill>
            <a:srgbClr val="FFFFFF">
              <a:alpha val="34118"/>
            </a:srgbClr>
          </a:solidFill>
        </p:spPr>
        <p:txBody>
          <a:bodyPr/>
          <a:lstStyle/>
          <a:p>
            <a:r>
              <a:rPr lang="el-GR" dirty="0" smtClean="0"/>
              <a:t>ΣΥΝΤΟΜΗ ΠΕΡΙΓΡΑΦΗ</a:t>
            </a:r>
            <a:endParaRPr lang="el-GR" dirty="0"/>
          </a:p>
        </p:txBody>
      </p:sp>
      <p:sp>
        <p:nvSpPr>
          <p:cNvPr id="4" name="Slide Number Placeholder 3"/>
          <p:cNvSpPr>
            <a:spLocks noGrp="1"/>
          </p:cNvSpPr>
          <p:nvPr>
            <p:ph type="sldNum" sz="quarter" idx="12"/>
          </p:nvPr>
        </p:nvSpPr>
        <p:spPr/>
        <p:txBody>
          <a:bodyPr/>
          <a:lstStyle/>
          <a:p>
            <a:fld id="{2754ED01-E2A0-4C1E-8E21-014B99041579}" type="slidenum">
              <a:rPr lang="en-US" smtClean="0"/>
              <a:pPr/>
              <a:t>2</a:t>
            </a:fld>
            <a:endParaRPr lang="en-US" dirty="0"/>
          </a:p>
        </p:txBody>
      </p:sp>
      <p:sp>
        <p:nvSpPr>
          <p:cNvPr id="12" name="Content Placeholder 11"/>
          <p:cNvSpPr>
            <a:spLocks noGrp="1"/>
          </p:cNvSpPr>
          <p:nvPr>
            <p:ph sz="half" idx="2"/>
          </p:nvPr>
        </p:nvSpPr>
        <p:spPr/>
        <p:txBody>
          <a:bodyPr>
            <a:noAutofit/>
          </a:bodyPr>
          <a:lstStyle/>
          <a:p>
            <a:pPr lvl="3">
              <a:buNone/>
            </a:pPr>
            <a:r>
              <a:rPr lang="el-GR" sz="1700" dirty="0" smtClean="0"/>
              <a:t>    Η </a:t>
            </a:r>
            <a:r>
              <a:rPr lang="el-GR" sz="1700" dirty="0"/>
              <a:t>ΑΕΠ </a:t>
            </a:r>
            <a:r>
              <a:rPr lang="el-GR" sz="1700" b="1" dirty="0"/>
              <a:t>«Οικοκώδικας» </a:t>
            </a:r>
            <a:r>
              <a:rPr lang="el-GR" sz="1700" dirty="0"/>
              <a:t>αποτελεί μια </a:t>
            </a:r>
            <a:r>
              <a:rPr lang="el-GR" sz="1700" dirty="0" smtClean="0"/>
              <a:t>ανοικτή </a:t>
            </a:r>
            <a:r>
              <a:rPr lang="el-GR" sz="1700" dirty="0"/>
              <a:t>περιβαλλοντική πρακτική που ακολουθήσε συγκεκριμένη διαδικασία ώστε να συνταχθεί από τους μαθητές και καθηγητές του Γυμνασίου Κοίμησης, </a:t>
            </a:r>
            <a:r>
              <a:rPr lang="el-GR" sz="1700" b="1" dirty="0"/>
              <a:t>ένα σύνολο κανόνων περιβαλλοντικής συμπεριφοράς στο σχολείο και στο σπίτι</a:t>
            </a:r>
            <a:r>
              <a:rPr lang="el-GR" sz="1700" dirty="0"/>
              <a:t> , ο λεγόμενος «οικοκώδικας», να τηρηθεί από όλους πιστά η εφαρμογή του και αν χρειαστεί κάθε χρόνο να ανανεώνονται οι δεσμεύσεις προς αυτόν.  </a:t>
            </a:r>
            <a:r>
              <a:rPr lang="el-GR" sz="1700" b="1" dirty="0"/>
              <a:t>Στόχος της ΑΕΠ </a:t>
            </a:r>
            <a:r>
              <a:rPr lang="el-GR" sz="1700" dirty="0"/>
              <a:t>είναι η </a:t>
            </a:r>
            <a:r>
              <a:rPr lang="el-GR" sz="1700" b="1" dirty="0"/>
              <a:t>ευαισθητοποίηση, </a:t>
            </a:r>
            <a:r>
              <a:rPr lang="el-GR" sz="1700" dirty="0"/>
              <a:t>η εκπαίδευση και η </a:t>
            </a:r>
            <a:r>
              <a:rPr lang="el-GR" sz="1700" b="1" dirty="0"/>
              <a:t>αλλαγή στάσης </a:t>
            </a:r>
            <a:r>
              <a:rPr lang="el-GR" sz="1700" dirty="0"/>
              <a:t>των μαθητών/τριών μας σε </a:t>
            </a:r>
            <a:r>
              <a:rPr lang="el-GR" sz="1700" b="1" dirty="0"/>
              <a:t>θέματα που αφορούν το περιβάλλον, </a:t>
            </a:r>
            <a:r>
              <a:rPr lang="el-GR" sz="1700" dirty="0"/>
              <a:t>μέσα από</a:t>
            </a:r>
            <a:r>
              <a:rPr lang="el-GR" sz="1700" b="1" dirty="0"/>
              <a:t> συμμετοχικές διαδικασίες </a:t>
            </a:r>
            <a:r>
              <a:rPr lang="el-GR" sz="1700" dirty="0"/>
              <a:t>στη λήψη αποφάσεων, στο σχεδιασμό και στην εφαρμογή των δράσεων, ώστε </a:t>
            </a:r>
            <a:r>
              <a:rPr lang="el-GR" sz="1700" b="1" dirty="0"/>
              <a:t>το σχολείο</a:t>
            </a:r>
            <a:r>
              <a:rPr lang="el-GR" sz="1700" dirty="0"/>
              <a:t> τους να γίνει </a:t>
            </a:r>
            <a:r>
              <a:rPr lang="el-GR" sz="1700" b="1" dirty="0"/>
              <a:t>κοινότητα  αειφορικής συμβίωσης </a:t>
            </a:r>
            <a:r>
              <a:rPr lang="el-GR" sz="1700" dirty="0"/>
              <a:t>σε παιδαγωγικό αλλά και πρακτικό επίπεδο. Αυτό επιτυγχάνεται με την διαμόρφωση και την εφαρμογή του «Οικοκώδικα» καθώς και την εφαρμογή ενός Περιβαλλοντικού Σχεδίου Δράσης (αφορά τον περιβάλλοντα σχολικό χώρο και την μετατροπή του σε καθαρό, όμορφο, ανθρώπινο και φιλικό). </a:t>
            </a:r>
          </a:p>
        </p:txBody>
      </p:sp>
    </p:spTree>
    <p:extLst>
      <p:ext uri="{BB962C8B-B14F-4D97-AF65-F5344CB8AC3E}">
        <p14:creationId xmlns:p14="http://schemas.microsoft.com/office/powerpoint/2010/main" val="22335317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34269" y="5172501"/>
            <a:ext cx="6209731" cy="846162"/>
          </a:xfrm>
        </p:spPr>
        <p:txBody>
          <a:bodyPr/>
          <a:lstStyle/>
          <a:p>
            <a:r>
              <a:rPr lang="el-GR" sz="2400" dirty="0" smtClean="0"/>
              <a:t>ΑΝΑΛΥΤΙΚΗ ΠΕΡΙΓΡΑΦΗ </a:t>
            </a:r>
            <a:br>
              <a:rPr lang="el-GR" sz="2400" dirty="0" smtClean="0"/>
            </a:br>
            <a:r>
              <a:rPr lang="el-GR" sz="2400" dirty="0" smtClean="0"/>
              <a:t>ΤΗΣ ανοιχτησ εκπαιδευτικησ ΠΡΑΚΤΙΚΗΣ</a:t>
            </a:r>
            <a:endParaRPr lang="el-GR" sz="2400" dirty="0"/>
          </a:p>
        </p:txBody>
      </p:sp>
      <p:sp>
        <p:nvSpPr>
          <p:cNvPr id="5" name="Slide Number Placeholder 4"/>
          <p:cNvSpPr>
            <a:spLocks noGrp="1"/>
          </p:cNvSpPr>
          <p:nvPr>
            <p:ph type="sldNum" sz="quarter" idx="12"/>
          </p:nvPr>
        </p:nvSpPr>
        <p:spPr/>
        <p:txBody>
          <a:bodyPr/>
          <a:lstStyle/>
          <a:p>
            <a:fld id="{2754ED01-E2A0-4C1E-8E21-014B99041579}" type="slidenum">
              <a:rPr lang="en-US" smtClean="0"/>
              <a:pPr/>
              <a:t>20</a:t>
            </a:fld>
            <a:endParaRPr lang="en-US" dirty="0"/>
          </a:p>
        </p:txBody>
      </p:sp>
      <p:sp>
        <p:nvSpPr>
          <p:cNvPr id="7" name="Content Placeholder 6"/>
          <p:cNvSpPr>
            <a:spLocks noGrp="1"/>
          </p:cNvSpPr>
          <p:nvPr>
            <p:ph sz="half" idx="2"/>
          </p:nvPr>
        </p:nvSpPr>
        <p:spPr>
          <a:xfrm>
            <a:off x="505698" y="492818"/>
            <a:ext cx="8187541" cy="4233728"/>
          </a:xfrm>
        </p:spPr>
        <p:txBody>
          <a:bodyPr>
            <a:noAutofit/>
          </a:bodyPr>
          <a:lstStyle/>
          <a:p>
            <a:r>
              <a:rPr lang="el-GR" sz="1400" b="1" dirty="0"/>
              <a:t>ΔΡΑΣΤΗΡΙΟΤΗΤΑ  </a:t>
            </a:r>
            <a:r>
              <a:rPr lang="en-US" sz="1400" b="1" dirty="0"/>
              <a:t>2</a:t>
            </a:r>
            <a:r>
              <a:rPr lang="el-GR" sz="1400" b="1" dirty="0"/>
              <a:t>: [Ιστορική καταγραφή του Γυμνασίου Κοίμησης, και των δέντρων της αυλής]</a:t>
            </a:r>
            <a:endParaRPr lang="el-GR" sz="1400" dirty="0"/>
          </a:p>
          <a:p>
            <a:pPr lvl="1">
              <a:buFont typeface="Arial" pitchFamily="34" charset="0"/>
              <a:buChar char="•"/>
            </a:pPr>
            <a:r>
              <a:rPr lang="el-GR" sz="1400" dirty="0" smtClean="0"/>
              <a:t>Διάρκεια</a:t>
            </a:r>
            <a:r>
              <a:rPr lang="el-GR" sz="1400" dirty="0"/>
              <a:t>:  </a:t>
            </a:r>
            <a:r>
              <a:rPr lang="el-GR" sz="1400" dirty="0" smtClean="0"/>
              <a:t>(</a:t>
            </a:r>
            <a:r>
              <a:rPr lang="el-GR" sz="1400" dirty="0"/>
              <a:t>8</a:t>
            </a:r>
            <a:r>
              <a:rPr lang="el-GR" sz="1400" dirty="0" smtClean="0"/>
              <a:t> ώρες)</a:t>
            </a:r>
            <a:endParaRPr lang="el-GR" sz="1400" dirty="0"/>
          </a:p>
          <a:p>
            <a:pPr lvl="1">
              <a:buFont typeface="Arial" pitchFamily="34" charset="0"/>
              <a:buChar char="•"/>
            </a:pPr>
            <a:r>
              <a:rPr lang="el-GR" sz="1400" b="1" dirty="0"/>
              <a:t>Είδος δραστηριότητας: </a:t>
            </a:r>
            <a:r>
              <a:rPr lang="el-GR" sz="1400" b="1" dirty="0" smtClean="0"/>
              <a:t> </a:t>
            </a:r>
            <a:r>
              <a:rPr lang="el-GR" sz="1400" dirty="0" smtClean="0"/>
              <a:t>Συγκέντρωση πληροφοριών μέσω έρευνας στο γραφείο του Δ.Δ. Κοίμησης και συνέντευξής σε υπερήλικα κάτοικο, προκειμένου να γίνει η  Ιστορική καταγραφή από ιδρύσεως , του Γυμνασίου Κοίμησης και των δέντρων της Σχολικής αυλής. Δημιουργία Βίντεο όπου σώζεται η Ιστορία, καθώς και αφισέτου που αναρτήθηκε σε περίοπτη θέση.</a:t>
            </a:r>
            <a:endParaRPr lang="el-GR" sz="1400" dirty="0"/>
          </a:p>
          <a:p>
            <a:pPr lvl="1">
              <a:buFont typeface="Arial" pitchFamily="34" charset="0"/>
              <a:buChar char="•"/>
            </a:pPr>
            <a:r>
              <a:rPr lang="el-GR" sz="1400" b="1" dirty="0" smtClean="0"/>
              <a:t>Οργάνωση τάξης: </a:t>
            </a:r>
            <a:r>
              <a:rPr lang="el-GR" sz="1400" dirty="0" smtClean="0"/>
              <a:t>Έγινε χωρισμός  των μαθητών σε  3 ομάδες.  </a:t>
            </a:r>
          </a:p>
          <a:p>
            <a:pPr lvl="1">
              <a:buFont typeface="Arial" pitchFamily="34" charset="0"/>
              <a:buChar char="•"/>
            </a:pPr>
            <a:r>
              <a:rPr lang="el-GR" sz="1400" b="1" dirty="0" smtClean="0"/>
              <a:t>Ρόλος </a:t>
            </a:r>
            <a:r>
              <a:rPr lang="el-GR" sz="1400" b="1" dirty="0"/>
              <a:t>του διδάσκοντα</a:t>
            </a:r>
            <a:r>
              <a:rPr lang="el-GR" sz="1400" b="1" dirty="0" smtClean="0"/>
              <a:t>:</a:t>
            </a:r>
            <a:r>
              <a:rPr lang="el-GR" sz="1400" dirty="0" smtClean="0"/>
              <a:t>, </a:t>
            </a:r>
            <a:r>
              <a:rPr lang="el-GR" sz="1400" dirty="0"/>
              <a:t>Υ</a:t>
            </a:r>
            <a:r>
              <a:rPr lang="el-GR" sz="1400" dirty="0" smtClean="0"/>
              <a:t>ποστηρικτικός</a:t>
            </a:r>
            <a:r>
              <a:rPr lang="el-GR" sz="1400" dirty="0"/>
              <a:t>, </a:t>
            </a:r>
            <a:r>
              <a:rPr lang="el-GR" sz="1400" dirty="0" smtClean="0"/>
              <a:t>συμβουλευτικός</a:t>
            </a:r>
            <a:r>
              <a:rPr lang="el-GR" sz="1400" dirty="0"/>
              <a:t>.</a:t>
            </a:r>
            <a:endParaRPr lang="el-GR" sz="1400" dirty="0" smtClean="0"/>
          </a:p>
          <a:p>
            <a:pPr marL="0" lvl="1" indent="0">
              <a:spcBef>
                <a:spcPts val="600"/>
              </a:spcBef>
              <a:buNone/>
            </a:pPr>
            <a:r>
              <a:rPr lang="el-GR" sz="1400" b="1" dirty="0" smtClean="0"/>
              <a:t>Σύνδεση με τον διδακτικό στόχο:</a:t>
            </a:r>
          </a:p>
          <a:p>
            <a:pPr marL="457200" lvl="1" indent="-457200">
              <a:spcBef>
                <a:spcPts val="600"/>
              </a:spcBef>
              <a:buFont typeface="+mj-lt"/>
              <a:buAutoNum type="arabicPeriod"/>
            </a:pPr>
            <a:r>
              <a:rPr lang="el-GR" sz="1400" b="1" dirty="0"/>
              <a:t>Να νιώσουν κομμάτι της Ιστορίας του Σχολείου,</a:t>
            </a:r>
            <a:r>
              <a:rPr lang="el-GR" sz="1400" dirty="0"/>
              <a:t> και υπεύθυνοι για την αξιόλογη παρουσία τους στο διάβα του χρόνου.</a:t>
            </a:r>
          </a:p>
          <a:p>
            <a:pPr marL="457200" lvl="1" indent="-457200">
              <a:spcBef>
                <a:spcPts val="600"/>
              </a:spcBef>
              <a:buFont typeface="+mj-lt"/>
              <a:buAutoNum type="arabicPeriod"/>
            </a:pPr>
            <a:r>
              <a:rPr lang="el-GR" sz="1400" b="1" dirty="0"/>
              <a:t>Να γνωρίσουν άγνωστες πτυχές </a:t>
            </a:r>
            <a:r>
              <a:rPr lang="el-GR" sz="1400" dirty="0"/>
              <a:t>της Ιστορίας του Σχολείου, να τις σεβαστούν και να νιώσουν την ανάγκη να αφήσουν το θετικό στίγμα τους στην προστασία, ποιοτική και περιβαλλοντική αναβάθμιση του</a:t>
            </a:r>
            <a:r>
              <a:rPr lang="el-GR" sz="1400" dirty="0" smtClean="0"/>
              <a:t>.</a:t>
            </a:r>
            <a:endParaRPr lang="en-US" sz="1400" dirty="0" smtClean="0"/>
          </a:p>
          <a:p>
            <a:pPr marL="457200" lvl="1" indent="-457200">
              <a:spcBef>
                <a:spcPts val="600"/>
              </a:spcBef>
              <a:buFont typeface="+mj-lt"/>
              <a:buAutoNum type="arabicPeriod"/>
            </a:pPr>
            <a:r>
              <a:rPr lang="el-GR" sz="1400" dirty="0" smtClean="0"/>
              <a:t>Να συγκεντρώσουν πληροφορίες για τα αιωνόβια πεύκα του Σχολείου, προκειμένου να αισθανθούν την ευθύνη προστασίας τους , να τα συνδέσουν με την μυθολογία, να γράψουν ποίημα για αυτά και να τα ζωγραφίσουν.</a:t>
            </a:r>
            <a:endParaRPr lang="en-US" sz="1400" dirty="0"/>
          </a:p>
        </p:txBody>
      </p:sp>
    </p:spTree>
    <p:extLst>
      <p:ext uri="{BB962C8B-B14F-4D97-AF65-F5344CB8AC3E}">
        <p14:creationId xmlns:p14="http://schemas.microsoft.com/office/powerpoint/2010/main" val="18869536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l-GR" sz="2400" dirty="0"/>
              <a:t>ΑΝΑΛΥΤΙΚΗ ΠΕΡΙΓΡΑΦΗ </a:t>
            </a:r>
            <a:r>
              <a:rPr lang="el-GR" sz="2400" dirty="0" smtClean="0"/>
              <a:t/>
            </a:r>
            <a:br>
              <a:rPr lang="el-GR" sz="2400" dirty="0" smtClean="0"/>
            </a:br>
            <a:r>
              <a:rPr lang="el-GR" sz="2400" dirty="0" smtClean="0"/>
              <a:t>ΤΗΣ </a:t>
            </a:r>
            <a:r>
              <a:rPr lang="el-GR" sz="2400" dirty="0" err="1"/>
              <a:t>ανοιχτησ</a:t>
            </a:r>
            <a:r>
              <a:rPr lang="el-GR" sz="2400" dirty="0"/>
              <a:t> </a:t>
            </a:r>
            <a:r>
              <a:rPr lang="el-GR" sz="2400" dirty="0" err="1"/>
              <a:t>εκπαιδευτικησ</a:t>
            </a:r>
            <a:r>
              <a:rPr lang="el-GR" sz="2400" dirty="0"/>
              <a:t> ΠΡΑΚΤΙΚΗΣ</a:t>
            </a:r>
          </a:p>
        </p:txBody>
      </p:sp>
      <p:sp>
        <p:nvSpPr>
          <p:cNvPr id="5" name="Slide Number Placeholder 4"/>
          <p:cNvSpPr>
            <a:spLocks noGrp="1"/>
          </p:cNvSpPr>
          <p:nvPr>
            <p:ph type="sldNum" sz="quarter" idx="12"/>
          </p:nvPr>
        </p:nvSpPr>
        <p:spPr/>
        <p:txBody>
          <a:bodyPr/>
          <a:lstStyle/>
          <a:p>
            <a:fld id="{2754ED01-E2A0-4C1E-8E21-014B99041579}" type="slidenum">
              <a:rPr lang="en-US" smtClean="0"/>
              <a:pPr/>
              <a:t>21</a:t>
            </a:fld>
            <a:endParaRPr lang="en-US" dirty="0"/>
          </a:p>
        </p:txBody>
      </p:sp>
      <p:sp>
        <p:nvSpPr>
          <p:cNvPr id="10" name="Content Placeholder 9"/>
          <p:cNvSpPr>
            <a:spLocks noGrp="1"/>
          </p:cNvSpPr>
          <p:nvPr>
            <p:ph sz="half" idx="2"/>
          </p:nvPr>
        </p:nvSpPr>
        <p:spPr>
          <a:xfrm>
            <a:off x="605307" y="557213"/>
            <a:ext cx="7979135" cy="4129087"/>
          </a:xfrm>
        </p:spPr>
        <p:txBody>
          <a:bodyPr>
            <a:normAutofit lnSpcReduction="10000"/>
          </a:bodyPr>
          <a:lstStyle/>
          <a:p>
            <a:pPr lvl="1">
              <a:buFont typeface="Arial" pitchFamily="34" charset="0"/>
              <a:buChar char="•"/>
            </a:pPr>
            <a:r>
              <a:rPr lang="el-GR" sz="2200" b="1" dirty="0" smtClean="0"/>
              <a:t>Περιγραφή δραστηριότητας: </a:t>
            </a:r>
            <a:endParaRPr lang="en-US" sz="2200" b="1" dirty="0" smtClean="0"/>
          </a:p>
          <a:p>
            <a:pPr marL="0" lvl="1" indent="0">
              <a:buNone/>
            </a:pPr>
            <a:r>
              <a:rPr lang="el-GR" sz="1700" dirty="0"/>
              <a:t>Η 1</a:t>
            </a:r>
            <a:r>
              <a:rPr lang="el-GR" sz="1700" baseline="30000" dirty="0"/>
              <a:t>η</a:t>
            </a:r>
            <a:r>
              <a:rPr lang="el-GR" sz="1700" dirty="0"/>
              <a:t> ομάδα ασχολήθηκε με τη έρευνα των Ιστορικών στοιχείων από το γραφείο του Δ.Δ  Κοίμησης.  Η 2</a:t>
            </a:r>
            <a:r>
              <a:rPr lang="el-GR" sz="1700" baseline="30000" dirty="0"/>
              <a:t>η</a:t>
            </a:r>
            <a:r>
              <a:rPr lang="el-GR" sz="1700" dirty="0"/>
              <a:t> επιφορτίστηκε με την συνέντευξη του υπερήλικα. Η 3</a:t>
            </a:r>
            <a:r>
              <a:rPr lang="el-GR" sz="1700" baseline="30000" dirty="0"/>
              <a:t>η</a:t>
            </a:r>
            <a:r>
              <a:rPr lang="el-GR" sz="1700" dirty="0"/>
              <a:t> ομάδα ασχολήθηκε με τη δημιουργία Βίντεο όπου σώζεται η Ιστορία, καθώς και αφισέτου που αναρτήθηκε σε περίοπτη θέση. Πριν την κοινοποίηση  και των δύο εργασιών  συγκεντρωθήκαν οι </a:t>
            </a:r>
            <a:r>
              <a:rPr lang="el-GR" sz="1700" dirty="0" smtClean="0"/>
              <a:t>2 </a:t>
            </a:r>
            <a:r>
              <a:rPr lang="el-GR" sz="1700" dirty="0"/>
              <a:t>ομάδες προκειμένου η μια να εγκρίνει και να κάνει τις απαραίτητες επισημάνσεις στην </a:t>
            </a:r>
            <a:r>
              <a:rPr lang="el-GR" sz="1700" dirty="0" smtClean="0"/>
              <a:t>δουλειά </a:t>
            </a:r>
            <a:r>
              <a:rPr lang="el-GR" sz="1700" dirty="0"/>
              <a:t>της άλλης. Προαιρετικά μαθητές ανέλαβαν να γράψουν ποιήματα, να ζωγραφίσουν και να συνδέσουν τα πεύκα του Σχολείου με την </a:t>
            </a:r>
            <a:r>
              <a:rPr lang="el-GR" sz="1700" dirty="0" smtClean="0"/>
              <a:t>μυθολογία.</a:t>
            </a:r>
          </a:p>
          <a:p>
            <a:pPr lvl="1">
              <a:buFont typeface="Arial" panose="020B0604020202020204" pitchFamily="34" charset="0"/>
              <a:buChar char="•"/>
            </a:pPr>
            <a:r>
              <a:rPr lang="el-GR" sz="1700" b="1" dirty="0" smtClean="0"/>
              <a:t>Αποτελέσματα </a:t>
            </a:r>
            <a:r>
              <a:rPr lang="el-GR" sz="1700" b="1" dirty="0"/>
              <a:t>της </a:t>
            </a:r>
            <a:r>
              <a:rPr lang="el-GR" sz="1700" b="1" dirty="0" smtClean="0"/>
              <a:t>δραστηριότητας:</a:t>
            </a:r>
          </a:p>
          <a:p>
            <a:pPr marL="0" lvl="1" indent="0">
              <a:buNone/>
            </a:pPr>
            <a:r>
              <a:rPr lang="el-GR" sz="1700" dirty="0" smtClean="0"/>
              <a:t>Συγκεντρώθηκαν σημαντικές Ιστορικές πτυχές της Ιστορίας του Σχολείου από την ζώσα Ιστορία της Κοίμησης τον 98 χρόνων Κύριο Ατλάση Χρήστο, και έγινε καταγραφή τους σε Βίντεο προκειμένου να διασωθεί. Οι μαθητές αν μη τη άλλο συνέβαλλαν σημαντικά στην διάσωση της Ιστορίας του Σχολείου τους! Έγινε διαθεματική προσέγγιση της καταγραφής των πεύκων με την μυθολογία, εικαστικά ποίηση!</a:t>
            </a:r>
            <a:endParaRPr lang="el-GR" sz="1700" dirty="0"/>
          </a:p>
          <a:p>
            <a:pPr lvl="1">
              <a:buFont typeface="Arial" pitchFamily="34" charset="0"/>
              <a:buChar char="•"/>
            </a:pPr>
            <a:endParaRPr lang="en-US" sz="2400" b="1" dirty="0" smtClean="0"/>
          </a:p>
          <a:p>
            <a:pPr marL="0" lvl="1" indent="0">
              <a:buNone/>
            </a:pPr>
            <a:endParaRPr lang="el-GR" sz="2400" dirty="0"/>
          </a:p>
        </p:txBody>
      </p:sp>
    </p:spTree>
    <p:extLst>
      <p:ext uri="{BB962C8B-B14F-4D97-AF65-F5344CB8AC3E}">
        <p14:creationId xmlns:p14="http://schemas.microsoft.com/office/powerpoint/2010/main" val="27277200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54ED01-E2A0-4C1E-8E21-014B99041579}" type="slidenum">
              <a:rPr lang="en-US" smtClean="0"/>
              <a:pPr/>
              <a:t>22</a:t>
            </a:fld>
            <a:endParaRPr lang="en-US" dirty="0"/>
          </a:p>
        </p:txBody>
      </p:sp>
      <p:sp>
        <p:nvSpPr>
          <p:cNvPr id="10" name="Rectangle 9"/>
          <p:cNvSpPr/>
          <p:nvPr/>
        </p:nvSpPr>
        <p:spPr>
          <a:xfrm>
            <a:off x="3084395" y="5390866"/>
            <a:ext cx="6059606" cy="45037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r"/>
            <a:r>
              <a:rPr lang="el-GR" sz="1600" b="1" dirty="0" smtClean="0"/>
              <a:t>Βίντεο Ιστορικής καταγραφής του Γυμνασίου Κοίμησης και των δέντρων της σχολικής αυλής.</a:t>
            </a:r>
            <a:endParaRPr lang="el-GR" sz="1600" b="1" dirty="0"/>
          </a:p>
        </p:txBody>
      </p:sp>
      <p:pic>
        <p:nvPicPr>
          <p:cNvPr id="5" name="Θέση περιεχομένου 4"/>
          <p:cNvPicPr>
            <a:picLocks noGrp="1" noChangeAspect="1"/>
          </p:cNvPicPr>
          <p:nvPr>
            <p:ph sz="half" idx="2"/>
          </p:nvPr>
        </p:nvPicPr>
        <p:blipFill>
          <a:blip r:embed="rId2"/>
          <a:stretch>
            <a:fillRect/>
          </a:stretch>
        </p:blipFill>
        <p:spPr>
          <a:xfrm>
            <a:off x="0" y="978794"/>
            <a:ext cx="9144000" cy="4082492"/>
          </a:xfrm>
          <a:prstGeom prst="rect">
            <a:avLst/>
          </a:prstGeom>
        </p:spPr>
      </p:pic>
      <p:sp>
        <p:nvSpPr>
          <p:cNvPr id="6" name="TextBox 5"/>
          <p:cNvSpPr txBox="1"/>
          <p:nvPr/>
        </p:nvSpPr>
        <p:spPr>
          <a:xfrm>
            <a:off x="0" y="-33742"/>
            <a:ext cx="9144000" cy="1292662"/>
          </a:xfrm>
          <a:prstGeom prst="rect">
            <a:avLst/>
          </a:prstGeom>
          <a:noFill/>
        </p:spPr>
        <p:txBody>
          <a:bodyPr wrap="square" rtlCol="0">
            <a:spAutoFit/>
          </a:bodyPr>
          <a:lstStyle/>
          <a:p>
            <a:pPr algn="ctr"/>
            <a:r>
              <a:rPr lang="el-GR" sz="2000" dirty="0">
                <a:latin typeface="+mj-lt"/>
              </a:rPr>
              <a:t>Στον φάκελο </a:t>
            </a:r>
            <a:r>
              <a:rPr lang="en-US" sz="2000" dirty="0" smtClean="0">
                <a:latin typeface="+mj-lt"/>
              </a:rPr>
              <a:t>(zip) </a:t>
            </a:r>
            <a:r>
              <a:rPr lang="en-US" sz="2000" b="1" dirty="0" smtClean="0">
                <a:latin typeface="+mj-lt"/>
              </a:rPr>
              <a:t>oikokwdikas</a:t>
            </a:r>
            <a:r>
              <a:rPr lang="el-GR" sz="2000" dirty="0" smtClean="0">
                <a:latin typeface="+mj-lt"/>
              </a:rPr>
              <a:t> </a:t>
            </a:r>
            <a:r>
              <a:rPr lang="el-GR" sz="2000" dirty="0">
                <a:latin typeface="+mj-lt"/>
              </a:rPr>
              <a:t>που αφορά το </a:t>
            </a:r>
            <a:r>
              <a:rPr lang="el-GR" sz="2000" b="1" dirty="0">
                <a:latin typeface="+mj-lt"/>
              </a:rPr>
              <a:t>πρόσθετο υλικό της ανοικτής εκπαιδευτικής πρακτικής </a:t>
            </a:r>
            <a:r>
              <a:rPr lang="el-GR" sz="2000" dirty="0">
                <a:latin typeface="+mj-lt"/>
              </a:rPr>
              <a:t>υπάρχει  αρχείο βίντεο με όνομα</a:t>
            </a:r>
            <a:r>
              <a:rPr lang="el-GR" sz="2000" b="1" dirty="0">
                <a:latin typeface="+mj-lt"/>
              </a:rPr>
              <a:t> </a:t>
            </a:r>
            <a:r>
              <a:rPr lang="en-US" sz="2000" b="1" dirty="0">
                <a:latin typeface="+mj-lt"/>
              </a:rPr>
              <a:t>vide</a:t>
            </a:r>
            <a:r>
              <a:rPr lang="el-GR" sz="2000" b="1" dirty="0" smtClean="0">
                <a:latin typeface="+mj-lt"/>
              </a:rPr>
              <a:t>ο.2 </a:t>
            </a:r>
            <a:r>
              <a:rPr lang="el-GR" sz="2000" dirty="0">
                <a:latin typeface="+mj-lt"/>
              </a:rPr>
              <a:t>που αναφέρεται </a:t>
            </a:r>
            <a:r>
              <a:rPr lang="el-GR" sz="2000" dirty="0" smtClean="0">
                <a:latin typeface="+mj-lt"/>
              </a:rPr>
              <a:t>στην Ιστορική αποτύπωση του Γυμνασίου.</a:t>
            </a:r>
            <a:endParaRPr lang="el-GR" sz="2000" dirty="0">
              <a:latin typeface="+mj-lt"/>
            </a:endParaRPr>
          </a:p>
          <a:p>
            <a:endParaRPr lang="el-GR" dirty="0"/>
          </a:p>
        </p:txBody>
      </p:sp>
    </p:spTree>
    <p:extLst>
      <p:ext uri="{BB962C8B-B14F-4D97-AF65-F5344CB8AC3E}">
        <p14:creationId xmlns:p14="http://schemas.microsoft.com/office/powerpoint/2010/main" val="133678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34269" y="5172501"/>
            <a:ext cx="6209731" cy="846162"/>
          </a:xfrm>
        </p:spPr>
        <p:txBody>
          <a:bodyPr/>
          <a:lstStyle/>
          <a:p>
            <a:r>
              <a:rPr lang="el-GR" sz="2400" dirty="0" smtClean="0"/>
              <a:t>ΑΝΑΛΥΤΙΚΗ ΠΕΡΙΓΡΑΦΗ </a:t>
            </a:r>
            <a:br>
              <a:rPr lang="el-GR" sz="2400" dirty="0" smtClean="0"/>
            </a:br>
            <a:r>
              <a:rPr lang="el-GR" sz="2400" dirty="0" smtClean="0"/>
              <a:t>ΤΗΣ ανοιχτησ εκπαιδευτικησ ΠΡΑΚΤΙΚΗΣ</a:t>
            </a:r>
            <a:endParaRPr lang="el-GR" sz="2400" dirty="0"/>
          </a:p>
        </p:txBody>
      </p:sp>
      <p:sp>
        <p:nvSpPr>
          <p:cNvPr id="5" name="Slide Number Placeholder 4"/>
          <p:cNvSpPr>
            <a:spLocks noGrp="1"/>
          </p:cNvSpPr>
          <p:nvPr>
            <p:ph type="sldNum" sz="quarter" idx="12"/>
          </p:nvPr>
        </p:nvSpPr>
        <p:spPr/>
        <p:txBody>
          <a:bodyPr/>
          <a:lstStyle/>
          <a:p>
            <a:fld id="{2754ED01-E2A0-4C1E-8E21-014B99041579}" type="slidenum">
              <a:rPr lang="en-US" smtClean="0"/>
              <a:pPr/>
              <a:t>23</a:t>
            </a:fld>
            <a:endParaRPr lang="en-US" dirty="0"/>
          </a:p>
        </p:txBody>
      </p:sp>
      <p:sp>
        <p:nvSpPr>
          <p:cNvPr id="7" name="Content Placeholder 6"/>
          <p:cNvSpPr>
            <a:spLocks noGrp="1"/>
          </p:cNvSpPr>
          <p:nvPr>
            <p:ph sz="half" idx="2"/>
          </p:nvPr>
        </p:nvSpPr>
        <p:spPr>
          <a:xfrm>
            <a:off x="450760" y="467059"/>
            <a:ext cx="8453197" cy="4401155"/>
          </a:xfrm>
        </p:spPr>
        <p:txBody>
          <a:bodyPr>
            <a:noAutofit/>
          </a:bodyPr>
          <a:lstStyle/>
          <a:p>
            <a:r>
              <a:rPr lang="el-GR" sz="1200" b="1" dirty="0"/>
              <a:t>ΔΡΑΣΤΗΡΙΟΤΗΤΑ  </a:t>
            </a:r>
            <a:r>
              <a:rPr lang="el-GR" sz="1200" b="1" dirty="0" smtClean="0"/>
              <a:t>3: [ «Περιβαλλοντικός έλεγχος» αύλειου χώρου του Σχολείου μέσω δημοσκόπησης, και ελέγχου ποιότητας - λειτουργικότητας των εσωτερικών του χώρων]</a:t>
            </a:r>
            <a:endParaRPr lang="el-GR" sz="1200" dirty="0"/>
          </a:p>
          <a:p>
            <a:pPr lvl="1">
              <a:buFont typeface="Arial" pitchFamily="34" charset="0"/>
              <a:buChar char="•"/>
            </a:pPr>
            <a:r>
              <a:rPr lang="el-GR" sz="1200" dirty="0"/>
              <a:t>Διάρκεια:  </a:t>
            </a:r>
            <a:r>
              <a:rPr lang="el-GR" sz="1200" dirty="0" smtClean="0"/>
              <a:t>(</a:t>
            </a:r>
            <a:r>
              <a:rPr lang="el-GR" sz="1200" dirty="0"/>
              <a:t>4</a:t>
            </a:r>
            <a:r>
              <a:rPr lang="el-GR" sz="1200" dirty="0" smtClean="0"/>
              <a:t> ώρες)</a:t>
            </a:r>
            <a:endParaRPr lang="el-GR" sz="1200" dirty="0"/>
          </a:p>
          <a:p>
            <a:pPr lvl="1">
              <a:buFont typeface="Arial" pitchFamily="34" charset="0"/>
              <a:buChar char="•"/>
            </a:pPr>
            <a:r>
              <a:rPr lang="el-GR" sz="1200" b="1" dirty="0"/>
              <a:t>Είδος δραστηριότητας: </a:t>
            </a:r>
            <a:r>
              <a:rPr lang="el-GR" sz="1200" dirty="0"/>
              <a:t>Α</a:t>
            </a:r>
            <a:r>
              <a:rPr lang="el-GR" sz="1200" dirty="0" smtClean="0"/>
              <a:t>ξιοποίηση </a:t>
            </a:r>
            <a:r>
              <a:rPr lang="el-GR" sz="1200" dirty="0"/>
              <a:t>ψηφιακού υλικού του </a:t>
            </a:r>
            <a:r>
              <a:rPr lang="el-GR" sz="1200" dirty="0" smtClean="0"/>
              <a:t>Φωτόδεντρου, μέσω παρουσίασης ΑΕΠ και  εκπαιδευτικών Βίντεο που είναι αναρτημένα στο Φωτόδεντρο  που αφορούν την σχολική αυλή και τις περιβαλλοντικές –οικολογικές δράσεις σε αυτήν. Διενέργεια δημοσκόπησης για την διερεύνηση των περιβαλλοντικών θέλω, των μαθητών για την αισθητική και περιβαλλοντική ανάπλαση  της σχολικής αυλής. Έλεγχος ποιότητας και λειτουργικότητας εσωτερικών χώρων, διατύπωση προτάσεων, οργάνωση σχεδίου δράσης, για βελτίωση συνθηκών και υλοποίηση αυτών. </a:t>
            </a:r>
            <a:endParaRPr lang="el-GR" sz="1200" dirty="0"/>
          </a:p>
          <a:p>
            <a:pPr lvl="1">
              <a:buFont typeface="Arial" pitchFamily="34" charset="0"/>
              <a:buChar char="•"/>
            </a:pPr>
            <a:r>
              <a:rPr lang="el-GR" sz="1200" b="1" dirty="0"/>
              <a:t>Οργάνωση τάξης: </a:t>
            </a:r>
            <a:r>
              <a:rPr lang="el-GR" sz="1200" dirty="0" smtClean="0"/>
              <a:t>Αρχικά όλοι μαζί  οι μαθητές είδαν το ψηφιακό  εκπαιδευτικό υλικό  από το Φωτόδεντρο και με καταιγισμό ιδεών διατύπωσαν τις απόψεις και  τις ενδεχόμενες περιβαλλοντικές δράσεις στην σχολική τους αυλή. Κατόπιν έγινε ο χωρισμός σε  2 ομάδες.  Η 1</a:t>
            </a:r>
            <a:r>
              <a:rPr lang="el-GR" sz="1200" baseline="30000" dirty="0" smtClean="0"/>
              <a:t>η</a:t>
            </a:r>
            <a:r>
              <a:rPr lang="el-GR" sz="1200" dirty="0" smtClean="0"/>
              <a:t> ομάδα διενέργησε δημοσκόπηση βάσει ερωτηματολογίου για την επικρατούσα κατάσταση στην σχολική αυλή και η 2</a:t>
            </a:r>
            <a:r>
              <a:rPr lang="el-GR" sz="1200" baseline="30000" dirty="0" smtClean="0"/>
              <a:t>η</a:t>
            </a:r>
            <a:r>
              <a:rPr lang="el-GR" sz="1200" dirty="0" smtClean="0"/>
              <a:t> ομάδα με τον ποιοτικό ,λειτουργικό και τεχνολογικό έλεγχο των εσωτερικών χώρων του Σχολείου προκειμένου να γίνουν παρεμβάσεις βελτίωσης της ποιότητας ζωής. Πριν την κοινοποίηση  και των δύο ερευνών  συγκεντρωθήκαν οι 2 ομάδες προκειμένου η μια να εγκρίνει και να κάνει τις απαραίτητες διορθώσεις στην δουλεία της άλλης.</a:t>
            </a:r>
            <a:endParaRPr lang="el-GR" sz="1200" dirty="0"/>
          </a:p>
          <a:p>
            <a:pPr lvl="1">
              <a:buFont typeface="Arial" pitchFamily="34" charset="0"/>
              <a:buChar char="•"/>
            </a:pPr>
            <a:r>
              <a:rPr lang="el-GR" sz="1200" b="1" dirty="0"/>
              <a:t>Ρόλος του διδάσκοντα: </a:t>
            </a:r>
            <a:r>
              <a:rPr lang="el-GR" sz="1200" dirty="0" smtClean="0"/>
              <a:t> Ενθαρρυντικός</a:t>
            </a:r>
            <a:r>
              <a:rPr lang="el-GR" sz="1200" dirty="0"/>
              <a:t>, υποστηρικτικός, </a:t>
            </a:r>
            <a:r>
              <a:rPr lang="el-GR" sz="1200" dirty="0" smtClean="0"/>
              <a:t>συμβουλευτικός</a:t>
            </a:r>
            <a:r>
              <a:rPr lang="el-GR" sz="1200" dirty="0"/>
              <a:t>.</a:t>
            </a:r>
            <a:endParaRPr lang="el-GR" sz="1200" dirty="0" smtClean="0"/>
          </a:p>
          <a:p>
            <a:pPr marL="0" lvl="1" indent="0">
              <a:spcBef>
                <a:spcPts val="600"/>
              </a:spcBef>
              <a:buNone/>
            </a:pPr>
            <a:r>
              <a:rPr lang="el-GR" sz="1200" b="1" dirty="0" smtClean="0"/>
              <a:t>Σύνδεση με τον διδακτικό στόχο:</a:t>
            </a:r>
          </a:p>
          <a:p>
            <a:pPr marL="457200" lvl="1" indent="-457200">
              <a:spcBef>
                <a:spcPts val="600"/>
              </a:spcBef>
              <a:buFont typeface="+mj-lt"/>
              <a:buAutoNum type="arabicPeriod"/>
            </a:pPr>
            <a:r>
              <a:rPr lang="el-GR" sz="1200" b="1" dirty="0"/>
              <a:t>Να είναι σε θέση να σχεδιάζουν ρεαλιστικό σχέδιο δράσης διακρίνοντας μακροχρόνιους και βραχυχρόνιους στόχους υλοποίησης, και να συμμετέχουν ενεργά στην υλοποίηση του.</a:t>
            </a:r>
          </a:p>
          <a:p>
            <a:pPr marL="457200" lvl="1" indent="-457200">
              <a:spcBef>
                <a:spcPts val="600"/>
              </a:spcBef>
              <a:buFont typeface="+mj-lt"/>
              <a:buAutoNum type="arabicPeriod"/>
            </a:pPr>
            <a:r>
              <a:rPr lang="el-GR" sz="1200" b="1" dirty="0" smtClean="0"/>
              <a:t>Να συμμετέχουν ενεργά </a:t>
            </a:r>
            <a:r>
              <a:rPr lang="el-GR" sz="1200" dirty="0" smtClean="0"/>
              <a:t>στην υλοποίηση των περιβαλλοντικών, λειτουργικών και ποιοτικών αναπλάσεων του Σχολείου προκειμένου να σεβαστούν και να προσέχουν τις δικές τους δράσεις. </a:t>
            </a:r>
          </a:p>
        </p:txBody>
      </p:sp>
    </p:spTree>
    <p:extLst>
      <p:ext uri="{BB962C8B-B14F-4D97-AF65-F5344CB8AC3E}">
        <p14:creationId xmlns:p14="http://schemas.microsoft.com/office/powerpoint/2010/main" val="39988752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ingle Corner Rectangle 9"/>
          <p:cNvSpPr/>
          <p:nvPr/>
        </p:nvSpPr>
        <p:spPr>
          <a:xfrm>
            <a:off x="2743200" y="3187042"/>
            <a:ext cx="5800299" cy="1692322"/>
          </a:xfrm>
          <a:prstGeom prst="round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l-GR" dirty="0"/>
          </a:p>
        </p:txBody>
      </p:sp>
      <p:sp>
        <p:nvSpPr>
          <p:cNvPr id="9" name="Round Single Corner Rectangle 8"/>
          <p:cNvSpPr/>
          <p:nvPr/>
        </p:nvSpPr>
        <p:spPr>
          <a:xfrm>
            <a:off x="2743200" y="1034544"/>
            <a:ext cx="5800299" cy="1692322"/>
          </a:xfrm>
          <a:prstGeom prst="round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l-GR" dirty="0"/>
          </a:p>
        </p:txBody>
      </p:sp>
      <p:sp>
        <p:nvSpPr>
          <p:cNvPr id="20" name="Title 19"/>
          <p:cNvSpPr>
            <a:spLocks noGrp="1"/>
          </p:cNvSpPr>
          <p:nvPr>
            <p:ph type="title"/>
          </p:nvPr>
        </p:nvSpPr>
        <p:spPr/>
        <p:txBody>
          <a:bodyPr/>
          <a:lstStyle/>
          <a:p>
            <a:r>
              <a:rPr lang="el-GR" sz="2400" dirty="0"/>
              <a:t>ΑΝΑΛΥΤΙΚΗ ΠΕΡΙΓΡΑΦΗ </a:t>
            </a:r>
            <a:br>
              <a:rPr lang="el-GR" sz="2400" dirty="0"/>
            </a:br>
            <a:r>
              <a:rPr lang="el-GR" sz="2400" dirty="0"/>
              <a:t>ΤΗΣ </a:t>
            </a:r>
            <a:r>
              <a:rPr lang="el-GR" sz="2400" dirty="0" err="1"/>
              <a:t>ανοιχτησ</a:t>
            </a:r>
            <a:r>
              <a:rPr lang="el-GR" sz="2400" dirty="0"/>
              <a:t> </a:t>
            </a:r>
            <a:r>
              <a:rPr lang="el-GR" sz="2400" dirty="0" err="1"/>
              <a:t>εκπαιδευτικησ</a:t>
            </a:r>
            <a:r>
              <a:rPr lang="el-GR" sz="2400" dirty="0"/>
              <a:t> ΠΡΑΚΤΙΚΗΣ</a:t>
            </a:r>
          </a:p>
        </p:txBody>
      </p:sp>
      <p:pic>
        <p:nvPicPr>
          <p:cNvPr id="26" name="Content Placeholder 25" descr="lo4.png"/>
          <p:cNvPicPr>
            <a:picLocks noGrp="1" noChangeAspect="1"/>
          </p:cNvPicPr>
          <p:nvPr>
            <p:ph sz="half" idx="2"/>
          </p:nvPr>
        </p:nvPicPr>
        <p:blipFill>
          <a:blip r:embed="rId2"/>
          <a:stretch>
            <a:fillRect/>
          </a:stretch>
        </p:blipFill>
        <p:spPr>
          <a:xfrm>
            <a:off x="619125" y="1004888"/>
            <a:ext cx="1804987" cy="1804987"/>
          </a:xfrm>
          <a:prstGeom prst="rect">
            <a:avLst/>
          </a:prstGeom>
          <a:ln>
            <a:noFill/>
          </a:ln>
          <a:effectLst>
            <a:outerShdw blurRad="292100" dist="139700" dir="2700000" algn="tl" rotWithShape="0">
              <a:srgbClr val="333333">
                <a:alpha val="65000"/>
              </a:srgbClr>
            </a:outerShdw>
          </a:effectLst>
        </p:spPr>
      </p:pic>
      <p:sp>
        <p:nvSpPr>
          <p:cNvPr id="22" name="Content Placeholder 21"/>
          <p:cNvSpPr>
            <a:spLocks noGrp="1"/>
          </p:cNvSpPr>
          <p:nvPr>
            <p:ph sz="quarter" idx="4"/>
          </p:nvPr>
        </p:nvSpPr>
        <p:spPr>
          <a:xfrm>
            <a:off x="2884867" y="1072412"/>
            <a:ext cx="5754165" cy="1815151"/>
          </a:xfrm>
        </p:spPr>
        <p:txBody>
          <a:bodyPr>
            <a:normAutofit/>
          </a:bodyPr>
          <a:lstStyle/>
          <a:p>
            <a:r>
              <a:rPr lang="el-GR" sz="2000" dirty="0">
                <a:solidFill>
                  <a:schemeClr val="accent2">
                    <a:lumMod val="50000"/>
                  </a:schemeClr>
                </a:solidFill>
              </a:rPr>
              <a:t>Η ΦΥΣΗ ΣΤΟ ΣΧΟΛΕΙΟ ΜΑΣ</a:t>
            </a:r>
          </a:p>
          <a:p>
            <a:pPr lvl="2"/>
            <a:r>
              <a:rPr lang="en-US" dirty="0">
                <a:solidFill>
                  <a:srgbClr val="0070C0"/>
                </a:solidFill>
                <a:hlinkClick r:id="rId3"/>
              </a:rPr>
              <a:t>http://</a:t>
            </a:r>
            <a:r>
              <a:rPr lang="en-US" dirty="0" smtClean="0">
                <a:solidFill>
                  <a:srgbClr val="0070C0"/>
                </a:solidFill>
                <a:hlinkClick r:id="rId3"/>
              </a:rPr>
              <a:t>photodentro.edu.gr/oep/r/8532/538?locale=el</a:t>
            </a:r>
            <a:endParaRPr lang="el-GR" dirty="0" smtClean="0">
              <a:solidFill>
                <a:srgbClr val="0070C0"/>
              </a:solidFill>
            </a:endParaRPr>
          </a:p>
          <a:p>
            <a:pPr lvl="2"/>
            <a:r>
              <a:rPr lang="el-GR" dirty="0"/>
              <a:t>ΑΝΟΙΧΤΗ ΕΚΠΑΙΔΕΥΤΙΚΗ ΠΡΑΚΤΙΚΗ </a:t>
            </a:r>
            <a:endParaRPr lang="el-GR" dirty="0" smtClean="0"/>
          </a:p>
          <a:p>
            <a:pPr lvl="2"/>
            <a:r>
              <a:rPr lang="el-GR" b="0" dirty="0" smtClean="0"/>
              <a:t>Προέλευση: </a:t>
            </a:r>
            <a:r>
              <a:rPr lang="el-GR" dirty="0" smtClean="0"/>
              <a:t>Φωτόδεντρο/ΑΕΠ</a:t>
            </a:r>
            <a:endParaRPr lang="el-GR" b="0" dirty="0"/>
          </a:p>
        </p:txBody>
      </p:sp>
      <p:sp>
        <p:nvSpPr>
          <p:cNvPr id="3" name="Slide Number Placeholder 2"/>
          <p:cNvSpPr>
            <a:spLocks noGrp="1"/>
          </p:cNvSpPr>
          <p:nvPr>
            <p:ph type="sldNum" sz="quarter" idx="12"/>
          </p:nvPr>
        </p:nvSpPr>
        <p:spPr/>
        <p:txBody>
          <a:bodyPr/>
          <a:lstStyle/>
          <a:p>
            <a:fld id="{2754ED01-E2A0-4C1E-8E21-014B99041579}" type="slidenum">
              <a:rPr lang="en-US" smtClean="0"/>
              <a:pPr/>
              <a:t>24</a:t>
            </a:fld>
            <a:endParaRPr lang="en-US" dirty="0"/>
          </a:p>
        </p:txBody>
      </p:sp>
      <p:pic>
        <p:nvPicPr>
          <p:cNvPr id="27" name="Content Placeholder 26" descr="newton.JPG"/>
          <p:cNvPicPr>
            <a:picLocks noGrp="1" noChangeAspect="1"/>
          </p:cNvPicPr>
          <p:nvPr>
            <p:ph sz="half" idx="13"/>
          </p:nvPr>
        </p:nvPicPr>
        <p:blipFill>
          <a:blip r:embed="rId4"/>
          <a:stretch>
            <a:fillRect/>
          </a:stretch>
        </p:blipFill>
        <p:spPr>
          <a:xfrm>
            <a:off x="630238" y="3306602"/>
            <a:ext cx="1841500" cy="1519559"/>
          </a:xfrm>
          <a:prstGeom prst="rect">
            <a:avLst/>
          </a:prstGeom>
          <a:ln>
            <a:noFill/>
          </a:ln>
          <a:effectLst>
            <a:outerShdw blurRad="292100" dist="139700" dir="2700000" algn="tl" rotWithShape="0">
              <a:srgbClr val="333333">
                <a:alpha val="65000"/>
              </a:srgbClr>
            </a:outerShdw>
          </a:effectLst>
        </p:spPr>
      </p:pic>
      <p:sp>
        <p:nvSpPr>
          <p:cNvPr id="24" name="Content Placeholder 23"/>
          <p:cNvSpPr>
            <a:spLocks noGrp="1"/>
          </p:cNvSpPr>
          <p:nvPr>
            <p:ph sz="quarter" idx="14"/>
          </p:nvPr>
        </p:nvSpPr>
        <p:spPr>
          <a:xfrm>
            <a:off x="2846231" y="3194702"/>
            <a:ext cx="5820097" cy="1744639"/>
          </a:xfrm>
        </p:spPr>
        <p:txBody>
          <a:bodyPr>
            <a:normAutofit/>
          </a:bodyPr>
          <a:lstStyle/>
          <a:p>
            <a:r>
              <a:rPr lang="el-GR" sz="2000" dirty="0" smtClean="0"/>
              <a:t>«ΔΙΠΟΛΙΚΗ </a:t>
            </a:r>
            <a:r>
              <a:rPr lang="el-GR" sz="2000" dirty="0"/>
              <a:t>ΟΙΚΟΛΟΓΙΚΗ </a:t>
            </a:r>
            <a:r>
              <a:rPr lang="el-GR" sz="2000" dirty="0" smtClean="0"/>
              <a:t>ΕΠΙΧΕΙΡΗΣΗ»</a:t>
            </a:r>
            <a:endParaRPr lang="el-GR" sz="2000" dirty="0"/>
          </a:p>
          <a:p>
            <a:pPr lvl="2"/>
            <a:r>
              <a:rPr lang="es-AR" dirty="0">
                <a:solidFill>
                  <a:srgbClr val="0070C0"/>
                </a:solidFill>
                <a:hlinkClick r:id="rId5"/>
              </a:rPr>
              <a:t>http://</a:t>
            </a:r>
            <a:r>
              <a:rPr lang="es-AR" dirty="0" smtClean="0">
                <a:solidFill>
                  <a:srgbClr val="0070C0"/>
                </a:solidFill>
                <a:hlinkClick r:id="rId5"/>
              </a:rPr>
              <a:t>photodentro.edu.gr/oep/r/8532/652?locale=el</a:t>
            </a:r>
            <a:endParaRPr lang="el-GR" dirty="0" smtClean="0">
              <a:solidFill>
                <a:srgbClr val="0070C0"/>
              </a:solidFill>
            </a:endParaRPr>
          </a:p>
          <a:p>
            <a:pPr lvl="2"/>
            <a:r>
              <a:rPr lang="el-GR" dirty="0"/>
              <a:t>ΑΝΟΙΧΤΗ ΕΚΠΑΙΔΕΥΤΙΚΗ ΠΡΑΚΤΙΚΗ </a:t>
            </a:r>
          </a:p>
          <a:p>
            <a:pPr lvl="2"/>
            <a:r>
              <a:rPr lang="el-GR" dirty="0" smtClean="0"/>
              <a:t>Προέλευση: Φωτόδεντρο </a:t>
            </a:r>
            <a:r>
              <a:rPr lang="el-GR" b="0" dirty="0" smtClean="0"/>
              <a:t>/ </a:t>
            </a:r>
            <a:r>
              <a:rPr lang="el-GR" dirty="0" smtClean="0"/>
              <a:t>ΑΕΠ</a:t>
            </a:r>
            <a:endParaRPr lang="el-GR" b="0" dirty="0"/>
          </a:p>
        </p:txBody>
      </p:sp>
      <p:sp>
        <p:nvSpPr>
          <p:cNvPr id="4" name="TextBox 3"/>
          <p:cNvSpPr txBox="1"/>
          <p:nvPr/>
        </p:nvSpPr>
        <p:spPr>
          <a:xfrm>
            <a:off x="571999" y="0"/>
            <a:ext cx="6915955" cy="461665"/>
          </a:xfrm>
          <a:prstGeom prst="rect">
            <a:avLst/>
          </a:prstGeom>
          <a:noFill/>
        </p:spPr>
        <p:txBody>
          <a:bodyPr wrap="square" rtlCol="0">
            <a:spAutoFit/>
          </a:bodyPr>
          <a:lstStyle/>
          <a:p>
            <a:r>
              <a:rPr lang="el-GR" sz="2400" dirty="0" smtClean="0"/>
              <a:t>Ψηφιακό Εκπαιδευτικό Περιεχόμενο:</a:t>
            </a:r>
            <a:endParaRPr lang="el-GR" sz="2400" dirty="0"/>
          </a:p>
        </p:txBody>
      </p:sp>
      <p:pic>
        <p:nvPicPr>
          <p:cNvPr id="2" name="Εικόνα 1"/>
          <p:cNvPicPr>
            <a:picLocks noChangeAspect="1"/>
          </p:cNvPicPr>
          <p:nvPr/>
        </p:nvPicPr>
        <p:blipFill>
          <a:blip r:embed="rId6"/>
          <a:stretch>
            <a:fillRect/>
          </a:stretch>
        </p:blipFill>
        <p:spPr>
          <a:xfrm>
            <a:off x="571999" y="1004887"/>
            <a:ext cx="1940824" cy="1882676"/>
          </a:xfrm>
          <a:prstGeom prst="rect">
            <a:avLst/>
          </a:prstGeom>
        </p:spPr>
      </p:pic>
      <p:pic>
        <p:nvPicPr>
          <p:cNvPr id="5" name="Εικόνα 4"/>
          <p:cNvPicPr>
            <a:picLocks noChangeAspect="1"/>
          </p:cNvPicPr>
          <p:nvPr/>
        </p:nvPicPr>
        <p:blipFill>
          <a:blip r:embed="rId7"/>
          <a:stretch>
            <a:fillRect/>
          </a:stretch>
        </p:blipFill>
        <p:spPr>
          <a:xfrm>
            <a:off x="465550" y="3187042"/>
            <a:ext cx="2112136" cy="1639119"/>
          </a:xfrm>
          <a:prstGeom prst="rect">
            <a:avLst/>
          </a:prstGeom>
        </p:spPr>
      </p:pic>
      <p:pic>
        <p:nvPicPr>
          <p:cNvPr id="6" name="Εικόνα 5"/>
          <p:cNvPicPr>
            <a:picLocks noChangeAspect="1"/>
          </p:cNvPicPr>
          <p:nvPr/>
        </p:nvPicPr>
        <p:blipFill>
          <a:blip r:embed="rId8"/>
          <a:stretch>
            <a:fillRect/>
          </a:stretch>
        </p:blipFill>
        <p:spPr>
          <a:xfrm>
            <a:off x="585787" y="988218"/>
            <a:ext cx="1927035" cy="1838325"/>
          </a:xfrm>
          <a:prstGeom prst="rect">
            <a:avLst/>
          </a:prstGeom>
        </p:spPr>
      </p:pic>
      <p:pic>
        <p:nvPicPr>
          <p:cNvPr id="7" name="Εικόνα 6"/>
          <p:cNvPicPr>
            <a:picLocks noChangeAspect="1"/>
          </p:cNvPicPr>
          <p:nvPr/>
        </p:nvPicPr>
        <p:blipFill>
          <a:blip r:embed="rId9"/>
          <a:stretch>
            <a:fillRect/>
          </a:stretch>
        </p:blipFill>
        <p:spPr>
          <a:xfrm>
            <a:off x="507409" y="3187042"/>
            <a:ext cx="2112962" cy="1692322"/>
          </a:xfrm>
          <a:prstGeom prst="rect">
            <a:avLst/>
          </a:prstGeom>
        </p:spPr>
      </p:pic>
    </p:spTree>
    <p:extLst>
      <p:ext uri="{BB962C8B-B14F-4D97-AF65-F5344CB8AC3E}">
        <p14:creationId xmlns:p14="http://schemas.microsoft.com/office/powerpoint/2010/main" val="3861849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l-GR" sz="2400" dirty="0"/>
              <a:t>ΑΝΑΛΥΤΙΚΗ ΠΕΡΙΓΡΑΦΗ </a:t>
            </a:r>
            <a:r>
              <a:rPr lang="el-GR" sz="2400" dirty="0" smtClean="0"/>
              <a:t/>
            </a:r>
            <a:br>
              <a:rPr lang="el-GR" sz="2400" dirty="0" smtClean="0"/>
            </a:br>
            <a:r>
              <a:rPr lang="el-GR" sz="2400" dirty="0" smtClean="0"/>
              <a:t>ΤΗΣ </a:t>
            </a:r>
            <a:r>
              <a:rPr lang="el-GR" sz="2400" dirty="0" err="1"/>
              <a:t>ανοιχτησ</a:t>
            </a:r>
            <a:r>
              <a:rPr lang="el-GR" sz="2400" dirty="0"/>
              <a:t> </a:t>
            </a:r>
            <a:r>
              <a:rPr lang="el-GR" sz="2400" dirty="0" err="1"/>
              <a:t>εκπαιδευτικησ</a:t>
            </a:r>
            <a:r>
              <a:rPr lang="el-GR" sz="2400" dirty="0"/>
              <a:t> ΠΡΑΚΤΙΚΗΣ</a:t>
            </a:r>
          </a:p>
        </p:txBody>
      </p:sp>
      <p:sp>
        <p:nvSpPr>
          <p:cNvPr id="5" name="Slide Number Placeholder 4"/>
          <p:cNvSpPr>
            <a:spLocks noGrp="1"/>
          </p:cNvSpPr>
          <p:nvPr>
            <p:ph type="sldNum" sz="quarter" idx="12"/>
          </p:nvPr>
        </p:nvSpPr>
        <p:spPr/>
        <p:txBody>
          <a:bodyPr/>
          <a:lstStyle/>
          <a:p>
            <a:fld id="{2754ED01-E2A0-4C1E-8E21-014B99041579}" type="slidenum">
              <a:rPr lang="en-US" smtClean="0"/>
              <a:pPr/>
              <a:t>25</a:t>
            </a:fld>
            <a:endParaRPr lang="en-US" dirty="0"/>
          </a:p>
        </p:txBody>
      </p:sp>
      <p:sp>
        <p:nvSpPr>
          <p:cNvPr id="10" name="Content Placeholder 9"/>
          <p:cNvSpPr>
            <a:spLocks noGrp="1"/>
          </p:cNvSpPr>
          <p:nvPr>
            <p:ph sz="half" idx="2"/>
          </p:nvPr>
        </p:nvSpPr>
        <p:spPr/>
        <p:txBody>
          <a:bodyPr>
            <a:normAutofit fontScale="77500" lnSpcReduction="20000"/>
          </a:bodyPr>
          <a:lstStyle/>
          <a:p>
            <a:pPr lvl="1">
              <a:buFont typeface="Arial" pitchFamily="34" charset="0"/>
              <a:buChar char="•"/>
            </a:pPr>
            <a:r>
              <a:rPr lang="el-GR" sz="2200" b="1" dirty="0" smtClean="0"/>
              <a:t>Περιγραφή δραστηριότητας: </a:t>
            </a:r>
            <a:endParaRPr lang="el-GR" sz="2200" b="1" dirty="0"/>
          </a:p>
          <a:p>
            <a:pPr marL="0" lvl="1" indent="0">
              <a:buNone/>
            </a:pPr>
            <a:r>
              <a:rPr lang="el-GR" sz="2100" dirty="0" smtClean="0"/>
              <a:t>Μέσα </a:t>
            </a:r>
            <a:r>
              <a:rPr lang="el-GR" sz="2100" dirty="0"/>
              <a:t>από την έρευνα αυτή αναδείχθηκε η πραγματική κατάσταση του σχολείου και διαφάνηκαν οι τομείς στους οποίους χρειάζονται να γίνουν παρεμβάσεις στην κατεύθυνση μιας συνολικής αειφόρου σχολικής </a:t>
            </a:r>
            <a:r>
              <a:rPr lang="el-GR" sz="2100" dirty="0" smtClean="0"/>
              <a:t>πολιτικής.</a:t>
            </a:r>
            <a:r>
              <a:rPr lang="el-GR" sz="2100" dirty="0"/>
              <a:t> </a:t>
            </a:r>
            <a:r>
              <a:rPr lang="el-GR" sz="2100" dirty="0" smtClean="0"/>
              <a:t>Διαπιστώθηκαν </a:t>
            </a:r>
            <a:r>
              <a:rPr lang="el-GR" sz="2100" dirty="0"/>
              <a:t>η έλλειψη χρώματος στην σχολική αυλή, και η επιτακτική ανάγκη για την αισθητική ανάπλασή της, η αναγκαιότητα του βαψίματος όλου του σχολείου, η βελτιστοποίηση της παροχής νερού εσωτερικά και εξωτερικά του κτιρίου, η μέριμνα επιπλέον θέρμανσης 2 βορεινών αιθουσών, η αισθητική ανάπλαση των εσωτερικών διαδρόμων του σχολείου, η Ψηφιοποίηση των αιθουσών του σχολείου, η έλλειψη αίθουσας εκδηλώσεων στο σχολείο, η έλλειψη ψηφιακής-αρχειακής βιβλιοθήκης όπου θα κρατούνται σε ψηφιακή μορφή όλες οι εκδηλώσεις και τα προγράμματα που εκπονούνται στο σχολείο. </a:t>
            </a:r>
            <a:r>
              <a:rPr lang="el-GR" sz="2100" dirty="0" smtClean="0"/>
              <a:t>Στη </a:t>
            </a:r>
            <a:r>
              <a:rPr lang="el-GR" sz="2100" dirty="0"/>
              <a:t>συνέχεια η Περιβαλλοντική Επιτροπή οργάνωσε έναν πιο στοχευµένο Περιβαλλοντικό έλεγχο και διαπίστωσε ποιες αλλαγές είναι απαραίτητες, συζήτησε ποιες είναι βραχυπρόθεσμες και ποιες μακροπρόθεσμες, και  </a:t>
            </a:r>
            <a:r>
              <a:rPr lang="el-GR" sz="2100" b="1" dirty="0"/>
              <a:t>διατύπωσε </a:t>
            </a:r>
            <a:r>
              <a:rPr lang="el-GR" sz="2100" dirty="0"/>
              <a:t>ένα</a:t>
            </a:r>
            <a:r>
              <a:rPr lang="el-GR" sz="2100" b="1" dirty="0"/>
              <a:t> σχέδιο δράσης </a:t>
            </a:r>
            <a:r>
              <a:rPr lang="el-GR" sz="2100" dirty="0"/>
              <a:t>µε ρεαλιστικούς στόχους, άμεσα συνδεδεμένο µε τα αποτελέσματα της παραπάνω </a:t>
            </a:r>
            <a:r>
              <a:rPr lang="el-GR" sz="2100" dirty="0" smtClean="0"/>
              <a:t>έρευνας. Συγκεκριμένα </a:t>
            </a:r>
            <a:r>
              <a:rPr lang="el-GR" sz="2100" dirty="0"/>
              <a:t>σε βάθος τριετίας καθορίστηκαν </a:t>
            </a:r>
            <a:r>
              <a:rPr lang="el-GR" sz="2100" b="1" dirty="0"/>
              <a:t>σαν μακροχρόνιοι στόχοι</a:t>
            </a:r>
            <a:r>
              <a:rPr lang="el-GR" sz="2100" dirty="0"/>
              <a:t> το εξολοκλήρου βάψιμο του σχολείου και η δημιουργία της αίθουσας εκδηλώσεων λόγο της προς το παρόν έλλειψης προσωπικού του Δήμου Ηράκλειας στην δικαιοδοσία του οποίου ανήκει το Γυμνάσιο μας.</a:t>
            </a:r>
          </a:p>
          <a:p>
            <a:pPr marL="0" lvl="1" indent="0">
              <a:buNone/>
            </a:pPr>
            <a:endParaRPr lang="el-GR" sz="2400" dirty="0"/>
          </a:p>
        </p:txBody>
      </p:sp>
    </p:spTree>
    <p:extLst>
      <p:ext uri="{BB962C8B-B14F-4D97-AF65-F5344CB8AC3E}">
        <p14:creationId xmlns:p14="http://schemas.microsoft.com/office/powerpoint/2010/main" val="28447575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l-GR" sz="2400" dirty="0"/>
              <a:t>ΑΝΑΛΥΤΙΚΗ ΠΕΡΙΓΡΑΦΗ </a:t>
            </a:r>
            <a:r>
              <a:rPr lang="el-GR" sz="2400" dirty="0" smtClean="0"/>
              <a:t/>
            </a:r>
            <a:br>
              <a:rPr lang="el-GR" sz="2400" dirty="0" smtClean="0"/>
            </a:br>
            <a:r>
              <a:rPr lang="el-GR" sz="2400" dirty="0" smtClean="0"/>
              <a:t>ΤΗΣ </a:t>
            </a:r>
            <a:r>
              <a:rPr lang="el-GR" sz="2400" dirty="0" err="1"/>
              <a:t>ανοιχτησ</a:t>
            </a:r>
            <a:r>
              <a:rPr lang="el-GR" sz="2400" dirty="0"/>
              <a:t> </a:t>
            </a:r>
            <a:r>
              <a:rPr lang="el-GR" sz="2400" dirty="0" err="1"/>
              <a:t>εκπαιδευτικησ</a:t>
            </a:r>
            <a:r>
              <a:rPr lang="el-GR" sz="2400" dirty="0"/>
              <a:t> ΠΡΑΚΤΙΚΗΣ</a:t>
            </a:r>
          </a:p>
        </p:txBody>
      </p:sp>
      <p:sp>
        <p:nvSpPr>
          <p:cNvPr id="5" name="Slide Number Placeholder 4"/>
          <p:cNvSpPr>
            <a:spLocks noGrp="1"/>
          </p:cNvSpPr>
          <p:nvPr>
            <p:ph type="sldNum" sz="quarter" idx="12"/>
          </p:nvPr>
        </p:nvSpPr>
        <p:spPr/>
        <p:txBody>
          <a:bodyPr/>
          <a:lstStyle/>
          <a:p>
            <a:fld id="{2754ED01-E2A0-4C1E-8E21-014B99041579}" type="slidenum">
              <a:rPr lang="en-US" smtClean="0"/>
              <a:pPr/>
              <a:t>26</a:t>
            </a:fld>
            <a:endParaRPr lang="en-US" dirty="0"/>
          </a:p>
        </p:txBody>
      </p:sp>
      <p:sp>
        <p:nvSpPr>
          <p:cNvPr id="10" name="Content Placeholder 9"/>
          <p:cNvSpPr>
            <a:spLocks noGrp="1"/>
          </p:cNvSpPr>
          <p:nvPr>
            <p:ph sz="half" idx="2"/>
          </p:nvPr>
        </p:nvSpPr>
        <p:spPr>
          <a:xfrm>
            <a:off x="597084" y="489396"/>
            <a:ext cx="8173429" cy="4196903"/>
          </a:xfrm>
        </p:spPr>
        <p:txBody>
          <a:bodyPr>
            <a:noAutofit/>
          </a:bodyPr>
          <a:lstStyle/>
          <a:p>
            <a:pPr lvl="1">
              <a:buFont typeface="Arial" pitchFamily="34" charset="0"/>
              <a:buChar char="•"/>
            </a:pPr>
            <a:r>
              <a:rPr lang="el-GR" sz="1000" b="1" dirty="0" smtClean="0">
                <a:latin typeface="+mj-lt"/>
              </a:rPr>
              <a:t>Αποτελέσματα </a:t>
            </a:r>
            <a:r>
              <a:rPr lang="el-GR" sz="1000" b="1" dirty="0">
                <a:latin typeface="+mj-lt"/>
              </a:rPr>
              <a:t>της </a:t>
            </a:r>
            <a:r>
              <a:rPr lang="el-GR" sz="1000" b="1" dirty="0" smtClean="0">
                <a:latin typeface="+mj-lt"/>
              </a:rPr>
              <a:t>δραστηριότητας:</a:t>
            </a:r>
          </a:p>
          <a:p>
            <a:r>
              <a:rPr lang="el-GR" sz="1000" dirty="0"/>
              <a:t>Καθορίστηκαν σαν βραχυχρόνιοι στόχοι και υλοποιήθηκαν </a:t>
            </a:r>
            <a:r>
              <a:rPr lang="el-GR" sz="1000" dirty="0" smtClean="0"/>
              <a:t>, σε διάρκεια 2 και πλέον μηνών, αφού </a:t>
            </a:r>
            <a:r>
              <a:rPr lang="el-GR" sz="1000" dirty="0"/>
              <a:t>πρώτα εξασφαλίστηκαν </a:t>
            </a:r>
            <a:r>
              <a:rPr lang="el-GR" sz="1000" dirty="0" smtClean="0"/>
              <a:t>τα απαραίτητα κονδύλια οι παρακάτω δράσεις:</a:t>
            </a:r>
            <a:endParaRPr lang="el-GR" sz="1000" dirty="0"/>
          </a:p>
          <a:p>
            <a:r>
              <a:rPr lang="el-GR" sz="1000" dirty="0"/>
              <a:t>1. Δενδροφύτευση  με  ανθοφόρα δενδρύλλια ανθεκτικά στις τοπικές συνθήκες της περιοχής και ανθοφορία μακράς διαρκείας προκειμένου να δώσουμε χρώμα στην αυλή του σχολείου.</a:t>
            </a:r>
          </a:p>
          <a:p>
            <a:r>
              <a:rPr lang="el-GR" sz="1000" dirty="0"/>
              <a:t>2. Διαχρονική φροντίδα των δέντρων τουλάχιστον στα αρχικά τους χρόνια προκειμένου να τα χαιρόμαστε  για πάντα.</a:t>
            </a:r>
          </a:p>
          <a:p>
            <a:r>
              <a:rPr lang="el-GR" sz="1000" dirty="0"/>
              <a:t>3. Βελτίωση της παροχής νερού με εντοπισμό τυχόν προβλήματος και αγορά πιεστικού μηχανήματος.</a:t>
            </a:r>
          </a:p>
          <a:p>
            <a:r>
              <a:rPr lang="el-GR" sz="1000" dirty="0"/>
              <a:t>4. Βάψιμο του γηπέδου καλαθοσφαίρισης και των κάγκελων της κεντρικής εισόδου του σχολείου προκειμένου να το αναβαθμίσουμε αισθητικά.</a:t>
            </a:r>
          </a:p>
          <a:p>
            <a:r>
              <a:rPr lang="el-GR" sz="1000" dirty="0"/>
              <a:t>5. Ψηφιοποίηση όλων των αιθουσών του σχολείου με τοποθέτηση </a:t>
            </a:r>
            <a:r>
              <a:rPr lang="en-US" sz="1000" dirty="0"/>
              <a:t>Laptop</a:t>
            </a:r>
            <a:r>
              <a:rPr lang="el-GR" sz="1000" dirty="0"/>
              <a:t>,σύνδεση στο διαδίκτυο και σύνδεση με τηλεόραση.</a:t>
            </a:r>
          </a:p>
          <a:p>
            <a:r>
              <a:rPr lang="el-GR" sz="1000" dirty="0"/>
              <a:t>6. Αγορά καινούργιου φωτοτυπικού μηχανήματος.</a:t>
            </a:r>
          </a:p>
          <a:p>
            <a:r>
              <a:rPr lang="el-GR" sz="1000" dirty="0"/>
              <a:t>7. Βιβλιοθήκη που τοποθετούμε πλέον σε ψηφιακή μορφή τα </a:t>
            </a:r>
            <a:r>
              <a:rPr lang="en-US" sz="1000" dirty="0"/>
              <a:t>DVD </a:t>
            </a:r>
            <a:r>
              <a:rPr lang="el-GR" sz="1000" dirty="0"/>
              <a:t> και τις αφίσες που δημιουργούμε στην εκπόνηση των προγραμμάτων και των εκδηλώσεων του σχολείου.</a:t>
            </a:r>
          </a:p>
          <a:p>
            <a:r>
              <a:rPr lang="el-GR" sz="1000" dirty="0"/>
              <a:t>8. Τοποθετήσαμε 2 θερμοπομπούς στις πιο κρύες αίθουσες με θεαματικά αποτελέσματα βελτίωσης της θέρμανσης.</a:t>
            </a:r>
          </a:p>
          <a:p>
            <a:r>
              <a:rPr lang="el-GR" sz="1000" dirty="0"/>
              <a:t>9. Τοποθετήσαμε 2  παγκάκια  με τα αντίστοιχα τραπεζάκια τους στους εσωτερικούς διαδρόμους του σχολείου προς χρήση των μαθητών μας και διακοσμήσαμε τους εσωτερικούς τοίχους  με φωτογραφίες – αφίσες , αφού πρώτα τους χωρίσαμε σε θεματικές ενότητες.</a:t>
            </a:r>
          </a:p>
          <a:p>
            <a:r>
              <a:rPr lang="el-GR" sz="1000" dirty="0" smtClean="0"/>
              <a:t>11</a:t>
            </a:r>
            <a:r>
              <a:rPr lang="el-GR" sz="1000" dirty="0"/>
              <a:t>. Το Γυμνάσιο Κοίμησης εντάχθηκε στο </a:t>
            </a:r>
            <a:r>
              <a:rPr lang="el-GR" sz="1000" b="1" dirty="0"/>
              <a:t>διεθνές δίκτυο των οικολογικών Σχολείων</a:t>
            </a:r>
            <a:r>
              <a:rPr lang="el-GR" sz="1000" dirty="0"/>
              <a:t> </a:t>
            </a:r>
            <a:r>
              <a:rPr lang="el-GR" sz="1000" b="1" dirty="0"/>
              <a:t>της Ελληνικής εταιρείας προστασίας της φύσης</a:t>
            </a:r>
            <a:r>
              <a:rPr lang="el-GR" sz="1000" dirty="0"/>
              <a:t> και μάλιστα είναι το μοναδικό σε όλη της Δ.Δ.Ε Σερρών, διατηρεί δική του ιστοσελίδα στο εν λόγο δίκτυο </a:t>
            </a:r>
            <a:r>
              <a:rPr lang="el-GR" sz="1000" dirty="0" smtClean="0"/>
              <a:t>, στην </a:t>
            </a:r>
            <a:r>
              <a:rPr lang="el-GR" sz="1000" dirty="0"/>
              <a:t>οποία έχει αναρτήσει δεκάδες δημοσιεύσεις από τις δράσεις του και διεκδικεί γιατί όχι την βράβευση του με την πράσινη σημαία!</a:t>
            </a:r>
          </a:p>
          <a:p>
            <a:pPr marL="0" lvl="1" indent="0">
              <a:buNone/>
            </a:pPr>
            <a:endParaRPr lang="el-GR" sz="1000" dirty="0"/>
          </a:p>
        </p:txBody>
      </p:sp>
    </p:spTree>
    <p:extLst>
      <p:ext uri="{BB962C8B-B14F-4D97-AF65-F5344CB8AC3E}">
        <p14:creationId xmlns:p14="http://schemas.microsoft.com/office/powerpoint/2010/main" val="29819487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54ED01-E2A0-4C1E-8E21-014B99041579}" type="slidenum">
              <a:rPr lang="en-US" smtClean="0"/>
              <a:pPr/>
              <a:t>27</a:t>
            </a:fld>
            <a:endParaRPr lang="en-US" dirty="0"/>
          </a:p>
        </p:txBody>
      </p:sp>
      <p:sp>
        <p:nvSpPr>
          <p:cNvPr id="10" name="Rectangle 9"/>
          <p:cNvSpPr/>
          <p:nvPr/>
        </p:nvSpPr>
        <p:spPr>
          <a:xfrm>
            <a:off x="3078050" y="5307550"/>
            <a:ext cx="6065950" cy="7799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r"/>
            <a:r>
              <a:rPr lang="el-GR" b="1" dirty="0" smtClean="0"/>
              <a:t>Αποτελέσματα και στατιστική ανάλυση της δημοσκόπησης που αφορά την επικρατούσα κατάσταση στην σχολική αυλή </a:t>
            </a:r>
            <a:endParaRPr lang="el-GR" b="1" dirty="0"/>
          </a:p>
        </p:txBody>
      </p:sp>
      <p:pic>
        <p:nvPicPr>
          <p:cNvPr id="4" name="Θέση περιεχομένου 3"/>
          <p:cNvPicPr>
            <a:picLocks noGrp="1" noChangeAspect="1"/>
          </p:cNvPicPr>
          <p:nvPr>
            <p:ph sz="half" idx="2"/>
          </p:nvPr>
        </p:nvPicPr>
        <p:blipFill>
          <a:blip r:embed="rId2"/>
          <a:stretch>
            <a:fillRect/>
          </a:stretch>
        </p:blipFill>
        <p:spPr>
          <a:xfrm>
            <a:off x="0" y="875763"/>
            <a:ext cx="9144000" cy="4194601"/>
          </a:xfrm>
          <a:prstGeom prst="rect">
            <a:avLst/>
          </a:prstGeom>
        </p:spPr>
      </p:pic>
      <p:sp>
        <p:nvSpPr>
          <p:cNvPr id="6" name="TextBox 5"/>
          <p:cNvSpPr txBox="1"/>
          <p:nvPr/>
        </p:nvSpPr>
        <p:spPr>
          <a:xfrm>
            <a:off x="0" y="0"/>
            <a:ext cx="9144000" cy="1384995"/>
          </a:xfrm>
          <a:prstGeom prst="rect">
            <a:avLst/>
          </a:prstGeom>
          <a:noFill/>
        </p:spPr>
        <p:txBody>
          <a:bodyPr wrap="square" rtlCol="0">
            <a:spAutoFit/>
          </a:bodyPr>
          <a:lstStyle/>
          <a:p>
            <a:pPr algn="ctr"/>
            <a:r>
              <a:rPr lang="el-GR" sz="1600" dirty="0">
                <a:latin typeface="+mj-lt"/>
              </a:rPr>
              <a:t>Στον φάκελο </a:t>
            </a:r>
            <a:r>
              <a:rPr lang="en-US" sz="1600" dirty="0" smtClean="0">
                <a:latin typeface="+mj-lt"/>
              </a:rPr>
              <a:t>(zip) </a:t>
            </a:r>
            <a:r>
              <a:rPr lang="en-US" sz="1600" b="1" dirty="0" smtClean="0">
                <a:latin typeface="+mj-lt"/>
              </a:rPr>
              <a:t>oikokwdikas</a:t>
            </a:r>
            <a:r>
              <a:rPr lang="el-GR" sz="1600" dirty="0" smtClean="0">
                <a:latin typeface="+mj-lt"/>
              </a:rPr>
              <a:t> </a:t>
            </a:r>
            <a:r>
              <a:rPr lang="el-GR" sz="1600" dirty="0">
                <a:latin typeface="+mj-lt"/>
              </a:rPr>
              <a:t>που αφορά το </a:t>
            </a:r>
            <a:r>
              <a:rPr lang="el-GR" sz="1600" b="1" dirty="0">
                <a:latin typeface="+mj-lt"/>
              </a:rPr>
              <a:t>πρόσθετο υλικό της ανοικτής εκπαιδευτικής πρακτικής </a:t>
            </a:r>
            <a:r>
              <a:rPr lang="el-GR" sz="1600" dirty="0">
                <a:latin typeface="+mj-lt"/>
              </a:rPr>
              <a:t>υπάρχει  αρχείο βίντεο με όνομα</a:t>
            </a:r>
            <a:r>
              <a:rPr lang="el-GR" sz="1600" b="1" dirty="0">
                <a:latin typeface="+mj-lt"/>
              </a:rPr>
              <a:t> </a:t>
            </a:r>
            <a:r>
              <a:rPr lang="en-US" sz="1600" b="1" dirty="0">
                <a:latin typeface="+mj-lt"/>
              </a:rPr>
              <a:t>vide</a:t>
            </a:r>
            <a:r>
              <a:rPr lang="el-GR" sz="1600" b="1" dirty="0" smtClean="0">
                <a:latin typeface="+mj-lt"/>
              </a:rPr>
              <a:t>ο.</a:t>
            </a:r>
            <a:r>
              <a:rPr lang="en-US" sz="1600" b="1" dirty="0" smtClean="0">
                <a:latin typeface="+mj-lt"/>
              </a:rPr>
              <a:t>7</a:t>
            </a:r>
            <a:r>
              <a:rPr lang="el-GR" sz="1600" b="1" dirty="0" smtClean="0">
                <a:latin typeface="+mj-lt"/>
              </a:rPr>
              <a:t> </a:t>
            </a:r>
            <a:r>
              <a:rPr lang="el-GR" sz="1600" dirty="0">
                <a:latin typeface="+mj-lt"/>
              </a:rPr>
              <a:t>που αναφέρεται </a:t>
            </a:r>
            <a:r>
              <a:rPr lang="el-GR" sz="1600" b="1" dirty="0" smtClean="0">
                <a:latin typeface="+mj-lt"/>
              </a:rPr>
              <a:t>στα αποτελέσματα </a:t>
            </a:r>
            <a:r>
              <a:rPr lang="el-GR" sz="1600" b="1" dirty="0">
                <a:latin typeface="+mj-lt"/>
              </a:rPr>
              <a:t>και στατιστική ανάλυση της δημοσκόπησης που αφορά την επικρατούσα κατάσταση στην σχολική </a:t>
            </a:r>
            <a:r>
              <a:rPr lang="el-GR" sz="1600" b="1" dirty="0" smtClean="0">
                <a:latin typeface="+mj-lt"/>
              </a:rPr>
              <a:t>αυλή.</a:t>
            </a:r>
            <a:endParaRPr lang="el-GR" sz="1600" b="1" dirty="0">
              <a:latin typeface="+mj-lt"/>
            </a:endParaRPr>
          </a:p>
          <a:p>
            <a:endParaRPr lang="el-GR" dirty="0"/>
          </a:p>
          <a:p>
            <a:endParaRPr lang="el-GR" dirty="0"/>
          </a:p>
        </p:txBody>
      </p:sp>
    </p:spTree>
    <p:extLst>
      <p:ext uri="{BB962C8B-B14F-4D97-AF65-F5344CB8AC3E}">
        <p14:creationId xmlns:p14="http://schemas.microsoft.com/office/powerpoint/2010/main" val="418686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54ED01-E2A0-4C1E-8E21-014B99041579}" type="slidenum">
              <a:rPr lang="en-US" smtClean="0"/>
              <a:pPr/>
              <a:t>28</a:t>
            </a:fld>
            <a:endParaRPr lang="en-US" dirty="0"/>
          </a:p>
        </p:txBody>
      </p:sp>
      <p:sp>
        <p:nvSpPr>
          <p:cNvPr id="10" name="Rectangle 9"/>
          <p:cNvSpPr/>
          <p:nvPr/>
        </p:nvSpPr>
        <p:spPr>
          <a:xfrm>
            <a:off x="3084395" y="5203065"/>
            <a:ext cx="6059606" cy="75985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r"/>
            <a:r>
              <a:rPr lang="el-GR" b="1" dirty="0" smtClean="0"/>
              <a:t>Βίντεο δενδροφύτευσης, περιποίησης των δέντρων και παρουσίασης της ανθοφορίας τους! </a:t>
            </a:r>
            <a:endParaRPr lang="el-GR" b="1" dirty="0"/>
          </a:p>
        </p:txBody>
      </p:sp>
      <p:sp>
        <p:nvSpPr>
          <p:cNvPr id="7" name="TextBox 6"/>
          <p:cNvSpPr txBox="1"/>
          <p:nvPr/>
        </p:nvSpPr>
        <p:spPr>
          <a:xfrm>
            <a:off x="0" y="-77273"/>
            <a:ext cx="9144000" cy="1600438"/>
          </a:xfrm>
          <a:prstGeom prst="rect">
            <a:avLst/>
          </a:prstGeom>
          <a:noFill/>
        </p:spPr>
        <p:txBody>
          <a:bodyPr wrap="square" rtlCol="0">
            <a:spAutoFit/>
          </a:bodyPr>
          <a:lstStyle/>
          <a:p>
            <a:pPr algn="ctr"/>
            <a:r>
              <a:rPr lang="el-GR" sz="2000" dirty="0">
                <a:latin typeface="+mj-lt"/>
              </a:rPr>
              <a:t>Στον </a:t>
            </a:r>
            <a:r>
              <a:rPr lang="el-GR" sz="2000" dirty="0" smtClean="0">
                <a:latin typeface="+mj-lt"/>
              </a:rPr>
              <a:t>φάκελο</a:t>
            </a:r>
            <a:r>
              <a:rPr lang="en-US" sz="2000" dirty="0" smtClean="0">
                <a:latin typeface="+mj-lt"/>
              </a:rPr>
              <a:t> (zip)</a:t>
            </a:r>
            <a:r>
              <a:rPr lang="el-GR" sz="2000" dirty="0" smtClean="0">
                <a:latin typeface="+mj-lt"/>
              </a:rPr>
              <a:t> </a:t>
            </a:r>
            <a:r>
              <a:rPr lang="en-US" sz="2000" b="1" dirty="0">
                <a:latin typeface="+mj-lt"/>
              </a:rPr>
              <a:t>oikokwdikas</a:t>
            </a:r>
            <a:r>
              <a:rPr lang="el-GR" sz="2000" dirty="0">
                <a:latin typeface="+mj-lt"/>
              </a:rPr>
              <a:t> που αφορά το </a:t>
            </a:r>
            <a:r>
              <a:rPr lang="el-GR" sz="2000" b="1" dirty="0">
                <a:latin typeface="+mj-lt"/>
              </a:rPr>
              <a:t>πρόσθετο υλικό της ανοικτής εκπαιδευτικής πρακτικής </a:t>
            </a:r>
            <a:r>
              <a:rPr lang="el-GR" sz="2000" dirty="0">
                <a:latin typeface="+mj-lt"/>
              </a:rPr>
              <a:t>υπάρχει  αρχείο βίντεο με όνομα</a:t>
            </a:r>
            <a:r>
              <a:rPr lang="el-GR" sz="2000" b="1" dirty="0">
                <a:latin typeface="+mj-lt"/>
              </a:rPr>
              <a:t> </a:t>
            </a:r>
            <a:r>
              <a:rPr lang="en-US" sz="2000" b="1" dirty="0">
                <a:latin typeface="+mj-lt"/>
              </a:rPr>
              <a:t>vide</a:t>
            </a:r>
            <a:r>
              <a:rPr lang="el-GR" sz="2000" b="1" dirty="0" smtClean="0">
                <a:latin typeface="+mj-lt"/>
              </a:rPr>
              <a:t>ο.3 </a:t>
            </a:r>
            <a:r>
              <a:rPr lang="el-GR" sz="2000" dirty="0">
                <a:latin typeface="+mj-lt"/>
              </a:rPr>
              <a:t>που αναφέρεται </a:t>
            </a:r>
            <a:r>
              <a:rPr lang="el-GR" sz="2000" dirty="0" smtClean="0">
                <a:latin typeface="+mj-lt"/>
              </a:rPr>
              <a:t>στην </a:t>
            </a:r>
            <a:r>
              <a:rPr lang="el-GR" sz="2000" b="1" dirty="0" smtClean="0"/>
              <a:t>δενδροφύτευση, περιποίηση </a:t>
            </a:r>
            <a:r>
              <a:rPr lang="el-GR" sz="2000" b="1" dirty="0"/>
              <a:t>των δέντρων και παρουσίασης της ανθοφορίας τους</a:t>
            </a:r>
            <a:endParaRPr lang="el-GR" sz="2000" dirty="0">
              <a:latin typeface="+mj-lt"/>
            </a:endParaRPr>
          </a:p>
          <a:p>
            <a:endParaRPr lang="el-GR" dirty="0"/>
          </a:p>
        </p:txBody>
      </p:sp>
      <p:pic>
        <p:nvPicPr>
          <p:cNvPr id="9" name="Θέση περιεχομένου 8"/>
          <p:cNvPicPr>
            <a:picLocks noGrp="1" noChangeAspect="1"/>
          </p:cNvPicPr>
          <p:nvPr>
            <p:ph sz="half" idx="2"/>
          </p:nvPr>
        </p:nvPicPr>
        <p:blipFill>
          <a:blip r:embed="rId2"/>
          <a:stretch>
            <a:fillRect/>
          </a:stretch>
        </p:blipFill>
        <p:spPr>
          <a:xfrm>
            <a:off x="0" y="1223493"/>
            <a:ext cx="9144000" cy="3979571"/>
          </a:xfrm>
          <a:prstGeom prst="rect">
            <a:avLst/>
          </a:prstGeom>
        </p:spPr>
      </p:pic>
    </p:spTree>
    <p:extLst>
      <p:ext uri="{BB962C8B-B14F-4D97-AF65-F5344CB8AC3E}">
        <p14:creationId xmlns:p14="http://schemas.microsoft.com/office/powerpoint/2010/main" val="269513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54ED01-E2A0-4C1E-8E21-014B99041579}" type="slidenum">
              <a:rPr lang="en-US" smtClean="0"/>
              <a:pPr/>
              <a:t>29</a:t>
            </a:fld>
            <a:endParaRPr lang="en-US" dirty="0"/>
          </a:p>
        </p:txBody>
      </p:sp>
      <p:sp>
        <p:nvSpPr>
          <p:cNvPr id="10" name="Rectangle 9"/>
          <p:cNvSpPr/>
          <p:nvPr/>
        </p:nvSpPr>
        <p:spPr>
          <a:xfrm>
            <a:off x="3078050" y="5307550"/>
            <a:ext cx="6065950" cy="7799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r"/>
            <a:r>
              <a:rPr lang="el-GR" b="1" dirty="0" smtClean="0"/>
              <a:t>Βίντεο με περιβαλλοντικές παρεμβάσεις</a:t>
            </a:r>
          </a:p>
          <a:p>
            <a:pPr algn="r"/>
            <a:r>
              <a:rPr lang="el-GR" b="1" dirty="0" smtClean="0"/>
              <a:t> στην σχολική αυλή</a:t>
            </a:r>
            <a:endParaRPr lang="el-GR" b="1" dirty="0"/>
          </a:p>
        </p:txBody>
      </p:sp>
      <p:pic>
        <p:nvPicPr>
          <p:cNvPr id="6" name="Θέση περιεχομένου 5"/>
          <p:cNvPicPr>
            <a:picLocks noGrp="1" noChangeAspect="1"/>
          </p:cNvPicPr>
          <p:nvPr>
            <p:ph sz="half" idx="2"/>
          </p:nvPr>
        </p:nvPicPr>
        <p:blipFill>
          <a:blip r:embed="rId2"/>
          <a:stretch>
            <a:fillRect/>
          </a:stretch>
        </p:blipFill>
        <p:spPr>
          <a:xfrm>
            <a:off x="0" y="1326524"/>
            <a:ext cx="9144000" cy="3795355"/>
          </a:xfrm>
          <a:prstGeom prst="rect">
            <a:avLst/>
          </a:prstGeom>
        </p:spPr>
      </p:pic>
      <p:sp>
        <p:nvSpPr>
          <p:cNvPr id="8" name="TextBox 7"/>
          <p:cNvSpPr txBox="1"/>
          <p:nvPr/>
        </p:nvSpPr>
        <p:spPr>
          <a:xfrm>
            <a:off x="90152" y="0"/>
            <a:ext cx="9053848" cy="1600438"/>
          </a:xfrm>
          <a:prstGeom prst="rect">
            <a:avLst/>
          </a:prstGeom>
          <a:noFill/>
        </p:spPr>
        <p:txBody>
          <a:bodyPr wrap="square" rtlCol="0">
            <a:spAutoFit/>
          </a:bodyPr>
          <a:lstStyle/>
          <a:p>
            <a:pPr algn="ctr"/>
            <a:r>
              <a:rPr lang="el-GR" sz="2000" dirty="0">
                <a:latin typeface="+mj-lt"/>
              </a:rPr>
              <a:t>Στον φάκελο </a:t>
            </a:r>
            <a:r>
              <a:rPr lang="en-US" sz="2000" dirty="0" smtClean="0">
                <a:latin typeface="+mj-lt"/>
              </a:rPr>
              <a:t>(zip) </a:t>
            </a:r>
            <a:r>
              <a:rPr lang="en-US" sz="2000" b="1" dirty="0" smtClean="0">
                <a:latin typeface="+mj-lt"/>
              </a:rPr>
              <a:t>oikokwdikas</a:t>
            </a:r>
            <a:r>
              <a:rPr lang="el-GR" sz="2000" dirty="0" smtClean="0">
                <a:latin typeface="+mj-lt"/>
              </a:rPr>
              <a:t> </a:t>
            </a:r>
            <a:r>
              <a:rPr lang="el-GR" sz="2000" dirty="0">
                <a:latin typeface="+mj-lt"/>
              </a:rPr>
              <a:t>που αφορά το </a:t>
            </a:r>
            <a:r>
              <a:rPr lang="el-GR" sz="2000" b="1" dirty="0">
                <a:latin typeface="+mj-lt"/>
              </a:rPr>
              <a:t>πρόσθετο υλικό της ανοικτής εκπαιδευτικής πρακτικής </a:t>
            </a:r>
            <a:r>
              <a:rPr lang="el-GR" sz="2000" dirty="0">
                <a:latin typeface="+mj-lt"/>
              </a:rPr>
              <a:t>υπάρχει  αρχείο βίντεο με όνομα</a:t>
            </a:r>
            <a:r>
              <a:rPr lang="el-GR" sz="2000" b="1" dirty="0">
                <a:latin typeface="+mj-lt"/>
              </a:rPr>
              <a:t> </a:t>
            </a:r>
            <a:r>
              <a:rPr lang="en-US" sz="2000" b="1" dirty="0">
                <a:latin typeface="+mj-lt"/>
              </a:rPr>
              <a:t>vide</a:t>
            </a:r>
            <a:r>
              <a:rPr lang="el-GR" sz="2000" b="1" dirty="0" smtClean="0">
                <a:latin typeface="+mj-lt"/>
              </a:rPr>
              <a:t>ο.4 </a:t>
            </a:r>
            <a:r>
              <a:rPr lang="el-GR" sz="2000" dirty="0">
                <a:latin typeface="+mj-lt"/>
              </a:rPr>
              <a:t>που αναφέρεται </a:t>
            </a:r>
            <a:r>
              <a:rPr lang="el-GR" sz="2000" dirty="0" smtClean="0">
                <a:latin typeface="+mj-lt"/>
              </a:rPr>
              <a:t>στις </a:t>
            </a:r>
            <a:r>
              <a:rPr lang="el-GR" sz="2000" b="1" dirty="0" smtClean="0"/>
              <a:t>περιβαλλοντικές </a:t>
            </a:r>
            <a:r>
              <a:rPr lang="el-GR" sz="2000" b="1" dirty="0"/>
              <a:t>παρεμβάσεις</a:t>
            </a:r>
          </a:p>
          <a:p>
            <a:pPr algn="ctr"/>
            <a:r>
              <a:rPr lang="el-GR" sz="2000" b="1" dirty="0"/>
              <a:t> στην σχολική </a:t>
            </a:r>
            <a:r>
              <a:rPr lang="el-GR" sz="2000" b="1" dirty="0" smtClean="0"/>
              <a:t>αυλή.</a:t>
            </a:r>
            <a:endParaRPr lang="el-GR" sz="2000" b="1" dirty="0"/>
          </a:p>
          <a:p>
            <a:pPr algn="ctr"/>
            <a:endParaRPr lang="el-GR" dirty="0"/>
          </a:p>
        </p:txBody>
      </p:sp>
    </p:spTree>
    <p:extLst>
      <p:ext uri="{BB962C8B-B14F-4D97-AF65-F5344CB8AC3E}">
        <p14:creationId xmlns:p14="http://schemas.microsoft.com/office/powerpoint/2010/main" val="319252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p:cTn id="13"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solidFill>
            <a:srgbClr val="FFFFFF">
              <a:alpha val="34118"/>
            </a:srgbClr>
          </a:solidFill>
        </p:spPr>
        <p:txBody>
          <a:bodyPr/>
          <a:lstStyle/>
          <a:p>
            <a:r>
              <a:rPr lang="el-GR" dirty="0" smtClean="0"/>
              <a:t>ΣΥΝΤΟΜΗ ΠΕΡΙΓΡΑΦΗ</a:t>
            </a:r>
            <a:endParaRPr lang="el-GR" dirty="0"/>
          </a:p>
        </p:txBody>
      </p:sp>
      <p:sp>
        <p:nvSpPr>
          <p:cNvPr id="4" name="Slide Number Placeholder 3"/>
          <p:cNvSpPr>
            <a:spLocks noGrp="1"/>
          </p:cNvSpPr>
          <p:nvPr>
            <p:ph type="sldNum" sz="quarter" idx="12"/>
          </p:nvPr>
        </p:nvSpPr>
        <p:spPr/>
        <p:txBody>
          <a:bodyPr/>
          <a:lstStyle/>
          <a:p>
            <a:fld id="{2754ED01-E2A0-4C1E-8E21-014B99041579}" type="slidenum">
              <a:rPr lang="en-US" smtClean="0"/>
              <a:pPr/>
              <a:t>3</a:t>
            </a:fld>
            <a:endParaRPr lang="en-US" dirty="0"/>
          </a:p>
        </p:txBody>
      </p:sp>
      <p:sp>
        <p:nvSpPr>
          <p:cNvPr id="12" name="Content Placeholder 11"/>
          <p:cNvSpPr>
            <a:spLocks noGrp="1"/>
          </p:cNvSpPr>
          <p:nvPr>
            <p:ph sz="half" idx="2"/>
          </p:nvPr>
        </p:nvSpPr>
        <p:spPr>
          <a:xfrm>
            <a:off x="492818" y="467060"/>
            <a:ext cx="8136027" cy="4129087"/>
          </a:xfrm>
        </p:spPr>
        <p:txBody>
          <a:bodyPr>
            <a:noAutofit/>
          </a:bodyPr>
          <a:lstStyle/>
          <a:p>
            <a:pPr lvl="3">
              <a:buNone/>
            </a:pPr>
            <a:r>
              <a:rPr lang="el-GR" sz="1700" b="1" dirty="0" smtClean="0"/>
              <a:t>   Συγκροτήθηκε </a:t>
            </a:r>
            <a:r>
              <a:rPr lang="el-GR" sz="1700" b="1" dirty="0"/>
              <a:t>Περιβαλλοντική Επιτροπή</a:t>
            </a:r>
            <a:r>
              <a:rPr lang="el-GR" sz="1700" dirty="0"/>
              <a:t>, από μαθητές και εκπαιδευτικούς, που </a:t>
            </a:r>
            <a:r>
              <a:rPr lang="el-GR" sz="1700" b="1" dirty="0"/>
              <a:t>καθοδήγησε τη διεξαγωγή τριών ερευνών. </a:t>
            </a:r>
            <a:r>
              <a:rPr lang="el-GR" sz="1700" dirty="0"/>
              <a:t>Η πρώτη αφορά την Ιστορική καταγραφή του Γυμνασίου Κοίμησης βασιζόμενη σε μαρτυρία υπερήλικα κατοίκου της περιοχής. Η δεύτερη αφορά  θέματα ενέργειας, απορρίμματα, ανακύκλωση. Η επεξεργασία αυτών οδήγησε στην σύνταξη από κοινού του «Οικοκώδικα», ο οποίος έγινε αφίσα και αναρτήθηκε σε περίοπτη θέση στο σχολείο. Η τρίτη έρευνα αφορά τον περιβαλλοντικό έλεγχο του σχολείου, καθώς και του εσωτερικού χώρου. Διαπίστωσε ποιες αλλαγές είναι απαραίτητες, συζήτησε ποιες είναι βραχυπρόθεσμες και ποιες μακροπρόθεσμες, διατύπωσε ένα «σχέδιο δράσης» µε ρεαλιστικούς στόχους. Το σχέδιο δράσης ενέπλεξε τους περισσότερους μαθητές και εκπαιδευτικούς και συνδέθηκε µε το αναλυτικό πρόγραµµα του σχολείου και τα γνωστικά αντικείμενα (γλώσσα, μαθηματικά, φυσική, εικαστικά, τεχνολογία κ.ά.). Η περιβαλλοντική επιτροπή είχε την κύρια ευθύνη να ελέγξει την εφαρμογή του σχεδίου δράσης, να το αξιολογήσει και να κάνει τις απαραίτητες ευέλικτες αλλαγές.</a:t>
            </a:r>
          </a:p>
          <a:p>
            <a:pPr lvl="3">
              <a:buNone/>
            </a:pPr>
            <a:endParaRPr lang="el-GR" sz="1700" dirty="0"/>
          </a:p>
        </p:txBody>
      </p:sp>
    </p:spTree>
    <p:extLst>
      <p:ext uri="{BB962C8B-B14F-4D97-AF65-F5344CB8AC3E}">
        <p14:creationId xmlns:p14="http://schemas.microsoft.com/office/powerpoint/2010/main" val="11146137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54ED01-E2A0-4C1E-8E21-014B99041579}" type="slidenum">
              <a:rPr lang="en-US" smtClean="0"/>
              <a:pPr/>
              <a:t>30</a:t>
            </a:fld>
            <a:endParaRPr lang="en-US" dirty="0"/>
          </a:p>
        </p:txBody>
      </p:sp>
      <p:sp>
        <p:nvSpPr>
          <p:cNvPr id="10" name="Rectangle 9"/>
          <p:cNvSpPr/>
          <p:nvPr/>
        </p:nvSpPr>
        <p:spPr>
          <a:xfrm>
            <a:off x="3078050" y="5307550"/>
            <a:ext cx="6065950" cy="7799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r"/>
            <a:r>
              <a:rPr lang="el-GR" b="1" dirty="0" smtClean="0"/>
              <a:t>Βίντεο με τις λειτουργικές, ποιοτικές και τεχνολογικές παρεμβάσεις στο εσωτερικό του Σχολείου</a:t>
            </a:r>
          </a:p>
        </p:txBody>
      </p:sp>
      <p:pic>
        <p:nvPicPr>
          <p:cNvPr id="4" name="Θέση περιεχομένου 3"/>
          <p:cNvPicPr>
            <a:picLocks noGrp="1" noChangeAspect="1"/>
          </p:cNvPicPr>
          <p:nvPr>
            <p:ph sz="half" idx="2"/>
          </p:nvPr>
        </p:nvPicPr>
        <p:blipFill>
          <a:blip r:embed="rId2"/>
          <a:stretch>
            <a:fillRect/>
          </a:stretch>
        </p:blipFill>
        <p:spPr>
          <a:xfrm>
            <a:off x="0" y="914400"/>
            <a:ext cx="4340180" cy="4162006"/>
          </a:xfrm>
          <a:prstGeom prst="rect">
            <a:avLst/>
          </a:prstGeom>
        </p:spPr>
      </p:pic>
      <p:pic>
        <p:nvPicPr>
          <p:cNvPr id="5" name="Εικόνα 4"/>
          <p:cNvPicPr>
            <a:picLocks noChangeAspect="1"/>
          </p:cNvPicPr>
          <p:nvPr/>
        </p:nvPicPr>
        <p:blipFill>
          <a:blip r:embed="rId3"/>
          <a:stretch>
            <a:fillRect/>
          </a:stretch>
        </p:blipFill>
        <p:spPr>
          <a:xfrm>
            <a:off x="4340180" y="914400"/>
            <a:ext cx="4803820" cy="4162006"/>
          </a:xfrm>
          <a:prstGeom prst="rect">
            <a:avLst/>
          </a:prstGeom>
        </p:spPr>
      </p:pic>
      <p:sp>
        <p:nvSpPr>
          <p:cNvPr id="6" name="TextBox 5"/>
          <p:cNvSpPr txBox="1"/>
          <p:nvPr/>
        </p:nvSpPr>
        <p:spPr>
          <a:xfrm>
            <a:off x="0" y="0"/>
            <a:ext cx="9144000" cy="923330"/>
          </a:xfrm>
          <a:prstGeom prst="rect">
            <a:avLst/>
          </a:prstGeom>
          <a:noFill/>
        </p:spPr>
        <p:txBody>
          <a:bodyPr wrap="square" rtlCol="0">
            <a:spAutoFit/>
          </a:bodyPr>
          <a:lstStyle/>
          <a:p>
            <a:pPr algn="ctr"/>
            <a:r>
              <a:rPr lang="el-GR" dirty="0"/>
              <a:t>Στον φάκελο </a:t>
            </a:r>
            <a:r>
              <a:rPr lang="en-US" dirty="0" smtClean="0"/>
              <a:t>(zip) </a:t>
            </a:r>
            <a:r>
              <a:rPr lang="en-US" b="1" dirty="0" smtClean="0"/>
              <a:t>oikokwdikas</a:t>
            </a:r>
            <a:r>
              <a:rPr lang="el-GR" dirty="0" smtClean="0"/>
              <a:t> </a:t>
            </a:r>
            <a:r>
              <a:rPr lang="el-GR" dirty="0"/>
              <a:t>που αφορά το </a:t>
            </a:r>
            <a:r>
              <a:rPr lang="el-GR" b="1" dirty="0"/>
              <a:t>πρόσθετο υλικό της ανοικτής εκπαιδευτικής πρακτικής </a:t>
            </a:r>
            <a:r>
              <a:rPr lang="el-GR" dirty="0"/>
              <a:t>υπάρχει  αρχείο βίντεο με όνομα</a:t>
            </a:r>
            <a:r>
              <a:rPr lang="el-GR" b="1" dirty="0"/>
              <a:t> </a:t>
            </a:r>
            <a:r>
              <a:rPr lang="en-US" b="1" dirty="0"/>
              <a:t>vide</a:t>
            </a:r>
            <a:r>
              <a:rPr lang="el-GR" b="1" dirty="0" smtClean="0"/>
              <a:t>ο.5 </a:t>
            </a:r>
            <a:r>
              <a:rPr lang="el-GR" dirty="0" smtClean="0"/>
              <a:t>που </a:t>
            </a:r>
            <a:r>
              <a:rPr lang="el-GR" dirty="0"/>
              <a:t>αναφέρεται στις </a:t>
            </a:r>
            <a:r>
              <a:rPr lang="el-GR" b="1" dirty="0"/>
              <a:t>λειτουργικές, ποιοτικές και τεχνολογικές παρεμβάσεις στο εσωτερικό του </a:t>
            </a:r>
            <a:r>
              <a:rPr lang="el-GR" b="1" dirty="0" smtClean="0"/>
              <a:t>Σχολείου.</a:t>
            </a:r>
            <a:endParaRPr lang="el-GR" dirty="0"/>
          </a:p>
        </p:txBody>
      </p:sp>
    </p:spTree>
    <p:extLst>
      <p:ext uri="{BB962C8B-B14F-4D97-AF65-F5344CB8AC3E}">
        <p14:creationId xmlns:p14="http://schemas.microsoft.com/office/powerpoint/2010/main" val="219442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rot="19140000">
            <a:off x="816119" y="1589388"/>
            <a:ext cx="6901822" cy="1207509"/>
          </a:xfrm>
        </p:spPr>
        <p:txBody>
          <a:bodyPr/>
          <a:lstStyle/>
          <a:p>
            <a:r>
              <a:rPr lang="el-GR" dirty="0" smtClean="0">
                <a:solidFill>
                  <a:schemeClr val="accent3">
                    <a:lumMod val="50000"/>
                  </a:schemeClr>
                </a:solidFill>
                <a:effectLst>
                  <a:outerShdw blurRad="38100" dist="38100" dir="2700000" algn="tl">
                    <a:srgbClr val="000000">
                      <a:alpha val="43137"/>
                    </a:srgbClr>
                  </a:outerShdw>
                </a:effectLst>
              </a:rPr>
              <a:t>ΣΤΟΙΧΕΙΑ ΤΕΚΜΗΡΙΩΣΗΣ ΚΑΙ ΕΠΕΚΤΑΣΗΣ</a:t>
            </a:r>
            <a:endParaRPr lang="el-GR" dirty="0">
              <a:solidFill>
                <a:schemeClr val="accent3">
                  <a:lumMod val="50000"/>
                </a:schemeClr>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754ED01-E2A0-4C1E-8E21-014B99041579}" type="slidenum">
              <a:rPr lang="en-US" smtClean="0"/>
              <a:pPr/>
              <a:t>31</a:t>
            </a:fld>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cap="none" dirty="0" smtClean="0"/>
              <a:t/>
            </a:r>
            <a:br>
              <a:rPr lang="el-GR" cap="none" dirty="0" smtClean="0"/>
            </a:br>
            <a:r>
              <a:rPr lang="el-GR" cap="none" dirty="0" smtClean="0"/>
              <a:t>ΑΠΟΤΕΛΕΣΜΑΤΑ - ΑΝΤΙΚΤΥΠΟΣ</a:t>
            </a:r>
            <a:r>
              <a:rPr lang="el-GR" dirty="0" smtClean="0"/>
              <a:t/>
            </a:r>
            <a:br>
              <a:rPr lang="el-GR" dirty="0" smtClean="0"/>
            </a:br>
            <a:endParaRPr lang="el-GR" dirty="0"/>
          </a:p>
        </p:txBody>
      </p:sp>
      <p:sp>
        <p:nvSpPr>
          <p:cNvPr id="3" name="Slide Number Placeholder 2"/>
          <p:cNvSpPr>
            <a:spLocks noGrp="1"/>
          </p:cNvSpPr>
          <p:nvPr>
            <p:ph type="sldNum" sz="quarter" idx="12"/>
          </p:nvPr>
        </p:nvSpPr>
        <p:spPr/>
        <p:txBody>
          <a:bodyPr/>
          <a:lstStyle/>
          <a:p>
            <a:fld id="{2754ED01-E2A0-4C1E-8E21-014B99041579}" type="slidenum">
              <a:rPr lang="en-US" smtClean="0"/>
              <a:pPr/>
              <a:t>32</a:t>
            </a:fld>
            <a:endParaRPr lang="en-US" dirty="0"/>
          </a:p>
        </p:txBody>
      </p:sp>
      <p:sp>
        <p:nvSpPr>
          <p:cNvPr id="5" name="Content Placeholder 4"/>
          <p:cNvSpPr>
            <a:spLocks noGrp="1"/>
          </p:cNvSpPr>
          <p:nvPr>
            <p:ph sz="half" idx="2"/>
          </p:nvPr>
        </p:nvSpPr>
        <p:spPr>
          <a:xfrm>
            <a:off x="476519" y="557213"/>
            <a:ext cx="8107924" cy="4129087"/>
          </a:xfrm>
        </p:spPr>
        <p:txBody>
          <a:bodyPr>
            <a:normAutofit fontScale="47500" lnSpcReduction="20000"/>
          </a:bodyPr>
          <a:lstStyle/>
          <a:p>
            <a:pPr lvl="1">
              <a:spcBef>
                <a:spcPts val="600"/>
              </a:spcBef>
              <a:spcAft>
                <a:spcPts val="600"/>
              </a:spcAft>
              <a:buFont typeface="Arial" pitchFamily="34" charset="0"/>
              <a:buChar char="•"/>
            </a:pPr>
            <a:r>
              <a:rPr lang="el-GR" sz="2900" b="1" dirty="0" smtClean="0"/>
              <a:t>Τεκμηριώστε τα θετικά στοιχεία της πρακτικής όπως τελικά πραγματοποιήθηκε.</a:t>
            </a:r>
          </a:p>
          <a:p>
            <a:pPr marL="0" lvl="1" indent="0">
              <a:spcBef>
                <a:spcPts val="600"/>
              </a:spcBef>
              <a:spcAft>
                <a:spcPts val="600"/>
              </a:spcAft>
              <a:buNone/>
            </a:pPr>
            <a:r>
              <a:rPr lang="el-GR" sz="2900" dirty="0" smtClean="0"/>
              <a:t>Το πάθος και η αγόγγυστη συμμετοχή που επέδειξαν οι μαθητές μας  στις περιβαλλοντικές δράσεις του σχολείου, και στην ποιοτική αναβάθμιση των εσωτερικών χώρων του, ήταν συγκινητική! Οι μαθητές υλοποίησαν δράσεις που οι ίδιοι σχεδίασαν, και το αποτέλεσμα τους το θεώρησαν δικό τους έργο. Επεξεργάστηκαν μόνοι τους τα στατιστικά δεδομένα της δημοσκόπησης που κάναν και είδαν τα αποτελέσματα άρα τα θέλω τους σε κυκλικά διαγράμματα και ραβδογράμματα. Έμαθαν να αξιοποιούν το ψηφιακό εκπαιδευτικό υλικό του φωτόδεντρου και όχι μόνο, αναγνωρίζοντας τα οφέλη της σωστής χρήσης του διαδικτύου.   </a:t>
            </a:r>
          </a:p>
          <a:p>
            <a:pPr lvl="1">
              <a:spcBef>
                <a:spcPts val="600"/>
              </a:spcBef>
              <a:spcAft>
                <a:spcPts val="600"/>
              </a:spcAft>
              <a:buFont typeface="Arial" pitchFamily="34" charset="0"/>
              <a:buChar char="•"/>
            </a:pPr>
            <a:r>
              <a:rPr lang="el-GR" sz="2900" b="1" dirty="0" smtClean="0"/>
              <a:t>Αξιολογήστε τον αντίκτυπο της εφαρμογής της σε επίπεδο μαθητών ή συμμετεχόντων εκπαιδευτικών ή στην ευρύτερη σχολική κοινότητα. </a:t>
            </a:r>
            <a:endParaRPr lang="el-GR" sz="2900" b="1" dirty="0"/>
          </a:p>
          <a:p>
            <a:pPr marL="0" lvl="1" indent="0">
              <a:spcBef>
                <a:spcPts val="600"/>
              </a:spcBef>
              <a:spcAft>
                <a:spcPts val="600"/>
              </a:spcAft>
              <a:buNone/>
            </a:pPr>
            <a:r>
              <a:rPr lang="el-GR" sz="2900" dirty="0" smtClean="0"/>
              <a:t> Τα ορατά πλέον αποτελέσματα των δράσεων της ΑΕΠ, ανθοφορία των δέντρων που οι μαθητές φύτεψαν και περιποιήθηκαν, η ποιοτική αναβάθμιση των εσωτερικών χώρων με την Ψηφιοποίηση των αιθουσών και την διακόσμηση των τοίχων, αγκαλιάστηκε τόσο από τους μαθητές μας όσο και από ολόκληρη την τοπική κοινωνία.  </a:t>
            </a:r>
            <a:r>
              <a:rPr lang="el-GR" sz="2900" dirty="0"/>
              <a:t>Προβλήθηκε δεόντως το «αειφορικό προφίλ</a:t>
            </a:r>
            <a:r>
              <a:rPr lang="el-GR" sz="2900" dirty="0" smtClean="0"/>
              <a:t>», </a:t>
            </a:r>
            <a:r>
              <a:rPr lang="el-GR" sz="2900" dirty="0"/>
              <a:t>στην πόλη των Σερρών με την συμμετοχή του Σχολείου στην εβδομάδα «Θεατρικής Άνοιξης» που διοργάνωσε το γραφείο σχολικών δραστηριοτήτων της Δ.Δ.Ε Σερρών και  την Βράβευση του από το παράρτημα της</a:t>
            </a:r>
            <a:r>
              <a:rPr lang="el-GR" sz="2900" b="1" dirty="0"/>
              <a:t> </a:t>
            </a:r>
            <a:r>
              <a:rPr lang="en-US" sz="2900" b="1" dirty="0"/>
              <a:t>Unesco</a:t>
            </a:r>
            <a:r>
              <a:rPr lang="el-GR" sz="2900" b="1" dirty="0"/>
              <a:t>  </a:t>
            </a:r>
            <a:r>
              <a:rPr lang="el-GR" sz="2900" dirty="0"/>
              <a:t>Σερρών για τις ευρύτερες περιβαλλοντικές δράσεις του. </a:t>
            </a:r>
            <a:r>
              <a:rPr lang="el-GR" sz="2900" dirty="0" smtClean="0"/>
              <a:t>Σπάσαμε </a:t>
            </a:r>
            <a:r>
              <a:rPr lang="el-GR" sz="2900" dirty="0"/>
              <a:t>τα όρια του νομού Σερρών με την Συμμετοχή στον διαγωνισμό </a:t>
            </a:r>
            <a:r>
              <a:rPr lang="en-US" sz="2900" b="1" dirty="0"/>
              <a:t>BRAVOSCHOOLS </a:t>
            </a:r>
            <a:r>
              <a:rPr lang="el-GR" sz="2900" dirty="0"/>
              <a:t>και με την συμμετοχή του σχολείου στο </a:t>
            </a:r>
            <a:r>
              <a:rPr lang="el-GR" sz="2900" b="1" dirty="0"/>
              <a:t>διεθνές δίκτυο των οικολογικών </a:t>
            </a:r>
            <a:r>
              <a:rPr lang="el-GR" sz="2900" b="1" dirty="0" smtClean="0"/>
              <a:t>Σχολείων της Ελληνικής εταιρείας προστασίας της φύσης.</a:t>
            </a:r>
            <a:endParaRPr lang="el-GR" sz="2900" b="1" dirty="0"/>
          </a:p>
          <a:p>
            <a:pPr marL="0" lvl="1" indent="0">
              <a:spcBef>
                <a:spcPts val="600"/>
              </a:spcBef>
              <a:spcAft>
                <a:spcPts val="600"/>
              </a:spcAft>
              <a:buNone/>
            </a:pPr>
            <a:endParaRPr lang="el-GR" dirty="0" smtClean="0"/>
          </a:p>
        </p:txBody>
      </p:sp>
    </p:spTree>
    <p:extLst>
      <p:ext uri="{BB962C8B-B14F-4D97-AF65-F5344CB8AC3E}">
        <p14:creationId xmlns:p14="http://schemas.microsoft.com/office/powerpoint/2010/main" val="2779086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cap="none" dirty="0" smtClean="0"/>
              <a:t/>
            </a:r>
            <a:br>
              <a:rPr lang="el-GR" cap="none" dirty="0" smtClean="0"/>
            </a:br>
            <a:r>
              <a:rPr lang="el-GR" cap="none" dirty="0" smtClean="0"/>
              <a:t>ΑΠΟΤΕΛΕΣΜΑΤΑ - ΑΝΤΙΚΤΥΠΟΣ</a:t>
            </a:r>
            <a:r>
              <a:rPr lang="el-GR" dirty="0" smtClean="0"/>
              <a:t/>
            </a:r>
            <a:br>
              <a:rPr lang="el-GR" dirty="0" smtClean="0"/>
            </a:br>
            <a:endParaRPr lang="el-GR" dirty="0"/>
          </a:p>
        </p:txBody>
      </p:sp>
      <p:sp>
        <p:nvSpPr>
          <p:cNvPr id="3" name="Slide Number Placeholder 2"/>
          <p:cNvSpPr>
            <a:spLocks noGrp="1"/>
          </p:cNvSpPr>
          <p:nvPr>
            <p:ph type="sldNum" sz="quarter" idx="12"/>
          </p:nvPr>
        </p:nvSpPr>
        <p:spPr/>
        <p:txBody>
          <a:bodyPr/>
          <a:lstStyle/>
          <a:p>
            <a:fld id="{2754ED01-E2A0-4C1E-8E21-014B99041579}" type="slidenum">
              <a:rPr lang="en-US" smtClean="0"/>
              <a:pPr/>
              <a:t>33</a:t>
            </a:fld>
            <a:endParaRPr lang="en-US" dirty="0"/>
          </a:p>
        </p:txBody>
      </p:sp>
      <p:sp>
        <p:nvSpPr>
          <p:cNvPr id="5" name="Content Placeholder 4"/>
          <p:cNvSpPr>
            <a:spLocks noGrp="1"/>
          </p:cNvSpPr>
          <p:nvPr>
            <p:ph sz="half" idx="2"/>
          </p:nvPr>
        </p:nvSpPr>
        <p:spPr>
          <a:xfrm>
            <a:off x="476519" y="557213"/>
            <a:ext cx="8107924" cy="4129087"/>
          </a:xfrm>
        </p:spPr>
        <p:txBody>
          <a:bodyPr>
            <a:normAutofit fontScale="25000" lnSpcReduction="20000"/>
          </a:bodyPr>
          <a:lstStyle/>
          <a:p>
            <a:pPr marL="0" lvl="1" indent="0">
              <a:spcBef>
                <a:spcPts val="600"/>
              </a:spcBef>
              <a:spcAft>
                <a:spcPts val="600"/>
              </a:spcAft>
              <a:buNone/>
            </a:pPr>
            <a:endParaRPr lang="el-GR" sz="5600" dirty="0" smtClean="0"/>
          </a:p>
          <a:p>
            <a:pPr lvl="1">
              <a:spcBef>
                <a:spcPts val="600"/>
              </a:spcBef>
              <a:spcAft>
                <a:spcPts val="600"/>
              </a:spcAft>
              <a:buFont typeface="Arial" pitchFamily="34" charset="0"/>
              <a:buChar char="•"/>
            </a:pPr>
            <a:r>
              <a:rPr lang="el-GR" sz="5600" b="1" dirty="0" smtClean="0"/>
              <a:t>Καταγράψτε τα μαθησιακά αποτελέσματα που διακρίνατε με βάση τα δικά σας κριτήρια.</a:t>
            </a:r>
          </a:p>
          <a:p>
            <a:pPr marL="0" lvl="1" indent="0">
              <a:spcBef>
                <a:spcPts val="600"/>
              </a:spcBef>
              <a:spcAft>
                <a:spcPts val="600"/>
              </a:spcAft>
              <a:buNone/>
            </a:pPr>
            <a:r>
              <a:rPr lang="el-GR" sz="5600" dirty="0" smtClean="0"/>
              <a:t> Με την σύνταξη του «Οικοκώδικα», την δημιουργία  αφίσας και ανάρτησης του σε περίοπτη θέση από τους ίδιους τους μαθητές, κοινή αίσθηση όλης της εκπαιδευτικής κοινότητας, είναι η τήρηση με ευλάβεια των κανόνων του και η οικολογική συμπεριφορά σε μέγιστο βαθμό! Η εμπλοκή όλο και περισσοτέρων μαθητών μας σε οικολογικές δράσεις του Σχεδίου που οι ίδιοι συνέταξαν καθώς και η ενημέρωση που έκαναν στην τοπική κοινωνία αποδεικνύει ότι αυτοβούλως έγιναν πρεσβευτές της αειφορίας του Σχολείου τους. Ο υπέρμετρα συγκινησιακός τόπος αντίδρασης τους με την πτώση 5 αιωνόβιων πεύκων στην αυλή του Σχολείου από ακραίο καιρικό φαινόμενο αλλά και η ειλικρινή υπόσχεση που έδωσαν για αντικατάσταση τους με άλλα δέντρα, αποδεικνύει το «δέσιμο» και την αγάπη τους τόσο για το σχολείο, όσο και για τα δέντρα του, που όπως οι ίδιοι ανακάλυψαν σε έρευνα που έκαναν φυτεύτηκαν από τους προγόνους τους όταν οι ίδιοι ήταν μαθητές. </a:t>
            </a:r>
          </a:p>
          <a:p>
            <a:pPr lvl="1">
              <a:spcBef>
                <a:spcPts val="600"/>
              </a:spcBef>
              <a:spcAft>
                <a:spcPts val="600"/>
              </a:spcAft>
              <a:buFont typeface="Arial" pitchFamily="34" charset="0"/>
              <a:buChar char="•"/>
            </a:pPr>
            <a:r>
              <a:rPr lang="el-GR" sz="5600" b="1" dirty="0" smtClean="0"/>
              <a:t>Καταγράψτε τον βαθμό αίσθησης καινοτομίας που παρατηρήσατε ότι επέφερε η εφαρμογή της ανοιχτής εκπαιδευτικής πρακτικής στο εκπαιδευτικό περιβάλλον σας. </a:t>
            </a:r>
          </a:p>
          <a:p>
            <a:pPr marL="0" lvl="1" indent="0">
              <a:spcBef>
                <a:spcPts val="600"/>
              </a:spcBef>
              <a:spcAft>
                <a:spcPts val="600"/>
              </a:spcAft>
              <a:buNone/>
            </a:pPr>
            <a:r>
              <a:rPr lang="el-GR" sz="5600" dirty="0" smtClean="0"/>
              <a:t>Ο Σύλλογος Καθηγητών επικρότησε την συμμετοχή των μαθητών στην περιβαλλοντική επιτροπή η οποία, </a:t>
            </a:r>
            <a:r>
              <a:rPr lang="el-GR" sz="5600" dirty="0"/>
              <a:t>αποτέλεσε καινοτομία για τα δεδομένα της σχολικής κοινότητας, παίζοντας τον ρόλο  του συνδετικού κρίκου ανάμεσα σε μαθητές, εκπαιδευτικούς, γονείς, το διοικητικό προσωπικό του σχολείου, την Τοπική Αυτοδιοίκηση και άλλους τοπικούς φορείς, υπηρετώντας τη διεύρυνση της δημοκρατίας, την εκπαίδευση των μαθητών στο διάλογο και τη συµµετοχή και την ανάδειξη ενός νέου ρόλου των μαθητών στη σχολική ζωή.</a:t>
            </a:r>
          </a:p>
          <a:p>
            <a:pPr marL="0" lvl="1" indent="0">
              <a:spcBef>
                <a:spcPts val="600"/>
              </a:spcBef>
              <a:spcAft>
                <a:spcPts val="600"/>
              </a:spcAft>
              <a:buNone/>
            </a:pPr>
            <a:r>
              <a:rPr lang="el-GR" dirty="0" smtClean="0"/>
              <a:t> </a:t>
            </a:r>
          </a:p>
          <a:p>
            <a:pPr lvl="1">
              <a:spcBef>
                <a:spcPts val="600"/>
              </a:spcBef>
              <a:spcAft>
                <a:spcPts val="600"/>
              </a:spcAft>
              <a:buFont typeface="Arial" pitchFamily="34" charset="0"/>
              <a:buChar char="•"/>
            </a:pPr>
            <a:endParaRPr lang="el-GR" sz="1700"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cap="none" dirty="0" smtClean="0"/>
              <a:t>ΑΠΡΟΣΜΕΝΑ ΓΕΓΟΝΟΤΑ </a:t>
            </a:r>
            <a:endParaRPr lang="el-GR" cap="none" dirty="0"/>
          </a:p>
        </p:txBody>
      </p:sp>
      <p:sp>
        <p:nvSpPr>
          <p:cNvPr id="3" name="Slide Number Placeholder 2"/>
          <p:cNvSpPr>
            <a:spLocks noGrp="1"/>
          </p:cNvSpPr>
          <p:nvPr>
            <p:ph type="sldNum" sz="quarter" idx="12"/>
          </p:nvPr>
        </p:nvSpPr>
        <p:spPr/>
        <p:txBody>
          <a:bodyPr/>
          <a:lstStyle/>
          <a:p>
            <a:fld id="{2754ED01-E2A0-4C1E-8E21-014B99041579}" type="slidenum">
              <a:rPr lang="en-US" smtClean="0"/>
              <a:pPr/>
              <a:t>34</a:t>
            </a:fld>
            <a:endParaRPr lang="en-US" dirty="0"/>
          </a:p>
        </p:txBody>
      </p:sp>
      <p:sp>
        <p:nvSpPr>
          <p:cNvPr id="6" name="Content Placeholder 5"/>
          <p:cNvSpPr>
            <a:spLocks noGrp="1"/>
          </p:cNvSpPr>
          <p:nvPr>
            <p:ph sz="half" idx="2"/>
          </p:nvPr>
        </p:nvSpPr>
        <p:spPr/>
        <p:txBody>
          <a:bodyPr>
            <a:normAutofit fontScale="92500" lnSpcReduction="20000"/>
          </a:bodyPr>
          <a:lstStyle/>
          <a:p>
            <a:pPr lvl="1">
              <a:spcBef>
                <a:spcPts val="600"/>
              </a:spcBef>
              <a:buFont typeface="Arial" pitchFamily="34" charset="0"/>
              <a:buChar char="•"/>
            </a:pPr>
            <a:r>
              <a:rPr lang="el-GR" sz="1600" b="1" dirty="0" smtClean="0"/>
              <a:t>Περιγράψτε εδώ δυο-τρία απρόσμενα ενδιαφέροντα στιγμιότυπα-γεγονότα από τη διεξαγωγή της πρακτικής. </a:t>
            </a:r>
          </a:p>
          <a:p>
            <a:pPr marL="0" lvl="1" indent="0">
              <a:spcBef>
                <a:spcPts val="600"/>
              </a:spcBef>
              <a:buNone/>
            </a:pPr>
            <a:r>
              <a:rPr lang="el-GR" sz="1600" dirty="0" smtClean="0"/>
              <a:t>Στις 18 Ιανουαρίου 2018 την ώρα που οι μαθητές μας έκαναν την έρευνα οικολογικού ενδιαφέροντος, μελετώντας διαδικτυακά το ψηφιακό αρχείο του Φωτόδεντρου, προκειμένου να συντάξουν τον Οικοκώδικα του Σχολείου, έγιναν μάρτυρες ενός λυπηρού γεγονότος. Ριπές ανέμου που έφθαναν σε συνθήκες τυφώνα έριξαν 5 από τα αιωνόβια πεύκα της αυλής. Πεύκα που όπως ανακάλυψαν οι μαθητές  στην Ιστορική καταγραφή του Σχολείου φυτεύτηκαν από τους παππούδες τους, πριν 80 περίπου χρόνια. Οι μαθητές μας έδειξαν συγκλονισμένοι από τις δυνάμεις της φύσης, κατάλαβαν πόσο μικρός είναι ο άνθρωπος μπροστά της και πως αν θέλει μπορεί να τιμωρήσει (κλιματική αλλαγή) για τις αλόγιστες βλάβες που υπέστη από την ανθρώπινη παρέμβαση. Η συγκίνηση των μαθητών μας ήταν υπέρμετρη για την πτώση των δέντρων </a:t>
            </a:r>
          </a:p>
          <a:p>
            <a:pPr lvl="1">
              <a:spcBef>
                <a:spcPts val="600"/>
              </a:spcBef>
              <a:buFont typeface="Arial" pitchFamily="34" charset="0"/>
              <a:buChar char="•"/>
            </a:pPr>
            <a:r>
              <a:rPr lang="el-GR" sz="1700" b="1" dirty="0" smtClean="0"/>
              <a:t>Τεκμηριώστε τους λόγους που τα βρήκατε ενδιαφέροντα και τη σημασία που εσείς τους αποδίδετε. </a:t>
            </a:r>
          </a:p>
          <a:p>
            <a:pPr marL="0" lvl="1" indent="0">
              <a:spcBef>
                <a:spcPts val="600"/>
              </a:spcBef>
              <a:buNone/>
            </a:pPr>
            <a:r>
              <a:rPr lang="el-GR" sz="1700" dirty="0" smtClean="0"/>
              <a:t>Οι μαθητές μας στάθηκαν τυχεροί, μέσα στη ατυχία του δυσάρεστου γεγονότος της πτώσης των δέντρων, να βιώσουν το μεγαλείο της φύσης. Το ΣΟΚ και ΔΕΟΣ  που ένιωσαν θα τους γίνει Βίωμα για την  υπόλοιπη ζωή τους τόσο για το σεβασμό που πρέπει να δείχνουν στην προστασία της φύσης όσο και στο να μάθουν να προσέχουν και να προστατεύονται από ακραία καιρικά φαινόμενα!</a:t>
            </a:r>
            <a:endParaRPr lang="el-GR" sz="17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sz="2400" cap="none" dirty="0" smtClean="0"/>
              <a:t>ΕΚΠΑΙΔΕΥΤΙΚΗ ΤΕΧΝΙΚΗ </a:t>
            </a:r>
            <a:br>
              <a:rPr lang="el-GR" sz="2400" cap="none" dirty="0" smtClean="0"/>
            </a:br>
            <a:r>
              <a:rPr lang="el-GR" sz="2400" cap="none" dirty="0" smtClean="0"/>
              <a:t>ΣΕ ΣΗΜΑΝΤΙΚΑ ΣΤΙΓΜΙΟΤΥΠΑ</a:t>
            </a:r>
            <a:endParaRPr lang="el-GR" sz="2400" cap="none" dirty="0"/>
          </a:p>
        </p:txBody>
      </p:sp>
      <p:sp>
        <p:nvSpPr>
          <p:cNvPr id="3" name="Slide Number Placeholder 2"/>
          <p:cNvSpPr>
            <a:spLocks noGrp="1"/>
          </p:cNvSpPr>
          <p:nvPr>
            <p:ph type="sldNum" sz="quarter" idx="12"/>
          </p:nvPr>
        </p:nvSpPr>
        <p:spPr/>
        <p:txBody>
          <a:bodyPr/>
          <a:lstStyle/>
          <a:p>
            <a:fld id="{2754ED01-E2A0-4C1E-8E21-014B99041579}" type="slidenum">
              <a:rPr lang="en-US" smtClean="0"/>
              <a:pPr/>
              <a:t>35</a:t>
            </a:fld>
            <a:endParaRPr lang="en-US" dirty="0"/>
          </a:p>
        </p:txBody>
      </p:sp>
      <p:sp>
        <p:nvSpPr>
          <p:cNvPr id="7" name="Content Placeholder 6"/>
          <p:cNvSpPr>
            <a:spLocks noGrp="1"/>
          </p:cNvSpPr>
          <p:nvPr>
            <p:ph sz="half" idx="2"/>
          </p:nvPr>
        </p:nvSpPr>
        <p:spPr/>
        <p:txBody>
          <a:bodyPr>
            <a:normAutofit/>
          </a:bodyPr>
          <a:lstStyle/>
          <a:p>
            <a:pPr marL="0" lvl="1" indent="0">
              <a:buNone/>
            </a:pPr>
            <a:endParaRPr lang="el-GR" dirty="0" smtClean="0"/>
          </a:p>
          <a:p>
            <a:pPr lvl="1">
              <a:buFont typeface="Arial" pitchFamily="34" charset="0"/>
              <a:buChar char="•"/>
            </a:pPr>
            <a:endParaRPr lang="el-GR" dirty="0"/>
          </a:p>
        </p:txBody>
      </p:sp>
      <p:sp>
        <p:nvSpPr>
          <p:cNvPr id="8" name="Content Placeholder 5"/>
          <p:cNvSpPr txBox="1">
            <a:spLocks/>
          </p:cNvSpPr>
          <p:nvPr/>
        </p:nvSpPr>
        <p:spPr>
          <a:xfrm>
            <a:off x="603729" y="557213"/>
            <a:ext cx="8141025" cy="4281246"/>
          </a:xfrm>
          <a:prstGeom prst="rect">
            <a:avLst/>
          </a:prstGeom>
        </p:spPr>
        <p:txBody>
          <a:bodyPr vert="horz" lIns="91440" tIns="45720" rIns="91440" bIns="45720" rtlCol="0">
            <a:noAutofit/>
          </a:bodyPr>
          <a:lstStyle/>
          <a:p>
            <a:pPr marL="173736" lvl="1" indent="-173736">
              <a:spcBef>
                <a:spcPts val="300"/>
              </a:spcBef>
              <a:buClr>
                <a:schemeClr val="accent2"/>
              </a:buClr>
              <a:buFont typeface="Arial" pitchFamily="34" charset="0"/>
              <a:buChar char="•"/>
            </a:pPr>
            <a:r>
              <a:rPr lang="el-GR" sz="1400" b="1" dirty="0" smtClean="0"/>
              <a:t>Περιγράψτε </a:t>
            </a:r>
            <a:r>
              <a:rPr lang="el-GR" sz="1400" b="1" dirty="0"/>
              <a:t>εδώ τη δική σας παρέμβαση/δράση/στάση</a:t>
            </a:r>
            <a:r>
              <a:rPr lang="el-GR" sz="1400" b="1" dirty="0" smtClean="0"/>
              <a:t>/ αλληλεπίδραση </a:t>
            </a:r>
            <a:r>
              <a:rPr lang="el-GR" sz="1400" b="1" dirty="0"/>
              <a:t>με τους μαθητές κατά τη διάρκεια δυο-τριών σημαντικών για την πρακτική στιγμιότυπων. </a:t>
            </a:r>
            <a:endParaRPr lang="el-GR" sz="1400" b="1" dirty="0" smtClean="0"/>
          </a:p>
          <a:p>
            <a:pPr marL="0" lvl="1">
              <a:spcBef>
                <a:spcPts val="300"/>
              </a:spcBef>
              <a:buClr>
                <a:schemeClr val="accent2"/>
              </a:buClr>
            </a:pPr>
            <a:r>
              <a:rPr lang="el-GR" sz="1400" dirty="0" smtClean="0"/>
              <a:t>Τα δέντρα έπεσαν σε αίθουσες προκάτ στην αυλή του Σχολείου και προκάλεσαν αρκετές ζημιές. Ο Σύλλογος των Καθηγητών και ο διευθυντής του Σχολείου είχαν ευτυχώς προβλέψει την επικινδυνότητά του φαινομένου και έγκαιρα απομάκρυναν τους μαθητές από την αυλή και τις προκάτ αίθουσες. Η Περιβαλλοντική επιτροπή εκμεταλλευόμενη το γεγονός κατεύθυνε τους μαθητές να δουν το βίντεο στην διεύθυνση </a:t>
            </a:r>
            <a:r>
              <a:rPr lang="en-US" sz="1400" dirty="0">
                <a:hlinkClick r:id="rId2"/>
              </a:rPr>
              <a:t>http://</a:t>
            </a:r>
            <a:r>
              <a:rPr lang="en-US" sz="1400" dirty="0" smtClean="0">
                <a:hlinkClick r:id="rId2"/>
              </a:rPr>
              <a:t>photodentro.edu.gr/video/r/8522/307?locale=el</a:t>
            </a:r>
            <a:r>
              <a:rPr lang="el-GR" sz="1400" dirty="0" smtClean="0">
                <a:hlinkClick r:id="rId2"/>
              </a:rPr>
              <a:t> </a:t>
            </a:r>
            <a:r>
              <a:rPr lang="el-GR" sz="1400" dirty="0" smtClean="0"/>
              <a:t> που αφορά την </a:t>
            </a:r>
            <a:r>
              <a:rPr lang="el-GR" sz="1400" b="1" dirty="0" smtClean="0"/>
              <a:t>ΠΡΑΣΙΝΗ </a:t>
            </a:r>
            <a:r>
              <a:rPr lang="el-GR" sz="1400" b="1" dirty="0"/>
              <a:t>ΕΝΕΡΓΕΙΑ: ΑΙΟΛΙΚΗ </a:t>
            </a:r>
            <a:r>
              <a:rPr lang="el-GR" sz="1400" b="1" dirty="0" smtClean="0"/>
              <a:t>ΕΝΕΡΓΕΙΑ </a:t>
            </a:r>
            <a:r>
              <a:rPr lang="el-GR" sz="1400" dirty="0" smtClean="0"/>
              <a:t>προκειμένου να δουν την χρήση που μπορεί να έχει ο άνεμος. Επίσης να ψάξουν στοιχεία για την κλιματική αλλαγή πού οφείλεται και πως εκδηλώνεται. Η περιβαλλοντική επιτροπή τράβηξε φωτογραφίες προκειμένου να καταγράψει το γεγονός</a:t>
            </a:r>
            <a:r>
              <a:rPr lang="el-GR" sz="1400" b="1" dirty="0" smtClean="0"/>
              <a:t> και οι μαθητές δημιούργησαν Βίντεο καταγραφής τόσο του γεγονότος όσο και των συναισθημάτων τους.</a:t>
            </a:r>
          </a:p>
          <a:p>
            <a:pPr marL="173736" lvl="1" indent="-173736">
              <a:spcBef>
                <a:spcPts val="300"/>
              </a:spcBef>
              <a:buClr>
                <a:schemeClr val="accent2"/>
              </a:buClr>
              <a:buFont typeface="Arial" pitchFamily="34" charset="0"/>
              <a:buChar char="•"/>
            </a:pPr>
            <a:r>
              <a:rPr lang="el-GR" sz="1400" b="1" dirty="0" smtClean="0"/>
              <a:t>Περιγράψτε </a:t>
            </a:r>
            <a:r>
              <a:rPr lang="el-GR" sz="1400" b="1" dirty="0"/>
              <a:t>αναστοχαστικά </a:t>
            </a:r>
            <a:r>
              <a:rPr lang="el-GR" sz="1400" b="1" dirty="0" smtClean="0"/>
              <a:t>τις σκέψεις σας </a:t>
            </a:r>
            <a:r>
              <a:rPr lang="el-GR" sz="1400" b="1" dirty="0"/>
              <a:t>για τη δική σας δράση και τους τρόπους που επηρέασε τους μαθητές στα στιγμιότυπα αυτά. </a:t>
            </a:r>
            <a:endParaRPr lang="el-GR" sz="1400" b="1" dirty="0" smtClean="0"/>
          </a:p>
          <a:p>
            <a:pPr marL="0" lvl="1">
              <a:spcBef>
                <a:spcPts val="300"/>
              </a:spcBef>
              <a:buClr>
                <a:schemeClr val="accent2"/>
              </a:buClr>
            </a:pPr>
            <a:r>
              <a:rPr lang="el-GR" sz="1400" dirty="0" smtClean="0"/>
              <a:t>Σταθήκαμε τυχεροί μπροστά στην ατυχία της προκληθείσας καταστροφής και της επικινδυνότητάς του να βρεθούμε μάρτυρες ιδίοις </a:t>
            </a:r>
            <a:r>
              <a:rPr lang="el-GR" sz="1400" dirty="0" err="1" smtClean="0"/>
              <a:t>όμμασι</a:t>
            </a:r>
            <a:r>
              <a:rPr lang="el-GR" sz="1400" dirty="0" smtClean="0"/>
              <a:t> σε ένα υπερφυσικό φαινόμενο κατά την διάρκεια της εμπλοκής μας στην προστασία της φύσης και την σύνταξη κανόνων υπηρέτησης αυτής. Το  γεγονός έδωσε αφορμή να βιώσουν οι μαθητές  το μεγαλείο της φύσης, να αποδώσουν εν μέρει το γεγονός στην κλιματική αλλαγή και να αισθανθούν την επιτακτικότατα της τήρησης των κανόνων του Οικοκώδικα που συντάξαν.</a:t>
            </a:r>
            <a:endParaRPr lang="el-GR" sz="1400" dirty="0"/>
          </a:p>
        </p:txBody>
      </p:sp>
    </p:spTree>
    <p:extLst>
      <p:ext uri="{BB962C8B-B14F-4D97-AF65-F5344CB8AC3E}">
        <p14:creationId xmlns:p14="http://schemas.microsoft.com/office/powerpoint/2010/main" val="16624901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54ED01-E2A0-4C1E-8E21-014B99041579}" type="slidenum">
              <a:rPr lang="en-US" smtClean="0"/>
              <a:pPr/>
              <a:t>36</a:t>
            </a:fld>
            <a:endParaRPr lang="en-US" dirty="0"/>
          </a:p>
        </p:txBody>
      </p:sp>
      <p:sp>
        <p:nvSpPr>
          <p:cNvPr id="10" name="Rectangle 9"/>
          <p:cNvSpPr/>
          <p:nvPr/>
        </p:nvSpPr>
        <p:spPr>
          <a:xfrm>
            <a:off x="3084395" y="5390866"/>
            <a:ext cx="6059606" cy="45037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r"/>
            <a:r>
              <a:rPr lang="el-GR" sz="1400" dirty="0" smtClean="0"/>
              <a:t>Βίντεο καταγραφής της πτώσης των αιωνόβιων πεύκων στην αυλή του Γυμνασίου Κοίμησης.</a:t>
            </a:r>
            <a:endParaRPr lang="el-GR" sz="1400" dirty="0"/>
          </a:p>
        </p:txBody>
      </p:sp>
      <p:pic>
        <p:nvPicPr>
          <p:cNvPr id="5" name="Θέση περιεχομένου 4"/>
          <p:cNvPicPr>
            <a:picLocks noGrp="1" noChangeAspect="1"/>
          </p:cNvPicPr>
          <p:nvPr>
            <p:ph sz="half" idx="2"/>
          </p:nvPr>
        </p:nvPicPr>
        <p:blipFill>
          <a:blip r:embed="rId2"/>
          <a:stretch>
            <a:fillRect/>
          </a:stretch>
        </p:blipFill>
        <p:spPr>
          <a:xfrm>
            <a:off x="0" y="1200329"/>
            <a:ext cx="9144000" cy="3860957"/>
          </a:xfrm>
          <a:prstGeom prst="rect">
            <a:avLst/>
          </a:prstGeom>
        </p:spPr>
      </p:pic>
      <p:sp>
        <p:nvSpPr>
          <p:cNvPr id="6" name="TextBox 5"/>
          <p:cNvSpPr txBox="1"/>
          <p:nvPr/>
        </p:nvSpPr>
        <p:spPr>
          <a:xfrm>
            <a:off x="0" y="0"/>
            <a:ext cx="9144000" cy="1200329"/>
          </a:xfrm>
          <a:prstGeom prst="rect">
            <a:avLst/>
          </a:prstGeom>
          <a:noFill/>
        </p:spPr>
        <p:txBody>
          <a:bodyPr wrap="square" rtlCol="0">
            <a:spAutoFit/>
          </a:bodyPr>
          <a:lstStyle/>
          <a:p>
            <a:pPr algn="ctr"/>
            <a:r>
              <a:rPr lang="el-GR" dirty="0">
                <a:latin typeface="+mj-lt"/>
              </a:rPr>
              <a:t>Στον φάκελο </a:t>
            </a:r>
            <a:r>
              <a:rPr lang="en-US" dirty="0" smtClean="0">
                <a:latin typeface="+mj-lt"/>
              </a:rPr>
              <a:t>(zip) </a:t>
            </a:r>
            <a:r>
              <a:rPr lang="en-US" b="1" dirty="0" smtClean="0">
                <a:latin typeface="+mj-lt"/>
              </a:rPr>
              <a:t>oikokwdikas</a:t>
            </a:r>
            <a:r>
              <a:rPr lang="el-GR" dirty="0" smtClean="0">
                <a:latin typeface="+mj-lt"/>
              </a:rPr>
              <a:t> </a:t>
            </a:r>
            <a:r>
              <a:rPr lang="el-GR" dirty="0">
                <a:latin typeface="+mj-lt"/>
              </a:rPr>
              <a:t>που αφορά το </a:t>
            </a:r>
            <a:r>
              <a:rPr lang="el-GR" b="1" dirty="0">
                <a:latin typeface="+mj-lt"/>
              </a:rPr>
              <a:t>πρόσθετο υλικό της ανοικτής εκπαιδευτικής πρακτικής </a:t>
            </a:r>
            <a:r>
              <a:rPr lang="el-GR" dirty="0">
                <a:latin typeface="+mj-lt"/>
              </a:rPr>
              <a:t>υπάρχει  αρχείο βίντεο με όνομα</a:t>
            </a:r>
            <a:r>
              <a:rPr lang="el-GR" b="1" dirty="0">
                <a:latin typeface="+mj-lt"/>
              </a:rPr>
              <a:t> </a:t>
            </a:r>
            <a:r>
              <a:rPr lang="en-US" b="1" dirty="0">
                <a:latin typeface="+mj-lt"/>
              </a:rPr>
              <a:t>vide</a:t>
            </a:r>
            <a:r>
              <a:rPr lang="el-GR" b="1" dirty="0" smtClean="0">
                <a:latin typeface="+mj-lt"/>
              </a:rPr>
              <a:t>ο.6 </a:t>
            </a:r>
            <a:r>
              <a:rPr lang="el-GR" dirty="0">
                <a:latin typeface="+mj-lt"/>
              </a:rPr>
              <a:t>που αναφέρεται </a:t>
            </a:r>
            <a:r>
              <a:rPr lang="el-GR" dirty="0" smtClean="0">
                <a:latin typeface="+mj-lt"/>
              </a:rPr>
              <a:t> στην καταγραφή </a:t>
            </a:r>
            <a:r>
              <a:rPr lang="el-GR" dirty="0">
                <a:latin typeface="+mj-lt"/>
              </a:rPr>
              <a:t>της πτώσης των αιωνόβιων πεύκων στην αυλή του Γυμνασίου Κοίμησης.</a:t>
            </a:r>
          </a:p>
          <a:p>
            <a:pPr algn="ctr"/>
            <a:endParaRPr lang="el-GR" dirty="0">
              <a:latin typeface="+mj-lt"/>
            </a:endParaRPr>
          </a:p>
        </p:txBody>
      </p:sp>
    </p:spTree>
    <p:extLst>
      <p:ext uri="{BB962C8B-B14F-4D97-AF65-F5344CB8AC3E}">
        <p14:creationId xmlns:p14="http://schemas.microsoft.com/office/powerpoint/2010/main" val="391815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cap="none" dirty="0" smtClean="0"/>
              <a:t>ΣΧΕΣΗ ΜΕ ΑΛΛΕΣ ΑΝΟΙΧΤΕΣ ΕΚΠΑΙΔΕΥΤΙΚΕΣ ΠΡΑΚΤΙΚΕΣ</a:t>
            </a:r>
            <a:endParaRPr lang="el-GR" cap="none" dirty="0"/>
          </a:p>
        </p:txBody>
      </p:sp>
      <p:sp>
        <p:nvSpPr>
          <p:cNvPr id="5" name="Slide Number Placeholder 4"/>
          <p:cNvSpPr>
            <a:spLocks noGrp="1"/>
          </p:cNvSpPr>
          <p:nvPr>
            <p:ph type="sldNum" sz="quarter" idx="12"/>
          </p:nvPr>
        </p:nvSpPr>
        <p:spPr/>
        <p:txBody>
          <a:bodyPr/>
          <a:lstStyle/>
          <a:p>
            <a:fld id="{2754ED01-E2A0-4C1E-8E21-014B99041579}" type="slidenum">
              <a:rPr lang="en-US" smtClean="0"/>
              <a:pPr/>
              <a:t>37</a:t>
            </a:fld>
            <a:endParaRPr lang="en-US" dirty="0"/>
          </a:p>
        </p:txBody>
      </p:sp>
      <p:sp>
        <p:nvSpPr>
          <p:cNvPr id="7" name="Content Placeholder 6"/>
          <p:cNvSpPr>
            <a:spLocks noGrp="1"/>
          </p:cNvSpPr>
          <p:nvPr>
            <p:ph sz="half" idx="2"/>
          </p:nvPr>
        </p:nvSpPr>
        <p:spPr/>
        <p:txBody>
          <a:bodyPr>
            <a:normAutofit fontScale="92500" lnSpcReduction="10000"/>
          </a:bodyPr>
          <a:lstStyle/>
          <a:p>
            <a:pPr marL="0" lvl="1" indent="0">
              <a:spcBef>
                <a:spcPts val="600"/>
              </a:spcBef>
              <a:spcAft>
                <a:spcPts val="600"/>
              </a:spcAft>
              <a:buNone/>
            </a:pPr>
            <a:r>
              <a:rPr lang="el-GR" sz="1400" b="1" dirty="0"/>
              <a:t>Καταγράψτε εδώ τα στοιχεία που τεκμηριώνουν την πρωτοτυπία της παρούσας πρακτικής ως προς την ιδέα ή/και την εφαρμογή της και την πιθανή σχέση της με άλλη/ες πρακτική/ες (τροποποίηση, επέκταση, προσαρμογή άλλης πρακτικής). </a:t>
            </a:r>
          </a:p>
          <a:p>
            <a:pPr marL="0" lvl="1" indent="0">
              <a:spcBef>
                <a:spcPts val="600"/>
              </a:spcBef>
              <a:spcAft>
                <a:spcPts val="600"/>
              </a:spcAft>
              <a:buNone/>
            </a:pPr>
            <a:r>
              <a:rPr lang="el-GR" sz="1400" b="1" dirty="0" smtClean="0"/>
              <a:t>Καινοτομία στην παρούσα ΑΕΠ  αποτελεί η  συμμετοχή των μαθητών στην Περιβαλλοντική </a:t>
            </a:r>
            <a:r>
              <a:rPr lang="el-GR" sz="1400" b="1" dirty="0"/>
              <a:t>Επιτροπή </a:t>
            </a:r>
            <a:r>
              <a:rPr lang="el-GR" sz="1400" b="1" dirty="0" smtClean="0"/>
              <a:t> η οποία είχε </a:t>
            </a:r>
            <a:r>
              <a:rPr lang="el-GR" sz="1400" dirty="0" smtClean="0"/>
              <a:t>τον </a:t>
            </a:r>
            <a:r>
              <a:rPr lang="el-GR" sz="1400" dirty="0"/>
              <a:t>ρόλο  του συνδετικού κρίκου ανάμεσα σε μαθητές, εκπαιδευτικούς, γονείς, το διοικητικό προσωπικό του σχολείου, την Τοπική Αυτοδιοίκηση και άλλους τοπικούς φορείς, </a:t>
            </a:r>
            <a:r>
              <a:rPr lang="el-GR" sz="1400" b="1" dirty="0"/>
              <a:t>υπηρετώντας τη διεύρυνση της δημοκρατίας, την εκπαίδευση των μαθητών στο διάλογο και τη συµµετοχή και την ανάδειξη ενός νέου ρόλου των μαθητών στη σχολική ζωή</a:t>
            </a:r>
            <a:r>
              <a:rPr lang="el-GR" sz="1400" b="1" dirty="0" smtClean="0"/>
              <a:t>.</a:t>
            </a:r>
          </a:p>
          <a:p>
            <a:pPr marL="0" lvl="1" indent="0">
              <a:spcBef>
                <a:spcPts val="600"/>
              </a:spcBef>
              <a:spcAft>
                <a:spcPts val="600"/>
              </a:spcAft>
              <a:buNone/>
            </a:pPr>
            <a:r>
              <a:rPr lang="el-GR" sz="1400" dirty="0" smtClean="0"/>
              <a:t>Η συμμετοχή των μαθητών στον περιβαλλοντικό έλεγχο του σχολείου, στην ιεράρχηση των στόχων προκειμένου να συνταχθεί το σχέδιο Δράσης και στην σύνταξη του Οικοκώδικα, έδωσε αυτοπεποίθηση στους μαθητές μας, και τους ενέπλεξε ενεργά στις οικολογικές δράσεις του σχολείου, αφού ένιωθαν ότι υπηρετούσαν κάτι που αυτοί σχεδίασαν</a:t>
            </a:r>
          </a:p>
          <a:p>
            <a:pPr marL="0" lvl="1" indent="0">
              <a:spcBef>
                <a:spcPts val="600"/>
              </a:spcBef>
              <a:spcAft>
                <a:spcPts val="600"/>
              </a:spcAft>
              <a:buNone/>
            </a:pPr>
            <a:r>
              <a:rPr lang="el-GR" sz="1400" dirty="0" smtClean="0"/>
              <a:t>Η παρούσα ΑΕΠ «Οικοκώδικας» συνδέεται και με δύο άλλες ΑΕΠ που έχω αναρτήσει στο Φωτόδεντρο:</a:t>
            </a:r>
          </a:p>
          <a:p>
            <a:pPr marL="342900" lvl="1" indent="-342900">
              <a:spcBef>
                <a:spcPts val="600"/>
              </a:spcBef>
              <a:spcAft>
                <a:spcPts val="600"/>
              </a:spcAft>
              <a:buFont typeface="+mj-lt"/>
              <a:buAutoNum type="arabicPeriod"/>
            </a:pPr>
            <a:r>
              <a:rPr lang="el-GR" sz="1400" b="1" dirty="0"/>
              <a:t>ΣΥΜΒΑΤΙΚΕΣ &amp; ΑΝΑΝΕΩΣΙΜΕΣ ΠΗΓΕΣ </a:t>
            </a:r>
            <a:r>
              <a:rPr lang="el-GR" sz="1400" b="1" dirty="0" smtClean="0"/>
              <a:t>ΕΝΕΡΓΕΙΑΣ με διεύθυνση: </a:t>
            </a:r>
            <a:r>
              <a:rPr lang="en-US" sz="1400" b="1" dirty="0"/>
              <a:t>http://photodentro.edu.gr/oep/r/8532/655?locale=el</a:t>
            </a:r>
            <a:endParaRPr lang="el-GR" sz="1400" b="1" dirty="0"/>
          </a:p>
          <a:p>
            <a:pPr marL="342900" lvl="1" indent="-342900">
              <a:spcBef>
                <a:spcPts val="600"/>
              </a:spcBef>
              <a:spcAft>
                <a:spcPts val="600"/>
              </a:spcAft>
              <a:buFont typeface="+mj-lt"/>
              <a:buAutoNum type="arabicPeriod"/>
            </a:pPr>
            <a:r>
              <a:rPr lang="el-GR" sz="1400" b="1" dirty="0"/>
              <a:t>"ΔΙΠΟΛΙΚΗ ΟΙΚΟΛΟΓΙΚΗ </a:t>
            </a:r>
            <a:r>
              <a:rPr lang="el-GR" sz="1400" b="1" dirty="0" smtClean="0"/>
              <a:t>ΕΠΙΧΕΙΡΗΣΗ« με διεύθυνση:</a:t>
            </a:r>
            <a:r>
              <a:rPr lang="en-US" sz="1400" b="1" dirty="0"/>
              <a:t>http://photodentro.edu.gr/oep/r/8532/652?locale=el</a:t>
            </a:r>
            <a:endParaRPr lang="el-GR" sz="1400" b="1" dirty="0"/>
          </a:p>
          <a:p>
            <a:pPr marL="342900" lvl="1" indent="-342900">
              <a:spcBef>
                <a:spcPts val="600"/>
              </a:spcBef>
              <a:spcAft>
                <a:spcPts val="600"/>
              </a:spcAft>
              <a:buFont typeface="+mj-lt"/>
              <a:buAutoNum type="arabicPeriod"/>
            </a:pPr>
            <a:endParaRPr lang="el-GR" sz="1400" dirty="0"/>
          </a:p>
          <a:p>
            <a:pPr marL="0" lvl="1" indent="0">
              <a:spcBef>
                <a:spcPts val="600"/>
              </a:spcBef>
              <a:spcAft>
                <a:spcPts val="600"/>
              </a:spcAft>
              <a:buNone/>
            </a:pPr>
            <a:endParaRPr lang="el-GR" sz="1400" b="1" dirty="0" smtClean="0"/>
          </a:p>
        </p:txBody>
      </p:sp>
    </p:spTree>
    <p:extLst>
      <p:ext uri="{BB962C8B-B14F-4D97-AF65-F5344CB8AC3E}">
        <p14:creationId xmlns:p14="http://schemas.microsoft.com/office/powerpoint/2010/main" val="11240478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z="2400" cap="none" dirty="0" smtClean="0"/>
              <a:t/>
            </a:r>
            <a:br>
              <a:rPr lang="el-GR" sz="2400" cap="none" dirty="0" smtClean="0"/>
            </a:br>
            <a:r>
              <a:rPr lang="el-GR" sz="2400" cap="none" dirty="0" smtClean="0"/>
              <a:t>ΠΡΟΣΘΕΤΟ ΥΛΙΚΟ ΠΟΥ ΑΞΙΟΠΟΙΗΘΗΚΕ</a:t>
            </a:r>
            <a:br>
              <a:rPr lang="el-GR" sz="2400" cap="none" dirty="0" smtClean="0"/>
            </a:br>
            <a:endParaRPr lang="el-GR" sz="2400" cap="none" dirty="0"/>
          </a:p>
        </p:txBody>
      </p:sp>
      <p:sp>
        <p:nvSpPr>
          <p:cNvPr id="5" name="Slide Number Placeholder 4"/>
          <p:cNvSpPr>
            <a:spLocks noGrp="1"/>
          </p:cNvSpPr>
          <p:nvPr>
            <p:ph type="sldNum" sz="quarter" idx="12"/>
          </p:nvPr>
        </p:nvSpPr>
        <p:spPr/>
        <p:txBody>
          <a:bodyPr/>
          <a:lstStyle/>
          <a:p>
            <a:fld id="{2754ED01-E2A0-4C1E-8E21-014B99041579}" type="slidenum">
              <a:rPr lang="en-US" smtClean="0"/>
              <a:pPr/>
              <a:t>38</a:t>
            </a:fld>
            <a:endParaRPr lang="en-US" dirty="0"/>
          </a:p>
        </p:txBody>
      </p:sp>
      <p:sp>
        <p:nvSpPr>
          <p:cNvPr id="7" name="Content Placeholder 6"/>
          <p:cNvSpPr>
            <a:spLocks noGrp="1"/>
          </p:cNvSpPr>
          <p:nvPr>
            <p:ph sz="half" idx="2"/>
          </p:nvPr>
        </p:nvSpPr>
        <p:spPr/>
        <p:txBody>
          <a:bodyPr>
            <a:normAutofit fontScale="92500" lnSpcReduction="20000"/>
          </a:bodyPr>
          <a:lstStyle/>
          <a:p>
            <a:pPr marL="0" lvl="1" indent="0">
              <a:buNone/>
            </a:pPr>
            <a:r>
              <a:rPr lang="el-GR" b="1" dirty="0" smtClean="0"/>
              <a:t>Πρόσθετο υλικό που αξιοποιήθηκε</a:t>
            </a:r>
          </a:p>
          <a:p>
            <a:pPr lvl="1"/>
            <a:r>
              <a:rPr lang="el-GR" dirty="0" smtClean="0"/>
              <a:t>Αναφορά σε άλλο υλικό που αξιοποιήθηκε. </a:t>
            </a:r>
          </a:p>
          <a:p>
            <a:pPr lvl="2">
              <a:buFont typeface="Arial" pitchFamily="34" charset="0"/>
              <a:buChar char="•"/>
            </a:pPr>
            <a:r>
              <a:rPr lang="el-GR" dirty="0" smtClean="0"/>
              <a:t>Βιβλία</a:t>
            </a:r>
          </a:p>
          <a:p>
            <a:pPr lvl="3">
              <a:buFont typeface="Arial" pitchFamily="34" charset="0"/>
              <a:buChar char="•"/>
            </a:pPr>
            <a:r>
              <a:rPr lang="el-GR" dirty="0"/>
              <a:t>«Περιβάλλον και κοινωνία. Μια σχέση σε αδιάκοπη εξέλιξη» Κ.Τσαμπούκου-Σκαναβή </a:t>
            </a:r>
            <a:r>
              <a:rPr lang="el-GR" dirty="0" smtClean="0"/>
              <a:t>Εκδ.Καλειδοσκόπιο</a:t>
            </a:r>
            <a:endParaRPr lang="en-US" dirty="0" smtClean="0"/>
          </a:p>
          <a:p>
            <a:pPr lvl="3">
              <a:buFont typeface="Arial" pitchFamily="34" charset="0"/>
              <a:buChar char="•"/>
            </a:pPr>
            <a:r>
              <a:rPr lang="el-GR" dirty="0"/>
              <a:t>«Περιβαλλοντική ηθική: Από την έρευνα και τη θεωρία στην εφαρμογή». Θεοδωροπούλου, Ε., Καΐλα Μ., </a:t>
            </a:r>
            <a:r>
              <a:rPr lang="el-GR" dirty="0" err="1"/>
              <a:t>Bonnett</a:t>
            </a:r>
            <a:r>
              <a:rPr lang="el-GR" dirty="0"/>
              <a:t>, M., </a:t>
            </a:r>
            <a:r>
              <a:rPr lang="el-GR" dirty="0" err="1"/>
              <a:t>Larrere</a:t>
            </a:r>
            <a:r>
              <a:rPr lang="el-GR" dirty="0"/>
              <a:t>, C., (</a:t>
            </a:r>
            <a:r>
              <a:rPr lang="el-GR" dirty="0" err="1"/>
              <a:t>επιμ</a:t>
            </a:r>
            <a:r>
              <a:rPr lang="el-GR" dirty="0"/>
              <a:t>.), (2009), Εκδόσεις Ατραπός</a:t>
            </a:r>
            <a:r>
              <a:rPr lang="el-GR" dirty="0" smtClean="0"/>
              <a:t>.</a:t>
            </a:r>
            <a:endParaRPr lang="en-US" dirty="0" smtClean="0"/>
          </a:p>
          <a:p>
            <a:pPr lvl="3">
              <a:buFont typeface="Arial" pitchFamily="34" charset="0"/>
              <a:buChar char="•"/>
            </a:pPr>
            <a:r>
              <a:rPr lang="el-GR" dirty="0"/>
              <a:t>«Ήπιες Μορφές Ενέργειας: Διδακτική προσέγγιση με το παραδοσιακό και το εποικοδομητικό πρότυπο». </a:t>
            </a:r>
            <a:r>
              <a:rPr lang="el-GR" dirty="0" err="1"/>
              <a:t>Κουτσούμπας</a:t>
            </a:r>
            <a:r>
              <a:rPr lang="el-GR" dirty="0"/>
              <a:t>, Χ., (2006), Έκδοση: Ελληνικά Γράμματα</a:t>
            </a:r>
            <a:endParaRPr lang="el-GR" dirty="0" smtClean="0"/>
          </a:p>
          <a:p>
            <a:pPr lvl="2">
              <a:buFont typeface="Arial" pitchFamily="34" charset="0"/>
              <a:buChar char="•"/>
            </a:pPr>
            <a:r>
              <a:rPr lang="el-GR" dirty="0" err="1" smtClean="0"/>
              <a:t>Websites</a:t>
            </a:r>
            <a:endParaRPr lang="el-GR" dirty="0" smtClean="0"/>
          </a:p>
          <a:p>
            <a:pPr lvl="3">
              <a:buFont typeface="Arial" pitchFamily="34" charset="0"/>
              <a:buChar char="•"/>
            </a:pPr>
            <a:r>
              <a:rPr lang="el-GR" dirty="0"/>
              <a:t>«Φωτόδεντρο/Εκπαιδευτικά Βίντεο</a:t>
            </a:r>
            <a:r>
              <a:rPr lang="el-GR" dirty="0" smtClean="0"/>
              <a:t>»</a:t>
            </a:r>
          </a:p>
          <a:p>
            <a:pPr marL="466344" lvl="3" indent="0">
              <a:buNone/>
            </a:pPr>
            <a:r>
              <a:rPr lang="el-GR" dirty="0"/>
              <a:t> </a:t>
            </a:r>
            <a:r>
              <a:rPr lang="el-GR" dirty="0" smtClean="0"/>
              <a:t>  </a:t>
            </a:r>
            <a:r>
              <a:rPr lang="en-US" dirty="0">
                <a:hlinkClick r:id="rId2" tooltip="http://photodentro.edu.gr/video"/>
              </a:rPr>
              <a:t>http://</a:t>
            </a:r>
            <a:r>
              <a:rPr lang="en-US" dirty="0" smtClean="0">
                <a:hlinkClick r:id="rId2" tooltip="http://photodentro.edu.gr/video"/>
              </a:rPr>
              <a:t>photodentro.edu.gr/video</a:t>
            </a:r>
            <a:endParaRPr lang="el-GR" dirty="0" smtClean="0"/>
          </a:p>
          <a:p>
            <a:pPr lvl="3">
              <a:buFont typeface="Arial" pitchFamily="34" charset="0"/>
              <a:buChar char="•"/>
            </a:pPr>
            <a:r>
              <a:rPr lang="el-GR" dirty="0"/>
              <a:t>«Φωτόδεντρο/Ανοιχτές Εκπαιδευτικές Πρακτικές» </a:t>
            </a:r>
            <a:r>
              <a:rPr lang="el-GR" dirty="0">
                <a:hlinkClick r:id="rId3" tooltip="http://photodentro.edu.gr/oep/"/>
              </a:rPr>
              <a:t>http://</a:t>
            </a:r>
            <a:r>
              <a:rPr lang="el-GR" dirty="0" smtClean="0">
                <a:hlinkClick r:id="rId3" tooltip="http://photodentro.edu.gr/oep/"/>
              </a:rPr>
              <a:t>photodentro.edu.gr/oep/Λογισμικό</a:t>
            </a:r>
            <a:endParaRPr lang="el-GR" dirty="0" smtClean="0"/>
          </a:p>
          <a:p>
            <a:pPr lvl="3">
              <a:buFont typeface="Arial" pitchFamily="34" charset="0"/>
              <a:buChar char="•"/>
            </a:pPr>
            <a:r>
              <a:rPr lang="el-GR" dirty="0"/>
              <a:t>Εκπαιδευτική Τηλεόραση </a:t>
            </a:r>
            <a:r>
              <a:rPr lang="en-US" dirty="0">
                <a:hlinkClick r:id="rId4" tooltip="http://www.edutv.gr/"/>
              </a:rPr>
              <a:t>http://www.edutv.gr</a:t>
            </a:r>
            <a:r>
              <a:rPr lang="en-US" dirty="0" smtClean="0">
                <a:hlinkClick r:id="rId4" tooltip="http://www.edutv.gr/"/>
              </a:rPr>
              <a:t>/</a:t>
            </a:r>
            <a:endParaRPr lang="el-GR" dirty="0" smtClean="0"/>
          </a:p>
          <a:p>
            <a:pPr marL="466344" lvl="3" indent="0">
              <a:buNone/>
            </a:pPr>
            <a:r>
              <a:rPr lang="el-GR" dirty="0"/>
              <a:t>Πανελλήνιο Σχολικό </a:t>
            </a:r>
            <a:r>
              <a:rPr lang="el-GR" dirty="0" smtClean="0"/>
              <a:t>Δίκτυο</a:t>
            </a:r>
          </a:p>
          <a:p>
            <a:pPr marL="466344" lvl="3" indent="0">
              <a:buNone/>
            </a:pPr>
            <a:r>
              <a:rPr lang="el-GR" dirty="0" smtClean="0"/>
              <a:t> </a:t>
            </a:r>
            <a:r>
              <a:rPr lang="el-GR" dirty="0">
                <a:hlinkClick r:id="rId5" tooltip="http://www.sch.gr/"/>
              </a:rPr>
              <a:t>http://www.sch.gr/</a:t>
            </a:r>
            <a:r>
              <a:rPr lang="el-GR" dirty="0"/>
              <a:t> </a:t>
            </a:r>
            <a:endParaRPr lang="el-GR" dirty="0" smtClean="0"/>
          </a:p>
          <a:p>
            <a:endParaRPr lang="el-G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ΣΧΕΔΙΑΣΜΟΣ ΤΗΣ ανοιχτησ εκπαιδευτικησ ΠΡΑΚΤΙΚΗΣ</a:t>
            </a:r>
            <a:endParaRPr lang="el-GR" dirty="0"/>
          </a:p>
        </p:txBody>
      </p:sp>
      <p:sp>
        <p:nvSpPr>
          <p:cNvPr id="3" name="Slide Number Placeholder 2"/>
          <p:cNvSpPr>
            <a:spLocks noGrp="1"/>
          </p:cNvSpPr>
          <p:nvPr>
            <p:ph type="sldNum" sz="quarter" idx="12"/>
          </p:nvPr>
        </p:nvSpPr>
        <p:spPr/>
        <p:txBody>
          <a:bodyPr/>
          <a:lstStyle/>
          <a:p>
            <a:fld id="{2754ED01-E2A0-4C1E-8E21-014B99041579}" type="slidenum">
              <a:rPr lang="en-US" smtClean="0"/>
              <a:pPr/>
              <a:t>4</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FFFFFF">
              <a:alpha val="34118"/>
            </a:srgbClr>
          </a:solidFill>
        </p:spPr>
        <p:txBody>
          <a:bodyPr/>
          <a:lstStyle/>
          <a:p>
            <a:r>
              <a:rPr lang="el-GR" cap="none" dirty="0" smtClean="0"/>
              <a:t>ΣΤΟΙΧΕΙΑ ΣΧΕΔΙΑΣΜΟΥ </a:t>
            </a:r>
            <a:endParaRPr lang="el-GR" cap="none" dirty="0"/>
          </a:p>
        </p:txBody>
      </p:sp>
      <p:sp>
        <p:nvSpPr>
          <p:cNvPr id="3" name="Slide Number Placeholder 2"/>
          <p:cNvSpPr>
            <a:spLocks noGrp="1"/>
          </p:cNvSpPr>
          <p:nvPr>
            <p:ph type="sldNum" sz="quarter" idx="12"/>
          </p:nvPr>
        </p:nvSpPr>
        <p:spPr/>
        <p:txBody>
          <a:bodyPr/>
          <a:lstStyle/>
          <a:p>
            <a:fld id="{2754ED01-E2A0-4C1E-8E21-014B99041579}" type="slidenum">
              <a:rPr lang="en-US" smtClean="0"/>
              <a:pPr/>
              <a:t>5</a:t>
            </a:fld>
            <a:endParaRPr lang="en-US" dirty="0"/>
          </a:p>
        </p:txBody>
      </p:sp>
      <p:sp>
        <p:nvSpPr>
          <p:cNvPr id="5" name="Content Placeholder 4"/>
          <p:cNvSpPr>
            <a:spLocks noGrp="1"/>
          </p:cNvSpPr>
          <p:nvPr>
            <p:ph sz="half" idx="2"/>
          </p:nvPr>
        </p:nvSpPr>
        <p:spPr>
          <a:xfrm>
            <a:off x="505697" y="891255"/>
            <a:ext cx="8027229" cy="4129087"/>
          </a:xfrm>
        </p:spPr>
        <p:txBody>
          <a:bodyPr>
            <a:normAutofit/>
          </a:bodyPr>
          <a:lstStyle/>
          <a:p>
            <a:pPr marL="0" indent="0">
              <a:spcBef>
                <a:spcPts val="600"/>
              </a:spcBef>
            </a:pPr>
            <a:r>
              <a:rPr lang="el-GR" sz="2000" dirty="0" smtClean="0"/>
              <a:t>Είναι γεγονός ότι </a:t>
            </a:r>
            <a:r>
              <a:rPr lang="el-GR" sz="2000" b="1" dirty="0"/>
              <a:t>αν από τα μαθητικά μας χρόνια υιοθετούσαμε την οικολογική νοοτροπία</a:t>
            </a:r>
            <a:r>
              <a:rPr lang="el-GR" sz="2000" dirty="0"/>
              <a:t>, τότε </a:t>
            </a:r>
            <a:r>
              <a:rPr lang="el-GR" sz="2000" b="1" dirty="0"/>
              <a:t>στην ενηλικίωση</a:t>
            </a:r>
            <a:r>
              <a:rPr lang="el-GR" sz="2000" dirty="0"/>
              <a:t> μας δε θα είχαμε ανάγκη από διδαχές και </a:t>
            </a:r>
            <a:r>
              <a:rPr lang="el-GR" sz="2000" b="1" dirty="0"/>
              <a:t>θα είχαμε πλήρη επίγνωση της ασυνειδησίας μας απέναντι στο </a:t>
            </a:r>
            <a:r>
              <a:rPr lang="el-GR" sz="2000" b="1" dirty="0" smtClean="0"/>
              <a:t>φυσικό </a:t>
            </a:r>
            <a:r>
              <a:rPr lang="el-GR" sz="2000" b="1" dirty="0"/>
              <a:t>περιβάλλον</a:t>
            </a:r>
            <a:r>
              <a:rPr lang="el-GR" sz="2000" b="1" dirty="0" smtClean="0"/>
              <a:t>…</a:t>
            </a:r>
          </a:p>
          <a:p>
            <a:pPr marL="0" indent="0">
              <a:spcBef>
                <a:spcPts val="600"/>
              </a:spcBef>
            </a:pPr>
            <a:r>
              <a:rPr lang="el-GR" sz="2000" b="1" dirty="0"/>
              <a:t>Η Περιβαλλοντική Επιτροπή </a:t>
            </a:r>
            <a:r>
              <a:rPr lang="el-GR" sz="2000" dirty="0"/>
              <a:t>αποτέλεσε </a:t>
            </a:r>
            <a:r>
              <a:rPr lang="el-GR" sz="2000" b="1" dirty="0"/>
              <a:t>καινοτομία</a:t>
            </a:r>
            <a:r>
              <a:rPr lang="el-GR" sz="2000" dirty="0"/>
              <a:t> για τα δεδομένα της σχολικής κοινότητας, παίζοντας τον ρόλο  του συνδετικού κρίκου ανάμεσα σε μαθητές, εκπαιδευτικούς, γονείς, το διοικητικό προσωπικό του σχολείου, την Τοπική Αυτοδιοίκηση και άλλους τοπικούς φορείς, </a:t>
            </a:r>
            <a:r>
              <a:rPr lang="el-GR" sz="2000" b="1" dirty="0"/>
              <a:t>υπηρετώντας τη διεύρυνση της δημοκρατίας, την εκπαίδευση των μαθητών στο διάλογο και τη συµµετοχή και την ανάδειξη ενός νέου ρόλου των μαθητών στη σχολική ζωή.</a:t>
            </a:r>
          </a:p>
        </p:txBody>
      </p:sp>
    </p:spTree>
    <p:extLst>
      <p:ext uri="{BB962C8B-B14F-4D97-AF65-F5344CB8AC3E}">
        <p14:creationId xmlns:p14="http://schemas.microsoft.com/office/powerpoint/2010/main" val="32744308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cap="none" dirty="0"/>
              <a:t>ΣΤΟΙΧΕΙΑ ΣΧΕΔΙΑΣΜΟΥ </a:t>
            </a:r>
            <a:endParaRPr lang="el-GR" dirty="0"/>
          </a:p>
        </p:txBody>
      </p:sp>
      <p:sp>
        <p:nvSpPr>
          <p:cNvPr id="3" name="Θέση αριθμού διαφάνειας 2"/>
          <p:cNvSpPr>
            <a:spLocks noGrp="1"/>
          </p:cNvSpPr>
          <p:nvPr>
            <p:ph type="sldNum" sz="quarter" idx="12"/>
          </p:nvPr>
        </p:nvSpPr>
        <p:spPr/>
        <p:txBody>
          <a:bodyPr/>
          <a:lstStyle/>
          <a:p>
            <a:fld id="{2754ED01-E2A0-4C1E-8E21-014B99041579}" type="slidenum">
              <a:rPr lang="en-US" smtClean="0"/>
              <a:pPr/>
              <a:t>6</a:t>
            </a:fld>
            <a:endParaRPr lang="en-US" dirty="0"/>
          </a:p>
        </p:txBody>
      </p:sp>
      <p:sp>
        <p:nvSpPr>
          <p:cNvPr id="4" name="Θέση περιεχομένου 3"/>
          <p:cNvSpPr>
            <a:spLocks noGrp="1"/>
          </p:cNvSpPr>
          <p:nvPr>
            <p:ph sz="half" idx="2"/>
          </p:nvPr>
        </p:nvSpPr>
        <p:spPr>
          <a:xfrm>
            <a:off x="128789" y="505697"/>
            <a:ext cx="8500056" cy="4298123"/>
          </a:xfrm>
        </p:spPr>
        <p:txBody>
          <a:bodyPr>
            <a:noAutofit/>
          </a:bodyPr>
          <a:lstStyle/>
          <a:p>
            <a:pPr algn="just"/>
            <a:r>
              <a:rPr lang="el-GR" sz="1900" b="1" dirty="0" smtClean="0"/>
              <a:t>      Η σύνταξη από κοινού </a:t>
            </a:r>
            <a:r>
              <a:rPr lang="el-GR" sz="1900" dirty="0" smtClean="0"/>
              <a:t>του Οικοκώδικα αποτελεί την </a:t>
            </a:r>
            <a:r>
              <a:rPr lang="el-GR" sz="1900" b="1" dirty="0" smtClean="0"/>
              <a:t>προστιθέμενη αξία της ΑΕΠ</a:t>
            </a:r>
            <a:r>
              <a:rPr lang="el-GR" sz="1900" dirty="0" smtClean="0"/>
              <a:t> καθώς αποδεικνύει με σαφή και ευρηματικό τρόπο, </a:t>
            </a:r>
            <a:r>
              <a:rPr lang="el-GR" sz="1900" b="1" dirty="0" smtClean="0"/>
              <a:t>τη δέσμευσή του σχολείου για τη βελτίωση των περιβαλλοντικών επιδόσεων του στα επιλεγμένα θέματα-πεδία δράσης. </a:t>
            </a:r>
            <a:r>
              <a:rPr lang="el-GR" sz="1900" dirty="0" smtClean="0"/>
              <a:t>Το περιεχόμενο του θα επανεξετάζεται σε τακτά χρονικά διαστήματα για να διασφαλίζεται ότι θα συνεχίσει να αντικατοπτρίζει τους στόχους του </a:t>
            </a:r>
            <a:r>
              <a:rPr lang="el-GR" sz="1900" b="1" dirty="0" smtClean="0"/>
              <a:t>οικολογικού σχολείου.</a:t>
            </a:r>
            <a:endParaRPr lang="el-GR" sz="1900" b="1" dirty="0"/>
          </a:p>
          <a:p>
            <a:pPr algn="just"/>
            <a:r>
              <a:rPr lang="el-GR" sz="1900" dirty="0" smtClean="0"/>
              <a:t>       Μέσα </a:t>
            </a:r>
            <a:r>
              <a:rPr lang="el-GR" sz="1900" dirty="0"/>
              <a:t>από τον Οικοκώδικα:</a:t>
            </a:r>
          </a:p>
          <a:p>
            <a:pPr algn="just"/>
            <a:r>
              <a:rPr lang="el-GR" sz="1900" dirty="0" smtClean="0"/>
              <a:t>       •</a:t>
            </a:r>
            <a:r>
              <a:rPr lang="el-GR" sz="1900" dirty="0"/>
              <a:t> </a:t>
            </a:r>
            <a:r>
              <a:rPr lang="el-GR" sz="1900" dirty="0" smtClean="0"/>
              <a:t> </a:t>
            </a:r>
            <a:r>
              <a:rPr lang="el-GR" sz="1900" b="1" dirty="0" smtClean="0"/>
              <a:t>Τίθεται </a:t>
            </a:r>
            <a:r>
              <a:rPr lang="el-GR" sz="1900" b="1" dirty="0"/>
              <a:t>η ηθική διάσταση των </a:t>
            </a:r>
            <a:r>
              <a:rPr lang="el-GR" sz="1900" dirty="0"/>
              <a:t>ζητημάτων και κωδικοποιούνται οι αξίες της σχολικής ζωής.</a:t>
            </a:r>
          </a:p>
          <a:p>
            <a:pPr algn="just"/>
            <a:r>
              <a:rPr lang="el-GR" sz="1900" dirty="0" smtClean="0"/>
              <a:t>       •</a:t>
            </a:r>
            <a:r>
              <a:rPr lang="el-GR" sz="1900" dirty="0"/>
              <a:t> </a:t>
            </a:r>
            <a:r>
              <a:rPr lang="el-GR" sz="1900" b="1" dirty="0" smtClean="0"/>
              <a:t>Επικοινωνούνται </a:t>
            </a:r>
            <a:r>
              <a:rPr lang="el-GR" sz="1900" b="1" dirty="0"/>
              <a:t>οι ιδέες και οι προσδοκίες μαθητών </a:t>
            </a:r>
            <a:r>
              <a:rPr lang="el-GR" sz="1900" dirty="0"/>
              <a:t>και εκπαιδευτικών</a:t>
            </a:r>
          </a:p>
          <a:p>
            <a:pPr algn="just"/>
            <a:r>
              <a:rPr lang="el-GR" sz="1900" dirty="0" smtClean="0"/>
              <a:t>       •</a:t>
            </a:r>
            <a:r>
              <a:rPr lang="el-GR" sz="1900" dirty="0"/>
              <a:t> </a:t>
            </a:r>
            <a:r>
              <a:rPr lang="el-GR" sz="1900" dirty="0" smtClean="0"/>
              <a:t>Επικυρώνεται </a:t>
            </a:r>
            <a:r>
              <a:rPr lang="el-GR" sz="1900" dirty="0"/>
              <a:t>η </a:t>
            </a:r>
            <a:r>
              <a:rPr lang="el-GR" sz="1900" b="1" dirty="0"/>
              <a:t>δέσμευση της σχολικής κοινότητας </a:t>
            </a:r>
            <a:r>
              <a:rPr lang="el-GR" sz="1900" dirty="0"/>
              <a:t>στους στόχους </a:t>
            </a:r>
            <a:r>
              <a:rPr lang="el-GR" sz="1900" dirty="0" smtClean="0"/>
              <a:t>της ΑΕΠ.</a:t>
            </a:r>
            <a:endParaRPr lang="el-GR" sz="1900" dirty="0"/>
          </a:p>
          <a:p>
            <a:endParaRPr lang="el-GR" sz="1900" dirty="0"/>
          </a:p>
        </p:txBody>
      </p:sp>
    </p:spTree>
    <p:extLst>
      <p:ext uri="{BB962C8B-B14F-4D97-AF65-F5344CB8AC3E}">
        <p14:creationId xmlns:p14="http://schemas.microsoft.com/office/powerpoint/2010/main" val="2685913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ΔΙΔΑΚΤΙΚΟΙ ΣΤΟΧΟΙ</a:t>
            </a:r>
          </a:p>
        </p:txBody>
      </p:sp>
      <p:sp>
        <p:nvSpPr>
          <p:cNvPr id="3" name="Slide Number Placeholder 2"/>
          <p:cNvSpPr>
            <a:spLocks noGrp="1"/>
          </p:cNvSpPr>
          <p:nvPr>
            <p:ph type="sldNum" sz="quarter" idx="12"/>
          </p:nvPr>
        </p:nvSpPr>
        <p:spPr/>
        <p:txBody>
          <a:bodyPr/>
          <a:lstStyle/>
          <a:p>
            <a:fld id="{2754ED01-E2A0-4C1E-8E21-014B99041579}" type="slidenum">
              <a:rPr lang="en-US" smtClean="0"/>
              <a:pPr/>
              <a:t>7</a:t>
            </a:fld>
            <a:endParaRPr lang="en-US" dirty="0"/>
          </a:p>
        </p:txBody>
      </p:sp>
      <p:sp>
        <p:nvSpPr>
          <p:cNvPr id="6" name="Content Placeholder 5"/>
          <p:cNvSpPr>
            <a:spLocks noGrp="1"/>
          </p:cNvSpPr>
          <p:nvPr>
            <p:ph sz="half" idx="2"/>
          </p:nvPr>
        </p:nvSpPr>
        <p:spPr>
          <a:xfrm>
            <a:off x="492819" y="531455"/>
            <a:ext cx="8226178" cy="4129087"/>
          </a:xfrm>
        </p:spPr>
        <p:txBody>
          <a:bodyPr>
            <a:normAutofit fontScale="25000" lnSpcReduction="20000"/>
          </a:bodyPr>
          <a:lstStyle/>
          <a:p>
            <a:r>
              <a:rPr lang="el-GR" sz="5200" b="1" dirty="0" smtClean="0"/>
              <a:t>Διδακτικοί στόχοι</a:t>
            </a:r>
          </a:p>
          <a:p>
            <a:pPr lvl="1">
              <a:spcBef>
                <a:spcPts val="600"/>
              </a:spcBef>
            </a:pPr>
            <a:r>
              <a:rPr lang="el-GR" sz="5200" b="1" dirty="0"/>
              <a:t>Στόχοι σχετικοί με το γνωστικό </a:t>
            </a:r>
            <a:r>
              <a:rPr lang="el-GR" sz="5200" b="1" dirty="0" smtClean="0"/>
              <a:t>αντικείμενο</a:t>
            </a:r>
            <a:endParaRPr lang="en-US" sz="5200" b="1" dirty="0"/>
          </a:p>
          <a:p>
            <a:pPr marL="457200" lvl="1" indent="-457200">
              <a:spcBef>
                <a:spcPts val="600"/>
              </a:spcBef>
              <a:buFont typeface="+mj-lt"/>
              <a:buAutoNum type="arabicPeriod"/>
            </a:pPr>
            <a:r>
              <a:rPr lang="el-GR" sz="5200" dirty="0" smtClean="0"/>
              <a:t>Η διερεύνηση σε βάθος οικολογικών εννοιών </a:t>
            </a:r>
            <a:r>
              <a:rPr lang="el-GR" sz="5200" dirty="0"/>
              <a:t>όπως το </a:t>
            </a:r>
            <a:r>
              <a:rPr lang="el-GR" sz="5200" b="1" dirty="0"/>
              <a:t>«οικολογικό αποτύπωμα»</a:t>
            </a:r>
            <a:r>
              <a:rPr lang="el-GR" sz="5200" dirty="0"/>
              <a:t>, </a:t>
            </a:r>
            <a:r>
              <a:rPr lang="el-GR" sz="5200" dirty="0" smtClean="0"/>
              <a:t>οι </a:t>
            </a:r>
            <a:r>
              <a:rPr lang="el-GR" sz="5200" b="1" dirty="0"/>
              <a:t>συμβατικές και ανανεώσιμες πηγές ενέργειας</a:t>
            </a:r>
            <a:r>
              <a:rPr lang="el-GR" sz="5200" dirty="0"/>
              <a:t>, η</a:t>
            </a:r>
            <a:r>
              <a:rPr lang="el-GR" sz="5200" dirty="0" smtClean="0"/>
              <a:t> </a:t>
            </a:r>
            <a:r>
              <a:rPr lang="el-GR" sz="5200" dirty="0"/>
              <a:t>αλόγιστη υπερκατανάλωση που μας οδηγούν οι διαφημίσεις, η</a:t>
            </a:r>
            <a:r>
              <a:rPr lang="el-GR" sz="5200" b="1" dirty="0" smtClean="0"/>
              <a:t> </a:t>
            </a:r>
            <a:r>
              <a:rPr lang="el-GR" sz="5200" b="1" dirty="0"/>
              <a:t>σωστή διαχείριση των απορριμμάτων</a:t>
            </a:r>
            <a:r>
              <a:rPr lang="el-GR" sz="5200" dirty="0"/>
              <a:t>, η</a:t>
            </a:r>
            <a:r>
              <a:rPr lang="el-GR" sz="5200" dirty="0" smtClean="0"/>
              <a:t>  </a:t>
            </a:r>
            <a:r>
              <a:rPr lang="el-GR" sz="5200" dirty="0"/>
              <a:t>βλαπτική </a:t>
            </a:r>
            <a:r>
              <a:rPr lang="el-GR" sz="5200" dirty="0" smtClean="0"/>
              <a:t>είσοδος </a:t>
            </a:r>
            <a:r>
              <a:rPr lang="el-GR" sz="5200" dirty="0"/>
              <a:t>στην τροφική αλυσίδα της </a:t>
            </a:r>
            <a:r>
              <a:rPr lang="el-GR" sz="5200" b="1" dirty="0"/>
              <a:t>ρύπανσης του περιβάλλοντος</a:t>
            </a:r>
            <a:r>
              <a:rPr lang="el-GR" sz="5200" dirty="0"/>
              <a:t> κ.ά. </a:t>
            </a:r>
            <a:endParaRPr lang="el-GR" sz="5200" dirty="0" smtClean="0"/>
          </a:p>
          <a:p>
            <a:pPr marL="457200" lvl="1" indent="-457200">
              <a:spcBef>
                <a:spcPts val="600"/>
              </a:spcBef>
              <a:buFont typeface="+mj-lt"/>
              <a:buAutoNum type="arabicPeriod"/>
            </a:pPr>
            <a:r>
              <a:rPr lang="el-GR" sz="5200" dirty="0" smtClean="0"/>
              <a:t>Να </a:t>
            </a:r>
            <a:r>
              <a:rPr lang="el-GR" sz="5200" dirty="0"/>
              <a:t>συνταχθεί από τους μαθητές και καθηγητές του Γυμνασίου Κοίμησης, ένα </a:t>
            </a:r>
            <a:r>
              <a:rPr lang="el-GR" sz="5200" b="1" dirty="0"/>
              <a:t>σύνολο κανόνων περιβαλλοντικής συμπεριφοράς στο σχολείο και στο σπίτι</a:t>
            </a:r>
            <a:r>
              <a:rPr lang="el-GR" sz="5200" dirty="0"/>
              <a:t> , ο λεγόμενος </a:t>
            </a:r>
            <a:r>
              <a:rPr lang="el-GR" sz="5200" b="1" dirty="0"/>
              <a:t>«οικοκώδικας», να τηρηθεί από όλους πιστά η εφαρμογή του</a:t>
            </a:r>
            <a:r>
              <a:rPr lang="el-GR" sz="5200" dirty="0"/>
              <a:t> και αν χρειαστεί κάθε χρόνο </a:t>
            </a:r>
            <a:r>
              <a:rPr lang="el-GR" sz="5200" b="1" dirty="0"/>
              <a:t>να ανανεώνονται οι δεσμεύσεις προς αυτόν. </a:t>
            </a:r>
            <a:endParaRPr lang="el-GR" sz="5200" b="1" dirty="0" smtClean="0"/>
          </a:p>
          <a:p>
            <a:pPr marL="457200" lvl="1" indent="-457200">
              <a:spcBef>
                <a:spcPts val="600"/>
              </a:spcBef>
              <a:buFont typeface="+mj-lt"/>
              <a:buAutoNum type="arabicPeriod"/>
            </a:pPr>
            <a:r>
              <a:rPr lang="el-GR" sz="5200" b="1" dirty="0" smtClean="0"/>
              <a:t>Να γίνει Ιστορική καταγραφή</a:t>
            </a:r>
            <a:r>
              <a:rPr lang="el-GR" sz="5200" dirty="0" smtClean="0"/>
              <a:t> από ιδρύσεως  του Γυμνασίου Κοίμησης και των δέντρων της αυλής του, </a:t>
            </a:r>
            <a:r>
              <a:rPr lang="el-GR" sz="5200" b="1" dirty="0" smtClean="0"/>
              <a:t>μέσω συνέντευξής σε υπερήλικα κάτοικο,</a:t>
            </a:r>
            <a:r>
              <a:rPr lang="el-GR" sz="5200" dirty="0" smtClean="0"/>
              <a:t> προκειμένου να αναδειχθούν και να διασωθούν  άγνωστες Ιστορικές πτυχές του. Οι μαθητές  να νιώσουν συνεχιστές του λειτουργηματικού ρόλου του σχολείου, να δεθούν περισσότερο μαζί του,  να νιώσουν υπεύθυνοι για την προστασία και την προβολή του.</a:t>
            </a:r>
          </a:p>
          <a:p>
            <a:pPr marL="457200" lvl="1" indent="-457200">
              <a:spcBef>
                <a:spcPts val="600"/>
              </a:spcBef>
              <a:buFont typeface="+mj-lt"/>
              <a:buAutoNum type="arabicPeriod"/>
            </a:pPr>
            <a:r>
              <a:rPr lang="el-GR" sz="5200" dirty="0" smtClean="0"/>
              <a:t>Να γίνει </a:t>
            </a:r>
            <a:r>
              <a:rPr lang="el-GR" sz="5200" b="1" dirty="0" smtClean="0"/>
              <a:t>διαθεματική σύνδεση</a:t>
            </a:r>
            <a:r>
              <a:rPr lang="el-GR" sz="5200" dirty="0" smtClean="0"/>
              <a:t> της καταγραφής των δένδρων της αυλής με την ποίηση, τα εικαστικά, την μυθολογία,  </a:t>
            </a:r>
          </a:p>
          <a:p>
            <a:pPr marL="457200" lvl="1" indent="-457200">
              <a:spcBef>
                <a:spcPts val="600"/>
              </a:spcBef>
              <a:buFont typeface="+mj-lt"/>
              <a:buAutoNum type="arabicPeriod"/>
            </a:pPr>
            <a:r>
              <a:rPr lang="el-GR" sz="5200" b="1" dirty="0" smtClean="0"/>
              <a:t>Η διενέργεια έρευνας «Περιβαλλοντικού ελέγχου» του Σχολείου   </a:t>
            </a:r>
            <a:r>
              <a:rPr lang="el-GR" sz="5200" b="1" dirty="0"/>
              <a:t>με δημοσκόπηση και στατιστική ανάλυση αυτής στα πλαίσια του μαθήματος της </a:t>
            </a:r>
            <a:r>
              <a:rPr lang="el-GR" sz="5200" b="1" dirty="0" smtClean="0"/>
              <a:t>στατιστικής. </a:t>
            </a:r>
            <a:r>
              <a:rPr lang="el-GR" sz="5200" dirty="0"/>
              <a:t> </a:t>
            </a:r>
            <a:r>
              <a:rPr lang="el-GR" sz="5200" dirty="0" smtClean="0"/>
              <a:t>Σκοπός η  </a:t>
            </a:r>
            <a:r>
              <a:rPr lang="el-GR" sz="5200" dirty="0"/>
              <a:t>διερεύνηση της πραγματικής κατάστασης του σχολείου σε σχέση µε τα θεματικά πεδία  της ενέργειας, νερού, απορρίµµατα, σχολική αυλή, </a:t>
            </a:r>
            <a:r>
              <a:rPr lang="el-GR" sz="5200" dirty="0" smtClean="0"/>
              <a:t> ποιότητα </a:t>
            </a:r>
            <a:r>
              <a:rPr lang="el-GR" sz="5200" dirty="0"/>
              <a:t>ζωής, και λειτουργικότητα των εσωτερικών χώρων του σχολείου. Μέσα από την </a:t>
            </a:r>
            <a:r>
              <a:rPr lang="el-GR" sz="5200" dirty="0" smtClean="0"/>
              <a:t>έρευνα στόχος να διαφανούν οι </a:t>
            </a:r>
            <a:r>
              <a:rPr lang="el-GR" sz="5200" dirty="0"/>
              <a:t>τομείς στους οποίους χρειάζονται να γίνουν </a:t>
            </a:r>
            <a:r>
              <a:rPr lang="el-GR" sz="5200" dirty="0" smtClean="0"/>
              <a:t>παρεμβάσεις μέσω ενός «</a:t>
            </a:r>
            <a:r>
              <a:rPr lang="el-GR" sz="5200" b="1" dirty="0" smtClean="0"/>
              <a:t>σχεδίου δράσης» που θα σχεδιαστεί από την περιβαλλοντική επιτροπή και να  αποτελέσει </a:t>
            </a:r>
            <a:r>
              <a:rPr lang="el-GR" sz="5200" b="1" dirty="0"/>
              <a:t>τον πυρήνα της εργασίας ενός «Οικολογικού </a:t>
            </a:r>
            <a:r>
              <a:rPr lang="el-GR" sz="5200" b="1" dirty="0" smtClean="0"/>
              <a:t>Σχολείου». </a:t>
            </a:r>
            <a:endParaRPr lang="el-GR" dirty="0" smtClean="0"/>
          </a:p>
          <a:p>
            <a:pPr marL="457200" lvl="1" indent="-457200">
              <a:spcBef>
                <a:spcPts val="600"/>
              </a:spcBef>
              <a:buFont typeface="+mj-lt"/>
              <a:buAutoNum type="arabicPeriod"/>
            </a:pPr>
            <a:endParaRPr lang="el-GR" dirty="0" smtClean="0"/>
          </a:p>
          <a:p>
            <a:r>
              <a:rPr lang="el-GR" b="1" dirty="0" smtClean="0"/>
              <a:t> </a:t>
            </a:r>
            <a:endParaRPr lang="el-GR" b="1" dirty="0"/>
          </a:p>
        </p:txBody>
      </p:sp>
    </p:spTree>
    <p:extLst>
      <p:ext uri="{BB962C8B-B14F-4D97-AF65-F5344CB8AC3E}">
        <p14:creationId xmlns:p14="http://schemas.microsoft.com/office/powerpoint/2010/main" val="9784218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ΔΙΔΑΚΤΙΚΟΙ ΣΤΟΧΟΙ</a:t>
            </a:r>
          </a:p>
        </p:txBody>
      </p:sp>
      <p:sp>
        <p:nvSpPr>
          <p:cNvPr id="3" name="Slide Number Placeholder 2"/>
          <p:cNvSpPr>
            <a:spLocks noGrp="1"/>
          </p:cNvSpPr>
          <p:nvPr>
            <p:ph type="sldNum" sz="quarter" idx="12"/>
          </p:nvPr>
        </p:nvSpPr>
        <p:spPr/>
        <p:txBody>
          <a:bodyPr/>
          <a:lstStyle/>
          <a:p>
            <a:fld id="{2754ED01-E2A0-4C1E-8E21-014B99041579}" type="slidenum">
              <a:rPr lang="en-US" smtClean="0"/>
              <a:pPr/>
              <a:t>8</a:t>
            </a:fld>
            <a:endParaRPr lang="en-US" dirty="0"/>
          </a:p>
        </p:txBody>
      </p:sp>
      <p:sp>
        <p:nvSpPr>
          <p:cNvPr id="6" name="Content Placeholder 5"/>
          <p:cNvSpPr>
            <a:spLocks noGrp="1"/>
          </p:cNvSpPr>
          <p:nvPr>
            <p:ph sz="half" idx="2"/>
          </p:nvPr>
        </p:nvSpPr>
        <p:spPr/>
        <p:txBody>
          <a:bodyPr>
            <a:normAutofit fontScale="25000" lnSpcReduction="20000"/>
          </a:bodyPr>
          <a:lstStyle/>
          <a:p>
            <a:r>
              <a:rPr lang="el-GR" sz="5200" b="1" dirty="0" smtClean="0"/>
              <a:t>Διδακτικοί στόχοι</a:t>
            </a:r>
          </a:p>
          <a:p>
            <a:pPr lvl="1">
              <a:spcBef>
                <a:spcPts val="600"/>
              </a:spcBef>
            </a:pPr>
            <a:r>
              <a:rPr lang="el-GR" sz="5200" dirty="0" smtClean="0"/>
              <a:t>Στόχοι σχετικοί με δεξιότητες που αφορούν στο γνωστικό αντικείμενο: </a:t>
            </a:r>
          </a:p>
          <a:p>
            <a:pPr marL="457200" lvl="1" indent="-457200">
              <a:spcBef>
                <a:spcPts val="600"/>
              </a:spcBef>
              <a:buFont typeface="+mj-lt"/>
              <a:buAutoNum type="arabicPeriod"/>
            </a:pPr>
            <a:r>
              <a:rPr lang="el-GR" sz="5200" b="1" dirty="0" smtClean="0"/>
              <a:t>Να κατανοήσουν την αναγκαιότητα της ανακύκλωσης</a:t>
            </a:r>
            <a:r>
              <a:rPr lang="el-GR" sz="5200" dirty="0" smtClean="0"/>
              <a:t>. </a:t>
            </a:r>
          </a:p>
          <a:p>
            <a:pPr marL="457200" lvl="1" indent="-457200">
              <a:spcBef>
                <a:spcPts val="600"/>
              </a:spcBef>
              <a:buFont typeface="+mj-lt"/>
              <a:buAutoNum type="arabicPeriod"/>
            </a:pPr>
            <a:r>
              <a:rPr lang="el-GR" sz="5200" b="1" dirty="0" smtClean="0"/>
              <a:t>Να αποκτήσουν θετική στάση απέναντι στις ανανεώσιμες πηγές ενέργειας</a:t>
            </a:r>
            <a:r>
              <a:rPr lang="el-GR" sz="5200" dirty="0" smtClean="0"/>
              <a:t> αναγνωρίζοντας ότι είναι εναλλακτικός ανέξοδος και οικολογικός τρόπος λύσης του ενεργειακού ζητήματος. </a:t>
            </a:r>
          </a:p>
          <a:p>
            <a:pPr marL="457200" lvl="1" indent="-457200">
              <a:spcBef>
                <a:spcPts val="600"/>
              </a:spcBef>
              <a:buFont typeface="+mj-lt"/>
              <a:buAutoNum type="arabicPeriod"/>
            </a:pPr>
            <a:r>
              <a:rPr lang="el-GR" sz="5200" b="1" dirty="0" smtClean="0"/>
              <a:t>Να υιοθετήσουν δια βίου την οικολογική νοοτροπία</a:t>
            </a:r>
            <a:r>
              <a:rPr lang="el-GR" sz="5200" dirty="0" smtClean="0"/>
              <a:t>, ξεκινώντας από τα μαθητικά τους χρόνια.</a:t>
            </a:r>
          </a:p>
          <a:p>
            <a:pPr marL="457200" lvl="1" indent="-457200">
              <a:spcBef>
                <a:spcPts val="600"/>
              </a:spcBef>
              <a:buFont typeface="+mj-lt"/>
              <a:buAutoNum type="arabicPeriod"/>
            </a:pPr>
            <a:r>
              <a:rPr lang="el-GR" sz="5200" b="1" dirty="0" smtClean="0"/>
              <a:t>Η ευαισθητοποίηση</a:t>
            </a:r>
            <a:r>
              <a:rPr lang="el-GR" sz="5200" dirty="0" smtClean="0"/>
              <a:t>, </a:t>
            </a:r>
            <a:r>
              <a:rPr lang="el-GR" sz="5200" b="1" dirty="0" smtClean="0"/>
              <a:t>η εκπαίδευση</a:t>
            </a:r>
            <a:r>
              <a:rPr lang="el-GR" sz="5200" dirty="0" smtClean="0"/>
              <a:t> και </a:t>
            </a:r>
            <a:r>
              <a:rPr lang="el-GR" sz="5200" b="1" dirty="0" smtClean="0"/>
              <a:t>η αλλαγή στάσης των μαθητών/τριών μας σε θέματα που αφορούν το περιβάλλον, και ενημέρωση της τοπικής τους κοινωνίας.</a:t>
            </a:r>
          </a:p>
          <a:p>
            <a:pPr marL="457200" lvl="1" indent="-457200">
              <a:spcBef>
                <a:spcPts val="600"/>
              </a:spcBef>
              <a:buFont typeface="+mj-lt"/>
              <a:buAutoNum type="arabicPeriod"/>
            </a:pPr>
            <a:r>
              <a:rPr lang="el-GR" sz="5200" b="1" dirty="0" smtClean="0"/>
              <a:t>Να γίνει βίωμα </a:t>
            </a:r>
            <a:r>
              <a:rPr lang="el-GR" sz="5200" dirty="0" smtClean="0"/>
              <a:t> στους </a:t>
            </a:r>
            <a:r>
              <a:rPr lang="el-GR" sz="5200" b="1" dirty="0" smtClean="0"/>
              <a:t>Μαθητές</a:t>
            </a:r>
            <a:r>
              <a:rPr lang="el-GR" sz="5200" dirty="0" smtClean="0"/>
              <a:t> μας ότι μέσα από την εκπαίδευση για την </a:t>
            </a:r>
            <a:r>
              <a:rPr lang="el-GR" sz="5200" b="1" dirty="0" smtClean="0"/>
              <a:t>προστασία του περιβάλλοντος και της αειφορίας,</a:t>
            </a:r>
            <a:r>
              <a:rPr lang="el-GR" sz="5200" dirty="0" smtClean="0"/>
              <a:t> όλοι μαζί ενωμένοι και κινητοποιημένοι , μπορούμε να πετύχουμε κάτι καλύτερο για το περιβάλλον της Ελληνικής Φύσης και ταυτόχρονα του πλανήτη μας που αντιμετωπίζει απανωτά προβλήματα από την ρύπανση και δυσμενείς συνέπειες από την κλιματική αλλαγή».</a:t>
            </a:r>
          </a:p>
          <a:p>
            <a:pPr marL="457200" lvl="1" indent="-457200">
              <a:spcBef>
                <a:spcPts val="600"/>
              </a:spcBef>
              <a:buFont typeface="+mj-lt"/>
              <a:buAutoNum type="arabicPeriod"/>
            </a:pPr>
            <a:r>
              <a:rPr lang="el-GR" sz="5200" dirty="0" smtClean="0"/>
              <a:t>Μέσα από τον Οικοκώδικα:  Να είναι σε θέση να συντάξουν κανόνες αξιολογώντας την αναγκαιότητα του καθενός. Να </a:t>
            </a:r>
            <a:r>
              <a:rPr lang="el-GR" sz="5200" b="1" dirty="0" smtClean="0"/>
              <a:t>επικυρώσουν τη δέσμευση τους </a:t>
            </a:r>
            <a:r>
              <a:rPr lang="el-GR" sz="5200" dirty="0" smtClean="0"/>
              <a:t>στους κανόνες περιβαλλοντικής συμπεριφοράς </a:t>
            </a:r>
            <a:r>
              <a:rPr lang="el-GR" sz="5200" b="1" dirty="0" smtClean="0"/>
              <a:t>και να βρεθούν σε  επικοινωνία οι ιδέες και οι προσδοκίες μαθητών και εκπαιδευτικών.</a:t>
            </a:r>
          </a:p>
          <a:p>
            <a:pPr marL="457200" lvl="1" indent="-457200">
              <a:spcBef>
                <a:spcPts val="600"/>
              </a:spcBef>
              <a:buFont typeface="+mj-lt"/>
              <a:buAutoNum type="arabicPeriod"/>
            </a:pPr>
            <a:r>
              <a:rPr lang="el-GR" sz="5200" b="1" dirty="0" smtClean="0"/>
              <a:t>Να νιώσουν κομμάτι της Ιστορίας του Σχολείου,</a:t>
            </a:r>
            <a:r>
              <a:rPr lang="el-GR" sz="5200" dirty="0" smtClean="0"/>
              <a:t> και υπεύθυνοι για την αξιόλογη παρουσία τους στο διάβα του χρόνου.</a:t>
            </a:r>
          </a:p>
          <a:p>
            <a:pPr marL="457200" lvl="1" indent="-457200">
              <a:spcBef>
                <a:spcPts val="600"/>
              </a:spcBef>
              <a:buFont typeface="+mj-lt"/>
              <a:buAutoNum type="arabicPeriod"/>
            </a:pPr>
            <a:r>
              <a:rPr lang="el-GR" sz="5200" dirty="0" smtClean="0"/>
              <a:t>Να είναι σε θέση </a:t>
            </a:r>
            <a:r>
              <a:rPr lang="el-GR" sz="5200" b="1" dirty="0" smtClean="0"/>
              <a:t>να σχεδιάζουν ρεαλιστικό σχέδιο δράσης </a:t>
            </a:r>
            <a:r>
              <a:rPr lang="el-GR" sz="5200" dirty="0" smtClean="0"/>
              <a:t>διακρίνοντας μακροχρόνιους και βραχυχρόνιους στόχους υλοποίησης, και να </a:t>
            </a:r>
            <a:r>
              <a:rPr lang="el-GR" sz="5200" b="1" dirty="0" smtClean="0"/>
              <a:t>συμμετέχουν ενεργά στην υλοποίηση του</a:t>
            </a:r>
            <a:r>
              <a:rPr lang="el-GR" sz="5200" dirty="0" smtClean="0"/>
              <a:t>.</a:t>
            </a:r>
          </a:p>
          <a:p>
            <a:pPr marL="457200" lvl="1" indent="-457200">
              <a:spcBef>
                <a:spcPts val="600"/>
              </a:spcBef>
              <a:buFont typeface="+mj-lt"/>
              <a:buAutoNum type="arabicPeriod"/>
            </a:pPr>
            <a:endParaRPr lang="el-GR" dirty="0" smtClean="0"/>
          </a:p>
          <a:p>
            <a:pPr marL="457200" lvl="1" indent="-457200">
              <a:spcBef>
                <a:spcPts val="600"/>
              </a:spcBef>
              <a:buFont typeface="+mj-lt"/>
              <a:buAutoNum type="arabicPeriod"/>
            </a:pPr>
            <a:endParaRPr lang="el-GR" dirty="0"/>
          </a:p>
          <a:p>
            <a:r>
              <a:rPr lang="el-GR" b="1" dirty="0" smtClean="0"/>
              <a:t> </a:t>
            </a:r>
            <a:endParaRPr lang="el-GR" b="1" dirty="0"/>
          </a:p>
        </p:txBody>
      </p:sp>
    </p:spTree>
    <p:extLst>
      <p:ext uri="{BB962C8B-B14F-4D97-AF65-F5344CB8AC3E}">
        <p14:creationId xmlns:p14="http://schemas.microsoft.com/office/powerpoint/2010/main" val="27606364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ΔΙΔΑΚΤΙΚΟΙ ΣΤΟΧΟΙ</a:t>
            </a:r>
          </a:p>
        </p:txBody>
      </p:sp>
      <p:sp>
        <p:nvSpPr>
          <p:cNvPr id="3" name="Slide Number Placeholder 2"/>
          <p:cNvSpPr>
            <a:spLocks noGrp="1"/>
          </p:cNvSpPr>
          <p:nvPr>
            <p:ph type="sldNum" sz="quarter" idx="12"/>
          </p:nvPr>
        </p:nvSpPr>
        <p:spPr/>
        <p:txBody>
          <a:bodyPr/>
          <a:lstStyle/>
          <a:p>
            <a:fld id="{2754ED01-E2A0-4C1E-8E21-014B99041579}" type="slidenum">
              <a:rPr lang="en-US" smtClean="0"/>
              <a:pPr/>
              <a:t>9</a:t>
            </a:fld>
            <a:endParaRPr lang="en-US" dirty="0"/>
          </a:p>
        </p:txBody>
      </p:sp>
      <p:sp>
        <p:nvSpPr>
          <p:cNvPr id="6" name="Content Placeholder 5"/>
          <p:cNvSpPr>
            <a:spLocks noGrp="1"/>
          </p:cNvSpPr>
          <p:nvPr>
            <p:ph sz="half" idx="2"/>
          </p:nvPr>
        </p:nvSpPr>
        <p:spPr/>
        <p:txBody>
          <a:bodyPr>
            <a:normAutofit fontScale="70000" lnSpcReduction="20000"/>
          </a:bodyPr>
          <a:lstStyle/>
          <a:p>
            <a:r>
              <a:rPr lang="el-GR" b="1" dirty="0" smtClean="0"/>
              <a:t>Διδακτικοί στόχοι</a:t>
            </a:r>
          </a:p>
          <a:p>
            <a:pPr lvl="1">
              <a:spcBef>
                <a:spcPts val="600"/>
              </a:spcBef>
            </a:pPr>
            <a:r>
              <a:rPr lang="el-GR" dirty="0" smtClean="0"/>
              <a:t>Στόχοι </a:t>
            </a:r>
            <a:r>
              <a:rPr lang="el-GR" dirty="0"/>
              <a:t>σχετικοί με τη χρήση της τεχνολογίας</a:t>
            </a:r>
            <a:r>
              <a:rPr lang="el-GR" dirty="0" smtClean="0"/>
              <a:t>:</a:t>
            </a:r>
          </a:p>
          <a:p>
            <a:pPr marL="457200" lvl="1" indent="-457200">
              <a:spcBef>
                <a:spcPts val="600"/>
              </a:spcBef>
              <a:buFont typeface="+mj-lt"/>
              <a:buAutoNum type="arabicPeriod"/>
            </a:pPr>
            <a:r>
              <a:rPr lang="el-GR" b="1" dirty="0" smtClean="0"/>
              <a:t>Να είναι σε θέση </a:t>
            </a:r>
            <a:r>
              <a:rPr lang="el-GR" dirty="0" smtClean="0"/>
              <a:t>οι μαθητές μας </a:t>
            </a:r>
            <a:r>
              <a:rPr lang="el-GR" b="1" dirty="0" smtClean="0"/>
              <a:t>να χρησιμοποιούν </a:t>
            </a:r>
            <a:r>
              <a:rPr lang="el-GR" dirty="0" smtClean="0"/>
              <a:t>το ψηφιακό εκπαιδευτικό περιεχόμενο </a:t>
            </a:r>
            <a:r>
              <a:rPr lang="el-GR" b="1" dirty="0" smtClean="0"/>
              <a:t>του φωτόδεντρου</a:t>
            </a:r>
            <a:r>
              <a:rPr lang="el-GR" dirty="0" smtClean="0"/>
              <a:t>, της εκπαιδευτικής τηλεόρασης, του ΠΣΔ κ.ά.</a:t>
            </a:r>
          </a:p>
          <a:p>
            <a:pPr marL="457200" lvl="1" indent="-457200">
              <a:spcBef>
                <a:spcPts val="600"/>
              </a:spcBef>
              <a:buFont typeface="+mj-lt"/>
              <a:buAutoNum type="arabicPeriod"/>
            </a:pPr>
            <a:r>
              <a:rPr lang="el-GR" dirty="0" smtClean="0"/>
              <a:t>Να είναι σε θέση </a:t>
            </a:r>
            <a:r>
              <a:rPr lang="el-GR" b="1" dirty="0" smtClean="0"/>
              <a:t>να χρησιμοποιούν κατάλληλα λογισμικά </a:t>
            </a:r>
            <a:r>
              <a:rPr lang="el-GR" dirty="0" smtClean="0"/>
              <a:t>προκειμένου να κάνουν γραφικές παραστάσεις της στατιστικής ανάλυσης των δημοσκοπήσεων. (ραβδόγραμμα, κυκλικό διάγραμμα…)</a:t>
            </a:r>
            <a:endParaRPr lang="el-GR" dirty="0"/>
          </a:p>
          <a:p>
            <a:pPr lvl="1">
              <a:spcBef>
                <a:spcPts val="600"/>
              </a:spcBef>
            </a:pPr>
            <a:r>
              <a:rPr lang="el-GR" dirty="0"/>
              <a:t>Στόχοι σχετικοί με τις κοινωνικές </a:t>
            </a:r>
            <a:r>
              <a:rPr lang="el-GR" dirty="0" smtClean="0"/>
              <a:t>δεξιότητες</a:t>
            </a:r>
          </a:p>
          <a:p>
            <a:pPr marL="457200" lvl="1" indent="-457200">
              <a:spcBef>
                <a:spcPts val="600"/>
              </a:spcBef>
              <a:buFont typeface="+mj-lt"/>
              <a:buAutoNum type="arabicPeriod"/>
            </a:pPr>
            <a:r>
              <a:rPr lang="el-GR" b="1" dirty="0"/>
              <a:t>Σ</a:t>
            </a:r>
            <a:r>
              <a:rPr lang="el-GR" b="1" dirty="0" smtClean="0"/>
              <a:t>υμμετοχικές </a:t>
            </a:r>
            <a:r>
              <a:rPr lang="el-GR" b="1" dirty="0"/>
              <a:t>διαδικασίες στη λήψη αποφάσεων, στο σχεδιασμό και στην εφαρμογή των δράσεων, ώστε το σχολείο τους να γίνει κοινότητα  αειφορικής συμβίωσης </a:t>
            </a:r>
            <a:r>
              <a:rPr lang="el-GR" dirty="0"/>
              <a:t>σε παιδαγωγικό αλλά και πρακτικό επίπεδο</a:t>
            </a:r>
            <a:r>
              <a:rPr lang="el-GR" dirty="0" smtClean="0"/>
              <a:t>.</a:t>
            </a:r>
          </a:p>
          <a:p>
            <a:pPr marL="457200" lvl="1" indent="-457200">
              <a:spcBef>
                <a:spcPts val="600"/>
              </a:spcBef>
              <a:buFont typeface="+mj-lt"/>
              <a:buAutoNum type="arabicPeriod"/>
            </a:pPr>
            <a:r>
              <a:rPr lang="el-GR" b="1" dirty="0" smtClean="0"/>
              <a:t>Προβληματισμός, συζήτηση </a:t>
            </a:r>
            <a:r>
              <a:rPr lang="el-GR" b="1" dirty="0"/>
              <a:t>με «καταιγισμό ιδεών» </a:t>
            </a:r>
            <a:r>
              <a:rPr lang="el-GR" dirty="0" smtClean="0"/>
              <a:t>μετά την έρευνα οικολογικού ενδιαφέροντος </a:t>
            </a:r>
            <a:r>
              <a:rPr lang="el-GR" b="1" dirty="0" smtClean="0"/>
              <a:t>ώστε να οδηγηθούν από </a:t>
            </a:r>
            <a:r>
              <a:rPr lang="el-GR" b="1" dirty="0"/>
              <a:t>κοινού </a:t>
            </a:r>
            <a:r>
              <a:rPr lang="el-GR" dirty="0"/>
              <a:t>σε συμπεράσματα, τα οποία </a:t>
            </a:r>
            <a:r>
              <a:rPr lang="el-GR" dirty="0" smtClean="0"/>
              <a:t> να προβάλουν  </a:t>
            </a:r>
            <a:r>
              <a:rPr lang="el-GR" dirty="0"/>
              <a:t>μέσω αρχείου παρουσίασης, </a:t>
            </a:r>
            <a:r>
              <a:rPr lang="el-GR" dirty="0" smtClean="0"/>
              <a:t>και να  αποτελέσουν </a:t>
            </a:r>
            <a:r>
              <a:rPr lang="el-GR" dirty="0"/>
              <a:t>μέρος του Οικοκώδικα που </a:t>
            </a:r>
            <a:r>
              <a:rPr lang="el-GR" dirty="0" smtClean="0"/>
              <a:t>συνέταξαν.</a:t>
            </a:r>
          </a:p>
          <a:p>
            <a:pPr marL="457200" lvl="1" indent="-457200">
              <a:spcBef>
                <a:spcPts val="600"/>
              </a:spcBef>
              <a:buFont typeface="+mj-lt"/>
              <a:buAutoNum type="arabicPeriod"/>
            </a:pPr>
            <a:r>
              <a:rPr lang="el-GR" b="1" dirty="0" smtClean="0"/>
              <a:t>Η </a:t>
            </a:r>
            <a:r>
              <a:rPr lang="el-GR" b="1" dirty="0"/>
              <a:t>Περιβαλλοντική Επιτροπή </a:t>
            </a:r>
            <a:r>
              <a:rPr lang="el-GR" b="1" dirty="0" smtClean="0"/>
              <a:t>υπηρέτησε </a:t>
            </a:r>
            <a:r>
              <a:rPr lang="el-GR" b="1" dirty="0"/>
              <a:t>τη διεύρυνση της δημοκρατίας, την εκπαίδευση των μαθητών στο διάλογο και τη συµµετοχή και την ανάδειξη ενός νέου ρόλου των μαθητών στη σχολική ζωή.</a:t>
            </a:r>
            <a:endParaRPr lang="el-GR" sz="2000" dirty="0"/>
          </a:p>
          <a:p>
            <a:pPr marL="457200" lvl="1" indent="-457200">
              <a:spcBef>
                <a:spcPts val="600"/>
              </a:spcBef>
              <a:buFont typeface="+mj-lt"/>
              <a:buAutoNum type="arabicPeriod"/>
            </a:pPr>
            <a:endParaRPr lang="el-GR" dirty="0"/>
          </a:p>
          <a:p>
            <a:pPr marL="457200" lvl="1" indent="-457200">
              <a:spcBef>
                <a:spcPts val="600"/>
              </a:spcBef>
              <a:buFont typeface="+mj-lt"/>
              <a:buAutoNum type="arabicPeriod"/>
            </a:pPr>
            <a:endParaRPr lang="el-GR" b="1" dirty="0"/>
          </a:p>
        </p:txBody>
      </p:sp>
    </p:spTree>
    <p:extLst>
      <p:ext uri="{BB962C8B-B14F-4D97-AF65-F5344CB8AC3E}">
        <p14:creationId xmlns:p14="http://schemas.microsoft.com/office/powerpoint/2010/main" val="366949630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S_Open-Educational-Practices-ppt-Template-v2.0_20_11_2017">
  <a:themeElements>
    <a:clrScheme name="diagonal">
      <a:dk1>
        <a:srgbClr val="000000"/>
      </a:dk1>
      <a:lt1>
        <a:srgbClr val="FFFFFF"/>
      </a:lt1>
      <a:dk2>
        <a:srgbClr val="434342"/>
      </a:dk2>
      <a:lt2>
        <a:srgbClr val="CDD7D9"/>
      </a:lt2>
      <a:accent1>
        <a:srgbClr val="797B7E"/>
      </a:accent1>
      <a:accent2>
        <a:srgbClr val="F96A1B"/>
      </a:accent2>
      <a:accent3>
        <a:srgbClr val="10B7A3"/>
      </a:accent3>
      <a:accent4>
        <a:srgbClr val="7C984A"/>
      </a:accent4>
      <a:accent5>
        <a:srgbClr val="C2AD8D"/>
      </a:accent5>
      <a:accent6>
        <a:srgbClr val="506E94"/>
      </a:accent6>
      <a:hlink>
        <a:srgbClr val="5F5F5F"/>
      </a:hlink>
      <a:folHlink>
        <a:srgbClr val="969696"/>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extLst>
    <a:ext uri="{05A4C25C-085E-4340-85A3-A5531E510DB2}">
      <thm15:themeFamily xmlns:thm15="http://schemas.microsoft.com/office/thememl/2012/main" name="DS-ΙΙ Open-Educational-Practices-ppt-Template v2.0 - 2017-08-31.pptx" id="{BA600860-33AF-443E-BE10-1A8EC187438B}" vid="{99864185-3038-4E8D-BBE2-32E2B733FF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DS-II-Open-Educational-Practices-ppt-Template-v2.0-Ianouarios-2018</Template>
  <TotalTime>3254</TotalTime>
  <Words>5058</Words>
  <Application>Microsoft Office PowerPoint</Application>
  <PresentationFormat>Προβολή στην οθόνη (4:3)</PresentationFormat>
  <Paragraphs>271</Paragraphs>
  <Slides>38</Slides>
  <Notes>4</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38</vt:i4>
      </vt:variant>
    </vt:vector>
  </HeadingPairs>
  <TitlesOfParts>
    <vt:vector size="46" baseType="lpstr">
      <vt:lpstr>Arial</vt:lpstr>
      <vt:lpstr>Calibri</vt:lpstr>
      <vt:lpstr>Cambria</vt:lpstr>
      <vt:lpstr>Franklin Gothic Book</vt:lpstr>
      <vt:lpstr>Perpetua</vt:lpstr>
      <vt:lpstr>Tunga</vt:lpstr>
      <vt:lpstr>Wingdings</vt:lpstr>
      <vt:lpstr>DS_Open-Educational-Practices-ppt-Template-v2.0_20_11_2017</vt:lpstr>
      <vt:lpstr>«Οικοκωδικασ»</vt:lpstr>
      <vt:lpstr>ΣΥΝΤΟΜΗ ΠΕΡΙΓΡΑΦΗ</vt:lpstr>
      <vt:lpstr>ΣΥΝΤΟΜΗ ΠΕΡΙΓΡΑΦΗ</vt:lpstr>
      <vt:lpstr>ΣΧΕΔΙΑΣΜΟΣ ΤΗΣ ανοιχτησ εκπαιδευτικησ ΠΡΑΚΤΙΚΗΣ</vt:lpstr>
      <vt:lpstr>ΣΤΟΙΧΕΙΑ ΣΧΕΔΙΑΣΜΟΥ </vt:lpstr>
      <vt:lpstr>ΣΤΟΙΧΕΙΑ ΣΧΕΔΙΑΣΜΟΥ </vt:lpstr>
      <vt:lpstr>ΔΙΔΑΚΤΙΚΟΙ ΣΤΟΧΟΙ</vt:lpstr>
      <vt:lpstr>ΔΙΔΑΚΤΙΚΟΙ ΣΤΟΧΟΙ</vt:lpstr>
      <vt:lpstr>ΔΙΔΑΚΤΙΚΟΙ ΣΤΟΧΟΙ</vt:lpstr>
      <vt:lpstr>ΠΡΑΓΜΑΤΟΠΟΙΗΣΗ ΤΗΣ ανοιχτησ εκπαιδευτικησ ΠΡΑΚΤΙΚΗΣ</vt:lpstr>
      <vt:lpstr>ΣΤΟΙΧΕΙΑ ΠΡΑΓΜΑΤΟΠΟΙΗΣΗΣ  ΤΗΣ ανοιχτησ εκπαιδευτικησ ΠΡΑΚΤΙΚΗΣ   </vt:lpstr>
      <vt:lpstr>ΣΤΟΙΧΕΙΑ ΠΡΑΓΜΑΤΟΠΟΙΗΣΗΣ  ΤΗΣ ανοιχτησ εκπαιδευτικησ ΠΡΑΚΤΙΚΗΣ </vt:lpstr>
      <vt:lpstr>ΑΝΑΛΥΤΙΚΗ ΠΕΡΙΓΡΑΦΗ  ΤΗΣ ανοιχτησ εκπαιδευτικησ ΠΡΑΚΤΙΚΗΣ</vt:lpstr>
      <vt:lpstr>ΑΝΑΛΥΤΙΚΗ ΠΕΡΙΓΡΑΦΗ  ΤΗΣ ανοιχτησ εκπαιδευτικησ ΠΡΑΚΤΙΚΗΣ</vt:lpstr>
      <vt:lpstr>ΑΝΑΛΥΤΙΚΗ ΠΕΡΙΓΡΑΦΗ  ΤΗΣ ανοιχτησ εκπαιδευτικησ ΠΡΑΚΤΙΚΗΣ</vt:lpstr>
      <vt:lpstr>ΑΝΑΛΥΤΙΚΗ ΠΕΡΙΓΡΑΦΗ  ΤΗΣ ανοιχτησ εκπαιδευτικησ ΠΡΑΚΤΙΚΗΣ</vt:lpstr>
      <vt:lpstr>ΑΝΑΛΥΤΙΚΗ ΠΕΡΙΓΡΑΦΗ  ΤΗΣ ανοιχτησ εκπαιδευτικησ ΠΡΑΚΤΙΚΗΣ</vt:lpstr>
      <vt:lpstr>Παρουσίαση του PowerPoint</vt:lpstr>
      <vt:lpstr>Παρουσίαση του PowerPoint</vt:lpstr>
      <vt:lpstr>ΑΝΑΛΥΤΙΚΗ ΠΕΡΙΓΡΑΦΗ  ΤΗΣ ανοιχτησ εκπαιδευτικησ ΠΡΑΚΤΙΚΗΣ</vt:lpstr>
      <vt:lpstr>ΑΝΑΛΥΤΙΚΗ ΠΕΡΙΓΡΑΦΗ  ΤΗΣ ανοιχτησ εκπαιδευτικησ ΠΡΑΚΤΙΚΗΣ</vt:lpstr>
      <vt:lpstr>Παρουσίαση του PowerPoint</vt:lpstr>
      <vt:lpstr>ΑΝΑΛΥΤΙΚΗ ΠΕΡΙΓΡΑΦΗ  ΤΗΣ ανοιχτησ εκπαιδευτικησ ΠΡΑΚΤΙΚΗΣ</vt:lpstr>
      <vt:lpstr>ΑΝΑΛΥΤΙΚΗ ΠΕΡΙΓΡΑΦΗ  ΤΗΣ ανοιχτησ εκπαιδευτικησ ΠΡΑΚΤΙΚΗΣ</vt:lpstr>
      <vt:lpstr>ΑΝΑΛΥΤΙΚΗ ΠΕΡΙΓΡΑΦΗ  ΤΗΣ ανοιχτησ εκπαιδευτικησ ΠΡΑΚΤΙΚΗΣ</vt:lpstr>
      <vt:lpstr>ΑΝΑΛΥΤΙΚΗ ΠΕΡΙΓΡΑΦΗ  ΤΗΣ ανοιχτησ εκπαιδευτικησ ΠΡΑΚΤΙΚΗΣ</vt:lpstr>
      <vt:lpstr>Παρουσίαση του PowerPoint</vt:lpstr>
      <vt:lpstr>Παρουσίαση του PowerPoint</vt:lpstr>
      <vt:lpstr>Παρουσίαση του PowerPoint</vt:lpstr>
      <vt:lpstr>Παρουσίαση του PowerPoint</vt:lpstr>
      <vt:lpstr>ΣΤΟΙΧΕΙΑ ΤΕΚΜΗΡΙΩΣΗΣ ΚΑΙ ΕΠΕΚΤΑΣΗΣ</vt:lpstr>
      <vt:lpstr> ΑΠΟΤΕΛΕΣΜΑΤΑ - ΑΝΤΙΚΤΥΠΟΣ </vt:lpstr>
      <vt:lpstr> ΑΠΟΤΕΛΕΣΜΑΤΑ - ΑΝΤΙΚΤΥΠΟΣ </vt:lpstr>
      <vt:lpstr>ΑΠΡΟΣΜΕΝΑ ΓΕΓΟΝΟΤΑ </vt:lpstr>
      <vt:lpstr>ΕΚΠΑΙΔΕΥΤΙΚΗ ΤΕΧΝΙΚΗ  ΣΕ ΣΗΜΑΝΤΙΚΑ ΣΤΙΓΜΙΟΤΥΠΑ</vt:lpstr>
      <vt:lpstr>Παρουσίαση του PowerPoint</vt:lpstr>
      <vt:lpstr>ΣΧΕΣΗ ΜΕ ΑΛΛΕΣ ΑΝΟΙΧΤΕΣ ΕΚΠΑΙΔΕΥΤΙΚΕΣ ΠΡΑΚΤΙΚΕΣ</vt:lpstr>
      <vt:lpstr> ΠΡΟΣΘΕΤΟ ΥΛΙΚΟ ΠΟΥ ΑΞΙΟΠΟΙΗΘΗΚΕ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ΤΙΤΛΟΣ  ανοιχτησ ΕΚΠΑΙΔΕΥΤΙΚΗΣ ΠΡΑΚΤΙΚΗΣ</dc:title>
  <dc:creator>vgkamas</dc:creator>
  <cp:lastModifiedBy>ΚΟΡΤΙΚΗ ΔΗΜΗΤΡΑ</cp:lastModifiedBy>
  <cp:revision>113</cp:revision>
  <dcterms:created xsi:type="dcterms:W3CDTF">2018-01-22T12:05:13Z</dcterms:created>
  <dcterms:modified xsi:type="dcterms:W3CDTF">2018-08-18T09:31:56Z</dcterms:modified>
</cp:coreProperties>
</file>