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2" r:id="rId4"/>
    <p:sldId id="271" r:id="rId5"/>
    <p:sldId id="272" r:id="rId6"/>
    <p:sldId id="263" r:id="rId7"/>
    <p:sldId id="257" r:id="rId8"/>
    <p:sldId id="273" r:id="rId9"/>
    <p:sldId id="274" r:id="rId10"/>
    <p:sldId id="261" r:id="rId11"/>
    <p:sldId id="265" r:id="rId12"/>
    <p:sldId id="268" r:id="rId13"/>
    <p:sldId id="269" r:id="rId14"/>
    <p:sldId id="275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03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C620C-B6CC-4658-91FE-310A84B647AB}" type="datetimeFigureOut">
              <a:rPr lang="en-US"/>
              <a:pPr/>
              <a:t>9/7/2018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68F6E-CEE2-40FC-AC07-0866A62AFAD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1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68F6E-CEE2-40FC-AC07-0866A62AFADE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7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68F6E-CEE2-40FC-AC07-0866A62AFADE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2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68F6E-CEE2-40FC-AC07-0866A62AFADE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6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362" y="531028"/>
            <a:ext cx="5648623" cy="1204306"/>
          </a:xfrm>
        </p:spPr>
        <p:txBody>
          <a:bodyPr bIns="9144" anchor="b"/>
          <a:lstStyle>
            <a:lvl1pPr>
              <a:defRPr sz="32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1989056" y="4328224"/>
            <a:ext cx="2176272" cy="201168"/>
          </a:xfrm>
          <a:prstGeom prst="rect">
            <a:avLst/>
          </a:prstGeom>
        </p:spPr>
        <p:txBody>
          <a:bodyPr/>
          <a:lstStyle/>
          <a:p>
            <a:fld id="{7D0065BE-0657-4A47-90AD-C21C55E16B19}" type="datetime4">
              <a:rPr lang="en-US" smtClean="0"/>
              <a:pPr/>
              <a:t>September 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dschoo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52278"/>
            <a:ext cx="1501067" cy="1909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iparticipa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2803" y="5682761"/>
            <a:ext cx="1676400" cy="838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711483" y="855486"/>
            <a:ext cx="2961030" cy="38879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71489" y="485775"/>
            <a:ext cx="5099318" cy="42389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962" y="5189219"/>
            <a:ext cx="6015037" cy="862965"/>
          </a:xfrm>
          <a:solidFill>
            <a:srgbClr val="FFFFFF">
              <a:alpha val="50196"/>
            </a:srgbClr>
          </a:solidFill>
          <a:effectLst>
            <a:outerShdw blurRad="203200" dist="101600" dir="5400000" algn="t" rotWithShape="0">
              <a:schemeClr val="accent3">
                <a:lumMod val="50000"/>
                <a:alpha val="40000"/>
              </a:schemeClr>
            </a:outerShdw>
          </a:effectLst>
        </p:spPr>
        <p:txBody>
          <a:bodyPr/>
          <a:lstStyle>
            <a:lvl1pPr algn="r">
              <a:defRPr sz="28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213" y="557213"/>
            <a:ext cx="4957321" cy="41290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43587" y="914400"/>
            <a:ext cx="2771776" cy="3714750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dschoo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45" y="5071764"/>
            <a:ext cx="829994" cy="1055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iparticipa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151" y="6144071"/>
            <a:ext cx="1372772" cy="6863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681182" y="491319"/>
            <a:ext cx="4018627" cy="41975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36728" y="472127"/>
            <a:ext cx="3957851" cy="42090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962" y="5189219"/>
            <a:ext cx="6015037" cy="862965"/>
          </a:xfrm>
          <a:solidFill>
            <a:srgbClr val="FFFFFF">
              <a:alpha val="50196"/>
            </a:srgbClr>
          </a:solidFill>
          <a:effectLst>
            <a:outerShdw blurRad="203200" dist="101600" dir="5400000" algn="t" rotWithShape="0">
              <a:schemeClr val="accent3">
                <a:lumMod val="50000"/>
                <a:alpha val="40000"/>
              </a:schemeClr>
            </a:outerShdw>
          </a:effectLst>
        </p:spPr>
        <p:txBody>
          <a:bodyPr/>
          <a:lstStyle>
            <a:lvl1pPr algn="r">
              <a:defRPr sz="28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917" y="557214"/>
            <a:ext cx="3782775" cy="4055730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9421" y="573206"/>
            <a:ext cx="3865942" cy="4055944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dschoo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45" y="5071764"/>
            <a:ext cx="829994" cy="1055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iparticipa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151" y="6144071"/>
            <a:ext cx="1372772" cy="6863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dschoo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45" y="5071764"/>
            <a:ext cx="829994" cy="1055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participa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151" y="6144071"/>
            <a:ext cx="1372772" cy="6863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schoo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52278"/>
            <a:ext cx="1501067" cy="1909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iparticipa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2803" y="5682761"/>
            <a:ext cx="1676400" cy="838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dschoo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52278"/>
            <a:ext cx="1501067" cy="1909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iparticipa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2803" y="5682761"/>
            <a:ext cx="1676400" cy="838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dschoo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45" y="5071764"/>
            <a:ext cx="829994" cy="1055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iparticipa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151" y="6144071"/>
            <a:ext cx="1372772" cy="6863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dschoo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45" y="5071764"/>
            <a:ext cx="829994" cy="1055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iparticipa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151" y="6144071"/>
            <a:ext cx="1372772" cy="6863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4519" y="5172501"/>
            <a:ext cx="5909481" cy="846162"/>
          </a:xfrm>
          <a:solidFill>
            <a:srgbClr val="FFFFFF">
              <a:alpha val="50196"/>
            </a:srgbClr>
          </a:solidFill>
          <a:effectLst>
            <a:outerShdw blurRad="203200" dist="101600" dir="5400000" algn="t" rotWithShape="0">
              <a:schemeClr val="accent3">
                <a:lumMod val="50000"/>
                <a:alpha val="40000"/>
              </a:schemeClr>
            </a:outerShdw>
          </a:effectLst>
        </p:spPr>
        <p:txBody>
          <a:bodyPr/>
          <a:lstStyle>
            <a:lvl1pPr algn="r">
              <a:def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dschoo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45" y="5071764"/>
            <a:ext cx="829994" cy="1055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iparticipa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151" y="6144071"/>
            <a:ext cx="1372772" cy="6863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Rectangle 7"/>
          <p:cNvSpPr/>
          <p:nvPr userDrawn="1"/>
        </p:nvSpPr>
        <p:spPr>
          <a:xfrm>
            <a:off x="471488" y="485775"/>
            <a:ext cx="8208487" cy="42389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57213" y="557213"/>
            <a:ext cx="8027229" cy="4129087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4519" y="5172501"/>
            <a:ext cx="5909481" cy="846162"/>
          </a:xfrm>
          <a:solidFill>
            <a:srgbClr val="FFFFFF">
              <a:alpha val="50196"/>
            </a:srgbClr>
          </a:solidFill>
          <a:effectLst>
            <a:outerShdw blurRad="203200" dist="101600" dir="5400000" algn="t" rotWithShape="0">
              <a:schemeClr val="accent3">
                <a:lumMod val="50000"/>
                <a:alpha val="40000"/>
              </a:schemeClr>
            </a:outerShdw>
          </a:effectLst>
        </p:spPr>
        <p:txBody>
          <a:bodyPr/>
          <a:lstStyle>
            <a:lvl1pPr algn="r">
              <a:def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dschoo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45" y="5071764"/>
            <a:ext cx="829994" cy="1055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iparticipa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151" y="6144071"/>
            <a:ext cx="1372772" cy="6863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Rectangle 7"/>
          <p:cNvSpPr/>
          <p:nvPr userDrawn="1"/>
        </p:nvSpPr>
        <p:spPr>
          <a:xfrm>
            <a:off x="471488" y="485775"/>
            <a:ext cx="8208487" cy="42389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57213" y="557213"/>
            <a:ext cx="8027229" cy="41290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dschoo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45" y="5071764"/>
            <a:ext cx="829994" cy="1055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iparticipa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151" y="6144071"/>
            <a:ext cx="1372772" cy="6863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270609" y="286602"/>
            <a:ext cx="8504900" cy="4449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921944" y="1872429"/>
            <a:ext cx="6038968" cy="1207509"/>
          </a:xfrm>
        </p:spPr>
        <p:txBody>
          <a:bodyPr bIns="9144" anchor="b"/>
          <a:lstStyle>
            <a:lvl1pPr algn="l">
              <a:defRPr kumimoji="0" lang="en-US" sz="3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dschoo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52278"/>
            <a:ext cx="1501067" cy="1909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iparticipa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2803" y="5682761"/>
            <a:ext cx="1676400" cy="838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photo 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dschoo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45" y="5071764"/>
            <a:ext cx="829994" cy="1055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iparticipa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151" y="6144071"/>
            <a:ext cx="1372772" cy="6863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290686" y="191072"/>
            <a:ext cx="4185769" cy="26340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>
          <a:xfrm>
            <a:off x="4537414" y="3018433"/>
            <a:ext cx="4185769" cy="26340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pic>
        <p:nvPicPr>
          <p:cNvPr id="9" name="Picture 8" descr="dschoo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45" y="5071764"/>
            <a:ext cx="829994" cy="1055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iparticipa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151" y="6144071"/>
            <a:ext cx="1372772" cy="6863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schoo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45" y="5071764"/>
            <a:ext cx="829994" cy="1055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iparticipa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151" y="6144071"/>
            <a:ext cx="1372772" cy="6863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984" y="5172501"/>
            <a:ext cx="6005015" cy="873457"/>
          </a:xfrm>
          <a:solidFill>
            <a:srgbClr val="FFFFFF">
              <a:alpha val="50196"/>
            </a:srgbClr>
          </a:solidFill>
          <a:effectLst>
            <a:outerShdw blurRad="203200" dist="114300" dir="5400000" algn="t" rotWithShape="0">
              <a:schemeClr val="accent3">
                <a:lumMod val="50000"/>
                <a:alpha val="40000"/>
              </a:schemeClr>
            </a:outerShdw>
          </a:effectLst>
        </p:spPr>
        <p:txBody>
          <a:bodyPr/>
          <a:lstStyle>
            <a:lvl1pPr algn="r">
              <a:defRPr lang="en-US" sz="2800" b="1" kern="1200" cap="all" baseline="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782" y="1004643"/>
            <a:ext cx="1842163" cy="18056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88609" y="995138"/>
            <a:ext cx="5950424" cy="18151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630350" y="3217855"/>
            <a:ext cx="1842163" cy="16964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2704531" y="3194702"/>
            <a:ext cx="5961797" cy="17446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pic>
        <p:nvPicPr>
          <p:cNvPr id="12" name="Picture 11" descr="dschoo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545" y="5071764"/>
            <a:ext cx="829994" cy="1055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iparticipat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151" y="6144071"/>
            <a:ext cx="1372772" cy="6863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/>
          <p:cNvSpPr txBox="1"/>
          <p:nvPr userDrawn="1"/>
        </p:nvSpPr>
        <p:spPr>
          <a:xfrm>
            <a:off x="942539" y="309093"/>
            <a:ext cx="735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dschool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2545" y="5071764"/>
            <a:ext cx="829994" cy="1055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iparticipat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4151" y="6144071"/>
            <a:ext cx="1372772" cy="6863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2" r:id="rId4"/>
    <p:sldLayoutId id="2147483651" r:id="rId5"/>
    <p:sldLayoutId id="2147483661" r:id="rId6"/>
    <p:sldLayoutId id="2147483652" r:id="rId7"/>
    <p:sldLayoutId id="2147483653" r:id="rId8"/>
    <p:sldLayoutId id="2147483663" r:id="rId9"/>
    <p:sldLayoutId id="2147483660" r:id="rId10"/>
    <p:sldLayoutId id="2147483665" r:id="rId11"/>
    <p:sldLayoutId id="2147483654" r:id="rId12"/>
    <p:sldLayoutId id="2147483656" r:id="rId13"/>
    <p:sldLayoutId id="2147483657" r:id="rId14"/>
    <p:sldLayoutId id="2147483658" r:id="rId15"/>
    <p:sldLayoutId id="2147483659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872033" y="4186238"/>
            <a:ext cx="3771900" cy="14144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858" y="147485"/>
            <a:ext cx="7324567" cy="1951414"/>
          </a:xfrm>
        </p:spPr>
        <p:txBody>
          <a:bodyPr/>
          <a:lstStyle/>
          <a:p>
            <a:r>
              <a:rPr lang="el-GR" sz="2800" cap="none" dirty="0"/>
              <a:t>Από τα Κόμικς στην Ψηφιακή Αφήγηση: Μια Πιλοτική Εφαρμογή στην  Οδύσσεια και στην Ιλιάδα του Ομήρου</a:t>
            </a:r>
            <a:br>
              <a:rPr lang="el-GR" sz="2800" cap="none" dirty="0"/>
            </a:br>
            <a:endParaRPr lang="en-US" sz="2800" cap="none" dirty="0"/>
          </a:p>
        </p:txBody>
      </p:sp>
      <p:sp>
        <p:nvSpPr>
          <p:cNvPr id="8" name="TextBox 7"/>
          <p:cNvSpPr txBox="1"/>
          <p:nvPr/>
        </p:nvSpPr>
        <p:spPr>
          <a:xfrm>
            <a:off x="4900614" y="4659004"/>
            <a:ext cx="381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chemeClr val="bg2">
                    <a:lumMod val="10000"/>
                  </a:schemeClr>
                </a:solidFill>
              </a:rPr>
              <a:t>Αλεξάνδρα Κολοβού Φιλόλογος, ΠΕ02</a:t>
            </a:r>
          </a:p>
          <a:p>
            <a:endParaRPr lang="el-GR" sz="1600" dirty="0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4630615" y="5955323"/>
            <a:ext cx="4056189" cy="602646"/>
          </a:xfrm>
          <a:prstGeom prst="rect">
            <a:avLst/>
          </a:prstGeom>
        </p:spPr>
        <p:txBody>
          <a:bodyPr vert="horz" lIns="91440" tIns="9144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1400" cap="all" spc="400" noProof="0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Tunga" pitchFamily="2"/>
              </a:rPr>
              <a:t>Να</a:t>
            </a:r>
            <a:r>
              <a:rPr lang="en-US" sz="1400" cap="all" spc="400" noProof="0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Tunga" pitchFamily="2"/>
              </a:rPr>
              <a:t>Y</a:t>
            </a:r>
            <a:r>
              <a:rPr lang="el-GR" sz="1400" cap="all" spc="400" noProof="0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Tunga" pitchFamily="2"/>
              </a:rPr>
              <a:t>π</a:t>
            </a:r>
            <a:r>
              <a:rPr lang="el-GR" sz="1400" cap="all" spc="400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Tunga" pitchFamily="2"/>
              </a:rPr>
              <a:t>ΛΙΟ 7 </a:t>
            </a:r>
            <a:r>
              <a:rPr lang="el-GR" sz="1400" cap="all" spc="400" smtClean="0">
                <a:solidFill>
                  <a:schemeClr val="accent3">
                    <a:lumMod val="50000"/>
                  </a:schemeClr>
                </a:solidFill>
                <a:ea typeface="+mj-ea"/>
                <a:cs typeface="Tunga" pitchFamily="2"/>
              </a:rPr>
              <a:t>ΣεπτεμβρΙου</a:t>
            </a:r>
            <a:r>
              <a:rPr lang="el-GR" sz="1400" cap="all" spc="400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Tunga" pitchFamily="2"/>
              </a:rPr>
              <a:t> </a:t>
            </a:r>
            <a:r>
              <a:rPr lang="el-GR" sz="1400" cap="all" spc="400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Tunga" pitchFamily="2"/>
              </a:rPr>
              <a:t>2018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cap="all" spc="400" noProof="0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Tunga" pitchFamily="2"/>
              </a:rPr>
              <a:t> </a:t>
            </a:r>
            <a:r>
              <a:rPr lang="el-GR" sz="1400" cap="all" spc="400" noProof="0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Tunga" pitchFamily="2"/>
              </a:rPr>
              <a:t> </a:t>
            </a:r>
            <a:endParaRPr kumimoji="0" lang="en-US" sz="1400" b="0" i="0" u="none" strike="noStrike" kern="1200" cap="all" spc="40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ea typeface="+mj-ea"/>
              <a:cs typeface="Tunga" pitchFamily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80785" y="4247657"/>
            <a:ext cx="22390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solidFill>
                  <a:schemeClr val="bg2">
                    <a:lumMod val="10000"/>
                  </a:schemeClr>
                </a:solidFill>
              </a:rPr>
              <a:t>Ομάδα ανάπτυξης</a:t>
            </a:r>
          </a:p>
        </p:txBody>
      </p:sp>
      <p:sp>
        <p:nvSpPr>
          <p:cNvPr id="21" name="Subtitle 20"/>
          <p:cNvSpPr>
            <a:spLocks noGrp="1"/>
          </p:cNvSpPr>
          <p:nvPr>
            <p:ph type="subTitle" idx="4294967295"/>
          </p:nvPr>
        </p:nvSpPr>
        <p:spPr>
          <a:xfrm>
            <a:off x="246922" y="2293414"/>
            <a:ext cx="5037841" cy="354949"/>
          </a:xfrm>
        </p:spPr>
        <p:txBody>
          <a:bodyPr>
            <a:noAutofit/>
          </a:bodyPr>
          <a:lstStyle/>
          <a:p>
            <a:r>
              <a:rPr lang="el-GR" sz="2400" b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Γυμνάσιο Δρεπάνου Αργολίδας</a:t>
            </a:r>
          </a:p>
        </p:txBody>
      </p:sp>
      <p:pic>
        <p:nvPicPr>
          <p:cNvPr id="11" name="Picture 10" descr="logoP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948" y="4199873"/>
            <a:ext cx="1407460" cy="140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Θέση περιεχομένου 3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34" y="287338"/>
            <a:ext cx="6213906" cy="444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19140000">
            <a:off x="816119" y="1589388"/>
            <a:ext cx="6901822" cy="1207509"/>
          </a:xfrm>
        </p:spPr>
        <p:txBody>
          <a:bodyPr/>
          <a:lstStyle/>
          <a:p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ΣΤΟΙΧΕΙΑ ΤΕΚΜΗΡΙΩΣΗΣ ΚΑΙ ΕΠΕΚΤΑΣΗΣ</a:t>
            </a:r>
            <a:endParaRPr lang="el-GR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/>
            </a:r>
            <a:br>
              <a:rPr lang="el-GR" cap="none" dirty="0" smtClean="0"/>
            </a:br>
            <a:r>
              <a:rPr lang="el-GR" cap="none" dirty="0" smtClean="0"/>
              <a:t>ΑΠΟΤΕΛΕΣΜΑΤΑ - ΑΝΤΙΚΤΥΠΟΣ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dirty="0"/>
              <a:t>Συμφωνία με το βασικό στόχο του μαθήματος: ενεργητική συμμετοχή των μαθητών στην διδακτική διαδικασία.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dirty="0"/>
              <a:t>Διαθεματικότητα :Εικαστικά, Νεοελληνική Γλώσσα, Πληροφορική.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dirty="0"/>
              <a:t>Ανάρτηση τελικών προϊόντων στο you tube ενσωμάτωση στην ιστοσελίδα του σχολείου, παρουσίαση στην ολομέλεια της τάξης</a:t>
            </a:r>
            <a:r>
              <a:rPr lang="el-GR" dirty="0" smtClean="0"/>
              <a:t>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dirty="0"/>
              <a:t>Συναισθήματα χαράς, ενθουσιασμού και περηφάνιας από τους συμμετέχοντες μαθητές.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dirty="0"/>
              <a:t>Καλύτερη κατανόηση των κειμένων, ιδιαίτερα της Ιλιάδας.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dirty="0"/>
              <a:t>Εκδήλωση ενδιαφέροντος για συμμετοχή σε μελλοντικές δημιουργίες από άλλους μαθητές.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dirty="0"/>
              <a:t>Ο μαθητής που ανέλαβε το σχεδιασμό των σκίτσων βελτίωσε την τεχνική του και κέρδισε την εκτίμηση και το θαυμασμό των συμμαθητών </a:t>
            </a:r>
            <a:r>
              <a:rPr lang="el-GR" dirty="0" smtClean="0"/>
              <a:t>του</a:t>
            </a:r>
            <a:r>
              <a:rPr lang="en-US" dirty="0" smtClean="0"/>
              <a:t>.</a:t>
            </a:r>
            <a:endParaRPr lang="el-GR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l-GR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l-GR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ΑΠΡΟΣΜΕΝΑ ΓΕΓΟΝΟΤΑ </a:t>
            </a:r>
            <a:endParaRPr lang="el-GR" cap="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l-GR" dirty="0"/>
              <a:t>Περιορισμοί στην επιλογή της κατάλληλης μουσικής λόγω πνευματικών δικαιωμάτων</a:t>
            </a:r>
            <a:r>
              <a:rPr lang="el-GR" dirty="0" smtClean="0"/>
              <a:t>.</a:t>
            </a:r>
            <a:endParaRPr lang="en-US" dirty="0" smtClean="0"/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endParaRPr lang="el-GR" dirty="0"/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l-GR" dirty="0"/>
              <a:t>Δυσκολίες στη χρήση του Movie Maker</a:t>
            </a:r>
            <a:r>
              <a:rPr lang="el-GR" dirty="0" smtClean="0"/>
              <a:t>.</a:t>
            </a:r>
            <a:endParaRPr lang="en-US" dirty="0" smtClean="0"/>
          </a:p>
          <a:p>
            <a:pPr marL="0" lvl="1" indent="0">
              <a:spcBef>
                <a:spcPts val="600"/>
              </a:spcBef>
              <a:buNone/>
            </a:pPr>
            <a:endParaRPr lang="el-GR" dirty="0"/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l-GR" dirty="0"/>
              <a:t>Δυσκολίες στην καταγραφή της φωνής των </a:t>
            </a:r>
            <a:r>
              <a:rPr lang="el-GR" dirty="0" smtClean="0"/>
              <a:t>μαθητών.</a:t>
            </a:r>
          </a:p>
          <a:p>
            <a:pPr marL="0" lvl="1" indent="0">
              <a:spcBef>
                <a:spcPts val="600"/>
              </a:spcBef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ΣΧΕΣΗ ΜΕ ΑΛΛΕΣ ΑΝΟΙΧΤΕΣ ΕΚΠΑΙΔΕΥΤΙΚΕΣ ΠΡΑΚΤΙΚΕΣ</a:t>
            </a:r>
            <a:endParaRPr lang="el-GR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2600" dirty="0"/>
              <a:t>Ανάγκη υιοθέτησης βιωματικών μεθόδων διδασκαλίας του μαθήματος.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2600" dirty="0"/>
              <a:t>Ανάδειξη των ταλέντων των μαθητών, καλλιέργεια φαντασίας, δημιουργικότητας, αφαιρετικής σκέψης, πρωτοτυπίας, αυτενέργειας, δεξιοτήτων ψηφιακού γραμματισμού.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2600" dirty="0"/>
              <a:t>Αφόρμηση για υλοποίηση ανάλογης δραστηριότητας στη Νεοελληνική Γραμματεία της Α’ Γυμνασίου-συγγραφή και εικονογράφηση 2 παραμυθιών, ανάρτηση στην ιστοσελίδα με τη μορφή </a:t>
            </a:r>
            <a:r>
              <a:rPr lang="el-GR" sz="2600" dirty="0" smtClean="0"/>
              <a:t>e-</a:t>
            </a:r>
            <a:r>
              <a:rPr lang="el-GR" sz="2600" dirty="0" err="1" smtClean="0"/>
              <a:t>book</a:t>
            </a:r>
            <a:endParaRPr lang="el-GR" sz="26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2600" dirty="0"/>
              <a:t>Συνέχιση της δραστηριότητας με εμπλοκή περισσότερων μαθητών στη συγγραφή διαλόγων, στην εικονογράφηση, στην τεχνική επεξεργασία των ταινιών.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2600" dirty="0"/>
              <a:t>Δημοσίευση του τελικού προϊόντος σε ένα πιο συνεργατικό Web-2 εργαλείο- ανάρτηση σχολίων, άμεση ανατροφοδότηση και αναστοχασμός.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2600" dirty="0"/>
              <a:t>Εξοικείωση παιδιών στη χρήση εργαλείων δημιουργίας ψηφιακών κόμικς  (Toondoo, Pixton, ComicStripCreator).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2600" dirty="0"/>
              <a:t>Δημιουργία πολλαπλών αφηγήσεων για την ίδια σκηνή - δημιουργία υπερμεσικής αφήγησης όπου ο μαθητής θα έχει τη δυνατότητα να επιλέγει ο ίδιος τη συνέχεια της ιστορίας.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sz="2600" dirty="0"/>
              <a:t>Δημιουργία γεφυρών - προοργανωτών (advanced organizer) στις ραψωδίες που διδάσκονται από περίληψη.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l-GR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4047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cap="none" dirty="0" smtClean="0"/>
              <a:t/>
            </a:r>
            <a:br>
              <a:rPr lang="el-GR" sz="2400" cap="none" dirty="0" smtClean="0"/>
            </a:br>
            <a:r>
              <a:rPr lang="el-GR" sz="2400" cap="none" dirty="0" smtClean="0"/>
              <a:t>ΠΡΟΣΘΕΤΟ ΥΛΙΚΟ ΠΟΥ ΑΞΙΟΠΟΙΗΘΗΚΕ</a:t>
            </a:r>
            <a:br>
              <a:rPr lang="el-GR" sz="2400" cap="none" dirty="0" smtClean="0"/>
            </a:br>
            <a:endParaRPr lang="el-GR" sz="2400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8598" y="545490"/>
            <a:ext cx="8027229" cy="4129087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r>
              <a:rPr lang="el-GR" sz="2200" b="1" dirty="0" smtClean="0"/>
              <a:t>Πρόσθετο υλικό που αξιοποιήθηκε:</a:t>
            </a:r>
          </a:p>
          <a:p>
            <a:pPr lvl="1"/>
            <a:r>
              <a:rPr lang="en-US" sz="2200" b="1" dirty="0"/>
              <a:t>Sadik, A. (2008). Digital storytelling: A meaningful technology-integrated approach for engaged student learning. Educational technology research and development, 56(4), 487-506.</a:t>
            </a:r>
          </a:p>
          <a:p>
            <a:pPr lvl="1"/>
            <a:r>
              <a:rPr lang="en-US" sz="2200" b="1" dirty="0"/>
              <a:t>van Gils, F. (2005). Potential applications of digital storytelling in education. In 3rd twente student conference on IT.</a:t>
            </a:r>
          </a:p>
          <a:p>
            <a:pPr lvl="1"/>
            <a:r>
              <a:rPr lang="en-US" sz="2200" b="1" dirty="0"/>
              <a:t>Yang, G. (2003). Comics in Education. </a:t>
            </a:r>
            <a:r>
              <a:rPr lang="el-GR" sz="2200" b="1" dirty="0"/>
              <a:t>Ανακτήθηκε από </a:t>
            </a:r>
            <a:r>
              <a:rPr lang="en-US" sz="2200" b="1" dirty="0"/>
              <a:t>http://www.geneyang.com/comicsedu/</a:t>
            </a:r>
          </a:p>
          <a:p>
            <a:pPr lvl="1"/>
            <a:r>
              <a:rPr lang="el-GR" sz="2200" b="1" dirty="0"/>
              <a:t>ΑΠΣ (2003) Αναλυτικό πρόγραμμα Σπουδών. Αθήνα: Παιδαγωγικό Ινστιτούτο, ανακτήθηκε από </a:t>
            </a:r>
            <a:r>
              <a:rPr lang="en-US" sz="2200" b="1" dirty="0"/>
              <a:t>http://www.pi-schools.gr/programs/depps/</a:t>
            </a:r>
          </a:p>
          <a:p>
            <a:pPr lvl="1"/>
            <a:r>
              <a:rPr lang="el-GR" sz="2200" b="1" dirty="0"/>
              <a:t>ΔΕΠΠΣ (2003) Διαθεματικό Ενιαίο Πλαίσιο Προγραμμάτων Σπουδών. Αθήνα: Παιδαγωγικό Ινστιτούτο, ανακτήθηκε από </a:t>
            </a:r>
            <a:r>
              <a:rPr lang="en-US" sz="2200" b="1" dirty="0"/>
              <a:t>http://www.pi-schools.gr/programs/depps</a:t>
            </a:r>
          </a:p>
          <a:p>
            <a:pPr marL="0" lvl="1" indent="0">
              <a:buNone/>
            </a:pPr>
            <a:endParaRPr lang="el-GR" sz="2200" b="1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34118"/>
            </a:srgbClr>
          </a:solidFill>
        </p:spPr>
        <p:txBody>
          <a:bodyPr/>
          <a:lstStyle/>
          <a:p>
            <a:r>
              <a:rPr lang="el-GR" dirty="0" smtClean="0"/>
              <a:t>ΣΥΝΤΟΜΗ ΠΕΡΙΓΡΑΦΗ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lnSpc>
                <a:spcPct val="16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prstClr val="black"/>
                </a:solidFill>
                <a:latin typeface="Georgia"/>
                <a:cs typeface="Arial" pitchFamily="34" charset="0"/>
              </a:rPr>
              <a:t>6</a:t>
            </a:r>
            <a:r>
              <a:rPr lang="en-US" dirty="0" smtClean="0">
                <a:solidFill>
                  <a:prstClr val="black"/>
                </a:solidFill>
                <a:latin typeface="Georgia"/>
                <a:cs typeface="Arial" pitchFamily="34" charset="0"/>
              </a:rPr>
              <a:t> </a:t>
            </a:r>
            <a:r>
              <a:rPr lang="el-GR" dirty="0">
                <a:solidFill>
                  <a:prstClr val="black"/>
                </a:solidFill>
                <a:latin typeface="Georgia"/>
                <a:cs typeface="Arial" pitchFamily="34" charset="0"/>
              </a:rPr>
              <a:t>ψηφιακές ιστορίες σε Οδύσσεια και Ιλιάδα του Ομήρου σε μορφή βίντεο με τη χρήση του λογισμικού </a:t>
            </a:r>
            <a:r>
              <a:rPr lang="en-US" dirty="0">
                <a:solidFill>
                  <a:prstClr val="black"/>
                </a:solidFill>
                <a:latin typeface="Georgia"/>
                <a:cs typeface="Arial" pitchFamily="34" charset="0"/>
              </a:rPr>
              <a:t>movie maker. </a:t>
            </a:r>
            <a:endParaRPr lang="el-GR" dirty="0">
              <a:solidFill>
                <a:prstClr val="black"/>
              </a:solidFill>
              <a:latin typeface="Georgia"/>
              <a:cs typeface="Arial" pitchFamily="34" charset="0"/>
            </a:endParaRPr>
          </a:p>
          <a:p>
            <a:pPr marL="274320" lvl="0" indent="-274320" algn="just">
              <a:lnSpc>
                <a:spcPct val="16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l-GR" dirty="0">
                <a:solidFill>
                  <a:prstClr val="black"/>
                </a:solidFill>
                <a:latin typeface="Georgia"/>
                <a:cs typeface="Arial" pitchFamily="34" charset="0"/>
              </a:rPr>
              <a:t>Πρωτογενές υλικό:</a:t>
            </a:r>
            <a:r>
              <a:rPr lang="en-US" dirty="0">
                <a:solidFill>
                  <a:prstClr val="black"/>
                </a:solidFill>
                <a:latin typeface="Georgia"/>
                <a:cs typeface="Arial" pitchFamily="34" charset="0"/>
              </a:rPr>
              <a:t> comic strips</a:t>
            </a:r>
            <a:r>
              <a:rPr lang="el-GR" dirty="0">
                <a:solidFill>
                  <a:prstClr val="black"/>
                </a:solidFill>
                <a:latin typeface="Georgia"/>
                <a:cs typeface="Arial" pitchFamily="34" charset="0"/>
              </a:rPr>
              <a:t> (ζωγραφιές και διάλογοι σε συννεφάκια) σχεδιασμένα με το χέρι</a:t>
            </a:r>
            <a:r>
              <a:rPr lang="en-US" dirty="0">
                <a:solidFill>
                  <a:prstClr val="black"/>
                </a:solidFill>
                <a:latin typeface="Georgia"/>
                <a:cs typeface="Arial" pitchFamily="34" charset="0"/>
              </a:rPr>
              <a:t>.</a:t>
            </a:r>
            <a:endParaRPr lang="el-GR" dirty="0">
              <a:solidFill>
                <a:prstClr val="black"/>
              </a:solidFill>
              <a:latin typeface="Georgia"/>
              <a:cs typeface="Arial" pitchFamily="34" charset="0"/>
            </a:endParaRPr>
          </a:p>
          <a:p>
            <a:pPr marL="274320" lvl="0" indent="-274320" algn="just">
              <a:lnSpc>
                <a:spcPct val="16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l-GR" dirty="0">
                <a:solidFill>
                  <a:prstClr val="black"/>
                </a:solidFill>
                <a:latin typeface="Georgia"/>
                <a:cs typeface="Arial" pitchFamily="34" charset="0"/>
              </a:rPr>
              <a:t>Προσθήκη φωνής, μουσικής, ηχητικών και οπτικών εφέ.</a:t>
            </a:r>
          </a:p>
          <a:p>
            <a:pPr marL="274320" lvl="0" indent="-274320" algn="just">
              <a:lnSpc>
                <a:spcPct val="16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l-GR" dirty="0">
                <a:solidFill>
                  <a:prstClr val="black"/>
                </a:solidFill>
                <a:latin typeface="Georgia"/>
                <a:cs typeface="Arial" pitchFamily="34" charset="0"/>
              </a:rPr>
              <a:t>Χρονικό πλαίσιο έργου:</a:t>
            </a:r>
          </a:p>
          <a:p>
            <a:pPr marL="548640" lvl="1" indent="-274320" algn="just">
              <a:lnSpc>
                <a:spcPct val="160000"/>
              </a:lnSpc>
              <a:spcBef>
                <a:spcPct val="20000"/>
              </a:spcBef>
              <a:buClr>
                <a:srgbClr val="CCB400"/>
              </a:buClr>
              <a:buSzPct val="70000"/>
              <a:buFont typeface="Wingdings"/>
              <a:buChar char=""/>
            </a:pPr>
            <a:r>
              <a:rPr lang="el-GR" dirty="0">
                <a:solidFill>
                  <a:srgbClr val="646B86"/>
                </a:solidFill>
                <a:latin typeface="Georgia"/>
                <a:cs typeface="Arial" pitchFamily="34" charset="0"/>
              </a:rPr>
              <a:t>σχ. έτος 2012-2013:  Οδύσσεια Α΄ τάξη</a:t>
            </a:r>
          </a:p>
          <a:p>
            <a:pPr marL="548640" lvl="1" indent="-274320" algn="just">
              <a:lnSpc>
                <a:spcPct val="160000"/>
              </a:lnSpc>
              <a:spcBef>
                <a:spcPct val="20000"/>
              </a:spcBef>
              <a:buClr>
                <a:srgbClr val="CCB400"/>
              </a:buClr>
              <a:buSzPct val="70000"/>
              <a:buFont typeface="Wingdings"/>
              <a:buChar char=""/>
            </a:pPr>
            <a:r>
              <a:rPr lang="el-GR" dirty="0">
                <a:solidFill>
                  <a:srgbClr val="646B86"/>
                </a:solidFill>
                <a:latin typeface="Georgia"/>
                <a:cs typeface="Arial" pitchFamily="34" charset="0"/>
              </a:rPr>
              <a:t>σχ. έτος 2013-2014: Ιλιάδα Β΄ τάξη</a:t>
            </a:r>
          </a:p>
          <a:p>
            <a:pPr marL="0" lvl="2" indent="17463">
              <a:buNone/>
            </a:pPr>
            <a:endParaRPr lang="el-GR" sz="2000" dirty="0" smtClean="0"/>
          </a:p>
          <a:p>
            <a:pPr marL="0" lvl="2" indent="17463">
              <a:buNone/>
            </a:pPr>
            <a:endParaRPr lang="el-GR" sz="2000" dirty="0" smtClean="0"/>
          </a:p>
          <a:p>
            <a:pPr marL="237744" lvl="2" indent="0">
              <a:buNone/>
            </a:pPr>
            <a:endParaRPr lang="el-GR" dirty="0" smtClean="0"/>
          </a:p>
          <a:p>
            <a:pPr lvl="3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35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ΣΧΕΔΙΑΣΜΟΣ ΤΗΣ ανοιχτησ εκπαιδευτικησ ΠΡΑΚΤΙΚΗΣ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34118"/>
            </a:srgbClr>
          </a:solidFill>
        </p:spPr>
        <p:txBody>
          <a:bodyPr/>
          <a:lstStyle/>
          <a:p>
            <a:r>
              <a:rPr lang="el-GR" cap="none" dirty="0" smtClean="0"/>
              <a:t>ΣΤΟΙΧΕΙΑ ΣΧΕΔΙΑΣΜΟΥ </a:t>
            </a:r>
            <a:endParaRPr lang="el-GR" cap="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 algn="just">
              <a:spcBef>
                <a:spcPts val="600"/>
              </a:spcBef>
            </a:pPr>
            <a:r>
              <a:rPr lang="el-GR" dirty="0" smtClean="0"/>
              <a:t>Παραγωγή  ψηφιακού υλικού από τους ίδιους τους μαθητές ως εκπαιδευτικού εργαλείου για μελλοντική διδασκαλία του μαθήματος.</a:t>
            </a:r>
            <a:endParaRPr lang="en-US" dirty="0" smtClean="0"/>
          </a:p>
          <a:p>
            <a:pPr marL="0" lvl="1" indent="0" algn="just">
              <a:spcBef>
                <a:spcPts val="600"/>
              </a:spcBef>
              <a:buNone/>
            </a:pPr>
            <a:endParaRPr lang="el-GR" dirty="0" smtClean="0"/>
          </a:p>
          <a:p>
            <a:pPr lvl="1" algn="just">
              <a:spcBef>
                <a:spcPts val="600"/>
              </a:spcBef>
            </a:pPr>
            <a:r>
              <a:rPr lang="el-GR" dirty="0" smtClean="0"/>
              <a:t> Χρήση βιωματικών </a:t>
            </a:r>
            <a:r>
              <a:rPr lang="el-GR" dirty="0"/>
              <a:t>μεθόδων διδασκαλίας που προσελκύουν το ενδιαφέρον των μαθητών και τους μετατρέπουν από παθητικούς δέκτες σε πρωταγωνιστές της μάθησης. </a:t>
            </a:r>
            <a:endParaRPr lang="el-GR" dirty="0" smtClean="0"/>
          </a:p>
          <a:p>
            <a:pPr marL="0" lvl="1" indent="0">
              <a:spcBef>
                <a:spcPts val="600"/>
              </a:spcBef>
              <a:buNone/>
            </a:pPr>
            <a:endParaRPr lang="el-GR" dirty="0"/>
          </a:p>
          <a:p>
            <a:pPr marL="0" lvl="1" indent="0">
              <a:spcBef>
                <a:spcPts val="600"/>
              </a:spcBef>
              <a:buNone/>
            </a:pPr>
            <a:endParaRPr lang="el-GR" dirty="0" smtClean="0"/>
          </a:p>
          <a:p>
            <a:pPr marL="0" lvl="1" indent="0">
              <a:spcBef>
                <a:spcPts val="600"/>
              </a:spcBef>
              <a:buNone/>
            </a:pPr>
            <a:endParaRPr lang="el-GR" dirty="0"/>
          </a:p>
          <a:p>
            <a:pPr marL="0" lvl="1" indent="0">
              <a:spcBef>
                <a:spcPts val="600"/>
              </a:spcBef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27443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ΔΙΔΑΚΤΙΚΟΙ ΣΤΟΧΟΙ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algn="just"/>
            <a:r>
              <a:rPr lang="el-GR" sz="4000" b="1" dirty="0" smtClean="0"/>
              <a:t>Διδακτικοί στόχοι</a:t>
            </a:r>
          </a:p>
          <a:p>
            <a:pPr algn="just"/>
            <a:r>
              <a:rPr lang="el-GR" sz="4000" b="1" dirty="0"/>
              <a:t>Στόχοι σχετικοί με το γνωστικό αντικείμενο:</a:t>
            </a:r>
          </a:p>
          <a:p>
            <a:pPr algn="just"/>
            <a:r>
              <a:rPr lang="el-GR" sz="4000" b="1" dirty="0"/>
              <a:t>H κατανόηση του ομηρικού κειμένου από τους μαθητές και η ικανότητα αναπαραγωγής του σε άλλη μορφή που συνδυάζει ήχο και εικόνα. </a:t>
            </a:r>
          </a:p>
          <a:p>
            <a:pPr algn="just"/>
            <a:r>
              <a:rPr lang="el-GR" sz="4000" b="1" dirty="0"/>
              <a:t> </a:t>
            </a:r>
          </a:p>
          <a:p>
            <a:pPr algn="just"/>
            <a:r>
              <a:rPr lang="el-GR" sz="4000" b="1" dirty="0"/>
              <a:t>Στόχοι σχετικοί με τη χρήση της τεχνολογίας:</a:t>
            </a:r>
          </a:p>
          <a:p>
            <a:pPr algn="just"/>
            <a:r>
              <a:rPr lang="el-GR" sz="4000" b="1" dirty="0"/>
              <a:t>Η εξοικείωση των μαθητών με λογισμικά επεξεργασίας ήχου (Audacity) και εικόνας (Movie Maker </a:t>
            </a:r>
            <a:r>
              <a:rPr lang="en-US" sz="4000" b="1" dirty="0" smtClean="0"/>
              <a:t>)</a:t>
            </a:r>
            <a:endParaRPr lang="el-GR" sz="4000" b="1" dirty="0"/>
          </a:p>
          <a:p>
            <a:pPr algn="just"/>
            <a:r>
              <a:rPr lang="el-GR" sz="4000" b="1" dirty="0"/>
              <a:t>•	Ανάπτυξη ψηφιακού γραμματισμού: οι μαθητές εξοικειώνονται με τη χρήση ποικίλων τεχνολογικών εργαλείων όπως οι υπολογιστές, οι ψηφιακές κάμερες, οι σαρωτές τα μικρόφωνα, τα λογισμικά σύνθεσης ψηφιακών αφηγήσεων.(  Audacity, Movie Maker).</a:t>
            </a:r>
          </a:p>
          <a:p>
            <a:pPr algn="just"/>
            <a:endParaRPr lang="el-GR" sz="4000" b="1" dirty="0"/>
          </a:p>
          <a:p>
            <a:pPr algn="just"/>
            <a:r>
              <a:rPr lang="el-GR" sz="4000" b="1" dirty="0"/>
              <a:t>Στόχοι σχετικοί με τις κοινωνικές δεξιότητες:</a:t>
            </a:r>
          </a:p>
          <a:p>
            <a:pPr algn="just"/>
            <a:r>
              <a:rPr lang="el-GR" sz="4000" b="1" dirty="0"/>
              <a:t>1.Η ανάδειξη και αξιοποίηση των ιδιαίτερων δεξιοτήτων και ενδιαφερόντων των μαθητών, κάτι που αποτελεί κεντρικό στόχο της εκπαιδευτικής διαδικασίας σύμφωνα με τα αναλυτικά προγράμματα σπουδών.</a:t>
            </a:r>
          </a:p>
          <a:p>
            <a:pPr algn="just"/>
            <a:r>
              <a:rPr lang="el-GR" sz="4000" b="1" dirty="0"/>
              <a:t>2.Η καλλιέργεια της κριτικής σκέψης, της δημιουργικότητας, της καινοτομίας, της συνεργασίας, της αυτενέργειας, της ενεργητικής συμμετοχής των μαθητών σε αυθεντικά εκπαιδευτικά περιβάλλοντα.</a:t>
            </a:r>
          </a:p>
          <a:p>
            <a:endParaRPr lang="el-GR" b="1" dirty="0"/>
          </a:p>
          <a:p>
            <a:endParaRPr lang="el-GR" b="1" dirty="0" smtClean="0"/>
          </a:p>
        </p:txBody>
      </p:sp>
    </p:spTree>
    <p:extLst>
      <p:ext uri="{BB962C8B-B14F-4D97-AF65-F5344CB8AC3E}">
        <p14:creationId xmlns:p14="http://schemas.microsoft.com/office/powerpoint/2010/main" val="97842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ΠΡΑΓΜΑΤΟΠΟΙΗΣΗ ΤΗΣ ανοιχτησ εκπαιδευτικησ ΠΡΑΚΤΙΚΗΣ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cap="none" dirty="0" smtClean="0"/>
              <a:t>ΣΤΟΙΧΕΙΑ ΠΡΑΓΜΑΤΟΠΟΙΗΣΗΣ </a:t>
            </a:r>
            <a:br>
              <a:rPr lang="el-GR" sz="2400" cap="none" dirty="0" smtClean="0"/>
            </a:br>
            <a:r>
              <a:rPr lang="el-GR" sz="2400" dirty="0" smtClean="0"/>
              <a:t>ΤΗΣ ανοιχτησ εκπαιδευτικησ </a:t>
            </a:r>
            <a:r>
              <a:rPr lang="el-GR" sz="2400" cap="none" dirty="0" smtClean="0"/>
              <a:t>ΠΡΑΚΤΙΚΗΣ</a:t>
            </a:r>
            <a:r>
              <a:rPr lang="el-GR" sz="2400" dirty="0" smtClean="0"/>
              <a:t>   </a:t>
            </a:r>
            <a:endParaRPr lang="el-GR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b="1" dirty="0" smtClean="0"/>
              <a:t>Περιβάλλον – Πλαίσιο</a:t>
            </a:r>
          </a:p>
          <a:p>
            <a:pPr lvl="1"/>
            <a:r>
              <a:rPr lang="el-GR" dirty="0" smtClean="0"/>
              <a:t> Εμπλεκόμενες γνωστικές περιοχές:</a:t>
            </a:r>
          </a:p>
          <a:p>
            <a:pPr marL="0" lvl="1" indent="0">
              <a:buNone/>
            </a:pPr>
            <a:r>
              <a:rPr lang="el-GR" dirty="0" smtClean="0"/>
              <a:t>Ομήρου Οδύσσεια και Ιλιάδα Α΄ και Β΄ Γυμνασίου.</a:t>
            </a:r>
          </a:p>
          <a:p>
            <a:pPr lvl="1"/>
            <a:r>
              <a:rPr lang="el-GR" dirty="0" smtClean="0"/>
              <a:t>Διαθεματική διασύνδεση: Καλλιτεχνικά Νεοελληνική Γλώσσα</a:t>
            </a:r>
          </a:p>
          <a:p>
            <a:pPr lvl="1"/>
            <a:r>
              <a:rPr lang="el-GR" dirty="0" smtClean="0"/>
              <a:t>Χώρος υλοποίησης της δραστηριότητας:</a:t>
            </a:r>
          </a:p>
          <a:p>
            <a:pPr marL="0" lvl="1" indent="0">
              <a:buNone/>
            </a:pPr>
            <a:r>
              <a:rPr lang="el-GR" dirty="0" smtClean="0"/>
              <a:t>Εργαστήριο πληροφορικής του σχολείου (συνεργασία με καθηγητή πληροφορικής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Απαιτούμενα εργαλεία:</a:t>
            </a:r>
          </a:p>
          <a:p>
            <a:pPr lvl="1"/>
            <a:r>
              <a:rPr lang="en-US" dirty="0" smtClean="0"/>
              <a:t>Audacity</a:t>
            </a:r>
          </a:p>
          <a:p>
            <a:pPr lvl="1"/>
            <a:r>
              <a:rPr lang="en-US" dirty="0" smtClean="0"/>
              <a:t>Movie Maker</a:t>
            </a:r>
            <a:endParaRPr lang="el-GR" dirty="0" smtClean="0"/>
          </a:p>
          <a:p>
            <a:pPr lvl="1"/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800"/>
              </a:spcBef>
              <a:buNone/>
            </a:pPr>
            <a:r>
              <a:rPr lang="el-GR" sz="2200" b="1" dirty="0" smtClean="0"/>
              <a:t>Ηλικιακή ομάδα</a:t>
            </a:r>
            <a:endParaRPr lang="el-GR" sz="2200" b="1" dirty="0"/>
          </a:p>
          <a:p>
            <a:pPr lvl="1"/>
            <a:r>
              <a:rPr lang="el-GR" dirty="0" smtClean="0"/>
              <a:t>Α΄ και Β΄ Γυμνασίου</a:t>
            </a:r>
            <a:endParaRPr lang="en-US" dirty="0" smtClean="0"/>
          </a:p>
          <a:p>
            <a:pPr marL="0" lvl="1" indent="0">
              <a:buNone/>
            </a:pPr>
            <a:endParaRPr lang="el-GR" dirty="0" smtClean="0"/>
          </a:p>
          <a:p>
            <a:pPr lvl="1"/>
            <a:r>
              <a:rPr lang="el-GR" dirty="0" smtClean="0"/>
              <a:t>φύλο/κατανομή (αγόρια και κορίτσια ανάλογα με τους ήρωες της σκηνής)</a:t>
            </a:r>
          </a:p>
          <a:p>
            <a:pPr marL="237744" lvl="2" indent="0">
              <a:buNone/>
            </a:pPr>
            <a:endParaRPr lang="el-GR" dirty="0" smtClean="0"/>
          </a:p>
          <a:p>
            <a:pPr marL="0" lvl="1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l-GR" b="1" dirty="0"/>
              <a:t>Πρότερες γνώσεις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l-GR" sz="1700" dirty="0" smtClean="0"/>
              <a:t>Κατανόηση </a:t>
            </a:r>
            <a:r>
              <a:rPr lang="el-GR" sz="1700" dirty="0"/>
              <a:t>ομηρικού </a:t>
            </a:r>
            <a:r>
              <a:rPr lang="el-GR" sz="1700" dirty="0" smtClean="0"/>
              <a:t>κειμένου</a:t>
            </a:r>
            <a:r>
              <a:rPr lang="en-US" sz="1700" dirty="0" smtClean="0"/>
              <a:t> </a:t>
            </a:r>
            <a:r>
              <a:rPr lang="el-GR" sz="1700" dirty="0" smtClean="0"/>
              <a:t>(γεγονότα,</a:t>
            </a:r>
            <a:r>
              <a:rPr lang="en-US" sz="1700" dirty="0" smtClean="0"/>
              <a:t> </a:t>
            </a:r>
            <a:r>
              <a:rPr lang="el-GR" sz="1700" dirty="0" smtClean="0"/>
              <a:t>ήθος </a:t>
            </a:r>
            <a:r>
              <a:rPr lang="el-GR" sz="1700" dirty="0"/>
              <a:t>ηρώων, αξίες ομηρικού κόσμου</a:t>
            </a:r>
            <a:r>
              <a:rPr lang="el-GR" sz="1700" dirty="0" smtClean="0"/>
              <a:t>).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l-GR" sz="1700" dirty="0"/>
              <a:t>εξοικείωση των μαθητών με τα εργαλεία παραγωγής ψηφιακών αφηγήσεων (Audacity,Movie Maker</a:t>
            </a:r>
            <a:r>
              <a:rPr lang="el-GR" sz="1700" dirty="0" smtClean="0"/>
              <a:t>).</a:t>
            </a:r>
            <a:endParaRPr lang="el-GR" sz="17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Διάρκεια </a:t>
            </a:r>
            <a:r>
              <a:rPr lang="el-GR" b="1" dirty="0"/>
              <a:t>εφαρμογής</a:t>
            </a:r>
          </a:p>
          <a:p>
            <a:pPr marL="0" lvl="1" indent="0">
              <a:buNone/>
            </a:pPr>
            <a:endParaRPr lang="el-GR" dirty="0"/>
          </a:p>
          <a:p>
            <a:pPr lvl="1">
              <a:buFont typeface="Arial" pitchFamily="34" charset="0"/>
              <a:buChar char="•"/>
            </a:pPr>
            <a:r>
              <a:rPr lang="el-GR" sz="1700" dirty="0" smtClean="0"/>
              <a:t>σχ. έτος 2012-2013:  Οδύσσεια Α΄ τάξη</a:t>
            </a:r>
          </a:p>
          <a:p>
            <a:pPr lvl="1">
              <a:buFont typeface="Arial" pitchFamily="34" charset="0"/>
              <a:buChar char="•"/>
            </a:pPr>
            <a:r>
              <a:rPr lang="el-GR" sz="1700" dirty="0" smtClean="0"/>
              <a:t>σχ</a:t>
            </a:r>
            <a:r>
              <a:rPr lang="el-GR" sz="1700" dirty="0"/>
              <a:t>. έτος 2013-2014: Ιλιάδα Β΄ τάξη</a:t>
            </a:r>
          </a:p>
          <a:p>
            <a:pPr lvl="1">
              <a:buFont typeface="Arial" pitchFamily="34" charset="0"/>
              <a:buChar char="•"/>
            </a:pPr>
            <a:endParaRPr lang="el-GR" dirty="0" smtClean="0"/>
          </a:p>
          <a:p>
            <a:pPr marL="0" lvl="1" indent="0">
              <a:buNone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2934269" y="5207671"/>
            <a:ext cx="6209731" cy="846162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outerShdw blurRad="203200" dist="101600" dir="5400000" algn="t" rotWithShape="0">
              <a:schemeClr val="accent3">
                <a:lumMod val="50000"/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smtClean="0"/>
              <a:t>ΑΝΑΛΥΤΙΚΗ ΠΕΡΙΓΡΑΦΗ </a:t>
            </a:r>
            <a:br>
              <a:rPr lang="el-GR" sz="2400" smtClean="0"/>
            </a:br>
            <a:r>
              <a:rPr lang="el-GR" sz="2400" smtClean="0"/>
              <a:t>ΤΗΣ ανοιχτησ εκπαιδευτικησ ΠΡΑΚΤΙΚΗΣ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309292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/>
              <a:t>ΑΝΑΛΥΤΙΚΗ ΠΕΡΙΓΡΑΦΗ 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ΤΗΣ </a:t>
            </a:r>
            <a:r>
              <a:rPr lang="el-GR" sz="2400" dirty="0" err="1"/>
              <a:t>ανοιχτησ</a:t>
            </a:r>
            <a:r>
              <a:rPr lang="el-GR" sz="2400" dirty="0"/>
              <a:t> </a:t>
            </a:r>
            <a:r>
              <a:rPr lang="el-GR" sz="2400" dirty="0" err="1"/>
              <a:t>εκπαιδευτικησ</a:t>
            </a:r>
            <a:r>
              <a:rPr lang="el-GR" sz="2400" dirty="0"/>
              <a:t> ΠΡΑΚΤΙΚΗΣ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el-GR" sz="2400" dirty="0"/>
              <a:t>Διασκευή διαλόγων κειμένου Οδύσσειας μετά τη διδασκαλία του στην τάξη από το μαθητή με ιδιαίτερη κλίση στη ζωγραφική.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/>
              <a:t>Διόρθωση κειμένων, σχεδιασμός σκίτσων σε συνεργασία με την καθηγήτρια καλλιτεχνικών του σχολείου.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/>
              <a:t>Επιλογή μαθητών που ενσαρκώνουν τους ήρωες της σκηνής.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/>
              <a:t>Καταγραφή της φωνής τους στο εργαστήριο Πληροφορικής με το πρόγραμμα audacity με τη βοήθεια του καθηγητή πληροφορικής.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/>
              <a:t>Τελική δημιουργία με το πρόγραμμα Movie Maker</a:t>
            </a:r>
            <a:r>
              <a:rPr lang="el-GR" sz="24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/>
              <a:t>Τελευταία ψηφιακή αφήγηση: προσπάθεια συνέχισης της Ιλιάδας  με βάση την Αιθιοπίδα-εφαρμογή στοιχείων ομηρικής λεξικογραμματικής, αφηγηματικές τεχνικές, εκφραστικά σχήματα πολιτιστικές αξίες.</a:t>
            </a:r>
          </a:p>
          <a:p>
            <a:pPr lvl="1">
              <a:buFont typeface="Arial" pitchFamily="34" charset="0"/>
              <a:buChar char="•"/>
            </a:pPr>
            <a:endParaRPr lang="el-GR" sz="2400" dirty="0"/>
          </a:p>
          <a:p>
            <a:pPr lvl="1">
              <a:buFont typeface="Arial" pitchFamily="34" charset="0"/>
              <a:buChar char="•"/>
            </a:pPr>
            <a:endParaRPr lang="el-GR" sz="2400" dirty="0"/>
          </a:p>
          <a:p>
            <a:pPr lvl="1">
              <a:buFont typeface="Arial" pitchFamily="34" charset="0"/>
              <a:buChar char="•"/>
            </a:pPr>
            <a:endParaRPr lang="el-GR" sz="2400" dirty="0"/>
          </a:p>
          <a:p>
            <a:pPr lvl="1">
              <a:buFont typeface="Arial" pitchFamily="34" charset="0"/>
              <a:buChar char="•"/>
            </a:pPr>
            <a:endParaRPr lang="el-GR" sz="2400" dirty="0" smtClean="0"/>
          </a:p>
          <a:p>
            <a:pPr marL="0" lvl="1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6794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S-II-Open-Educational-Practices-ppt-Template-v2.0-Ianouarios-2018-1">
  <a:themeElements>
    <a:clrScheme name="diagonal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10B7A3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S-ΙΙ Open-Educational-Practices-ppt-Template v2.0 - 2017-08-31.pptx" id="{BA600860-33AF-443E-BE10-1A8EC187438B}" vid="{99864185-3038-4E8D-BBE2-32E2B733FF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DS-II-Open-Educational-Practices-ppt-Template-v2.0-Ianouarios-2018-1</Template>
  <TotalTime>304</TotalTime>
  <Words>843</Words>
  <Application>Microsoft Office PowerPoint</Application>
  <PresentationFormat>Προβολή στην οθόνη (4:3)</PresentationFormat>
  <Paragraphs>117</Paragraphs>
  <Slides>15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DS-II-Open-Educational-Practices-ppt-Template-v2.0-Ianouarios-2018-1</vt:lpstr>
      <vt:lpstr>Από τα Κόμικς στην Ψηφιακή Αφήγηση: Μια Πιλοτική Εφαρμογή στην  Οδύσσεια και στην Ιλιάδα του Ομήρου </vt:lpstr>
      <vt:lpstr>ΣΥΝΤΟΜΗ ΠΕΡΙΓΡΑΦΗ</vt:lpstr>
      <vt:lpstr>ΣΧΕΔΙΑΣΜΟΣ ΤΗΣ ανοιχτησ εκπαιδευτικησ ΠΡΑΚΤΙΚΗΣ</vt:lpstr>
      <vt:lpstr>ΣΤΟΙΧΕΙΑ ΣΧΕΔΙΑΣΜΟΥ </vt:lpstr>
      <vt:lpstr>ΔΙΔΑΚΤΙΚΟΙ ΣΤΟΧΟΙ</vt:lpstr>
      <vt:lpstr>ΠΡΑΓΜΑΤΟΠΟΙΗΣΗ ΤΗΣ ανοιχτησ εκπαιδευτικησ ΠΡΑΚΤΙΚΗΣ</vt:lpstr>
      <vt:lpstr>ΣΤΟΙΧΕΙΑ ΠΡΑΓΜΑΤΟΠΟΙΗΣΗΣ  ΤΗΣ ανοιχτησ εκπαιδευτικησ ΠΡΑΚΤΙΚΗΣ   </vt:lpstr>
      <vt:lpstr>Παρουσίαση του PowerPoint</vt:lpstr>
      <vt:lpstr>ΑΝΑΛΥΤΙΚΗ ΠΕΡΙΓΡΑΦΗ  ΤΗΣ ανοιχτησ εκπαιδευτικησ ΠΡΑΚΤΙΚΗΣ</vt:lpstr>
      <vt:lpstr>Παρουσίαση του PowerPoint</vt:lpstr>
      <vt:lpstr>ΣΤΟΙΧΕΙΑ ΤΕΚΜΗΡΙΩΣΗΣ ΚΑΙ ΕΠΕΚΤΑΣΗΣ</vt:lpstr>
      <vt:lpstr> ΑΠΟΤΕΛΕΣΜΑΤΑ - ΑΝΤΙΚΤΥΠΟΣ </vt:lpstr>
      <vt:lpstr>ΑΠΡΟΣΜΕΝΑ ΓΕΓΟΝΟΤΑ </vt:lpstr>
      <vt:lpstr>ΣΧΕΣΗ ΜΕ ΑΛΛΕΣ ΑΝΟΙΧΤΕΣ ΕΚΠΑΙΔΕΥΤΙΚΕΣ ΠΡΑΚΤΙΚΕΣ</vt:lpstr>
      <vt:lpstr> ΠΡΟΣΘΕΤΟ ΥΛΙΚΟ ΠΟΥ ΑΞΙΟΠΟΙΗΘΗΚΕ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 ανοιχτησ ΕΚΠΑΙΔΕΥΤΙΚΗΣ ΠΡΑΚΤΙΚΗΣ</dc:title>
  <dc:creator>user</dc:creator>
  <cp:lastModifiedBy>user</cp:lastModifiedBy>
  <cp:revision>71</cp:revision>
  <dcterms:created xsi:type="dcterms:W3CDTF">2018-07-28T14:03:41Z</dcterms:created>
  <dcterms:modified xsi:type="dcterms:W3CDTF">2018-09-07T13:39:48Z</dcterms:modified>
</cp:coreProperties>
</file>