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6" r:id="rId2"/>
    <p:sldId id="258" r:id="rId3"/>
    <p:sldId id="262" r:id="rId4"/>
    <p:sldId id="271" r:id="rId5"/>
    <p:sldId id="272" r:id="rId6"/>
    <p:sldId id="263" r:id="rId7"/>
    <p:sldId id="257" r:id="rId8"/>
    <p:sldId id="273" r:id="rId9"/>
    <p:sldId id="260" r:id="rId10"/>
    <p:sldId id="266" r:id="rId11"/>
    <p:sldId id="274" r:id="rId12"/>
    <p:sldId id="261" r:id="rId13"/>
    <p:sldId id="278" r:id="rId14"/>
    <p:sldId id="280" r:id="rId15"/>
    <p:sldId id="282" r:id="rId16"/>
    <p:sldId id="283" r:id="rId17"/>
    <p:sldId id="285" r:id="rId18"/>
    <p:sldId id="286" r:id="rId19"/>
    <p:sldId id="288" r:id="rId20"/>
    <p:sldId id="292" r:id="rId21"/>
    <p:sldId id="290" r:id="rId22"/>
    <p:sldId id="291" r:id="rId23"/>
    <p:sldId id="293" r:id="rId24"/>
    <p:sldId id="268" r:id="rId25"/>
    <p:sldId id="269" r:id="rId26"/>
    <p:sldId id="276" r:id="rId27"/>
    <p:sldId id="275" r:id="rId28"/>
    <p:sldId id="27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1291"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10/11/2018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7</a:t>
            </a:fld>
            <a:endParaRPr lang="en-US" dirty="0"/>
          </a:p>
        </p:txBody>
      </p:sp>
    </p:spTree>
    <p:extLst>
      <p:ext uri="{BB962C8B-B14F-4D97-AF65-F5344CB8AC3E}">
        <p14:creationId xmlns:p14="http://schemas.microsoft.com/office/powerpoint/2010/main"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October 11,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pic>
        <p:nvPicPr>
          <p:cNvPr id="9" name="Picture 8"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rgbClr val="FFFFFF">
              <a:alpha val="50196"/>
            </a:srgbClr>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n-US" smtClean="0"/>
              <a:t>Click to edit Master title style</a:t>
            </a:r>
            <a:endParaRPr lang="en-US" dirty="0"/>
          </a:p>
        </p:txBody>
      </p:sp>
      <p:sp>
        <p:nvSpPr>
          <p:cNvPr id="4" name="Content Placeholder 3"/>
          <p:cNvSpPr>
            <a:spLocks noGrp="1"/>
          </p:cNvSpPr>
          <p:nvPr>
            <p:ph sz="half" idx="2"/>
          </p:nvPr>
        </p:nvSpPr>
        <p:spPr>
          <a:xfrm>
            <a:off x="600782" y="1004643"/>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p:txBody>
      </p:sp>
      <p:sp>
        <p:nvSpPr>
          <p:cNvPr id="6" name="Content Placeholder 5"/>
          <p:cNvSpPr>
            <a:spLocks noGrp="1"/>
          </p:cNvSpPr>
          <p:nvPr>
            <p:ph sz="quarter" idx="4"/>
          </p:nvPr>
        </p:nvSpPr>
        <p:spPr>
          <a:xfrm>
            <a:off x="2688609" y="995138"/>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3217855"/>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p:txBody>
      </p:sp>
      <p:sp>
        <p:nvSpPr>
          <p:cNvPr id="11" name="Content Placeholder 5"/>
          <p:cNvSpPr>
            <a:spLocks noGrp="1"/>
          </p:cNvSpPr>
          <p:nvPr>
            <p:ph sz="quarter" idx="14"/>
          </p:nvPr>
        </p:nvSpPr>
        <p:spPr>
          <a:xfrm>
            <a:off x="2704531" y="3194702"/>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descr="dschool.png"/>
          <p:cNvPicPr>
            <a:picLocks noChangeAspect="1"/>
          </p:cNvPicPr>
          <p:nvPr userDrawn="1"/>
        </p:nvPicPr>
        <p:blipFill>
          <a:blip r:embed="rId2"/>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a:stretch>
            <a:fillRect/>
          </a:stretch>
        </p:blipFill>
        <p:spPr>
          <a:xfrm>
            <a:off x="484151" y="6144071"/>
            <a:ext cx="1372772" cy="686386"/>
          </a:xfrm>
          <a:prstGeom prst="rect">
            <a:avLst/>
          </a:prstGeom>
          <a:effectLst>
            <a:innerShdw blurRad="114300">
              <a:prstClr val="black"/>
            </a:innerShdw>
          </a:effectLst>
        </p:spPr>
      </p:pic>
      <p:sp>
        <p:nvSpPr>
          <p:cNvPr id="7" name="TextBox 6"/>
          <p:cNvSpPr txBox="1"/>
          <p:nvPr userDrawn="1"/>
        </p:nvSpPr>
        <p:spPr>
          <a:xfrm>
            <a:off x="942539" y="309093"/>
            <a:ext cx="7351455" cy="369332"/>
          </a:xfrm>
          <a:prstGeom prst="rect">
            <a:avLst/>
          </a:prstGeom>
          <a:noFill/>
        </p:spPr>
        <p:txBody>
          <a:bodyPr wrap="square" rtlCol="0">
            <a:spAutoFit/>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photodentro.edu.gr/video/r/8522/813&#928;&#945;&#961;&#959;&#965;&#963;&#943;&#945;&#963;&#951;" TargetMode="External"/><Relationship Id="rId2" Type="http://schemas.openxmlformats.org/officeDocument/2006/relationships/image" Target="../media/image5.png"/><Relationship Id="rId1" Type="http://schemas.openxmlformats.org/officeDocument/2006/relationships/slideLayout" Target="../slideLayouts/slideLayout9.xml"/><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545874"/>
            <a:ext cx="3771900" cy="55734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200" dirty="0" smtClean="0"/>
              <a:t>ΔΙΑΤΡΟΦΗ </a:t>
            </a:r>
            <a:br>
              <a:rPr lang="el-GR" sz="4200" dirty="0" smtClean="0"/>
            </a:br>
            <a:r>
              <a:rPr lang="el-GR" sz="4200" dirty="0" smtClean="0"/>
              <a:t>ΚΑΙ </a:t>
            </a:r>
            <a:br>
              <a:rPr lang="el-GR" sz="4200" dirty="0" smtClean="0"/>
            </a:br>
            <a:r>
              <a:rPr lang="el-GR" sz="4200" dirty="0" smtClean="0"/>
              <a:t>ΣΩΜΑΤΙΚΗ ΔΡΑΣΤΗΡΙΟΤΗΤΑ</a:t>
            </a:r>
            <a:endParaRPr lang="en-US" sz="4200" cap="none" dirty="0"/>
          </a:p>
        </p:txBody>
      </p:sp>
      <p:sp>
        <p:nvSpPr>
          <p:cNvPr id="8" name="TextBox 7"/>
          <p:cNvSpPr txBox="1"/>
          <p:nvPr/>
        </p:nvSpPr>
        <p:spPr>
          <a:xfrm>
            <a:off x="4900614" y="4659004"/>
            <a:ext cx="3816074" cy="584775"/>
          </a:xfrm>
          <a:prstGeom prst="rect">
            <a:avLst/>
          </a:prstGeom>
          <a:noFill/>
        </p:spPr>
        <p:txBody>
          <a:bodyPr wrap="square" rtlCol="0">
            <a:spAutoFit/>
          </a:bodyPr>
          <a:lstStyle/>
          <a:p>
            <a:r>
              <a:rPr lang="el-GR" sz="1600" dirty="0" smtClean="0">
                <a:solidFill>
                  <a:schemeClr val="bg2">
                    <a:lumMod val="10000"/>
                  </a:schemeClr>
                </a:solidFill>
              </a:rPr>
              <a:t>Κωνσταντίνα Πανουσοπούλου ΠΕ05</a:t>
            </a:r>
          </a:p>
          <a:p>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err="1" smtClean="0">
                <a:solidFill>
                  <a:schemeClr val="accent3">
                    <a:lumMod val="50000"/>
                  </a:schemeClr>
                </a:solidFill>
                <a:ea typeface="+mj-ea"/>
                <a:cs typeface="Tunga" pitchFamily="2"/>
              </a:rPr>
              <a:t>Κρυονερι</a:t>
            </a:r>
            <a:r>
              <a:rPr lang="el-GR" sz="1400" cap="all" spc="400" dirty="0" smtClean="0">
                <a:solidFill>
                  <a:schemeClr val="accent3">
                    <a:lumMod val="50000"/>
                  </a:schemeClr>
                </a:solidFill>
                <a:ea typeface="+mj-ea"/>
                <a:cs typeface="Tunga" pitchFamily="2"/>
              </a:rPr>
              <a:t> / 2013-2014</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1" name="Subtitle 20"/>
          <p:cNvSpPr>
            <a:spLocks noGrp="1"/>
          </p:cNvSpPr>
          <p:nvPr>
            <p:ph type="subTitle" idx="4294967295"/>
          </p:nvPr>
        </p:nvSpPr>
        <p:spPr>
          <a:xfrm>
            <a:off x="246922" y="2293414"/>
            <a:ext cx="5037841" cy="939891"/>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2</a:t>
            </a:r>
            <a:r>
              <a:rPr lang="el-GR" sz="2400" b="0" baseline="30000" dirty="0" smtClean="0">
                <a:solidFill>
                  <a:schemeClr val="accent2">
                    <a:lumMod val="75000"/>
                  </a:schemeClr>
                </a:solidFill>
                <a:effectLst>
                  <a:outerShdw blurRad="38100" dist="38100" dir="2700000" algn="tl">
                    <a:srgbClr val="000000">
                      <a:alpha val="43137"/>
                    </a:srgbClr>
                  </a:outerShdw>
                </a:effectLst>
              </a:rPr>
              <a:t>ο</a:t>
            </a:r>
            <a:r>
              <a:rPr lang="el-GR" sz="2400" b="0" dirty="0" smtClean="0">
                <a:solidFill>
                  <a:schemeClr val="accent2">
                    <a:lumMod val="75000"/>
                  </a:schemeClr>
                </a:solidFill>
                <a:effectLst>
                  <a:outerShdw blurRad="38100" dist="38100" dir="2700000" algn="tl">
                    <a:srgbClr val="000000">
                      <a:alpha val="43137"/>
                    </a:srgbClr>
                  </a:outerShdw>
                </a:effectLst>
              </a:rPr>
              <a:t> ΔΗΜΟΤΙΚΟ ΣΧΟΛΕΙΟ ΚΡΥΟΝΕΡΙΟΥ</a:t>
            </a:r>
          </a:p>
        </p:txBody>
      </p:sp>
    </p:spTree>
    <p:extLst>
      <p:ext uri="{BB962C8B-B14F-4D97-AF65-F5344CB8AC3E}">
        <p14:creationId xmlns:p14="http://schemas.microsoft.com/office/powerpoint/2010/main"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a:stretch>
            <a:fillRect/>
          </a:stretch>
        </p:blipFill>
        <p:spPr>
          <a:xfrm>
            <a:off x="888794" y="1238959"/>
            <a:ext cx="1283494" cy="1283494"/>
          </a:xfrm>
          <a:prstGeom prst="rect">
            <a:avLst/>
          </a:prstGeom>
          <a:ln>
            <a:noFill/>
          </a:ln>
          <a:effectLst>
            <a:outerShdw blurRad="292100" dist="139700" dir="2700000" algn="tl" rotWithShape="0">
              <a:srgbClr val="333333">
                <a:alpha val="65000"/>
              </a:srgbClr>
            </a:outerShdw>
          </a:effectLst>
        </p:spPr>
      </p:pic>
      <p:sp>
        <p:nvSpPr>
          <p:cNvPr id="3" name="Slide Number Placeholder 2"/>
          <p:cNvSpPr>
            <a:spLocks noGrp="1"/>
          </p:cNvSpPr>
          <p:nvPr>
            <p:ph type="sldNum" sz="quarter" idx="12"/>
          </p:nvPr>
        </p:nvSpPr>
        <p:spPr/>
        <p:txBody>
          <a:bodyPr/>
          <a:lstStyle/>
          <a:p>
            <a:fld id="{2754ED01-E2A0-4C1E-8E21-014B99041579}" type="slidenum">
              <a:rPr lang="en-US" smtClean="0"/>
              <a:pPr/>
              <a:t>10</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1223" y="1034544"/>
            <a:ext cx="1889759" cy="1692322"/>
          </a:xfrm>
        </p:spPr>
      </p:pic>
      <p:sp>
        <p:nvSpPr>
          <p:cNvPr id="2" name="Content Placeholder 1"/>
          <p:cNvSpPr>
            <a:spLocks noGrp="1"/>
          </p:cNvSpPr>
          <p:nvPr>
            <p:ph sz="quarter" idx="4"/>
          </p:nvPr>
        </p:nvSpPr>
        <p:spPr/>
        <p:txBody>
          <a:bodyPr>
            <a:normAutofit lnSpcReduction="10000"/>
          </a:bodyPr>
          <a:lstStyle/>
          <a:p>
            <a:pPr>
              <a:buFont typeface="Wingdings" panose="05000000000000000000" pitchFamily="2" charset="2"/>
              <a:buChar char="§"/>
            </a:pPr>
            <a:r>
              <a:rPr lang="af-ZA" sz="2000" b="0" dirty="0"/>
              <a:t>http://</a:t>
            </a:r>
            <a:r>
              <a:rPr lang="af-ZA" sz="2000" b="0" dirty="0" smtClean="0"/>
              <a:t>photodentro.edu.gr/aggregator/lo/photodentro-lor-8521-4866</a:t>
            </a:r>
            <a:endParaRPr lang="el-GR" sz="2000" b="0" dirty="0" smtClean="0"/>
          </a:p>
          <a:p>
            <a:pPr>
              <a:buFont typeface="Wingdings" panose="05000000000000000000" pitchFamily="2" charset="2"/>
              <a:buChar char="§"/>
            </a:pPr>
            <a:r>
              <a:rPr lang="el-GR" sz="2000" b="0" dirty="0" smtClean="0"/>
              <a:t>Παρουσίαση</a:t>
            </a:r>
            <a:endParaRPr lang="af-ZA" sz="2000" b="0" dirty="0"/>
          </a:p>
          <a:p>
            <a:pPr>
              <a:buFont typeface="Wingdings" panose="05000000000000000000" pitchFamily="2" charset="2"/>
              <a:buChar char="§"/>
            </a:pPr>
            <a:r>
              <a:rPr lang="el-GR" sz="2000" b="0" dirty="0"/>
              <a:t>Προέλευση</a:t>
            </a:r>
            <a:r>
              <a:rPr lang="en-US" sz="2000" b="0" dirty="0">
                <a:latin typeface="Perpetua" panose="02020502060401020303" pitchFamily="18" charset="0"/>
              </a:rPr>
              <a:t>:</a:t>
            </a:r>
            <a:r>
              <a:rPr lang="el-GR" sz="2000" b="0" dirty="0"/>
              <a:t> </a:t>
            </a:r>
            <a:r>
              <a:rPr lang="el-GR" sz="2000" b="0" dirty="0" err="1"/>
              <a:t>Φωτόδεντρο</a:t>
            </a:r>
            <a:r>
              <a:rPr lang="el-GR" sz="2000" b="0" dirty="0"/>
              <a:t>/Μαθησιακά αντικείμενα</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11</a:t>
            </a:fld>
            <a:endParaRPr lang="en-US" dirty="0"/>
          </a:p>
        </p:txBody>
      </p:sp>
      <p:sp>
        <p:nvSpPr>
          <p:cNvPr id="10" name="Content Placeholder 9"/>
          <p:cNvSpPr>
            <a:spLocks noGrp="1"/>
          </p:cNvSpPr>
          <p:nvPr>
            <p:ph sz="half" idx="2"/>
          </p:nvPr>
        </p:nvSpPr>
        <p:spPr/>
        <p:txBody>
          <a:bodyPr>
            <a:normAutofit/>
          </a:bodyPr>
          <a:lstStyle/>
          <a:p>
            <a:pPr lvl="1">
              <a:buClrTx/>
              <a:buFont typeface="Arial" pitchFamily="34" charset="0"/>
              <a:buChar char="•"/>
            </a:pPr>
            <a:r>
              <a:rPr lang="el-GR" sz="2400" dirty="0"/>
              <a:t>Περιγραφή: </a:t>
            </a:r>
          </a:p>
          <a:p>
            <a:pPr marL="0" lvl="1" indent="0">
              <a:buNone/>
            </a:pPr>
            <a:r>
              <a:rPr lang="el-GR" sz="2400" dirty="0"/>
              <a:t>Έχει ζητηθεί από τους μαθητές να φέρουν στην τάξη τη συσκευασία ενός προϊόντος που προτιμούν να καταναλώνουν. Σε ομάδες των δύο αναζητούν τα συστατικά του και την ημερομηνία λήξης του. Στη συνέχεια κάθε ομάδα παρουσιάζει τα προϊόντα της στην ολομέλεια της τάξης. Ακολουθεί συζήτηση για τις διατροφικές συνήθειες των μαθητών.</a:t>
            </a:r>
          </a:p>
          <a:p>
            <a:pPr lvl="1">
              <a:buClrTx/>
              <a:buFont typeface="Arial" pitchFamily="34" charset="0"/>
              <a:buChar char="•"/>
            </a:pPr>
            <a:r>
              <a:rPr lang="el-GR" sz="2400" dirty="0"/>
              <a:t>Αποτελέσματα της δραστηριότητας: </a:t>
            </a:r>
          </a:p>
          <a:p>
            <a:pPr marL="0" lvl="1" indent="0">
              <a:buNone/>
            </a:pPr>
            <a:r>
              <a:rPr lang="el-GR" sz="2400" dirty="0"/>
              <a:t>Συνειδητοποίηση διατροφικών συνηθειών</a:t>
            </a:r>
          </a:p>
          <a:p>
            <a:pPr marL="0" lvl="1" indent="0">
              <a:buNone/>
            </a:pPr>
            <a:endParaRPr lang="el-GR" sz="2400" dirty="0"/>
          </a:p>
          <a:p>
            <a:pPr marL="0" lvl="1" indent="0">
              <a:buNone/>
            </a:pPr>
            <a:endParaRPr lang="el-GR" sz="2400" dirty="0"/>
          </a:p>
        </p:txBody>
      </p:sp>
    </p:spTree>
    <p:extLst>
      <p:ext uri="{BB962C8B-B14F-4D97-AF65-F5344CB8AC3E}">
        <p14:creationId xmlns:p14="http://schemas.microsoft.com/office/powerpoint/2010/main" val="1679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12</a:t>
            </a:fld>
            <a:endParaRPr lang="en-US" dirty="0"/>
          </a:p>
        </p:txBody>
      </p:sp>
      <p:sp>
        <p:nvSpPr>
          <p:cNvPr id="10" name="Rectangle 9"/>
          <p:cNvSpPr/>
          <p:nvPr/>
        </p:nvSpPr>
        <p:spPr>
          <a:xfrm>
            <a:off x="3084395" y="5390866"/>
            <a:ext cx="6059606"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el-GR" sz="1400" dirty="0" smtClean="0"/>
              <a:t>Σε περίπτωση που επιθυμείτε να συμπεριλάβετε μία εικόνα μπορείτε να χρησιμοποιήσετε αυτήν τη  μορφοποίηση.</a:t>
            </a:r>
            <a:endParaRPr lang="el-GR" sz="1400" dirty="0"/>
          </a:p>
        </p:txBody>
      </p:sp>
      <p:sp>
        <p:nvSpPr>
          <p:cNvPr id="3" name="Content Placeholder 2"/>
          <p:cNvSpPr>
            <a:spLocks noGrp="1"/>
          </p:cNvSpPr>
          <p:nvPr>
            <p:ph sz="half" idx="2"/>
          </p:nvPr>
        </p:nvSpPr>
        <p:spPr/>
        <p:txBody>
          <a:bodyPr>
            <a:normAutofit fontScale="92500" lnSpcReduction="20000"/>
          </a:bodyPr>
          <a:lstStyle/>
          <a:p>
            <a:r>
              <a:rPr lang="el-GR" dirty="0"/>
              <a:t>ΔΡΑΣΤΗΡΙΟΤΗΤΑ  2: Συλλογή συνταγών με υγιεινά φαγητά και γλυκά</a:t>
            </a:r>
          </a:p>
          <a:p>
            <a:r>
              <a:rPr lang="el-GR" b="0" dirty="0"/>
              <a:t>Διάρκεια:  1 διδακτική ώρα</a:t>
            </a:r>
          </a:p>
          <a:p>
            <a:r>
              <a:rPr lang="el-GR" b="0" dirty="0"/>
              <a:t>Είδος δραστηριότητας: αναζήτηση - παρουσίαση </a:t>
            </a:r>
          </a:p>
          <a:p>
            <a:r>
              <a:rPr lang="el-GR" b="0" dirty="0"/>
              <a:t>Οργάνωση τάξης: ατομικά</a:t>
            </a:r>
          </a:p>
          <a:p>
            <a:r>
              <a:rPr lang="el-GR" b="0" dirty="0"/>
              <a:t>Ρόλος του διδάσκοντα: συντονιστικός</a:t>
            </a:r>
          </a:p>
          <a:p>
            <a:r>
              <a:rPr lang="el-GR" b="0" dirty="0"/>
              <a:t>Σύνδεση με τον διδακτικό στόχο: </a:t>
            </a:r>
          </a:p>
          <a:p>
            <a:r>
              <a:rPr lang="el-GR" b="0" dirty="0"/>
              <a:t>- Να ενημερωθούν για τις σωματικές και ψυχικές συνέπειες ορισμένων συμπεριφορών (διατροφή, άσκηση) και κυρίως να κρίνουν τους παράγοντες που επηρεάζουν τη δική τους συμπεριφορά</a:t>
            </a:r>
          </a:p>
          <a:p>
            <a:r>
              <a:rPr lang="el-GR" b="0" dirty="0"/>
              <a:t>-Να εξασκηθούν στη χρήση νέων τεχνολογιών ως μέσου αναζήτησης της </a:t>
            </a:r>
            <a:r>
              <a:rPr lang="el-GR" b="0" dirty="0" smtClean="0"/>
              <a:t>πληροφορίας</a:t>
            </a:r>
            <a:endParaRPr lang="el-GR" b="0" dirty="0"/>
          </a:p>
          <a:p>
            <a:endParaRPr lang="el-GR" b="0" dirty="0"/>
          </a:p>
          <a:p>
            <a:endParaRPr lang="el-GR" b="0" dirty="0" smtClean="0"/>
          </a:p>
          <a:p>
            <a:endParaRPr lang="el-GR" b="0" dirty="0"/>
          </a:p>
          <a:p>
            <a:endParaRPr lang="el-GR" b="0" dirty="0" smtClean="0"/>
          </a:p>
          <a:p>
            <a:endParaRPr lang="el-GR" b="0" dirty="0"/>
          </a:p>
          <a:p>
            <a:endParaRPr lang="el-GR" b="0" dirty="0"/>
          </a:p>
          <a:p>
            <a:endParaRPr lang="el-GR" dirty="0"/>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a:stretch>
            <a:fillRect/>
          </a:stretch>
        </p:blipFill>
        <p:spPr>
          <a:xfrm>
            <a:off x="888794" y="1238959"/>
            <a:ext cx="1283494" cy="1283494"/>
          </a:xfrm>
          <a:prstGeom prst="rect">
            <a:avLst/>
          </a:prstGeom>
          <a:ln>
            <a:noFill/>
          </a:ln>
          <a:effectLst>
            <a:outerShdw blurRad="292100" dist="139700" dir="2700000" algn="tl" rotWithShape="0">
              <a:srgbClr val="333333">
                <a:alpha val="65000"/>
              </a:srgbClr>
            </a:outerShdw>
          </a:effectLst>
        </p:spPr>
      </p:pic>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4" name="TextBox 3"/>
          <p:cNvSpPr txBox="1"/>
          <p:nvPr/>
        </p:nvSpPr>
        <p:spPr>
          <a:xfrm>
            <a:off x="592427" y="390728"/>
            <a:ext cx="691595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smtClean="0">
                <a:ln>
                  <a:noFill/>
                </a:ln>
                <a:solidFill>
                  <a:srgbClr val="000000"/>
                </a:solidFill>
                <a:effectLst/>
                <a:uLnTx/>
                <a:uFillTx/>
                <a:latin typeface="Cambria" panose="02040503050406030204" pitchFamily="18" charset="0"/>
                <a:ea typeface="+mn-ea"/>
                <a:cs typeface="+mn-cs"/>
              </a:rPr>
              <a:t>Ψηφιακό Εκπαιδευτικό Περιεχόμενο:</a:t>
            </a:r>
            <a:endParaRPr kumimoji="0" lang="el-GR" sz="24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endParaRPr>
          </a:p>
        </p:txBody>
      </p:sp>
      <p:sp>
        <p:nvSpPr>
          <p:cNvPr id="2" name="Content Placeholder 1"/>
          <p:cNvSpPr>
            <a:spLocks noGrp="1"/>
          </p:cNvSpPr>
          <p:nvPr>
            <p:ph sz="quarter" idx="4"/>
          </p:nvPr>
        </p:nvSpPr>
        <p:spPr/>
        <p:txBody>
          <a:bodyPr>
            <a:normAutofit/>
          </a:bodyPr>
          <a:lstStyle/>
          <a:p>
            <a:pPr>
              <a:buFont typeface="Wingdings" panose="05000000000000000000" pitchFamily="2" charset="2"/>
              <a:buChar char="§"/>
            </a:pPr>
            <a:r>
              <a:rPr lang="af-ZA" sz="2000" b="0" dirty="0"/>
              <a:t>http://</a:t>
            </a:r>
            <a:r>
              <a:rPr lang="af-ZA" sz="2000" b="0" dirty="0" smtClean="0"/>
              <a:t>photodentro.edu.gr/lor/r/8521/600</a:t>
            </a:r>
            <a:endParaRPr lang="el-GR" sz="2000" b="0" dirty="0" smtClean="0"/>
          </a:p>
          <a:p>
            <a:pPr>
              <a:buFont typeface="Wingdings" panose="05000000000000000000" pitchFamily="2" charset="2"/>
              <a:buChar char="§"/>
            </a:pPr>
            <a:r>
              <a:rPr lang="el-GR" sz="2000" b="0" dirty="0" smtClean="0"/>
              <a:t>Παρουσίαση</a:t>
            </a:r>
            <a:endParaRPr lang="af-ZA" sz="2000" b="0" dirty="0"/>
          </a:p>
          <a:p>
            <a:pPr>
              <a:buFont typeface="Wingdings" panose="05000000000000000000" pitchFamily="2" charset="2"/>
              <a:buChar char="§"/>
            </a:pPr>
            <a:r>
              <a:rPr lang="el-GR" sz="2000" b="0" dirty="0"/>
              <a:t>Προέλευση</a:t>
            </a:r>
            <a:r>
              <a:rPr lang="en-US" sz="2000" b="0" dirty="0">
                <a:latin typeface="Perpetua" panose="02020502060401020303" pitchFamily="18" charset="0"/>
              </a:rPr>
              <a:t>:</a:t>
            </a:r>
            <a:r>
              <a:rPr lang="el-GR" sz="2000" b="0" dirty="0"/>
              <a:t> </a:t>
            </a:r>
            <a:r>
              <a:rPr lang="el-GR" sz="2000" b="0" dirty="0" err="1"/>
              <a:t>Φωτόδεντρο</a:t>
            </a:r>
            <a:r>
              <a:rPr lang="el-GR" sz="2000" b="0" dirty="0"/>
              <a:t>/Μαθησιακά αντικείμενα</a:t>
            </a:r>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88794" y="1238959"/>
            <a:ext cx="1283494" cy="1283494"/>
          </a:xfrm>
        </p:spPr>
      </p:pic>
    </p:spTree>
    <p:extLst>
      <p:ext uri="{BB962C8B-B14F-4D97-AF65-F5344CB8AC3E}">
        <p14:creationId xmlns:p14="http://schemas.microsoft.com/office/powerpoint/2010/main" val="1398283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10" name="Content Placeholder 9"/>
          <p:cNvSpPr>
            <a:spLocks noGrp="1"/>
          </p:cNvSpPr>
          <p:nvPr>
            <p:ph sz="half" idx="2"/>
          </p:nvPr>
        </p:nvSpPr>
        <p:spPr/>
        <p:txBody>
          <a:bodyPr>
            <a:normAutofit/>
          </a:bodyPr>
          <a:lstStyle/>
          <a:p>
            <a:pPr lvl="1">
              <a:buClrTx/>
              <a:buFont typeface="Arial" pitchFamily="34" charset="0"/>
              <a:buChar char="•"/>
            </a:pPr>
            <a:r>
              <a:rPr lang="el-GR" sz="2400" dirty="0"/>
              <a:t>Περιγραφή: </a:t>
            </a:r>
          </a:p>
          <a:p>
            <a:pPr marL="0" lvl="1" indent="0">
              <a:buNone/>
            </a:pPr>
            <a:r>
              <a:rPr lang="el-GR" sz="2400" dirty="0"/>
              <a:t>Οι μαθητές καλούνται να αναζητήσουν σε περιοδικά, εφημερίδες, βιβλία, διαδίκτυο συνταγές με «υγιεινά» φαγητά και γλυκά με βάση τα όσα έχουμε συζητήσει για την υγιεινή διατροφή στην τάξη και να τις παρουσιάσουν στην τάξη</a:t>
            </a:r>
          </a:p>
          <a:p>
            <a:pPr lvl="1">
              <a:buClrTx/>
              <a:buFont typeface="Arial" panose="020B0604020202020204" pitchFamily="34" charset="0"/>
              <a:buChar char="•"/>
            </a:pPr>
            <a:r>
              <a:rPr lang="el-GR" sz="2400" dirty="0"/>
              <a:t>Αποτελέσματα της δραστηριότητας: </a:t>
            </a:r>
          </a:p>
          <a:p>
            <a:pPr marL="0" lvl="1" indent="0">
              <a:buNone/>
            </a:pPr>
            <a:r>
              <a:rPr lang="el-GR" sz="2400" dirty="0"/>
              <a:t>Με την παρουσίαση των συνταγών στην τάξη γίνεται συζήτηση για το τι θεωρούμε και τι τελικά είναι «υγιεινό» στις διατροφικές μας συνήθειες </a:t>
            </a:r>
            <a:endParaRPr lang="el-GR" sz="2400" dirty="0"/>
          </a:p>
          <a:p>
            <a:pPr marL="0" lvl="1" indent="0">
              <a:buNone/>
            </a:pPr>
            <a:endParaRPr lang="el-GR" sz="2400" dirty="0"/>
          </a:p>
        </p:txBody>
      </p:sp>
    </p:spTree>
    <p:extLst>
      <p:ext uri="{BB962C8B-B14F-4D97-AF65-F5344CB8AC3E}">
        <p14:creationId xmlns:p14="http://schemas.microsoft.com/office/powerpoint/2010/main" val="683110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7" name="Content Placeholder 6"/>
          <p:cNvSpPr>
            <a:spLocks noGrp="1"/>
          </p:cNvSpPr>
          <p:nvPr>
            <p:ph sz="half" idx="2"/>
          </p:nvPr>
        </p:nvSpPr>
        <p:spPr>
          <a:xfrm>
            <a:off x="478836" y="487544"/>
            <a:ext cx="8027229" cy="4129087"/>
          </a:xfrm>
        </p:spPr>
        <p:txBody>
          <a:bodyPr>
            <a:normAutofit/>
          </a:bodyPr>
          <a:lstStyle/>
          <a:p>
            <a:pPr>
              <a:lnSpc>
                <a:spcPct val="80000"/>
              </a:lnSpc>
            </a:pPr>
            <a:r>
              <a:rPr lang="el-GR" sz="2200" b="1" dirty="0"/>
              <a:t>ΔΡΑΣΤΗΡΙΟΤΗΤΑ  3: Μεσογειακή διατροφή</a:t>
            </a:r>
          </a:p>
          <a:p>
            <a:pPr>
              <a:lnSpc>
                <a:spcPct val="80000"/>
              </a:lnSpc>
            </a:pPr>
            <a:r>
              <a:rPr lang="el-GR" sz="2200" dirty="0"/>
              <a:t>Διάρκεια:  1 διδακτική ώρα</a:t>
            </a:r>
          </a:p>
          <a:p>
            <a:pPr>
              <a:lnSpc>
                <a:spcPct val="80000"/>
              </a:lnSpc>
            </a:pPr>
            <a:r>
              <a:rPr lang="el-GR" sz="2200" dirty="0"/>
              <a:t>Είδος δραστηριότητας: παιχνίδι ρόλων, παρουσίαση </a:t>
            </a:r>
          </a:p>
          <a:p>
            <a:pPr>
              <a:lnSpc>
                <a:spcPct val="80000"/>
              </a:lnSpc>
            </a:pPr>
            <a:r>
              <a:rPr lang="el-GR" sz="2200" dirty="0"/>
              <a:t>Οργάνωση τάξης: εργασία σε ομάδες </a:t>
            </a:r>
          </a:p>
          <a:p>
            <a:pPr>
              <a:lnSpc>
                <a:spcPct val="80000"/>
              </a:lnSpc>
            </a:pPr>
            <a:r>
              <a:rPr lang="el-GR" sz="2200" dirty="0"/>
              <a:t>Ρόλος του διδάσκοντα: διδακτικός, ενθαρρυντικός</a:t>
            </a:r>
          </a:p>
          <a:p>
            <a:pPr>
              <a:lnSpc>
                <a:spcPct val="80000"/>
              </a:lnSpc>
            </a:pPr>
            <a:r>
              <a:rPr lang="el-GR" sz="2200" dirty="0"/>
              <a:t>Σύνδεση με τον διδακτικό στόχο:</a:t>
            </a:r>
          </a:p>
          <a:p>
            <a:pPr algn="just">
              <a:lnSpc>
                <a:spcPct val="80000"/>
              </a:lnSpc>
            </a:pPr>
            <a:r>
              <a:rPr lang="el-GR" sz="2200" dirty="0" smtClean="0"/>
              <a:t>	Να </a:t>
            </a:r>
            <a:r>
              <a:rPr lang="el-GR" sz="2200" dirty="0"/>
              <a:t>αντιληφθούν τη σημασία της συνεργασίας και της εμπιστοσύνης στα μέλη της ομάδας για την επίτευξη των στόχων</a:t>
            </a:r>
          </a:p>
          <a:p>
            <a:pPr algn="just"/>
            <a:endParaRPr lang="el-GR" dirty="0"/>
          </a:p>
        </p:txBody>
      </p:sp>
    </p:spTree>
    <p:extLst>
      <p:ext uri="{BB962C8B-B14F-4D97-AF65-F5344CB8AC3E}">
        <p14:creationId xmlns:p14="http://schemas.microsoft.com/office/powerpoint/2010/main" val="413702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a:stretch>
            <a:fillRect/>
          </a:stretch>
        </p:blipFill>
        <p:spPr>
          <a:xfrm>
            <a:off x="888794" y="1238959"/>
            <a:ext cx="1283494" cy="1283494"/>
          </a:xfrm>
          <a:prstGeom prst="rect">
            <a:avLst/>
          </a:prstGeom>
          <a:ln>
            <a:noFill/>
          </a:ln>
          <a:effectLst>
            <a:outerShdw blurRad="292100" dist="139700" dir="2700000" algn="tl" rotWithShape="0">
              <a:srgbClr val="333333">
                <a:alpha val="65000"/>
              </a:srgbClr>
            </a:outerShdw>
          </a:effectLst>
        </p:spPr>
      </p:pic>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4" name="TextBox 3"/>
          <p:cNvSpPr txBox="1"/>
          <p:nvPr/>
        </p:nvSpPr>
        <p:spPr>
          <a:xfrm>
            <a:off x="592427" y="390728"/>
            <a:ext cx="691595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smtClean="0">
                <a:ln>
                  <a:noFill/>
                </a:ln>
                <a:solidFill>
                  <a:srgbClr val="000000"/>
                </a:solidFill>
                <a:effectLst/>
                <a:uLnTx/>
                <a:uFillTx/>
                <a:latin typeface="Cambria" panose="02040503050406030204" pitchFamily="18" charset="0"/>
                <a:ea typeface="+mn-ea"/>
                <a:cs typeface="+mn-cs"/>
              </a:rPr>
              <a:t>Ψηφιακό Εκπαιδευτικό Περιεχόμενο:</a:t>
            </a:r>
            <a:endParaRPr kumimoji="0" lang="el-GR" sz="24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endParaRPr>
          </a:p>
        </p:txBody>
      </p:sp>
      <p:sp>
        <p:nvSpPr>
          <p:cNvPr id="2" name="Content Placeholder 1"/>
          <p:cNvSpPr>
            <a:spLocks noGrp="1"/>
          </p:cNvSpPr>
          <p:nvPr>
            <p:ph sz="quarter" idx="4"/>
          </p:nvPr>
        </p:nvSpPr>
        <p:spPr/>
        <p:txBody>
          <a:bodyPr>
            <a:normAutofit/>
          </a:bodyPr>
          <a:lstStyle/>
          <a:p>
            <a:pPr>
              <a:buFont typeface="Wingdings" panose="05000000000000000000" pitchFamily="2" charset="2"/>
              <a:buChar char="§"/>
            </a:pPr>
            <a:r>
              <a:rPr lang="af-ZA" sz="2000" b="0" dirty="0"/>
              <a:t>http://</a:t>
            </a:r>
            <a:r>
              <a:rPr lang="af-ZA" sz="2000" b="0" dirty="0" smtClean="0"/>
              <a:t>photodentro.edu.gr/video/r/8522/813</a:t>
            </a:r>
            <a:endParaRPr lang="el-GR" sz="2000" b="0" dirty="0" smtClean="0">
              <a:hlinkClick r:id="rId3"/>
            </a:endParaRPr>
          </a:p>
          <a:p>
            <a:pPr>
              <a:buFont typeface="Wingdings" panose="05000000000000000000" pitchFamily="2" charset="2"/>
              <a:buChar char="§"/>
            </a:pPr>
            <a:r>
              <a:rPr lang="el-GR" sz="2000" b="0" dirty="0" smtClean="0"/>
              <a:t>Βίντεο</a:t>
            </a:r>
            <a:endParaRPr lang="af-ZA" sz="2000" b="0" dirty="0"/>
          </a:p>
          <a:p>
            <a:pPr>
              <a:buFont typeface="Wingdings" panose="05000000000000000000" pitchFamily="2" charset="2"/>
              <a:buChar char="§"/>
            </a:pPr>
            <a:r>
              <a:rPr lang="el-GR" sz="2000" b="0" dirty="0"/>
              <a:t>Προέλευση</a:t>
            </a:r>
            <a:r>
              <a:rPr lang="en-US" sz="2000" b="0" dirty="0">
                <a:latin typeface="Perpetua" panose="02020502060401020303" pitchFamily="18" charset="0"/>
              </a:rPr>
              <a:t>:</a:t>
            </a:r>
            <a:r>
              <a:rPr lang="el-GR" sz="2000" b="0" dirty="0"/>
              <a:t> </a:t>
            </a:r>
            <a:r>
              <a:rPr lang="el-GR" sz="2000" b="0" dirty="0" err="1"/>
              <a:t>Φωτόδεντρο</a:t>
            </a:r>
            <a:r>
              <a:rPr lang="el-GR" sz="2000" b="0" dirty="0"/>
              <a:t>/Μαθησιακά αντικείμενα</a:t>
            </a:r>
          </a:p>
        </p:txBody>
      </p:sp>
      <p:pic>
        <p:nvPicPr>
          <p:cNvPr id="6" name="Content Placeholder 5"/>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19125" y="1004888"/>
            <a:ext cx="1804987" cy="1804987"/>
          </a:xfrm>
        </p:spPr>
      </p:pic>
    </p:spTree>
    <p:extLst>
      <p:ext uri="{BB962C8B-B14F-4D97-AF65-F5344CB8AC3E}">
        <p14:creationId xmlns:p14="http://schemas.microsoft.com/office/powerpoint/2010/main" val="1821082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10" name="Content Placeholder 9"/>
          <p:cNvSpPr>
            <a:spLocks noGrp="1"/>
          </p:cNvSpPr>
          <p:nvPr>
            <p:ph sz="half" idx="2"/>
          </p:nvPr>
        </p:nvSpPr>
        <p:spPr/>
        <p:txBody>
          <a:bodyPr>
            <a:normAutofit fontScale="92500" lnSpcReduction="10000"/>
          </a:bodyPr>
          <a:lstStyle/>
          <a:p>
            <a:pPr algn="just">
              <a:lnSpc>
                <a:spcPct val="107000"/>
              </a:lnSpc>
              <a:spcAft>
                <a:spcPts val="800"/>
              </a:spcAft>
              <a:buFont typeface="Arial" panose="020B0604020202020204" pitchFamily="34" charset="0"/>
              <a:buChar char="•"/>
            </a:pPr>
            <a:r>
              <a:rPr lang="el-GR" dirty="0">
                <a:latin typeface="Candara" panose="020E0502030303020204" pitchFamily="34" charset="0"/>
                <a:ea typeface="STKaiti"/>
                <a:cs typeface="Tahoma" panose="020B0604030504040204" pitchFamily="34" charset="0"/>
              </a:rPr>
              <a:t>Περιγραφή: </a:t>
            </a:r>
            <a:r>
              <a:rPr lang="el-GR" dirty="0" smtClean="0">
                <a:latin typeface="Candara" panose="020E0502030303020204" pitchFamily="34" charset="0"/>
                <a:ea typeface="STKaiti"/>
                <a:cs typeface="Tahoma" panose="020B0604030504040204" pitchFamily="34" charset="0"/>
              </a:rPr>
              <a:t>Οι </a:t>
            </a:r>
            <a:r>
              <a:rPr lang="el-GR" dirty="0">
                <a:latin typeface="Candara" panose="020E0502030303020204" pitchFamily="34" charset="0"/>
                <a:ea typeface="STKaiti"/>
                <a:cs typeface="Tahoma" panose="020B0604030504040204" pitchFamily="34" charset="0"/>
              </a:rPr>
              <a:t>μαθητές καλούνται να χωριστούν μόνοι τους σε ομάδες για να ετοιμάσουν ένα μικρό σκετς υποδυόμενοι ομάδες τροφίμων της μεσογειακής διατροφής αφού επισκεφθούν το σχετικό </a:t>
            </a:r>
            <a:r>
              <a:rPr lang="el-GR" dirty="0">
                <a:latin typeface="Candara" panose="020E0502030303020204" pitchFamily="34" charset="0"/>
                <a:ea typeface="STKaiti"/>
                <a:cs typeface="Tahoma" panose="020B0604030504040204" pitchFamily="34" charset="0"/>
              </a:rPr>
              <a:t>ψηφιακό </a:t>
            </a:r>
            <a:r>
              <a:rPr lang="el-GR" dirty="0">
                <a:latin typeface="Candara" panose="020E0502030303020204" pitchFamily="34" charset="0"/>
                <a:ea typeface="STKaiti"/>
                <a:cs typeface="Tahoma" panose="020B0604030504040204" pitchFamily="34" charset="0"/>
              </a:rPr>
              <a:t>αντικείμενο </a:t>
            </a:r>
            <a:r>
              <a:rPr lang="el-GR" dirty="0">
                <a:latin typeface="Candara" panose="020E0502030303020204" pitchFamily="34" charset="0"/>
                <a:ea typeface="STKaiti"/>
                <a:cs typeface="Tahoma" panose="020B0604030504040204" pitchFamily="34" charset="0"/>
              </a:rPr>
              <a:t>του φωτόδεντρου</a:t>
            </a:r>
            <a:endParaRPr lang="el-GR" sz="2000" dirty="0">
              <a:latin typeface="Candara" panose="020E0502030303020204" pitchFamily="34" charset="0"/>
              <a:ea typeface="STKaiti"/>
              <a:cs typeface="Tahoma" panose="020B0604030504040204" pitchFamily="34" charset="0"/>
            </a:endParaRPr>
          </a:p>
          <a:p>
            <a:pPr algn="just">
              <a:lnSpc>
                <a:spcPct val="107000"/>
              </a:lnSpc>
              <a:spcAft>
                <a:spcPts val="800"/>
              </a:spcAft>
              <a:buFont typeface="Arial" panose="020B0604020202020204" pitchFamily="34" charset="0"/>
              <a:buChar char="•"/>
            </a:pPr>
            <a:r>
              <a:rPr lang="el-GR" dirty="0">
                <a:latin typeface="Candara" panose="020E0502030303020204" pitchFamily="34" charset="0"/>
                <a:ea typeface="STKaiti"/>
                <a:cs typeface="Tahoma" panose="020B0604030504040204" pitchFamily="34" charset="0"/>
              </a:rPr>
              <a:t>Αποτελέσματα της δραστηριότητας: </a:t>
            </a:r>
            <a:r>
              <a:rPr lang="el-GR" dirty="0" smtClean="0">
                <a:latin typeface="Candara" panose="020E0502030303020204" pitchFamily="34" charset="0"/>
                <a:ea typeface="STKaiti"/>
                <a:cs typeface="Tahoma" panose="020B0604030504040204" pitchFamily="34" charset="0"/>
              </a:rPr>
              <a:t>Οι </a:t>
            </a:r>
            <a:r>
              <a:rPr lang="el-GR" dirty="0">
                <a:latin typeface="Candara" panose="020E0502030303020204" pitchFamily="34" charset="0"/>
                <a:ea typeface="STKaiti"/>
                <a:cs typeface="Tahoma" panose="020B0604030504040204" pitchFamily="34" charset="0"/>
              </a:rPr>
              <a:t>μαθητές μέσα από τη δραματοποίηση και τη συνεργασία συμμετέχουν σε μια παιγνιώδη δραστηριότητα για να προσεγγίσουν τα οφέλη και τη σημασία της μεσογειακής διατροφής</a:t>
            </a:r>
            <a:endParaRPr lang="el-GR" sz="2000" dirty="0">
              <a:latin typeface="Candara" panose="020E0502030303020204" pitchFamily="34" charset="0"/>
              <a:ea typeface="STKaiti"/>
              <a:cs typeface="Tahoma" panose="020B0604030504040204" pitchFamily="34" charset="0"/>
            </a:endParaRPr>
          </a:p>
          <a:p>
            <a:pPr algn="just">
              <a:lnSpc>
                <a:spcPct val="107000"/>
              </a:lnSpc>
              <a:spcAft>
                <a:spcPts val="800"/>
              </a:spcAft>
            </a:pPr>
            <a:r>
              <a:rPr lang="el-GR" dirty="0">
                <a:latin typeface="Candara" panose="020E0502030303020204" pitchFamily="34" charset="0"/>
                <a:ea typeface="STKaiti"/>
                <a:cs typeface="Tahoma" panose="020B0604030504040204" pitchFamily="34" charset="0"/>
              </a:rPr>
              <a:t> </a:t>
            </a:r>
            <a:endParaRPr lang="el-GR" sz="2000" dirty="0">
              <a:latin typeface="Candara" panose="020E0502030303020204" pitchFamily="34" charset="0"/>
              <a:ea typeface="STKaiti"/>
              <a:cs typeface="Tahoma" panose="020B0604030504040204" pitchFamily="34" charset="0"/>
            </a:endParaRPr>
          </a:p>
          <a:p>
            <a:pPr marL="0" lvl="1" indent="0">
              <a:buNone/>
            </a:pPr>
            <a:endParaRPr lang="el-GR" sz="2400" dirty="0"/>
          </a:p>
        </p:txBody>
      </p:sp>
    </p:spTree>
    <p:extLst>
      <p:ext uri="{BB962C8B-B14F-4D97-AF65-F5344CB8AC3E}">
        <p14:creationId xmlns:p14="http://schemas.microsoft.com/office/powerpoint/2010/main" val="851780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4477" y="5416341"/>
            <a:ext cx="5909481" cy="846162"/>
          </a:xfrm>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3" name="Slide Number Placeholder 2"/>
          <p:cNvSpPr>
            <a:spLocks noGrp="1"/>
          </p:cNvSpPr>
          <p:nvPr>
            <p:ph type="sldNum" sz="quarter" idx="12"/>
          </p:nvPr>
        </p:nvSpPr>
        <p:spPr/>
        <p:txBody>
          <a:bodyPr/>
          <a:lstStyle/>
          <a:p>
            <a:fld id="{2754ED01-E2A0-4C1E-8E21-014B99041579}" type="slidenum">
              <a:rPr lang="en-US" smtClean="0"/>
              <a:pPr/>
              <a:t>18</a:t>
            </a:fld>
            <a:endParaRPr lang="en-US" dirty="0"/>
          </a:p>
        </p:txBody>
      </p:sp>
      <p:sp>
        <p:nvSpPr>
          <p:cNvPr id="4" name="Content Placeholder 3"/>
          <p:cNvSpPr>
            <a:spLocks noGrp="1"/>
          </p:cNvSpPr>
          <p:nvPr>
            <p:ph sz="half" idx="2"/>
          </p:nvPr>
        </p:nvSpPr>
        <p:spPr/>
        <p:txBody>
          <a:bodyPr>
            <a:normAutofit fontScale="85000" lnSpcReduction="20000"/>
          </a:bodyPr>
          <a:lstStyle/>
          <a:p>
            <a:r>
              <a:rPr lang="el-GR" b="1" dirty="0"/>
              <a:t>ΔΡΑΣΤΗΡΙΟΤΗΤΑ  4: Ερωτηματολόγιο για την καθιστική συμπεριφορά</a:t>
            </a:r>
          </a:p>
          <a:p>
            <a:r>
              <a:rPr lang="el-GR" dirty="0"/>
              <a:t>Διάρκεια:  1 διδακτική ώρα</a:t>
            </a:r>
          </a:p>
          <a:p>
            <a:r>
              <a:rPr lang="el-GR" dirty="0"/>
              <a:t>Είδος δραστηριότητας: συμπλήρωση ερωτηματολογίου και συζήτηση</a:t>
            </a:r>
          </a:p>
          <a:p>
            <a:r>
              <a:rPr lang="el-GR" dirty="0"/>
              <a:t>Οργάνωση τάξης: ατομικά και ολομέλεια της τάξης</a:t>
            </a:r>
          </a:p>
          <a:p>
            <a:r>
              <a:rPr lang="el-GR" dirty="0"/>
              <a:t>Ρόλος του διδάσκοντα: συντονιστικός</a:t>
            </a:r>
          </a:p>
          <a:p>
            <a:r>
              <a:rPr lang="el-GR" dirty="0"/>
              <a:t>Σύνδεση με τον διδακτικό στόχο:</a:t>
            </a:r>
          </a:p>
          <a:p>
            <a:r>
              <a:rPr lang="el-GR" dirty="0"/>
              <a:t>- Να ενημερωθούν για τις σωματικές και ψυχικές συνέπειες ορισμένων συμπεριφορών (διατροφή, άσκηση) και κυρίως να κρίνουν τους παράγοντες που επηρεάζουν τη δική τους συμπεριφορά</a:t>
            </a:r>
          </a:p>
          <a:p>
            <a:r>
              <a:rPr lang="el-GR" dirty="0"/>
              <a:t>- Να εξασκηθούν σε δεξιότητες διαχείρισης συγκρούσεων και της αντιμετώπισης της πίεσης των φίλων για να διαχειριστούν τα κοινωνικά στερεότυπα ως προς τη διατροφή και την άσκηση</a:t>
            </a:r>
          </a:p>
          <a:p>
            <a:endParaRPr lang="el-GR" dirty="0"/>
          </a:p>
        </p:txBody>
      </p:sp>
    </p:spTree>
    <p:extLst>
      <p:ext uri="{BB962C8B-B14F-4D97-AF65-F5344CB8AC3E}">
        <p14:creationId xmlns:p14="http://schemas.microsoft.com/office/powerpoint/2010/main" val="1652847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a:stretch>
            <a:fillRect/>
          </a:stretch>
        </p:blipFill>
        <p:spPr>
          <a:xfrm>
            <a:off x="888794" y="1238959"/>
            <a:ext cx="1283494" cy="1283494"/>
          </a:xfrm>
          <a:prstGeom prst="rect">
            <a:avLst/>
          </a:prstGeom>
          <a:ln>
            <a:noFill/>
          </a:ln>
          <a:effectLst>
            <a:outerShdw blurRad="292100" dist="139700" dir="2700000" algn="tl" rotWithShape="0">
              <a:srgbClr val="333333">
                <a:alpha val="65000"/>
              </a:srgbClr>
            </a:outerShdw>
          </a:effectLst>
        </p:spPr>
      </p:pic>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4" name="TextBox 3"/>
          <p:cNvSpPr txBox="1"/>
          <p:nvPr/>
        </p:nvSpPr>
        <p:spPr>
          <a:xfrm>
            <a:off x="592427" y="390728"/>
            <a:ext cx="691595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smtClean="0">
                <a:ln>
                  <a:noFill/>
                </a:ln>
                <a:solidFill>
                  <a:srgbClr val="000000"/>
                </a:solidFill>
                <a:effectLst/>
                <a:uLnTx/>
                <a:uFillTx/>
                <a:latin typeface="Cambria" panose="02040503050406030204" pitchFamily="18" charset="0"/>
                <a:ea typeface="+mn-ea"/>
                <a:cs typeface="+mn-cs"/>
              </a:rPr>
              <a:t>Ψηφιακό Εκπαιδευτικό Περιεχόμενο:</a:t>
            </a:r>
            <a:endParaRPr kumimoji="0" lang="el-GR" sz="24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endParaRPr>
          </a:p>
        </p:txBody>
      </p:sp>
      <p:sp>
        <p:nvSpPr>
          <p:cNvPr id="2" name="Content Placeholder 1"/>
          <p:cNvSpPr>
            <a:spLocks noGrp="1"/>
          </p:cNvSpPr>
          <p:nvPr>
            <p:ph sz="quarter" idx="4"/>
          </p:nvPr>
        </p:nvSpPr>
        <p:spPr/>
        <p:txBody>
          <a:bodyPr>
            <a:normAutofit/>
          </a:bodyPr>
          <a:lstStyle/>
          <a:p>
            <a:pPr>
              <a:lnSpc>
                <a:spcPct val="107000"/>
              </a:lnSpc>
              <a:spcAft>
                <a:spcPts val="800"/>
              </a:spcAft>
              <a:buFont typeface="Wingdings" panose="05000000000000000000" pitchFamily="2" charset="2"/>
              <a:buChar char="§"/>
            </a:pPr>
            <a:r>
              <a:rPr lang="en-US" sz="2000" b="0" dirty="0">
                <a:latin typeface="Candara" panose="020E0502030303020204" pitchFamily="34" charset="0"/>
                <a:ea typeface="STKaiti"/>
                <a:cs typeface="Tahoma" panose="020B0604030504040204" pitchFamily="34" charset="0"/>
              </a:rPr>
              <a:t>http</a:t>
            </a:r>
            <a:r>
              <a:rPr lang="el-GR" sz="2000" b="0" dirty="0">
                <a:latin typeface="Candara" panose="020E0502030303020204" pitchFamily="34" charset="0"/>
                <a:ea typeface="STKaiti"/>
                <a:cs typeface="Tahoma" panose="020B0604030504040204" pitchFamily="34" charset="0"/>
              </a:rPr>
              <a:t>://</a:t>
            </a:r>
            <a:r>
              <a:rPr lang="en-US" sz="2000" b="0" dirty="0" err="1">
                <a:latin typeface="Candara" panose="020E0502030303020204" pitchFamily="34" charset="0"/>
                <a:ea typeface="STKaiti"/>
                <a:cs typeface="Tahoma" panose="020B0604030504040204" pitchFamily="34" charset="0"/>
              </a:rPr>
              <a:t>photodentro</a:t>
            </a:r>
            <a:r>
              <a:rPr lang="el-GR" sz="2000" b="0" dirty="0">
                <a:latin typeface="Candara" panose="020E0502030303020204" pitchFamily="34" charset="0"/>
                <a:ea typeface="STKaiti"/>
                <a:cs typeface="Tahoma" panose="020B0604030504040204" pitchFamily="34" charset="0"/>
              </a:rPr>
              <a:t>.</a:t>
            </a:r>
            <a:r>
              <a:rPr lang="en-US" sz="2000" b="0" dirty="0" err="1">
                <a:latin typeface="Candara" panose="020E0502030303020204" pitchFamily="34" charset="0"/>
                <a:ea typeface="STKaiti"/>
                <a:cs typeface="Tahoma" panose="020B0604030504040204" pitchFamily="34" charset="0"/>
              </a:rPr>
              <a:t>edu</a:t>
            </a:r>
            <a:r>
              <a:rPr lang="el-GR" sz="2000" b="0" dirty="0">
                <a:latin typeface="Candara" panose="020E0502030303020204" pitchFamily="34" charset="0"/>
                <a:ea typeface="STKaiti"/>
                <a:cs typeface="Tahoma" panose="020B0604030504040204" pitchFamily="34" charset="0"/>
              </a:rPr>
              <a:t>.</a:t>
            </a:r>
            <a:r>
              <a:rPr lang="en-US" sz="2000" b="0" dirty="0">
                <a:latin typeface="Candara" panose="020E0502030303020204" pitchFamily="34" charset="0"/>
                <a:ea typeface="STKaiti"/>
                <a:cs typeface="Tahoma" panose="020B0604030504040204" pitchFamily="34" charset="0"/>
              </a:rPr>
              <a:t>gr</a:t>
            </a:r>
            <a:r>
              <a:rPr lang="el-GR" sz="2000" b="0" dirty="0">
                <a:latin typeface="Candara" panose="020E0502030303020204" pitchFamily="34" charset="0"/>
                <a:ea typeface="STKaiti"/>
                <a:cs typeface="Tahoma" panose="020B0604030504040204" pitchFamily="34" charset="0"/>
              </a:rPr>
              <a:t>/</a:t>
            </a:r>
            <a:r>
              <a:rPr lang="en-US" sz="2000" b="0" dirty="0" err="1">
                <a:latin typeface="Candara" panose="020E0502030303020204" pitchFamily="34" charset="0"/>
                <a:ea typeface="STKaiti"/>
                <a:cs typeface="Tahoma" panose="020B0604030504040204" pitchFamily="34" charset="0"/>
              </a:rPr>
              <a:t>lor</a:t>
            </a:r>
            <a:r>
              <a:rPr lang="el-GR" sz="2000" b="0" dirty="0">
                <a:latin typeface="Candara" panose="020E0502030303020204" pitchFamily="34" charset="0"/>
                <a:ea typeface="STKaiti"/>
                <a:cs typeface="Tahoma" panose="020B0604030504040204" pitchFamily="34" charset="0"/>
              </a:rPr>
              <a:t>/</a:t>
            </a:r>
            <a:r>
              <a:rPr lang="en-US" sz="2000" b="0" dirty="0">
                <a:latin typeface="Candara" panose="020E0502030303020204" pitchFamily="34" charset="0"/>
                <a:ea typeface="STKaiti"/>
                <a:cs typeface="Tahoma" panose="020B0604030504040204" pitchFamily="34" charset="0"/>
              </a:rPr>
              <a:t>r</a:t>
            </a:r>
            <a:r>
              <a:rPr lang="el-GR" sz="2000" b="0" dirty="0">
                <a:latin typeface="Candara" panose="020E0502030303020204" pitchFamily="34" charset="0"/>
                <a:ea typeface="STKaiti"/>
                <a:cs typeface="Tahoma" panose="020B0604030504040204" pitchFamily="34" charset="0"/>
              </a:rPr>
              <a:t>/8521/3634</a:t>
            </a:r>
            <a:endParaRPr lang="el-GR" sz="1800" b="0" dirty="0">
              <a:latin typeface="Candara" panose="020E0502030303020204" pitchFamily="34" charset="0"/>
              <a:ea typeface="STKaiti"/>
              <a:cs typeface="Tahoma" panose="020B0604030504040204" pitchFamily="34" charset="0"/>
            </a:endParaRPr>
          </a:p>
          <a:p>
            <a:pPr>
              <a:buFont typeface="Wingdings" panose="05000000000000000000" pitchFamily="2" charset="2"/>
              <a:buChar char="§"/>
            </a:pPr>
            <a:r>
              <a:rPr lang="el-GR" sz="2000" b="0" dirty="0" smtClean="0"/>
              <a:t>Εννοιολογικός χάρτης</a:t>
            </a:r>
            <a:endParaRPr lang="af-ZA" sz="2000" b="0" dirty="0"/>
          </a:p>
          <a:p>
            <a:pPr>
              <a:buFont typeface="Wingdings" panose="05000000000000000000" pitchFamily="2" charset="2"/>
              <a:buChar char="§"/>
            </a:pPr>
            <a:r>
              <a:rPr lang="el-GR" sz="2000" b="0" dirty="0"/>
              <a:t>Προέλευση</a:t>
            </a:r>
            <a:r>
              <a:rPr lang="en-US" sz="2000" b="0" dirty="0">
                <a:latin typeface="Perpetua" panose="02020502060401020303" pitchFamily="18" charset="0"/>
              </a:rPr>
              <a:t>:</a:t>
            </a:r>
            <a:r>
              <a:rPr lang="el-GR" sz="2000" b="0" dirty="0"/>
              <a:t> </a:t>
            </a:r>
            <a:r>
              <a:rPr lang="el-GR" sz="2000" b="0" dirty="0" err="1"/>
              <a:t>Φωτόδεντρο</a:t>
            </a:r>
            <a:r>
              <a:rPr lang="el-GR" sz="2000" b="0" dirty="0"/>
              <a:t>/Μαθησιακά αντικείμενα</a:t>
            </a:r>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40666" y="1526429"/>
            <a:ext cx="761905" cy="761905"/>
          </a:xfrm>
        </p:spPr>
      </p:pic>
    </p:spTree>
    <p:extLst>
      <p:ext uri="{BB962C8B-B14F-4D97-AF65-F5344CB8AC3E}">
        <p14:creationId xmlns:p14="http://schemas.microsoft.com/office/powerpoint/2010/main" val="92035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solidFill>
            <a:srgbClr val="FFFFFF">
              <a:alpha val="34118"/>
            </a:srgbClr>
          </a:solidFill>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fontScale="85000" lnSpcReduction="20000"/>
          </a:bodyPr>
          <a:lstStyle/>
          <a:p>
            <a:pPr lvl="2">
              <a:buFont typeface="Arial" pitchFamily="34" charset="0"/>
              <a:buChar char="•"/>
            </a:pPr>
            <a:r>
              <a:rPr lang="el-GR" dirty="0" smtClean="0"/>
              <a:t>Ανοιχτή εκπαιδευτική πρακτική με </a:t>
            </a:r>
            <a:r>
              <a:rPr lang="el-GR" b="1" dirty="0" smtClean="0"/>
              <a:t>θέμα</a:t>
            </a:r>
            <a:r>
              <a:rPr lang="el-GR" dirty="0" smtClean="0"/>
              <a:t>: Διατροφή και σωματική δραστηριότητα</a:t>
            </a:r>
          </a:p>
          <a:p>
            <a:pPr lvl="2" algn="just">
              <a:buFont typeface="Arial" pitchFamily="34" charset="0"/>
              <a:buChar char="•"/>
            </a:pPr>
            <a:r>
              <a:rPr lang="el-GR" b="1" dirty="0" smtClean="0"/>
              <a:t>Ευέλικτη Ζώνη </a:t>
            </a:r>
            <a:r>
              <a:rPr lang="el-GR" dirty="0" smtClean="0"/>
              <a:t>– </a:t>
            </a:r>
            <a:r>
              <a:rPr lang="el-GR" b="1" dirty="0" smtClean="0"/>
              <a:t>θεματική </a:t>
            </a:r>
            <a:r>
              <a:rPr lang="el-GR" b="1" dirty="0"/>
              <a:t>Αγωγής Υγείας </a:t>
            </a:r>
            <a:r>
              <a:rPr lang="el-GR" dirty="0"/>
              <a:t>- συμμετοχή στο </a:t>
            </a:r>
            <a:r>
              <a:rPr lang="el-GR" b="1" dirty="0"/>
              <a:t>Εθνικό Σχέδιο Δράσης </a:t>
            </a:r>
            <a:r>
              <a:rPr lang="el-GR" dirty="0"/>
              <a:t>για τη Δημόσια Υγεία με τίτλο: «Αποτύπωση, Πρόληψη και Αντιμετώπιση της Παιδικής Παχυσαρκίας. Δράσεις για την Άσκηση και τη Διατροφή»</a:t>
            </a:r>
            <a:endParaRPr lang="el-GR" dirty="0" smtClean="0"/>
          </a:p>
          <a:p>
            <a:pPr lvl="2">
              <a:buFont typeface="Arial" pitchFamily="34" charset="0"/>
              <a:buChar char="•"/>
            </a:pPr>
            <a:r>
              <a:rPr lang="el-GR" dirty="0" smtClean="0"/>
              <a:t> Αναμενόμενα </a:t>
            </a:r>
            <a:r>
              <a:rPr lang="el-GR" b="1" dirty="0" smtClean="0"/>
              <a:t>μαθησιακά αποτελέσματα</a:t>
            </a:r>
            <a:r>
              <a:rPr lang="en-US" dirty="0" smtClean="0"/>
              <a:t>: </a:t>
            </a:r>
            <a:endParaRPr lang="el-GR" dirty="0" smtClean="0"/>
          </a:p>
          <a:p>
            <a:pPr lvl="2">
              <a:buFont typeface="Wingdings" panose="05000000000000000000" pitchFamily="2" charset="2"/>
              <a:buChar char="Ø"/>
            </a:pPr>
            <a:r>
              <a:rPr lang="el-GR" dirty="0" smtClean="0"/>
              <a:t>Προσέγγιση </a:t>
            </a:r>
            <a:r>
              <a:rPr lang="el-GR" dirty="0" smtClean="0"/>
              <a:t>ζητημάτων </a:t>
            </a:r>
            <a:r>
              <a:rPr lang="el-GR" dirty="0"/>
              <a:t>διατροφικών συμπεριφορών, προτύπων και στερεοτύπων </a:t>
            </a:r>
            <a:endParaRPr lang="el-GR" dirty="0" smtClean="0"/>
          </a:p>
          <a:p>
            <a:pPr lvl="2">
              <a:buFont typeface="Wingdings" panose="05000000000000000000" pitchFamily="2" charset="2"/>
              <a:buChar char="Ø"/>
            </a:pPr>
            <a:r>
              <a:rPr lang="el-GR" dirty="0" smtClean="0"/>
              <a:t>Α</a:t>
            </a:r>
            <a:r>
              <a:rPr lang="el-GR" dirty="0" smtClean="0"/>
              <a:t>νάπτυξη κριτικής σκέψης </a:t>
            </a:r>
            <a:r>
              <a:rPr lang="el-GR" dirty="0"/>
              <a:t>και </a:t>
            </a:r>
            <a:r>
              <a:rPr lang="el-GR" dirty="0" smtClean="0"/>
              <a:t>ευαισθητοποίηση </a:t>
            </a:r>
            <a:r>
              <a:rPr lang="el-GR" dirty="0" smtClean="0"/>
              <a:t>σε θέματα διατροφής και σωματικής δραστηριότητας</a:t>
            </a:r>
          </a:p>
          <a:p>
            <a:pPr lvl="2">
              <a:buFont typeface="Arial" pitchFamily="34" charset="0"/>
              <a:buChar char="•"/>
            </a:pPr>
            <a:r>
              <a:rPr lang="el-GR" dirty="0"/>
              <a:t> Μέσω της λογικής της «</a:t>
            </a:r>
            <a:r>
              <a:rPr lang="el-GR" b="1" dirty="0" err="1"/>
              <a:t>ανακαλυπτικής</a:t>
            </a:r>
            <a:r>
              <a:rPr lang="el-GR" b="1" dirty="0"/>
              <a:t>-διερευνητικής μάθησης</a:t>
            </a:r>
            <a:r>
              <a:rPr lang="el-GR" dirty="0"/>
              <a:t>» οι μαθητές συνειδητοποιούν τη σημασία της υγιεινής διατροφής και της τακτικής άσκησης. </a:t>
            </a:r>
            <a:endParaRPr lang="el-GR" dirty="0" smtClean="0"/>
          </a:p>
          <a:p>
            <a:pPr lvl="2">
              <a:buFont typeface="Arial" pitchFamily="34" charset="0"/>
              <a:buChar char="•"/>
            </a:pPr>
            <a:r>
              <a:rPr lang="el-GR" dirty="0" smtClean="0"/>
              <a:t>Με </a:t>
            </a:r>
            <a:r>
              <a:rPr lang="el-GR" b="1" dirty="0" smtClean="0"/>
              <a:t>ποικίλες δραστηριότητες </a:t>
            </a:r>
            <a:r>
              <a:rPr lang="el-GR" dirty="0" smtClean="0"/>
              <a:t>οδηγούνται </a:t>
            </a:r>
            <a:r>
              <a:rPr lang="el-GR" dirty="0"/>
              <a:t>σταδιακά στη διαμόρφωση υγιών αντιλήψεων σε ζητήματα διατροφής και άσκησης.</a:t>
            </a:r>
            <a:endParaRPr lang="el-GR" dirty="0" smtClean="0"/>
          </a:p>
          <a:p>
            <a:pPr lvl="2">
              <a:buFont typeface="Arial" pitchFamily="34" charset="0"/>
              <a:buChar char="•"/>
            </a:pPr>
            <a:r>
              <a:rPr lang="el-GR" b="1" dirty="0"/>
              <a:t>Δ</a:t>
            </a:r>
            <a:r>
              <a:rPr lang="el-GR" b="1" dirty="0" smtClean="0"/>
              <a:t>υσκολίες</a:t>
            </a:r>
            <a:r>
              <a:rPr lang="el-GR" dirty="0" smtClean="0"/>
              <a:t> </a:t>
            </a:r>
            <a:r>
              <a:rPr lang="en-US" dirty="0" smtClean="0"/>
              <a:t>: </a:t>
            </a:r>
            <a:r>
              <a:rPr lang="el-GR" dirty="0" smtClean="0"/>
              <a:t>η </a:t>
            </a:r>
            <a:r>
              <a:rPr lang="el-GR" dirty="0"/>
              <a:t>επικοινωνία με </a:t>
            </a:r>
            <a:r>
              <a:rPr lang="el-GR" dirty="0" smtClean="0"/>
              <a:t>όσους από τους μαθητές δεν με γνώριζαν από το μάθημα των Γαλλικών σε </a:t>
            </a:r>
            <a:r>
              <a:rPr lang="el-GR" dirty="0"/>
              <a:t>σύντομο χρονικό διάστημα (1 ώρα την εβδομάδα) και να με εμπιστευθούν </a:t>
            </a:r>
            <a:endParaRPr lang="el-GR" dirty="0" smtClean="0"/>
          </a:p>
          <a:p>
            <a:pPr lvl="2">
              <a:buFont typeface="Arial" pitchFamily="34" charset="0"/>
              <a:buChar char="•"/>
            </a:pPr>
            <a:r>
              <a:rPr lang="el-GR" b="1" dirty="0" smtClean="0"/>
              <a:t>Σημαντικά στιγμιότυπα</a:t>
            </a:r>
            <a:r>
              <a:rPr lang="en-US" dirty="0" smtClean="0"/>
              <a:t>:</a:t>
            </a:r>
            <a:r>
              <a:rPr lang="el-GR" dirty="0" smtClean="0"/>
              <a:t> </a:t>
            </a:r>
            <a:r>
              <a:rPr lang="el-GR" dirty="0"/>
              <a:t>αρχικά θεώρησαν ότι μου ανατέθηκε το συγκεκριμένο «μάθημα» γιατί είμαι λεπτή (και μάλιστα «πιο λεπτή από άλλες δασκάλες του σχολείου» κατά τα λεγόμενά </a:t>
            </a:r>
            <a:r>
              <a:rPr lang="el-GR" dirty="0" smtClean="0"/>
              <a:t>τους</a:t>
            </a:r>
            <a:r>
              <a:rPr lang="en-US" dirty="0" smtClean="0"/>
              <a:t>)</a:t>
            </a:r>
          </a:p>
          <a:p>
            <a:pPr lvl="2">
              <a:buFont typeface="Arial" pitchFamily="34" charset="0"/>
              <a:buChar char="•"/>
            </a:pPr>
            <a:r>
              <a:rPr lang="el-GR" b="1" dirty="0"/>
              <a:t>Α</a:t>
            </a:r>
            <a:r>
              <a:rPr lang="el-GR" b="1" dirty="0" smtClean="0"/>
              <a:t>πρόσμενα σημαντικά παραγόμενα</a:t>
            </a:r>
            <a:r>
              <a:rPr lang="en-US" dirty="0" smtClean="0"/>
              <a:t>: </a:t>
            </a:r>
            <a:r>
              <a:rPr lang="el-GR" dirty="0"/>
              <a:t> ένα υπέρβαρο παιδί μας εκμυστηρεύτηκε διάφορα συναισθήματά του σε σχέση με την εικόνα που έχει για το σώμα του και την εμφάνισή του</a:t>
            </a:r>
            <a:endParaRPr lang="el-GR" dirty="0" smtClean="0"/>
          </a:p>
          <a:p>
            <a:pPr lvl="3">
              <a:buNone/>
            </a:pPr>
            <a:endParaRPr lang="el-GR" dirty="0"/>
          </a:p>
        </p:txBody>
      </p:sp>
    </p:spTree>
    <p:extLst>
      <p:ext uri="{BB962C8B-B14F-4D97-AF65-F5344CB8AC3E}">
        <p14:creationId xmlns:p14="http://schemas.microsoft.com/office/powerpoint/2010/main" val="2233531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10" name="Content Placeholder 9"/>
          <p:cNvSpPr>
            <a:spLocks noGrp="1"/>
          </p:cNvSpPr>
          <p:nvPr>
            <p:ph sz="half" idx="2"/>
          </p:nvPr>
        </p:nvSpPr>
        <p:spPr/>
        <p:txBody>
          <a:bodyPr>
            <a:normAutofit fontScale="77500" lnSpcReduction="20000"/>
          </a:bodyPr>
          <a:lstStyle/>
          <a:p>
            <a:pPr algn="just">
              <a:lnSpc>
                <a:spcPct val="107000"/>
              </a:lnSpc>
              <a:spcAft>
                <a:spcPts val="800"/>
              </a:spcAft>
              <a:buFont typeface="Arial" panose="020B0604020202020204" pitchFamily="34" charset="0"/>
              <a:buChar char="•"/>
            </a:pPr>
            <a:r>
              <a:rPr lang="el-GR" dirty="0">
                <a:latin typeface="Candara" panose="020E0502030303020204" pitchFamily="34" charset="0"/>
                <a:ea typeface="STKaiti"/>
                <a:cs typeface="Tahoma" panose="020B0604030504040204" pitchFamily="34" charset="0"/>
              </a:rPr>
              <a:t>Περιγραφή:</a:t>
            </a:r>
          </a:p>
          <a:p>
            <a:pPr marL="0" indent="0" algn="just">
              <a:lnSpc>
                <a:spcPct val="107000"/>
              </a:lnSpc>
              <a:spcAft>
                <a:spcPts val="800"/>
              </a:spcAft>
            </a:pPr>
            <a:r>
              <a:rPr lang="el-GR" dirty="0">
                <a:latin typeface="Candara" panose="020E0502030303020204" pitchFamily="34" charset="0"/>
                <a:ea typeface="STKaiti"/>
                <a:cs typeface="Tahoma" panose="020B0604030504040204" pitchFamily="34" charset="0"/>
              </a:rPr>
              <a:t>Οι μαθητές καλούνται να συμπληρώσουν το ερωτηματολόγιο για την καθιστική συμπεριφορά και στη συνέχεια, αφού επεξεργαστούν το σχετικό ψηφιακό αντικείμενο του φωτόδεντρου να συζητήσουν τις σκέψεις και τα συναισθήματά τους σε σχέση με τον καθιστικό ή μη τρόπο ζωής που υιοθετούμε στην καθημερινότητά μας.</a:t>
            </a:r>
          </a:p>
          <a:p>
            <a:pPr algn="just">
              <a:lnSpc>
                <a:spcPct val="107000"/>
              </a:lnSpc>
              <a:spcAft>
                <a:spcPts val="800"/>
              </a:spcAft>
              <a:buFont typeface="Arial" panose="020B0604020202020204" pitchFamily="34" charset="0"/>
              <a:buChar char="•"/>
            </a:pPr>
            <a:r>
              <a:rPr lang="el-GR" dirty="0">
                <a:latin typeface="Candara" panose="020E0502030303020204" pitchFamily="34" charset="0"/>
                <a:ea typeface="STKaiti"/>
                <a:cs typeface="Tahoma" panose="020B0604030504040204" pitchFamily="34" charset="0"/>
              </a:rPr>
              <a:t>Αποτελέσματα της δραστηριότητας:</a:t>
            </a:r>
          </a:p>
          <a:p>
            <a:pPr marL="0" indent="0" algn="just">
              <a:lnSpc>
                <a:spcPct val="107000"/>
              </a:lnSpc>
              <a:spcAft>
                <a:spcPts val="800"/>
              </a:spcAft>
            </a:pPr>
            <a:r>
              <a:rPr lang="el-GR" dirty="0">
                <a:latin typeface="Candara" panose="020E0502030303020204" pitchFamily="34" charset="0"/>
                <a:ea typeface="STKaiti"/>
                <a:cs typeface="Tahoma" panose="020B0604030504040204" pitchFamily="34" charset="0"/>
              </a:rPr>
              <a:t>Κριτική θεώρηση της συμπεριφοράς-συνήθειας των μαθητών σε σχέση με την άσκηση και αλλαγή, σε κάποιο βαθμό, της στάσης τους απέναντι στα κοινωνικά στερεότυπα που σχετίζονται με την καθιστική μας συμπεριφορά</a:t>
            </a:r>
          </a:p>
          <a:p>
            <a:pPr algn="just">
              <a:lnSpc>
                <a:spcPct val="107000"/>
              </a:lnSpc>
              <a:spcAft>
                <a:spcPts val="800"/>
              </a:spcAft>
            </a:pPr>
            <a:r>
              <a:rPr lang="el-GR" dirty="0">
                <a:latin typeface="Candara" panose="020E0502030303020204" pitchFamily="34" charset="0"/>
                <a:ea typeface="STKaiti"/>
                <a:cs typeface="Tahoma" panose="020B0604030504040204" pitchFamily="34" charset="0"/>
              </a:rPr>
              <a:t> </a:t>
            </a:r>
            <a:endParaRPr lang="el-GR" sz="2000" dirty="0">
              <a:latin typeface="Candara" panose="020E0502030303020204" pitchFamily="34" charset="0"/>
              <a:ea typeface="STKaiti"/>
              <a:cs typeface="Tahoma" panose="020B0604030504040204" pitchFamily="34" charset="0"/>
            </a:endParaRPr>
          </a:p>
          <a:p>
            <a:pPr marL="0" lvl="1" indent="0">
              <a:buNone/>
            </a:pPr>
            <a:endParaRPr lang="el-GR" sz="2400" dirty="0"/>
          </a:p>
        </p:txBody>
      </p:sp>
    </p:spTree>
    <p:extLst>
      <p:ext uri="{BB962C8B-B14F-4D97-AF65-F5344CB8AC3E}">
        <p14:creationId xmlns:p14="http://schemas.microsoft.com/office/powerpoint/2010/main" val="1386252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4477" y="5416341"/>
            <a:ext cx="5909481" cy="846162"/>
          </a:xfrm>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4" name="Content Placeholder 3"/>
          <p:cNvSpPr>
            <a:spLocks noGrp="1"/>
          </p:cNvSpPr>
          <p:nvPr>
            <p:ph sz="half" idx="2"/>
          </p:nvPr>
        </p:nvSpPr>
        <p:spPr/>
        <p:txBody>
          <a:bodyPr>
            <a:normAutofit fontScale="92500" lnSpcReduction="20000"/>
          </a:bodyPr>
          <a:lstStyle/>
          <a:p>
            <a:r>
              <a:rPr lang="el-GR" b="1" dirty="0" smtClean="0"/>
              <a:t>ΔΡΑΣΤΗΡΙΟΤΗΤΑ  5</a:t>
            </a:r>
            <a:r>
              <a:rPr lang="el-GR" b="1" dirty="0"/>
              <a:t>: </a:t>
            </a:r>
            <a:r>
              <a:rPr lang="el-GR" b="1" dirty="0" smtClean="0"/>
              <a:t>Δημιουργία </a:t>
            </a:r>
            <a:r>
              <a:rPr lang="el-GR" b="1" dirty="0"/>
              <a:t>αφίσας/</a:t>
            </a:r>
            <a:r>
              <a:rPr lang="el-GR" b="1" dirty="0" err="1"/>
              <a:t>sous-plats</a:t>
            </a:r>
            <a:r>
              <a:rPr lang="el-GR" b="1" dirty="0"/>
              <a:t> με την πυραμίδα της διατροφής</a:t>
            </a:r>
          </a:p>
          <a:p>
            <a:r>
              <a:rPr lang="el-GR" dirty="0"/>
              <a:t>Διάρκεια:  1 διδακτική ώρα</a:t>
            </a:r>
          </a:p>
          <a:p>
            <a:r>
              <a:rPr lang="el-GR" dirty="0"/>
              <a:t>Είδος δραστηριότητας: αναζήτηση στο διαδίκτυο και κατασκευή</a:t>
            </a:r>
          </a:p>
          <a:p>
            <a:r>
              <a:rPr lang="el-GR" dirty="0"/>
              <a:t>Οργάνωση τάξης: εργασία σε ομάδες</a:t>
            </a:r>
          </a:p>
          <a:p>
            <a:r>
              <a:rPr lang="el-GR" dirty="0"/>
              <a:t>Ρόλος του διδάσκοντα: συντονιστικός</a:t>
            </a:r>
          </a:p>
          <a:p>
            <a:r>
              <a:rPr lang="el-GR" dirty="0"/>
              <a:t>Σύνδεση με τον διδακτικό στόχο:</a:t>
            </a:r>
          </a:p>
          <a:p>
            <a:pPr algn="just"/>
            <a:r>
              <a:rPr lang="el-GR" dirty="0"/>
              <a:t>- Να εξασκηθούν στη χρήση νέων τεχνολογιών ως μέσου αναζήτησης της πληροφορίας</a:t>
            </a:r>
          </a:p>
          <a:p>
            <a:pPr algn="just"/>
            <a:r>
              <a:rPr lang="el-GR" dirty="0"/>
              <a:t>- Να αντιληφθούν τη σημασία της συνεργασίας και της εμπιστοσύνης στα μέλη της ομάδας για την επίτευξη των στόχων</a:t>
            </a:r>
          </a:p>
        </p:txBody>
      </p:sp>
    </p:spTree>
    <p:extLst>
      <p:ext uri="{BB962C8B-B14F-4D97-AF65-F5344CB8AC3E}">
        <p14:creationId xmlns:p14="http://schemas.microsoft.com/office/powerpoint/2010/main" val="492749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43200" y="3187042"/>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endParaRPr>
          </a:p>
        </p:txBody>
      </p:sp>
      <p:sp>
        <p:nvSpPr>
          <p:cNvPr id="9" name="Round Single Corner Rectangle 8"/>
          <p:cNvSpPr/>
          <p:nvPr/>
        </p:nvSpPr>
        <p:spPr>
          <a:xfrm>
            <a:off x="2743200" y="1034544"/>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endParaRPr>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2884867" y="1072412"/>
            <a:ext cx="5754165" cy="1815151"/>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Πυραμίδα διατροφής</a:t>
            </a:r>
            <a:endParaRPr lang="el-GR" sz="2000" dirty="0" smtClean="0">
              <a:solidFill>
                <a:schemeClr val="accent2">
                  <a:lumMod val="50000"/>
                </a:schemeClr>
              </a:solidFill>
              <a:effectLst>
                <a:outerShdw blurRad="38100" dist="38100" dir="2700000" algn="tl">
                  <a:srgbClr val="000000">
                    <a:alpha val="43137"/>
                  </a:srgbClr>
                </a:outerShdw>
              </a:effectLst>
            </a:endParaRPr>
          </a:p>
          <a:p>
            <a:pPr lvl="2"/>
            <a:r>
              <a:rPr lang="en-US" dirty="0"/>
              <a:t>http://</a:t>
            </a:r>
            <a:r>
              <a:rPr lang="en-US" dirty="0" smtClean="0"/>
              <a:t>photodentro.edu.gr/lor/r/8521/3661</a:t>
            </a:r>
            <a:endParaRPr lang="el-GR" dirty="0" smtClean="0"/>
          </a:p>
          <a:p>
            <a:pPr lvl="2"/>
            <a:r>
              <a:rPr lang="el-GR" b="0" dirty="0" smtClean="0"/>
              <a:t>Παρουσίαση</a:t>
            </a:r>
            <a:endParaRPr lang="el-GR" b="0" dirty="0" smtClean="0"/>
          </a:p>
          <a:p>
            <a:pPr lvl="2"/>
            <a:r>
              <a:rPr lang="el-GR" b="0" dirty="0" smtClean="0"/>
              <a:t>Προέλευση: Φωτόδεντρο / Μαθησιακά </a:t>
            </a:r>
            <a:r>
              <a:rPr lang="el-GR" dirty="0" smtClean="0"/>
              <a:t>Α</a:t>
            </a:r>
            <a:r>
              <a:rPr lang="el-GR" b="0" dirty="0" smtClean="0"/>
              <a:t>ντικείμενα</a:t>
            </a:r>
            <a:endParaRPr lang="el-GR" b="0" dirty="0"/>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24" name="Content Placeholder 23"/>
          <p:cNvSpPr>
            <a:spLocks noGrp="1"/>
          </p:cNvSpPr>
          <p:nvPr>
            <p:ph sz="quarter" idx="14"/>
          </p:nvPr>
        </p:nvSpPr>
        <p:spPr>
          <a:xfrm>
            <a:off x="2846231" y="3194702"/>
            <a:ext cx="5820097" cy="1744639"/>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Διατροφική πυραμίδα</a:t>
            </a:r>
            <a:endParaRPr lang="el-GR" sz="2000" dirty="0" smtClean="0">
              <a:solidFill>
                <a:schemeClr val="accent2">
                  <a:lumMod val="50000"/>
                </a:schemeClr>
              </a:solidFill>
              <a:effectLst>
                <a:outerShdw blurRad="38100" dist="38100" dir="2700000" algn="tl">
                  <a:srgbClr val="000000">
                    <a:alpha val="43137"/>
                  </a:srgbClr>
                </a:outerShdw>
              </a:effectLst>
            </a:endParaRPr>
          </a:p>
          <a:p>
            <a:pPr lvl="2"/>
            <a:r>
              <a:rPr lang="es-AR" dirty="0"/>
              <a:t>http://</a:t>
            </a:r>
            <a:r>
              <a:rPr lang="es-AR" dirty="0" smtClean="0"/>
              <a:t>photodentro.edu.gr/lor/r/8521/3550</a:t>
            </a:r>
            <a:endParaRPr lang="el-GR" dirty="0" smtClean="0"/>
          </a:p>
          <a:p>
            <a:pPr lvl="2"/>
            <a:r>
              <a:rPr lang="el-GR" b="0" dirty="0" smtClean="0"/>
              <a:t>Ασκήσεις πρακτικής και εξάσκησης</a:t>
            </a:r>
            <a:endParaRPr lang="el-GR" b="0" dirty="0" smtClean="0"/>
          </a:p>
          <a:p>
            <a:pPr lvl="2"/>
            <a:r>
              <a:rPr lang="el-GR" dirty="0" smtClean="0"/>
              <a:t>Προέλευση: Φωτόδεντρο </a:t>
            </a:r>
            <a:r>
              <a:rPr lang="el-GR" b="0" dirty="0" smtClean="0"/>
              <a:t>/ </a:t>
            </a:r>
            <a:r>
              <a:rPr lang="el-GR" b="0" dirty="0" smtClean="0"/>
              <a:t>Μαθησιακά αντικείμενα</a:t>
            </a:r>
            <a:endParaRPr lang="el-GR" b="0" dirty="0"/>
          </a:p>
        </p:txBody>
      </p:sp>
      <p:sp>
        <p:nvSpPr>
          <p:cNvPr id="4" name="TextBox 3"/>
          <p:cNvSpPr txBox="1"/>
          <p:nvPr/>
        </p:nvSpPr>
        <p:spPr>
          <a:xfrm>
            <a:off x="592427" y="390728"/>
            <a:ext cx="691595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2400" b="0" i="0" u="none" strike="noStrike" kern="1200" cap="none" spc="0" normalizeH="0" baseline="0" noProof="0" dirty="0" smtClean="0">
                <a:ln>
                  <a:noFill/>
                </a:ln>
                <a:solidFill>
                  <a:srgbClr val="000000"/>
                </a:solidFill>
                <a:effectLst/>
                <a:uLnTx/>
                <a:uFillTx/>
                <a:latin typeface="Cambria" panose="02040503050406030204" pitchFamily="18" charset="0"/>
                <a:ea typeface="+mn-ea"/>
                <a:cs typeface="+mn-cs"/>
              </a:rPr>
              <a:t>Ψηφιακό Εκπαιδευτικό Περιεχόμενο:</a:t>
            </a:r>
            <a:endParaRPr kumimoji="0" lang="el-GR" sz="24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2427" y="1072413"/>
            <a:ext cx="1793721" cy="1583702"/>
          </a:xfrm>
        </p:spPr>
      </p:pic>
      <p:pic>
        <p:nvPicPr>
          <p:cNvPr id="7" name="Content Placeholder 6"/>
          <p:cNvPicPr>
            <a:picLocks noGrp="1" noChangeAspect="1"/>
          </p:cNvPicPr>
          <p:nvPr>
            <p:ph sz="half" idx="13"/>
          </p:nvPr>
        </p:nvPicPr>
        <p:blipFill>
          <a:blip r:embed="rId3">
            <a:extLst>
              <a:ext uri="{28A0092B-C50C-407E-A947-70E740481C1C}">
                <a14:useLocalDpi xmlns:a14="http://schemas.microsoft.com/office/drawing/2010/main" val="0"/>
              </a:ext>
            </a:extLst>
          </a:blip>
          <a:stretch>
            <a:fillRect/>
          </a:stretch>
        </p:blipFill>
        <p:spPr>
          <a:xfrm>
            <a:off x="592427" y="3194702"/>
            <a:ext cx="1793721" cy="1684661"/>
          </a:xfrm>
        </p:spPr>
      </p:pic>
    </p:spTree>
    <p:extLst>
      <p:ext uri="{BB962C8B-B14F-4D97-AF65-F5344CB8AC3E}">
        <p14:creationId xmlns:p14="http://schemas.microsoft.com/office/powerpoint/2010/main" val="878818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754ED01-E2A0-4C1E-8E21-014B99041579}" type="slidenum">
              <a:rPr kumimoji="0" lang="en-US" sz="1650" b="0" i="0" u="none" strike="noStrike" kern="1200" cap="none" spc="0" normalizeH="0" baseline="0" noProof="0" smtClean="0">
                <a:ln>
                  <a:noFill/>
                </a:ln>
                <a:solidFill>
                  <a:srgbClr val="FFFFFF"/>
                </a:solidFill>
                <a:effectLst/>
                <a:uLnTx/>
                <a:uFillTx/>
                <a:latin typeface="Perpetua"/>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en-US" sz="1650" b="0" i="0" u="none" strike="noStrike" kern="1200" cap="none" spc="0" normalizeH="0" baseline="0" noProof="0" dirty="0">
              <a:ln>
                <a:noFill/>
              </a:ln>
              <a:solidFill>
                <a:srgbClr val="FFFFFF"/>
              </a:solidFill>
              <a:effectLst/>
              <a:uLnTx/>
              <a:uFillTx/>
              <a:latin typeface="Perpetua"/>
              <a:ea typeface="+mn-ea"/>
              <a:cs typeface="+mn-cs"/>
            </a:endParaRPr>
          </a:p>
        </p:txBody>
      </p:sp>
      <p:sp>
        <p:nvSpPr>
          <p:cNvPr id="10" name="Content Placeholder 9"/>
          <p:cNvSpPr>
            <a:spLocks noGrp="1"/>
          </p:cNvSpPr>
          <p:nvPr>
            <p:ph sz="half" idx="2"/>
          </p:nvPr>
        </p:nvSpPr>
        <p:spPr/>
        <p:txBody>
          <a:bodyPr>
            <a:normAutofit lnSpcReduction="10000"/>
          </a:bodyPr>
          <a:lstStyle/>
          <a:p>
            <a:pPr algn="just">
              <a:lnSpc>
                <a:spcPct val="107000"/>
              </a:lnSpc>
              <a:spcAft>
                <a:spcPts val="800"/>
              </a:spcAft>
              <a:buFont typeface="Arial" panose="020B0604020202020204" pitchFamily="34" charset="0"/>
              <a:buChar char="•"/>
            </a:pPr>
            <a:r>
              <a:rPr lang="el-GR" sz="2200" dirty="0">
                <a:latin typeface="Candara" panose="020E0502030303020204" pitchFamily="34" charset="0"/>
                <a:ea typeface="STKaiti"/>
                <a:cs typeface="Tahoma" panose="020B0604030504040204" pitchFamily="34" charset="0"/>
              </a:rPr>
              <a:t>Περιγραφή: </a:t>
            </a:r>
          </a:p>
          <a:p>
            <a:pPr algn="just">
              <a:lnSpc>
                <a:spcPct val="107000"/>
              </a:lnSpc>
              <a:spcAft>
                <a:spcPts val="800"/>
              </a:spcAft>
            </a:pPr>
            <a:r>
              <a:rPr lang="el-GR" sz="2200" dirty="0" smtClean="0">
                <a:latin typeface="Candara" panose="020E0502030303020204" pitchFamily="34" charset="0"/>
                <a:ea typeface="STKaiti"/>
                <a:cs typeface="Tahoma" panose="020B0604030504040204" pitchFamily="34" charset="0"/>
              </a:rPr>
              <a:t>	Οι </a:t>
            </a:r>
            <a:r>
              <a:rPr lang="el-GR" sz="2200" dirty="0">
                <a:latin typeface="Candara" panose="020E0502030303020204" pitchFamily="34" charset="0"/>
                <a:ea typeface="STKaiti"/>
                <a:cs typeface="Tahoma" panose="020B0604030504040204" pitchFamily="34" charset="0"/>
              </a:rPr>
              <a:t>μαθητές καλούνται να αναζητήσουν στο διαδίκτυο εικόνες της διατροφικής πυραμίδας και να την αναπαράγουν είτε σε μορφή αφίσας είτε σε μορφή </a:t>
            </a:r>
            <a:r>
              <a:rPr lang="en-US" sz="2200" dirty="0">
                <a:latin typeface="Candara" panose="020E0502030303020204" pitchFamily="34" charset="0"/>
                <a:ea typeface="STKaiti"/>
                <a:cs typeface="Tahoma" panose="020B0604030504040204" pitchFamily="34" charset="0"/>
              </a:rPr>
              <a:t>sous</a:t>
            </a:r>
            <a:r>
              <a:rPr lang="el-GR" sz="2200" dirty="0">
                <a:latin typeface="Candara" panose="020E0502030303020204" pitchFamily="34" charset="0"/>
                <a:ea typeface="STKaiti"/>
                <a:cs typeface="Tahoma" panose="020B0604030504040204" pitchFamily="34" charset="0"/>
              </a:rPr>
              <a:t>-</a:t>
            </a:r>
            <a:r>
              <a:rPr lang="en-US" sz="2200" dirty="0">
                <a:latin typeface="Candara" panose="020E0502030303020204" pitchFamily="34" charset="0"/>
                <a:ea typeface="STKaiti"/>
                <a:cs typeface="Tahoma" panose="020B0604030504040204" pitchFamily="34" charset="0"/>
              </a:rPr>
              <a:t>plat </a:t>
            </a:r>
            <a:r>
              <a:rPr lang="el-GR" sz="2200" dirty="0">
                <a:latin typeface="Candara" panose="020E0502030303020204" pitchFamily="34" charset="0"/>
                <a:ea typeface="STKaiti"/>
                <a:cs typeface="Tahoma" panose="020B0604030504040204" pitchFamily="34" charset="0"/>
              </a:rPr>
              <a:t>ανά ομάδες</a:t>
            </a:r>
          </a:p>
          <a:p>
            <a:pPr algn="just">
              <a:lnSpc>
                <a:spcPct val="107000"/>
              </a:lnSpc>
              <a:spcAft>
                <a:spcPts val="800"/>
              </a:spcAft>
              <a:buFont typeface="Arial" panose="020B0604020202020204" pitchFamily="34" charset="0"/>
              <a:buChar char="•"/>
            </a:pPr>
            <a:r>
              <a:rPr lang="el-GR" sz="2200" dirty="0">
                <a:latin typeface="Candara" panose="020E0502030303020204" pitchFamily="34" charset="0"/>
                <a:ea typeface="STKaiti"/>
                <a:cs typeface="Tahoma" panose="020B0604030504040204" pitchFamily="34" charset="0"/>
              </a:rPr>
              <a:t>Αποτελέσματα της δραστηριότητας:</a:t>
            </a:r>
          </a:p>
          <a:p>
            <a:pPr algn="just">
              <a:lnSpc>
                <a:spcPct val="107000"/>
              </a:lnSpc>
              <a:spcAft>
                <a:spcPts val="800"/>
              </a:spcAft>
            </a:pPr>
            <a:r>
              <a:rPr lang="el-GR" sz="2200" dirty="0" smtClean="0">
                <a:latin typeface="Candara" panose="020E0502030303020204" pitchFamily="34" charset="0"/>
                <a:ea typeface="STKaiti"/>
                <a:cs typeface="Tahoma" panose="020B0604030504040204" pitchFamily="34" charset="0"/>
              </a:rPr>
              <a:t>	Οι </a:t>
            </a:r>
            <a:r>
              <a:rPr lang="el-GR" sz="2200" dirty="0">
                <a:latin typeface="Candara" panose="020E0502030303020204" pitchFamily="34" charset="0"/>
                <a:ea typeface="STKaiti"/>
                <a:cs typeface="Tahoma" panose="020B0604030504040204" pitchFamily="34" charset="0"/>
              </a:rPr>
              <a:t>μαθητές ανακαλύπτουν ένα είδος ταξινόμησης των τροφών και μέσα από τη συνεργασία δημιουργούν ένα διακοσμητικό/χρηστικό αντικείμενο για την τάξη τους (αφίσα για τον τοίχο/ </a:t>
            </a:r>
            <a:r>
              <a:rPr lang="en-US" sz="2200" dirty="0">
                <a:latin typeface="Candara" panose="020E0502030303020204" pitchFamily="34" charset="0"/>
                <a:ea typeface="STKaiti"/>
                <a:cs typeface="Tahoma" panose="020B0604030504040204" pitchFamily="34" charset="0"/>
              </a:rPr>
              <a:t>sous</a:t>
            </a:r>
            <a:r>
              <a:rPr lang="el-GR" sz="2200" dirty="0">
                <a:latin typeface="Candara" panose="020E0502030303020204" pitchFamily="34" charset="0"/>
                <a:ea typeface="STKaiti"/>
                <a:cs typeface="Tahoma" panose="020B0604030504040204" pitchFamily="34" charset="0"/>
              </a:rPr>
              <a:t>-</a:t>
            </a:r>
            <a:r>
              <a:rPr lang="en-US" sz="2200" dirty="0">
                <a:latin typeface="Candara" panose="020E0502030303020204" pitchFamily="34" charset="0"/>
                <a:ea typeface="STKaiti"/>
                <a:cs typeface="Tahoma" panose="020B0604030504040204" pitchFamily="34" charset="0"/>
              </a:rPr>
              <a:t>plats </a:t>
            </a:r>
            <a:r>
              <a:rPr lang="el-GR" sz="2200" dirty="0">
                <a:latin typeface="Candara" panose="020E0502030303020204" pitchFamily="34" charset="0"/>
                <a:ea typeface="STKaiti"/>
                <a:cs typeface="Tahoma" panose="020B0604030504040204" pitchFamily="34" charset="0"/>
              </a:rPr>
              <a:t>για τα ενδιάμεσα γεύματα εντός τάξης)</a:t>
            </a:r>
          </a:p>
          <a:p>
            <a:pPr marL="0" lvl="1" indent="0">
              <a:buNone/>
            </a:pPr>
            <a:endParaRPr lang="el-GR" sz="2400" dirty="0"/>
          </a:p>
        </p:txBody>
      </p:sp>
    </p:spTree>
    <p:extLst>
      <p:ext uri="{BB962C8B-B14F-4D97-AF65-F5344CB8AC3E}">
        <p14:creationId xmlns:p14="http://schemas.microsoft.com/office/powerpoint/2010/main" val="774446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24</a:t>
            </a:fld>
            <a:endParaRPr lang="en-US" dirty="0"/>
          </a:p>
        </p:txBody>
      </p:sp>
      <p:sp>
        <p:nvSpPr>
          <p:cNvPr id="5" name="Content Placeholder 4"/>
          <p:cNvSpPr>
            <a:spLocks noGrp="1"/>
          </p:cNvSpPr>
          <p:nvPr>
            <p:ph sz="half" idx="2"/>
          </p:nvPr>
        </p:nvSpPr>
        <p:spPr/>
        <p:txBody>
          <a:bodyPr>
            <a:normAutofit fontScale="85000" lnSpcReduction="10000"/>
          </a:bodyPr>
          <a:lstStyle/>
          <a:p>
            <a:pPr lvl="1">
              <a:spcBef>
                <a:spcPts val="600"/>
              </a:spcBef>
              <a:spcAft>
                <a:spcPts val="600"/>
              </a:spcAft>
              <a:buFont typeface="Arial" pitchFamily="34" charset="0"/>
              <a:buChar char="•"/>
            </a:pPr>
            <a:r>
              <a:rPr lang="el-GR" b="1" dirty="0" smtClean="0"/>
              <a:t>θετικά </a:t>
            </a:r>
            <a:r>
              <a:rPr lang="el-GR" b="1" dirty="0" smtClean="0"/>
              <a:t>στοιχεία της πρακτικής όπως τελικά </a:t>
            </a:r>
            <a:r>
              <a:rPr lang="el-GR" b="1" dirty="0" smtClean="0"/>
              <a:t>πραγματοποιήθηκε</a:t>
            </a:r>
            <a:r>
              <a:rPr lang="en-US" b="1" dirty="0" smtClean="0"/>
              <a:t>: </a:t>
            </a:r>
            <a:r>
              <a:rPr lang="el-GR" b="1" dirty="0" smtClean="0"/>
              <a:t> </a:t>
            </a:r>
          </a:p>
          <a:p>
            <a:pPr marL="0" lvl="1" indent="0">
              <a:spcBef>
                <a:spcPts val="600"/>
              </a:spcBef>
              <a:spcAft>
                <a:spcPts val="600"/>
              </a:spcAft>
              <a:buNone/>
            </a:pPr>
            <a:r>
              <a:rPr lang="el-GR" dirty="0" smtClean="0"/>
              <a:t>Οι μαθητές προσέγγισαν </a:t>
            </a:r>
            <a:r>
              <a:rPr lang="el-GR" dirty="0"/>
              <a:t>ζητήματα διατροφικών συμπεριφορών</a:t>
            </a:r>
            <a:endParaRPr lang="el-GR" dirty="0" smtClean="0"/>
          </a:p>
          <a:p>
            <a:pPr lvl="1">
              <a:spcBef>
                <a:spcPts val="600"/>
              </a:spcBef>
              <a:spcAft>
                <a:spcPts val="600"/>
              </a:spcAft>
              <a:buFont typeface="Arial" pitchFamily="34" charset="0"/>
              <a:buChar char="•"/>
            </a:pPr>
            <a:r>
              <a:rPr lang="el-GR" b="1" dirty="0" smtClean="0"/>
              <a:t>αντίκτυπος </a:t>
            </a:r>
            <a:r>
              <a:rPr lang="el-GR" b="1" dirty="0" smtClean="0"/>
              <a:t>της εφαρμογής της σε επίπεδο μαθητών ή συμμετεχόντων εκπαιδευτικών ή στην ευρύτερη σχολική </a:t>
            </a:r>
            <a:r>
              <a:rPr lang="el-GR" b="1" dirty="0" smtClean="0"/>
              <a:t>κοινότητα</a:t>
            </a:r>
            <a:r>
              <a:rPr lang="en-US" b="1" dirty="0" smtClean="0"/>
              <a:t>:</a:t>
            </a:r>
          </a:p>
          <a:p>
            <a:pPr marL="0" lvl="1" indent="0">
              <a:spcBef>
                <a:spcPts val="600"/>
              </a:spcBef>
              <a:spcAft>
                <a:spcPts val="600"/>
              </a:spcAft>
              <a:buNone/>
            </a:pPr>
            <a:r>
              <a:rPr lang="el-GR" dirty="0" smtClean="0"/>
              <a:t> </a:t>
            </a:r>
            <a:r>
              <a:rPr lang="el-GR" dirty="0" smtClean="0"/>
              <a:t>Οι μαθητές </a:t>
            </a:r>
            <a:r>
              <a:rPr lang="el-GR" dirty="0" smtClean="0"/>
              <a:t>μετάφεραν </a:t>
            </a:r>
            <a:r>
              <a:rPr lang="el-GR" dirty="0"/>
              <a:t>τις εμπειρίες τους από το πρόγραμμα στους υπόλοιπους μαθητές του σχολείου</a:t>
            </a:r>
            <a:endParaRPr lang="el-GR" dirty="0" smtClean="0"/>
          </a:p>
          <a:p>
            <a:pPr lvl="1">
              <a:spcBef>
                <a:spcPts val="600"/>
              </a:spcBef>
              <a:spcAft>
                <a:spcPts val="600"/>
              </a:spcAft>
              <a:buFont typeface="Arial" pitchFamily="34" charset="0"/>
              <a:buChar char="•"/>
            </a:pPr>
            <a:r>
              <a:rPr lang="el-GR" b="1" dirty="0" smtClean="0"/>
              <a:t>μαθησιακά </a:t>
            </a:r>
            <a:r>
              <a:rPr lang="el-GR" b="1" dirty="0" smtClean="0"/>
              <a:t>αποτελέσματα </a:t>
            </a:r>
            <a:r>
              <a:rPr lang="en-US" b="1" dirty="0" smtClean="0"/>
              <a:t>:</a:t>
            </a:r>
          </a:p>
          <a:p>
            <a:pPr marL="0" lvl="1" indent="0">
              <a:spcBef>
                <a:spcPts val="600"/>
              </a:spcBef>
              <a:spcAft>
                <a:spcPts val="600"/>
              </a:spcAft>
              <a:buNone/>
            </a:pPr>
            <a:r>
              <a:rPr lang="el-GR" dirty="0" smtClean="0"/>
              <a:t>Οι </a:t>
            </a:r>
            <a:r>
              <a:rPr lang="el-GR" dirty="0" smtClean="0"/>
              <a:t>μαθητές ανέπτυξαν κριτική σκέψη και πρωτοβουλίες σε συμμετοχικές δραστηριότητες</a:t>
            </a:r>
          </a:p>
          <a:p>
            <a:pPr lvl="1">
              <a:spcBef>
                <a:spcPts val="600"/>
              </a:spcBef>
              <a:spcAft>
                <a:spcPts val="600"/>
              </a:spcAft>
              <a:buFont typeface="Arial" pitchFamily="34" charset="0"/>
              <a:buChar char="•"/>
            </a:pPr>
            <a:r>
              <a:rPr lang="el-GR" b="1" dirty="0" smtClean="0"/>
              <a:t>κ</a:t>
            </a:r>
            <a:r>
              <a:rPr lang="el-GR" b="1" dirty="0" smtClean="0"/>
              <a:t>αινοτομία</a:t>
            </a:r>
            <a:r>
              <a:rPr lang="en-US" b="1" dirty="0" smtClean="0"/>
              <a:t> : </a:t>
            </a:r>
          </a:p>
          <a:p>
            <a:pPr marL="0" lvl="1" indent="0">
              <a:spcBef>
                <a:spcPts val="600"/>
              </a:spcBef>
              <a:spcAft>
                <a:spcPts val="600"/>
              </a:spcAft>
              <a:buNone/>
            </a:pPr>
            <a:r>
              <a:rPr lang="el-GR" dirty="0" smtClean="0"/>
              <a:t>η </a:t>
            </a:r>
            <a:r>
              <a:rPr lang="el-GR" dirty="0"/>
              <a:t>ευρεία γκάμα δραστηριοτήτων μέσα από τις οποίες προσεγγίζονται τα ζητήματα της αγωγής υγείας</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cap="none" dirty="0" smtClean="0"/>
              <a:t>ΑΠΡΟΣΜΕΝΑ ΓΕΓΟΝΟΤΑ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25</a:t>
            </a:fld>
            <a:endParaRPr lang="en-US" dirty="0"/>
          </a:p>
        </p:txBody>
      </p:sp>
      <p:sp>
        <p:nvSpPr>
          <p:cNvPr id="6" name="Content Placeholder 5"/>
          <p:cNvSpPr>
            <a:spLocks noGrp="1"/>
          </p:cNvSpPr>
          <p:nvPr>
            <p:ph sz="half" idx="2"/>
          </p:nvPr>
        </p:nvSpPr>
        <p:spPr/>
        <p:txBody>
          <a:bodyPr>
            <a:normAutofit fontScale="92500" lnSpcReduction="20000"/>
          </a:bodyPr>
          <a:lstStyle/>
          <a:p>
            <a:pPr marL="0" lvl="1" indent="0">
              <a:spcBef>
                <a:spcPts val="600"/>
              </a:spcBef>
              <a:buNone/>
            </a:pPr>
            <a:r>
              <a:rPr lang="el-GR" b="1" dirty="0"/>
              <a:t>Α</a:t>
            </a:r>
            <a:r>
              <a:rPr lang="el-GR" b="1" dirty="0" smtClean="0"/>
              <a:t>πρόσμενα </a:t>
            </a:r>
            <a:r>
              <a:rPr lang="el-GR" b="1" dirty="0" smtClean="0"/>
              <a:t>ενδιαφέροντα στιγμιότυπα-γεγονότα από τη διεξαγωγή της </a:t>
            </a:r>
            <a:r>
              <a:rPr lang="el-GR" b="1" dirty="0" smtClean="0"/>
              <a:t>πρακτικής</a:t>
            </a:r>
            <a:r>
              <a:rPr lang="en-US" b="1" dirty="0"/>
              <a:t>:</a:t>
            </a:r>
            <a:endParaRPr lang="el-GR" b="1" dirty="0" smtClean="0"/>
          </a:p>
          <a:p>
            <a:pPr lvl="1" algn="just">
              <a:spcBef>
                <a:spcPts val="600"/>
              </a:spcBef>
              <a:buFont typeface="Arial" pitchFamily="34" charset="0"/>
              <a:buChar char="•"/>
            </a:pPr>
            <a:r>
              <a:rPr lang="el-GR" dirty="0" smtClean="0"/>
              <a:t>Σε </a:t>
            </a:r>
            <a:r>
              <a:rPr lang="el-GR" dirty="0"/>
              <a:t>μία από τις συζητήσεις μας για την παχυσαρκία, ένα υπέρβαρο παιδί μας εκμυστηρεύτηκε διάφορα συναισθήματά του σε σχέση με την εικόνα που έχει για το σώμα του και την εμφάνισή του. Στη συγκεκριμένη περίπτωση προσπάθησα να ενισχύσω το κλίμα εμπιστοσύνης που είχε αναπτυχθεί στην ομάδα και να αυξήσω την αυτοπεποίθηση του συγκεκριμένου μαθητή αξιοποιώντας τις απόψεις του και τα λεγόμενά του στην πορεία του μαθήματος.</a:t>
            </a:r>
          </a:p>
          <a:p>
            <a:pPr lvl="1" algn="just">
              <a:spcBef>
                <a:spcPts val="600"/>
              </a:spcBef>
              <a:buFont typeface="Arial" pitchFamily="34" charset="0"/>
              <a:buChar char="•"/>
            </a:pPr>
            <a:r>
              <a:rPr lang="el-GR" dirty="0"/>
              <a:t>Στη δραματοποίηση των τροφών της Μεσογειακής διατροφής οι μαθητές δυσκολεύονταν να χωριστούν σε ομάδες γιατί ήθελαν να είναι </a:t>
            </a:r>
            <a:r>
              <a:rPr lang="el-GR" dirty="0" err="1"/>
              <a:t>κατ’αποκλειστικότητα</a:t>
            </a:r>
            <a:r>
              <a:rPr lang="el-GR" dirty="0"/>
              <a:t> ομάδα με τους πιο «γνωστούς» τους συμμαθητές. Προσωπικά υποστήριξα το χωρισμό σε ομάδες έχοντας στο νου τους το καλύτερο αποτέλεσμα για το </a:t>
            </a:r>
            <a:r>
              <a:rPr lang="el-GR" dirty="0" err="1"/>
              <a:t>σκετσάκι</a:t>
            </a:r>
            <a:r>
              <a:rPr lang="el-GR" dirty="0"/>
              <a:t> που μας παρουσίασαν στην πορεία. Σταδιακά και οι πιο δύσκολοι μαθητές πείστηκαν, και από τη δραματοποίηση προέκυψαν και νέες φιλίες στα πλαίσια της τάξης.</a:t>
            </a:r>
          </a:p>
          <a:p>
            <a:pPr lvl="1">
              <a:spcBef>
                <a:spcPts val="600"/>
              </a:spcBef>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ΕΚΠΑΙΔΕΥΤΙΚΗ ΤΕΧΝΙΚΗ </a:t>
            </a:r>
            <a:br>
              <a:rPr lang="el-GR" sz="2400" cap="none" dirty="0" smtClean="0"/>
            </a:br>
            <a:r>
              <a:rPr lang="el-GR" sz="2400" cap="none" dirty="0" smtClean="0"/>
              <a:t>ΣΕ ΣΗΜΑΝΤΙΚΑ ΣΤΙΓΜΙΟΤΥΠΑ</a:t>
            </a:r>
            <a:endParaRPr lang="el-GR" sz="2400"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26</a:t>
            </a:fld>
            <a:endParaRPr lang="en-US" dirty="0"/>
          </a:p>
        </p:txBody>
      </p:sp>
      <p:sp>
        <p:nvSpPr>
          <p:cNvPr id="7" name="Content Placeholder 6"/>
          <p:cNvSpPr>
            <a:spLocks noGrp="1"/>
          </p:cNvSpPr>
          <p:nvPr>
            <p:ph sz="half" idx="2"/>
          </p:nvPr>
        </p:nvSpPr>
        <p:spPr/>
        <p:txBody>
          <a:bodyPr>
            <a:normAutofit/>
          </a:bodyPr>
          <a:lstStyle/>
          <a:p>
            <a:pPr marL="0" lvl="1" indent="0">
              <a:buNone/>
            </a:pPr>
            <a:endParaRPr lang="el-GR" dirty="0" smtClean="0"/>
          </a:p>
          <a:p>
            <a:pPr lvl="1">
              <a:buFont typeface="Arial" pitchFamily="34" charset="0"/>
              <a:buChar char="•"/>
            </a:pPr>
            <a:endParaRPr lang="el-GR" dirty="0"/>
          </a:p>
        </p:txBody>
      </p:sp>
      <p:sp>
        <p:nvSpPr>
          <p:cNvPr id="8" name="Content Placeholder 5"/>
          <p:cNvSpPr txBox="1">
            <a:spLocks/>
          </p:cNvSpPr>
          <p:nvPr/>
        </p:nvSpPr>
        <p:spPr>
          <a:xfrm>
            <a:off x="592429" y="573134"/>
            <a:ext cx="7980712" cy="4055730"/>
          </a:xfrm>
          <a:prstGeom prst="rect">
            <a:avLst/>
          </a:prstGeom>
        </p:spPr>
        <p:txBody>
          <a:bodyPr vert="horz" lIns="91440" tIns="45720" rIns="91440" bIns="45720" rtlCol="0">
            <a:normAutofit/>
          </a:bodyPr>
          <a:lstStyle/>
          <a:p>
            <a:pPr marL="173736" lvl="1" indent="-173736">
              <a:spcBef>
                <a:spcPts val="300"/>
              </a:spcBef>
              <a:buClr>
                <a:schemeClr val="accent2"/>
              </a:buClr>
              <a:buFont typeface="Arial" pitchFamily="34" charset="0"/>
              <a:buChar char="•"/>
            </a:pPr>
            <a:r>
              <a:rPr lang="el-GR" sz="2000" dirty="0" smtClean="0"/>
              <a:t>Σημαντικό στιγμιότυπο</a:t>
            </a:r>
            <a:r>
              <a:rPr lang="en-US" sz="2000" dirty="0" smtClean="0"/>
              <a:t>:</a:t>
            </a:r>
            <a:r>
              <a:rPr lang="el-GR" sz="2000" dirty="0" smtClean="0"/>
              <a:t> </a:t>
            </a:r>
          </a:p>
          <a:p>
            <a:pPr marL="0" lvl="1" algn="just">
              <a:spcBef>
                <a:spcPts val="300"/>
              </a:spcBef>
              <a:buClr>
                <a:srgbClr val="F96A1B"/>
              </a:buClr>
            </a:pPr>
            <a:r>
              <a:rPr lang="el-GR" sz="1700" dirty="0">
                <a:solidFill>
                  <a:srgbClr val="000000"/>
                </a:solidFill>
              </a:rPr>
              <a:t>Ένα γεγονός που θεώρησα ενδιαφέρον σε σχέση με την αντιμετώπιση των ζητημάτων διατροφής και άσκησης από τα παιδιά αυτής της ηλικίας είναι ότι έχουν εσωτερικεύσει και εξιδανικεύσει τα «πρότυπα» της καταναλωτικής κοινωνίας, παρόλα αυτά, με συζήτηση στην τάξη συνειδητοποιούν τι ισχύει και τι όχι. Με εξέπληξε ότι, όπως μου εκμυστηρεύτηκαν στην πορεία, αρχικά θεώρησαν ότι μου ανατέθηκε το συγκεκριμένο «μάθημα» γιατί είμαι λεπτή (και μάλιστα «πιο λεπτή από άλλες δασκάλες του σχολείου» κατά τα λεγόμενά τους) και πριν με γνωρίσουν καλύτερα πίστευαν ότι δεν έτρωγα τίποτα για να μην παχύνω. Με τη συζήτηση γύρω από τα αίτια της παχυσαρκίας και την εμβάθυνση σε θέματα καθιστικής συμπεριφοράς οι μαθητές έπαψαν να εξιδανικεύουν άκριτα την εμφάνιση ενός ατόμου, και έθεσαν σε πιο ρεαλιστικές βάσεις την έννοια της υγιεινής διατροφής.</a:t>
            </a:r>
          </a:p>
          <a:p>
            <a:pPr marL="173736" lvl="1" indent="-173736">
              <a:spcBef>
                <a:spcPts val="300"/>
              </a:spcBef>
              <a:buClr>
                <a:schemeClr val="accent2"/>
              </a:buClr>
              <a:buFont typeface="Arial" pitchFamily="34" charset="0"/>
              <a:buChar char="•"/>
            </a:pPr>
            <a:endParaRPr lang="el-GR" sz="2000" dirty="0"/>
          </a:p>
          <a:p>
            <a:pPr marL="173736" lvl="1" indent="-173736">
              <a:spcBef>
                <a:spcPts val="300"/>
              </a:spcBef>
              <a:buClr>
                <a:schemeClr val="accent2"/>
              </a:buClr>
              <a:buFont typeface="Arial" pitchFamily="34" charset="0"/>
              <a:buChar char="•"/>
            </a:pPr>
            <a:endParaRPr lang="el-GR" sz="2000" dirty="0" smtClean="0"/>
          </a:p>
          <a:p>
            <a:pPr marL="173736" lvl="1" indent="-173736">
              <a:spcBef>
                <a:spcPts val="300"/>
              </a:spcBef>
              <a:buClr>
                <a:schemeClr val="accent2"/>
              </a:buClr>
              <a:buFont typeface="Arial" pitchFamily="34" charset="0"/>
              <a:buChar char="•"/>
            </a:pPr>
            <a:endParaRPr lang="el-GR" sz="2000" dirty="0"/>
          </a:p>
          <a:p>
            <a:pPr marL="173736" lvl="1" indent="-173736">
              <a:spcBef>
                <a:spcPts val="300"/>
              </a:spcBef>
              <a:buClr>
                <a:schemeClr val="accent2"/>
              </a:buClr>
              <a:buFont typeface="Arial" pitchFamily="34" charset="0"/>
              <a:buChar char="•"/>
            </a:pPr>
            <a:endParaRPr lang="el-GR" sz="2000" dirty="0"/>
          </a:p>
        </p:txBody>
      </p:sp>
    </p:spTree>
    <p:extLst>
      <p:ext uri="{BB962C8B-B14F-4D97-AF65-F5344CB8AC3E}">
        <p14:creationId xmlns:p14="http://schemas.microsoft.com/office/powerpoint/2010/main" val="16624901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smtClean="0"/>
              <a:t>ΣΧΕΣΗ ΜΕ ΑΛΛΕΣ ΑΝΟΙΧΤΕΣ ΕΚΠΑΙΔΕΥΤΙΚΕΣ ΠΡΑΚΤΙΚΕΣ</a:t>
            </a:r>
            <a:endParaRPr lang="el-GR"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27</a:t>
            </a:fld>
            <a:endParaRPr lang="en-US" dirty="0"/>
          </a:p>
        </p:txBody>
      </p:sp>
      <p:sp>
        <p:nvSpPr>
          <p:cNvPr id="7" name="Content Placeholder 6"/>
          <p:cNvSpPr>
            <a:spLocks noGrp="1"/>
          </p:cNvSpPr>
          <p:nvPr>
            <p:ph sz="half" idx="2"/>
          </p:nvPr>
        </p:nvSpPr>
        <p:spPr/>
        <p:txBody>
          <a:bodyPr>
            <a:normAutofit fontScale="92500" lnSpcReduction="20000"/>
          </a:bodyPr>
          <a:lstStyle/>
          <a:p>
            <a:pPr lvl="1" algn="just">
              <a:spcBef>
                <a:spcPts val="600"/>
              </a:spcBef>
              <a:spcAft>
                <a:spcPts val="600"/>
              </a:spcAft>
              <a:buFont typeface="Arial" panose="020B0604020202020204" pitchFamily="34" charset="0"/>
              <a:buChar char="•"/>
            </a:pPr>
            <a:r>
              <a:rPr lang="el-GR" dirty="0" smtClean="0"/>
              <a:t>Η </a:t>
            </a:r>
            <a:r>
              <a:rPr lang="el-GR" b="1" dirty="0" smtClean="0"/>
              <a:t>πρωτοτυπία </a:t>
            </a:r>
            <a:r>
              <a:rPr lang="el-GR" b="1" dirty="0"/>
              <a:t>της παρούσας πρακτικής </a:t>
            </a:r>
            <a:r>
              <a:rPr lang="el-GR" dirty="0" smtClean="0"/>
              <a:t>έγκειται </a:t>
            </a:r>
            <a:r>
              <a:rPr lang="el-GR" dirty="0"/>
              <a:t>κυρίως στην εναλλαγή ποικίλων δραστηριοτήτων με σκοπό την αλλαγή στάσεων και αντιλήψεων των μαθητών μέσα από τη λογική της </a:t>
            </a:r>
            <a:r>
              <a:rPr lang="el-GR" dirty="0" err="1"/>
              <a:t>ανακαλυπτικής</a:t>
            </a:r>
            <a:r>
              <a:rPr lang="el-GR" dirty="0"/>
              <a:t>-διερευνητικής μάθησης και του πνεύματος συνεργασίας που αναπτύχθηκε στην τάξη. Η ευέλικτη ζώνη κινείται σε διαθεματικά πλαίσια και υπήρξε συνεργασία με την εκπαιδευτικό φυσικής αγωγής για δραστηριότητες εκτός τάξης (π.χ. ελεύθερο παιχνίδι στο προαύλιο για άσκηση) και τις δασκάλες της ΣΤ’ τάξης (π.χ. για τη λήψη ενδιάμεσου γεύματος εντός αίθουσας με μια μικρή διακοπή του μαθήματος, για τις κινητικές δραστηριότητες «τακτοποιώ την τάξη μου», «καθαρίζω το θρανίο μου» με μικρή διακοπή του μαθήματος</a:t>
            </a:r>
            <a:r>
              <a:rPr lang="el-GR" dirty="0" smtClean="0"/>
              <a:t>)</a:t>
            </a:r>
          </a:p>
          <a:p>
            <a:pPr lvl="1" algn="just">
              <a:spcBef>
                <a:spcPts val="600"/>
              </a:spcBef>
              <a:spcAft>
                <a:spcPts val="600"/>
              </a:spcAft>
              <a:buFont typeface="Arial" panose="020B0604020202020204" pitchFamily="34" charset="0"/>
              <a:buChar char="•"/>
            </a:pPr>
            <a:r>
              <a:rPr lang="el-GR" dirty="0"/>
              <a:t>Η συγκεκριμένη πρακτική </a:t>
            </a:r>
            <a:r>
              <a:rPr lang="el-GR" b="1" dirty="0"/>
              <a:t>μπορεί να αξιοποιηθεί και σε περιβάλλον εξωσχολικό</a:t>
            </a:r>
            <a:r>
              <a:rPr lang="el-GR" dirty="0"/>
              <a:t>, και τα αποτελέσματά της αφορούν την ποιότητα ζωής των συμμετεχόντων με την υιοθέτηση υγιών διατροφικών συνηθειών και την ενίσχυση της φυσικής τους δραστηριότητας.</a:t>
            </a:r>
          </a:p>
        </p:txBody>
      </p:sp>
    </p:spTree>
    <p:extLst>
      <p:ext uri="{BB962C8B-B14F-4D97-AF65-F5344CB8AC3E}">
        <p14:creationId xmlns:p14="http://schemas.microsoft.com/office/powerpoint/2010/main" val="1124047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28</a:t>
            </a:fld>
            <a:endParaRPr lang="en-US" dirty="0"/>
          </a:p>
        </p:txBody>
      </p:sp>
      <p:sp>
        <p:nvSpPr>
          <p:cNvPr id="7" name="Content Placeholder 6"/>
          <p:cNvSpPr>
            <a:spLocks noGrp="1"/>
          </p:cNvSpPr>
          <p:nvPr>
            <p:ph sz="half" idx="2"/>
          </p:nvPr>
        </p:nvSpPr>
        <p:spPr/>
        <p:txBody>
          <a:bodyPr>
            <a:normAutofit/>
          </a:bodyPr>
          <a:lstStyle/>
          <a:p>
            <a:pPr marL="0" lvl="1" indent="0">
              <a:buNone/>
            </a:pPr>
            <a:r>
              <a:rPr lang="el-GR" b="1" dirty="0" smtClean="0"/>
              <a:t>Πρόσθετο υλικό που αξιοποιήθηκε</a:t>
            </a:r>
          </a:p>
          <a:p>
            <a:pPr marL="0" lvl="1" indent="0">
              <a:buNone/>
            </a:pPr>
            <a:r>
              <a:rPr lang="af-ZA" dirty="0"/>
              <a:t>Websites :</a:t>
            </a:r>
          </a:p>
          <a:p>
            <a:pPr lvl="1"/>
            <a:r>
              <a:rPr lang="af-ZA" dirty="0"/>
              <a:t>http://photodentro.edu.gr/aggregator/lo/photodentro-lor-8521-4866</a:t>
            </a:r>
          </a:p>
          <a:p>
            <a:pPr lvl="1"/>
            <a:r>
              <a:rPr lang="af-ZA" dirty="0"/>
              <a:t>http://photodentro.edu.gr/lor/r/8521/600</a:t>
            </a:r>
          </a:p>
          <a:p>
            <a:pPr lvl="1"/>
            <a:r>
              <a:rPr lang="af-ZA" dirty="0"/>
              <a:t>http://photodentro.edu.gr/video/r/8522/813</a:t>
            </a:r>
          </a:p>
          <a:p>
            <a:pPr lvl="1"/>
            <a:r>
              <a:rPr lang="af-ZA" dirty="0"/>
              <a:t>http://photodentro.edu.gr/lor/r/8521/3634</a:t>
            </a:r>
          </a:p>
          <a:p>
            <a:pPr lvl="1"/>
            <a:r>
              <a:rPr lang="af-ZA" dirty="0"/>
              <a:t>http://photodentro.edu.gr/lor/r/8521/3661</a:t>
            </a:r>
          </a:p>
          <a:p>
            <a:pPr lvl="1"/>
            <a:r>
              <a:rPr lang="af-ZA" dirty="0"/>
              <a:t>http://photodentro.edu.gr/lor/r/8521/3550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smtClean="0"/>
              <a:t>ΣΤΟΙΧΕΙΑ ΣΧΕΔΙΑΣΜΟΥ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
        <p:nvSpPr>
          <p:cNvPr id="5" name="Content Placeholder 4"/>
          <p:cNvSpPr>
            <a:spLocks noGrp="1"/>
          </p:cNvSpPr>
          <p:nvPr>
            <p:ph sz="half" idx="2"/>
          </p:nvPr>
        </p:nvSpPr>
        <p:spPr/>
        <p:txBody>
          <a:bodyPr/>
          <a:lstStyle/>
          <a:p>
            <a:pPr lvl="1">
              <a:spcBef>
                <a:spcPts val="600"/>
              </a:spcBef>
            </a:pPr>
            <a:r>
              <a:rPr lang="el-GR" sz="1600" b="1" dirty="0" smtClean="0"/>
              <a:t>μαθησιακό πρόβλημα προς αντιμετώπιση</a:t>
            </a:r>
            <a:r>
              <a:rPr lang="en-US" sz="1600" b="1" dirty="0" smtClean="0"/>
              <a:t>:</a:t>
            </a:r>
            <a:r>
              <a:rPr lang="en-US" sz="1600" dirty="0" smtClean="0"/>
              <a:t> </a:t>
            </a:r>
            <a:r>
              <a:rPr lang="el-GR" sz="1600" dirty="0"/>
              <a:t>α</a:t>
            </a:r>
            <a:r>
              <a:rPr lang="el-GR" sz="1600" dirty="0" smtClean="0"/>
              <a:t>λλαγή λανθασμένων στάσεων και συμπεριφορών σε θέματα διατροφής και σωματικής δραστηριότητας</a:t>
            </a:r>
          </a:p>
          <a:p>
            <a:pPr lvl="1">
              <a:spcBef>
                <a:spcPts val="600"/>
              </a:spcBef>
            </a:pPr>
            <a:r>
              <a:rPr lang="el-GR" sz="1600" b="1" dirty="0" smtClean="0"/>
              <a:t>καινοτομικό στοιχείο </a:t>
            </a:r>
            <a:r>
              <a:rPr lang="en-US" sz="1600" b="1" dirty="0" smtClean="0"/>
              <a:t>: </a:t>
            </a:r>
            <a:r>
              <a:rPr lang="el-GR" sz="1600" dirty="0"/>
              <a:t>εναλλαγή ποικίλων δραστηριοτήτων μέσα από τη λογική της </a:t>
            </a:r>
            <a:r>
              <a:rPr lang="el-GR" sz="1600" dirty="0" err="1"/>
              <a:t>ανακαλυπτικής</a:t>
            </a:r>
            <a:r>
              <a:rPr lang="el-GR" sz="1600" dirty="0"/>
              <a:t>-διερευνητικής μάθησης </a:t>
            </a:r>
            <a:r>
              <a:rPr lang="el-GR" sz="1600" dirty="0" smtClean="0"/>
              <a:t>και της διαθεματικότητας</a:t>
            </a:r>
          </a:p>
          <a:p>
            <a:pPr lvl="1">
              <a:spcBef>
                <a:spcPts val="600"/>
              </a:spcBef>
            </a:pPr>
            <a:r>
              <a:rPr lang="el-GR" sz="1600" b="1" dirty="0" smtClean="0"/>
              <a:t>σκεπτικό πρόσθετης παιδαγωγικής αξίας </a:t>
            </a:r>
            <a:r>
              <a:rPr lang="en-US" sz="1600" b="1" dirty="0" smtClean="0"/>
              <a:t>: </a:t>
            </a:r>
            <a:r>
              <a:rPr lang="el-GR" sz="1600" dirty="0"/>
              <a:t>συμμετοχικό μοντέλο </a:t>
            </a:r>
            <a:r>
              <a:rPr lang="el-GR" sz="1600" dirty="0" smtClean="0"/>
              <a:t>μάθησης, </a:t>
            </a:r>
            <a:r>
              <a:rPr lang="el-GR" sz="1600" dirty="0"/>
              <a:t>τόσο στις δραστηριότητες που απαιτούσαν τη χρήση της τεχνολογίας, όσο και στις πιο παραδοσιακού τύπου συζητήσεις-παρουσιάσεις</a:t>
            </a:r>
            <a:endParaRPr lang="el-GR" sz="1600" dirty="0" smtClean="0"/>
          </a:p>
          <a:p>
            <a:pPr>
              <a:spcBef>
                <a:spcPts val="600"/>
              </a:spcBef>
              <a:buFont typeface="Wingdings" pitchFamily="2" charset="2"/>
              <a:buChar char="§"/>
            </a:pPr>
            <a:endParaRPr lang="el-GR" dirty="0"/>
          </a:p>
        </p:txBody>
      </p:sp>
    </p:spTree>
    <p:extLst>
      <p:ext uri="{BB962C8B-B14F-4D97-AF65-F5344CB8AC3E}">
        <p14:creationId xmlns:p14="http://schemas.microsoft.com/office/powerpoint/2010/main" val="3274430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
        <p:nvSpPr>
          <p:cNvPr id="6" name="Content Placeholder 5"/>
          <p:cNvSpPr>
            <a:spLocks noGrp="1"/>
          </p:cNvSpPr>
          <p:nvPr>
            <p:ph sz="half" idx="2"/>
          </p:nvPr>
        </p:nvSpPr>
        <p:spPr>
          <a:xfrm>
            <a:off x="557213" y="557213"/>
            <a:ext cx="8027229" cy="3927701"/>
          </a:xfrm>
        </p:spPr>
        <p:txBody>
          <a:bodyPr>
            <a:noAutofit/>
          </a:bodyPr>
          <a:lstStyle/>
          <a:p>
            <a:r>
              <a:rPr lang="el-GR" sz="1200" b="1" dirty="0" smtClean="0"/>
              <a:t>Διδακτικοί στόχοι</a:t>
            </a:r>
          </a:p>
          <a:p>
            <a:pPr lvl="1">
              <a:spcBef>
                <a:spcPts val="600"/>
              </a:spcBef>
            </a:pPr>
            <a:r>
              <a:rPr lang="el-GR" sz="1200" dirty="0"/>
              <a:t>Στόχοι σχετικοί με το γνωστικό αντικείμενο</a:t>
            </a:r>
            <a:r>
              <a:rPr lang="el-GR" sz="1200" dirty="0" smtClean="0"/>
              <a:t>:</a:t>
            </a:r>
          </a:p>
          <a:p>
            <a:pPr lvl="1">
              <a:spcBef>
                <a:spcPts val="600"/>
              </a:spcBef>
              <a:buFont typeface="Wingdings" panose="05000000000000000000" pitchFamily="2" charset="2"/>
              <a:buChar char="Ø"/>
            </a:pPr>
            <a:r>
              <a:rPr lang="el-GR" sz="1200" dirty="0" smtClean="0"/>
              <a:t>Να </a:t>
            </a:r>
            <a:r>
              <a:rPr lang="el-GR" sz="1200" dirty="0"/>
              <a:t>ενημερωθούν </a:t>
            </a:r>
            <a:r>
              <a:rPr lang="el-GR" sz="1200" dirty="0" smtClean="0"/>
              <a:t>οι μαθητές για </a:t>
            </a:r>
            <a:r>
              <a:rPr lang="el-GR" sz="1200" dirty="0"/>
              <a:t>τις σωματικές και ψυχικές συνέπειες ορισμένων συμπεριφορών (διατροφή, άσκηση) και κυρίως να κρίνουν τους παράγοντες που επηρεάζουν τη δική τους συμπεριφορά</a:t>
            </a:r>
          </a:p>
          <a:p>
            <a:pPr lvl="1">
              <a:spcBef>
                <a:spcPts val="600"/>
              </a:spcBef>
            </a:pPr>
            <a:r>
              <a:rPr lang="el-GR" sz="1200" dirty="0"/>
              <a:t>Στόχοι σχετικοί με δεξιότητες που αφορούν στο γνωστικό αντικείμενο: </a:t>
            </a:r>
            <a:endParaRPr lang="el-GR" sz="1200" dirty="0" smtClean="0"/>
          </a:p>
          <a:p>
            <a:pPr lvl="1">
              <a:spcBef>
                <a:spcPts val="600"/>
              </a:spcBef>
              <a:buFont typeface="Wingdings" panose="05000000000000000000" pitchFamily="2" charset="2"/>
              <a:buChar char="Ø"/>
            </a:pPr>
            <a:r>
              <a:rPr lang="el-GR" sz="1200" dirty="0"/>
              <a:t>Να εξασκηθούν </a:t>
            </a:r>
            <a:r>
              <a:rPr lang="el-GR" sz="1200" dirty="0" smtClean="0"/>
              <a:t>οι μαθητές σε </a:t>
            </a:r>
            <a:r>
              <a:rPr lang="el-GR" sz="1200" dirty="0"/>
              <a:t>δεξιότητες επικοινωνίας και συνεργασίας για να προσεγγίσουν κοινωνικά στερεότυπα</a:t>
            </a:r>
          </a:p>
          <a:p>
            <a:pPr lvl="1">
              <a:spcBef>
                <a:spcPts val="600"/>
              </a:spcBef>
            </a:pPr>
            <a:r>
              <a:rPr lang="el-GR" sz="1200" dirty="0"/>
              <a:t>Στόχοι σχετικοί με τη χρήση της τεχνολογίας</a:t>
            </a:r>
            <a:r>
              <a:rPr lang="el-GR" sz="1200" dirty="0" smtClean="0"/>
              <a:t>:</a:t>
            </a:r>
          </a:p>
          <a:p>
            <a:pPr lvl="1">
              <a:spcBef>
                <a:spcPts val="600"/>
              </a:spcBef>
              <a:buFont typeface="Wingdings" panose="05000000000000000000" pitchFamily="2" charset="2"/>
              <a:buChar char="Ø"/>
            </a:pPr>
            <a:r>
              <a:rPr lang="el-GR" sz="1200" dirty="0"/>
              <a:t>Να </a:t>
            </a:r>
            <a:r>
              <a:rPr lang="el-GR" sz="1200" dirty="0" smtClean="0"/>
              <a:t>εξασκηθούν οι μαθητές στη χρήση </a:t>
            </a:r>
            <a:r>
              <a:rPr lang="el-GR" sz="1200" dirty="0"/>
              <a:t>νέων τεχνολογιών ως μέσου αναζήτησης της πληροφορίας</a:t>
            </a:r>
          </a:p>
          <a:p>
            <a:pPr lvl="1">
              <a:spcBef>
                <a:spcPts val="600"/>
              </a:spcBef>
            </a:pPr>
            <a:r>
              <a:rPr lang="el-GR" sz="1200" dirty="0"/>
              <a:t>Στόχοι σχετικοί με τις κοινωνικές δεξιότητες (π.χ. διαπραγμάτευση, συνεργασία, διάλογος, </a:t>
            </a:r>
            <a:r>
              <a:rPr lang="el-GR" sz="1200" dirty="0" err="1"/>
              <a:t>ενσυναίσθηση</a:t>
            </a:r>
            <a:r>
              <a:rPr lang="el-GR" sz="1200" dirty="0"/>
              <a:t>, συμμετοχή σε ομάδα, ανάληψη ρόλων, κ.λπ.) </a:t>
            </a:r>
            <a:r>
              <a:rPr lang="el-GR" sz="1200" dirty="0" smtClean="0"/>
              <a:t>:</a:t>
            </a:r>
          </a:p>
          <a:p>
            <a:pPr lvl="1">
              <a:spcBef>
                <a:spcPts val="600"/>
              </a:spcBef>
              <a:buFont typeface="Wingdings" panose="05000000000000000000" pitchFamily="2" charset="2"/>
              <a:buChar char="Ø"/>
            </a:pPr>
            <a:r>
              <a:rPr lang="el-GR" sz="1200" dirty="0"/>
              <a:t>Να </a:t>
            </a:r>
            <a:r>
              <a:rPr lang="el-GR" sz="1200" dirty="0" smtClean="0"/>
              <a:t>αντιληφθούν οι μαθητές </a:t>
            </a:r>
            <a:r>
              <a:rPr lang="el-GR" sz="1200" dirty="0"/>
              <a:t>τη σημασία της συνεργασίας και της εμπιστοσύνης στα μέλη της ομάδας για την επίτευξη των στόχων</a:t>
            </a:r>
          </a:p>
          <a:p>
            <a:pPr lvl="1">
              <a:spcBef>
                <a:spcPts val="600"/>
              </a:spcBef>
              <a:buFont typeface="Wingdings" panose="05000000000000000000" pitchFamily="2" charset="2"/>
              <a:buChar char="Ø"/>
            </a:pPr>
            <a:r>
              <a:rPr lang="el-GR" sz="1200" dirty="0"/>
              <a:t>Να </a:t>
            </a:r>
            <a:r>
              <a:rPr lang="el-GR" sz="1200" dirty="0" smtClean="0"/>
              <a:t>εξασκηθούν οι </a:t>
            </a:r>
            <a:r>
              <a:rPr lang="el-GR" sz="1200" dirty="0"/>
              <a:t>μαθητές  </a:t>
            </a:r>
            <a:r>
              <a:rPr lang="el-GR" sz="1200" dirty="0"/>
              <a:t>σε δεξιότητες διαχείρισης συγκρούσεων και της αντιμετώπισης της πίεσης των φίλων για να διαχειριστούν τα κοινωνικά στερεότυπα ως προς τη διατροφή και την άσκηση.</a:t>
            </a:r>
          </a:p>
          <a:p>
            <a:pPr lvl="1">
              <a:spcBef>
                <a:spcPts val="600"/>
              </a:spcBef>
              <a:buFont typeface="Wingdings" panose="05000000000000000000" pitchFamily="2" charset="2"/>
              <a:buChar char="Ø"/>
            </a:pPr>
            <a:endParaRPr lang="el-GR" sz="1200" dirty="0"/>
          </a:p>
          <a:p>
            <a:r>
              <a:rPr lang="el-GR" sz="1200" b="1" dirty="0" smtClean="0"/>
              <a:t> </a:t>
            </a:r>
            <a:endParaRPr lang="el-GR" sz="1200" b="1" dirty="0"/>
          </a:p>
        </p:txBody>
      </p:sp>
    </p:spTree>
    <p:extLst>
      <p:ext uri="{BB962C8B-B14F-4D97-AF65-F5344CB8AC3E}">
        <p14:creationId xmlns:p14="http://schemas.microsoft.com/office/powerpoint/2010/main" val="97842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ΠΡΑΓΜΑΤΟΠΟΙΗΣΗ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ΣΤΟΙΧΕΙΑ ΠΡΑΓΜΑΤΟΠΟΙΗΣΗΣ </a:t>
            </a:r>
            <a:br>
              <a:rPr lang="el-GR" sz="2400" cap="none" dirty="0" smtClean="0"/>
            </a:b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92500" lnSpcReduction="20000"/>
          </a:bodyPr>
          <a:lstStyle/>
          <a:p>
            <a:r>
              <a:rPr lang="el-GR" b="1" dirty="0" smtClean="0"/>
              <a:t>Περιβάλλον – Πλαίσιο</a:t>
            </a:r>
          </a:p>
          <a:p>
            <a:pPr marL="0" lvl="1" indent="0">
              <a:buNone/>
            </a:pPr>
            <a:r>
              <a:rPr lang="el-GR" dirty="0"/>
              <a:t>Η συγκεκριμένη εκπαιδευτική πρακτική έγινε στα πλαίσια του προγράμματος της Ευέλικτης Ζώνης, στη θεματική ενότητα της Αγωγής Υγείας «Διατροφή και Σωματική Δραστηριότητα» και εκπονήθηκε κατά το σχολικό έτος 2013-2014 με τη συμμετοχή στο Εθνικό Σχέδιο Δράσης για τη Δημόσια Υγεία με τίτλο: «Αποτύπωση, Πρόληψη και Αντιμετώπιση της Παιδικής Παχυσαρκίας. Δράσεις για την Άσκηση και τη Διατροφή».</a:t>
            </a:r>
            <a:endParaRPr lang="el-GR" dirty="0" smtClean="0"/>
          </a:p>
          <a:p>
            <a:endParaRPr lang="el-GR" dirty="0"/>
          </a:p>
        </p:txBody>
      </p:sp>
      <p:sp>
        <p:nvSpPr>
          <p:cNvPr id="7" name="Content Placeholder 6"/>
          <p:cNvSpPr>
            <a:spLocks noGrp="1"/>
          </p:cNvSpPr>
          <p:nvPr>
            <p:ph sz="quarter" idx="4"/>
          </p:nvPr>
        </p:nvSpPr>
        <p:spPr/>
        <p:txBody>
          <a:bodyPr>
            <a:normAutofit/>
          </a:bodyPr>
          <a:lstStyle/>
          <a:p>
            <a:pPr marL="342900" lvl="1" indent="-342900">
              <a:spcBef>
                <a:spcPts val="800"/>
              </a:spcBef>
              <a:buNone/>
            </a:pPr>
            <a:r>
              <a:rPr lang="el-GR" sz="2200" b="1" dirty="0" smtClean="0"/>
              <a:t>Ηλικιακή ομάδα</a:t>
            </a:r>
            <a:endParaRPr lang="el-GR" sz="2200" b="1" dirty="0"/>
          </a:p>
          <a:p>
            <a:pPr marL="0" lvl="1" indent="0">
              <a:buNone/>
            </a:pPr>
            <a:r>
              <a:rPr lang="el-GR" dirty="0"/>
              <a:t>Συμμετείχαν τα δύο (2) τμήματα της έκτης (ΣΤ΄) τάξης του 2ου Δημοτικού Σχολείου Κρυονερίου, με 22 μαθητές το ΣΤ1 και με 20 μαθητές το ΣΤ2.</a:t>
            </a:r>
          </a:p>
        </p:txBody>
      </p:sp>
      <p:sp>
        <p:nvSpPr>
          <p:cNvPr id="4" name="Slide Number Placeholder 3"/>
          <p:cNvSpPr>
            <a:spLocks noGrp="1"/>
          </p:cNvSpPr>
          <p:nvPr>
            <p:ph type="sldNum" sz="quarter" idx="12"/>
          </p:nvPr>
        </p:nvSpPr>
        <p:spPr/>
        <p:txBody>
          <a:bodyPr/>
          <a:lstStyle/>
          <a:p>
            <a:fld id="{2754ED01-E2A0-4C1E-8E21-014B99041579}" type="slidenum">
              <a:rPr lang="en-US" smtClean="0"/>
              <a:pPr/>
              <a:t>7</a:t>
            </a:fld>
            <a:endParaRPr lang="en-US" dirty="0"/>
          </a:p>
        </p:txBody>
      </p:sp>
    </p:spTree>
    <p:extLst>
      <p:ext uri="{BB962C8B-B14F-4D97-AF65-F5344CB8AC3E}">
        <p14:creationId xmlns:p14="http://schemas.microsoft.com/office/powerpoint/2010/main" val="1298020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z="2400" dirty="0"/>
              <a:t>ΣΤΟΙΧΕΙΑ ΠΡΑΓΜΑΤΟΠΟΙΗΣΗΣ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 </a:t>
            </a:r>
          </a:p>
        </p:txBody>
      </p:sp>
      <p:sp>
        <p:nvSpPr>
          <p:cNvPr id="9" name="Content Placeholder 8"/>
          <p:cNvSpPr>
            <a:spLocks noGrp="1"/>
          </p:cNvSpPr>
          <p:nvPr>
            <p:ph sz="half" idx="2"/>
          </p:nvPr>
        </p:nvSpPr>
        <p:spPr/>
        <p:txBody>
          <a:bodyPr>
            <a:normAutofit fontScale="55000" lnSpcReduction="20000"/>
          </a:bodyPr>
          <a:lstStyle/>
          <a:p>
            <a:pPr>
              <a:spcBef>
                <a:spcPts val="600"/>
              </a:spcBef>
            </a:pPr>
            <a:r>
              <a:rPr lang="el-GR" sz="3800" b="1" dirty="0"/>
              <a:t>Πρότερες γνώσεις</a:t>
            </a:r>
          </a:p>
          <a:p>
            <a:pPr lvl="1">
              <a:spcBef>
                <a:spcPts val="600"/>
              </a:spcBef>
              <a:buFont typeface="Arial" pitchFamily="34" charset="0"/>
              <a:buChar char="•"/>
            </a:pPr>
            <a:r>
              <a:rPr lang="el-GR" sz="2900" dirty="0"/>
              <a:t>Στη συγκεκριμένη εκπαιδευτική πρακτική δεν απαιτούνται ιδιαίτερες πρότερες γνώσεις ως προς τη διατροφή και την άσκηση, αλλά κυρίως κριτικός αναστοχασμός ως προς τις συμπεριφορές των ίδιων μαθητών ως προς αυτά τα θέματα. </a:t>
            </a:r>
            <a:endParaRPr lang="el-GR" sz="2900" dirty="0" smtClean="0"/>
          </a:p>
          <a:p>
            <a:pPr lvl="1">
              <a:spcBef>
                <a:spcPts val="600"/>
              </a:spcBef>
              <a:buFont typeface="Arial" pitchFamily="34" charset="0"/>
              <a:buChar char="•"/>
            </a:pPr>
            <a:r>
              <a:rPr lang="el-GR" sz="2900" dirty="0" smtClean="0"/>
              <a:t>Σε </a:t>
            </a:r>
            <a:r>
              <a:rPr lang="el-GR" sz="2900" dirty="0"/>
              <a:t>σχέση με την χρήση της τεχνολογίας η πρακτική απευθύνεται σε μαθητές ΣΤ΄ τάξης, χρήστες του διαδικτύου στην εξωσχολική τους ζωή, εξοικειωμένους από το μάθημα της Πληροφορικής με την αναζήτηση συγκεκριμένων πληροφοριών στο διαδίκτυο.</a:t>
            </a:r>
          </a:p>
        </p:txBody>
      </p:sp>
      <p:sp>
        <p:nvSpPr>
          <p:cNvPr id="10" name="Content Placeholder 9"/>
          <p:cNvSpPr>
            <a:spLocks noGrp="1"/>
          </p:cNvSpPr>
          <p:nvPr>
            <p:ph sz="quarter" idx="4"/>
          </p:nvPr>
        </p:nvSpPr>
        <p:spPr/>
        <p:txBody>
          <a:bodyPr/>
          <a:lstStyle/>
          <a:p>
            <a:r>
              <a:rPr lang="el-GR" b="1" dirty="0" smtClean="0"/>
              <a:t>Διάρκεια </a:t>
            </a:r>
            <a:r>
              <a:rPr lang="el-GR" b="1" dirty="0"/>
              <a:t>εφαρμογής</a:t>
            </a:r>
          </a:p>
          <a:p>
            <a:pPr lvl="1">
              <a:buFont typeface="Arial" pitchFamily="34" charset="0"/>
              <a:buChar char="•"/>
            </a:pPr>
            <a:r>
              <a:rPr lang="el-GR" dirty="0"/>
              <a:t>Η πρακτική διήρκεσε ένα τρίμηνο (το β΄ τρίμηνο του σχολικού έτους συγκεκριμένα) με 1 ώρα την εβδομάδα. </a:t>
            </a:r>
          </a:p>
        </p:txBody>
      </p:sp>
      <p:sp>
        <p:nvSpPr>
          <p:cNvPr id="5" name="Slide Number Placeholder 4"/>
          <p:cNvSpPr>
            <a:spLocks noGrp="1"/>
          </p:cNvSpPr>
          <p:nvPr>
            <p:ph type="sldNum" sz="quarter" idx="12"/>
          </p:nvPr>
        </p:nvSpPr>
        <p:spPr/>
        <p:txBody>
          <a:bodyPr/>
          <a:lstStyle/>
          <a:p>
            <a:fld id="{2754ED01-E2A0-4C1E-8E21-014B99041579}" type="slidenum">
              <a:rPr lang="en-US" smtClean="0"/>
              <a:pPr/>
              <a:t>8</a:t>
            </a:fld>
            <a:endParaRPr lang="en-US" dirty="0"/>
          </a:p>
        </p:txBody>
      </p:sp>
    </p:spTree>
    <p:extLst>
      <p:ext uri="{BB962C8B-B14F-4D97-AF65-F5344CB8AC3E}">
        <p14:creationId xmlns:p14="http://schemas.microsoft.com/office/powerpoint/2010/main" val="1309292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9</a:t>
            </a:fld>
            <a:endParaRPr lang="en-US" dirty="0"/>
          </a:p>
        </p:txBody>
      </p:sp>
      <p:sp>
        <p:nvSpPr>
          <p:cNvPr id="7" name="Content Placeholder 6"/>
          <p:cNvSpPr>
            <a:spLocks noGrp="1"/>
          </p:cNvSpPr>
          <p:nvPr>
            <p:ph sz="half" idx="2"/>
          </p:nvPr>
        </p:nvSpPr>
        <p:spPr>
          <a:xfrm>
            <a:off x="478836" y="487544"/>
            <a:ext cx="8027229" cy="4129087"/>
          </a:xfrm>
        </p:spPr>
        <p:txBody>
          <a:bodyPr>
            <a:normAutofit fontScale="85000" lnSpcReduction="10000"/>
          </a:bodyPr>
          <a:lstStyle/>
          <a:p>
            <a:r>
              <a:rPr lang="el-GR" b="1" dirty="0"/>
              <a:t>ΔΡΑΣΤΗΡΙΟΤΗΤΑ  1: Αναζήτηση συστατικών και ημερομηνίας λήξης των προϊόντων που προτιμούν οι μαθητές </a:t>
            </a:r>
          </a:p>
          <a:p>
            <a:r>
              <a:rPr lang="el-GR" dirty="0"/>
              <a:t>Διάρκεια:  1 διδακτική ώρα</a:t>
            </a:r>
          </a:p>
          <a:p>
            <a:r>
              <a:rPr lang="el-GR" dirty="0"/>
              <a:t>Είδος δραστηριότητας: παρουσίαση-συζήτηση</a:t>
            </a:r>
          </a:p>
          <a:p>
            <a:r>
              <a:rPr lang="el-GR" dirty="0"/>
              <a:t>Οργάνωση τάξης: εργασία σε ομάδες των δύο</a:t>
            </a:r>
          </a:p>
          <a:p>
            <a:r>
              <a:rPr lang="el-GR" dirty="0"/>
              <a:t>Ρόλος του διδάσκοντα: συμβουλευτικός, </a:t>
            </a:r>
            <a:r>
              <a:rPr lang="el-GR" dirty="0" err="1"/>
              <a:t>διευκολυντικός</a:t>
            </a:r>
            <a:r>
              <a:rPr lang="el-GR" dirty="0"/>
              <a:t>, συντονιστικός </a:t>
            </a:r>
          </a:p>
          <a:p>
            <a:r>
              <a:rPr lang="el-GR" dirty="0"/>
              <a:t>Σύνδεση με τον διδακτικό στόχο: </a:t>
            </a:r>
          </a:p>
          <a:p>
            <a:pPr algn="just"/>
            <a:r>
              <a:rPr lang="el-GR" dirty="0" smtClean="0"/>
              <a:t>	Να </a:t>
            </a:r>
            <a:r>
              <a:rPr lang="el-GR" dirty="0"/>
              <a:t>ενημερωθούν για τις σωματικές και ψυχικές συνέπειες ορισμένων συμπεριφορών (διατροφή, άσκηση) και κυρίως να κρίνουν τους παράγοντες που επηρεάζουν τη δική τους συμπεριφορά</a:t>
            </a:r>
          </a:p>
          <a:p>
            <a:pPr algn="just"/>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S_Open-Educational-Practices-ppt-Template-v2.0_20_11_2017">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name="DS-ΙΙ Open-Educational-Practices-ppt-Template v2.0 - 2017-08-31.pptx" id="{BA600860-33AF-443E-BE10-1A8EC187438B}" vid="{99864185-3038-4E8D-BBE2-32E2B733FF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DS-II-Open-Educational-Practices-ppt-Template-v2.0-Ianouarios-2018 (1)</Template>
  <TotalTime>127</TotalTime>
  <Words>1959</Words>
  <Application>Microsoft Office PowerPoint</Application>
  <PresentationFormat>On-screen Show (4:3)</PresentationFormat>
  <Paragraphs>209</Paragraphs>
  <Slides>28</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Arial</vt:lpstr>
      <vt:lpstr>Calibri</vt:lpstr>
      <vt:lpstr>Cambria</vt:lpstr>
      <vt:lpstr>Candara</vt:lpstr>
      <vt:lpstr>Franklin Gothic Book</vt:lpstr>
      <vt:lpstr>Perpetua</vt:lpstr>
      <vt:lpstr>STKaiti</vt:lpstr>
      <vt:lpstr>Tahoma</vt:lpstr>
      <vt:lpstr>Tunga</vt:lpstr>
      <vt:lpstr>Wingdings</vt:lpstr>
      <vt:lpstr>DS_Open-Educational-Practices-ppt-Template-v2.0_20_11_2017</vt:lpstr>
      <vt:lpstr>ΔΙΑΤΡΟΦΗ  ΚΑΙ  ΣΩΜΑΤΙΚΗ ΔΡΑΣΤΗΡΙΟΤΗΤΑ</vt:lpstr>
      <vt:lpstr>ΣΥΝΤΟΜΗ ΠΕΡΙΓΡΑΦΗ</vt:lpstr>
      <vt:lpstr>ΣΧΕΔΙΑΣΜΟΣ ΤΗΣ ανοιχτησ εκπαιδευτικησ ΠΡΑΚΤΙΚΗΣ</vt:lpstr>
      <vt:lpstr>ΣΤΟΙΧΕΙΑ ΣΧΕΔΙΑΣΜΟΥ </vt:lpstr>
      <vt:lpstr>ΔΙΔΑΚΤΙΚΟΙ ΣΤΟΧΟΙ</vt:lpstr>
      <vt:lpstr>ΠΡΑΓΜΑΤΟΠΟΙΗΣΗ ΤΗΣ ανοιχτησ εκπαιδευτικησ ΠΡΑΚΤΙΚΗΣ</vt:lpstr>
      <vt:lpstr>ΣΤΟΙΧΕΙΑ ΠΡΑΓΜΑΤΟΠΟΙΗΣΗΣ  ΤΗΣ ανοιχτησ εκπαιδευτικησ ΠΡΑΚΤΙΚΗΣ   </vt:lpstr>
      <vt:lpstr>ΣΤΟΙΧΕΙΑ ΠΡΑΓΜΑΤΟΠΟΙΗΣΗΣ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PowerPoint Presentation</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 ΑΠΟΤΕΛΕΣΜΑΤΑ - ΑΝΤΙΚΤΥΠΟΣ </vt:lpstr>
      <vt:lpstr>ΑΠΡΟΣΜΕΝΑ ΓΕΓΟΝΟΤΑ </vt:lpstr>
      <vt:lpstr>ΕΚΠΑΙΔΕΥΤΙΚΗ ΤΕΧΝΙΚΗ  ΣΕ ΣΗΜΑΝΤΙΚΑ ΣΤΙΓΜΙΟΤΥΠΑ</vt:lpstr>
      <vt:lpstr>ΣΧΕΣΗ ΜΕ ΑΛΛΕΣ ΑΝΟΙΧΤΕΣ ΕΚΠΑΙΔΕΥΤΙΚΕΣ ΠΡΑΚΤΙΚΕΣ</vt:lpstr>
      <vt:lpstr> ΠΡΟΣΘΕΤΟ ΥΛΙΚΟ ΠΟΥ ΑΞΙΟΠΟΙΗΘΗΚΕ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ανοιχτησ ΕΚΠΑΙΔΕΥΤΙΚΗΣ ΠΡΑΚΤΙΚΗΣ</dc:title>
  <dc:creator>ΓΙΑΝΝΗΣ ΤΣΑΜΠΟΥΡΗΣ</dc:creator>
  <cp:lastModifiedBy>ΓΙΑΝΝΗΣ ΤΣΑΜΠΟΥΡΗΣ</cp:lastModifiedBy>
  <cp:revision>17</cp:revision>
  <dcterms:created xsi:type="dcterms:W3CDTF">2018-10-10T14:36:29Z</dcterms:created>
  <dcterms:modified xsi:type="dcterms:W3CDTF">2018-10-11T07:14:32Z</dcterms:modified>
</cp:coreProperties>
</file>