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8" r:id="rId3"/>
    <p:sldId id="262" r:id="rId4"/>
    <p:sldId id="271" r:id="rId5"/>
    <p:sldId id="272" r:id="rId6"/>
    <p:sldId id="263" r:id="rId7"/>
    <p:sldId id="257" r:id="rId8"/>
    <p:sldId id="273" r:id="rId9"/>
    <p:sldId id="260" r:id="rId10"/>
    <p:sldId id="266" r:id="rId11"/>
    <p:sldId id="274" r:id="rId12"/>
    <p:sldId id="261" r:id="rId13"/>
    <p:sldId id="278" r:id="rId14"/>
    <p:sldId id="279" r:id="rId15"/>
    <p:sldId id="277" r:id="rId16"/>
    <p:sldId id="280" r:id="rId17"/>
    <p:sldId id="281" r:id="rId18"/>
    <p:sldId id="282" r:id="rId19"/>
    <p:sldId id="283" r:id="rId20"/>
    <p:sldId id="284" r:id="rId21"/>
    <p:sldId id="265" r:id="rId22"/>
    <p:sldId id="268" r:id="rId23"/>
    <p:sldId id="269" r:id="rId24"/>
    <p:sldId id="276" r:id="rId25"/>
    <p:sldId id="275"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10/25/2018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p14="http://schemas.microsoft.com/office/powerpoint/2010/main"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7</a:t>
            </a:fld>
            <a:endParaRPr lang="en-US" dirty="0"/>
          </a:p>
        </p:txBody>
      </p:sp>
    </p:spTree>
    <p:extLst>
      <p:ext uri="{BB962C8B-B14F-4D97-AF65-F5344CB8AC3E}">
        <p14:creationId xmlns:p14="http://schemas.microsoft.com/office/powerpoint/2010/main"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October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pic>
        <p:nvPicPr>
          <p:cNvPr id="9" name="Picture 8"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rgbClr val="FFFFFF">
              <a:alpha val="50196"/>
            </a:srgbClr>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n-US" smtClean="0"/>
              <a:t>Click to edit Master title style</a:t>
            </a:r>
            <a:endParaRPr lang="en-US" dirty="0"/>
          </a:p>
        </p:txBody>
      </p:sp>
      <p:sp>
        <p:nvSpPr>
          <p:cNvPr id="4" name="Content Placeholder 3"/>
          <p:cNvSpPr>
            <a:spLocks noGrp="1"/>
          </p:cNvSpPr>
          <p:nvPr>
            <p:ph sz="half" idx="2"/>
          </p:nvPr>
        </p:nvSpPr>
        <p:spPr>
          <a:xfrm>
            <a:off x="600782" y="1004643"/>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6" name="Content Placeholder 5"/>
          <p:cNvSpPr>
            <a:spLocks noGrp="1"/>
          </p:cNvSpPr>
          <p:nvPr>
            <p:ph sz="quarter" idx="4"/>
          </p:nvPr>
        </p:nvSpPr>
        <p:spPr>
          <a:xfrm>
            <a:off x="2688609" y="995138"/>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3217855"/>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1" name="Content Placeholder 5"/>
          <p:cNvSpPr>
            <a:spLocks noGrp="1"/>
          </p:cNvSpPr>
          <p:nvPr>
            <p:ph sz="quarter" idx="14"/>
          </p:nvPr>
        </p:nvSpPr>
        <p:spPr>
          <a:xfrm>
            <a:off x="2704531" y="3194702"/>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7" name="TextBox 6"/>
          <p:cNvSpPr txBox="1"/>
          <p:nvPr userDrawn="1"/>
        </p:nvSpPr>
        <p:spPr>
          <a:xfrm>
            <a:off x="942539" y="309093"/>
            <a:ext cx="7351455" cy="369332"/>
          </a:xfrm>
          <a:prstGeom prst="rect">
            <a:avLst/>
          </a:prstGeom>
          <a:noFill/>
        </p:spPr>
        <p:txBody>
          <a:bodyPr wrap="square" rtlCol="0">
            <a:spAutoFit/>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p:nvPicPr>
        <p:blipFill>
          <a:blip r:embed="rId18"/>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p:nvPicPr>
        <p:blipFill>
          <a:blip r:embed="rId19"/>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hyperlink" Target="http://www.greek-language.gr/greekLang/modern_greek/tools/lexica/triantafyllides/advsearch.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books.edu.gr/modules/ebook/show.php/DSGL105/229/1691,5413/" TargetMode="External"/><Relationship Id="rId7" Type="http://schemas.openxmlformats.org/officeDocument/2006/relationships/hyperlink" Target="http://www.fhw.gr/olympics/ancient/gr/db.html" TargetMode="External"/><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hyperlink" Target="http://www.fhw.gr/olympics/ancient/gr/100.html" TargetMode="External"/><Relationship Id="rId5" Type="http://schemas.openxmlformats.org/officeDocument/2006/relationships/image" Target="../media/image7.jpeg"/><Relationship Id="rId4" Type="http://schemas.openxmlformats.org/officeDocument/2006/relationships/hyperlink" Target="http://digitalschool.minedu.gov.gr/modules/ebook/show.php/DSGYM-C108/378/2517,972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hyperlink" Target="http://www.greeklanguage.gr/greekLang/modern_greek/tools/lexica/triantafyllides/advsearch.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reeklanguage.gr/greekLang/modern_greek/tools/lexica/triantafyllides/advsearch.html" TargetMode="External"/><Relationship Id="rId2" Type="http://schemas.openxmlformats.org/officeDocument/2006/relationships/hyperlink" Target="http://users.sch.gr/goutas/index.php/edmodo/90-edmodo" TargetMode="External"/><Relationship Id="rId1" Type="http://schemas.openxmlformats.org/officeDocument/2006/relationships/slideLayout" Target="../slideLayouts/slideLayout3.xml"/><Relationship Id="rId4" Type="http://schemas.openxmlformats.org/officeDocument/2006/relationships/hyperlink" Target="https://www.edmodo.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3"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211858" y="147485"/>
            <a:ext cx="7324567" cy="1951414"/>
          </a:xfrm>
        </p:spPr>
        <p:txBody>
          <a:bodyPr/>
          <a:lstStyle/>
          <a:p>
            <a:r>
              <a:rPr lang="el-GR" sz="4400" dirty="0"/>
              <a:t>ΑΘΛΗΤΙΣΜΟΣ ΚΑΙ ΒΙΑ</a:t>
            </a:r>
            <a:endParaRPr lang="en-US" sz="4200" cap="none" dirty="0"/>
          </a:p>
        </p:txBody>
      </p:sp>
      <p:sp>
        <p:nvSpPr>
          <p:cNvPr id="8" name="TextBox 7"/>
          <p:cNvSpPr txBox="1"/>
          <p:nvPr/>
        </p:nvSpPr>
        <p:spPr>
          <a:xfrm>
            <a:off x="4900614" y="4659004"/>
            <a:ext cx="3816074" cy="584775"/>
          </a:xfrm>
          <a:prstGeom prst="rect">
            <a:avLst/>
          </a:prstGeom>
          <a:noFill/>
        </p:spPr>
        <p:txBody>
          <a:bodyPr wrap="square" rtlCol="0">
            <a:spAutoFit/>
          </a:bodyPr>
          <a:lstStyle/>
          <a:p>
            <a:r>
              <a:rPr lang="el-GR" sz="1600" dirty="0"/>
              <a:t>Σμαράγδα Φαρίδου, Θεολόγος – Φιλόλογος. </a:t>
            </a:r>
          </a:p>
        </p:txBody>
      </p:sp>
      <p:sp>
        <p:nvSpPr>
          <p:cNvPr id="18" name="Subtitle 2"/>
          <p:cNvSpPr txBox="1">
            <a:spLocks/>
          </p:cNvSpPr>
          <p:nvPr/>
        </p:nvSpPr>
        <p:spPr>
          <a:xfrm>
            <a:off x="5512716" y="6175927"/>
            <a:ext cx="3174088" cy="382042"/>
          </a:xfrm>
          <a:prstGeom prst="rect">
            <a:avLst/>
          </a:prstGeom>
        </p:spPr>
        <p:txBody>
          <a:bodyPr vert="horz" lIns="91440" tIns="9144" rIns="91440" bIns="45720" rtlCol="0">
            <a:normAutofit/>
          </a:bodyPr>
          <a:lstStyle/>
          <a:p>
            <a:pPr lvl="0" algn="r">
              <a:spcBef>
                <a:spcPts val="800"/>
              </a:spcBef>
              <a:defRPr/>
            </a:pPr>
            <a:r>
              <a:rPr lang="el-GR" sz="1400" dirty="0"/>
              <a:t>ΘΕΣΣΑΛΟΝΙΚΗ 2018</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4880785" y="4247657"/>
            <a:ext cx="2239074" cy="400110"/>
          </a:xfrm>
          <a:prstGeom prst="rect">
            <a:avLst/>
          </a:prstGeom>
        </p:spPr>
        <p:txBody>
          <a:bodyPr wrap="none">
            <a:spAutoFit/>
          </a:bodyPr>
          <a:lstStyle/>
          <a:p>
            <a:r>
              <a:rPr lang="el-GR" sz="2000" dirty="0" smtClean="0">
                <a:solidFill>
                  <a:schemeClr val="bg2">
                    <a:lumMod val="10000"/>
                  </a:schemeClr>
                </a:solidFill>
              </a:rPr>
              <a:t>Ομάδα ανάπτυξης</a:t>
            </a:r>
          </a:p>
        </p:txBody>
      </p:sp>
      <p:sp>
        <p:nvSpPr>
          <p:cNvPr id="21" name="Subtitle 20"/>
          <p:cNvSpPr>
            <a:spLocks noGrp="1"/>
          </p:cNvSpPr>
          <p:nvPr>
            <p:ph type="subTitle" idx="4294967295"/>
          </p:nvPr>
        </p:nvSpPr>
        <p:spPr>
          <a:xfrm>
            <a:off x="246922" y="2293414"/>
            <a:ext cx="5037841" cy="771758"/>
          </a:xfrm>
        </p:spPr>
        <p:txBody>
          <a:bodyPr>
            <a:noAutofit/>
          </a:bodyPr>
          <a:lstStyle/>
          <a:p>
            <a:r>
              <a:rPr lang="el-GR" sz="2400" dirty="0"/>
              <a:t>2 ο Πειραματικό Γυμνάσιο Θεσσαλονίκης</a:t>
            </a:r>
            <a:endParaRPr lang="el-GR" sz="2400" b="0" dirty="0" smtClean="0">
              <a:solidFill>
                <a:schemeClr val="accent2">
                  <a:lumMod val="75000"/>
                </a:schemeClr>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114" y="4186238"/>
            <a:ext cx="1448209" cy="1419484"/>
          </a:xfrm>
          <a:prstGeom prst="rect">
            <a:avLst/>
          </a:prstGeom>
        </p:spPr>
      </p:pic>
    </p:spTree>
    <p:extLst>
      <p:ext uri="{BB962C8B-B14F-4D97-AF65-F5344CB8AC3E}">
        <p14:creationId xmlns:p14="http://schemas.microsoft.com/office/powerpoint/2010/main" val="339111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43200" y="3187042"/>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200" y="1034544"/>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pic>
        <p:nvPicPr>
          <p:cNvPr id="26" name="Content Placeholder 25" descr="lo4.png"/>
          <p:cNvPicPr>
            <a:picLocks noGrp="1" noChangeAspect="1"/>
          </p:cNvPicPr>
          <p:nvPr>
            <p:ph sz="half" idx="2"/>
          </p:nvPr>
        </p:nvPicPr>
        <p:blipFill>
          <a:blip r:embed="rId2"/>
          <a:stretch>
            <a:fillRect/>
          </a:stretch>
        </p:blipFill>
        <p:spPr>
          <a:xfrm>
            <a:off x="619125" y="1004888"/>
            <a:ext cx="1804987" cy="1804987"/>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4"/>
          </p:nvPr>
        </p:nvSpPr>
        <p:spPr>
          <a:xfrm>
            <a:off x="2884867" y="1072412"/>
            <a:ext cx="5754165" cy="1815151"/>
          </a:xfrm>
        </p:spPr>
        <p:txBody>
          <a:bodyPr>
            <a:normAutofit/>
          </a:bodyPr>
          <a:lstStyle/>
          <a:p>
            <a:pPr lvl="0"/>
            <a:r>
              <a:rPr lang="el-GR" sz="2000" dirty="0">
                <a:solidFill>
                  <a:srgbClr val="F96A1B">
                    <a:lumMod val="50000"/>
                  </a:srgbClr>
                </a:solidFill>
                <a:effectLst>
                  <a:outerShdw blurRad="38100" dist="38100" dir="2700000" algn="tl">
                    <a:srgbClr val="000000">
                      <a:alpha val="43137"/>
                    </a:srgbClr>
                  </a:outerShdw>
                </a:effectLst>
              </a:rPr>
              <a:t>Κάθετος αντίδραση</a:t>
            </a:r>
          </a:p>
          <a:p>
            <a:pPr lvl="2">
              <a:buClr>
                <a:srgbClr val="F96A1B"/>
              </a:buClr>
            </a:pPr>
            <a:r>
              <a:rPr lang="el-GR" dirty="0">
                <a:solidFill>
                  <a:srgbClr val="000000"/>
                </a:solidFill>
              </a:rPr>
              <a:t>Πλατφόρμα </a:t>
            </a:r>
            <a:r>
              <a:rPr lang="el-GR" dirty="0" err="1" smtClean="0">
                <a:solidFill>
                  <a:srgbClr val="000000"/>
                </a:solidFill>
              </a:rPr>
              <a:t>Edmodo</a:t>
            </a:r>
            <a:r>
              <a:rPr lang="en-US" dirty="0" smtClean="0">
                <a:solidFill>
                  <a:srgbClr val="000000"/>
                </a:solidFill>
              </a:rPr>
              <a:t> </a:t>
            </a:r>
            <a:r>
              <a:rPr lang="el-GR" dirty="0" smtClean="0">
                <a:solidFill>
                  <a:srgbClr val="000000"/>
                </a:solidFill>
              </a:rPr>
              <a:t>ή κάποια πλατφόρμα </a:t>
            </a:r>
            <a:r>
              <a:rPr lang="el-GR" dirty="0" err="1" smtClean="0">
                <a:solidFill>
                  <a:srgbClr val="000000"/>
                </a:solidFill>
              </a:rPr>
              <a:t>ιστοεξερεύνησης</a:t>
            </a:r>
            <a:r>
              <a:rPr lang="el-GR" dirty="0" smtClean="0">
                <a:solidFill>
                  <a:srgbClr val="000000"/>
                </a:solidFill>
              </a:rPr>
              <a:t> ή χρήση συνεργατικού εγγράφου της </a:t>
            </a:r>
            <a:r>
              <a:rPr lang="en-US" dirty="0" smtClean="0">
                <a:solidFill>
                  <a:srgbClr val="000000"/>
                </a:solidFill>
              </a:rPr>
              <a:t>google docs</a:t>
            </a:r>
            <a:endParaRPr lang="el-GR" dirty="0">
              <a:solidFill>
                <a:srgbClr val="000000"/>
              </a:solidFill>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10</a:t>
            </a:fld>
            <a:endParaRPr lang="en-US" dirty="0"/>
          </a:p>
        </p:txBody>
      </p:sp>
      <p:pic>
        <p:nvPicPr>
          <p:cNvPr id="27" name="Content Placeholder 26" descr="newton.JPG"/>
          <p:cNvPicPr>
            <a:picLocks noGrp="1" noChangeAspect="1"/>
          </p:cNvPicPr>
          <p:nvPr>
            <p:ph sz="half" idx="13"/>
          </p:nvPr>
        </p:nvPicPr>
        <p:blipFill>
          <a:blip r:embed="rId3"/>
          <a:stretch>
            <a:fillRect/>
          </a:stretch>
        </p:blipFill>
        <p:spPr>
          <a:xfrm>
            <a:off x="630238" y="3306602"/>
            <a:ext cx="1841500" cy="1519559"/>
          </a:xfrm>
          <a:prstGeom prst="rect">
            <a:avLst/>
          </a:prstGeom>
          <a:ln>
            <a:noFill/>
          </a:ln>
          <a:effectLst>
            <a:outerShdw blurRad="292100" dist="139700" dir="2700000" algn="tl" rotWithShape="0">
              <a:srgbClr val="333333">
                <a:alpha val="65000"/>
              </a:srgbClr>
            </a:outerShdw>
          </a:effectLst>
        </p:spPr>
      </p:pic>
      <p:sp>
        <p:nvSpPr>
          <p:cNvPr id="24" name="Content Placeholder 23"/>
          <p:cNvSpPr>
            <a:spLocks noGrp="1"/>
          </p:cNvSpPr>
          <p:nvPr>
            <p:ph sz="quarter" idx="14"/>
          </p:nvPr>
        </p:nvSpPr>
        <p:spPr>
          <a:xfrm>
            <a:off x="2846231" y="3194702"/>
            <a:ext cx="5820097" cy="1744639"/>
          </a:xfrm>
        </p:spPr>
        <p:txBody>
          <a:bodyPr>
            <a:normAutofit/>
          </a:bodyPr>
          <a:lstStyle/>
          <a:p>
            <a:r>
              <a:rPr lang="el-GR" sz="2000" dirty="0" smtClean="0">
                <a:solidFill>
                  <a:schemeClr val="accent2">
                    <a:lumMod val="50000"/>
                  </a:schemeClr>
                </a:solidFill>
                <a:effectLst>
                  <a:outerShdw blurRad="38100" dist="38100" dir="2700000" algn="tl">
                    <a:srgbClr val="000000">
                      <a:alpha val="43137"/>
                    </a:srgbClr>
                  </a:outerShdw>
                </a:effectLst>
              </a:rPr>
              <a:t>Δυνάμεις</a:t>
            </a:r>
          </a:p>
          <a:p>
            <a:pPr lvl="2"/>
            <a:r>
              <a:rPr lang="el-GR" dirty="0"/>
              <a:t>Πύλη για την Ελληνική Γλώσσα: </a:t>
            </a:r>
            <a:r>
              <a:rPr lang="el-GR" dirty="0">
                <a:hlinkClick r:id="rId4"/>
              </a:rPr>
              <a:t>http://</a:t>
            </a:r>
            <a:r>
              <a:rPr lang="el-GR" dirty="0" smtClean="0">
                <a:hlinkClick r:id="rId4"/>
              </a:rPr>
              <a:t>www.greek-language.gr/greekLang/modern_greek/tools/lexica/triantafyllides/advsearch.html</a:t>
            </a:r>
            <a:r>
              <a:rPr lang="en-US" dirty="0" smtClean="0"/>
              <a:t> </a:t>
            </a:r>
            <a:r>
              <a:rPr lang="el-GR" dirty="0" smtClean="0"/>
              <a:t> </a:t>
            </a:r>
            <a:endParaRPr lang="el-GR"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11</a:t>
            </a:fld>
            <a:endParaRPr lang="en-US" dirty="0"/>
          </a:p>
        </p:txBody>
      </p:sp>
      <p:sp>
        <p:nvSpPr>
          <p:cNvPr id="10" name="Content Placeholder 9"/>
          <p:cNvSpPr>
            <a:spLocks noGrp="1"/>
          </p:cNvSpPr>
          <p:nvPr>
            <p:ph sz="half" idx="2"/>
          </p:nvPr>
        </p:nvSpPr>
        <p:spPr/>
        <p:txBody>
          <a:bodyPr>
            <a:normAutofit lnSpcReduction="10000"/>
          </a:bodyPr>
          <a:lstStyle/>
          <a:p>
            <a:pPr marL="0" lvl="1" indent="0">
              <a:buNone/>
            </a:pPr>
            <a:endParaRPr lang="el-GR" sz="1200" dirty="0" smtClean="0"/>
          </a:p>
          <a:p>
            <a:pPr lvl="1">
              <a:buFont typeface="Arial" pitchFamily="34" charset="0"/>
              <a:buChar char="•"/>
            </a:pPr>
            <a:r>
              <a:rPr lang="el-GR" sz="2400" dirty="0" smtClean="0"/>
              <a:t>Περιγραφή 1</a:t>
            </a:r>
            <a:r>
              <a:rPr lang="el-GR" sz="2400" baseline="30000" dirty="0" smtClean="0"/>
              <a:t>ης</a:t>
            </a:r>
            <a:r>
              <a:rPr lang="el-GR" sz="2400" dirty="0" smtClean="0"/>
              <a:t> </a:t>
            </a:r>
            <a:r>
              <a:rPr lang="en-US" sz="2400" dirty="0" smtClean="0"/>
              <a:t> </a:t>
            </a:r>
            <a:r>
              <a:rPr lang="el-GR" sz="2400" dirty="0" smtClean="0"/>
              <a:t>δραστηριότητας (1 Δ.Ω.): </a:t>
            </a:r>
          </a:p>
          <a:p>
            <a:pPr marL="0" lvl="1" indent="0">
              <a:buNone/>
            </a:pPr>
            <a:endParaRPr lang="el-GR" sz="2400" dirty="0" smtClean="0"/>
          </a:p>
          <a:p>
            <a:pPr marL="0" lvl="1" indent="0">
              <a:buNone/>
            </a:pPr>
            <a:r>
              <a:rPr lang="el-GR" sz="2400" dirty="0" smtClean="0"/>
              <a:t>1</a:t>
            </a:r>
            <a:r>
              <a:rPr lang="el-GR" sz="2400" baseline="30000" dirty="0" smtClean="0"/>
              <a:t>ον</a:t>
            </a:r>
            <a:r>
              <a:rPr lang="el-GR" sz="2400" dirty="0" smtClean="0"/>
              <a:t> Εξήγηση της λειτουργίας της </a:t>
            </a:r>
            <a:r>
              <a:rPr lang="en-US" sz="2400" dirty="0" smtClean="0"/>
              <a:t> Edmodo </a:t>
            </a:r>
            <a:r>
              <a:rPr lang="el-GR" sz="2400" dirty="0" smtClean="0"/>
              <a:t>/ </a:t>
            </a:r>
          </a:p>
          <a:p>
            <a:pPr marL="0" lvl="1" indent="0">
              <a:buNone/>
            </a:pPr>
            <a:r>
              <a:rPr lang="el-GR" sz="2400" dirty="0" smtClean="0"/>
              <a:t>2</a:t>
            </a:r>
            <a:r>
              <a:rPr lang="el-GR" sz="2400" baseline="30000" dirty="0" smtClean="0"/>
              <a:t>ον</a:t>
            </a:r>
            <a:r>
              <a:rPr lang="el-GR" sz="2400" dirty="0" smtClean="0"/>
              <a:t> εγγραφή σε αυτή/ </a:t>
            </a:r>
          </a:p>
          <a:p>
            <a:pPr marL="0" lvl="1" indent="0">
              <a:buNone/>
            </a:pPr>
            <a:r>
              <a:rPr lang="el-GR" sz="2400" dirty="0" smtClean="0"/>
              <a:t>3</a:t>
            </a:r>
            <a:r>
              <a:rPr lang="el-GR" sz="2400" baseline="30000" dirty="0" smtClean="0"/>
              <a:t>ον</a:t>
            </a:r>
            <a:r>
              <a:rPr lang="el-GR" sz="2400" dirty="0" smtClean="0"/>
              <a:t> καταιγισμός ιδεών</a:t>
            </a:r>
          </a:p>
          <a:p>
            <a:pPr marL="0" lvl="1" indent="0">
              <a:buNone/>
            </a:pPr>
            <a:endParaRPr lang="el-GR" sz="2400" dirty="0"/>
          </a:p>
          <a:p>
            <a:pPr lvl="1">
              <a:buFont typeface="Arial" pitchFamily="34" charset="0"/>
              <a:buChar char="•"/>
            </a:pPr>
            <a:r>
              <a:rPr lang="el-GR" sz="2400" dirty="0"/>
              <a:t>Αποτελέσματα της δραστηριότητας</a:t>
            </a:r>
            <a:r>
              <a:rPr lang="el-GR" sz="2400" dirty="0" smtClean="0"/>
              <a:t>:</a:t>
            </a:r>
          </a:p>
          <a:p>
            <a:pPr marL="0" lvl="1" indent="0">
              <a:buNone/>
            </a:pPr>
            <a:endParaRPr lang="el-GR" sz="2400" dirty="0" smtClean="0"/>
          </a:p>
          <a:p>
            <a:pPr marL="0" lvl="1" indent="0">
              <a:buNone/>
            </a:pPr>
            <a:r>
              <a:rPr lang="el-GR" sz="2400" dirty="0" smtClean="0"/>
              <a:t>Εξάσκηση στην ευελιξία απαντήσεων, τον αυθορμητισμό, την ειλικρίνεια, τον σεβασμό στην άποψη του άλλου</a:t>
            </a:r>
            <a:endParaRPr lang="en-US" sz="2400" dirty="0" smtClean="0"/>
          </a:p>
          <a:p>
            <a:pPr marL="0" lvl="1" indent="0">
              <a:buNone/>
            </a:pPr>
            <a:endParaRPr lang="en-US" sz="2400" dirty="0"/>
          </a:p>
        </p:txBody>
      </p:sp>
    </p:spTree>
    <p:extLst>
      <p:ext uri="{BB962C8B-B14F-4D97-AF65-F5344CB8AC3E}">
        <p14:creationId xmlns:p14="http://schemas.microsoft.com/office/powerpoint/2010/main" val="1679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12</a:t>
            </a:fld>
            <a:endParaRPr lang="en-US" dirty="0"/>
          </a:p>
        </p:txBody>
      </p:sp>
      <p:sp>
        <p:nvSpPr>
          <p:cNvPr id="10" name="Rectangle 9"/>
          <p:cNvSpPr/>
          <p:nvPr/>
        </p:nvSpPr>
        <p:spPr>
          <a:xfrm>
            <a:off x="3084395" y="5390866"/>
            <a:ext cx="6059606"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l-GR" altLang="el-GR" sz="1400" dirty="0" smtClean="0">
                <a:latin typeface="Book Antiqua" panose="02040602050305030304" pitchFamily="18" charset="0"/>
              </a:rPr>
              <a:t>(</a:t>
            </a:r>
            <a:r>
              <a:rPr lang="el-GR" altLang="el-GR" sz="1400" dirty="0">
                <a:latin typeface="Book Antiqua" panose="02040602050305030304" pitchFamily="18" charset="0"/>
              </a:rPr>
              <a:t>επίσημη σελίδα). </a:t>
            </a:r>
            <a:br>
              <a:rPr lang="el-GR" altLang="el-GR" sz="1400" dirty="0">
                <a:latin typeface="Book Antiqua" panose="02040602050305030304" pitchFamily="18" charset="0"/>
              </a:rPr>
            </a:br>
            <a:r>
              <a:rPr lang="el-GR" altLang="el-GR" sz="1400" dirty="0">
                <a:latin typeface="Book Antiqua" panose="02040602050305030304" pitchFamily="18" charset="0"/>
              </a:rPr>
              <a:t>Δωρεάν </a:t>
            </a:r>
            <a:r>
              <a:rPr lang="el-GR" altLang="el-GR" sz="1400" dirty="0" smtClean="0">
                <a:latin typeface="Book Antiqua" panose="02040602050305030304" pitchFamily="18" charset="0"/>
              </a:rPr>
              <a:t>εγγραφή</a:t>
            </a:r>
            <a:r>
              <a:rPr lang="el-GR" sz="1400" dirty="0" smtClean="0"/>
              <a:t>.</a:t>
            </a:r>
            <a:endParaRPr lang="el-GR" sz="1400" dirty="0"/>
          </a:p>
        </p:txBody>
      </p:sp>
      <p:pic>
        <p:nvPicPr>
          <p:cNvPr id="6" name="Εικόνα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69875" y="472115"/>
            <a:ext cx="8505825" cy="41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13</a:t>
            </a:fld>
            <a:endParaRPr lang="en-US" dirty="0"/>
          </a:p>
        </p:txBody>
      </p:sp>
      <p:sp>
        <p:nvSpPr>
          <p:cNvPr id="7" name="Content Placeholder 6"/>
          <p:cNvSpPr>
            <a:spLocks noGrp="1"/>
          </p:cNvSpPr>
          <p:nvPr>
            <p:ph sz="half" idx="2"/>
          </p:nvPr>
        </p:nvSpPr>
        <p:spPr>
          <a:xfrm>
            <a:off x="557213" y="557213"/>
            <a:ext cx="8045874" cy="4129087"/>
          </a:xfrm>
        </p:spPr>
        <p:txBody>
          <a:bodyPr>
            <a:normAutofit fontScale="92500"/>
          </a:bodyPr>
          <a:lstStyle/>
          <a:p>
            <a:r>
              <a:rPr lang="el-GR" b="1" dirty="0"/>
              <a:t>ΔΡΑΣΤΗΡΙΟΤΗΤΑ  </a:t>
            </a:r>
            <a:r>
              <a:rPr lang="el-GR" b="1" dirty="0" smtClean="0"/>
              <a:t>2</a:t>
            </a:r>
            <a:r>
              <a:rPr lang="el-GR" b="1" baseline="30000" dirty="0" smtClean="0"/>
              <a:t>η</a:t>
            </a:r>
            <a:r>
              <a:rPr lang="el-GR" b="1" dirty="0" smtClean="0"/>
              <a:t> : </a:t>
            </a:r>
          </a:p>
          <a:p>
            <a:pPr lvl="1"/>
            <a:r>
              <a:rPr lang="el-GR" dirty="0" smtClean="0"/>
              <a:t>Χωρισμός </a:t>
            </a:r>
            <a:r>
              <a:rPr lang="el-GR" dirty="0"/>
              <a:t>των μαθητών σε </a:t>
            </a:r>
            <a:r>
              <a:rPr lang="el-GR" dirty="0" smtClean="0"/>
              <a:t>ομάδες. Καθορισμός </a:t>
            </a:r>
            <a:r>
              <a:rPr lang="el-GR" dirty="0"/>
              <a:t>των </a:t>
            </a:r>
            <a:r>
              <a:rPr lang="el-GR" dirty="0" smtClean="0"/>
              <a:t>δραστηριοτήτων που </a:t>
            </a:r>
            <a:r>
              <a:rPr lang="el-GR" dirty="0"/>
              <a:t>κάθε ομάδα θα έπρεπε να διεκπεραιώσει.</a:t>
            </a:r>
            <a:endParaRPr lang="el-GR" sz="1600" dirty="0"/>
          </a:p>
          <a:p>
            <a:pPr lvl="1">
              <a:buFont typeface="Arial" pitchFamily="34" charset="0"/>
              <a:buChar char="•"/>
            </a:pPr>
            <a:r>
              <a:rPr lang="el-GR" sz="2200" dirty="0"/>
              <a:t>Διάρκεια:  </a:t>
            </a:r>
            <a:r>
              <a:rPr lang="el-GR" sz="2200" dirty="0" smtClean="0"/>
              <a:t>2 διδακτικές ώρες</a:t>
            </a:r>
            <a:endParaRPr lang="el-GR" sz="2200" dirty="0"/>
          </a:p>
          <a:p>
            <a:pPr lvl="1">
              <a:buFont typeface="Arial" pitchFamily="34" charset="0"/>
              <a:buChar char="•"/>
            </a:pPr>
            <a:r>
              <a:rPr lang="el-GR" sz="2200" dirty="0"/>
              <a:t>Είδος δραστηριότητας: εργασία στην </a:t>
            </a:r>
            <a:r>
              <a:rPr lang="en-US" sz="2200" dirty="0" err="1"/>
              <a:t>ed</a:t>
            </a:r>
            <a:r>
              <a:rPr lang="en-US" sz="2200" dirty="0"/>
              <a:t> </a:t>
            </a:r>
            <a:r>
              <a:rPr lang="en-US" sz="2200" dirty="0" err="1"/>
              <a:t>modo</a:t>
            </a:r>
            <a:endParaRPr lang="el-GR" sz="2200" dirty="0" smtClean="0"/>
          </a:p>
          <a:p>
            <a:pPr lvl="1">
              <a:buFont typeface="Arial" pitchFamily="34" charset="0"/>
              <a:buChar char="•"/>
            </a:pPr>
            <a:r>
              <a:rPr lang="el-GR" sz="2200" dirty="0" smtClean="0"/>
              <a:t>Οργάνωση </a:t>
            </a:r>
            <a:r>
              <a:rPr lang="el-GR" sz="2200" dirty="0"/>
              <a:t>τάξης: </a:t>
            </a:r>
            <a:r>
              <a:rPr lang="el-GR" sz="2200" dirty="0" smtClean="0"/>
              <a:t>εργασία </a:t>
            </a:r>
            <a:r>
              <a:rPr lang="el-GR" sz="2200" dirty="0"/>
              <a:t>σε </a:t>
            </a:r>
            <a:r>
              <a:rPr lang="el-GR" sz="2200" dirty="0" smtClean="0"/>
              <a:t>ομάδες</a:t>
            </a:r>
            <a:endParaRPr lang="el-GR" sz="2200" dirty="0"/>
          </a:p>
          <a:p>
            <a:pPr lvl="1">
              <a:buFont typeface="Arial" pitchFamily="34" charset="0"/>
              <a:buChar char="•"/>
            </a:pPr>
            <a:r>
              <a:rPr lang="el-GR" sz="2200" dirty="0"/>
              <a:t>Ρόλος του διδάσκοντα: διδακτικός, υποστηρικτικός, συμβουλευτικός, συντονιστικός, διαμεσολαβητικός. </a:t>
            </a:r>
            <a:endParaRPr lang="el-GR" sz="2200" dirty="0" smtClean="0"/>
          </a:p>
          <a:p>
            <a:pPr lvl="1">
              <a:buFont typeface="Arial" pitchFamily="34" charset="0"/>
              <a:buChar char="•"/>
            </a:pPr>
            <a:r>
              <a:rPr lang="el-GR" sz="2200" dirty="0" smtClean="0"/>
              <a:t>Σύνδεση </a:t>
            </a:r>
            <a:r>
              <a:rPr lang="el-GR" sz="2200" dirty="0"/>
              <a:t>με τον διδακτικό στόχο: Κατανόηση των αιτίων που οδηγούν στον «κακό» πρωταθλητισμό και στη βία στον αθλητισμό, εξοικείωση με την </a:t>
            </a:r>
            <a:r>
              <a:rPr lang="el-GR" sz="2200" dirty="0" err="1"/>
              <a:t>ομαδοσυνεργασία</a:t>
            </a:r>
            <a:r>
              <a:rPr lang="el-GR" sz="2200" dirty="0"/>
              <a:t> και την αναζήτηση στο διαδίκτυο έγκυρων πηγών, ανάπτυξη της κριτικής σκέψης. </a:t>
            </a:r>
          </a:p>
        </p:txBody>
      </p:sp>
    </p:spTree>
    <p:extLst>
      <p:ext uri="{BB962C8B-B14F-4D97-AF65-F5344CB8AC3E}">
        <p14:creationId xmlns:p14="http://schemas.microsoft.com/office/powerpoint/2010/main" val="2478804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43200" y="3187042"/>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199" y="996243"/>
            <a:ext cx="5800299" cy="1891320"/>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pic>
        <p:nvPicPr>
          <p:cNvPr id="26" name="Content Placeholder 25" descr="lo4.png"/>
          <p:cNvPicPr>
            <a:picLocks noGrp="1" noChangeAspect="1"/>
          </p:cNvPicPr>
          <p:nvPr>
            <p:ph sz="half" idx="2"/>
          </p:nvPr>
        </p:nvPicPr>
        <p:blipFill>
          <a:blip r:embed="rId2"/>
          <a:stretch>
            <a:fillRect/>
          </a:stretch>
        </p:blipFill>
        <p:spPr>
          <a:xfrm>
            <a:off x="619125" y="1004888"/>
            <a:ext cx="1804987" cy="1804987"/>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4"/>
          </p:nvPr>
        </p:nvSpPr>
        <p:spPr>
          <a:xfrm>
            <a:off x="2884867" y="1072412"/>
            <a:ext cx="5754165" cy="1815151"/>
          </a:xfrm>
        </p:spPr>
        <p:txBody>
          <a:bodyPr>
            <a:normAutofit lnSpcReduction="10000"/>
          </a:bodyPr>
          <a:lstStyle/>
          <a:p>
            <a:pPr lvl="0"/>
            <a:r>
              <a:rPr lang="el-GR" sz="2000" dirty="0">
                <a:solidFill>
                  <a:srgbClr val="F96A1B">
                    <a:lumMod val="50000"/>
                  </a:srgbClr>
                </a:solidFill>
                <a:effectLst>
                  <a:outerShdw blurRad="38100" dist="38100" dir="2700000" algn="tl">
                    <a:srgbClr val="000000">
                      <a:alpha val="43137"/>
                    </a:srgbClr>
                  </a:outerShdw>
                </a:effectLst>
              </a:rPr>
              <a:t>Κάθετος αντίδραση</a:t>
            </a:r>
          </a:p>
          <a:p>
            <a:pPr lvl="1">
              <a:buClr>
                <a:srgbClr val="F96A1B"/>
              </a:buClr>
            </a:pPr>
            <a:r>
              <a:rPr lang="el-GR" dirty="0" err="1"/>
              <a:t>Διαδραστικά</a:t>
            </a:r>
            <a:r>
              <a:rPr lang="el-GR" dirty="0"/>
              <a:t> βιβλία </a:t>
            </a:r>
            <a:r>
              <a:rPr lang="el-GR" dirty="0" smtClean="0"/>
              <a:t>: </a:t>
            </a:r>
            <a:r>
              <a:rPr lang="el-GR" dirty="0">
                <a:hlinkClick r:id="rId3"/>
              </a:rPr>
              <a:t>http://ebooks.edu.gr/modules/ebook/show.php/DSGL105/229/1691,5413</a:t>
            </a:r>
            <a:r>
              <a:rPr lang="el-GR" dirty="0" smtClean="0">
                <a:hlinkClick r:id="rId3"/>
              </a:rPr>
              <a:t>/</a:t>
            </a:r>
            <a:r>
              <a:rPr lang="el-GR" dirty="0" smtClean="0"/>
              <a:t> </a:t>
            </a:r>
          </a:p>
          <a:p>
            <a:pPr marL="237744" lvl="2" indent="0">
              <a:buClr>
                <a:srgbClr val="F96A1B"/>
              </a:buClr>
              <a:buNone/>
            </a:pPr>
            <a:r>
              <a:rPr lang="el-GR" dirty="0" smtClean="0">
                <a:hlinkClick r:id="rId4"/>
              </a:rPr>
              <a:t>http</a:t>
            </a:r>
            <a:r>
              <a:rPr lang="el-GR" dirty="0">
                <a:hlinkClick r:id="rId4"/>
              </a:rPr>
              <a:t>://digitalschool.minedu.gov.gr/modules/ebook/show.php/DSGYM-C108/378/2517,9725</a:t>
            </a:r>
            <a:r>
              <a:rPr lang="el-GR" dirty="0" smtClean="0">
                <a:hlinkClick r:id="rId4"/>
              </a:rPr>
              <a:t>/</a:t>
            </a:r>
            <a:endParaRPr lang="el-GR" dirty="0">
              <a:solidFill>
                <a:srgbClr val="000000"/>
              </a:solidFill>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14</a:t>
            </a:fld>
            <a:endParaRPr lang="en-US" dirty="0"/>
          </a:p>
        </p:txBody>
      </p:sp>
      <p:pic>
        <p:nvPicPr>
          <p:cNvPr id="27" name="Content Placeholder 26" descr="newton.JPG"/>
          <p:cNvPicPr>
            <a:picLocks noGrp="1" noChangeAspect="1"/>
          </p:cNvPicPr>
          <p:nvPr>
            <p:ph sz="half" idx="13"/>
          </p:nvPr>
        </p:nvPicPr>
        <p:blipFill>
          <a:blip r:embed="rId5"/>
          <a:stretch>
            <a:fillRect/>
          </a:stretch>
        </p:blipFill>
        <p:spPr>
          <a:xfrm>
            <a:off x="630238" y="3306602"/>
            <a:ext cx="1841500" cy="1519559"/>
          </a:xfrm>
          <a:prstGeom prst="rect">
            <a:avLst/>
          </a:prstGeom>
          <a:ln>
            <a:noFill/>
          </a:ln>
          <a:effectLst>
            <a:outerShdw blurRad="292100" dist="139700" dir="2700000" algn="tl" rotWithShape="0">
              <a:srgbClr val="333333">
                <a:alpha val="65000"/>
              </a:srgbClr>
            </a:outerShdw>
          </a:effectLst>
        </p:spPr>
      </p:pic>
      <p:sp>
        <p:nvSpPr>
          <p:cNvPr id="24" name="Content Placeholder 23"/>
          <p:cNvSpPr>
            <a:spLocks noGrp="1"/>
          </p:cNvSpPr>
          <p:nvPr>
            <p:ph sz="quarter" idx="14"/>
          </p:nvPr>
        </p:nvSpPr>
        <p:spPr>
          <a:xfrm>
            <a:off x="2846231" y="3194702"/>
            <a:ext cx="5820097" cy="1744639"/>
          </a:xfrm>
        </p:spPr>
        <p:txBody>
          <a:bodyPr>
            <a:normAutofit/>
          </a:bodyPr>
          <a:lstStyle/>
          <a:p>
            <a:r>
              <a:rPr lang="el-GR" sz="2000" dirty="0" smtClean="0">
                <a:solidFill>
                  <a:schemeClr val="accent2">
                    <a:lumMod val="50000"/>
                  </a:schemeClr>
                </a:solidFill>
                <a:effectLst>
                  <a:outerShdw blurRad="38100" dist="38100" dir="2700000" algn="tl">
                    <a:srgbClr val="000000">
                      <a:alpha val="43137"/>
                    </a:srgbClr>
                  </a:outerShdw>
                </a:effectLst>
              </a:rPr>
              <a:t>Δυνάμεις</a:t>
            </a:r>
          </a:p>
          <a:p>
            <a:pPr lvl="2"/>
            <a:r>
              <a:rPr lang="el-GR" dirty="0"/>
              <a:t>Ίδρυμα μείζονος Ελληνισμού: </a:t>
            </a:r>
            <a:r>
              <a:rPr lang="el-GR" dirty="0" smtClean="0">
                <a:hlinkClick r:id="rId6"/>
              </a:rPr>
              <a:t>http</a:t>
            </a:r>
            <a:r>
              <a:rPr lang="el-GR" dirty="0">
                <a:hlinkClick r:id="rId6"/>
              </a:rPr>
              <a:t>://</a:t>
            </a:r>
            <a:r>
              <a:rPr lang="el-GR" dirty="0" smtClean="0">
                <a:hlinkClick r:id="rId6"/>
              </a:rPr>
              <a:t>www.fhw.gr/olympics/ancient/gr/100.html</a:t>
            </a:r>
            <a:r>
              <a:rPr lang="el-GR" dirty="0" smtClean="0"/>
              <a:t> </a:t>
            </a:r>
            <a:r>
              <a:rPr lang="el-GR" dirty="0" smtClean="0">
                <a:hlinkClick r:id="rId7"/>
              </a:rPr>
              <a:t>http</a:t>
            </a:r>
            <a:r>
              <a:rPr lang="el-GR" dirty="0">
                <a:hlinkClick r:id="rId7"/>
              </a:rPr>
              <a:t>://</a:t>
            </a:r>
            <a:r>
              <a:rPr lang="el-GR" dirty="0" smtClean="0">
                <a:hlinkClick r:id="rId7"/>
              </a:rPr>
              <a:t>www.fhw.gr/olympics/ancient/gr/db.html</a:t>
            </a:r>
            <a:r>
              <a:rPr lang="el-GR" dirty="0" smtClean="0"/>
              <a:t> </a:t>
            </a:r>
            <a:endParaRPr lang="el-GR"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spTree>
    <p:extLst>
      <p:ext uri="{BB962C8B-B14F-4D97-AF65-F5344CB8AC3E}">
        <p14:creationId xmlns:p14="http://schemas.microsoft.com/office/powerpoint/2010/main" val="1396834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15</a:t>
            </a:fld>
            <a:endParaRPr lang="en-US" dirty="0"/>
          </a:p>
        </p:txBody>
      </p:sp>
      <p:sp>
        <p:nvSpPr>
          <p:cNvPr id="10" name="Content Placeholder 9"/>
          <p:cNvSpPr>
            <a:spLocks noGrp="1"/>
          </p:cNvSpPr>
          <p:nvPr>
            <p:ph sz="half" idx="2"/>
          </p:nvPr>
        </p:nvSpPr>
        <p:spPr>
          <a:xfrm>
            <a:off x="489397" y="557213"/>
            <a:ext cx="8139448" cy="4129087"/>
          </a:xfrm>
        </p:spPr>
        <p:txBody>
          <a:bodyPr>
            <a:normAutofit lnSpcReduction="10000"/>
          </a:bodyPr>
          <a:lstStyle/>
          <a:p>
            <a:pPr marL="0" lvl="1" indent="0">
              <a:buNone/>
            </a:pPr>
            <a:endParaRPr lang="el-GR" sz="1200" dirty="0" smtClean="0"/>
          </a:p>
          <a:p>
            <a:pPr lvl="1">
              <a:buFont typeface="Arial" pitchFamily="34" charset="0"/>
              <a:buChar char="•"/>
            </a:pPr>
            <a:r>
              <a:rPr lang="el-GR" sz="2400" dirty="0" smtClean="0"/>
              <a:t>Περιγραφή 2</a:t>
            </a:r>
            <a:r>
              <a:rPr lang="el-GR" sz="2400" baseline="30000" dirty="0" smtClean="0"/>
              <a:t>ης</a:t>
            </a:r>
            <a:r>
              <a:rPr lang="el-GR" sz="2400" dirty="0" smtClean="0"/>
              <a:t> </a:t>
            </a:r>
            <a:r>
              <a:rPr lang="en-US" sz="2400" dirty="0" smtClean="0"/>
              <a:t> </a:t>
            </a:r>
            <a:r>
              <a:rPr lang="el-GR" sz="2400" dirty="0" smtClean="0"/>
              <a:t>δραστηριότητας (2 Δ.Ω.):</a:t>
            </a:r>
          </a:p>
          <a:p>
            <a:pPr marL="0" lvl="1" indent="0">
              <a:buNone/>
            </a:pPr>
            <a:endParaRPr lang="el-GR" sz="2400" dirty="0" smtClean="0"/>
          </a:p>
          <a:p>
            <a:pPr marL="0" lvl="1" indent="0">
              <a:buNone/>
            </a:pPr>
            <a:r>
              <a:rPr lang="el-GR" sz="2400" dirty="0" smtClean="0"/>
              <a:t>Σχηματισμός Ομάδων 3 έως 5 ατόμων </a:t>
            </a:r>
          </a:p>
          <a:p>
            <a:pPr marL="0" lvl="1" indent="0">
              <a:buNone/>
            </a:pPr>
            <a:endParaRPr lang="el-GR" sz="2400" dirty="0"/>
          </a:p>
          <a:p>
            <a:pPr lvl="1">
              <a:buFont typeface="Arial" pitchFamily="34" charset="0"/>
              <a:buChar char="•"/>
            </a:pPr>
            <a:r>
              <a:rPr lang="el-GR" sz="2400" dirty="0"/>
              <a:t>Αποτελέσματα της δραστηριότητας</a:t>
            </a:r>
            <a:r>
              <a:rPr lang="el-GR" sz="2400" dirty="0" smtClean="0"/>
              <a:t>:</a:t>
            </a:r>
          </a:p>
          <a:p>
            <a:pPr marL="0" lvl="1" indent="0">
              <a:buNone/>
            </a:pPr>
            <a:endParaRPr lang="el-GR" sz="2400" dirty="0" smtClean="0"/>
          </a:p>
          <a:p>
            <a:pPr marL="0" lvl="1" indent="0">
              <a:buNone/>
            </a:pPr>
            <a:r>
              <a:rPr lang="el-GR" sz="2400" dirty="0"/>
              <a:t>Οι μαθητές/</a:t>
            </a:r>
            <a:r>
              <a:rPr lang="el-GR" sz="2400" dirty="0" err="1"/>
              <a:t>τριες</a:t>
            </a:r>
            <a:r>
              <a:rPr lang="el-GR" sz="2400" dirty="0"/>
              <a:t> εξασκήθηκαν στην αναζήτηση πληροφοριών στο διαδίκτυο, εξοικειώθηκαν με την συνεργατική μέθοδο, με την αποδοχή του άλλου και ανέπτυξαν την </a:t>
            </a:r>
            <a:r>
              <a:rPr lang="el-GR" sz="2400" dirty="0" err="1"/>
              <a:t>ενσυναίσθησή</a:t>
            </a:r>
            <a:r>
              <a:rPr lang="el-GR" sz="2400" dirty="0"/>
              <a:t> τους.</a:t>
            </a:r>
            <a:endParaRPr lang="en-US" sz="2400" dirty="0"/>
          </a:p>
        </p:txBody>
      </p:sp>
    </p:spTree>
    <p:extLst>
      <p:ext uri="{BB962C8B-B14F-4D97-AF65-F5344CB8AC3E}">
        <p14:creationId xmlns:p14="http://schemas.microsoft.com/office/powerpoint/2010/main" val="4260056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16</a:t>
            </a:fld>
            <a:endParaRPr lang="en-US" dirty="0"/>
          </a:p>
        </p:txBody>
      </p:sp>
      <p:sp>
        <p:nvSpPr>
          <p:cNvPr id="10" name="Rectangle 9"/>
          <p:cNvSpPr/>
          <p:nvPr/>
        </p:nvSpPr>
        <p:spPr>
          <a:xfrm>
            <a:off x="3084395" y="5390866"/>
            <a:ext cx="6059606"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l-GR" altLang="el-GR" sz="1400" dirty="0">
                <a:latin typeface="Book Antiqua" panose="02040602050305030304" pitchFamily="18" charset="0"/>
              </a:rPr>
              <a:t> </a:t>
            </a:r>
            <a:r>
              <a:rPr lang="el-GR" altLang="el-GR" sz="1400" dirty="0" smtClean="0">
                <a:latin typeface="Book Antiqua" panose="02040602050305030304" pitchFamily="18" charset="0"/>
              </a:rPr>
              <a:t>Προσθήκη μελών στις ομάδες</a:t>
            </a:r>
            <a:endParaRPr lang="el-GR" sz="1400" dirty="0"/>
          </a:p>
        </p:txBody>
      </p:sp>
      <p:pic>
        <p:nvPicPr>
          <p:cNvPr id="7" name="Εικόνα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69875" y="655045"/>
            <a:ext cx="8505825" cy="371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975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17</a:t>
            </a:fld>
            <a:endParaRPr lang="en-US" dirty="0"/>
          </a:p>
        </p:txBody>
      </p:sp>
      <p:sp>
        <p:nvSpPr>
          <p:cNvPr id="7" name="Content Placeholder 6"/>
          <p:cNvSpPr>
            <a:spLocks noGrp="1"/>
          </p:cNvSpPr>
          <p:nvPr>
            <p:ph sz="half" idx="2"/>
          </p:nvPr>
        </p:nvSpPr>
        <p:spPr>
          <a:xfrm>
            <a:off x="557213" y="557213"/>
            <a:ext cx="8045874" cy="4129087"/>
          </a:xfrm>
        </p:spPr>
        <p:txBody>
          <a:bodyPr>
            <a:normAutofit fontScale="92500" lnSpcReduction="10000"/>
          </a:bodyPr>
          <a:lstStyle/>
          <a:p>
            <a:r>
              <a:rPr lang="el-GR" b="1" dirty="0"/>
              <a:t>ΔΡΑΣΤΗΡΙΟΤΗΤΑ  3</a:t>
            </a:r>
            <a:r>
              <a:rPr lang="el-GR" b="1" baseline="30000" dirty="0" smtClean="0"/>
              <a:t>η</a:t>
            </a:r>
            <a:r>
              <a:rPr lang="el-GR" b="1" dirty="0" smtClean="0"/>
              <a:t> : </a:t>
            </a:r>
          </a:p>
          <a:p>
            <a:pPr lvl="1"/>
            <a:r>
              <a:rPr lang="el-GR" dirty="0"/>
              <a:t>Ανέβασμα εργασιών στην </a:t>
            </a:r>
            <a:r>
              <a:rPr lang="el-GR" dirty="0" err="1"/>
              <a:t>edmodo</a:t>
            </a:r>
            <a:r>
              <a:rPr lang="el-GR" dirty="0"/>
              <a:t>. Παρουσίαση των αποτελεσμάτων της έρευνας των ομάδων. Ανταλλαγή απόψεων</a:t>
            </a:r>
            <a:r>
              <a:rPr lang="el-GR" dirty="0" smtClean="0"/>
              <a:t>.</a:t>
            </a:r>
          </a:p>
          <a:p>
            <a:pPr lvl="1"/>
            <a:r>
              <a:rPr lang="el-GR" sz="2200" dirty="0" smtClean="0"/>
              <a:t>Διάρκεια</a:t>
            </a:r>
            <a:r>
              <a:rPr lang="el-GR" sz="2200" dirty="0"/>
              <a:t>:  </a:t>
            </a:r>
            <a:r>
              <a:rPr lang="el-GR" sz="2200" dirty="0" smtClean="0"/>
              <a:t>2 διδακτικές ώρες</a:t>
            </a:r>
            <a:endParaRPr lang="el-GR" sz="2200" dirty="0"/>
          </a:p>
          <a:p>
            <a:pPr lvl="1">
              <a:buFont typeface="Arial" pitchFamily="34" charset="0"/>
              <a:buChar char="•"/>
            </a:pPr>
            <a:r>
              <a:rPr lang="el-GR" sz="2200" dirty="0"/>
              <a:t>Είδος δραστηριότητας: </a:t>
            </a:r>
            <a:r>
              <a:rPr lang="el-GR" sz="2400" dirty="0"/>
              <a:t>συζήτηση, παρουσίαση </a:t>
            </a:r>
            <a:endParaRPr lang="el-GR" sz="2400" dirty="0" smtClean="0"/>
          </a:p>
          <a:p>
            <a:pPr lvl="1">
              <a:buFont typeface="Arial" pitchFamily="34" charset="0"/>
              <a:buChar char="•"/>
            </a:pPr>
            <a:r>
              <a:rPr lang="el-GR" sz="2200" dirty="0" smtClean="0"/>
              <a:t>Οργάνωση </a:t>
            </a:r>
            <a:r>
              <a:rPr lang="el-GR" sz="2200" dirty="0"/>
              <a:t>τάξης: </a:t>
            </a:r>
            <a:r>
              <a:rPr lang="el-GR" sz="2200" dirty="0" smtClean="0"/>
              <a:t>εργασία </a:t>
            </a:r>
            <a:r>
              <a:rPr lang="el-GR" sz="2200" dirty="0"/>
              <a:t>σε </a:t>
            </a:r>
            <a:r>
              <a:rPr lang="el-GR" sz="2200" dirty="0" smtClean="0"/>
              <a:t>ομάδες</a:t>
            </a:r>
            <a:endParaRPr lang="el-GR" sz="2200" dirty="0"/>
          </a:p>
          <a:p>
            <a:pPr lvl="1">
              <a:buFont typeface="Arial" pitchFamily="34" charset="0"/>
              <a:buChar char="•"/>
            </a:pPr>
            <a:r>
              <a:rPr lang="el-GR" sz="2200" dirty="0"/>
              <a:t>Ρόλος του διδάσκοντα: </a:t>
            </a:r>
            <a:r>
              <a:rPr lang="el-GR" sz="2400" dirty="0"/>
              <a:t>διδακτικός, ενθαρρυντικός, υποστηρικτικός, συμβουλευτικός, συντονιστικός. </a:t>
            </a:r>
            <a:endParaRPr lang="el-GR" sz="2200" dirty="0" smtClean="0"/>
          </a:p>
          <a:p>
            <a:pPr lvl="1" algn="just">
              <a:buFont typeface="Arial" pitchFamily="34" charset="0"/>
              <a:buChar char="•"/>
            </a:pPr>
            <a:r>
              <a:rPr lang="el-GR" sz="2200" dirty="0" smtClean="0"/>
              <a:t>Σύνδεση </a:t>
            </a:r>
            <a:r>
              <a:rPr lang="el-GR" sz="2200" dirty="0"/>
              <a:t>με τον διδακτικό στόχο: </a:t>
            </a:r>
            <a:r>
              <a:rPr lang="el-GR" sz="2400" dirty="0"/>
              <a:t>Οι μαθητές/</a:t>
            </a:r>
            <a:r>
              <a:rPr lang="el-GR" sz="2400" dirty="0" err="1"/>
              <a:t>τριες</a:t>
            </a:r>
            <a:r>
              <a:rPr lang="el-GR" sz="2400" dirty="0"/>
              <a:t> αντιλήφθηκαν τη σημασία του υγιούς αθλητισμού και την αναγκαιότητα εξάλειψης των φαινομένων βίας, γνώρισαν τη σχετική νομοθεσία, έμαθαν να παίρνουν συνεντεύξεις, ενώ ανέπτυξαν την </a:t>
            </a:r>
            <a:r>
              <a:rPr lang="el-GR" sz="2400" dirty="0" err="1"/>
              <a:t>ενσυναίσθησή</a:t>
            </a:r>
            <a:r>
              <a:rPr lang="el-GR" sz="2400" dirty="0"/>
              <a:t> τους.</a:t>
            </a:r>
            <a:endParaRPr lang="el-GR" sz="2200" dirty="0"/>
          </a:p>
        </p:txBody>
      </p:sp>
    </p:spTree>
    <p:extLst>
      <p:ext uri="{BB962C8B-B14F-4D97-AF65-F5344CB8AC3E}">
        <p14:creationId xmlns:p14="http://schemas.microsoft.com/office/powerpoint/2010/main" val="4160852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43200" y="3187042"/>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199" y="996243"/>
            <a:ext cx="5800299" cy="1891320"/>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pic>
        <p:nvPicPr>
          <p:cNvPr id="26" name="Content Placeholder 25" descr="lo4.png"/>
          <p:cNvPicPr>
            <a:picLocks noGrp="1" noChangeAspect="1"/>
          </p:cNvPicPr>
          <p:nvPr>
            <p:ph sz="half" idx="2"/>
          </p:nvPr>
        </p:nvPicPr>
        <p:blipFill>
          <a:blip r:embed="rId2"/>
          <a:stretch>
            <a:fillRect/>
          </a:stretch>
        </p:blipFill>
        <p:spPr>
          <a:xfrm>
            <a:off x="619125" y="1004888"/>
            <a:ext cx="1804987" cy="1804987"/>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4"/>
          </p:nvPr>
        </p:nvSpPr>
        <p:spPr>
          <a:xfrm>
            <a:off x="2846231" y="1277834"/>
            <a:ext cx="5241702" cy="1483766"/>
          </a:xfrm>
        </p:spPr>
        <p:txBody>
          <a:bodyPr>
            <a:normAutofit/>
          </a:bodyPr>
          <a:lstStyle/>
          <a:p>
            <a:pPr lvl="0"/>
            <a:r>
              <a:rPr lang="el-GR" sz="2000" dirty="0">
                <a:solidFill>
                  <a:srgbClr val="F96A1B">
                    <a:lumMod val="50000"/>
                  </a:srgbClr>
                </a:solidFill>
                <a:effectLst>
                  <a:outerShdw blurRad="38100" dist="38100" dir="2700000" algn="tl">
                    <a:srgbClr val="000000">
                      <a:alpha val="43137"/>
                    </a:srgbClr>
                  </a:outerShdw>
                </a:effectLst>
              </a:rPr>
              <a:t>Κάθετος αντίδραση</a:t>
            </a:r>
          </a:p>
          <a:p>
            <a:pPr lvl="1">
              <a:buClr>
                <a:srgbClr val="F96A1B"/>
              </a:buClr>
            </a:pPr>
            <a:r>
              <a:rPr lang="el-GR" dirty="0"/>
              <a:t>Πλατφόρμα </a:t>
            </a:r>
            <a:r>
              <a:rPr lang="en-US" dirty="0" smtClean="0"/>
              <a:t>Edmodo</a:t>
            </a:r>
            <a:r>
              <a:rPr lang="el-GR" dirty="0"/>
              <a:t> </a:t>
            </a:r>
            <a:r>
              <a:rPr lang="el-GR" dirty="0" smtClean="0"/>
              <a:t>ή κάποια πλατφόρμα </a:t>
            </a:r>
            <a:r>
              <a:rPr lang="el-GR" dirty="0" err="1" smtClean="0"/>
              <a:t>ιστοεξερεύνησης</a:t>
            </a:r>
            <a:r>
              <a:rPr lang="el-GR" dirty="0" smtClean="0"/>
              <a:t> ή συνεργατικό έγγραφο της  </a:t>
            </a:r>
            <a:r>
              <a:rPr lang="en-US" dirty="0" err="1" smtClean="0"/>
              <a:t>googledocs</a:t>
            </a:r>
            <a:endParaRPr lang="el-GR" dirty="0">
              <a:solidFill>
                <a:srgbClr val="000000"/>
              </a:solidFill>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18</a:t>
            </a:fld>
            <a:endParaRPr lang="en-US" dirty="0"/>
          </a:p>
        </p:txBody>
      </p:sp>
      <p:pic>
        <p:nvPicPr>
          <p:cNvPr id="27" name="Content Placeholder 26" descr="newton.JPG"/>
          <p:cNvPicPr>
            <a:picLocks noGrp="1" noChangeAspect="1"/>
          </p:cNvPicPr>
          <p:nvPr>
            <p:ph sz="half" idx="13"/>
          </p:nvPr>
        </p:nvPicPr>
        <p:blipFill>
          <a:blip r:embed="rId3"/>
          <a:stretch>
            <a:fillRect/>
          </a:stretch>
        </p:blipFill>
        <p:spPr>
          <a:xfrm>
            <a:off x="630238" y="3306602"/>
            <a:ext cx="1841500" cy="1519559"/>
          </a:xfrm>
          <a:prstGeom prst="rect">
            <a:avLst/>
          </a:prstGeom>
          <a:ln>
            <a:noFill/>
          </a:ln>
          <a:effectLst>
            <a:outerShdw blurRad="292100" dist="139700" dir="2700000" algn="tl" rotWithShape="0">
              <a:srgbClr val="333333">
                <a:alpha val="65000"/>
              </a:srgbClr>
            </a:outerShdw>
          </a:effectLst>
        </p:spPr>
      </p:pic>
      <p:sp>
        <p:nvSpPr>
          <p:cNvPr id="24" name="Content Placeholder 23"/>
          <p:cNvSpPr>
            <a:spLocks noGrp="1"/>
          </p:cNvSpPr>
          <p:nvPr>
            <p:ph sz="quarter" idx="14"/>
          </p:nvPr>
        </p:nvSpPr>
        <p:spPr>
          <a:xfrm>
            <a:off x="2846231" y="3194702"/>
            <a:ext cx="5820097" cy="1744639"/>
          </a:xfrm>
        </p:spPr>
        <p:txBody>
          <a:bodyPr>
            <a:normAutofit/>
          </a:bodyPr>
          <a:lstStyle/>
          <a:p>
            <a:r>
              <a:rPr lang="el-GR" sz="2000" dirty="0" smtClean="0">
                <a:solidFill>
                  <a:schemeClr val="accent2">
                    <a:lumMod val="50000"/>
                  </a:schemeClr>
                </a:solidFill>
                <a:effectLst>
                  <a:outerShdw blurRad="38100" dist="38100" dir="2700000" algn="tl">
                    <a:srgbClr val="000000">
                      <a:alpha val="43137"/>
                    </a:srgbClr>
                  </a:outerShdw>
                </a:effectLst>
              </a:rPr>
              <a:t>Δυνάμεις</a:t>
            </a:r>
          </a:p>
          <a:p>
            <a:pPr lvl="2"/>
            <a:r>
              <a:rPr lang="el-GR" dirty="0"/>
              <a:t>Πύλη για την Ελληνική Γλώσσα: </a:t>
            </a:r>
            <a:r>
              <a:rPr lang="el-GR" dirty="0">
                <a:hlinkClick r:id="rId4"/>
              </a:rPr>
              <a:t>http://</a:t>
            </a:r>
            <a:r>
              <a:rPr lang="el-GR" dirty="0" smtClean="0">
                <a:hlinkClick r:id="rId4"/>
              </a:rPr>
              <a:t>www.greeklanguage.gr/greekLang/modern_greek/tools/lexica/triantafyllides/advsearch.html</a:t>
            </a:r>
            <a:r>
              <a:rPr lang="el-GR" dirty="0" smtClean="0"/>
              <a:t> </a:t>
            </a:r>
            <a:endParaRPr lang="el-GR"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spTree>
    <p:extLst>
      <p:ext uri="{BB962C8B-B14F-4D97-AF65-F5344CB8AC3E}">
        <p14:creationId xmlns:p14="http://schemas.microsoft.com/office/powerpoint/2010/main" val="3968952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19</a:t>
            </a:fld>
            <a:endParaRPr lang="en-US" dirty="0"/>
          </a:p>
        </p:txBody>
      </p:sp>
      <p:sp>
        <p:nvSpPr>
          <p:cNvPr id="10" name="Content Placeholder 9"/>
          <p:cNvSpPr>
            <a:spLocks noGrp="1"/>
          </p:cNvSpPr>
          <p:nvPr>
            <p:ph sz="half" idx="2"/>
          </p:nvPr>
        </p:nvSpPr>
        <p:spPr>
          <a:xfrm>
            <a:off x="489397" y="557213"/>
            <a:ext cx="8139448" cy="4129087"/>
          </a:xfrm>
        </p:spPr>
        <p:txBody>
          <a:bodyPr>
            <a:normAutofit lnSpcReduction="10000"/>
          </a:bodyPr>
          <a:lstStyle/>
          <a:p>
            <a:pPr marL="0" lvl="1" indent="0">
              <a:buNone/>
            </a:pPr>
            <a:endParaRPr lang="el-GR" sz="1200" dirty="0" smtClean="0"/>
          </a:p>
          <a:p>
            <a:pPr lvl="1">
              <a:buFont typeface="Arial" pitchFamily="34" charset="0"/>
              <a:buChar char="•"/>
            </a:pPr>
            <a:r>
              <a:rPr lang="el-GR" sz="2400" dirty="0" smtClean="0"/>
              <a:t>Περιγραφή 3</a:t>
            </a:r>
            <a:r>
              <a:rPr lang="el-GR" sz="2400" baseline="30000" dirty="0" smtClean="0"/>
              <a:t>ης</a:t>
            </a:r>
            <a:r>
              <a:rPr lang="el-GR" sz="2400" dirty="0" smtClean="0"/>
              <a:t> </a:t>
            </a:r>
            <a:r>
              <a:rPr lang="en-US" sz="2400" dirty="0" smtClean="0"/>
              <a:t> </a:t>
            </a:r>
            <a:r>
              <a:rPr lang="el-GR" sz="2400" dirty="0" smtClean="0"/>
              <a:t>δραστηριότητας (2 Δ.Ω.):</a:t>
            </a:r>
          </a:p>
          <a:p>
            <a:pPr marL="0" lvl="1" indent="0">
              <a:buNone/>
            </a:pPr>
            <a:endParaRPr lang="el-GR" sz="2400" dirty="0" smtClean="0"/>
          </a:p>
          <a:p>
            <a:pPr marL="0" lvl="1" indent="0" algn="just">
              <a:buNone/>
            </a:pPr>
            <a:r>
              <a:rPr lang="el-GR" sz="2400" dirty="0"/>
              <a:t>Τα μέλη της ομάδας αφέθηκαν να καθορίσουν μόνα το ρόλο που θα αναλάμβανε το καθένα στα πλαίσια της ομάδας. </a:t>
            </a:r>
            <a:r>
              <a:rPr lang="el-GR" sz="2400" dirty="0" smtClean="0"/>
              <a:t>Εργάστηκαν με βάση το θέμα της ομάδας.</a:t>
            </a:r>
          </a:p>
          <a:p>
            <a:pPr marL="0" lvl="1" indent="0" algn="just">
              <a:buNone/>
            </a:pPr>
            <a:endParaRPr lang="el-GR" sz="2400" dirty="0"/>
          </a:p>
          <a:p>
            <a:pPr lvl="1">
              <a:buFont typeface="Arial" pitchFamily="34" charset="0"/>
              <a:buChar char="•"/>
            </a:pPr>
            <a:r>
              <a:rPr lang="el-GR" sz="2400" dirty="0"/>
              <a:t>Αποτελέσματα της δραστηριότητας</a:t>
            </a:r>
            <a:r>
              <a:rPr lang="el-GR" sz="2400" dirty="0" smtClean="0"/>
              <a:t>:</a:t>
            </a:r>
          </a:p>
          <a:p>
            <a:pPr marL="0" lvl="1" indent="0">
              <a:buNone/>
            </a:pPr>
            <a:endParaRPr lang="el-GR" sz="2400" dirty="0" smtClean="0"/>
          </a:p>
          <a:p>
            <a:pPr marL="0" lvl="1" indent="0">
              <a:buNone/>
            </a:pPr>
            <a:r>
              <a:rPr lang="el-GR" sz="2400" dirty="0"/>
              <a:t>Οι μαθητές/</a:t>
            </a:r>
            <a:r>
              <a:rPr lang="el-GR" sz="2400" dirty="0" err="1"/>
              <a:t>τριες</a:t>
            </a:r>
            <a:r>
              <a:rPr lang="el-GR" sz="2400" dirty="0"/>
              <a:t> γνώρισαν τη σχετική νομοθεσία και εξάσκησαν τη δημιουργικότητα και φαντασία τους.</a:t>
            </a:r>
            <a:endParaRPr lang="en-US" sz="2400" dirty="0"/>
          </a:p>
        </p:txBody>
      </p:sp>
    </p:spTree>
    <p:extLst>
      <p:ext uri="{BB962C8B-B14F-4D97-AF65-F5344CB8AC3E}">
        <p14:creationId xmlns:p14="http://schemas.microsoft.com/office/powerpoint/2010/main" val="402643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a:xfrm>
            <a:off x="528034" y="515155"/>
            <a:ext cx="8113689" cy="4185635"/>
          </a:xfrm>
        </p:spPr>
        <p:txBody>
          <a:bodyPr>
            <a:normAutofit fontScale="85000" lnSpcReduction="10000"/>
          </a:bodyPr>
          <a:lstStyle/>
          <a:p>
            <a:pPr marL="0" lvl="2" indent="17463">
              <a:buNone/>
            </a:pPr>
            <a:endParaRPr lang="el-GR" sz="2000" dirty="0" smtClean="0"/>
          </a:p>
          <a:p>
            <a:pPr marL="0" lvl="2" indent="17463" algn="just">
              <a:buNone/>
            </a:pPr>
            <a:r>
              <a:rPr lang="el-GR" sz="2000" dirty="0" smtClean="0"/>
              <a:t>Δώστε μία </a:t>
            </a:r>
            <a:r>
              <a:rPr lang="el-GR" sz="2000" b="1" dirty="0" smtClean="0"/>
              <a:t>σύντομη</a:t>
            </a:r>
            <a:r>
              <a:rPr lang="el-GR" sz="2000" dirty="0" smtClean="0"/>
              <a:t> περιγραφή της ανοιχτής εκπαιδευτικής πρακτικής με:</a:t>
            </a:r>
          </a:p>
          <a:p>
            <a:pPr lvl="1" algn="just">
              <a:buFont typeface="Arial" pitchFamily="34" charset="0"/>
              <a:buChar char="•"/>
            </a:pPr>
            <a:r>
              <a:rPr lang="el-GR" b="1" dirty="0" smtClean="0"/>
              <a:t>Περιεχόμενο: </a:t>
            </a:r>
            <a:r>
              <a:rPr lang="el-GR" dirty="0" smtClean="0"/>
              <a:t>Διδακτικό </a:t>
            </a:r>
            <a:r>
              <a:rPr lang="el-GR" dirty="0"/>
              <a:t>σενάριο για το μάθημα της K.Π.Α. Γ΄ </a:t>
            </a:r>
            <a:r>
              <a:rPr lang="el-GR" dirty="0" smtClean="0"/>
              <a:t>Γυμνασίου</a:t>
            </a:r>
            <a:endParaRPr lang="el-GR" dirty="0"/>
          </a:p>
          <a:p>
            <a:pPr lvl="1" algn="just">
              <a:buFont typeface="Arial" pitchFamily="34" charset="0"/>
              <a:buChar char="•"/>
            </a:pPr>
            <a:r>
              <a:rPr lang="el-GR" b="1" dirty="0" smtClean="0"/>
              <a:t>Το </a:t>
            </a:r>
            <a:r>
              <a:rPr lang="el-GR" b="1" dirty="0"/>
              <a:t>σκεπτικό </a:t>
            </a:r>
            <a:r>
              <a:rPr lang="el-GR" dirty="0"/>
              <a:t>στο οποίο στηρίχτηκε ο </a:t>
            </a:r>
            <a:r>
              <a:rPr lang="el-GR" dirty="0" smtClean="0"/>
              <a:t>σχεδιασμός</a:t>
            </a:r>
            <a:r>
              <a:rPr lang="el-GR" dirty="0"/>
              <a:t>:  η </a:t>
            </a:r>
            <a:r>
              <a:rPr lang="el-GR" dirty="0" err="1"/>
              <a:t>ομαδοσυνεργατική</a:t>
            </a:r>
            <a:r>
              <a:rPr lang="el-GR" dirty="0"/>
              <a:t> </a:t>
            </a:r>
            <a:r>
              <a:rPr lang="el-GR" dirty="0" smtClean="0"/>
              <a:t>μέθοδος </a:t>
            </a:r>
            <a:r>
              <a:rPr lang="el-GR" dirty="0"/>
              <a:t>με χρήση ΤΠΕ (</a:t>
            </a:r>
            <a:r>
              <a:rPr lang="el-GR" dirty="0" err="1"/>
              <a:t>ed</a:t>
            </a:r>
            <a:r>
              <a:rPr lang="el-GR" dirty="0"/>
              <a:t> </a:t>
            </a:r>
            <a:r>
              <a:rPr lang="el-GR" dirty="0" err="1"/>
              <a:t>modo</a:t>
            </a:r>
            <a:r>
              <a:rPr lang="el-GR" dirty="0"/>
              <a:t>). </a:t>
            </a:r>
          </a:p>
          <a:p>
            <a:pPr lvl="1" algn="just">
              <a:buFont typeface="Arial" pitchFamily="34" charset="0"/>
              <a:buChar char="•"/>
            </a:pPr>
            <a:r>
              <a:rPr lang="el-GR" dirty="0" smtClean="0"/>
              <a:t> </a:t>
            </a:r>
            <a:r>
              <a:rPr lang="el-GR" b="1" dirty="0"/>
              <a:t>τα αναμενόμενα </a:t>
            </a:r>
            <a:r>
              <a:rPr lang="el-GR" dirty="0"/>
              <a:t>μαθησιακά </a:t>
            </a:r>
            <a:r>
              <a:rPr lang="el-GR" dirty="0" smtClean="0"/>
              <a:t>αποτελέσματα: κατανόηση </a:t>
            </a:r>
            <a:r>
              <a:rPr lang="el-GR" dirty="0"/>
              <a:t>του φαινομένου της βίας στον αθλητισμό, </a:t>
            </a:r>
            <a:r>
              <a:rPr lang="el-GR" dirty="0" smtClean="0"/>
              <a:t>των </a:t>
            </a:r>
            <a:r>
              <a:rPr lang="el-GR" dirty="0"/>
              <a:t>αιτίων εμφάνισής της, </a:t>
            </a:r>
            <a:r>
              <a:rPr lang="el-GR" dirty="0" smtClean="0"/>
              <a:t>κατανόηση από </a:t>
            </a:r>
            <a:r>
              <a:rPr lang="el-GR" dirty="0"/>
              <a:t>κοινωνιολογικής </a:t>
            </a:r>
            <a:r>
              <a:rPr lang="el-GR" dirty="0" smtClean="0"/>
              <a:t>άποψης, προσπάθεια </a:t>
            </a:r>
            <a:r>
              <a:rPr lang="el-GR" dirty="0"/>
              <a:t>εύρεσης τρόπων </a:t>
            </a:r>
            <a:r>
              <a:rPr lang="el-GR" dirty="0" smtClean="0"/>
              <a:t>αντιμετώπισής του.</a:t>
            </a:r>
          </a:p>
          <a:p>
            <a:pPr lvl="1" algn="just">
              <a:buFont typeface="Arial" pitchFamily="34" charset="0"/>
              <a:buChar char="•"/>
            </a:pPr>
            <a:r>
              <a:rPr lang="el-GR" dirty="0" smtClean="0"/>
              <a:t> </a:t>
            </a:r>
            <a:r>
              <a:rPr lang="el-GR" b="1" dirty="0" smtClean="0"/>
              <a:t>τι κλήθηκαν </a:t>
            </a:r>
            <a:r>
              <a:rPr lang="el-GR" dirty="0" smtClean="0"/>
              <a:t>οι </a:t>
            </a:r>
            <a:r>
              <a:rPr lang="el-GR" dirty="0"/>
              <a:t>μαθητές να παραγάγουν </a:t>
            </a:r>
            <a:r>
              <a:rPr lang="el-GR" dirty="0" smtClean="0"/>
              <a:t>:κείμενα δημιουργικής γραφής, κείμενα εμπεριστατωμένης μελέτης, λεξικό όρων</a:t>
            </a:r>
          </a:p>
          <a:p>
            <a:pPr lvl="1" algn="just">
              <a:buFont typeface="Arial" pitchFamily="34" charset="0"/>
              <a:buChar char="•"/>
            </a:pPr>
            <a:r>
              <a:rPr lang="el-GR" b="1" dirty="0" smtClean="0"/>
              <a:t>δυσκολίες </a:t>
            </a:r>
            <a:r>
              <a:rPr lang="el-GR" dirty="0"/>
              <a:t>ή/και πρότερες παρανοήσεις των μαθητών </a:t>
            </a:r>
            <a:r>
              <a:rPr lang="el-GR" dirty="0" smtClean="0"/>
              <a:t>και αντιμετώπισή τους: Καμιά γιατί είναι συνηθισμένοι σε </a:t>
            </a:r>
            <a:r>
              <a:rPr lang="el-GR" dirty="0" err="1" smtClean="0"/>
              <a:t>ομοαδοσυνεργασί</a:t>
            </a:r>
            <a:r>
              <a:rPr lang="el-GR" dirty="0" smtClean="0"/>
              <a:t> με χρήση ΤΠΕ.</a:t>
            </a:r>
          </a:p>
          <a:p>
            <a:pPr lvl="1" algn="just">
              <a:buFont typeface="Arial" pitchFamily="34" charset="0"/>
              <a:buChar char="•"/>
            </a:pPr>
            <a:r>
              <a:rPr lang="el-GR" b="1" dirty="0" smtClean="0"/>
              <a:t>σημαντικά</a:t>
            </a:r>
            <a:r>
              <a:rPr lang="el-GR" dirty="0" smtClean="0"/>
              <a:t> </a:t>
            </a:r>
            <a:r>
              <a:rPr lang="el-GR" dirty="0"/>
              <a:t>στιγμιότυπα επικοινωνίας μεταξύ των μαθητών και του/της </a:t>
            </a:r>
            <a:r>
              <a:rPr lang="el-GR" dirty="0" smtClean="0"/>
              <a:t>εκπαιδευτικού: άψογη αλληλοκατανόηση και συνεργασία όλων.</a:t>
            </a:r>
          </a:p>
          <a:p>
            <a:pPr lvl="1" algn="just">
              <a:buFont typeface="Arial" pitchFamily="34" charset="0"/>
              <a:buChar char="•"/>
            </a:pPr>
            <a:r>
              <a:rPr lang="el-GR" b="1" dirty="0" smtClean="0"/>
              <a:t>απρόσμενα</a:t>
            </a:r>
            <a:r>
              <a:rPr lang="el-GR" dirty="0" smtClean="0"/>
              <a:t> </a:t>
            </a:r>
            <a:r>
              <a:rPr lang="el-GR" dirty="0"/>
              <a:t>σημαντικά </a:t>
            </a:r>
            <a:r>
              <a:rPr lang="el-GR" dirty="0" smtClean="0"/>
              <a:t>παραγόμενα: Η πέραν πάσης προσδοκίας συμμετοχή  των μαθητών που θεωρούνται αδιάφοροι.</a:t>
            </a:r>
          </a:p>
          <a:p>
            <a:pPr lvl="3">
              <a:buNone/>
            </a:pPr>
            <a:endParaRPr lang="el-GR" dirty="0"/>
          </a:p>
        </p:txBody>
      </p:sp>
    </p:spTree>
    <p:extLst>
      <p:ext uri="{BB962C8B-B14F-4D97-AF65-F5344CB8AC3E}">
        <p14:creationId xmlns:p14="http://schemas.microsoft.com/office/powerpoint/2010/main" val="2233531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20</a:t>
            </a:fld>
            <a:endParaRPr lang="en-US" dirty="0"/>
          </a:p>
        </p:txBody>
      </p:sp>
      <p:sp>
        <p:nvSpPr>
          <p:cNvPr id="10" name="Rectangle 9"/>
          <p:cNvSpPr/>
          <p:nvPr/>
        </p:nvSpPr>
        <p:spPr>
          <a:xfrm>
            <a:off x="3084395" y="5390866"/>
            <a:ext cx="6059606"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l-GR" altLang="el-GR" sz="1400" dirty="0">
                <a:latin typeface="Book Antiqua" panose="02040602050305030304" pitchFamily="18" charset="0"/>
              </a:rPr>
              <a:t> </a:t>
            </a:r>
            <a:r>
              <a:rPr lang="el-GR" altLang="el-GR" sz="1400" dirty="0" smtClean="0">
                <a:latin typeface="Book Antiqua" panose="02040602050305030304" pitchFamily="18" charset="0"/>
              </a:rPr>
              <a:t>Δημιουργική Γραφή – φανταστική συνέντευξη</a:t>
            </a:r>
            <a:endParaRPr lang="el-GR" sz="1400" dirty="0"/>
          </a:p>
        </p:txBody>
      </p:sp>
      <p:pic>
        <p:nvPicPr>
          <p:cNvPr id="6" name="Εικόνα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3336" y="287338"/>
            <a:ext cx="8218902"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315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endParaRPr lang="el-GR" dirty="0">
              <a:solidFill>
                <a:schemeClr val="accent3">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22</a:t>
            </a:fld>
            <a:endParaRPr lang="en-US" dirty="0"/>
          </a:p>
        </p:txBody>
      </p:sp>
      <p:sp>
        <p:nvSpPr>
          <p:cNvPr id="5" name="Content Placeholder 4"/>
          <p:cNvSpPr>
            <a:spLocks noGrp="1"/>
          </p:cNvSpPr>
          <p:nvPr>
            <p:ph sz="half" idx="2"/>
          </p:nvPr>
        </p:nvSpPr>
        <p:spPr/>
        <p:txBody>
          <a:bodyPr>
            <a:normAutofit fontScale="70000" lnSpcReduction="20000"/>
          </a:bodyPr>
          <a:lstStyle/>
          <a:p>
            <a:pPr lvl="1">
              <a:spcBef>
                <a:spcPts val="600"/>
              </a:spcBef>
              <a:spcAft>
                <a:spcPts val="600"/>
              </a:spcAft>
              <a:buFont typeface="Arial" pitchFamily="34" charset="0"/>
              <a:buChar char="•"/>
            </a:pPr>
            <a:r>
              <a:rPr lang="el-GR" dirty="0" smtClean="0"/>
              <a:t>Τεκμηριώστε τα θετικά στοιχεία της πρακτικής όπως τελικά πραγματοποιήθηκε.</a:t>
            </a:r>
          </a:p>
          <a:p>
            <a:pPr marL="0" lvl="1" indent="0" algn="just">
              <a:spcBef>
                <a:spcPts val="600"/>
              </a:spcBef>
              <a:spcAft>
                <a:spcPts val="600"/>
              </a:spcAft>
              <a:buNone/>
            </a:pPr>
            <a:r>
              <a:rPr lang="el-GR" dirty="0" smtClean="0"/>
              <a:t> </a:t>
            </a:r>
            <a:r>
              <a:rPr lang="el-GR" dirty="0"/>
              <a:t>Οι μαθητές και μόνο ακολουθώντας ένα πλήθος εναλλακτικών στρατηγικών (καταιγισμός ιδεών, αντίστροφη </a:t>
            </a:r>
            <a:r>
              <a:rPr lang="el-GR" dirty="0" err="1"/>
              <a:t>ιδεοθύελλα</a:t>
            </a:r>
            <a:r>
              <a:rPr lang="el-GR" dirty="0"/>
              <a:t> κλπ.) έμαθαν «πώς να μαθαίνουν» και επίσης πώς να βλέπουν σφαιρικά ένα θέμα, μπαίνοντας και στη θέση των άλλων. (με το παιχνίδι των ρόλων μπήκαν στη θέση π.χ. του φιλάθλου ή του αθλητή). </a:t>
            </a:r>
            <a:endParaRPr lang="el-GR" dirty="0" smtClean="0"/>
          </a:p>
          <a:p>
            <a:pPr lvl="1">
              <a:spcBef>
                <a:spcPts val="600"/>
              </a:spcBef>
              <a:spcAft>
                <a:spcPts val="600"/>
              </a:spcAft>
              <a:buFont typeface="Arial" pitchFamily="34" charset="0"/>
              <a:buChar char="•"/>
            </a:pPr>
            <a:r>
              <a:rPr lang="el-GR" dirty="0" smtClean="0"/>
              <a:t>Αξιολογήστε τον αντίκτυπο της εφαρμογής της σε επίπεδο μαθητών ή συμμετεχόντων εκπαιδευτικών ή στην ευρύτερη σχολική κοινότητα. </a:t>
            </a:r>
          </a:p>
          <a:p>
            <a:pPr marL="0" lvl="1" indent="0" algn="just">
              <a:spcBef>
                <a:spcPts val="600"/>
              </a:spcBef>
              <a:spcAft>
                <a:spcPts val="600"/>
              </a:spcAft>
              <a:buNone/>
            </a:pPr>
            <a:r>
              <a:rPr lang="el-GR" dirty="0"/>
              <a:t>Η πρακτική μας εφαρμόζει μεθόδους και τεχνικές διδασκαλίας, οι οποίες ανταποκρίνονται στις ανάγκες και τη φύση του μαθητή, ώστε, τελικά, το «σχολείο των λόγων» να μετατραπεί σε «σχολείο εργασίας» (Δελμούζος, 1958: </a:t>
            </a:r>
            <a:r>
              <a:rPr lang="el-GR" dirty="0" err="1"/>
              <a:t>σσ</a:t>
            </a:r>
            <a:r>
              <a:rPr lang="el-GR" dirty="0"/>
              <a:t>. 103- 157).</a:t>
            </a:r>
            <a:endParaRPr lang="el-GR" dirty="0" smtClean="0"/>
          </a:p>
          <a:p>
            <a:pPr lvl="1">
              <a:spcBef>
                <a:spcPts val="600"/>
              </a:spcBef>
              <a:spcAft>
                <a:spcPts val="600"/>
              </a:spcAft>
              <a:buFont typeface="Arial" pitchFamily="34" charset="0"/>
              <a:buChar char="•"/>
            </a:pPr>
            <a:r>
              <a:rPr lang="el-GR" dirty="0" smtClean="0"/>
              <a:t>Καταγράψτε τα μαθησιακά αποτελέσματα που διακρίνατε με βάση τα δικά σας κριτήρια </a:t>
            </a:r>
          </a:p>
          <a:p>
            <a:pPr marL="0" lvl="1" indent="0" algn="just">
              <a:spcBef>
                <a:spcPts val="600"/>
              </a:spcBef>
              <a:spcAft>
                <a:spcPts val="600"/>
              </a:spcAft>
              <a:buNone/>
            </a:pPr>
            <a:r>
              <a:rPr lang="el-GR" dirty="0"/>
              <a:t>Με την καινοτόμο δράση μας προσπαθήσαμε να καλλιεργήσουμε στο σχολείο τη θεωρία της πολλαπλής νοημοσύνης κατά </a:t>
            </a:r>
            <a:r>
              <a:rPr lang="el-GR" dirty="0" err="1"/>
              <a:t>Howard</a:t>
            </a:r>
            <a:r>
              <a:rPr lang="el-GR" dirty="0"/>
              <a:t> </a:t>
            </a:r>
            <a:r>
              <a:rPr lang="el-GR" dirty="0" err="1"/>
              <a:t>Gardner</a:t>
            </a:r>
            <a:r>
              <a:rPr lang="el-GR" dirty="0"/>
              <a:t> (1993). Προσφέραμε στους μαθητές τη δυνατότητα να επεξεργαστούν και να διατυπώσουν ολιστικές και ευαίσθητες έννοιες, να διερευνήσουν καταστάσεις που ανήκουν στη σφαίρα των συναισθημάτων και της φαντασίας. </a:t>
            </a:r>
            <a:endParaRPr lang="el-GR" dirty="0" smtClean="0"/>
          </a:p>
          <a:p>
            <a:pPr lvl="1">
              <a:spcBef>
                <a:spcPts val="600"/>
              </a:spcBef>
              <a:spcAft>
                <a:spcPts val="600"/>
              </a:spcAft>
              <a:buFont typeface="Arial" pitchFamily="34" charset="0"/>
              <a:buChar char="•"/>
            </a:pPr>
            <a:r>
              <a:rPr lang="el-GR" dirty="0" smtClean="0"/>
              <a:t>Καταγράψτε τον βαθμό αίσθησης καινοτομίας που παρατηρήσατε ότι επέφερε η εφαρμογή της ανοιχτής εκπαιδευτικής πρακτικής στο εκπαιδευτικό περιβάλλον σας. </a:t>
            </a:r>
          </a:p>
          <a:p>
            <a:pPr marL="0" lvl="1" indent="0">
              <a:spcBef>
                <a:spcPts val="600"/>
              </a:spcBef>
              <a:spcAft>
                <a:spcPts val="600"/>
              </a:spcAft>
              <a:buNone/>
            </a:pPr>
            <a:endParaRPr lang="el-GR" dirty="0" smtClean="0"/>
          </a:p>
          <a:p>
            <a:pPr lvl="1">
              <a:spcBef>
                <a:spcPts val="600"/>
              </a:spcBef>
              <a:spcAft>
                <a:spcPts val="600"/>
              </a:spcAft>
              <a:buFont typeface="Arial" pitchFamily="34" charset="0"/>
              <a:buChar char="•"/>
            </a:pP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smtClean="0"/>
              <a:t>ΑΠΡΟΣΜΕΝΑ ΓΕΓΟΝΟΤΑ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23</a:t>
            </a:fld>
            <a:endParaRPr lang="en-US" dirty="0"/>
          </a:p>
        </p:txBody>
      </p:sp>
      <p:sp>
        <p:nvSpPr>
          <p:cNvPr id="6" name="Content Placeholder 5"/>
          <p:cNvSpPr>
            <a:spLocks noGrp="1"/>
          </p:cNvSpPr>
          <p:nvPr>
            <p:ph sz="half" idx="2"/>
          </p:nvPr>
        </p:nvSpPr>
        <p:spPr/>
        <p:txBody>
          <a:bodyPr>
            <a:normAutofit/>
          </a:bodyPr>
          <a:lstStyle/>
          <a:p>
            <a:pPr lvl="1">
              <a:spcBef>
                <a:spcPts val="600"/>
              </a:spcBef>
              <a:buFont typeface="Arial" pitchFamily="34" charset="0"/>
              <a:buChar char="•"/>
            </a:pPr>
            <a:r>
              <a:rPr lang="el-GR" dirty="0" smtClean="0"/>
              <a:t>Περιγράψτε </a:t>
            </a:r>
            <a:r>
              <a:rPr lang="el-GR" dirty="0"/>
              <a:t>εδώ δυο-τρία απρόσμενα ενδιαφέροντα στιγμιότυπα-γεγονότα από τη διεξαγωγή της πρακτικής. </a:t>
            </a:r>
            <a:endParaRPr lang="el-GR" dirty="0" smtClean="0"/>
          </a:p>
          <a:p>
            <a:pPr marL="0" lvl="1" indent="0" algn="just">
              <a:spcBef>
                <a:spcPts val="600"/>
              </a:spcBef>
              <a:buNone/>
            </a:pPr>
            <a:r>
              <a:rPr lang="el-GR" dirty="0"/>
              <a:t>Ενδιαφέρον στιγμιότυπο ήταν αυτό κατά τη διαμοίραση των ομάδων, οπότε οι περισσότεροι/</a:t>
            </a:r>
            <a:r>
              <a:rPr lang="el-GR" dirty="0" err="1"/>
              <a:t>ες</a:t>
            </a:r>
            <a:r>
              <a:rPr lang="el-GR" dirty="0"/>
              <a:t> μαθητές/</a:t>
            </a:r>
            <a:r>
              <a:rPr lang="el-GR" dirty="0" err="1"/>
              <a:t>τριες</a:t>
            </a:r>
            <a:r>
              <a:rPr lang="el-GR" dirty="0"/>
              <a:t> θέλησαν να αναλάβουν την Ομάδα Νομικοί, γι’ αυτό και δημιουργήσαμε δύο Ομάδες με αυτό το θέμα, στις οποίες αναθέσαμε διαφορετικά αντικείμενα έρευνας. </a:t>
            </a:r>
            <a:endParaRPr lang="el-GR" dirty="0" smtClean="0"/>
          </a:p>
          <a:p>
            <a:pPr lvl="1">
              <a:spcBef>
                <a:spcPts val="600"/>
              </a:spcBef>
            </a:pPr>
            <a:r>
              <a:rPr lang="el-GR" dirty="0" smtClean="0"/>
              <a:t>Τεκμηριώστε </a:t>
            </a:r>
            <a:r>
              <a:rPr lang="el-GR" dirty="0"/>
              <a:t>τους λόγους που τα βρήκατε ενδιαφέροντα και τη σημασία που εσείς τους αποδίδετε. </a:t>
            </a:r>
            <a:endParaRPr lang="el-GR" dirty="0" smtClean="0"/>
          </a:p>
          <a:p>
            <a:pPr marL="0" lvl="1" indent="0">
              <a:spcBef>
                <a:spcPts val="600"/>
              </a:spcBef>
              <a:buNone/>
            </a:pPr>
            <a:r>
              <a:rPr lang="el-GR" dirty="0" smtClean="0"/>
              <a:t>Το βρήκαμε ενδιαφέρον από κοινωνιολογικής άποψης, θεωρώντας ότι </a:t>
            </a:r>
            <a:r>
              <a:rPr lang="el-GR" dirty="0"/>
              <a:t>λόγω –ίσως –της αίγλης που συνοδεύει το επάγγελμα του νομικού </a:t>
            </a:r>
            <a:r>
              <a:rPr lang="el-GR" dirty="0" smtClean="0"/>
              <a:t>θέλησαν να αναλάβουν αυτό το ρόλο.</a:t>
            </a:r>
            <a:endParaRPr lang="el-GR" dirty="0"/>
          </a:p>
          <a:p>
            <a:pPr marL="0" lvl="1" indent="0">
              <a:spcBef>
                <a:spcPts val="600"/>
              </a:spcBef>
              <a:buNone/>
            </a:pP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ΕΚΠΑΙΔΕΥΤΙΚΗ ΤΕΧΝΙΚΗ </a:t>
            </a:r>
            <a:br>
              <a:rPr lang="el-GR" sz="2400" cap="none" dirty="0" smtClean="0"/>
            </a:br>
            <a:r>
              <a:rPr lang="el-GR" sz="2400" cap="none" dirty="0" smtClean="0"/>
              <a:t>ΣΕ ΣΗΜΑΝΤΙΚΑ ΣΤΙΓΜΙΟΤΥΠΑ</a:t>
            </a:r>
            <a:endParaRPr lang="el-GR" sz="2400"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24</a:t>
            </a:fld>
            <a:endParaRPr lang="en-US" dirty="0"/>
          </a:p>
        </p:txBody>
      </p:sp>
      <p:sp>
        <p:nvSpPr>
          <p:cNvPr id="7" name="Content Placeholder 6"/>
          <p:cNvSpPr>
            <a:spLocks noGrp="1"/>
          </p:cNvSpPr>
          <p:nvPr>
            <p:ph sz="half" idx="2"/>
          </p:nvPr>
        </p:nvSpPr>
        <p:spPr/>
        <p:txBody>
          <a:bodyPr>
            <a:normAutofit/>
          </a:bodyPr>
          <a:lstStyle/>
          <a:p>
            <a:pPr marL="0" lvl="1" indent="0">
              <a:buNone/>
            </a:pPr>
            <a:endParaRPr lang="el-GR" dirty="0" smtClean="0"/>
          </a:p>
          <a:p>
            <a:pPr lvl="1">
              <a:buFont typeface="Arial" pitchFamily="34" charset="0"/>
              <a:buChar char="•"/>
            </a:pPr>
            <a:endParaRPr lang="el-GR" dirty="0"/>
          </a:p>
        </p:txBody>
      </p:sp>
      <p:sp>
        <p:nvSpPr>
          <p:cNvPr id="8" name="Content Placeholder 5"/>
          <p:cNvSpPr txBox="1">
            <a:spLocks/>
          </p:cNvSpPr>
          <p:nvPr/>
        </p:nvSpPr>
        <p:spPr>
          <a:xfrm>
            <a:off x="592429" y="573134"/>
            <a:ext cx="7980712" cy="4055730"/>
          </a:xfrm>
          <a:prstGeom prst="rect">
            <a:avLst/>
          </a:prstGeom>
        </p:spPr>
        <p:txBody>
          <a:bodyPr vert="horz" lIns="91440" tIns="45720" rIns="91440" bIns="45720" rtlCol="0">
            <a:normAutofit fontScale="92500" lnSpcReduction="20000"/>
          </a:bodyPr>
          <a:lstStyle/>
          <a:p>
            <a:pPr marL="173736" lvl="1" indent="-173736">
              <a:spcBef>
                <a:spcPts val="300"/>
              </a:spcBef>
              <a:buClr>
                <a:schemeClr val="accent2"/>
              </a:buClr>
              <a:buFont typeface="Arial" pitchFamily="34" charset="0"/>
              <a:buChar char="•"/>
            </a:pPr>
            <a:r>
              <a:rPr lang="el-GR" sz="2000" dirty="0" smtClean="0"/>
              <a:t>Περιγράψτε </a:t>
            </a:r>
            <a:r>
              <a:rPr lang="el-GR" sz="2000" dirty="0"/>
              <a:t>εδώ τη δική σας παρέμβαση/δράση/στάση</a:t>
            </a:r>
            <a:r>
              <a:rPr lang="el-GR" sz="2000" dirty="0" smtClean="0"/>
              <a:t>/ αλληλεπίδραση </a:t>
            </a:r>
            <a:r>
              <a:rPr lang="el-GR" sz="2000" dirty="0"/>
              <a:t>με τους μαθητές κατά τη διάρκεια δυο-τριών σημαντικών για την πρακτική στιγμιότυπων. </a:t>
            </a:r>
            <a:endParaRPr lang="el-GR" sz="2000" dirty="0" smtClean="0"/>
          </a:p>
          <a:p>
            <a:pPr marL="0" lvl="1">
              <a:spcBef>
                <a:spcPts val="300"/>
              </a:spcBef>
              <a:buClr>
                <a:schemeClr val="accent2"/>
              </a:buClr>
            </a:pPr>
            <a:r>
              <a:rPr lang="el-GR" sz="2000" dirty="0"/>
              <a:t>Σημαντικό στιγμιότυπο ήταν και η στιγμή που μαθητές – που ίσως κάποιος να μην περίμενε τόσο δημιουργικό αποτέλεσμα – έφτασαν στο τέλος να παρουσιάζουν τη δική τους εργασία στην ολομέλεια και να εισπράττουν το χειροκρότημα των συμμαθητών τους</a:t>
            </a:r>
            <a:r>
              <a:rPr lang="el-GR" sz="2000" dirty="0" smtClean="0"/>
              <a:t>.</a:t>
            </a:r>
          </a:p>
          <a:p>
            <a:pPr marL="0" lvl="1">
              <a:spcBef>
                <a:spcPts val="300"/>
              </a:spcBef>
              <a:buClr>
                <a:schemeClr val="accent2"/>
              </a:buClr>
            </a:pPr>
            <a:endParaRPr lang="el-GR" sz="2000" dirty="0"/>
          </a:p>
          <a:p>
            <a:pPr marL="173736" lvl="1" indent="-173736">
              <a:spcBef>
                <a:spcPts val="300"/>
              </a:spcBef>
              <a:buClr>
                <a:schemeClr val="accent2"/>
              </a:buClr>
              <a:buFont typeface="Arial" pitchFamily="34" charset="0"/>
              <a:buChar char="•"/>
            </a:pPr>
            <a:r>
              <a:rPr lang="el-GR" sz="2000" dirty="0" smtClean="0"/>
              <a:t>Περιγράψτε </a:t>
            </a:r>
            <a:r>
              <a:rPr lang="el-GR" sz="2000" dirty="0" err="1"/>
              <a:t>αναστοχαστικά</a:t>
            </a:r>
            <a:r>
              <a:rPr lang="el-GR" sz="2000" dirty="0"/>
              <a:t> </a:t>
            </a:r>
            <a:r>
              <a:rPr lang="el-GR" sz="2000" dirty="0" smtClean="0"/>
              <a:t>τις σκέψεις σας </a:t>
            </a:r>
            <a:r>
              <a:rPr lang="el-GR" sz="2000" dirty="0"/>
              <a:t>για τη δική σας δράση και τους τρόπους που επηρέασε τους μαθητές στα στιγμιότυπα αυτά</a:t>
            </a:r>
            <a:r>
              <a:rPr lang="el-GR" sz="2000" dirty="0" smtClean="0"/>
              <a:t>.</a:t>
            </a:r>
          </a:p>
          <a:p>
            <a:pPr marL="0" lvl="1" algn="just">
              <a:spcBef>
                <a:spcPts val="300"/>
              </a:spcBef>
              <a:buClr>
                <a:schemeClr val="accent2"/>
              </a:buClr>
            </a:pPr>
            <a:r>
              <a:rPr lang="el-GR" sz="2000" dirty="0" smtClean="0"/>
              <a:t>Η </a:t>
            </a:r>
            <a:r>
              <a:rPr lang="el-GR" sz="2000" dirty="0"/>
              <a:t>θετική παρέμβαση ήταν α) στο να ξέρουν πως στη ζωή τους για να επιτύχουν το αποτέλεσμα που επιθυμούν χρειάζεται να αγωνιστούν και να καταβάλλουν επίμονες προσπάθειες, β) ότι σημασία δεν έχει το βραβείο αλλά η όλη διαδικασία συμμετοχής, γ) ότι πετυχαίνουμε περισσότερα όταν συνεργαζόμαστε και τέλος ότι δεν συγκρινόμαστε με τους άλλους αλλά με αυτό που εμείς μπορούμε να φτάσουμε. </a:t>
            </a:r>
          </a:p>
        </p:txBody>
      </p:sp>
    </p:spTree>
    <p:extLst>
      <p:ext uri="{BB962C8B-B14F-4D97-AF65-F5344CB8AC3E}">
        <p14:creationId xmlns:p14="http://schemas.microsoft.com/office/powerpoint/2010/main" val="1662490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smtClean="0"/>
              <a:t>ΣΧΕΣΗ ΜΕ ΑΛΛΕΣ ΑΝΟΙΧΤΕΣ ΕΚΠΑΙΔΕΥΤΙΚΕΣ ΠΡΑΚΤΙΚΕΣ</a:t>
            </a:r>
            <a:endParaRPr lang="el-GR"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25</a:t>
            </a:fld>
            <a:endParaRPr lang="en-US" dirty="0"/>
          </a:p>
        </p:txBody>
      </p:sp>
      <p:sp>
        <p:nvSpPr>
          <p:cNvPr id="7" name="Content Placeholder 6"/>
          <p:cNvSpPr>
            <a:spLocks noGrp="1"/>
          </p:cNvSpPr>
          <p:nvPr>
            <p:ph sz="half" idx="2"/>
          </p:nvPr>
        </p:nvSpPr>
        <p:spPr>
          <a:xfrm>
            <a:off x="625269" y="518577"/>
            <a:ext cx="8027229" cy="4129087"/>
          </a:xfrm>
        </p:spPr>
        <p:txBody>
          <a:bodyPr>
            <a:normAutofit lnSpcReduction="10000"/>
          </a:bodyPr>
          <a:lstStyle/>
          <a:p>
            <a:pPr marL="0" lvl="1" indent="0">
              <a:spcBef>
                <a:spcPts val="600"/>
              </a:spcBef>
              <a:spcAft>
                <a:spcPts val="600"/>
              </a:spcAft>
              <a:buNone/>
            </a:pPr>
            <a:r>
              <a:rPr lang="el-GR" dirty="0"/>
              <a:t>Καταγράψτε εδώ τα στοιχεία που τεκμηριώνουν την πρωτοτυπία της παρούσας πρακτικής ως προς την ιδέα ή/και την εφαρμογή της και την πιθανή σχέση της με άλλη/ες πρακτική/ες (τροποποίηση, επέκταση, προσαρμογή άλλης πρακτικής). </a:t>
            </a:r>
            <a:endParaRPr lang="el-GR" dirty="0" smtClean="0"/>
          </a:p>
          <a:p>
            <a:pPr marL="0" lvl="1" indent="0" algn="just">
              <a:spcBef>
                <a:spcPts val="600"/>
              </a:spcBef>
              <a:spcAft>
                <a:spcPts val="600"/>
              </a:spcAft>
              <a:buNone/>
            </a:pPr>
            <a:r>
              <a:rPr lang="el-GR" dirty="0"/>
              <a:t>Η πρωτοτυπία της καλής πρακτικής έγκειται στη χρήση της </a:t>
            </a:r>
            <a:r>
              <a:rPr lang="el-GR" dirty="0" err="1"/>
              <a:t>Edmodo</a:t>
            </a:r>
            <a:r>
              <a:rPr lang="el-GR" dirty="0"/>
              <a:t>, και των παιδαγωγικών τεχνικών της δημιουργικής γραφής, της συνέντευξης και της </a:t>
            </a:r>
            <a:r>
              <a:rPr lang="el-GR" dirty="0" err="1"/>
              <a:t>ιδεοθύελλας</a:t>
            </a:r>
            <a:r>
              <a:rPr lang="el-GR" dirty="0"/>
              <a:t>. Απέδειξε πως οι μαθητές δημιουργούν με φαντασία και μεράκι, όταν αφήνονται ελεύθεροι να επιλέξουν αυτό που τους ενδιαφέρει και ταυτόχρονα όταν καθοδηγούνται διακριτικά. Η πρακτική μας εφαρμόζει μεθόδους και τεχνικές διδασκαλίας, οι οποίες ανταποκρίνονται στις ανάγκες και τη φύση του μαθητή, ώστε, τελικά, το «σχολείο των λόγων» να μετατραπεί σε «σχολείο εργασίας» (Δελμούζος, 1958: </a:t>
            </a:r>
            <a:r>
              <a:rPr lang="el-GR" dirty="0" err="1"/>
              <a:t>σσ</a:t>
            </a:r>
            <a:r>
              <a:rPr lang="el-GR" dirty="0"/>
              <a:t>. 103- 157).</a:t>
            </a:r>
          </a:p>
        </p:txBody>
      </p:sp>
    </p:spTree>
    <p:extLst>
      <p:ext uri="{BB962C8B-B14F-4D97-AF65-F5344CB8AC3E}">
        <p14:creationId xmlns:p14="http://schemas.microsoft.com/office/powerpoint/2010/main" val="1124047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26</a:t>
            </a:fld>
            <a:endParaRPr lang="en-US" dirty="0"/>
          </a:p>
        </p:txBody>
      </p:sp>
      <p:sp>
        <p:nvSpPr>
          <p:cNvPr id="7" name="Content Placeholder 6"/>
          <p:cNvSpPr>
            <a:spLocks noGrp="1"/>
          </p:cNvSpPr>
          <p:nvPr>
            <p:ph sz="half" idx="2"/>
          </p:nvPr>
        </p:nvSpPr>
        <p:spPr/>
        <p:txBody>
          <a:bodyPr>
            <a:normAutofit fontScale="92500" lnSpcReduction="20000"/>
          </a:bodyPr>
          <a:lstStyle/>
          <a:p>
            <a:pPr marL="0" lvl="1" indent="0">
              <a:buNone/>
            </a:pPr>
            <a:r>
              <a:rPr lang="el-GR" b="1" dirty="0" smtClean="0"/>
              <a:t>Πρόσθετο υλικό που αξιοποιήθηκε</a:t>
            </a:r>
          </a:p>
          <a:p>
            <a:pPr lvl="1"/>
            <a:r>
              <a:rPr lang="el-GR" dirty="0" smtClean="0"/>
              <a:t>Αναφορά σε άλλο υλικό που αξιοποιήθηκε. </a:t>
            </a:r>
          </a:p>
          <a:p>
            <a:pPr lvl="2">
              <a:buFont typeface="Arial" pitchFamily="34" charset="0"/>
              <a:buChar char="•"/>
            </a:pPr>
            <a:r>
              <a:rPr lang="el-GR" dirty="0" smtClean="0"/>
              <a:t>Βιβλία</a:t>
            </a:r>
          </a:p>
          <a:p>
            <a:pPr lvl="2">
              <a:buFont typeface="Arial" pitchFamily="34" charset="0"/>
              <a:buChar char="•"/>
            </a:pPr>
            <a:r>
              <a:rPr lang="el-GR" dirty="0"/>
              <a:t>Δελμούζος, Αλ. (1958). Από το Σχολείο Εργασίας, στο: Αλ. Δελμούζος, Μελέτες και Πάρεργα, </a:t>
            </a:r>
            <a:r>
              <a:rPr lang="el-GR" dirty="0" err="1"/>
              <a:t>τομ</a:t>
            </a:r>
            <a:r>
              <a:rPr lang="el-GR" dirty="0"/>
              <a:t>. Α΄, </a:t>
            </a:r>
            <a:r>
              <a:rPr lang="el-GR" dirty="0" err="1"/>
              <a:t>σσ</a:t>
            </a:r>
            <a:r>
              <a:rPr lang="el-GR" dirty="0"/>
              <a:t>. 103-157. (Αθήνα, </a:t>
            </a:r>
            <a:r>
              <a:rPr lang="el-GR" dirty="0" err="1"/>
              <a:t>συγγρ</a:t>
            </a:r>
            <a:r>
              <a:rPr lang="el-GR" dirty="0"/>
              <a:t>.). </a:t>
            </a:r>
            <a:endParaRPr lang="el-GR" dirty="0" smtClean="0"/>
          </a:p>
          <a:p>
            <a:pPr lvl="2">
              <a:buFont typeface="Arial" pitchFamily="34" charset="0"/>
              <a:buChar char="•"/>
            </a:pPr>
            <a:r>
              <a:rPr lang="el-GR" dirty="0" err="1" smtClean="0"/>
              <a:t>Rinkston</a:t>
            </a:r>
            <a:r>
              <a:rPr lang="el-GR" dirty="0"/>
              <a:t>, R. (1981) The </a:t>
            </a:r>
            <a:r>
              <a:rPr lang="el-GR" dirty="0" err="1"/>
              <a:t>Process</a:t>
            </a:r>
            <a:r>
              <a:rPr lang="el-GR" dirty="0"/>
              <a:t> of </a:t>
            </a:r>
            <a:r>
              <a:rPr lang="el-GR" dirty="0" err="1"/>
              <a:t>Brainstorming</a:t>
            </a:r>
            <a:r>
              <a:rPr lang="el-GR" dirty="0"/>
              <a:t> ED282153, </a:t>
            </a:r>
            <a:endParaRPr lang="el-GR" dirty="0" smtClean="0"/>
          </a:p>
          <a:p>
            <a:pPr lvl="2">
              <a:buFont typeface="Arial" pitchFamily="34" charset="0"/>
              <a:buChar char="•"/>
            </a:pPr>
            <a:r>
              <a:rPr lang="el-GR" dirty="0" smtClean="0"/>
              <a:t>Ψύλλος</a:t>
            </a:r>
            <a:r>
              <a:rPr lang="el-GR" dirty="0"/>
              <a:t>, Δ., </a:t>
            </a:r>
            <a:r>
              <a:rPr lang="el-GR" dirty="0" err="1"/>
              <a:t>Κουμαράς</a:t>
            </a:r>
            <a:r>
              <a:rPr lang="el-GR" dirty="0"/>
              <a:t>, Π. και </a:t>
            </a:r>
            <a:r>
              <a:rPr lang="el-GR" dirty="0" err="1"/>
              <a:t>Καριώτογλου</a:t>
            </a:r>
            <a:r>
              <a:rPr lang="el-GR" dirty="0"/>
              <a:t>, Π. (1993) Εποικοδόμηση της γνώσης στην τάξη με </a:t>
            </a:r>
            <a:r>
              <a:rPr lang="el-GR" dirty="0" err="1"/>
              <a:t>συνέρευνα</a:t>
            </a:r>
            <a:r>
              <a:rPr lang="el-GR" dirty="0"/>
              <a:t> δασκάλου και μαθητή. Σύγχρονη Εκπαίδευση, </a:t>
            </a:r>
            <a:r>
              <a:rPr lang="el-GR" dirty="0" err="1"/>
              <a:t>τεύχ</a:t>
            </a:r>
            <a:r>
              <a:rPr lang="el-GR" dirty="0"/>
              <a:t>. 70, σελ. 34-42</a:t>
            </a:r>
            <a:r>
              <a:rPr lang="el-GR" dirty="0" smtClean="0"/>
              <a:t>Σημειώσεις</a:t>
            </a:r>
          </a:p>
          <a:p>
            <a:pPr lvl="1">
              <a:buFont typeface="Arial" pitchFamily="34" charset="0"/>
              <a:buChar char="•"/>
            </a:pPr>
            <a:r>
              <a:rPr lang="el-GR" dirty="0" err="1" smtClean="0"/>
              <a:t>Websites</a:t>
            </a:r>
            <a:endParaRPr lang="el-GR" dirty="0" smtClean="0"/>
          </a:p>
          <a:p>
            <a:pPr lvl="2">
              <a:buFont typeface="Arial" pitchFamily="34" charset="0"/>
              <a:buChar char="•"/>
            </a:pPr>
            <a:r>
              <a:rPr lang="el-GR" dirty="0">
                <a:hlinkClick r:id="rId2"/>
              </a:rPr>
              <a:t>http://</a:t>
            </a:r>
            <a:r>
              <a:rPr lang="el-GR" dirty="0" smtClean="0">
                <a:hlinkClick r:id="rId2"/>
              </a:rPr>
              <a:t>users.sch.gr/goutas/index.php/edmodo/90-edmodo</a:t>
            </a:r>
            <a:r>
              <a:rPr lang="el-GR" dirty="0" smtClean="0"/>
              <a:t>  </a:t>
            </a:r>
            <a:r>
              <a:rPr lang="el-GR" dirty="0"/>
              <a:t>Η σελίδα του καθηγητή Πληροφορικής κ. Γούτα για την </a:t>
            </a:r>
            <a:r>
              <a:rPr lang="el-GR" dirty="0" err="1"/>
              <a:t>Edmodo</a:t>
            </a:r>
            <a:r>
              <a:rPr lang="el-GR" dirty="0" smtClean="0"/>
              <a:t>. </a:t>
            </a:r>
          </a:p>
          <a:p>
            <a:pPr lvl="2">
              <a:buFont typeface="Arial" pitchFamily="34" charset="0"/>
              <a:buChar char="•"/>
            </a:pPr>
            <a:r>
              <a:rPr lang="el-GR" dirty="0"/>
              <a:t>Πύλη για την Ελληνική Γλώσσα: </a:t>
            </a:r>
            <a:r>
              <a:rPr lang="el-GR" dirty="0">
                <a:hlinkClick r:id="rId3"/>
              </a:rPr>
              <a:t>http://</a:t>
            </a:r>
            <a:r>
              <a:rPr lang="el-GR" dirty="0" smtClean="0">
                <a:hlinkClick r:id="rId3"/>
              </a:rPr>
              <a:t>www.greeklanguage.gr/greekLang/modern_greek/tools/lexica/triantafyllides/advsearch.html</a:t>
            </a:r>
            <a:r>
              <a:rPr lang="el-GR" dirty="0" smtClean="0"/>
              <a:t> </a:t>
            </a:r>
          </a:p>
          <a:p>
            <a:pPr lvl="3">
              <a:buFont typeface="Arial" pitchFamily="34" charset="0"/>
              <a:buChar char="•"/>
            </a:pPr>
            <a:r>
              <a:rPr lang="el-GR" dirty="0" smtClean="0"/>
              <a:t>Λογισμικό</a:t>
            </a:r>
          </a:p>
          <a:p>
            <a:pPr lvl="2">
              <a:buFont typeface="Arial" pitchFamily="34" charset="0"/>
              <a:buChar char="•"/>
            </a:pPr>
            <a:r>
              <a:rPr lang="en-US" dirty="0" smtClean="0"/>
              <a:t> </a:t>
            </a:r>
            <a:r>
              <a:rPr lang="en-US" dirty="0">
                <a:hlinkClick r:id="rId4"/>
              </a:rPr>
              <a:t>https://</a:t>
            </a:r>
            <a:r>
              <a:rPr lang="en-US" dirty="0" smtClean="0">
                <a:hlinkClick r:id="rId4"/>
              </a:rPr>
              <a:t>www.edmodo.com</a:t>
            </a:r>
            <a:r>
              <a:rPr lang="el-GR" dirty="0" smtClean="0"/>
              <a:t>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ΣΧΕΔΙΑΣΜΟΣ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
        <p:nvSpPr>
          <p:cNvPr id="5" name="Content Placeholder 4"/>
          <p:cNvSpPr>
            <a:spLocks noGrp="1"/>
          </p:cNvSpPr>
          <p:nvPr>
            <p:ph sz="half" idx="2"/>
          </p:nvPr>
        </p:nvSpPr>
        <p:spPr>
          <a:xfrm>
            <a:off x="708338" y="557213"/>
            <a:ext cx="7876104" cy="4129087"/>
          </a:xfrm>
        </p:spPr>
        <p:txBody>
          <a:bodyPr/>
          <a:lstStyle/>
          <a:p>
            <a:pPr marL="0" lvl="1" indent="0">
              <a:spcBef>
                <a:spcPts val="600"/>
              </a:spcBef>
              <a:buNone/>
            </a:pPr>
            <a:r>
              <a:rPr lang="el-GR" dirty="0" smtClean="0"/>
              <a:t>Περιγράψτε:</a:t>
            </a:r>
          </a:p>
          <a:p>
            <a:pPr lvl="1">
              <a:spcBef>
                <a:spcPts val="600"/>
              </a:spcBef>
            </a:pPr>
            <a:r>
              <a:rPr lang="el-GR" dirty="0" smtClean="0"/>
              <a:t>μαθησιακό πρόβλημα προς αντιμετώπιση: το φαινόμενο της βίας στον αθλητισμό</a:t>
            </a:r>
          </a:p>
          <a:p>
            <a:pPr lvl="1">
              <a:spcBef>
                <a:spcPts val="600"/>
              </a:spcBef>
            </a:pPr>
            <a:r>
              <a:rPr lang="el-GR" dirty="0" smtClean="0"/>
              <a:t>καινοτομικό στοιχείο : χρήση ΤΠΕ παράλληλα με τις καινοτόμους τεχνικές καταιγισμού ιδεών, παιχνιδιού ρόλων, δημιουργικής γραφής</a:t>
            </a:r>
          </a:p>
          <a:p>
            <a:pPr lvl="1">
              <a:spcBef>
                <a:spcPts val="600"/>
              </a:spcBef>
            </a:pPr>
            <a:r>
              <a:rPr lang="el-GR" dirty="0" smtClean="0"/>
              <a:t>σκεπτικό πρόσθετης παιδαγωγικής αξίας: από πλευράς εκπαιδευτικού η δημιουργία τράπεζας σεναρίων ώστε οι πρακτικές να επαναχρησιμοποιούνται από άλλους εκπαιδευτικούς,  από πλευράς μαθητών η μετατροπή του σχολείου </a:t>
            </a:r>
            <a:r>
              <a:rPr lang="el-GR" dirty="0"/>
              <a:t>σε «σχολείο εργασίας</a:t>
            </a:r>
            <a:r>
              <a:rPr lang="el-GR" dirty="0" smtClean="0"/>
              <a:t>».</a:t>
            </a:r>
            <a:endParaRPr lang="el-GR" dirty="0"/>
          </a:p>
        </p:txBody>
      </p:sp>
    </p:spTree>
    <p:extLst>
      <p:ext uri="{BB962C8B-B14F-4D97-AF65-F5344CB8AC3E}">
        <p14:creationId xmlns:p14="http://schemas.microsoft.com/office/powerpoint/2010/main" val="327443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
        <p:nvSpPr>
          <p:cNvPr id="6" name="Content Placeholder 5"/>
          <p:cNvSpPr>
            <a:spLocks noGrp="1"/>
          </p:cNvSpPr>
          <p:nvPr>
            <p:ph sz="half" idx="2"/>
          </p:nvPr>
        </p:nvSpPr>
        <p:spPr>
          <a:xfrm>
            <a:off x="618185" y="557213"/>
            <a:ext cx="7782853" cy="4129087"/>
          </a:xfrm>
        </p:spPr>
        <p:txBody>
          <a:bodyPr>
            <a:normAutofit/>
          </a:bodyPr>
          <a:lstStyle/>
          <a:p>
            <a:r>
              <a:rPr lang="el-GR" b="1" dirty="0" smtClean="0"/>
              <a:t>Διδακτικοί στόχοι</a:t>
            </a:r>
          </a:p>
          <a:p>
            <a:r>
              <a:rPr lang="el-GR" sz="2000" dirty="0" smtClean="0"/>
              <a:t>(Αναφέρουμε τον κυριότερο σε κάθε κατηγορία)</a:t>
            </a:r>
          </a:p>
          <a:p>
            <a:pPr lvl="1">
              <a:spcBef>
                <a:spcPts val="600"/>
              </a:spcBef>
            </a:pPr>
            <a:r>
              <a:rPr lang="el-GR" dirty="0" smtClean="0"/>
              <a:t>Σχετικά </a:t>
            </a:r>
            <a:r>
              <a:rPr lang="el-GR" dirty="0"/>
              <a:t>με το γνωστικό </a:t>
            </a:r>
            <a:r>
              <a:rPr lang="el-GR" dirty="0" smtClean="0"/>
              <a:t>αντικείμενο: Εμπέδωση της σημασίας του υγιούς αθλητισμού</a:t>
            </a:r>
            <a:endParaRPr lang="el-GR" dirty="0"/>
          </a:p>
          <a:p>
            <a:pPr lvl="1">
              <a:spcBef>
                <a:spcPts val="600"/>
              </a:spcBef>
            </a:pPr>
            <a:r>
              <a:rPr lang="el-GR" dirty="0"/>
              <a:t>Σ</a:t>
            </a:r>
            <a:r>
              <a:rPr lang="el-GR" dirty="0" smtClean="0"/>
              <a:t>χετικά </a:t>
            </a:r>
            <a:r>
              <a:rPr lang="el-GR" dirty="0"/>
              <a:t>με δεξιότητες που αφορούν στο γνωστικό αντικείμενο: </a:t>
            </a:r>
            <a:r>
              <a:rPr lang="el-GR" dirty="0" smtClean="0"/>
              <a:t>Όξυνση παρατηρητικότητας, αύξηση κριτικής ικανότητας.</a:t>
            </a:r>
            <a:endParaRPr lang="el-GR" dirty="0"/>
          </a:p>
          <a:p>
            <a:pPr lvl="1">
              <a:spcBef>
                <a:spcPts val="600"/>
              </a:spcBef>
            </a:pPr>
            <a:r>
              <a:rPr lang="el-GR" dirty="0" smtClean="0"/>
              <a:t>Σχετικά </a:t>
            </a:r>
            <a:r>
              <a:rPr lang="el-GR" dirty="0"/>
              <a:t>με τη χρήση της </a:t>
            </a:r>
            <a:r>
              <a:rPr lang="el-GR" dirty="0" smtClean="0"/>
              <a:t>τεχνολογίας: Γνωριμία με την </a:t>
            </a:r>
            <a:r>
              <a:rPr lang="en-US" dirty="0" err="1" smtClean="0"/>
              <a:t>ed</a:t>
            </a:r>
            <a:r>
              <a:rPr lang="en-US" dirty="0" smtClean="0"/>
              <a:t> </a:t>
            </a:r>
            <a:r>
              <a:rPr lang="en-US" dirty="0" err="1" smtClean="0"/>
              <a:t>modo</a:t>
            </a:r>
            <a:endParaRPr lang="el-GR" dirty="0"/>
          </a:p>
          <a:p>
            <a:pPr lvl="1">
              <a:spcBef>
                <a:spcPts val="600"/>
              </a:spcBef>
            </a:pPr>
            <a:r>
              <a:rPr lang="el-GR" dirty="0" smtClean="0"/>
              <a:t>Σχετικά </a:t>
            </a:r>
            <a:r>
              <a:rPr lang="el-GR" dirty="0"/>
              <a:t>με τις κοινωνικές δεξιότητες </a:t>
            </a:r>
            <a:r>
              <a:rPr lang="el-GR" dirty="0" smtClean="0"/>
              <a:t>: Καλλιέργεια της </a:t>
            </a:r>
            <a:r>
              <a:rPr lang="el-GR" dirty="0" err="1" smtClean="0"/>
              <a:t>ενσυναίσθησης</a:t>
            </a:r>
            <a:r>
              <a:rPr lang="el-GR" dirty="0" smtClean="0"/>
              <a:t> και επισήμανση της αποτελεσματικότητας της σωστής συνεργασίας</a:t>
            </a:r>
            <a:endParaRPr lang="el-GR" dirty="0"/>
          </a:p>
          <a:p>
            <a:r>
              <a:rPr lang="el-GR" b="1" dirty="0" smtClean="0"/>
              <a:t> </a:t>
            </a:r>
            <a:endParaRPr lang="el-GR" b="1" dirty="0"/>
          </a:p>
        </p:txBody>
      </p:sp>
    </p:spTree>
    <p:extLst>
      <p:ext uri="{BB962C8B-B14F-4D97-AF65-F5344CB8AC3E}">
        <p14:creationId xmlns:p14="http://schemas.microsoft.com/office/powerpoint/2010/main" val="97842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ΠΡΑΓΜΑΤΟΠΟΙΗΣΗ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ΣΤΟΙΧΕΙΑ ΠΡΑΓΜΑΤΟΠΟΙΗΣΗΣ </a:t>
            </a:r>
            <a:br>
              <a:rPr lang="el-GR" sz="2400" cap="none" dirty="0" smtClean="0"/>
            </a:br>
            <a:r>
              <a:rPr lang="el-GR" sz="2400" dirty="0" smtClean="0"/>
              <a:t>ΤΗΣ ανοιχτησ εκπαιδευτικησ </a:t>
            </a:r>
            <a:r>
              <a:rPr lang="el-GR" sz="2400" cap="none" dirty="0" smtClean="0"/>
              <a:t>ΠΡΑΚΤΙΚΗΣ</a:t>
            </a:r>
            <a:r>
              <a:rPr lang="el-GR" sz="2400" dirty="0" smtClean="0"/>
              <a:t>   </a:t>
            </a:r>
            <a:endParaRPr lang="el-GR" sz="2400" dirty="0"/>
          </a:p>
        </p:txBody>
      </p:sp>
      <p:sp>
        <p:nvSpPr>
          <p:cNvPr id="6" name="Content Placeholder 5"/>
          <p:cNvSpPr>
            <a:spLocks noGrp="1"/>
          </p:cNvSpPr>
          <p:nvPr>
            <p:ph sz="half" idx="2"/>
          </p:nvPr>
        </p:nvSpPr>
        <p:spPr/>
        <p:txBody>
          <a:bodyPr>
            <a:normAutofit fontScale="92500" lnSpcReduction="10000"/>
          </a:bodyPr>
          <a:lstStyle/>
          <a:p>
            <a:r>
              <a:rPr lang="el-GR" b="1" dirty="0" smtClean="0"/>
              <a:t>Περιβάλλον – Πλαίσιο</a:t>
            </a:r>
          </a:p>
          <a:p>
            <a:pPr lvl="1"/>
            <a:r>
              <a:rPr lang="el-GR" dirty="0"/>
              <a:t>αυτό της τάξης, αλλά σε συνδυασμό και με την κατ’ </a:t>
            </a:r>
            <a:r>
              <a:rPr lang="el-GR" dirty="0" err="1"/>
              <a:t>οίκον</a:t>
            </a:r>
            <a:r>
              <a:rPr lang="el-GR" dirty="0"/>
              <a:t> </a:t>
            </a:r>
            <a:r>
              <a:rPr lang="el-GR" dirty="0" smtClean="0"/>
              <a:t>εργασία. </a:t>
            </a:r>
          </a:p>
          <a:p>
            <a:pPr lvl="1"/>
            <a:r>
              <a:rPr lang="el-GR" dirty="0" smtClean="0"/>
              <a:t>Αναφέρετε τις προϋποθέσεις εφαρμογής της ανοιχτής εκπαιδευτικής πρακτικής, αν : </a:t>
            </a:r>
          </a:p>
          <a:p>
            <a:pPr marL="0" lvl="1" indent="0">
              <a:buNone/>
            </a:pPr>
            <a:r>
              <a:rPr lang="el-GR" dirty="0" smtClean="0"/>
              <a:t>Γνώση χειρισμού </a:t>
            </a:r>
            <a:r>
              <a:rPr lang="el-GR" dirty="0"/>
              <a:t>Η.Υ. </a:t>
            </a:r>
            <a:r>
              <a:rPr lang="el-GR" dirty="0" smtClean="0"/>
              <a:t>/ εύρεσης των ενδεικνυόμενων ιστοσελίδων/εξήγηση από μέρους μας της χρήσης </a:t>
            </a:r>
            <a:r>
              <a:rPr lang="el-GR" dirty="0" err="1" smtClean="0"/>
              <a:t>ed</a:t>
            </a:r>
            <a:r>
              <a:rPr lang="el-GR" dirty="0" smtClean="0"/>
              <a:t> </a:t>
            </a:r>
            <a:r>
              <a:rPr lang="el-GR" dirty="0" err="1" smtClean="0"/>
              <a:t>modo</a:t>
            </a:r>
            <a:r>
              <a:rPr lang="el-GR" dirty="0" smtClean="0"/>
              <a:t>/ σύσταση ομάδων </a:t>
            </a:r>
            <a:r>
              <a:rPr lang="el-GR" dirty="0"/>
              <a:t>εργασίας </a:t>
            </a:r>
            <a:r>
              <a:rPr lang="el-GR" dirty="0" smtClean="0"/>
              <a:t>/ προετοιμασία του σχεδιασμού από εμάς στην </a:t>
            </a:r>
            <a:r>
              <a:rPr lang="el-GR" dirty="0"/>
              <a:t>στην </a:t>
            </a:r>
            <a:r>
              <a:rPr lang="el-GR" dirty="0" err="1"/>
              <a:t>ed</a:t>
            </a:r>
            <a:r>
              <a:rPr lang="el-GR" dirty="0"/>
              <a:t> </a:t>
            </a:r>
            <a:r>
              <a:rPr lang="el-GR" dirty="0" err="1"/>
              <a:t>modo</a:t>
            </a:r>
            <a:r>
              <a:rPr lang="el-GR" dirty="0"/>
              <a:t>. </a:t>
            </a:r>
            <a:endParaRPr lang="el-GR" b="0" dirty="0" smtClean="0"/>
          </a:p>
          <a:p>
            <a:endParaRPr lang="el-GR" dirty="0" smtClean="0"/>
          </a:p>
          <a:p>
            <a:endParaRPr lang="el-GR" dirty="0"/>
          </a:p>
        </p:txBody>
      </p:sp>
      <p:sp>
        <p:nvSpPr>
          <p:cNvPr id="7" name="Content Placeholder 6"/>
          <p:cNvSpPr>
            <a:spLocks noGrp="1"/>
          </p:cNvSpPr>
          <p:nvPr>
            <p:ph sz="quarter" idx="4"/>
          </p:nvPr>
        </p:nvSpPr>
        <p:spPr/>
        <p:txBody>
          <a:bodyPr>
            <a:normAutofit/>
          </a:bodyPr>
          <a:lstStyle/>
          <a:p>
            <a:pPr marL="342900" lvl="1" indent="-342900">
              <a:spcBef>
                <a:spcPts val="800"/>
              </a:spcBef>
              <a:buNone/>
            </a:pPr>
            <a:r>
              <a:rPr lang="el-GR" sz="2200" b="1" dirty="0" smtClean="0"/>
              <a:t>Ηλικιακή ομάδα</a:t>
            </a:r>
            <a:endParaRPr lang="el-GR" sz="2200" b="1" dirty="0"/>
          </a:p>
          <a:p>
            <a:pPr lvl="1"/>
            <a:r>
              <a:rPr lang="el-GR" dirty="0"/>
              <a:t>26 μαθητές/</a:t>
            </a:r>
            <a:r>
              <a:rPr lang="el-GR" dirty="0" err="1"/>
              <a:t>τριες</a:t>
            </a:r>
            <a:r>
              <a:rPr lang="el-GR" dirty="0"/>
              <a:t> της Γ2΄ τάξης του 2ου Πειραματικού Γυμνασίου Θεσσαλονίκης, δηλαδή ηλικίας 14 ετών, αστικής περιοχής, σχολικού έτους 2013 -2014.</a:t>
            </a:r>
          </a:p>
        </p:txBody>
      </p:sp>
      <p:sp>
        <p:nvSpPr>
          <p:cNvPr id="4" name="Slide Number Placeholder 3"/>
          <p:cNvSpPr>
            <a:spLocks noGrp="1"/>
          </p:cNvSpPr>
          <p:nvPr>
            <p:ph type="sldNum" sz="quarter" idx="12"/>
          </p:nvPr>
        </p:nvSpPr>
        <p:spPr/>
        <p:txBody>
          <a:bodyPr/>
          <a:lstStyle/>
          <a:p>
            <a:fld id="{2754ED01-E2A0-4C1E-8E21-014B99041579}" type="slidenum">
              <a:rPr lang="en-US" smtClean="0"/>
              <a:pPr/>
              <a:t>7</a:t>
            </a:fld>
            <a:endParaRPr lang="en-US" dirty="0"/>
          </a:p>
        </p:txBody>
      </p:sp>
    </p:spTree>
    <p:extLst>
      <p:ext uri="{BB962C8B-B14F-4D97-AF65-F5344CB8AC3E}">
        <p14:creationId xmlns:p14="http://schemas.microsoft.com/office/powerpoint/2010/main" val="1298020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2400" dirty="0"/>
              <a:t>ΣΤΟΙΧΕΙΑ ΠΡΑΓΜΑΤΟΠΟΙΗΣΗΣ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 </a:t>
            </a:r>
          </a:p>
        </p:txBody>
      </p:sp>
      <p:sp>
        <p:nvSpPr>
          <p:cNvPr id="9" name="Content Placeholder 8"/>
          <p:cNvSpPr>
            <a:spLocks noGrp="1"/>
          </p:cNvSpPr>
          <p:nvPr>
            <p:ph sz="half" idx="2"/>
          </p:nvPr>
        </p:nvSpPr>
        <p:spPr/>
        <p:txBody>
          <a:bodyPr>
            <a:normAutofit lnSpcReduction="10000"/>
          </a:bodyPr>
          <a:lstStyle/>
          <a:p>
            <a:pPr>
              <a:spcBef>
                <a:spcPts val="600"/>
              </a:spcBef>
            </a:pPr>
            <a:r>
              <a:rPr lang="el-GR" sz="3800" b="1" dirty="0"/>
              <a:t>Πρότερες γνώσεις</a:t>
            </a:r>
          </a:p>
          <a:p>
            <a:pPr lvl="1">
              <a:spcBef>
                <a:spcPts val="600"/>
              </a:spcBef>
              <a:buFont typeface="Arial" pitchFamily="34" charset="0"/>
              <a:buChar char="•"/>
            </a:pPr>
            <a:r>
              <a:rPr lang="el-GR" sz="2200" dirty="0" smtClean="0"/>
              <a:t>Οι μαθητές γνωρίζουν να </a:t>
            </a:r>
            <a:r>
              <a:rPr lang="el-GR" sz="2200" dirty="0"/>
              <a:t>ερευνούν στο διαδίκτυο και να δημιουργούν παρουσιάσεις στο λογισμικό </a:t>
            </a:r>
            <a:r>
              <a:rPr lang="el-GR" sz="2200" dirty="0" err="1"/>
              <a:t>power</a:t>
            </a:r>
            <a:r>
              <a:rPr lang="el-GR" sz="2200" dirty="0"/>
              <a:t> </a:t>
            </a:r>
            <a:r>
              <a:rPr lang="el-GR" sz="2200" dirty="0" err="1"/>
              <a:t>point</a:t>
            </a:r>
            <a:r>
              <a:rPr lang="el-GR" sz="2200" dirty="0" smtClean="0"/>
              <a:t>.</a:t>
            </a:r>
          </a:p>
          <a:p>
            <a:pPr lvl="1">
              <a:spcBef>
                <a:spcPts val="600"/>
              </a:spcBef>
              <a:buFont typeface="Arial" pitchFamily="34" charset="0"/>
              <a:buChar char="•"/>
            </a:pPr>
            <a:r>
              <a:rPr lang="el-GR" sz="2200" dirty="0"/>
              <a:t>Επίσης οι μαθητές είναι εξοικειωμένοι σε τεχνικές διδασκαλίας όπως ο καταιγισμός ιδεών.</a:t>
            </a:r>
          </a:p>
        </p:txBody>
      </p:sp>
      <p:sp>
        <p:nvSpPr>
          <p:cNvPr id="10" name="Content Placeholder 9"/>
          <p:cNvSpPr>
            <a:spLocks noGrp="1"/>
          </p:cNvSpPr>
          <p:nvPr>
            <p:ph sz="quarter" idx="4"/>
          </p:nvPr>
        </p:nvSpPr>
        <p:spPr/>
        <p:txBody>
          <a:bodyPr/>
          <a:lstStyle/>
          <a:p>
            <a:r>
              <a:rPr lang="el-GR" b="1" dirty="0" smtClean="0"/>
              <a:t>Διάρκεια </a:t>
            </a:r>
            <a:r>
              <a:rPr lang="el-GR" b="1" dirty="0"/>
              <a:t>εφαρμογής</a:t>
            </a:r>
          </a:p>
          <a:p>
            <a:pPr lvl="1">
              <a:buFont typeface="Arial" pitchFamily="34" charset="0"/>
              <a:buChar char="•"/>
            </a:pPr>
            <a:r>
              <a:rPr lang="el-GR" dirty="0"/>
              <a:t>5 διδακτικές ώρες στο χρονικό διάστημα από 31-10-2013 μέχρι 21 -</a:t>
            </a:r>
            <a:r>
              <a:rPr lang="el-GR" dirty="0" smtClean="0"/>
              <a:t>11-2013).</a:t>
            </a:r>
            <a:endParaRPr lang="el-GR"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8</a:t>
            </a:fld>
            <a:endParaRPr lang="en-US" dirty="0"/>
          </a:p>
        </p:txBody>
      </p:sp>
    </p:spTree>
    <p:extLst>
      <p:ext uri="{BB962C8B-B14F-4D97-AF65-F5344CB8AC3E}">
        <p14:creationId xmlns:p14="http://schemas.microsoft.com/office/powerpoint/2010/main" val="130929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9</a:t>
            </a:fld>
            <a:endParaRPr lang="en-US" dirty="0"/>
          </a:p>
        </p:txBody>
      </p:sp>
      <p:sp>
        <p:nvSpPr>
          <p:cNvPr id="7" name="Content Placeholder 6"/>
          <p:cNvSpPr>
            <a:spLocks noGrp="1"/>
          </p:cNvSpPr>
          <p:nvPr>
            <p:ph sz="half" idx="2"/>
          </p:nvPr>
        </p:nvSpPr>
        <p:spPr>
          <a:xfrm>
            <a:off x="557213" y="557213"/>
            <a:ext cx="8045874" cy="4129087"/>
          </a:xfrm>
        </p:spPr>
        <p:txBody>
          <a:bodyPr>
            <a:normAutofit fontScale="92500"/>
          </a:bodyPr>
          <a:lstStyle/>
          <a:p>
            <a:r>
              <a:rPr lang="el-GR" b="1" dirty="0"/>
              <a:t>ΔΡΑΣΤΗΡΙΟΤΗΤΑ  </a:t>
            </a:r>
            <a:r>
              <a:rPr lang="el-GR" b="1" dirty="0" smtClean="0"/>
              <a:t>1</a:t>
            </a:r>
            <a:r>
              <a:rPr lang="el-GR" b="1" baseline="30000" dirty="0" smtClean="0"/>
              <a:t>η</a:t>
            </a:r>
            <a:r>
              <a:rPr lang="el-GR" b="1" dirty="0" smtClean="0"/>
              <a:t> : </a:t>
            </a:r>
            <a:r>
              <a:rPr lang="el-GR" dirty="0"/>
              <a:t>Ανακοίνωση θέματος και οδηγίες. </a:t>
            </a:r>
            <a:endParaRPr lang="el-GR" sz="2000" dirty="0"/>
          </a:p>
          <a:p>
            <a:pPr lvl="1">
              <a:buFont typeface="Arial" pitchFamily="34" charset="0"/>
              <a:buChar char="•"/>
            </a:pPr>
            <a:r>
              <a:rPr lang="el-GR" sz="2400" dirty="0"/>
              <a:t>Διάρκεια:  </a:t>
            </a:r>
            <a:r>
              <a:rPr lang="el-GR" sz="2400" dirty="0" smtClean="0"/>
              <a:t>1 </a:t>
            </a:r>
            <a:r>
              <a:rPr lang="el-GR" sz="2400" dirty="0"/>
              <a:t>διδακτική </a:t>
            </a:r>
            <a:r>
              <a:rPr lang="el-GR" sz="2400" dirty="0" smtClean="0"/>
              <a:t>ώρα</a:t>
            </a:r>
            <a:endParaRPr lang="el-GR" sz="2400" dirty="0"/>
          </a:p>
          <a:p>
            <a:pPr lvl="1">
              <a:buFont typeface="Arial" pitchFamily="34" charset="0"/>
              <a:buChar char="•"/>
            </a:pPr>
            <a:r>
              <a:rPr lang="el-GR" sz="2400" dirty="0"/>
              <a:t>Είδος δραστηριότητας: </a:t>
            </a:r>
            <a:r>
              <a:rPr lang="en-US" sz="2400" dirty="0"/>
              <a:t>Brainstorming: </a:t>
            </a:r>
            <a:r>
              <a:rPr lang="el-GR" sz="2400" dirty="0"/>
              <a:t>Καταιγισμός ιδεών. </a:t>
            </a:r>
            <a:endParaRPr lang="el-GR" sz="2400" dirty="0" smtClean="0"/>
          </a:p>
          <a:p>
            <a:pPr lvl="1">
              <a:buFont typeface="Arial" pitchFamily="34" charset="0"/>
              <a:buChar char="•"/>
            </a:pPr>
            <a:r>
              <a:rPr lang="el-GR" sz="2400" dirty="0" smtClean="0"/>
              <a:t>Οργάνωση </a:t>
            </a:r>
            <a:r>
              <a:rPr lang="el-GR" sz="2400" dirty="0"/>
              <a:t>τάξης: </a:t>
            </a:r>
            <a:r>
              <a:rPr lang="el-GR" sz="2400" dirty="0" smtClean="0"/>
              <a:t>εργασία </a:t>
            </a:r>
            <a:r>
              <a:rPr lang="el-GR" sz="2400" dirty="0"/>
              <a:t>σε </a:t>
            </a:r>
            <a:r>
              <a:rPr lang="el-GR" sz="2400" dirty="0" smtClean="0"/>
              <a:t>ομάδες</a:t>
            </a:r>
            <a:endParaRPr lang="el-GR" sz="2400" dirty="0"/>
          </a:p>
          <a:p>
            <a:pPr lvl="1">
              <a:buFont typeface="Arial" pitchFamily="34" charset="0"/>
              <a:buChar char="•"/>
            </a:pPr>
            <a:r>
              <a:rPr lang="el-GR" sz="2400" dirty="0"/>
              <a:t>Ρόλος του διδάσκοντα: διδακτικός, ενθαρρυντικός, συμβουλευτικός, </a:t>
            </a:r>
            <a:r>
              <a:rPr lang="el-GR" sz="2400" dirty="0" smtClean="0"/>
              <a:t>συντονιστικός</a:t>
            </a:r>
          </a:p>
          <a:p>
            <a:pPr lvl="1">
              <a:buFont typeface="Arial" pitchFamily="34" charset="0"/>
              <a:buChar char="•"/>
            </a:pPr>
            <a:r>
              <a:rPr lang="el-GR" sz="2400" dirty="0" smtClean="0"/>
              <a:t>Σύνδεση </a:t>
            </a:r>
            <a:r>
              <a:rPr lang="el-GR" sz="2400" dirty="0"/>
              <a:t>με τον διδακτικό στόχο: επισήμανση του κοινωνικού προβλήματος της βίας στον αθλητισμό, εξοικείωση με τις ΤΠΕ ως εργαλεία και πηγές μάθησης, καθώς και γνωριμία με την </a:t>
            </a:r>
            <a:r>
              <a:rPr lang="el-GR" sz="2400" dirty="0" err="1"/>
              <a:t>ed</a:t>
            </a:r>
            <a:r>
              <a:rPr lang="el-GR" sz="2400" dirty="0"/>
              <a:t> </a:t>
            </a:r>
            <a:r>
              <a:rPr lang="el-GR" sz="2400" dirty="0" err="1"/>
              <a:t>modo</a:t>
            </a:r>
            <a:r>
              <a:rPr lang="el-GR" sz="2400" dirty="0"/>
              <a:t> και αξιοποίηση των δυνατοτήτων της στο πλαίσιο του ψηφιακού </a:t>
            </a:r>
            <a:r>
              <a:rPr lang="el-GR" sz="2400" dirty="0" err="1"/>
              <a:t>γραμματισμού</a:t>
            </a:r>
            <a:r>
              <a:rPr lang="el-GR" sz="2400" dirty="0"/>
              <a:t>. </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S_Open-Educational-Practices-ppt-Template-v2.0_20_11_2017">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DS-ΙΙ Open-Educational-Practices-ppt-Template v2.0 - 2017-08-31.pptx" id="{BA600860-33AF-443E-BE10-1A8EC187438B}" vid="{99864185-3038-4E8D-BBE2-32E2B733FF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DS-II-Open-Educational-Practices-ppt-Template-v2.0-Ianouarios-2018</Template>
  <TotalTime>132</TotalTime>
  <Words>1719</Words>
  <Application>Microsoft Office PowerPoint</Application>
  <PresentationFormat>Προβολή στην οθόνη (4:3)</PresentationFormat>
  <Paragraphs>180</Paragraphs>
  <Slides>26</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26</vt:i4>
      </vt:variant>
    </vt:vector>
  </HeadingPairs>
  <TitlesOfParts>
    <vt:vector size="35" baseType="lpstr">
      <vt:lpstr>Arial</vt:lpstr>
      <vt:lpstr>Book Antiqua</vt:lpstr>
      <vt:lpstr>Calibri</vt:lpstr>
      <vt:lpstr>Cambria</vt:lpstr>
      <vt:lpstr>Franklin Gothic Book</vt:lpstr>
      <vt:lpstr>Perpetua</vt:lpstr>
      <vt:lpstr>Tunga</vt:lpstr>
      <vt:lpstr>Wingdings</vt:lpstr>
      <vt:lpstr>DS_Open-Educational-Practices-ppt-Template-v2.0_20_11_2017</vt:lpstr>
      <vt:lpstr>ΑΘΛΗΤΙΣΜΟΣ ΚΑΙ ΒΙΑ</vt:lpstr>
      <vt:lpstr>ΣΥΝΤΟΜΗ ΠΕΡΙΓΡΑΦΗ</vt:lpstr>
      <vt:lpstr>ΣΧΕΔΙΑΣΜΟΣ ΤΗΣ ανοιχτησ εκπαιδευτικησ ΠΡΑΚΤΙΚΗΣ</vt:lpstr>
      <vt:lpstr>ΣΤΟΙΧΕΙΑ ΣΧΕΔΙΑΣΜΟΥ </vt:lpstr>
      <vt:lpstr>ΔΙΔΑΚΤΙΚΟΙ ΣΤΟΧΟΙ</vt:lpstr>
      <vt:lpstr>ΠΡΑΓΜΑΤΟΠΟΙΗΣΗ ΤΗΣ ανοιχτησ εκπαιδευτικησ ΠΡΑΚΤΙΚΗΣ</vt:lpstr>
      <vt:lpstr>ΣΤΟΙΧΕΙΑ ΠΡΑΓΜΑΤΟΠΟΙΗΣΗΣ  ΤΗΣ ανοιχτησ εκπαιδευτικησ ΠΡΑΚΤΙΚΗΣ   </vt:lpstr>
      <vt:lpstr>ΣΤΟΙΧΕΙΑ ΠΡΑΓΜΑΤΟΠΟΙΗΣΗΣ  ΤΗΣ ανοιχτησ εκπαιδευτικησ ΠΡΑΚΤΙΚΗΣ </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Παρουσίαση του PowerPoint</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Παρουσίαση του PowerPoint</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Παρουσίαση του PowerPoint</vt:lpstr>
      <vt:lpstr>ΣΤΟΙΧΕΙΑ ΤΕΚΜΗΡΙΩΣΗΣ ΚΑΙ ΕΠΕΚΤΑΣΗΣ</vt:lpstr>
      <vt:lpstr> ΑΠΟΤΕΛΕΣΜΑΤΑ - ΑΝΤΙΚΤΥΠΟΣ </vt:lpstr>
      <vt:lpstr>ΑΠΡΟΣΜΕΝΑ ΓΕΓΟΝΟΤΑ </vt:lpstr>
      <vt:lpstr>ΕΚΠΑΙΔΕΥΤΙΚΗ ΤΕΧΝΙΚΗ  ΣΕ ΣΗΜΑΝΤΙΚΑ ΣΤΙΓΜΙΟΤΥΠΑ</vt:lpstr>
      <vt:lpstr>ΣΧΕΣΗ ΜΕ ΑΛΛΕΣ ΑΝΟΙΧΤΕΣ ΕΚΠΑΙΔΕΥΤΙΚΕΣ ΠΡΑΚΤΙΚΕΣ</vt:lpstr>
      <vt:lpstr> ΠΡΟΣΘΕΤΟ ΥΛΙΚΟ ΠΟΥ ΑΞΙΟΠΟΙΗΘΗΚΕ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ανοιχτησ ΕΚΠΑΙΔΕΥΤΙΚΗΣ ΠΡΑΚΤΙΚΗΣ</dc:title>
  <dc:creator>vgkamas</dc:creator>
  <cp:lastModifiedBy>Σμαράγδα Φαρίδου</cp:lastModifiedBy>
  <cp:revision>15</cp:revision>
  <dcterms:created xsi:type="dcterms:W3CDTF">2018-01-22T12:05:13Z</dcterms:created>
  <dcterms:modified xsi:type="dcterms:W3CDTF">2018-10-25T15:20:55Z</dcterms:modified>
</cp:coreProperties>
</file>