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1"/>
  </p:notesMasterIdLst>
  <p:sldIdLst>
    <p:sldId id="256" r:id="rId2"/>
    <p:sldId id="258" r:id="rId3"/>
    <p:sldId id="262" r:id="rId4"/>
    <p:sldId id="271" r:id="rId5"/>
    <p:sldId id="332" r:id="rId6"/>
    <p:sldId id="272" r:id="rId7"/>
    <p:sldId id="326" r:id="rId8"/>
    <p:sldId id="327" r:id="rId9"/>
    <p:sldId id="328" r:id="rId10"/>
    <p:sldId id="263" r:id="rId11"/>
    <p:sldId id="257" r:id="rId12"/>
    <p:sldId id="273" r:id="rId13"/>
    <p:sldId id="260" r:id="rId14"/>
    <p:sldId id="266" r:id="rId15"/>
    <p:sldId id="274" r:id="rId16"/>
    <p:sldId id="285" r:id="rId17"/>
    <p:sldId id="283" r:id="rId18"/>
    <p:sldId id="344" r:id="rId19"/>
    <p:sldId id="286" r:id="rId20"/>
    <p:sldId id="290" r:id="rId21"/>
    <p:sldId id="287" r:id="rId22"/>
    <p:sldId id="288" r:id="rId23"/>
    <p:sldId id="291" r:id="rId24"/>
    <p:sldId id="294" r:id="rId25"/>
    <p:sldId id="292" r:id="rId26"/>
    <p:sldId id="293" r:id="rId27"/>
    <p:sldId id="289" r:id="rId28"/>
    <p:sldId id="298" r:id="rId29"/>
    <p:sldId id="295" r:id="rId30"/>
    <p:sldId id="296" r:id="rId31"/>
    <p:sldId id="297" r:id="rId32"/>
    <p:sldId id="300" r:id="rId33"/>
    <p:sldId id="301" r:id="rId34"/>
    <p:sldId id="303" r:id="rId35"/>
    <p:sldId id="306" r:id="rId36"/>
    <p:sldId id="304" r:id="rId37"/>
    <p:sldId id="305" r:id="rId38"/>
    <p:sldId id="299" r:id="rId39"/>
    <p:sldId id="311" r:id="rId40"/>
    <p:sldId id="308" r:id="rId41"/>
    <p:sldId id="309" r:id="rId42"/>
    <p:sldId id="307" r:id="rId43"/>
    <p:sldId id="312" r:id="rId44"/>
    <p:sldId id="314" r:id="rId45"/>
    <p:sldId id="313" r:id="rId46"/>
    <p:sldId id="317" r:id="rId47"/>
    <p:sldId id="315" r:id="rId48"/>
    <p:sldId id="316" r:id="rId49"/>
    <p:sldId id="310" r:id="rId50"/>
    <p:sldId id="318" r:id="rId51"/>
    <p:sldId id="319" r:id="rId52"/>
    <p:sldId id="320" r:id="rId53"/>
    <p:sldId id="324" r:id="rId54"/>
    <p:sldId id="321" r:id="rId55"/>
    <p:sldId id="261" r:id="rId56"/>
    <p:sldId id="265" r:id="rId57"/>
    <p:sldId id="268" r:id="rId58"/>
    <p:sldId id="334" r:id="rId59"/>
    <p:sldId id="333" r:id="rId60"/>
    <p:sldId id="336" r:id="rId61"/>
    <p:sldId id="340" r:id="rId62"/>
    <p:sldId id="339" r:id="rId63"/>
    <p:sldId id="338" r:id="rId64"/>
    <p:sldId id="275" r:id="rId65"/>
    <p:sldId id="270" r:id="rId66"/>
    <p:sldId id="277" r:id="rId67"/>
    <p:sldId id="279" r:id="rId68"/>
    <p:sldId id="280" r:id="rId69"/>
    <p:sldId id="278"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5" d="100"/>
          <a:sy n="105" d="100"/>
        </p:scale>
        <p:origin x="-7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A07EB3-D309-427B-808F-727F62B142C4}" type="doc">
      <dgm:prSet loTypeId="urn:diagrams.loki3.com/BracketList+Icon" loCatId="list" qsTypeId="urn:microsoft.com/office/officeart/2005/8/quickstyle/simple1" qsCatId="simple" csTypeId="urn:microsoft.com/office/officeart/2005/8/colors/colorful1#1" csCatId="colorful" phldr="1"/>
      <dgm:spPr/>
      <dgm:t>
        <a:bodyPr/>
        <a:lstStyle/>
        <a:p>
          <a:endParaRPr lang="el-GR"/>
        </a:p>
      </dgm:t>
    </dgm:pt>
    <dgm:pt modelId="{CA0768B2-B346-4AF9-A3B4-C3F39516B349}">
      <dgm:prSet phldrT="[Κείμενο]" custT="1"/>
      <dgm:spPr/>
      <dgm:t>
        <a:bodyPr/>
        <a:lstStyle/>
        <a:p>
          <a:r>
            <a:rPr lang="el-GR" sz="1800" dirty="0" smtClean="0"/>
            <a:t>Οι μαθητές</a:t>
          </a:r>
          <a:endParaRPr lang="el-GR" sz="1800" dirty="0"/>
        </a:p>
      </dgm:t>
    </dgm:pt>
    <dgm:pt modelId="{AF701C09-937D-449E-83D4-B7AF0506AE5C}" type="parTrans" cxnId="{34B35657-45A5-4140-8E9C-AA8832B1632B}">
      <dgm:prSet/>
      <dgm:spPr/>
      <dgm:t>
        <a:bodyPr/>
        <a:lstStyle/>
        <a:p>
          <a:endParaRPr lang="el-GR"/>
        </a:p>
      </dgm:t>
    </dgm:pt>
    <dgm:pt modelId="{80FC09CA-7F7A-4439-862B-D75AB9FA54CE}" type="sibTrans" cxnId="{34B35657-45A5-4140-8E9C-AA8832B1632B}">
      <dgm:prSet/>
      <dgm:spPr/>
      <dgm:t>
        <a:bodyPr/>
        <a:lstStyle/>
        <a:p>
          <a:endParaRPr lang="el-GR"/>
        </a:p>
      </dgm:t>
    </dgm:pt>
    <dgm:pt modelId="{51A29D62-20FF-41D0-BD03-5A52B8AF5458}">
      <dgm:prSet phldrT="[Κείμενο]" custT="1"/>
      <dgm:spPr/>
      <dgm:t>
        <a:bodyPr/>
        <a:lstStyle/>
        <a:p>
          <a:r>
            <a:rPr lang="el-GR" sz="1300" b="1" dirty="0" smtClean="0"/>
            <a:t>Λειτούργησαν ως υπεύθυνοι ερευνητές αλλά και ως υπεύθυνοι και ενεργοί πολίτες.</a:t>
          </a:r>
          <a:endParaRPr lang="el-GR" sz="1300" b="1" dirty="0"/>
        </a:p>
      </dgm:t>
    </dgm:pt>
    <dgm:pt modelId="{25A51ECC-502E-4369-B234-D02C8C537FCF}" type="parTrans" cxnId="{2E0413B4-1994-467F-808E-44C8DD893775}">
      <dgm:prSet/>
      <dgm:spPr/>
      <dgm:t>
        <a:bodyPr/>
        <a:lstStyle/>
        <a:p>
          <a:endParaRPr lang="el-GR"/>
        </a:p>
      </dgm:t>
    </dgm:pt>
    <dgm:pt modelId="{16E47EA0-51F7-476D-AA36-AF122554D2DA}" type="sibTrans" cxnId="{2E0413B4-1994-467F-808E-44C8DD893775}">
      <dgm:prSet/>
      <dgm:spPr/>
      <dgm:t>
        <a:bodyPr/>
        <a:lstStyle/>
        <a:p>
          <a:endParaRPr lang="el-GR"/>
        </a:p>
      </dgm:t>
    </dgm:pt>
    <dgm:pt modelId="{2664B354-8331-4F43-82EE-BC26E9CAFB14}">
      <dgm:prSet phldrT="[Κείμενο]" custT="1"/>
      <dgm:spPr/>
      <dgm:t>
        <a:bodyPr/>
        <a:lstStyle/>
        <a:p>
          <a:r>
            <a:rPr lang="el-GR" sz="1800" dirty="0" smtClean="0"/>
            <a:t>Οι εκπαιδευτικοί</a:t>
          </a:r>
          <a:endParaRPr lang="el-GR" sz="1800" dirty="0"/>
        </a:p>
      </dgm:t>
    </dgm:pt>
    <dgm:pt modelId="{4256DBC4-EEE5-434F-B114-2D070B57A826}" type="parTrans" cxnId="{3B67B2EB-38A1-42BF-9016-61E009574446}">
      <dgm:prSet/>
      <dgm:spPr/>
      <dgm:t>
        <a:bodyPr/>
        <a:lstStyle/>
        <a:p>
          <a:endParaRPr lang="el-GR"/>
        </a:p>
      </dgm:t>
    </dgm:pt>
    <dgm:pt modelId="{C54A0B90-4CE6-4212-B5EC-7FFD2F6ECCA9}" type="sibTrans" cxnId="{3B67B2EB-38A1-42BF-9016-61E009574446}">
      <dgm:prSet/>
      <dgm:spPr/>
      <dgm:t>
        <a:bodyPr/>
        <a:lstStyle/>
        <a:p>
          <a:endParaRPr lang="el-GR"/>
        </a:p>
      </dgm:t>
    </dgm:pt>
    <dgm:pt modelId="{80B05D76-9326-48B5-98F8-224B950E1C61}">
      <dgm:prSet phldrT="[Κείμενο]" custT="1"/>
      <dgm:spPr/>
      <dgm:t>
        <a:bodyPr/>
        <a:lstStyle/>
        <a:p>
          <a:r>
            <a:rPr lang="el-GR" sz="1300" b="1" dirty="0" smtClean="0"/>
            <a:t>Εμπλούτισαν τις γνώσεις τους.</a:t>
          </a:r>
          <a:endParaRPr lang="el-GR" sz="1300" b="1" dirty="0"/>
        </a:p>
      </dgm:t>
    </dgm:pt>
    <dgm:pt modelId="{1D296563-50E6-45C7-91A4-CFD15A690BFC}" type="parTrans" cxnId="{2120EBAB-7095-41CC-AE29-3E3C37A80562}">
      <dgm:prSet/>
      <dgm:spPr/>
      <dgm:t>
        <a:bodyPr/>
        <a:lstStyle/>
        <a:p>
          <a:endParaRPr lang="el-GR"/>
        </a:p>
      </dgm:t>
    </dgm:pt>
    <dgm:pt modelId="{3282DCFA-984B-4FF6-88C4-5C68D5A320D6}" type="sibTrans" cxnId="{2120EBAB-7095-41CC-AE29-3E3C37A80562}">
      <dgm:prSet/>
      <dgm:spPr/>
      <dgm:t>
        <a:bodyPr/>
        <a:lstStyle/>
        <a:p>
          <a:endParaRPr lang="el-GR"/>
        </a:p>
      </dgm:t>
    </dgm:pt>
    <dgm:pt modelId="{96797FB6-9E39-4DE3-8CAC-036BA7FED644}">
      <dgm:prSet phldrT="[Κείμενο]" custT="1"/>
      <dgm:spPr/>
      <dgm:t>
        <a:bodyPr/>
        <a:lstStyle/>
        <a:p>
          <a:r>
            <a:rPr lang="el-GR" sz="1800" dirty="0" smtClean="0"/>
            <a:t>Το σχολείο</a:t>
          </a:r>
          <a:endParaRPr lang="el-GR" sz="1800" dirty="0"/>
        </a:p>
      </dgm:t>
    </dgm:pt>
    <dgm:pt modelId="{F3E519AE-ADA4-46CC-8C43-CE11D368F16A}" type="parTrans" cxnId="{860A9A11-D6B3-4395-A371-7BFFB480DAEF}">
      <dgm:prSet/>
      <dgm:spPr/>
      <dgm:t>
        <a:bodyPr/>
        <a:lstStyle/>
        <a:p>
          <a:endParaRPr lang="el-GR"/>
        </a:p>
      </dgm:t>
    </dgm:pt>
    <dgm:pt modelId="{A6EBC697-9B38-4017-818B-3697BBE1430B}" type="sibTrans" cxnId="{860A9A11-D6B3-4395-A371-7BFFB480DAEF}">
      <dgm:prSet/>
      <dgm:spPr/>
      <dgm:t>
        <a:bodyPr/>
        <a:lstStyle/>
        <a:p>
          <a:endParaRPr lang="el-GR"/>
        </a:p>
      </dgm:t>
    </dgm:pt>
    <dgm:pt modelId="{CE1F4F9C-2921-4317-A49B-B2405A16828B}">
      <dgm:prSet phldrT="[Κείμενο]" custT="1"/>
      <dgm:spPr/>
      <dgm:t>
        <a:bodyPr/>
        <a:lstStyle/>
        <a:p>
          <a:r>
            <a:rPr lang="el-GR" sz="1400" b="1" dirty="0" smtClean="0"/>
            <a:t>Ξέφυγε από το συμβατικό πλαίσιο λειτουργίας.</a:t>
          </a:r>
          <a:endParaRPr lang="el-GR" sz="1400" b="1" dirty="0"/>
        </a:p>
      </dgm:t>
    </dgm:pt>
    <dgm:pt modelId="{A732B6F8-930D-450B-A780-2DA472079E7C}" type="parTrans" cxnId="{41FA4AEA-2130-46B9-BFF1-DAB5686E4D68}">
      <dgm:prSet/>
      <dgm:spPr/>
      <dgm:t>
        <a:bodyPr/>
        <a:lstStyle/>
        <a:p>
          <a:endParaRPr lang="el-GR"/>
        </a:p>
      </dgm:t>
    </dgm:pt>
    <dgm:pt modelId="{2D047769-6BA5-4371-9457-5C4F321C4000}" type="sibTrans" cxnId="{41FA4AEA-2130-46B9-BFF1-DAB5686E4D68}">
      <dgm:prSet/>
      <dgm:spPr/>
      <dgm:t>
        <a:bodyPr/>
        <a:lstStyle/>
        <a:p>
          <a:endParaRPr lang="el-GR"/>
        </a:p>
      </dgm:t>
    </dgm:pt>
    <dgm:pt modelId="{039938BB-6BFB-47B6-8441-36C16CCD6251}">
      <dgm:prSet phldrT="[Κείμενο]" custT="1"/>
      <dgm:spPr/>
      <dgm:t>
        <a:bodyPr/>
        <a:lstStyle/>
        <a:p>
          <a:endParaRPr lang="el-GR" sz="1200" dirty="0"/>
        </a:p>
      </dgm:t>
    </dgm:pt>
    <dgm:pt modelId="{8F9AE734-5981-4BF8-BF8A-6534C3B3B01B}" type="parTrans" cxnId="{AF9DE984-6FB7-4836-8F5C-F1E755B44212}">
      <dgm:prSet/>
      <dgm:spPr/>
      <dgm:t>
        <a:bodyPr/>
        <a:lstStyle/>
        <a:p>
          <a:endParaRPr lang="el-GR"/>
        </a:p>
      </dgm:t>
    </dgm:pt>
    <dgm:pt modelId="{09BB6222-5773-4800-B35F-09E2E5797E26}" type="sibTrans" cxnId="{AF9DE984-6FB7-4836-8F5C-F1E755B44212}">
      <dgm:prSet/>
      <dgm:spPr/>
      <dgm:t>
        <a:bodyPr/>
        <a:lstStyle/>
        <a:p>
          <a:endParaRPr lang="el-GR"/>
        </a:p>
      </dgm:t>
    </dgm:pt>
    <dgm:pt modelId="{EEB7508E-3522-4400-A734-F1B61D3C5456}">
      <dgm:prSet phldrT="[Κείμενο]" custT="1"/>
      <dgm:spPr/>
      <dgm:t>
        <a:bodyPr/>
        <a:lstStyle/>
        <a:p>
          <a:r>
            <a:rPr lang="el-GR" sz="1400" b="1" dirty="0" smtClean="0"/>
            <a:t>Λειτούργησε ως θύλακας δημιουργικής συνεργασίας εκπαιδευτικών και μαθητών, ανοιχτός στην τοπική και διαδικτυακή κοινότητα.</a:t>
          </a:r>
          <a:endParaRPr lang="el-GR" sz="1400" b="1" dirty="0"/>
        </a:p>
      </dgm:t>
    </dgm:pt>
    <dgm:pt modelId="{6F10F564-1FC5-4FF8-8FD6-CBA8EAD76789}" type="parTrans" cxnId="{3ED874B1-BBA3-40C2-9A9F-163B2A7B7C7F}">
      <dgm:prSet/>
      <dgm:spPr/>
      <dgm:t>
        <a:bodyPr/>
        <a:lstStyle/>
        <a:p>
          <a:endParaRPr lang="el-GR"/>
        </a:p>
      </dgm:t>
    </dgm:pt>
    <dgm:pt modelId="{683328A6-FF88-4C71-A561-0C7514A917FA}" type="sibTrans" cxnId="{3ED874B1-BBA3-40C2-9A9F-163B2A7B7C7F}">
      <dgm:prSet/>
      <dgm:spPr/>
      <dgm:t>
        <a:bodyPr/>
        <a:lstStyle/>
        <a:p>
          <a:endParaRPr lang="el-GR"/>
        </a:p>
      </dgm:t>
    </dgm:pt>
    <dgm:pt modelId="{DA931052-D685-4B3A-9558-0D4992DD3B67}">
      <dgm:prSet phldrT="[Κείμενο]" custT="1"/>
      <dgm:spPr/>
      <dgm:t>
        <a:bodyPr/>
        <a:lstStyle/>
        <a:p>
          <a:r>
            <a:rPr lang="el-GR" sz="1300" b="1" dirty="0" smtClean="0"/>
            <a:t>Εξοικειώθηκαν με ψηφιακά μέσα και εκπαιδευτικούς </a:t>
          </a:r>
          <a:r>
            <a:rPr lang="el-GR" sz="1300" b="1" dirty="0" err="1" smtClean="0"/>
            <a:t>ιστότοπους</a:t>
          </a:r>
          <a:r>
            <a:rPr lang="el-GR" sz="1300" b="1" dirty="0" smtClean="0"/>
            <a:t>.</a:t>
          </a:r>
          <a:endParaRPr lang="el-GR" sz="1300" b="1" dirty="0"/>
        </a:p>
      </dgm:t>
    </dgm:pt>
    <dgm:pt modelId="{9B4BBF2E-D077-45A6-88CE-46D095227986}" type="parTrans" cxnId="{A9659F9D-F7D6-41F3-822B-B52C649E3D42}">
      <dgm:prSet/>
      <dgm:spPr/>
      <dgm:t>
        <a:bodyPr/>
        <a:lstStyle/>
        <a:p>
          <a:endParaRPr lang="el-GR"/>
        </a:p>
      </dgm:t>
    </dgm:pt>
    <dgm:pt modelId="{A11B8C7D-83F4-462A-BA4B-D2B55D7F921D}" type="sibTrans" cxnId="{A9659F9D-F7D6-41F3-822B-B52C649E3D42}">
      <dgm:prSet/>
      <dgm:spPr/>
      <dgm:t>
        <a:bodyPr/>
        <a:lstStyle/>
        <a:p>
          <a:endParaRPr lang="el-GR"/>
        </a:p>
      </dgm:t>
    </dgm:pt>
    <dgm:pt modelId="{285232D9-6493-4C47-8FB0-56FFECC2C8EA}">
      <dgm:prSet phldrT="[Κείμενο]" custT="1"/>
      <dgm:spPr/>
      <dgm:t>
        <a:bodyPr/>
        <a:lstStyle/>
        <a:p>
          <a:r>
            <a:rPr lang="el-GR" sz="1300" b="1" dirty="0" smtClean="0"/>
            <a:t>Συνεργάστηκαν γόνιμα με τους/τις μαθητές/</a:t>
          </a:r>
          <a:r>
            <a:rPr lang="el-GR" sz="1300" b="1" dirty="0" err="1" smtClean="0"/>
            <a:t>τριες</a:t>
          </a:r>
          <a:r>
            <a:rPr lang="el-GR" sz="1300" b="1" dirty="0" smtClean="0"/>
            <a:t> και τους/τις συναδέρφους τους.</a:t>
          </a:r>
          <a:endParaRPr lang="el-GR" sz="1300" b="1" dirty="0"/>
        </a:p>
      </dgm:t>
    </dgm:pt>
    <dgm:pt modelId="{F389F557-5A39-4F5A-A7C9-918478FA9D8E}" type="parTrans" cxnId="{250D10E4-27E0-4935-A030-4CEA6431B18B}">
      <dgm:prSet/>
      <dgm:spPr/>
      <dgm:t>
        <a:bodyPr/>
        <a:lstStyle/>
        <a:p>
          <a:endParaRPr lang="el-GR"/>
        </a:p>
      </dgm:t>
    </dgm:pt>
    <dgm:pt modelId="{5DEA78E5-DA93-4970-8851-2A2D194222E3}" type="sibTrans" cxnId="{250D10E4-27E0-4935-A030-4CEA6431B18B}">
      <dgm:prSet/>
      <dgm:spPr/>
      <dgm:t>
        <a:bodyPr/>
        <a:lstStyle/>
        <a:p>
          <a:endParaRPr lang="el-GR"/>
        </a:p>
      </dgm:t>
    </dgm:pt>
    <dgm:pt modelId="{D1B54B3F-E0C6-48B6-9822-E96BAD5C6CF4}">
      <dgm:prSet phldrT="[Κείμενο]" custT="1"/>
      <dgm:spPr/>
      <dgm:t>
        <a:bodyPr/>
        <a:lstStyle/>
        <a:p>
          <a:r>
            <a:rPr lang="el-GR" sz="1300" b="1" dirty="0" smtClean="0"/>
            <a:t>Άντλησαν ικανοποίηση από τη συμμετοχή τους στη συγκεκριμένη πρακτική.</a:t>
          </a:r>
          <a:endParaRPr lang="el-GR" sz="1300" b="1" dirty="0"/>
        </a:p>
      </dgm:t>
    </dgm:pt>
    <dgm:pt modelId="{62CE1829-E87B-465E-A1C7-9245DCF4D805}" type="parTrans" cxnId="{66EC107A-7E58-4D35-93A6-57D2944DB370}">
      <dgm:prSet/>
      <dgm:spPr/>
      <dgm:t>
        <a:bodyPr/>
        <a:lstStyle/>
        <a:p>
          <a:endParaRPr lang="el-GR"/>
        </a:p>
      </dgm:t>
    </dgm:pt>
    <dgm:pt modelId="{F7F6C374-A30F-484B-A239-B29F9BE8195E}" type="sibTrans" cxnId="{66EC107A-7E58-4D35-93A6-57D2944DB370}">
      <dgm:prSet/>
      <dgm:spPr/>
      <dgm:t>
        <a:bodyPr/>
        <a:lstStyle/>
        <a:p>
          <a:endParaRPr lang="el-GR"/>
        </a:p>
      </dgm:t>
    </dgm:pt>
    <dgm:pt modelId="{B803423A-843B-46B9-85B7-4AC7E1622BBD}">
      <dgm:prSet phldrT="[Κείμενο]" custT="1"/>
      <dgm:spPr/>
      <dgm:t>
        <a:bodyPr/>
        <a:lstStyle/>
        <a:p>
          <a:r>
            <a:rPr lang="el-GR" sz="1300" b="1" dirty="0" smtClean="0"/>
            <a:t>Συνεργάστηκαν εποικοδομητικά με εκπαιδευτικούς και μέλη της πανεπιστημιακής κοινότητας και διαχειρίστηκαν τη συνεργασία αυτή με ωριμότητα.</a:t>
          </a:r>
          <a:endParaRPr lang="el-GR" sz="1300" b="1" dirty="0"/>
        </a:p>
      </dgm:t>
    </dgm:pt>
    <dgm:pt modelId="{C70D0318-B1E7-4F11-B3F6-8B24E1D4C655}" type="parTrans" cxnId="{DE28CFAF-6549-49A0-B5A4-E3625821A29D}">
      <dgm:prSet/>
      <dgm:spPr/>
      <dgm:t>
        <a:bodyPr/>
        <a:lstStyle/>
        <a:p>
          <a:endParaRPr lang="el-GR"/>
        </a:p>
      </dgm:t>
    </dgm:pt>
    <dgm:pt modelId="{6DA4AD7B-510A-40D8-991E-D86A8FB82F46}" type="sibTrans" cxnId="{DE28CFAF-6549-49A0-B5A4-E3625821A29D}">
      <dgm:prSet/>
      <dgm:spPr/>
      <dgm:t>
        <a:bodyPr/>
        <a:lstStyle/>
        <a:p>
          <a:endParaRPr lang="el-GR"/>
        </a:p>
      </dgm:t>
    </dgm:pt>
    <dgm:pt modelId="{EAB6A65E-3702-4A02-8397-DC3D75AC63FE}">
      <dgm:prSet custT="1"/>
      <dgm:spPr/>
      <dgm:t>
        <a:bodyPr/>
        <a:lstStyle/>
        <a:p>
          <a:r>
            <a:rPr lang="el-GR" sz="1300" b="1" dirty="0" smtClean="0"/>
            <a:t>Συμμετείχαν στην όλη διαδικασία με ιδιαίτερη διάθεση και προθυμία.</a:t>
          </a:r>
          <a:endParaRPr lang="el-GR" sz="1300" b="1" dirty="0"/>
        </a:p>
      </dgm:t>
    </dgm:pt>
    <dgm:pt modelId="{61FD8238-6A02-4104-AC8B-DBCFF8A85A04}" type="parTrans" cxnId="{D50247FC-2AFF-4CEF-8795-70DDDED90484}">
      <dgm:prSet/>
      <dgm:spPr/>
      <dgm:t>
        <a:bodyPr/>
        <a:lstStyle/>
        <a:p>
          <a:endParaRPr lang="el-GR"/>
        </a:p>
      </dgm:t>
    </dgm:pt>
    <dgm:pt modelId="{3642B840-EF69-4E06-BCC6-A2195AE66715}" type="sibTrans" cxnId="{D50247FC-2AFF-4CEF-8795-70DDDED90484}">
      <dgm:prSet/>
      <dgm:spPr/>
      <dgm:t>
        <a:bodyPr/>
        <a:lstStyle/>
        <a:p>
          <a:endParaRPr lang="el-GR"/>
        </a:p>
      </dgm:t>
    </dgm:pt>
    <dgm:pt modelId="{76516876-2766-4851-81FB-00CA69392BB7}">
      <dgm:prSet custT="1"/>
      <dgm:spPr/>
      <dgm:t>
        <a:bodyPr/>
        <a:lstStyle/>
        <a:p>
          <a:r>
            <a:rPr lang="el-GR" sz="1300" b="1" dirty="0" smtClean="0"/>
            <a:t>Αισθάνθηκαν υπερήφανοι για το αποτέλεσμα και την απήχηση της δουλειάς τους.</a:t>
          </a:r>
          <a:endParaRPr lang="el-GR" sz="1300" b="1" dirty="0"/>
        </a:p>
      </dgm:t>
    </dgm:pt>
    <dgm:pt modelId="{DAA43DDF-1C6F-4FBD-9836-7F30C8F3E646}" type="parTrans" cxnId="{7B170529-D435-4CD3-AB3D-D7E21C6ED69F}">
      <dgm:prSet/>
      <dgm:spPr/>
      <dgm:t>
        <a:bodyPr/>
        <a:lstStyle/>
        <a:p>
          <a:endParaRPr lang="el-GR"/>
        </a:p>
      </dgm:t>
    </dgm:pt>
    <dgm:pt modelId="{AAD35E3B-7C89-4F65-983E-19F052AA5578}" type="sibTrans" cxnId="{7B170529-D435-4CD3-AB3D-D7E21C6ED69F}">
      <dgm:prSet/>
      <dgm:spPr/>
      <dgm:t>
        <a:bodyPr/>
        <a:lstStyle/>
        <a:p>
          <a:endParaRPr lang="el-GR"/>
        </a:p>
      </dgm:t>
    </dgm:pt>
    <dgm:pt modelId="{0C3FFB45-CF60-4E65-A2E4-0D86B6C840DE}">
      <dgm:prSet phldrT="[Κείμενο]" custT="1"/>
      <dgm:spPr/>
      <dgm:t>
        <a:bodyPr/>
        <a:lstStyle/>
        <a:p>
          <a:endParaRPr lang="el-GR" sz="1300" b="1" dirty="0"/>
        </a:p>
      </dgm:t>
    </dgm:pt>
    <dgm:pt modelId="{572BC9F5-AB2B-4036-A25E-999893D3C5EC}" type="parTrans" cxnId="{701B1083-7407-40DE-B483-B6537070EA1D}">
      <dgm:prSet/>
      <dgm:spPr/>
    </dgm:pt>
    <dgm:pt modelId="{19E98BB8-A1C2-4718-B794-FA1B8A5F2A08}" type="sibTrans" cxnId="{701B1083-7407-40DE-B483-B6537070EA1D}">
      <dgm:prSet/>
      <dgm:spPr/>
    </dgm:pt>
    <dgm:pt modelId="{39EF29DE-A566-44BD-8F7A-0B242FB6E969}" type="pres">
      <dgm:prSet presAssocID="{4DA07EB3-D309-427B-808F-727F62B142C4}" presName="Name0" presStyleCnt="0">
        <dgm:presLayoutVars>
          <dgm:dir/>
          <dgm:animLvl val="lvl"/>
          <dgm:resizeHandles val="exact"/>
        </dgm:presLayoutVars>
      </dgm:prSet>
      <dgm:spPr/>
      <dgm:t>
        <a:bodyPr/>
        <a:lstStyle/>
        <a:p>
          <a:endParaRPr lang="el-GR"/>
        </a:p>
      </dgm:t>
    </dgm:pt>
    <dgm:pt modelId="{9B2A21DB-C621-473A-8226-0A25C515B69D}" type="pres">
      <dgm:prSet presAssocID="{CA0768B2-B346-4AF9-A3B4-C3F39516B349}" presName="linNode" presStyleCnt="0"/>
      <dgm:spPr/>
    </dgm:pt>
    <dgm:pt modelId="{812E0A78-FE78-4D9C-8AAA-50F2BA56876D}" type="pres">
      <dgm:prSet presAssocID="{CA0768B2-B346-4AF9-A3B4-C3F39516B349}" presName="parTx" presStyleLbl="revTx" presStyleIdx="0" presStyleCnt="3">
        <dgm:presLayoutVars>
          <dgm:chMax val="1"/>
          <dgm:bulletEnabled val="1"/>
        </dgm:presLayoutVars>
      </dgm:prSet>
      <dgm:spPr/>
      <dgm:t>
        <a:bodyPr/>
        <a:lstStyle/>
        <a:p>
          <a:endParaRPr lang="el-GR"/>
        </a:p>
      </dgm:t>
    </dgm:pt>
    <dgm:pt modelId="{554486A2-CF65-4865-AD49-B3751B42D4D9}" type="pres">
      <dgm:prSet presAssocID="{CA0768B2-B346-4AF9-A3B4-C3F39516B349}" presName="bracket" presStyleLbl="parChTrans1D1" presStyleIdx="0" presStyleCnt="3"/>
      <dgm:spPr/>
    </dgm:pt>
    <dgm:pt modelId="{03D3E9FA-C0EF-4F63-955B-89A82272D2A2}" type="pres">
      <dgm:prSet presAssocID="{CA0768B2-B346-4AF9-A3B4-C3F39516B349}" presName="spH" presStyleCnt="0"/>
      <dgm:spPr/>
    </dgm:pt>
    <dgm:pt modelId="{016209A3-7ABC-42A7-ACA3-B25FEF73EB36}" type="pres">
      <dgm:prSet presAssocID="{CA0768B2-B346-4AF9-A3B4-C3F39516B349}" presName="desTx" presStyleLbl="node1" presStyleIdx="0" presStyleCnt="3">
        <dgm:presLayoutVars>
          <dgm:bulletEnabled val="1"/>
        </dgm:presLayoutVars>
      </dgm:prSet>
      <dgm:spPr/>
      <dgm:t>
        <a:bodyPr/>
        <a:lstStyle/>
        <a:p>
          <a:endParaRPr lang="el-GR"/>
        </a:p>
      </dgm:t>
    </dgm:pt>
    <dgm:pt modelId="{8B6BC83A-A4DC-4BAE-B7E2-5BD652E68304}" type="pres">
      <dgm:prSet presAssocID="{80FC09CA-7F7A-4439-862B-D75AB9FA54CE}" presName="spV" presStyleCnt="0"/>
      <dgm:spPr/>
    </dgm:pt>
    <dgm:pt modelId="{81D52A33-8561-4B20-8F99-A99078D95481}" type="pres">
      <dgm:prSet presAssocID="{2664B354-8331-4F43-82EE-BC26E9CAFB14}" presName="linNode" presStyleCnt="0"/>
      <dgm:spPr/>
    </dgm:pt>
    <dgm:pt modelId="{A6C03B5C-EA49-4F1B-AD9A-0480B9D8FCED}" type="pres">
      <dgm:prSet presAssocID="{2664B354-8331-4F43-82EE-BC26E9CAFB14}" presName="parTx" presStyleLbl="revTx" presStyleIdx="1" presStyleCnt="3">
        <dgm:presLayoutVars>
          <dgm:chMax val="1"/>
          <dgm:bulletEnabled val="1"/>
        </dgm:presLayoutVars>
      </dgm:prSet>
      <dgm:spPr/>
      <dgm:t>
        <a:bodyPr/>
        <a:lstStyle/>
        <a:p>
          <a:endParaRPr lang="el-GR"/>
        </a:p>
      </dgm:t>
    </dgm:pt>
    <dgm:pt modelId="{14A0712D-D4F4-4955-9E0E-1C04CD2D5A2C}" type="pres">
      <dgm:prSet presAssocID="{2664B354-8331-4F43-82EE-BC26E9CAFB14}" presName="bracket" presStyleLbl="parChTrans1D1" presStyleIdx="1" presStyleCnt="3"/>
      <dgm:spPr/>
    </dgm:pt>
    <dgm:pt modelId="{0E6E1496-9885-48F9-8AA9-606FEA2EBC8D}" type="pres">
      <dgm:prSet presAssocID="{2664B354-8331-4F43-82EE-BC26E9CAFB14}" presName="spH" presStyleCnt="0"/>
      <dgm:spPr/>
    </dgm:pt>
    <dgm:pt modelId="{5F734BE4-76EB-428F-A7D6-F324BB0073EE}" type="pres">
      <dgm:prSet presAssocID="{2664B354-8331-4F43-82EE-BC26E9CAFB14}" presName="desTx" presStyleLbl="node1" presStyleIdx="1" presStyleCnt="3" custLinFactNeighborX="-5644" custLinFactNeighborY="-2405">
        <dgm:presLayoutVars>
          <dgm:bulletEnabled val="1"/>
        </dgm:presLayoutVars>
      </dgm:prSet>
      <dgm:spPr/>
      <dgm:t>
        <a:bodyPr/>
        <a:lstStyle/>
        <a:p>
          <a:endParaRPr lang="el-GR"/>
        </a:p>
      </dgm:t>
    </dgm:pt>
    <dgm:pt modelId="{C779FAF8-DE33-4861-8F0D-73334AE31C71}" type="pres">
      <dgm:prSet presAssocID="{C54A0B90-4CE6-4212-B5EC-7FFD2F6ECCA9}" presName="spV" presStyleCnt="0"/>
      <dgm:spPr/>
    </dgm:pt>
    <dgm:pt modelId="{FD2F6498-AFF1-4F03-B8FB-D60499FA3C18}" type="pres">
      <dgm:prSet presAssocID="{96797FB6-9E39-4DE3-8CAC-036BA7FED644}" presName="linNode" presStyleCnt="0"/>
      <dgm:spPr/>
    </dgm:pt>
    <dgm:pt modelId="{360F725B-660B-44F7-93DC-A9B573874872}" type="pres">
      <dgm:prSet presAssocID="{96797FB6-9E39-4DE3-8CAC-036BA7FED644}" presName="parTx" presStyleLbl="revTx" presStyleIdx="2" presStyleCnt="3">
        <dgm:presLayoutVars>
          <dgm:chMax val="1"/>
          <dgm:bulletEnabled val="1"/>
        </dgm:presLayoutVars>
      </dgm:prSet>
      <dgm:spPr/>
      <dgm:t>
        <a:bodyPr/>
        <a:lstStyle/>
        <a:p>
          <a:endParaRPr lang="el-GR"/>
        </a:p>
      </dgm:t>
    </dgm:pt>
    <dgm:pt modelId="{F958385A-3639-4F4F-A193-B209620E727B}" type="pres">
      <dgm:prSet presAssocID="{96797FB6-9E39-4DE3-8CAC-036BA7FED644}" presName="bracket" presStyleLbl="parChTrans1D1" presStyleIdx="2" presStyleCnt="3"/>
      <dgm:spPr/>
    </dgm:pt>
    <dgm:pt modelId="{E6346A8D-5D4D-4C51-8B13-CF37C7823371}" type="pres">
      <dgm:prSet presAssocID="{96797FB6-9E39-4DE3-8CAC-036BA7FED644}" presName="spH" presStyleCnt="0"/>
      <dgm:spPr/>
    </dgm:pt>
    <dgm:pt modelId="{45D52639-6A46-4145-A35F-BAB34474B157}" type="pres">
      <dgm:prSet presAssocID="{96797FB6-9E39-4DE3-8CAC-036BA7FED644}" presName="desTx" presStyleLbl="node1" presStyleIdx="2" presStyleCnt="3">
        <dgm:presLayoutVars>
          <dgm:bulletEnabled val="1"/>
        </dgm:presLayoutVars>
      </dgm:prSet>
      <dgm:spPr/>
      <dgm:t>
        <a:bodyPr/>
        <a:lstStyle/>
        <a:p>
          <a:endParaRPr lang="el-GR"/>
        </a:p>
      </dgm:t>
    </dgm:pt>
  </dgm:ptLst>
  <dgm:cxnLst>
    <dgm:cxn modelId="{2120EBAB-7095-41CC-AE29-3E3C37A80562}" srcId="{2664B354-8331-4F43-82EE-BC26E9CAFB14}" destId="{80B05D76-9326-48B5-98F8-224B950E1C61}" srcOrd="0" destOrd="0" parTransId="{1D296563-50E6-45C7-91A4-CFD15A690BFC}" sibTransId="{3282DCFA-984B-4FF6-88C4-5C68D5A320D6}"/>
    <dgm:cxn modelId="{7B170529-D435-4CD3-AB3D-D7E21C6ED69F}" srcId="{CA0768B2-B346-4AF9-A3B4-C3F39516B349}" destId="{76516876-2766-4851-81FB-00CA69392BB7}" srcOrd="4" destOrd="0" parTransId="{DAA43DDF-1C6F-4FBD-9836-7F30C8F3E646}" sibTransId="{AAD35E3B-7C89-4F65-983E-19F052AA5578}"/>
    <dgm:cxn modelId="{9AB89515-8CBF-4F64-B402-60BD787F9D9B}" type="presOf" srcId="{0C3FFB45-CF60-4E65-A2E4-0D86B6C840DE}" destId="{016209A3-7ABC-42A7-ACA3-B25FEF73EB36}" srcOrd="0" destOrd="0" presId="urn:diagrams.loki3.com/BracketList+Icon"/>
    <dgm:cxn modelId="{E2C5514F-449E-4667-AB8A-1DC2D926E66E}" type="presOf" srcId="{039938BB-6BFB-47B6-8441-36C16CCD6251}" destId="{016209A3-7ABC-42A7-ACA3-B25FEF73EB36}" srcOrd="0" destOrd="5" presId="urn:diagrams.loki3.com/BracketList+Icon"/>
    <dgm:cxn modelId="{701B1083-7407-40DE-B483-B6537070EA1D}" srcId="{CA0768B2-B346-4AF9-A3B4-C3F39516B349}" destId="{0C3FFB45-CF60-4E65-A2E4-0D86B6C840DE}" srcOrd="0" destOrd="0" parTransId="{572BC9F5-AB2B-4036-A25E-999893D3C5EC}" sibTransId="{19E98BB8-A1C2-4718-B794-FA1B8A5F2A08}"/>
    <dgm:cxn modelId="{C066198C-F9AA-4A72-A5F5-B0C5765F1ED5}" type="presOf" srcId="{285232D9-6493-4C47-8FB0-56FFECC2C8EA}" destId="{5F734BE4-76EB-428F-A7D6-F324BB0073EE}" srcOrd="0" destOrd="2" presId="urn:diagrams.loki3.com/BracketList+Icon"/>
    <dgm:cxn modelId="{7FC645F2-CBBE-433F-A928-FB2EF29143C7}" type="presOf" srcId="{CA0768B2-B346-4AF9-A3B4-C3F39516B349}" destId="{812E0A78-FE78-4D9C-8AAA-50F2BA56876D}" srcOrd="0" destOrd="0" presId="urn:diagrams.loki3.com/BracketList+Icon"/>
    <dgm:cxn modelId="{34B35657-45A5-4140-8E9C-AA8832B1632B}" srcId="{4DA07EB3-D309-427B-808F-727F62B142C4}" destId="{CA0768B2-B346-4AF9-A3B4-C3F39516B349}" srcOrd="0" destOrd="0" parTransId="{AF701C09-937D-449E-83D4-B7AF0506AE5C}" sibTransId="{80FC09CA-7F7A-4439-862B-D75AB9FA54CE}"/>
    <dgm:cxn modelId="{F693D1B9-6920-40D0-80C3-7E696104E2E8}" type="presOf" srcId="{CE1F4F9C-2921-4317-A49B-B2405A16828B}" destId="{45D52639-6A46-4145-A35F-BAB34474B157}" srcOrd="0" destOrd="0" presId="urn:diagrams.loki3.com/BracketList+Icon"/>
    <dgm:cxn modelId="{AAD7959C-3043-452A-A08D-EC37698AA0AB}" type="presOf" srcId="{51A29D62-20FF-41D0-BD03-5A52B8AF5458}" destId="{016209A3-7ABC-42A7-ACA3-B25FEF73EB36}" srcOrd="0" destOrd="1" presId="urn:diagrams.loki3.com/BracketList+Icon"/>
    <dgm:cxn modelId="{860A9A11-D6B3-4395-A371-7BFFB480DAEF}" srcId="{4DA07EB3-D309-427B-808F-727F62B142C4}" destId="{96797FB6-9E39-4DE3-8CAC-036BA7FED644}" srcOrd="2" destOrd="0" parTransId="{F3E519AE-ADA4-46CC-8C43-CE11D368F16A}" sibTransId="{A6EBC697-9B38-4017-818B-3697BBE1430B}"/>
    <dgm:cxn modelId="{FE1236B3-3B57-49C9-BE2F-0450F4251499}" type="presOf" srcId="{B803423A-843B-46B9-85B7-4AC7E1622BBD}" destId="{016209A3-7ABC-42A7-ACA3-B25FEF73EB36}" srcOrd="0" destOrd="2" presId="urn:diagrams.loki3.com/BracketList+Icon"/>
    <dgm:cxn modelId="{542B1987-C794-493A-B7C1-75D6E8B0DF64}" type="presOf" srcId="{2664B354-8331-4F43-82EE-BC26E9CAFB14}" destId="{A6C03B5C-EA49-4F1B-AD9A-0480B9D8FCED}" srcOrd="0" destOrd="0" presId="urn:diagrams.loki3.com/BracketList+Icon"/>
    <dgm:cxn modelId="{21E2EC93-34F2-4739-ACB6-1651CA07B512}" type="presOf" srcId="{EAB6A65E-3702-4A02-8397-DC3D75AC63FE}" destId="{016209A3-7ABC-42A7-ACA3-B25FEF73EB36}" srcOrd="0" destOrd="3" presId="urn:diagrams.loki3.com/BracketList+Icon"/>
    <dgm:cxn modelId="{3ED874B1-BBA3-40C2-9A9F-163B2A7B7C7F}" srcId="{96797FB6-9E39-4DE3-8CAC-036BA7FED644}" destId="{EEB7508E-3522-4400-A734-F1B61D3C5456}" srcOrd="1" destOrd="0" parTransId="{6F10F564-1FC5-4FF8-8FD6-CBA8EAD76789}" sibTransId="{683328A6-FF88-4C71-A561-0C7514A917FA}"/>
    <dgm:cxn modelId="{AF9DE984-6FB7-4836-8F5C-F1E755B44212}" srcId="{CA0768B2-B346-4AF9-A3B4-C3F39516B349}" destId="{039938BB-6BFB-47B6-8441-36C16CCD6251}" srcOrd="5" destOrd="0" parTransId="{8F9AE734-5981-4BF8-BF8A-6534C3B3B01B}" sibTransId="{09BB6222-5773-4800-B35F-09E2E5797E26}"/>
    <dgm:cxn modelId="{D50247FC-2AFF-4CEF-8795-70DDDED90484}" srcId="{CA0768B2-B346-4AF9-A3B4-C3F39516B349}" destId="{EAB6A65E-3702-4A02-8397-DC3D75AC63FE}" srcOrd="3" destOrd="0" parTransId="{61FD8238-6A02-4104-AC8B-DBCFF8A85A04}" sibTransId="{3642B840-EF69-4E06-BCC6-A2195AE66715}"/>
    <dgm:cxn modelId="{3F394A8B-81E4-4700-AE59-9F8661E570C9}" type="presOf" srcId="{D1B54B3F-E0C6-48B6-9822-E96BAD5C6CF4}" destId="{5F734BE4-76EB-428F-A7D6-F324BB0073EE}" srcOrd="0" destOrd="3" presId="urn:diagrams.loki3.com/BracketList+Icon"/>
    <dgm:cxn modelId="{17B38842-29B4-4571-A66E-2BCBC8D8E36D}" type="presOf" srcId="{4DA07EB3-D309-427B-808F-727F62B142C4}" destId="{39EF29DE-A566-44BD-8F7A-0B242FB6E969}" srcOrd="0" destOrd="0" presId="urn:diagrams.loki3.com/BracketList+Icon"/>
    <dgm:cxn modelId="{3AD594BB-854E-45E3-B196-6543670A2DD7}" type="presOf" srcId="{76516876-2766-4851-81FB-00CA69392BB7}" destId="{016209A3-7ABC-42A7-ACA3-B25FEF73EB36}" srcOrd="0" destOrd="4" presId="urn:diagrams.loki3.com/BracketList+Icon"/>
    <dgm:cxn modelId="{3B67B2EB-38A1-42BF-9016-61E009574446}" srcId="{4DA07EB3-D309-427B-808F-727F62B142C4}" destId="{2664B354-8331-4F43-82EE-BC26E9CAFB14}" srcOrd="1" destOrd="0" parTransId="{4256DBC4-EEE5-434F-B114-2D070B57A826}" sibTransId="{C54A0B90-4CE6-4212-B5EC-7FFD2F6ECCA9}"/>
    <dgm:cxn modelId="{250D10E4-27E0-4935-A030-4CEA6431B18B}" srcId="{2664B354-8331-4F43-82EE-BC26E9CAFB14}" destId="{285232D9-6493-4C47-8FB0-56FFECC2C8EA}" srcOrd="2" destOrd="0" parTransId="{F389F557-5A39-4F5A-A7C9-918478FA9D8E}" sibTransId="{5DEA78E5-DA93-4970-8851-2A2D194222E3}"/>
    <dgm:cxn modelId="{F24AB3F6-B221-4F75-84EB-DF05B86F2E19}" type="presOf" srcId="{EEB7508E-3522-4400-A734-F1B61D3C5456}" destId="{45D52639-6A46-4145-A35F-BAB34474B157}" srcOrd="0" destOrd="1" presId="urn:diagrams.loki3.com/BracketList+Icon"/>
    <dgm:cxn modelId="{66EC107A-7E58-4D35-93A6-57D2944DB370}" srcId="{2664B354-8331-4F43-82EE-BC26E9CAFB14}" destId="{D1B54B3F-E0C6-48B6-9822-E96BAD5C6CF4}" srcOrd="3" destOrd="0" parTransId="{62CE1829-E87B-465E-A1C7-9245DCF4D805}" sibTransId="{F7F6C374-A30F-484B-A239-B29F9BE8195E}"/>
    <dgm:cxn modelId="{1E5CE6D9-7106-432D-9768-35A7A78412A2}" type="presOf" srcId="{DA931052-D685-4B3A-9558-0D4992DD3B67}" destId="{5F734BE4-76EB-428F-A7D6-F324BB0073EE}" srcOrd="0" destOrd="1" presId="urn:diagrams.loki3.com/BracketList+Icon"/>
    <dgm:cxn modelId="{A987691D-D572-4446-A6BD-F5D336D977D3}" type="presOf" srcId="{96797FB6-9E39-4DE3-8CAC-036BA7FED644}" destId="{360F725B-660B-44F7-93DC-A9B573874872}" srcOrd="0" destOrd="0" presId="urn:diagrams.loki3.com/BracketList+Icon"/>
    <dgm:cxn modelId="{41FA4AEA-2130-46B9-BFF1-DAB5686E4D68}" srcId="{96797FB6-9E39-4DE3-8CAC-036BA7FED644}" destId="{CE1F4F9C-2921-4317-A49B-B2405A16828B}" srcOrd="0" destOrd="0" parTransId="{A732B6F8-930D-450B-A780-2DA472079E7C}" sibTransId="{2D047769-6BA5-4371-9457-5C4F321C4000}"/>
    <dgm:cxn modelId="{2E0413B4-1994-467F-808E-44C8DD893775}" srcId="{CA0768B2-B346-4AF9-A3B4-C3F39516B349}" destId="{51A29D62-20FF-41D0-BD03-5A52B8AF5458}" srcOrd="1" destOrd="0" parTransId="{25A51ECC-502E-4369-B234-D02C8C537FCF}" sibTransId="{16E47EA0-51F7-476D-AA36-AF122554D2DA}"/>
    <dgm:cxn modelId="{A9659F9D-F7D6-41F3-822B-B52C649E3D42}" srcId="{2664B354-8331-4F43-82EE-BC26E9CAFB14}" destId="{DA931052-D685-4B3A-9558-0D4992DD3B67}" srcOrd="1" destOrd="0" parTransId="{9B4BBF2E-D077-45A6-88CE-46D095227986}" sibTransId="{A11B8C7D-83F4-462A-BA4B-D2B55D7F921D}"/>
    <dgm:cxn modelId="{008470F6-4B47-4046-9B1C-8ABD28FD2227}" type="presOf" srcId="{80B05D76-9326-48B5-98F8-224B950E1C61}" destId="{5F734BE4-76EB-428F-A7D6-F324BB0073EE}" srcOrd="0" destOrd="0" presId="urn:diagrams.loki3.com/BracketList+Icon"/>
    <dgm:cxn modelId="{DE28CFAF-6549-49A0-B5A4-E3625821A29D}" srcId="{CA0768B2-B346-4AF9-A3B4-C3F39516B349}" destId="{B803423A-843B-46B9-85B7-4AC7E1622BBD}" srcOrd="2" destOrd="0" parTransId="{C70D0318-B1E7-4F11-B3F6-8B24E1D4C655}" sibTransId="{6DA4AD7B-510A-40D8-991E-D86A8FB82F46}"/>
    <dgm:cxn modelId="{756C4B58-376F-417F-8B16-61F954FF6A92}" type="presParOf" srcId="{39EF29DE-A566-44BD-8F7A-0B242FB6E969}" destId="{9B2A21DB-C621-473A-8226-0A25C515B69D}" srcOrd="0" destOrd="0" presId="urn:diagrams.loki3.com/BracketList+Icon"/>
    <dgm:cxn modelId="{30711933-86F7-49C8-BC22-4095EB4F5694}" type="presParOf" srcId="{9B2A21DB-C621-473A-8226-0A25C515B69D}" destId="{812E0A78-FE78-4D9C-8AAA-50F2BA56876D}" srcOrd="0" destOrd="0" presId="urn:diagrams.loki3.com/BracketList+Icon"/>
    <dgm:cxn modelId="{169A58BD-5F1D-4531-AAEC-E102095C47B2}" type="presParOf" srcId="{9B2A21DB-C621-473A-8226-0A25C515B69D}" destId="{554486A2-CF65-4865-AD49-B3751B42D4D9}" srcOrd="1" destOrd="0" presId="urn:diagrams.loki3.com/BracketList+Icon"/>
    <dgm:cxn modelId="{89C845A0-BFFB-4588-9F9F-5B6354A36060}" type="presParOf" srcId="{9B2A21DB-C621-473A-8226-0A25C515B69D}" destId="{03D3E9FA-C0EF-4F63-955B-89A82272D2A2}" srcOrd="2" destOrd="0" presId="urn:diagrams.loki3.com/BracketList+Icon"/>
    <dgm:cxn modelId="{360596C9-B2B0-4E92-9DC4-E443432F1F3F}" type="presParOf" srcId="{9B2A21DB-C621-473A-8226-0A25C515B69D}" destId="{016209A3-7ABC-42A7-ACA3-B25FEF73EB36}" srcOrd="3" destOrd="0" presId="urn:diagrams.loki3.com/BracketList+Icon"/>
    <dgm:cxn modelId="{3725F5F0-FAD6-4515-AE1E-EEDC17A686AE}" type="presParOf" srcId="{39EF29DE-A566-44BD-8F7A-0B242FB6E969}" destId="{8B6BC83A-A4DC-4BAE-B7E2-5BD652E68304}" srcOrd="1" destOrd="0" presId="urn:diagrams.loki3.com/BracketList+Icon"/>
    <dgm:cxn modelId="{31B91C2D-E664-464E-943B-85FB310EE4AF}" type="presParOf" srcId="{39EF29DE-A566-44BD-8F7A-0B242FB6E969}" destId="{81D52A33-8561-4B20-8F99-A99078D95481}" srcOrd="2" destOrd="0" presId="urn:diagrams.loki3.com/BracketList+Icon"/>
    <dgm:cxn modelId="{D467D92B-F501-462F-BEB1-60EADD0C5313}" type="presParOf" srcId="{81D52A33-8561-4B20-8F99-A99078D95481}" destId="{A6C03B5C-EA49-4F1B-AD9A-0480B9D8FCED}" srcOrd="0" destOrd="0" presId="urn:diagrams.loki3.com/BracketList+Icon"/>
    <dgm:cxn modelId="{24C48F6D-ED4C-4B4E-833E-EF9A07193446}" type="presParOf" srcId="{81D52A33-8561-4B20-8F99-A99078D95481}" destId="{14A0712D-D4F4-4955-9E0E-1C04CD2D5A2C}" srcOrd="1" destOrd="0" presId="urn:diagrams.loki3.com/BracketList+Icon"/>
    <dgm:cxn modelId="{5DC1BD73-0C34-4B58-984C-485047F8CE78}" type="presParOf" srcId="{81D52A33-8561-4B20-8F99-A99078D95481}" destId="{0E6E1496-9885-48F9-8AA9-606FEA2EBC8D}" srcOrd="2" destOrd="0" presId="urn:diagrams.loki3.com/BracketList+Icon"/>
    <dgm:cxn modelId="{92AED92E-C3CB-4DD4-A300-4982669F340F}" type="presParOf" srcId="{81D52A33-8561-4B20-8F99-A99078D95481}" destId="{5F734BE4-76EB-428F-A7D6-F324BB0073EE}" srcOrd="3" destOrd="0" presId="urn:diagrams.loki3.com/BracketList+Icon"/>
    <dgm:cxn modelId="{37255405-A78F-4D95-B64C-467849951D84}" type="presParOf" srcId="{39EF29DE-A566-44BD-8F7A-0B242FB6E969}" destId="{C779FAF8-DE33-4861-8F0D-73334AE31C71}" srcOrd="3" destOrd="0" presId="urn:diagrams.loki3.com/BracketList+Icon"/>
    <dgm:cxn modelId="{91EDF171-BB10-43FA-BD1F-9E040F3A7BF3}" type="presParOf" srcId="{39EF29DE-A566-44BD-8F7A-0B242FB6E969}" destId="{FD2F6498-AFF1-4F03-B8FB-D60499FA3C18}" srcOrd="4" destOrd="0" presId="urn:diagrams.loki3.com/BracketList+Icon"/>
    <dgm:cxn modelId="{A0E01C62-823B-4E1E-B2DA-3B9A10E8E41B}" type="presParOf" srcId="{FD2F6498-AFF1-4F03-B8FB-D60499FA3C18}" destId="{360F725B-660B-44F7-93DC-A9B573874872}" srcOrd="0" destOrd="0" presId="urn:diagrams.loki3.com/BracketList+Icon"/>
    <dgm:cxn modelId="{1E780E67-7AE8-4A10-9200-545146036480}" type="presParOf" srcId="{FD2F6498-AFF1-4F03-B8FB-D60499FA3C18}" destId="{F958385A-3639-4F4F-A193-B209620E727B}" srcOrd="1" destOrd="0" presId="urn:diagrams.loki3.com/BracketList+Icon"/>
    <dgm:cxn modelId="{23B1D62D-2C65-469A-85AF-921D52372E03}" type="presParOf" srcId="{FD2F6498-AFF1-4F03-B8FB-D60499FA3C18}" destId="{E6346A8D-5D4D-4C51-8B13-CF37C7823371}" srcOrd="2" destOrd="0" presId="urn:diagrams.loki3.com/BracketList+Icon"/>
    <dgm:cxn modelId="{891211E6-25E2-4272-BECC-ED6CC92E16A4}" type="presParOf" srcId="{FD2F6498-AFF1-4F03-B8FB-D60499FA3C18}" destId="{45D52639-6A46-4145-A35F-BAB34474B157}"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E0A78-FE78-4D9C-8AAA-50F2BA56876D}">
      <dsp:nvSpPr>
        <dsp:cNvPr id="0" name=""/>
        <dsp:cNvSpPr/>
      </dsp:nvSpPr>
      <dsp:spPr>
        <a:xfrm>
          <a:off x="0" y="876658"/>
          <a:ext cx="2006996" cy="31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l-GR" sz="1800" kern="1200" dirty="0" smtClean="0"/>
            <a:t>Οι μαθητές</a:t>
          </a:r>
          <a:endParaRPr lang="el-GR" sz="1800" kern="1200" dirty="0"/>
        </a:p>
      </dsp:txBody>
      <dsp:txXfrm>
        <a:off x="0" y="876658"/>
        <a:ext cx="2006996" cy="317499"/>
      </dsp:txXfrm>
    </dsp:sp>
    <dsp:sp modelId="{554486A2-CF65-4865-AD49-B3751B42D4D9}">
      <dsp:nvSpPr>
        <dsp:cNvPr id="0" name=""/>
        <dsp:cNvSpPr/>
      </dsp:nvSpPr>
      <dsp:spPr>
        <a:xfrm>
          <a:off x="2006996" y="3533"/>
          <a:ext cx="401399" cy="2063749"/>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6209A3-7ABC-42A7-ACA3-B25FEF73EB36}">
      <dsp:nvSpPr>
        <dsp:cNvPr id="0" name=""/>
        <dsp:cNvSpPr/>
      </dsp:nvSpPr>
      <dsp:spPr>
        <a:xfrm>
          <a:off x="2568955" y="3533"/>
          <a:ext cx="5459031" cy="20637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endParaRPr lang="el-GR" sz="1300" b="1" kern="1200" dirty="0"/>
        </a:p>
        <a:p>
          <a:pPr marL="114300" lvl="1" indent="-114300" algn="l" defTabSz="577850">
            <a:lnSpc>
              <a:spcPct val="90000"/>
            </a:lnSpc>
            <a:spcBef>
              <a:spcPct val="0"/>
            </a:spcBef>
            <a:spcAft>
              <a:spcPct val="15000"/>
            </a:spcAft>
            <a:buChar char="••"/>
          </a:pPr>
          <a:r>
            <a:rPr lang="el-GR" sz="1300" b="1" kern="1200" dirty="0" smtClean="0"/>
            <a:t>Λειτούργησαν ως υπεύθυνοι ερευνητές αλλά και ως υπεύθυνοι και ενεργοί πολίτες.</a:t>
          </a:r>
          <a:endParaRPr lang="el-GR" sz="1300" b="1" kern="1200" dirty="0"/>
        </a:p>
        <a:p>
          <a:pPr marL="114300" lvl="1" indent="-114300" algn="l" defTabSz="577850">
            <a:lnSpc>
              <a:spcPct val="90000"/>
            </a:lnSpc>
            <a:spcBef>
              <a:spcPct val="0"/>
            </a:spcBef>
            <a:spcAft>
              <a:spcPct val="15000"/>
            </a:spcAft>
            <a:buChar char="••"/>
          </a:pPr>
          <a:r>
            <a:rPr lang="el-GR" sz="1300" b="1" kern="1200" dirty="0" smtClean="0"/>
            <a:t>Συνεργάστηκαν εποικοδομητικά με εκπαιδευτικούς και μέλη της πανεπιστημιακής κοινότητας και διαχειρίστηκαν τη συνεργασία αυτή με ωριμότητα.</a:t>
          </a:r>
          <a:endParaRPr lang="el-GR" sz="1300" b="1" kern="1200" dirty="0"/>
        </a:p>
        <a:p>
          <a:pPr marL="114300" lvl="1" indent="-114300" algn="l" defTabSz="577850">
            <a:lnSpc>
              <a:spcPct val="90000"/>
            </a:lnSpc>
            <a:spcBef>
              <a:spcPct val="0"/>
            </a:spcBef>
            <a:spcAft>
              <a:spcPct val="15000"/>
            </a:spcAft>
            <a:buChar char="••"/>
          </a:pPr>
          <a:r>
            <a:rPr lang="el-GR" sz="1300" b="1" kern="1200" dirty="0" smtClean="0"/>
            <a:t>Συμμετείχαν στην όλη διαδικασία με ιδιαίτερη διάθεση και προθυμία.</a:t>
          </a:r>
          <a:endParaRPr lang="el-GR" sz="1300" b="1" kern="1200" dirty="0"/>
        </a:p>
        <a:p>
          <a:pPr marL="114300" lvl="1" indent="-114300" algn="l" defTabSz="577850">
            <a:lnSpc>
              <a:spcPct val="90000"/>
            </a:lnSpc>
            <a:spcBef>
              <a:spcPct val="0"/>
            </a:spcBef>
            <a:spcAft>
              <a:spcPct val="15000"/>
            </a:spcAft>
            <a:buChar char="••"/>
          </a:pPr>
          <a:r>
            <a:rPr lang="el-GR" sz="1300" b="1" kern="1200" dirty="0" smtClean="0"/>
            <a:t>Αισθάνθηκαν υπερήφανοι για το αποτέλεσμα και την απήχηση της δουλειάς τους.</a:t>
          </a:r>
          <a:endParaRPr lang="el-GR" sz="1300" b="1" kern="1200" dirty="0"/>
        </a:p>
        <a:p>
          <a:pPr marL="114300" lvl="1" indent="-114300" algn="l" defTabSz="533400">
            <a:lnSpc>
              <a:spcPct val="90000"/>
            </a:lnSpc>
            <a:spcBef>
              <a:spcPct val="0"/>
            </a:spcBef>
            <a:spcAft>
              <a:spcPct val="15000"/>
            </a:spcAft>
            <a:buChar char="••"/>
          </a:pPr>
          <a:endParaRPr lang="el-GR" sz="1200" kern="1200" dirty="0"/>
        </a:p>
      </dsp:txBody>
      <dsp:txXfrm>
        <a:off x="2568955" y="3533"/>
        <a:ext cx="5459031" cy="2063749"/>
      </dsp:txXfrm>
    </dsp:sp>
    <dsp:sp modelId="{A6C03B5C-EA49-4F1B-AD9A-0480B9D8FCED}">
      <dsp:nvSpPr>
        <dsp:cNvPr id="0" name=""/>
        <dsp:cNvSpPr/>
      </dsp:nvSpPr>
      <dsp:spPr>
        <a:xfrm>
          <a:off x="0" y="2511027"/>
          <a:ext cx="2006996" cy="31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l-GR" sz="1800" kern="1200" dirty="0" smtClean="0"/>
            <a:t>Οι εκπαιδευτικοί</a:t>
          </a:r>
          <a:endParaRPr lang="el-GR" sz="1800" kern="1200" dirty="0"/>
        </a:p>
      </dsp:txBody>
      <dsp:txXfrm>
        <a:off x="0" y="2511027"/>
        <a:ext cx="2006996" cy="317499"/>
      </dsp:txXfrm>
    </dsp:sp>
    <dsp:sp modelId="{14A0712D-D4F4-4955-9E0E-1C04CD2D5A2C}">
      <dsp:nvSpPr>
        <dsp:cNvPr id="0" name=""/>
        <dsp:cNvSpPr/>
      </dsp:nvSpPr>
      <dsp:spPr>
        <a:xfrm>
          <a:off x="2006996" y="2084387"/>
          <a:ext cx="401399" cy="1170781"/>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734BE4-76EB-428F-A7D6-F324BB0073EE}">
      <dsp:nvSpPr>
        <dsp:cNvPr id="0" name=""/>
        <dsp:cNvSpPr/>
      </dsp:nvSpPr>
      <dsp:spPr>
        <a:xfrm>
          <a:off x="2559893" y="2056229"/>
          <a:ext cx="5459031" cy="11707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l-GR" sz="1300" b="1" kern="1200" dirty="0" smtClean="0"/>
            <a:t>Εμπλούτισαν τις γνώσεις τους.</a:t>
          </a:r>
          <a:endParaRPr lang="el-GR" sz="1300" b="1" kern="1200" dirty="0"/>
        </a:p>
        <a:p>
          <a:pPr marL="114300" lvl="1" indent="-114300" algn="l" defTabSz="577850">
            <a:lnSpc>
              <a:spcPct val="90000"/>
            </a:lnSpc>
            <a:spcBef>
              <a:spcPct val="0"/>
            </a:spcBef>
            <a:spcAft>
              <a:spcPct val="15000"/>
            </a:spcAft>
            <a:buChar char="••"/>
          </a:pPr>
          <a:r>
            <a:rPr lang="el-GR" sz="1300" b="1" kern="1200" dirty="0" smtClean="0"/>
            <a:t>Εξοικειώθηκαν με ψηφιακά μέσα και εκπαιδευτικούς </a:t>
          </a:r>
          <a:r>
            <a:rPr lang="el-GR" sz="1300" b="1" kern="1200" dirty="0" err="1" smtClean="0"/>
            <a:t>ιστότοπους</a:t>
          </a:r>
          <a:r>
            <a:rPr lang="el-GR" sz="1300" b="1" kern="1200" dirty="0" smtClean="0"/>
            <a:t>.</a:t>
          </a:r>
          <a:endParaRPr lang="el-GR" sz="1300" b="1" kern="1200" dirty="0"/>
        </a:p>
        <a:p>
          <a:pPr marL="114300" lvl="1" indent="-114300" algn="l" defTabSz="577850">
            <a:lnSpc>
              <a:spcPct val="90000"/>
            </a:lnSpc>
            <a:spcBef>
              <a:spcPct val="0"/>
            </a:spcBef>
            <a:spcAft>
              <a:spcPct val="15000"/>
            </a:spcAft>
            <a:buChar char="••"/>
          </a:pPr>
          <a:r>
            <a:rPr lang="el-GR" sz="1300" b="1" kern="1200" dirty="0" smtClean="0"/>
            <a:t>Συνεργάστηκαν γόνιμα με τους/τις μαθητές/</a:t>
          </a:r>
          <a:r>
            <a:rPr lang="el-GR" sz="1300" b="1" kern="1200" dirty="0" err="1" smtClean="0"/>
            <a:t>τριες</a:t>
          </a:r>
          <a:r>
            <a:rPr lang="el-GR" sz="1300" b="1" kern="1200" dirty="0" smtClean="0"/>
            <a:t> και τους/τις συναδέρφους τους.</a:t>
          </a:r>
          <a:endParaRPr lang="el-GR" sz="1300" b="1" kern="1200" dirty="0"/>
        </a:p>
        <a:p>
          <a:pPr marL="114300" lvl="1" indent="-114300" algn="l" defTabSz="577850">
            <a:lnSpc>
              <a:spcPct val="90000"/>
            </a:lnSpc>
            <a:spcBef>
              <a:spcPct val="0"/>
            </a:spcBef>
            <a:spcAft>
              <a:spcPct val="15000"/>
            </a:spcAft>
            <a:buChar char="••"/>
          </a:pPr>
          <a:r>
            <a:rPr lang="el-GR" sz="1300" b="1" kern="1200" dirty="0" smtClean="0"/>
            <a:t>Άντλησαν ικανοποίηση από τη συμμετοχή τους στη συγκεκριμένη πρακτική.</a:t>
          </a:r>
          <a:endParaRPr lang="el-GR" sz="1300" b="1" kern="1200" dirty="0"/>
        </a:p>
      </dsp:txBody>
      <dsp:txXfrm>
        <a:off x="2559893" y="2056229"/>
        <a:ext cx="5459031" cy="1170781"/>
      </dsp:txXfrm>
    </dsp:sp>
    <dsp:sp modelId="{360F725B-660B-44F7-93DC-A9B573874872}">
      <dsp:nvSpPr>
        <dsp:cNvPr id="0" name=""/>
        <dsp:cNvSpPr/>
      </dsp:nvSpPr>
      <dsp:spPr>
        <a:xfrm>
          <a:off x="0" y="3540163"/>
          <a:ext cx="2006996" cy="31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l-GR" sz="1800" kern="1200" dirty="0" smtClean="0"/>
            <a:t>Το σχολείο</a:t>
          </a:r>
          <a:endParaRPr lang="el-GR" sz="1800" kern="1200" dirty="0"/>
        </a:p>
      </dsp:txBody>
      <dsp:txXfrm>
        <a:off x="0" y="3540163"/>
        <a:ext cx="2006996" cy="317499"/>
      </dsp:txXfrm>
    </dsp:sp>
    <dsp:sp modelId="{F958385A-3639-4F4F-A193-B209620E727B}">
      <dsp:nvSpPr>
        <dsp:cNvPr id="0" name=""/>
        <dsp:cNvSpPr/>
      </dsp:nvSpPr>
      <dsp:spPr>
        <a:xfrm>
          <a:off x="2006996" y="3272272"/>
          <a:ext cx="401399" cy="853281"/>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D52639-6A46-4145-A35F-BAB34474B157}">
      <dsp:nvSpPr>
        <dsp:cNvPr id="0" name=""/>
        <dsp:cNvSpPr/>
      </dsp:nvSpPr>
      <dsp:spPr>
        <a:xfrm>
          <a:off x="2568955" y="3272272"/>
          <a:ext cx="5459031" cy="85328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l-GR" sz="1400" b="1" kern="1200" dirty="0" smtClean="0"/>
            <a:t>Ξέφυγε από το συμβατικό πλαίσιο λειτουργίας.</a:t>
          </a:r>
          <a:endParaRPr lang="el-GR" sz="1400" b="1" kern="1200" dirty="0"/>
        </a:p>
        <a:p>
          <a:pPr marL="114300" lvl="1" indent="-114300" algn="l" defTabSz="622300">
            <a:lnSpc>
              <a:spcPct val="90000"/>
            </a:lnSpc>
            <a:spcBef>
              <a:spcPct val="0"/>
            </a:spcBef>
            <a:spcAft>
              <a:spcPct val="15000"/>
            </a:spcAft>
            <a:buChar char="••"/>
          </a:pPr>
          <a:r>
            <a:rPr lang="el-GR" sz="1400" b="1" kern="1200" dirty="0" smtClean="0"/>
            <a:t>Λειτούργησε ως θύλακας δημιουργικής συνεργασίας εκπαιδευτικών και μαθητών, ανοιχτός στην τοπική και διαδικτυακή κοινότητα.</a:t>
          </a:r>
          <a:endParaRPr lang="el-GR" sz="1400" b="1" kern="1200" dirty="0"/>
        </a:p>
      </dsp:txBody>
      <dsp:txXfrm>
        <a:off x="2568955" y="3272272"/>
        <a:ext cx="5459031" cy="853281"/>
      </dsp:txXfrm>
    </dsp:sp>
  </dsp:spTree>
</dsp:drawing>
</file>

<file path=ppt/diagrams/layout1.xml><?xml version="1.0" encoding="utf-8"?>
<dgm:layoutDef xmlns:dgm="http://schemas.openxmlformats.org/drawingml/2006/diagram" xmlns:a="http://schemas.openxmlformats.org/drawingml/2006/main" uniqueId="urn:diagrams.loki3.com/BracketList+Icon">
  <dgm:title val="Κατακόρυφη λίστα με αγκύλες"/>
  <dgm:desc val="Χρησιμοποιήστε το για να εμφανίσετε ομαδοποιημένα μπλοκ πληροφοριών. Λειτουργεί καλά με μεγάλους όγκους κειμένου Επιπέδου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C620C-B6CC-4658-91FE-310A84B647AB}" type="datetimeFigureOut">
              <a:rPr lang="en-US"/>
              <a:pPr/>
              <a:t>10/26/2018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68F6E-CEE2-40FC-AC07-0866A62AFADE}" type="slidenum">
              <a:rPr lang="en-US"/>
              <a:pPr/>
              <a:t>‹#›</a:t>
            </a:fld>
            <a:endParaRPr lang="en-US" dirty="0"/>
          </a:p>
        </p:txBody>
      </p:sp>
    </p:spTree>
    <p:extLst>
      <p:ext uri="{BB962C8B-B14F-4D97-AF65-F5344CB8AC3E}">
        <p14:creationId xmlns:p14="http://schemas.microsoft.com/office/powerpoint/2010/main" val="17107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1</a:t>
            </a:fld>
            <a:endParaRPr lang="en-US" dirty="0"/>
          </a:p>
        </p:txBody>
      </p:sp>
    </p:spTree>
    <p:extLst>
      <p:ext uri="{BB962C8B-B14F-4D97-AF65-F5344CB8AC3E}">
        <p14:creationId xmlns:p14="http://schemas.microsoft.com/office/powerpoint/2010/main" val="280587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2</a:t>
            </a:fld>
            <a:endParaRPr lang="en-US" dirty="0"/>
          </a:p>
        </p:txBody>
      </p:sp>
    </p:spTree>
    <p:extLst>
      <p:ext uri="{BB962C8B-B14F-4D97-AF65-F5344CB8AC3E}">
        <p14:creationId xmlns:p14="http://schemas.microsoft.com/office/powerpoint/2010/main" val="105122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11</a:t>
            </a:fld>
            <a:endParaRPr lang="en-US" dirty="0"/>
          </a:p>
        </p:txBody>
      </p:sp>
    </p:spTree>
    <p:extLst>
      <p:ext uri="{BB962C8B-B14F-4D97-AF65-F5344CB8AC3E}">
        <p14:creationId xmlns:p14="http://schemas.microsoft.com/office/powerpoint/2010/main" val="3673864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τίτλου">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18362" y="531028"/>
            <a:ext cx="5648623" cy="1204306"/>
          </a:xfrm>
        </p:spPr>
        <p:txBody>
          <a:bodyPr bIns="9144" anchor="b"/>
          <a:lstStyle>
            <a:lvl1pPr>
              <a:defRPr sz="3200" b="1">
                <a:solidFill>
                  <a:schemeClr val="accent3">
                    <a:lumMod val="50000"/>
                  </a:schemeClr>
                </a:solidFill>
                <a:effectLst>
                  <a:outerShdw blurRad="38100" dist="38100" dir="2700000" algn="tl">
                    <a:srgbClr val="000000">
                      <a:alpha val="43137"/>
                    </a:srgbClr>
                  </a:outerShdw>
                </a:effectLst>
              </a:defRPr>
            </a:lvl1pPr>
          </a:lstStyle>
          <a:p>
            <a:r>
              <a:rPr lang="el-GR" smtClean="0"/>
              <a:t>Kλικ για επεξεργασία του τίτλου</a:t>
            </a:r>
            <a:endParaRPr lang="en-US" dirty="0"/>
          </a:p>
        </p:txBody>
      </p:sp>
      <p:sp>
        <p:nvSpPr>
          <p:cNvPr id="4" name="Date Placeholder 3"/>
          <p:cNvSpPr>
            <a:spLocks noGrp="1"/>
          </p:cNvSpPr>
          <p:nvPr>
            <p:ph type="dt" sz="half" idx="10"/>
          </p:nvPr>
        </p:nvSpPr>
        <p:spPr>
          <a:xfrm rot="19140000">
            <a:off x="1989056" y="4328224"/>
            <a:ext cx="2176272" cy="201168"/>
          </a:xfrm>
          <a:prstGeom prst="rect">
            <a:avLst/>
          </a:prstGeom>
        </p:spPr>
        <p:txBody>
          <a:bodyPr/>
          <a:lstStyle/>
          <a:p>
            <a:fld id="{7D0065BE-0657-4A47-90AD-C21C55E16B19}" type="datetime4">
              <a:rPr lang="en-US" smtClean="0"/>
              <a:pPr/>
              <a:t>October 26,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_2">
    <p:spTree>
      <p:nvGrpSpPr>
        <p:cNvPr id="1" name=""/>
        <p:cNvGrpSpPr/>
        <p:nvPr/>
      </p:nvGrpSpPr>
      <p:grpSpPr>
        <a:xfrm>
          <a:off x="0" y="0"/>
          <a:ext cx="0" cy="0"/>
          <a:chOff x="0" y="0"/>
          <a:chExt cx="0" cy="0"/>
        </a:xfrm>
      </p:grpSpPr>
      <p:sp>
        <p:nvSpPr>
          <p:cNvPr id="11" name="Rectangle 10"/>
          <p:cNvSpPr/>
          <p:nvPr userDrawn="1"/>
        </p:nvSpPr>
        <p:spPr>
          <a:xfrm>
            <a:off x="5711483" y="855486"/>
            <a:ext cx="2961030" cy="38879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71489" y="485775"/>
            <a:ext cx="5099318"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l-GR" smtClean="0"/>
              <a:t>Kλικ για επεξεργασία του τίτλου</a:t>
            </a:r>
            <a:endParaRPr lang="en-US" dirty="0"/>
          </a:p>
        </p:txBody>
      </p:sp>
      <p:sp>
        <p:nvSpPr>
          <p:cNvPr id="4" name="Content Placeholder 3"/>
          <p:cNvSpPr>
            <a:spLocks noGrp="1"/>
          </p:cNvSpPr>
          <p:nvPr>
            <p:ph sz="half" idx="2"/>
          </p:nvPr>
        </p:nvSpPr>
        <p:spPr>
          <a:xfrm>
            <a:off x="557213" y="557213"/>
            <a:ext cx="4957321"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 name="Content Placeholder 5"/>
          <p:cNvSpPr>
            <a:spLocks noGrp="1"/>
          </p:cNvSpPr>
          <p:nvPr>
            <p:ph sz="quarter" idx="4"/>
          </p:nvPr>
        </p:nvSpPr>
        <p:spPr>
          <a:xfrm>
            <a:off x="5843587" y="914400"/>
            <a:ext cx="2771776" cy="3714750"/>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11" name="Rectangle 10"/>
          <p:cNvSpPr/>
          <p:nvPr userDrawn="1"/>
        </p:nvSpPr>
        <p:spPr>
          <a:xfrm>
            <a:off x="4681182" y="491319"/>
            <a:ext cx="4018627" cy="41975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36728" y="472127"/>
            <a:ext cx="3957851" cy="420905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l-GR" smtClean="0"/>
              <a:t>Kλικ για επεξεργασία του τίτλου</a:t>
            </a:r>
            <a:endParaRPr lang="en-US" dirty="0"/>
          </a:p>
        </p:txBody>
      </p:sp>
      <p:sp>
        <p:nvSpPr>
          <p:cNvPr id="4" name="Content Placeholder 3"/>
          <p:cNvSpPr>
            <a:spLocks noGrp="1"/>
          </p:cNvSpPr>
          <p:nvPr>
            <p:ph sz="half" idx="2"/>
          </p:nvPr>
        </p:nvSpPr>
        <p:spPr>
          <a:xfrm>
            <a:off x="529917" y="557214"/>
            <a:ext cx="3782775" cy="4055730"/>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 name="Content Placeholder 5"/>
          <p:cNvSpPr>
            <a:spLocks noGrp="1"/>
          </p:cNvSpPr>
          <p:nvPr>
            <p:ph sz="quarter" idx="4"/>
          </p:nvPr>
        </p:nvSpPr>
        <p:spPr>
          <a:xfrm>
            <a:off x="4749421" y="573206"/>
            <a:ext cx="3865942" cy="4055944"/>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pic>
        <p:nvPicPr>
          <p:cNvPr id="6" name="Picture 5"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7" name="Picture 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mtClean="0"/>
              <a:t>Kλικ για επεξεργασία του τίτλου</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l-GR" smtClean="0"/>
              <a:t>Kλικ για επεξεργασία των στυλ του υποδείγματος</a:t>
            </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l-GR" smtClean="0"/>
              <a:t>Κάντε κλικ στο εικονίδιο για να προσθέσετε μια εικόνα</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l-GR" smtClean="0"/>
              <a:t>Kλικ για επεξεργασία του τίτλου</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2" name="Picture 11"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l-GR" smtClean="0"/>
              <a:t>Kλικ για επεξεργασία του τίτλου</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Αντι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l-GR" smtClean="0"/>
              <a:t>Kλικ για επεξεργασία του τίτλου</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l-GR" smtClean="0"/>
              <a:t>Kλικ για επεξεργασία του τίτλου</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11" name="Content Placeholder 3"/>
          <p:cNvSpPr>
            <a:spLocks noGrp="1"/>
          </p:cNvSpPr>
          <p:nvPr>
            <p:ph sz="half" idx="2"/>
          </p:nvPr>
        </p:nvSpPr>
        <p:spPr>
          <a:xfrm>
            <a:off x="270609" y="286602"/>
            <a:ext cx="8504900" cy="4449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Κεφαλίδα ενότητας">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921944" y="1872429"/>
            <a:ext cx="6038968" cy="1207509"/>
          </a:xfrm>
        </p:spPr>
        <p:txBody>
          <a:bodyPr bIns="9144" anchor="b"/>
          <a:lstStyle>
            <a:lvl1pPr algn="l">
              <a:defRPr kumimoji="0" lang="en-US" sz="3000" b="0" i="0" u="none" strike="noStrike" kern="1200" cap="all" spc="0" normalizeH="0" baseline="0" noProof="0" dirty="0" smtClean="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mtClean="0"/>
              <a:t>Kλικ για επεξεργασία του τίτλου</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9" name="Picture 8"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mall photo contain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13" name="Content Placeholder 2"/>
          <p:cNvSpPr>
            <a:spLocks noGrp="1"/>
          </p:cNvSpPr>
          <p:nvPr>
            <p:ph sz="half" idx="13"/>
          </p:nvPr>
        </p:nvSpPr>
        <p:spPr>
          <a:xfrm>
            <a:off x="290686" y="191072"/>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4" name="Content Placeholder 2"/>
          <p:cNvSpPr>
            <a:spLocks noGrp="1"/>
          </p:cNvSpPr>
          <p:nvPr>
            <p:ph sz="half" idx="14"/>
          </p:nvPr>
        </p:nvSpPr>
        <p:spPr>
          <a:xfrm>
            <a:off x="4537414" y="3018433"/>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3">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el-GR" smtClean="0"/>
              <a:t>Kλικ για επεξεργασία του τίτλου</a:t>
            </a:r>
            <a:endParaRPr lang="en-US"/>
          </a:p>
        </p:txBody>
      </p:sp>
      <p:pic>
        <p:nvPicPr>
          <p:cNvPr id="9" name="Picture 8"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l-GR" smtClean="0"/>
              <a:t>Kλικ για επεξεργασία των στυλ του υποδείγματος</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l-GR" smtClean="0"/>
              <a:t>Kλικ για επεξεργασία των στυλ του υποδείγματος</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138984" y="5172501"/>
            <a:ext cx="6005015" cy="873457"/>
          </a:xfrm>
          <a:solidFill>
            <a:srgbClr val="FFFFFF">
              <a:alpha val="50196"/>
            </a:srgbClr>
          </a:solidFill>
          <a:effectLst>
            <a:outerShdw blurRad="203200" dist="114300" dir="5400000" algn="t" rotWithShape="0">
              <a:schemeClr val="accent3">
                <a:lumMod val="50000"/>
                <a:alpha val="40000"/>
              </a:schemeClr>
            </a:outerShdw>
          </a:effectLst>
        </p:spPr>
        <p:txBody>
          <a:bodyPr/>
          <a:lstStyle>
            <a:lvl1pPr algn="r">
              <a:defRPr lang="en-US" sz="2800" b="1" kern="1200" cap="all" baseline="0" dirty="0">
                <a:solidFill>
                  <a:schemeClr val="accent3">
                    <a:lumMod val="50000"/>
                  </a:schemeClr>
                </a:solidFill>
                <a:latin typeface="+mj-lt"/>
                <a:ea typeface="+mj-ea"/>
                <a:cs typeface="+mj-cs"/>
              </a:defRPr>
            </a:lvl1pPr>
          </a:lstStyle>
          <a:p>
            <a:r>
              <a:rPr lang="el-GR" smtClean="0"/>
              <a:t>Kλικ για επεξεργασία του τίτλου</a:t>
            </a:r>
            <a:endParaRPr lang="en-US" dirty="0"/>
          </a:p>
        </p:txBody>
      </p:sp>
      <p:sp>
        <p:nvSpPr>
          <p:cNvPr id="4" name="Content Placeholder 3"/>
          <p:cNvSpPr>
            <a:spLocks noGrp="1"/>
          </p:cNvSpPr>
          <p:nvPr>
            <p:ph sz="half" idx="2"/>
          </p:nvPr>
        </p:nvSpPr>
        <p:spPr>
          <a:xfrm>
            <a:off x="600782" y="1004643"/>
            <a:ext cx="1842163" cy="18056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2688609" y="995138"/>
            <a:ext cx="5950424" cy="18151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
        <p:nvSpPr>
          <p:cNvPr id="10" name="Content Placeholder 3"/>
          <p:cNvSpPr>
            <a:spLocks noGrp="1"/>
          </p:cNvSpPr>
          <p:nvPr>
            <p:ph sz="half" idx="13"/>
          </p:nvPr>
        </p:nvSpPr>
        <p:spPr>
          <a:xfrm>
            <a:off x="630350" y="3217855"/>
            <a:ext cx="1842163" cy="1696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p:txBody>
      </p:sp>
      <p:sp>
        <p:nvSpPr>
          <p:cNvPr id="11" name="Content Placeholder 5"/>
          <p:cNvSpPr>
            <a:spLocks noGrp="1"/>
          </p:cNvSpPr>
          <p:nvPr>
            <p:ph sz="quarter" idx="14"/>
          </p:nvPr>
        </p:nvSpPr>
        <p:spPr>
          <a:xfrm>
            <a:off x="2704531" y="3194702"/>
            <a:ext cx="5961797" cy="17446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pic>
        <p:nvPicPr>
          <p:cNvPr id="12" name="Picture 11"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7" name="TextBox 6"/>
          <p:cNvSpPr txBox="1"/>
          <p:nvPr userDrawn="1"/>
        </p:nvSpPr>
        <p:spPr>
          <a:xfrm>
            <a:off x="942539" y="309093"/>
            <a:ext cx="7351455" cy="369332"/>
          </a:xfrm>
          <a:prstGeom prst="rect">
            <a:avLst/>
          </a:prstGeom>
          <a:noFill/>
        </p:spPr>
        <p:txBody>
          <a:bodyPr wrap="square" rtlCol="0">
            <a:spAutoFit/>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l-GR" smtClean="0"/>
              <a:t>Kλικ για επεξεργασία του τίτλου</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pic>
        <p:nvPicPr>
          <p:cNvPr id="9" name="Picture 8" descr="dschool.png"/>
          <p:cNvPicPr>
            <a:picLocks noChangeAspect="1"/>
          </p:cNvPicPr>
          <p:nvPr/>
        </p:nvPicPr>
        <p:blipFill>
          <a:blip r:embed="rId18"/>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p:nvPicPr>
        <p:blipFill>
          <a:blip r:embed="rId19"/>
          <a:stretch>
            <a:fillRect/>
          </a:stretch>
        </p:blipFill>
        <p:spPr>
          <a:xfrm>
            <a:off x="484151" y="6144071"/>
            <a:ext cx="1372772" cy="686386"/>
          </a:xfrm>
          <a:prstGeom prst="rect">
            <a:avLst/>
          </a:prstGeom>
          <a:effectLst>
            <a:innerShdw blurRad="114300">
              <a:prstClr val="black"/>
            </a:inn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2" r:id="rId4"/>
    <p:sldLayoutId id="2147483651" r:id="rId5"/>
    <p:sldLayoutId id="2147483661" r:id="rId6"/>
    <p:sldLayoutId id="2147483652" r:id="rId7"/>
    <p:sldLayoutId id="2147483653" r:id="rId8"/>
    <p:sldLayoutId id="2147483663" r:id="rId9"/>
    <p:sldLayoutId id="2147483660" r:id="rId10"/>
    <p:sldLayoutId id="2147483665" r:id="rId11"/>
    <p:sldLayoutId id="2147483654" r:id="rId12"/>
    <p:sldLayoutId id="2147483656" r:id="rId13"/>
    <p:sldLayoutId id="2147483657" r:id="rId14"/>
    <p:sldLayoutId id="2147483658" r:id="rId15"/>
    <p:sldLayoutId id="2147483659" r:id="rId16"/>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ppl.pplpamak.eu/ppl/index.php/2016-05-01-19-10-51/video/3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c.europa.eu/clima/sites/quiz/index.html" TargetMode="Externa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edutv.gr/index.php/perivalon-2/o-efialtis-tis-ksirasias" TargetMode="External"/><Relationship Id="rId7" Type="http://schemas.openxmlformats.org/officeDocument/2006/relationships/image" Target="../media/image16.jpeg"/><Relationship Id="rId2" Type="http://schemas.openxmlformats.org/officeDocument/2006/relationships/hyperlink" Target="http://www.edutv.gr/index.php/perivalon-2/to-roloi-tis-katastrofis" TargetMode="Externa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hyperlink" Target="http://www.edutv.gr/index.php/perivalon-2/prasini-energeia" TargetMode="External"/><Relationship Id="rId4" Type="http://schemas.openxmlformats.org/officeDocument/2006/relationships/hyperlink" Target="http://www.edutv.gr/index.php/perivalon-2/nero-kai-klimatologikes-allage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edu-kit.sameworld.eu/mod/page/view.php?id=960" TargetMode="Externa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edu-kit.sameworld.eu/mod/page/view.php?id=950" TargetMode="External"/><Relationship Id="rId2" Type="http://schemas.openxmlformats.org/officeDocument/2006/relationships/hyperlink" Target="http://edu-kit.sameworld.eu/?lang=el" TargetMode="Externa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hyperlink" Target="http://edu-kit.sameworld.eu/mod/page/view.php?id=985"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ppl.pplpamak.eu/ppl/index.php/2016-05-01-19-10-51/video/40-" TargetMode="External"/><Relationship Id="rId2" Type="http://schemas.openxmlformats.org/officeDocument/2006/relationships/hyperlink" Target="http://europeanschoolradio.eu/el/archives/production/2600"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europeanschoolradio.eu/el/course-category/elearningel" TargetMode="External"/><Relationship Id="rId7" Type="http://schemas.openxmlformats.org/officeDocument/2006/relationships/hyperlink" Target="http://reader.ekt.gr/bookReader/show/index.php?lib=EDULLL&amp;item=1457&amp;bitstream=1457_01" TargetMode="External"/><Relationship Id="rId2" Type="http://schemas.openxmlformats.org/officeDocument/2006/relationships/hyperlink" Target="http://ebooks.edu.gr/modules/ebook/show.php/DSGYM-C114/69/563,2185/" TargetMode="External"/><Relationship Id="rId1" Type="http://schemas.openxmlformats.org/officeDocument/2006/relationships/slideLayout" Target="../slideLayouts/slideLayout9.xml"/><Relationship Id="rId6" Type="http://schemas.openxmlformats.org/officeDocument/2006/relationships/hyperlink" Target="http://aesop.iep.edu.gr/node/23739" TargetMode="External"/><Relationship Id="rId5" Type="http://schemas.openxmlformats.org/officeDocument/2006/relationships/hyperlink" Target="http://europeanschoolradio.eu/el/%cf%86%cf%8c%cf%81%ce%bf%cf%85%ce%bc-%cf%85%cf%80%ce%bf%cf%83%cf%84%ce%ae%cf%81%ce%b9%ce%be%ce%b7%cf%82" TargetMode="External"/><Relationship Id="rId4" Type="http://schemas.openxmlformats.org/officeDocument/2006/relationships/hyperlink" Target="https://bit.ly/2OgzaWh" TargetMode="External"/><Relationship Id="rId9" Type="http://schemas.openxmlformats.org/officeDocument/2006/relationships/image" Target="../media/image26.png"/></Relationships>
</file>

<file path=ppt/slides/_rels/slide52.xml.rels><?xml version="1.0" encoding="UTF-8" standalone="yes"?>
<Relationships xmlns="http://schemas.openxmlformats.org/package/2006/relationships"><Relationship Id="rId2" Type="http://schemas.openxmlformats.org/officeDocument/2006/relationships/hyperlink" Target="http://ppl.pplpamak.eu/ppl/index.php/2016-05-01-19-10-51/video/40-"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www.e-epimorfosi.ac.cy/index.php?id=247&amp;cat=107&amp;a=2" TargetMode="External"/><Relationship Id="rId2" Type="http://schemas.openxmlformats.org/officeDocument/2006/relationships/hyperlink" Target="http://www.sameworld.eu/el/"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ebooks.edu.gr/modules/ebook/show.php/DSGYM-C114/69/563,2185/" TargetMode="Externa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photodentro.edu.gr/ugc/r/8525/799?locale=el" TargetMode="External"/><Relationship Id="rId2" Type="http://schemas.openxmlformats.org/officeDocument/2006/relationships/hyperlink" Target="http://edu-kit.sameworld.eu/?lang=el" TargetMode="External"/><Relationship Id="rId1" Type="http://schemas.openxmlformats.org/officeDocument/2006/relationships/slideLayout" Target="../slideLayouts/slideLayout3.xml"/><Relationship Id="rId5" Type="http://schemas.openxmlformats.org/officeDocument/2006/relationships/hyperlink" Target="http://kapodistriako.uoa.gr/stories/137_en_01/index.php?m=1" TargetMode="External"/><Relationship Id="rId4" Type="http://schemas.openxmlformats.org/officeDocument/2006/relationships/hyperlink" Target="https://ec.europa.eu/clima/change/consequences_el"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872033" y="4186238"/>
            <a:ext cx="3771900" cy="14144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ctrTitle"/>
          </p:nvPr>
        </p:nvSpPr>
        <p:spPr>
          <a:xfrm>
            <a:off x="211858" y="147485"/>
            <a:ext cx="7324567" cy="1951414"/>
          </a:xfrm>
        </p:spPr>
        <p:txBody>
          <a:bodyPr/>
          <a:lstStyle/>
          <a:p>
            <a:r>
              <a:rPr lang="el-GR" sz="4000" dirty="0" err="1" smtClean="0"/>
              <a:t>ΠεριβαλλοντικΗ</a:t>
            </a:r>
            <a:r>
              <a:rPr lang="el-GR" sz="4000" dirty="0" smtClean="0"/>
              <a:t> </a:t>
            </a:r>
            <a:r>
              <a:rPr lang="el-GR" sz="4000" dirty="0" err="1" smtClean="0"/>
              <a:t>ΠροσφυγιΑ</a:t>
            </a:r>
            <a:r>
              <a:rPr lang="el-GR" sz="4000" dirty="0" smtClean="0"/>
              <a:t> και </a:t>
            </a:r>
            <a:r>
              <a:rPr lang="el-GR" sz="4000" dirty="0" err="1" smtClean="0"/>
              <a:t>ΜετανΑστευση</a:t>
            </a:r>
            <a:r>
              <a:rPr lang="el-GR" sz="4400" dirty="0" smtClean="0"/>
              <a:t/>
            </a:r>
            <a:br>
              <a:rPr lang="el-GR" sz="4400" dirty="0" smtClean="0"/>
            </a:br>
            <a:r>
              <a:rPr lang="el-GR" sz="2800" dirty="0" smtClean="0"/>
              <a:t>Η </a:t>
            </a:r>
            <a:r>
              <a:rPr lang="el-GR" sz="2800" dirty="0" err="1" smtClean="0"/>
              <a:t>ΠαλΙρροια</a:t>
            </a:r>
            <a:r>
              <a:rPr lang="el-GR" sz="2800" dirty="0" smtClean="0"/>
              <a:t> που </a:t>
            </a:r>
            <a:r>
              <a:rPr lang="el-GR" sz="2800" dirty="0" err="1" smtClean="0"/>
              <a:t>ΑπειλεΙ</a:t>
            </a:r>
            <a:r>
              <a:rPr lang="el-GR" sz="2800" dirty="0" smtClean="0"/>
              <a:t> </a:t>
            </a:r>
            <a:r>
              <a:rPr lang="el-GR" sz="2800" dirty="0" err="1" smtClean="0"/>
              <a:t>ΟλεΣ</a:t>
            </a:r>
            <a:r>
              <a:rPr lang="el-GR" sz="2800" dirty="0" smtClean="0"/>
              <a:t> </a:t>
            </a:r>
            <a:r>
              <a:rPr lang="el-GR" sz="2800" dirty="0" err="1" smtClean="0"/>
              <a:t>τιΣ</a:t>
            </a:r>
            <a:r>
              <a:rPr lang="el-GR" sz="2800" dirty="0" smtClean="0"/>
              <a:t> </a:t>
            </a:r>
            <a:r>
              <a:rPr lang="el-GR" sz="2800" dirty="0" err="1" smtClean="0"/>
              <a:t>ΒΑρκεΣ</a:t>
            </a:r>
            <a:endParaRPr lang="el-GR" sz="2800" dirty="0"/>
          </a:p>
        </p:txBody>
      </p:sp>
      <p:sp>
        <p:nvSpPr>
          <p:cNvPr id="8" name="TextBox 7"/>
          <p:cNvSpPr txBox="1"/>
          <p:nvPr/>
        </p:nvSpPr>
        <p:spPr>
          <a:xfrm>
            <a:off x="4900614" y="4564411"/>
            <a:ext cx="3816074" cy="1077218"/>
          </a:xfrm>
          <a:prstGeom prst="rect">
            <a:avLst/>
          </a:prstGeom>
          <a:noFill/>
        </p:spPr>
        <p:txBody>
          <a:bodyPr wrap="square" rtlCol="0">
            <a:spAutoFit/>
          </a:bodyPr>
          <a:lstStyle/>
          <a:p>
            <a:r>
              <a:rPr lang="el-GR" sz="1600" dirty="0" smtClean="0">
                <a:solidFill>
                  <a:schemeClr val="bg2">
                    <a:lumMod val="10000"/>
                  </a:schemeClr>
                </a:solidFill>
              </a:rPr>
              <a:t>Αναστάσιος Βαφειάδης, ΠΕ04.02</a:t>
            </a:r>
          </a:p>
          <a:p>
            <a:r>
              <a:rPr lang="el-GR" sz="1600" dirty="0" smtClean="0">
                <a:solidFill>
                  <a:schemeClr val="bg2">
                    <a:lumMod val="10000"/>
                  </a:schemeClr>
                </a:solidFill>
              </a:rPr>
              <a:t>Ελένη </a:t>
            </a:r>
            <a:r>
              <a:rPr lang="el-GR" sz="1600" dirty="0" err="1" smtClean="0">
                <a:solidFill>
                  <a:schemeClr val="bg2">
                    <a:lumMod val="10000"/>
                  </a:schemeClr>
                </a:solidFill>
              </a:rPr>
              <a:t>Μαργαρού</a:t>
            </a:r>
            <a:r>
              <a:rPr lang="el-GR" sz="1600" dirty="0" smtClean="0">
                <a:solidFill>
                  <a:schemeClr val="bg2">
                    <a:lumMod val="10000"/>
                  </a:schemeClr>
                </a:solidFill>
              </a:rPr>
              <a:t>, ΠΕ02</a:t>
            </a:r>
          </a:p>
          <a:p>
            <a:r>
              <a:rPr lang="el-GR" sz="1600" dirty="0" smtClean="0">
                <a:solidFill>
                  <a:schemeClr val="bg2">
                    <a:lumMod val="10000"/>
                  </a:schemeClr>
                </a:solidFill>
              </a:rPr>
              <a:t>Άννα </a:t>
            </a:r>
            <a:r>
              <a:rPr lang="el-GR" sz="1600" dirty="0" err="1" smtClean="0">
                <a:solidFill>
                  <a:schemeClr val="bg2">
                    <a:lumMod val="10000"/>
                  </a:schemeClr>
                </a:solidFill>
              </a:rPr>
              <a:t>Ματσιώρη</a:t>
            </a:r>
            <a:r>
              <a:rPr lang="el-GR" sz="1600" dirty="0" smtClean="0">
                <a:solidFill>
                  <a:schemeClr val="bg2">
                    <a:lumMod val="10000"/>
                  </a:schemeClr>
                </a:solidFill>
              </a:rPr>
              <a:t>, ΠΕ80</a:t>
            </a:r>
          </a:p>
          <a:p>
            <a:r>
              <a:rPr lang="el-GR" sz="1600" dirty="0" smtClean="0">
                <a:solidFill>
                  <a:schemeClr val="bg2">
                    <a:lumMod val="10000"/>
                  </a:schemeClr>
                </a:solidFill>
              </a:rPr>
              <a:t>Αικατερίνη </a:t>
            </a:r>
            <a:r>
              <a:rPr lang="el-GR" sz="1600" dirty="0" err="1" smtClean="0">
                <a:solidFill>
                  <a:schemeClr val="bg2">
                    <a:lumMod val="10000"/>
                  </a:schemeClr>
                </a:solidFill>
              </a:rPr>
              <a:t>Παπτσίκη</a:t>
            </a:r>
            <a:r>
              <a:rPr lang="el-GR" sz="1600" dirty="0" smtClean="0">
                <a:solidFill>
                  <a:schemeClr val="bg2">
                    <a:lumMod val="10000"/>
                  </a:schemeClr>
                </a:solidFill>
              </a:rPr>
              <a:t>, ΠΕ04.04</a:t>
            </a:r>
          </a:p>
        </p:txBody>
      </p:sp>
      <p:sp>
        <p:nvSpPr>
          <p:cNvPr id="18" name="Subtitle 2"/>
          <p:cNvSpPr txBox="1">
            <a:spLocks/>
          </p:cNvSpPr>
          <p:nvPr/>
        </p:nvSpPr>
        <p:spPr>
          <a:xfrm>
            <a:off x="5244662" y="6175927"/>
            <a:ext cx="3442142" cy="382042"/>
          </a:xfrm>
          <a:prstGeom prst="rect">
            <a:avLst/>
          </a:prstGeom>
        </p:spPr>
        <p:txBody>
          <a:bodyPr vert="horz" lIns="91440" tIns="9144" rIns="91440" bIns="45720" rtlCol="0">
            <a:normAutofit fontScale="92500"/>
          </a:bodyPr>
          <a:lstStyle/>
          <a:p>
            <a:pPr marL="0" marR="0" lvl="0" indent="0" defTabSz="914400" rtl="0" eaLnBrk="1" fontAlgn="auto" latinLnBrk="0" hangingPunct="1">
              <a:lnSpc>
                <a:spcPct val="100000"/>
              </a:lnSpc>
              <a:spcBef>
                <a:spcPts val="800"/>
              </a:spcBef>
              <a:spcAft>
                <a:spcPts val="0"/>
              </a:spcAft>
              <a:buClrTx/>
              <a:buSzTx/>
              <a:buFont typeface="Arial" pitchFamily="34" charset="0"/>
              <a:buNone/>
              <a:tabLst/>
              <a:defRPr/>
            </a:pPr>
            <a:r>
              <a:rPr lang="el-GR" sz="1400" cap="all" spc="400" dirty="0" smtClean="0">
                <a:solidFill>
                  <a:schemeClr val="accent3">
                    <a:lumMod val="50000"/>
                  </a:schemeClr>
                </a:solidFill>
                <a:ea typeface="+mj-ea"/>
                <a:cs typeface="Tunga" pitchFamily="2"/>
              </a:rPr>
              <a:t>ΘΕΣΣΑΛΟΝΙΚΗ, 26-10-2018</a:t>
            </a:r>
            <a:endParaRPr kumimoji="0" lang="en-US" sz="1400" b="0" i="0" u="none" strike="noStrike" kern="1200" cap="all" spc="400" normalizeH="0" baseline="0" noProof="0" dirty="0">
              <a:ln>
                <a:noFill/>
              </a:ln>
              <a:solidFill>
                <a:schemeClr val="accent3">
                  <a:lumMod val="50000"/>
                </a:schemeClr>
              </a:solidFill>
              <a:effectLst/>
              <a:uLnTx/>
              <a:uFillTx/>
              <a:ea typeface="+mj-ea"/>
              <a:cs typeface="Tunga" pitchFamily="2"/>
            </a:endParaRPr>
          </a:p>
        </p:txBody>
      </p:sp>
      <p:sp>
        <p:nvSpPr>
          <p:cNvPr id="20" name="Rectangle 19"/>
          <p:cNvSpPr/>
          <p:nvPr/>
        </p:nvSpPr>
        <p:spPr>
          <a:xfrm>
            <a:off x="4901805" y="4174084"/>
            <a:ext cx="2239074" cy="400110"/>
          </a:xfrm>
          <a:prstGeom prst="rect">
            <a:avLst/>
          </a:prstGeom>
        </p:spPr>
        <p:txBody>
          <a:bodyPr wrap="none">
            <a:spAutoFit/>
          </a:bodyPr>
          <a:lstStyle/>
          <a:p>
            <a:r>
              <a:rPr lang="el-GR" sz="2000" dirty="0" smtClean="0">
                <a:solidFill>
                  <a:schemeClr val="bg2">
                    <a:lumMod val="10000"/>
                  </a:schemeClr>
                </a:solidFill>
              </a:rPr>
              <a:t>Ομάδα ανάπτυξης</a:t>
            </a:r>
          </a:p>
        </p:txBody>
      </p:sp>
      <p:sp>
        <p:nvSpPr>
          <p:cNvPr id="21" name="Subtitle 20"/>
          <p:cNvSpPr>
            <a:spLocks noGrp="1"/>
          </p:cNvSpPr>
          <p:nvPr>
            <p:ph type="subTitle" idx="4294967295"/>
          </p:nvPr>
        </p:nvSpPr>
        <p:spPr>
          <a:xfrm>
            <a:off x="246922" y="2293414"/>
            <a:ext cx="5037841" cy="354949"/>
          </a:xfrm>
        </p:spPr>
        <p:txBody>
          <a:bodyPr>
            <a:noAutofit/>
          </a:bodyPr>
          <a:lstStyle/>
          <a:p>
            <a:r>
              <a:rPr lang="el-GR" sz="2400" b="0" dirty="0" smtClean="0">
                <a:solidFill>
                  <a:schemeClr val="accent2">
                    <a:lumMod val="75000"/>
                  </a:schemeClr>
                </a:solidFill>
                <a:effectLst>
                  <a:outerShdw blurRad="38100" dist="38100" dir="2700000" algn="tl">
                    <a:srgbClr val="000000">
                      <a:alpha val="43137"/>
                    </a:srgbClr>
                  </a:outerShdw>
                </a:effectLst>
              </a:rPr>
              <a:t>ΠΕΙΡΑΜΑΤΙΚΟ ΛΥΚΕΙΟ ΠΑΝΕΠΙΣΤΗΜΙΟΥ ΜΑΚΕΔΟΝΙΑΣ</a:t>
            </a:r>
          </a:p>
        </p:txBody>
      </p:sp>
      <p:pic>
        <p:nvPicPr>
          <p:cNvPr id="1026" name="image40.jpg" descr="C:\Users\User\Downloads\plpm_logo_jpg.jpg"/>
          <p:cNvPicPr>
            <a:picLocks noChangeAspect="1" noChangeArrowheads="1"/>
          </p:cNvPicPr>
          <p:nvPr/>
        </p:nvPicPr>
        <p:blipFill>
          <a:blip r:embed="rId3"/>
          <a:srcRect/>
          <a:stretch>
            <a:fillRect/>
          </a:stretch>
        </p:blipFill>
        <p:spPr bwMode="auto">
          <a:xfrm>
            <a:off x="3573518" y="4204138"/>
            <a:ext cx="1137144" cy="1417144"/>
          </a:xfrm>
          <a:prstGeom prst="rect">
            <a:avLst/>
          </a:prstGeom>
          <a:noFill/>
          <a:ln w="9525">
            <a:noFill/>
            <a:miter lim="800000"/>
            <a:headEnd/>
            <a:tailEnd/>
          </a:ln>
        </p:spPr>
      </p:pic>
    </p:spTree>
    <p:extLst>
      <p:ext uri="{BB962C8B-B14F-4D97-AF65-F5344CB8AC3E}">
        <p14:creationId xmlns:p14="http://schemas.microsoft.com/office/powerpoint/2010/main" val="3391112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ΠΡΑΓΜΑΤΟΠΟΙΗΣΗ ΤΗΣ ανοιχτησ εκπαιδευτικησ ΠΡΑΚΤΙΚΗΣ</a:t>
            </a: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smtClean="0"/>
              <a:t>ΣΤΟΙΧΕΙΑ ΠΡΑΓΜΑΤΟΠΟΙΗΣΗΣ </a:t>
            </a:r>
            <a:br>
              <a:rPr lang="el-GR" sz="2400" cap="none" dirty="0" smtClean="0"/>
            </a:br>
            <a:r>
              <a:rPr lang="el-GR" sz="2400" dirty="0" smtClean="0"/>
              <a:t>ΤΗΣ ανοιχτησ εκπαιδευτικησ </a:t>
            </a:r>
            <a:r>
              <a:rPr lang="el-GR" sz="2400" cap="none" dirty="0" smtClean="0"/>
              <a:t>ΠΡΑΚΤΙΚΗΣ</a:t>
            </a:r>
            <a:r>
              <a:rPr lang="el-GR" sz="2400" dirty="0" smtClean="0"/>
              <a:t>   </a:t>
            </a:r>
            <a:endParaRPr lang="el-GR" sz="2400" dirty="0"/>
          </a:p>
        </p:txBody>
      </p:sp>
      <p:sp>
        <p:nvSpPr>
          <p:cNvPr id="6" name="Content Placeholder 5"/>
          <p:cNvSpPr>
            <a:spLocks noGrp="1"/>
          </p:cNvSpPr>
          <p:nvPr>
            <p:ph sz="half" idx="2"/>
          </p:nvPr>
        </p:nvSpPr>
        <p:spPr/>
        <p:txBody>
          <a:bodyPr>
            <a:normAutofit fontScale="62500" lnSpcReduction="20000"/>
          </a:bodyPr>
          <a:lstStyle/>
          <a:p>
            <a:r>
              <a:rPr lang="el-GR" b="1" dirty="0" smtClean="0"/>
              <a:t>Περιβάλλον – Πλαίσιο</a:t>
            </a:r>
          </a:p>
          <a:p>
            <a:pPr lvl="1"/>
            <a:r>
              <a:rPr lang="el-GR" sz="2200" dirty="0" smtClean="0"/>
              <a:t>Η εκπαιδευτική πρακτική υλοποιήθηκε σε ώρες διδασκαλίας των μαθημάτων Πολιτική Παιδεία (6 </a:t>
            </a:r>
            <a:r>
              <a:rPr lang="el-GR" sz="2200" dirty="0" err="1" smtClean="0"/>
              <a:t>δ.ώ</a:t>
            </a:r>
            <a:r>
              <a:rPr lang="el-GR" sz="2200" dirty="0" smtClean="0"/>
              <a:t>.),  Βιολογία (3 </a:t>
            </a:r>
            <a:r>
              <a:rPr lang="el-GR" sz="2200" dirty="0" err="1" smtClean="0"/>
              <a:t>δ.ώ</a:t>
            </a:r>
            <a:r>
              <a:rPr lang="el-GR" sz="2200" dirty="0" smtClean="0"/>
              <a:t>.) και Χημεία (3 </a:t>
            </a:r>
            <a:r>
              <a:rPr lang="el-GR" sz="2200" dirty="0" err="1" smtClean="0"/>
              <a:t>δ.ώ</a:t>
            </a:r>
            <a:r>
              <a:rPr lang="el-GR" sz="2200" dirty="0" smtClean="0"/>
              <a:t>.) Α΄ Λυκείου. Για τη δημιουργία της ραδιοφωνικής εκπομπής αξιοποιήθηκαν αρκετές ώρες εκτός σχολικού ωραρίου, 2 ώρες του Ομίλου Αγγλικών και 2 δίωρες συναντήσεις του Προγράμματος Κινηματογράφου.</a:t>
            </a:r>
          </a:p>
          <a:p>
            <a:pPr lvl="1"/>
            <a:r>
              <a:rPr lang="el-GR" sz="2200" dirty="0" smtClean="0"/>
              <a:t>Για τον σχεδιασμό και την υλοποίησή της συνεργάστηκαν εκπαιδευτικοί διαφορετικών ειδικοτήτων (βιολόγος, οικονομολόγος, φιλόλογος, χημικός) που σχετίζονται ουσιαστικά με το θέμα. </a:t>
            </a:r>
          </a:p>
          <a:p>
            <a:pPr lvl="1"/>
            <a:r>
              <a:rPr lang="el-GR" sz="2200" dirty="0" smtClean="0"/>
              <a:t>Για την 1</a:t>
            </a:r>
            <a:r>
              <a:rPr lang="el-GR" sz="2200" baseline="30000" dirty="0" smtClean="0"/>
              <a:t>η</a:t>
            </a:r>
            <a:r>
              <a:rPr lang="el-GR" sz="2200" dirty="0" smtClean="0"/>
              <a:t> δραστηριότητα χρησιμοποιήθηκε η αυλή του σχολείου, για τις επόμενες η σχολική αίθουσα, το αμφιθέατρο και το Εργαστήριο Πληροφορικής.</a:t>
            </a:r>
          </a:p>
          <a:p>
            <a:endParaRPr lang="el-GR" dirty="0"/>
          </a:p>
        </p:txBody>
      </p:sp>
      <p:sp>
        <p:nvSpPr>
          <p:cNvPr id="7" name="Content Placeholder 6"/>
          <p:cNvSpPr>
            <a:spLocks noGrp="1"/>
          </p:cNvSpPr>
          <p:nvPr>
            <p:ph sz="quarter" idx="4"/>
          </p:nvPr>
        </p:nvSpPr>
        <p:spPr/>
        <p:txBody>
          <a:bodyPr>
            <a:normAutofit lnSpcReduction="10000"/>
          </a:bodyPr>
          <a:lstStyle/>
          <a:p>
            <a:pPr marL="342900" lvl="1" indent="-342900">
              <a:spcBef>
                <a:spcPts val="800"/>
              </a:spcBef>
              <a:buNone/>
            </a:pPr>
            <a:r>
              <a:rPr lang="el-GR" sz="2200" b="1" dirty="0" smtClean="0"/>
              <a:t>Ηλικιακή ομάδα</a:t>
            </a:r>
            <a:endParaRPr lang="el-GR" sz="2200" b="1" dirty="0"/>
          </a:p>
          <a:p>
            <a:pPr lvl="1"/>
            <a:r>
              <a:rPr lang="el-GR" dirty="0" smtClean="0"/>
              <a:t>Α’ Λυκείου</a:t>
            </a:r>
          </a:p>
          <a:p>
            <a:pPr lvl="1"/>
            <a:r>
              <a:rPr lang="el-GR" dirty="0" smtClean="0"/>
              <a:t>13 </a:t>
            </a:r>
            <a:r>
              <a:rPr lang="el-GR" dirty="0"/>
              <a:t>κορίτσια και </a:t>
            </a:r>
            <a:r>
              <a:rPr lang="el-GR" dirty="0" smtClean="0"/>
              <a:t>14 αγόρια</a:t>
            </a:r>
          </a:p>
          <a:p>
            <a:pPr lvl="1"/>
            <a:r>
              <a:rPr lang="el-GR" dirty="0" smtClean="0"/>
              <a:t>Ελληνικής καταγωγής</a:t>
            </a:r>
          </a:p>
          <a:p>
            <a:pPr lvl="1"/>
            <a:r>
              <a:rPr lang="el-GR" dirty="0" smtClean="0"/>
              <a:t>Παιδιά από υποβαθμισμένες αστικές περιοχές της Δυτικής Θεσσαλονίκης με περιβαλλοντικά προβλήματα, αλλά και με αυξημένες ροές μεταναστών και προσφύγων. Ωστόσο, από γονείς τριτοβάθμιας στην πλειονότητά τους εκπαίδευσης.</a:t>
            </a:r>
            <a:endParaRPr lang="el-G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11</a:t>
            </a:fld>
            <a:endParaRPr lang="en-US" dirty="0"/>
          </a:p>
        </p:txBody>
      </p:sp>
    </p:spTree>
    <p:extLst>
      <p:ext uri="{BB962C8B-B14F-4D97-AF65-F5344CB8AC3E}">
        <p14:creationId xmlns:p14="http://schemas.microsoft.com/office/powerpoint/2010/main" val="1298020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z="2400" dirty="0"/>
              <a:t>ΣΤΟΙΧΕΙΑ ΠΡΑΓΜΑΤΟΠΟΙΗΣΗΣ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 </a:t>
            </a:r>
          </a:p>
        </p:txBody>
      </p:sp>
      <p:sp>
        <p:nvSpPr>
          <p:cNvPr id="9" name="Content Placeholder 8"/>
          <p:cNvSpPr>
            <a:spLocks noGrp="1"/>
          </p:cNvSpPr>
          <p:nvPr>
            <p:ph sz="half" idx="2"/>
          </p:nvPr>
        </p:nvSpPr>
        <p:spPr>
          <a:xfrm>
            <a:off x="452673" y="479835"/>
            <a:ext cx="3920151" cy="4209860"/>
          </a:xfrm>
        </p:spPr>
        <p:txBody>
          <a:bodyPr>
            <a:normAutofit fontScale="47500" lnSpcReduction="20000"/>
          </a:bodyPr>
          <a:lstStyle/>
          <a:p>
            <a:pPr>
              <a:spcBef>
                <a:spcPts val="600"/>
              </a:spcBef>
            </a:pPr>
            <a:r>
              <a:rPr lang="el-GR" sz="3800" b="1" dirty="0"/>
              <a:t>Πρότερες γνώσεις</a:t>
            </a:r>
          </a:p>
          <a:p>
            <a:pPr lvl="1" algn="just">
              <a:spcBef>
                <a:spcPts val="600"/>
              </a:spcBef>
              <a:buFont typeface="Arial" pitchFamily="34" charset="0"/>
              <a:buChar char="•"/>
            </a:pPr>
            <a:r>
              <a:rPr lang="el-GR" sz="2300" dirty="0" smtClean="0"/>
              <a:t>Βασικές γνώσεις κοινωνικής, πολιτικής και οικονομικής οργάνωσης, Διεθνούς Δικαίου σε σχέση με τους Διεθνείς Οργανισμούς, τα ανθρώπινα δικαιώματα και τις σχέσεις μεταξύ των κρατών. Επίσης, πρέπει να είναι γνωστοί οι τρόποι και οι διαδικασίες προάσπισης των δικαιωμάτων τους, πολιτικής παρέμβασης και δράσης.</a:t>
            </a:r>
          </a:p>
          <a:p>
            <a:pPr lvl="1" algn="just">
              <a:spcBef>
                <a:spcPts val="600"/>
              </a:spcBef>
              <a:buFont typeface="Arial" pitchFamily="34" charset="0"/>
              <a:buChar char="•"/>
            </a:pPr>
            <a:r>
              <a:rPr lang="el-GR" sz="2300" dirty="0" smtClean="0"/>
              <a:t>Ενδείκνυται να έχουν συζητηθεί οι πρακτικές και οι δυνατότητες των μέσων ενημέρωσης, αλλά και η ανάγκη και οι τρόποι αξιολόγησης των πληροφοριών.</a:t>
            </a:r>
          </a:p>
          <a:p>
            <a:pPr lvl="1" algn="just">
              <a:spcBef>
                <a:spcPts val="600"/>
              </a:spcBef>
              <a:buFont typeface="Arial" pitchFamily="34" charset="0"/>
              <a:buChar char="•"/>
            </a:pPr>
            <a:r>
              <a:rPr lang="el-GR" sz="2300" dirty="0" smtClean="0"/>
              <a:t>Ως προς τις Φυσικές Επιστήμες, οι μαθητές/</a:t>
            </a:r>
            <a:r>
              <a:rPr lang="el-GR" sz="2300" dirty="0" err="1" smtClean="0"/>
              <a:t>τριες</a:t>
            </a:r>
            <a:r>
              <a:rPr lang="el-GR" sz="2300" dirty="0" smtClean="0"/>
              <a:t> χρειάζονται βασικές γνώσεις Χημείας, ενώ διδάχτηκαν στην Βιολογία  Γ΄ Γυμνασίου τα βασικά περιβαλλοντικά προβλήματα που αφορούν τις παρεμβάσεις του ανθρώπου στο περιβάλλον.</a:t>
            </a:r>
          </a:p>
          <a:p>
            <a:pPr lvl="1" algn="just">
              <a:spcBef>
                <a:spcPts val="600"/>
              </a:spcBef>
              <a:buFont typeface="Arial" pitchFamily="34" charset="0"/>
              <a:buChar char="•"/>
            </a:pPr>
            <a:r>
              <a:rPr lang="el-GR" sz="2300" dirty="0" smtClean="0"/>
              <a:t>Δεξιότητες χειρισμού Η/Υ, πλοήγησης στο διαδίκτυο, καταγραφής, επεξεργασίας και αποθήκευσης κειμένου. Αναλόγως των παραγόμενων, να γνωρίζουν ίσως ή να μάθουν τεχνικές αποθήκευσης ήχου, κινούμενης εικόνας, βίντεο, ή να είναι εξοικειωμένοι/ες με προγράμματα ψηφιακής επεξεργασίας ήχου και ηχογράφησης (</a:t>
            </a:r>
            <a:r>
              <a:rPr lang="el-GR" sz="2300" dirty="0" err="1" smtClean="0"/>
              <a:t>Audacity</a:t>
            </a:r>
            <a:r>
              <a:rPr lang="el-GR" sz="2300" dirty="0" smtClean="0"/>
              <a:t>), αλλά και επεξεργασίας βίντεο.</a:t>
            </a:r>
          </a:p>
          <a:p>
            <a:pPr lvl="1" algn="just">
              <a:spcBef>
                <a:spcPts val="600"/>
              </a:spcBef>
              <a:buFont typeface="Arial" pitchFamily="34" charset="0"/>
              <a:buChar char="•"/>
            </a:pPr>
            <a:r>
              <a:rPr lang="el-GR" sz="2300" dirty="0" smtClean="0"/>
              <a:t>Η συγκεκριμένη πρακτική απαίτησε πολύ καλή γνώση της αγγλικής γλώσσας για αξιοποίηση πηγών από το διαδίκτυο και για τη δημιουργία ραδιοφωνικής εκπομπής στην αγγλική γλώσσα.</a:t>
            </a:r>
            <a:endParaRPr lang="el-GR" sz="2300" dirty="0"/>
          </a:p>
        </p:txBody>
      </p:sp>
      <p:sp>
        <p:nvSpPr>
          <p:cNvPr id="10" name="Content Placeholder 9"/>
          <p:cNvSpPr>
            <a:spLocks noGrp="1"/>
          </p:cNvSpPr>
          <p:nvPr>
            <p:ph sz="quarter" idx="4"/>
          </p:nvPr>
        </p:nvSpPr>
        <p:spPr/>
        <p:txBody>
          <a:bodyPr/>
          <a:lstStyle/>
          <a:p>
            <a:r>
              <a:rPr lang="el-GR" b="1" dirty="0" smtClean="0"/>
              <a:t>Διάρκεια </a:t>
            </a:r>
            <a:r>
              <a:rPr lang="el-GR" b="1" dirty="0"/>
              <a:t>εφαρμογής</a:t>
            </a:r>
          </a:p>
          <a:p>
            <a:pPr lvl="1">
              <a:buFont typeface="Arial" pitchFamily="34" charset="0"/>
              <a:buChar char="•"/>
            </a:pPr>
            <a:r>
              <a:rPr lang="el-GR" dirty="0" smtClean="0"/>
              <a:t>3 εβδομάδες, 12 </a:t>
            </a:r>
            <a:r>
              <a:rPr lang="el-GR" dirty="0"/>
              <a:t>διδακτικές </a:t>
            </a:r>
            <a:r>
              <a:rPr lang="el-GR" dirty="0" smtClean="0"/>
              <a:t>ώρες. Επίσης:</a:t>
            </a:r>
          </a:p>
          <a:p>
            <a:pPr lvl="1">
              <a:buFont typeface="Arial" pitchFamily="34" charset="0"/>
              <a:buChar char="•"/>
            </a:pPr>
            <a:r>
              <a:rPr lang="el-GR" dirty="0" smtClean="0"/>
              <a:t>2 ώρες του Ομίλου Αγγλικών</a:t>
            </a:r>
          </a:p>
          <a:p>
            <a:pPr lvl="1">
              <a:buFont typeface="Arial" pitchFamily="34" charset="0"/>
              <a:buChar char="•"/>
            </a:pPr>
            <a:r>
              <a:rPr lang="el-GR" dirty="0" smtClean="0"/>
              <a:t>2 δίωρες συναντήσεις του Προγράμματος Κινηματογράφου</a:t>
            </a:r>
            <a:endParaRPr lang="el-GR" dirty="0"/>
          </a:p>
          <a:p>
            <a:pPr lvl="1">
              <a:buFont typeface="Arial" pitchFamily="34" charset="0"/>
              <a:buChar char="•"/>
            </a:pPr>
            <a:r>
              <a:rPr lang="el-GR" dirty="0" smtClean="0"/>
              <a:t>Ώρες εκτός σχολικού ωραρίου για τη δημιουργία ραδιοφωνικής εκπομπής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12</a:t>
            </a:fld>
            <a:endParaRPr lang="en-US" dirty="0"/>
          </a:p>
        </p:txBody>
      </p:sp>
    </p:spTree>
    <p:extLst>
      <p:ext uri="{BB962C8B-B14F-4D97-AF65-F5344CB8AC3E}">
        <p14:creationId xmlns:p14="http://schemas.microsoft.com/office/powerpoint/2010/main" val="1309292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13</a:t>
            </a:fld>
            <a:endParaRPr lang="en-US" dirty="0"/>
          </a:p>
        </p:txBody>
      </p:sp>
      <p:sp>
        <p:nvSpPr>
          <p:cNvPr id="7" name="Content Placeholder 6"/>
          <p:cNvSpPr>
            <a:spLocks noGrp="1"/>
          </p:cNvSpPr>
          <p:nvPr>
            <p:ph sz="half" idx="2"/>
          </p:nvPr>
        </p:nvSpPr>
        <p:spPr/>
        <p:txBody>
          <a:bodyPr>
            <a:normAutofit/>
          </a:bodyPr>
          <a:lstStyle/>
          <a:p>
            <a:r>
              <a:rPr lang="el-GR" b="1" dirty="0"/>
              <a:t>ΔΡΑΣΤΗΡΙΟΤΗΤΑ  </a:t>
            </a:r>
            <a:r>
              <a:rPr lang="el-GR" b="1" dirty="0" smtClean="0"/>
              <a:t>1: [Καρέκλες ευαισθητοποίησης]</a:t>
            </a:r>
            <a:endParaRPr lang="el-GR" sz="2000" dirty="0"/>
          </a:p>
          <a:p>
            <a:pPr lvl="1">
              <a:buFont typeface="Arial" pitchFamily="34" charset="0"/>
              <a:buChar char="•"/>
            </a:pPr>
            <a:r>
              <a:rPr lang="el-GR" sz="2400" dirty="0"/>
              <a:t>Διάρκεια:  </a:t>
            </a:r>
            <a:r>
              <a:rPr lang="el-GR" sz="2400" dirty="0" smtClean="0"/>
              <a:t>30 λεπτά</a:t>
            </a:r>
            <a:endParaRPr lang="el-GR" sz="2400" dirty="0"/>
          </a:p>
          <a:p>
            <a:pPr lvl="1">
              <a:buFont typeface="Arial" pitchFamily="34" charset="0"/>
              <a:buChar char="•"/>
            </a:pPr>
            <a:r>
              <a:rPr lang="el-GR" sz="2400" dirty="0"/>
              <a:t>Είδος δραστηριότητας: </a:t>
            </a:r>
            <a:r>
              <a:rPr lang="el-GR" sz="2400" dirty="0" smtClean="0"/>
              <a:t>παιχνίδι ρόλων</a:t>
            </a:r>
            <a:endParaRPr lang="el-GR" sz="2400" dirty="0"/>
          </a:p>
          <a:p>
            <a:pPr lvl="1">
              <a:buFont typeface="Arial" pitchFamily="34" charset="0"/>
              <a:buChar char="•"/>
            </a:pPr>
            <a:r>
              <a:rPr lang="el-GR" sz="2400" dirty="0"/>
              <a:t>Οργάνωση τάξης: </a:t>
            </a:r>
            <a:r>
              <a:rPr lang="el-GR" sz="2400" dirty="0" smtClean="0"/>
              <a:t>εργασία σε ομάδες των πέντε ατόμων (2 ομάδες των 6)</a:t>
            </a:r>
            <a:endParaRPr lang="el-GR" sz="2400" dirty="0"/>
          </a:p>
          <a:p>
            <a:pPr lvl="1">
              <a:buFont typeface="Arial" pitchFamily="34" charset="0"/>
              <a:buChar char="•"/>
            </a:pPr>
            <a:r>
              <a:rPr lang="el-GR" sz="2400" dirty="0"/>
              <a:t>Ρόλος του διδάσκοντα: </a:t>
            </a:r>
            <a:r>
              <a:rPr lang="el-GR" sz="2400" dirty="0" smtClean="0"/>
              <a:t>ενθαρρυντικός, υποστηρικτικός, </a:t>
            </a:r>
            <a:r>
              <a:rPr lang="el-GR" sz="2400" dirty="0" err="1" smtClean="0"/>
              <a:t>διευκολυντικός</a:t>
            </a:r>
            <a:r>
              <a:rPr lang="el-GR" sz="2400" dirty="0" smtClean="0"/>
              <a:t>, συντονιστικός</a:t>
            </a:r>
            <a:endParaRPr lang="el-GR" sz="2400" dirty="0"/>
          </a:p>
          <a:p>
            <a:pPr lvl="1">
              <a:buFont typeface="Arial" pitchFamily="34" charset="0"/>
              <a:buChar char="•"/>
            </a:pPr>
            <a:r>
              <a:rPr lang="el-GR" sz="2400" dirty="0"/>
              <a:t>Σύνδεση με τον διδακτικό στόχο: </a:t>
            </a:r>
            <a:r>
              <a:rPr lang="el-GR" sz="2400" dirty="0" smtClean="0"/>
              <a:t>επιδιώκεται η </a:t>
            </a:r>
            <a:r>
              <a:rPr lang="el-GR" sz="2400" dirty="0" err="1" smtClean="0"/>
              <a:t>ενσυναίσθηση</a:t>
            </a:r>
            <a:r>
              <a:rPr lang="el-GR" sz="2400" dirty="0" smtClean="0"/>
              <a:t> μέσω της ανάληψης ρόλων</a:t>
            </a:r>
            <a:endParaRPr lang="el-GR" sz="2400" dirty="0"/>
          </a:p>
          <a:p>
            <a:endParaRPr lang="el-GR" dirty="0"/>
          </a:p>
        </p:txBody>
      </p:sp>
      <p:pic>
        <p:nvPicPr>
          <p:cNvPr id="8" name="Εικόνα 7" descr="ÎÏÎ¿ÏÎ­Î»ÎµÏÎ¼Î± ÎµÎ¹ÎºÏÎ½Î±Ï Î³Î¹Î± earth sketch"/>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6024" y="3322622"/>
            <a:ext cx="1484821" cy="1226743"/>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ingle Corner Rectangle 8"/>
          <p:cNvSpPr/>
          <p:nvPr/>
        </p:nvSpPr>
        <p:spPr>
          <a:xfrm>
            <a:off x="2743200" y="1034543"/>
            <a:ext cx="5800299" cy="3695111"/>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dirty="0"/>
              <a:t>Δημιουργήθηκε πρωτότυπο υλικό το οποίο περιλαμβάνεται στο πρόσθετο υλικό της ανοιχτής εκπαιδευτικής πρακτικής</a:t>
            </a:r>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3" name="Slide Number Placeholder 2"/>
          <p:cNvSpPr>
            <a:spLocks noGrp="1"/>
          </p:cNvSpPr>
          <p:nvPr>
            <p:ph type="sldNum" sz="quarter" idx="12"/>
          </p:nvPr>
        </p:nvSpPr>
        <p:spPr/>
        <p:txBody>
          <a:bodyPr/>
          <a:lstStyle/>
          <a:p>
            <a:fld id="{2754ED01-E2A0-4C1E-8E21-014B99041579}" type="slidenum">
              <a:rPr lang="en-US" smtClean="0"/>
              <a:pPr/>
              <a:t>14</a:t>
            </a:fld>
            <a:endParaRPr lang="en-US" dirty="0"/>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t>Ψηφιακό Εκπαιδευτικό Περιεχόμενο:</a:t>
            </a:r>
            <a:endParaRPr lang="el-GR" sz="2400"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4355" y="1195058"/>
            <a:ext cx="2325608" cy="124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Grp="1" noChangeAspect="1" noChangeArrowheads="1"/>
          </p:cNvPicPr>
          <p:nvPr>
            <p:ph sz="half" idx="13"/>
          </p:nvPr>
        </p:nvPicPr>
        <p:blipFill>
          <a:blip r:embed="rId3">
            <a:extLst>
              <a:ext uri="{28A0092B-C50C-407E-A947-70E740481C1C}">
                <a14:useLocalDpi xmlns:a14="http://schemas.microsoft.com/office/drawing/2010/main" val="0"/>
              </a:ext>
            </a:extLst>
          </a:blip>
          <a:srcRect/>
          <a:stretch>
            <a:fillRect/>
          </a:stretch>
        </p:blipFill>
        <p:spPr bwMode="auto">
          <a:xfrm>
            <a:off x="293492" y="2788467"/>
            <a:ext cx="2340360" cy="173855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15</a:t>
            </a:fld>
            <a:endParaRPr lang="en-US" dirty="0"/>
          </a:p>
        </p:txBody>
      </p:sp>
      <p:sp>
        <p:nvSpPr>
          <p:cNvPr id="10" name="Content Placeholder 9"/>
          <p:cNvSpPr>
            <a:spLocks noGrp="1"/>
          </p:cNvSpPr>
          <p:nvPr>
            <p:ph sz="half" idx="2"/>
          </p:nvPr>
        </p:nvSpPr>
        <p:spPr/>
        <p:txBody>
          <a:bodyPr>
            <a:normAutofit fontScale="85000" lnSpcReduction="20000"/>
          </a:bodyPr>
          <a:lstStyle/>
          <a:p>
            <a:pPr lvl="1">
              <a:buFont typeface="Arial" pitchFamily="34" charset="0"/>
              <a:buChar char="•"/>
            </a:pPr>
            <a:r>
              <a:rPr lang="el-GR" sz="2400" dirty="0" smtClean="0"/>
              <a:t>Περιγραφή δραστηριότητας: </a:t>
            </a:r>
            <a:endParaRPr lang="el-GR" sz="2400" dirty="0"/>
          </a:p>
          <a:p>
            <a:pPr algn="just"/>
            <a:r>
              <a:rPr lang="el-GR" dirty="0" smtClean="0"/>
              <a:t>Στην αυλή του σχολείου τοποθετούνται καρέκλες σε έξι κύκλους, όσες οι κατοικημένες ήπειροι του πλανήτη (Αρκτικός Κύκλος αντί της Ανταρκτικής).</a:t>
            </a:r>
          </a:p>
          <a:p>
            <a:pPr algn="just"/>
            <a:r>
              <a:rPr lang="el-GR" dirty="0" smtClean="0"/>
              <a:t>Οι μαθητές/</a:t>
            </a:r>
            <a:r>
              <a:rPr lang="el-GR" dirty="0" err="1" smtClean="0"/>
              <a:t>τριες</a:t>
            </a:r>
            <a:r>
              <a:rPr lang="el-GR" dirty="0" smtClean="0"/>
              <a:t> χωρίζονται σε έξι ομάδες, επιλέγουν κύκλο-ήπειρο και κάθονται στις καρέκλες τους.</a:t>
            </a:r>
          </a:p>
          <a:p>
            <a:pPr algn="just"/>
            <a:r>
              <a:rPr lang="el-GR" dirty="0" smtClean="0"/>
              <a:t>Κάθε παιδί εγκαταλείπει την καρέκλα του όταν την απομακρύνουν αιφνιδιαστικά οι εκπαιδευτικοί και αναζητά καταφύγιο σε οποιαδήποτε άλλη, είτε στον δικό του κύκλο-ήπειρο είτε σε κάποιον άλλο.  Όρος: εάν δεν καταφέρει να ανέβει σε κάποια άλλη καρέκλα, θα πεθάνει.</a:t>
            </a:r>
          </a:p>
          <a:p>
            <a:pPr algn="just"/>
            <a:r>
              <a:rPr lang="el-GR" dirty="0" smtClean="0"/>
              <a:t>Η διαδικασία επαναλαμβάνεται, έως ότου τα μέλη της ομάδας σε κάθε κύκλο αναγκαστούν να στριμωχτούν στις δύο καρέκλες που δεν θα αποσύρουν οι εκπαιδευτικοί.</a:t>
            </a:r>
            <a:endParaRPr lang="el-GR" sz="2000" dirty="0" smtClean="0"/>
          </a:p>
          <a:p>
            <a:pPr marL="0" lvl="1" indent="0">
              <a:buNone/>
            </a:pPr>
            <a:endParaRPr lang="el-GR" sz="2400" dirty="0"/>
          </a:p>
        </p:txBody>
      </p:sp>
    </p:spTree>
    <p:extLst>
      <p:ext uri="{BB962C8B-B14F-4D97-AF65-F5344CB8AC3E}">
        <p14:creationId xmlns:p14="http://schemas.microsoft.com/office/powerpoint/2010/main" val="16794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16</a:t>
            </a:fld>
            <a:endParaRPr lang="en-US" dirty="0"/>
          </a:p>
        </p:txBody>
      </p:sp>
      <p:sp>
        <p:nvSpPr>
          <p:cNvPr id="10" name="Content Placeholder 9"/>
          <p:cNvSpPr>
            <a:spLocks noGrp="1"/>
          </p:cNvSpPr>
          <p:nvPr>
            <p:ph sz="half" idx="2"/>
          </p:nvPr>
        </p:nvSpPr>
        <p:spPr/>
        <p:txBody>
          <a:bodyPr>
            <a:normAutofit fontScale="55000" lnSpcReduction="20000"/>
          </a:bodyPr>
          <a:lstStyle/>
          <a:p>
            <a:pPr lvl="1">
              <a:buFont typeface="Arial" pitchFamily="34" charset="0"/>
              <a:buChar char="•"/>
            </a:pPr>
            <a:r>
              <a:rPr lang="el-GR" sz="2900" dirty="0" smtClean="0"/>
              <a:t>Αποτελέσματα </a:t>
            </a:r>
            <a:r>
              <a:rPr lang="el-GR" sz="2900" dirty="0"/>
              <a:t>της δραστηριότητας</a:t>
            </a:r>
            <a:r>
              <a:rPr lang="el-GR" sz="2900" dirty="0" smtClean="0"/>
              <a:t>:</a:t>
            </a:r>
            <a:endParaRPr lang="en-US" sz="2900" dirty="0" smtClean="0"/>
          </a:p>
          <a:p>
            <a:pPr algn="just"/>
            <a:r>
              <a:rPr lang="el-GR" sz="2900" dirty="0" smtClean="0"/>
              <a:t>Οι μαθητές/</a:t>
            </a:r>
            <a:r>
              <a:rPr lang="el-GR" sz="2900" dirty="0" err="1" smtClean="0"/>
              <a:t>τριες</a:t>
            </a:r>
            <a:r>
              <a:rPr lang="el-GR" sz="2900" dirty="0" smtClean="0"/>
              <a:t> τοποθέτησαν τον εαυτό τους στη θέση:</a:t>
            </a:r>
          </a:p>
          <a:p>
            <a:pPr marL="0" indent="0" algn="just"/>
            <a:r>
              <a:rPr lang="el-GR" sz="2900" dirty="0" smtClean="0"/>
              <a:t> - του πρόσφυγα που αναγκάζεται να εγκαταλείψει τον τόπο του και αναζητά αγωνιωδώς καταφύγιο,</a:t>
            </a:r>
          </a:p>
          <a:p>
            <a:pPr marL="0" indent="0" algn="just"/>
            <a:r>
              <a:rPr lang="el-GR" sz="2900" dirty="0" smtClean="0"/>
              <a:t> - του πολίτη που αναγκάζεται να δεχτεί και να εντάξει τους πρόσφυγες στη δική του κοινότητα,</a:t>
            </a:r>
          </a:p>
          <a:p>
            <a:pPr marL="0" indent="0" algn="just"/>
            <a:r>
              <a:rPr lang="el-GR" sz="2900" dirty="0" smtClean="0"/>
              <a:t> - του πολίτη-παρατηρητή που δεν μπορεί να μένει αμέτοχος σε όσα συμβαίνουν γύρω του.</a:t>
            </a:r>
          </a:p>
          <a:p>
            <a:r>
              <a:rPr lang="el-GR" sz="2900" dirty="0" smtClean="0"/>
              <a:t>Επιπλέον,</a:t>
            </a:r>
          </a:p>
          <a:p>
            <a:pPr marL="0" indent="0" algn="just"/>
            <a:r>
              <a:rPr lang="el-GR" sz="2900" dirty="0" smtClean="0"/>
              <a:t> - υποβλήθηκαν στην αίσθηση ότι αυτό που βίωσαν μπορεί οποιαδήποτε στιγμή να συμβεί στον καθένα,</a:t>
            </a:r>
          </a:p>
          <a:p>
            <a:pPr marL="0" indent="0" algn="just"/>
            <a:r>
              <a:rPr lang="el-GR" sz="2900" dirty="0" smtClean="0"/>
              <a:t> - συνειδητοποίησαν την παγκόσμια διάσταση του προβλήματος της αναγκαστικής μετακίνησης των πληθυσμών και την ανάγκη συνεργασίας για την αντιμετώπισή του.</a:t>
            </a:r>
          </a:p>
          <a:p>
            <a:pPr algn="just"/>
            <a:endParaRPr lang="el-GR" sz="2900" dirty="0" smtClean="0"/>
          </a:p>
          <a:p>
            <a:pPr algn="just"/>
            <a:r>
              <a:rPr lang="el-GR" sz="2900" dirty="0" smtClean="0"/>
              <a:t>Πλάνα της δραστηριότητας αξιοποιήθηκαν για τη δημιουργία ολιγόλεπτου βίντεο (</a:t>
            </a:r>
            <a:r>
              <a:rPr lang="en-GB" sz="2900" dirty="0">
                <a:hlinkClick r:id="rId2"/>
              </a:rPr>
              <a:t>http://</a:t>
            </a:r>
            <a:r>
              <a:rPr lang="en-GB" sz="2900" dirty="0" smtClean="0">
                <a:hlinkClick r:id="rId2"/>
              </a:rPr>
              <a:t>ppl.pplpamak.eu/ppl/index.php/2016-05-01-19-10-51/video/39-</a:t>
            </a:r>
            <a:r>
              <a:rPr lang="el-GR" sz="2900" dirty="0" smtClean="0"/>
              <a:t>)</a:t>
            </a:r>
          </a:p>
          <a:p>
            <a:pPr algn="just"/>
            <a:endParaRPr lang="el-GR" sz="2900" dirty="0" smtClean="0"/>
          </a:p>
          <a:p>
            <a:pPr marL="0" lvl="1" indent="0">
              <a:buNone/>
            </a:pPr>
            <a:endParaRPr lang="el-GR" sz="2400" dirty="0"/>
          </a:p>
        </p:txBody>
      </p:sp>
    </p:spTree>
    <p:extLst>
      <p:ext uri="{BB962C8B-B14F-4D97-AF65-F5344CB8AC3E}">
        <p14:creationId xmlns:p14="http://schemas.microsoft.com/office/powerpoint/2010/main" val="16794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17</a:t>
            </a:fld>
            <a:endParaRPr lang="en-US" dirty="0"/>
          </a:p>
        </p:txBody>
      </p:sp>
      <p:sp>
        <p:nvSpPr>
          <p:cNvPr id="7" name="Content Placeholder 6"/>
          <p:cNvSpPr>
            <a:spLocks noGrp="1"/>
          </p:cNvSpPr>
          <p:nvPr>
            <p:ph sz="half" idx="2"/>
          </p:nvPr>
        </p:nvSpPr>
        <p:spPr/>
        <p:txBody>
          <a:bodyPr>
            <a:normAutofit fontScale="85000" lnSpcReduction="10000"/>
          </a:bodyPr>
          <a:lstStyle/>
          <a:p>
            <a:r>
              <a:rPr lang="el-GR" b="1" dirty="0"/>
              <a:t>ΔΡΑΣΤΗΡΙΟΤΗΤΑ  </a:t>
            </a:r>
            <a:r>
              <a:rPr lang="el-GR" b="1" dirty="0" smtClean="0"/>
              <a:t>2: [Ερωτηματολόγιο Αναγνώρισης, Έκφρασης και Διαχείρισης Συναισθημάτων]</a:t>
            </a:r>
            <a:endParaRPr lang="el-GR" sz="2000" dirty="0"/>
          </a:p>
          <a:p>
            <a:pPr lvl="1" algn="just">
              <a:buFont typeface="Arial" pitchFamily="34" charset="0"/>
              <a:buChar char="•"/>
            </a:pPr>
            <a:r>
              <a:rPr lang="el-GR" sz="2100" dirty="0"/>
              <a:t>Διάρκεια: </a:t>
            </a:r>
            <a:r>
              <a:rPr lang="el-GR" sz="2100" dirty="0" smtClean="0"/>
              <a:t>60 λεπτά </a:t>
            </a:r>
            <a:endParaRPr lang="el-GR" sz="2100" dirty="0"/>
          </a:p>
          <a:p>
            <a:pPr lvl="1" algn="just">
              <a:buFont typeface="Arial" pitchFamily="34" charset="0"/>
              <a:buChar char="•"/>
            </a:pPr>
            <a:r>
              <a:rPr lang="el-GR" sz="2100" dirty="0"/>
              <a:t>Είδος δραστηριότητας: </a:t>
            </a:r>
            <a:r>
              <a:rPr lang="el-GR" sz="2100" dirty="0" smtClean="0"/>
              <a:t>συμπλήρωση ερωτηματολογίων, συζήτηση</a:t>
            </a:r>
            <a:endParaRPr lang="el-GR" sz="2100" dirty="0"/>
          </a:p>
          <a:p>
            <a:pPr lvl="1" algn="just">
              <a:buFont typeface="Arial" pitchFamily="34" charset="0"/>
              <a:buChar char="•"/>
            </a:pPr>
            <a:r>
              <a:rPr lang="el-GR" sz="2100" dirty="0"/>
              <a:t>Οργάνωση τάξης: </a:t>
            </a:r>
            <a:r>
              <a:rPr lang="el-GR" sz="2100" dirty="0" smtClean="0"/>
              <a:t>ατομική εργασία μέσα σε ομάδες, συζήτηση στην ολομέλεια</a:t>
            </a:r>
            <a:endParaRPr lang="el-GR" sz="2100" dirty="0"/>
          </a:p>
          <a:p>
            <a:pPr lvl="1" algn="just">
              <a:buFont typeface="Arial" pitchFamily="34" charset="0"/>
              <a:buChar char="•"/>
            </a:pPr>
            <a:r>
              <a:rPr lang="el-GR" sz="2100" dirty="0"/>
              <a:t>Ρόλος του διδάσκοντα: </a:t>
            </a:r>
            <a:r>
              <a:rPr lang="el-GR" sz="2100" dirty="0" smtClean="0"/>
              <a:t>ενθαρρυντικός, υποστηρικτικός, </a:t>
            </a:r>
            <a:r>
              <a:rPr lang="el-GR" sz="2100" dirty="0" err="1" smtClean="0"/>
              <a:t>διευκολυντικός</a:t>
            </a:r>
            <a:r>
              <a:rPr lang="el-GR" sz="2100" dirty="0" smtClean="0"/>
              <a:t>, συντονιστικός, διαμεσολαβητικός</a:t>
            </a:r>
            <a:endParaRPr lang="el-GR" sz="2100" dirty="0"/>
          </a:p>
          <a:p>
            <a:pPr lvl="1" algn="just">
              <a:buFont typeface="Arial" pitchFamily="34" charset="0"/>
              <a:buChar char="•"/>
            </a:pPr>
            <a:r>
              <a:rPr lang="el-GR" sz="2100" dirty="0" smtClean="0"/>
              <a:t>Σύνδεση με τον διδακτικό στόχο: </a:t>
            </a:r>
            <a:r>
              <a:rPr lang="el-GR" sz="2100" dirty="0"/>
              <a:t>Ο</a:t>
            </a:r>
            <a:r>
              <a:rPr lang="el-GR" sz="2100" dirty="0" smtClean="0"/>
              <a:t>ι μαθητές/</a:t>
            </a:r>
            <a:r>
              <a:rPr lang="el-GR" sz="2100" dirty="0" err="1" smtClean="0"/>
              <a:t>τριες</a:t>
            </a:r>
            <a:r>
              <a:rPr lang="el-GR" sz="2100" dirty="0" smtClean="0"/>
              <a:t>: </a:t>
            </a:r>
          </a:p>
          <a:p>
            <a:pPr marL="237744" lvl="2" indent="0" algn="just">
              <a:buNone/>
            </a:pPr>
            <a:r>
              <a:rPr lang="el-GR" sz="1900" dirty="0" smtClean="0"/>
              <a:t> - να εκφράσουν αυθόρμητα τα συναισθήματά τους</a:t>
            </a:r>
            <a:r>
              <a:rPr lang="el-GR" sz="1900" dirty="0"/>
              <a:t> </a:t>
            </a:r>
            <a:r>
              <a:rPr lang="el-GR" sz="1900" dirty="0" smtClean="0"/>
              <a:t>και να τα μοιραστούν με τους συμμαθητές/</a:t>
            </a:r>
            <a:r>
              <a:rPr lang="el-GR" sz="1900" dirty="0" err="1" smtClean="0"/>
              <a:t>τριές</a:t>
            </a:r>
            <a:r>
              <a:rPr lang="el-GR" sz="1900" dirty="0" smtClean="0"/>
              <a:t> τους, </a:t>
            </a:r>
          </a:p>
          <a:p>
            <a:pPr marL="237744" lvl="2" indent="0" algn="just">
              <a:buNone/>
            </a:pPr>
            <a:r>
              <a:rPr lang="el-GR" sz="1900" dirty="0" smtClean="0"/>
              <a:t> - να αισθανθούν το πρόβλημα των ανθρώπων που αναγκάζονται να εγκαταλείψουν τον τόπο τους εξαιτίας περιβαλλοντικών καταστροφών, υποβαθμίσεων και απαλλοτριώσεων ,</a:t>
            </a:r>
          </a:p>
          <a:p>
            <a:pPr marL="237744" lvl="2" indent="0" algn="just">
              <a:buNone/>
            </a:pPr>
            <a:r>
              <a:rPr lang="el-GR" sz="1900" dirty="0" smtClean="0"/>
              <a:t> - να ευαισθητοποιηθούν απέναντι στα περιβαλλοντικά προβλήματα και στα ζητήματα παραβίασης των ανθρωπίνων δικαιωμάτων που αυτά συνεπάγονται.</a:t>
            </a:r>
          </a:p>
          <a:p>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ingle Corner Rectangle 8"/>
          <p:cNvSpPr/>
          <p:nvPr/>
        </p:nvSpPr>
        <p:spPr>
          <a:xfrm>
            <a:off x="2743200" y="1034543"/>
            <a:ext cx="5800299" cy="3695111"/>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dirty="0"/>
              <a:t>Δημιουργήθηκε πρωτότυπο υλικό το οποίο περιλαμβάνεται στο πρόσθετο υλικό της ανοιχτής εκπαιδευτικής πρακτικής</a:t>
            </a:r>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3" name="Slide Number Placeholder 2"/>
          <p:cNvSpPr>
            <a:spLocks noGrp="1"/>
          </p:cNvSpPr>
          <p:nvPr>
            <p:ph type="sldNum" sz="quarter" idx="12"/>
          </p:nvPr>
        </p:nvSpPr>
        <p:spPr/>
        <p:txBody>
          <a:bodyPr/>
          <a:lstStyle/>
          <a:p>
            <a:fld id="{2754ED01-E2A0-4C1E-8E21-014B99041579}" type="slidenum">
              <a:rPr lang="en-US" smtClean="0"/>
              <a:pPr/>
              <a:t>18</a:t>
            </a:fld>
            <a:endParaRPr lang="en-US" dirty="0"/>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t>Ψηφιακό Εκπαιδευτικό Περιεχόμενο:</a:t>
            </a:r>
            <a:endParaRPr lang="el-GR" sz="2400"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4355" y="1195058"/>
            <a:ext cx="2325608" cy="124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Grp="1" noChangeAspect="1" noChangeArrowheads="1"/>
          </p:cNvPicPr>
          <p:nvPr>
            <p:ph sz="half" idx="13"/>
          </p:nvPr>
        </p:nvPicPr>
        <p:blipFill>
          <a:blip r:embed="rId3">
            <a:extLst>
              <a:ext uri="{28A0092B-C50C-407E-A947-70E740481C1C}">
                <a14:useLocalDpi xmlns:a14="http://schemas.microsoft.com/office/drawing/2010/main" val="0"/>
              </a:ext>
            </a:extLst>
          </a:blip>
          <a:srcRect/>
          <a:stretch>
            <a:fillRect/>
          </a:stretch>
        </p:blipFill>
        <p:spPr bwMode="auto">
          <a:xfrm>
            <a:off x="293492" y="2788467"/>
            <a:ext cx="2340360" cy="173855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638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19</a:t>
            </a:fld>
            <a:endParaRPr lang="en-US" dirty="0"/>
          </a:p>
        </p:txBody>
      </p:sp>
      <p:sp>
        <p:nvSpPr>
          <p:cNvPr id="10" name="Content Placeholder 9"/>
          <p:cNvSpPr>
            <a:spLocks noGrp="1"/>
          </p:cNvSpPr>
          <p:nvPr>
            <p:ph sz="half" idx="2"/>
          </p:nvPr>
        </p:nvSpPr>
        <p:spPr/>
        <p:txBody>
          <a:bodyPr>
            <a:normAutofit fontScale="77500" lnSpcReduction="20000"/>
          </a:bodyPr>
          <a:lstStyle/>
          <a:p>
            <a:pPr lvl="1" algn="just">
              <a:buFont typeface="Arial" pitchFamily="34" charset="0"/>
              <a:buChar char="•"/>
            </a:pPr>
            <a:r>
              <a:rPr lang="el-GR" sz="2300" dirty="0" smtClean="0"/>
              <a:t>Περιγραφή δραστηριότητας: </a:t>
            </a:r>
            <a:endParaRPr lang="el-GR" sz="2300" dirty="0"/>
          </a:p>
          <a:p>
            <a:pPr algn="just"/>
            <a:r>
              <a:rPr lang="el-GR" sz="2300" dirty="0" smtClean="0"/>
              <a:t>Στη σχολική αίθουσα, οι μαθητές/</a:t>
            </a:r>
            <a:r>
              <a:rPr lang="el-GR" sz="2300" dirty="0" err="1" smtClean="0"/>
              <a:t>τριες</a:t>
            </a:r>
            <a:r>
              <a:rPr lang="el-GR" sz="2300" dirty="0" smtClean="0"/>
              <a:t> κάθονται ανά ομάδες (ομάδα των πρώτων κατά σειρά προσφύγων, ομάδα των δεύτερων κατά σειρά, ομάδα των τρίτων κατά σειρά, ομάδα των τέταρτων κατά σειρά και ομάδα αυτών που υποδέχθηκαν πρόσφυγες).</a:t>
            </a:r>
          </a:p>
          <a:p>
            <a:pPr algn="just"/>
            <a:r>
              <a:rPr lang="el-GR" sz="2300" dirty="0" smtClean="0"/>
              <a:t>Καλούνται ατομικά να συμπληρώσουν αυθόρμητα, με μία μόνο φράση ανά ερώτηση, τρία διαφορετικά ανοιχτά ερωτηματολόγια σχετικά με το:</a:t>
            </a:r>
          </a:p>
          <a:p>
            <a:pPr marL="237744" lvl="2" indent="0" algn="just">
              <a:buNone/>
            </a:pPr>
            <a:r>
              <a:rPr lang="el-GR" sz="2300" dirty="0" smtClean="0"/>
              <a:t>  - πώς ένιωσαν ως εκτοπισμένοι,</a:t>
            </a:r>
          </a:p>
          <a:p>
            <a:pPr marL="237744" lvl="2" indent="0" algn="just">
              <a:buNone/>
            </a:pPr>
            <a:r>
              <a:rPr lang="el-GR" sz="2300" dirty="0" smtClean="0"/>
              <a:t>  - πώς ένιωσαν ως υποδοχείς,</a:t>
            </a:r>
          </a:p>
          <a:p>
            <a:pPr marL="237744" lvl="2" indent="0" algn="just">
              <a:buNone/>
            </a:pPr>
            <a:r>
              <a:rPr lang="el-GR" sz="2300" dirty="0" smtClean="0"/>
              <a:t>  -πώς θεωρούν ότι πρέπει να διαχειριζόμαστε εν γένει παρόμοιες περιπτώσεις.</a:t>
            </a:r>
          </a:p>
          <a:p>
            <a:pPr algn="just"/>
            <a:r>
              <a:rPr lang="el-GR" sz="2300" dirty="0" smtClean="0"/>
              <a:t>Οι απαντήσεις στα ερωτηματολόγια δίνουν αφορμή για συζήτηση στην ολομέλεια.</a:t>
            </a:r>
          </a:p>
          <a:p>
            <a:pPr algn="just"/>
            <a:r>
              <a:rPr lang="el-GR" sz="2300" dirty="0" smtClean="0"/>
              <a:t>Κάποιοι μαθητές μπορούν να αναλάβουν ως εργασία την αποκωδικοποίηση των Ερωτηματολογίων και την καταγραφή των απαντήσεων που δόθηκαν.</a:t>
            </a:r>
          </a:p>
          <a:p>
            <a:pPr marL="0" lvl="1" indent="0">
              <a:buNone/>
            </a:pPr>
            <a:endParaRPr lang="el-GR" sz="2400" dirty="0"/>
          </a:p>
        </p:txBody>
      </p:sp>
    </p:spTree>
    <p:extLst>
      <p:ext uri="{BB962C8B-B14F-4D97-AF65-F5344CB8AC3E}">
        <p14:creationId xmlns:p14="http://schemas.microsoft.com/office/powerpoint/2010/main" val="1679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solidFill>
            <a:srgbClr val="FFFFFF">
              <a:alpha val="34118"/>
            </a:srgbClr>
          </a:solidFill>
        </p:spPr>
        <p:txBody>
          <a:bodyPr/>
          <a:lstStyle/>
          <a:p>
            <a:r>
              <a:rPr lang="el-GR" dirty="0" smtClean="0"/>
              <a:t>ΣΥΝΤΟΜΗ ΠΕΡΙΓΡΑΦΗ</a:t>
            </a:r>
            <a:endParaRPr lang="el-G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a:t>
            </a:fld>
            <a:endParaRPr lang="en-US" dirty="0"/>
          </a:p>
        </p:txBody>
      </p:sp>
      <p:sp>
        <p:nvSpPr>
          <p:cNvPr id="12" name="Content Placeholder 11"/>
          <p:cNvSpPr>
            <a:spLocks noGrp="1"/>
          </p:cNvSpPr>
          <p:nvPr>
            <p:ph sz="half" idx="2"/>
          </p:nvPr>
        </p:nvSpPr>
        <p:spPr>
          <a:xfrm>
            <a:off x="470780" y="516049"/>
            <a:ext cx="8113663" cy="4227968"/>
          </a:xfrm>
        </p:spPr>
        <p:txBody>
          <a:bodyPr>
            <a:normAutofit fontScale="55000" lnSpcReduction="20000"/>
          </a:bodyPr>
          <a:lstStyle/>
          <a:p>
            <a:pPr marL="0" lvl="2" indent="17463">
              <a:buNone/>
            </a:pPr>
            <a:r>
              <a:rPr lang="el-GR" sz="2400" b="1" dirty="0" smtClean="0"/>
              <a:t>Σύντομη</a:t>
            </a:r>
            <a:r>
              <a:rPr lang="el-GR" sz="2400" dirty="0" smtClean="0"/>
              <a:t> περιγραφή της ανοιχτής εκπαιδευτικής πρακτικής</a:t>
            </a:r>
          </a:p>
          <a:p>
            <a:pPr lvl="2" algn="just">
              <a:buFont typeface="Arial" pitchFamily="34" charset="0"/>
              <a:buChar char="•"/>
            </a:pPr>
            <a:r>
              <a:rPr lang="el-GR" sz="2400" b="1" dirty="0" smtClean="0"/>
              <a:t>Θέμα</a:t>
            </a:r>
            <a:r>
              <a:rPr lang="el-GR" sz="2400" dirty="0" smtClean="0"/>
              <a:t>: η βιωματική </a:t>
            </a:r>
            <a:r>
              <a:rPr lang="el-GR" sz="2400" dirty="0"/>
              <a:t>προσέγγιση του θέματος των αναγκαστικών μετακινήσεων πληθυσμών εξαιτίας της κλιματικής αλλαγής. </a:t>
            </a:r>
            <a:endParaRPr lang="el-GR" sz="2400" dirty="0" smtClean="0"/>
          </a:p>
          <a:p>
            <a:pPr lvl="2" algn="just">
              <a:buFont typeface="Arial" pitchFamily="34" charset="0"/>
              <a:buChar char="•"/>
            </a:pPr>
            <a:r>
              <a:rPr lang="el-GR" sz="2400" b="1" dirty="0" smtClean="0"/>
              <a:t>Σκεπτικό </a:t>
            </a:r>
            <a:r>
              <a:rPr lang="el-GR" sz="2400" b="1" dirty="0"/>
              <a:t>στο οποίο στηρίχτηκε ο σχεδιασμός </a:t>
            </a:r>
            <a:r>
              <a:rPr lang="el-GR" sz="2400" b="1" dirty="0" smtClean="0"/>
              <a:t>της</a:t>
            </a:r>
            <a:r>
              <a:rPr lang="el-GR" sz="2400" dirty="0" smtClean="0"/>
              <a:t>: ενώ το </a:t>
            </a:r>
            <a:r>
              <a:rPr lang="el-GR" sz="2400" dirty="0"/>
              <a:t>συγκεκριμένο φαινόμενο και οι πολλαπλές επιπτώσεις του αναδεικνύονται σε μία από τις μεγαλύτερες προκλήσεις των καιρών </a:t>
            </a:r>
            <a:r>
              <a:rPr lang="el-GR" sz="2400" dirty="0" smtClean="0"/>
              <a:t>μας, το </a:t>
            </a:r>
            <a:r>
              <a:rPr lang="el-GR" sz="2400" dirty="0"/>
              <a:t>σχολείο δεν ενημερώνει επαρκώς τη νέα γενιά, ούτε την προετοιμάζει για να το διαχειριστεί.</a:t>
            </a:r>
            <a:endParaRPr lang="el-GR" sz="2400" dirty="0" smtClean="0"/>
          </a:p>
          <a:p>
            <a:pPr lvl="2" algn="just">
              <a:buFont typeface="Arial" pitchFamily="34" charset="0"/>
              <a:buChar char="•"/>
            </a:pPr>
            <a:r>
              <a:rPr lang="el-GR" sz="2400" dirty="0" smtClean="0"/>
              <a:t> </a:t>
            </a:r>
            <a:r>
              <a:rPr lang="el-GR" sz="2400" b="1" dirty="0"/>
              <a:t>Α</a:t>
            </a:r>
            <a:r>
              <a:rPr lang="el-GR" sz="2400" b="1" dirty="0" smtClean="0"/>
              <a:t>ναμενόμενα </a:t>
            </a:r>
            <a:r>
              <a:rPr lang="el-GR" sz="2400" b="1" dirty="0"/>
              <a:t>μαθησιακά </a:t>
            </a:r>
            <a:r>
              <a:rPr lang="el-GR" sz="2400" b="1" dirty="0" smtClean="0"/>
              <a:t>αποτελέσματα</a:t>
            </a:r>
            <a:r>
              <a:rPr lang="el-GR" sz="2400" dirty="0" smtClean="0"/>
              <a:t>: να ενημερωθούν </a:t>
            </a:r>
            <a:r>
              <a:rPr lang="el-GR" sz="2400" dirty="0"/>
              <a:t>έγκυρα οι μαθητές/</a:t>
            </a:r>
            <a:r>
              <a:rPr lang="el-GR" sz="2400" dirty="0" err="1"/>
              <a:t>τριές</a:t>
            </a:r>
            <a:r>
              <a:rPr lang="el-GR" sz="2400" dirty="0"/>
              <a:t> μας για τις ποικίλες πτυχές του ζητήματος, με μέσο την </a:t>
            </a:r>
            <a:r>
              <a:rPr lang="el-GR" sz="2400" dirty="0" err="1"/>
              <a:t>ενσυναίσθηση</a:t>
            </a:r>
            <a:r>
              <a:rPr lang="el-GR" sz="2400" dirty="0"/>
              <a:t> να συνειδητοποιήσουν το </a:t>
            </a:r>
            <a:r>
              <a:rPr lang="el-GR" sz="2400" dirty="0" err="1"/>
              <a:t>διακύβευμα</a:t>
            </a:r>
            <a:r>
              <a:rPr lang="el-GR" sz="2400" dirty="0"/>
              <a:t> και ότι όλοι δυνητικά είμαστε μέρος του προβλήματος, να διερευνήσουν πώς μπορούμε να αντιδράσουμε ως άτομα και ως υπεύθυνοι πολίτες του κόσμου, τελικά να αποκτήσουν παιδεία στα ανθρώπινα </a:t>
            </a:r>
            <a:r>
              <a:rPr lang="el-GR" sz="2400" dirty="0" smtClean="0"/>
              <a:t>δικαιώματα.</a:t>
            </a:r>
          </a:p>
          <a:p>
            <a:pPr lvl="2" algn="just">
              <a:buFont typeface="Arial" pitchFamily="34" charset="0"/>
              <a:buChar char="•"/>
            </a:pPr>
            <a:r>
              <a:rPr lang="el-GR" sz="2400" dirty="0" smtClean="0"/>
              <a:t> </a:t>
            </a:r>
            <a:r>
              <a:rPr lang="el-GR" sz="2400" b="1" dirty="0"/>
              <a:t>Ο</a:t>
            </a:r>
            <a:r>
              <a:rPr lang="el-GR" sz="2400" b="1" dirty="0" smtClean="0"/>
              <a:t>ι μαθητές/</a:t>
            </a:r>
            <a:r>
              <a:rPr lang="el-GR" sz="2400" b="1" dirty="0" err="1" smtClean="0"/>
              <a:t>τριες</a:t>
            </a:r>
            <a:r>
              <a:rPr lang="el-GR" sz="2400" b="1" dirty="0" smtClean="0"/>
              <a:t> κλήθηκαν </a:t>
            </a:r>
            <a:r>
              <a:rPr lang="el-GR" sz="2400" b="1" dirty="0"/>
              <a:t>να παραγάγουν</a:t>
            </a:r>
            <a:r>
              <a:rPr lang="el-GR" sz="2400" b="1" dirty="0" smtClean="0"/>
              <a:t>: </a:t>
            </a:r>
            <a:r>
              <a:rPr lang="el-GR" sz="2400" dirty="0" smtClean="0"/>
              <a:t>ψηφιακά κυρίως, προϊόντα, τα οποία μπορούν να αξιοποιηθούν εφεξής και ως εκπαιδευτικό υλικό και στα οποία εκφράζουν τις </a:t>
            </a:r>
            <a:r>
              <a:rPr lang="el-GR" sz="2400" dirty="0"/>
              <a:t>γνώσεις που αποκτούν, τα συναισθήματα και τις απόψεις </a:t>
            </a:r>
            <a:r>
              <a:rPr lang="el-GR" sz="2400" dirty="0" smtClean="0"/>
              <a:t>τους.</a:t>
            </a:r>
          </a:p>
          <a:p>
            <a:pPr lvl="2" algn="just">
              <a:buFont typeface="Arial" pitchFamily="34" charset="0"/>
              <a:buChar char="•"/>
            </a:pPr>
            <a:r>
              <a:rPr lang="el-GR" sz="2400" b="1" dirty="0" smtClean="0"/>
              <a:t>Δυσκολίες </a:t>
            </a:r>
            <a:r>
              <a:rPr lang="el-GR" sz="2400" b="1" dirty="0"/>
              <a:t>ή/και πρότερες παρανοήσεις </a:t>
            </a:r>
            <a:r>
              <a:rPr lang="el-GR" sz="2400" dirty="0"/>
              <a:t>των </a:t>
            </a:r>
            <a:r>
              <a:rPr lang="el-GR" sz="2400" dirty="0" smtClean="0"/>
              <a:t>μαθητών/τριών και αντιμετώπισή </a:t>
            </a:r>
            <a:r>
              <a:rPr lang="el-GR" sz="2400" dirty="0"/>
              <a:t>τους</a:t>
            </a:r>
            <a:r>
              <a:rPr lang="el-GR" sz="2400" dirty="0" smtClean="0"/>
              <a:t>: τα τυπικά </a:t>
            </a:r>
            <a:r>
              <a:rPr lang="el-GR" sz="2400" dirty="0"/>
              <a:t>κωλύματα στην παρουσία τρίτων εντός του σχολικού ωραρίου. Επίσης, χρειάστηκε να </a:t>
            </a:r>
            <a:r>
              <a:rPr lang="el-GR" sz="2400" dirty="0" smtClean="0"/>
              <a:t>αντιμετωπισθεί, μέσω σειράς </a:t>
            </a:r>
            <a:r>
              <a:rPr lang="el-GR" sz="2400" dirty="0" err="1" smtClean="0"/>
              <a:t>στοχευμένων</a:t>
            </a:r>
            <a:r>
              <a:rPr lang="el-GR" sz="2400" dirty="0" smtClean="0"/>
              <a:t> δράσεων, </a:t>
            </a:r>
            <a:r>
              <a:rPr lang="el-GR" sz="2400" dirty="0"/>
              <a:t>η εντύπωση των μαθητών/τριών πως οι απειλές λόγω κλιματικής αλλαγής είναι εν πολλοίς θεωρητικές και δεν αφορούν τους/τις ίδιους/ες. </a:t>
            </a:r>
            <a:endParaRPr lang="el-GR" sz="2400" dirty="0" smtClean="0"/>
          </a:p>
          <a:p>
            <a:pPr lvl="2" algn="just">
              <a:buFont typeface="Arial" pitchFamily="34" charset="0"/>
              <a:buChar char="•"/>
            </a:pPr>
            <a:r>
              <a:rPr lang="el-GR" sz="2400" b="1" dirty="0"/>
              <a:t>Σ</a:t>
            </a:r>
            <a:r>
              <a:rPr lang="el-GR" sz="2400" b="1" dirty="0" smtClean="0"/>
              <a:t>ημαντικά </a:t>
            </a:r>
            <a:r>
              <a:rPr lang="el-GR" sz="2400" b="1" dirty="0"/>
              <a:t>στιγμιότυπα επικοινωνίας </a:t>
            </a:r>
            <a:r>
              <a:rPr lang="el-GR" sz="2400" dirty="0"/>
              <a:t>μεταξύ των </a:t>
            </a:r>
            <a:r>
              <a:rPr lang="el-GR" sz="2400" dirty="0" smtClean="0"/>
              <a:t>μαθητών/τριών και </a:t>
            </a:r>
            <a:r>
              <a:rPr lang="el-GR" sz="2400" dirty="0"/>
              <a:t>των εκπαιδευτικών</a:t>
            </a:r>
            <a:r>
              <a:rPr lang="el-GR" sz="2400" dirty="0" smtClean="0"/>
              <a:t>: εντυπωσιακή </a:t>
            </a:r>
            <a:r>
              <a:rPr lang="el-GR" sz="2400" dirty="0"/>
              <a:t>ήταν στην εξέλιξη της πρακτικής η ουσιαστική </a:t>
            </a:r>
            <a:r>
              <a:rPr lang="el-GR" sz="2400" dirty="0" smtClean="0"/>
              <a:t>ανταπόκριση των μαθητών/τριών και </a:t>
            </a:r>
            <a:r>
              <a:rPr lang="el-GR" sz="2400" dirty="0"/>
              <a:t>οι παρεμβάσεις που επιχείρησαν, οι οποίες βελτίωσαν την ίδια την πρακτική. </a:t>
            </a:r>
            <a:endParaRPr lang="el-GR" sz="2400" dirty="0" smtClean="0"/>
          </a:p>
          <a:p>
            <a:pPr lvl="2" algn="just">
              <a:buFont typeface="Arial" pitchFamily="34" charset="0"/>
              <a:buChar char="•"/>
            </a:pPr>
            <a:r>
              <a:rPr lang="el-GR" sz="2400" b="1" dirty="0"/>
              <a:t>Α</a:t>
            </a:r>
            <a:r>
              <a:rPr lang="el-GR" sz="2400" b="1" dirty="0" smtClean="0"/>
              <a:t>πρόσμενα </a:t>
            </a:r>
            <a:r>
              <a:rPr lang="el-GR" sz="2400" b="1" dirty="0"/>
              <a:t>σημαντικά παραγόμενα</a:t>
            </a:r>
            <a:r>
              <a:rPr lang="el-GR" sz="2400" dirty="0"/>
              <a:t>: </a:t>
            </a:r>
            <a:r>
              <a:rPr lang="el-GR" sz="2400" dirty="0" smtClean="0"/>
              <a:t>όλα τα </a:t>
            </a:r>
            <a:r>
              <a:rPr lang="el-GR" sz="2400" dirty="0"/>
              <a:t>παραγόμενα αποκαλύπτουν το βάθος και την ποιότητα της εμπλοκής τους, όπως και τη φαντασία και δημιουργικότητά τους όταν τους παρέχεται ένα πολυμορφικό  και ελεύθερο πλαίσιο εκπαίδευσης.</a:t>
            </a:r>
          </a:p>
          <a:p>
            <a:pPr lvl="2" algn="just">
              <a:buFont typeface="Arial" pitchFamily="34" charset="0"/>
              <a:buChar char="•"/>
            </a:pPr>
            <a:endParaRPr lang="el-GR" dirty="0" smtClean="0"/>
          </a:p>
          <a:p>
            <a:pPr lvl="3" algn="just">
              <a:buNone/>
            </a:pPr>
            <a:endParaRPr lang="el-GR" dirty="0"/>
          </a:p>
        </p:txBody>
      </p:sp>
    </p:spTree>
    <p:extLst>
      <p:ext uri="{BB962C8B-B14F-4D97-AF65-F5344CB8AC3E}">
        <p14:creationId xmlns:p14="http://schemas.microsoft.com/office/powerpoint/2010/main" val="2233531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20</a:t>
            </a:fld>
            <a:endParaRPr lang="en-US" dirty="0"/>
          </a:p>
        </p:txBody>
      </p:sp>
      <p:sp>
        <p:nvSpPr>
          <p:cNvPr id="10" name="Content Placeholder 9"/>
          <p:cNvSpPr>
            <a:spLocks noGrp="1"/>
          </p:cNvSpPr>
          <p:nvPr>
            <p:ph sz="half" idx="2"/>
          </p:nvPr>
        </p:nvSpPr>
        <p:spPr/>
        <p:txBody>
          <a:bodyPr>
            <a:normAutofit/>
          </a:bodyPr>
          <a:lstStyle/>
          <a:p>
            <a:pPr lvl="1" algn="just">
              <a:buFont typeface="Arial" pitchFamily="34" charset="0"/>
              <a:buChar char="•"/>
            </a:pPr>
            <a:r>
              <a:rPr lang="el-GR" sz="1800" dirty="0" smtClean="0"/>
              <a:t>Αποτελέσματα </a:t>
            </a:r>
            <a:r>
              <a:rPr lang="el-GR" sz="1800" dirty="0"/>
              <a:t>της δραστηριότητας</a:t>
            </a:r>
            <a:r>
              <a:rPr lang="el-GR" sz="1800" dirty="0" smtClean="0"/>
              <a:t>:</a:t>
            </a:r>
            <a:endParaRPr lang="en-US" sz="1800" dirty="0" smtClean="0"/>
          </a:p>
          <a:p>
            <a:pPr lvl="1" algn="just">
              <a:buNone/>
            </a:pPr>
            <a:r>
              <a:rPr lang="el-GR" sz="1800" dirty="0" smtClean="0"/>
              <a:t>Οι μαθητές/</a:t>
            </a:r>
            <a:r>
              <a:rPr lang="el-GR" sz="1800" dirty="0" err="1" smtClean="0"/>
              <a:t>τριες</a:t>
            </a:r>
            <a:r>
              <a:rPr lang="el-GR" sz="1800" dirty="0" smtClean="0"/>
              <a:t> αναγνώρισαν, αποτύπωσαν τα συναισθήματά τους και επικοινώνησαν μεταξύ τους.</a:t>
            </a:r>
          </a:p>
          <a:p>
            <a:pPr lvl="1" algn="just">
              <a:buNone/>
            </a:pPr>
            <a:r>
              <a:rPr lang="el-GR" sz="1800" dirty="0" smtClean="0"/>
              <a:t>Τα ερωτηματολόγια ώθησαν σε σκέψεις και συναισθήματα που έδωσαν το έναυσμα για την συζήτηση στην ολομέλεια, η οποία άγγιξε ουσιαστικές πλευρές του προβλήματος των αναγκαστικών εκτοπισμών.</a:t>
            </a:r>
            <a:endParaRPr lang="el-GR" sz="1800" dirty="0"/>
          </a:p>
          <a:p>
            <a:pPr lvl="1" algn="just">
              <a:buNone/>
            </a:pPr>
            <a:r>
              <a:rPr lang="el-GR" sz="1800" dirty="0" smtClean="0"/>
              <a:t>Η βιωματική φύση των συγκεκριμένων δραστηριοτήτων (1</a:t>
            </a:r>
            <a:r>
              <a:rPr lang="el-GR" sz="1800" baseline="30000" dirty="0" smtClean="0"/>
              <a:t>ης</a:t>
            </a:r>
            <a:r>
              <a:rPr lang="el-GR" sz="1800" dirty="0" smtClean="0"/>
              <a:t> και 2</a:t>
            </a:r>
            <a:r>
              <a:rPr lang="el-GR" sz="1800" baseline="30000" dirty="0" smtClean="0"/>
              <a:t>ης</a:t>
            </a:r>
            <a:r>
              <a:rPr lang="el-GR" sz="1800" dirty="0" smtClean="0"/>
              <a:t>)</a:t>
            </a:r>
          </a:p>
          <a:p>
            <a:pPr lvl="2" algn="just">
              <a:buFont typeface="Arial" pitchFamily="34" charset="0"/>
              <a:buChar char="•"/>
            </a:pPr>
            <a:r>
              <a:rPr lang="el-GR" dirty="0" smtClean="0"/>
              <a:t> εξασφάλισε την ολική εμπλοκή των μαθητών/τριών,</a:t>
            </a:r>
          </a:p>
          <a:p>
            <a:pPr lvl="2" algn="just">
              <a:buFont typeface="Arial" pitchFamily="34" charset="0"/>
              <a:buChar char="•"/>
            </a:pPr>
            <a:r>
              <a:rPr lang="el-GR" dirty="0" smtClean="0"/>
              <a:t>τους/τις βοήθησε:</a:t>
            </a:r>
          </a:p>
          <a:p>
            <a:pPr marL="237744" lvl="2" indent="0" algn="just">
              <a:buNone/>
            </a:pPr>
            <a:r>
              <a:rPr lang="el-GR" dirty="0"/>
              <a:t> </a:t>
            </a:r>
            <a:r>
              <a:rPr lang="el-GR" dirty="0" smtClean="0"/>
              <a:t>   - να έρθουν αντιμέτωποι με τα γνήσια συναισθήματά τους, </a:t>
            </a:r>
          </a:p>
          <a:p>
            <a:pPr marL="237744" lvl="2" indent="0" algn="just">
              <a:buNone/>
            </a:pPr>
            <a:r>
              <a:rPr lang="el-GR" dirty="0"/>
              <a:t> </a:t>
            </a:r>
            <a:r>
              <a:rPr lang="el-GR" dirty="0" smtClean="0"/>
              <a:t>   - να εντοπίσουν τις αντιδράσεις τους, </a:t>
            </a:r>
          </a:p>
          <a:p>
            <a:pPr marL="237744" lvl="2" indent="0" algn="just">
              <a:buNone/>
            </a:pPr>
            <a:r>
              <a:rPr lang="el-GR" dirty="0"/>
              <a:t> </a:t>
            </a:r>
            <a:r>
              <a:rPr lang="el-GR" dirty="0" smtClean="0"/>
              <a:t>   - να ανακαλύψουν τον τρόπο με τον οποίο σχετίζονται με τους άλλους στη   συγκεκριμένη συνθήκη.</a:t>
            </a:r>
            <a:endParaRPr lang="en-US" dirty="0"/>
          </a:p>
        </p:txBody>
      </p:sp>
    </p:spTree>
    <p:extLst>
      <p:ext uri="{BB962C8B-B14F-4D97-AF65-F5344CB8AC3E}">
        <p14:creationId xmlns:p14="http://schemas.microsoft.com/office/powerpoint/2010/main" val="16794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21</a:t>
            </a:fld>
            <a:endParaRPr lang="en-US" dirty="0"/>
          </a:p>
        </p:txBody>
      </p:sp>
      <p:sp>
        <p:nvSpPr>
          <p:cNvPr id="7" name="Content Placeholder 6"/>
          <p:cNvSpPr>
            <a:spLocks noGrp="1"/>
          </p:cNvSpPr>
          <p:nvPr>
            <p:ph sz="half" idx="2"/>
          </p:nvPr>
        </p:nvSpPr>
        <p:spPr/>
        <p:txBody>
          <a:bodyPr>
            <a:normAutofit fontScale="70000" lnSpcReduction="20000"/>
          </a:bodyPr>
          <a:lstStyle/>
          <a:p>
            <a:r>
              <a:rPr lang="el-GR" b="1" dirty="0"/>
              <a:t>ΔΡΑΣΤΗΡΙΟΤΗΤΑ  </a:t>
            </a:r>
            <a:r>
              <a:rPr lang="el-GR" b="1" dirty="0" smtClean="0"/>
              <a:t>3: [Μεταφορά στην πραγματικότητα]</a:t>
            </a:r>
            <a:endParaRPr lang="el-GR" sz="2000" dirty="0"/>
          </a:p>
          <a:p>
            <a:pPr lvl="1" algn="just">
              <a:buFont typeface="Arial" pitchFamily="34" charset="0"/>
              <a:buChar char="•"/>
            </a:pPr>
            <a:r>
              <a:rPr lang="el-GR" sz="2300" dirty="0"/>
              <a:t>Διάρκεια: </a:t>
            </a:r>
            <a:r>
              <a:rPr lang="el-GR" sz="2300" dirty="0" smtClean="0"/>
              <a:t>1 διδακτική ώρα</a:t>
            </a:r>
            <a:endParaRPr lang="el-GR" sz="2300" dirty="0"/>
          </a:p>
          <a:p>
            <a:pPr lvl="1" algn="just">
              <a:buFont typeface="Arial" pitchFamily="34" charset="0"/>
              <a:buChar char="•"/>
            </a:pPr>
            <a:r>
              <a:rPr lang="el-GR" sz="2300" dirty="0"/>
              <a:t>Είδος δραστηριότητας: </a:t>
            </a:r>
            <a:r>
              <a:rPr lang="el-GR" sz="2300" dirty="0" smtClean="0"/>
              <a:t>αφήγηση ιστορίας, συζήτηση</a:t>
            </a:r>
            <a:endParaRPr lang="el-GR" sz="2300" dirty="0"/>
          </a:p>
          <a:p>
            <a:pPr lvl="1" algn="just">
              <a:buFont typeface="Arial" pitchFamily="34" charset="0"/>
              <a:buChar char="•"/>
            </a:pPr>
            <a:r>
              <a:rPr lang="el-GR" sz="2300" dirty="0"/>
              <a:t>Οργάνωση τάξης: </a:t>
            </a:r>
            <a:r>
              <a:rPr lang="el-GR" sz="2300" dirty="0" smtClean="0"/>
              <a:t>εργασία σε ομάδες των πέντε ατόμων, συζήτηση στην ολομέλεια</a:t>
            </a:r>
            <a:endParaRPr lang="el-GR" sz="2300" dirty="0"/>
          </a:p>
          <a:p>
            <a:pPr lvl="1" algn="just">
              <a:buFont typeface="Arial" pitchFamily="34" charset="0"/>
              <a:buChar char="•"/>
            </a:pPr>
            <a:r>
              <a:rPr lang="el-GR" sz="2300" dirty="0"/>
              <a:t>Ρόλος του διδάσκοντα: </a:t>
            </a:r>
            <a:r>
              <a:rPr lang="el-GR" sz="2300" dirty="0" smtClean="0"/>
              <a:t>ενθαρρυντικός, υποστηρικτικός, </a:t>
            </a:r>
            <a:r>
              <a:rPr lang="el-GR" sz="2300" dirty="0" err="1" smtClean="0"/>
              <a:t>διευκολυντικός</a:t>
            </a:r>
            <a:r>
              <a:rPr lang="el-GR" sz="2300" dirty="0" smtClean="0"/>
              <a:t>, συντονιστικός, διαμεσολαβητικός</a:t>
            </a:r>
            <a:endParaRPr lang="el-GR" sz="2300" dirty="0"/>
          </a:p>
          <a:p>
            <a:pPr lvl="1" algn="just">
              <a:buFont typeface="Arial" pitchFamily="34" charset="0"/>
              <a:buChar char="•"/>
            </a:pPr>
            <a:r>
              <a:rPr lang="el-GR" sz="2300" dirty="0"/>
              <a:t>Σύνδεση με τον διδακτικό στόχο: </a:t>
            </a:r>
            <a:r>
              <a:rPr lang="el-GR" sz="2300" dirty="0" smtClean="0"/>
              <a:t>μέσω ανάλυσης περιπτώσεων, οι μαθητές/</a:t>
            </a:r>
            <a:r>
              <a:rPr lang="el-GR" sz="2300" dirty="0" err="1" smtClean="0"/>
              <a:t>τριες</a:t>
            </a:r>
            <a:endParaRPr lang="el-GR" sz="2300" dirty="0" smtClean="0"/>
          </a:p>
          <a:p>
            <a:pPr lvl="2" algn="just">
              <a:buFont typeface="Arial" pitchFamily="34" charset="0"/>
              <a:buChar char="•"/>
            </a:pPr>
            <a:r>
              <a:rPr lang="el-GR" sz="2300" dirty="0" smtClean="0"/>
              <a:t>εντοπίζουν και κατανοούν τα προβλήματα που αντιμετωπίζουν οι περιβαλλοντικοί πρόσφυγε και οι χώρες υποδοχής τους, </a:t>
            </a:r>
          </a:p>
          <a:p>
            <a:pPr lvl="2" algn="just">
              <a:buFont typeface="Arial" pitchFamily="34" charset="0"/>
              <a:buChar char="•"/>
            </a:pPr>
            <a:r>
              <a:rPr lang="el-GR" sz="2300" dirty="0" smtClean="0"/>
              <a:t>διαπιστώνουν τα κοινά για όλες τις περιοχές του πλανήτη περιβαλλοντικά προβλήματα, αλλά και τις διαφορές στις επιπτώσεις και στις λύσεις που επιχειρήθηκαν, </a:t>
            </a:r>
          </a:p>
          <a:p>
            <a:pPr lvl="2" algn="just">
              <a:buFont typeface="Arial" pitchFamily="34" charset="0"/>
              <a:buChar char="•"/>
            </a:pPr>
            <a:r>
              <a:rPr lang="el-GR" sz="2300" dirty="0" smtClean="0"/>
              <a:t>αναδεικνύουν πολιτικές και οικονομικές προεκτάσεις των περιβαλλοντικών προβλημάτων, ανιχνεύουν παραβιάσεις ανθρωπίνων δικαιωμάτων, ευαισθητοποιούνται απέναντι στο πρόβλημα των περιβαλλοντικών προσφύγων- περιβαλλοντικών μεταναστών,</a:t>
            </a:r>
          </a:p>
          <a:p>
            <a:pPr lvl="2" algn="just">
              <a:buFont typeface="Arial" pitchFamily="34" charset="0"/>
              <a:buChar char="•"/>
            </a:pPr>
            <a:r>
              <a:rPr lang="el-GR" sz="2300" dirty="0" smtClean="0"/>
              <a:t>ανακαλύπτουν πως και τα ζώα, θύματα της κλιματικής αλλαγής, αναγκάζονται να εγκαταλείψουν το ενδιαίτημά τους.</a:t>
            </a:r>
            <a:endParaRPr lang="el-GR" sz="2300" dirty="0"/>
          </a:p>
          <a:p>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ingle Corner Rectangle 8"/>
          <p:cNvSpPr/>
          <p:nvPr/>
        </p:nvSpPr>
        <p:spPr>
          <a:xfrm>
            <a:off x="2743200" y="1034543"/>
            <a:ext cx="5800299" cy="3758173"/>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dirty="0"/>
              <a:t>Δημιουργήθηκε πρωτότυπο υλικό το οποίο περιλαμβάνεται στο πρόσθετο υλικό της ανοιχτής εκπαιδευτικής πρακτικής</a:t>
            </a:r>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3" name="Slide Number Placeholder 2"/>
          <p:cNvSpPr>
            <a:spLocks noGrp="1"/>
          </p:cNvSpPr>
          <p:nvPr>
            <p:ph type="sldNum" sz="quarter" idx="12"/>
          </p:nvPr>
        </p:nvSpPr>
        <p:spPr/>
        <p:txBody>
          <a:bodyPr/>
          <a:lstStyle/>
          <a:p>
            <a:fld id="{2754ED01-E2A0-4C1E-8E21-014B99041579}" type="slidenum">
              <a:rPr lang="en-US" smtClean="0"/>
              <a:pPr/>
              <a:t>22</a:t>
            </a:fld>
            <a:endParaRPr lang="en-US" dirty="0"/>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t>Ψηφιακό Εκπαιδευτικό Περιεχόμενο:</a:t>
            </a:r>
            <a:endParaRPr lang="el-GR" sz="2400" dirty="0"/>
          </a:p>
        </p:txBody>
      </p:sp>
      <p:pic>
        <p:nvPicPr>
          <p:cNvPr id="2051" name="Picture 3" descr="C:\Users\User\Desktop\προσφυγες\video_CV\OS1A7241.adapt.676.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29897" y="1186003"/>
            <a:ext cx="2298457" cy="15300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p:cNvPicPr>
            <a:picLocks noGrp="1" noChangeAspect="1" noChangeArrowheads="1"/>
          </p:cNvPicPr>
          <p:nvPr>
            <p:ph sz="half" idx="13"/>
          </p:nvPr>
        </p:nvPicPr>
        <p:blipFill>
          <a:blip r:embed="rId3" cstate="print">
            <a:extLst>
              <a:ext uri="{28A0092B-C50C-407E-A947-70E740481C1C}">
                <a14:useLocalDpi xmlns:a14="http://schemas.microsoft.com/office/drawing/2010/main" val="0"/>
              </a:ext>
            </a:extLst>
          </a:blip>
          <a:srcRect/>
          <a:stretch>
            <a:fillRect/>
          </a:stretch>
        </p:blipFill>
        <p:spPr bwMode="auto">
          <a:xfrm>
            <a:off x="307818" y="3204928"/>
            <a:ext cx="2211998" cy="14757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23</a:t>
            </a:fld>
            <a:endParaRPr lang="en-US" dirty="0"/>
          </a:p>
        </p:txBody>
      </p:sp>
      <p:sp>
        <p:nvSpPr>
          <p:cNvPr id="10" name="Content Placeholder 9"/>
          <p:cNvSpPr>
            <a:spLocks noGrp="1"/>
          </p:cNvSpPr>
          <p:nvPr>
            <p:ph sz="half" idx="2"/>
          </p:nvPr>
        </p:nvSpPr>
        <p:spPr/>
        <p:txBody>
          <a:bodyPr>
            <a:normAutofit fontScale="70000" lnSpcReduction="20000"/>
          </a:bodyPr>
          <a:lstStyle/>
          <a:p>
            <a:pPr lvl="1">
              <a:buFont typeface="Arial" pitchFamily="34" charset="0"/>
              <a:buChar char="•"/>
            </a:pPr>
            <a:r>
              <a:rPr lang="el-GR" sz="2400" dirty="0" smtClean="0"/>
              <a:t>Περιγραφή δραστηριότητας: </a:t>
            </a:r>
            <a:endParaRPr lang="el-GR" sz="2400" dirty="0"/>
          </a:p>
          <a:p>
            <a:pPr algn="just"/>
            <a:r>
              <a:rPr lang="el-GR" dirty="0" smtClean="0"/>
              <a:t>Δίνεται σε κάθε ομάδα/ήπειρο φωτογραφία που σχετίζεται με σημαντική περιβαλλοντική καταστροφή ανά κατοικημένη ήπειρο και στον Αρκτικό Κύκλο, η οποία ανάγκασε ανθρώπους να εγκαταλείψουν τον τόπο τους.</a:t>
            </a:r>
          </a:p>
          <a:p>
            <a:pPr algn="just"/>
            <a:r>
              <a:rPr lang="el-GR" dirty="0" smtClean="0"/>
              <a:t>Κάθε ομάδα καλείται να φανταστεί και να αφηγηθεί στην ολομέλεια την ιστορία του προσώπου που η φωτογραφία απεικονίζει.</a:t>
            </a:r>
          </a:p>
          <a:p>
            <a:pPr algn="just"/>
            <a:r>
              <a:rPr lang="el-GR" dirty="0" smtClean="0"/>
              <a:t>Δίνεται Φύλλο Εργασίας με την περιγραφή περιπτώσεων περιβαλλοντικής καταστροφής λόγω της κλιματικής αλλαγής στη συγκεκριμένη κάθε φορά ήπειρο και συνακόλουθης μετανάστευσης. Ζητείται να </a:t>
            </a:r>
            <a:r>
              <a:rPr lang="el-GR" dirty="0"/>
              <a:t>μελετήσουν </a:t>
            </a:r>
            <a:r>
              <a:rPr lang="el-GR" dirty="0" smtClean="0"/>
              <a:t>με τη βοήθεια ερωτήσεων την καταστροφή να την περιγράψουν και να προβληματιστούν για τα αίτια που την προκάλεσαν. </a:t>
            </a:r>
          </a:p>
          <a:p>
            <a:pPr algn="just"/>
            <a:r>
              <a:rPr lang="el-GR" dirty="0" smtClean="0"/>
              <a:t>Η συζήτηση μεταφέρεται στην ολομέλεια της τάξης. Εισάγεται για πρώτη φορά η έννοια των δικαιωμάτων της φύσης.</a:t>
            </a:r>
          </a:p>
          <a:p>
            <a:pPr algn="just"/>
            <a:r>
              <a:rPr lang="el-GR" dirty="0" smtClean="0"/>
              <a:t>Οι μαθητές/</a:t>
            </a:r>
            <a:r>
              <a:rPr lang="el-GR" dirty="0" err="1" smtClean="0"/>
              <a:t>τριες</a:t>
            </a:r>
            <a:r>
              <a:rPr lang="el-GR" dirty="0" smtClean="0"/>
              <a:t> καλούνται να </a:t>
            </a:r>
            <a:r>
              <a:rPr lang="el-GR" dirty="0" err="1" smtClean="0"/>
              <a:t>αναστοχαστούν</a:t>
            </a:r>
            <a:r>
              <a:rPr lang="el-GR" dirty="0" smtClean="0"/>
              <a:t> επάνω στο παιχνίδι με τις καρέκλες και να αναγνωρίσουν τον ρόλο που είχαν στην καρέκλα στην περίπτωση που μελέτησαν, ώστε να συνδέσουν αυτό που βίωσαν με πραγματικές καταστάσεις.</a:t>
            </a:r>
            <a:endParaRPr lang="el-GR" sz="2000" dirty="0" smtClean="0"/>
          </a:p>
        </p:txBody>
      </p:sp>
    </p:spTree>
    <p:extLst>
      <p:ext uri="{BB962C8B-B14F-4D97-AF65-F5344CB8AC3E}">
        <p14:creationId xmlns:p14="http://schemas.microsoft.com/office/powerpoint/2010/main" val="16794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24</a:t>
            </a:fld>
            <a:endParaRPr lang="en-US" dirty="0"/>
          </a:p>
        </p:txBody>
      </p:sp>
      <p:sp>
        <p:nvSpPr>
          <p:cNvPr id="10" name="Content Placeholder 9"/>
          <p:cNvSpPr>
            <a:spLocks noGrp="1"/>
          </p:cNvSpPr>
          <p:nvPr>
            <p:ph sz="half" idx="2"/>
          </p:nvPr>
        </p:nvSpPr>
        <p:spPr/>
        <p:txBody>
          <a:bodyPr>
            <a:normAutofit fontScale="92500"/>
          </a:bodyPr>
          <a:lstStyle/>
          <a:p>
            <a:pPr lvl="1" algn="just">
              <a:buFont typeface="Arial" pitchFamily="34" charset="0"/>
              <a:buChar char="•"/>
            </a:pPr>
            <a:r>
              <a:rPr lang="el-GR" sz="2400" dirty="0" smtClean="0"/>
              <a:t>Αποτελέσματα </a:t>
            </a:r>
            <a:r>
              <a:rPr lang="el-GR" sz="2400" dirty="0"/>
              <a:t>της δραστηριότητας</a:t>
            </a:r>
            <a:r>
              <a:rPr lang="el-GR" sz="2400" dirty="0" smtClean="0"/>
              <a:t>:</a:t>
            </a:r>
            <a:endParaRPr lang="en-US" sz="2400" dirty="0" smtClean="0"/>
          </a:p>
          <a:p>
            <a:pPr algn="just"/>
            <a:r>
              <a:rPr lang="el-GR" dirty="0" smtClean="0"/>
              <a:t>Οι μαθητές/</a:t>
            </a:r>
            <a:r>
              <a:rPr lang="el-GR" dirty="0" err="1" smtClean="0"/>
              <a:t>τριες</a:t>
            </a:r>
            <a:r>
              <a:rPr lang="el-GR" dirty="0" smtClean="0"/>
              <a:t> αρχίζουν να συνειδητοποιούν τις διαστάσεις ενός φαινομένου που μας αφορά όλους.</a:t>
            </a:r>
          </a:p>
          <a:p>
            <a:pPr algn="just"/>
            <a:r>
              <a:rPr lang="el-GR" dirty="0" smtClean="0"/>
              <a:t>Ταυτίζονται με τους απεικονιζόμενους και προσπαθούν να αφηγηθούν την ιστορία τους «μπαίνοντας στα παπούτσια» τους για άλλη μια φορά.</a:t>
            </a:r>
          </a:p>
          <a:p>
            <a:pPr algn="just"/>
            <a:r>
              <a:rPr lang="el-GR" dirty="0" smtClean="0"/>
              <a:t>Ερχόμενοι αντιμέτωποι με αληθινά συμβάντα, αντιλαμβάνονται πώς η αφηρημένη, απρόσωπη πληροφορία αντιστοιχεί στην επώνυμη, τραγική πραγματικότητα ανθρώπων από κάθε γωνιά του πλανήτη, η οποία θα μπορούσε κάλλιστα κάποια στιγμή να γίνει και δική τους πραγματικότητα.</a:t>
            </a:r>
            <a:endParaRPr lang="el-GR" sz="2000" dirty="0" smtClean="0"/>
          </a:p>
          <a:p>
            <a:pPr marL="0" lvl="1" indent="0">
              <a:buNone/>
            </a:pPr>
            <a:endParaRPr lang="el-GR" sz="2400" dirty="0"/>
          </a:p>
        </p:txBody>
      </p:sp>
    </p:spTree>
    <p:extLst>
      <p:ext uri="{BB962C8B-B14F-4D97-AF65-F5344CB8AC3E}">
        <p14:creationId xmlns:p14="http://schemas.microsoft.com/office/powerpoint/2010/main" val="16794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25</a:t>
            </a:fld>
            <a:endParaRPr lang="en-US" dirty="0"/>
          </a:p>
        </p:txBody>
      </p:sp>
      <p:sp>
        <p:nvSpPr>
          <p:cNvPr id="7" name="Content Placeholder 6"/>
          <p:cNvSpPr>
            <a:spLocks noGrp="1"/>
          </p:cNvSpPr>
          <p:nvPr>
            <p:ph sz="half" idx="2"/>
          </p:nvPr>
        </p:nvSpPr>
        <p:spPr>
          <a:xfrm>
            <a:off x="543209" y="557213"/>
            <a:ext cx="8041234" cy="4232070"/>
          </a:xfrm>
        </p:spPr>
        <p:txBody>
          <a:bodyPr>
            <a:normAutofit fontScale="77500" lnSpcReduction="20000"/>
          </a:bodyPr>
          <a:lstStyle/>
          <a:p>
            <a:r>
              <a:rPr lang="el-GR" b="1" dirty="0"/>
              <a:t>ΔΡΑΣΤΗΡΙΟΤΗΤΑ  </a:t>
            </a:r>
            <a:r>
              <a:rPr lang="el-GR" b="1" dirty="0" smtClean="0"/>
              <a:t>4: [Ενημέρωση από ειδικούς]</a:t>
            </a:r>
            <a:endParaRPr lang="el-GR" sz="2000" dirty="0"/>
          </a:p>
          <a:p>
            <a:pPr lvl="1" algn="just">
              <a:buFont typeface="Arial" pitchFamily="34" charset="0"/>
              <a:buChar char="•"/>
            </a:pPr>
            <a:r>
              <a:rPr lang="el-GR" sz="2300" dirty="0"/>
              <a:t>Διάρκεια: </a:t>
            </a:r>
            <a:r>
              <a:rPr lang="el-GR" sz="2300" dirty="0" smtClean="0"/>
              <a:t>1 ώρα, μετά τη λήξη των μαθημάτων</a:t>
            </a:r>
            <a:endParaRPr lang="el-GR" sz="2300" dirty="0"/>
          </a:p>
          <a:p>
            <a:pPr lvl="1" algn="just">
              <a:buFont typeface="Arial" pitchFamily="34" charset="0"/>
              <a:buChar char="•"/>
            </a:pPr>
            <a:r>
              <a:rPr lang="el-GR" sz="2300" dirty="0"/>
              <a:t>Είδος δραστηριότητας: </a:t>
            </a:r>
            <a:r>
              <a:rPr lang="el-GR" sz="2300" dirty="0" smtClean="0"/>
              <a:t>παρουσίαση, συζήτηση</a:t>
            </a:r>
            <a:endParaRPr lang="el-GR" sz="2300" dirty="0"/>
          </a:p>
          <a:p>
            <a:pPr lvl="1" algn="just">
              <a:buFont typeface="Arial" pitchFamily="34" charset="0"/>
              <a:buChar char="•"/>
            </a:pPr>
            <a:r>
              <a:rPr lang="el-GR" sz="2300" dirty="0"/>
              <a:t>Οργάνωση τάξης: </a:t>
            </a:r>
            <a:r>
              <a:rPr lang="el-GR" sz="2300" dirty="0" smtClean="0"/>
              <a:t>ατομική συμμετοχή, συζήτηση στην ολομέλεια</a:t>
            </a:r>
            <a:endParaRPr lang="el-GR" sz="2300" dirty="0"/>
          </a:p>
          <a:p>
            <a:pPr lvl="1" algn="just">
              <a:buFont typeface="Arial" pitchFamily="34" charset="0"/>
              <a:buChar char="•"/>
            </a:pPr>
            <a:r>
              <a:rPr lang="el-GR" sz="2300" dirty="0"/>
              <a:t>Ρόλος του διδάσκοντα: </a:t>
            </a:r>
            <a:r>
              <a:rPr lang="el-GR" sz="2300" dirty="0" smtClean="0"/>
              <a:t>διδακτικός, συντονιστικός</a:t>
            </a:r>
            <a:endParaRPr lang="el-GR" sz="2300" dirty="0"/>
          </a:p>
          <a:p>
            <a:pPr lvl="1" algn="just">
              <a:buFont typeface="Arial" pitchFamily="34" charset="0"/>
              <a:buChar char="•"/>
            </a:pPr>
            <a:r>
              <a:rPr lang="el-GR" sz="2300" dirty="0"/>
              <a:t>Σύνδεση με τον διδακτικό στόχο: </a:t>
            </a:r>
            <a:r>
              <a:rPr lang="el-GR" sz="2300" dirty="0" smtClean="0"/>
              <a:t>οι μαθητές/</a:t>
            </a:r>
            <a:r>
              <a:rPr lang="el-GR" sz="2300" dirty="0" err="1" smtClean="0"/>
              <a:t>τριες</a:t>
            </a:r>
            <a:r>
              <a:rPr lang="el-GR" sz="2300" dirty="0" smtClean="0"/>
              <a:t> </a:t>
            </a:r>
          </a:p>
          <a:p>
            <a:pPr marL="237744" lvl="2" indent="0" algn="just">
              <a:buNone/>
            </a:pPr>
            <a:r>
              <a:rPr lang="el-GR" sz="2300" dirty="0" smtClean="0"/>
              <a:t> -να κατανοήσουν το πρόβλημα της αναγκαστικής μετακίνησης πληθυσμών από μη ασφαλείς σε ασφαλείς κλιματικά περιοχές,</a:t>
            </a:r>
          </a:p>
          <a:p>
            <a:pPr marL="237744" lvl="2" indent="0" algn="just">
              <a:buNone/>
            </a:pPr>
            <a:r>
              <a:rPr lang="el-GR" sz="2300" dirty="0" smtClean="0"/>
              <a:t> -να διακρίνουν τις έννοιες «περιβαλλοντικός μετανάστης» και «περιβαλλοντικός πρόσφυγας», </a:t>
            </a:r>
          </a:p>
          <a:p>
            <a:pPr marL="237744" lvl="2" indent="0" algn="just">
              <a:buNone/>
            </a:pPr>
            <a:r>
              <a:rPr lang="el-GR" sz="2300" dirty="0" smtClean="0"/>
              <a:t> -να εντοπίσουν τα κενά στη νομική αναγνώριση και την προστασία των απειλούμενων λόγω περιβαλλοντικών προβλημάτων πληθυσμών, </a:t>
            </a:r>
          </a:p>
          <a:p>
            <a:pPr marL="237744" lvl="2" indent="0" algn="just">
              <a:buNone/>
            </a:pPr>
            <a:r>
              <a:rPr lang="el-GR" sz="2300" dirty="0" smtClean="0"/>
              <a:t> -να προσδιορίσουν τις αιτίες, το εύρος και τις συνέπειες της κλιματικής αλλαγής,</a:t>
            </a:r>
          </a:p>
          <a:p>
            <a:pPr marL="237744" lvl="2" indent="0" algn="just">
              <a:buNone/>
            </a:pPr>
            <a:r>
              <a:rPr lang="el-GR" sz="2300" dirty="0"/>
              <a:t> </a:t>
            </a:r>
            <a:r>
              <a:rPr lang="el-GR" sz="2300" dirty="0" smtClean="0"/>
              <a:t>-να εξοικειωθούν με έννοιες όπως αλληλεγγύη και υπευθυνότητα μεταξύ των γενεών, περιβαλλοντική ηθική, οικολογικό αποτύπωμα, </a:t>
            </a:r>
            <a:r>
              <a:rPr lang="el-GR" sz="2300" dirty="0" err="1" smtClean="0"/>
              <a:t>αειφορία</a:t>
            </a:r>
            <a:r>
              <a:rPr lang="el-GR" sz="2300" dirty="0" smtClean="0"/>
              <a:t> και βιώσιμη ανάπτυξη.</a:t>
            </a:r>
            <a:endParaRPr lang="el-GR" sz="2300" dirty="0"/>
          </a:p>
          <a:p>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2743200" y="1965434"/>
            <a:ext cx="5800299" cy="3058511"/>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9" name="Round Single Corner Rectangle 8"/>
          <p:cNvSpPr/>
          <p:nvPr/>
        </p:nvSpPr>
        <p:spPr>
          <a:xfrm>
            <a:off x="2743200" y="1034544"/>
            <a:ext cx="5800299" cy="846808"/>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22" name="Content Placeholder 21"/>
          <p:cNvSpPr>
            <a:spLocks noGrp="1"/>
          </p:cNvSpPr>
          <p:nvPr>
            <p:ph sz="quarter" idx="4"/>
          </p:nvPr>
        </p:nvSpPr>
        <p:spPr>
          <a:xfrm>
            <a:off x="2884867" y="1072413"/>
            <a:ext cx="5754165" cy="882511"/>
          </a:xfrm>
        </p:spPr>
        <p:txBody>
          <a:bodyPr>
            <a:normAutofit/>
          </a:bodyPr>
          <a:lstStyle/>
          <a:p>
            <a:r>
              <a:rPr lang="el-GR" sz="1700" dirty="0" smtClean="0">
                <a:solidFill>
                  <a:schemeClr val="accent2">
                    <a:lumMod val="50000"/>
                  </a:schemeClr>
                </a:solidFill>
                <a:effectLst>
                  <a:outerShdw blurRad="38100" dist="38100" dir="2700000" algn="tl">
                    <a:srgbClr val="000000">
                      <a:alpha val="43137"/>
                    </a:srgbClr>
                  </a:outerShdw>
                </a:effectLst>
              </a:rPr>
              <a:t>Παρουσίαση της εισήγησης των πανεπιστημιακών </a:t>
            </a:r>
          </a:p>
          <a:p>
            <a:pPr lvl="2"/>
            <a:r>
              <a:rPr lang="el-GR" sz="1400" u="sng" dirty="0" smtClean="0"/>
              <a:t>http://eclass.uth.gr/eclass/modules/document/index.php?course=SGEB209</a:t>
            </a:r>
            <a:endParaRPr lang="el-GR" sz="1400"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26</a:t>
            </a:fld>
            <a:endParaRPr lang="en-US" dirty="0"/>
          </a:p>
        </p:txBody>
      </p:sp>
      <p:sp>
        <p:nvSpPr>
          <p:cNvPr id="24" name="Content Placeholder 23"/>
          <p:cNvSpPr>
            <a:spLocks noGrp="1"/>
          </p:cNvSpPr>
          <p:nvPr>
            <p:ph sz="quarter" idx="14"/>
          </p:nvPr>
        </p:nvSpPr>
        <p:spPr>
          <a:xfrm>
            <a:off x="2846231" y="2070538"/>
            <a:ext cx="5820097" cy="2942896"/>
          </a:xfrm>
        </p:spPr>
        <p:txBody>
          <a:bodyPr>
            <a:normAutofit fontScale="40000" lnSpcReduction="20000"/>
          </a:bodyPr>
          <a:lstStyle/>
          <a:p>
            <a:r>
              <a:rPr lang="el-GR" sz="2800" dirty="0" smtClean="0">
                <a:solidFill>
                  <a:schemeClr val="accent2">
                    <a:lumMod val="50000"/>
                  </a:schemeClr>
                </a:solidFill>
                <a:effectLst>
                  <a:outerShdw blurRad="38100" dist="38100" dir="2700000" algn="tl">
                    <a:srgbClr val="000000">
                      <a:alpha val="43137"/>
                    </a:srgbClr>
                  </a:outerShdw>
                </a:effectLst>
              </a:rPr>
              <a:t>Για τη συγγραφή του σεναρίου προσομοίωσης </a:t>
            </a:r>
          </a:p>
          <a:p>
            <a:pPr lvl="2"/>
            <a:r>
              <a:rPr lang="en-GB" sz="2000" dirty="0" smtClean="0">
                <a:latin typeface="Cambria" pitchFamily="18" charset="0"/>
              </a:rPr>
              <a:t>United Nation New «South Pacific countries sound alarm at UN debate on impact of global warming»: </a:t>
            </a:r>
            <a:r>
              <a:rPr lang="en-GB" sz="2000" u="sng" dirty="0" smtClean="0">
                <a:latin typeface="Cambria" pitchFamily="18" charset="0"/>
              </a:rPr>
              <a:t>https://news.un.org/en/story/2006/09/192882-south-pacific-countries-sound-alarm-un-debate-impact-global-warming</a:t>
            </a:r>
            <a:endParaRPr lang="el-GR" sz="2000" u="sng" dirty="0" smtClean="0">
              <a:latin typeface="Cambria" pitchFamily="18" charset="0"/>
            </a:endParaRPr>
          </a:p>
          <a:p>
            <a:pPr lvl="2"/>
            <a:r>
              <a:rPr lang="en-GB" sz="2000" dirty="0" smtClean="0">
                <a:latin typeface="Cambria" pitchFamily="18" charset="0"/>
              </a:rPr>
              <a:t>United Nation SUSTAINABLE DEVELOPMENT KNOWLEDGE PLATFORM Documents by Topic: Climate change (</a:t>
            </a:r>
            <a:r>
              <a:rPr lang="en-GB" sz="2000" u="sng" dirty="0" smtClean="0">
                <a:latin typeface="Cambria" pitchFamily="18" charset="0"/>
              </a:rPr>
              <a:t>https://sustainabledevelopment.un.org/topics/climatechange</a:t>
            </a:r>
            <a:r>
              <a:rPr lang="en-GB" sz="2000" dirty="0" smtClean="0">
                <a:latin typeface="Cambria" pitchFamily="18" charset="0"/>
              </a:rPr>
              <a:t>):</a:t>
            </a:r>
            <a:endParaRPr lang="el-GR" sz="2000" dirty="0" smtClean="0">
              <a:latin typeface="Cambria" pitchFamily="18" charset="0"/>
            </a:endParaRPr>
          </a:p>
          <a:p>
            <a:pPr lvl="2"/>
            <a:r>
              <a:rPr lang="en-GB" sz="2000" dirty="0" smtClean="0">
                <a:latin typeface="Cambria" pitchFamily="18" charset="0"/>
              </a:rPr>
              <a:t>«Climate change and its possible security implications»: </a:t>
            </a:r>
            <a:r>
              <a:rPr lang="en-GB" sz="2000" u="sng" dirty="0" smtClean="0">
                <a:latin typeface="Cambria" pitchFamily="18" charset="0"/>
              </a:rPr>
              <a:t>http://www.un.org/ga/search/view_doc.asp?symbol=A/64/350&amp;Lang=E</a:t>
            </a:r>
            <a:endParaRPr lang="el-GR" sz="2000" u="sng" dirty="0" smtClean="0">
              <a:latin typeface="Cambria" pitchFamily="18" charset="0"/>
            </a:endParaRPr>
          </a:p>
          <a:p>
            <a:pPr lvl="2"/>
            <a:r>
              <a:rPr lang="en-GB" sz="2000" dirty="0" smtClean="0">
                <a:latin typeface="Cambria" pitchFamily="18" charset="0"/>
              </a:rPr>
              <a:t>«SMALL ISLAND DEVELOPING STATES IN NUMBERS CLIMATE CHANGE EDITION 2015»</a:t>
            </a:r>
            <a:r>
              <a:rPr lang="en-US" sz="2000" dirty="0" smtClean="0">
                <a:latin typeface="Cambria" pitchFamily="18" charset="0"/>
              </a:rPr>
              <a:t>:  </a:t>
            </a:r>
            <a:r>
              <a:rPr lang="en-GB" sz="2000" u="sng" dirty="0" smtClean="0">
                <a:latin typeface="Cambria" pitchFamily="18" charset="0"/>
              </a:rPr>
              <a:t>https://sustainabledevelopment.un.org/content/documents/2189SIDS-IN-NUMBERS-CLIMATE-CHANGE-EDITION_2015.pdf</a:t>
            </a:r>
            <a:endParaRPr lang="el-GR" sz="2000" u="sng" dirty="0" smtClean="0">
              <a:latin typeface="Cambria" pitchFamily="18" charset="0"/>
            </a:endParaRPr>
          </a:p>
          <a:p>
            <a:pPr lvl="2"/>
            <a:r>
              <a:rPr lang="en-GB" sz="2000" dirty="0" smtClean="0">
                <a:latin typeface="Cambria" pitchFamily="18" charset="0"/>
              </a:rPr>
              <a:t>«Assessing the Evidence: Migration, Environment and Climate Change in Papua New Guinea»: </a:t>
            </a:r>
            <a:r>
              <a:rPr lang="en-GB" sz="2000" u="sng" dirty="0" smtClean="0">
                <a:latin typeface="Cambria" pitchFamily="18" charset="0"/>
              </a:rPr>
              <a:t>https://sustainabledevelopment.un.org/index.php?page=view&amp;type=400&amp;nr=2185&amp;menu=1515</a:t>
            </a:r>
            <a:endParaRPr lang="el-GR" sz="2000" u="sng" dirty="0" smtClean="0">
              <a:latin typeface="Cambria" pitchFamily="18" charset="0"/>
            </a:endParaRPr>
          </a:p>
          <a:p>
            <a:pPr lvl="2"/>
            <a:r>
              <a:rPr lang="en-GB" sz="2000" dirty="0" smtClean="0">
                <a:latin typeface="Cambria" pitchFamily="18" charset="0"/>
              </a:rPr>
              <a:t>«Vanuatu - Documents &amp; Reports»: </a:t>
            </a:r>
            <a:r>
              <a:rPr lang="en-GB" sz="2000" u="sng" dirty="0" smtClean="0">
                <a:latin typeface="Cambria" pitchFamily="18" charset="0"/>
              </a:rPr>
              <a:t>https://sustainabledevelopment.un.org/topics/climatechange/index.php?page=view&amp;type=6&amp;nr=261&amp;menu=172</a:t>
            </a:r>
            <a:endParaRPr lang="el-GR" sz="2000" u="sng" dirty="0" smtClean="0">
              <a:latin typeface="Cambria" pitchFamily="18" charset="0"/>
            </a:endParaRPr>
          </a:p>
          <a:p>
            <a:pPr lvl="2"/>
            <a:r>
              <a:rPr lang="en-GB" sz="2000" dirty="0" smtClean="0">
                <a:latin typeface="Cambria" pitchFamily="18" charset="0"/>
              </a:rPr>
              <a:t> «Report of the third International Conference on Small Island Developing States»:</a:t>
            </a:r>
            <a:r>
              <a:rPr lang="el-GR" sz="2000" dirty="0" smtClean="0">
                <a:latin typeface="Cambria" pitchFamily="18" charset="0"/>
              </a:rPr>
              <a:t> </a:t>
            </a:r>
            <a:r>
              <a:rPr lang="en-GB" sz="2000" u="sng" dirty="0" smtClean="0">
                <a:latin typeface="Cambria" pitchFamily="18" charset="0"/>
              </a:rPr>
              <a:t>http://www.un.org/ga/search/view_doc.asp?symbol=A/CONF.223/10&amp;Lang=E</a:t>
            </a:r>
            <a:endParaRPr lang="el-GR" sz="2000" u="sng" dirty="0" smtClean="0">
              <a:latin typeface="Cambria" pitchFamily="18" charset="0"/>
            </a:endParaRPr>
          </a:p>
          <a:p>
            <a:pPr lvl="2"/>
            <a:r>
              <a:rPr lang="pt-BR" sz="2000" dirty="0" smtClean="0">
                <a:latin typeface="Cambria" pitchFamily="18" charset="0"/>
              </a:rPr>
              <a:t>«Tuvalu - Documents &amp; Reports»:  </a:t>
            </a:r>
            <a:r>
              <a:rPr lang="pt-BR" sz="2000" u="sng" dirty="0" smtClean="0">
                <a:latin typeface="Cambria" pitchFamily="18" charset="0"/>
              </a:rPr>
              <a:t>https://sustainabledevelopment.un.org/topics/climatechange/index.php?page=view&amp;type=6&amp;nr=255&amp;menu=172</a:t>
            </a:r>
            <a:endParaRPr lang="el-GR" sz="2000" u="sng" dirty="0" smtClean="0">
              <a:latin typeface="Cambria" pitchFamily="18" charset="0"/>
            </a:endParaRPr>
          </a:p>
          <a:p>
            <a:pPr lvl="2"/>
            <a:r>
              <a:rPr lang="pt-BR" sz="2000" dirty="0" smtClean="0">
                <a:latin typeface="Cambria" pitchFamily="18" charset="0"/>
              </a:rPr>
              <a:t>«Kiribati - Documents &amp; Reports»:</a:t>
            </a:r>
            <a:r>
              <a:rPr lang="el-GR" sz="2000" dirty="0" smtClean="0">
                <a:latin typeface="Cambria" pitchFamily="18" charset="0"/>
              </a:rPr>
              <a:t> </a:t>
            </a:r>
            <a:r>
              <a:rPr lang="pt-BR" sz="2000" u="sng" dirty="0" smtClean="0">
                <a:latin typeface="Cambria" pitchFamily="18" charset="0"/>
              </a:rPr>
              <a:t>https://sustainabledevelopment.un.org/topics/climatechange/index.php?page=view&amp;type=6&amp;nr=290&amp;menu=172</a:t>
            </a:r>
            <a:endParaRPr lang="el-GR" sz="2000" u="sng" dirty="0" smtClean="0">
              <a:latin typeface="Cambria" pitchFamily="18" charset="0"/>
            </a:endParaRPr>
          </a:p>
          <a:p>
            <a:pPr lvl="2"/>
            <a:r>
              <a:rPr lang="en-GB" sz="2000" dirty="0" smtClean="0">
                <a:latin typeface="Cambria" pitchFamily="18" charset="0"/>
              </a:rPr>
              <a:t>European Commission «The impact of climate change on the Pacific»:  </a:t>
            </a:r>
            <a:r>
              <a:rPr lang="en-GB" sz="2000" u="sng" dirty="0" smtClean="0">
                <a:latin typeface="Cambria" pitchFamily="18" charset="0"/>
              </a:rPr>
              <a:t>https://ec.europa.eu/research/social-sciences/index.cfm?pg=newspage&amp;item=151130</a:t>
            </a:r>
            <a:endParaRPr lang="el-GR" sz="2000" dirty="0">
              <a:latin typeface="Cambria" pitchFamily="18" charset="0"/>
            </a:endParaRPr>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t>Ψηφιακό Εκπαιδευτικό Περιεχόμενο:</a:t>
            </a:r>
            <a:endParaRPr lang="el-GR" sz="2400" dirty="0"/>
          </a:p>
        </p:txBody>
      </p:sp>
      <p:pic>
        <p:nvPicPr>
          <p:cNvPr id="3074" name="Picture 2" descr="C:\Users\User\Desktop\προσφυγες\video_CV\800px-Kiribati_2009._Photo-_Jodie_Gatfield,_AusAID_(10706902854).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97339" y="1204943"/>
            <a:ext cx="2282899" cy="15209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C:\Users\User\Desktop\προσφυγες\video_CV\26627360703_084d13250e_b.jpg"/>
          <p:cNvPicPr>
            <a:picLocks noGrp="1" noChangeAspect="1" noChangeArrowheads="1"/>
          </p:cNvPicPr>
          <p:nvPr>
            <p:ph sz="half" idx="13"/>
          </p:nvPr>
        </p:nvPicPr>
        <p:blipFill>
          <a:blip r:embed="rId3" cstate="print">
            <a:extLst>
              <a:ext uri="{28A0092B-C50C-407E-A947-70E740481C1C}">
                <a14:useLocalDpi xmlns:a14="http://schemas.microsoft.com/office/drawing/2010/main" val="0"/>
              </a:ext>
            </a:extLst>
          </a:blip>
          <a:srcRect/>
          <a:stretch>
            <a:fillRect/>
          </a:stretch>
        </p:blipFill>
        <p:spPr bwMode="auto">
          <a:xfrm>
            <a:off x="318127" y="2951430"/>
            <a:ext cx="2280360" cy="15209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27</a:t>
            </a:fld>
            <a:endParaRPr lang="en-US" dirty="0"/>
          </a:p>
        </p:txBody>
      </p:sp>
      <p:sp>
        <p:nvSpPr>
          <p:cNvPr id="10" name="Content Placeholder 9"/>
          <p:cNvSpPr>
            <a:spLocks noGrp="1"/>
          </p:cNvSpPr>
          <p:nvPr>
            <p:ph sz="half" idx="2"/>
          </p:nvPr>
        </p:nvSpPr>
        <p:spPr/>
        <p:txBody>
          <a:bodyPr>
            <a:normAutofit fontScale="92500" lnSpcReduction="20000"/>
          </a:bodyPr>
          <a:lstStyle/>
          <a:p>
            <a:pPr lvl="1">
              <a:buFont typeface="Arial" pitchFamily="34" charset="0"/>
              <a:buChar char="•"/>
            </a:pPr>
            <a:r>
              <a:rPr lang="el-GR" sz="2400" dirty="0" smtClean="0"/>
              <a:t>Περιγραφή δραστηριότητας: </a:t>
            </a:r>
            <a:endParaRPr lang="el-GR" sz="2400" dirty="0"/>
          </a:p>
          <a:p>
            <a:pPr lvl="1" algn="just">
              <a:buNone/>
            </a:pPr>
            <a:r>
              <a:rPr lang="el-GR" dirty="0" smtClean="0"/>
              <a:t>Οι μαθητές/</a:t>
            </a:r>
            <a:r>
              <a:rPr lang="el-GR" dirty="0" err="1" smtClean="0"/>
              <a:t>τριές</a:t>
            </a:r>
            <a:r>
              <a:rPr lang="el-GR" dirty="0" smtClean="0"/>
              <a:t> μας ενημερώθηκαν:</a:t>
            </a:r>
          </a:p>
          <a:p>
            <a:pPr marL="0" lvl="1" indent="0" algn="just">
              <a:buNone/>
            </a:pPr>
            <a:r>
              <a:rPr lang="el-GR" dirty="0" smtClean="0"/>
              <a:t> -  για ζητήματα αξίας των φυσικών πόρων, </a:t>
            </a:r>
            <a:r>
              <a:rPr lang="el-GR" dirty="0" err="1" smtClean="0"/>
              <a:t>αειφορικής</a:t>
            </a:r>
            <a:r>
              <a:rPr lang="el-GR" dirty="0" smtClean="0"/>
              <a:t> διαχείρισής τους και περιβαλλοντικής ηθικής, από την </a:t>
            </a:r>
            <a:r>
              <a:rPr lang="el-GR" dirty="0" err="1" smtClean="0"/>
              <a:t>Ματσιώρη</a:t>
            </a:r>
            <a:r>
              <a:rPr lang="el-GR" dirty="0" smtClean="0"/>
              <a:t> Στεριανή, Αναπληρώτρια Καθηγήτρια του Τμήματος Γεωπονίας Ιχθυολογίας και Υδάτινου Περιβάλλοντος του Πανεπιστημίου Θεσσαλίας,</a:t>
            </a:r>
          </a:p>
          <a:p>
            <a:pPr marL="0" lvl="1" indent="0" algn="just">
              <a:buNone/>
            </a:pPr>
            <a:r>
              <a:rPr lang="el-GR" dirty="0" smtClean="0"/>
              <a:t> - για το πρόβλημα της κλιματικής αλλαγής και το φαινόμενο της περιβαλλοντικής μετανάστευσης, από τον </a:t>
            </a:r>
            <a:r>
              <a:rPr lang="el-GR" dirty="0" err="1" smtClean="0"/>
              <a:t>Δρίτσα</a:t>
            </a:r>
            <a:r>
              <a:rPr lang="el-GR" dirty="0" smtClean="0"/>
              <a:t> Σοφοκλή, Διδάκτορα του Πανεπιστημίου </a:t>
            </a:r>
            <a:r>
              <a:rPr lang="el-GR" dirty="0" err="1" smtClean="0"/>
              <a:t>Montesquieu</a:t>
            </a:r>
            <a:r>
              <a:rPr lang="el-GR" dirty="0" smtClean="0"/>
              <a:t> - </a:t>
            </a:r>
            <a:r>
              <a:rPr lang="el-GR" dirty="0" err="1" smtClean="0"/>
              <a:t>Bordeaux</a:t>
            </a:r>
            <a:r>
              <a:rPr lang="el-GR" dirty="0" smtClean="0"/>
              <a:t> IV - Μέλος ΕΔΙΠ του ίδιου τμήματος.</a:t>
            </a:r>
          </a:p>
          <a:p>
            <a:pPr lvl="1" algn="just">
              <a:buNone/>
            </a:pPr>
            <a:r>
              <a:rPr lang="el-GR" dirty="0" smtClean="0"/>
              <a:t>Στο τέλος της ενημέρωσης και της συζήτησης, δίνεται στους μαθητές/</a:t>
            </a:r>
            <a:r>
              <a:rPr lang="el-GR" dirty="0" err="1" smtClean="0"/>
              <a:t>τριες</a:t>
            </a:r>
            <a:r>
              <a:rPr lang="el-GR" dirty="0" smtClean="0"/>
              <a:t> υποθετικό σενάριο με μία περίπτωση περιβαλλοντικής μετακίνησης. Τους ζητείται να επιλέξουν ρόλο και να προετοιμαστούν για αγώνα επιχειρηματολογίας-προσομοίωση μιας διεθνούς συνδιάσκεψης στη Διακυβερνητική Επιτροπή για τις Κλιματικές Αλλαγές (IPCC) υπό την αιγίδα του ΟΗΕ.</a:t>
            </a:r>
            <a:endParaRPr lang="el-GR" sz="2000" dirty="0" smtClean="0"/>
          </a:p>
          <a:p>
            <a:pPr marL="0" lvl="1" indent="0">
              <a:buNone/>
            </a:pPr>
            <a:endParaRPr lang="el-GR" sz="2400" dirty="0"/>
          </a:p>
        </p:txBody>
      </p:sp>
    </p:spTree>
    <p:extLst>
      <p:ext uri="{BB962C8B-B14F-4D97-AF65-F5344CB8AC3E}">
        <p14:creationId xmlns:p14="http://schemas.microsoft.com/office/powerpoint/2010/main" val="16794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28</a:t>
            </a:fld>
            <a:endParaRPr lang="en-US" dirty="0"/>
          </a:p>
        </p:txBody>
      </p:sp>
      <p:sp>
        <p:nvSpPr>
          <p:cNvPr id="10" name="Content Placeholder 9"/>
          <p:cNvSpPr>
            <a:spLocks noGrp="1"/>
          </p:cNvSpPr>
          <p:nvPr>
            <p:ph sz="half" idx="2"/>
          </p:nvPr>
        </p:nvSpPr>
        <p:spPr/>
        <p:txBody>
          <a:bodyPr>
            <a:normAutofit/>
          </a:bodyPr>
          <a:lstStyle/>
          <a:p>
            <a:pPr lvl="1" algn="just">
              <a:buFont typeface="Arial" pitchFamily="34" charset="0"/>
              <a:buChar char="•"/>
            </a:pPr>
            <a:r>
              <a:rPr lang="el-GR" sz="2400" dirty="0" smtClean="0"/>
              <a:t>Αποτελέσματα </a:t>
            </a:r>
            <a:r>
              <a:rPr lang="el-GR" sz="2400" dirty="0"/>
              <a:t>της </a:t>
            </a:r>
            <a:r>
              <a:rPr lang="el-GR" sz="2400" dirty="0" smtClean="0"/>
              <a:t>δραστηριότητας:</a:t>
            </a:r>
          </a:p>
          <a:p>
            <a:pPr lvl="1" algn="just">
              <a:buNone/>
            </a:pPr>
            <a:r>
              <a:rPr lang="el-GR" dirty="0" smtClean="0"/>
              <a:t>Οι μαθητές/</a:t>
            </a:r>
            <a:r>
              <a:rPr lang="el-GR" dirty="0" err="1" smtClean="0"/>
              <a:t>τριες</a:t>
            </a:r>
            <a:r>
              <a:rPr lang="el-GR" dirty="0" smtClean="0"/>
              <a:t> συζήτησαν με τους ειδικούς και εξέφρασαν γνώμη σχετικά με:</a:t>
            </a:r>
          </a:p>
          <a:p>
            <a:pPr marL="0" lvl="1" indent="0" algn="just">
              <a:buNone/>
            </a:pPr>
            <a:r>
              <a:rPr lang="el-GR" dirty="0" smtClean="0"/>
              <a:t>    -την κλιματική αλλαγή και την ανατροπή των ισορροπιών που προκαλεί,</a:t>
            </a:r>
          </a:p>
          <a:p>
            <a:pPr marL="0" lvl="1" indent="0" algn="just">
              <a:buNone/>
            </a:pPr>
            <a:r>
              <a:rPr lang="el-GR" dirty="0" smtClean="0"/>
              <a:t>    -τις αιτίες των μετακινήσεων, </a:t>
            </a:r>
          </a:p>
          <a:p>
            <a:pPr marL="0" lvl="1" indent="0" algn="just">
              <a:buNone/>
            </a:pPr>
            <a:r>
              <a:rPr lang="el-GR" dirty="0" smtClean="0"/>
              <a:t>     -τους όρους «περιβαλλοντικός πρόσφυγας/μετανάστης»,</a:t>
            </a:r>
          </a:p>
          <a:p>
            <a:pPr marL="0" lvl="1" indent="0" algn="just">
              <a:buNone/>
            </a:pPr>
            <a:r>
              <a:rPr lang="el-GR" dirty="0" smtClean="0"/>
              <a:t>     -τις προκλήσεις που θέτει η περιβαλλοντική μετανάστευση,</a:t>
            </a:r>
          </a:p>
          <a:p>
            <a:pPr marL="0" lvl="1" indent="0" algn="just">
              <a:buNone/>
            </a:pPr>
            <a:r>
              <a:rPr lang="el-GR" dirty="0" smtClean="0"/>
              <a:t>     -τις δράσεις που έχουν αναληφθεί έως τώρα,</a:t>
            </a:r>
          </a:p>
          <a:p>
            <a:pPr marL="0" lvl="1" indent="0" algn="just">
              <a:buNone/>
            </a:pPr>
            <a:r>
              <a:rPr lang="el-GR" dirty="0" smtClean="0"/>
              <a:t>     -την ανεπάρκεια του ισχύοντος θεσμικού πλαισίου.</a:t>
            </a:r>
          </a:p>
          <a:p>
            <a:pPr marL="0" lvl="1" indent="0">
              <a:buNone/>
            </a:pPr>
            <a:endParaRPr lang="el-GR" sz="2400" dirty="0"/>
          </a:p>
        </p:txBody>
      </p:sp>
    </p:spTree>
    <p:extLst>
      <p:ext uri="{BB962C8B-B14F-4D97-AF65-F5344CB8AC3E}">
        <p14:creationId xmlns:p14="http://schemas.microsoft.com/office/powerpoint/2010/main" val="16794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29</a:t>
            </a:fld>
            <a:endParaRPr lang="en-US" dirty="0"/>
          </a:p>
        </p:txBody>
      </p:sp>
      <p:sp>
        <p:nvSpPr>
          <p:cNvPr id="7" name="Content Placeholder 6"/>
          <p:cNvSpPr>
            <a:spLocks noGrp="1"/>
          </p:cNvSpPr>
          <p:nvPr>
            <p:ph sz="half" idx="2"/>
          </p:nvPr>
        </p:nvSpPr>
        <p:spPr/>
        <p:txBody>
          <a:bodyPr>
            <a:normAutofit fontScale="77500" lnSpcReduction="20000"/>
          </a:bodyPr>
          <a:lstStyle/>
          <a:p>
            <a:r>
              <a:rPr lang="el-GR" b="1" dirty="0"/>
              <a:t>ΔΡΑΣΤΗΡΙΟΤΗΤΑ  </a:t>
            </a:r>
            <a:r>
              <a:rPr lang="el-GR" b="1" dirty="0" smtClean="0"/>
              <a:t>5: [Εντοπισμός των συνεπειών της κλιματικής αλλαγής]</a:t>
            </a:r>
            <a:endParaRPr lang="el-GR" sz="2000" dirty="0"/>
          </a:p>
          <a:p>
            <a:pPr lvl="1" algn="just">
              <a:buFont typeface="Arial" pitchFamily="34" charset="0"/>
              <a:buChar char="•"/>
            </a:pPr>
            <a:r>
              <a:rPr lang="el-GR" sz="2300" dirty="0"/>
              <a:t>Διάρκεια:  </a:t>
            </a:r>
            <a:r>
              <a:rPr lang="el-GR" sz="2300" dirty="0" smtClean="0"/>
              <a:t>1 </a:t>
            </a:r>
            <a:r>
              <a:rPr lang="el-GR" sz="2300" dirty="0"/>
              <a:t>διδακτική </a:t>
            </a:r>
            <a:r>
              <a:rPr lang="el-GR" sz="2300" dirty="0" smtClean="0"/>
              <a:t>ώρα</a:t>
            </a:r>
            <a:endParaRPr lang="el-GR" sz="2300" dirty="0"/>
          </a:p>
          <a:p>
            <a:pPr lvl="1" algn="just">
              <a:buFont typeface="Arial" pitchFamily="34" charset="0"/>
              <a:buChar char="•"/>
            </a:pPr>
            <a:r>
              <a:rPr lang="el-GR" sz="2300" dirty="0"/>
              <a:t>Είδος δραστηριότητας: </a:t>
            </a:r>
            <a:r>
              <a:rPr lang="el-GR" sz="2300" dirty="0" smtClean="0"/>
              <a:t>συζήτηση</a:t>
            </a:r>
            <a:endParaRPr lang="el-GR" sz="2300" dirty="0"/>
          </a:p>
          <a:p>
            <a:pPr lvl="1" algn="just">
              <a:buFont typeface="Arial" pitchFamily="34" charset="0"/>
              <a:buChar char="•"/>
            </a:pPr>
            <a:r>
              <a:rPr lang="el-GR" sz="2300" dirty="0"/>
              <a:t>Οργάνωση τάξης: </a:t>
            </a:r>
            <a:r>
              <a:rPr lang="el-GR" sz="2300" dirty="0" smtClean="0"/>
              <a:t>ατομική συμμετοχή, συζήτηση στην ολομέλεια</a:t>
            </a:r>
            <a:endParaRPr lang="el-GR" sz="2300" dirty="0"/>
          </a:p>
          <a:p>
            <a:pPr lvl="1" algn="just">
              <a:buFont typeface="Arial" pitchFamily="34" charset="0"/>
              <a:buChar char="•"/>
            </a:pPr>
            <a:r>
              <a:rPr lang="el-GR" sz="2300" dirty="0"/>
              <a:t>Ρόλος του διδάσκοντα: </a:t>
            </a:r>
            <a:r>
              <a:rPr lang="el-GR" sz="2300" dirty="0" smtClean="0"/>
              <a:t>διδακτικός, ενθαρρυντικός, υποστηρικτικός, συμβουλευτικός, </a:t>
            </a:r>
            <a:r>
              <a:rPr lang="el-GR" sz="2300" dirty="0" err="1" smtClean="0"/>
              <a:t>διευκολυντικός</a:t>
            </a:r>
            <a:r>
              <a:rPr lang="el-GR" sz="2300" dirty="0" smtClean="0"/>
              <a:t>, συντονιστικός, διαμεσολαβητικός</a:t>
            </a:r>
            <a:endParaRPr lang="el-GR" sz="2300" dirty="0"/>
          </a:p>
          <a:p>
            <a:pPr lvl="1" algn="just">
              <a:buFont typeface="Arial" pitchFamily="34" charset="0"/>
              <a:buChar char="•"/>
            </a:pPr>
            <a:r>
              <a:rPr lang="el-GR" sz="2300" dirty="0"/>
              <a:t>Σύνδεση με τον διδακτικό στόχο</a:t>
            </a:r>
            <a:r>
              <a:rPr lang="el-GR" sz="2300" dirty="0" smtClean="0"/>
              <a:t>:</a:t>
            </a:r>
            <a:r>
              <a:rPr lang="en-US" sz="2300" dirty="0" smtClean="0"/>
              <a:t> </a:t>
            </a:r>
            <a:r>
              <a:rPr lang="el-GR" sz="2300" dirty="0" smtClean="0"/>
              <a:t>οι μαθητές/</a:t>
            </a:r>
            <a:r>
              <a:rPr lang="el-GR" sz="2300" dirty="0" err="1" smtClean="0"/>
              <a:t>τριες</a:t>
            </a:r>
            <a:r>
              <a:rPr lang="el-GR" sz="2300" dirty="0" smtClean="0"/>
              <a:t> </a:t>
            </a:r>
          </a:p>
          <a:p>
            <a:pPr marL="237744" lvl="2" indent="0" algn="just">
              <a:buNone/>
            </a:pPr>
            <a:r>
              <a:rPr lang="el-GR" sz="2300" dirty="0" smtClean="0"/>
              <a:t>-να εντοπίσουν τις συνέπειες της κλιματικής αλλαγής στη χώρα μας τώρα αλλά και μέλλον,</a:t>
            </a:r>
          </a:p>
          <a:p>
            <a:pPr marL="237744" lvl="2" indent="0" algn="just">
              <a:buNone/>
            </a:pPr>
            <a:r>
              <a:rPr lang="el-GR" sz="2300" dirty="0" smtClean="0"/>
              <a:t>-να προσδιορίσουν τις αιτίες, το εύρος και τις συνέπειες της κλιματικής αλλαγής,</a:t>
            </a:r>
          </a:p>
          <a:p>
            <a:pPr marL="237744" lvl="2" indent="0" algn="just">
              <a:buNone/>
            </a:pPr>
            <a:r>
              <a:rPr lang="el-GR" sz="2300" dirty="0" smtClean="0"/>
              <a:t>-να προσδιορίσουν και να προβάλουν την έννοια της </a:t>
            </a:r>
            <a:r>
              <a:rPr lang="el-GR" sz="2300" dirty="0" err="1" smtClean="0"/>
              <a:t>αειφορικής</a:t>
            </a:r>
            <a:r>
              <a:rPr lang="el-GR" sz="2300" dirty="0" smtClean="0"/>
              <a:t> διαχείρισης του περιβάλλοντος και της βιώσιμης ανάπτυξης.</a:t>
            </a:r>
          </a:p>
          <a:p>
            <a:pPr marL="237744" lvl="2" indent="0" algn="just">
              <a:buNone/>
            </a:pPr>
            <a:r>
              <a:rPr lang="el-GR" sz="2300" dirty="0" smtClean="0"/>
              <a:t>-να αποκτήσουν και να μάθουν να αξιοποιούν γνώσεις και δεξιότητες για την προστασία της φύσης, υιοθετώντας </a:t>
            </a:r>
            <a:r>
              <a:rPr lang="el-GR" sz="2300" dirty="0" err="1" smtClean="0"/>
              <a:t>φιλοπεριβαλλοντικές</a:t>
            </a:r>
            <a:r>
              <a:rPr lang="el-GR" sz="2300" dirty="0" smtClean="0"/>
              <a:t> επιλογές.</a:t>
            </a:r>
            <a:endParaRPr lang="el-GR" sz="2300" dirty="0"/>
          </a:p>
          <a:p>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ΣΧΕΔΙΑΣΜΟΣ ΤΗΣ ανοιχτησ εκπαιδευτικησ ΠΡΑΚΤΙΚΗΣ</a:t>
            </a: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ingle Corner Rectangle 8"/>
          <p:cNvSpPr/>
          <p:nvPr/>
        </p:nvSpPr>
        <p:spPr>
          <a:xfrm>
            <a:off x="2743200" y="1369521"/>
            <a:ext cx="5800299" cy="247591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22" name="Content Placeholder 21"/>
          <p:cNvSpPr>
            <a:spLocks noGrp="1"/>
          </p:cNvSpPr>
          <p:nvPr>
            <p:ph sz="quarter" idx="4"/>
          </p:nvPr>
        </p:nvSpPr>
        <p:spPr>
          <a:xfrm>
            <a:off x="2884867" y="1324302"/>
            <a:ext cx="5754165" cy="2039007"/>
          </a:xfrm>
        </p:spPr>
        <p:txBody>
          <a:bodyPr>
            <a:normAutofit/>
          </a:bodyPr>
          <a:lstStyle/>
          <a:p>
            <a:pPr lvl="2"/>
            <a:r>
              <a:rPr lang="el-GR" u="sng" dirty="0" smtClean="0">
                <a:hlinkClick r:id="rId2"/>
              </a:rPr>
              <a:t>http://ec.europa.eu/clima/sites/quiz/index.html</a:t>
            </a:r>
            <a:endParaRPr lang="el-GR" sz="2000" u="sng" dirty="0" smtClean="0"/>
          </a:p>
          <a:p>
            <a:pPr lvl="2"/>
            <a:r>
              <a:rPr lang="el-GR" u="sng" dirty="0" smtClean="0"/>
              <a:t>https://www.e-epimorfosi.ac.cy/nestor/radiofoniki_ekpompi_makedonia.mp3</a:t>
            </a: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30</a:t>
            </a:fld>
            <a:endParaRPr lang="en-US" dirty="0"/>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t>Ψηφιακό Εκπαιδευτικό Περιεχόμενο:</a:t>
            </a:r>
            <a:endParaRPr lang="el-GR" sz="2400" dirty="0"/>
          </a:p>
        </p:txBody>
      </p:sp>
      <p:pic>
        <p:nvPicPr>
          <p:cNvPr id="4098"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226832" y="1149789"/>
            <a:ext cx="2434887" cy="140328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descr="ÎÏÎ¿ÏÎ­Î»ÎµÏÎ¼Î± ÎµÎ¹ÎºÏÎ½Î±Ï Î³Î¹Î± global warm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439" y="2765267"/>
            <a:ext cx="2233531" cy="12563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31</a:t>
            </a:fld>
            <a:endParaRPr lang="en-US" dirty="0"/>
          </a:p>
        </p:txBody>
      </p:sp>
      <p:sp>
        <p:nvSpPr>
          <p:cNvPr id="10" name="Content Placeholder 9"/>
          <p:cNvSpPr>
            <a:spLocks noGrp="1"/>
          </p:cNvSpPr>
          <p:nvPr>
            <p:ph sz="half" idx="2"/>
          </p:nvPr>
        </p:nvSpPr>
        <p:spPr/>
        <p:txBody>
          <a:bodyPr>
            <a:normAutofit fontScale="92500" lnSpcReduction="20000"/>
          </a:bodyPr>
          <a:lstStyle/>
          <a:p>
            <a:pPr lvl="1" algn="just">
              <a:buFont typeface="Arial" pitchFamily="34" charset="0"/>
              <a:buChar char="•"/>
            </a:pPr>
            <a:r>
              <a:rPr lang="el-GR" sz="1800" dirty="0" smtClean="0"/>
              <a:t>Περιγραφή δραστηριότητας: </a:t>
            </a:r>
            <a:endParaRPr lang="el-GR" sz="1800" dirty="0"/>
          </a:p>
          <a:p>
            <a:pPr lvl="1" algn="just">
              <a:buNone/>
            </a:pPr>
            <a:r>
              <a:rPr lang="el-GR" sz="1800" dirty="0" smtClean="0"/>
              <a:t>Οι μαθητές/</a:t>
            </a:r>
            <a:r>
              <a:rPr lang="el-GR" sz="1800" dirty="0" err="1" smtClean="0"/>
              <a:t>τριες</a:t>
            </a:r>
            <a:r>
              <a:rPr lang="el-GR" sz="1800" dirty="0"/>
              <a:t>:</a:t>
            </a:r>
            <a:r>
              <a:rPr lang="el-GR" sz="1800" dirty="0" smtClean="0"/>
              <a:t> </a:t>
            </a:r>
          </a:p>
          <a:p>
            <a:pPr marL="0" lvl="1" indent="0" algn="just">
              <a:buNone/>
            </a:pPr>
            <a:r>
              <a:rPr lang="el-GR" sz="1800" dirty="0" smtClean="0"/>
              <a:t> - δοκιμάζουν τις γνώσεις τους απαντώντας σε σύντομο κουίζ και ελέγχουν τις απαντήσεις τους,</a:t>
            </a:r>
          </a:p>
          <a:p>
            <a:pPr marL="0" lvl="1" indent="0" algn="just">
              <a:buNone/>
            </a:pPr>
            <a:r>
              <a:rPr lang="el-GR" sz="1800" dirty="0"/>
              <a:t> </a:t>
            </a:r>
            <a:r>
              <a:rPr lang="el-GR" sz="1800" dirty="0" smtClean="0"/>
              <a:t> - με τη βοήθεια ραδιοφωνικής εκπομπής που συμμαθητές/</a:t>
            </a:r>
            <a:r>
              <a:rPr lang="el-GR" sz="1800" dirty="0" err="1" smtClean="0"/>
              <a:t>τριές</a:t>
            </a:r>
            <a:r>
              <a:rPr lang="el-GR" sz="1800" dirty="0" smtClean="0"/>
              <a:t> τους έχουν φτιάξει στο πλαίσιο του ευρωπαϊκού προγράμματος </a:t>
            </a:r>
            <a:r>
              <a:rPr lang="el-GR" sz="1800" dirty="0" err="1" smtClean="0"/>
              <a:t>Erasmus</a:t>
            </a:r>
            <a:r>
              <a:rPr lang="el-GR" sz="1800" dirty="0" smtClean="0"/>
              <a:t> ΚΑ2: </a:t>
            </a:r>
            <a:r>
              <a:rPr lang="el-GR" sz="1800" dirty="0" err="1" smtClean="0"/>
              <a:t>Networked</a:t>
            </a:r>
            <a:r>
              <a:rPr lang="el-GR" sz="1800" dirty="0" smtClean="0"/>
              <a:t> </a:t>
            </a:r>
            <a:r>
              <a:rPr lang="el-GR" sz="1800" dirty="0" err="1" smtClean="0"/>
              <a:t>European</a:t>
            </a:r>
            <a:r>
              <a:rPr lang="el-GR" sz="1800" dirty="0" smtClean="0"/>
              <a:t> </a:t>
            </a:r>
            <a:r>
              <a:rPr lang="el-GR" sz="1800" dirty="0" err="1" smtClean="0"/>
              <a:t>School</a:t>
            </a:r>
            <a:r>
              <a:rPr lang="el-GR" sz="1800" dirty="0" smtClean="0"/>
              <a:t> Web </a:t>
            </a:r>
            <a:r>
              <a:rPr lang="el-GR" sz="1800" dirty="0" err="1" smtClean="0"/>
              <a:t>Radio</a:t>
            </a:r>
            <a:r>
              <a:rPr lang="el-GR" sz="1800" dirty="0" smtClean="0"/>
              <a:t> – </a:t>
            </a:r>
            <a:r>
              <a:rPr lang="en-US" sz="1800" dirty="0" err="1" smtClean="0"/>
              <a:t>NEStOR</a:t>
            </a:r>
            <a:r>
              <a:rPr lang="el-GR" sz="1800" dirty="0" smtClean="0"/>
              <a:t>, συζητούν για προφανείς αλλά και δυσδιάκριτες συνέπειες της κλιματικής αλλαγής στην καθημερινή μας ζωή. </a:t>
            </a:r>
          </a:p>
          <a:p>
            <a:pPr lvl="1" algn="just">
              <a:buFont typeface="Arial" pitchFamily="34" charset="0"/>
              <a:buChar char="•"/>
            </a:pPr>
            <a:endParaRPr lang="el-GR" sz="1800" dirty="0" smtClean="0"/>
          </a:p>
          <a:p>
            <a:pPr lvl="1" algn="just">
              <a:buFont typeface="Arial" pitchFamily="34" charset="0"/>
              <a:buChar char="•"/>
            </a:pPr>
            <a:r>
              <a:rPr lang="el-GR" sz="1800" dirty="0" smtClean="0"/>
              <a:t>Αποτελέσματα </a:t>
            </a:r>
            <a:r>
              <a:rPr lang="el-GR" sz="1800" dirty="0"/>
              <a:t>της δραστηριότητας:</a:t>
            </a:r>
          </a:p>
          <a:p>
            <a:pPr lvl="1" algn="just">
              <a:buNone/>
            </a:pPr>
            <a:r>
              <a:rPr lang="el-GR" sz="1800" dirty="0" smtClean="0"/>
              <a:t>Οι μαθητές/</a:t>
            </a:r>
            <a:r>
              <a:rPr lang="el-GR" sz="1800" dirty="0" err="1" smtClean="0"/>
              <a:t>τριες</a:t>
            </a:r>
            <a:r>
              <a:rPr lang="el-GR" sz="1800" dirty="0" smtClean="0"/>
              <a:t>:</a:t>
            </a:r>
            <a:endParaRPr lang="el-GR" sz="1800" dirty="0"/>
          </a:p>
          <a:p>
            <a:pPr marL="0" lvl="1" indent="0" algn="just">
              <a:buNone/>
            </a:pPr>
            <a:r>
              <a:rPr lang="el-GR" sz="1800" dirty="0" smtClean="0"/>
              <a:t> - ελέγχουν </a:t>
            </a:r>
            <a:r>
              <a:rPr lang="el-GR" sz="1800" dirty="0"/>
              <a:t>οι ίδιοι τι έχουν μάθει και τι, ίσως, ακόμη αγνοούν ή συγχέουν,</a:t>
            </a:r>
          </a:p>
          <a:p>
            <a:pPr marL="0" lvl="1" indent="0" algn="just">
              <a:buNone/>
            </a:pPr>
            <a:r>
              <a:rPr lang="el-GR" sz="1800" dirty="0" smtClean="0"/>
              <a:t> - ενημερώνονται </a:t>
            </a:r>
            <a:r>
              <a:rPr lang="el-GR" sz="1800" dirty="0"/>
              <a:t>και προβληματίζονται για τις συνέπειες της περιβαλλοντικής επιβάρυνσης στον μέσο πολίτη της χώρας μας,</a:t>
            </a:r>
          </a:p>
          <a:p>
            <a:pPr marL="0" lvl="1" indent="0" algn="just">
              <a:buNone/>
            </a:pPr>
            <a:r>
              <a:rPr lang="el-GR" sz="1800" dirty="0" smtClean="0"/>
              <a:t> - συνειδητοποιούν πως </a:t>
            </a:r>
            <a:r>
              <a:rPr lang="el-GR" sz="1800" dirty="0"/>
              <a:t>το πρόβλημα της κλιματικής αλλαγής μάς αφορά </a:t>
            </a:r>
            <a:r>
              <a:rPr lang="el-GR" sz="1800" dirty="0" smtClean="0"/>
              <a:t>όλους, </a:t>
            </a:r>
            <a:r>
              <a:rPr lang="el-GR" sz="1800" dirty="0"/>
              <a:t>στον βαθμό που ευθυνόμαστε γι’ αυτό και στον βαθμό που θα υποστούμε τις συνέπειές του.</a:t>
            </a:r>
          </a:p>
          <a:p>
            <a:pPr marL="0" lvl="1" indent="0">
              <a:buNone/>
            </a:pPr>
            <a:endParaRPr lang="el-GR" sz="2400" dirty="0"/>
          </a:p>
        </p:txBody>
      </p:sp>
    </p:spTree>
    <p:extLst>
      <p:ext uri="{BB962C8B-B14F-4D97-AF65-F5344CB8AC3E}">
        <p14:creationId xmlns:p14="http://schemas.microsoft.com/office/powerpoint/2010/main" val="16794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32</a:t>
            </a:fld>
            <a:endParaRPr lang="en-US" dirty="0"/>
          </a:p>
        </p:txBody>
      </p:sp>
      <p:sp>
        <p:nvSpPr>
          <p:cNvPr id="7" name="Content Placeholder 6"/>
          <p:cNvSpPr>
            <a:spLocks noGrp="1"/>
          </p:cNvSpPr>
          <p:nvPr>
            <p:ph sz="half" idx="2"/>
          </p:nvPr>
        </p:nvSpPr>
        <p:spPr/>
        <p:txBody>
          <a:bodyPr>
            <a:normAutofit fontScale="77500" lnSpcReduction="20000"/>
          </a:bodyPr>
          <a:lstStyle/>
          <a:p>
            <a:pPr algn="just"/>
            <a:r>
              <a:rPr lang="el-GR" b="1" dirty="0" smtClean="0"/>
              <a:t>ΔΡΑΣΤΗΡΙΟΤΗΤΕΣ  6, 7: [Σύνδεση με την ελληνική πραγματικότητα: από το παγκόσμιο επίπεδο στο εθνικό]</a:t>
            </a:r>
            <a:endParaRPr lang="el-GR" sz="2000" dirty="0"/>
          </a:p>
          <a:p>
            <a:pPr lvl="1" algn="just">
              <a:buFont typeface="Arial" pitchFamily="34" charset="0"/>
              <a:buChar char="•"/>
            </a:pPr>
            <a:r>
              <a:rPr lang="el-GR" sz="2300" dirty="0"/>
              <a:t>Διάρκεια:  </a:t>
            </a:r>
            <a:r>
              <a:rPr lang="el-GR" sz="2300" dirty="0" smtClean="0"/>
              <a:t>1 </a:t>
            </a:r>
            <a:r>
              <a:rPr lang="el-GR" sz="2300" dirty="0"/>
              <a:t>διδακτική </a:t>
            </a:r>
            <a:r>
              <a:rPr lang="el-GR" sz="2300" dirty="0" smtClean="0"/>
              <a:t>ώρα</a:t>
            </a:r>
            <a:endParaRPr lang="el-GR" sz="2300" dirty="0"/>
          </a:p>
          <a:p>
            <a:pPr lvl="1" algn="just">
              <a:buFont typeface="Arial" pitchFamily="34" charset="0"/>
              <a:buChar char="•"/>
            </a:pPr>
            <a:r>
              <a:rPr lang="el-GR" sz="2300" dirty="0"/>
              <a:t>Είδος δραστηριότητας: </a:t>
            </a:r>
            <a:r>
              <a:rPr lang="el-GR" sz="2300" dirty="0" smtClean="0"/>
              <a:t>αξιοποίηση </a:t>
            </a:r>
            <a:r>
              <a:rPr lang="el-GR" sz="2300" dirty="0" err="1" smtClean="0"/>
              <a:t>διαδραστικού</a:t>
            </a:r>
            <a:r>
              <a:rPr lang="el-GR" sz="2300" dirty="0" smtClean="0"/>
              <a:t> χάρτη, παρακολούθηση ντοκιμαντέρ, συζήτηση</a:t>
            </a:r>
            <a:endParaRPr lang="el-GR" sz="2300" dirty="0"/>
          </a:p>
          <a:p>
            <a:pPr lvl="1" algn="just">
              <a:buFont typeface="Arial" pitchFamily="34" charset="0"/>
              <a:buChar char="•"/>
            </a:pPr>
            <a:r>
              <a:rPr lang="el-GR" sz="2300" dirty="0"/>
              <a:t>Οργάνωση τάξης: </a:t>
            </a:r>
            <a:r>
              <a:rPr lang="el-GR" sz="2300" dirty="0" smtClean="0"/>
              <a:t>ομάδες των δύο ατόμων ανά Η/Υ, συζήτηση στην ολομέλεια</a:t>
            </a:r>
            <a:endParaRPr lang="el-GR" sz="2300" dirty="0"/>
          </a:p>
          <a:p>
            <a:pPr lvl="1" algn="just">
              <a:buFont typeface="Arial" pitchFamily="34" charset="0"/>
              <a:buChar char="•"/>
            </a:pPr>
            <a:r>
              <a:rPr lang="el-GR" sz="2300" dirty="0"/>
              <a:t>Ρόλος του διδάσκοντα: </a:t>
            </a:r>
            <a:r>
              <a:rPr lang="el-GR" sz="2300" dirty="0" smtClean="0"/>
              <a:t>διδακτικός, ενθαρρυντικός, υποστηρικτικός, συμβουλευτικός, </a:t>
            </a:r>
            <a:r>
              <a:rPr lang="el-GR" sz="2300" dirty="0" err="1" smtClean="0"/>
              <a:t>διευκολυντικός</a:t>
            </a:r>
            <a:r>
              <a:rPr lang="el-GR" sz="2300" dirty="0" smtClean="0"/>
              <a:t>, συντονιστικός, διαμεσολαβητικός</a:t>
            </a:r>
            <a:endParaRPr lang="el-GR" sz="2300" dirty="0"/>
          </a:p>
          <a:p>
            <a:pPr lvl="1" algn="just">
              <a:buFont typeface="Arial" pitchFamily="34" charset="0"/>
              <a:buChar char="•"/>
            </a:pPr>
            <a:r>
              <a:rPr lang="el-GR" sz="2300" dirty="0"/>
              <a:t>Σύνδεση με τον διδακτικό στόχο: </a:t>
            </a:r>
            <a:r>
              <a:rPr lang="el-GR" sz="2300" dirty="0" smtClean="0"/>
              <a:t>Οι μαθητές/</a:t>
            </a:r>
            <a:r>
              <a:rPr lang="el-GR" sz="2300" dirty="0" err="1" smtClean="0"/>
              <a:t>τριες</a:t>
            </a:r>
            <a:r>
              <a:rPr lang="el-GR" sz="2300" dirty="0" smtClean="0"/>
              <a:t>: </a:t>
            </a:r>
          </a:p>
          <a:p>
            <a:pPr marL="237744" lvl="2" indent="0" algn="just">
              <a:buNone/>
            </a:pPr>
            <a:r>
              <a:rPr lang="el-GR" sz="2300" dirty="0" smtClean="0"/>
              <a:t>- να εξετάζουν τις συνέπειες της κλιματικής αλλαγής στο άμεσο μέλλον, τόσο στη χώρα μας όσο και παγκοσμίως,</a:t>
            </a:r>
          </a:p>
          <a:p>
            <a:pPr marL="237744" lvl="2" indent="0" algn="just">
              <a:buNone/>
            </a:pPr>
            <a:r>
              <a:rPr lang="el-GR" sz="2300" dirty="0" smtClean="0"/>
              <a:t>- να εντοπίσουν τις πλέον ευάλωτες περιοχές,</a:t>
            </a:r>
          </a:p>
          <a:p>
            <a:pPr marL="237744" lvl="2" indent="0" algn="just">
              <a:buNone/>
            </a:pPr>
            <a:r>
              <a:rPr lang="el-GR" sz="2300" dirty="0" smtClean="0"/>
              <a:t>- να αναγνωρίσουν την αλληλεξάρτηση περιβάλλοντος και κοινωνίας,</a:t>
            </a:r>
          </a:p>
          <a:p>
            <a:pPr marL="237744" lvl="2" indent="0" algn="just">
              <a:buNone/>
            </a:pPr>
            <a:r>
              <a:rPr lang="el-GR" sz="2300" dirty="0" smtClean="0"/>
              <a:t>- να αποκτήσουν κίνητρα ενεργού συμμετοχής για την αντιμετώπιση του προβλήματος και να σκεφτούν μέτρα που μπορούν να ληφθούν.</a:t>
            </a:r>
          </a:p>
          <a:p>
            <a:pPr lvl="1">
              <a:buFont typeface="Arial" pitchFamily="34" charset="0"/>
              <a:buChar char="•"/>
            </a:pPr>
            <a:endParaRPr lang="el-GR" sz="2400" dirty="0"/>
          </a:p>
          <a:p>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ingle Corner Rectangle 8"/>
          <p:cNvSpPr/>
          <p:nvPr/>
        </p:nvSpPr>
        <p:spPr>
          <a:xfrm>
            <a:off x="2743200" y="1034543"/>
            <a:ext cx="5800299" cy="3821235"/>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22" name="Content Placeholder 21"/>
          <p:cNvSpPr>
            <a:spLocks noGrp="1"/>
          </p:cNvSpPr>
          <p:nvPr>
            <p:ph sz="quarter" idx="4"/>
          </p:nvPr>
        </p:nvSpPr>
        <p:spPr>
          <a:xfrm>
            <a:off x="2884867" y="1166648"/>
            <a:ext cx="5754165" cy="3584028"/>
          </a:xfrm>
        </p:spPr>
        <p:txBody>
          <a:bodyPr>
            <a:noAutofit/>
          </a:bodyPr>
          <a:lstStyle/>
          <a:p>
            <a:pPr lvl="2"/>
            <a:r>
              <a:rPr lang="en-GB" sz="1200" dirty="0" smtClean="0">
                <a:latin typeface="Cambria" pitchFamily="18" charset="0"/>
              </a:rPr>
              <a:t>Flood </a:t>
            </a:r>
            <a:r>
              <a:rPr lang="en-GB" sz="1200" dirty="0">
                <a:latin typeface="Cambria" pitchFamily="18" charset="0"/>
              </a:rPr>
              <a:t>Map: Water Level Elevation Map [http://www.floodmap.net/]</a:t>
            </a:r>
          </a:p>
          <a:p>
            <a:pPr lvl="2"/>
            <a:r>
              <a:rPr lang="en-GB" sz="1200" dirty="0" smtClean="0">
                <a:latin typeface="Cambria" pitchFamily="18" charset="0"/>
              </a:rPr>
              <a:t>Global </a:t>
            </a:r>
            <a:r>
              <a:rPr lang="en-GB" sz="1200" dirty="0">
                <a:latin typeface="Cambria" pitchFamily="18" charset="0"/>
              </a:rPr>
              <a:t>Flood Map [http://globalfloodmap.org/]</a:t>
            </a:r>
          </a:p>
          <a:p>
            <a:pPr lvl="2"/>
            <a:r>
              <a:rPr lang="en-GB" sz="1200" dirty="0" smtClean="0">
                <a:latin typeface="Cambria" pitchFamily="18" charset="0"/>
              </a:rPr>
              <a:t>NASA </a:t>
            </a:r>
            <a:r>
              <a:rPr lang="en-GB" sz="1200" dirty="0">
                <a:latin typeface="Cambria" pitchFamily="18" charset="0"/>
              </a:rPr>
              <a:t>Global Climatic Change – Sea Ice, Sea Level, Carbon Dioxide, Global Temperature [https://climate.nasa.gov/interactives/climate-time-machine]</a:t>
            </a:r>
          </a:p>
          <a:p>
            <a:pPr lvl="2"/>
            <a:r>
              <a:rPr lang="en-GB" sz="1200" dirty="0">
                <a:latin typeface="Cambria" pitchFamily="18" charset="0"/>
              </a:rPr>
              <a:t>NASA Global ice viewer (http://climate.nasa.gov/interactives/global_ice_viewer)</a:t>
            </a:r>
          </a:p>
          <a:p>
            <a:pPr lvl="2"/>
            <a:r>
              <a:rPr lang="el-GR" sz="1200" dirty="0" smtClean="0">
                <a:latin typeface="Cambria" pitchFamily="18" charset="0"/>
              </a:rPr>
              <a:t>ΕΡΤ</a:t>
            </a:r>
            <a:r>
              <a:rPr lang="en-US" sz="1200" dirty="0" smtClean="0">
                <a:latin typeface="Cambria" pitchFamily="18" charset="0"/>
              </a:rPr>
              <a:t>, </a:t>
            </a:r>
            <a:r>
              <a:rPr lang="el-GR" sz="1200" dirty="0" smtClean="0">
                <a:latin typeface="Cambria" pitchFamily="18" charset="0"/>
              </a:rPr>
              <a:t>Κλιματική αλλαγή και Ελλάδα</a:t>
            </a:r>
            <a:r>
              <a:rPr lang="en-US" sz="1200" dirty="0" smtClean="0">
                <a:latin typeface="Cambria" pitchFamily="18" charset="0"/>
              </a:rPr>
              <a:t>. </a:t>
            </a:r>
            <a:r>
              <a:rPr lang="el-GR" sz="1200" dirty="0" err="1" smtClean="0">
                <a:latin typeface="Cambria" pitchFamily="18" charset="0"/>
              </a:rPr>
              <a:t>Eπεισόδιο</a:t>
            </a:r>
            <a:r>
              <a:rPr lang="el-GR" sz="1200" dirty="0" smtClean="0">
                <a:latin typeface="Cambria" pitchFamily="18" charset="0"/>
              </a:rPr>
              <a:t> 13</a:t>
            </a:r>
            <a:r>
              <a:rPr lang="el-GR" sz="1200" baseline="30000" dirty="0" smtClean="0">
                <a:latin typeface="Cambria" pitchFamily="18" charset="0"/>
              </a:rPr>
              <a:t>ο</a:t>
            </a:r>
            <a:r>
              <a:rPr lang="el-GR" sz="1200" dirty="0" smtClean="0">
                <a:latin typeface="Cambria" pitchFamily="18" charset="0"/>
              </a:rPr>
              <a:t>: «ΜΕΤΑΚΙΝΗΣΕΙΣ ΠΛΗΘΥΣΜΩΝ»: </a:t>
            </a:r>
            <a:r>
              <a:rPr lang="el-GR" sz="1200" u="sng" dirty="0" smtClean="0">
                <a:latin typeface="Cambria" pitchFamily="18" charset="0"/>
              </a:rPr>
              <a:t>https://webtv.ert.gr/category/ert2/klimatiki-allagi/</a:t>
            </a:r>
          </a:p>
          <a:p>
            <a:pPr lvl="2"/>
            <a:r>
              <a:rPr lang="el-GR" sz="1200" dirty="0" smtClean="0">
                <a:latin typeface="Cambria" pitchFamily="18" charset="0"/>
              </a:rPr>
              <a:t>Εκπαιδευτική Τηλεόραση- Το Ρολόι της Καταστροφής: </a:t>
            </a:r>
            <a:r>
              <a:rPr lang="el-GR" sz="1200" dirty="0" smtClean="0">
                <a:latin typeface="Cambria" pitchFamily="18" charset="0"/>
                <a:hlinkClick r:id="rId2"/>
              </a:rPr>
              <a:t>http://www.edutv.gr/index.php/</a:t>
            </a:r>
            <a:r>
              <a:rPr lang="el-GR" sz="1200" u="sng" dirty="0" smtClean="0">
                <a:latin typeface="Cambria" pitchFamily="18" charset="0"/>
                <a:hlinkClick r:id="rId2"/>
              </a:rPr>
              <a:t>perivalon-2/to-roloi-tis-katastrofis</a:t>
            </a:r>
            <a:endParaRPr lang="el-GR" sz="1200" u="sng" dirty="0" smtClean="0">
              <a:latin typeface="Cambria" pitchFamily="18" charset="0"/>
            </a:endParaRPr>
          </a:p>
          <a:p>
            <a:pPr lvl="2"/>
            <a:r>
              <a:rPr lang="el-GR" sz="1200" dirty="0" smtClean="0">
                <a:latin typeface="Cambria" pitchFamily="18" charset="0"/>
              </a:rPr>
              <a:t>Εκπαιδευτική Τηλεόραση – Ο Εφιάλτης της Ξηρασίας: </a:t>
            </a:r>
            <a:r>
              <a:rPr lang="el-GR" sz="1200" dirty="0" smtClean="0">
                <a:latin typeface="Cambria" pitchFamily="18" charset="0"/>
                <a:hlinkClick r:id="rId3"/>
              </a:rPr>
              <a:t>http://www.edutv.gr/index.php/perivalon-2/o-efialtis-tis-ksirasias</a:t>
            </a:r>
            <a:endParaRPr lang="el-GR" sz="1200" dirty="0" smtClean="0">
              <a:latin typeface="Cambria" pitchFamily="18" charset="0"/>
            </a:endParaRPr>
          </a:p>
          <a:p>
            <a:pPr lvl="2"/>
            <a:r>
              <a:rPr lang="el-GR" sz="1200" dirty="0" smtClean="0">
                <a:latin typeface="Cambria" pitchFamily="18" charset="0"/>
              </a:rPr>
              <a:t>Εκπαιδευτική Τηλεόραση – Νερό και Κλιματολογικές Αλλαγές: </a:t>
            </a:r>
            <a:r>
              <a:rPr lang="el-GR" sz="1200" u="sng" dirty="0" smtClean="0">
                <a:latin typeface="Cambria" pitchFamily="18" charset="0"/>
                <a:hlinkClick r:id="rId4"/>
              </a:rPr>
              <a:t>http://www.edutv.gr/</a:t>
            </a:r>
            <a:r>
              <a:rPr lang="en-US" sz="1200" u="sng" dirty="0" smtClean="0">
                <a:latin typeface="Cambria" pitchFamily="18" charset="0"/>
                <a:hlinkClick r:id="rId4"/>
              </a:rPr>
              <a:t>index</a:t>
            </a:r>
            <a:r>
              <a:rPr lang="el-GR" sz="1200" u="sng" dirty="0" smtClean="0">
                <a:latin typeface="Cambria" pitchFamily="18" charset="0"/>
                <a:hlinkClick r:id="rId4"/>
              </a:rPr>
              <a:t>.</a:t>
            </a:r>
            <a:r>
              <a:rPr lang="en-US" sz="1200" u="sng" dirty="0" err="1" smtClean="0">
                <a:latin typeface="Cambria" pitchFamily="18" charset="0"/>
                <a:hlinkClick r:id="rId4"/>
              </a:rPr>
              <a:t>php</a:t>
            </a:r>
            <a:r>
              <a:rPr lang="el-GR" sz="1200" u="sng" dirty="0" smtClean="0">
                <a:latin typeface="Cambria" pitchFamily="18" charset="0"/>
                <a:hlinkClick r:id="rId4"/>
              </a:rPr>
              <a:t>/</a:t>
            </a:r>
            <a:r>
              <a:rPr lang="en-US" sz="1200" u="sng" dirty="0" err="1" smtClean="0">
                <a:latin typeface="Cambria" pitchFamily="18" charset="0"/>
                <a:hlinkClick r:id="rId4"/>
              </a:rPr>
              <a:t>perivalon</a:t>
            </a:r>
            <a:r>
              <a:rPr lang="el-GR" sz="1200" u="sng" dirty="0" smtClean="0">
                <a:latin typeface="Cambria" pitchFamily="18" charset="0"/>
                <a:hlinkClick r:id="rId4"/>
              </a:rPr>
              <a:t>-2/</a:t>
            </a:r>
            <a:r>
              <a:rPr lang="en-US" sz="1200" u="sng" dirty="0" err="1" smtClean="0">
                <a:latin typeface="Cambria" pitchFamily="18" charset="0"/>
                <a:hlinkClick r:id="rId4"/>
              </a:rPr>
              <a:t>nero</a:t>
            </a:r>
            <a:r>
              <a:rPr lang="el-GR" sz="1200" u="sng" dirty="0" smtClean="0">
                <a:latin typeface="Cambria" pitchFamily="18" charset="0"/>
                <a:hlinkClick r:id="rId4"/>
              </a:rPr>
              <a:t>-</a:t>
            </a:r>
            <a:r>
              <a:rPr lang="en-US" sz="1200" u="sng" dirty="0" err="1" smtClean="0">
                <a:latin typeface="Cambria" pitchFamily="18" charset="0"/>
                <a:hlinkClick r:id="rId4"/>
              </a:rPr>
              <a:t>kai</a:t>
            </a:r>
            <a:r>
              <a:rPr lang="el-GR" sz="1200" u="sng" dirty="0" smtClean="0">
                <a:latin typeface="Cambria" pitchFamily="18" charset="0"/>
                <a:hlinkClick r:id="rId4"/>
              </a:rPr>
              <a:t>-</a:t>
            </a:r>
            <a:r>
              <a:rPr lang="en-US" sz="1200" u="sng" dirty="0" err="1" smtClean="0">
                <a:latin typeface="Cambria" pitchFamily="18" charset="0"/>
                <a:hlinkClick r:id="rId4"/>
              </a:rPr>
              <a:t>klimatologikes</a:t>
            </a:r>
            <a:r>
              <a:rPr lang="el-GR" sz="1200" u="sng" dirty="0" smtClean="0">
                <a:latin typeface="Cambria" pitchFamily="18" charset="0"/>
                <a:hlinkClick r:id="rId4"/>
              </a:rPr>
              <a:t>-</a:t>
            </a:r>
            <a:r>
              <a:rPr lang="en-US" sz="1200" u="sng" dirty="0" err="1" smtClean="0">
                <a:latin typeface="Cambria" pitchFamily="18" charset="0"/>
                <a:hlinkClick r:id="rId4"/>
              </a:rPr>
              <a:t>allages</a:t>
            </a:r>
            <a:endParaRPr lang="el-GR" sz="1200" u="sng" dirty="0" smtClean="0">
              <a:latin typeface="Cambria" pitchFamily="18" charset="0"/>
            </a:endParaRPr>
          </a:p>
          <a:p>
            <a:pPr lvl="2"/>
            <a:r>
              <a:rPr lang="el-GR" sz="1200" dirty="0" smtClean="0">
                <a:latin typeface="Cambria" pitchFamily="18" charset="0"/>
              </a:rPr>
              <a:t>Εκπαιδευτική Τηλεόραση – Πράσινη Ενέργεια: </a:t>
            </a:r>
            <a:r>
              <a:rPr lang="el-GR" sz="1200" dirty="0" smtClean="0">
                <a:latin typeface="Cambria" pitchFamily="18" charset="0"/>
                <a:hlinkClick r:id="rId5"/>
              </a:rPr>
              <a:t>http://www.edutv.gr/index.php/perivalon-2/prasini-energeia</a:t>
            </a:r>
            <a:endParaRPr lang="el-GR" sz="1200" dirty="0">
              <a:latin typeface="Cambria" pitchFamily="18" charset="0"/>
            </a:endParaRPr>
          </a:p>
        </p:txBody>
      </p:sp>
      <p:sp>
        <p:nvSpPr>
          <p:cNvPr id="3" name="Slide Number Placeholder 2"/>
          <p:cNvSpPr>
            <a:spLocks noGrp="1"/>
          </p:cNvSpPr>
          <p:nvPr>
            <p:ph type="sldNum" sz="quarter" idx="12"/>
          </p:nvPr>
        </p:nvSpPr>
        <p:spPr/>
        <p:txBody>
          <a:bodyPr/>
          <a:lstStyle/>
          <a:p>
            <a:fld id="{2754ED01-E2A0-4C1E-8E21-014B99041579}" type="slidenum">
              <a:rPr lang="en-US" smtClean="0"/>
              <a:pPr/>
              <a:t>33</a:t>
            </a:fld>
            <a:endParaRPr lang="en-US" dirty="0"/>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t>Ψηφιακό Εκπαιδευτικό Περιεχόμενο:</a:t>
            </a:r>
            <a:endParaRPr lang="el-GR" sz="2400" dirty="0"/>
          </a:p>
        </p:txBody>
      </p:sp>
      <p:pic>
        <p:nvPicPr>
          <p:cNvPr id="5122" name="Picture 2" descr="C:\Users\User\Desktop\προσφυγες\video_CV\7a24272bda3cd9ca6fde626af9ac9832.jpg"/>
          <p:cNvPicPr>
            <a:picLocks noGrp="1" noChangeAspect="1" noChangeArrowheads="1"/>
          </p:cNvPicPr>
          <p:nvPr>
            <p:ph sz="half" idx="2"/>
          </p:nvPr>
        </p:nvPicPr>
        <p:blipFill>
          <a:blip r:embed="rId6" cstate="print">
            <a:extLst>
              <a:ext uri="{28A0092B-C50C-407E-A947-70E740481C1C}">
                <a14:useLocalDpi xmlns:a14="http://schemas.microsoft.com/office/drawing/2010/main" val="0"/>
              </a:ext>
            </a:extLst>
          </a:blip>
          <a:srcRect/>
          <a:stretch>
            <a:fillRect/>
          </a:stretch>
        </p:blipFill>
        <p:spPr bwMode="auto">
          <a:xfrm>
            <a:off x="244246" y="1158845"/>
            <a:ext cx="2198917" cy="14666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descr="C:\Users\User\Desktop\προσφυγες\video_CV\1024px-Wea02628_-_Flickr_-_NOAA_Photo_Library.jpg"/>
          <p:cNvPicPr>
            <a:picLocks noGrp="1" noChangeAspect="1" noChangeArrowheads="1"/>
          </p:cNvPicPr>
          <p:nvPr>
            <p:ph sz="half" idx="13"/>
          </p:nvPr>
        </p:nvPicPr>
        <p:blipFill>
          <a:blip r:embed="rId7" cstate="print">
            <a:extLst>
              <a:ext uri="{28A0092B-C50C-407E-A947-70E740481C1C}">
                <a14:useLocalDpi xmlns:a14="http://schemas.microsoft.com/office/drawing/2010/main" val="0"/>
              </a:ext>
            </a:extLst>
          </a:blip>
          <a:srcRect/>
          <a:stretch>
            <a:fillRect/>
          </a:stretch>
        </p:blipFill>
        <p:spPr bwMode="auto">
          <a:xfrm>
            <a:off x="280657" y="3000467"/>
            <a:ext cx="2209187" cy="16568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34</a:t>
            </a:fld>
            <a:endParaRPr lang="en-US" dirty="0"/>
          </a:p>
        </p:txBody>
      </p:sp>
      <p:sp>
        <p:nvSpPr>
          <p:cNvPr id="10" name="Content Placeholder 9"/>
          <p:cNvSpPr>
            <a:spLocks noGrp="1"/>
          </p:cNvSpPr>
          <p:nvPr>
            <p:ph sz="half" idx="2"/>
          </p:nvPr>
        </p:nvSpPr>
        <p:spPr/>
        <p:txBody>
          <a:bodyPr>
            <a:normAutofit fontScale="85000" lnSpcReduction="10000"/>
          </a:bodyPr>
          <a:lstStyle/>
          <a:p>
            <a:pPr lvl="1" algn="just">
              <a:buFont typeface="Arial" pitchFamily="34" charset="0"/>
              <a:buChar char="•"/>
            </a:pPr>
            <a:r>
              <a:rPr lang="el-GR" sz="2400" dirty="0" smtClean="0"/>
              <a:t>Περιγραφή δραστηριότητας: </a:t>
            </a:r>
            <a:endParaRPr lang="el-GR" sz="2400" dirty="0"/>
          </a:p>
          <a:p>
            <a:pPr lvl="1" algn="just">
              <a:buNone/>
            </a:pPr>
            <a:r>
              <a:rPr lang="el-GR" dirty="0" smtClean="0"/>
              <a:t>Για 10 λεπτά, οι μαθητές/</a:t>
            </a:r>
            <a:r>
              <a:rPr lang="el-GR" dirty="0" err="1" smtClean="0"/>
              <a:t>τριες</a:t>
            </a:r>
            <a:r>
              <a:rPr lang="el-GR" dirty="0" smtClean="0"/>
              <a:t>, στο Εργαστήριο της Πληροφορικής, δύο ανά Η/Υ, αξιοποιούν τους χάρτες «</a:t>
            </a:r>
            <a:r>
              <a:rPr lang="el-GR" dirty="0" err="1" smtClean="0"/>
              <a:t>Flood</a:t>
            </a:r>
            <a:r>
              <a:rPr lang="el-GR" dirty="0" smtClean="0"/>
              <a:t> </a:t>
            </a:r>
            <a:r>
              <a:rPr lang="el-GR" dirty="0" err="1" smtClean="0"/>
              <a:t>Map</a:t>
            </a:r>
            <a:r>
              <a:rPr lang="el-GR" dirty="0" smtClean="0"/>
              <a:t>: </a:t>
            </a:r>
            <a:r>
              <a:rPr lang="el-GR" dirty="0" err="1" smtClean="0"/>
              <a:t>Water</a:t>
            </a:r>
            <a:r>
              <a:rPr lang="el-GR" dirty="0" smtClean="0"/>
              <a:t> </a:t>
            </a:r>
            <a:r>
              <a:rPr lang="el-GR" dirty="0" err="1" smtClean="0"/>
              <a:t>Level</a:t>
            </a:r>
            <a:r>
              <a:rPr lang="el-GR" dirty="0" smtClean="0"/>
              <a:t> </a:t>
            </a:r>
            <a:r>
              <a:rPr lang="el-GR" dirty="0" err="1" smtClean="0"/>
              <a:t>Elevation</a:t>
            </a:r>
            <a:r>
              <a:rPr lang="el-GR" dirty="0" smtClean="0"/>
              <a:t> </a:t>
            </a:r>
            <a:r>
              <a:rPr lang="el-GR" dirty="0" err="1" smtClean="0"/>
              <a:t>Map</a:t>
            </a:r>
            <a:r>
              <a:rPr lang="el-GR" dirty="0" smtClean="0"/>
              <a:t>», </a:t>
            </a:r>
            <a:r>
              <a:rPr lang="el-GR" sz="2000" dirty="0" smtClean="0"/>
              <a:t> «</a:t>
            </a:r>
            <a:r>
              <a:rPr lang="el-GR" dirty="0" err="1" smtClean="0"/>
              <a:t>Global</a:t>
            </a:r>
            <a:r>
              <a:rPr lang="el-GR" dirty="0" smtClean="0"/>
              <a:t> </a:t>
            </a:r>
            <a:r>
              <a:rPr lang="el-GR" dirty="0" err="1" smtClean="0"/>
              <a:t>Flood</a:t>
            </a:r>
            <a:r>
              <a:rPr lang="el-GR" dirty="0" smtClean="0"/>
              <a:t> </a:t>
            </a:r>
            <a:r>
              <a:rPr lang="el-GR" dirty="0" err="1" smtClean="0"/>
              <a:t>Map</a:t>
            </a:r>
            <a:r>
              <a:rPr lang="el-GR" dirty="0" smtClean="0"/>
              <a:t>», «</a:t>
            </a:r>
            <a:r>
              <a:rPr lang="el-GR" dirty="0" err="1" smtClean="0"/>
              <a:t>Sea</a:t>
            </a:r>
            <a:r>
              <a:rPr lang="el-GR" dirty="0" smtClean="0"/>
              <a:t> </a:t>
            </a:r>
            <a:r>
              <a:rPr lang="el-GR" dirty="0" err="1" smtClean="0"/>
              <a:t>Level</a:t>
            </a:r>
            <a:r>
              <a:rPr lang="el-GR" dirty="0" smtClean="0"/>
              <a:t>» και «</a:t>
            </a:r>
            <a:r>
              <a:rPr lang="el-GR" dirty="0" err="1" smtClean="0"/>
              <a:t>Global</a:t>
            </a:r>
            <a:r>
              <a:rPr lang="el-GR" dirty="0" smtClean="0"/>
              <a:t> </a:t>
            </a:r>
            <a:r>
              <a:rPr lang="el-GR" dirty="0" err="1" smtClean="0"/>
              <a:t>Temperature</a:t>
            </a:r>
            <a:r>
              <a:rPr lang="el-GR" dirty="0" smtClean="0"/>
              <a:t>».</a:t>
            </a:r>
          </a:p>
          <a:p>
            <a:pPr lvl="1" algn="just">
              <a:buNone/>
            </a:pPr>
            <a:r>
              <a:rPr lang="el-GR" dirty="0" smtClean="0"/>
              <a:t>Συγκεκριμένα:</a:t>
            </a:r>
          </a:p>
          <a:p>
            <a:pPr lvl="1" algn="just">
              <a:buNone/>
            </a:pPr>
            <a:r>
              <a:rPr lang="el-GR" dirty="0" smtClean="0"/>
              <a:t>  -  παρακολουθούν την αλλαγή της θερμοκρασίας του πλανήτη μέσα στον χρόνο,  </a:t>
            </a:r>
          </a:p>
          <a:p>
            <a:pPr marL="0" lvl="1" indent="0" algn="just">
              <a:buNone/>
            </a:pPr>
            <a:r>
              <a:rPr lang="el-GR" dirty="0" smtClean="0"/>
              <a:t>  -  αλλάζουν τη στάθμη της θάλασσας,</a:t>
            </a:r>
          </a:p>
          <a:p>
            <a:pPr marL="0" lvl="1" indent="0" algn="just">
              <a:buNone/>
            </a:pPr>
            <a:r>
              <a:rPr lang="el-GR" dirty="0" smtClean="0"/>
              <a:t>  - εντοπίζουν τις περιοχές του πλανήτη που πλημμυρίζουν και απειλούνται με εξαφάνιση εξαιτίας της κλιματικής αλλαγής και υπολογίζουν τον αριθμό των ατόμων που εκτοπίζονται. (Ιδιαίτερη έμφαση δίνεται στον Ελλαδικό χώρο). </a:t>
            </a:r>
          </a:p>
          <a:p>
            <a:pPr lvl="1" algn="just">
              <a:buNone/>
            </a:pPr>
            <a:r>
              <a:rPr lang="el-GR" dirty="0" smtClean="0"/>
              <a:t>Επίσης:</a:t>
            </a:r>
          </a:p>
          <a:p>
            <a:pPr lvl="1" algn="just">
              <a:buNone/>
            </a:pPr>
            <a:r>
              <a:rPr lang="el-GR" dirty="0" smtClean="0"/>
              <a:t> - παρακολουθούν τα αποσπάσματα της σειράς Εκπομπών της ΕΡΤ,</a:t>
            </a:r>
          </a:p>
          <a:p>
            <a:pPr lvl="1" algn="just">
              <a:buNone/>
            </a:pPr>
            <a:r>
              <a:rPr lang="el-GR" dirty="0"/>
              <a:t> </a:t>
            </a:r>
            <a:r>
              <a:rPr lang="el-GR" dirty="0" smtClean="0"/>
              <a:t>- συζητούν για τις συνέπειες της κλιματικής αλλαγής παγκοσμίως και στη χώρα μας, την πιθανότητα μετατοπίσεων πληθυσμών εξαιτίας της, τα μέτρα που πρέπει να ληφθούν ώστε να μετριαστούν οι αρνητικές επιδράσεις.</a:t>
            </a:r>
          </a:p>
          <a:p>
            <a:pPr lvl="1">
              <a:buFont typeface="Arial" pitchFamily="34" charset="0"/>
              <a:buChar char="•"/>
            </a:pPr>
            <a:endParaRPr lang="el-GR" sz="2000" dirty="0" smtClean="0"/>
          </a:p>
          <a:p>
            <a:pPr marL="0" lvl="1" indent="0">
              <a:buNone/>
            </a:pPr>
            <a:endParaRPr lang="el-GR" sz="2400" dirty="0"/>
          </a:p>
        </p:txBody>
      </p:sp>
    </p:spTree>
    <p:extLst>
      <p:ext uri="{BB962C8B-B14F-4D97-AF65-F5344CB8AC3E}">
        <p14:creationId xmlns:p14="http://schemas.microsoft.com/office/powerpoint/2010/main" val="16794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35</a:t>
            </a:fld>
            <a:endParaRPr lang="en-US" dirty="0"/>
          </a:p>
        </p:txBody>
      </p:sp>
      <p:sp>
        <p:nvSpPr>
          <p:cNvPr id="10" name="Content Placeholder 9"/>
          <p:cNvSpPr>
            <a:spLocks noGrp="1"/>
          </p:cNvSpPr>
          <p:nvPr>
            <p:ph sz="half" idx="2"/>
          </p:nvPr>
        </p:nvSpPr>
        <p:spPr/>
        <p:txBody>
          <a:bodyPr>
            <a:normAutofit fontScale="85000" lnSpcReduction="20000"/>
          </a:bodyPr>
          <a:lstStyle/>
          <a:p>
            <a:pPr lvl="1">
              <a:buFont typeface="Arial" pitchFamily="34" charset="0"/>
              <a:buChar char="•"/>
            </a:pPr>
            <a:r>
              <a:rPr lang="el-GR" sz="2400" dirty="0" smtClean="0"/>
              <a:t>Αποτελέσματα </a:t>
            </a:r>
            <a:r>
              <a:rPr lang="el-GR" sz="2400" dirty="0"/>
              <a:t>της </a:t>
            </a:r>
            <a:r>
              <a:rPr lang="el-GR" sz="2400" dirty="0" smtClean="0"/>
              <a:t>δραστηριότητας:</a:t>
            </a:r>
          </a:p>
          <a:p>
            <a:pPr lvl="1" algn="just">
              <a:buNone/>
            </a:pPr>
            <a:r>
              <a:rPr lang="el-GR" dirty="0" smtClean="0"/>
              <a:t>Οι μαθητές/</a:t>
            </a:r>
            <a:r>
              <a:rPr lang="el-GR" dirty="0" err="1" smtClean="0"/>
              <a:t>τριες</a:t>
            </a:r>
            <a:r>
              <a:rPr lang="el-GR" dirty="0" smtClean="0"/>
              <a:t>:</a:t>
            </a:r>
          </a:p>
          <a:p>
            <a:pPr marL="0" lvl="1" indent="0" algn="just">
              <a:buNone/>
            </a:pPr>
            <a:r>
              <a:rPr lang="el-GR" dirty="0" smtClean="0"/>
              <a:t> -ένιωσαν και δικό τους το πρόβλημα της κλιματικής αλλαγής, ιδιαίτερα των αναγκαστικών μετακινήσεων πληθυσμών που αυτό προκαλεί,</a:t>
            </a:r>
          </a:p>
          <a:p>
            <a:pPr marL="0" lvl="1" indent="0" algn="just">
              <a:buNone/>
            </a:pPr>
            <a:r>
              <a:rPr lang="el-GR" dirty="0" smtClean="0"/>
              <a:t> -αξιοποιώντας </a:t>
            </a:r>
            <a:r>
              <a:rPr lang="el-GR" dirty="0" err="1" smtClean="0"/>
              <a:t>διαδραστικούς</a:t>
            </a:r>
            <a:r>
              <a:rPr lang="el-GR" dirty="0" smtClean="0"/>
              <a:t> χάρτες, συνειδητοποίησαν πως μία σχετικά μικρή άνοδος της θερμοκρασίας μπορεί να εξαφανίσει ολόκληρες μεγαλουπόλεις, ακόμα και περιοχές λίγα χιλιόμετρα μακριά από το σπίτι τους,</a:t>
            </a:r>
          </a:p>
          <a:p>
            <a:pPr marL="0" lvl="1" indent="0" algn="just">
              <a:buNone/>
            </a:pPr>
            <a:r>
              <a:rPr lang="el-GR" dirty="0" smtClean="0"/>
              <a:t> -παρακολούθησαν πραγματικές εικόνες ανθρώπων που αναγκάζονται να εγκαταλείψουν τις εστίες τους λόγω της κλιματικής αλλαγής,</a:t>
            </a:r>
          </a:p>
          <a:p>
            <a:pPr marL="0" lvl="1" indent="0" algn="just">
              <a:buNone/>
            </a:pPr>
            <a:r>
              <a:rPr lang="el-GR" dirty="0" smtClean="0"/>
              <a:t> -συνειδητοποίησαν ότι πολλοί από τους μετανάστες και τους πρόσφυγες που βρίσκονται στη χώρα μας είναι στην ουσία περιβαλλοντικοί μετανάστες ή περιβαλλοντικοί πρόσφυγες,</a:t>
            </a:r>
          </a:p>
          <a:p>
            <a:pPr marL="0" lvl="1" indent="0" algn="just">
              <a:buNone/>
            </a:pPr>
            <a:r>
              <a:rPr lang="el-GR" dirty="0" smtClean="0"/>
              <a:t>- διατύπωσαν προβληματισμούς σχετικά με την αδικία μεταξύ πλουσίων χωρών που είναι υπεύθυνες για την κλιματική αλλαγή και φτωχών που υφίστανται τις συνέπειες,</a:t>
            </a:r>
          </a:p>
          <a:p>
            <a:pPr marL="0" lvl="1" indent="0" algn="just">
              <a:buNone/>
            </a:pPr>
            <a:r>
              <a:rPr lang="el-GR" dirty="0" smtClean="0"/>
              <a:t>- άρχισαν να αναζητούν λύσεις, μίλησαν για την ανάγκη ανάληψης ατομικής δράσης, αντί να περιμένουμε από τις κυβερνήσεις να δώσουν λύση.</a:t>
            </a:r>
            <a:endParaRPr lang="el-GR" sz="2000" dirty="0" smtClean="0"/>
          </a:p>
          <a:p>
            <a:pPr marL="0" lvl="1" indent="0">
              <a:buNone/>
            </a:pPr>
            <a:endParaRPr lang="el-GR" sz="2400" dirty="0"/>
          </a:p>
        </p:txBody>
      </p:sp>
    </p:spTree>
    <p:extLst>
      <p:ext uri="{BB962C8B-B14F-4D97-AF65-F5344CB8AC3E}">
        <p14:creationId xmlns:p14="http://schemas.microsoft.com/office/powerpoint/2010/main" val="16794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36</a:t>
            </a:fld>
            <a:endParaRPr lang="en-US" dirty="0"/>
          </a:p>
        </p:txBody>
      </p:sp>
      <p:sp>
        <p:nvSpPr>
          <p:cNvPr id="7" name="Content Placeholder 6"/>
          <p:cNvSpPr>
            <a:spLocks noGrp="1"/>
          </p:cNvSpPr>
          <p:nvPr>
            <p:ph sz="half" idx="2"/>
          </p:nvPr>
        </p:nvSpPr>
        <p:spPr/>
        <p:txBody>
          <a:bodyPr>
            <a:normAutofit fontScale="85000" lnSpcReduction="20000"/>
          </a:bodyPr>
          <a:lstStyle/>
          <a:p>
            <a:r>
              <a:rPr lang="el-GR" b="1" dirty="0"/>
              <a:t>ΔΡΑΣΤΗΡΙΟΤΗΤΑ  </a:t>
            </a:r>
            <a:r>
              <a:rPr lang="el-GR" b="1" dirty="0" smtClean="0"/>
              <a:t>8: [Από το παγκόσμιο και εθνικό επίπεδο, στο τοπικό]</a:t>
            </a:r>
            <a:endParaRPr lang="el-GR" sz="2000" dirty="0"/>
          </a:p>
          <a:p>
            <a:pPr lvl="1" algn="just">
              <a:buFont typeface="Arial" pitchFamily="34" charset="0"/>
              <a:buChar char="•"/>
            </a:pPr>
            <a:r>
              <a:rPr lang="el-GR" sz="2400" dirty="0"/>
              <a:t>Διάρκεια:  </a:t>
            </a:r>
            <a:r>
              <a:rPr lang="el-GR" sz="2400" dirty="0" smtClean="0"/>
              <a:t>1 </a:t>
            </a:r>
            <a:r>
              <a:rPr lang="el-GR" sz="2400" dirty="0"/>
              <a:t>διδακτική </a:t>
            </a:r>
            <a:r>
              <a:rPr lang="el-GR" sz="2400" dirty="0" smtClean="0"/>
              <a:t>ώρα</a:t>
            </a:r>
            <a:endParaRPr lang="el-GR" sz="2400" dirty="0"/>
          </a:p>
          <a:p>
            <a:pPr lvl="1" algn="just">
              <a:buFont typeface="Arial" pitchFamily="34" charset="0"/>
              <a:buChar char="•"/>
            </a:pPr>
            <a:r>
              <a:rPr lang="el-GR" sz="2400" dirty="0"/>
              <a:t>Είδος δραστηριότητας: </a:t>
            </a:r>
            <a:r>
              <a:rPr lang="el-GR" sz="2400" dirty="0" smtClean="0"/>
              <a:t>παιχνίδι ρόλων, παρουσίαση, συζήτηση</a:t>
            </a:r>
            <a:endParaRPr lang="el-GR" sz="2400" dirty="0"/>
          </a:p>
          <a:p>
            <a:pPr lvl="1" algn="just">
              <a:buFont typeface="Arial" pitchFamily="34" charset="0"/>
              <a:buChar char="•"/>
            </a:pPr>
            <a:r>
              <a:rPr lang="el-GR" sz="2400" dirty="0"/>
              <a:t>Οργάνωση τάξης: </a:t>
            </a:r>
            <a:r>
              <a:rPr lang="el-GR" sz="2400" dirty="0" smtClean="0"/>
              <a:t>ατομικές εργασίες, ολομέλεια</a:t>
            </a:r>
            <a:endParaRPr lang="el-GR" sz="2400" dirty="0"/>
          </a:p>
          <a:p>
            <a:pPr lvl="1" algn="just">
              <a:buFont typeface="Arial" pitchFamily="34" charset="0"/>
              <a:buChar char="•"/>
            </a:pPr>
            <a:r>
              <a:rPr lang="el-GR" sz="2400" dirty="0"/>
              <a:t>Ρόλος του διδάσκοντα: </a:t>
            </a:r>
            <a:r>
              <a:rPr lang="el-GR" sz="2400" dirty="0" smtClean="0"/>
              <a:t>ενθαρρυντικός, υποστηρικτικός, συμβουλευτικός, </a:t>
            </a:r>
            <a:r>
              <a:rPr lang="el-GR" sz="2400" dirty="0" err="1" smtClean="0"/>
              <a:t>διευκολυντικός</a:t>
            </a:r>
            <a:r>
              <a:rPr lang="el-GR" sz="2400" dirty="0" smtClean="0"/>
              <a:t>, συντονιστικός, διαμεσολαβητικός</a:t>
            </a:r>
            <a:endParaRPr lang="el-GR" sz="2400" dirty="0"/>
          </a:p>
          <a:p>
            <a:pPr lvl="1" algn="just">
              <a:buFont typeface="Arial" pitchFamily="34" charset="0"/>
              <a:buChar char="•"/>
            </a:pPr>
            <a:r>
              <a:rPr lang="el-GR" sz="2400" dirty="0"/>
              <a:t>Σύνδεση με τον διδακτικό στόχο: </a:t>
            </a:r>
            <a:r>
              <a:rPr lang="el-GR" sz="2400" dirty="0" smtClean="0"/>
              <a:t>οι μαθητές/</a:t>
            </a:r>
            <a:r>
              <a:rPr lang="el-GR" sz="2400" dirty="0" err="1" smtClean="0"/>
              <a:t>τριες</a:t>
            </a:r>
            <a:r>
              <a:rPr lang="el-GR" sz="2400" dirty="0" smtClean="0"/>
              <a:t>:</a:t>
            </a:r>
          </a:p>
          <a:p>
            <a:pPr marL="237744" lvl="2" indent="0" algn="just">
              <a:buNone/>
            </a:pPr>
            <a:r>
              <a:rPr lang="el-GR" sz="2200" dirty="0" smtClean="0"/>
              <a:t>-μπαίνουν στη θέση ενός περιβαλλοντικού πρόσφυγα λίγο πριν αναγκαστεί να εγκαταλείψει τον τόπο του,</a:t>
            </a:r>
          </a:p>
          <a:p>
            <a:pPr marL="237744" lvl="2" indent="0" algn="just">
              <a:buNone/>
            </a:pPr>
            <a:r>
              <a:rPr lang="el-GR" sz="2200" dirty="0" smtClean="0"/>
              <a:t>-ενημερώνονται για τις διαδικασίες αναζήτησης ασύλου,</a:t>
            </a:r>
          </a:p>
          <a:p>
            <a:pPr marL="237744" lvl="2" indent="0" algn="just">
              <a:buNone/>
            </a:pPr>
            <a:r>
              <a:rPr lang="el-GR" sz="2200" dirty="0" smtClean="0"/>
              <a:t>-αντιμετωπίζουν τις συνέπειες απουσίας σχετικού νομικού πλαισίου,</a:t>
            </a:r>
          </a:p>
          <a:p>
            <a:pPr marL="237744" lvl="2" indent="0" algn="just">
              <a:buNone/>
            </a:pPr>
            <a:r>
              <a:rPr lang="el-GR" sz="2200" dirty="0" smtClean="0"/>
              <a:t>-αναλύουν τις συνέπειες των πολιτικών αποφάσεων,</a:t>
            </a:r>
          </a:p>
          <a:p>
            <a:pPr marL="237744" lvl="2" indent="0" algn="just">
              <a:buNone/>
            </a:pPr>
            <a:r>
              <a:rPr lang="el-GR" sz="2200" dirty="0" smtClean="0"/>
              <a:t>-αξιολογούν την αποτελεσματικότητα των δράσεων των διεθνών και εθνικών οργανισμών.</a:t>
            </a:r>
          </a:p>
          <a:p>
            <a:pPr lvl="1">
              <a:buFont typeface="Arial" pitchFamily="34" charset="0"/>
              <a:buChar char="•"/>
            </a:pPr>
            <a:endParaRPr lang="el-GR" sz="2400" dirty="0"/>
          </a:p>
          <a:p>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ingle Corner Rectangle 8"/>
          <p:cNvSpPr/>
          <p:nvPr/>
        </p:nvSpPr>
        <p:spPr>
          <a:xfrm>
            <a:off x="2785241" y="1917413"/>
            <a:ext cx="5800299" cy="169232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22" name="Content Placeholder 21"/>
          <p:cNvSpPr>
            <a:spLocks noGrp="1"/>
          </p:cNvSpPr>
          <p:nvPr>
            <p:ph sz="quarter" idx="4"/>
          </p:nvPr>
        </p:nvSpPr>
        <p:spPr>
          <a:xfrm>
            <a:off x="2853335" y="2112579"/>
            <a:ext cx="5754165" cy="1510708"/>
          </a:xfrm>
        </p:spPr>
        <p:txBody>
          <a:bodyPr>
            <a:normAutofit/>
          </a:bodyPr>
          <a:lstStyle/>
          <a:p>
            <a:pPr lvl="2"/>
            <a:r>
              <a:rPr lang="el-GR" dirty="0" smtClean="0"/>
              <a:t>SAMEWORLDEDU-KIT – Φανταστικό Ταξίδι: </a:t>
            </a:r>
            <a:r>
              <a:rPr lang="el-GR" u="sng" dirty="0" smtClean="0"/>
              <a:t>http://</a:t>
            </a:r>
            <a:r>
              <a:rPr lang="el-GR" u="sng" dirty="0" smtClean="0"/>
              <a:t>edu-kit.sameworld.eu/mod/page/view</a:t>
            </a:r>
            <a:r>
              <a:rPr lang="el-GR" dirty="0" smtClean="0">
                <a:hlinkClick r:id="rId2"/>
              </a:rPr>
              <a:t>.php?id=960</a:t>
            </a:r>
            <a:endParaRPr lang="el-GR" sz="2000"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37</a:t>
            </a:fld>
            <a:endParaRPr lang="en-US" dirty="0"/>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t>Ψηφιακό Εκπαιδευτικό Περιεχόμενο:</a:t>
            </a:r>
            <a:endParaRPr lang="el-GR" sz="2400" dirty="0"/>
          </a:p>
        </p:txBody>
      </p:sp>
      <p:pic>
        <p:nvPicPr>
          <p:cNvPr id="6146" name="Picture 2" descr="C:\Users\User\Desktop\προσφυγες\video_CV\1171081_landscape.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394225" y="1308348"/>
            <a:ext cx="2166633" cy="1218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7" name="Picture 3" descr="C:\Users\User\Desktop\προσφυγες\video_CV\climate_refu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746" y="2867349"/>
            <a:ext cx="2267695" cy="13606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38</a:t>
            </a:fld>
            <a:endParaRPr lang="en-US" dirty="0"/>
          </a:p>
        </p:txBody>
      </p:sp>
      <p:sp>
        <p:nvSpPr>
          <p:cNvPr id="10" name="Content Placeholder 9"/>
          <p:cNvSpPr>
            <a:spLocks noGrp="1"/>
          </p:cNvSpPr>
          <p:nvPr>
            <p:ph sz="half" idx="2"/>
          </p:nvPr>
        </p:nvSpPr>
        <p:spPr/>
        <p:txBody>
          <a:bodyPr>
            <a:normAutofit lnSpcReduction="10000"/>
          </a:bodyPr>
          <a:lstStyle/>
          <a:p>
            <a:pPr lvl="1" algn="just">
              <a:buFont typeface="Arial" pitchFamily="34" charset="0"/>
              <a:buChar char="•"/>
            </a:pPr>
            <a:r>
              <a:rPr lang="el-GR" sz="2400" dirty="0" smtClean="0"/>
              <a:t>Περιγραφή δραστηριότητας: </a:t>
            </a:r>
            <a:endParaRPr lang="el-GR" sz="2400" dirty="0"/>
          </a:p>
          <a:p>
            <a:pPr lvl="1" algn="just">
              <a:buNone/>
            </a:pPr>
            <a:r>
              <a:rPr lang="el-GR" dirty="0" smtClean="0"/>
              <a:t>Οι μαθητές/</a:t>
            </a:r>
            <a:r>
              <a:rPr lang="el-GR" dirty="0" err="1" smtClean="0"/>
              <a:t>τριες</a:t>
            </a:r>
            <a:r>
              <a:rPr lang="el-GR" dirty="0" smtClean="0"/>
              <a:t>:</a:t>
            </a:r>
          </a:p>
          <a:p>
            <a:pPr marL="0" lvl="1" indent="0" algn="just">
              <a:buNone/>
            </a:pPr>
            <a:r>
              <a:rPr lang="el-GR" dirty="0" smtClean="0"/>
              <a:t>-παίρνουν φωτοτυπημένο το κείμενο ενός απαισιόδοξου σεναρίου για τις επιπτώσεις της κλιματικής αλλαγής στον κόλπο του Θερμαϊκού όπου κατοικούν.</a:t>
            </a:r>
          </a:p>
          <a:p>
            <a:pPr marL="0" lvl="1" indent="0" algn="just">
              <a:buNone/>
            </a:pPr>
            <a:r>
              <a:rPr lang="el-GR" dirty="0" smtClean="0"/>
              <a:t>- Καλούνται να μπουν στη θέση ενός πρόσφυγα λίγο πριν από την πτήση του και να σκεφτούν τι θα έκαναν αν υποχρεώνονταν να τραπούν σε φυγή.</a:t>
            </a:r>
          </a:p>
          <a:p>
            <a:pPr marL="0" lvl="1" indent="0" algn="just">
              <a:buNone/>
            </a:pPr>
            <a:r>
              <a:rPr lang="el-GR" dirty="0" smtClean="0"/>
              <a:t>- Παρουσιάζουν και επεξηγούν τις απαντήσεις τους στην ολομέλεια.</a:t>
            </a:r>
          </a:p>
          <a:p>
            <a:pPr marL="0" lvl="1" indent="0" algn="just">
              <a:buNone/>
            </a:pPr>
            <a:r>
              <a:rPr lang="el-GR" dirty="0" smtClean="0"/>
              <a:t>- Αποφασίζουν από κοινού αν οι αιτήσεις τους για άσυλο θα γίνουν δεκτές ή όχι. </a:t>
            </a:r>
          </a:p>
          <a:p>
            <a:pPr marL="0" lvl="1" indent="0" algn="just">
              <a:buNone/>
            </a:pPr>
            <a:r>
              <a:rPr lang="el-GR" dirty="0" smtClean="0"/>
              <a:t>- </a:t>
            </a:r>
            <a:r>
              <a:rPr lang="el-GR" dirty="0" err="1" smtClean="0"/>
              <a:t>Οπτικοποιούν</a:t>
            </a:r>
            <a:r>
              <a:rPr lang="el-GR" dirty="0" smtClean="0"/>
              <a:t> τις απαντήσεις τους και τη συχνότητα εμφάνισής τους σε σύννεφα-λέξεων.</a:t>
            </a:r>
            <a:endParaRPr lang="el-GR" sz="2000" dirty="0" smtClean="0"/>
          </a:p>
          <a:p>
            <a:pPr marL="0" lvl="1" indent="0">
              <a:buNone/>
            </a:pPr>
            <a:endParaRPr lang="el-GR" sz="2400" dirty="0"/>
          </a:p>
        </p:txBody>
      </p:sp>
    </p:spTree>
    <p:extLst>
      <p:ext uri="{BB962C8B-B14F-4D97-AF65-F5344CB8AC3E}">
        <p14:creationId xmlns:p14="http://schemas.microsoft.com/office/powerpoint/2010/main" val="16794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39</a:t>
            </a:fld>
            <a:endParaRPr lang="en-US" dirty="0"/>
          </a:p>
        </p:txBody>
      </p:sp>
      <p:sp>
        <p:nvSpPr>
          <p:cNvPr id="10" name="Content Placeholder 9"/>
          <p:cNvSpPr>
            <a:spLocks noGrp="1"/>
          </p:cNvSpPr>
          <p:nvPr>
            <p:ph sz="half" idx="2"/>
          </p:nvPr>
        </p:nvSpPr>
        <p:spPr/>
        <p:txBody>
          <a:bodyPr>
            <a:normAutofit lnSpcReduction="10000"/>
          </a:bodyPr>
          <a:lstStyle/>
          <a:p>
            <a:pPr lvl="1" algn="just">
              <a:buFont typeface="Arial" pitchFamily="34" charset="0"/>
              <a:buChar char="•"/>
            </a:pPr>
            <a:r>
              <a:rPr lang="el-GR" sz="2400" dirty="0" smtClean="0"/>
              <a:t>Αποτελέσματα </a:t>
            </a:r>
            <a:r>
              <a:rPr lang="el-GR" sz="2400" dirty="0"/>
              <a:t>της </a:t>
            </a:r>
            <a:r>
              <a:rPr lang="el-GR" sz="2400" dirty="0" smtClean="0"/>
              <a:t>δραστηριότητας:</a:t>
            </a:r>
          </a:p>
          <a:p>
            <a:pPr lvl="1" algn="just">
              <a:buNone/>
            </a:pPr>
            <a:r>
              <a:rPr lang="el-GR" sz="2400" dirty="0" smtClean="0"/>
              <a:t>Το γενικό κατέστη ειδικό, το παγκόσμιο ατομικό, το αφηρημένο συγκεκριμένο.</a:t>
            </a:r>
          </a:p>
          <a:p>
            <a:pPr lvl="1" algn="just">
              <a:buNone/>
            </a:pPr>
            <a:r>
              <a:rPr lang="el-GR" sz="2400" dirty="0" smtClean="0"/>
              <a:t>Οι μαθητές/</a:t>
            </a:r>
            <a:r>
              <a:rPr lang="el-GR" sz="2400" dirty="0" err="1" smtClean="0"/>
              <a:t>τριες</a:t>
            </a:r>
            <a:r>
              <a:rPr lang="el-GR" sz="2400" dirty="0" smtClean="0"/>
              <a:t>:</a:t>
            </a:r>
          </a:p>
          <a:p>
            <a:pPr marL="0" lvl="1" indent="0" algn="just">
              <a:buNone/>
            </a:pPr>
            <a:r>
              <a:rPr lang="el-GR" sz="2400" dirty="0" smtClean="0"/>
              <a:t>-μπήκαν στη συναισθηματική κατάσταση του πρόσφυγα,</a:t>
            </a:r>
          </a:p>
          <a:p>
            <a:pPr marL="0" lvl="1" indent="0" algn="just">
              <a:buNone/>
            </a:pPr>
            <a:r>
              <a:rPr lang="el-GR" sz="2400" dirty="0" smtClean="0"/>
              <a:t>-έμαθαν για τη διαδικασία αναζήτησης ασύλου,</a:t>
            </a:r>
          </a:p>
          <a:p>
            <a:pPr marL="0" lvl="1" indent="0" algn="just">
              <a:buNone/>
            </a:pPr>
            <a:r>
              <a:rPr lang="el-GR" sz="2400" dirty="0" smtClean="0"/>
              <a:t>-συνειδητοποίησαν τις συνέπειες απουσίας θεσμικού πλαισίου που να προστατεύει τους περιβαλλοντικούς πρόσφυγες,</a:t>
            </a:r>
          </a:p>
          <a:p>
            <a:pPr marL="0" lvl="1" indent="0" algn="just">
              <a:buNone/>
            </a:pPr>
            <a:r>
              <a:rPr lang="el-GR" sz="2400" dirty="0" smtClean="0"/>
              <a:t>-αναζήτησαν τη στρατηγική που θα έπρεπε να ακολουθήσουν σε παρόμοια περίπτωση.</a:t>
            </a:r>
            <a:endParaRPr lang="el-GR" sz="2400" dirty="0"/>
          </a:p>
        </p:txBody>
      </p:sp>
    </p:spTree>
    <p:extLst>
      <p:ext uri="{BB962C8B-B14F-4D97-AF65-F5344CB8AC3E}">
        <p14:creationId xmlns:p14="http://schemas.microsoft.com/office/powerpoint/2010/main" val="1679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FF">
              <a:alpha val="34118"/>
            </a:srgbClr>
          </a:solidFill>
        </p:spPr>
        <p:txBody>
          <a:bodyPr/>
          <a:lstStyle/>
          <a:p>
            <a:r>
              <a:rPr lang="el-GR" cap="none" dirty="0" smtClean="0"/>
              <a:t>ΣΤΟΙΧΕΙΑ ΣΧΕΔΙΑΣΜΟΥ </a:t>
            </a:r>
            <a:endParaRPr lang="el-GR"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4</a:t>
            </a:fld>
            <a:endParaRPr lang="en-US" dirty="0"/>
          </a:p>
        </p:txBody>
      </p:sp>
      <p:sp>
        <p:nvSpPr>
          <p:cNvPr id="5" name="Content Placeholder 4"/>
          <p:cNvSpPr>
            <a:spLocks noGrp="1"/>
          </p:cNvSpPr>
          <p:nvPr>
            <p:ph sz="half" idx="2"/>
          </p:nvPr>
        </p:nvSpPr>
        <p:spPr>
          <a:xfrm>
            <a:off x="497941" y="516049"/>
            <a:ext cx="8202439" cy="4119326"/>
          </a:xfrm>
        </p:spPr>
        <p:txBody>
          <a:bodyPr>
            <a:normAutofit fontScale="85000" lnSpcReduction="20000"/>
          </a:bodyPr>
          <a:lstStyle/>
          <a:p>
            <a:pPr lvl="1" algn="just">
              <a:spcBef>
                <a:spcPts val="600"/>
              </a:spcBef>
              <a:buNone/>
            </a:pPr>
            <a:r>
              <a:rPr lang="el-GR" dirty="0" smtClean="0"/>
              <a:t>Η παρούσα εκπαιδευτική πρακτική σχεδιάστηκε με στόχο</a:t>
            </a:r>
          </a:p>
          <a:p>
            <a:pPr lvl="1" algn="just">
              <a:spcBef>
                <a:spcPts val="600"/>
              </a:spcBef>
            </a:pPr>
            <a:r>
              <a:rPr lang="el-GR" dirty="0" smtClean="0"/>
              <a:t>να βοηθήσει τους/τις μαθητές/</a:t>
            </a:r>
            <a:r>
              <a:rPr lang="el-GR" dirty="0" err="1" smtClean="0"/>
              <a:t>τριες</a:t>
            </a:r>
            <a:r>
              <a:rPr lang="el-GR" dirty="0" smtClean="0"/>
              <a:t> να δώσουν απαντήσεις στα ερωτήματα:</a:t>
            </a:r>
          </a:p>
          <a:p>
            <a:pPr lvl="2" algn="just">
              <a:spcBef>
                <a:spcPts val="600"/>
              </a:spcBef>
            </a:pPr>
            <a:r>
              <a:rPr lang="el-GR" dirty="0" smtClean="0"/>
              <a:t>Ποια είναι τα επιστημονικά δεδομένα που δείχνουν ότι το κλίμα της Γης αλλάζει ήδη και επηρεάζει πολίτες και κοινότητες; </a:t>
            </a:r>
          </a:p>
          <a:p>
            <a:pPr lvl="2" algn="just">
              <a:spcBef>
                <a:spcPts val="600"/>
              </a:spcBef>
            </a:pPr>
            <a:r>
              <a:rPr lang="el-GR" dirty="0" smtClean="0"/>
              <a:t>Με ποιον τρόπο προσπαθούν οι άνθρωποι σε όλο τον κόσμο να προσαρμοστούν σε αυτές τις αλλαγές; </a:t>
            </a:r>
          </a:p>
          <a:p>
            <a:pPr lvl="2" algn="just">
              <a:spcBef>
                <a:spcPts val="600"/>
              </a:spcBef>
            </a:pPr>
            <a:r>
              <a:rPr lang="el-GR" dirty="0" smtClean="0"/>
              <a:t>Ποια η σύνδεση μεταξύ της περιβαλλοντικής αλλαγής και της ανθρώπινης μετανάστευσης; </a:t>
            </a:r>
          </a:p>
          <a:p>
            <a:pPr lvl="2" algn="just">
              <a:spcBef>
                <a:spcPts val="600"/>
              </a:spcBef>
            </a:pPr>
            <a:r>
              <a:rPr lang="el-GR" dirty="0" smtClean="0"/>
              <a:t>Ποια η διαφορά μεταξύ «περιβαλλοντικού πρόσφυγα» και «περιβαλλοντικού μετανάστη»; </a:t>
            </a:r>
          </a:p>
          <a:p>
            <a:pPr lvl="2" algn="just">
              <a:spcBef>
                <a:spcPts val="600"/>
              </a:spcBef>
            </a:pPr>
            <a:r>
              <a:rPr lang="el-GR" dirty="0" smtClean="0"/>
              <a:t>Μπορεί να δοθεί ένα είδος «οικολογικού ασύλου» στα εκτοπισμένα για περιβαλλοντικούς λόγους άτομα; </a:t>
            </a:r>
          </a:p>
          <a:p>
            <a:pPr lvl="2" algn="just">
              <a:spcBef>
                <a:spcPts val="600"/>
              </a:spcBef>
            </a:pPr>
            <a:r>
              <a:rPr lang="el-GR" dirty="0" smtClean="0"/>
              <a:t>Είναι προετοιμασμένοι/ες να αντιμετωπίσουν τις νέες προκλήσεις υιοθετώντας ανάλογες συμπεριφορές, από τις μικρές καθημερινές συνήθειες μέχρι τον τρόπο με τον οποίο αντιμετωπίζουμε φαινόμενα και καταστάσεις σε συλλογικό επίπεδο; </a:t>
            </a:r>
          </a:p>
          <a:p>
            <a:pPr lvl="1" algn="just">
              <a:spcBef>
                <a:spcPts val="600"/>
              </a:spcBef>
            </a:pPr>
            <a:r>
              <a:rPr lang="el-GR" dirty="0" smtClean="0"/>
              <a:t>Επίσης,</a:t>
            </a:r>
          </a:p>
          <a:p>
            <a:pPr lvl="2" algn="just">
              <a:spcBef>
                <a:spcPts val="600"/>
              </a:spcBef>
            </a:pPr>
            <a:r>
              <a:rPr lang="el-GR" dirty="0" smtClean="0"/>
              <a:t>να υιοθετήσουν κώδικα συμπεριφοράς φιλικό προς το περιβάλλον,</a:t>
            </a:r>
          </a:p>
          <a:p>
            <a:pPr lvl="2" algn="just">
              <a:spcBef>
                <a:spcPts val="600"/>
              </a:spcBef>
            </a:pPr>
            <a:r>
              <a:rPr lang="el-GR" dirty="0" smtClean="0"/>
              <a:t>να απελευθερωθούν από τυχόν προκαταλήψεις και παρανοήσεις και</a:t>
            </a:r>
          </a:p>
          <a:p>
            <a:pPr lvl="2" algn="just">
              <a:spcBef>
                <a:spcPts val="600"/>
              </a:spcBef>
            </a:pPr>
            <a:r>
              <a:rPr lang="el-GR" dirty="0" smtClean="0"/>
              <a:t>να ενεργούν με συνείδηση, ως πολίτες του κόσμου, απέναντι στους συνανθρώπους τους.</a:t>
            </a:r>
          </a:p>
          <a:p>
            <a:pPr>
              <a:spcBef>
                <a:spcPts val="600"/>
              </a:spcBef>
              <a:buFont typeface="Wingdings" pitchFamily="2" charset="2"/>
              <a:buChar char="§"/>
            </a:pPr>
            <a:endParaRPr lang="el-GR" dirty="0"/>
          </a:p>
        </p:txBody>
      </p:sp>
    </p:spTree>
    <p:extLst>
      <p:ext uri="{BB962C8B-B14F-4D97-AF65-F5344CB8AC3E}">
        <p14:creationId xmlns:p14="http://schemas.microsoft.com/office/powerpoint/2010/main" val="3274430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40</a:t>
            </a:fld>
            <a:endParaRPr lang="en-US" dirty="0"/>
          </a:p>
        </p:txBody>
      </p:sp>
      <p:sp>
        <p:nvSpPr>
          <p:cNvPr id="7" name="Content Placeholder 6"/>
          <p:cNvSpPr>
            <a:spLocks noGrp="1"/>
          </p:cNvSpPr>
          <p:nvPr>
            <p:ph sz="half" idx="2"/>
          </p:nvPr>
        </p:nvSpPr>
        <p:spPr/>
        <p:txBody>
          <a:bodyPr>
            <a:normAutofit fontScale="70000" lnSpcReduction="20000"/>
          </a:bodyPr>
          <a:lstStyle/>
          <a:p>
            <a:r>
              <a:rPr lang="el-GR" b="1" dirty="0"/>
              <a:t>ΔΡΑΣΤΗΡΙΟΤΗΤΑ  </a:t>
            </a:r>
            <a:r>
              <a:rPr lang="el-GR" b="1" dirty="0" smtClean="0"/>
              <a:t>9: [SKYPE με εκπρόσωπο της Ύπατης Αρμοστείας του ΟΗΕ για τους Πρόσφυγες]</a:t>
            </a:r>
            <a:endParaRPr lang="el-GR" sz="2000" dirty="0"/>
          </a:p>
          <a:p>
            <a:pPr lvl="1" algn="just">
              <a:buFont typeface="Arial" pitchFamily="34" charset="0"/>
              <a:buChar char="•"/>
            </a:pPr>
            <a:r>
              <a:rPr lang="el-GR" sz="2300" dirty="0"/>
              <a:t>Διάρκεια:  </a:t>
            </a:r>
            <a:r>
              <a:rPr lang="el-GR" sz="2300" dirty="0" smtClean="0"/>
              <a:t>1 </a:t>
            </a:r>
            <a:r>
              <a:rPr lang="el-GR" sz="2300" dirty="0"/>
              <a:t>διδακτική </a:t>
            </a:r>
            <a:r>
              <a:rPr lang="el-GR" sz="2300" dirty="0" smtClean="0"/>
              <a:t>ώρα</a:t>
            </a:r>
            <a:endParaRPr lang="el-GR" sz="2300" dirty="0"/>
          </a:p>
          <a:p>
            <a:pPr lvl="1" algn="just">
              <a:buFont typeface="Arial" pitchFamily="34" charset="0"/>
              <a:buChar char="•"/>
            </a:pPr>
            <a:r>
              <a:rPr lang="el-GR" sz="2300" dirty="0"/>
              <a:t>Είδος δραστηριότητας: </a:t>
            </a:r>
            <a:r>
              <a:rPr lang="el-GR" sz="2300" dirty="0" smtClean="0"/>
              <a:t>παρουσίαση από ειδικούς, συζήτηση, ανάλυση δεδομένων</a:t>
            </a:r>
            <a:endParaRPr lang="el-GR" sz="2300" dirty="0"/>
          </a:p>
          <a:p>
            <a:pPr lvl="1" algn="just">
              <a:buFont typeface="Arial" pitchFamily="34" charset="0"/>
              <a:buChar char="•"/>
            </a:pPr>
            <a:r>
              <a:rPr lang="el-GR" sz="2300" dirty="0"/>
              <a:t>Οργάνωση τάξης: </a:t>
            </a:r>
            <a:r>
              <a:rPr lang="el-GR" sz="2300" dirty="0" smtClean="0"/>
              <a:t>ολομέλεια, ομάδες των δύο ανά Η/Υ </a:t>
            </a:r>
            <a:endParaRPr lang="el-GR" sz="2300" dirty="0"/>
          </a:p>
          <a:p>
            <a:pPr lvl="1" algn="just">
              <a:buFont typeface="Arial" pitchFamily="34" charset="0"/>
              <a:buChar char="•"/>
            </a:pPr>
            <a:r>
              <a:rPr lang="el-GR" sz="2300" dirty="0"/>
              <a:t>Ρόλος του διδάσκοντα: </a:t>
            </a:r>
            <a:r>
              <a:rPr lang="el-GR" sz="2300" dirty="0" smtClean="0"/>
              <a:t>ενθαρρυντικός, υποστηρικτικός, </a:t>
            </a:r>
            <a:r>
              <a:rPr lang="el-GR" sz="2300" dirty="0" err="1" smtClean="0"/>
              <a:t>διευκολυντικός</a:t>
            </a:r>
            <a:r>
              <a:rPr lang="el-GR" sz="2300" dirty="0" smtClean="0"/>
              <a:t>, συντονιστικός, διαμεσολαβητικός </a:t>
            </a:r>
            <a:endParaRPr lang="el-GR" sz="2300" dirty="0"/>
          </a:p>
          <a:p>
            <a:pPr lvl="1" algn="just">
              <a:buFont typeface="Arial" pitchFamily="34" charset="0"/>
              <a:buChar char="•"/>
            </a:pPr>
            <a:r>
              <a:rPr lang="el-GR" sz="2300" dirty="0"/>
              <a:t>Σύνδεση με τον διδακτικό </a:t>
            </a:r>
            <a:r>
              <a:rPr lang="el-GR" sz="2300" dirty="0" smtClean="0"/>
              <a:t>στόχο:</a:t>
            </a:r>
          </a:p>
          <a:p>
            <a:pPr marL="237744" lvl="2" indent="0" algn="just">
              <a:buNone/>
            </a:pPr>
            <a:r>
              <a:rPr lang="el-GR" sz="2300" dirty="0" smtClean="0"/>
              <a:t>- δια στόματος ειδικού, να δοθούν απαντήσεις στους προβληματισμούς και τα ερωτηματικά που γέννησε η προηγούμενη δραστηριότητα σε θέματα παροχής ασύλου στους πρόσφυγες,</a:t>
            </a:r>
          </a:p>
          <a:p>
            <a:pPr marL="237744" lvl="2" indent="0" algn="just">
              <a:buNone/>
            </a:pPr>
            <a:r>
              <a:rPr lang="el-GR" sz="2300" dirty="0" smtClean="0"/>
              <a:t>- να εντοπίσουν οι μαθητές/</a:t>
            </a:r>
            <a:r>
              <a:rPr lang="el-GR" sz="2300" dirty="0" err="1" smtClean="0"/>
              <a:t>τριες</a:t>
            </a:r>
            <a:r>
              <a:rPr lang="el-GR" sz="2300" dirty="0" smtClean="0"/>
              <a:t> τον ρόλο και την αποτελεσματικότητα  της Ύπατης Αρμοστείας του ΟΗΕ για τους πρόσφυγες,</a:t>
            </a:r>
          </a:p>
          <a:p>
            <a:pPr marL="237744" lvl="2" indent="0" algn="just">
              <a:buNone/>
            </a:pPr>
            <a:r>
              <a:rPr lang="el-GR" sz="2300" dirty="0" smtClean="0"/>
              <a:t>- να κατανοήσουν τις σχέσεις αλληλεπίδρασης μεταξύ των λαών,</a:t>
            </a:r>
          </a:p>
          <a:p>
            <a:pPr marL="237744" lvl="2" indent="0" algn="just">
              <a:buNone/>
            </a:pPr>
            <a:r>
              <a:rPr lang="el-GR" sz="2300" dirty="0" smtClean="0"/>
              <a:t>- να αποκτήσουν πνεύμα αλληλεγγύης και σεβασμού των ανθρωπίνων δικαιωμάτων, </a:t>
            </a:r>
          </a:p>
          <a:p>
            <a:pPr marL="237744" lvl="2" indent="0" algn="just">
              <a:buNone/>
            </a:pPr>
            <a:r>
              <a:rPr lang="el-GR" sz="2300" dirty="0" smtClean="0"/>
              <a:t>- να αξιοποιήσουν την τεχνολογία ως πηγή μάθησης, </a:t>
            </a:r>
          </a:p>
          <a:p>
            <a:pPr marL="237744" lvl="2" indent="0" algn="just">
              <a:buNone/>
            </a:pPr>
            <a:r>
              <a:rPr lang="el-GR" sz="2300" dirty="0" smtClean="0"/>
              <a:t>- να ασκηθούν στη διαδικασία αναζήτησης αλλά και διασταύρωσης και αξιολόγησης των ποικίλων πληροφοριών.</a:t>
            </a:r>
            <a:endParaRPr lang="el-GR" sz="2300" dirty="0"/>
          </a:p>
          <a:p>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ingle Corner Rectangle 8"/>
          <p:cNvSpPr/>
          <p:nvPr/>
        </p:nvSpPr>
        <p:spPr>
          <a:xfrm>
            <a:off x="2743200" y="1034544"/>
            <a:ext cx="5800299" cy="3789704"/>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22" name="Content Placeholder 21"/>
          <p:cNvSpPr>
            <a:spLocks noGrp="1"/>
          </p:cNvSpPr>
          <p:nvPr>
            <p:ph sz="quarter" idx="4"/>
          </p:nvPr>
        </p:nvSpPr>
        <p:spPr>
          <a:xfrm>
            <a:off x="2884867" y="1229710"/>
            <a:ext cx="5754165" cy="3563008"/>
          </a:xfrm>
        </p:spPr>
        <p:txBody>
          <a:bodyPr>
            <a:normAutofit/>
          </a:bodyPr>
          <a:lstStyle/>
          <a:p>
            <a:pPr lvl="2"/>
            <a:r>
              <a:rPr lang="el-GR" sz="1400" dirty="0" smtClean="0"/>
              <a:t>Ύπατη Αρμοστεία του ΟΗΕ για τους Πρόσφυγες: http://www.unhcr.org/gr/. Πιο συγκεκριμένα:</a:t>
            </a:r>
          </a:p>
          <a:p>
            <a:pPr lvl="2"/>
            <a:r>
              <a:rPr lang="el-GR" sz="1400" dirty="0" smtClean="0"/>
              <a:t>- Ύπατη Αρμοστεία του ΟΗΕ για τους Πρόσφυγες - Πληροφορίες για τους Πρόσφυγες και τους Αιτούντες Άσυλο στην Ελλάδα σε 5 Γλώσσες: http://help.unhcr.org/greece/el/</a:t>
            </a:r>
          </a:p>
          <a:p>
            <a:pPr lvl="2"/>
            <a:r>
              <a:rPr lang="el-GR" sz="1400" dirty="0" smtClean="0"/>
              <a:t>- Ύπατη Αρμοστεία του ΟΗΕ για τους Πρόσφυγες – Στατιστικά: </a:t>
            </a:r>
            <a:r>
              <a:rPr lang="el-GR" sz="1400" u="sng" dirty="0" smtClean="0"/>
              <a:t>http://www.unhcr.org/gr</a:t>
            </a:r>
            <a:r>
              <a:rPr lang="en-US" sz="1400" dirty="0" smtClean="0"/>
              <a:t>/%CF%83%CF%84%CE%B1%CF%84%CE%B9%CF%83%CF%84%CE%B9%CE%BA%CE%AC</a:t>
            </a:r>
            <a:endParaRPr lang="el-GR" sz="1400" dirty="0" smtClean="0"/>
          </a:p>
          <a:p>
            <a:pPr lvl="2"/>
            <a:r>
              <a:rPr lang="en-US" sz="1400" dirty="0" smtClean="0">
                <a:latin typeface="Cambria" pitchFamily="18" charset="0"/>
              </a:rPr>
              <a:t>Operational Portal Refuges Situation</a:t>
            </a:r>
            <a:r>
              <a:rPr lang="el-GR" sz="1400" dirty="0" smtClean="0">
                <a:latin typeface="Cambria" pitchFamily="18" charset="0"/>
              </a:rPr>
              <a:t>: </a:t>
            </a:r>
            <a:r>
              <a:rPr lang="en-US" sz="1400" u="sng" dirty="0" smtClean="0">
                <a:latin typeface="Cambria" pitchFamily="18" charset="0"/>
              </a:rPr>
              <a:t>https</a:t>
            </a:r>
            <a:r>
              <a:rPr lang="el-GR" sz="1400" u="sng" dirty="0" smtClean="0">
                <a:latin typeface="Cambria" pitchFamily="18" charset="0"/>
              </a:rPr>
              <a:t>://</a:t>
            </a:r>
            <a:r>
              <a:rPr lang="en-US" sz="1400" u="sng" dirty="0" smtClean="0">
                <a:latin typeface="Cambria" pitchFamily="18" charset="0"/>
              </a:rPr>
              <a:t>data</a:t>
            </a:r>
            <a:r>
              <a:rPr lang="el-GR" sz="1400" u="sng" dirty="0" smtClean="0">
                <a:latin typeface="Cambria" pitchFamily="18" charset="0"/>
              </a:rPr>
              <a:t>2.</a:t>
            </a:r>
            <a:r>
              <a:rPr lang="en-US" sz="1400" u="sng" dirty="0" err="1" smtClean="0">
                <a:latin typeface="Cambria" pitchFamily="18" charset="0"/>
              </a:rPr>
              <a:t>unhcr</a:t>
            </a:r>
            <a:r>
              <a:rPr lang="el-GR" sz="1400" u="sng" dirty="0" smtClean="0">
                <a:latin typeface="Cambria" pitchFamily="18" charset="0"/>
              </a:rPr>
              <a:t>.</a:t>
            </a:r>
            <a:r>
              <a:rPr lang="en-US" sz="1400" u="sng" dirty="0" smtClean="0">
                <a:latin typeface="Cambria" pitchFamily="18" charset="0"/>
              </a:rPr>
              <a:t>org</a:t>
            </a:r>
            <a:r>
              <a:rPr lang="el-GR" sz="1400" u="sng" dirty="0" smtClean="0">
                <a:latin typeface="Cambria" pitchFamily="18" charset="0"/>
              </a:rPr>
              <a:t>/</a:t>
            </a:r>
            <a:r>
              <a:rPr lang="en-US" sz="1400" u="sng" dirty="0" smtClean="0">
                <a:latin typeface="Cambria" pitchFamily="18" charset="0"/>
              </a:rPr>
              <a:t>en</a:t>
            </a:r>
            <a:r>
              <a:rPr lang="el-GR" sz="1400" u="sng" dirty="0" smtClean="0">
                <a:latin typeface="Cambria" pitchFamily="18" charset="0"/>
              </a:rPr>
              <a:t>/</a:t>
            </a:r>
            <a:r>
              <a:rPr lang="en-US" sz="1400" u="sng" dirty="0" smtClean="0">
                <a:latin typeface="Cambria" pitchFamily="18" charset="0"/>
              </a:rPr>
              <a:t>situations</a:t>
            </a:r>
            <a:r>
              <a:rPr lang="el-GR" sz="1400" u="sng" dirty="0" smtClean="0">
                <a:latin typeface="Cambria" pitchFamily="18" charset="0"/>
              </a:rPr>
              <a:t>/</a:t>
            </a:r>
            <a:r>
              <a:rPr lang="en-US" sz="1400" u="sng" dirty="0" err="1" smtClean="0">
                <a:latin typeface="Cambria" pitchFamily="18" charset="0"/>
              </a:rPr>
              <a:t>mediterranean</a:t>
            </a:r>
            <a:r>
              <a:rPr lang="el-GR" sz="1400" dirty="0" smtClean="0">
                <a:latin typeface="Cambria" pitchFamily="18" charset="0"/>
              </a:rPr>
              <a:t>/location/5179 </a:t>
            </a:r>
            <a:r>
              <a:rPr lang="el-GR" sz="1400" dirty="0" smtClean="0"/>
              <a:t>(Στατιστικά στοιχεία στην Ελλάδα και στις χώρες της Μεσογείου)</a:t>
            </a:r>
          </a:p>
          <a:p>
            <a:pPr lvl="2"/>
            <a:r>
              <a:rPr lang="en-US" sz="1400" dirty="0" smtClean="0">
                <a:latin typeface="Cambria" pitchFamily="18" charset="0"/>
              </a:rPr>
              <a:t>Operational Portal Refuges Situation: http://data2.unhcr.org/en/situations</a:t>
            </a:r>
            <a:r>
              <a:rPr lang="el-GR" sz="1400" dirty="0">
                <a:latin typeface="Cambria" pitchFamily="18" charset="0"/>
              </a:rPr>
              <a:t> </a:t>
            </a:r>
            <a:r>
              <a:rPr lang="en-US" sz="1400" dirty="0" smtClean="0">
                <a:latin typeface="Cambria" pitchFamily="18" charset="0"/>
              </a:rPr>
              <a:t>(</a:t>
            </a:r>
            <a:r>
              <a:rPr lang="el-GR" sz="1400" dirty="0" smtClean="0">
                <a:latin typeface="Cambria" pitchFamily="18" charset="0"/>
              </a:rPr>
              <a:t>Η κατάσταση στον κόσμο</a:t>
            </a:r>
            <a:r>
              <a:rPr lang="en-US" sz="1400" dirty="0" smtClean="0">
                <a:latin typeface="Cambria" pitchFamily="18" charset="0"/>
              </a:rPr>
              <a:t>)</a:t>
            </a:r>
            <a:endParaRPr lang="el-GR" sz="1400" dirty="0" smtClean="0">
              <a:latin typeface="Cambria" pitchFamily="18" charset="0"/>
            </a:endParaRPr>
          </a:p>
          <a:p>
            <a:pPr lvl="2"/>
            <a:r>
              <a:rPr lang="en-US" sz="1400" dirty="0" smtClean="0"/>
              <a:t> </a:t>
            </a:r>
            <a:r>
              <a:rPr lang="en-US" sz="1400" dirty="0" smtClean="0">
                <a:latin typeface="Cambria" pitchFamily="18" charset="0"/>
              </a:rPr>
              <a:t>United Nations Environment </a:t>
            </a:r>
            <a:r>
              <a:rPr lang="en-US" sz="1400" dirty="0" err="1" smtClean="0">
                <a:latin typeface="Cambria" pitchFamily="18" charset="0"/>
              </a:rPr>
              <a:t>Programme</a:t>
            </a:r>
            <a:r>
              <a:rPr lang="en-US" sz="1400" dirty="0" smtClean="0">
                <a:latin typeface="Cambria" pitchFamily="18" charset="0"/>
              </a:rPr>
              <a:t>: http://www.unep.org/</a:t>
            </a:r>
            <a:endParaRPr lang="el-GR" sz="1400" dirty="0">
              <a:latin typeface="Cambria" pitchFamily="18" charset="0"/>
            </a:endParaRPr>
          </a:p>
        </p:txBody>
      </p:sp>
      <p:sp>
        <p:nvSpPr>
          <p:cNvPr id="3" name="Slide Number Placeholder 2"/>
          <p:cNvSpPr>
            <a:spLocks noGrp="1"/>
          </p:cNvSpPr>
          <p:nvPr>
            <p:ph type="sldNum" sz="quarter" idx="12"/>
          </p:nvPr>
        </p:nvSpPr>
        <p:spPr/>
        <p:txBody>
          <a:bodyPr/>
          <a:lstStyle/>
          <a:p>
            <a:fld id="{2754ED01-E2A0-4C1E-8E21-014B99041579}" type="slidenum">
              <a:rPr lang="en-US" smtClean="0"/>
              <a:pPr/>
              <a:t>41</a:t>
            </a:fld>
            <a:endParaRPr lang="en-US" dirty="0"/>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t>Ψηφιακό Εκπαιδευτικό Περιεχόμενο:</a:t>
            </a:r>
            <a:endParaRPr lang="el-GR" sz="2400" dirty="0"/>
          </a:p>
        </p:txBody>
      </p:sp>
      <p:pic>
        <p:nvPicPr>
          <p:cNvPr id="73738" name="Picture 10" descr="Σχετική εικόνα"/>
          <p:cNvPicPr>
            <a:picLocks noGrp="1" noChangeAspect="1" noChangeArrowheads="1"/>
          </p:cNvPicPr>
          <p:nvPr>
            <p:ph sz="half" idx="2"/>
          </p:nvPr>
        </p:nvPicPr>
        <p:blipFill>
          <a:blip r:embed="rId2" cstate="print"/>
          <a:srcRect/>
          <a:stretch>
            <a:fillRect/>
          </a:stretch>
        </p:blipFill>
        <p:spPr bwMode="auto">
          <a:xfrm>
            <a:off x="397238" y="1261241"/>
            <a:ext cx="2275408" cy="1279917"/>
          </a:xfrm>
          <a:prstGeom prst="rect">
            <a:avLst/>
          </a:prstGeom>
          <a:noFill/>
        </p:spPr>
      </p:pic>
      <p:pic>
        <p:nvPicPr>
          <p:cNvPr id="10" name="image42.png" descr="C:\Users\User\Pictures\vlcsnap-2018-09-15-02h31m07s051.png"/>
          <p:cNvPicPr>
            <a:picLocks noGrp="1"/>
          </p:cNvPicPr>
          <p:nvPr>
            <p:ph sz="half" idx="13"/>
          </p:nvPr>
        </p:nvPicPr>
        <p:blipFill>
          <a:blip r:embed="rId3" cstate="print"/>
          <a:srcRect/>
          <a:stretch>
            <a:fillRect/>
          </a:stretch>
        </p:blipFill>
        <p:spPr>
          <a:xfrm>
            <a:off x="371192" y="2929396"/>
            <a:ext cx="2190939" cy="146153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42</a:t>
            </a:fld>
            <a:endParaRPr lang="en-US" dirty="0"/>
          </a:p>
        </p:txBody>
      </p:sp>
      <p:sp>
        <p:nvSpPr>
          <p:cNvPr id="10" name="Content Placeholder 9"/>
          <p:cNvSpPr>
            <a:spLocks noGrp="1"/>
          </p:cNvSpPr>
          <p:nvPr>
            <p:ph sz="half" idx="2"/>
          </p:nvPr>
        </p:nvSpPr>
        <p:spPr/>
        <p:txBody>
          <a:bodyPr>
            <a:normAutofit fontScale="85000" lnSpcReduction="20000"/>
          </a:bodyPr>
          <a:lstStyle/>
          <a:p>
            <a:pPr lvl="1" algn="just">
              <a:buFont typeface="Arial" pitchFamily="34" charset="0"/>
              <a:buChar char="•"/>
            </a:pPr>
            <a:r>
              <a:rPr lang="el-GR" sz="2400" dirty="0" smtClean="0"/>
              <a:t>Περιγραφή δραστηριότητας:</a:t>
            </a:r>
          </a:p>
          <a:p>
            <a:pPr lvl="1" algn="just">
              <a:buNone/>
            </a:pPr>
            <a:r>
              <a:rPr lang="el-GR" sz="2100" dirty="0" smtClean="0"/>
              <a:t>Οι μαθητές/</a:t>
            </a:r>
            <a:r>
              <a:rPr lang="el-GR" sz="2100" dirty="0" err="1" smtClean="0"/>
              <a:t>τριες</a:t>
            </a:r>
            <a:r>
              <a:rPr lang="el-GR" sz="2100" dirty="0" smtClean="0"/>
              <a:t> ενημερώθηκαν μέσω </a:t>
            </a:r>
            <a:r>
              <a:rPr lang="el-GR" sz="2100" dirty="0" err="1" smtClean="0"/>
              <a:t>skype</a:t>
            </a:r>
            <a:r>
              <a:rPr lang="el-GR" sz="2100" dirty="0" smtClean="0"/>
              <a:t> από την κ. Καλλιόπη </a:t>
            </a:r>
            <a:r>
              <a:rPr lang="el-GR" sz="2100" dirty="0" err="1" smtClean="0"/>
              <a:t>Διονυσοπούλου</a:t>
            </a:r>
            <a:r>
              <a:rPr lang="el-GR" sz="2100" dirty="0" smtClean="0"/>
              <a:t>, μέλος της Ύπατης Αρμοστείας του ΟΗΕ για τους Πρόσφυγες, για την βοήθεια που παρέχει στους πρόσφυγες ο Οργανισμός και υπέβαλαν διευκρινιστικές ερωτήσεις (30 λεπτά).</a:t>
            </a:r>
          </a:p>
          <a:p>
            <a:pPr lvl="1" algn="just">
              <a:buNone/>
            </a:pPr>
            <a:r>
              <a:rPr lang="el-GR" sz="2100" dirty="0" smtClean="0"/>
              <a:t>Κατόπιν περιηγήθηκαν, δύο ανά Η/Υ, για 15 λεπτά στην ιστοσελίδα της Ύπατης Αρμοστείας του ΟΗΕ για τους πρόσφυγες, καθώς και στις ιστοσελίδες που μας υποδείχθηκαν από την κ. </a:t>
            </a:r>
            <a:r>
              <a:rPr lang="el-GR" sz="2100" dirty="0" err="1" smtClean="0"/>
              <a:t>Διονυσοπούλου</a:t>
            </a:r>
            <a:r>
              <a:rPr lang="el-GR" sz="2100" dirty="0" smtClean="0"/>
              <a:t>.</a:t>
            </a:r>
          </a:p>
          <a:p>
            <a:pPr lvl="1" algn="just">
              <a:buNone/>
            </a:pPr>
            <a:endParaRPr lang="el-GR" sz="2100" dirty="0"/>
          </a:p>
          <a:p>
            <a:pPr lvl="1" algn="just">
              <a:buFont typeface="Arial" pitchFamily="34" charset="0"/>
              <a:buChar char="•"/>
            </a:pPr>
            <a:r>
              <a:rPr lang="el-GR" sz="2400" dirty="0"/>
              <a:t>Αποτελέσματα της δραστηριότητας</a:t>
            </a:r>
            <a:r>
              <a:rPr lang="el-GR" sz="2400" dirty="0" smtClean="0"/>
              <a:t>:</a:t>
            </a:r>
          </a:p>
          <a:p>
            <a:pPr lvl="1" algn="just">
              <a:buNone/>
            </a:pPr>
            <a:r>
              <a:rPr lang="el-GR" sz="2100" dirty="0" smtClean="0"/>
              <a:t>Η επικοινωνία με μέλος της Ύπατης Αρμοστείας για τους Πρόσφυγες, κατέρριψε μύθους σχετικά με το προσφυγικό ζήτημα, φώτισε αθέατες διαστάσεις του, ανέδειξε τη σημασία της σωστής ενημέρωσης και της ευαισθητοποίησης των πολιτών.</a:t>
            </a:r>
          </a:p>
          <a:p>
            <a:pPr lvl="1" algn="just">
              <a:buNone/>
            </a:pPr>
            <a:r>
              <a:rPr lang="el-GR" sz="2100" dirty="0" smtClean="0"/>
              <a:t>Οι μαθητές/</a:t>
            </a:r>
            <a:r>
              <a:rPr lang="el-GR" sz="2100" dirty="0" err="1" smtClean="0"/>
              <a:t>τριες</a:t>
            </a:r>
            <a:r>
              <a:rPr lang="el-GR" sz="2100" dirty="0" smtClean="0"/>
              <a:t>, μέσω των ιστοσελίδων που τους υποδείχθηκαν, έμαθαν πώς γίνεται η αίτηση ασύλου στην Ελλάδα και ποια είναι τα δικαιώματα και οι υποχρεώσεις των προσφύγων.</a:t>
            </a:r>
          </a:p>
          <a:p>
            <a:pPr lvl="1">
              <a:buFont typeface="Arial" pitchFamily="34" charset="0"/>
              <a:buChar char="•"/>
            </a:pPr>
            <a:endParaRPr lang="en-US" sz="2400" dirty="0" smtClean="0"/>
          </a:p>
          <a:p>
            <a:pPr lvl="1">
              <a:buFont typeface="Arial" pitchFamily="34" charset="0"/>
              <a:buChar char="•"/>
            </a:pPr>
            <a:endParaRPr lang="en-US" sz="2400" dirty="0"/>
          </a:p>
          <a:p>
            <a:pPr marL="0" lvl="1" indent="0">
              <a:buNone/>
            </a:pPr>
            <a:endParaRPr lang="el-GR" sz="2400" dirty="0"/>
          </a:p>
        </p:txBody>
      </p:sp>
    </p:spTree>
    <p:extLst>
      <p:ext uri="{BB962C8B-B14F-4D97-AF65-F5344CB8AC3E}">
        <p14:creationId xmlns:p14="http://schemas.microsoft.com/office/powerpoint/2010/main" val="16794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43</a:t>
            </a:fld>
            <a:endParaRPr lang="en-US" dirty="0"/>
          </a:p>
        </p:txBody>
      </p:sp>
      <p:sp>
        <p:nvSpPr>
          <p:cNvPr id="7" name="Content Placeholder 6"/>
          <p:cNvSpPr>
            <a:spLocks noGrp="1"/>
          </p:cNvSpPr>
          <p:nvPr>
            <p:ph sz="half" idx="2"/>
          </p:nvPr>
        </p:nvSpPr>
        <p:spPr/>
        <p:txBody>
          <a:bodyPr>
            <a:normAutofit fontScale="62500" lnSpcReduction="20000"/>
          </a:bodyPr>
          <a:lstStyle/>
          <a:p>
            <a:r>
              <a:rPr lang="el-GR" sz="2900" b="1" dirty="0"/>
              <a:t>ΔΡΑΣΤΗΡΙΟΤΗΤΑ  </a:t>
            </a:r>
            <a:r>
              <a:rPr lang="el-GR" sz="2900" b="1" dirty="0" smtClean="0"/>
              <a:t>10: [Μελέτη δεδομένων]</a:t>
            </a:r>
            <a:endParaRPr lang="el-GR" sz="2900" dirty="0"/>
          </a:p>
          <a:p>
            <a:pPr lvl="1">
              <a:buFont typeface="Arial" pitchFamily="34" charset="0"/>
              <a:buChar char="•"/>
            </a:pPr>
            <a:r>
              <a:rPr lang="el-GR" sz="2700" dirty="0"/>
              <a:t>Διάρκεια:  </a:t>
            </a:r>
            <a:r>
              <a:rPr lang="el-GR" sz="2700" dirty="0" smtClean="0"/>
              <a:t>1 </a:t>
            </a:r>
            <a:r>
              <a:rPr lang="el-GR" sz="2700" dirty="0"/>
              <a:t>διδακτική </a:t>
            </a:r>
            <a:r>
              <a:rPr lang="el-GR" sz="2700" dirty="0" smtClean="0"/>
              <a:t>ώρα</a:t>
            </a:r>
            <a:endParaRPr lang="el-GR" sz="2700" dirty="0"/>
          </a:p>
          <a:p>
            <a:pPr lvl="1">
              <a:buFont typeface="Arial" pitchFamily="34" charset="0"/>
              <a:buChar char="•"/>
            </a:pPr>
            <a:r>
              <a:rPr lang="el-GR" sz="2700" dirty="0"/>
              <a:t>Είδος δραστηριότητας: </a:t>
            </a:r>
            <a:r>
              <a:rPr lang="el-GR" sz="2700" dirty="0" smtClean="0"/>
              <a:t>μελέτη δεδομένων</a:t>
            </a:r>
            <a:endParaRPr lang="el-GR" sz="2700" dirty="0"/>
          </a:p>
          <a:p>
            <a:pPr lvl="1">
              <a:buFont typeface="Arial" pitchFamily="34" charset="0"/>
              <a:buChar char="•"/>
            </a:pPr>
            <a:r>
              <a:rPr lang="el-GR" sz="2700" dirty="0"/>
              <a:t>Οργάνωση τάξης: </a:t>
            </a:r>
            <a:r>
              <a:rPr lang="el-GR" sz="2700" dirty="0" smtClean="0"/>
              <a:t>εργασία σε ομάδες</a:t>
            </a:r>
            <a:endParaRPr lang="el-GR" sz="2700" dirty="0"/>
          </a:p>
          <a:p>
            <a:pPr lvl="1">
              <a:buFont typeface="Arial" pitchFamily="34" charset="0"/>
              <a:buChar char="•"/>
            </a:pPr>
            <a:r>
              <a:rPr lang="el-GR" sz="2700" dirty="0"/>
              <a:t>Ρόλος του διδάσκοντα: </a:t>
            </a:r>
            <a:r>
              <a:rPr lang="el-GR" sz="2700" dirty="0" smtClean="0"/>
              <a:t>διδακτικός, υποστηρικτικός, συμβουλευτικός, </a:t>
            </a:r>
            <a:r>
              <a:rPr lang="el-GR" sz="2700" dirty="0" err="1" smtClean="0"/>
              <a:t>διευκολυντικός</a:t>
            </a:r>
            <a:r>
              <a:rPr lang="el-GR" sz="2700" dirty="0" smtClean="0"/>
              <a:t>, συντονιστικός</a:t>
            </a:r>
            <a:endParaRPr lang="el-GR" sz="2700" dirty="0"/>
          </a:p>
          <a:p>
            <a:pPr lvl="1" algn="just">
              <a:buFont typeface="Arial" pitchFamily="34" charset="0"/>
              <a:buChar char="•"/>
            </a:pPr>
            <a:r>
              <a:rPr lang="el-GR" sz="2700" dirty="0"/>
              <a:t>Σύνδεση με τον διδακτικό </a:t>
            </a:r>
            <a:r>
              <a:rPr lang="el-GR" sz="2700" dirty="0" smtClean="0"/>
              <a:t>στόχο: Οι </a:t>
            </a:r>
            <a:r>
              <a:rPr lang="el-GR" sz="2700" dirty="0"/>
              <a:t>μαθητές/</a:t>
            </a:r>
            <a:r>
              <a:rPr lang="el-GR" sz="2700" dirty="0" err="1"/>
              <a:t>τριες</a:t>
            </a:r>
            <a:r>
              <a:rPr lang="el-GR" sz="2700" dirty="0"/>
              <a:t> </a:t>
            </a:r>
            <a:endParaRPr lang="el-GR" sz="2700" dirty="0" smtClean="0"/>
          </a:p>
          <a:p>
            <a:pPr marL="237744" lvl="2" indent="0" algn="just">
              <a:buNone/>
            </a:pPr>
            <a:r>
              <a:rPr lang="el-GR" sz="2700" dirty="0" smtClean="0"/>
              <a:t>-να αναλύσουν και να κατανοήσουν την έννοια της περιβαλλοντικής αδικίας,</a:t>
            </a:r>
          </a:p>
          <a:p>
            <a:pPr marL="237744" lvl="2" indent="0" algn="just">
              <a:buNone/>
            </a:pPr>
            <a:r>
              <a:rPr lang="el-GR" sz="2700" dirty="0" smtClean="0"/>
              <a:t>-να αναγνωρίσουν τους κύριους υπεύθυνους για την κλιματική αλλαγή, να ευαισθητοποιηθούν σχετικά, έτσι ώστε να αυξηθεί η αίσθηση ευθύνης τους σχετικά με τον τρόπο ζωής τους,</a:t>
            </a:r>
          </a:p>
          <a:p>
            <a:pPr marL="237744" lvl="2" indent="0" algn="just">
              <a:buNone/>
            </a:pPr>
            <a:r>
              <a:rPr lang="el-GR" sz="2700" dirty="0" smtClean="0"/>
              <a:t>-να δουν πώς κατασκευάζονται και ποιες δυνατότητες διαθέτουν οι νέοι ηλεκτρονικοί </a:t>
            </a:r>
            <a:r>
              <a:rPr lang="el-GR" sz="2700" dirty="0" err="1" smtClean="0"/>
              <a:t>διαδραστικοί</a:t>
            </a:r>
            <a:r>
              <a:rPr lang="el-GR" sz="2700" dirty="0" smtClean="0"/>
              <a:t> χάρτες, να ασκηθούν στην ανάλυση ποσοτικών και ποιοτικών δεδομένων για να κατανοήσουν κοινωνικά και περιβαλλοντικά ζητήματα, </a:t>
            </a:r>
          </a:p>
          <a:p>
            <a:pPr marL="237744" lvl="2" indent="0" algn="just">
              <a:buNone/>
            </a:pPr>
            <a:r>
              <a:rPr lang="el-GR" sz="2700" dirty="0" smtClean="0"/>
              <a:t>-να αντλήσουν πληροφορίες μέσα από εγκεκριμένες ιστοσελίδες,</a:t>
            </a:r>
          </a:p>
          <a:p>
            <a:pPr marL="237744" lvl="2" indent="0" algn="just">
              <a:buNone/>
            </a:pPr>
            <a:r>
              <a:rPr lang="el-GR" sz="2700" dirty="0" smtClean="0"/>
              <a:t>-να βελτιώσουν το αγγλικό τους λεξιλόγιο.</a:t>
            </a:r>
            <a:endParaRPr lang="el-GR" sz="2700" dirty="0"/>
          </a:p>
          <a:p>
            <a:endParaRPr lang="el-G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ingle Corner Rectangle 8"/>
          <p:cNvSpPr/>
          <p:nvPr/>
        </p:nvSpPr>
        <p:spPr>
          <a:xfrm>
            <a:off x="2743200" y="1034543"/>
            <a:ext cx="5800299" cy="3810725"/>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22" name="Content Placeholder 21"/>
          <p:cNvSpPr>
            <a:spLocks noGrp="1"/>
          </p:cNvSpPr>
          <p:nvPr>
            <p:ph sz="quarter" idx="4"/>
          </p:nvPr>
        </p:nvSpPr>
        <p:spPr>
          <a:xfrm>
            <a:off x="2884867" y="1072412"/>
            <a:ext cx="5754165" cy="3741326"/>
          </a:xfrm>
        </p:spPr>
        <p:txBody>
          <a:bodyPr>
            <a:normAutofit fontScale="92500" lnSpcReduction="10000"/>
          </a:bodyPr>
          <a:lstStyle/>
          <a:p>
            <a:pPr lvl="2"/>
            <a:r>
              <a:rPr lang="en-GB" dirty="0" smtClean="0">
                <a:latin typeface="Cambria" pitchFamily="18" charset="0"/>
              </a:rPr>
              <a:t>SAMEWORLDEDU</a:t>
            </a:r>
            <a:r>
              <a:rPr lang="en-US" dirty="0" smtClean="0">
                <a:latin typeface="Cambria" pitchFamily="18" charset="0"/>
              </a:rPr>
              <a:t>-</a:t>
            </a:r>
            <a:r>
              <a:rPr lang="en-GB" dirty="0" smtClean="0">
                <a:latin typeface="Cambria" pitchFamily="18" charset="0"/>
              </a:rPr>
              <a:t>KIT</a:t>
            </a:r>
            <a:r>
              <a:rPr lang="en-US" dirty="0" smtClean="0">
                <a:latin typeface="Cambria" pitchFamily="18" charset="0"/>
              </a:rPr>
              <a:t>:  </a:t>
            </a:r>
            <a:r>
              <a:rPr lang="en-GB" u="sng" dirty="0" smtClean="0">
                <a:latin typeface="Cambria" pitchFamily="18" charset="0"/>
                <a:hlinkClick r:id="rId2"/>
              </a:rPr>
              <a:t>http</a:t>
            </a:r>
            <a:r>
              <a:rPr lang="en-US" u="sng" dirty="0" smtClean="0">
                <a:latin typeface="Cambria" pitchFamily="18" charset="0"/>
                <a:hlinkClick r:id="rId2"/>
              </a:rPr>
              <a:t>://</a:t>
            </a:r>
            <a:r>
              <a:rPr lang="en-GB" u="sng" dirty="0" err="1" smtClean="0">
                <a:latin typeface="Cambria" pitchFamily="18" charset="0"/>
                <a:hlinkClick r:id="rId2"/>
              </a:rPr>
              <a:t>edu</a:t>
            </a:r>
            <a:r>
              <a:rPr lang="en-US" u="sng" dirty="0" smtClean="0">
                <a:latin typeface="Cambria" pitchFamily="18" charset="0"/>
                <a:hlinkClick r:id="rId2"/>
              </a:rPr>
              <a:t>-</a:t>
            </a:r>
            <a:r>
              <a:rPr lang="en-GB" u="sng" dirty="0" smtClean="0">
                <a:latin typeface="Cambria" pitchFamily="18" charset="0"/>
                <a:hlinkClick r:id="rId2"/>
              </a:rPr>
              <a:t>kit</a:t>
            </a:r>
            <a:r>
              <a:rPr lang="en-US" u="sng" dirty="0" smtClean="0">
                <a:latin typeface="Cambria" pitchFamily="18" charset="0"/>
                <a:hlinkClick r:id="rId2"/>
              </a:rPr>
              <a:t>.</a:t>
            </a:r>
            <a:r>
              <a:rPr lang="en-GB" u="sng" dirty="0" err="1" smtClean="0">
                <a:latin typeface="Cambria" pitchFamily="18" charset="0"/>
                <a:hlinkClick r:id="rId2"/>
              </a:rPr>
              <a:t>sameworld</a:t>
            </a:r>
            <a:r>
              <a:rPr lang="en-US" u="sng" dirty="0" smtClean="0">
                <a:latin typeface="Cambria" pitchFamily="18" charset="0"/>
                <a:hlinkClick r:id="rId2"/>
              </a:rPr>
              <a:t>.</a:t>
            </a:r>
            <a:r>
              <a:rPr lang="en-GB" u="sng" dirty="0" err="1" smtClean="0">
                <a:latin typeface="Cambria" pitchFamily="18" charset="0"/>
                <a:hlinkClick r:id="rId2"/>
              </a:rPr>
              <a:t>eu</a:t>
            </a:r>
            <a:r>
              <a:rPr lang="en-US" u="sng" dirty="0" smtClean="0">
                <a:latin typeface="Cambria" pitchFamily="18" charset="0"/>
                <a:hlinkClick r:id="rId2"/>
              </a:rPr>
              <a:t>/?</a:t>
            </a:r>
            <a:r>
              <a:rPr lang="en-GB" u="sng" dirty="0" err="1" smtClean="0">
                <a:latin typeface="Cambria" pitchFamily="18" charset="0"/>
                <a:hlinkClick r:id="rId2"/>
              </a:rPr>
              <a:t>lang</a:t>
            </a:r>
            <a:r>
              <a:rPr lang="en-US" u="sng" dirty="0" smtClean="0">
                <a:latin typeface="Cambria" pitchFamily="18" charset="0"/>
                <a:hlinkClick r:id="rId2"/>
              </a:rPr>
              <a:t>=</a:t>
            </a:r>
            <a:r>
              <a:rPr lang="en-GB" u="sng" dirty="0" smtClean="0">
                <a:latin typeface="Cambria" pitchFamily="18" charset="0"/>
                <a:hlinkClick r:id="rId2"/>
              </a:rPr>
              <a:t>el</a:t>
            </a:r>
            <a:endParaRPr lang="el-GR" sz="2000" u="sng" dirty="0" smtClean="0">
              <a:latin typeface="Cambria" pitchFamily="18" charset="0"/>
            </a:endParaRPr>
          </a:p>
          <a:p>
            <a:pPr lvl="2">
              <a:buNone/>
            </a:pPr>
            <a:r>
              <a:rPr lang="el-GR" dirty="0" smtClean="0">
                <a:latin typeface="Cambria" pitchFamily="18" charset="0"/>
              </a:rPr>
              <a:t>και συγκεκριμένα οι δραστηριότητες:</a:t>
            </a:r>
            <a:endParaRPr lang="el-GR" sz="2000" dirty="0" smtClean="0">
              <a:latin typeface="Cambria" pitchFamily="18" charset="0"/>
            </a:endParaRPr>
          </a:p>
          <a:p>
            <a:pPr lvl="2"/>
            <a:r>
              <a:rPr lang="el-GR" dirty="0" smtClean="0">
                <a:latin typeface="Cambria" pitchFamily="18" charset="0"/>
              </a:rPr>
              <a:t>Η περιβαλλοντική δικαιοσύνη σε χάρτη: Ένας ψηφιακός </a:t>
            </a:r>
            <a:r>
              <a:rPr lang="el-GR" dirty="0" err="1" smtClean="0">
                <a:latin typeface="Cambria" pitchFamily="18" charset="0"/>
              </a:rPr>
              <a:t>άτλας</a:t>
            </a:r>
            <a:r>
              <a:rPr lang="el-GR" dirty="0" smtClean="0">
                <a:latin typeface="Cambria" pitchFamily="18" charset="0"/>
              </a:rPr>
              <a:t>: (</a:t>
            </a:r>
            <a:r>
              <a:rPr lang="en-GB" u="sng" dirty="0" smtClean="0">
                <a:latin typeface="Cambria" pitchFamily="18" charset="0"/>
                <a:hlinkClick r:id="rId3"/>
              </a:rPr>
              <a:t>http</a:t>
            </a:r>
            <a:r>
              <a:rPr lang="el-GR" u="sng" dirty="0" smtClean="0">
                <a:latin typeface="Cambria" pitchFamily="18" charset="0"/>
                <a:hlinkClick r:id="rId3"/>
              </a:rPr>
              <a:t>://</a:t>
            </a:r>
            <a:r>
              <a:rPr lang="en-GB" u="sng" dirty="0" err="1" smtClean="0">
                <a:latin typeface="Cambria" pitchFamily="18" charset="0"/>
                <a:hlinkClick r:id="rId3"/>
              </a:rPr>
              <a:t>edu</a:t>
            </a:r>
            <a:r>
              <a:rPr lang="el-GR" u="sng" dirty="0" smtClean="0">
                <a:latin typeface="Cambria" pitchFamily="18" charset="0"/>
                <a:hlinkClick r:id="rId3"/>
              </a:rPr>
              <a:t>-</a:t>
            </a:r>
            <a:r>
              <a:rPr lang="en-GB" u="sng" dirty="0" smtClean="0">
                <a:latin typeface="Cambria" pitchFamily="18" charset="0"/>
                <a:hlinkClick r:id="rId3"/>
              </a:rPr>
              <a:t>kit</a:t>
            </a:r>
            <a:r>
              <a:rPr lang="el-GR" u="sng" dirty="0" smtClean="0">
                <a:latin typeface="Cambria" pitchFamily="18" charset="0"/>
                <a:hlinkClick r:id="rId3"/>
              </a:rPr>
              <a:t>.</a:t>
            </a:r>
            <a:r>
              <a:rPr lang="en-GB" u="sng" dirty="0" err="1" smtClean="0">
                <a:latin typeface="Cambria" pitchFamily="18" charset="0"/>
                <a:hlinkClick r:id="rId3"/>
              </a:rPr>
              <a:t>sameworld</a:t>
            </a:r>
            <a:r>
              <a:rPr lang="el-GR" u="sng" dirty="0" smtClean="0">
                <a:latin typeface="Cambria" pitchFamily="18" charset="0"/>
                <a:hlinkClick r:id="rId3"/>
              </a:rPr>
              <a:t>.</a:t>
            </a:r>
            <a:r>
              <a:rPr lang="en-GB" u="sng" dirty="0" err="1" smtClean="0">
                <a:latin typeface="Cambria" pitchFamily="18" charset="0"/>
                <a:hlinkClick r:id="rId3"/>
              </a:rPr>
              <a:t>eu</a:t>
            </a:r>
            <a:r>
              <a:rPr lang="el-GR" u="sng" dirty="0" smtClean="0">
                <a:latin typeface="Cambria" pitchFamily="18" charset="0"/>
                <a:hlinkClick r:id="rId3"/>
              </a:rPr>
              <a:t>/</a:t>
            </a:r>
            <a:r>
              <a:rPr lang="en-GB" u="sng" dirty="0" smtClean="0">
                <a:latin typeface="Cambria" pitchFamily="18" charset="0"/>
                <a:hlinkClick r:id="rId3"/>
              </a:rPr>
              <a:t>mod</a:t>
            </a:r>
            <a:r>
              <a:rPr lang="el-GR" u="sng" dirty="0" smtClean="0">
                <a:latin typeface="Cambria" pitchFamily="18" charset="0"/>
                <a:hlinkClick r:id="rId3"/>
              </a:rPr>
              <a:t>/</a:t>
            </a:r>
            <a:r>
              <a:rPr lang="en-GB" u="sng" dirty="0" smtClean="0">
                <a:latin typeface="Cambria" pitchFamily="18" charset="0"/>
                <a:hlinkClick r:id="rId3"/>
              </a:rPr>
              <a:t>page</a:t>
            </a:r>
            <a:r>
              <a:rPr lang="el-GR" u="sng" dirty="0" smtClean="0">
                <a:latin typeface="Cambria" pitchFamily="18" charset="0"/>
                <a:hlinkClick r:id="rId3"/>
              </a:rPr>
              <a:t>/</a:t>
            </a:r>
            <a:r>
              <a:rPr lang="en-GB" u="sng" dirty="0" smtClean="0">
                <a:latin typeface="Cambria" pitchFamily="18" charset="0"/>
                <a:hlinkClick r:id="rId3"/>
              </a:rPr>
              <a:t>view</a:t>
            </a:r>
            <a:r>
              <a:rPr lang="el-GR" u="sng" dirty="0" smtClean="0">
                <a:latin typeface="Cambria" pitchFamily="18" charset="0"/>
                <a:hlinkClick r:id="rId3"/>
              </a:rPr>
              <a:t>.</a:t>
            </a:r>
            <a:r>
              <a:rPr lang="en-GB" u="sng" dirty="0" err="1" smtClean="0">
                <a:latin typeface="Cambria" pitchFamily="18" charset="0"/>
                <a:hlinkClick r:id="rId3"/>
              </a:rPr>
              <a:t>php</a:t>
            </a:r>
            <a:r>
              <a:rPr lang="el-GR" u="sng" dirty="0" smtClean="0">
                <a:latin typeface="Cambria" pitchFamily="18" charset="0"/>
                <a:hlinkClick r:id="rId3"/>
              </a:rPr>
              <a:t>?</a:t>
            </a:r>
            <a:r>
              <a:rPr lang="en-GB" u="sng" dirty="0" smtClean="0">
                <a:latin typeface="Cambria" pitchFamily="18" charset="0"/>
                <a:hlinkClick r:id="rId3"/>
              </a:rPr>
              <a:t>id</a:t>
            </a:r>
            <a:r>
              <a:rPr lang="el-GR" u="sng" dirty="0" smtClean="0">
                <a:latin typeface="Cambria" pitchFamily="18" charset="0"/>
                <a:hlinkClick r:id="rId3"/>
              </a:rPr>
              <a:t>=950</a:t>
            </a:r>
            <a:r>
              <a:rPr lang="el-GR" u="sng" dirty="0" smtClean="0">
                <a:latin typeface="Cambria" pitchFamily="18" charset="0"/>
              </a:rPr>
              <a:t>)</a:t>
            </a:r>
            <a:endParaRPr lang="el-GR" sz="2000" u="sng" dirty="0" smtClean="0">
              <a:latin typeface="Cambria" pitchFamily="18" charset="0"/>
            </a:endParaRPr>
          </a:p>
          <a:p>
            <a:pPr lvl="2"/>
            <a:r>
              <a:rPr lang="el-GR" dirty="0" smtClean="0">
                <a:latin typeface="Cambria" pitchFamily="18" charset="0"/>
              </a:rPr>
              <a:t>Διαφορετικές εκπομπές, διαφορετικές ευθύνες:         (</a:t>
            </a:r>
            <a:r>
              <a:rPr lang="el-GR" u="sng" dirty="0" smtClean="0">
                <a:latin typeface="Cambria" pitchFamily="18" charset="0"/>
                <a:hlinkClick r:id="rId4"/>
              </a:rPr>
              <a:t>http://edu-kit.sameworld.eu/mod/page/view.php?id=985</a:t>
            </a:r>
            <a:r>
              <a:rPr lang="el-GR" dirty="0" smtClean="0">
                <a:latin typeface="Cambria" pitchFamily="18" charset="0"/>
              </a:rPr>
              <a:t>)</a:t>
            </a:r>
            <a:endParaRPr lang="en-GB" dirty="0" smtClean="0">
              <a:latin typeface="Cambria" pitchFamily="18" charset="0"/>
            </a:endParaRPr>
          </a:p>
          <a:p>
            <a:pPr marL="237744" lvl="2" indent="0">
              <a:buNone/>
            </a:pPr>
            <a:r>
              <a:rPr lang="el-GR" sz="2000" dirty="0" smtClean="0">
                <a:latin typeface="Cambria" pitchFamily="18" charset="0"/>
              </a:rPr>
              <a:t>Και ιδιαίτερα:</a:t>
            </a:r>
          </a:p>
          <a:p>
            <a:pPr lvl="2"/>
            <a:r>
              <a:rPr lang="en-US" dirty="0" smtClean="0">
                <a:latin typeface="Cambria" pitchFamily="18" charset="0"/>
              </a:rPr>
              <a:t>Environmental Justice Atlas – Climate Debt</a:t>
            </a:r>
          </a:p>
          <a:p>
            <a:pPr lvl="2"/>
            <a:r>
              <a:rPr lang="en-US" dirty="0" smtClean="0">
                <a:latin typeface="Cambria" pitchFamily="18" charset="0"/>
              </a:rPr>
              <a:t>International Energy Agency- country</a:t>
            </a:r>
            <a:endParaRPr lang="el-GR" sz="2000" dirty="0" smtClean="0">
              <a:latin typeface="Cambria" pitchFamily="18" charset="0"/>
            </a:endParaRPr>
          </a:p>
          <a:p>
            <a:pPr lvl="2"/>
            <a:r>
              <a:rPr lang="en-US" dirty="0" smtClean="0">
                <a:latin typeface="Cambria" pitchFamily="18" charset="0"/>
              </a:rPr>
              <a:t>CAIT Climate Data Explorer – </a:t>
            </a:r>
            <a:r>
              <a:rPr lang="en-US" dirty="0" err="1" smtClean="0">
                <a:latin typeface="Cambria" pitchFamily="18" charset="0"/>
              </a:rPr>
              <a:t>ClimateWatch</a:t>
            </a:r>
            <a:endParaRPr lang="en-US" dirty="0" smtClean="0">
              <a:latin typeface="Cambria" pitchFamily="18" charset="0"/>
            </a:endParaRPr>
          </a:p>
          <a:p>
            <a:pPr lvl="2"/>
            <a:r>
              <a:rPr lang="en-US" dirty="0" smtClean="0">
                <a:latin typeface="Cambria" pitchFamily="18" charset="0"/>
              </a:rPr>
              <a:t>Country Scorecard - Countries at a glance</a:t>
            </a:r>
            <a:endParaRPr lang="el-GR" sz="2000" dirty="0">
              <a:latin typeface="Cambria" pitchFamily="18" charset="0"/>
            </a:endParaRPr>
          </a:p>
        </p:txBody>
      </p:sp>
      <p:sp>
        <p:nvSpPr>
          <p:cNvPr id="3" name="Slide Number Placeholder 2"/>
          <p:cNvSpPr>
            <a:spLocks noGrp="1"/>
          </p:cNvSpPr>
          <p:nvPr>
            <p:ph type="sldNum" sz="quarter" idx="12"/>
          </p:nvPr>
        </p:nvSpPr>
        <p:spPr/>
        <p:txBody>
          <a:bodyPr/>
          <a:lstStyle/>
          <a:p>
            <a:fld id="{2754ED01-E2A0-4C1E-8E21-014B99041579}" type="slidenum">
              <a:rPr lang="en-US" smtClean="0"/>
              <a:pPr/>
              <a:t>44</a:t>
            </a:fld>
            <a:endParaRPr lang="en-US" dirty="0"/>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t>Ψηφιακό Εκπαιδευτικό Περιεχόμενο:</a:t>
            </a:r>
            <a:endParaRPr lang="el-GR" sz="2400" dirty="0"/>
          </a:p>
        </p:txBody>
      </p:sp>
      <p:pic>
        <p:nvPicPr>
          <p:cNvPr id="75778" name="Picture 2" descr="Αποτέλεσμα εικόνας για same world"/>
          <p:cNvPicPr>
            <a:picLocks noGrp="1" noChangeAspect="1" noChangeArrowheads="1"/>
          </p:cNvPicPr>
          <p:nvPr>
            <p:ph sz="half" idx="2"/>
          </p:nvPr>
        </p:nvPicPr>
        <p:blipFill>
          <a:blip r:embed="rId5"/>
          <a:srcRect/>
          <a:stretch>
            <a:fillRect/>
          </a:stretch>
        </p:blipFill>
        <p:spPr bwMode="auto">
          <a:xfrm>
            <a:off x="619125" y="1335439"/>
            <a:ext cx="1804988" cy="1143884"/>
          </a:xfrm>
          <a:prstGeom prst="rect">
            <a:avLst/>
          </a:prstGeom>
          <a:noFill/>
        </p:spPr>
      </p:pic>
      <p:pic>
        <p:nvPicPr>
          <p:cNvPr id="75789" name="Picture 13"/>
          <p:cNvPicPr>
            <a:picLocks noGrp="1" noChangeAspect="1" noChangeArrowheads="1"/>
          </p:cNvPicPr>
          <p:nvPr>
            <p:ph sz="half" idx="13"/>
          </p:nvPr>
        </p:nvPicPr>
        <p:blipFill>
          <a:blip r:embed="rId6" cstate="print"/>
          <a:srcRect/>
          <a:stretch>
            <a:fillRect/>
          </a:stretch>
        </p:blipFill>
        <p:spPr bwMode="auto">
          <a:xfrm>
            <a:off x="493987" y="3048000"/>
            <a:ext cx="2051324" cy="12933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45</a:t>
            </a:fld>
            <a:endParaRPr lang="en-US" dirty="0"/>
          </a:p>
        </p:txBody>
      </p:sp>
      <p:sp>
        <p:nvSpPr>
          <p:cNvPr id="10" name="Content Placeholder 9"/>
          <p:cNvSpPr>
            <a:spLocks noGrp="1"/>
          </p:cNvSpPr>
          <p:nvPr>
            <p:ph sz="half" idx="2"/>
          </p:nvPr>
        </p:nvSpPr>
        <p:spPr/>
        <p:txBody>
          <a:bodyPr>
            <a:normAutofit fontScale="40000" lnSpcReduction="20000"/>
          </a:bodyPr>
          <a:lstStyle/>
          <a:p>
            <a:pPr lvl="1">
              <a:buFont typeface="Arial" pitchFamily="34" charset="0"/>
              <a:buChar char="•"/>
            </a:pPr>
            <a:r>
              <a:rPr lang="el-GR" sz="4400" dirty="0" smtClean="0"/>
              <a:t>Περιγραφή δραστηριότητας: </a:t>
            </a:r>
            <a:endParaRPr lang="el-GR" sz="4400" dirty="0"/>
          </a:p>
          <a:p>
            <a:pPr algn="just"/>
            <a:r>
              <a:rPr lang="el-GR" sz="3800" dirty="0" smtClean="0"/>
              <a:t>Οι μαθητές/</a:t>
            </a:r>
            <a:r>
              <a:rPr lang="el-GR" sz="3800" dirty="0" err="1" smtClean="0"/>
              <a:t>τριες</a:t>
            </a:r>
            <a:r>
              <a:rPr lang="el-GR" sz="3800" dirty="0" smtClean="0"/>
              <a:t>, στο Εργαστήριο της Πληροφορικής και σε ομάδες των τριών ή τεσσάρων περιηγούνται αρχικά για λίγα λεπτά στην πλατφόρμα του SAME </a:t>
            </a:r>
            <a:r>
              <a:rPr lang="el-GR" sz="3800" dirty="0" err="1" smtClean="0"/>
              <a:t>World</a:t>
            </a:r>
            <a:r>
              <a:rPr lang="el-GR" sz="3800" dirty="0"/>
              <a:t> </a:t>
            </a:r>
            <a:r>
              <a:rPr lang="el-GR" sz="3800" dirty="0" smtClean="0"/>
              <a:t>και στη συνέχεια στον Χάρτη «</a:t>
            </a:r>
            <a:r>
              <a:rPr lang="el-GR" sz="3800" dirty="0" err="1" smtClean="0"/>
              <a:t>Climate</a:t>
            </a:r>
            <a:r>
              <a:rPr lang="el-GR" sz="3800" dirty="0" smtClean="0"/>
              <a:t> </a:t>
            </a:r>
            <a:r>
              <a:rPr lang="el-GR" sz="3800" dirty="0" err="1" smtClean="0"/>
              <a:t>Debt</a:t>
            </a:r>
            <a:r>
              <a:rPr lang="el-GR" sz="3800" dirty="0" smtClean="0"/>
              <a:t>» της δραστηριότητας «Η περιβαλλοντική δικαιοσύνη σε χάρτη: Ένας ψηφιακός </a:t>
            </a:r>
            <a:r>
              <a:rPr lang="el-GR" sz="3800" dirty="0" err="1" smtClean="0"/>
              <a:t>άτλας</a:t>
            </a:r>
            <a:r>
              <a:rPr lang="el-GR" sz="3800" dirty="0" smtClean="0"/>
              <a:t>». (Τους δίνουμε πληροφορίες για τον τρόπο αξιοποίησής του).</a:t>
            </a:r>
          </a:p>
          <a:p>
            <a:pPr algn="just"/>
            <a:r>
              <a:rPr lang="el-GR" sz="3800" dirty="0" smtClean="0"/>
              <a:t>Καλούνται να μελετήσουν μία από τις υπάρχουσες περιβαλλοντικές συγκρούσεις από όλο τον κόσμο και να την παρουσιάσουν πολύ σύντομα στην ολομέλεια (Διάρκεια δραστηριότητας: 25 λεπτά). </a:t>
            </a:r>
          </a:p>
          <a:p>
            <a:pPr algn="just"/>
            <a:r>
              <a:rPr lang="el-GR" sz="3800" dirty="0" smtClean="0"/>
              <a:t>Για τα υπόλοιπα 20 λεπτά, εργάζονται σε ομάδες στη δραστηριότητα «Διαφορετικές εκπομπές, διαφορετικές ευθύνες» από την πλατφόρμα του SAME </a:t>
            </a:r>
            <a:r>
              <a:rPr lang="el-GR" sz="3800" dirty="0" err="1" smtClean="0"/>
              <a:t>World</a:t>
            </a:r>
            <a:r>
              <a:rPr lang="el-GR" sz="3800" dirty="0" smtClean="0"/>
              <a:t>. Τους/τις καθοδηγούμε για τον τρόπο αξιοποίησης βασικών δεδομένων σχετικά με την τωρινή και ιστορική συμβολή των διαφόρων χωρών στο πρόβλημα της υπερθέρμανσης του πλανήτη, τα οποία συσχετίσουν με την πορεία του ΑΕΠ τους και με τον άτλαντα της περιβαλλοντικής δικαιοσύνης. </a:t>
            </a:r>
          </a:p>
          <a:p>
            <a:pPr algn="just"/>
            <a:r>
              <a:rPr lang="el-GR" sz="3800" dirty="0" smtClean="0"/>
              <a:t>Επιλέγουν μια πλούσια και </a:t>
            </a:r>
            <a:r>
              <a:rPr lang="el-GR" sz="3800" dirty="0" smtClean="0">
                <a:latin typeface="Cambria" pitchFamily="18" charset="0"/>
              </a:rPr>
              <a:t>μια φτωχή χώρα του πλανήτη και, αξιοποιώντας δεδομένα για αυτές τις χώρες από τις ιστοσελίδες </a:t>
            </a:r>
            <a:r>
              <a:rPr lang="el-GR" sz="3800" dirty="0" err="1" smtClean="0">
                <a:latin typeface="Cambria" pitchFamily="18" charset="0"/>
              </a:rPr>
              <a:t>International</a:t>
            </a:r>
            <a:r>
              <a:rPr lang="el-GR" sz="3800" dirty="0" smtClean="0">
                <a:latin typeface="Cambria" pitchFamily="18" charset="0"/>
              </a:rPr>
              <a:t> </a:t>
            </a:r>
            <a:r>
              <a:rPr lang="el-GR" sz="3800" dirty="0" err="1" smtClean="0">
                <a:latin typeface="Cambria" pitchFamily="18" charset="0"/>
              </a:rPr>
              <a:t>Energy</a:t>
            </a:r>
            <a:r>
              <a:rPr lang="el-GR" sz="3800" dirty="0" smtClean="0">
                <a:latin typeface="Cambria" pitchFamily="18" charset="0"/>
              </a:rPr>
              <a:t> </a:t>
            </a:r>
            <a:r>
              <a:rPr lang="el-GR" sz="3800" dirty="0" err="1" smtClean="0">
                <a:latin typeface="Cambria" pitchFamily="18" charset="0"/>
              </a:rPr>
              <a:t>Agency</a:t>
            </a:r>
            <a:r>
              <a:rPr lang="el-GR" sz="3800" dirty="0" smtClean="0">
                <a:latin typeface="Cambria" pitchFamily="18" charset="0"/>
              </a:rPr>
              <a:t>- </a:t>
            </a:r>
            <a:r>
              <a:rPr lang="el-GR" sz="3800" dirty="0" err="1" smtClean="0">
                <a:latin typeface="Cambria" pitchFamily="18" charset="0"/>
              </a:rPr>
              <a:t>statistics</a:t>
            </a:r>
            <a:r>
              <a:rPr lang="el-GR" sz="3800" dirty="0" smtClean="0">
                <a:latin typeface="Cambria" pitchFamily="18" charset="0"/>
              </a:rPr>
              <a:t>, </a:t>
            </a:r>
            <a:r>
              <a:rPr lang="en-GB" sz="3800" dirty="0" smtClean="0">
                <a:latin typeface="Cambria" pitchFamily="18" charset="0"/>
              </a:rPr>
              <a:t>CAIT Climate Data Explorer</a:t>
            </a:r>
            <a:r>
              <a:rPr lang="el-GR" sz="3800" dirty="0" smtClean="0">
                <a:latin typeface="Cambria" pitchFamily="18" charset="0"/>
              </a:rPr>
              <a:t> – </a:t>
            </a:r>
            <a:r>
              <a:rPr lang="en-GB" sz="3800" dirty="0" smtClean="0">
                <a:latin typeface="Cambria" pitchFamily="18" charset="0"/>
              </a:rPr>
              <a:t>Climate Watch</a:t>
            </a:r>
            <a:r>
              <a:rPr lang="el-GR" sz="3800" dirty="0" smtClean="0">
                <a:latin typeface="Cambria" pitchFamily="18" charset="0"/>
              </a:rPr>
              <a:t>, </a:t>
            </a:r>
            <a:r>
              <a:rPr lang="en-GB" sz="3800" dirty="0" smtClean="0">
                <a:latin typeface="Cambria" pitchFamily="18" charset="0"/>
              </a:rPr>
              <a:t>Country Scorecard</a:t>
            </a:r>
            <a:r>
              <a:rPr lang="el-GR" sz="3800" dirty="0" smtClean="0">
                <a:latin typeface="Cambria" pitchFamily="18" charset="0"/>
              </a:rPr>
              <a:t> – </a:t>
            </a:r>
            <a:r>
              <a:rPr lang="en-GB" sz="3800" dirty="0" smtClean="0">
                <a:latin typeface="Cambria" pitchFamily="18" charset="0"/>
              </a:rPr>
              <a:t>Countries at a glance</a:t>
            </a:r>
            <a:r>
              <a:rPr lang="el-GR" sz="3800" dirty="0" smtClean="0">
                <a:latin typeface="Cambria" pitchFamily="18" charset="0"/>
              </a:rPr>
              <a:t> και τον προηγούμενο χάρτη περιβαλλοντικής δικαιοσύνης, συσχετίζουν το βιοτικό επίπεδο αυτών των χωρών με την τωρινή και ιστορική συμβολή τους στο πρόβλημα της υπερθέρμανσης του πλανήτη.</a:t>
            </a:r>
            <a:endParaRPr lang="el-GR" sz="3800" dirty="0">
              <a:latin typeface="Cambria" pitchFamily="18" charset="0"/>
            </a:endParaRPr>
          </a:p>
        </p:txBody>
      </p:sp>
    </p:spTree>
    <p:extLst>
      <p:ext uri="{BB962C8B-B14F-4D97-AF65-F5344CB8AC3E}">
        <p14:creationId xmlns:p14="http://schemas.microsoft.com/office/powerpoint/2010/main" val="167945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46</a:t>
            </a:fld>
            <a:endParaRPr lang="en-US" dirty="0"/>
          </a:p>
        </p:txBody>
      </p:sp>
      <p:sp>
        <p:nvSpPr>
          <p:cNvPr id="10" name="Content Placeholder 9"/>
          <p:cNvSpPr>
            <a:spLocks noGrp="1"/>
          </p:cNvSpPr>
          <p:nvPr>
            <p:ph sz="half" idx="2"/>
          </p:nvPr>
        </p:nvSpPr>
        <p:spPr/>
        <p:txBody>
          <a:bodyPr>
            <a:normAutofit fontScale="92500" lnSpcReduction="20000"/>
          </a:bodyPr>
          <a:lstStyle/>
          <a:p>
            <a:pPr lvl="1">
              <a:buFont typeface="Arial" pitchFamily="34" charset="0"/>
              <a:buChar char="•"/>
            </a:pPr>
            <a:r>
              <a:rPr lang="el-GR" sz="2400" dirty="0" smtClean="0"/>
              <a:t>Αποτελέσματα </a:t>
            </a:r>
            <a:r>
              <a:rPr lang="el-GR" sz="2400" dirty="0"/>
              <a:t>της </a:t>
            </a:r>
            <a:r>
              <a:rPr lang="el-GR" sz="2400" dirty="0" smtClean="0"/>
              <a:t>δραστηριότητας:</a:t>
            </a:r>
          </a:p>
          <a:p>
            <a:pPr lvl="1" algn="just">
              <a:buNone/>
            </a:pPr>
            <a:r>
              <a:rPr lang="el-GR" dirty="0" smtClean="0"/>
              <a:t>Οι μαθητές/</a:t>
            </a:r>
            <a:r>
              <a:rPr lang="el-GR" dirty="0" err="1" smtClean="0"/>
              <a:t>τριες</a:t>
            </a:r>
            <a:r>
              <a:rPr lang="el-GR" dirty="0" smtClean="0"/>
              <a:t>:</a:t>
            </a:r>
          </a:p>
          <a:p>
            <a:pPr marL="0" lvl="1" indent="0" algn="just">
              <a:buNone/>
            </a:pPr>
            <a:r>
              <a:rPr lang="el-GR" dirty="0" smtClean="0"/>
              <a:t>-ασκούνται στην ανάλυση δεδομένων και την εξαγωγή των βασικότερων πληροφοριών από αυτά.</a:t>
            </a:r>
          </a:p>
          <a:p>
            <a:pPr marL="0" lvl="1" indent="0" algn="just">
              <a:buNone/>
            </a:pPr>
            <a:r>
              <a:rPr lang="el-GR" dirty="0" smtClean="0"/>
              <a:t>-Αντλούν στοιχεία και επιχειρήματα για να υποστηρίξουν τις θέσεις της ομάδας τους στη Διακυβερνητική Επιτροπή.</a:t>
            </a:r>
          </a:p>
          <a:p>
            <a:pPr marL="0" lvl="1" indent="0" algn="just">
              <a:buNone/>
            </a:pPr>
            <a:r>
              <a:rPr lang="el-GR" dirty="0" smtClean="0"/>
              <a:t>-Με τη βοήθεια του Άτλαντα Περιβαλλοντικής Δικαιοσύνης μαθαίνουν ιστορίες κοινοτήτων από όλο τον κόσμο που αγωνίζονται για περιβαλλοντική δικαιοσύνη.</a:t>
            </a:r>
          </a:p>
          <a:p>
            <a:pPr marL="0" lvl="1" indent="0" algn="just">
              <a:buNone/>
            </a:pPr>
            <a:r>
              <a:rPr lang="el-GR" dirty="0" smtClean="0"/>
              <a:t>-Διαπιστώνουν πως οι πόροι που προκύπτουν από τα επενδυτικά έργα που προκαλούν αυτές τις συγκρούσεις, συνήθως προορίζονται για τον πλούσιο Βορρά, ο οποίος ασκεί οικολογική βία στον φτωχό Νότο και σε περιθωριοποιημένους πληθυσμούς.</a:t>
            </a:r>
          </a:p>
          <a:p>
            <a:pPr marL="0" lvl="1" indent="0" algn="just">
              <a:buNone/>
            </a:pPr>
            <a:r>
              <a:rPr lang="el-GR" dirty="0" smtClean="0"/>
              <a:t>-Αντιλαμβάνονται ότι ο κόσμος τελικά είναι μόνο ένας και όλα τα φαινόμενα είναι μεταξύ τους αλληλένδετα.</a:t>
            </a:r>
            <a:endParaRPr lang="el-GR" sz="2000" dirty="0" smtClean="0"/>
          </a:p>
          <a:p>
            <a:pPr marL="0" lvl="1" indent="0">
              <a:buNone/>
            </a:pPr>
            <a:endParaRPr lang="el-GR" sz="2400" dirty="0"/>
          </a:p>
        </p:txBody>
      </p:sp>
    </p:spTree>
    <p:extLst>
      <p:ext uri="{BB962C8B-B14F-4D97-AF65-F5344CB8AC3E}">
        <p14:creationId xmlns:p14="http://schemas.microsoft.com/office/powerpoint/2010/main" val="16794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47</a:t>
            </a:fld>
            <a:endParaRPr lang="en-US" dirty="0"/>
          </a:p>
        </p:txBody>
      </p:sp>
      <p:sp>
        <p:nvSpPr>
          <p:cNvPr id="7" name="Content Placeholder 6"/>
          <p:cNvSpPr>
            <a:spLocks noGrp="1"/>
          </p:cNvSpPr>
          <p:nvPr>
            <p:ph sz="half" idx="2"/>
          </p:nvPr>
        </p:nvSpPr>
        <p:spPr/>
        <p:txBody>
          <a:bodyPr>
            <a:normAutofit fontScale="62500" lnSpcReduction="20000"/>
          </a:bodyPr>
          <a:lstStyle/>
          <a:p>
            <a:r>
              <a:rPr lang="el-GR" b="1" dirty="0"/>
              <a:t>ΔΡΑΣΤΗΡΙΟΤΗΤΑ  </a:t>
            </a:r>
            <a:r>
              <a:rPr lang="el-GR" b="1" dirty="0" smtClean="0"/>
              <a:t>11: [Προσομοίωση της συζήτησης στη Διακυβερνητική Επιτροπή για τις Κλιματικές Αλλαγές (IPCC)]</a:t>
            </a:r>
          </a:p>
          <a:p>
            <a:endParaRPr lang="el-GR" sz="2000" dirty="0"/>
          </a:p>
          <a:p>
            <a:pPr lvl="1" algn="just">
              <a:buFont typeface="Arial" pitchFamily="34" charset="0"/>
              <a:buChar char="•"/>
            </a:pPr>
            <a:r>
              <a:rPr lang="el-GR" sz="2400" dirty="0"/>
              <a:t>Διάρκεια: </a:t>
            </a:r>
            <a:r>
              <a:rPr lang="el-GR" sz="2400" dirty="0" smtClean="0"/>
              <a:t>3 συνεχόμενες διδακτικές ώρες, με αναμόρφωση του Ωρολογίου Προγράμματος</a:t>
            </a:r>
            <a:endParaRPr lang="el-GR" sz="2400" dirty="0"/>
          </a:p>
          <a:p>
            <a:pPr lvl="1" algn="just">
              <a:buFont typeface="Arial" pitchFamily="34" charset="0"/>
              <a:buChar char="•"/>
            </a:pPr>
            <a:r>
              <a:rPr lang="el-GR" sz="2400" dirty="0"/>
              <a:t>Είδος δραστηριότητας: </a:t>
            </a:r>
            <a:r>
              <a:rPr lang="el-GR" sz="2400" dirty="0" smtClean="0"/>
              <a:t>παιχνίδι ρόλων, προσομοίωση, συζήτηση</a:t>
            </a:r>
            <a:endParaRPr lang="el-GR" sz="2400" dirty="0"/>
          </a:p>
          <a:p>
            <a:pPr lvl="1" algn="just">
              <a:buFont typeface="Arial" pitchFamily="34" charset="0"/>
              <a:buChar char="•"/>
            </a:pPr>
            <a:r>
              <a:rPr lang="el-GR" sz="2400" dirty="0"/>
              <a:t>Οργάνωση τάξης: </a:t>
            </a:r>
            <a:r>
              <a:rPr lang="el-GR" sz="2400" dirty="0" smtClean="0"/>
              <a:t>εργασία σε ομάδες</a:t>
            </a:r>
            <a:endParaRPr lang="el-GR" sz="2400" dirty="0"/>
          </a:p>
          <a:p>
            <a:pPr lvl="1" algn="just">
              <a:buFont typeface="Arial" pitchFamily="34" charset="0"/>
              <a:buChar char="•"/>
            </a:pPr>
            <a:r>
              <a:rPr lang="el-GR" sz="2400" dirty="0"/>
              <a:t>Ρόλος του διδάσκοντα: </a:t>
            </a:r>
            <a:r>
              <a:rPr lang="el-GR" sz="2400" dirty="0" smtClean="0"/>
              <a:t>ενθαρρυντικός, υποστηρικτικός, </a:t>
            </a:r>
            <a:r>
              <a:rPr lang="el-GR" sz="2400" dirty="0" err="1" smtClean="0"/>
              <a:t>διευκολυντικός</a:t>
            </a:r>
            <a:r>
              <a:rPr lang="el-GR" sz="2400" dirty="0" smtClean="0"/>
              <a:t>, συντονιστικός</a:t>
            </a:r>
            <a:endParaRPr lang="el-GR" sz="2400" dirty="0"/>
          </a:p>
          <a:p>
            <a:pPr lvl="1" algn="just">
              <a:buFont typeface="Arial" pitchFamily="34" charset="0"/>
              <a:buChar char="•"/>
            </a:pPr>
            <a:r>
              <a:rPr lang="el-GR" sz="2400" dirty="0"/>
              <a:t>Σύνδεση με τον διδακτικό στόχο: </a:t>
            </a:r>
            <a:r>
              <a:rPr lang="el-GR" sz="2400" dirty="0" smtClean="0"/>
              <a:t>οι μαθητές/</a:t>
            </a:r>
            <a:r>
              <a:rPr lang="el-GR" sz="2400" dirty="0" err="1" smtClean="0"/>
              <a:t>τριες</a:t>
            </a:r>
            <a:endParaRPr lang="el-GR" sz="2400" dirty="0" smtClean="0"/>
          </a:p>
          <a:p>
            <a:pPr marL="237744" lvl="2" indent="0" algn="just">
              <a:buNone/>
            </a:pPr>
            <a:r>
              <a:rPr lang="el-GR" sz="2200" dirty="0" smtClean="0"/>
              <a:t>- συνειδητοποιούν βιωματικά την αξία των ΤΠΕ και του διαδικτύου ως πηγών και μέσων ενεργητικής μάθησης,</a:t>
            </a:r>
          </a:p>
          <a:p>
            <a:pPr marL="237744" lvl="2" indent="0" algn="just">
              <a:buNone/>
            </a:pPr>
            <a:r>
              <a:rPr lang="el-GR" sz="2200" dirty="0" smtClean="0"/>
              <a:t>- εξασκούνται στην αναζήτηση, τη διασταύρωση και την αξιοποίηση ποικίλων πληροφοριών από εγκεκριμένες ιστοσελίδες και αποθετήρια εκπαιδευτικού υλικού,</a:t>
            </a:r>
          </a:p>
          <a:p>
            <a:pPr marL="237744" lvl="2" indent="0" algn="just">
              <a:buNone/>
            </a:pPr>
            <a:r>
              <a:rPr lang="el-GR" sz="2200" dirty="0" smtClean="0"/>
              <a:t>- εξοικειώνονται με ελληνικό και αγγλικό λεξιλόγιο για την πραγμάτευση θεμάτων σχετικών με τα περιβαλλοντικά προβλήματα και τα προβλήματα μετανάστευσης και ανθρωπίνων δικαιωμάτων,</a:t>
            </a:r>
          </a:p>
          <a:p>
            <a:pPr marL="237744" lvl="2" indent="0" algn="just">
              <a:buNone/>
            </a:pPr>
            <a:r>
              <a:rPr lang="el-GR" sz="2200" dirty="0" smtClean="0"/>
              <a:t>- ασκούνται σε τρόπους δημόσιας παρέμβασης για ζητήματα που τους απασχολούν, μαθαίνουν να εκφράζουν κρίσεις, να οικοδομούν και να αντιπαραθέτουν αξιόπιστα επιχειρήματα για να υποστηρίξουν την άποψή τους, να αμφισβητούν, να αντικρούουν απόψεις, να διαπραγματεύονται,</a:t>
            </a:r>
          </a:p>
          <a:p>
            <a:pPr marL="237744" lvl="2" indent="0" algn="just">
              <a:buNone/>
            </a:pPr>
            <a:r>
              <a:rPr lang="el-GR" sz="2200" dirty="0" smtClean="0"/>
              <a:t>- εκτιμούν την αξία της συνεργασίας μεταξύ των λαών για την αντιμετώπιση των σημαντικών κοινωνικών και περιβαλλοντικών προβλημάτων που αντιμετωπίζει η ανθρωπότητα.</a:t>
            </a:r>
          </a:p>
          <a:p>
            <a:pPr lvl="1">
              <a:buFont typeface="Arial" pitchFamily="34" charset="0"/>
              <a:buChar char="•"/>
            </a:pPr>
            <a:endParaRPr lang="el-GR" sz="2400" dirty="0"/>
          </a:p>
          <a:p>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ingle Corner Rectangle 8"/>
          <p:cNvSpPr/>
          <p:nvPr/>
        </p:nvSpPr>
        <p:spPr>
          <a:xfrm>
            <a:off x="2743200" y="1034544"/>
            <a:ext cx="5800299" cy="3768684"/>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22" name="Content Placeholder 21"/>
          <p:cNvSpPr>
            <a:spLocks noGrp="1"/>
          </p:cNvSpPr>
          <p:nvPr>
            <p:ph sz="quarter" idx="4"/>
          </p:nvPr>
        </p:nvSpPr>
        <p:spPr>
          <a:xfrm>
            <a:off x="2884867" y="1219200"/>
            <a:ext cx="5754165" cy="3468414"/>
          </a:xfrm>
        </p:spPr>
        <p:txBody>
          <a:bodyPr>
            <a:noAutofit/>
          </a:bodyPr>
          <a:lstStyle/>
          <a:p>
            <a:pPr lvl="2"/>
            <a:r>
              <a:rPr lang="el-GR" sz="1250" dirty="0" smtClean="0">
                <a:latin typeface="Cambria" pitchFamily="18" charset="0"/>
              </a:rPr>
              <a:t>Το ψηφιακό εκπαιδευτικό περιεχόμενο προηγούμενων δραστηριοτήτων,</a:t>
            </a:r>
          </a:p>
          <a:p>
            <a:pPr lvl="2"/>
            <a:r>
              <a:rPr lang="en-GB" sz="1250" dirty="0" smtClean="0">
                <a:latin typeface="Cambria" pitchFamily="18" charset="0"/>
              </a:rPr>
              <a:t>Intergovernmental Panel on Climate Change (IPCC): </a:t>
            </a:r>
            <a:r>
              <a:rPr lang="en-GB" sz="1250" u="sng" dirty="0" smtClean="0">
                <a:latin typeface="Cambria" pitchFamily="18" charset="0"/>
              </a:rPr>
              <a:t>https://www.ipcc.ch/</a:t>
            </a:r>
            <a:endParaRPr lang="el-GR" sz="1250" u="sng" dirty="0" smtClean="0">
              <a:latin typeface="Cambria" pitchFamily="18" charset="0"/>
            </a:endParaRPr>
          </a:p>
          <a:p>
            <a:pPr lvl="2"/>
            <a:r>
              <a:rPr lang="en-GB" sz="1250" dirty="0" smtClean="0">
                <a:latin typeface="Cambria" pitchFamily="18" charset="0"/>
              </a:rPr>
              <a:t>Alliance of Small Island States –AOSIS:  </a:t>
            </a:r>
            <a:r>
              <a:rPr lang="en-GB" sz="1250" u="sng" dirty="0" smtClean="0">
                <a:latin typeface="Cambria" pitchFamily="18" charset="0"/>
              </a:rPr>
              <a:t>http://aosis.org/</a:t>
            </a:r>
            <a:endParaRPr lang="el-GR" sz="1250" u="sng" dirty="0" smtClean="0">
              <a:latin typeface="Cambria" pitchFamily="18" charset="0"/>
            </a:endParaRPr>
          </a:p>
          <a:p>
            <a:pPr lvl="2"/>
            <a:r>
              <a:rPr lang="en-GB" sz="1250" dirty="0" smtClean="0">
                <a:latin typeface="Cambria" pitchFamily="18" charset="0"/>
              </a:rPr>
              <a:t>United Nations Framework Convention on Climate Change (UNFCCC): </a:t>
            </a:r>
            <a:r>
              <a:rPr lang="en-GB" sz="1250" u="sng" dirty="0" smtClean="0">
                <a:latin typeface="Cambria" pitchFamily="18" charset="0"/>
              </a:rPr>
              <a:t>https://unfccc.int/</a:t>
            </a:r>
            <a:endParaRPr lang="el-GR" sz="1250" u="sng" dirty="0" smtClean="0">
              <a:latin typeface="Cambria" pitchFamily="18" charset="0"/>
            </a:endParaRPr>
          </a:p>
          <a:p>
            <a:pPr lvl="2"/>
            <a:r>
              <a:rPr lang="en-GB" sz="1250" dirty="0" smtClean="0">
                <a:latin typeface="Cambria" pitchFamily="18" charset="0"/>
              </a:rPr>
              <a:t>United Nations Environment Programme - Climate change:</a:t>
            </a:r>
            <a:r>
              <a:rPr lang="el-GR" sz="1250" dirty="0" smtClean="0">
                <a:latin typeface="Cambria" pitchFamily="18" charset="0"/>
              </a:rPr>
              <a:t> </a:t>
            </a:r>
            <a:r>
              <a:rPr lang="en-GB" sz="1250" u="sng" dirty="0" smtClean="0">
                <a:latin typeface="Cambria" pitchFamily="18" charset="0"/>
              </a:rPr>
              <a:t>https</a:t>
            </a:r>
            <a:r>
              <a:rPr lang="en-US" sz="1250" u="sng" dirty="0" smtClean="0">
                <a:latin typeface="Cambria" pitchFamily="18" charset="0"/>
              </a:rPr>
              <a:t>://</a:t>
            </a:r>
            <a:r>
              <a:rPr lang="en-GB" sz="1250" u="sng" dirty="0" smtClean="0">
                <a:latin typeface="Cambria" pitchFamily="18" charset="0"/>
              </a:rPr>
              <a:t>www</a:t>
            </a:r>
            <a:r>
              <a:rPr lang="en-US" sz="1250" u="sng" dirty="0" smtClean="0">
                <a:latin typeface="Cambria" pitchFamily="18" charset="0"/>
              </a:rPr>
              <a:t>.</a:t>
            </a:r>
            <a:r>
              <a:rPr lang="en-GB" sz="1250" u="sng" dirty="0" err="1" smtClean="0">
                <a:latin typeface="Cambria" pitchFamily="18" charset="0"/>
              </a:rPr>
              <a:t>unenvironment</a:t>
            </a:r>
            <a:r>
              <a:rPr lang="en-US" sz="1250" u="sng" dirty="0" smtClean="0">
                <a:latin typeface="Cambria" pitchFamily="18" charset="0"/>
              </a:rPr>
              <a:t>.</a:t>
            </a:r>
            <a:r>
              <a:rPr lang="en-GB" sz="1250" u="sng" dirty="0" smtClean="0">
                <a:latin typeface="Cambria" pitchFamily="18" charset="0"/>
              </a:rPr>
              <a:t>org</a:t>
            </a:r>
            <a:r>
              <a:rPr lang="en-US" sz="1250" u="sng" dirty="0" smtClean="0">
                <a:latin typeface="Cambria" pitchFamily="18" charset="0"/>
              </a:rPr>
              <a:t>/</a:t>
            </a:r>
            <a:r>
              <a:rPr lang="en-GB" sz="1250" u="sng" dirty="0" smtClean="0">
                <a:latin typeface="Cambria" pitchFamily="18" charset="0"/>
              </a:rPr>
              <a:t>explore</a:t>
            </a:r>
            <a:r>
              <a:rPr lang="en-US" sz="1250" u="sng" dirty="0" smtClean="0">
                <a:latin typeface="Cambria" pitchFamily="18" charset="0"/>
              </a:rPr>
              <a:t>-</a:t>
            </a:r>
            <a:r>
              <a:rPr lang="en-GB" sz="1250" u="sng" dirty="0" smtClean="0">
                <a:latin typeface="Cambria" pitchFamily="18" charset="0"/>
              </a:rPr>
              <a:t>topics</a:t>
            </a:r>
            <a:r>
              <a:rPr lang="en-US" sz="1250" u="sng" dirty="0" smtClean="0">
                <a:latin typeface="Cambria" pitchFamily="18" charset="0"/>
              </a:rPr>
              <a:t>/</a:t>
            </a:r>
            <a:r>
              <a:rPr lang="en-GB" sz="1250" u="sng" dirty="0" smtClean="0">
                <a:latin typeface="Cambria" pitchFamily="18" charset="0"/>
              </a:rPr>
              <a:t>climate</a:t>
            </a:r>
            <a:r>
              <a:rPr lang="en-US" sz="1250" u="sng" dirty="0" smtClean="0">
                <a:latin typeface="Cambria" pitchFamily="18" charset="0"/>
              </a:rPr>
              <a:t>-</a:t>
            </a:r>
            <a:r>
              <a:rPr lang="en-GB" sz="1250" u="sng" dirty="0" smtClean="0">
                <a:latin typeface="Cambria" pitchFamily="18" charset="0"/>
              </a:rPr>
              <a:t>change</a:t>
            </a:r>
            <a:endParaRPr lang="el-GR" sz="1250" u="sng" dirty="0" smtClean="0">
              <a:latin typeface="Cambria" pitchFamily="18" charset="0"/>
            </a:endParaRPr>
          </a:p>
          <a:p>
            <a:pPr lvl="2"/>
            <a:r>
              <a:rPr lang="en-GB" sz="1250" dirty="0" smtClean="0">
                <a:latin typeface="Cambria" pitchFamily="18" charset="0"/>
              </a:rPr>
              <a:t>Climate change (OECD): </a:t>
            </a:r>
            <a:r>
              <a:rPr lang="en-GB" sz="1250" u="sng" dirty="0" smtClean="0">
                <a:latin typeface="Cambria" pitchFamily="18" charset="0"/>
              </a:rPr>
              <a:t>http://www.oecd.org/env/cc/</a:t>
            </a:r>
            <a:endParaRPr lang="el-GR" sz="1250" u="sng" dirty="0" smtClean="0">
              <a:latin typeface="Cambria" pitchFamily="18" charset="0"/>
            </a:endParaRPr>
          </a:p>
          <a:p>
            <a:pPr lvl="2"/>
            <a:r>
              <a:rPr lang="el-GR" sz="1250" dirty="0" smtClean="0">
                <a:latin typeface="Cambria" pitchFamily="18" charset="0"/>
              </a:rPr>
              <a:t>Ευρωπαϊκή Επιτροπή - Ενέργεια, κλιματική αλλαγή, περιβάλλον – Δράση για το κλίμα: </a:t>
            </a:r>
            <a:r>
              <a:rPr lang="el-GR" sz="1250" u="sng" dirty="0" smtClean="0">
                <a:latin typeface="Cambria" pitchFamily="18" charset="0"/>
              </a:rPr>
              <a:t>https://ec.europa.eu/clima/index_el</a:t>
            </a:r>
          </a:p>
          <a:p>
            <a:pPr lvl="2"/>
            <a:r>
              <a:rPr lang="el-GR" sz="1250" dirty="0" smtClean="0">
                <a:latin typeface="Cambria" pitchFamily="18" charset="0"/>
              </a:rPr>
              <a:t>Ύπατη Αρμοστεία του ΟΗΕ για τους Πρόσφυγες: </a:t>
            </a:r>
            <a:r>
              <a:rPr lang="en-GB" sz="1250" u="sng" dirty="0" smtClean="0">
                <a:latin typeface="Cambria" pitchFamily="18" charset="0"/>
              </a:rPr>
              <a:t>http</a:t>
            </a:r>
            <a:r>
              <a:rPr lang="el-GR" sz="1250" u="sng" dirty="0" smtClean="0">
                <a:latin typeface="Cambria" pitchFamily="18" charset="0"/>
              </a:rPr>
              <a:t>://</a:t>
            </a:r>
            <a:r>
              <a:rPr lang="en-GB" sz="1250" u="sng" dirty="0" smtClean="0">
                <a:latin typeface="Cambria" pitchFamily="18" charset="0"/>
              </a:rPr>
              <a:t>www</a:t>
            </a:r>
            <a:r>
              <a:rPr lang="el-GR" sz="1250" u="sng" dirty="0" smtClean="0">
                <a:latin typeface="Cambria" pitchFamily="18" charset="0"/>
              </a:rPr>
              <a:t>.</a:t>
            </a:r>
            <a:r>
              <a:rPr lang="en-GB" sz="1250" u="sng" dirty="0" err="1" smtClean="0">
                <a:latin typeface="Cambria" pitchFamily="18" charset="0"/>
              </a:rPr>
              <a:t>unhcr</a:t>
            </a:r>
            <a:r>
              <a:rPr lang="el-GR" sz="1250" u="sng" dirty="0" smtClean="0">
                <a:latin typeface="Cambria" pitchFamily="18" charset="0"/>
              </a:rPr>
              <a:t>.</a:t>
            </a:r>
            <a:r>
              <a:rPr lang="en-GB" sz="1250" u="sng" dirty="0" smtClean="0">
                <a:latin typeface="Cambria" pitchFamily="18" charset="0"/>
              </a:rPr>
              <a:t>org</a:t>
            </a:r>
            <a:r>
              <a:rPr lang="el-GR" sz="1250" u="sng" dirty="0" smtClean="0">
                <a:latin typeface="Cambria" pitchFamily="18" charset="0"/>
              </a:rPr>
              <a:t>/</a:t>
            </a:r>
            <a:r>
              <a:rPr lang="en-GB" sz="1250" u="sng" dirty="0" err="1" smtClean="0">
                <a:latin typeface="Cambria" pitchFamily="18" charset="0"/>
              </a:rPr>
              <a:t>gr</a:t>
            </a:r>
            <a:r>
              <a:rPr lang="el-GR" sz="1250" u="sng" dirty="0" smtClean="0">
                <a:latin typeface="Cambria" pitchFamily="18" charset="0"/>
              </a:rPr>
              <a:t>/</a:t>
            </a:r>
          </a:p>
          <a:p>
            <a:pPr lvl="2"/>
            <a:r>
              <a:rPr lang="en-GB" sz="1250" dirty="0" smtClean="0">
                <a:latin typeface="Cambria" pitchFamily="18" charset="0"/>
              </a:rPr>
              <a:t>TEACHING AND LEARNING FOR A SUSTAINABLE FUTURE - CLIMATE CHANGE: </a:t>
            </a:r>
            <a:r>
              <a:rPr lang="en-GB" sz="1250" u="sng" dirty="0" smtClean="0">
                <a:latin typeface="Cambria" pitchFamily="18" charset="0"/>
              </a:rPr>
              <a:t>http://www.unesco.org/education/tlsf/mods/theme_c/mod19.html?panel=3#top</a:t>
            </a:r>
            <a:r>
              <a:rPr lang="el-GR" sz="1250" u="sng" dirty="0" smtClean="0">
                <a:latin typeface="Cambria" pitchFamily="18" charset="0"/>
              </a:rPr>
              <a:t> </a:t>
            </a:r>
            <a:r>
              <a:rPr lang="el-GR" sz="1250" dirty="0" smtClean="0">
                <a:latin typeface="Cambria" pitchFamily="18" charset="0"/>
              </a:rPr>
              <a:t>(κυρίως </a:t>
            </a:r>
            <a:r>
              <a:rPr lang="en-GB" sz="1250" dirty="0" smtClean="0">
                <a:latin typeface="Cambria" pitchFamily="18" charset="0"/>
              </a:rPr>
              <a:t>activities</a:t>
            </a:r>
            <a:r>
              <a:rPr lang="el-GR" sz="1250" dirty="0" smtClean="0">
                <a:latin typeface="Cambria" pitchFamily="18" charset="0"/>
              </a:rPr>
              <a:t> 2,3,4 &amp;5)</a:t>
            </a:r>
            <a:endParaRPr lang="el-GR" sz="1250" dirty="0">
              <a:latin typeface="Cambria" pitchFamily="18" charset="0"/>
            </a:endParaRPr>
          </a:p>
        </p:txBody>
      </p:sp>
      <p:sp>
        <p:nvSpPr>
          <p:cNvPr id="3" name="Slide Number Placeholder 2"/>
          <p:cNvSpPr>
            <a:spLocks noGrp="1"/>
          </p:cNvSpPr>
          <p:nvPr>
            <p:ph type="sldNum" sz="quarter" idx="12"/>
          </p:nvPr>
        </p:nvSpPr>
        <p:spPr/>
        <p:txBody>
          <a:bodyPr/>
          <a:lstStyle/>
          <a:p>
            <a:fld id="{2754ED01-E2A0-4C1E-8E21-014B99041579}" type="slidenum">
              <a:rPr lang="en-US" smtClean="0"/>
              <a:pPr/>
              <a:t>48</a:t>
            </a:fld>
            <a:endParaRPr lang="en-US" dirty="0"/>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t>Ψηφιακό Εκπαιδευτικό Περιεχόμενο:</a:t>
            </a:r>
            <a:endParaRPr lang="el-GR" sz="2400" dirty="0"/>
          </a:p>
        </p:txBody>
      </p:sp>
      <p:pic>
        <p:nvPicPr>
          <p:cNvPr id="79886" name="Picture 14" descr="Αποτέλεσμα εικόνας για IPCC"/>
          <p:cNvPicPr>
            <a:picLocks noGrp="1" noChangeAspect="1" noChangeArrowheads="1"/>
          </p:cNvPicPr>
          <p:nvPr>
            <p:ph sz="half" idx="2"/>
          </p:nvPr>
        </p:nvPicPr>
        <p:blipFill>
          <a:blip r:embed="rId2" cstate="print"/>
          <a:srcRect/>
          <a:stretch>
            <a:fillRect/>
          </a:stretch>
        </p:blipFill>
        <p:spPr bwMode="auto">
          <a:xfrm>
            <a:off x="462455" y="1269068"/>
            <a:ext cx="2181466" cy="1542899"/>
          </a:xfrm>
          <a:prstGeom prst="rect">
            <a:avLst/>
          </a:prstGeom>
          <a:noFill/>
        </p:spPr>
      </p:pic>
      <p:pic>
        <p:nvPicPr>
          <p:cNvPr id="79888" name="Picture 16" descr="Αποτέλεσμα εικόνας για IPCC"/>
          <p:cNvPicPr>
            <a:picLocks noGrp="1" noChangeAspect="1" noChangeArrowheads="1"/>
          </p:cNvPicPr>
          <p:nvPr>
            <p:ph sz="half" idx="13"/>
          </p:nvPr>
        </p:nvPicPr>
        <p:blipFill>
          <a:blip r:embed="rId3" cstate="print"/>
          <a:srcRect/>
          <a:stretch>
            <a:fillRect/>
          </a:stretch>
        </p:blipFill>
        <p:spPr bwMode="auto">
          <a:xfrm>
            <a:off x="438082" y="3216166"/>
            <a:ext cx="2159780" cy="1335464"/>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49</a:t>
            </a:fld>
            <a:endParaRPr lang="en-US" dirty="0"/>
          </a:p>
        </p:txBody>
      </p:sp>
      <p:sp>
        <p:nvSpPr>
          <p:cNvPr id="10" name="Content Placeholder 9"/>
          <p:cNvSpPr>
            <a:spLocks noGrp="1"/>
          </p:cNvSpPr>
          <p:nvPr>
            <p:ph sz="half" idx="2"/>
          </p:nvPr>
        </p:nvSpPr>
        <p:spPr/>
        <p:txBody>
          <a:bodyPr>
            <a:normAutofit fontScale="55000" lnSpcReduction="20000"/>
          </a:bodyPr>
          <a:lstStyle/>
          <a:p>
            <a:pPr lvl="1">
              <a:buFont typeface="Arial" pitchFamily="34" charset="0"/>
              <a:buChar char="•"/>
            </a:pPr>
            <a:r>
              <a:rPr lang="el-GR" sz="3600" dirty="0" smtClean="0"/>
              <a:t>Περιγραφή δραστηριότητας:</a:t>
            </a:r>
          </a:p>
          <a:p>
            <a:pPr lvl="1" algn="just">
              <a:buNone/>
            </a:pPr>
            <a:r>
              <a:rPr lang="el-GR" sz="2400" dirty="0" smtClean="0"/>
              <a:t>Γίνεται η προσομοίωση της συζήτησης στη Διακυβερνητική Επιτροπή για τις Κλιματικές Αλλαγές (IPCC) που πραγματοποιείται υπό την αιγίδα του ΟΗΕ, σύμφωνα, ως ένα βαθμό, με το τυπικό των αγώνων επιχειρηματολογίας. Τους/τις μαθητές/</a:t>
            </a:r>
            <a:r>
              <a:rPr lang="el-GR" sz="2400" dirty="0" err="1" smtClean="0"/>
              <a:t>τριες</a:t>
            </a:r>
            <a:r>
              <a:rPr lang="el-GR" sz="2400" dirty="0" smtClean="0"/>
              <a:t> προπονούν απόφοιτοι του σχολείου </a:t>
            </a:r>
            <a:r>
              <a:rPr lang="el-GR" sz="2500" dirty="0" smtClean="0"/>
              <a:t>που έχουν ακολουθήσει σχετικές σπουδές. </a:t>
            </a:r>
          </a:p>
          <a:p>
            <a:pPr lvl="1">
              <a:buFont typeface="Arial" pitchFamily="34" charset="0"/>
              <a:buChar char="•"/>
            </a:pPr>
            <a:endParaRPr lang="el-GR" sz="2400" dirty="0"/>
          </a:p>
          <a:p>
            <a:pPr lvl="1">
              <a:buFont typeface="Arial" pitchFamily="34" charset="0"/>
              <a:buChar char="•"/>
            </a:pPr>
            <a:r>
              <a:rPr lang="el-GR" sz="3200" dirty="0"/>
              <a:t>Αποτελέσματα της </a:t>
            </a:r>
            <a:r>
              <a:rPr lang="el-GR" sz="3200" dirty="0" smtClean="0"/>
              <a:t>δραστηριότητας:</a:t>
            </a:r>
          </a:p>
          <a:p>
            <a:pPr lvl="1" algn="just">
              <a:buNone/>
            </a:pPr>
            <a:r>
              <a:rPr lang="el-GR" sz="2400" dirty="0" smtClean="0"/>
              <a:t>Αναδεικνύονται συγκρούσεις και διαφορετικά </a:t>
            </a:r>
            <a:r>
              <a:rPr lang="el-GR" sz="2400" dirty="0" err="1" smtClean="0"/>
              <a:t>αξιακά</a:t>
            </a:r>
            <a:r>
              <a:rPr lang="el-GR" sz="2400" dirty="0" smtClean="0"/>
              <a:t> συστήματα, καταδεικνύονται επιπτώσεις που αυτές μπορεί να έχουν στην πραγματική ζωή.</a:t>
            </a:r>
          </a:p>
          <a:p>
            <a:pPr lvl="1" algn="just">
              <a:buNone/>
            </a:pPr>
            <a:r>
              <a:rPr lang="el-GR" sz="2400" dirty="0" smtClean="0"/>
              <a:t>Οι μαθητές/</a:t>
            </a:r>
            <a:r>
              <a:rPr lang="el-GR" sz="2400" dirty="0" err="1" smtClean="0"/>
              <a:t>τριες</a:t>
            </a:r>
            <a:r>
              <a:rPr lang="el-GR" sz="2400" dirty="0" smtClean="0"/>
              <a:t>:</a:t>
            </a:r>
          </a:p>
          <a:p>
            <a:pPr marL="0" lvl="1" indent="0" algn="just">
              <a:buNone/>
            </a:pPr>
            <a:r>
              <a:rPr lang="el-GR" sz="2400" dirty="0" smtClean="0"/>
              <a:t>-αξιοποιούν τις γνώσεις και τις εμπειρίες που αποκόμισαν από τις δραστηριότητες της εκπαιδευτικής παρέμβασης,</a:t>
            </a:r>
          </a:p>
          <a:p>
            <a:pPr marL="0" lvl="1" indent="0" algn="just">
              <a:buNone/>
            </a:pPr>
            <a:r>
              <a:rPr lang="el-GR" sz="2400" dirty="0" smtClean="0"/>
              <a:t>-εκφράζουν τα συναισθήματα, τις ιδέες και τα επιχειρήματά τους, αλληλεπιδρούν με τους/τις συμμαθητές/</a:t>
            </a:r>
            <a:r>
              <a:rPr lang="el-GR" sz="2400" dirty="0" err="1" smtClean="0"/>
              <a:t>τριές</a:t>
            </a:r>
            <a:r>
              <a:rPr lang="el-GR" sz="2400" dirty="0" smtClean="0"/>
              <a:t> τους, προσπαθούν να τους καταλάβουν, αλλά και να τους πείσουν, </a:t>
            </a:r>
          </a:p>
          <a:p>
            <a:pPr marL="0" lvl="1" indent="0" algn="just">
              <a:buNone/>
            </a:pPr>
            <a:r>
              <a:rPr lang="el-GR" sz="2400" dirty="0" smtClean="0"/>
              <a:t>-μπαίνουν στη λογική του σεβασμού των απόψεων των άλλων, της διαπραγμάτευσης και του συμβιβασμού, ακολουθώντας τους κανόνες που τους επιβάλλονται από τη διαδικασία,</a:t>
            </a:r>
          </a:p>
          <a:p>
            <a:pPr marL="0" lvl="1" indent="0" algn="just">
              <a:buNone/>
            </a:pPr>
            <a:r>
              <a:rPr lang="el-GR" sz="2400" dirty="0" smtClean="0"/>
              <a:t>-</a:t>
            </a:r>
            <a:r>
              <a:rPr lang="el-GR" sz="2400" dirty="0" err="1" smtClean="0"/>
              <a:t>αυτοαξιολογούνται</a:t>
            </a:r>
            <a:r>
              <a:rPr lang="el-GR" sz="2400" dirty="0" smtClean="0"/>
              <a:t>, αφού έχουν την δυνατότητα να συνειδητοποιήσουν πως το δίκαιο των αιτημάτων κάποιες φορές δεν είναι αρκετό, αν δεν συνοδεύεται από την κατάλληλη προετοιμασία, </a:t>
            </a:r>
          </a:p>
          <a:p>
            <a:pPr marL="0" lvl="1" indent="0" algn="just">
              <a:buNone/>
            </a:pPr>
            <a:r>
              <a:rPr lang="el-GR" sz="2400" dirty="0" smtClean="0"/>
              <a:t>-αναγκάζονται να δουν το περιβάλλον μέσα από ένα κοινωνικό-πολιτιστικό πρίσμα και να το αντιμετωπίσουν ως κάτι που δομείται κοινωνικά πάνω στις πράξεις και τα πιστεύω του κοινωνικού συνόλου. </a:t>
            </a:r>
          </a:p>
        </p:txBody>
      </p:sp>
    </p:spTree>
    <p:extLst>
      <p:ext uri="{BB962C8B-B14F-4D97-AF65-F5344CB8AC3E}">
        <p14:creationId xmlns:p14="http://schemas.microsoft.com/office/powerpoint/2010/main" val="1679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FF">
              <a:alpha val="34118"/>
            </a:srgbClr>
          </a:solidFill>
        </p:spPr>
        <p:txBody>
          <a:bodyPr/>
          <a:lstStyle/>
          <a:p>
            <a:r>
              <a:rPr lang="el-GR" cap="none" dirty="0" smtClean="0"/>
              <a:t>ΣΤΟΙΧΕΙΑ ΣΧΕΔΙΑΣΜΟΥ </a:t>
            </a:r>
            <a:endParaRPr lang="el-GR"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5</a:t>
            </a:fld>
            <a:endParaRPr lang="en-US" dirty="0"/>
          </a:p>
        </p:txBody>
      </p:sp>
      <p:sp>
        <p:nvSpPr>
          <p:cNvPr id="5" name="Content Placeholder 4"/>
          <p:cNvSpPr>
            <a:spLocks noGrp="1"/>
          </p:cNvSpPr>
          <p:nvPr>
            <p:ph sz="half" idx="2"/>
          </p:nvPr>
        </p:nvSpPr>
        <p:spPr>
          <a:xfrm>
            <a:off x="461727" y="502892"/>
            <a:ext cx="8211493" cy="4232070"/>
          </a:xfrm>
        </p:spPr>
        <p:txBody>
          <a:bodyPr>
            <a:noAutofit/>
          </a:bodyPr>
          <a:lstStyle/>
          <a:p>
            <a:pPr lvl="1" algn="just"/>
            <a:r>
              <a:rPr lang="el-GR" sz="1100" b="1" dirty="0" smtClean="0">
                <a:latin typeface="Cambria" pitchFamily="18" charset="0"/>
              </a:rPr>
              <a:t>Μαθησιακό </a:t>
            </a:r>
            <a:r>
              <a:rPr lang="el-GR" sz="1100" b="1" dirty="0">
                <a:latin typeface="Cambria" pitchFamily="18" charset="0"/>
              </a:rPr>
              <a:t>πρόβλημα προς </a:t>
            </a:r>
            <a:r>
              <a:rPr lang="el-GR" sz="1100" b="1" dirty="0" smtClean="0">
                <a:latin typeface="Cambria" pitchFamily="18" charset="0"/>
              </a:rPr>
              <a:t>αντιμετώπιση</a:t>
            </a:r>
            <a:r>
              <a:rPr lang="el-GR" sz="1100" dirty="0">
                <a:latin typeface="Cambria" pitchFamily="18" charset="0"/>
              </a:rPr>
              <a:t>: Η κλιματική αλλαγή και η μετανάστευση/προσφυγιά είναι δύο από τα μεγαλύτερα παγκόσμια προβλήματα, δύο από τις σημαντικότερες προκλήσεις που απασχολούν ήδη την παγκόσμια κοινότητα και πρόκειται να την απασχολήσουν πολύ περισσότερο στο </a:t>
            </a:r>
            <a:r>
              <a:rPr lang="el-GR" sz="1100" dirty="0" smtClean="0">
                <a:latin typeface="Cambria" pitchFamily="18" charset="0"/>
              </a:rPr>
              <a:t>μέλλον. </a:t>
            </a:r>
          </a:p>
          <a:p>
            <a:pPr lvl="1" algn="just"/>
            <a:endParaRPr lang="el-GR" sz="1100" dirty="0" smtClean="0">
              <a:latin typeface="Cambria" pitchFamily="18" charset="0"/>
            </a:endParaRPr>
          </a:p>
          <a:p>
            <a:pPr lvl="1"/>
            <a:r>
              <a:rPr lang="el-GR" sz="1100" b="1" dirty="0" smtClean="0">
                <a:latin typeface="Cambria" pitchFamily="18" charset="0"/>
              </a:rPr>
              <a:t>Καινοτομικά στοιχεία της πρακτικής:</a:t>
            </a:r>
          </a:p>
          <a:p>
            <a:pPr lvl="1">
              <a:buFontTx/>
              <a:buChar char="-"/>
            </a:pPr>
            <a:r>
              <a:rPr lang="el-GR" sz="1100" dirty="0" smtClean="0">
                <a:latin typeface="Cambria" pitchFamily="18" charset="0"/>
              </a:rPr>
              <a:t>Η </a:t>
            </a:r>
            <a:r>
              <a:rPr lang="el-GR" sz="1100" dirty="0" err="1" smtClean="0">
                <a:latin typeface="Cambria" pitchFamily="18" charset="0"/>
              </a:rPr>
              <a:t>διαθεματική</a:t>
            </a:r>
            <a:r>
              <a:rPr lang="el-GR" sz="1100" dirty="0" smtClean="0">
                <a:latin typeface="Cambria" pitchFamily="18" charset="0"/>
              </a:rPr>
              <a:t>-διεπιστημονική διάστασή της, με τη συνεργασία εκπαιδευτικών διαφορετικών ειδικοτήτων.</a:t>
            </a:r>
          </a:p>
          <a:p>
            <a:pPr lvl="1">
              <a:buFontTx/>
              <a:buChar char="-"/>
            </a:pPr>
            <a:r>
              <a:rPr lang="el-GR" sz="1100" dirty="0" smtClean="0">
                <a:latin typeface="Cambria" pitchFamily="18" charset="0"/>
              </a:rPr>
              <a:t>Η μεθοδολογία και η αλληλουχία βιωματικών κατά κύριο λόγο, κιναισθητικών δραστηριοτήτων που προωθούν την </a:t>
            </a:r>
            <a:r>
              <a:rPr lang="el-GR" sz="1100" dirty="0" err="1" smtClean="0">
                <a:latin typeface="Cambria" pitchFamily="18" charset="0"/>
              </a:rPr>
              <a:t>ενσυναίσθηση</a:t>
            </a:r>
            <a:r>
              <a:rPr lang="el-GR" sz="1100" dirty="0" smtClean="0">
                <a:latin typeface="Cambria" pitchFamily="18" charset="0"/>
              </a:rPr>
              <a:t>.</a:t>
            </a:r>
          </a:p>
          <a:p>
            <a:pPr lvl="1">
              <a:buFontTx/>
              <a:buChar char="-"/>
            </a:pPr>
            <a:r>
              <a:rPr lang="el-GR" sz="1100" dirty="0" smtClean="0">
                <a:latin typeface="Cambria" pitchFamily="18" charset="0"/>
              </a:rPr>
              <a:t>Η επέκταση της διδασκαλίας σε χώρους και δράσεις που υπερέβησαν το συμβατικό μάθημα στην αίθουσα.</a:t>
            </a:r>
          </a:p>
          <a:p>
            <a:pPr lvl="1">
              <a:buFontTx/>
              <a:buChar char="-"/>
            </a:pPr>
            <a:r>
              <a:rPr lang="el-GR" sz="1100" dirty="0" smtClean="0">
                <a:latin typeface="Cambria" pitchFamily="18" charset="0"/>
              </a:rPr>
              <a:t>Η  συνεργασία των μαθητών/τριών με μέλη της τριτοβάθμιας εκπαίδευσης και αποφοίτους του σχολείου.</a:t>
            </a:r>
          </a:p>
          <a:p>
            <a:pPr lvl="1">
              <a:buFontTx/>
              <a:buChar char="-"/>
            </a:pPr>
            <a:r>
              <a:rPr lang="el-GR" sz="1100" dirty="0" smtClean="0">
                <a:latin typeface="Cambria" pitchFamily="18" charset="0"/>
              </a:rPr>
              <a:t>Η υποστήριξη και ενίσχυση της διδασκαλίας από την τεχνολογία για εξατομικευμένη αλλά και ομαδική – συνεργατική μάθηση, βιωματικές προσεγγίσεις, προσωπική εμπλοκή των μαθητών/τριών στην εκπαιδευτική διαδικασία, επικοινωνία μεταξύ τους αλλά και με τους εκπαιδευτικούς και τους ειδικούς, επίτευξη γνωστικών και </a:t>
            </a:r>
            <a:r>
              <a:rPr lang="el-GR" sz="1100" dirty="0" err="1" smtClean="0">
                <a:latin typeface="Cambria" pitchFamily="18" charset="0"/>
              </a:rPr>
              <a:t>μεταγνωστικών</a:t>
            </a:r>
            <a:r>
              <a:rPr lang="el-GR" sz="1100" dirty="0" smtClean="0">
                <a:latin typeface="Cambria" pitchFamily="18" charset="0"/>
              </a:rPr>
              <a:t> στόχων.</a:t>
            </a:r>
          </a:p>
          <a:p>
            <a:pPr lvl="1">
              <a:buFontTx/>
              <a:buChar char="-"/>
            </a:pPr>
            <a:r>
              <a:rPr lang="el-GR" sz="1100" dirty="0" smtClean="0">
                <a:latin typeface="Cambria" pitchFamily="18" charset="0"/>
              </a:rPr>
              <a:t>Ότι υπηρετεί ένα παγκόσμιο όραμα με μέσο τη γνώση και την </a:t>
            </a:r>
            <a:r>
              <a:rPr lang="el-GR" sz="1100" dirty="0" err="1" smtClean="0">
                <a:latin typeface="Cambria" pitchFamily="18" charset="0"/>
              </a:rPr>
              <a:t>ενσυναίσθηση</a:t>
            </a:r>
            <a:r>
              <a:rPr lang="el-GR" sz="1100" dirty="0" smtClean="0">
                <a:latin typeface="Cambria" pitchFamily="18" charset="0"/>
              </a:rPr>
              <a:t>. </a:t>
            </a:r>
          </a:p>
          <a:p>
            <a:pPr lvl="1">
              <a:buFontTx/>
              <a:buChar char="-"/>
            </a:pPr>
            <a:r>
              <a:rPr lang="el-GR" sz="1100" dirty="0" smtClean="0">
                <a:latin typeface="Cambria" pitchFamily="18" charset="0"/>
              </a:rPr>
              <a:t>Οι πολλές και διαφορετικές δυνατότητες </a:t>
            </a:r>
            <a:r>
              <a:rPr lang="el-GR" sz="1100" dirty="0" err="1" smtClean="0">
                <a:latin typeface="Cambria" pitchFamily="18" charset="0"/>
              </a:rPr>
              <a:t>επανάχρησης</a:t>
            </a:r>
            <a:r>
              <a:rPr lang="el-GR" sz="1100" dirty="0" smtClean="0">
                <a:latin typeface="Cambria" pitchFamily="18" charset="0"/>
              </a:rPr>
              <a:t> και </a:t>
            </a:r>
            <a:r>
              <a:rPr lang="el-GR" sz="1100" dirty="0" err="1" smtClean="0">
                <a:latin typeface="Cambria" pitchFamily="18" charset="0"/>
              </a:rPr>
              <a:t>επεκτασιμότητάς</a:t>
            </a:r>
            <a:r>
              <a:rPr lang="el-GR" sz="1100" dirty="0" smtClean="0">
                <a:latin typeface="Cambria" pitchFamily="18" charset="0"/>
              </a:rPr>
              <a:t> της.</a:t>
            </a:r>
          </a:p>
          <a:p>
            <a:pPr lvl="1">
              <a:buFontTx/>
              <a:buChar char="-"/>
            </a:pPr>
            <a:r>
              <a:rPr lang="el-GR" sz="1100" dirty="0" smtClean="0">
                <a:latin typeface="Cambria" pitchFamily="18" charset="0"/>
              </a:rPr>
              <a:t>Η δημιουργία από τους/τις μαθητές/</a:t>
            </a:r>
            <a:r>
              <a:rPr lang="el-GR" sz="1100" dirty="0" err="1" smtClean="0">
                <a:latin typeface="Cambria" pitchFamily="18" charset="0"/>
              </a:rPr>
              <a:t>τριες</a:t>
            </a:r>
            <a:r>
              <a:rPr lang="el-GR" sz="1100" dirty="0" smtClean="0">
                <a:latin typeface="Cambria" pitchFamily="18" charset="0"/>
              </a:rPr>
              <a:t> νέου ψηφιακού υλικού που μπορεί να αξιοποιηθεί εφεξής ως εκπαιδευτικό υλικό.</a:t>
            </a:r>
            <a:r>
              <a:rPr lang="en-GB" sz="1100" dirty="0" smtClean="0">
                <a:latin typeface="Cambria" pitchFamily="18" charset="0"/>
              </a:rPr>
              <a:t> </a:t>
            </a:r>
            <a:r>
              <a:rPr lang="el-GR" sz="1100" dirty="0" smtClean="0">
                <a:latin typeface="Cambria" pitchFamily="18" charset="0"/>
              </a:rPr>
              <a:t>(</a:t>
            </a:r>
            <a:r>
              <a:rPr lang="en-GB" sz="1100" dirty="0" smtClean="0">
                <a:latin typeface="Cambria" pitchFamily="18" charset="0"/>
                <a:hlinkClick r:id="rId2"/>
              </a:rPr>
              <a:t>http</a:t>
            </a:r>
            <a:r>
              <a:rPr lang="en-GB" sz="1100" dirty="0">
                <a:latin typeface="Cambria" pitchFamily="18" charset="0"/>
                <a:hlinkClick r:id="rId2"/>
              </a:rPr>
              <a:t>://</a:t>
            </a:r>
            <a:r>
              <a:rPr lang="en-GB" sz="1100" dirty="0" smtClean="0">
                <a:latin typeface="Cambria" pitchFamily="18" charset="0"/>
                <a:hlinkClick r:id="rId2"/>
              </a:rPr>
              <a:t>europeanschoolradio.eu/el/archives/production/2600</a:t>
            </a:r>
            <a:r>
              <a:rPr lang="el-GR" sz="1100" dirty="0" smtClean="0">
                <a:latin typeface="Cambria" pitchFamily="18" charset="0"/>
              </a:rPr>
              <a:t> και </a:t>
            </a:r>
            <a:r>
              <a:rPr lang="en-GB" sz="1100" dirty="0">
                <a:latin typeface="Cambria" pitchFamily="18" charset="0"/>
                <a:hlinkClick r:id="rId3"/>
              </a:rPr>
              <a:t>http://</a:t>
            </a:r>
            <a:r>
              <a:rPr lang="en-GB" sz="1100" dirty="0" smtClean="0">
                <a:latin typeface="Cambria" pitchFamily="18" charset="0"/>
                <a:hlinkClick r:id="rId3"/>
              </a:rPr>
              <a:t>ppl.pplpamak.eu/ppl/index.php/2016-05-01-19-10-51/video/40-</a:t>
            </a:r>
            <a:r>
              <a:rPr lang="el-GR" sz="1100" dirty="0" smtClean="0">
                <a:latin typeface="Cambria" pitchFamily="18" charset="0"/>
              </a:rPr>
              <a:t>)</a:t>
            </a:r>
          </a:p>
          <a:p>
            <a:pPr lvl="1">
              <a:buFontTx/>
              <a:buChar char="-"/>
            </a:pPr>
            <a:r>
              <a:rPr lang="el-GR" sz="1100" dirty="0" smtClean="0">
                <a:latin typeface="Cambria" pitchFamily="18" charset="0"/>
              </a:rPr>
              <a:t>Η δημιουργία από τους/τις </a:t>
            </a:r>
            <a:r>
              <a:rPr lang="el-GR" sz="1100" dirty="0">
                <a:latin typeface="Cambria" pitchFamily="18" charset="0"/>
              </a:rPr>
              <a:t>εκπαιδευτικούς νέου ψηφιακού υλικού που μπορεί να αξιοποιηθεί εφεξής ως εκπαιδευτικό υλικό </a:t>
            </a:r>
            <a:r>
              <a:rPr lang="en-GB" sz="1100" b="1" dirty="0" smtClean="0">
                <a:latin typeface="Cambria" pitchFamily="18" charset="0"/>
              </a:rPr>
              <a:t>(</a:t>
            </a:r>
            <a:r>
              <a:rPr lang="el-GR" sz="1100" b="1" dirty="0" smtClean="0">
                <a:latin typeface="Cambria" pitchFamily="18" charset="0"/>
              </a:rPr>
              <a:t>Αίσωπος: </a:t>
            </a:r>
            <a:r>
              <a:rPr lang="en-GB" sz="1100" b="1" dirty="0" smtClean="0">
                <a:latin typeface="Cambria" pitchFamily="18" charset="0"/>
              </a:rPr>
              <a:t>http</a:t>
            </a:r>
            <a:r>
              <a:rPr lang="en-GB" sz="1100" b="1" dirty="0">
                <a:latin typeface="Cambria" pitchFamily="18" charset="0"/>
              </a:rPr>
              <a:t>://</a:t>
            </a:r>
            <a:r>
              <a:rPr lang="en-GB" sz="1100" b="1" dirty="0" smtClean="0">
                <a:latin typeface="Cambria" pitchFamily="18" charset="0"/>
              </a:rPr>
              <a:t>aesop.iep.edu.gr/node/27295</a:t>
            </a:r>
            <a:r>
              <a:rPr lang="el-GR" sz="1100" b="1" dirty="0" smtClean="0">
                <a:latin typeface="Cambria" pitchFamily="18" charset="0"/>
              </a:rPr>
              <a:t>)</a:t>
            </a:r>
            <a:r>
              <a:rPr lang="el-GR" sz="1100" dirty="0" smtClean="0">
                <a:latin typeface="Cambria" pitchFamily="18" charset="0"/>
              </a:rPr>
              <a:t>.</a:t>
            </a:r>
            <a:r>
              <a:rPr lang="el-GR" sz="1100" b="1" dirty="0" smtClean="0">
                <a:latin typeface="Cambria" pitchFamily="18" charset="0"/>
              </a:rPr>
              <a:t> </a:t>
            </a:r>
          </a:p>
          <a:p>
            <a:pPr lvl="1"/>
            <a:r>
              <a:rPr lang="el-GR" sz="1100" b="1" dirty="0" smtClean="0">
                <a:latin typeface="Cambria" pitchFamily="18" charset="0"/>
              </a:rPr>
              <a:t>Προστιθέμενη αξία: </a:t>
            </a:r>
            <a:r>
              <a:rPr lang="el-GR" sz="1100" dirty="0" smtClean="0">
                <a:latin typeface="Cambria" pitchFamily="18" charset="0"/>
              </a:rPr>
              <a:t>Η </a:t>
            </a:r>
            <a:r>
              <a:rPr lang="el-GR" sz="1100" dirty="0">
                <a:latin typeface="Cambria" pitchFamily="18" charset="0"/>
              </a:rPr>
              <a:t>άμεση, προσωπική εμπλοκή των μαθητών/-τριών, η δημιουργική συνεργασία τους και η κατασκευή νέας γνώσης από τους/τις ίδιους/-ες με τη χρήση σύγχρονων ψηφιακών μέσων.</a:t>
            </a:r>
          </a:p>
          <a:p>
            <a:pPr lvl="1"/>
            <a:endParaRPr lang="el-GR" sz="1200" b="1" dirty="0" smtClean="0">
              <a:latin typeface="Cambria" pitchFamily="18" charset="0"/>
            </a:endParaRPr>
          </a:p>
          <a:p>
            <a:pPr>
              <a:spcBef>
                <a:spcPts val="300"/>
              </a:spcBef>
            </a:pPr>
            <a:r>
              <a:rPr lang="el-GR" sz="1200" dirty="0">
                <a:latin typeface="Cambria" pitchFamily="18" charset="0"/>
              </a:rPr>
              <a:t>      </a:t>
            </a:r>
          </a:p>
        </p:txBody>
      </p:sp>
    </p:spTree>
    <p:extLst>
      <p:ext uri="{BB962C8B-B14F-4D97-AF65-F5344CB8AC3E}">
        <p14:creationId xmlns:p14="http://schemas.microsoft.com/office/powerpoint/2010/main" val="32744308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50</a:t>
            </a:fld>
            <a:endParaRPr lang="en-US" dirty="0"/>
          </a:p>
        </p:txBody>
      </p:sp>
      <p:sp>
        <p:nvSpPr>
          <p:cNvPr id="7" name="Content Placeholder 6"/>
          <p:cNvSpPr>
            <a:spLocks noGrp="1"/>
          </p:cNvSpPr>
          <p:nvPr>
            <p:ph sz="half" idx="2"/>
          </p:nvPr>
        </p:nvSpPr>
        <p:spPr>
          <a:xfrm>
            <a:off x="497941" y="516047"/>
            <a:ext cx="8166225" cy="4209861"/>
          </a:xfrm>
        </p:spPr>
        <p:txBody>
          <a:bodyPr>
            <a:normAutofit fontScale="77500" lnSpcReduction="20000"/>
          </a:bodyPr>
          <a:lstStyle/>
          <a:p>
            <a:r>
              <a:rPr lang="el-GR" b="1" dirty="0"/>
              <a:t>ΔΡΑΣΤΗΡΙΟΤΗΤΑ  </a:t>
            </a:r>
            <a:r>
              <a:rPr lang="el-GR" b="1" dirty="0" smtClean="0"/>
              <a:t>12: [Δημιουργία ραδιοφωνικής εκπομπής]</a:t>
            </a:r>
            <a:endParaRPr lang="el-GR" sz="2000" dirty="0"/>
          </a:p>
          <a:p>
            <a:pPr lvl="1" algn="just">
              <a:buFont typeface="Arial" pitchFamily="34" charset="0"/>
              <a:buChar char="•"/>
            </a:pPr>
            <a:r>
              <a:rPr lang="el-GR" sz="2400" dirty="0"/>
              <a:t>Διάρκεια: </a:t>
            </a:r>
            <a:r>
              <a:rPr lang="el-GR" sz="2400" dirty="0" smtClean="0"/>
              <a:t>ώρες εκτός σχολικού ωραρίου, 2 </a:t>
            </a:r>
            <a:r>
              <a:rPr lang="el-GR" sz="2400" dirty="0" err="1" smtClean="0"/>
              <a:t>δ.ώ</a:t>
            </a:r>
            <a:r>
              <a:rPr lang="el-GR" sz="2400" dirty="0" smtClean="0"/>
              <a:t>. του Ομίλου Αγγλικών, 2 δίωρες συναντήσεις του Προγράμματος με θέμα τον Κινηματογράφο</a:t>
            </a:r>
            <a:endParaRPr lang="el-GR" sz="2400" dirty="0"/>
          </a:p>
          <a:p>
            <a:pPr lvl="1" algn="just">
              <a:buFont typeface="Arial" pitchFamily="34" charset="0"/>
              <a:buChar char="•"/>
            </a:pPr>
            <a:r>
              <a:rPr lang="el-GR" sz="2400" dirty="0"/>
              <a:t>Είδος δραστηριότητας: </a:t>
            </a:r>
            <a:r>
              <a:rPr lang="el-GR" sz="2400" dirty="0" smtClean="0"/>
              <a:t>συγγραφή σεναρίου ραδιοφωνικής εκπομπής στην αγγλική γλώσσα, επιλογή μουσικής για την ραδιοφωνική εκπομπή, ηχογράφηση ραδιοφωνικής εκπομπής</a:t>
            </a:r>
            <a:endParaRPr lang="el-GR" sz="2400" dirty="0"/>
          </a:p>
          <a:p>
            <a:pPr lvl="1" algn="just">
              <a:buFont typeface="Arial" pitchFamily="34" charset="0"/>
              <a:buChar char="•"/>
            </a:pPr>
            <a:r>
              <a:rPr lang="el-GR" sz="2400" dirty="0"/>
              <a:t>Οργάνωση τάξης: </a:t>
            </a:r>
            <a:r>
              <a:rPr lang="el-GR" sz="2400" dirty="0" smtClean="0"/>
              <a:t>εργασία </a:t>
            </a:r>
            <a:r>
              <a:rPr lang="el-GR" sz="2400" dirty="0"/>
              <a:t>σε </a:t>
            </a:r>
            <a:r>
              <a:rPr lang="el-GR" sz="2400" dirty="0" smtClean="0"/>
              <a:t>ομάδες</a:t>
            </a:r>
            <a:endParaRPr lang="el-GR" sz="2400" dirty="0"/>
          </a:p>
          <a:p>
            <a:pPr lvl="1" algn="just">
              <a:buFont typeface="Arial" pitchFamily="34" charset="0"/>
              <a:buChar char="•"/>
            </a:pPr>
            <a:r>
              <a:rPr lang="el-GR" sz="2400" dirty="0"/>
              <a:t>Ρόλος του διδάσκοντα: </a:t>
            </a:r>
            <a:r>
              <a:rPr lang="el-GR" sz="2400" dirty="0" smtClean="0"/>
              <a:t>διδακτικός, ενθαρρυντικός, υποστηρικτικός, συμβουλευτικός, </a:t>
            </a:r>
            <a:r>
              <a:rPr lang="el-GR" sz="2400" dirty="0" err="1" smtClean="0"/>
              <a:t>διευκολυντικός</a:t>
            </a:r>
            <a:endParaRPr lang="el-GR" sz="2400" dirty="0"/>
          </a:p>
          <a:p>
            <a:pPr lvl="1" algn="just">
              <a:buFont typeface="Arial" pitchFamily="34" charset="0"/>
              <a:buChar char="•"/>
            </a:pPr>
            <a:r>
              <a:rPr lang="el-GR" sz="2400" dirty="0"/>
              <a:t>Σύνδεση με τον διδακτικό στόχο: </a:t>
            </a:r>
            <a:r>
              <a:rPr lang="el-GR" sz="2400" dirty="0" smtClean="0"/>
              <a:t>οι μαθητές/</a:t>
            </a:r>
            <a:r>
              <a:rPr lang="el-GR" sz="2400" dirty="0" err="1" smtClean="0"/>
              <a:t>τριες</a:t>
            </a:r>
            <a:endParaRPr lang="el-GR" sz="2400" dirty="0" smtClean="0"/>
          </a:p>
          <a:p>
            <a:pPr marL="237744" lvl="2" indent="0" algn="just">
              <a:buNone/>
            </a:pPr>
            <a:r>
              <a:rPr lang="el-GR" sz="2200" dirty="0" smtClean="0"/>
              <a:t>-ασκούνται στη χρήση των κατάλληλων για τη δημιουργία μιας ραδιοφωνικής εκπομπής ψηφιακών μέσων,</a:t>
            </a:r>
          </a:p>
          <a:p>
            <a:pPr marL="237744" lvl="2" indent="0" algn="just">
              <a:buNone/>
            </a:pPr>
            <a:r>
              <a:rPr lang="el-GR" sz="2200" dirty="0" smtClean="0"/>
              <a:t>-αξιοποιούν την εκπομπή ως μέσο δημοσιοποίησης/δημόσιας παρέμβασης, έκφρασης και καλλιτεχνικής δημιουργίας,</a:t>
            </a:r>
          </a:p>
          <a:p>
            <a:pPr marL="237744" lvl="2" indent="0" algn="just">
              <a:buNone/>
            </a:pPr>
            <a:r>
              <a:rPr lang="el-GR" sz="2200" dirty="0" smtClean="0"/>
              <a:t>-μαθαίνουν να εργάζονται ομαδικά,</a:t>
            </a:r>
          </a:p>
          <a:p>
            <a:pPr marL="237744" lvl="2" indent="0" algn="just">
              <a:buNone/>
            </a:pPr>
            <a:r>
              <a:rPr lang="el-GR" sz="2200" dirty="0" smtClean="0"/>
              <a:t>-αξιοποιούν νέους κώδικες επικοινωνίας, ώστε να μετατραπούν από καταναλωτές σε δημιουργούς ψηφιακών μηνυμάτων.</a:t>
            </a:r>
          </a:p>
          <a:p>
            <a:pPr lvl="1">
              <a:buFont typeface="Arial" pitchFamily="34" charset="0"/>
              <a:buChar char="•"/>
            </a:pPr>
            <a:endParaRPr lang="el-GR" sz="2400" dirty="0"/>
          </a:p>
          <a:p>
            <a:endParaRPr lang="el-G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ingle Corner Rectangle 8"/>
          <p:cNvSpPr/>
          <p:nvPr/>
        </p:nvSpPr>
        <p:spPr>
          <a:xfrm>
            <a:off x="2743200" y="1034544"/>
            <a:ext cx="5800299" cy="372664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22" name="Content Placeholder 21"/>
          <p:cNvSpPr>
            <a:spLocks noGrp="1"/>
          </p:cNvSpPr>
          <p:nvPr>
            <p:ph sz="quarter" idx="4"/>
          </p:nvPr>
        </p:nvSpPr>
        <p:spPr>
          <a:xfrm>
            <a:off x="2884867" y="1145628"/>
            <a:ext cx="5754165" cy="3563006"/>
          </a:xfrm>
        </p:spPr>
        <p:txBody>
          <a:bodyPr>
            <a:noAutofit/>
          </a:bodyPr>
          <a:lstStyle/>
          <a:p>
            <a:pPr marL="0" lvl="2"/>
            <a:r>
              <a:rPr lang="el-GR" sz="1100" dirty="0" smtClean="0"/>
              <a:t>Είμαστε στον αέρα! Από την ενότητα «Αντί επιλόγου... σχέδια εργασίας!» του σχολικού βιβλίου Μουσικής Γ΄ Γυμνασίου </a:t>
            </a:r>
            <a:r>
              <a:rPr lang="el-GR" sz="1100" dirty="0" smtClean="0">
                <a:latin typeface="Cambria" pitchFamily="18" charset="0"/>
              </a:rPr>
              <a:t>(</a:t>
            </a:r>
            <a:r>
              <a:rPr lang="en-GB" sz="1100" dirty="0" smtClean="0">
                <a:latin typeface="Cambria" pitchFamily="18" charset="0"/>
                <a:hlinkClick r:id="rId2"/>
              </a:rPr>
              <a:t>http</a:t>
            </a:r>
            <a:r>
              <a:rPr lang="el-GR" sz="1100" dirty="0" smtClean="0">
                <a:latin typeface="Cambria" pitchFamily="18" charset="0"/>
                <a:hlinkClick r:id="rId2"/>
              </a:rPr>
              <a:t>://</a:t>
            </a:r>
            <a:r>
              <a:rPr lang="en-GB" sz="1100" dirty="0" err="1" smtClean="0">
                <a:latin typeface="Cambria" pitchFamily="18" charset="0"/>
                <a:hlinkClick r:id="rId2"/>
              </a:rPr>
              <a:t>ebooks</a:t>
            </a:r>
            <a:r>
              <a:rPr lang="el-GR" sz="1100" dirty="0" smtClean="0">
                <a:latin typeface="Cambria" pitchFamily="18" charset="0"/>
                <a:hlinkClick r:id="rId2"/>
              </a:rPr>
              <a:t>.</a:t>
            </a:r>
            <a:r>
              <a:rPr lang="en-GB" sz="1100" dirty="0" err="1" smtClean="0">
                <a:latin typeface="Cambria" pitchFamily="18" charset="0"/>
                <a:hlinkClick r:id="rId2"/>
              </a:rPr>
              <a:t>edu</a:t>
            </a:r>
            <a:r>
              <a:rPr lang="el-GR" sz="1100" dirty="0" smtClean="0">
                <a:latin typeface="Cambria" pitchFamily="18" charset="0"/>
                <a:hlinkClick r:id="rId2"/>
              </a:rPr>
              <a:t>.</a:t>
            </a:r>
            <a:r>
              <a:rPr lang="en-GB" sz="1100" dirty="0" err="1" smtClean="0">
                <a:latin typeface="Cambria" pitchFamily="18" charset="0"/>
                <a:hlinkClick r:id="rId2"/>
              </a:rPr>
              <a:t>gr</a:t>
            </a:r>
            <a:r>
              <a:rPr lang="el-GR" sz="1100" dirty="0" smtClean="0">
                <a:latin typeface="Cambria" pitchFamily="18" charset="0"/>
                <a:hlinkClick r:id="rId2"/>
              </a:rPr>
              <a:t>/</a:t>
            </a:r>
            <a:r>
              <a:rPr lang="en-GB" sz="1100" dirty="0" smtClean="0">
                <a:latin typeface="Cambria" pitchFamily="18" charset="0"/>
                <a:hlinkClick r:id="rId2"/>
              </a:rPr>
              <a:t>modules</a:t>
            </a:r>
            <a:r>
              <a:rPr lang="el-GR" sz="1100" dirty="0" smtClean="0">
                <a:latin typeface="Cambria" pitchFamily="18" charset="0"/>
                <a:hlinkClick r:id="rId2"/>
              </a:rPr>
              <a:t>/</a:t>
            </a:r>
            <a:r>
              <a:rPr lang="en-GB" sz="1100" dirty="0" err="1" smtClean="0">
                <a:latin typeface="Cambria" pitchFamily="18" charset="0"/>
                <a:hlinkClick r:id="rId2"/>
              </a:rPr>
              <a:t>ebook</a:t>
            </a:r>
            <a:r>
              <a:rPr lang="el-GR" sz="1100" dirty="0" smtClean="0">
                <a:latin typeface="Cambria" pitchFamily="18" charset="0"/>
                <a:hlinkClick r:id="rId2"/>
              </a:rPr>
              <a:t>/</a:t>
            </a:r>
            <a:r>
              <a:rPr lang="en-GB" sz="1100" dirty="0" smtClean="0">
                <a:latin typeface="Cambria" pitchFamily="18" charset="0"/>
                <a:hlinkClick r:id="rId2"/>
              </a:rPr>
              <a:t>show</a:t>
            </a:r>
            <a:r>
              <a:rPr lang="el-GR" sz="1100" dirty="0" smtClean="0">
                <a:latin typeface="Cambria" pitchFamily="18" charset="0"/>
                <a:hlinkClick r:id="rId2"/>
              </a:rPr>
              <a:t>.</a:t>
            </a:r>
            <a:r>
              <a:rPr lang="en-GB" sz="1100" dirty="0" err="1" smtClean="0">
                <a:latin typeface="Cambria" pitchFamily="18" charset="0"/>
                <a:hlinkClick r:id="rId2"/>
              </a:rPr>
              <a:t>php</a:t>
            </a:r>
            <a:r>
              <a:rPr lang="el-GR" sz="1100" dirty="0" smtClean="0">
                <a:latin typeface="Cambria" pitchFamily="18" charset="0"/>
                <a:hlinkClick r:id="rId2"/>
              </a:rPr>
              <a:t>/</a:t>
            </a:r>
            <a:r>
              <a:rPr lang="en-GB" sz="1100" dirty="0" smtClean="0">
                <a:latin typeface="Cambria" pitchFamily="18" charset="0"/>
                <a:hlinkClick r:id="rId2"/>
              </a:rPr>
              <a:t>DSGYM</a:t>
            </a:r>
            <a:r>
              <a:rPr lang="el-GR" sz="1100" dirty="0" smtClean="0">
                <a:latin typeface="Cambria" pitchFamily="18" charset="0"/>
                <a:hlinkClick r:id="rId2"/>
              </a:rPr>
              <a:t>-</a:t>
            </a:r>
            <a:r>
              <a:rPr lang="en-GB" sz="1100" dirty="0" smtClean="0">
                <a:latin typeface="Cambria" pitchFamily="18" charset="0"/>
                <a:hlinkClick r:id="rId2"/>
              </a:rPr>
              <a:t>C</a:t>
            </a:r>
            <a:r>
              <a:rPr lang="el-GR" sz="1100" dirty="0" smtClean="0">
                <a:latin typeface="Cambria" pitchFamily="18" charset="0"/>
                <a:hlinkClick r:id="rId2"/>
              </a:rPr>
              <a:t>114/69/563,2185/</a:t>
            </a:r>
            <a:r>
              <a:rPr lang="el-GR" sz="1100" dirty="0" smtClean="0">
                <a:latin typeface="Cambria" pitchFamily="18" charset="0"/>
              </a:rPr>
              <a:t>)</a:t>
            </a:r>
          </a:p>
          <a:p>
            <a:pPr marL="0" lvl="2"/>
            <a:r>
              <a:rPr lang="en-US" sz="1100" dirty="0" smtClean="0">
                <a:latin typeface="Cambria" pitchFamily="18" charset="0"/>
              </a:rPr>
              <a:t>European School Radio, Wiki </a:t>
            </a:r>
            <a:r>
              <a:rPr lang="en-US" sz="1100" dirty="0" smtClean="0"/>
              <a:t>– </a:t>
            </a:r>
            <a:r>
              <a:rPr lang="el-GR" sz="1100" dirty="0" smtClean="0"/>
              <a:t>Οδηγός συμμετοχής</a:t>
            </a:r>
            <a:r>
              <a:rPr lang="en-US" sz="1100" dirty="0" smtClean="0"/>
              <a:t>: </a:t>
            </a:r>
            <a:r>
              <a:rPr lang="en-US" sz="1100" u="sng" dirty="0" smtClean="0">
                <a:latin typeface="Cambria" pitchFamily="18" charset="0"/>
              </a:rPr>
              <a:t>https://sites.google.com/site/esrhelp/</a:t>
            </a:r>
            <a:endParaRPr lang="el-GR" sz="1100" u="sng" dirty="0" smtClean="0">
              <a:latin typeface="Cambria" pitchFamily="18" charset="0"/>
            </a:endParaRPr>
          </a:p>
          <a:p>
            <a:pPr marL="0" lvl="2"/>
            <a:r>
              <a:rPr lang="en-US" sz="1100" dirty="0" smtClean="0">
                <a:latin typeface="Cambria" pitchFamily="18" charset="0"/>
              </a:rPr>
              <a:t>European School Radio</a:t>
            </a:r>
            <a:r>
              <a:rPr lang="el-GR" sz="1100" dirty="0" smtClean="0">
                <a:latin typeface="Cambria" pitchFamily="18" charset="0"/>
              </a:rPr>
              <a:t>, </a:t>
            </a:r>
            <a:r>
              <a:rPr lang="el-GR" sz="1100" dirty="0" smtClean="0"/>
              <a:t>Υλικοτεχνικός εξοπλισμός για διαδικτυακή ραδιοφωνική παραγωγή:  </a:t>
            </a:r>
            <a:r>
              <a:rPr lang="el-GR" sz="1100" u="sng" dirty="0" smtClean="0">
                <a:hlinkClick r:id="rId3"/>
              </a:rPr>
              <a:t>http://europeanschoolradio.eu/el/course-category/elearningel</a:t>
            </a:r>
            <a:endParaRPr lang="el-GR" sz="1100" u="sng" dirty="0" smtClean="0"/>
          </a:p>
          <a:p>
            <a:pPr marL="0" lvl="2"/>
            <a:r>
              <a:rPr lang="en-US" sz="1100" dirty="0" smtClean="0">
                <a:latin typeface="Cambria" pitchFamily="18" charset="0"/>
              </a:rPr>
              <a:t>European School Radio</a:t>
            </a:r>
            <a:r>
              <a:rPr lang="el-GR" sz="1100" dirty="0" smtClean="0">
                <a:latin typeface="Cambria" pitchFamily="18" charset="0"/>
              </a:rPr>
              <a:t>, </a:t>
            </a:r>
            <a:r>
              <a:rPr lang="el-GR" sz="1100" dirty="0" smtClean="0"/>
              <a:t>Εγχειρίδια οδηγιών χρήστη: </a:t>
            </a:r>
            <a:r>
              <a:rPr lang="el-GR" sz="1100" u="sng" dirty="0" smtClean="0">
                <a:hlinkClick r:id="rId4"/>
              </a:rPr>
              <a:t>https://bit.ly/2OgzaWh</a:t>
            </a:r>
            <a:endParaRPr lang="el-GR" sz="1100" u="sng" dirty="0" smtClean="0"/>
          </a:p>
          <a:p>
            <a:pPr marL="0" lvl="2"/>
            <a:r>
              <a:rPr lang="en-US" sz="1100" dirty="0" smtClean="0">
                <a:latin typeface="Cambria" pitchFamily="18" charset="0"/>
              </a:rPr>
              <a:t>European School Radio, </a:t>
            </a:r>
            <a:r>
              <a:rPr lang="el-GR" sz="1100" dirty="0" smtClean="0">
                <a:latin typeface="Cambria" pitchFamily="18" charset="0"/>
              </a:rPr>
              <a:t>Φόρουμ υποστήριξης</a:t>
            </a:r>
            <a:r>
              <a:rPr lang="en-US" sz="1100" dirty="0" smtClean="0">
                <a:latin typeface="Cambria" pitchFamily="18" charset="0"/>
              </a:rPr>
              <a:t>: </a:t>
            </a:r>
            <a:r>
              <a:rPr lang="en-US" sz="1100" u="sng" dirty="0" smtClean="0">
                <a:latin typeface="Cambria" pitchFamily="18" charset="0"/>
                <a:hlinkClick r:id="rId5"/>
              </a:rPr>
              <a:t>http://europeanschoolradio.eu/el/%cf%86%cf%8c%cf%81%ce%bf%cf%85%ce%bc-%cf%85%cf%80%ce%bf%cf%83%cf%84%ce%ae%cf%81%ce%b9%ce%be%ce%b7%cf%82</a:t>
            </a:r>
            <a:endParaRPr lang="el-GR" sz="1100" u="sng" dirty="0" smtClean="0">
              <a:latin typeface="Cambria" pitchFamily="18" charset="0"/>
            </a:endParaRPr>
          </a:p>
          <a:p>
            <a:pPr marL="0" lvl="2"/>
            <a:r>
              <a:rPr lang="el-GR" sz="1100" dirty="0" smtClean="0"/>
              <a:t>Δημιουργώντας ένα ραδιοφωνικό σποτ - Επεξεργασία ήχου με το λογισμικό επεξεργασίας ήχου </a:t>
            </a:r>
            <a:r>
              <a:rPr lang="en-GB" sz="1100" dirty="0" smtClean="0"/>
              <a:t>Audacity</a:t>
            </a:r>
            <a:r>
              <a:rPr lang="el-GR" sz="1100" dirty="0" smtClean="0"/>
              <a:t> και </a:t>
            </a:r>
            <a:r>
              <a:rPr lang="el-GR" sz="1100" dirty="0" err="1" smtClean="0"/>
              <a:t>ιστοεξερεύνηση</a:t>
            </a:r>
            <a:r>
              <a:rPr lang="el-GR" sz="1100" dirty="0" smtClean="0"/>
              <a:t>: </a:t>
            </a:r>
            <a:r>
              <a:rPr lang="el-GR" sz="1100" u="sng" dirty="0" smtClean="0">
                <a:hlinkClick r:id="rId6"/>
              </a:rPr>
              <a:t>http://aesop.iep.edu.gr/node/23739</a:t>
            </a:r>
            <a:endParaRPr lang="el-GR" sz="1100" u="sng" dirty="0" smtClean="0"/>
          </a:p>
          <a:p>
            <a:pPr marL="0" lvl="2"/>
            <a:r>
              <a:rPr lang="el-GR" sz="1100" dirty="0" smtClean="0"/>
              <a:t>Υπουργείο Εθνικής Παιδείας και Θρησκευμάτων, </a:t>
            </a:r>
            <a:r>
              <a:rPr lang="en-US" sz="1100" dirty="0" smtClean="0"/>
              <a:t>ADOBE Premier CS</a:t>
            </a:r>
            <a:r>
              <a:rPr lang="el-GR" sz="1100" dirty="0" smtClean="0"/>
              <a:t>3. Τετράδιο Μαθητή: </a:t>
            </a:r>
            <a:r>
              <a:rPr lang="el-GR" sz="1100" u="sng" dirty="0" smtClean="0">
                <a:hlinkClick r:id="rId7"/>
              </a:rPr>
              <a:t>http://reader.ekt.gr/bookReader/show/index.php?lib=EDULLL&amp;item=1457&amp;bitstream=1457_01#page/1/mode/2up</a:t>
            </a:r>
            <a:endParaRPr lang="el-GR" sz="1100"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51</a:t>
            </a:fld>
            <a:endParaRPr lang="en-US" dirty="0"/>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t>Ψηφιακό Εκπαιδευτικό Περιεχόμενο:</a:t>
            </a:r>
            <a:endParaRPr lang="el-GR" sz="2400" dirty="0"/>
          </a:p>
        </p:txBody>
      </p:sp>
      <p:pic>
        <p:nvPicPr>
          <p:cNvPr id="7170" name="Picture 2"/>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bwMode="auto">
          <a:xfrm>
            <a:off x="393671" y="1217113"/>
            <a:ext cx="2049492" cy="15351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Grp="1" noChangeAspect="1" noChangeArrowheads="1"/>
          </p:cNvPicPr>
          <p:nvPr>
            <p:ph sz="half" idx="13"/>
          </p:nvPr>
        </p:nvPicPr>
        <p:blipFill>
          <a:blip r:embed="rId9">
            <a:extLst>
              <a:ext uri="{28A0092B-C50C-407E-A947-70E740481C1C}">
                <a14:useLocalDpi xmlns:a14="http://schemas.microsoft.com/office/drawing/2010/main" val="0"/>
              </a:ext>
            </a:extLst>
          </a:blip>
          <a:srcRect/>
          <a:stretch>
            <a:fillRect/>
          </a:stretch>
        </p:blipFill>
        <p:spPr bwMode="auto">
          <a:xfrm>
            <a:off x="389300" y="3089868"/>
            <a:ext cx="2091492" cy="1566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52</a:t>
            </a:fld>
            <a:endParaRPr lang="en-US" dirty="0"/>
          </a:p>
        </p:txBody>
      </p:sp>
      <p:sp>
        <p:nvSpPr>
          <p:cNvPr id="10" name="Content Placeholder 9"/>
          <p:cNvSpPr>
            <a:spLocks noGrp="1"/>
          </p:cNvSpPr>
          <p:nvPr>
            <p:ph sz="half" idx="2"/>
          </p:nvPr>
        </p:nvSpPr>
        <p:spPr/>
        <p:txBody>
          <a:bodyPr>
            <a:normAutofit fontScale="77500" lnSpcReduction="20000"/>
          </a:bodyPr>
          <a:lstStyle/>
          <a:p>
            <a:pPr lvl="1">
              <a:buFont typeface="Arial" pitchFamily="34" charset="0"/>
              <a:buChar char="•"/>
            </a:pPr>
            <a:r>
              <a:rPr lang="el-GR" sz="4400" dirty="0" smtClean="0"/>
              <a:t>Περιγραφή δραστηριότητας: </a:t>
            </a:r>
            <a:endParaRPr lang="el-GR" sz="4400" dirty="0"/>
          </a:p>
          <a:p>
            <a:pPr lvl="1" algn="just">
              <a:buNone/>
            </a:pPr>
            <a:r>
              <a:rPr lang="el-GR" sz="2100" dirty="0" smtClean="0"/>
              <a:t>Ζητείται από τους μαθητές/</a:t>
            </a:r>
            <a:r>
              <a:rPr lang="el-GR" sz="2100" dirty="0" err="1" smtClean="0"/>
              <a:t>τριες</a:t>
            </a:r>
            <a:r>
              <a:rPr lang="el-GR" sz="2100" dirty="0" smtClean="0"/>
              <a:t> να επιλέξουν τον τρόπο με τον οποίο θα εκφράσουν και θα κοινοποιήσουν αυτά που έμαθαν και βίωσαν κατά τη διάρκεια της συγκεκριμένης ανοιχτής πρακτικής.</a:t>
            </a:r>
          </a:p>
          <a:p>
            <a:pPr lvl="1" algn="just">
              <a:buNone/>
            </a:pPr>
            <a:r>
              <a:rPr lang="el-GR" sz="2100" dirty="0" smtClean="0"/>
              <a:t>Οι  δικοί/</a:t>
            </a:r>
            <a:r>
              <a:rPr lang="el-GR" sz="2100" dirty="0" err="1" smtClean="0"/>
              <a:t>ές</a:t>
            </a:r>
            <a:r>
              <a:rPr lang="el-GR" sz="2100" dirty="0" smtClean="0"/>
              <a:t> μας μαθητές/</a:t>
            </a:r>
            <a:r>
              <a:rPr lang="el-GR" sz="2100" dirty="0" err="1" smtClean="0"/>
              <a:t>τριες</a:t>
            </a:r>
            <a:r>
              <a:rPr lang="el-GR" sz="2100" dirty="0" smtClean="0"/>
              <a:t> επέλεξαν τη δημιουργία μιας ραδιοφωνικής εκπομπής στην αγγλική γλώσσα, η οποία θα μεταδιδόταν στο </a:t>
            </a:r>
            <a:r>
              <a:rPr lang="el-GR" sz="2100" dirty="0" err="1" smtClean="0"/>
              <a:t>European</a:t>
            </a:r>
            <a:r>
              <a:rPr lang="el-GR" sz="2100" dirty="0" smtClean="0"/>
              <a:t> </a:t>
            </a:r>
            <a:r>
              <a:rPr lang="el-GR" sz="2100" dirty="0" err="1" smtClean="0"/>
              <a:t>School</a:t>
            </a:r>
            <a:r>
              <a:rPr lang="el-GR" sz="2100" dirty="0" smtClean="0"/>
              <a:t> </a:t>
            </a:r>
            <a:r>
              <a:rPr lang="el-GR" sz="2100" dirty="0" err="1" smtClean="0"/>
              <a:t>Radio</a:t>
            </a:r>
            <a:r>
              <a:rPr lang="el-GR" sz="2100" dirty="0" smtClean="0"/>
              <a:t>:</a:t>
            </a:r>
          </a:p>
          <a:p>
            <a:pPr lvl="1" algn="just">
              <a:buNone/>
            </a:pPr>
            <a:r>
              <a:rPr lang="el-GR" sz="2100" dirty="0" smtClean="0"/>
              <a:t>Χωρίστηκαν σε πέντε ομάδες, αναλαμβάνοντας συγκεκριμένους ρόλους, ανάλογα με τις ιδιαίτερες κλίσεις και τα ενδιαφέροντά τους:</a:t>
            </a:r>
          </a:p>
          <a:p>
            <a:pPr marL="237744" lvl="2" indent="0" algn="just">
              <a:buNone/>
            </a:pPr>
            <a:r>
              <a:rPr lang="en-GB" sz="2100" dirty="0" smtClean="0"/>
              <a:t>- </a:t>
            </a:r>
            <a:r>
              <a:rPr lang="el-GR" sz="2100" dirty="0" smtClean="0"/>
              <a:t>Η πρώτη ομάδα συνέγραψε το σενάριο.</a:t>
            </a:r>
          </a:p>
          <a:p>
            <a:pPr marL="237744" lvl="2" indent="0" algn="just">
              <a:buNone/>
            </a:pPr>
            <a:r>
              <a:rPr lang="en-GB" sz="2100" dirty="0" smtClean="0"/>
              <a:t>- </a:t>
            </a:r>
            <a:r>
              <a:rPr lang="el-GR" sz="2100" dirty="0" smtClean="0"/>
              <a:t>Η δεύτερη ομάδα ανέλαβε την απόδοσή του στην αγγλική γλώσσα.</a:t>
            </a:r>
          </a:p>
          <a:p>
            <a:pPr marL="237744" lvl="2" indent="0" algn="just">
              <a:buNone/>
            </a:pPr>
            <a:r>
              <a:rPr lang="en-GB" sz="2100" dirty="0" smtClean="0"/>
              <a:t>- </a:t>
            </a:r>
            <a:r>
              <a:rPr lang="el-GR" sz="2100" dirty="0" smtClean="0"/>
              <a:t>Η τρίτη ομάδα επέλεξε τη μουσική επένδυση της εκπομπής με βάση το σενάριο.</a:t>
            </a:r>
          </a:p>
          <a:p>
            <a:pPr marL="237744" lvl="2" indent="0" algn="just">
              <a:buNone/>
            </a:pPr>
            <a:r>
              <a:rPr lang="en-GB" sz="2100" dirty="0" smtClean="0"/>
              <a:t>- </a:t>
            </a:r>
            <a:r>
              <a:rPr lang="el-GR" sz="2100" dirty="0" smtClean="0"/>
              <a:t>Η τέταρτη ομάδα ηχογράφησε τη εκπομπή, έκανε το μοντάζ (ηχογραφήσεων και τραγουδιών) και την επεξεργασία του ήχου. Κάποιοι/ες μαθητές/</a:t>
            </a:r>
            <a:r>
              <a:rPr lang="el-GR" sz="2100" dirty="0" err="1" smtClean="0"/>
              <a:t>τριες</a:t>
            </a:r>
            <a:r>
              <a:rPr lang="el-GR" sz="2100" dirty="0" smtClean="0"/>
              <a:t> ανέλαβαν τον ρόλο των εκφωνητών με κριτήριο τόσο το ηχόχρωμα της φωνής τους όσο και την προφορά τους στην αγγλική γλώσσα.</a:t>
            </a:r>
          </a:p>
          <a:p>
            <a:pPr marL="237744" lvl="2" indent="0" algn="just">
              <a:buNone/>
            </a:pPr>
            <a:r>
              <a:rPr lang="en-GB" sz="2100" dirty="0" smtClean="0"/>
              <a:t>- </a:t>
            </a:r>
            <a:r>
              <a:rPr lang="el-GR" sz="2100" dirty="0" smtClean="0"/>
              <a:t>Η πέμπτη ομάδα </a:t>
            </a:r>
            <a:r>
              <a:rPr lang="el-GR" sz="2100" dirty="0" err="1" smtClean="0"/>
              <a:t>οπτικοποίησε</a:t>
            </a:r>
            <a:r>
              <a:rPr lang="el-GR" sz="2100" dirty="0" smtClean="0"/>
              <a:t> την εκπομπή</a:t>
            </a:r>
            <a:r>
              <a:rPr lang="en-GB" sz="2100" dirty="0" smtClean="0"/>
              <a:t> </a:t>
            </a:r>
            <a:endParaRPr lang="el-GR" dirty="0" smtClean="0"/>
          </a:p>
          <a:p>
            <a:pPr marL="0" lvl="1" indent="0">
              <a:buNone/>
            </a:pPr>
            <a:r>
              <a:rPr lang="en-GB" sz="2400" dirty="0">
                <a:hlinkClick r:id="rId2"/>
              </a:rPr>
              <a:t>http://ppl.pplpamak.eu/ppl/index.php/2016-05-01-19-10-51/video/40-</a:t>
            </a:r>
            <a:r>
              <a:rPr lang="en-GB" sz="2400" dirty="0" smtClean="0"/>
              <a:t>.</a:t>
            </a:r>
          </a:p>
          <a:p>
            <a:pPr marL="0" lvl="1" indent="0">
              <a:buNone/>
            </a:pPr>
            <a:endParaRPr lang="el-GR" sz="2400" dirty="0"/>
          </a:p>
        </p:txBody>
      </p:sp>
    </p:spTree>
    <p:extLst>
      <p:ext uri="{BB962C8B-B14F-4D97-AF65-F5344CB8AC3E}">
        <p14:creationId xmlns:p14="http://schemas.microsoft.com/office/powerpoint/2010/main" val="167945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53</a:t>
            </a:fld>
            <a:endParaRPr lang="en-US" dirty="0"/>
          </a:p>
        </p:txBody>
      </p:sp>
      <p:sp>
        <p:nvSpPr>
          <p:cNvPr id="10" name="Content Placeholder 9"/>
          <p:cNvSpPr>
            <a:spLocks noGrp="1"/>
          </p:cNvSpPr>
          <p:nvPr>
            <p:ph sz="half" idx="2"/>
          </p:nvPr>
        </p:nvSpPr>
        <p:spPr/>
        <p:txBody>
          <a:bodyPr>
            <a:normAutofit/>
          </a:bodyPr>
          <a:lstStyle/>
          <a:p>
            <a:pPr lvl="1">
              <a:buFont typeface="Arial" pitchFamily="34" charset="0"/>
              <a:buChar char="•"/>
            </a:pPr>
            <a:r>
              <a:rPr lang="el-GR" sz="2400" dirty="0" smtClean="0"/>
              <a:t>Αποτελέσματα </a:t>
            </a:r>
            <a:r>
              <a:rPr lang="el-GR" sz="2400" dirty="0"/>
              <a:t>της </a:t>
            </a:r>
            <a:r>
              <a:rPr lang="el-GR" sz="2400" dirty="0" smtClean="0"/>
              <a:t>δραστηριότητας:</a:t>
            </a:r>
          </a:p>
          <a:p>
            <a:pPr lvl="1">
              <a:buNone/>
            </a:pPr>
            <a:endParaRPr lang="el-GR" sz="2400" dirty="0" smtClean="0"/>
          </a:p>
          <a:p>
            <a:pPr marL="237744" lvl="2" indent="0" algn="just">
              <a:buNone/>
            </a:pPr>
            <a:r>
              <a:rPr lang="en-GB" dirty="0" smtClean="0"/>
              <a:t>- </a:t>
            </a:r>
            <a:r>
              <a:rPr lang="el-GR" dirty="0" smtClean="0"/>
              <a:t>Η αξιοποίηση του ραδιοφώνου αύξησε τα κίνητρα μάθησης των μαθητών/τριών και τους προσέφερε νέες εμπειρίες γνώσης και συνεργασίας.</a:t>
            </a:r>
          </a:p>
          <a:p>
            <a:pPr marL="237744" lvl="2" indent="0" algn="just">
              <a:buNone/>
            </a:pPr>
            <a:r>
              <a:rPr lang="en-GB" dirty="0" smtClean="0"/>
              <a:t>- </a:t>
            </a:r>
            <a:r>
              <a:rPr lang="el-GR" dirty="0" smtClean="0"/>
              <a:t>Η δημιουργία της ραδιοφωνικής εκπομπής ενεργοποίησε τη φαντασία και τη διαίσθησή τους και τους/τις βοήθησε να εκφραστούν και να κοινοποιήσουν τις γνώσεις, τις σκέψεις και τις απόψεις τους για το πρόβλημα των περιβαλλοντικών προσφύγων.</a:t>
            </a:r>
          </a:p>
          <a:p>
            <a:pPr marL="237744" lvl="2" indent="0" algn="just">
              <a:buNone/>
            </a:pPr>
            <a:r>
              <a:rPr lang="en-GB" dirty="0" smtClean="0"/>
              <a:t>- </a:t>
            </a:r>
            <a:r>
              <a:rPr lang="el-GR" dirty="0" smtClean="0"/>
              <a:t>Στο σενάριο της ραδιοφωνικής τους εκπομπής, ενέταξαν δημιουργικά όσα αποκόμισαν από τις δραστηριότητες που προηγήθηκαν.</a:t>
            </a:r>
          </a:p>
          <a:p>
            <a:pPr marL="237744" lvl="2" indent="0" algn="just">
              <a:buNone/>
            </a:pPr>
            <a:r>
              <a:rPr lang="en-GB" dirty="0" smtClean="0"/>
              <a:t>- </a:t>
            </a:r>
            <a:r>
              <a:rPr lang="el-GR" dirty="0" smtClean="0"/>
              <a:t>Κατέκτησαν τις αναγκαίες για τη δημιουργία ραδιοφωνικής εκπομπής ψηφιακές γνώσεις.</a:t>
            </a:r>
          </a:p>
          <a:p>
            <a:endParaRPr lang="el-GR" sz="2000" dirty="0" smtClean="0"/>
          </a:p>
          <a:p>
            <a:pPr marL="0" lvl="1" indent="0">
              <a:buNone/>
            </a:pPr>
            <a:endParaRPr lang="el-GR" sz="2400" dirty="0"/>
          </a:p>
        </p:txBody>
      </p:sp>
    </p:spTree>
    <p:extLst>
      <p:ext uri="{BB962C8B-B14F-4D97-AF65-F5344CB8AC3E}">
        <p14:creationId xmlns:p14="http://schemas.microsoft.com/office/powerpoint/2010/main" val="167945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54</a:t>
            </a:fld>
            <a:endParaRPr lang="en-US" dirty="0"/>
          </a:p>
        </p:txBody>
      </p:sp>
      <p:sp>
        <p:nvSpPr>
          <p:cNvPr id="7" name="Content Placeholder 6"/>
          <p:cNvSpPr>
            <a:spLocks noGrp="1"/>
          </p:cNvSpPr>
          <p:nvPr>
            <p:ph sz="half" idx="2"/>
          </p:nvPr>
        </p:nvSpPr>
        <p:spPr/>
        <p:txBody>
          <a:bodyPr>
            <a:normAutofit/>
          </a:bodyPr>
          <a:lstStyle/>
          <a:p>
            <a:r>
              <a:rPr lang="el-GR" b="1" dirty="0" smtClean="0"/>
              <a:t>ΠΑΡΑΛΛΗΛΕΣ ΔΡΑΣΤΗΡΙΟΤΗΤΕΣ</a:t>
            </a:r>
            <a:endParaRPr lang="el-GR" dirty="0"/>
          </a:p>
          <a:p>
            <a:pPr lvl="1" algn="just">
              <a:buNone/>
            </a:pPr>
            <a:r>
              <a:rPr lang="el-GR" dirty="0" smtClean="0"/>
              <a:t>Εκτός από τη ραδιοφωνική εκπομπή που αποτελεί και τη βασική δραστηριότητα έκφρασης των μαθητών/τριών,</a:t>
            </a:r>
          </a:p>
          <a:p>
            <a:pPr lvl="1" algn="just">
              <a:buFont typeface="Arial" pitchFamily="34" charset="0"/>
              <a:buChar char="•"/>
            </a:pPr>
            <a:r>
              <a:rPr lang="el-GR" dirty="0" smtClean="0"/>
              <a:t>οι μαθητές/</a:t>
            </a:r>
            <a:r>
              <a:rPr lang="el-GR" dirty="0" err="1" smtClean="0"/>
              <a:t>τριες</a:t>
            </a:r>
            <a:r>
              <a:rPr lang="el-GR" dirty="0" smtClean="0"/>
              <a:t> </a:t>
            </a:r>
            <a:r>
              <a:rPr lang="el-GR" dirty="0" err="1" smtClean="0"/>
              <a:t>οπτικοποίησαν</a:t>
            </a:r>
            <a:r>
              <a:rPr lang="el-GR" dirty="0" smtClean="0"/>
              <a:t> την </a:t>
            </a:r>
            <a:r>
              <a:rPr lang="el-GR" dirty="0" smtClean="0"/>
              <a:t>εκπομπή</a:t>
            </a:r>
            <a:r>
              <a:rPr lang="el-GR" dirty="0"/>
              <a:t>.</a:t>
            </a:r>
            <a:r>
              <a:rPr lang="el-GR" dirty="0" smtClean="0"/>
              <a:t> </a:t>
            </a:r>
          </a:p>
          <a:p>
            <a:pPr lvl="1" algn="just">
              <a:buFont typeface="Arial" pitchFamily="34" charset="0"/>
              <a:buChar char="•"/>
            </a:pPr>
            <a:r>
              <a:rPr lang="el-GR" dirty="0" smtClean="0"/>
              <a:t>Συνέταξαν </a:t>
            </a:r>
            <a:r>
              <a:rPr lang="el-GR" dirty="0" smtClean="0"/>
              <a:t>παραγράφους με ειδική αναφορά στο πρόβλημα των περιβαλλοντικών μεταναστών και προσφύγων, οι οποίες πρότειναν να συμπεριληφθούν στο κείμενο της Ενότητας του μαθήματος της Πολιτικής Παιδείας.</a:t>
            </a:r>
          </a:p>
          <a:p>
            <a:pPr lvl="1" algn="just">
              <a:buFont typeface="Arial" pitchFamily="34" charset="0"/>
              <a:buChar char="•"/>
            </a:pPr>
            <a:r>
              <a:rPr lang="el-GR" dirty="0" smtClean="0"/>
              <a:t>Ομάδα μαθητών που συμπλήρωναν διαδοχικά στίχους έγραψε το ποίημα «Πρόσφυγας-</a:t>
            </a:r>
            <a:r>
              <a:rPr lang="el-GR" dirty="0" err="1" smtClean="0"/>
              <a:t>Λαγόψαρ</a:t>
            </a:r>
            <a:r>
              <a:rPr lang="el-GR" dirty="0" smtClean="0"/>
              <a:t>ο».</a:t>
            </a:r>
            <a:endParaRPr lang="el-GR" sz="2000" dirty="0" smtClean="0"/>
          </a:p>
          <a:p>
            <a:endParaRPr lang="el-G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55</a:t>
            </a:fld>
            <a:endParaRPr lang="en-US" dirty="0"/>
          </a:p>
        </p:txBody>
      </p:sp>
      <p:sp>
        <p:nvSpPr>
          <p:cNvPr id="10" name="Rectangle 9"/>
          <p:cNvSpPr/>
          <p:nvPr/>
        </p:nvSpPr>
        <p:spPr>
          <a:xfrm>
            <a:off x="3084395" y="5390866"/>
            <a:ext cx="6059606" cy="4503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el-GR" sz="1400" dirty="0" smtClean="0"/>
              <a:t>Από την επικοινωνία μέσω </a:t>
            </a:r>
            <a:r>
              <a:rPr lang="el-GR" sz="1400" dirty="0" err="1" smtClean="0"/>
              <a:t>skype</a:t>
            </a:r>
            <a:r>
              <a:rPr lang="el-GR" sz="1400" dirty="0" smtClean="0"/>
              <a:t> με την εκπρόσωπο της Ύπατης Αρμοστείας του ΟΗΕ για τους πρόσφυγες</a:t>
            </a:r>
            <a:endParaRPr lang="el-GR" sz="1400" dirty="0"/>
          </a:p>
        </p:txBody>
      </p:sp>
      <p:pic>
        <p:nvPicPr>
          <p:cNvPr id="2050" name="image42.png" descr="C:\Users\User\Pictures\vlcsnap-2018-09-15-02h31m07s051.png"/>
          <p:cNvPicPr>
            <a:picLocks noGrp="1" noChangeAspect="1" noChangeArrowheads="1"/>
          </p:cNvPicPr>
          <p:nvPr>
            <p:ph sz="half" idx="2"/>
          </p:nvPr>
        </p:nvPicPr>
        <p:blipFill>
          <a:blip r:embed="rId2"/>
          <a:srcRect/>
          <a:stretch>
            <a:fillRect/>
          </a:stretch>
        </p:blipFill>
        <p:spPr bwMode="auto">
          <a:xfrm>
            <a:off x="448293" y="204788"/>
            <a:ext cx="8226777" cy="462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140000">
            <a:off x="816119" y="1589388"/>
            <a:ext cx="6901822" cy="1207509"/>
          </a:xfrm>
        </p:spPr>
        <p:txBody>
          <a:bodyPr/>
          <a:lstStyle/>
          <a:p>
            <a:r>
              <a:rPr lang="el-GR" dirty="0" smtClean="0">
                <a:solidFill>
                  <a:schemeClr val="accent3">
                    <a:lumMod val="50000"/>
                  </a:schemeClr>
                </a:solidFill>
                <a:effectLst>
                  <a:outerShdw blurRad="38100" dist="38100" dir="2700000" algn="tl">
                    <a:srgbClr val="000000">
                      <a:alpha val="43137"/>
                    </a:srgbClr>
                  </a:outerShdw>
                </a:effectLst>
              </a:rPr>
              <a:t>ΣΤΟΙΧΕΙΑ ΤΕΚΜΗΡΙΩΣΗΣ ΚΑΙ ΕΠΕΚΤΑΣΗΣ</a:t>
            </a:r>
            <a:endParaRPr lang="el-GR" dirty="0">
              <a:solidFill>
                <a:schemeClr val="accent3">
                  <a:lumMod val="50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2754ED01-E2A0-4C1E-8E21-014B99041579}" type="slidenum">
              <a:rPr lang="en-US" smtClean="0"/>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cap="none" dirty="0" smtClean="0"/>
              <a:t/>
            </a:r>
            <a:br>
              <a:rPr lang="el-GR" cap="none" dirty="0" smtClean="0"/>
            </a:br>
            <a:r>
              <a:rPr lang="el-GR" cap="none" dirty="0" smtClean="0"/>
              <a:t>ΑΠΟΤΕΛΕΣΜΑΤΑ - ΑΝΤΙΚΤΥΠΟΣ</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57</a:t>
            </a:fld>
            <a:endParaRPr lang="en-US" dirty="0"/>
          </a:p>
        </p:txBody>
      </p:sp>
      <p:sp>
        <p:nvSpPr>
          <p:cNvPr id="5" name="Content Placeholder 4"/>
          <p:cNvSpPr>
            <a:spLocks noGrp="1"/>
          </p:cNvSpPr>
          <p:nvPr>
            <p:ph sz="half" idx="2"/>
          </p:nvPr>
        </p:nvSpPr>
        <p:spPr>
          <a:xfrm>
            <a:off x="488887" y="479835"/>
            <a:ext cx="8193386" cy="4237020"/>
          </a:xfrm>
        </p:spPr>
        <p:txBody>
          <a:bodyPr>
            <a:normAutofit fontScale="70000" lnSpcReduction="20000"/>
          </a:bodyPr>
          <a:lstStyle/>
          <a:p>
            <a:pPr lvl="1">
              <a:spcBef>
                <a:spcPts val="600"/>
              </a:spcBef>
              <a:spcAft>
                <a:spcPts val="600"/>
              </a:spcAft>
              <a:buFont typeface="Arial" pitchFamily="34" charset="0"/>
              <a:buChar char="•"/>
            </a:pPr>
            <a:r>
              <a:rPr lang="el-GR" b="1" dirty="0" smtClean="0"/>
              <a:t>Θετικά στοιχεία της πρακτικής όπως τελικά πραγματοποιήθηκε: </a:t>
            </a:r>
          </a:p>
          <a:p>
            <a:pPr lvl="2" algn="just">
              <a:spcBef>
                <a:spcPts val="600"/>
              </a:spcBef>
              <a:spcAft>
                <a:spcPts val="600"/>
              </a:spcAft>
              <a:buFont typeface="Arial" pitchFamily="34" charset="0"/>
              <a:buChar char="•"/>
            </a:pPr>
            <a:r>
              <a:rPr lang="el-GR" sz="1900" dirty="0" smtClean="0"/>
              <a:t>Οι μαθητές/</a:t>
            </a:r>
            <a:r>
              <a:rPr lang="el-GR" sz="1900" dirty="0" err="1" smtClean="0"/>
              <a:t>τριες</a:t>
            </a:r>
            <a:r>
              <a:rPr lang="el-GR" sz="1900" dirty="0" smtClean="0"/>
              <a:t> αντιμετώπισαν ιδιαίτερα θετικά την εναλλαγή δραστηριοτήτων και σχολικών χώρων και ενεπλάκησαν ενεργά στις δραστηριότητές της.</a:t>
            </a:r>
          </a:p>
          <a:p>
            <a:pPr lvl="2" algn="just">
              <a:spcBef>
                <a:spcPts val="600"/>
              </a:spcBef>
              <a:spcAft>
                <a:spcPts val="600"/>
              </a:spcAft>
              <a:buFont typeface="Arial" pitchFamily="34" charset="0"/>
              <a:buChar char="•"/>
            </a:pPr>
            <a:r>
              <a:rPr lang="el-GR" sz="1900" dirty="0" smtClean="0"/>
              <a:t>Για να ενημερωθούν επαρκώς και να ενισχύσουν τα επιχειρήματά τους στην προσομοίωση της δίκης, έκαναν έρευνα σε ποικίλες ιστοσελίδες, αξιολόγησαν, ιεράρχησαν και οργάνωσαν τις διαθέσιμες πληροφορίες.</a:t>
            </a:r>
          </a:p>
          <a:p>
            <a:pPr lvl="2" algn="just">
              <a:spcBef>
                <a:spcPts val="600"/>
              </a:spcBef>
              <a:spcAft>
                <a:spcPts val="600"/>
              </a:spcAft>
              <a:buFont typeface="Arial" pitchFamily="34" charset="0"/>
              <a:buChar char="•"/>
            </a:pPr>
            <a:r>
              <a:rPr lang="el-GR" dirty="0" smtClean="0"/>
              <a:t>«Μπαίνοντας στα παπούτσια» του περιβαλλοντικού μετανάστη, του πολίτη της χώρας υποδοχής, του νομικού που καλείται να επιχειρηματολογήσει για τα ζητήματα που προκύπτουν, του πολιτικού που αναλαμβάνει να υπερασπίσει τα συμφέροντα της χώρας του, του ακτιβιστή που αναζητά τρόπους να προβάλει και να προασπίσει ανθρώπινα δικαιώματα που απειλούνται, συνέλαβαν σε βάθος και ουσιαστικά τις διαστάσεις του θέματος που προσεγγίσαμε. </a:t>
            </a:r>
            <a:endParaRPr lang="el-GR" sz="1900" dirty="0" smtClean="0"/>
          </a:p>
          <a:p>
            <a:pPr lvl="2" algn="just">
              <a:spcBef>
                <a:spcPts val="600"/>
              </a:spcBef>
              <a:spcAft>
                <a:spcPts val="600"/>
              </a:spcAft>
              <a:buFont typeface="Arial" pitchFamily="34" charset="0"/>
              <a:buChar char="•"/>
            </a:pPr>
            <a:r>
              <a:rPr lang="el-GR" sz="1900" dirty="0" smtClean="0"/>
              <a:t>Συνεργάστηκαν, ανέλαβαν πρωτοβουλίες, συνέταξαν κείμενα και διαλόγους, επέλεξαν και γνώρισαν λογισμικά, επιστράτευσαν τη φαντασία τους, ώστε να μεταφέρουν δημόσια όσα έμαθαν και να εμπλουτίσουν τον ανοιχτό διάλογο για την περιβαλλοντική μετανάστευση.</a:t>
            </a:r>
          </a:p>
          <a:p>
            <a:pPr lvl="2" algn="just">
              <a:spcBef>
                <a:spcPts val="600"/>
              </a:spcBef>
              <a:spcAft>
                <a:spcPts val="600"/>
              </a:spcAft>
              <a:buFont typeface="Arial" pitchFamily="34" charset="0"/>
              <a:buChar char="•"/>
            </a:pPr>
            <a:r>
              <a:rPr lang="el-GR" sz="1900" dirty="0" smtClean="0"/>
              <a:t>Συνειδητοποίησαν ότι ο συνδυασμός γνώσεων από διαφορετικά διδακτικά αντικείμενα είναι αναγκαίος για την ολιστική κατανόηση των περισσότερων θεμάτων.</a:t>
            </a:r>
          </a:p>
          <a:p>
            <a:pPr lvl="2" algn="just">
              <a:spcBef>
                <a:spcPts val="600"/>
              </a:spcBef>
              <a:spcAft>
                <a:spcPts val="600"/>
              </a:spcAft>
              <a:buFont typeface="Arial" pitchFamily="34" charset="0"/>
              <a:buChar char="•"/>
            </a:pPr>
            <a:r>
              <a:rPr lang="el-GR" sz="1900" dirty="0" smtClean="0"/>
              <a:t>Η επαφή με την εκπρόσωπο της Ύπατης Αρμοστείας του Ο.Η.Ε., πανεπιστημιακούς φορείς και τους αποφοίτους έδωσε την ευκαιρία να έλθουν σε επαφή με τις μεθόδους έρευνας και δράσης στον χώρο του πανεπιστημίου και παγκόσμιων οργανισμών που ασχολούνται με τα ανθρώπινα δικαιώματα.</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cap="none" dirty="0"/>
              <a:t>ΑΠΟΤΕΛΕΣΜΑΤΑ- ΑΝΤΙΚΤΥΠΟΣ</a:t>
            </a:r>
            <a:endParaRPr lang="el-GR" dirty="0"/>
          </a:p>
        </p:txBody>
      </p:sp>
      <p:sp>
        <p:nvSpPr>
          <p:cNvPr id="3" name="Θέση αριθμού διαφάνειας 2"/>
          <p:cNvSpPr>
            <a:spLocks noGrp="1"/>
          </p:cNvSpPr>
          <p:nvPr>
            <p:ph type="sldNum" sz="quarter" idx="12"/>
          </p:nvPr>
        </p:nvSpPr>
        <p:spPr/>
        <p:txBody>
          <a:bodyPr/>
          <a:lstStyle/>
          <a:p>
            <a:fld id="{2754ED01-E2A0-4C1E-8E21-014B99041579}" type="slidenum">
              <a:rPr lang="en-US" smtClean="0"/>
              <a:pPr/>
              <a:t>58</a:t>
            </a:fld>
            <a:endParaRPr lang="en-US" dirty="0"/>
          </a:p>
        </p:txBody>
      </p:sp>
      <p:graphicFrame>
        <p:nvGraphicFramePr>
          <p:cNvPr id="5" name="Θέση περιεχομένου 4"/>
          <p:cNvGraphicFramePr>
            <a:graphicFrameLocks noGrp="1"/>
          </p:cNvGraphicFramePr>
          <p:nvPr>
            <p:ph sz="half" idx="2"/>
            <p:extLst>
              <p:ext uri="{D42A27DB-BD31-4B8C-83A1-F6EECF244321}">
                <p14:modId xmlns:p14="http://schemas.microsoft.com/office/powerpoint/2010/main" val="2532070491"/>
              </p:ext>
            </p:extLst>
          </p:nvPr>
        </p:nvGraphicFramePr>
        <p:xfrm>
          <a:off x="557213" y="557213"/>
          <a:ext cx="8027987" cy="4129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79610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cap="none" dirty="0" smtClean="0"/>
              <a:t/>
            </a:r>
            <a:br>
              <a:rPr lang="el-GR" cap="none" dirty="0" smtClean="0"/>
            </a:br>
            <a:r>
              <a:rPr lang="el-GR" cap="none" dirty="0" smtClean="0"/>
              <a:t>ΑΠΟΤΕΛΕΣΜΑΤΑ - ΑΝΤΙΚΤΥΠΟΣ</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59</a:t>
            </a:fld>
            <a:endParaRPr lang="en-US" dirty="0"/>
          </a:p>
        </p:txBody>
      </p:sp>
      <p:sp>
        <p:nvSpPr>
          <p:cNvPr id="5" name="Content Placeholder 4"/>
          <p:cNvSpPr>
            <a:spLocks noGrp="1"/>
          </p:cNvSpPr>
          <p:nvPr>
            <p:ph sz="half" idx="2"/>
          </p:nvPr>
        </p:nvSpPr>
        <p:spPr/>
        <p:txBody>
          <a:bodyPr>
            <a:normAutofit fontScale="70000" lnSpcReduction="20000"/>
          </a:bodyPr>
          <a:lstStyle/>
          <a:p>
            <a:pPr lvl="1" algn="just">
              <a:spcBef>
                <a:spcPts val="600"/>
              </a:spcBef>
              <a:spcAft>
                <a:spcPts val="600"/>
              </a:spcAft>
              <a:buFont typeface="Arial" pitchFamily="34" charset="0"/>
              <a:buChar char="•"/>
            </a:pPr>
            <a:r>
              <a:rPr lang="el-GR" b="1" dirty="0" smtClean="0"/>
              <a:t>Μαθησιακά αποτελέσματα: </a:t>
            </a:r>
          </a:p>
          <a:p>
            <a:pPr lvl="2" algn="just">
              <a:spcBef>
                <a:spcPts val="600"/>
              </a:spcBef>
              <a:spcAft>
                <a:spcPts val="600"/>
              </a:spcAft>
              <a:buFont typeface="Arial" pitchFamily="34" charset="0"/>
              <a:buChar char="•"/>
            </a:pPr>
            <a:r>
              <a:rPr lang="el-GR" sz="1900" dirty="0" smtClean="0"/>
              <a:t>Οι μαθητές/</a:t>
            </a:r>
            <a:r>
              <a:rPr lang="el-GR" sz="1900" dirty="0" err="1" smtClean="0"/>
              <a:t>τριες</a:t>
            </a:r>
            <a:r>
              <a:rPr lang="el-GR" sz="1900" dirty="0" smtClean="0"/>
              <a:t> φάνηκε να συνειδητοποιούν τις διαστάσεις του προβλήματος της κλιματικής αλλαγής και της περιβαλλοντικής μετανάστευσης, αλλά και των πρακτικών και ηθικών διλημμάτων που αυτές προκαλούν.</a:t>
            </a:r>
          </a:p>
          <a:p>
            <a:pPr lvl="2" algn="just">
              <a:spcBef>
                <a:spcPts val="600"/>
              </a:spcBef>
              <a:spcAft>
                <a:spcPts val="600"/>
              </a:spcAft>
              <a:buFont typeface="Arial" pitchFamily="34" charset="0"/>
              <a:buChar char="•"/>
            </a:pPr>
            <a:r>
              <a:rPr lang="el-GR" sz="1900" dirty="0" smtClean="0"/>
              <a:t>Κατέκτησαν βιωματικά σημαντικές γνώσεις Πολιτικής Παιδείας, Βιολογίας, Χημείας, Γλώσσας.</a:t>
            </a:r>
          </a:p>
          <a:p>
            <a:pPr lvl="2" algn="just">
              <a:spcBef>
                <a:spcPts val="600"/>
              </a:spcBef>
              <a:spcAft>
                <a:spcPts val="600"/>
              </a:spcAft>
              <a:buFont typeface="Arial" pitchFamily="34" charset="0"/>
              <a:buChar char="•"/>
            </a:pPr>
            <a:r>
              <a:rPr lang="el-GR" sz="1900" dirty="0" smtClean="0"/>
              <a:t>Συνειδητοποίησαν την ανάγκη της ενδελεχούς κριτικής έρευνας που αυξάνει την αξιοπιστία των πληροφοριών.</a:t>
            </a:r>
          </a:p>
          <a:p>
            <a:pPr lvl="2" algn="just">
              <a:spcBef>
                <a:spcPts val="600"/>
              </a:spcBef>
              <a:spcAft>
                <a:spcPts val="600"/>
              </a:spcAft>
              <a:buFont typeface="Arial" pitchFamily="34" charset="0"/>
              <a:buChar char="•"/>
            </a:pPr>
            <a:r>
              <a:rPr lang="el-GR" sz="1900" dirty="0" smtClean="0"/>
              <a:t>Σε επίπεδο γλώσσας, αξιοποίησαν την ορολογία που έμαθαν και ασκήθηκαν στη σύνταξη επιχειρημάτων και διαλόγων και την παραγωγή συνεχούς κειμένου (στα ελληνικά και στα αγγλικά). </a:t>
            </a:r>
          </a:p>
          <a:p>
            <a:pPr lvl="2" algn="just">
              <a:spcBef>
                <a:spcPts val="600"/>
              </a:spcBef>
              <a:spcAft>
                <a:spcPts val="600"/>
              </a:spcAft>
              <a:buFont typeface="Arial" pitchFamily="34" charset="0"/>
              <a:buChar char="•"/>
            </a:pPr>
            <a:r>
              <a:rPr lang="el-GR" sz="1900" dirty="0" smtClean="0"/>
              <a:t>Σε επίπεδο ψηφιακών γνώσεων, αξιοποίησαν με τον καλύτερο δυνατό τρόπο τους ψηφιακούς πόρους και τις δυνατότητες των ΤΠΕ για να αντλήσουν πληροφορίες και να δομήσουν το τελικό προϊόν της δουλειάς τους.</a:t>
            </a:r>
            <a:endParaRPr lang="el-GR" dirty="0" smtClean="0"/>
          </a:p>
          <a:p>
            <a:pPr lvl="1" algn="just">
              <a:spcBef>
                <a:spcPts val="600"/>
              </a:spcBef>
              <a:spcAft>
                <a:spcPts val="600"/>
              </a:spcAft>
              <a:buFont typeface="Arial" pitchFamily="34" charset="0"/>
              <a:buChar char="•"/>
            </a:pPr>
            <a:r>
              <a:rPr lang="el-GR" b="1" dirty="0" smtClean="0"/>
              <a:t>Η ανοιχτή εκπαιδευτική πρακτική καινοτόμησε </a:t>
            </a:r>
            <a:r>
              <a:rPr lang="el-GR" dirty="0" smtClean="0"/>
              <a:t>στην επιλογή χώρων, πόρων και μεθόδων,  υπερέβη τους όρους μίας συμβατικής διδασκαλίας, γεγονός που το εκπαιδευτικό περιβάλλον αντιμετώπισε ιδιαίτερα θετικά. Η αίσθηση ήταν ότι, όταν έχει διαμορφωθεί ένα ασφαλές και δημιουργικό πλαίσιο αποδοχής και ασφαλούς εμπειρικής μάθησης, η εκπαιδευτική διαδικασία είναι πολύ αποτελεσματικότερη.</a:t>
            </a:r>
          </a:p>
        </p:txBody>
      </p:sp>
    </p:spTree>
    <p:extLst>
      <p:ext uri="{BB962C8B-B14F-4D97-AF65-F5344CB8AC3E}">
        <p14:creationId xmlns:p14="http://schemas.microsoft.com/office/powerpoint/2010/main" val="2526504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ΔΙΔΑΚΤΙΚΟΙ ΣΤΟΧΟΙ</a:t>
            </a:r>
          </a:p>
        </p:txBody>
      </p:sp>
      <p:sp>
        <p:nvSpPr>
          <p:cNvPr id="3" name="Slide Number Placeholder 2"/>
          <p:cNvSpPr>
            <a:spLocks noGrp="1"/>
          </p:cNvSpPr>
          <p:nvPr>
            <p:ph type="sldNum" sz="quarter" idx="12"/>
          </p:nvPr>
        </p:nvSpPr>
        <p:spPr/>
        <p:txBody>
          <a:bodyPr/>
          <a:lstStyle/>
          <a:p>
            <a:fld id="{2754ED01-E2A0-4C1E-8E21-014B99041579}" type="slidenum">
              <a:rPr lang="en-US" smtClean="0"/>
              <a:pPr/>
              <a:t>6</a:t>
            </a:fld>
            <a:endParaRPr lang="en-US" dirty="0"/>
          </a:p>
        </p:txBody>
      </p:sp>
      <p:sp>
        <p:nvSpPr>
          <p:cNvPr id="6" name="Content Placeholder 5"/>
          <p:cNvSpPr>
            <a:spLocks noGrp="1"/>
          </p:cNvSpPr>
          <p:nvPr>
            <p:ph sz="half" idx="2"/>
          </p:nvPr>
        </p:nvSpPr>
        <p:spPr>
          <a:xfrm>
            <a:off x="479835" y="488887"/>
            <a:ext cx="8211492" cy="4237022"/>
          </a:xfrm>
        </p:spPr>
        <p:txBody>
          <a:bodyPr>
            <a:noAutofit/>
          </a:bodyPr>
          <a:lstStyle/>
          <a:p>
            <a:pPr lvl="1">
              <a:spcBef>
                <a:spcPts val="0"/>
              </a:spcBef>
            </a:pPr>
            <a:r>
              <a:rPr lang="el-GR" sz="1200" b="1" dirty="0" smtClean="0"/>
              <a:t>Στόχοι </a:t>
            </a:r>
            <a:r>
              <a:rPr lang="el-GR" sz="1200" b="1" dirty="0"/>
              <a:t>σχετικοί με το γνωστικό αντικείμενο:</a:t>
            </a:r>
          </a:p>
          <a:p>
            <a:pPr>
              <a:spcBef>
                <a:spcPts val="0"/>
              </a:spcBef>
            </a:pPr>
            <a:r>
              <a:rPr lang="el-GR" sz="1200" dirty="0" smtClean="0"/>
              <a:t>- Να διακρίνουν οι μαθητές/</a:t>
            </a:r>
            <a:r>
              <a:rPr lang="el-GR" sz="1200" dirty="0" err="1" smtClean="0"/>
              <a:t>τριες</a:t>
            </a:r>
            <a:r>
              <a:rPr lang="el-GR" sz="1200" dirty="0" smtClean="0"/>
              <a:t> τις έννοιες «περιβαλλοντικός μετανάστης» και «περιβαλλοντικός πρόσφυγας».</a:t>
            </a:r>
          </a:p>
          <a:p>
            <a:pPr>
              <a:spcBef>
                <a:spcPts val="0"/>
              </a:spcBef>
            </a:pPr>
            <a:r>
              <a:rPr lang="el-GR" sz="1200" dirty="0" smtClean="0"/>
              <a:t>- Να εξετάσουν και να αναδείξουν τις διαστάσεις της δημόσιας συζήτησης για την εξέλιξη του όρου «περιβαλλοντικός πρόσφυγας».</a:t>
            </a:r>
          </a:p>
          <a:p>
            <a:pPr>
              <a:spcBef>
                <a:spcPts val="0"/>
              </a:spcBef>
            </a:pPr>
            <a:r>
              <a:rPr lang="el-GR" sz="1200" dirty="0" smtClean="0"/>
              <a:t>- Να κατηγοριοποιήσουν τους περιβαλλοντικούς πρόσφυγες ανάλογα με τις αιτίες που ευθύνονται για την μετακίνησή τους.</a:t>
            </a:r>
          </a:p>
          <a:p>
            <a:pPr>
              <a:spcBef>
                <a:spcPts val="0"/>
              </a:spcBef>
            </a:pPr>
            <a:r>
              <a:rPr lang="el-GR" sz="1200" dirty="0" smtClean="0"/>
              <a:t>- Να συσχετίσουν το πρόβλημα της αναγκαστικής μετακίνησης πληθυσμών από μη ασφαλείς σε ασφαλείς κλιματικά περιοχές με το πρόβλημα της κλιματικής αλλαγής, μέσω της ανάλυσης σχετικών παραδειγμάτων.</a:t>
            </a:r>
          </a:p>
          <a:p>
            <a:pPr>
              <a:spcBef>
                <a:spcPts val="0"/>
              </a:spcBef>
            </a:pPr>
            <a:r>
              <a:rPr lang="el-GR" sz="1200" dirty="0" smtClean="0"/>
              <a:t>- Να προσδιορίσουν, μέσω ανάλυσης περιπτώσεων, τα ιδιαίτερα προβλήματα που αντιμετωπίζουν οι περιβαλλοντικοί πρόσφυγες, καθώς και αυτά που αντιμετωπίζουν οι χώρες υποδοχής τους.</a:t>
            </a:r>
          </a:p>
          <a:p>
            <a:pPr>
              <a:spcBef>
                <a:spcPts val="0"/>
              </a:spcBef>
            </a:pPr>
            <a:r>
              <a:rPr lang="el-GR" sz="1200" dirty="0" smtClean="0"/>
              <a:t>- Να ανακαλύψουν πως όχι μόνον οι άνθρωποι αλλά και τα ζώα μπορούν να καταστούν θύματα της κλιματικής αλλαγής και, ακολούθως, «περιβαλλοντικοί μετανάστες».</a:t>
            </a:r>
          </a:p>
          <a:p>
            <a:pPr>
              <a:spcBef>
                <a:spcPts val="0"/>
              </a:spcBef>
            </a:pPr>
            <a:r>
              <a:rPr lang="el-GR" sz="1200" dirty="0" smtClean="0"/>
              <a:t>- Να αναγνωρίσουν τα κενά στη νομική αναγνώριση και την προστασία των απειλούμενων λόγω περιβαλλοντικών προβλημάτων πληθυσμών, τα οποία δυσχεραίνουν τη διαχείριση του προβλήματος της περιβαλλοντικά υποκινούμενης μετακίνησής τους.</a:t>
            </a:r>
          </a:p>
          <a:p>
            <a:pPr>
              <a:spcBef>
                <a:spcPts val="0"/>
              </a:spcBef>
            </a:pPr>
            <a:r>
              <a:rPr lang="el-GR" sz="1200" dirty="0" smtClean="0"/>
              <a:t>- Να προσδιορίσουν τις αιτίες, το εύρος και τις συνέπειες της κλιματικής αλλαγής στο μακρινό και άμεσο μέλλον, τόσο στη χώρα μας όσο και παγκοσμίως. Επίσης, να εντοπίσουν τις πλέον ευάλωτες περιοχές.</a:t>
            </a:r>
          </a:p>
          <a:p>
            <a:pPr>
              <a:spcBef>
                <a:spcPts val="0"/>
              </a:spcBef>
            </a:pPr>
            <a:r>
              <a:rPr lang="el-GR" sz="1200" dirty="0" smtClean="0"/>
              <a:t>- Να διαπιστώσουν τα κοινά για όλες τις περιοχές του πλανήτη περιβαλλοντικά προβλήματα, αλλά και τις διαφορές στις επιπτώσεις και στις λύσεις που επιχειρήθηκαν.</a:t>
            </a:r>
          </a:p>
          <a:p>
            <a:pPr>
              <a:spcBef>
                <a:spcPts val="0"/>
              </a:spcBef>
            </a:pPr>
            <a:r>
              <a:rPr lang="el-GR" sz="1200" dirty="0" smtClean="0"/>
              <a:t>- Να προσδιορίσουν και να προβάλουν την έννοια της </a:t>
            </a:r>
            <a:r>
              <a:rPr lang="el-GR" sz="1200" dirty="0" err="1" smtClean="0"/>
              <a:t>αειφορικής</a:t>
            </a:r>
            <a:r>
              <a:rPr lang="el-GR" sz="1200" dirty="0" smtClean="0"/>
              <a:t> διαχείρισης του περιβάλλοντος και της βιώσιμης ανάπτυξης.</a:t>
            </a:r>
          </a:p>
          <a:p>
            <a:pPr>
              <a:spcBef>
                <a:spcPts val="0"/>
              </a:spcBef>
            </a:pPr>
            <a:r>
              <a:rPr lang="el-GR" sz="1200" dirty="0" smtClean="0"/>
              <a:t>- Να γνωρίσουν τους φορείς και τις ΜΚΟ που δραστηριοποιούνται σε θέματα περιβαλλοντικής μετανάστευσης και προσφυγιάς.</a:t>
            </a:r>
            <a:r>
              <a:rPr lang="el-GR" sz="1200" b="1" dirty="0" smtClean="0"/>
              <a:t> </a:t>
            </a:r>
            <a:endParaRPr lang="el-GR" sz="1200" b="1" dirty="0"/>
          </a:p>
        </p:txBody>
      </p:sp>
    </p:spTree>
    <p:extLst>
      <p:ext uri="{BB962C8B-B14F-4D97-AF65-F5344CB8AC3E}">
        <p14:creationId xmlns:p14="http://schemas.microsoft.com/office/powerpoint/2010/main" val="9784218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cap="none" dirty="0" smtClean="0"/>
              <a:t>ΑΠΡΟΣΜΕΝΑ ΓΕΓΟΝΟΤΑ </a:t>
            </a:r>
            <a:endParaRPr lang="el-GR"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60</a:t>
            </a:fld>
            <a:endParaRPr lang="en-US" dirty="0"/>
          </a:p>
        </p:txBody>
      </p:sp>
      <p:sp>
        <p:nvSpPr>
          <p:cNvPr id="6" name="Content Placeholder 5"/>
          <p:cNvSpPr>
            <a:spLocks noGrp="1"/>
          </p:cNvSpPr>
          <p:nvPr>
            <p:ph sz="half" idx="2"/>
          </p:nvPr>
        </p:nvSpPr>
        <p:spPr>
          <a:xfrm>
            <a:off x="470781" y="488887"/>
            <a:ext cx="8202440" cy="4237022"/>
          </a:xfrm>
        </p:spPr>
        <p:txBody>
          <a:bodyPr>
            <a:normAutofit fontScale="70000" lnSpcReduction="20000"/>
          </a:bodyPr>
          <a:lstStyle/>
          <a:p>
            <a:pPr lvl="1" algn="just">
              <a:spcBef>
                <a:spcPts val="600"/>
              </a:spcBef>
              <a:buFont typeface="Arial" pitchFamily="34" charset="0"/>
              <a:buChar char="•"/>
            </a:pPr>
            <a:r>
              <a:rPr lang="el-GR" b="1" dirty="0" smtClean="0"/>
              <a:t>Απρόσμενο γεγονός</a:t>
            </a:r>
            <a:r>
              <a:rPr lang="el-GR" dirty="0" smtClean="0"/>
              <a:t>: Απόφαση </a:t>
            </a:r>
            <a:r>
              <a:rPr lang="el-GR" dirty="0"/>
              <a:t>του Υπουργείου Παιδείας να ματαιώσει τις προγραμματισμένες </a:t>
            </a:r>
            <a:r>
              <a:rPr lang="el-GR" dirty="0" smtClean="0"/>
              <a:t>επισκέψεις </a:t>
            </a:r>
            <a:r>
              <a:rPr lang="el-GR" dirty="0"/>
              <a:t>τρίτων εντός του σχολικού </a:t>
            </a:r>
            <a:r>
              <a:rPr lang="el-GR" dirty="0" smtClean="0"/>
              <a:t>ωραρίου</a:t>
            </a:r>
            <a:r>
              <a:rPr lang="el-GR" dirty="0"/>
              <a:t>. </a:t>
            </a:r>
            <a:endParaRPr lang="el-GR" dirty="0" smtClean="0"/>
          </a:p>
          <a:p>
            <a:pPr marL="0" lvl="1" indent="0" algn="just">
              <a:spcBef>
                <a:spcPts val="600"/>
              </a:spcBef>
              <a:buNone/>
            </a:pPr>
            <a:r>
              <a:rPr lang="el-GR" dirty="0"/>
              <a:t> </a:t>
            </a:r>
            <a:r>
              <a:rPr lang="el-GR" dirty="0" smtClean="0"/>
              <a:t>   Προκάλεσε δυσκολίες </a:t>
            </a:r>
            <a:r>
              <a:rPr lang="el-GR" dirty="0"/>
              <a:t>στη διευθέτηση των τυπικών διαδικασιών </a:t>
            </a:r>
            <a:r>
              <a:rPr lang="el-GR" dirty="0" smtClean="0"/>
              <a:t>και ματαίωσε ομιλία με θέμα τις επιπτώσεις </a:t>
            </a:r>
            <a:r>
              <a:rPr lang="el-GR" dirty="0"/>
              <a:t>της κλιματικής αλλαγής στη βιοποικιλότητα</a:t>
            </a:r>
            <a:r>
              <a:rPr lang="el-GR" dirty="0" smtClean="0"/>
              <a:t>.</a:t>
            </a:r>
          </a:p>
          <a:p>
            <a:pPr marL="0" lvl="1" indent="0" algn="just">
              <a:spcBef>
                <a:spcPts val="600"/>
              </a:spcBef>
              <a:buNone/>
            </a:pPr>
            <a:r>
              <a:rPr lang="el-GR" dirty="0" smtClean="0"/>
              <a:t>    Με </a:t>
            </a:r>
            <a:r>
              <a:rPr lang="el-GR" dirty="0"/>
              <a:t>επαφές εκτός ωραρίου λειτουργίας και επικοινωνία μέσω διαδικτύου αντιμετωπίστηκε επιτυχώς η συγκεκριμένη </a:t>
            </a:r>
            <a:r>
              <a:rPr lang="el-GR" dirty="0" smtClean="0"/>
              <a:t>αντιξοότητα σε σχέση </a:t>
            </a:r>
            <a:r>
              <a:rPr lang="el-GR" dirty="0"/>
              <a:t>με </a:t>
            </a:r>
            <a:r>
              <a:rPr lang="el-GR" dirty="0" smtClean="0"/>
              <a:t>τη συμμετοχή </a:t>
            </a:r>
            <a:r>
              <a:rPr lang="el-GR" dirty="0"/>
              <a:t>των αποφοίτων στη δράση της προσομοίωσης.</a:t>
            </a:r>
            <a:endParaRPr lang="el-GR" dirty="0" smtClean="0"/>
          </a:p>
          <a:p>
            <a:pPr lvl="1" algn="just">
              <a:spcBef>
                <a:spcPts val="600"/>
              </a:spcBef>
              <a:buFont typeface="Arial" pitchFamily="34" charset="0"/>
              <a:buChar char="•"/>
            </a:pPr>
            <a:r>
              <a:rPr lang="el-GR" b="1" dirty="0"/>
              <a:t>Απρόσμενο γεγονός: </a:t>
            </a:r>
            <a:r>
              <a:rPr lang="el-GR" dirty="0" smtClean="0"/>
              <a:t>Η </a:t>
            </a:r>
            <a:r>
              <a:rPr lang="el-GR" dirty="0"/>
              <a:t>αισθητή διαφορά στην προετοιμασία και, κατά συνέπεια, στην ποιότητα των επιχειρημάτων μεταξύ κάποιων </a:t>
            </a:r>
            <a:r>
              <a:rPr lang="el-GR" dirty="0" smtClean="0"/>
              <a:t>ομάδων κατά </a:t>
            </a:r>
            <a:r>
              <a:rPr lang="el-GR" dirty="0"/>
              <a:t>τη διάρκεια της προσομοίωσης της  Διακυβερνητικής Επιτροπής για τις Κλιματικές </a:t>
            </a:r>
            <a:r>
              <a:rPr lang="el-GR" dirty="0" smtClean="0"/>
              <a:t>Αλλαγές</a:t>
            </a:r>
            <a:r>
              <a:rPr lang="el-GR" dirty="0"/>
              <a:t>. </a:t>
            </a:r>
            <a:endParaRPr lang="el-GR" dirty="0" smtClean="0"/>
          </a:p>
          <a:p>
            <a:pPr marL="0" lvl="1" indent="0" algn="just">
              <a:spcBef>
                <a:spcPts val="600"/>
              </a:spcBef>
              <a:buNone/>
            </a:pPr>
            <a:r>
              <a:rPr lang="el-GR" dirty="0"/>
              <a:t> </a:t>
            </a:r>
            <a:r>
              <a:rPr lang="el-GR" dirty="0" smtClean="0"/>
              <a:t>   Οι </a:t>
            </a:r>
            <a:r>
              <a:rPr lang="el-GR" dirty="0"/>
              <a:t>εκπρόσωποι των υπερδυνάμεων που αρνούνται να παραδεχτούν τις επιπτώσεις της κλιματικής αλλαγής </a:t>
            </a:r>
            <a:r>
              <a:rPr lang="el-GR" dirty="0" smtClean="0"/>
              <a:t>(και ιδιαίτερα των Η.Π.Α.) κέρδισαν </a:t>
            </a:r>
            <a:r>
              <a:rPr lang="el-GR" dirty="0"/>
              <a:t>τις </a:t>
            </a:r>
            <a:r>
              <a:rPr lang="el-GR" dirty="0" smtClean="0"/>
              <a:t>εντυπώσεις και έφεραν </a:t>
            </a:r>
            <a:r>
              <a:rPr lang="el-GR" dirty="0"/>
              <a:t>σε πολύ δύσκολη θέση τους εκπροσώπους των Διεθνών Οργανισμών. </a:t>
            </a:r>
            <a:r>
              <a:rPr lang="el-GR" dirty="0" smtClean="0"/>
              <a:t>Τελικά, το δίκαιο των αιτημάτων των εκπροσώπων των «Νησιών της Ευτυχίας» και οι συμμαχίες που κατάφεραν να συνάψουν με τη «διεθνή κοινότητα» οδήγησαν σε ψήφισμα υπέρ αυτών. </a:t>
            </a:r>
          </a:p>
          <a:p>
            <a:pPr marL="0" lvl="1" indent="0" algn="just">
              <a:spcBef>
                <a:spcPts val="600"/>
              </a:spcBef>
              <a:buNone/>
            </a:pPr>
            <a:r>
              <a:rPr lang="el-GR" dirty="0" smtClean="0"/>
              <a:t>   Μας έδωσε τη δυνατότητα να:</a:t>
            </a:r>
          </a:p>
          <a:p>
            <a:pPr lvl="1" algn="just">
              <a:spcBef>
                <a:spcPts val="600"/>
              </a:spcBef>
              <a:buFontTx/>
              <a:buChar char="-"/>
            </a:pPr>
            <a:r>
              <a:rPr lang="el-GR" dirty="0" smtClean="0"/>
              <a:t>επισημάνουμε το </a:t>
            </a:r>
            <a:r>
              <a:rPr lang="el-GR" dirty="0" err="1"/>
              <a:t>αξιακό</a:t>
            </a:r>
            <a:r>
              <a:rPr lang="el-GR" dirty="0"/>
              <a:t> φορτίο των λύσεων που δίνονται από την παγκόσμια κοινότητα σε αυτού του είδους τα προβλήματα και τον ρόλο που μπορούν να διαδραματίσουν η διπλωματία και οι συσχετισμοί δυνάμεων. </a:t>
            </a:r>
            <a:endParaRPr lang="el-GR" dirty="0" smtClean="0"/>
          </a:p>
          <a:p>
            <a:pPr lvl="1" algn="just">
              <a:spcBef>
                <a:spcPts val="600"/>
              </a:spcBef>
              <a:buFontTx/>
              <a:buChar char="-"/>
            </a:pPr>
            <a:r>
              <a:rPr lang="el-GR" dirty="0" smtClean="0"/>
              <a:t>αξιοποιήσουμε </a:t>
            </a:r>
            <a:r>
              <a:rPr lang="el-GR" dirty="0"/>
              <a:t>την προσομοίωση ως εργαλείο </a:t>
            </a:r>
            <a:r>
              <a:rPr lang="el-GR" dirty="0" err="1"/>
              <a:t>αυτοαξιολόγησης</a:t>
            </a:r>
            <a:r>
              <a:rPr lang="el-GR" dirty="0"/>
              <a:t>, υποδεικνύοντας στους μαθητές μας τον ρόλο της σωστής προετοιμασίας, της ποιοτικής μάθησης, της ενεργού συμμετοχής και της αγαστής συνεργασίας. </a:t>
            </a:r>
          </a:p>
          <a:p>
            <a:pPr lvl="1">
              <a:spcBef>
                <a:spcPts val="600"/>
              </a:spcBef>
              <a:buFont typeface="Arial" pitchFamily="34" charset="0"/>
              <a:buChar char="•"/>
            </a:pPr>
            <a:endParaRPr lang="el-GR" dirty="0"/>
          </a:p>
        </p:txBody>
      </p:sp>
    </p:spTree>
    <p:extLst>
      <p:ext uri="{BB962C8B-B14F-4D97-AF65-F5344CB8AC3E}">
        <p14:creationId xmlns:p14="http://schemas.microsoft.com/office/powerpoint/2010/main" val="16002479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cap="none" dirty="0" smtClean="0"/>
              <a:t>ΑΠΡΟΣΜΕΝΑ ΓΕΓΟΝΟΤΑ </a:t>
            </a:r>
            <a:endParaRPr lang="el-GR"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61</a:t>
            </a:fld>
            <a:endParaRPr lang="en-US" dirty="0"/>
          </a:p>
        </p:txBody>
      </p:sp>
      <p:sp>
        <p:nvSpPr>
          <p:cNvPr id="6" name="Content Placeholder 5"/>
          <p:cNvSpPr>
            <a:spLocks noGrp="1"/>
          </p:cNvSpPr>
          <p:nvPr>
            <p:ph sz="half" idx="2"/>
          </p:nvPr>
        </p:nvSpPr>
        <p:spPr>
          <a:xfrm>
            <a:off x="470781" y="488887"/>
            <a:ext cx="8202440" cy="4237022"/>
          </a:xfrm>
        </p:spPr>
        <p:txBody>
          <a:bodyPr>
            <a:normAutofit fontScale="85000" lnSpcReduction="20000"/>
          </a:bodyPr>
          <a:lstStyle/>
          <a:p>
            <a:pPr lvl="1" algn="just">
              <a:spcBef>
                <a:spcPts val="600"/>
              </a:spcBef>
              <a:buFont typeface="Arial" pitchFamily="34" charset="0"/>
              <a:buChar char="•"/>
            </a:pPr>
            <a:r>
              <a:rPr lang="el-GR" b="1" dirty="0" smtClean="0"/>
              <a:t>Απρόσμενο γεγονός</a:t>
            </a:r>
            <a:r>
              <a:rPr lang="el-GR" dirty="0" smtClean="0"/>
              <a:t>: Αρκετοί/</a:t>
            </a:r>
            <a:r>
              <a:rPr lang="el-GR" dirty="0" err="1" smtClean="0"/>
              <a:t>ές</a:t>
            </a:r>
            <a:r>
              <a:rPr lang="el-GR" dirty="0" smtClean="0"/>
              <a:t> </a:t>
            </a:r>
            <a:r>
              <a:rPr lang="el-GR" dirty="0"/>
              <a:t>μαθητές/</a:t>
            </a:r>
            <a:r>
              <a:rPr lang="el-GR" dirty="0" err="1"/>
              <a:t>τριες</a:t>
            </a:r>
            <a:r>
              <a:rPr lang="el-GR" dirty="0"/>
              <a:t> </a:t>
            </a:r>
            <a:r>
              <a:rPr lang="el-GR" dirty="0" smtClean="0"/>
              <a:t>αντιμετώπισαν τη Δραστηριότητα 8 </a:t>
            </a:r>
            <a:r>
              <a:rPr lang="el-GR" dirty="0"/>
              <a:t>περισσότερο ως μία φανταστική περιπέτεια και λιγότερο ως μία κατάσταση την οποία θα μπορούσαν </a:t>
            </a:r>
            <a:r>
              <a:rPr lang="el-GR" dirty="0" smtClean="0"/>
              <a:t>κάποια στιγμή να αντιμετωπίσουν, παρά </a:t>
            </a:r>
            <a:r>
              <a:rPr lang="el-GR" dirty="0"/>
              <a:t>το γεγονός ότι στη συζήτηση που προηγήθηκε δεν αμφισβητήθηκε η πιθανότητα όλοι/ες να χρειαστεί να εγκαταλείψουμε τον τόπο μας εξαιτίας των συνεπειών της κλιματικής αλλαγής. </a:t>
            </a:r>
            <a:endParaRPr lang="el-GR" dirty="0" smtClean="0"/>
          </a:p>
          <a:p>
            <a:pPr lvl="1" algn="just">
              <a:spcBef>
                <a:spcPts val="600"/>
              </a:spcBef>
              <a:buFontTx/>
              <a:buChar char="-"/>
            </a:pPr>
            <a:r>
              <a:rPr lang="el-GR" dirty="0" smtClean="0"/>
              <a:t>Στη </a:t>
            </a:r>
            <a:r>
              <a:rPr lang="el-GR" dirty="0"/>
              <a:t>συζήτηση που ακολούθησε, οι εκπαιδευτικοί αλλά και οι υπόλοιποι συμμαθητές/</a:t>
            </a:r>
            <a:r>
              <a:rPr lang="el-GR" dirty="0" err="1"/>
              <a:t>τριές</a:t>
            </a:r>
            <a:r>
              <a:rPr lang="el-GR" dirty="0"/>
              <a:t> τους βοηθήσαμε να αντιληφθούν τη λανθασμένη στρατηγική που ακολούθησαν. </a:t>
            </a:r>
            <a:endParaRPr lang="el-GR" dirty="0" smtClean="0"/>
          </a:p>
          <a:p>
            <a:pPr lvl="1" algn="just">
              <a:spcBef>
                <a:spcPts val="600"/>
              </a:spcBef>
              <a:buFontTx/>
              <a:buChar char="-"/>
            </a:pPr>
            <a:r>
              <a:rPr lang="el-GR" dirty="0" smtClean="0"/>
              <a:t>Όσοι/ες </a:t>
            </a:r>
            <a:r>
              <a:rPr lang="el-GR" dirty="0"/>
              <a:t>χρειάστηκε να ζητήσουν άσυλο, διαπίστωσαν τη δεινή θέση στην οποία βρίσκονται. Σε αυτό συμβάλαμε και οι εκπαιδευτικοί, οι οποίοι/ες παίξαμε τον ρόλο των αρμοδίων αρχών της χώρας υποδοχής τους εφαρμόζοντας πιστά την ισχύουσα νομοθεσία. Ανάλογα με την περίσταση, σε κάποιους/ες δόθηκε άδεια παραμονής. </a:t>
            </a:r>
            <a:endParaRPr lang="el-GR" dirty="0" smtClean="0"/>
          </a:p>
          <a:p>
            <a:pPr lvl="1" algn="just">
              <a:spcBef>
                <a:spcPts val="600"/>
              </a:spcBef>
              <a:buFontTx/>
              <a:buChar char="-"/>
            </a:pPr>
            <a:r>
              <a:rPr lang="el-GR" dirty="0" smtClean="0"/>
              <a:t>Η </a:t>
            </a:r>
            <a:r>
              <a:rPr lang="el-GR" dirty="0"/>
              <a:t>όλη δραστηριότητα κατέληξε στη διαπίστωση πως χρειάζεται πολιτική βούληση για την αντιμετώπιση του προβλήματος, αν και πολλοί/ες αμφισβήτησαν την ευαισθησία της διεθνούς κοινότητας. Πρέπει να σημειωθεί πως πολλοί/πολλές αναφέρθηκαν στα προνόμια που τους δίνει η ιδιότητα του ευρωπαίου πολίτη σε παρόμοιες καταστάσεις.</a:t>
            </a:r>
          </a:p>
          <a:p>
            <a:pPr lvl="1">
              <a:spcBef>
                <a:spcPts val="600"/>
              </a:spcBef>
              <a:buFont typeface="Arial" pitchFamily="34" charset="0"/>
              <a:buChar char="•"/>
            </a:pPr>
            <a:endParaRPr lang="el-GR" dirty="0"/>
          </a:p>
        </p:txBody>
      </p:sp>
    </p:spTree>
    <p:extLst>
      <p:ext uri="{BB962C8B-B14F-4D97-AF65-F5344CB8AC3E}">
        <p14:creationId xmlns:p14="http://schemas.microsoft.com/office/powerpoint/2010/main" val="36429191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smtClean="0"/>
              <a:t>ΕΚΠΑΙΔΕΥΤΙΚΗ ΤΕΧΝΙΚΗ </a:t>
            </a:r>
            <a:br>
              <a:rPr lang="el-GR" sz="2400" cap="none" dirty="0" smtClean="0"/>
            </a:br>
            <a:r>
              <a:rPr lang="el-GR" sz="2400" cap="none" dirty="0" smtClean="0"/>
              <a:t>ΣΕ ΣΗΜΑΝΤΙΚΑ ΣΤΙΓΜΙΟΤΥΠΑ</a:t>
            </a:r>
            <a:endParaRPr lang="el-GR" sz="2400"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62</a:t>
            </a:fld>
            <a:endParaRPr lang="en-US" dirty="0"/>
          </a:p>
        </p:txBody>
      </p:sp>
      <p:sp>
        <p:nvSpPr>
          <p:cNvPr id="7" name="Content Placeholder 6"/>
          <p:cNvSpPr>
            <a:spLocks noGrp="1"/>
          </p:cNvSpPr>
          <p:nvPr>
            <p:ph sz="half" idx="2"/>
          </p:nvPr>
        </p:nvSpPr>
        <p:spPr>
          <a:xfrm>
            <a:off x="479834" y="488887"/>
            <a:ext cx="8229599" cy="4173649"/>
          </a:xfrm>
        </p:spPr>
        <p:txBody>
          <a:bodyPr>
            <a:normAutofit/>
          </a:bodyPr>
          <a:lstStyle/>
          <a:p>
            <a:pPr marL="0" lvl="1" indent="0">
              <a:buNone/>
            </a:pPr>
            <a:endParaRPr lang="el-GR" dirty="0" smtClean="0"/>
          </a:p>
          <a:p>
            <a:pPr lvl="1">
              <a:buFont typeface="Arial" pitchFamily="34" charset="0"/>
              <a:buChar char="•"/>
            </a:pPr>
            <a:endParaRPr lang="el-GR" dirty="0"/>
          </a:p>
        </p:txBody>
      </p:sp>
      <p:sp>
        <p:nvSpPr>
          <p:cNvPr id="8" name="Content Placeholder 5"/>
          <p:cNvSpPr txBox="1">
            <a:spLocks/>
          </p:cNvSpPr>
          <p:nvPr/>
        </p:nvSpPr>
        <p:spPr>
          <a:xfrm>
            <a:off x="416459" y="479833"/>
            <a:ext cx="8383509" cy="4264183"/>
          </a:xfrm>
          <a:prstGeom prst="rect">
            <a:avLst/>
          </a:prstGeom>
        </p:spPr>
        <p:txBody>
          <a:bodyPr vert="horz" lIns="91440" tIns="45720" rIns="91440" bIns="45720" rtlCol="0">
            <a:noAutofit/>
          </a:bodyPr>
          <a:lstStyle/>
          <a:p>
            <a:pPr marL="0" lvl="1" algn="just">
              <a:buClr>
                <a:schemeClr val="accent2"/>
              </a:buClr>
            </a:pPr>
            <a:r>
              <a:rPr lang="el-GR" sz="1400" b="1" dirty="0" smtClean="0"/>
              <a:t>Σημαντικό στιγμιότυπο: </a:t>
            </a:r>
            <a:r>
              <a:rPr lang="el-GR" sz="1400" dirty="0" smtClean="0"/>
              <a:t>Το παιχνίδι με τις καρέκλες στην αυλή του σχολείου.  Σκόπιμα</a:t>
            </a:r>
            <a:r>
              <a:rPr lang="el-GR" sz="1400" dirty="0"/>
              <a:t>, δεν δόθηκε στα παιδιά καμία πληροφορία, ούτε καν για τη διδακτική ενότητα στο πλαίσιο της οποίας εντάσσεται το «παιχνίδι», ώστε να εξάψουμε την περιέργεια, να εξασφαλίσουμε τον αυθορμητισμό και την αυθεντική αντίδραση και να αφήσουμε τους/τις ίδιους/ες να ανακαλύψουν τον στόχο και τον συμβολισμό </a:t>
            </a:r>
            <a:r>
              <a:rPr lang="el-GR" sz="1400" dirty="0" smtClean="0"/>
              <a:t>του.</a:t>
            </a:r>
          </a:p>
          <a:p>
            <a:pPr marL="285750" lvl="1" indent="-285750" algn="just">
              <a:buClr>
                <a:schemeClr val="accent2"/>
              </a:buClr>
              <a:buFontTx/>
              <a:buChar char="-"/>
            </a:pPr>
            <a:r>
              <a:rPr lang="el-GR" sz="1400" dirty="0" smtClean="0"/>
              <a:t>Την </a:t>
            </a:r>
            <a:r>
              <a:rPr lang="el-GR" sz="1400" dirty="0"/>
              <a:t>αρχική έκπληξη διαδέχτηκε ο ενθουσιασμός. </a:t>
            </a:r>
            <a:endParaRPr lang="el-GR" sz="1400" dirty="0" smtClean="0"/>
          </a:p>
          <a:p>
            <a:pPr marL="285750" lvl="1" indent="-285750" algn="just">
              <a:buClr>
                <a:schemeClr val="accent2"/>
              </a:buClr>
              <a:buFontTx/>
              <a:buChar char="-"/>
            </a:pPr>
            <a:r>
              <a:rPr lang="el-GR" sz="1400" dirty="0" smtClean="0"/>
              <a:t>Υπήρξαν </a:t>
            </a:r>
            <a:r>
              <a:rPr lang="el-GR" sz="1400" dirty="0"/>
              <a:t>βέβαια και κάποιοι/ες που αντιμετώπισαν την πρόκληση με επιφύλαξη. </a:t>
            </a:r>
            <a:r>
              <a:rPr lang="el-GR" sz="1400" dirty="0" smtClean="0"/>
              <a:t>Γνωρίζοντας ότι τα παιδιά δεν </a:t>
            </a:r>
            <a:r>
              <a:rPr lang="el-GR" sz="1400" dirty="0"/>
              <a:t>είναι συνηθισμένα σε τέτοιου είδους διδακτικές </a:t>
            </a:r>
            <a:r>
              <a:rPr lang="el-GR" sz="1400" dirty="0" smtClean="0"/>
              <a:t>προσεγγίσεις, αφήσαμε το </a:t>
            </a:r>
            <a:r>
              <a:rPr lang="el-GR" sz="1400" dirty="0"/>
              <a:t>παιχνίδι να εξελιχθεί και να </a:t>
            </a:r>
            <a:r>
              <a:rPr lang="el-GR" sz="1400" dirty="0" smtClean="0"/>
              <a:t>τους/τις </a:t>
            </a:r>
            <a:r>
              <a:rPr lang="el-GR" sz="1400" dirty="0"/>
              <a:t>παρασύρει ο ενθουσιασμός των υπολοίπων. </a:t>
            </a:r>
            <a:endParaRPr lang="el-GR" sz="1400" dirty="0" smtClean="0"/>
          </a:p>
          <a:p>
            <a:pPr marL="285750" lvl="1" indent="-285750" algn="just">
              <a:buClr>
                <a:schemeClr val="accent2"/>
              </a:buClr>
              <a:buFontTx/>
              <a:buChar char="-"/>
            </a:pPr>
            <a:r>
              <a:rPr lang="el-GR" sz="1400" dirty="0" smtClean="0"/>
              <a:t>Γίναμε </a:t>
            </a:r>
            <a:r>
              <a:rPr lang="el-GR" sz="1400" dirty="0"/>
              <a:t>μέλη της ομάδας, φιλικοί, χαμογελαστοί, με χιούμορ, παίξαμε μαζί τους, αφού προηγουμένως είχαμε καταστήσει σαφείς τους κανόνες, συμμεριστήκαμε τη χαρά και τον ενθουσιασμό τους συντονίζοντας, ενθαρρύνοντας και </a:t>
            </a:r>
            <a:r>
              <a:rPr lang="el-GR" sz="1400" dirty="0" smtClean="0"/>
              <a:t>εμψυχώνοντας.</a:t>
            </a:r>
          </a:p>
          <a:p>
            <a:pPr marL="285750" lvl="1" indent="-285750" algn="just">
              <a:buClr>
                <a:schemeClr val="accent2"/>
              </a:buClr>
              <a:buFontTx/>
              <a:buChar char="-"/>
            </a:pPr>
            <a:r>
              <a:rPr lang="el-GR" sz="1400" dirty="0" smtClean="0"/>
              <a:t>Ο σαφής εκπαιδευτικός στόχος, </a:t>
            </a:r>
            <a:r>
              <a:rPr lang="el-GR" sz="1400" dirty="0"/>
              <a:t>ο συμβολισμός του παιχνιδιού, </a:t>
            </a:r>
            <a:r>
              <a:rPr lang="el-GR" sz="1400" dirty="0" smtClean="0"/>
              <a:t>και οι </a:t>
            </a:r>
            <a:r>
              <a:rPr lang="el-GR" sz="1400" dirty="0"/>
              <a:t>ερωτήσεις του ερωτηματολογίου </a:t>
            </a:r>
            <a:r>
              <a:rPr lang="el-GR" sz="1400" dirty="0" smtClean="0"/>
              <a:t>που ακολούθησε έφεραν </a:t>
            </a:r>
            <a:r>
              <a:rPr lang="el-GR" sz="1400" dirty="0"/>
              <a:t>αντιμέτωπους τους/τις μαθητές/</a:t>
            </a:r>
            <a:r>
              <a:rPr lang="el-GR" sz="1400" dirty="0" err="1"/>
              <a:t>τριες</a:t>
            </a:r>
            <a:r>
              <a:rPr lang="el-GR" sz="1400" dirty="0"/>
              <a:t> με γνήσια συναισθήματα </a:t>
            </a:r>
            <a:r>
              <a:rPr lang="el-GR" sz="1400" dirty="0" smtClean="0"/>
              <a:t>και τους/τις βοήθησαν να σκιαγραφήσουν ουσιαστικά </a:t>
            </a:r>
            <a:r>
              <a:rPr lang="el-GR" sz="1400" dirty="0"/>
              <a:t>τις πτυχές του ζητήματος των περιβαλλοντικών </a:t>
            </a:r>
            <a:r>
              <a:rPr lang="el-GR" sz="1400" dirty="0" smtClean="0"/>
              <a:t>προσφύγων.</a:t>
            </a:r>
          </a:p>
          <a:p>
            <a:pPr marL="0" lvl="1" algn="just">
              <a:buClr>
                <a:schemeClr val="accent2"/>
              </a:buClr>
            </a:pPr>
            <a:r>
              <a:rPr lang="el-GR" sz="1400" dirty="0" smtClean="0"/>
              <a:t>Όσο </a:t>
            </a:r>
            <a:r>
              <a:rPr lang="el-GR" sz="1400" dirty="0"/>
              <a:t>εξελίσσονταν οι δραστηριότητες της πρακτικής, έγινε φανερό πως τα παιδιά αιφνιδιάστηκαν εν γένει από την μεταφορά σε πραγματικές καταστάσεις και την πρόκληση του να λάβουν αποφάσεις και να αναλάβουν δράση σε περιβαλλοντικές κρίσεις που τους αφορούν. </a:t>
            </a:r>
            <a:r>
              <a:rPr lang="el-GR" sz="1400" dirty="0" smtClean="0"/>
              <a:t>Ήταν</a:t>
            </a:r>
            <a:r>
              <a:rPr lang="el-GR" sz="1400" dirty="0"/>
              <a:t>, ακριβώς, η επιλογή και η συγκεκριμένη αλληλουχία δραστηριοτήτων που τα βοήθησε να συνειδητοποιήσουν σταδιακά πως είναι αδύνατον να παραμένουν ανενημέρωτα και αμέτοχα.</a:t>
            </a:r>
          </a:p>
          <a:p>
            <a:pPr marL="285750" lvl="1" indent="-285750" algn="just">
              <a:buClr>
                <a:schemeClr val="accent2"/>
              </a:buClr>
              <a:buFontTx/>
              <a:buChar char="-"/>
            </a:pPr>
            <a:endParaRPr lang="el-GR" sz="1400" dirty="0" smtClean="0"/>
          </a:p>
        </p:txBody>
      </p:sp>
    </p:spTree>
    <p:extLst>
      <p:ext uri="{BB962C8B-B14F-4D97-AF65-F5344CB8AC3E}">
        <p14:creationId xmlns:p14="http://schemas.microsoft.com/office/powerpoint/2010/main" val="16779472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smtClean="0"/>
              <a:t>ΕΚΠΑΙΔΕΥΤΙΚΗ ΤΕΧΝΙΚΗ </a:t>
            </a:r>
            <a:br>
              <a:rPr lang="el-GR" sz="2400" cap="none" dirty="0" smtClean="0"/>
            </a:br>
            <a:r>
              <a:rPr lang="el-GR" sz="2400" cap="none" dirty="0" smtClean="0"/>
              <a:t>ΣΕ ΣΗΜΑΝΤΙΚΑ ΣΤΙΓΜΙΟΤΥΠΑ</a:t>
            </a:r>
            <a:endParaRPr lang="el-GR" sz="2400"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63</a:t>
            </a:fld>
            <a:endParaRPr lang="en-US" dirty="0"/>
          </a:p>
        </p:txBody>
      </p:sp>
      <p:sp>
        <p:nvSpPr>
          <p:cNvPr id="7" name="Content Placeholder 6"/>
          <p:cNvSpPr>
            <a:spLocks noGrp="1"/>
          </p:cNvSpPr>
          <p:nvPr>
            <p:ph sz="half" idx="2"/>
          </p:nvPr>
        </p:nvSpPr>
        <p:spPr/>
        <p:txBody>
          <a:bodyPr>
            <a:normAutofit/>
          </a:bodyPr>
          <a:lstStyle/>
          <a:p>
            <a:pPr marL="0" lvl="1" indent="0">
              <a:buNone/>
            </a:pPr>
            <a:endParaRPr lang="el-GR" dirty="0" smtClean="0"/>
          </a:p>
          <a:p>
            <a:pPr lvl="1">
              <a:buFont typeface="Arial" pitchFamily="34" charset="0"/>
              <a:buChar char="•"/>
            </a:pPr>
            <a:endParaRPr lang="el-GR" dirty="0"/>
          </a:p>
        </p:txBody>
      </p:sp>
      <p:sp>
        <p:nvSpPr>
          <p:cNvPr id="8" name="Content Placeholder 5"/>
          <p:cNvSpPr txBox="1">
            <a:spLocks/>
          </p:cNvSpPr>
          <p:nvPr/>
        </p:nvSpPr>
        <p:spPr>
          <a:xfrm>
            <a:off x="479834" y="488887"/>
            <a:ext cx="8229600" cy="4255129"/>
          </a:xfrm>
          <a:prstGeom prst="rect">
            <a:avLst/>
          </a:prstGeom>
        </p:spPr>
        <p:txBody>
          <a:bodyPr vert="horz" lIns="91440" tIns="45720" rIns="91440" bIns="45720" rtlCol="0">
            <a:noAutofit/>
          </a:bodyPr>
          <a:lstStyle/>
          <a:p>
            <a:pPr marL="0" lvl="1" algn="just">
              <a:buClr>
                <a:schemeClr val="accent2"/>
              </a:buClr>
            </a:pPr>
            <a:r>
              <a:rPr lang="el-GR" sz="1400" b="1" dirty="0" smtClean="0"/>
              <a:t>Σημαντικό στιγμιότυπο: </a:t>
            </a:r>
            <a:r>
              <a:rPr lang="el-GR" sz="1400" dirty="0" smtClean="0"/>
              <a:t>Η αρχική επιφύλαξη κάποιων μαθητών/τριών να εκφράσουν τα συναισθήματά τους για όλα όσα βίωσαν στο παιχνίδι με τις καρέκλες. </a:t>
            </a:r>
          </a:p>
          <a:p>
            <a:pPr marL="342900" lvl="1" indent="-342900" algn="just">
              <a:buClr>
                <a:schemeClr val="accent2"/>
              </a:buClr>
              <a:buFontTx/>
              <a:buChar char="-"/>
            </a:pPr>
            <a:r>
              <a:rPr lang="el-GR" sz="1400" dirty="0" smtClean="0"/>
              <a:t>Ξεκαθαρίσαμε εξαρχής ότι δεν είναι απαραίτητο να ανακοινώσουν στην ολομέλεια τις απαντήσεις που έδωσαν στο ερωτηματολόγιο. </a:t>
            </a:r>
          </a:p>
          <a:p>
            <a:pPr marL="342900" lvl="1" indent="-342900" algn="just">
              <a:buClr>
                <a:schemeClr val="accent2"/>
              </a:buClr>
              <a:buFontTx/>
              <a:buChar char="-"/>
            </a:pPr>
            <a:r>
              <a:rPr lang="el-GR" sz="1400" dirty="0" smtClean="0"/>
              <a:t>Αφήσαμε τη διαδικασία να εξελιχθεί παρατηρώντας προσεκτικά, ώστε να παράσχουμε μια όσο το δυνατόν πιο ολοκληρωμένη ανατροφοδότηση κατά τη συζήτηση στην ολομέλεια. </a:t>
            </a:r>
          </a:p>
          <a:p>
            <a:pPr marL="342900" lvl="1" indent="-342900" algn="just">
              <a:buClr>
                <a:schemeClr val="accent2"/>
              </a:buClr>
              <a:buFontTx/>
              <a:buChar char="-"/>
            </a:pPr>
            <a:r>
              <a:rPr lang="el-GR" sz="1400" dirty="0" smtClean="0"/>
              <a:t>Η αυθόρμητη συζήτηση μεταξύ των μαθητών/τριών ενέπλεξε όλα τα παιδιά, ακόμα και αυτά που αρνήθηκαν να μοιραστούν τα συναισθήματά τους.</a:t>
            </a:r>
          </a:p>
          <a:p>
            <a:pPr marL="342900" lvl="1" indent="-342900" algn="just">
              <a:buClr>
                <a:schemeClr val="accent2"/>
              </a:buClr>
            </a:pPr>
            <a:endParaRPr lang="el-GR" sz="1400" dirty="0" smtClean="0"/>
          </a:p>
          <a:p>
            <a:pPr marL="0" lvl="1" algn="just">
              <a:buClr>
                <a:schemeClr val="accent2"/>
              </a:buClr>
            </a:pPr>
            <a:r>
              <a:rPr lang="el-GR" sz="1400" b="1" dirty="0" smtClean="0"/>
              <a:t>Σημαντικό στιγμιότυπο: </a:t>
            </a:r>
            <a:r>
              <a:rPr lang="el-GR" sz="1400" dirty="0" smtClean="0"/>
              <a:t>Η εξέλιξη </a:t>
            </a:r>
            <a:r>
              <a:rPr lang="el-GR" sz="1400" dirty="0"/>
              <a:t>της </a:t>
            </a:r>
            <a:r>
              <a:rPr lang="el-GR" sz="1400" dirty="0" smtClean="0"/>
              <a:t>προσομοίωσης της  </a:t>
            </a:r>
            <a:r>
              <a:rPr lang="el-GR" sz="1400" dirty="0"/>
              <a:t>Διακυβερνητικής Επιτροπής για τις Κλιματικές Αλλαγές. </a:t>
            </a:r>
            <a:endParaRPr lang="el-GR" sz="1400" dirty="0" smtClean="0"/>
          </a:p>
          <a:p>
            <a:pPr marL="0" lvl="1" algn="just">
              <a:buClr>
                <a:schemeClr val="accent2"/>
              </a:buClr>
            </a:pPr>
            <a:r>
              <a:rPr lang="el-GR" sz="1400" dirty="0"/>
              <a:t> Μας έδωσε τη δυνατότητα να</a:t>
            </a:r>
            <a:r>
              <a:rPr lang="el-GR" sz="1400" dirty="0" smtClean="0"/>
              <a:t>:</a:t>
            </a:r>
          </a:p>
          <a:p>
            <a:pPr marL="285750" lvl="1" indent="-285750" algn="just">
              <a:buClr>
                <a:schemeClr val="accent2"/>
              </a:buClr>
              <a:buFontTx/>
              <a:buChar char="-"/>
            </a:pPr>
            <a:r>
              <a:rPr lang="el-GR" sz="1400" dirty="0" smtClean="0"/>
              <a:t>επισημάνουμε </a:t>
            </a:r>
            <a:r>
              <a:rPr lang="el-GR" sz="1400" dirty="0"/>
              <a:t>το </a:t>
            </a:r>
            <a:r>
              <a:rPr lang="el-GR" sz="1400" dirty="0" err="1"/>
              <a:t>αξιακό</a:t>
            </a:r>
            <a:r>
              <a:rPr lang="el-GR" sz="1400" dirty="0"/>
              <a:t> φορτίο των λύσεων που δίνονται από την παγκόσμια κοινότητα σε αυτού του είδους τα προβλήματα και τον ρόλο που μπορούν να διαδραματίσουν η διπλωματία και οι συσχετισμοί δυνάμεων. </a:t>
            </a:r>
          </a:p>
          <a:p>
            <a:pPr marL="285750" lvl="1" indent="-285750" algn="just">
              <a:buClr>
                <a:schemeClr val="accent2"/>
              </a:buClr>
              <a:buFontTx/>
              <a:buChar char="-"/>
            </a:pPr>
            <a:r>
              <a:rPr lang="el-GR" sz="1400" dirty="0" smtClean="0"/>
              <a:t>αξιοποιήσουμε </a:t>
            </a:r>
            <a:r>
              <a:rPr lang="el-GR" sz="1400" dirty="0"/>
              <a:t>την προσομοίωση ως εργαλείο </a:t>
            </a:r>
            <a:r>
              <a:rPr lang="el-GR" sz="1400" dirty="0" err="1"/>
              <a:t>αυτοαξιολόγησης</a:t>
            </a:r>
            <a:r>
              <a:rPr lang="el-GR" sz="1400" dirty="0"/>
              <a:t>, υποδεικνύοντας στους μαθητές μας τον ρόλο της σωστής προετοιμασίας, της ποιοτικής μάθησης, της ενεργού συμμετοχής και της αγαστής συνεργασίας. </a:t>
            </a:r>
            <a:endParaRPr lang="el-GR" sz="1400" dirty="0" smtClean="0"/>
          </a:p>
          <a:p>
            <a:pPr marL="285750" lvl="1" indent="-285750" algn="just">
              <a:buClr>
                <a:schemeClr val="accent2"/>
              </a:buClr>
              <a:buFontTx/>
              <a:buChar char="-"/>
            </a:pPr>
            <a:endParaRPr lang="el-GR" sz="1400" dirty="0" smtClean="0"/>
          </a:p>
        </p:txBody>
      </p:sp>
    </p:spTree>
    <p:extLst>
      <p:ext uri="{BB962C8B-B14F-4D97-AF65-F5344CB8AC3E}">
        <p14:creationId xmlns:p14="http://schemas.microsoft.com/office/powerpoint/2010/main" val="2100454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cap="none" dirty="0" smtClean="0"/>
              <a:t>ΣΧΕΣΗ ΜΕ ΑΛΛΕΣ ΑΝΟΙΧΤΕΣ ΕΚΠΑΙΔΕΥΤΙΚΕΣ ΠΡΑΚΤΙΚΕΣ</a:t>
            </a:r>
            <a:endParaRPr lang="el-GR"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64</a:t>
            </a:fld>
            <a:endParaRPr lang="en-US" dirty="0"/>
          </a:p>
        </p:txBody>
      </p:sp>
      <p:sp>
        <p:nvSpPr>
          <p:cNvPr id="7" name="Content Placeholder 6"/>
          <p:cNvSpPr>
            <a:spLocks noGrp="1"/>
          </p:cNvSpPr>
          <p:nvPr>
            <p:ph sz="half" idx="2"/>
          </p:nvPr>
        </p:nvSpPr>
        <p:spPr>
          <a:xfrm>
            <a:off x="488887" y="506994"/>
            <a:ext cx="8211493" cy="4218915"/>
          </a:xfrm>
        </p:spPr>
        <p:txBody>
          <a:bodyPr>
            <a:normAutofit fontScale="47500" lnSpcReduction="20000"/>
          </a:bodyPr>
          <a:lstStyle/>
          <a:p>
            <a:pPr marL="0" lvl="1" indent="0">
              <a:lnSpc>
                <a:spcPct val="120000"/>
              </a:lnSpc>
              <a:spcBef>
                <a:spcPts val="600"/>
              </a:spcBef>
              <a:buNone/>
            </a:pPr>
            <a:r>
              <a:rPr lang="el-GR" b="1" dirty="0"/>
              <a:t>Η εκπαιδευτική πρακτική αξιοποίησε:</a:t>
            </a:r>
          </a:p>
          <a:p>
            <a:pPr marL="0" lvl="1" indent="0" algn="just">
              <a:lnSpc>
                <a:spcPct val="120000"/>
              </a:lnSpc>
              <a:spcBef>
                <a:spcPts val="600"/>
              </a:spcBef>
              <a:buFont typeface="Arial" pitchFamily="34" charset="0"/>
              <a:buChar char="•"/>
            </a:pPr>
            <a:r>
              <a:rPr lang="el-GR" dirty="0"/>
              <a:t> τροποποιημένες δραστηριότητες της εκπαιδευτική πλατφόρμα του </a:t>
            </a:r>
            <a:r>
              <a:rPr lang="en-US" dirty="0">
                <a:latin typeface="Cambria" pitchFamily="18" charset="0"/>
              </a:rPr>
              <a:t>S</a:t>
            </a:r>
            <a:r>
              <a:rPr lang="el-GR" dirty="0"/>
              <a:t>AME </a:t>
            </a:r>
            <a:r>
              <a:rPr lang="en-US" dirty="0"/>
              <a:t>W</a:t>
            </a:r>
            <a:r>
              <a:rPr lang="el-GR" dirty="0" err="1"/>
              <a:t>orld</a:t>
            </a:r>
            <a:r>
              <a:rPr lang="el-GR" dirty="0"/>
              <a:t> (</a:t>
            </a:r>
            <a:r>
              <a:rPr lang="el-GR" dirty="0">
                <a:hlinkClick r:id="rId2"/>
              </a:rPr>
              <a:t>http://www.sameworld.eu/el/</a:t>
            </a:r>
            <a:r>
              <a:rPr lang="el-GR" dirty="0"/>
              <a:t>),</a:t>
            </a:r>
          </a:p>
          <a:p>
            <a:pPr marL="0" lvl="1" indent="0" algn="just">
              <a:lnSpc>
                <a:spcPct val="120000"/>
              </a:lnSpc>
              <a:spcBef>
                <a:spcPts val="600"/>
              </a:spcBef>
              <a:buFont typeface="Arial" pitchFamily="34" charset="0"/>
              <a:buChar char="•"/>
            </a:pPr>
            <a:r>
              <a:rPr lang="el-GR" dirty="0" smtClean="0"/>
              <a:t> το </a:t>
            </a:r>
            <a:r>
              <a:rPr lang="en-GB" dirty="0">
                <a:latin typeface="Cambria" pitchFamily="18" charset="0"/>
                <a:ea typeface="Cambria" pitchFamily="18" charset="0"/>
              </a:rPr>
              <a:t>European</a:t>
            </a:r>
            <a:r>
              <a:rPr lang="el-GR" dirty="0">
                <a:latin typeface="Cambria" pitchFamily="18" charset="0"/>
                <a:ea typeface="Cambria" pitchFamily="18" charset="0"/>
              </a:rPr>
              <a:t> </a:t>
            </a:r>
            <a:r>
              <a:rPr lang="en-GB" dirty="0">
                <a:latin typeface="Cambria" pitchFamily="18" charset="0"/>
                <a:ea typeface="Cambria" pitchFamily="18" charset="0"/>
              </a:rPr>
              <a:t>School</a:t>
            </a:r>
            <a:r>
              <a:rPr lang="el-GR" dirty="0">
                <a:latin typeface="Cambria" pitchFamily="18" charset="0"/>
                <a:ea typeface="Cambria" pitchFamily="18" charset="0"/>
              </a:rPr>
              <a:t> </a:t>
            </a:r>
            <a:r>
              <a:rPr lang="en-GB" dirty="0">
                <a:latin typeface="Cambria" pitchFamily="18" charset="0"/>
                <a:ea typeface="Cambria" pitchFamily="18" charset="0"/>
              </a:rPr>
              <a:t>Radio </a:t>
            </a:r>
            <a:r>
              <a:rPr lang="el-GR" dirty="0"/>
              <a:t>ως εκπαιδευτικό εργαλείο και πιο συγκεκριμένα </a:t>
            </a:r>
            <a:r>
              <a:rPr lang="el-GR" dirty="0" smtClean="0"/>
              <a:t>στοιχεία της δράσης </a:t>
            </a:r>
            <a:r>
              <a:rPr lang="en-US" dirty="0">
                <a:latin typeface="Cambria" pitchFamily="18" charset="0"/>
                <a:ea typeface="Cambria" pitchFamily="18" charset="0"/>
              </a:rPr>
              <a:t>Networked European School Web Radio – </a:t>
            </a:r>
            <a:r>
              <a:rPr lang="en-US" dirty="0" err="1" smtClean="0"/>
              <a:t>NEStOR</a:t>
            </a:r>
            <a:r>
              <a:rPr lang="el-GR" dirty="0"/>
              <a:t> </a:t>
            </a:r>
            <a:r>
              <a:rPr lang="el-GR" dirty="0" smtClean="0"/>
              <a:t>(</a:t>
            </a:r>
            <a:r>
              <a:rPr lang="en-GB" dirty="0" smtClean="0"/>
              <a:t> </a:t>
            </a:r>
            <a:r>
              <a:rPr lang="en-GB" dirty="0">
                <a:hlinkClick r:id="rId3"/>
              </a:rPr>
              <a:t>https://</a:t>
            </a:r>
            <a:r>
              <a:rPr lang="en-GB" dirty="0" smtClean="0">
                <a:hlinkClick r:id="rId3"/>
              </a:rPr>
              <a:t>www.e-epimorfosi.ac.cy/index.php?id=247&amp;cat=107&amp;a=2</a:t>
            </a:r>
            <a:r>
              <a:rPr lang="el-GR" dirty="0" smtClean="0"/>
              <a:t>),</a:t>
            </a:r>
            <a:endParaRPr lang="el-GR" dirty="0"/>
          </a:p>
          <a:p>
            <a:pPr marL="0" lvl="1" indent="0" algn="just">
              <a:lnSpc>
                <a:spcPct val="120000"/>
              </a:lnSpc>
              <a:spcBef>
                <a:spcPts val="600"/>
              </a:spcBef>
              <a:buFont typeface="Arial" pitchFamily="34" charset="0"/>
              <a:buChar char="•"/>
            </a:pPr>
            <a:r>
              <a:rPr lang="el-GR" dirty="0" smtClean="0"/>
              <a:t> πρακτικές </a:t>
            </a:r>
            <a:r>
              <a:rPr lang="el-GR" dirty="0"/>
              <a:t>των Προγραμμάτων Περιβαλλοντικής Εκπαίδευσης</a:t>
            </a:r>
            <a:r>
              <a:rPr lang="el-GR" dirty="0" smtClean="0"/>
              <a:t>.</a:t>
            </a:r>
          </a:p>
          <a:p>
            <a:pPr marL="0" lvl="1" indent="0" algn="just">
              <a:lnSpc>
                <a:spcPct val="120000"/>
              </a:lnSpc>
              <a:spcBef>
                <a:spcPts val="600"/>
              </a:spcBef>
              <a:buFont typeface="Arial" pitchFamily="34" charset="0"/>
              <a:buChar char="•"/>
            </a:pPr>
            <a:r>
              <a:rPr lang="el-GR" dirty="0"/>
              <a:t> </a:t>
            </a:r>
            <a:r>
              <a:rPr lang="el-GR" dirty="0" smtClean="0"/>
              <a:t>την Πλατφόρμα Αίσωπος για τη δημιουργία  νέου Ψηφιακού Διδακτικού Σεναρίου.</a:t>
            </a:r>
            <a:endParaRPr lang="el-GR" dirty="0"/>
          </a:p>
          <a:p>
            <a:pPr marL="0" lvl="1" indent="0">
              <a:lnSpc>
                <a:spcPct val="120000"/>
              </a:lnSpc>
              <a:spcBef>
                <a:spcPts val="600"/>
              </a:spcBef>
              <a:buNone/>
            </a:pPr>
            <a:r>
              <a:rPr lang="el-GR" b="1" dirty="0" smtClean="0"/>
              <a:t>Εισήγαγε τα </a:t>
            </a:r>
            <a:r>
              <a:rPr lang="el-GR" b="1" dirty="0"/>
              <a:t>ακόλουθα στοιχεία </a:t>
            </a:r>
            <a:r>
              <a:rPr lang="el-GR" b="1" dirty="0" smtClean="0"/>
              <a:t>πρωτοτυπίας:</a:t>
            </a:r>
            <a:endParaRPr lang="el-GR" b="1" dirty="0"/>
          </a:p>
          <a:p>
            <a:pPr lvl="1" algn="just">
              <a:lnSpc>
                <a:spcPct val="120000"/>
              </a:lnSpc>
              <a:spcBef>
                <a:spcPts val="600"/>
              </a:spcBef>
            </a:pPr>
            <a:r>
              <a:rPr lang="el-GR" dirty="0" smtClean="0"/>
              <a:t>Τη συνδρομή εκπαιδευτικών διαφορετικών ειδικοτήτων, που βοήθησε να προσεγγισθεί </a:t>
            </a:r>
            <a:r>
              <a:rPr lang="el-GR" dirty="0" err="1" smtClean="0"/>
              <a:t>συστημικά</a:t>
            </a:r>
            <a:r>
              <a:rPr lang="el-GR" dirty="0" smtClean="0"/>
              <a:t> και ολιστικά το πρόβλημα των περιβαλλοντικών μεταναστών - προσφύγων και να αναδειχθούν οι σχέσεις μεταξύ κοινωνίας, οικονομίας και περιβάλλοντος.</a:t>
            </a:r>
          </a:p>
          <a:p>
            <a:pPr lvl="1" algn="just">
              <a:lnSpc>
                <a:spcPct val="120000"/>
              </a:lnSpc>
              <a:spcBef>
                <a:spcPts val="600"/>
              </a:spcBef>
            </a:pPr>
            <a:r>
              <a:rPr lang="el-GR" dirty="0" smtClean="0"/>
              <a:t>Τη συγκεκριμένη μεθοδολογία, την επιλογή και αλληλουχία δραστηριοτήτων που δεν περιορίζονται στην απλή μετάδοση της γνώσης και της πληροφορίας, αλλά απαιτούν από τους/τις μαθητές/</a:t>
            </a:r>
            <a:r>
              <a:rPr lang="el-GR" dirty="0" err="1" smtClean="0"/>
              <a:t>τριες</a:t>
            </a:r>
            <a:r>
              <a:rPr lang="el-GR" dirty="0" smtClean="0"/>
              <a:t> αυτενέργεια και δράση μέσω συμμετοχικών διαδικασιών και αξιοποίησης των δυνατοτήτων των σύγχρονων τεχνολογιών. </a:t>
            </a:r>
          </a:p>
          <a:p>
            <a:pPr lvl="1" algn="just">
              <a:lnSpc>
                <a:spcPct val="120000"/>
              </a:lnSpc>
              <a:spcBef>
                <a:spcPts val="600"/>
              </a:spcBef>
            </a:pPr>
            <a:r>
              <a:rPr lang="el-GR" dirty="0" smtClean="0"/>
              <a:t>Την στηριγμένη σε παιδαγωγικές αρχές αξιοποίηση της τεχνολογίας, η οποία διευκόλυνε την εξατομικευμένη αλλά και την ομαδική – συνεργατική μάθηση, διευκόλυνε βιωματικές προσεγγίσεις, ενέπλεξε τους/τις μαθητές/</a:t>
            </a:r>
            <a:r>
              <a:rPr lang="el-GR" dirty="0" err="1" smtClean="0"/>
              <a:t>τριες</a:t>
            </a:r>
            <a:r>
              <a:rPr lang="el-GR" dirty="0" smtClean="0"/>
              <a:t> στην εκπαιδευτική διαδικασία, βοήθησε στη μεταξύ τους επικοινωνία αλλά και στην επικοινωνία τους με τους εκπαιδευτικούς και τους ειδικούς και συνέβαλε στην επίτευξη γνωστικών και </a:t>
            </a:r>
            <a:r>
              <a:rPr lang="el-GR" dirty="0" err="1" smtClean="0"/>
              <a:t>μεταγνωστικών</a:t>
            </a:r>
            <a:r>
              <a:rPr lang="el-GR" dirty="0" smtClean="0"/>
              <a:t> στόχων.</a:t>
            </a:r>
          </a:p>
          <a:p>
            <a:pPr lvl="1" algn="just">
              <a:lnSpc>
                <a:spcPct val="120000"/>
              </a:lnSpc>
              <a:spcBef>
                <a:spcPts val="600"/>
              </a:spcBef>
            </a:pPr>
            <a:r>
              <a:rPr lang="el-GR" dirty="0" smtClean="0"/>
              <a:t>Τις πρακτικές </a:t>
            </a:r>
            <a:r>
              <a:rPr lang="el-GR" dirty="0" err="1" smtClean="0"/>
              <a:t>ενσυναίσθησης</a:t>
            </a:r>
            <a:r>
              <a:rPr lang="el-GR" dirty="0" smtClean="0"/>
              <a:t> στην επιδίωξή της να υπηρετήσει ένα παγκόσμιο όραμα με μέσο τη γνώση. </a:t>
            </a:r>
          </a:p>
          <a:p>
            <a:pPr lvl="1" algn="just">
              <a:lnSpc>
                <a:spcPct val="120000"/>
              </a:lnSpc>
              <a:spcBef>
                <a:spcPts val="600"/>
              </a:spcBef>
            </a:pPr>
            <a:r>
              <a:rPr lang="el-GR" dirty="0" smtClean="0"/>
              <a:t>Ότι έχει ποικίλες δυνατότητες </a:t>
            </a:r>
            <a:r>
              <a:rPr lang="el-GR" dirty="0" err="1" smtClean="0"/>
              <a:t>επανάχρησης</a:t>
            </a:r>
            <a:r>
              <a:rPr lang="el-GR" dirty="0" smtClean="0"/>
              <a:t> και επεκτασιμότητας σε διάφορα αντικείμενα, βαθμίδες και τύπους σχολείων.</a:t>
            </a:r>
          </a:p>
          <a:p>
            <a:pPr lvl="1" algn="just">
              <a:lnSpc>
                <a:spcPct val="120000"/>
              </a:lnSpc>
              <a:spcBef>
                <a:spcPts val="600"/>
              </a:spcBef>
            </a:pPr>
            <a:r>
              <a:rPr lang="el-GR" dirty="0" smtClean="0"/>
              <a:t>Τη δημιουργία από τους/τις ίδιους/ες τους/τις μαθητές/</a:t>
            </a:r>
            <a:r>
              <a:rPr lang="el-GR" dirty="0" err="1" smtClean="0"/>
              <a:t>τριες</a:t>
            </a:r>
            <a:r>
              <a:rPr lang="el-GR" dirty="0" smtClean="0"/>
              <a:t> νέου ψηφιακού υλικού ως δραστηριότητα έκφρασης και προσωπικής </a:t>
            </a:r>
            <a:r>
              <a:rPr lang="el-GR" dirty="0" err="1" smtClean="0"/>
              <a:t>νοηματοδότησης</a:t>
            </a:r>
            <a:r>
              <a:rPr lang="el-GR" dirty="0" smtClean="0"/>
              <a:t> της περιβαλλοντικής μετανάστευσης και κλιματικής αλλαγής.</a:t>
            </a:r>
          </a:p>
        </p:txBody>
      </p:sp>
    </p:spTree>
    <p:extLst>
      <p:ext uri="{BB962C8B-B14F-4D97-AF65-F5344CB8AC3E}">
        <p14:creationId xmlns:p14="http://schemas.microsoft.com/office/powerpoint/2010/main" val="11240478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sz="2400" cap="none" dirty="0" smtClean="0"/>
              <a:t/>
            </a:r>
            <a:br>
              <a:rPr lang="el-GR" sz="2400" cap="none" dirty="0" smtClean="0"/>
            </a:br>
            <a:r>
              <a:rPr lang="el-GR" sz="2400" cap="none" dirty="0" smtClean="0"/>
              <a:t>ΠΡΟΣΘΕΤΟ ΥΛΙΚΟ ΠΟΥ ΑΞΙΟΠΟΙΗΘΗΚΕ</a:t>
            </a:r>
            <a:br>
              <a:rPr lang="el-GR" sz="2400" cap="none" dirty="0" smtClean="0"/>
            </a:br>
            <a:endParaRPr lang="el-GR" sz="2400"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65</a:t>
            </a:fld>
            <a:endParaRPr lang="en-US" dirty="0"/>
          </a:p>
        </p:txBody>
      </p:sp>
      <p:sp>
        <p:nvSpPr>
          <p:cNvPr id="7" name="Content Placeholder 6"/>
          <p:cNvSpPr>
            <a:spLocks noGrp="1"/>
          </p:cNvSpPr>
          <p:nvPr>
            <p:ph sz="half" idx="2"/>
          </p:nvPr>
        </p:nvSpPr>
        <p:spPr>
          <a:xfrm>
            <a:off x="557213" y="557213"/>
            <a:ext cx="8027229" cy="4235504"/>
          </a:xfrm>
        </p:spPr>
        <p:txBody>
          <a:bodyPr>
            <a:normAutofit fontScale="55000" lnSpcReduction="20000"/>
          </a:bodyPr>
          <a:lstStyle/>
          <a:p>
            <a:pPr marL="0" lvl="1" indent="0">
              <a:buNone/>
            </a:pPr>
            <a:r>
              <a:rPr lang="el-GR" sz="3600" b="1" dirty="0" smtClean="0"/>
              <a:t>Πρόσθετο υλικό που αξιοποιήθηκε</a:t>
            </a:r>
          </a:p>
          <a:p>
            <a:pPr lvl="2">
              <a:buFont typeface="Arial" pitchFamily="34" charset="0"/>
              <a:buChar char="•"/>
            </a:pPr>
            <a:r>
              <a:rPr lang="el-GR" sz="2300" dirty="0" smtClean="0">
                <a:solidFill>
                  <a:schemeClr val="accent2"/>
                </a:solidFill>
              </a:rPr>
              <a:t>Βιβλία – </a:t>
            </a:r>
            <a:r>
              <a:rPr lang="el-GR" sz="2300" dirty="0" smtClean="0">
                <a:solidFill>
                  <a:schemeClr val="accent2"/>
                </a:solidFill>
              </a:rPr>
              <a:t>Περιοδικά</a:t>
            </a:r>
          </a:p>
          <a:p>
            <a:pPr lvl="0"/>
            <a:r>
              <a:rPr lang="el-GR" sz="2100" dirty="0" err="1"/>
              <a:t>Δρίτσας</a:t>
            </a:r>
            <a:r>
              <a:rPr lang="el-GR" sz="2100" dirty="0"/>
              <a:t>, Σ. – </a:t>
            </a:r>
            <a:r>
              <a:rPr lang="el-GR" sz="2100" dirty="0" err="1"/>
              <a:t>Ματσιώρη</a:t>
            </a:r>
            <a:r>
              <a:rPr lang="el-GR" sz="2100" dirty="0"/>
              <a:t> Σ. (2016). Εξέλιξη των προσπαθειών για την θεσμική αναγνώριση και προστασία των απειλούμενων πληθυσμών εξαιτίας των κλιματικών αλλαγών. Πρακτικά 4</a:t>
            </a:r>
            <a:r>
              <a:rPr lang="el-GR" sz="2100" baseline="30000" dirty="0"/>
              <a:t>ου</a:t>
            </a:r>
            <a:r>
              <a:rPr lang="el-GR" sz="2100" dirty="0"/>
              <a:t>ΠανελλήνιουΣυνεδρίου</a:t>
            </a:r>
            <a:r>
              <a:rPr lang="el-GR" sz="2100" i="1" dirty="0"/>
              <a:t>Οικονομικής Φυσικών Πόρων και Περιβάλλοντος</a:t>
            </a:r>
            <a:r>
              <a:rPr lang="el-GR" sz="2100" dirty="0"/>
              <a:t>, Βόλος, 4-5 Νοεμβρίου 2016, </a:t>
            </a:r>
            <a:r>
              <a:rPr lang="el-GR" sz="2100" dirty="0" err="1"/>
              <a:t>σσ</a:t>
            </a:r>
            <a:r>
              <a:rPr lang="el-GR" sz="2100" dirty="0"/>
              <a:t>. 319-324.</a:t>
            </a:r>
          </a:p>
          <a:p>
            <a:pPr lvl="0"/>
            <a:r>
              <a:rPr lang="el-GR" sz="2100" dirty="0"/>
              <a:t>Είμαστε στον αέρα! Από την ενότητα «Αντί επιλόγου... σχέδια εργασίας!» του σχολικού βιβλίου Μουσικής Γ΄ Γυμνασίου (</a:t>
            </a:r>
            <a:r>
              <a:rPr lang="el-GR" sz="2100" u="sng" dirty="0">
                <a:hlinkClick r:id="rId2"/>
              </a:rPr>
              <a:t>http://ebooks.edu.gr/modules/ebook/show.php/DSGYM-C114/69/563,2185/</a:t>
            </a:r>
            <a:r>
              <a:rPr lang="el-GR" sz="2100" dirty="0"/>
              <a:t>)</a:t>
            </a:r>
          </a:p>
          <a:p>
            <a:pPr lvl="0"/>
            <a:r>
              <a:rPr lang="el-GR" sz="2100" dirty="0"/>
              <a:t>Κέντρο Περιβαλλοντικής Εκπαίδευσης Μακρινίτσας, ΧΑΡΤΟΓΡΑΦΟΝΤΑΣ (Σ)ΤΗΝ ΠΕΡΙΒΑΛΛΟΝΤΙΚΗ ΕΚΠΑΙ∆ΕΥΣΗ – ΥΠΟΥΡΓΕΙΟ ΕΘΝΙΚΗΣ ΠΑΙ∆ΕΙΑΣ ΚΑΙ ΘΡΗΣΚΕΥΜΑΤΩΝ, Νοέμβριος 2007</a:t>
            </a:r>
          </a:p>
          <a:p>
            <a:pPr lvl="0"/>
            <a:r>
              <a:rPr lang="el-GR" sz="2100" dirty="0" err="1"/>
              <a:t>Καλογρίδη</a:t>
            </a:r>
            <a:r>
              <a:rPr lang="el-GR" sz="2100" dirty="0"/>
              <a:t>, Σ. (2005). Καλές πρακτικές για την εκπαίδευση στην </a:t>
            </a:r>
            <a:r>
              <a:rPr lang="el-GR" sz="2100" dirty="0" err="1"/>
              <a:t>πολιτειότητα</a:t>
            </a:r>
            <a:r>
              <a:rPr lang="el-GR" sz="2100" dirty="0"/>
              <a:t>. ΕΚΠΑΙ∆ΕΥΣΗ ΕΝΗΛΙΚΩΝ ΚΑΙ ΚΟΙΝΩΝΙΚΕΣ </a:t>
            </a:r>
            <a:r>
              <a:rPr lang="el-GR" sz="2100" dirty="0" err="1"/>
              <a:t>∆ΕΞΙΟΤΗΤΕΣ</a:t>
            </a:r>
            <a:r>
              <a:rPr lang="el-GR" sz="2100" dirty="0"/>
              <a:t>, 2</a:t>
            </a:r>
            <a:r>
              <a:rPr lang="el-GR" sz="2100" baseline="30000" dirty="0"/>
              <a:t>ο</a:t>
            </a:r>
            <a:r>
              <a:rPr lang="el-GR" sz="2100" dirty="0"/>
              <a:t>∆ιεθνές Συνέδριο Επιστημονικής Ένωσης Εκπαίδευσης Ενηλίκων, ΠΡΑΚΤΙΚΑ ΕΙΣΗΓΗΣΕΩΝ, </a:t>
            </a:r>
            <a:r>
              <a:rPr lang="el-GR" sz="2100" dirty="0" err="1"/>
              <a:t>σσ</a:t>
            </a:r>
            <a:r>
              <a:rPr lang="el-GR" sz="2100" dirty="0"/>
              <a:t>. 185-19</a:t>
            </a:r>
          </a:p>
          <a:p>
            <a:pPr lvl="0"/>
            <a:r>
              <a:rPr lang="el-GR" sz="2100" dirty="0" err="1"/>
              <a:t>Μαλικιώση</a:t>
            </a:r>
            <a:r>
              <a:rPr lang="el-GR" sz="2100" dirty="0"/>
              <a:t>-Λοΐζου, Μ., Η πολυπολιτισμική διάσταση της </a:t>
            </a:r>
            <a:r>
              <a:rPr lang="el-GR" sz="2100" dirty="0" err="1"/>
              <a:t>ενσυναίσθησης</a:t>
            </a:r>
            <a:r>
              <a:rPr lang="el-GR" sz="2100" dirty="0"/>
              <a:t>, PSYCHOLOGIA, Ιανουάριος 2008</a:t>
            </a:r>
          </a:p>
          <a:p>
            <a:pPr lvl="0"/>
            <a:r>
              <a:rPr lang="el-GR" sz="2100" dirty="0"/>
              <a:t>Μελάς, Δ. -  </a:t>
            </a:r>
            <a:r>
              <a:rPr lang="el-GR" sz="2100" dirty="0" err="1"/>
              <a:t>Ασωνίτης</a:t>
            </a:r>
            <a:r>
              <a:rPr lang="el-GR" sz="2100" dirty="0"/>
              <a:t>, Γ. - </a:t>
            </a:r>
            <a:r>
              <a:rPr lang="el-GR" sz="2100" dirty="0" err="1"/>
              <a:t>Αμοιρίδης</a:t>
            </a:r>
            <a:r>
              <a:rPr lang="el-GR" sz="2100" dirty="0"/>
              <a:t>, Β. (2000),  ΚΛΙΜΑΤΙΚΗ ΑΛΛΑΓΗ [Οδηγός εκπαιδευτικών] ΥΠΟΥΡΓΕΙΟ ΕΘΝΙΚΗΣ ΠΑΙΔΕΙΑΣ ΚΑΙ ΘΡΗΣΚΕΥΜΑΤΩΝ, ΔΙΕΥΘΥΝΣΗ ΣΠΟΥΔΩΝ ΔΕΥΤΕΡΟΒΑΘΜΙΑΣ ΕΚΠΑΙΔΕΥΣΗΣ ΥΠΟΕΡΓΟ ΕΠΕΑΕΚ 1.1.ΣΤ.1.Γ2  ΑΝΑΠΤΥΞΗ ΕΚΠΑΙΔΕΥΤΙΚΟΥ ΥΛΙΚΟΥ ΓΙΑ ΤΗΝ ΠΕΡΙΒΑΛΛΟΝΤΙΚΗ ΕΚΠΑΙΔΕΥΣΗ</a:t>
            </a:r>
          </a:p>
          <a:p>
            <a:pPr lvl="0"/>
            <a:r>
              <a:rPr lang="el-GR" sz="2100" dirty="0" err="1"/>
              <a:t>Πατρωνίδου</a:t>
            </a:r>
            <a:r>
              <a:rPr lang="el-GR" sz="2100" dirty="0"/>
              <a:t>, Δ. – </a:t>
            </a:r>
            <a:r>
              <a:rPr lang="el-GR" sz="2100" dirty="0" err="1"/>
              <a:t>Χαρπαντίδου</a:t>
            </a:r>
            <a:r>
              <a:rPr lang="el-GR" sz="2100" dirty="0"/>
              <a:t>, Ζ. (2015). Η συμβολή της </a:t>
            </a:r>
            <a:r>
              <a:rPr lang="el-GR" sz="2100" dirty="0" err="1"/>
              <a:t>ενσυναίσθησης</a:t>
            </a:r>
            <a:r>
              <a:rPr lang="el-GR" sz="2100" dirty="0"/>
              <a:t> στην ιστορική κατανόηση. </a:t>
            </a:r>
            <a:r>
              <a:rPr lang="el-GR" sz="2100" i="1" dirty="0"/>
              <a:t>Επιστημονικό Εκπαιδευτικό Περιοδικό «</a:t>
            </a:r>
            <a:r>
              <a:rPr lang="el-GR" sz="2100" i="1" dirty="0" err="1"/>
              <a:t>eκπ@ιδευτικός</a:t>
            </a:r>
            <a:r>
              <a:rPr lang="el-GR" sz="2100" i="1" dirty="0"/>
              <a:t> κύκλος»</a:t>
            </a:r>
            <a:r>
              <a:rPr lang="el-GR" sz="2100" dirty="0"/>
              <a:t>, Τόμος 3, Τεύχος 3, </a:t>
            </a:r>
            <a:r>
              <a:rPr lang="el-GR" sz="2100" dirty="0" err="1"/>
              <a:t>σσ</a:t>
            </a:r>
            <a:r>
              <a:rPr lang="el-GR" sz="2100" dirty="0"/>
              <a:t>. </a:t>
            </a:r>
            <a:r>
              <a:rPr lang="el-GR" sz="2100" dirty="0" smtClean="0"/>
              <a:t>97-111</a:t>
            </a:r>
          </a:p>
          <a:p>
            <a:pPr lvl="0"/>
            <a:r>
              <a:rPr lang="el-GR" sz="2100" dirty="0"/>
              <a:t>Περιβαλλοντική Εκπαίδευση στις προστατευόμενες περιοχές υπό το πρίσμα της </a:t>
            </a:r>
            <a:r>
              <a:rPr lang="el-GR" sz="2100" dirty="0" err="1"/>
              <a:t>αειφορίας</a:t>
            </a:r>
            <a:r>
              <a:rPr lang="el-GR" sz="2100" dirty="0"/>
              <a:t>. Το Εκπαιδευτικό υλικό. </a:t>
            </a:r>
          </a:p>
          <a:p>
            <a:pPr lvl="0"/>
            <a:r>
              <a:rPr lang="el-GR" sz="2100" dirty="0" err="1"/>
              <a:t>Τσουμπάρης</a:t>
            </a:r>
            <a:r>
              <a:rPr lang="el-GR" sz="2100" dirty="0"/>
              <a:t>, Δ., Ποιοι είναι τελικά οι Περιβαλλοντικοί Πρόσφυγες; Οι πολιτικές προεκτάσεις της συζήτησης, </a:t>
            </a:r>
            <a:r>
              <a:rPr lang="el-GR" sz="2100" dirty="0" err="1"/>
              <a:t>Eπιθεώρηση</a:t>
            </a:r>
            <a:r>
              <a:rPr lang="el-GR" sz="2100" dirty="0"/>
              <a:t> Κοινωνικών Ερευνών,132-133, B ́- Γ ́ 2010, 31-66</a:t>
            </a:r>
          </a:p>
          <a:p>
            <a:pPr lvl="0"/>
            <a:endParaRPr lang="el-GR" sz="2000" dirty="0"/>
          </a:p>
          <a:p>
            <a:pPr lvl="2">
              <a:buFont typeface="Arial" pitchFamily="34" charset="0"/>
              <a:buChar char="•"/>
            </a:pPr>
            <a:endParaRPr lang="el-GR" sz="23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sz="2400" cap="none" dirty="0" smtClean="0"/>
              <a:t/>
            </a:r>
            <a:br>
              <a:rPr lang="el-GR" sz="2400" cap="none" dirty="0" smtClean="0"/>
            </a:br>
            <a:r>
              <a:rPr lang="el-GR" sz="2400" cap="none" dirty="0" smtClean="0"/>
              <a:t>ΠΡΟΣΘΕΤΟ ΥΛΙΚΟ ΠΟΥ ΑΞΙΟΠΟΙΗΘΗΚΕ</a:t>
            </a:r>
            <a:br>
              <a:rPr lang="el-GR" sz="2400" cap="none" dirty="0" smtClean="0"/>
            </a:br>
            <a:endParaRPr lang="el-GR" sz="2400"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66</a:t>
            </a:fld>
            <a:endParaRPr lang="en-US" dirty="0"/>
          </a:p>
        </p:txBody>
      </p:sp>
      <p:sp>
        <p:nvSpPr>
          <p:cNvPr id="7" name="Content Placeholder 6"/>
          <p:cNvSpPr>
            <a:spLocks noGrp="1"/>
          </p:cNvSpPr>
          <p:nvPr>
            <p:ph sz="half" idx="2"/>
          </p:nvPr>
        </p:nvSpPr>
        <p:spPr/>
        <p:txBody>
          <a:bodyPr>
            <a:normAutofit fontScale="55000" lnSpcReduction="20000"/>
          </a:bodyPr>
          <a:lstStyle/>
          <a:p>
            <a:pPr lvl="0"/>
            <a:r>
              <a:rPr lang="el-GR" dirty="0"/>
              <a:t>Ύπατη Αρμοστεία του ΟΗΕ για τους Πρόσφυγες (UNHCR) (2014). Δραστηριότητες βιωματικής μάθησης στα ανθρώπινα δικαιώματα και στα δικαιώματα των προσφύγων</a:t>
            </a:r>
          </a:p>
          <a:p>
            <a:pPr lvl="0"/>
            <a:r>
              <a:rPr lang="el-GR" dirty="0" err="1"/>
              <a:t>Φούρλα</a:t>
            </a:r>
            <a:r>
              <a:rPr lang="el-GR" dirty="0"/>
              <a:t>, Δ.-Μ., Κλιματική αλλαγή: Μια παγκόσμια γενοκτονία σε εξέλιξη, Δημοκρατική, 3 Ιουνίου 2017</a:t>
            </a:r>
          </a:p>
          <a:p>
            <a:pPr lvl="0"/>
            <a:r>
              <a:rPr lang="en-US" dirty="0" smtClean="0"/>
              <a:t>Cooper</a:t>
            </a:r>
            <a:r>
              <a:rPr lang="en-GB" dirty="0"/>
              <a:t>, </a:t>
            </a:r>
            <a:r>
              <a:rPr lang="en-US" dirty="0"/>
              <a:t>B</a:t>
            </a:r>
            <a:r>
              <a:rPr lang="en-GB" dirty="0"/>
              <a:t>. (2011). </a:t>
            </a:r>
            <a:r>
              <a:rPr lang="en-US" dirty="0"/>
              <a:t>Empathy in education. Engagement, Values and Achievement. London: Continuum International Publishing Group</a:t>
            </a:r>
            <a:endParaRPr lang="el-GR" dirty="0"/>
          </a:p>
          <a:p>
            <a:pPr lvl="0"/>
            <a:r>
              <a:rPr lang="en-US" dirty="0"/>
              <a:t>Corner, A., Roberts, O., </a:t>
            </a:r>
            <a:r>
              <a:rPr lang="en-US" dirty="0" err="1"/>
              <a:t>Chiari</a:t>
            </a:r>
            <a:r>
              <a:rPr lang="en-US" dirty="0"/>
              <a:t>, S., </a:t>
            </a:r>
            <a:r>
              <a:rPr lang="en-US" dirty="0" err="1"/>
              <a:t>Völler</a:t>
            </a:r>
            <a:r>
              <a:rPr lang="en-US" dirty="0"/>
              <a:t>, S., </a:t>
            </a:r>
            <a:r>
              <a:rPr lang="en-US" dirty="0" err="1"/>
              <a:t>Mayrhuber</a:t>
            </a:r>
            <a:r>
              <a:rPr lang="en-US" dirty="0"/>
              <a:t>, E.S., </a:t>
            </a:r>
            <a:r>
              <a:rPr lang="en-US" dirty="0" err="1"/>
              <a:t>Mandl</a:t>
            </a:r>
            <a:r>
              <a:rPr lang="en-US" dirty="0"/>
              <a:t>, S., Monson, K. (2015). </a:t>
            </a:r>
            <a:r>
              <a:rPr lang="el-GR" dirty="0"/>
              <a:t>Ύπατη Αρμοστεία του ΟΗΕ για τους Πρόσφυγες</a:t>
            </a:r>
            <a:r>
              <a:rPr lang="en-GB" dirty="0"/>
              <a:t> (UNHCR) (2013). </a:t>
            </a:r>
            <a:r>
              <a:rPr lang="el-GR" dirty="0"/>
              <a:t>Περάσματα. Ένα παιχνίδι ευαισθητοποίησης για τη ζωή των προσφύγων</a:t>
            </a:r>
          </a:p>
          <a:p>
            <a:pPr lvl="0"/>
            <a:r>
              <a:rPr lang="en-US" dirty="0"/>
              <a:t>How do young people engage with climate change? The role of knowledge, values, message framing and trusted communicators. </a:t>
            </a:r>
            <a:r>
              <a:rPr lang="el-GR" dirty="0" err="1"/>
              <a:t>WIREs</a:t>
            </a:r>
            <a:r>
              <a:rPr lang="el-GR" dirty="0"/>
              <a:t> </a:t>
            </a:r>
            <a:r>
              <a:rPr lang="el-GR" dirty="0" err="1"/>
              <a:t>Climate</a:t>
            </a:r>
            <a:r>
              <a:rPr lang="el-GR" dirty="0"/>
              <a:t> </a:t>
            </a:r>
            <a:r>
              <a:rPr lang="el-GR" dirty="0" err="1"/>
              <a:t>Change</a:t>
            </a:r>
            <a:r>
              <a:rPr lang="el-GR" dirty="0"/>
              <a:t> 6(5), </a:t>
            </a:r>
            <a:r>
              <a:rPr lang="el-GR" dirty="0" err="1"/>
              <a:t>σσ</a:t>
            </a:r>
            <a:r>
              <a:rPr lang="el-GR" dirty="0"/>
              <a:t>. 523-534.</a:t>
            </a:r>
          </a:p>
          <a:p>
            <a:pPr lvl="0"/>
            <a:r>
              <a:rPr lang="el-GR" dirty="0" err="1"/>
              <a:t>Lenhart</a:t>
            </a:r>
            <a:r>
              <a:rPr lang="el-GR" dirty="0"/>
              <a:t>, V. (2006). Παιδαγωγική των Ανθρωπίνων Δικαιωμάτων. Αθήνα: </a:t>
            </a:r>
            <a:r>
              <a:rPr lang="el-GR" dirty="0" err="1"/>
              <a:t>Gutenberg</a:t>
            </a:r>
            <a:r>
              <a:rPr lang="el-GR" dirty="0"/>
              <a:t>.</a:t>
            </a:r>
          </a:p>
          <a:p>
            <a:pPr lvl="0"/>
            <a:r>
              <a:rPr lang="en-US" dirty="0"/>
              <a:t>NANSEN INITIATIVE FOR RCM MEMBER COUNTRIES (2016). Guide to Effective Practices for RCM Member Countries: Protection for Persons Moving Across Borders in the Context of Disasters. </a:t>
            </a:r>
            <a:endParaRPr lang="el-GR" dirty="0"/>
          </a:p>
          <a:p>
            <a:pPr lvl="0"/>
            <a:r>
              <a:rPr lang="en-GB" dirty="0"/>
              <a:t>Office of the High Representative for the Least Developed Countries, Landlocked Developing Countries and Small Island Developing States (UN-OHRLLS), SMALL ISLAND DEVELOPING STATES IN NUMBERS CLIMATE CHANGE EDITION 2015</a:t>
            </a:r>
            <a:endParaRPr lang="el-GR" dirty="0"/>
          </a:p>
          <a:p>
            <a:pPr lvl="0"/>
            <a:r>
              <a:rPr lang="de-DE" dirty="0"/>
              <a:t>Steiner, A. – </a:t>
            </a:r>
            <a:r>
              <a:rPr lang="de-DE" dirty="0" err="1"/>
              <a:t>Espinosa</a:t>
            </a:r>
            <a:r>
              <a:rPr lang="de-DE" dirty="0"/>
              <a:t>, P. – </a:t>
            </a:r>
            <a:r>
              <a:rPr lang="de-DE" dirty="0" err="1"/>
              <a:t>Glasser</a:t>
            </a:r>
            <a:r>
              <a:rPr lang="de-DE" dirty="0"/>
              <a:t>, R. (2017). </a:t>
            </a:r>
            <a:r>
              <a:rPr lang="el-GR" dirty="0"/>
              <a:t>Η κλιματική αλλαγή δεν κάνει εξαιρέσεις σε φτωχούς και πλούσιους</a:t>
            </a:r>
          </a:p>
          <a:p>
            <a:pPr lvl="0"/>
            <a:r>
              <a:rPr lang="en-US" dirty="0"/>
              <a:t>United Nations, General Assembly (11/09/2009). </a:t>
            </a:r>
            <a:r>
              <a:rPr lang="en-GB" dirty="0"/>
              <a:t>Climate change and its possible security </a:t>
            </a:r>
            <a:r>
              <a:rPr lang="en-GB" dirty="0" smtClean="0"/>
              <a:t>implications</a:t>
            </a:r>
            <a:endParaRPr lang="el-GR" dirty="0" smtClean="0"/>
          </a:p>
          <a:p>
            <a:pPr lvl="0"/>
            <a:endParaRPr lang="el-GR" sz="2500" dirty="0" smtClean="0"/>
          </a:p>
          <a:p>
            <a:pPr lvl="0"/>
            <a:endParaRPr lang="el-GR" sz="2500" dirty="0" smtClean="0"/>
          </a:p>
          <a:p>
            <a:pPr lvl="0"/>
            <a:endParaRPr lang="el-GR" sz="2500" dirty="0"/>
          </a:p>
          <a:p>
            <a:pPr marL="237744" lvl="2" indent="0">
              <a:buNone/>
            </a:pPr>
            <a:endParaRPr lang="el-GR" dirty="0" smtClean="0">
              <a:solidFill>
                <a:srgbClr val="00B050"/>
              </a:solidFill>
            </a:endParaRPr>
          </a:p>
          <a:p>
            <a:pPr marL="237744" lvl="2" indent="0">
              <a:buNone/>
            </a:pPr>
            <a:endParaRPr lang="el-GR" dirty="0" smtClean="0">
              <a:solidFill>
                <a:srgbClr val="00B050"/>
              </a:solidFill>
            </a:endParaRPr>
          </a:p>
          <a:p>
            <a:pPr lvl="3">
              <a:buFont typeface="Arial" pitchFamily="34" charset="0"/>
              <a:buChar char="•"/>
            </a:pPr>
            <a:endParaRPr lang="el-GR" sz="1300" dirty="0" smtClean="0"/>
          </a:p>
          <a:p>
            <a:pPr lvl="3">
              <a:buFont typeface="Arial" pitchFamily="34" charset="0"/>
              <a:buChar char="•"/>
            </a:pPr>
            <a:endParaRPr lang="el-GR" sz="13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sz="2400" cap="none" dirty="0" smtClean="0"/>
              <a:t/>
            </a:r>
            <a:br>
              <a:rPr lang="el-GR" sz="2400" cap="none" dirty="0" smtClean="0"/>
            </a:br>
            <a:r>
              <a:rPr lang="el-GR" sz="2400" cap="none" dirty="0" smtClean="0"/>
              <a:t>ΠΡΟΣΘΕΤΟ ΥΛΙΚΟ ΠΟΥ ΑΞΙΟΠΟΙΗΘΗΚΕ</a:t>
            </a:r>
            <a:br>
              <a:rPr lang="el-GR" sz="2400" cap="none" dirty="0" smtClean="0"/>
            </a:br>
            <a:endParaRPr lang="el-GR" sz="2400"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67</a:t>
            </a:fld>
            <a:endParaRPr lang="en-US" dirty="0"/>
          </a:p>
        </p:txBody>
      </p:sp>
      <p:sp>
        <p:nvSpPr>
          <p:cNvPr id="7" name="Content Placeholder 6"/>
          <p:cNvSpPr>
            <a:spLocks noGrp="1"/>
          </p:cNvSpPr>
          <p:nvPr>
            <p:ph sz="half" idx="2"/>
          </p:nvPr>
        </p:nvSpPr>
        <p:spPr/>
        <p:txBody>
          <a:bodyPr>
            <a:normAutofit fontScale="85000" lnSpcReduction="20000"/>
          </a:bodyPr>
          <a:lstStyle/>
          <a:p>
            <a:pPr lvl="0">
              <a:buFont typeface="Arial" pitchFamily="34" charset="0"/>
              <a:buChar char="•"/>
            </a:pPr>
            <a:r>
              <a:rPr lang="en-GB" sz="2500" dirty="0">
                <a:solidFill>
                  <a:schemeClr val="accent2"/>
                </a:solidFill>
              </a:rPr>
              <a:t>Websites</a:t>
            </a:r>
            <a:endParaRPr lang="el-GR" sz="2500" dirty="0">
              <a:solidFill>
                <a:schemeClr val="accent2"/>
              </a:solidFill>
            </a:endParaRPr>
          </a:p>
          <a:p>
            <a:pPr marL="0" lvl="0" indent="0"/>
            <a:r>
              <a:rPr lang="en-GB" sz="1400" dirty="0"/>
              <a:t>SAMEWORLD EDUCATIONAL PLATFORM: </a:t>
            </a:r>
            <a:r>
              <a:rPr lang="en-GB" sz="1400" u="sng" dirty="0">
                <a:hlinkClick r:id="rId2"/>
              </a:rPr>
              <a:t>http://edu-kit.sameworld.eu/?lang=el</a:t>
            </a:r>
            <a:endParaRPr lang="el-GR" sz="1400" dirty="0"/>
          </a:p>
          <a:p>
            <a:r>
              <a:rPr lang="el-GR" sz="1400" dirty="0"/>
              <a:t>ΨΗΦΙΑΚΗ ΑΦΗΓΗΣΗ: ΒΥΘΙΣΜΕΝΟΣ ΜΕΤΑΝΑΣΤΗΣ: </a:t>
            </a:r>
            <a:r>
              <a:rPr lang="en-GB" sz="1400" u="sng" dirty="0">
                <a:hlinkClick r:id="rId3"/>
              </a:rPr>
              <a:t>http</a:t>
            </a:r>
            <a:r>
              <a:rPr lang="el-GR" sz="1400" u="sng" dirty="0">
                <a:hlinkClick r:id="rId3"/>
              </a:rPr>
              <a:t>://photodentro.edu.gr/ugc/r/8525/799?locale=el</a:t>
            </a:r>
            <a:endParaRPr lang="el-GR" sz="1400" dirty="0"/>
          </a:p>
          <a:p>
            <a:r>
              <a:rPr lang="el-GR" sz="1400" dirty="0"/>
              <a:t>Ευρωπαϊκή Επιτροπή, Αίτια και επιπτώσεις της κλιματικής αλλαγής: </a:t>
            </a:r>
            <a:r>
              <a:rPr lang="el-GR" sz="1400" u="sng" dirty="0">
                <a:hlinkClick r:id="rId4"/>
              </a:rPr>
              <a:t>https://ec.europa.eu/clima/change/consequences_el</a:t>
            </a:r>
            <a:endParaRPr lang="el-GR" sz="1400" dirty="0"/>
          </a:p>
          <a:p>
            <a:r>
              <a:rPr lang="el-GR" sz="1400" dirty="0"/>
              <a:t>Το φαινόμενο της περιβαλλοντικής μετανάστευσης, διαθέσιμο στον διαδικτυακό τόπο: </a:t>
            </a:r>
            <a:r>
              <a:rPr lang="el-GR" sz="1400" dirty="0">
                <a:hlinkClick r:id="rId5"/>
              </a:rPr>
              <a:t>http://</a:t>
            </a:r>
            <a:r>
              <a:rPr lang="el-GR" sz="1400" dirty="0" smtClean="0">
                <a:hlinkClick r:id="rId5"/>
              </a:rPr>
              <a:t>kapodistriako.uoa.gr/stories/137_en_01/index.php?m=1</a:t>
            </a:r>
            <a:endParaRPr lang="el-GR" sz="1400" dirty="0" smtClean="0"/>
          </a:p>
          <a:p>
            <a:r>
              <a:rPr lang="el-GR" sz="1400" dirty="0" smtClean="0">
                <a:latin typeface="Cambria" pitchFamily="18" charset="0"/>
              </a:rPr>
              <a:t>Κλιματική </a:t>
            </a:r>
            <a:r>
              <a:rPr lang="el-GR" sz="1400" dirty="0">
                <a:latin typeface="Cambria" pitchFamily="18" charset="0"/>
              </a:rPr>
              <a:t>αλλαγή στην Ελλάδα: Πιο ορατή από όσο νομίζουμε - Ζοφερές οι προβλέψεις για το μέλλον: http://gr.euronews.com/2015/10/22/climate-change-in-greece-more-visible-than-we-think---</a:t>
            </a:r>
            <a:r>
              <a:rPr lang="el-GR" sz="1400" dirty="0" smtClean="0">
                <a:latin typeface="Cambria" pitchFamily="18" charset="0"/>
              </a:rPr>
              <a:t>negative-future-ahead</a:t>
            </a:r>
          </a:p>
          <a:p>
            <a:r>
              <a:rPr lang="el-GR" sz="1400" dirty="0" err="1" smtClean="0">
                <a:latin typeface="Cambria" pitchFamily="18" charset="0"/>
              </a:rPr>
              <a:t>Unric</a:t>
            </a:r>
            <a:r>
              <a:rPr lang="el-GR" sz="1400" dirty="0">
                <a:latin typeface="Cambria" pitchFamily="18" charset="0"/>
              </a:rPr>
              <a:t>, Περιφερειακό Κέντρο Πληροφόρησης των Ηνωμένων Εθνών, Στόχος 13: Δράση για το κλίμα: https://</a:t>
            </a:r>
            <a:r>
              <a:rPr lang="el-GR" sz="1400" dirty="0" smtClean="0">
                <a:latin typeface="Cambria" pitchFamily="18" charset="0"/>
              </a:rPr>
              <a:t>www.unric.org/el/index.php?option=com_content&amp;view=article&amp;id=27361:sdg-13&amp;catid=36:sgds-2016&amp;Itemid=72</a:t>
            </a:r>
          </a:p>
          <a:p>
            <a:r>
              <a:rPr lang="en-US" sz="1400" dirty="0" smtClean="0">
                <a:latin typeface="Cambria" pitchFamily="18" charset="0"/>
              </a:rPr>
              <a:t>Environmental </a:t>
            </a:r>
            <a:r>
              <a:rPr lang="en-US" sz="1400" dirty="0" smtClean="0">
                <a:latin typeface="Cambria" pitchFamily="18" charset="0"/>
              </a:rPr>
              <a:t>Migration Portal</a:t>
            </a:r>
            <a:r>
              <a:rPr lang="en-US" sz="1400" b="1" dirty="0" smtClean="0">
                <a:latin typeface="Cambria" pitchFamily="18" charset="0"/>
              </a:rPr>
              <a:t>: </a:t>
            </a:r>
            <a:r>
              <a:rPr lang="en-US" sz="1400" u="sng" dirty="0" smtClean="0">
                <a:latin typeface="Cambria" pitchFamily="18" charset="0"/>
              </a:rPr>
              <a:t>http://www.environmentalmigration.iom.int/#</a:t>
            </a:r>
            <a:r>
              <a:rPr lang="en-US" sz="1400" u="sng" dirty="0" smtClean="0">
                <a:latin typeface="Cambria" pitchFamily="18" charset="0"/>
              </a:rPr>
              <a:t>home</a:t>
            </a:r>
            <a:endParaRPr lang="el-GR" sz="1400" u="sng" dirty="0" smtClean="0">
              <a:latin typeface="Cambria" pitchFamily="18" charset="0"/>
            </a:endParaRPr>
          </a:p>
          <a:p>
            <a:r>
              <a:rPr lang="en-US" sz="1400" dirty="0" smtClean="0">
                <a:latin typeface="Cambria" pitchFamily="18" charset="0"/>
              </a:rPr>
              <a:t>International </a:t>
            </a:r>
            <a:r>
              <a:rPr lang="en-US" sz="1400" dirty="0" smtClean="0">
                <a:latin typeface="Cambria" pitchFamily="18" charset="0"/>
              </a:rPr>
              <a:t>Organization for Migration: </a:t>
            </a:r>
            <a:r>
              <a:rPr lang="en-US" sz="1400" u="sng" dirty="0" smtClean="0">
                <a:latin typeface="Cambria" pitchFamily="18" charset="0"/>
              </a:rPr>
              <a:t>http://</a:t>
            </a:r>
            <a:r>
              <a:rPr lang="en-US" sz="1400" u="sng" dirty="0" smtClean="0">
                <a:latin typeface="Cambria" pitchFamily="18" charset="0"/>
              </a:rPr>
              <a:t>publications.iom.int/</a:t>
            </a:r>
            <a:endParaRPr lang="el-GR" sz="1400" u="sng" dirty="0" smtClean="0">
              <a:latin typeface="Cambria" pitchFamily="18" charset="0"/>
            </a:endParaRPr>
          </a:p>
          <a:p>
            <a:r>
              <a:rPr lang="el-GR" sz="1400" dirty="0" smtClean="0"/>
              <a:t>Διεθνής </a:t>
            </a:r>
            <a:r>
              <a:rPr lang="el-GR" sz="1400" dirty="0" smtClean="0"/>
              <a:t>Αμνηστία: </a:t>
            </a:r>
            <a:r>
              <a:rPr lang="el-GR" sz="1400" u="sng" dirty="0" smtClean="0"/>
              <a:t>https://</a:t>
            </a:r>
            <a:r>
              <a:rPr lang="el-GR" sz="1400" u="sng" dirty="0" smtClean="0"/>
              <a:t>www.amnesty.gr/blog/20206/vasikes-erotiseis-kai-apantiseis-gia-ta-dikaiomata-prosfygon-metanaston</a:t>
            </a:r>
          </a:p>
          <a:p>
            <a:r>
              <a:rPr lang="el-GR" sz="1400" dirty="0" smtClean="0"/>
              <a:t>WWF </a:t>
            </a:r>
            <a:r>
              <a:rPr lang="el-GR" sz="1400" dirty="0" smtClean="0"/>
              <a:t>Ελλάς, Κλιματική αλλαγή: </a:t>
            </a:r>
            <a:r>
              <a:rPr lang="el-GR" sz="1400" u="sng" dirty="0" smtClean="0"/>
              <a:t>http://</a:t>
            </a:r>
            <a:r>
              <a:rPr lang="el-GR" sz="1400" u="sng" dirty="0" smtClean="0"/>
              <a:t>www.wwf.gr/sustainable-economy/clean-energy/climate-change</a:t>
            </a:r>
          </a:p>
          <a:p>
            <a:pPr lvl="3">
              <a:buFont typeface="Arial" pitchFamily="34" charset="0"/>
              <a:buChar char="•"/>
            </a:pPr>
            <a:endParaRPr lang="el-GR" sz="13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sz="2400" cap="none" dirty="0" smtClean="0"/>
              <a:t/>
            </a:r>
            <a:br>
              <a:rPr lang="el-GR" sz="2400" cap="none" dirty="0" smtClean="0"/>
            </a:br>
            <a:r>
              <a:rPr lang="el-GR" sz="2400" cap="none" dirty="0" smtClean="0"/>
              <a:t>ΠΡΟΣΘΕΤΟ ΥΛΙΚΟ ΠΟΥ ΑΞΙΟΠΟΙΗΘΗΚΕ</a:t>
            </a:r>
            <a:br>
              <a:rPr lang="el-GR" sz="2400" cap="none" dirty="0" smtClean="0"/>
            </a:br>
            <a:endParaRPr lang="el-GR" sz="2400"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68</a:t>
            </a:fld>
            <a:endParaRPr lang="en-US" dirty="0"/>
          </a:p>
        </p:txBody>
      </p:sp>
      <p:sp>
        <p:nvSpPr>
          <p:cNvPr id="7" name="Content Placeholder 6"/>
          <p:cNvSpPr>
            <a:spLocks noGrp="1"/>
          </p:cNvSpPr>
          <p:nvPr>
            <p:ph sz="half" idx="2"/>
          </p:nvPr>
        </p:nvSpPr>
        <p:spPr>
          <a:xfrm>
            <a:off x="557213" y="557212"/>
            <a:ext cx="8027229" cy="4435202"/>
          </a:xfrm>
        </p:spPr>
        <p:txBody>
          <a:bodyPr>
            <a:normAutofit/>
          </a:bodyPr>
          <a:lstStyle/>
          <a:p>
            <a:r>
              <a:rPr lang="el-GR" sz="1400" dirty="0" err="1"/>
              <a:t>Action</a:t>
            </a:r>
            <a:r>
              <a:rPr lang="el-GR" sz="1400" dirty="0"/>
              <a:t> </a:t>
            </a:r>
            <a:r>
              <a:rPr lang="el-GR" sz="1400" dirty="0" err="1"/>
              <a:t>Aid</a:t>
            </a:r>
            <a:r>
              <a:rPr lang="el-GR" sz="1400" dirty="0"/>
              <a:t> </a:t>
            </a:r>
            <a:r>
              <a:rPr lang="el-GR" sz="1400" dirty="0" err="1"/>
              <a:t>Hellas</a:t>
            </a:r>
            <a:r>
              <a:rPr lang="el-GR" sz="1400" dirty="0"/>
              <a:t>, «Κόντρα στο ρεύμα για το Γυμνάσιο», Πρόγραμμα αναπτυξιακής εκπαίδευσης για τις κλιματικές αλλαγές και τη φτώχεια για μαθητές γυμνασίου: </a:t>
            </a:r>
            <a:r>
              <a:rPr lang="el-GR" sz="1400" u="sng" dirty="0"/>
              <a:t>http://education.actionaid.gr/dunamikoi-ekpaideutikoi/ekpaideutiko-uliko/klimatikes-allages-ftoheia/</a:t>
            </a:r>
          </a:p>
          <a:p>
            <a:r>
              <a:rPr lang="en-US" sz="1400" dirty="0">
                <a:latin typeface="Cambria" pitchFamily="18" charset="0"/>
              </a:rPr>
              <a:t>Greenpeace/Peter </a:t>
            </a:r>
            <a:r>
              <a:rPr lang="en-US" sz="1400" dirty="0" err="1">
                <a:latin typeface="Cambria" pitchFamily="18" charset="0"/>
              </a:rPr>
              <a:t>Caton</a:t>
            </a:r>
            <a:r>
              <a:rPr lang="en-US" sz="1400" dirty="0">
                <a:latin typeface="Cambria" pitchFamily="18" charset="0"/>
              </a:rPr>
              <a:t>. hitting home. </a:t>
            </a:r>
            <a:r>
              <a:rPr lang="el-GR" sz="1400" dirty="0">
                <a:latin typeface="Cambria" pitchFamily="18" charset="0"/>
              </a:rPr>
              <a:t>Ιστορίες από την πρώτη γραμμή των κλιματικών αλλαγών: </a:t>
            </a:r>
            <a:r>
              <a:rPr lang="en-US" sz="1400" u="sng" dirty="0">
                <a:latin typeface="Cambria" pitchFamily="18" charset="0"/>
              </a:rPr>
              <a:t>https</a:t>
            </a:r>
            <a:r>
              <a:rPr lang="el-GR" sz="1400" u="sng" dirty="0">
                <a:latin typeface="Cambria" pitchFamily="18" charset="0"/>
              </a:rPr>
              <a:t>://</a:t>
            </a:r>
            <a:r>
              <a:rPr lang="en-US" sz="1400" u="sng" dirty="0" err="1">
                <a:latin typeface="Cambria" pitchFamily="18" charset="0"/>
              </a:rPr>
              <a:t>docplayer</a:t>
            </a:r>
            <a:r>
              <a:rPr lang="el-GR" sz="1400" u="sng" dirty="0">
                <a:latin typeface="Cambria" pitchFamily="18" charset="0"/>
              </a:rPr>
              <a:t>.</a:t>
            </a:r>
            <a:r>
              <a:rPr lang="en-US" sz="1400" u="sng" dirty="0">
                <a:latin typeface="Cambria" pitchFamily="18" charset="0"/>
              </a:rPr>
              <a:t>gr</a:t>
            </a:r>
            <a:r>
              <a:rPr lang="el-GR" sz="1400" u="sng" dirty="0">
                <a:latin typeface="Cambria" pitchFamily="18" charset="0"/>
              </a:rPr>
              <a:t>/4566047-</a:t>
            </a:r>
            <a:r>
              <a:rPr lang="en-US" sz="1400" u="sng" dirty="0">
                <a:latin typeface="Cambria" pitchFamily="18" charset="0"/>
              </a:rPr>
              <a:t>Greenpeace</a:t>
            </a:r>
            <a:r>
              <a:rPr lang="el-GR" sz="1400" u="sng" dirty="0">
                <a:latin typeface="Cambria" pitchFamily="18" charset="0"/>
              </a:rPr>
              <a:t>-</a:t>
            </a:r>
            <a:r>
              <a:rPr lang="en-US" sz="1400" u="sng" dirty="0">
                <a:latin typeface="Cambria" pitchFamily="18" charset="0"/>
              </a:rPr>
              <a:t>peter</a:t>
            </a:r>
            <a:r>
              <a:rPr lang="el-GR" sz="1400" u="sng" dirty="0">
                <a:latin typeface="Cambria" pitchFamily="18" charset="0"/>
              </a:rPr>
              <a:t>-</a:t>
            </a:r>
            <a:r>
              <a:rPr lang="en-US" sz="1400" u="sng" dirty="0" err="1">
                <a:latin typeface="Cambria" pitchFamily="18" charset="0"/>
              </a:rPr>
              <a:t>caton</a:t>
            </a:r>
            <a:r>
              <a:rPr lang="el-GR" sz="1400" u="sng" dirty="0">
                <a:latin typeface="Cambria" pitchFamily="18" charset="0"/>
              </a:rPr>
              <a:t>-</a:t>
            </a:r>
            <a:r>
              <a:rPr lang="en-US" sz="1400" u="sng" dirty="0">
                <a:latin typeface="Cambria" pitchFamily="18" charset="0"/>
              </a:rPr>
              <a:t>hitting</a:t>
            </a:r>
            <a:r>
              <a:rPr lang="el-GR" sz="1400" u="sng" dirty="0">
                <a:latin typeface="Cambria" pitchFamily="18" charset="0"/>
              </a:rPr>
              <a:t>-</a:t>
            </a:r>
            <a:r>
              <a:rPr lang="en-US" sz="1400" u="sng" dirty="0">
                <a:latin typeface="Cambria" pitchFamily="18" charset="0"/>
              </a:rPr>
              <a:t>home</a:t>
            </a:r>
            <a:r>
              <a:rPr lang="el-GR" sz="1400" u="sng" dirty="0">
                <a:latin typeface="Cambria" pitchFamily="18" charset="0"/>
              </a:rPr>
              <a:t>-</a:t>
            </a:r>
            <a:r>
              <a:rPr lang="en-US" sz="1400" u="sng" dirty="0" err="1">
                <a:latin typeface="Cambria" pitchFamily="18" charset="0"/>
              </a:rPr>
              <a:t>istories</a:t>
            </a:r>
            <a:r>
              <a:rPr lang="el-GR" sz="1400" u="sng" dirty="0">
                <a:latin typeface="Cambria" pitchFamily="18" charset="0"/>
              </a:rPr>
              <a:t>-</a:t>
            </a:r>
            <a:r>
              <a:rPr lang="en-US" sz="1400" u="sng" dirty="0" err="1">
                <a:latin typeface="Cambria" pitchFamily="18" charset="0"/>
              </a:rPr>
              <a:t>apo</a:t>
            </a:r>
            <a:r>
              <a:rPr lang="el-GR" sz="1400" u="sng" dirty="0">
                <a:latin typeface="Cambria" pitchFamily="18" charset="0"/>
              </a:rPr>
              <a:t>-</a:t>
            </a:r>
            <a:r>
              <a:rPr lang="en-US" sz="1400" u="sng" dirty="0">
                <a:latin typeface="Cambria" pitchFamily="18" charset="0"/>
              </a:rPr>
              <a:t>tin</a:t>
            </a:r>
            <a:r>
              <a:rPr lang="el-GR" sz="1400" u="sng" dirty="0">
                <a:latin typeface="Cambria" pitchFamily="18" charset="0"/>
              </a:rPr>
              <a:t>-</a:t>
            </a:r>
            <a:r>
              <a:rPr lang="en-US" sz="1400" u="sng" dirty="0" err="1">
                <a:latin typeface="Cambria" pitchFamily="18" charset="0"/>
              </a:rPr>
              <a:t>proti</a:t>
            </a:r>
            <a:r>
              <a:rPr lang="el-GR" sz="1400" u="sng" dirty="0">
                <a:latin typeface="Cambria" pitchFamily="18" charset="0"/>
              </a:rPr>
              <a:t>-</a:t>
            </a:r>
            <a:r>
              <a:rPr lang="en-US" sz="1400" u="sng" dirty="0" err="1">
                <a:latin typeface="Cambria" pitchFamily="18" charset="0"/>
              </a:rPr>
              <a:t>grammi</a:t>
            </a:r>
            <a:r>
              <a:rPr lang="el-GR" sz="1400" u="sng" dirty="0">
                <a:latin typeface="Cambria" pitchFamily="18" charset="0"/>
              </a:rPr>
              <a:t>-</a:t>
            </a:r>
            <a:r>
              <a:rPr lang="en-US" sz="1400" u="sng" dirty="0">
                <a:latin typeface="Cambria" pitchFamily="18" charset="0"/>
              </a:rPr>
              <a:t>ton</a:t>
            </a:r>
            <a:r>
              <a:rPr lang="el-GR" sz="1400" u="sng" dirty="0">
                <a:latin typeface="Cambria" pitchFamily="18" charset="0"/>
              </a:rPr>
              <a:t>-</a:t>
            </a:r>
            <a:r>
              <a:rPr lang="en-US" sz="1400" u="sng" dirty="0" err="1">
                <a:latin typeface="Cambria" pitchFamily="18" charset="0"/>
              </a:rPr>
              <a:t>klimatikon</a:t>
            </a:r>
            <a:r>
              <a:rPr lang="el-GR" sz="1400" u="sng" dirty="0">
                <a:latin typeface="Cambria" pitchFamily="18" charset="0"/>
              </a:rPr>
              <a:t>-</a:t>
            </a:r>
            <a:r>
              <a:rPr lang="en-US" sz="1400" u="sng" dirty="0" err="1">
                <a:latin typeface="Cambria" pitchFamily="18" charset="0"/>
              </a:rPr>
              <a:t>allagon</a:t>
            </a:r>
            <a:r>
              <a:rPr lang="el-GR" sz="1400" u="sng" dirty="0">
                <a:latin typeface="Cambria" pitchFamily="18" charset="0"/>
              </a:rPr>
              <a:t>.</a:t>
            </a:r>
            <a:r>
              <a:rPr lang="en-US" sz="1400" u="sng" dirty="0" err="1" smtClean="0">
                <a:latin typeface="Cambria" pitchFamily="18" charset="0"/>
              </a:rPr>
              <a:t>ht</a:t>
            </a:r>
            <a:endParaRPr lang="el-GR" sz="1400" u="sng" dirty="0" smtClean="0">
              <a:latin typeface="Cambria" pitchFamily="18" charset="0"/>
            </a:endParaRPr>
          </a:p>
          <a:p>
            <a:r>
              <a:rPr lang="el-GR" sz="1400" dirty="0" smtClean="0"/>
              <a:t>ΚΠΕ </a:t>
            </a:r>
            <a:r>
              <a:rPr lang="el-GR" sz="1400" dirty="0" smtClean="0"/>
              <a:t>Ελευθερίου Κορδελιού και </a:t>
            </a:r>
            <a:r>
              <a:rPr lang="el-GR" sz="1400" dirty="0" err="1" smtClean="0"/>
              <a:t>Βερτίσκου</a:t>
            </a:r>
            <a:r>
              <a:rPr lang="el-GR" sz="1400" dirty="0" smtClean="0"/>
              <a:t>, Περιβαλλοντική μετανάστευση και τα αίτια που την προκαλούν (Φύλλο Εργασίας): </a:t>
            </a:r>
            <a:r>
              <a:rPr lang="el-GR" sz="1400" u="sng" dirty="0" smtClean="0"/>
              <a:t>http://</a:t>
            </a:r>
            <a:r>
              <a:rPr lang="el-GR" sz="1400" u="sng" dirty="0" smtClean="0"/>
              <a:t>www.kpe-thess.gr/download/seminaria_ergastiria/yliko_seminariwn/ergastirio_perivallon_metanstes-fyllo_ergasias1.pdf</a:t>
            </a:r>
          </a:p>
          <a:p>
            <a:r>
              <a:rPr lang="el-GR" sz="1400" dirty="0" smtClean="0"/>
              <a:t>Διάκος</a:t>
            </a:r>
            <a:r>
              <a:rPr lang="el-GR" sz="1400" dirty="0" smtClean="0"/>
              <a:t>, Κ., Περιβαλλοντικοί πρόσφυγες: Η νομική διάσταση του ζητήματος (27.11.2015): </a:t>
            </a:r>
            <a:r>
              <a:rPr lang="el-GR" sz="1400" u="sng" dirty="0" smtClean="0"/>
              <a:t>http://</a:t>
            </a:r>
            <a:r>
              <a:rPr lang="el-GR" sz="1400" u="sng" dirty="0" smtClean="0"/>
              <a:t>www.efsyn.gr/arthro/perivallontikoi-prosfyges-i-nomiki-diastasi-toy-zitimatos-0</a:t>
            </a:r>
          </a:p>
          <a:p>
            <a:r>
              <a:rPr lang="el-GR" sz="1400" dirty="0" smtClean="0"/>
              <a:t>Κατσαρής</a:t>
            </a:r>
            <a:r>
              <a:rPr lang="el-GR" sz="1400" dirty="0"/>
              <a:t>, Α. , ΚΛΙΜΑΤΙΚΗ ΑΛΛΑΓΗ ΚΑΙ ΠΕΡΙΒΑΛΛΟΝΤΙΚΟΙ ΠΡΟΣΦΥΓΕΣ (Μάιος 2010): https://</a:t>
            </a:r>
            <a:r>
              <a:rPr lang="el-GR" sz="1400" dirty="0" smtClean="0"/>
              <a:t>nomosphysis.org.gr/12099/klimatiki-allagi-kai-periballontikoi-prosfuges-maios-2010/</a:t>
            </a:r>
          </a:p>
          <a:p>
            <a:r>
              <a:rPr lang="el-GR" sz="1400" dirty="0" smtClean="0">
                <a:ea typeface="Cambria" pitchFamily="18" charset="0"/>
              </a:rPr>
              <a:t>Περιβαλλοντική </a:t>
            </a:r>
            <a:r>
              <a:rPr lang="el-GR" sz="1400" dirty="0">
                <a:ea typeface="Cambria" pitchFamily="18" charset="0"/>
              </a:rPr>
              <a:t>Εκπαίδευση στις προστατευόμενες περιοχές υπό το πρίσμα της </a:t>
            </a:r>
            <a:r>
              <a:rPr lang="el-GR" sz="1400" dirty="0" err="1">
                <a:ea typeface="Cambria" pitchFamily="18" charset="0"/>
              </a:rPr>
              <a:t>αειφορίας</a:t>
            </a:r>
            <a:r>
              <a:rPr lang="el-GR" sz="1400" dirty="0">
                <a:ea typeface="Cambria" pitchFamily="18" charset="0"/>
              </a:rPr>
              <a:t>: </a:t>
            </a:r>
            <a:r>
              <a:rPr lang="el-GR" sz="1400" u="sng" dirty="0">
                <a:ea typeface="Cambria" pitchFamily="18" charset="0"/>
              </a:rPr>
              <a:t>http://mio-ecsde.org/epeaek09/index.html</a:t>
            </a:r>
          </a:p>
          <a:p>
            <a:pPr marL="466344" lvl="3" indent="0">
              <a:lnSpc>
                <a:spcPct val="120000"/>
              </a:lnSpc>
              <a:buNone/>
            </a:pPr>
            <a:endParaRPr lang="el-GR" sz="1500" u="sng"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sz="2400" cap="none" dirty="0" smtClean="0"/>
              <a:t/>
            </a:r>
            <a:br>
              <a:rPr lang="el-GR" sz="2400" cap="none" dirty="0" smtClean="0"/>
            </a:br>
            <a:r>
              <a:rPr lang="el-GR" sz="2400" cap="none" dirty="0" smtClean="0"/>
              <a:t>ΠΡΟΣΘΕΤΟ ΥΛΙΚΟ ΠΟΥ ΑΞΙΟΠΟΙΗΘΗΚΕ</a:t>
            </a:r>
            <a:br>
              <a:rPr lang="el-GR" sz="2400" cap="none" dirty="0" smtClean="0"/>
            </a:br>
            <a:endParaRPr lang="el-GR" sz="2400"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69</a:t>
            </a:fld>
            <a:endParaRPr lang="en-US" dirty="0"/>
          </a:p>
        </p:txBody>
      </p:sp>
      <p:sp>
        <p:nvSpPr>
          <p:cNvPr id="7" name="Content Placeholder 6"/>
          <p:cNvSpPr>
            <a:spLocks noGrp="1"/>
          </p:cNvSpPr>
          <p:nvPr>
            <p:ph sz="half" idx="2"/>
          </p:nvPr>
        </p:nvSpPr>
        <p:spPr/>
        <p:txBody>
          <a:bodyPr>
            <a:normAutofit/>
          </a:bodyPr>
          <a:lstStyle/>
          <a:p>
            <a:pPr marL="237744" lvl="2" indent="0">
              <a:buNone/>
            </a:pPr>
            <a:endParaRPr lang="el-GR" sz="1400" dirty="0"/>
          </a:p>
          <a:p>
            <a:pPr lvl="2">
              <a:buFont typeface="Arial" pitchFamily="34" charset="0"/>
              <a:buChar char="•"/>
            </a:pPr>
            <a:r>
              <a:rPr lang="el-GR" dirty="0" smtClean="0"/>
              <a:t>Λογισμικό</a:t>
            </a:r>
          </a:p>
          <a:p>
            <a:pPr lvl="3">
              <a:buFont typeface="Arial" pitchFamily="34" charset="0"/>
              <a:buChar char="•"/>
            </a:pPr>
            <a:r>
              <a:rPr lang="el-GR" dirty="0" err="1" smtClean="0"/>
              <a:t>Audacity</a:t>
            </a:r>
            <a:r>
              <a:rPr lang="el-GR" dirty="0" smtClean="0"/>
              <a:t> </a:t>
            </a:r>
            <a:r>
              <a:rPr lang="el-GR" dirty="0" smtClean="0"/>
              <a:t>- Δωρεάν πρόγραμμα ανοιχτού κώδικα για ηχογράφηση και επεξεργασία ήχου στον υπολογιστή, </a:t>
            </a:r>
            <a:r>
              <a:rPr lang="el-GR" u="sng" dirty="0" smtClean="0"/>
              <a:t>http://audacityteam.org/</a:t>
            </a:r>
            <a:endParaRPr lang="el-GR" sz="2000" u="sng" dirty="0" smtClean="0"/>
          </a:p>
          <a:p>
            <a:pPr lvl="3">
              <a:buFont typeface="Arial" pitchFamily="34" charset="0"/>
              <a:buChar char="•"/>
            </a:pPr>
            <a:r>
              <a:rPr lang="el-GR" dirty="0" smtClean="0"/>
              <a:t>Windows </a:t>
            </a:r>
            <a:r>
              <a:rPr lang="el-GR" dirty="0" err="1" smtClean="0"/>
              <a:t>Moviemaker</a:t>
            </a:r>
            <a:r>
              <a:rPr lang="el-GR" dirty="0" smtClean="0"/>
              <a:t> - Δωρεάν Πρόγραμμα επεξεργασίας βίντεο, επιτρέπει την εισαγωγή αρχείων βίντεο, εικόνων και ήχου: </a:t>
            </a:r>
            <a:r>
              <a:rPr lang="el-GR" u="sng" dirty="0" smtClean="0"/>
              <a:t>http://cnet.co/1NUgsZS</a:t>
            </a:r>
            <a:endParaRPr lang="el-GR" sz="2000" u="sng" dirty="0" smtClean="0"/>
          </a:p>
          <a:p>
            <a:pPr lvl="3">
              <a:buFont typeface="Arial" pitchFamily="34" charset="0"/>
              <a:buChar char="•"/>
            </a:pPr>
            <a:r>
              <a:rPr lang="el-GR" dirty="0" err="1" smtClean="0"/>
              <a:t>Format</a:t>
            </a:r>
            <a:r>
              <a:rPr lang="el-GR" dirty="0" smtClean="0"/>
              <a:t> </a:t>
            </a:r>
            <a:r>
              <a:rPr lang="el-GR" dirty="0" err="1" smtClean="0"/>
              <a:t>Factory</a:t>
            </a:r>
            <a:r>
              <a:rPr lang="el-GR" dirty="0" smtClean="0"/>
              <a:t> –Δωρεάν πρόγραμμα μετατροπής αρχείων ήχου, φωτογραφίας, βίντεο: </a:t>
            </a:r>
            <a:r>
              <a:rPr lang="el-GR" u="sng" dirty="0" smtClean="0"/>
              <a:t>http://format-factory.en.softonic.com/</a:t>
            </a:r>
            <a:endParaRPr lang="el-GR" sz="2000" u="sng" dirty="0" smtClean="0"/>
          </a:p>
          <a:p>
            <a:pPr lvl="3">
              <a:buFont typeface="Arial" pitchFamily="34" charset="0"/>
              <a:buChar char="•"/>
            </a:pPr>
            <a:r>
              <a:rPr lang="el-GR" dirty="0" smtClean="0"/>
              <a:t>ADOBE PREMIER EPROCC FREE TRIAL - Δωρεάν Πρόγραμμα επεξεργασίας βίντεο, επιτρέπει την εισαγωγή αρχείων βίντεο, εικόνων και ήχου:</a:t>
            </a:r>
            <a:r>
              <a:rPr lang="el-GR" sz="2000" dirty="0" smtClean="0"/>
              <a:t> </a:t>
            </a:r>
            <a:r>
              <a:rPr lang="el-GR" u="sng" dirty="0" smtClean="0"/>
              <a:t>https://www.adobe.com/products/premiere/free-trial-download.html</a:t>
            </a:r>
            <a:endParaRPr lang="el-GR" dirty="0" smtClean="0"/>
          </a:p>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ΔΙΔΑΚΤΙΚΟΙ ΣΤΟΧΟΙ</a:t>
            </a:r>
          </a:p>
        </p:txBody>
      </p:sp>
      <p:sp>
        <p:nvSpPr>
          <p:cNvPr id="3" name="Slide Number Placeholder 2"/>
          <p:cNvSpPr>
            <a:spLocks noGrp="1"/>
          </p:cNvSpPr>
          <p:nvPr>
            <p:ph type="sldNum" sz="quarter" idx="12"/>
          </p:nvPr>
        </p:nvSpPr>
        <p:spPr/>
        <p:txBody>
          <a:bodyPr/>
          <a:lstStyle/>
          <a:p>
            <a:fld id="{2754ED01-E2A0-4C1E-8E21-014B99041579}" type="slidenum">
              <a:rPr lang="en-US" smtClean="0"/>
              <a:pPr/>
              <a:t>7</a:t>
            </a:fld>
            <a:endParaRPr lang="en-US" dirty="0"/>
          </a:p>
        </p:txBody>
      </p:sp>
      <p:sp>
        <p:nvSpPr>
          <p:cNvPr id="6" name="Content Placeholder 5"/>
          <p:cNvSpPr>
            <a:spLocks noGrp="1"/>
          </p:cNvSpPr>
          <p:nvPr>
            <p:ph sz="half" idx="2"/>
          </p:nvPr>
        </p:nvSpPr>
        <p:spPr>
          <a:xfrm>
            <a:off x="461727" y="461727"/>
            <a:ext cx="8238653" cy="4246075"/>
          </a:xfrm>
        </p:spPr>
        <p:txBody>
          <a:bodyPr>
            <a:noAutofit/>
          </a:bodyPr>
          <a:lstStyle/>
          <a:p>
            <a:pPr lvl="1">
              <a:spcBef>
                <a:spcPts val="0"/>
              </a:spcBef>
            </a:pPr>
            <a:r>
              <a:rPr lang="el-GR" sz="1200" b="1" dirty="0" smtClean="0"/>
              <a:t>Στόχοι </a:t>
            </a:r>
            <a:r>
              <a:rPr lang="el-GR" sz="1200" b="1" dirty="0"/>
              <a:t>σχετικοί με δεξιότητες που αφορούν στο γνωστικό αντικείμενο: </a:t>
            </a:r>
            <a:endParaRPr lang="el-GR" sz="1200" b="1" dirty="0" smtClean="0"/>
          </a:p>
          <a:p>
            <a:pPr>
              <a:spcBef>
                <a:spcPts val="300"/>
              </a:spcBef>
            </a:pPr>
            <a:r>
              <a:rPr lang="el-GR" sz="1100" dirty="0" smtClean="0"/>
              <a:t>- Να αναλύουν κριτικά τον όρο «περιβαλλοντικός πρόσφυγας».</a:t>
            </a:r>
          </a:p>
          <a:p>
            <a:pPr>
              <a:spcBef>
                <a:spcPts val="300"/>
              </a:spcBef>
            </a:pPr>
            <a:r>
              <a:rPr lang="el-GR" sz="1100" dirty="0" smtClean="0"/>
              <a:t>- Να αναγνωρίζουν τους κύριους υπευθύνους για την κλιματική αλλαγή και την υπερθέρμανση του πλανήτη.</a:t>
            </a:r>
          </a:p>
          <a:p>
            <a:pPr>
              <a:spcBef>
                <a:spcPts val="300"/>
              </a:spcBef>
            </a:pPr>
            <a:r>
              <a:rPr lang="el-GR" sz="1100" dirty="0" smtClean="0"/>
              <a:t>- Να αναδεικνύουν με κριτικό τρόπο τις πολιτικές, κοινωνικές και οικονομικές προεκτάσεις του ζητήματος των περιβαλλοντικών μεταναστών – προσφύγων.</a:t>
            </a:r>
          </a:p>
          <a:p>
            <a:pPr>
              <a:spcBef>
                <a:spcPts val="300"/>
              </a:spcBef>
            </a:pPr>
            <a:r>
              <a:rPr lang="el-GR" sz="1100" dirty="0" smtClean="0"/>
              <a:t>- Να αναγνωρίζουν τη δυσκολία του διαχωρισμού των περιβαλλοντικών παραγόντων που επιδρούν στη μετανάστευση από τους υπόλοιπους, κοινωνικοπολιτικούς και οικονομικούς παράγοντες.</a:t>
            </a:r>
          </a:p>
          <a:p>
            <a:pPr>
              <a:spcBef>
                <a:spcPts val="300"/>
              </a:spcBef>
            </a:pPr>
            <a:r>
              <a:rPr lang="el-GR" sz="1100" dirty="0" smtClean="0"/>
              <a:t>- Να αξιολογούν την αποτελεσματικότητα των δράσεων των διεθνών και εθνικών οργανισμών, που σκοπό έχουν να βοηθήσουν τους ανθρώπους που εκτοπίζονται λόγω της αλλαγής του κλίματος.</a:t>
            </a:r>
          </a:p>
          <a:p>
            <a:pPr>
              <a:spcBef>
                <a:spcPts val="300"/>
              </a:spcBef>
            </a:pPr>
            <a:r>
              <a:rPr lang="el-GR" sz="1100" dirty="0" smtClean="0"/>
              <a:t>- Να ανιχνεύουν τις παραβιάσεις των ανθρωπίνων δικαιωμάτων που συνεπάγονται τα περιβαλλοντικά προβλήματα.</a:t>
            </a:r>
          </a:p>
          <a:p>
            <a:pPr>
              <a:spcBef>
                <a:spcPts val="300"/>
              </a:spcBef>
            </a:pPr>
            <a:r>
              <a:rPr lang="el-GR" sz="1100" dirty="0" smtClean="0"/>
              <a:t>- Να προτείνουν μέτρα για την ανακούφιση των περιβαλλοντικών προσφύγων.</a:t>
            </a:r>
          </a:p>
          <a:p>
            <a:pPr>
              <a:spcBef>
                <a:spcPts val="300"/>
              </a:spcBef>
            </a:pPr>
            <a:r>
              <a:rPr lang="el-GR" sz="1100" dirty="0" smtClean="0"/>
              <a:t>- Να αναζητούν πολύπλευρη ενημέρωση, να ασκηθούν στη διαδικασία αναζήτησης, αλλά και διασταύρωσης και αξιολόγησης των ποικίλων πληροφοριών, στην προσπάθειά τους να διαμορφώσουν τεκμηριωμένη άποψη για ένα συγκεκριμένο θέμα. Να αναλύουν κριτικά, να αξιολογούν και να διασταυρώνουν τις πληροφορίες που λαμβάνουν καθημερινά από τα ΜΜΕ, ώστε να διαμορφώνουν τεκμηριωμένη άποψη και να συμμετέχουν ενεργά ως πολίτες στα κοινά.</a:t>
            </a:r>
          </a:p>
          <a:p>
            <a:pPr>
              <a:spcBef>
                <a:spcPts val="300"/>
              </a:spcBef>
            </a:pPr>
            <a:r>
              <a:rPr lang="el-GR" sz="1100" dirty="0" smtClean="0"/>
              <a:t>- Να κατακτήσουν βιωματικά και να χρησιμοποιούν το ελληνικό και αγγλικό λεξιλόγιο που τους είναι απαραίτητο για την πραγμάτευση θεμάτων σχετικών με τα περιβαλλοντικά προβλήματα και τα προβλήματα μετανάστευσης και ανθρωπίνων δικαιωμάτων.</a:t>
            </a:r>
          </a:p>
          <a:p>
            <a:pPr>
              <a:spcBef>
                <a:spcPts val="300"/>
              </a:spcBef>
            </a:pPr>
            <a:r>
              <a:rPr lang="el-GR" sz="1100" dirty="0" smtClean="0"/>
              <a:t>- Να αποκτήσουν και να μάθουν να αξιοποιούν γνώσεις και δεξιότητες για την προστασία της φύσης, υιοθετώντας </a:t>
            </a:r>
            <a:r>
              <a:rPr lang="el-GR" sz="1100" dirty="0" err="1" smtClean="0"/>
              <a:t>φιλοπεριβαλλοντικές</a:t>
            </a:r>
            <a:r>
              <a:rPr lang="el-GR" sz="1100" dirty="0" smtClean="0"/>
              <a:t> επιλογές.</a:t>
            </a:r>
          </a:p>
          <a:p>
            <a:pPr>
              <a:spcBef>
                <a:spcPts val="300"/>
              </a:spcBef>
            </a:pPr>
            <a:r>
              <a:rPr lang="el-GR" sz="1100" dirty="0" smtClean="0"/>
              <a:t>- Να συνειδητοποιήσουν πως αποτελούν μέλη ενός «παγκόσμιου χωριού» που αντιμετωπίζει κοινά, σοβαρά προβλήματα και μπορεί, συνεργαζόμενο μόνο, να  διερευνήσει και να επιχειρήσει τη λύση τους.</a:t>
            </a:r>
          </a:p>
        </p:txBody>
      </p:sp>
    </p:spTree>
    <p:extLst>
      <p:ext uri="{BB962C8B-B14F-4D97-AF65-F5344CB8AC3E}">
        <p14:creationId xmlns:p14="http://schemas.microsoft.com/office/powerpoint/2010/main" val="978421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ΔΙΔΑΚΤΙΚΟΙ ΣΤΟΧΟΙ</a:t>
            </a:r>
          </a:p>
        </p:txBody>
      </p:sp>
      <p:sp>
        <p:nvSpPr>
          <p:cNvPr id="3" name="Slide Number Placeholder 2"/>
          <p:cNvSpPr>
            <a:spLocks noGrp="1"/>
          </p:cNvSpPr>
          <p:nvPr>
            <p:ph type="sldNum" sz="quarter" idx="12"/>
          </p:nvPr>
        </p:nvSpPr>
        <p:spPr/>
        <p:txBody>
          <a:bodyPr/>
          <a:lstStyle/>
          <a:p>
            <a:fld id="{2754ED01-E2A0-4C1E-8E21-014B99041579}" type="slidenum">
              <a:rPr lang="en-US" smtClean="0"/>
              <a:pPr/>
              <a:t>8</a:t>
            </a:fld>
            <a:endParaRPr lang="en-US" dirty="0"/>
          </a:p>
        </p:txBody>
      </p:sp>
      <p:sp>
        <p:nvSpPr>
          <p:cNvPr id="6" name="Content Placeholder 5"/>
          <p:cNvSpPr>
            <a:spLocks noGrp="1"/>
          </p:cNvSpPr>
          <p:nvPr>
            <p:ph sz="half" idx="2"/>
          </p:nvPr>
        </p:nvSpPr>
        <p:spPr/>
        <p:txBody>
          <a:bodyPr>
            <a:normAutofit/>
          </a:bodyPr>
          <a:lstStyle/>
          <a:p>
            <a:pPr lvl="1">
              <a:spcBef>
                <a:spcPts val="600"/>
              </a:spcBef>
            </a:pPr>
            <a:r>
              <a:rPr lang="el-GR" sz="1400" b="1" dirty="0" smtClean="0"/>
              <a:t>Στόχοι </a:t>
            </a:r>
            <a:r>
              <a:rPr lang="el-GR" sz="1400" b="1" dirty="0"/>
              <a:t>σχετικοί με τη χρήση της τεχνολογίας:</a:t>
            </a:r>
          </a:p>
          <a:p>
            <a:r>
              <a:rPr lang="el-GR" sz="1400" dirty="0" smtClean="0"/>
              <a:t>- Να αναγνωρίζουν, να επιλέγουν και να χρησιμοποιούν εγκεκριμένες ιστοσελίδες και αποθετήρια εκπαιδευτικού υλικού, να περιηγούνται στο περιβάλλον τους, να αντλούν περιεχόμενο, να μαθαίνουν και να αλληλεπιδρούν.</a:t>
            </a:r>
          </a:p>
          <a:p>
            <a:r>
              <a:rPr lang="el-GR" sz="1400" dirty="0" smtClean="0"/>
              <a:t>- Να αναζητούν πληροφορίες μέσω των Μηχανών Αναζήτησης και να αξιοποιούν τη δυνατότητα που δίνει το διαδίκτυο για πρόσβαση σε θέματα ειδικού ενδιαφέροντος.</a:t>
            </a:r>
          </a:p>
          <a:p>
            <a:r>
              <a:rPr lang="el-GR" sz="1400" dirty="0" smtClean="0"/>
              <a:t>- Να συνειδητοποιήσουν βιωματικά την αξία των Τεχνολογιών της Πληροφορίας και Επικοινωνίας (ΤΠΕ) ως πηγών και μέσων ενεργητικής μάθησης.</a:t>
            </a:r>
          </a:p>
          <a:p>
            <a:r>
              <a:rPr lang="el-GR" sz="1400" dirty="0" smtClean="0"/>
              <a:t>- Να αξιοποιούν το διαδίκτυο ως μέσο δημόσιας παρέμβασης.</a:t>
            </a:r>
          </a:p>
          <a:p>
            <a:r>
              <a:rPr lang="el-GR" sz="1400" dirty="0" smtClean="0"/>
              <a:t>- Να χρησιμοποιούν τις νέες ψηφιακές μορφές έκφρασης (βίντεο, ραδιόφωνο, πολυμέσα, διαδίκτυο), να αποκωδικοποιούν και να αξιοποιούν οι ίδιοι/-ες νέους κώδικες επικοινωνίας μέσω οπτικοακουστικών μέσων, ώστε να μετατραπούν από καταναλωτές σε δημιουργούς ψηφιακών μηνυμάτων.</a:t>
            </a:r>
          </a:p>
          <a:p>
            <a:r>
              <a:rPr lang="el-GR" sz="1400" dirty="0" smtClean="0"/>
              <a:t>- Να ασκηθούν στη χρήση των κατάλληλων για τη δημιουργία μιας ραδιοφωνικής εκπομπής ψηφιακών μέσων, με σκοπό την αποτελεσματικότερη αξιοποίησή τους στο μέλλον ως μέσων δημοσιοποίησης/δημόσιας παρέμβασης, έκφρασης και καλλιτεχνικής δημιουργίας.</a:t>
            </a:r>
            <a:endParaRPr lang="el-GR" sz="1400" dirty="0"/>
          </a:p>
        </p:txBody>
      </p:sp>
    </p:spTree>
    <p:extLst>
      <p:ext uri="{BB962C8B-B14F-4D97-AF65-F5344CB8AC3E}">
        <p14:creationId xmlns:p14="http://schemas.microsoft.com/office/powerpoint/2010/main" val="978421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ΔΙΔΑΚΤΙΚΟΙ ΣΤΟΧΟΙ</a:t>
            </a:r>
          </a:p>
        </p:txBody>
      </p:sp>
      <p:sp>
        <p:nvSpPr>
          <p:cNvPr id="3" name="Slide Number Placeholder 2"/>
          <p:cNvSpPr>
            <a:spLocks noGrp="1"/>
          </p:cNvSpPr>
          <p:nvPr>
            <p:ph type="sldNum" sz="quarter" idx="12"/>
          </p:nvPr>
        </p:nvSpPr>
        <p:spPr/>
        <p:txBody>
          <a:bodyPr/>
          <a:lstStyle/>
          <a:p>
            <a:fld id="{2754ED01-E2A0-4C1E-8E21-014B99041579}" type="slidenum">
              <a:rPr lang="en-US" smtClean="0"/>
              <a:pPr/>
              <a:t>9</a:t>
            </a:fld>
            <a:endParaRPr lang="en-US" dirty="0"/>
          </a:p>
        </p:txBody>
      </p:sp>
      <p:sp>
        <p:nvSpPr>
          <p:cNvPr id="6" name="Content Placeholder 5"/>
          <p:cNvSpPr>
            <a:spLocks noGrp="1"/>
          </p:cNvSpPr>
          <p:nvPr>
            <p:ph sz="half" idx="2"/>
          </p:nvPr>
        </p:nvSpPr>
        <p:spPr>
          <a:xfrm>
            <a:off x="470781" y="479834"/>
            <a:ext cx="8211492" cy="4264181"/>
          </a:xfrm>
        </p:spPr>
        <p:txBody>
          <a:bodyPr>
            <a:noAutofit/>
          </a:bodyPr>
          <a:lstStyle/>
          <a:p>
            <a:pPr lvl="1"/>
            <a:r>
              <a:rPr lang="el-GR" sz="1000" b="1" dirty="0" smtClean="0"/>
              <a:t>Στόχοι </a:t>
            </a:r>
            <a:r>
              <a:rPr lang="el-GR" sz="1000" b="1" dirty="0"/>
              <a:t>σχετικοί με τις κοινωνικές </a:t>
            </a:r>
            <a:r>
              <a:rPr lang="el-GR" sz="1000" b="1" dirty="0" smtClean="0"/>
              <a:t>δεξιότητες :</a:t>
            </a:r>
          </a:p>
          <a:p>
            <a:pPr algn="just">
              <a:lnSpc>
                <a:spcPct val="120000"/>
              </a:lnSpc>
              <a:spcBef>
                <a:spcPts val="0"/>
              </a:spcBef>
            </a:pPr>
            <a:r>
              <a:rPr lang="el-GR" sz="1000" dirty="0" smtClean="0"/>
              <a:t>- Μέσω της ανάληψης ρόλων, να μπουν στη θέση και να αισθανθούν το πρόβλημα των ανθρώπων που αναγκάζονται να εγκαταλείψουν τον τόπο τους εξαιτίας περιβαλλοντικών καταστροφών, υποβαθμίσεων και απαλλοτριώσεων.</a:t>
            </a:r>
          </a:p>
          <a:p>
            <a:pPr algn="just">
              <a:lnSpc>
                <a:spcPct val="120000"/>
              </a:lnSpc>
              <a:spcBef>
                <a:spcPts val="0"/>
              </a:spcBef>
            </a:pPr>
            <a:r>
              <a:rPr lang="el-GR" sz="1000" dirty="0" smtClean="0"/>
              <a:t>- Να ευαισθητοποιηθούν απέναντι στα περιβαλλοντικά προβλήματα, ώστε να γίνουν συνειδητοποιημένοι πολίτες του κόσμου και να συμμετέχουν ενεργά σε δράσεις προστασίας του περιβάλλοντος.</a:t>
            </a:r>
          </a:p>
          <a:p>
            <a:pPr algn="just">
              <a:lnSpc>
                <a:spcPct val="120000"/>
              </a:lnSpc>
              <a:spcBef>
                <a:spcPts val="0"/>
              </a:spcBef>
            </a:pPr>
            <a:r>
              <a:rPr lang="el-GR" sz="1000" dirty="0" smtClean="0"/>
              <a:t>- Να αναπτύξουν ηθικές, κοινωνικές και περιβαλλοντικές αξίες.</a:t>
            </a:r>
          </a:p>
          <a:p>
            <a:pPr algn="just">
              <a:lnSpc>
                <a:spcPct val="120000"/>
              </a:lnSpc>
              <a:spcBef>
                <a:spcPts val="0"/>
              </a:spcBef>
            </a:pPr>
            <a:r>
              <a:rPr lang="el-GR" sz="1000" dirty="0" smtClean="0"/>
              <a:t>- Να σέβονται τα ανθρώπινα δικαιώματα, ασχέτως έθνους, φυλετικής, εθνικής ή θρησκευτικής ομάδας, και να καταστούν πρόθυμοι/ες να τα τηρούν και να τα προασπίζουν.</a:t>
            </a:r>
          </a:p>
          <a:p>
            <a:pPr algn="just">
              <a:lnSpc>
                <a:spcPct val="120000"/>
              </a:lnSpc>
              <a:spcBef>
                <a:spcPts val="0"/>
              </a:spcBef>
            </a:pPr>
            <a:r>
              <a:rPr lang="el-GR" sz="1000" dirty="0" smtClean="0"/>
              <a:t>- Να αναπτύξουν στοιχεία αλληλεγγύης και να εκτιμήσουν την αξία που έχει η συνεργασία πολιτών και λαών, όταν στηρίζεται πάνω σε ανθρωπιστικά και δημοκρατικά ιδεώδη.</a:t>
            </a:r>
          </a:p>
          <a:p>
            <a:pPr algn="just">
              <a:lnSpc>
                <a:spcPct val="120000"/>
              </a:lnSpc>
              <a:spcBef>
                <a:spcPts val="0"/>
              </a:spcBef>
            </a:pPr>
            <a:r>
              <a:rPr lang="el-GR" sz="1000" dirty="0" smtClean="0"/>
              <a:t>- Να καταστούν ικανοί/</a:t>
            </a:r>
            <a:r>
              <a:rPr lang="el-GR" sz="1000" dirty="0" err="1" smtClean="0"/>
              <a:t>ές</a:t>
            </a:r>
            <a:r>
              <a:rPr lang="el-GR" sz="1000" dirty="0" smtClean="0"/>
              <a:t> να εκφράζουν κρίσεις και να παίρνουν αποφάσεις για σημαντικά κοινωνικά και περιβαλλοντικά προβλήματα, να προτείνουν τρόπους με τους οποίους μπορούν αυτά να περιοριστούν και να υιοθετούν στάσεις που να συμβάλλουν στον περιορισμό τους, τόσο σε προσωπικό, όσο και σε συλλογικό επίπεδο.</a:t>
            </a:r>
          </a:p>
          <a:p>
            <a:pPr algn="just">
              <a:lnSpc>
                <a:spcPct val="120000"/>
              </a:lnSpc>
              <a:spcBef>
                <a:spcPts val="0"/>
              </a:spcBef>
            </a:pPr>
            <a:r>
              <a:rPr lang="el-GR" sz="1000" dirty="0" smtClean="0"/>
              <a:t>- Να καλλιεργήσουν κοινωνική συνείδηση ως μέλη ευρύτερων ομάδων, ώστε να συμμετέχουν ενεργά ως υπεύθυνοι πολίτες στα κοινωνικά δρώμενα.</a:t>
            </a:r>
          </a:p>
          <a:p>
            <a:pPr algn="just">
              <a:lnSpc>
                <a:spcPct val="120000"/>
              </a:lnSpc>
              <a:spcBef>
                <a:spcPts val="0"/>
              </a:spcBef>
            </a:pPr>
            <a:r>
              <a:rPr lang="el-GR" sz="1000" dirty="0" smtClean="0"/>
              <a:t>- Να ασκηθούν σε τρόπους επικοινωνίας της άποψής τους και δημόσιας παρέμβασής τους για θέματα που τους απασχολούν.</a:t>
            </a:r>
          </a:p>
          <a:p>
            <a:pPr algn="just">
              <a:lnSpc>
                <a:spcPct val="120000"/>
              </a:lnSpc>
              <a:spcBef>
                <a:spcPts val="0"/>
              </a:spcBef>
            </a:pPr>
            <a:r>
              <a:rPr lang="el-GR" sz="1000" dirty="0" smtClean="0"/>
              <a:t>- Να συνειδητοποιήσουν ότι για κάθε θέμα μπορούν να διατυπωθούν και να υποστηριχθούν διαφορετικές –συχνά διαμετρικά αντίθετες- απόψεις, άρα οφείλουν να τις εξετάζουν όλες πριν υιοθετήσουν κάποια από αυτές.</a:t>
            </a:r>
          </a:p>
          <a:p>
            <a:pPr algn="just">
              <a:lnSpc>
                <a:spcPct val="120000"/>
              </a:lnSpc>
              <a:spcBef>
                <a:spcPts val="0"/>
              </a:spcBef>
            </a:pPr>
            <a:r>
              <a:rPr lang="el-GR" sz="1000" dirty="0" smtClean="0"/>
              <a:t>- Να διατυπώνουν με ακρίβεια και σαφήνεια μια άποψη, πριν επιχειρήσουν να την υποστηρίξουν με επιχειρήματα.</a:t>
            </a:r>
          </a:p>
          <a:p>
            <a:pPr algn="just">
              <a:lnSpc>
                <a:spcPct val="120000"/>
              </a:lnSpc>
              <a:spcBef>
                <a:spcPts val="0"/>
              </a:spcBef>
            </a:pPr>
            <a:r>
              <a:rPr lang="el-GR" sz="1000" dirty="0" smtClean="0"/>
              <a:t>- Να οικοδομούν και να αντιπαραθέτουν αξιόπιστα επιχειρήματα για να υποστηρίξουν την άποψή τους, να αμφισβητούν, να αντικρούουν απόψεις, να διαπραγματεύονται.</a:t>
            </a:r>
          </a:p>
          <a:p>
            <a:pPr algn="just">
              <a:lnSpc>
                <a:spcPct val="120000"/>
              </a:lnSpc>
              <a:spcBef>
                <a:spcPts val="0"/>
              </a:spcBef>
            </a:pPr>
            <a:r>
              <a:rPr lang="el-GR" sz="1000" dirty="0" smtClean="0"/>
              <a:t>- Να δοκιμασθούν στην έκθεση των απόψεών τους σε κοινό.</a:t>
            </a:r>
          </a:p>
          <a:p>
            <a:pPr algn="just">
              <a:lnSpc>
                <a:spcPct val="120000"/>
              </a:lnSpc>
              <a:spcBef>
                <a:spcPts val="0"/>
              </a:spcBef>
            </a:pPr>
            <a:r>
              <a:rPr lang="el-GR" sz="1000" dirty="0" smtClean="0"/>
              <a:t>- Να βιώσουν τη χαρά της δημιουργίας μιας ραδιοφωνικής εκπομπής.</a:t>
            </a:r>
            <a:endParaRPr lang="el-GR" sz="1000" dirty="0"/>
          </a:p>
          <a:p>
            <a:pPr>
              <a:lnSpc>
                <a:spcPct val="120000"/>
              </a:lnSpc>
              <a:spcBef>
                <a:spcPts val="0"/>
              </a:spcBef>
            </a:pPr>
            <a:r>
              <a:rPr lang="el-GR" sz="1000" b="1" dirty="0" smtClean="0"/>
              <a:t> </a:t>
            </a:r>
            <a:endParaRPr lang="el-GR" sz="1000" b="1" dirty="0"/>
          </a:p>
        </p:txBody>
      </p:sp>
    </p:spTree>
    <p:extLst>
      <p:ext uri="{BB962C8B-B14F-4D97-AF65-F5344CB8AC3E}">
        <p14:creationId xmlns:p14="http://schemas.microsoft.com/office/powerpoint/2010/main" val="9784218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S-II-Open-Educational-Practices-ppt-Template-v2.0-Ianouarios-2018">
  <a:themeElements>
    <a:clrScheme name="diagonal">
      <a:dk1>
        <a:srgbClr val="000000"/>
      </a:dk1>
      <a:lt1>
        <a:srgbClr val="FFFFFF"/>
      </a:lt1>
      <a:dk2>
        <a:srgbClr val="434342"/>
      </a:dk2>
      <a:lt2>
        <a:srgbClr val="CDD7D9"/>
      </a:lt2>
      <a:accent1>
        <a:srgbClr val="797B7E"/>
      </a:accent1>
      <a:accent2>
        <a:srgbClr val="F96A1B"/>
      </a:accent2>
      <a:accent3>
        <a:srgbClr val="10B7A3"/>
      </a:accent3>
      <a:accent4>
        <a:srgbClr val="7C984A"/>
      </a:accent4>
      <a:accent5>
        <a:srgbClr val="C2AD8D"/>
      </a:accent5>
      <a:accent6>
        <a:srgbClr val="506E94"/>
      </a:accent6>
      <a:hlink>
        <a:srgbClr val="5F5F5F"/>
      </a:hlink>
      <a:folHlink>
        <a:srgbClr val="969696"/>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xmlns="" name="DS-ΙΙ Open-Educational-Practices-ppt-Template v2.0 - 2017-08-31.pptx" id="{BA600860-33AF-443E-BE10-1A8EC187438B}" vid="{99864185-3038-4E8D-BBE2-32E2B733FF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DS-II-Open-Educational-Practices-ppt-Template-v2.0-Ianouarios-2018</Template>
  <TotalTime>1397</TotalTime>
  <Words>9547</Words>
  <Application>Microsoft Office PowerPoint</Application>
  <PresentationFormat>Προβολή στην οθόνη (4:3)</PresentationFormat>
  <Paragraphs>693</Paragraphs>
  <Slides>69</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69</vt:i4>
      </vt:variant>
    </vt:vector>
  </HeadingPairs>
  <TitlesOfParts>
    <vt:vector size="70" baseType="lpstr">
      <vt:lpstr>DS-II-Open-Educational-Practices-ppt-Template-v2.0-Ianouarios-2018</vt:lpstr>
      <vt:lpstr>ΠεριβαλλοντικΗ ΠροσφυγιΑ και ΜετανΑστευση Η ΠαλΙρροια που ΑπειλεΙ ΟλεΣ τιΣ ΒΑρκεΣ</vt:lpstr>
      <vt:lpstr>ΣΥΝΤΟΜΗ ΠΕΡΙΓΡΑΦΗ</vt:lpstr>
      <vt:lpstr>ΣΧΕΔΙΑΣΜΟΣ ΤΗΣ ανοιχτησ εκπαιδευτικησ ΠΡΑΚΤΙΚΗΣ</vt:lpstr>
      <vt:lpstr>ΣΤΟΙΧΕΙΑ ΣΧΕΔΙΑΣΜΟΥ </vt:lpstr>
      <vt:lpstr>ΣΤΟΙΧΕΙΑ ΣΧΕΔΙΑΣΜΟΥ </vt:lpstr>
      <vt:lpstr>ΔΙΔΑΚΤΙΚΟΙ ΣΤΟΧΟΙ</vt:lpstr>
      <vt:lpstr>ΔΙΔΑΚΤΙΚΟΙ ΣΤΟΧΟΙ</vt:lpstr>
      <vt:lpstr>ΔΙΔΑΚΤΙΚΟΙ ΣΤΟΧΟΙ</vt:lpstr>
      <vt:lpstr>ΔΙΔΑΚΤΙΚΟΙ ΣΤΟΧΟΙ</vt:lpstr>
      <vt:lpstr>ΠΡΑΓΜΑΤΟΠΟΙΗΣΗ ΤΗΣ ανοιχτησ εκπαιδευτικησ ΠΡΑΚΤΙΚΗΣ</vt:lpstr>
      <vt:lpstr>ΣΤΟΙΧΕΙΑ ΠΡΑΓΜΑΤΟΠΟΙΗΣΗΣ  ΤΗΣ ανοιχτησ εκπαιδευτικησ ΠΡΑΚΤΙΚΗΣ   </vt:lpstr>
      <vt:lpstr>ΣΤΟΙΧΕΙΑ ΠΡΑΓΜΑΤΟΠΟΙΗΣΗΣ  ΤΗΣ ανοιχτησ εκπαιδευτικησ ΠΡΑΚΤΙΚΗΣ </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Παρουσίαση του PowerPoint</vt:lpstr>
      <vt:lpstr>ΣΤΟΙΧΕΙΑ ΤΕΚΜΗΡΙΩΣΗΣ ΚΑΙ ΕΠΕΚΤΑΣΗΣ</vt:lpstr>
      <vt:lpstr> ΑΠΟΤΕΛΕΣΜΑΤΑ - ΑΝΤΙΚΤΥΠΟΣ </vt:lpstr>
      <vt:lpstr>ΑΠΟΤΕΛΕΣΜΑΤΑ- ΑΝΤΙΚΤΥΠΟΣ</vt:lpstr>
      <vt:lpstr> ΑΠΟΤΕΛΕΣΜΑΤΑ - ΑΝΤΙΚΤΥΠΟΣ </vt:lpstr>
      <vt:lpstr>ΑΠΡΟΣΜΕΝΑ ΓΕΓΟΝΟΤΑ </vt:lpstr>
      <vt:lpstr>ΑΠΡΟΣΜΕΝΑ ΓΕΓΟΝΟΤΑ </vt:lpstr>
      <vt:lpstr>ΕΚΠΑΙΔΕΥΤΙΚΗ ΤΕΧΝΙΚΗ  ΣΕ ΣΗΜΑΝΤΙΚΑ ΣΤΙΓΜΙΟΤΥΠΑ</vt:lpstr>
      <vt:lpstr>ΕΚΠΑΙΔΕΥΤΙΚΗ ΤΕΧΝΙΚΗ  ΣΕ ΣΗΜΑΝΤΙΚΑ ΣΤΙΓΜΙΟΤΥΠΑ</vt:lpstr>
      <vt:lpstr>ΣΧΕΣΗ ΜΕ ΑΛΛΕΣ ΑΝΟΙΧΤΕΣ ΕΚΠΑΙΔΕΥΤΙΚΕΣ ΠΡΑΚΤΙΚΕΣ</vt:lpstr>
      <vt:lpstr> ΠΡΟΣΘΕΤΟ ΥΛΙΚΟ ΠΟΥ ΑΞΙΟΠΟΙΗΘΗΚΕ </vt:lpstr>
      <vt:lpstr> ΠΡΟΣΘΕΤΟ ΥΛΙΚΟ ΠΟΥ ΑΞΙΟΠΟΙΗΘΗΚΕ </vt:lpstr>
      <vt:lpstr> ΠΡΟΣΘΕΤΟ ΥΛΙΚΟ ΠΟΥ ΑΞΙΟΠΟΙΗΘΗΚΕ </vt:lpstr>
      <vt:lpstr> ΠΡΟΣΘΕΤΟ ΥΛΙΚΟ ΠΟΥ ΑΞΙΟΠΟΙΗΘΗΚΕ </vt:lpstr>
      <vt:lpstr> ΠΡΟΣΘΕΤΟ ΥΛΙΚΟ ΠΟΥ ΑΞΙΟΠΟΙΗΘΗΚΕ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ανοιχτησ ΕΚΠΑΙΔΕΥΤΙΚΗΣ ΠΡΑΚΤΙΚΗΣ</dc:title>
  <dc:creator>Geogiadis</dc:creator>
  <cp:lastModifiedBy>User</cp:lastModifiedBy>
  <cp:revision>222</cp:revision>
  <dcterms:created xsi:type="dcterms:W3CDTF">2018-10-12T19:14:14Z</dcterms:created>
  <dcterms:modified xsi:type="dcterms:W3CDTF">2018-10-26T21:12:23Z</dcterms:modified>
</cp:coreProperties>
</file>