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6" r:id="rId2"/>
  </p:sldMasterIdLst>
  <p:notesMasterIdLst>
    <p:notesMasterId r:id="rId46"/>
  </p:notesMasterIdLst>
  <p:sldIdLst>
    <p:sldId id="256" r:id="rId3"/>
    <p:sldId id="258" r:id="rId4"/>
    <p:sldId id="262" r:id="rId5"/>
    <p:sldId id="271" r:id="rId6"/>
    <p:sldId id="292" r:id="rId7"/>
    <p:sldId id="291" r:id="rId8"/>
    <p:sldId id="272" r:id="rId9"/>
    <p:sldId id="263" r:id="rId10"/>
    <p:sldId id="257" r:id="rId11"/>
    <p:sldId id="273" r:id="rId12"/>
    <p:sldId id="260" r:id="rId13"/>
    <p:sldId id="293" r:id="rId14"/>
    <p:sldId id="266" r:id="rId15"/>
    <p:sldId id="274" r:id="rId16"/>
    <p:sldId id="294" r:id="rId17"/>
    <p:sldId id="295" r:id="rId18"/>
    <p:sldId id="296" r:id="rId19"/>
    <p:sldId id="297" r:id="rId20"/>
    <p:sldId id="316" r:id="rId21"/>
    <p:sldId id="311" r:id="rId22"/>
    <p:sldId id="312" r:id="rId23"/>
    <p:sldId id="313" r:id="rId24"/>
    <p:sldId id="314" r:id="rId25"/>
    <p:sldId id="315" r:id="rId26"/>
    <p:sldId id="261" r:id="rId27"/>
    <p:sldId id="265" r:id="rId28"/>
    <p:sldId id="268" r:id="rId29"/>
    <p:sldId id="269" r:id="rId30"/>
    <p:sldId id="298" r:id="rId31"/>
    <p:sldId id="275" r:id="rId32"/>
    <p:sldId id="270" r:id="rId33"/>
    <p:sldId id="310" r:id="rId34"/>
    <p:sldId id="299" r:id="rId35"/>
    <p:sldId id="300" r:id="rId36"/>
    <p:sldId id="301" r:id="rId37"/>
    <p:sldId id="302" r:id="rId38"/>
    <p:sldId id="303" r:id="rId39"/>
    <p:sldId id="304" r:id="rId40"/>
    <p:sldId id="305" r:id="rId41"/>
    <p:sldId id="306" r:id="rId42"/>
    <p:sldId id="307" r:id="rId43"/>
    <p:sldId id="308" r:id="rId44"/>
    <p:sldId id="30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56" autoAdjust="0"/>
    <p:restoredTop sz="86121" autoAdjust="0"/>
  </p:normalViewPr>
  <p:slideViewPr>
    <p:cSldViewPr snapToGrid="0">
      <p:cViewPr>
        <p:scale>
          <a:sx n="70" d="100"/>
          <a:sy n="70" d="100"/>
        </p:scale>
        <p:origin x="-264" y="-6"/>
      </p:cViewPr>
      <p:guideLst>
        <p:guide orient="horz" pos="2160"/>
        <p:guide pos="2880"/>
      </p:guideLst>
    </p:cSldViewPr>
  </p:slideViewPr>
  <p:notesTextViewPr>
    <p:cViewPr>
      <p:scale>
        <a:sx n="1" d="1"/>
        <a:sy n="1" d="1"/>
      </p:scale>
      <p:origin x="0" y="0"/>
    </p:cViewPr>
  </p:notesTextViewPr>
  <p:sorterViewPr>
    <p:cViewPr>
      <p:scale>
        <a:sx n="100" d="100"/>
        <a:sy n="100" d="100"/>
      </p:scale>
      <p:origin x="0" y="705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4C620C-B6CC-4658-91FE-310A84B647AB}" type="datetimeFigureOut">
              <a:rPr lang="en-US"/>
              <a:pPr/>
              <a:t>10/29/2018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68F6E-CEE2-40FC-AC07-0866A62AFADE}" type="slidenum">
              <a:rPr lang="en-US"/>
              <a:pPr/>
              <a:t>‹#›</a:t>
            </a:fld>
            <a:endParaRPr lang="en-US" dirty="0"/>
          </a:p>
        </p:txBody>
      </p:sp>
    </p:spTree>
    <p:extLst>
      <p:ext uri="{BB962C8B-B14F-4D97-AF65-F5344CB8AC3E}">
        <p14:creationId xmlns:p14="http://schemas.microsoft.com/office/powerpoint/2010/main" val="1710717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1</a:t>
            </a:fld>
            <a:endParaRPr lang="en-US" dirty="0"/>
          </a:p>
        </p:txBody>
      </p:sp>
    </p:spTree>
    <p:extLst>
      <p:ext uri="{BB962C8B-B14F-4D97-AF65-F5344CB8AC3E}">
        <p14:creationId xmlns:p14="http://schemas.microsoft.com/office/powerpoint/2010/main" val="2805874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Ακολουθείται, σε μεγάλο βαθμό, το μοντέλο της ερευνητικής εργασίας (</a:t>
            </a:r>
            <a:r>
              <a:rPr lang="el-GR" dirty="0" err="1" smtClean="0"/>
              <a:t>project</a:t>
            </a:r>
            <a:r>
              <a:rPr lang="el-GR" dirty="0" smtClean="0"/>
              <a:t>). </a:t>
            </a:r>
          </a:p>
          <a:p>
            <a:r>
              <a:rPr lang="el-GR" dirty="0" smtClean="0"/>
              <a:t>Στην 1η φάση που προαναφέραμε, για την αναζήτηση πληροφοριών από το Διαδίκτυο, χρησιμοποιείται η τεχνική της </a:t>
            </a:r>
            <a:r>
              <a:rPr lang="el-GR" dirty="0" err="1" smtClean="0"/>
              <a:t>ιστοεξερεύνησης</a:t>
            </a:r>
            <a:r>
              <a:rPr lang="el-GR" dirty="0" smtClean="0"/>
              <a:t> (</a:t>
            </a:r>
            <a:r>
              <a:rPr lang="el-GR" dirty="0" err="1" smtClean="0"/>
              <a:t>WebQuest</a:t>
            </a:r>
            <a:r>
              <a:rPr lang="el-GR" dirty="0" smtClean="0"/>
              <a:t>) από την ηλεκτρονική πλατφόρμα του Τμήματος Εκπαιδευτικής Πολιτικής του Πα-</a:t>
            </a:r>
            <a:r>
              <a:rPr lang="el-GR" dirty="0" err="1" smtClean="0"/>
              <a:t>νεπιστημίου</a:t>
            </a:r>
            <a:r>
              <a:rPr lang="el-GR" dirty="0" smtClean="0"/>
              <a:t> Πελοποννήσου.</a:t>
            </a:r>
          </a:p>
          <a:p>
            <a:r>
              <a:rPr lang="el-GR" dirty="0" smtClean="0"/>
              <a:t> http://eprl.korinthos.uop.gr/openwebquest/view/index.php?wq=977 </a:t>
            </a:r>
          </a:p>
          <a:p>
            <a:r>
              <a:rPr lang="el-GR" dirty="0" smtClean="0"/>
              <a:t>«Οι </a:t>
            </a:r>
            <a:r>
              <a:rPr lang="el-GR" dirty="0" err="1" smtClean="0"/>
              <a:t>ιστοεξερευνήσεις</a:t>
            </a:r>
            <a:r>
              <a:rPr lang="el-GR" dirty="0" smtClean="0"/>
              <a:t> αποτελούν ένα σενάριο διδασκαλίας, στο οποίο, οι περισσότερες ή όλες οι πληροφορίες που χρειάζονται οι μαθητές, προέρχονται από κατευθυνόμενη αναζήτηση στο Διαδίκτυο, σε δικτυακούς τόπους </a:t>
            </a:r>
            <a:r>
              <a:rPr lang="el-GR" dirty="0" err="1" smtClean="0"/>
              <a:t>επιλεγμέ</a:t>
            </a:r>
            <a:r>
              <a:rPr lang="el-GR" dirty="0" smtClean="0"/>
              <a:t>-νους από τον εκπαιδευτικό (</a:t>
            </a:r>
            <a:r>
              <a:rPr lang="el-GR" dirty="0" err="1" smtClean="0"/>
              <a:t>Dodge</a:t>
            </a:r>
            <a:r>
              <a:rPr lang="el-GR" dirty="0" smtClean="0"/>
              <a:t>, 1997). H προσέγγιση υλοποιείται με τη δη-</a:t>
            </a:r>
            <a:r>
              <a:rPr lang="el-GR" dirty="0" err="1" smtClean="0"/>
              <a:t>μιουργία</a:t>
            </a:r>
            <a:r>
              <a:rPr lang="el-GR" dirty="0" smtClean="0"/>
              <a:t> αυθεντικών δραστηριοτήτων για τη διερεύνηση ανοικτών ερωτημάτων, την καλλιέργεια του </a:t>
            </a:r>
            <a:r>
              <a:rPr lang="el-GR" dirty="0" err="1" smtClean="0"/>
              <a:t>αναστοχασμού</a:t>
            </a:r>
            <a:r>
              <a:rPr lang="el-GR" dirty="0" smtClean="0"/>
              <a:t> και την ανάπτυξη κριτικής σκέψης από τους μαθητές, σε συνεργασία με την κοινωνική διαπραγμάτευση της γνώσης και την υποστήριξη του εκπαιδευτικού. (</a:t>
            </a:r>
            <a:r>
              <a:rPr lang="el-GR" dirty="0" err="1" smtClean="0"/>
              <a:t>Μικρόπουλος</a:t>
            </a:r>
            <a:r>
              <a:rPr lang="el-GR" dirty="0" smtClean="0"/>
              <a:t>, Τ., Μπέλλου, Ι.,2010).</a:t>
            </a:r>
          </a:p>
          <a:p>
            <a:r>
              <a:rPr lang="el-GR" dirty="0" smtClean="0"/>
              <a:t>Το περιβάλλον της </a:t>
            </a:r>
            <a:r>
              <a:rPr lang="el-GR" dirty="0" err="1" smtClean="0"/>
              <a:t>ιστοεξερεύνησης</a:t>
            </a:r>
            <a:r>
              <a:rPr lang="el-GR" dirty="0" smtClean="0"/>
              <a:t> περιλαμβάνει «Εισαγωγή», «</a:t>
            </a:r>
            <a:r>
              <a:rPr lang="el-GR" dirty="0" err="1" smtClean="0"/>
              <a:t>Διαδι</a:t>
            </a:r>
            <a:r>
              <a:rPr lang="el-GR" dirty="0" smtClean="0"/>
              <a:t>-</a:t>
            </a:r>
            <a:r>
              <a:rPr lang="el-GR" dirty="0" err="1" smtClean="0"/>
              <a:t>κασία</a:t>
            </a:r>
            <a:r>
              <a:rPr lang="el-GR" dirty="0" smtClean="0"/>
              <a:t>», «Πηγές και Μέσα», «Αξιολόγηση» κλπ, σε χωριστές ενεργές καρτέλες, όπως βλέπετε εδώ.</a:t>
            </a:r>
          </a:p>
          <a:p>
            <a:r>
              <a:rPr lang="el-GR" dirty="0" smtClean="0"/>
              <a:t>Οι </a:t>
            </a:r>
            <a:r>
              <a:rPr lang="el-GR" dirty="0" err="1" smtClean="0"/>
              <a:t>ιστοεξερευήσεις</a:t>
            </a:r>
            <a:r>
              <a:rPr lang="el-GR" dirty="0" smtClean="0"/>
              <a:t> είναι ένα εκπαιδευτικό εργαλείο που επιτρέπει την ασφαλή κι οριοθετημένη χρήση του Διαδικτύου, εύκολο στη δημιουργία και ευ-</a:t>
            </a:r>
            <a:r>
              <a:rPr lang="el-GR" dirty="0" err="1" smtClean="0"/>
              <a:t>χάριστο</a:t>
            </a:r>
            <a:r>
              <a:rPr lang="el-GR" dirty="0" smtClean="0"/>
              <a:t> στη χρήση του από τα παιδιά.</a:t>
            </a:r>
          </a:p>
          <a:p>
            <a:endParaRPr lang="el-GR" dirty="0"/>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39</a:t>
            </a:fld>
            <a:endParaRPr lang="el-GR">
              <a:solidFill>
                <a:prstClr val="black"/>
              </a:solidFill>
            </a:endParaRPr>
          </a:p>
        </p:txBody>
      </p:sp>
    </p:spTree>
    <p:extLst>
      <p:ext uri="{BB962C8B-B14F-4D97-AF65-F5344CB8AC3E}">
        <p14:creationId xmlns:p14="http://schemas.microsoft.com/office/powerpoint/2010/main" val="3739265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200" kern="1200" dirty="0" smtClean="0">
                <a:solidFill>
                  <a:schemeClr val="tx1"/>
                </a:solidFill>
                <a:effectLst/>
                <a:latin typeface="+mn-lt"/>
                <a:ea typeface="+mn-ea"/>
                <a:cs typeface="+mn-cs"/>
              </a:rPr>
              <a:t>Στο 2</a:t>
            </a:r>
            <a:r>
              <a:rPr lang="el-GR" sz="1200" kern="1200" baseline="30000" dirty="0" smtClean="0">
                <a:solidFill>
                  <a:schemeClr val="tx1"/>
                </a:solidFill>
                <a:effectLst/>
                <a:latin typeface="+mn-lt"/>
                <a:ea typeface="+mn-ea"/>
                <a:cs typeface="+mn-cs"/>
              </a:rPr>
              <a:t>ο</a:t>
            </a:r>
            <a:r>
              <a:rPr lang="el-GR" sz="1200" kern="1200" dirty="0" smtClean="0">
                <a:solidFill>
                  <a:schemeClr val="tx1"/>
                </a:solidFill>
                <a:effectLst/>
                <a:latin typeface="+mn-lt"/>
                <a:ea typeface="+mn-ea"/>
                <a:cs typeface="+mn-cs"/>
              </a:rPr>
              <a:t> μέρος, το εργαστηριακό, τα παιδιά ζυγίζουν ορισμένο όγκο νερού και χυμού φρούτου και υπολογίζουν την πυκνότητα των δύο υγρών.</a:t>
            </a:r>
          </a:p>
          <a:p>
            <a:r>
              <a:rPr lang="el-GR" sz="1200" kern="1200" dirty="0" smtClean="0">
                <a:solidFill>
                  <a:schemeClr val="tx1"/>
                </a:solidFill>
                <a:effectLst/>
                <a:latin typeface="+mn-lt"/>
                <a:ea typeface="+mn-ea"/>
                <a:cs typeface="+mn-cs"/>
              </a:rPr>
              <a:t>Στη συνέχεια, αφού πρώτα ζυγίσουν ένα κομμάτι του φρούτου της ομάδας τους, υπολογίζουν τον όγκο του με βύθιση σε νερό στον ογκομετρικό κύλινδρο.</a:t>
            </a:r>
          </a:p>
          <a:p>
            <a:r>
              <a:rPr lang="el-GR" sz="1200" kern="1200" dirty="0" smtClean="0">
                <a:solidFill>
                  <a:schemeClr val="tx1"/>
                </a:solidFill>
                <a:effectLst/>
                <a:latin typeface="+mn-lt"/>
                <a:ea typeface="+mn-ea"/>
                <a:cs typeface="+mn-cs"/>
              </a:rPr>
              <a:t>Τέλος συγκρίνουν τις τιμές των πυκνοτήτων μεταξύ τους και εξάγουν συμπεράσματα για τη συνθήκη πλεύσης των στερεών σωμάτων. </a:t>
            </a:r>
            <a:endParaRPr lang="el-GR"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973769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ιδέα της μέτρησης της πυκνότητας των φρούτων δεν είναι καινούρια</a:t>
            </a:r>
          </a:p>
          <a:p>
            <a:r>
              <a:rPr lang="el-GR" dirty="0" smtClean="0"/>
              <a:t>Ο αείμνηστος Ανδρέας </a:t>
            </a:r>
            <a:r>
              <a:rPr lang="el-GR" dirty="0" err="1" smtClean="0"/>
              <a:t>Κασσέτας</a:t>
            </a:r>
            <a:r>
              <a:rPr lang="el-GR" dirty="0" smtClean="0"/>
              <a:t>, ασχολήθηκε και με αυτό, με τον δικό του μοναδικό τρόπο.</a:t>
            </a:r>
          </a:p>
          <a:p>
            <a:endParaRPr lang="el-GR" dirty="0" smtClean="0"/>
          </a:p>
          <a:p>
            <a:r>
              <a:rPr lang="el-GR" dirty="0" smtClean="0"/>
              <a:t> Όμως,  με την εργασία αυτή θελήσαμε να θίξουμε το θέμα της αφύπνισης για την αντιμετώπιση του σοβαρού προβλήματος της παιδικής παχυσαρκίας, της περισσότερο ολιστικής προσέγγισης της γνώσης μέσα στο σύγχρονο σχολείο και , τρίτον και </a:t>
            </a:r>
            <a:r>
              <a:rPr lang="el-GR" dirty="0" err="1" smtClean="0"/>
              <a:t>σημαντικότατον</a:t>
            </a:r>
            <a:r>
              <a:rPr lang="el-GR" dirty="0" smtClean="0"/>
              <a:t>, της ανάγκης αλλαγής των μοναχικών </a:t>
            </a:r>
            <a:r>
              <a:rPr lang="el-GR" dirty="0" err="1" smtClean="0"/>
              <a:t>συμπε</a:t>
            </a:r>
            <a:r>
              <a:rPr lang="el-GR" dirty="0" smtClean="0"/>
              <a:t>-</a:t>
            </a:r>
            <a:r>
              <a:rPr lang="el-GR" dirty="0" err="1" smtClean="0"/>
              <a:t>ριφορών</a:t>
            </a:r>
            <a:r>
              <a:rPr lang="el-GR" dirty="0" smtClean="0"/>
              <a:t> και της υιοθέτησης νέων, συνεργατικών συμπεριφορών μεταξύ ημών των διαφορετικών ειδικοτήτων εκπαιδευτικών.</a:t>
            </a:r>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160622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Μία φορά όμως δεν φτάνει. Η ενασχόληση με το θέμα της υιοθέτησης ορθών διατροφικών πρακτικών με όσα αυτό συνεπάγεται, πρέπει να είναι διαρκής, συ-</a:t>
            </a:r>
            <a:r>
              <a:rPr lang="el-GR" dirty="0" err="1" smtClean="0"/>
              <a:t>ντονισμένη</a:t>
            </a:r>
            <a:r>
              <a:rPr lang="el-GR" dirty="0" smtClean="0"/>
              <a:t>, ευρεία και </a:t>
            </a:r>
            <a:r>
              <a:rPr lang="el-GR" dirty="0" err="1" smtClean="0"/>
              <a:t>στοχευμένη</a:t>
            </a:r>
            <a:r>
              <a:rPr lang="el-GR" dirty="0" smtClean="0"/>
              <a:t>.</a:t>
            </a:r>
          </a:p>
          <a:p>
            <a:r>
              <a:rPr lang="el-GR" dirty="0" smtClean="0"/>
              <a:t>Πάντως, όπως υποστηρίζει ένας ακόμα σπουδαίος Φυσικός, ο Γιώργος Γραμματικάκης «Ουτοπία δεν είναι μόνο το ιδεώδες και το απραγματοποίητο. Είναι μια χρήσιμη έννοια, για να μετρά κανείς, με μέτρο της ψυχής και του νου, την απόσταση που τον χωρίζει από έναν στόχο».</a:t>
            </a:r>
          </a:p>
          <a:p>
            <a:r>
              <a:rPr lang="el-GR" dirty="0" smtClean="0"/>
              <a:t>Βάσει αυτού οι συγγραφείς, καταθέσαμε σήμερα ταπεινά </a:t>
            </a:r>
            <a:r>
              <a:rPr lang="el-GR" dirty="0" err="1" smtClean="0"/>
              <a:t>ενώπιόν</a:t>
            </a:r>
            <a:r>
              <a:rPr lang="el-GR" dirty="0" smtClean="0"/>
              <a:t> σας, μια εκδοχή της δικής μας Ουτοπίας. </a:t>
            </a:r>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97376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Ή και … </a:t>
            </a:r>
            <a:r>
              <a:rPr lang="el-GR" dirty="0" err="1" smtClean="0"/>
              <a:t>Φρουτοπίας</a:t>
            </a:r>
            <a:r>
              <a:rPr lang="el-GR" dirty="0" smtClean="0"/>
              <a:t>!</a:t>
            </a:r>
          </a:p>
          <a:p>
            <a:endParaRPr lang="el-GR" dirty="0" smtClean="0"/>
          </a:p>
          <a:p>
            <a:r>
              <a:rPr lang="el-GR" dirty="0" smtClean="0"/>
              <a:t>Ευχαριστούμε πολύ!</a:t>
            </a:r>
          </a:p>
          <a:p>
            <a:endParaRPr lang="el-GR" dirty="0" smtClean="0"/>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973769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2</a:t>
            </a:fld>
            <a:endParaRPr lang="en-US" dirty="0"/>
          </a:p>
        </p:txBody>
      </p:sp>
    </p:spTree>
    <p:extLst>
      <p:ext uri="{BB962C8B-B14F-4D97-AF65-F5344CB8AC3E}">
        <p14:creationId xmlns:p14="http://schemas.microsoft.com/office/powerpoint/2010/main" val="1051220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8F6E-CEE2-40FC-AC07-0866A62AFADE}" type="slidenum">
              <a:rPr lang="en-US"/>
              <a:pPr/>
              <a:t>9</a:t>
            </a:fld>
            <a:endParaRPr lang="en-US" dirty="0"/>
          </a:p>
        </p:txBody>
      </p:sp>
    </p:spTree>
    <p:extLst>
      <p:ext uri="{BB962C8B-B14F-4D97-AF65-F5344CB8AC3E}">
        <p14:creationId xmlns:p14="http://schemas.microsoft.com/office/powerpoint/2010/main" val="3673864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Ο </a:t>
            </a:r>
            <a:r>
              <a:rPr lang="el-GR" dirty="0" err="1" smtClean="0"/>
              <a:t>επιπολασμός</a:t>
            </a:r>
            <a:r>
              <a:rPr lang="el-GR" dirty="0" smtClean="0"/>
              <a:t> της παχυσαρκίας και η κατάταξη των Ελληνόπουλων στα πλέον παχύσαρκα παιδιά της Ευρώπης, δεν αφήνουν περιθώρια εφησυχασμού στον εκπαιδευτικό. Η παρούσα εργασία, αντλώντας υλικό από διδακτικές ενότητες της Φυσικής και της Αγωγής Υγείας, μελετά και προτείνει την εφαρμογή μιας διδακτικής παρέμβασης, με ολιστικά χαρακτηριστικά: Οι μαθητές/</a:t>
            </a:r>
            <a:r>
              <a:rPr lang="el-GR" dirty="0" err="1" smtClean="0"/>
              <a:t>τριες</a:t>
            </a:r>
            <a:r>
              <a:rPr lang="el-GR" dirty="0" smtClean="0"/>
              <a:t> διδάσκονται την έννοια της πυκνότητας και τον τρόπο πειραματικού προσδιορισμού της. Παράλληλα, μελετούν και διαπιστώνουν την υψηλή διατροφική αξία φρούτων και χυμών, αποκτώντας βιωματικές γνώσεις και σκιαγραφώντας</a:t>
            </a:r>
            <a:r>
              <a:rPr lang="el-GR" baseline="0" dirty="0" smtClean="0"/>
              <a:t> </a:t>
            </a:r>
            <a:r>
              <a:rPr lang="el-GR" dirty="0" smtClean="0"/>
              <a:t>το πλαίσιο υιοθέτησης μιας ισορροπημένης και υγιεινής διατροφής.</a:t>
            </a:r>
            <a:endParaRPr lang="el-GR" dirty="0"/>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33</a:t>
            </a:fld>
            <a:endParaRPr lang="el-GR">
              <a:solidFill>
                <a:prstClr val="black"/>
              </a:solidFill>
            </a:endParaRPr>
          </a:p>
        </p:txBody>
      </p:sp>
    </p:spTree>
    <p:extLst>
      <p:ext uri="{BB962C8B-B14F-4D97-AF65-F5344CB8AC3E}">
        <p14:creationId xmlns:p14="http://schemas.microsoft.com/office/powerpoint/2010/main" val="808918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Στη χώρα μας, το 30% των παιδιών είναι υπέρβαρα και το 13% παχύσαρκα, που σημαίνει πως ένα ποσοστό 40%-45% των παιδιών στην Ελλάδα έχουν πρόβλημα βάρους από μικρή ηλικία.</a:t>
            </a:r>
          </a:p>
          <a:p>
            <a:r>
              <a:rPr lang="el-GR" dirty="0" smtClean="0"/>
              <a:t>Στην Ευρώπη, τα κορίτσια στη Μάλτα και τα αγόρια στην Ελλάδα είχαν τα υψηλότερα ποσοστά παχυσαρκίας, στο 11,3% και 16,7% του πληθυσμού αντί-</a:t>
            </a:r>
            <a:r>
              <a:rPr lang="el-GR" dirty="0" err="1" smtClean="0"/>
              <a:t>στοιχα</a:t>
            </a:r>
            <a:r>
              <a:rPr lang="el-GR" dirty="0" smtClean="0"/>
              <a:t>.</a:t>
            </a:r>
          </a:p>
          <a:p>
            <a:r>
              <a:rPr lang="el-GR" dirty="0" smtClean="0"/>
              <a:t> Το πρόγραμμα «ευ ζην», που εφαρμόζεται τα τελευταία χρόνια στα ελληνικά σχολεία, δεν φαίνεται να έχει συμβάλει στην αλλαγή των διατροφικών </a:t>
            </a:r>
            <a:r>
              <a:rPr lang="el-GR" dirty="0" err="1" smtClean="0"/>
              <a:t>συνη</a:t>
            </a:r>
            <a:r>
              <a:rPr lang="el-GR" dirty="0" smtClean="0"/>
              <a:t>-</a:t>
            </a:r>
            <a:r>
              <a:rPr lang="el-GR" dirty="0" err="1" smtClean="0"/>
              <a:t>θειών</a:t>
            </a:r>
            <a:r>
              <a:rPr lang="el-GR" dirty="0" smtClean="0"/>
              <a:t> των μαθητών. Οι συνάδελφοι της Φυσικής Αγωγής συχνά χαρακτηρίζουν το πρόγραμμα αυτό «ανεπαρκές και αναποτελεσματικό».</a:t>
            </a:r>
          </a:p>
          <a:p>
            <a:endParaRPr lang="el-GR" baseline="0" dirty="0" smtClean="0"/>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34</a:t>
            </a:fld>
            <a:endParaRPr lang="el-GR">
              <a:solidFill>
                <a:prstClr val="black"/>
              </a:solidFill>
            </a:endParaRPr>
          </a:p>
        </p:txBody>
      </p:sp>
    </p:spTree>
    <p:extLst>
      <p:ext uri="{BB962C8B-B14F-4D97-AF65-F5344CB8AC3E}">
        <p14:creationId xmlns:p14="http://schemas.microsoft.com/office/powerpoint/2010/main" val="2964922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Η διεπιστημονική προσέγγιση, οι πολλαπλές αναπαραστάσεις και ο συσχετισμός των διδακτικών αντικειμένων με την καθημερινή ζωή, έχει διαπιστωθεί ότι προσαυξάνουν το παιδαγωγικό όφελος. </a:t>
            </a:r>
          </a:p>
          <a:p>
            <a:r>
              <a:rPr lang="el-GR" dirty="0" smtClean="0"/>
              <a:t>Η αντίληψη ότι η δημιουργία νοητών διαύλων μεταξύ των γνωστικών αντικειμένων συμβάλει σε μια περισσότερο χρήσιμη και λειτουργική θεώρηση της πραγματικότητας, δεν μας είναι άγνωστη.</a:t>
            </a:r>
          </a:p>
          <a:p>
            <a:r>
              <a:rPr lang="el-GR" dirty="0" smtClean="0"/>
              <a:t>Βέβαια, στις μεταβιομηχανικές κοινωνίες παρατηρούμε ότι επιχειρείται ο κατακερματισμός της γνώσης στα πλαίσια της επιστημονικής αναζήτησης και της ανάγκης για εξειδίκευση.</a:t>
            </a:r>
          </a:p>
          <a:p>
            <a:r>
              <a:rPr lang="el-GR" dirty="0" smtClean="0"/>
              <a:t> Η άποψη αυτή, είναι βέβαιο ότι δεν θα έβρισκε σύμφωνο τον Πλάτωνα, αφού στην Πολιτεία αυτός διατείνεται ότι: «Τα μαθήματα πρέπει να διδάσκονται κατά τέτοιο τρόπο, ώστε να αποτελούν αρμονική ενότητα». </a:t>
            </a:r>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35</a:t>
            </a:fld>
            <a:endParaRPr lang="el-GR">
              <a:solidFill>
                <a:prstClr val="black"/>
              </a:solidFill>
            </a:endParaRPr>
          </a:p>
        </p:txBody>
      </p:sp>
    </p:spTree>
    <p:extLst>
      <p:ext uri="{BB962C8B-B14F-4D97-AF65-F5344CB8AC3E}">
        <p14:creationId xmlns:p14="http://schemas.microsoft.com/office/powerpoint/2010/main" val="296492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Για τη διδακτική μας προσέγγιση λάβαμε υπ’ όψιν ότι διδακτικά αντικείμενα όπως η Φυσική, με σαφή στόχευση στη δυνατότητα επεξήγησης </a:t>
            </a:r>
            <a:r>
              <a:rPr lang="el-GR" dirty="0" err="1" smtClean="0"/>
              <a:t>φανομένων</a:t>
            </a:r>
            <a:r>
              <a:rPr lang="el-GR" dirty="0" smtClean="0"/>
              <a:t> και στην υιοθέτηση στάσεων και συμπεριφορών αξιοποιήσιμων διά βίου από τους μαθητές, είναι προφανές ότι μπορούν και πρέπει να διδάσκονται διεπιστημονικά. </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Επιπλέον, δεδομένου ότι η πειραματική διδασκαλία προάγει την βιωματική και </a:t>
            </a:r>
            <a:r>
              <a:rPr lang="el-GR" dirty="0" err="1" smtClean="0"/>
              <a:t>ανακαλυπτική</a:t>
            </a:r>
            <a:r>
              <a:rPr lang="el-GR" dirty="0" smtClean="0"/>
              <a:t> μάθηση, σε αυτό το ευχάριστο κλίμα, του εργαστηρίου, το συνεργατικό και ταυτόχρονα δημιουργικό, ο μαθητής καθίσταται </a:t>
            </a:r>
            <a:r>
              <a:rPr lang="el-GR" dirty="0" err="1" smtClean="0"/>
              <a:t>δεκτικότερος</a:t>
            </a:r>
            <a:r>
              <a:rPr lang="el-GR" dirty="0" smtClean="0"/>
              <a:t> στην απόκτηση γνώσεων, στάσεων και δεξιοτήτων. Ο </a:t>
            </a:r>
            <a:r>
              <a:rPr lang="el-GR" dirty="0" err="1" smtClean="0"/>
              <a:t>Piaget</a:t>
            </a:r>
            <a:r>
              <a:rPr lang="el-GR" dirty="0" smtClean="0"/>
              <a:t> υποστηρίζει ότι «οι ψηλαφητοί χειρισμοί των αντικειμένων στο περιβάλλον σχηματίζουν τις σπουδαιότερες εντυπώσεις στο παιδί», ενώ «η σύγχρονη ψυχολογία ενισχύει την άποψη αυτή, διδάσκοντας ότι για την παραγωγή της γνώσης είναι απαραίτητη η αλληλεπίδραση μεταξύ της δραστηριότητας και της σκέψης του ατόμου.» .  Σκεφτήκαμε λοιπόν να δοκιμάσουμε αν στο σχολικό εργαστήριο Φυσικών Επιστημών, θα μπορούσαν να καλλιεργηθούν διατροφικές συνήθειες με τρόπο ίσως όχι και τόσο πρωτότυπο, αλλά σίγουρα </a:t>
            </a:r>
            <a:r>
              <a:rPr lang="el-GR" dirty="0" err="1" smtClean="0"/>
              <a:t>πολυαισθητηριακό</a:t>
            </a:r>
            <a:r>
              <a:rPr lang="el-GR" dirty="0" smtClean="0"/>
              <a:t> και ευχάριστο.</a:t>
            </a:r>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36</a:t>
            </a:fld>
            <a:endParaRPr lang="el-GR">
              <a:solidFill>
                <a:prstClr val="black"/>
              </a:solidFill>
            </a:endParaRPr>
          </a:p>
        </p:txBody>
      </p:sp>
    </p:spTree>
    <p:extLst>
      <p:ext uri="{BB962C8B-B14F-4D97-AF65-F5344CB8AC3E}">
        <p14:creationId xmlns:p14="http://schemas.microsoft.com/office/powerpoint/2010/main" val="3952251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Στη διδακτική μας παρέμβαση, αρχικά, γίνεται μια εισαγωγική περιγραφή από τον/την εκπαιδευτικό. Τα παιδιά  ενημερώνονται για τους στόχους. Τίθενται στην ολομέλεια τα ερευνητικά ερωτήματα προς διαπραγμάτευση. Γίνεται σύνδεση με προηγούμενες διδακτικές ενότητες και ανάκληση των απαιτούμενων γνώσεων.</a:t>
            </a:r>
          </a:p>
          <a:p>
            <a:r>
              <a:rPr lang="el-GR" dirty="0" smtClean="0"/>
              <a:t>Ανιχνεύονται οι προϋπάρχουσες αντιλήψεις και </a:t>
            </a:r>
            <a:r>
              <a:rPr lang="el-GR" dirty="0" err="1" smtClean="0"/>
              <a:t>αναπλαισιώνονται</a:t>
            </a:r>
            <a:r>
              <a:rPr lang="el-GR" dirty="0" smtClean="0"/>
              <a:t>.</a:t>
            </a:r>
          </a:p>
          <a:p>
            <a:r>
              <a:rPr lang="el-GR" dirty="0" smtClean="0"/>
              <a:t>Μέρος</a:t>
            </a:r>
            <a:r>
              <a:rPr lang="el-GR" baseline="0" dirty="0" smtClean="0"/>
              <a:t> της διαδικασίας αποτελεί και η αντιπαράθεση επιχειρημάτων.</a:t>
            </a:r>
            <a:endParaRPr lang="el-GR" dirty="0" smtClean="0"/>
          </a:p>
          <a:p>
            <a:endParaRPr lang="el-GR" dirty="0" smtClean="0"/>
          </a:p>
          <a:p>
            <a:r>
              <a:rPr lang="el-GR" dirty="0" smtClean="0"/>
              <a:t>Απαιτούνται τρεις διδακτικές ώρες. Εάν όμως ο χρόνος είναι περιορισμέ-νος, μπορεί να συμπτυχθεί η διδασκαλία σε δύο διδακτικές ώρες.</a:t>
            </a:r>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37</a:t>
            </a:fld>
            <a:endParaRPr lang="el-GR">
              <a:solidFill>
                <a:prstClr val="black"/>
              </a:solidFill>
            </a:endParaRPr>
          </a:p>
        </p:txBody>
      </p:sp>
    </p:spTree>
    <p:extLst>
      <p:ext uri="{BB962C8B-B14F-4D97-AF65-F5344CB8AC3E}">
        <p14:creationId xmlns:p14="http://schemas.microsoft.com/office/powerpoint/2010/main" val="1395498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Αρχικά, τα παιδιά οργανώνονται σε ομάδες.</a:t>
            </a:r>
          </a:p>
          <a:p>
            <a:r>
              <a:rPr lang="el-GR" dirty="0" smtClean="0"/>
              <a:t>Κάθε ομάδα αναλαμβάνει να μελετήσει ένα φρούτο και, αν θέλουμε, διαφορετικού χρώματος: αχλάδι που είναι πράσινο, μήλο-κόκκινο, μπανάνα-κίτρινη, δαμάσκηνο ή σταφύλι –μοβ, πορτοκάλι-πορτοκαλί.</a:t>
            </a:r>
          </a:p>
          <a:p>
            <a:r>
              <a:rPr lang="el-GR" dirty="0" smtClean="0"/>
              <a:t>Τα μέλη κάθε ομάδας μπορούν να έχουν συγκεκριμένους ρόλους: Χημικός, Φυσικός, Διατροφολόγος, Χορτοφάγος κλπ.</a:t>
            </a:r>
          </a:p>
          <a:p>
            <a:r>
              <a:rPr lang="el-GR" dirty="0" smtClean="0"/>
              <a:t>Στην πρώτη φάση της διδακτικής παρέμβασης αναζητούν συγκεκριμένες πληροφορίες σε συγκεκριμένες ιστοσελίδες ώστε να απαντήσουν στις ερωτήσεις του Φύλλου Εργασίας.</a:t>
            </a:r>
          </a:p>
          <a:p>
            <a:r>
              <a:rPr lang="el-GR" dirty="0" smtClean="0"/>
              <a:t>Στη δεύτερη φάση εκτελούν πειράματα, παίρνουν μετρήσεις και κάνουν υπολογισμούς.</a:t>
            </a:r>
          </a:p>
          <a:p>
            <a:r>
              <a:rPr lang="el-GR" dirty="0" smtClean="0"/>
              <a:t>Στην Τρίτη φάση – 3η διδακτική ώρα- σχολιάζουν, συμπεραίνουν, παράγουν σχετικό υλικό (</a:t>
            </a:r>
            <a:r>
              <a:rPr lang="el-GR" dirty="0" err="1" smtClean="0"/>
              <a:t>poster</a:t>
            </a:r>
            <a:r>
              <a:rPr lang="el-GR" dirty="0" smtClean="0"/>
              <a:t>, κολλάζ, αίνιγμα) και συμμετέχουν σε </a:t>
            </a:r>
            <a:r>
              <a:rPr lang="el-GR" dirty="0" err="1" smtClean="0"/>
              <a:t>debate</a:t>
            </a:r>
            <a:r>
              <a:rPr lang="el-GR" dirty="0" smtClean="0"/>
              <a:t> - αγώνα επιχειρηματολογίας ως υπέρμαχοι ή ως εχθροί της κατανάλωσης φρούτων.</a:t>
            </a:r>
          </a:p>
          <a:p>
            <a:endParaRPr lang="el-GR" dirty="0"/>
          </a:p>
        </p:txBody>
      </p:sp>
      <p:sp>
        <p:nvSpPr>
          <p:cNvPr id="4" name="Θέση αριθμού διαφάνειας 3"/>
          <p:cNvSpPr>
            <a:spLocks noGrp="1"/>
          </p:cNvSpPr>
          <p:nvPr>
            <p:ph type="sldNum" sz="quarter" idx="10"/>
          </p:nvPr>
        </p:nvSpPr>
        <p:spPr/>
        <p:txBody>
          <a:bodyPr/>
          <a:lstStyle/>
          <a:p>
            <a:fld id="{45F7DF08-4A3B-4FDA-B824-8F814CF2C744}" type="slidenum">
              <a:rPr lang="el-GR" smtClean="0">
                <a:solidFill>
                  <a:prstClr val="black"/>
                </a:solidFill>
              </a:rPr>
              <a:pPr/>
              <a:t>38</a:t>
            </a:fld>
            <a:endParaRPr lang="el-GR">
              <a:solidFill>
                <a:prstClr val="black"/>
              </a:solidFill>
            </a:endParaRPr>
          </a:p>
        </p:txBody>
      </p:sp>
    </p:spTree>
    <p:extLst>
      <p:ext uri="{BB962C8B-B14F-4D97-AF65-F5344CB8AC3E}">
        <p14:creationId xmlns:p14="http://schemas.microsoft.com/office/powerpoint/2010/main" val="25921315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Διαφάνεια τίτλου">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318362" y="531028"/>
            <a:ext cx="5648623" cy="1204306"/>
          </a:xfrm>
        </p:spPr>
        <p:txBody>
          <a:bodyPr bIns="9144" anchor="b"/>
          <a:lstStyle>
            <a:lvl1pPr>
              <a:defRPr sz="3200" b="1">
                <a:solidFill>
                  <a:schemeClr val="accent3">
                    <a:lumMod val="50000"/>
                  </a:schemeClr>
                </a:solidFill>
                <a:effectLst>
                  <a:outerShdw blurRad="38100" dist="38100" dir="2700000" algn="tl">
                    <a:srgbClr val="000000">
                      <a:alpha val="43137"/>
                    </a:srgbClr>
                  </a:outerShdw>
                </a:effectLst>
              </a:defRPr>
            </a:lvl1pPr>
          </a:lstStyle>
          <a:p>
            <a:r>
              <a:rPr lang="el-GR" smtClean="0"/>
              <a:t>Στυλ κύριου τίτλου</a:t>
            </a:r>
            <a:endParaRPr lang="en-US" dirty="0"/>
          </a:p>
        </p:txBody>
      </p:sp>
      <p:sp>
        <p:nvSpPr>
          <p:cNvPr id="4" name="Date Placeholder 3"/>
          <p:cNvSpPr>
            <a:spLocks noGrp="1"/>
          </p:cNvSpPr>
          <p:nvPr>
            <p:ph type="dt" sz="half" idx="10"/>
          </p:nvPr>
        </p:nvSpPr>
        <p:spPr>
          <a:xfrm rot="19140000">
            <a:off x="1989056" y="4328224"/>
            <a:ext cx="2176272" cy="201168"/>
          </a:xfrm>
          <a:prstGeom prst="rect">
            <a:avLst/>
          </a:prstGeom>
        </p:spPr>
        <p:txBody>
          <a:bodyPr/>
          <a:lstStyle/>
          <a:p>
            <a:fld id="{7D0065BE-0657-4A47-90AD-C21C55E16B19}" type="datetime4">
              <a:rPr lang="en-US" smtClean="0"/>
              <a:pPr/>
              <a:t>October 29,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11" name="Rectangle 10"/>
          <p:cNvSpPr/>
          <p:nvPr userDrawn="1"/>
        </p:nvSpPr>
        <p:spPr>
          <a:xfrm>
            <a:off x="5711483" y="855486"/>
            <a:ext cx="2961030" cy="38879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71489" y="485775"/>
            <a:ext cx="5099318"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Στυλ κύριου τίτλου</a:t>
            </a:r>
            <a:endParaRPr lang="en-US" dirty="0"/>
          </a:p>
        </p:txBody>
      </p:sp>
      <p:sp>
        <p:nvSpPr>
          <p:cNvPr id="4" name="Content Placeholder 3"/>
          <p:cNvSpPr>
            <a:spLocks noGrp="1"/>
          </p:cNvSpPr>
          <p:nvPr>
            <p:ph sz="half" idx="2"/>
          </p:nvPr>
        </p:nvSpPr>
        <p:spPr>
          <a:xfrm>
            <a:off x="557213" y="557213"/>
            <a:ext cx="4957321"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5843587" y="914400"/>
            <a:ext cx="2771776" cy="3714750"/>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11" name="Rectangle 10"/>
          <p:cNvSpPr/>
          <p:nvPr userDrawn="1"/>
        </p:nvSpPr>
        <p:spPr>
          <a:xfrm>
            <a:off x="4681182" y="491319"/>
            <a:ext cx="4018627" cy="41975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0" name="Rectangle 9"/>
          <p:cNvSpPr/>
          <p:nvPr userDrawn="1"/>
        </p:nvSpPr>
        <p:spPr>
          <a:xfrm>
            <a:off x="436728" y="472127"/>
            <a:ext cx="3957851" cy="42090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title"/>
          </p:nvPr>
        </p:nvSpPr>
        <p:spPr>
          <a:xfrm>
            <a:off x="3128962" y="5189219"/>
            <a:ext cx="6015037" cy="862965"/>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sz="2800" b="1">
                <a:solidFill>
                  <a:schemeClr val="accent3">
                    <a:lumMod val="50000"/>
                  </a:schemeClr>
                </a:solidFill>
              </a:defRPr>
            </a:lvl1pPr>
          </a:lstStyle>
          <a:p>
            <a:r>
              <a:rPr lang="el-GR" smtClean="0"/>
              <a:t>Στυλ κύριου τίτλου</a:t>
            </a:r>
            <a:endParaRPr lang="en-US" dirty="0"/>
          </a:p>
        </p:txBody>
      </p:sp>
      <p:sp>
        <p:nvSpPr>
          <p:cNvPr id="4" name="Content Placeholder 3"/>
          <p:cNvSpPr>
            <a:spLocks noGrp="1"/>
          </p:cNvSpPr>
          <p:nvPr>
            <p:ph sz="half" idx="2"/>
          </p:nvPr>
        </p:nvSpPr>
        <p:spPr>
          <a:xfrm>
            <a:off x="529917" y="557214"/>
            <a:ext cx="3782775" cy="4055730"/>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Content Placeholder 5"/>
          <p:cNvSpPr>
            <a:spLocks noGrp="1"/>
          </p:cNvSpPr>
          <p:nvPr>
            <p:ph sz="quarter" idx="4"/>
          </p:nvPr>
        </p:nvSpPr>
        <p:spPr>
          <a:xfrm>
            <a:off x="4749421" y="573206"/>
            <a:ext cx="3865942" cy="4055944"/>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4" name="Picture 13"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7" name="Picture 1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a:t>
            </a:fld>
            <a:endParaRPr lang="en-US" dirty="0"/>
          </a:p>
        </p:txBody>
      </p:sp>
      <p:pic>
        <p:nvPicPr>
          <p:cNvPr id="6" name="Picture 5"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7" name="Picture 6"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Στυλ κύριου τίτλου</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l-GR" smtClean="0"/>
              <a:t>Στυλ υποδείγματος κειμένου</a:t>
            </a: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l-GR" smtClean="0"/>
              <a:t>Κάντε κλικ στο εικονίδιο για να προσθέσετε μια εικόνα</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l-GR" smtClean="0"/>
              <a:t>Στυλ κύριου τίτλου</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2" name="Picture 11"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8" name="Picture 7"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11AC1325-3D34-40B2-861F-F85529DAAE11}"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0977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B9E8CB04-A701-4B2A-A1FD-DFACC5C699E8}"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807718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CCAA5161-C28B-4603-9F5E-1965B749DC3D}"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58821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Στυλ κύριου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b="0"/>
            </a:lvl2pPr>
            <a:lvl3pPr>
              <a:defRPr sz="1800" b="0"/>
            </a:lvl3pPr>
            <a:lvl4pPr>
              <a:defRPr sz="1600" b="0"/>
            </a:lvl4pPr>
            <a:lvl5pPr>
              <a:defRPr sz="1600" b="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pPr>
              <a:defRPr/>
            </a:pP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a:defRPr/>
            </a:pPr>
            <a:fld id="{98648D3C-7FE2-4A1A-B645-661B1343FEFF}"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3214162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pPr>
              <a:defRPr/>
            </a:pPr>
            <a:endParaRPr lang="el-GR">
              <a:solidFill>
                <a:prstClr val="black">
                  <a:tint val="75000"/>
                </a:prstClr>
              </a:solidFill>
            </a:endParaRPr>
          </a:p>
        </p:txBody>
      </p:sp>
      <p:sp>
        <p:nvSpPr>
          <p:cNvPr id="8" name="Θέση υποσέλιδου 7"/>
          <p:cNvSpPr>
            <a:spLocks noGrp="1"/>
          </p:cNvSpPr>
          <p:nvPr>
            <p:ph type="ftr" sz="quarter" idx="11"/>
          </p:nvPr>
        </p:nvSpPr>
        <p:spPr/>
        <p:txBody>
          <a:bodyPr/>
          <a:lstStyle/>
          <a:p>
            <a:pPr>
              <a:defRPr/>
            </a:pPr>
            <a:endParaRPr lang="el-GR">
              <a:solidFill>
                <a:prstClr val="black">
                  <a:tint val="75000"/>
                </a:prstClr>
              </a:solidFill>
            </a:endParaRPr>
          </a:p>
        </p:txBody>
      </p:sp>
      <p:sp>
        <p:nvSpPr>
          <p:cNvPr id="9" name="Θέση αριθμού διαφάνειας 8"/>
          <p:cNvSpPr>
            <a:spLocks noGrp="1"/>
          </p:cNvSpPr>
          <p:nvPr>
            <p:ph type="sldNum" sz="quarter" idx="12"/>
          </p:nvPr>
        </p:nvSpPr>
        <p:spPr/>
        <p:txBody>
          <a:bodyPr/>
          <a:lstStyle/>
          <a:p>
            <a:pPr>
              <a:defRPr/>
            </a:pPr>
            <a:fld id="{1C28C97E-C179-4193-94C6-5DF4D476382E}"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4257494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pPr>
              <a:defRPr/>
            </a:pPr>
            <a:endParaRPr lang="el-GR">
              <a:solidFill>
                <a:prstClr val="black">
                  <a:tint val="75000"/>
                </a:prstClr>
              </a:solidFill>
            </a:endParaRPr>
          </a:p>
        </p:txBody>
      </p:sp>
      <p:sp>
        <p:nvSpPr>
          <p:cNvPr id="4" name="Θέση υποσέλιδου 3"/>
          <p:cNvSpPr>
            <a:spLocks noGrp="1"/>
          </p:cNvSpPr>
          <p:nvPr>
            <p:ph type="ftr" sz="quarter" idx="11"/>
          </p:nvPr>
        </p:nvSpPr>
        <p:spPr/>
        <p:txBody>
          <a:bodyPr/>
          <a:lstStyle/>
          <a:p>
            <a:pPr>
              <a:defRPr/>
            </a:pPr>
            <a:endParaRPr lang="el-GR">
              <a:solidFill>
                <a:prstClr val="black">
                  <a:tint val="75000"/>
                </a:prstClr>
              </a:solidFill>
            </a:endParaRPr>
          </a:p>
        </p:txBody>
      </p:sp>
      <p:sp>
        <p:nvSpPr>
          <p:cNvPr id="5" name="Θέση αριθμού διαφάνειας 4"/>
          <p:cNvSpPr>
            <a:spLocks noGrp="1"/>
          </p:cNvSpPr>
          <p:nvPr>
            <p:ph type="sldNum" sz="quarter" idx="12"/>
          </p:nvPr>
        </p:nvSpPr>
        <p:spPr/>
        <p:txBody>
          <a:bodyPr/>
          <a:lstStyle/>
          <a:p>
            <a:pPr>
              <a:defRPr/>
            </a:pPr>
            <a:fld id="{1C3A8CB4-60AA-4EA0-A89F-D52D8099A874}"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042948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pPr>
              <a:defRPr/>
            </a:pPr>
            <a:endParaRPr lang="el-GR">
              <a:solidFill>
                <a:prstClr val="black">
                  <a:tint val="75000"/>
                </a:prstClr>
              </a:solidFill>
            </a:endParaRPr>
          </a:p>
        </p:txBody>
      </p:sp>
      <p:sp>
        <p:nvSpPr>
          <p:cNvPr id="3" name="Θέση υποσέλιδου 2"/>
          <p:cNvSpPr>
            <a:spLocks noGrp="1"/>
          </p:cNvSpPr>
          <p:nvPr>
            <p:ph type="ftr" sz="quarter" idx="11"/>
          </p:nvPr>
        </p:nvSpPr>
        <p:spPr/>
        <p:txBody>
          <a:bodyPr/>
          <a:lstStyle/>
          <a:p>
            <a:pPr>
              <a:defRPr/>
            </a:pPr>
            <a:endParaRPr lang="el-GR">
              <a:solidFill>
                <a:prstClr val="black">
                  <a:tint val="75000"/>
                </a:prstClr>
              </a:solidFill>
            </a:endParaRPr>
          </a:p>
        </p:txBody>
      </p:sp>
      <p:sp>
        <p:nvSpPr>
          <p:cNvPr id="4" name="Θέση αριθμού διαφάνειας 3"/>
          <p:cNvSpPr>
            <a:spLocks noGrp="1"/>
          </p:cNvSpPr>
          <p:nvPr>
            <p:ph type="sldNum" sz="quarter" idx="12"/>
          </p:nvPr>
        </p:nvSpPr>
        <p:spPr/>
        <p:txBody>
          <a:bodyPr/>
          <a:lstStyle/>
          <a:p>
            <a:pPr>
              <a:defRPr/>
            </a:pPr>
            <a:fld id="{90835B40-2040-40A4-92EB-E532384BF66A}"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1290053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a:defRPr/>
            </a:pPr>
            <a:fld id="{B151B50D-AA55-4C8C-AC78-011C868ED295}"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837468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pPr>
              <a:defRPr/>
            </a:pPr>
            <a:endParaRPr lang="el-GR">
              <a:solidFill>
                <a:prstClr val="black">
                  <a:tint val="75000"/>
                </a:prstClr>
              </a:solidFill>
            </a:endParaRPr>
          </a:p>
        </p:txBody>
      </p:sp>
      <p:sp>
        <p:nvSpPr>
          <p:cNvPr id="6" name="Θέση υποσέλιδου 5"/>
          <p:cNvSpPr>
            <a:spLocks noGrp="1"/>
          </p:cNvSpPr>
          <p:nvPr>
            <p:ph type="ftr" sz="quarter" idx="11"/>
          </p:nvPr>
        </p:nvSpPr>
        <p:spPr/>
        <p:txBody>
          <a:bodyPr/>
          <a:lstStyle/>
          <a:p>
            <a:pPr>
              <a:defRPr/>
            </a:pPr>
            <a:endParaRPr lang="el-GR">
              <a:solidFill>
                <a:prstClr val="black">
                  <a:tint val="75000"/>
                </a:prstClr>
              </a:solidFill>
            </a:endParaRPr>
          </a:p>
        </p:txBody>
      </p:sp>
      <p:sp>
        <p:nvSpPr>
          <p:cNvPr id="7" name="Θέση αριθμού διαφάνειας 6"/>
          <p:cNvSpPr>
            <a:spLocks noGrp="1"/>
          </p:cNvSpPr>
          <p:nvPr>
            <p:ph type="sldNum" sz="quarter" idx="12"/>
          </p:nvPr>
        </p:nvSpPr>
        <p:spPr/>
        <p:txBody>
          <a:bodyPr/>
          <a:lstStyle/>
          <a:p>
            <a:pPr>
              <a:defRPr/>
            </a:pPr>
            <a:fld id="{8C79D016-AD8D-4A80-8911-7ED1561BA7A9}"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1762152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58AAF13A-68FE-4B90-B9D2-E71B4861451D}"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469973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pPr>
              <a:defRPr/>
            </a:pPr>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p>
            <a:pPr>
              <a:defRPr/>
            </a:pPr>
            <a:fld id="{2894F86D-0AAF-460F-A5E2-7B4E2F4B4C29}" type="slidenum">
              <a:rPr lang="el-GR" smtClean="0">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val="2221750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234519" y="5172501"/>
            <a:ext cx="5909481" cy="846162"/>
          </a:xfrm>
          <a:solidFill>
            <a:srgbClr val="FFFFFF">
              <a:alpha val="50196"/>
            </a:srgbClr>
          </a:solidFill>
          <a:effectLst>
            <a:outerShdw blurRad="203200" dist="101600" dir="5400000" algn="t" rotWithShape="0">
              <a:schemeClr val="accent3">
                <a:lumMod val="50000"/>
                <a:alpha val="40000"/>
              </a:schemeClr>
            </a:outerShdw>
          </a:effectLst>
        </p:spPr>
        <p:txBody>
          <a:bodyPr/>
          <a:lstStyle>
            <a:lvl1pPr algn="r">
              <a:defRPr kumimoji="0" lang="en-US" sz="2800" b="1" i="0" u="none" strike="noStrike" kern="1200" cap="all" spc="0" normalizeH="0" baseline="0" noProof="0" dirty="0">
                <a:ln>
                  <a:noFill/>
                </a:ln>
                <a:solidFill>
                  <a:schemeClr val="accent3">
                    <a:lumMod val="50000"/>
                  </a:schemeClr>
                </a:solidFill>
                <a:effectLst/>
                <a:uLnTx/>
                <a:uFillTx/>
                <a:latin typeface="+mj-lt"/>
                <a:ea typeface="+mj-ea"/>
                <a:cs typeface="+mj-cs"/>
              </a:defRPr>
            </a:lvl1pPr>
          </a:lstStyle>
          <a:p>
            <a:r>
              <a:rPr lang="el-GR" smtClean="0"/>
              <a:t>Στυλ κύριου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8" name="Rectangle 7"/>
          <p:cNvSpPr/>
          <p:nvPr userDrawn="1"/>
        </p:nvSpPr>
        <p:spPr>
          <a:xfrm>
            <a:off x="471488" y="485775"/>
            <a:ext cx="8208487" cy="423898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11" name="Content Placeholder 3"/>
          <p:cNvSpPr>
            <a:spLocks noGrp="1"/>
          </p:cNvSpPr>
          <p:nvPr>
            <p:ph sz="half" idx="2"/>
          </p:nvPr>
        </p:nvSpPr>
        <p:spPr>
          <a:xfrm>
            <a:off x="557213" y="557213"/>
            <a:ext cx="8027229" cy="4129087"/>
          </a:xfrm>
        </p:spPr>
        <p:txBody>
          <a:bodyPr/>
          <a:lstStyle>
            <a:lvl1pPr>
              <a:defRPr sz="2400" b="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3">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7" name="Picture 6"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9" name="Picture 8"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1" name="Content Placeholder 3"/>
          <p:cNvSpPr>
            <a:spLocks noGrp="1"/>
          </p:cNvSpPr>
          <p:nvPr>
            <p:ph sz="half" idx="2"/>
          </p:nvPr>
        </p:nvSpPr>
        <p:spPr>
          <a:xfrm>
            <a:off x="270609" y="286602"/>
            <a:ext cx="8504900" cy="4449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Κεφαλίδα ενότητας">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921944" y="1872429"/>
            <a:ext cx="6038968" cy="1207509"/>
          </a:xfrm>
        </p:spPr>
        <p:txBody>
          <a:bodyPr bIns="9144" anchor="b"/>
          <a:lstStyle>
            <a:lvl1pPr algn="l">
              <a:defRPr kumimoji="0" lang="en-US" sz="3000" b="0" i="0" u="none" strike="noStrike" kern="1200" cap="all" spc="0" normalizeH="0" baseline="0" noProof="0" dirty="0" smtClean="0">
                <a:ln>
                  <a:noFill/>
                </a:ln>
                <a:solidFill>
                  <a:schemeClr val="accent3">
                    <a:lumMod val="50000"/>
                  </a:schemeClr>
                </a:solidFill>
                <a:effectLst>
                  <a:outerShdw blurRad="38100" dist="38100" dir="2700000" algn="tl">
                    <a:srgbClr val="000000">
                      <a:alpha val="43137"/>
                    </a:srgbClr>
                  </a:outerShdw>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mtClean="0"/>
              <a:t>Στυλ κύριου τίτλου</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9" name="Picture 8" descr="dschool.png"/>
          <p:cNvPicPr>
            <a:picLocks noChangeAspect="1"/>
          </p:cNvPicPr>
          <p:nvPr userDrawn="1"/>
        </p:nvPicPr>
        <p:blipFill>
          <a:blip r:embed="rId2"/>
          <a:stretch>
            <a:fillRect/>
          </a:stretch>
        </p:blipFill>
        <p:spPr>
          <a:xfrm>
            <a:off x="0" y="3852278"/>
            <a:ext cx="1501067" cy="1909614"/>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1032803" y="5682761"/>
            <a:ext cx="1676400" cy="838200"/>
          </a:xfrm>
          <a:prstGeom prst="rect">
            <a:avLst/>
          </a:prstGeom>
          <a:effectLst>
            <a:innerShdw blurRad="114300">
              <a:prstClr val="black"/>
            </a:inn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mall photo contain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1" name="Picture 10"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2" name="Picture 11"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13" name="Content Placeholder 2"/>
          <p:cNvSpPr>
            <a:spLocks noGrp="1"/>
          </p:cNvSpPr>
          <p:nvPr>
            <p:ph sz="half" idx="13"/>
          </p:nvPr>
        </p:nvSpPr>
        <p:spPr>
          <a:xfrm>
            <a:off x="290686" y="191072"/>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4" name="Content Placeholder 2"/>
          <p:cNvSpPr>
            <a:spLocks noGrp="1"/>
          </p:cNvSpPr>
          <p:nvPr>
            <p:ph sz="half" idx="14"/>
          </p:nvPr>
        </p:nvSpPr>
        <p:spPr>
          <a:xfrm>
            <a:off x="4537414" y="3018433"/>
            <a:ext cx="4185769" cy="263401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_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8" name="Title 7"/>
          <p:cNvSpPr>
            <a:spLocks noGrp="1"/>
          </p:cNvSpPr>
          <p:nvPr>
            <p:ph type="title"/>
          </p:nvPr>
        </p:nvSpPr>
        <p:spPr/>
        <p:txBody>
          <a:bodyPr/>
          <a:lstStyle/>
          <a:p>
            <a:r>
              <a:rPr lang="el-GR" smtClean="0"/>
              <a:t>Στυλ κύριου τίτλου</a:t>
            </a:r>
            <a:endParaRPr lang="en-US"/>
          </a:p>
        </p:txBody>
      </p:sp>
      <p:pic>
        <p:nvPicPr>
          <p:cNvPr id="9" name="Picture 8"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Στυλ υποδείγματος κειμένου</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l-GR" smtClean="0"/>
              <a:t>Στυλ υποδείγματος κειμένου</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pic>
        <p:nvPicPr>
          <p:cNvPr id="10" name="Picture 9"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1" name="Picture 10"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3138984" y="5172501"/>
            <a:ext cx="6005015" cy="873457"/>
          </a:xfrm>
          <a:solidFill>
            <a:srgbClr val="FFFFFF">
              <a:alpha val="50196"/>
            </a:srgbClr>
          </a:solidFill>
          <a:effectLst>
            <a:outerShdw blurRad="203200" dist="114300" dir="5400000" algn="t" rotWithShape="0">
              <a:schemeClr val="accent3">
                <a:lumMod val="50000"/>
                <a:alpha val="40000"/>
              </a:schemeClr>
            </a:outerShdw>
          </a:effectLst>
        </p:spPr>
        <p:txBody>
          <a:bodyPr/>
          <a:lstStyle>
            <a:lvl1pPr algn="r">
              <a:defRPr lang="en-US" sz="2800" b="1" kern="1200" cap="all" baseline="0" dirty="0">
                <a:solidFill>
                  <a:schemeClr val="accent3">
                    <a:lumMod val="50000"/>
                  </a:schemeClr>
                </a:solidFill>
                <a:latin typeface="+mj-lt"/>
                <a:ea typeface="+mj-ea"/>
                <a:cs typeface="+mj-cs"/>
              </a:defRPr>
            </a:lvl1pPr>
          </a:lstStyle>
          <a:p>
            <a:r>
              <a:rPr lang="el-GR" smtClean="0"/>
              <a:t>Στυλ κύριου τίτλου</a:t>
            </a:r>
            <a:endParaRPr lang="en-US" dirty="0"/>
          </a:p>
        </p:txBody>
      </p:sp>
      <p:sp>
        <p:nvSpPr>
          <p:cNvPr id="4" name="Content Placeholder 3"/>
          <p:cNvSpPr>
            <a:spLocks noGrp="1"/>
          </p:cNvSpPr>
          <p:nvPr>
            <p:ph sz="half" idx="2"/>
          </p:nvPr>
        </p:nvSpPr>
        <p:spPr>
          <a:xfrm>
            <a:off x="600782" y="1004643"/>
            <a:ext cx="1842163" cy="180564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p:txBody>
      </p:sp>
      <p:sp>
        <p:nvSpPr>
          <p:cNvPr id="6" name="Content Placeholder 5"/>
          <p:cNvSpPr>
            <a:spLocks noGrp="1"/>
          </p:cNvSpPr>
          <p:nvPr>
            <p:ph sz="quarter" idx="4"/>
          </p:nvPr>
        </p:nvSpPr>
        <p:spPr>
          <a:xfrm>
            <a:off x="2688609" y="995138"/>
            <a:ext cx="5950424" cy="181515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54ED01-E2A0-4C1E-8E21-014B99041579}" type="slidenum">
              <a:rPr lang="en-US" smtClean="0"/>
              <a:pPr/>
              <a:t>‹#›</a:t>
            </a:fld>
            <a:endParaRPr lang="en-US" dirty="0"/>
          </a:p>
        </p:txBody>
      </p:sp>
      <p:sp>
        <p:nvSpPr>
          <p:cNvPr id="10" name="Content Placeholder 3"/>
          <p:cNvSpPr>
            <a:spLocks noGrp="1"/>
          </p:cNvSpPr>
          <p:nvPr>
            <p:ph sz="half" idx="13"/>
          </p:nvPr>
        </p:nvSpPr>
        <p:spPr>
          <a:xfrm>
            <a:off x="630350" y="3217855"/>
            <a:ext cx="1842163" cy="16964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p:txBody>
      </p:sp>
      <p:sp>
        <p:nvSpPr>
          <p:cNvPr id="11" name="Content Placeholder 5"/>
          <p:cNvSpPr>
            <a:spLocks noGrp="1"/>
          </p:cNvSpPr>
          <p:nvPr>
            <p:ph sz="quarter" idx="14"/>
          </p:nvPr>
        </p:nvSpPr>
        <p:spPr>
          <a:xfrm>
            <a:off x="2704531" y="3194702"/>
            <a:ext cx="5961797" cy="17446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pic>
        <p:nvPicPr>
          <p:cNvPr id="12" name="Picture 11" descr="dschool.png"/>
          <p:cNvPicPr>
            <a:picLocks noChangeAspect="1"/>
          </p:cNvPicPr>
          <p:nvPr userDrawn="1"/>
        </p:nvPicPr>
        <p:blipFill>
          <a:blip r:embed="rId2"/>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3" name="Picture 12" descr="iparticipate.png"/>
          <p:cNvPicPr>
            <a:picLocks noChangeAspect="1"/>
          </p:cNvPicPr>
          <p:nvPr userDrawn="1"/>
        </p:nvPicPr>
        <p:blipFill>
          <a:blip r:embed="rId3"/>
          <a:stretch>
            <a:fillRect/>
          </a:stretch>
        </p:blipFill>
        <p:spPr>
          <a:xfrm>
            <a:off x="484151" y="6144071"/>
            <a:ext cx="1372772" cy="686386"/>
          </a:xfrm>
          <a:prstGeom prst="rect">
            <a:avLst/>
          </a:prstGeom>
          <a:effectLst>
            <a:innerShdw blurRad="114300">
              <a:prstClr val="black"/>
            </a:innerShdw>
          </a:effectLst>
        </p:spPr>
      </p:pic>
      <p:sp>
        <p:nvSpPr>
          <p:cNvPr id="7" name="TextBox 6"/>
          <p:cNvSpPr txBox="1"/>
          <p:nvPr userDrawn="1"/>
        </p:nvSpPr>
        <p:spPr>
          <a:xfrm>
            <a:off x="942539" y="309093"/>
            <a:ext cx="7351455" cy="369332"/>
          </a:xfrm>
          <a:prstGeom prst="rect">
            <a:avLst/>
          </a:prstGeom>
          <a:noFill/>
        </p:spPr>
        <p:txBody>
          <a:bodyPr wrap="square" rtlCol="0">
            <a:spAutoFit/>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2754ED01-E2A0-4C1E-8E21-014B99041579}" type="slidenum">
              <a:rPr lang="en-US" smtClean="0"/>
              <a:pPr/>
              <a:t>‹#›</a:t>
            </a:fld>
            <a:endParaRPr lang="en-US" dirty="0"/>
          </a:p>
        </p:txBody>
      </p:sp>
      <p:pic>
        <p:nvPicPr>
          <p:cNvPr id="9" name="Picture 8" descr="dschool.png"/>
          <p:cNvPicPr>
            <a:picLocks noChangeAspect="1"/>
          </p:cNvPicPr>
          <p:nvPr/>
        </p:nvPicPr>
        <p:blipFill>
          <a:blip r:embed="rId18"/>
          <a:stretch>
            <a:fillRect/>
          </a:stretch>
        </p:blipFill>
        <p:spPr>
          <a:xfrm>
            <a:off x="112545" y="5071764"/>
            <a:ext cx="829994" cy="1055895"/>
          </a:xfrm>
          <a:prstGeom prst="rect">
            <a:avLst/>
          </a:prstGeom>
          <a:ln>
            <a:noFill/>
          </a:ln>
          <a:effectLst>
            <a:outerShdw blurRad="292100" dist="139700" dir="2700000" algn="tl" rotWithShape="0">
              <a:srgbClr val="333333">
                <a:alpha val="65000"/>
              </a:srgbClr>
            </a:outerShdw>
          </a:effectLst>
        </p:spPr>
      </p:pic>
      <p:pic>
        <p:nvPicPr>
          <p:cNvPr id="10" name="Picture 9" descr="iparticipate.png"/>
          <p:cNvPicPr>
            <a:picLocks noChangeAspect="1"/>
          </p:cNvPicPr>
          <p:nvPr/>
        </p:nvPicPr>
        <p:blipFill>
          <a:blip r:embed="rId19"/>
          <a:stretch>
            <a:fillRect/>
          </a:stretch>
        </p:blipFill>
        <p:spPr>
          <a:xfrm>
            <a:off x="484151" y="6144071"/>
            <a:ext cx="1372772" cy="686386"/>
          </a:xfrm>
          <a:prstGeom prst="rect">
            <a:avLst/>
          </a:prstGeom>
          <a:effectLst>
            <a:innerShdw blurRad="114300">
              <a:prstClr val="black"/>
            </a:inn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2" r:id="rId4"/>
    <p:sldLayoutId id="2147483651" r:id="rId5"/>
    <p:sldLayoutId id="2147483661" r:id="rId6"/>
    <p:sldLayoutId id="2147483652" r:id="rId7"/>
    <p:sldLayoutId id="2147483653" r:id="rId8"/>
    <p:sldLayoutId id="2147483663" r:id="rId9"/>
    <p:sldLayoutId id="2147483660" r:id="rId10"/>
    <p:sldLayoutId id="2147483665" r:id="rId11"/>
    <p:sldLayoutId id="2147483654" r:id="rId12"/>
    <p:sldLayoutId id="2147483656" r:id="rId13"/>
    <p:sldLayoutId id="2147483657" r:id="rId14"/>
    <p:sldLayoutId id="2147483658" r:id="rId15"/>
    <p:sldLayoutId id="2147483659" r:id="rId1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blip>
          <a:srcRect/>
          <a:stretch>
            <a:fillRect l="-10000" r="-10000"/>
          </a:stretch>
        </a:blip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l-GR" b="1">
              <a:solidFill>
                <a:prstClr val="black">
                  <a:tint val="75000"/>
                </a:prstClr>
              </a:solidFill>
              <a:latin typeface="Comic Sans MS" pitchFamily="66" charset="0"/>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l-GR" b="1">
              <a:solidFill>
                <a:prstClr val="black">
                  <a:tint val="75000"/>
                </a:prstClr>
              </a:solidFill>
              <a:latin typeface="Comic Sans MS" pitchFamily="66" charset="0"/>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C8C0529-DE2B-4D3D-8BE7-2A21EA3703E5}" type="slidenum">
              <a:rPr lang="el-GR" b="1" smtClean="0">
                <a:solidFill>
                  <a:prstClr val="black">
                    <a:tint val="75000"/>
                  </a:prstClr>
                </a:solidFill>
                <a:latin typeface="Comic Sans MS" pitchFamily="66" charset="0"/>
              </a:rPr>
              <a:pPr fontAlgn="base">
                <a:spcBef>
                  <a:spcPct val="0"/>
                </a:spcBef>
                <a:spcAft>
                  <a:spcPct val="0"/>
                </a:spcAft>
                <a:defRPr/>
              </a:pPr>
              <a:t>‹#›</a:t>
            </a:fld>
            <a:endParaRPr lang="el-GR" b="1">
              <a:solidFill>
                <a:prstClr val="black">
                  <a:tint val="75000"/>
                </a:prstClr>
              </a:solidFill>
              <a:latin typeface="Comic Sans MS" pitchFamily="66" charset="0"/>
            </a:endParaRPr>
          </a:p>
        </p:txBody>
      </p:sp>
    </p:spTree>
    <p:extLst>
      <p:ext uri="{BB962C8B-B14F-4D97-AF65-F5344CB8AC3E}">
        <p14:creationId xmlns:p14="http://schemas.microsoft.com/office/powerpoint/2010/main" val="423066529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photodentro.edu.gr/v/item/ugc/8525/104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photodentro.edu.gr/ugc/r/8525/1047"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photodentro.edu.gr/v/item/ugc/8525/104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photodentro.edu.gr/ugc/r/8525/1047"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3.jpeg"/><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16.gif"/></Relationships>
</file>

<file path=ppt/slides/_rels/slide3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image" Target="../media/image24.jpeg"/><Relationship Id="rId5" Type="http://schemas.openxmlformats.org/officeDocument/2006/relationships/image" Target="../media/image33.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4353246" y="4186238"/>
            <a:ext cx="4695220" cy="141446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l-GR" dirty="0"/>
          </a:p>
        </p:txBody>
      </p:sp>
      <p:sp>
        <p:nvSpPr>
          <p:cNvPr id="2" name="Title 1"/>
          <p:cNvSpPr>
            <a:spLocks noGrp="1"/>
          </p:cNvSpPr>
          <p:nvPr>
            <p:ph type="ctrTitle"/>
          </p:nvPr>
        </p:nvSpPr>
        <p:spPr>
          <a:xfrm>
            <a:off x="950270" y="174780"/>
            <a:ext cx="7324567" cy="1951414"/>
          </a:xfrm>
        </p:spPr>
        <p:txBody>
          <a:bodyPr/>
          <a:lstStyle/>
          <a:p>
            <a:r>
              <a:rPr lang="el-GR" sz="3600" dirty="0" smtClean="0"/>
              <a:t>Των </a:t>
            </a:r>
            <a:r>
              <a:rPr lang="en-US" sz="3600" dirty="0" smtClean="0"/>
              <a:t> </a:t>
            </a:r>
            <a:r>
              <a:rPr lang="el-GR" sz="4400" dirty="0" err="1" smtClean="0"/>
              <a:t>φρουτων</a:t>
            </a:r>
            <a:r>
              <a:rPr lang="en-US" sz="4400" dirty="0" smtClean="0"/>
              <a:t> </a:t>
            </a:r>
            <a:r>
              <a:rPr lang="el-GR" sz="4400" dirty="0" smtClean="0"/>
              <a:t> </a:t>
            </a:r>
            <a:r>
              <a:rPr lang="el-GR" sz="3600" dirty="0" smtClean="0"/>
              <a:t>η </a:t>
            </a:r>
            <a:r>
              <a:rPr lang="en-US" sz="3600" dirty="0" smtClean="0"/>
              <a:t> </a:t>
            </a:r>
            <a:r>
              <a:rPr lang="el-GR" sz="4400" dirty="0" err="1" smtClean="0"/>
              <a:t>πυκνοτητα</a:t>
            </a:r>
            <a:endParaRPr lang="en-US" sz="4400" cap="none" dirty="0"/>
          </a:p>
        </p:txBody>
      </p:sp>
      <p:sp>
        <p:nvSpPr>
          <p:cNvPr id="8" name="TextBox 7"/>
          <p:cNvSpPr txBox="1"/>
          <p:nvPr/>
        </p:nvSpPr>
        <p:spPr>
          <a:xfrm>
            <a:off x="4339304" y="4769703"/>
            <a:ext cx="4709162" cy="830997"/>
          </a:xfrm>
          <a:prstGeom prst="rect">
            <a:avLst/>
          </a:prstGeom>
          <a:noFill/>
        </p:spPr>
        <p:txBody>
          <a:bodyPr wrap="square" rtlCol="0">
            <a:spAutoFit/>
          </a:bodyPr>
          <a:lstStyle/>
          <a:p>
            <a:pPr algn="ctr"/>
            <a:r>
              <a:rPr lang="el-GR" sz="1600" b="1" dirty="0" smtClean="0">
                <a:solidFill>
                  <a:schemeClr val="bg2">
                    <a:lumMod val="10000"/>
                  </a:schemeClr>
                </a:solidFill>
              </a:rPr>
              <a:t>Ελένη Παλούμπα – Χημικός - Ε.Κ.Φ.Ε. Λακωνίας</a:t>
            </a:r>
            <a:endParaRPr lang="en-US" sz="1600" b="1" dirty="0" smtClean="0">
              <a:solidFill>
                <a:schemeClr val="bg2">
                  <a:lumMod val="10000"/>
                </a:schemeClr>
              </a:solidFill>
            </a:endParaRPr>
          </a:p>
          <a:p>
            <a:pPr algn="ctr"/>
            <a:r>
              <a:rPr lang="el-GR" sz="1600" b="1" dirty="0" smtClean="0">
                <a:solidFill>
                  <a:schemeClr val="bg2">
                    <a:lumMod val="10000"/>
                  </a:schemeClr>
                </a:solidFill>
              </a:rPr>
              <a:t>(3</a:t>
            </a:r>
            <a:r>
              <a:rPr lang="el-GR" sz="1600" b="1" baseline="30000" dirty="0" smtClean="0">
                <a:solidFill>
                  <a:schemeClr val="bg2">
                    <a:lumMod val="10000"/>
                  </a:schemeClr>
                </a:solidFill>
              </a:rPr>
              <a:t>ο</a:t>
            </a:r>
            <a:r>
              <a:rPr lang="el-GR" sz="1600" b="1" dirty="0" smtClean="0">
                <a:solidFill>
                  <a:schemeClr val="bg2">
                    <a:lumMod val="10000"/>
                  </a:schemeClr>
                </a:solidFill>
              </a:rPr>
              <a:t> </a:t>
            </a:r>
            <a:r>
              <a:rPr lang="el-GR" sz="1600" b="1" dirty="0" smtClean="0">
                <a:solidFill>
                  <a:schemeClr val="bg2">
                    <a:lumMod val="10000"/>
                  </a:schemeClr>
                </a:solidFill>
              </a:rPr>
              <a:t>Γενικό Λύκειο </a:t>
            </a:r>
            <a:r>
              <a:rPr lang="el-GR" sz="1600" b="1" dirty="0" smtClean="0">
                <a:solidFill>
                  <a:schemeClr val="bg2">
                    <a:lumMod val="10000"/>
                  </a:schemeClr>
                </a:solidFill>
              </a:rPr>
              <a:t>Σπάρτης)</a:t>
            </a:r>
            <a:endParaRPr lang="el-GR" sz="1600" b="1" dirty="0">
              <a:solidFill>
                <a:schemeClr val="bg2">
                  <a:lumMod val="10000"/>
                </a:schemeClr>
              </a:solidFill>
            </a:endParaRPr>
          </a:p>
          <a:p>
            <a:pPr algn="ctr"/>
            <a:endParaRPr lang="el-GR" sz="1600" b="1" dirty="0"/>
          </a:p>
        </p:txBody>
      </p:sp>
      <p:sp>
        <p:nvSpPr>
          <p:cNvPr id="18" name="Subtitle 2"/>
          <p:cNvSpPr txBox="1">
            <a:spLocks/>
          </p:cNvSpPr>
          <p:nvPr/>
        </p:nvSpPr>
        <p:spPr>
          <a:xfrm>
            <a:off x="3974123" y="6175927"/>
            <a:ext cx="5169877" cy="382042"/>
          </a:xfrm>
          <a:prstGeom prst="rect">
            <a:avLst/>
          </a:prstGeom>
        </p:spPr>
        <p:txBody>
          <a:bodyPr vert="horz" lIns="91440" tIns="9144" rIns="91440" bIns="45720" rtlCol="0">
            <a:normAutofit/>
          </a:bodyPr>
          <a:lstStyle/>
          <a:p>
            <a:pPr marL="0" marR="0" lvl="0" indent="0" algn="r" defTabSz="914400" rtl="0" eaLnBrk="1" fontAlgn="auto" latinLnBrk="0" hangingPunct="1">
              <a:lnSpc>
                <a:spcPct val="100000"/>
              </a:lnSpc>
              <a:spcBef>
                <a:spcPts val="800"/>
              </a:spcBef>
              <a:spcAft>
                <a:spcPts val="0"/>
              </a:spcAft>
              <a:buClrTx/>
              <a:buSzTx/>
              <a:buFont typeface="Arial" pitchFamily="34" charset="0"/>
              <a:buNone/>
              <a:tabLst/>
              <a:defRPr/>
            </a:pPr>
            <a:r>
              <a:rPr lang="el-GR" sz="1400" cap="all" spc="400" dirty="0" err="1" smtClean="0">
                <a:solidFill>
                  <a:schemeClr val="accent3">
                    <a:lumMod val="50000"/>
                  </a:schemeClr>
                </a:solidFill>
                <a:ea typeface="+mj-ea"/>
                <a:cs typeface="Tunga" pitchFamily="2"/>
              </a:rPr>
              <a:t>σπαρτη</a:t>
            </a:r>
            <a:r>
              <a:rPr lang="el-GR" sz="1400" cap="all" spc="400" dirty="0" smtClean="0">
                <a:solidFill>
                  <a:schemeClr val="accent3">
                    <a:lumMod val="50000"/>
                  </a:schemeClr>
                </a:solidFill>
                <a:ea typeface="+mj-ea"/>
                <a:cs typeface="Tunga" pitchFamily="2"/>
              </a:rPr>
              <a:t> ,   </a:t>
            </a:r>
            <a:r>
              <a:rPr lang="el-GR" sz="1400" cap="all" spc="400" dirty="0" err="1" smtClean="0">
                <a:solidFill>
                  <a:schemeClr val="accent3">
                    <a:lumMod val="50000"/>
                  </a:schemeClr>
                </a:solidFill>
                <a:ea typeface="+mj-ea"/>
                <a:cs typeface="Tunga" pitchFamily="2"/>
              </a:rPr>
              <a:t>οκτωβριοσ</a:t>
            </a:r>
            <a:r>
              <a:rPr lang="el-GR" sz="1400" cap="all" spc="400" dirty="0" smtClean="0">
                <a:solidFill>
                  <a:schemeClr val="accent3">
                    <a:lumMod val="50000"/>
                  </a:schemeClr>
                </a:solidFill>
                <a:ea typeface="+mj-ea"/>
                <a:cs typeface="Tunga" pitchFamily="2"/>
              </a:rPr>
              <a:t> 2018</a:t>
            </a:r>
            <a:endParaRPr kumimoji="0" lang="en-US" sz="1400" b="0" i="0" u="none" strike="noStrike" kern="1200" cap="all" spc="400" normalizeH="0" baseline="0" noProof="0" dirty="0">
              <a:ln>
                <a:noFill/>
              </a:ln>
              <a:solidFill>
                <a:schemeClr val="accent3">
                  <a:lumMod val="50000"/>
                </a:schemeClr>
              </a:solidFill>
              <a:effectLst/>
              <a:uLnTx/>
              <a:uFillTx/>
              <a:ea typeface="+mj-ea"/>
              <a:cs typeface="Tunga" pitchFamily="2"/>
            </a:endParaRPr>
          </a:p>
        </p:txBody>
      </p:sp>
      <p:sp>
        <p:nvSpPr>
          <p:cNvPr id="20" name="Rectangle 19"/>
          <p:cNvSpPr/>
          <p:nvPr/>
        </p:nvSpPr>
        <p:spPr>
          <a:xfrm>
            <a:off x="5878586" y="4310197"/>
            <a:ext cx="1360950" cy="400110"/>
          </a:xfrm>
          <a:prstGeom prst="rect">
            <a:avLst/>
          </a:prstGeom>
        </p:spPr>
        <p:txBody>
          <a:bodyPr wrap="none">
            <a:spAutoFit/>
          </a:bodyPr>
          <a:lstStyle/>
          <a:p>
            <a:pPr algn="ctr"/>
            <a:r>
              <a:rPr lang="el-GR" sz="2000" b="1" dirty="0" smtClean="0">
                <a:solidFill>
                  <a:schemeClr val="bg2">
                    <a:lumMod val="10000"/>
                  </a:schemeClr>
                </a:solidFill>
              </a:rPr>
              <a:t>Ανάπτυξη</a:t>
            </a:r>
          </a:p>
        </p:txBody>
      </p:sp>
      <p:sp>
        <p:nvSpPr>
          <p:cNvPr id="21" name="Subtitle 20"/>
          <p:cNvSpPr>
            <a:spLocks noGrp="1"/>
          </p:cNvSpPr>
          <p:nvPr>
            <p:ph type="subTitle" idx="4294967295"/>
          </p:nvPr>
        </p:nvSpPr>
        <p:spPr>
          <a:xfrm>
            <a:off x="246922" y="2293413"/>
            <a:ext cx="8768124" cy="1377065"/>
          </a:xfrm>
        </p:spPr>
        <p:txBody>
          <a:bodyPr>
            <a:noAutofit/>
          </a:bodyPr>
          <a:lstStyle/>
          <a:p>
            <a:pPr algn="ctr"/>
            <a:r>
              <a:rPr lang="el-GR" sz="2400" b="0" dirty="0" smtClean="0">
                <a:solidFill>
                  <a:schemeClr val="accent2">
                    <a:lumMod val="75000"/>
                  </a:schemeClr>
                </a:solidFill>
                <a:effectLst>
                  <a:outerShdw blurRad="38100" dist="38100" dir="2700000" algn="tl">
                    <a:srgbClr val="000000">
                      <a:alpha val="43137"/>
                    </a:srgbClr>
                  </a:outerShdw>
                </a:effectLst>
              </a:rPr>
              <a:t>Εργαστηριακό  Κέντρο  Φυσικών   Επιστημών   Λακωνίας</a:t>
            </a:r>
          </a:p>
          <a:p>
            <a:pPr algn="ctr"/>
            <a:r>
              <a:rPr lang="el-GR" sz="2400" b="0" dirty="0" smtClean="0">
                <a:solidFill>
                  <a:schemeClr val="accent2">
                    <a:lumMod val="75000"/>
                  </a:schemeClr>
                </a:solidFill>
                <a:effectLst>
                  <a:outerShdw blurRad="38100" dist="38100" dir="2700000" algn="tl">
                    <a:srgbClr val="000000">
                      <a:alpha val="43137"/>
                    </a:srgbClr>
                  </a:outerShdw>
                </a:effectLst>
              </a:rPr>
              <a:t>(Εφαρμογή  </a:t>
            </a:r>
            <a:r>
              <a:rPr lang="el-GR" sz="2400" b="0" dirty="0" smtClean="0">
                <a:solidFill>
                  <a:schemeClr val="accent2">
                    <a:lumMod val="75000"/>
                  </a:schemeClr>
                </a:solidFill>
                <a:effectLst>
                  <a:outerShdw blurRad="38100" dist="38100" dir="2700000" algn="tl">
                    <a:srgbClr val="000000">
                      <a:alpha val="43137"/>
                    </a:srgbClr>
                  </a:outerShdw>
                </a:effectLst>
              </a:rPr>
              <a:t>στο  2</a:t>
            </a:r>
            <a:r>
              <a:rPr lang="el-GR" sz="2400" b="0" baseline="30000" dirty="0" smtClean="0">
                <a:solidFill>
                  <a:schemeClr val="accent2">
                    <a:lumMod val="75000"/>
                  </a:schemeClr>
                </a:solidFill>
                <a:effectLst>
                  <a:outerShdw blurRad="38100" dist="38100" dir="2700000" algn="tl">
                    <a:srgbClr val="000000">
                      <a:alpha val="43137"/>
                    </a:srgbClr>
                  </a:outerShdw>
                </a:effectLst>
              </a:rPr>
              <a:t>ο</a:t>
            </a:r>
            <a:r>
              <a:rPr lang="el-GR" sz="2400" b="0" dirty="0" smtClean="0">
                <a:solidFill>
                  <a:schemeClr val="accent2">
                    <a:lumMod val="75000"/>
                  </a:schemeClr>
                </a:solidFill>
                <a:effectLst>
                  <a:outerShdw blurRad="38100" dist="38100" dir="2700000" algn="tl">
                    <a:srgbClr val="000000">
                      <a:alpha val="43137"/>
                    </a:srgbClr>
                  </a:outerShdw>
                </a:effectLst>
              </a:rPr>
              <a:t>   Δημοτικό  Σχολείο   Σπάρτης)</a:t>
            </a:r>
          </a:p>
          <a:p>
            <a:pPr algn="ctr"/>
            <a:endParaRPr lang="el-GR" sz="2400" b="0" dirty="0" smtClean="0">
              <a:solidFill>
                <a:schemeClr val="accent2">
                  <a:lumMod val="75000"/>
                </a:schemeClr>
              </a:solidFill>
              <a:effectLst>
                <a:outerShdw blurRad="38100" dist="38100" dir="2700000" algn="tl">
                  <a:srgbClr val="000000">
                    <a:alpha val="43137"/>
                  </a:srgbClr>
                </a:outerShdw>
              </a:effectLst>
            </a:endParaRPr>
          </a:p>
        </p:txBody>
      </p:sp>
      <p:pic>
        <p:nvPicPr>
          <p:cNvPr id="9" name="Εικόνα 8" descr="C:\Users\ELENA\Desktop\ΕΚΦΕ 2016-2017\ΛΟΓΟΤΥΠΟ - 1.jpg"/>
          <p:cNvPicPr/>
          <p:nvPr/>
        </p:nvPicPr>
        <p:blipFill rotWithShape="1">
          <a:blip r:embed="rId3" cstate="print">
            <a:extLst>
              <a:ext uri="{28A0092B-C50C-407E-A947-70E740481C1C}">
                <a14:useLocalDpi xmlns:a14="http://schemas.microsoft.com/office/drawing/2010/main" val="0"/>
              </a:ext>
            </a:extLst>
          </a:blip>
          <a:srcRect l="816" t="150" r="816" b="150"/>
          <a:stretch/>
        </p:blipFill>
        <p:spPr bwMode="auto">
          <a:xfrm>
            <a:off x="2021983" y="4186238"/>
            <a:ext cx="2180843" cy="1414462"/>
          </a:xfrm>
          <a:prstGeom prst="rect">
            <a:avLst/>
          </a:prstGeom>
        </p:spPr>
      </p:pic>
    </p:spTree>
    <p:extLst>
      <p:ext uri="{BB962C8B-B14F-4D97-AF65-F5344CB8AC3E}">
        <p14:creationId xmlns:p14="http://schemas.microsoft.com/office/powerpoint/2010/main" val="33911128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400" dirty="0"/>
              <a:t>ΣΤΟΙΧΕΙΑ ΠΡΑΓΜΑΤΟΠΟΙΗΣΗΣ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 </a:t>
            </a:r>
          </a:p>
        </p:txBody>
      </p:sp>
      <p:sp>
        <p:nvSpPr>
          <p:cNvPr id="9" name="Content Placeholder 8"/>
          <p:cNvSpPr>
            <a:spLocks noGrp="1"/>
          </p:cNvSpPr>
          <p:nvPr>
            <p:ph sz="half" idx="2"/>
          </p:nvPr>
        </p:nvSpPr>
        <p:spPr>
          <a:xfrm>
            <a:off x="422031" y="463429"/>
            <a:ext cx="3974123" cy="4249248"/>
          </a:xfrm>
        </p:spPr>
        <p:txBody>
          <a:bodyPr>
            <a:normAutofit fontScale="25000" lnSpcReduction="20000"/>
          </a:bodyPr>
          <a:lstStyle/>
          <a:p>
            <a:pPr>
              <a:spcBef>
                <a:spcPts val="600"/>
              </a:spcBef>
            </a:pPr>
            <a:r>
              <a:rPr lang="el-GR" sz="8000" b="1" dirty="0"/>
              <a:t>Πρότερες γνώσεις</a:t>
            </a:r>
          </a:p>
          <a:p>
            <a:pPr marL="0" lvl="1" indent="0">
              <a:lnSpc>
                <a:spcPct val="120000"/>
              </a:lnSpc>
              <a:spcBef>
                <a:spcPts val="600"/>
              </a:spcBef>
              <a:buNone/>
            </a:pPr>
            <a:r>
              <a:rPr lang="el-GR" sz="5600" dirty="0"/>
              <a:t> Η διδακτική προσέγγιση σχεδιάστηκε αρχικά για μαθητές της Β’ τάξης Γυμνασίου, 13-14 ετών, βάσει του σχετικού Αναλυτικού Προγράμματος. Με κατάλληλη προσαρμογή υλοποιήθηκε από τα παιδιά της Έκτης τάξης του 2ου Δημοτικού Σχολείου Σπάρτης, 11-12 ετών.</a:t>
            </a:r>
          </a:p>
          <a:p>
            <a:pPr marL="0" lvl="1" indent="0">
              <a:lnSpc>
                <a:spcPct val="120000"/>
              </a:lnSpc>
              <a:spcBef>
                <a:spcPts val="600"/>
              </a:spcBef>
              <a:buNone/>
            </a:pPr>
            <a:r>
              <a:rPr lang="el-GR" sz="5600" dirty="0"/>
              <a:t>	Οι μαθητές/</a:t>
            </a:r>
            <a:r>
              <a:rPr lang="el-GR" sz="5600" dirty="0" err="1"/>
              <a:t>τριες</a:t>
            </a:r>
            <a:r>
              <a:rPr lang="el-GR" sz="5600" dirty="0"/>
              <a:t> της τάξης αυτής, θα πρέπει να έχουν διδαχθεί τις έννοιες της μάζας, του βάρους και του όγκου. Θα πρέπει επίσης να έχουν βασικές γνώσεις για την χρήση του Παγκόσμιου Ιστού. Το πνεύμα συνεργασίας και η εξοικείωση με την ανακαλυπτική - εποικοδομητική μάθηση, ενθαρρύνονται και καλλιεργούνται στην διδακτική διαδικασία που ακολουθείται.</a:t>
            </a:r>
          </a:p>
        </p:txBody>
      </p:sp>
      <p:sp>
        <p:nvSpPr>
          <p:cNvPr id="10" name="Content Placeholder 9"/>
          <p:cNvSpPr>
            <a:spLocks noGrp="1"/>
          </p:cNvSpPr>
          <p:nvPr>
            <p:ph sz="quarter" idx="4"/>
          </p:nvPr>
        </p:nvSpPr>
        <p:spPr/>
        <p:txBody>
          <a:bodyPr>
            <a:normAutofit/>
          </a:bodyPr>
          <a:lstStyle/>
          <a:p>
            <a:r>
              <a:rPr lang="el-GR" b="1" dirty="0" smtClean="0"/>
              <a:t>Διάρκεια </a:t>
            </a:r>
            <a:r>
              <a:rPr lang="el-GR" b="1" dirty="0"/>
              <a:t>εφαρμογής</a:t>
            </a:r>
          </a:p>
          <a:p>
            <a:pPr lvl="1">
              <a:buFont typeface="Arial" pitchFamily="34" charset="0"/>
              <a:buChar char="•"/>
            </a:pPr>
            <a:r>
              <a:rPr lang="el-GR" dirty="0" smtClean="0"/>
              <a:t>Η διδακτική παρέμβαση μπορεί να υλοποιηθεί σε 3 </a:t>
            </a:r>
            <a:r>
              <a:rPr lang="el-GR" dirty="0"/>
              <a:t>διδακτικές </a:t>
            </a:r>
            <a:r>
              <a:rPr lang="el-GR" dirty="0" smtClean="0"/>
              <a:t>ώρες. </a:t>
            </a:r>
          </a:p>
          <a:p>
            <a:pPr lvl="1">
              <a:buFont typeface="Arial" pitchFamily="34" charset="0"/>
              <a:buChar char="•"/>
            </a:pPr>
            <a:r>
              <a:rPr lang="el-GR" dirty="0" smtClean="0"/>
              <a:t>Αν κριθεί αναγκαίο, μπορεί να υλοποιηθεί σε δύο διδακτικές ώρες, με μεταφορά εργασίας στο σπίτι και συντόμευση επιμέρους διαδικασιών της.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10</a:t>
            </a:fld>
            <a:endParaRPr lang="en-US" dirty="0"/>
          </a:p>
        </p:txBody>
      </p:sp>
    </p:spTree>
    <p:extLst>
      <p:ext uri="{BB962C8B-B14F-4D97-AF65-F5344CB8AC3E}">
        <p14:creationId xmlns:p14="http://schemas.microsoft.com/office/powerpoint/2010/main" val="1309292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11</a:t>
            </a:fld>
            <a:endParaRPr lang="en-US" dirty="0"/>
          </a:p>
        </p:txBody>
      </p:sp>
      <p:sp>
        <p:nvSpPr>
          <p:cNvPr id="7" name="Content Placeholder 6"/>
          <p:cNvSpPr>
            <a:spLocks noGrp="1"/>
          </p:cNvSpPr>
          <p:nvPr>
            <p:ph sz="half" idx="2"/>
          </p:nvPr>
        </p:nvSpPr>
        <p:spPr>
          <a:xfrm>
            <a:off x="461679" y="516270"/>
            <a:ext cx="8313832" cy="4129087"/>
          </a:xfrm>
        </p:spPr>
        <p:txBody>
          <a:bodyPr>
            <a:normAutofit fontScale="85000" lnSpcReduction="20000"/>
          </a:bodyPr>
          <a:lstStyle/>
          <a:p>
            <a:r>
              <a:rPr lang="el-GR" b="1" dirty="0"/>
              <a:t>ΔΡΑΣΤΗΡΙΟΤΗΤΑ  </a:t>
            </a:r>
            <a:r>
              <a:rPr lang="el-GR" b="1" dirty="0" smtClean="0"/>
              <a:t>1</a:t>
            </a:r>
            <a:r>
              <a:rPr lang="el-GR" b="1" baseline="30000" dirty="0" smtClean="0"/>
              <a:t>η</a:t>
            </a:r>
            <a:r>
              <a:rPr lang="el-GR" b="1" dirty="0" smtClean="0"/>
              <a:t> </a:t>
            </a:r>
            <a:r>
              <a:rPr lang="el-GR" b="1" dirty="0"/>
              <a:t>: [Ιστοεξερεύνηση - </a:t>
            </a:r>
            <a:r>
              <a:rPr lang="el-GR" sz="2300" b="1" dirty="0"/>
              <a:t>Τα φρούτα στη διατροφή μας</a:t>
            </a:r>
            <a:r>
              <a:rPr lang="el-GR" sz="2300" b="1" dirty="0" smtClean="0"/>
              <a:t>]</a:t>
            </a:r>
            <a:endParaRPr lang="el-GR" b="1" dirty="0" smtClean="0"/>
          </a:p>
          <a:p>
            <a:r>
              <a:rPr lang="el-GR" sz="2200" u="sng" dirty="0" smtClean="0"/>
              <a:t>Διάρκεια</a:t>
            </a:r>
            <a:r>
              <a:rPr lang="el-GR" sz="2400" dirty="0" smtClean="0"/>
              <a:t>:  1 διδακτική ώρα</a:t>
            </a:r>
          </a:p>
          <a:p>
            <a:pPr lvl="1">
              <a:buFont typeface="Arial" pitchFamily="34" charset="0"/>
              <a:buChar char="•"/>
            </a:pPr>
            <a:r>
              <a:rPr lang="el-GR" sz="2200" u="sng" dirty="0"/>
              <a:t>Είδος δραστηριότητας</a:t>
            </a:r>
            <a:r>
              <a:rPr lang="el-GR" sz="2400" dirty="0"/>
              <a:t>: Ιστοεξερεύνηση </a:t>
            </a:r>
            <a:r>
              <a:rPr lang="el-GR" sz="2400" dirty="0" smtClean="0"/>
              <a:t>(</a:t>
            </a:r>
            <a:r>
              <a:rPr lang="en-US" sz="2400" dirty="0"/>
              <a:t>http://photodentro.edu.gr/v/item/ugc/8525/1048</a:t>
            </a:r>
            <a:r>
              <a:rPr lang="el-GR" sz="2400" dirty="0" smtClean="0"/>
              <a:t>), </a:t>
            </a:r>
            <a:r>
              <a:rPr lang="el-GR" sz="2400" dirty="0"/>
              <a:t>συζήτηση, παιχνίδι ρόλων, παρουσίαση στην ολομέλεια, δημιουργική γραφή</a:t>
            </a:r>
            <a:r>
              <a:rPr lang="el-GR" sz="2400" dirty="0" smtClean="0"/>
              <a:t>.</a:t>
            </a:r>
          </a:p>
          <a:p>
            <a:pPr lvl="1">
              <a:buFont typeface="Arial" pitchFamily="34" charset="0"/>
              <a:buChar char="•"/>
            </a:pPr>
            <a:r>
              <a:rPr lang="el-GR" sz="2200" u="sng" dirty="0" smtClean="0"/>
              <a:t>Οργάνωση </a:t>
            </a:r>
            <a:r>
              <a:rPr lang="el-GR" sz="2200" u="sng" dirty="0"/>
              <a:t>τάξης</a:t>
            </a:r>
            <a:r>
              <a:rPr lang="el-GR" sz="2400" dirty="0" smtClean="0"/>
              <a:t>: Εργασία </a:t>
            </a:r>
            <a:r>
              <a:rPr lang="el-GR" sz="2400" dirty="0"/>
              <a:t>σε </a:t>
            </a:r>
            <a:r>
              <a:rPr lang="el-GR" sz="2400" dirty="0" smtClean="0"/>
              <a:t>ομάδες</a:t>
            </a:r>
            <a:endParaRPr lang="el-GR" sz="2400" dirty="0"/>
          </a:p>
          <a:p>
            <a:pPr lvl="1">
              <a:buFont typeface="Arial" pitchFamily="34" charset="0"/>
              <a:buChar char="•"/>
            </a:pPr>
            <a:r>
              <a:rPr lang="el-GR" sz="2200" u="sng" dirty="0"/>
              <a:t>Ρόλος του διδάσκοντα</a:t>
            </a:r>
            <a:r>
              <a:rPr lang="el-GR" sz="2400" dirty="0"/>
              <a:t>: Ο ρόλος του/της εκπαιδευτικού είναι  διδακτικός, συντονιστικός και </a:t>
            </a:r>
            <a:r>
              <a:rPr lang="el-GR" sz="2400" dirty="0" err="1"/>
              <a:t>διευκολυντικός</a:t>
            </a:r>
            <a:r>
              <a:rPr lang="el-GR" sz="2400" dirty="0"/>
              <a:t>. Επιπλέον, με έγκαιρες και </a:t>
            </a:r>
            <a:r>
              <a:rPr lang="el-GR" sz="2400" dirty="0" err="1"/>
              <a:t>στοχευμένες</a:t>
            </a:r>
            <a:r>
              <a:rPr lang="el-GR" sz="2400" dirty="0"/>
              <a:t> παρεμβάσεις, συμβουλεύει, ενθαρρύνει και υποστηρίζει τα  παιδιά στην εξέλιξη της διαδικασίας. Κινείται από υπολογιστή σε υπολογιστή της κάθε ομάδας και φροντίζει για την ομαλή ροή της διδακτικής διαδικασίας, την τήρηση των κανόνων καλής συνεργασίας και την κριτική επιλογή κι αξιοποίηση των πληροφοριών.</a:t>
            </a:r>
            <a:endParaRPr lang="el-GR"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12</a:t>
            </a:fld>
            <a:endParaRPr lang="en-US" dirty="0"/>
          </a:p>
        </p:txBody>
      </p:sp>
      <p:sp>
        <p:nvSpPr>
          <p:cNvPr id="7" name="Content Placeholder 6"/>
          <p:cNvSpPr>
            <a:spLocks noGrp="1"/>
          </p:cNvSpPr>
          <p:nvPr>
            <p:ph sz="half" idx="2"/>
          </p:nvPr>
        </p:nvSpPr>
        <p:spPr/>
        <p:txBody>
          <a:bodyPr>
            <a:normAutofit fontScale="55000" lnSpcReduction="20000"/>
          </a:bodyPr>
          <a:lstStyle/>
          <a:p>
            <a:r>
              <a:rPr lang="el-GR" b="1" dirty="0"/>
              <a:t>ΔΡΑΣΤΗΡΙΟΤΗΤΑ  </a:t>
            </a:r>
            <a:r>
              <a:rPr lang="el-GR" b="1" dirty="0" smtClean="0"/>
              <a:t>1</a:t>
            </a:r>
            <a:r>
              <a:rPr lang="el-GR" b="1" baseline="30000" dirty="0" smtClean="0"/>
              <a:t>η</a:t>
            </a:r>
            <a:r>
              <a:rPr lang="el-GR" b="1" dirty="0" smtClean="0"/>
              <a:t> </a:t>
            </a:r>
            <a:r>
              <a:rPr lang="el-GR" b="1" dirty="0"/>
              <a:t>: </a:t>
            </a:r>
            <a:r>
              <a:rPr lang="el-GR" b="1" dirty="0" err="1"/>
              <a:t>Αφόρμηση</a:t>
            </a:r>
            <a:r>
              <a:rPr lang="el-GR" b="1" dirty="0"/>
              <a:t> – Άντληση/Επισκόπηση Υλικού – Παιχνίδι </a:t>
            </a:r>
            <a:r>
              <a:rPr lang="el-GR" b="1" dirty="0" smtClean="0"/>
              <a:t>Ρόλων</a:t>
            </a:r>
            <a:endParaRPr lang="el-GR" sz="2000" dirty="0"/>
          </a:p>
          <a:p>
            <a:pPr marL="0" lvl="1" indent="0">
              <a:buNone/>
            </a:pPr>
            <a:r>
              <a:rPr lang="el-GR" sz="3200" u="sng" dirty="0"/>
              <a:t>Σύνδεση με τον διδακτικό στόχο</a:t>
            </a:r>
            <a:r>
              <a:rPr lang="el-GR" sz="2600" dirty="0"/>
              <a:t>: Η συγκεκριμένη ενότητα επιδιώκει οι μαθητές/</a:t>
            </a:r>
            <a:r>
              <a:rPr lang="el-GR" sz="2600" dirty="0" err="1"/>
              <a:t>τριες</a:t>
            </a:r>
            <a:r>
              <a:rPr lang="el-GR" sz="2600" dirty="0"/>
              <a:t> να μπορούν:</a:t>
            </a:r>
          </a:p>
          <a:p>
            <a:pPr marL="0" lvl="1" indent="0">
              <a:buNone/>
            </a:pPr>
            <a:r>
              <a:rPr lang="el-GR" sz="2600" dirty="0"/>
              <a:t>- να υποστηρίζουν τη διατροφική αξία ορισμένων φρούτων και την αναγκαιότητα της ένταξής τους στην καθημερινή τους διατροφή</a:t>
            </a:r>
          </a:p>
          <a:p>
            <a:pPr marL="0" lvl="1" indent="0">
              <a:buNone/>
            </a:pPr>
            <a:r>
              <a:rPr lang="el-GR" sz="2600" dirty="0"/>
              <a:t>-να υιοθετήσουν νέες διατροφικές συμπεριφορές</a:t>
            </a:r>
          </a:p>
          <a:p>
            <a:pPr marL="0" lvl="1" indent="0">
              <a:buNone/>
            </a:pPr>
            <a:r>
              <a:rPr lang="el-GR" sz="2600" dirty="0"/>
              <a:t>- να εντοπίζουν αξιοποιήσιμα δεδομένα χρησιμοποιώντας την κατάλληλη εφαρμογή</a:t>
            </a:r>
          </a:p>
          <a:p>
            <a:pPr marL="0" lvl="1" indent="0">
              <a:buNone/>
            </a:pPr>
            <a:r>
              <a:rPr lang="el-GR" sz="2600" dirty="0"/>
              <a:t>-να επιλέγουν και να αξιολογούν κριτικά τη χρήσιμη από το πλήθος των αδιάφορων ή άχρηστων πληροφοριών</a:t>
            </a:r>
          </a:p>
          <a:p>
            <a:pPr marL="0" lvl="1" indent="0">
              <a:buNone/>
            </a:pPr>
            <a:r>
              <a:rPr lang="el-GR" sz="2600" dirty="0"/>
              <a:t>- να χειρίζονται αρχεία ήχου και εικόνας</a:t>
            </a:r>
          </a:p>
          <a:p>
            <a:pPr marL="0" lvl="1" indent="0">
              <a:buNone/>
            </a:pPr>
            <a:r>
              <a:rPr lang="el-GR" sz="2600" dirty="0"/>
              <a:t>- να χειρίζονται  </a:t>
            </a:r>
            <a:r>
              <a:rPr lang="el-GR" sz="2600" dirty="0" err="1"/>
              <a:t>ιστότοπους</a:t>
            </a:r>
            <a:r>
              <a:rPr lang="el-GR" sz="2600" dirty="0"/>
              <a:t> για την αναζήτηση πληροφορίας</a:t>
            </a:r>
          </a:p>
          <a:p>
            <a:pPr marL="0" lvl="1" indent="0">
              <a:buNone/>
            </a:pPr>
            <a:r>
              <a:rPr lang="el-GR" sz="2600" dirty="0"/>
              <a:t>-να αρχίσουν να ενεργούν με στόχο τη βελτίωση της διατροφής τους για την προάσπιση της σωματικής και της ψυχικής τους υγείας</a:t>
            </a:r>
          </a:p>
          <a:p>
            <a:pPr marL="0" lvl="1" indent="0">
              <a:buNone/>
            </a:pPr>
            <a:r>
              <a:rPr lang="el-GR" sz="2600" dirty="0"/>
              <a:t>-να συμβάλουν στην τροποποίηση των διατροφικών συμπεριφορών του άμεσου περιβάλλοντός τους</a:t>
            </a:r>
          </a:p>
          <a:p>
            <a:pPr marL="0" lvl="1" indent="0">
              <a:buNone/>
            </a:pPr>
            <a:r>
              <a:rPr lang="el-GR" sz="2600" dirty="0"/>
              <a:t>Τέλος, οι μαθητές/</a:t>
            </a:r>
            <a:r>
              <a:rPr lang="el-GR" sz="2600" dirty="0" err="1"/>
              <a:t>τριες</a:t>
            </a:r>
            <a:r>
              <a:rPr lang="el-GR" sz="2600" dirty="0"/>
              <a:t> να καλλιεργήσουν και να υιοθετήσουν:</a:t>
            </a:r>
          </a:p>
          <a:p>
            <a:pPr marL="0" lvl="1" indent="0">
              <a:buNone/>
            </a:pPr>
            <a:r>
              <a:rPr lang="el-GR" sz="2600" dirty="0"/>
              <a:t>- κριτική σκέψη</a:t>
            </a:r>
          </a:p>
          <a:p>
            <a:pPr marL="0" lvl="1" indent="0">
              <a:buNone/>
            </a:pPr>
            <a:r>
              <a:rPr lang="el-GR" sz="2600" dirty="0"/>
              <a:t>- πνεύμα συνεργασίας και κοινωνικής διαπραγμάτευσης</a:t>
            </a:r>
          </a:p>
          <a:p>
            <a:pPr marL="0" lvl="1" indent="0">
              <a:buNone/>
            </a:pPr>
            <a:r>
              <a:rPr lang="el-GR" sz="2600" dirty="0"/>
              <a:t>- διαδικασίες </a:t>
            </a:r>
            <a:r>
              <a:rPr lang="el-GR" sz="2600" dirty="0" err="1"/>
              <a:t>αναστοχασμού</a:t>
            </a:r>
            <a:r>
              <a:rPr lang="el-GR" sz="2600" dirty="0"/>
              <a:t> ατομικού και συνεργατικού</a:t>
            </a:r>
          </a:p>
          <a:p>
            <a:pPr marL="0" lvl="1" indent="0">
              <a:buNone/>
            </a:pPr>
            <a:r>
              <a:rPr lang="el-GR" sz="2600" dirty="0"/>
              <a:t>- υπευθυνότητα και συνέπεια ως προς τον ρόλο που έχουν αναλάβει</a:t>
            </a:r>
          </a:p>
          <a:p>
            <a:pPr marL="0" lvl="1" indent="0">
              <a:buNone/>
            </a:pPr>
            <a:r>
              <a:rPr lang="el-GR" sz="2600" dirty="0"/>
              <a:t>- </a:t>
            </a:r>
            <a:r>
              <a:rPr lang="el-GR" sz="2600" dirty="0" err="1"/>
              <a:t>ενσυναίσθηση</a:t>
            </a:r>
            <a:r>
              <a:rPr lang="el-GR" sz="2600" dirty="0"/>
              <a:t>, αλληλοσεβασμό και αλληλοκατανόηση.</a:t>
            </a:r>
          </a:p>
          <a:p>
            <a:endParaRPr lang="el-GR" sz="2600" dirty="0"/>
          </a:p>
        </p:txBody>
      </p:sp>
    </p:spTree>
    <p:extLst>
      <p:ext uri="{BB962C8B-B14F-4D97-AF65-F5344CB8AC3E}">
        <p14:creationId xmlns:p14="http://schemas.microsoft.com/office/powerpoint/2010/main" val="4113042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2743200" y="1034544"/>
            <a:ext cx="6134100" cy="3442206"/>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13</a:t>
            </a:fld>
            <a:endParaRPr lang="en-US" dirty="0"/>
          </a:p>
        </p:txBody>
      </p:sp>
      <p:sp>
        <p:nvSpPr>
          <p:cNvPr id="24" name="Content Placeholder 23"/>
          <p:cNvSpPr>
            <a:spLocks noGrp="1"/>
          </p:cNvSpPr>
          <p:nvPr>
            <p:ph sz="quarter" idx="14"/>
          </p:nvPr>
        </p:nvSpPr>
        <p:spPr>
          <a:xfrm>
            <a:off x="2743200" y="892654"/>
            <a:ext cx="6134099" cy="3472491"/>
          </a:xfrm>
        </p:spPr>
        <p:txBody>
          <a:bodyPr>
            <a:normAutofit fontScale="77500" lnSpcReduction="20000"/>
          </a:bodyPr>
          <a:lstStyle/>
          <a:p>
            <a:endParaRPr lang="el-GR" sz="2000" dirty="0" smtClean="0">
              <a:solidFill>
                <a:schemeClr val="accent2">
                  <a:lumMod val="50000"/>
                </a:schemeClr>
              </a:solidFill>
              <a:effectLst>
                <a:outerShdw blurRad="38100" dist="38100" dir="2700000" algn="tl">
                  <a:srgbClr val="000000">
                    <a:alpha val="43137"/>
                  </a:srgbClr>
                </a:outerShdw>
              </a:effectLst>
            </a:endParaRPr>
          </a:p>
          <a:p>
            <a:pPr marL="0" lvl="2" indent="0"/>
            <a:r>
              <a:rPr lang="el-GR" dirty="0"/>
              <a:t>Χρησιμοποιήθηκε το φύλλο εργασίας της διδακτικής πρακτικής http://photodentro.edu.gr/ugc/r/8525/1047 και η ιστοεξερεύνηση που δημιουργήθηκε για τον σκοπό αυτό </a:t>
            </a:r>
            <a:r>
              <a:rPr lang="en-US" dirty="0"/>
              <a:t>http://photodentro.edu.gr/v/item/ugc/8525/1048</a:t>
            </a:r>
            <a:endParaRPr lang="el-GR" dirty="0"/>
          </a:p>
          <a:p>
            <a:pPr marL="0" lvl="2" indent="0"/>
            <a:r>
              <a:rPr lang="el-GR" dirty="0" smtClean="0"/>
              <a:t>Επιπλέον</a:t>
            </a:r>
            <a:r>
              <a:rPr lang="el-GR" dirty="0"/>
              <a:t>, αξιοποιήθηκε υλικό από τις ακόλουθες διευθύνσεις:</a:t>
            </a:r>
          </a:p>
          <a:p>
            <a:pPr marL="0" lvl="2" indent="0"/>
            <a:r>
              <a:rPr lang="el-GR" dirty="0"/>
              <a:t>http://photodentro.edu.gr/aggregator/lo/photodentro-aggregatedcontent-8526-8103 (Επιπλέει ή βυθίζεται; Μέτρησε την πυκνότητα!)</a:t>
            </a:r>
          </a:p>
          <a:p>
            <a:pPr marL="0" lvl="2" indent="0"/>
            <a:r>
              <a:rPr lang="el-GR" dirty="0"/>
              <a:t>http://photodentro.edu.gr/v/item/video/8522/812 (ο </a:t>
            </a:r>
            <a:r>
              <a:rPr lang="el-GR" dirty="0" err="1"/>
              <a:t>Φρούτομαν</a:t>
            </a:r>
            <a:r>
              <a:rPr lang="el-GR" dirty="0"/>
              <a:t> ξαναχτυπά)</a:t>
            </a:r>
          </a:p>
          <a:p>
            <a:pPr marL="0" lvl="2" indent="0"/>
            <a:r>
              <a:rPr lang="el-GR" dirty="0"/>
              <a:t>http://www.diatrofikoiodigoi.gr / Εθνικοί Διατροφικοί Οδηγοί. Οδηγός για παιδιά και εφήβους</a:t>
            </a:r>
          </a:p>
          <a:p>
            <a:pPr marL="0" lvl="2" indent="0"/>
            <a:r>
              <a:rPr lang="el-GR" dirty="0"/>
              <a:t>http://ebooks.edu.gr/new/classcoursespdf.php?classcode=DSGYM-B  Διδακτικό πακέτο Χημείας Β΄ Γυμνασίου</a:t>
            </a:r>
          </a:p>
          <a:p>
            <a:pPr marL="0" lvl="2" indent="0"/>
            <a:r>
              <a:rPr lang="el-GR" dirty="0"/>
              <a:t>http://ekfe.lak.sch.gr   E.K.Φ.Ε. Λακωνίας, Εργαστηριακές Ασκήσεις Φυσικής Β΄ Γυμνασίου</a:t>
            </a:r>
          </a:p>
          <a:p>
            <a:pPr marL="0" lvl="2" indent="0"/>
            <a:r>
              <a:rPr lang="el-GR" dirty="0"/>
              <a:t>http://eyzin.minedu.gov.gr/Pages/Home.aspx  Πρόγραμμα ΕΥΖΗΝ</a:t>
            </a:r>
          </a:p>
        </p:txBody>
      </p:sp>
      <p:sp>
        <p:nvSpPr>
          <p:cNvPr id="4" name="TextBox 3"/>
          <p:cNvSpPr txBox="1"/>
          <p:nvPr/>
        </p:nvSpPr>
        <p:spPr>
          <a:xfrm>
            <a:off x="592427" y="390728"/>
            <a:ext cx="6915955" cy="461665"/>
          </a:xfrm>
          <a:prstGeom prst="rect">
            <a:avLst/>
          </a:prstGeom>
          <a:noFill/>
        </p:spPr>
        <p:txBody>
          <a:bodyPr wrap="square" rtlCol="0">
            <a:spAutoFit/>
          </a:bodyPr>
          <a:lstStyle/>
          <a:p>
            <a:r>
              <a:rPr lang="el-GR" sz="2400" dirty="0" smtClean="0"/>
              <a:t>Ψηφιακό Εκπαιδευτικό Περιεχόμενο:</a:t>
            </a:r>
            <a:endParaRPr lang="el-GR" sz="2400"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63789"/>
            <a:ext cx="2743200" cy="16312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14</a:t>
            </a:fld>
            <a:endParaRPr lang="en-US" dirty="0"/>
          </a:p>
        </p:txBody>
      </p:sp>
      <p:sp>
        <p:nvSpPr>
          <p:cNvPr id="10" name="Content Placeholder 9"/>
          <p:cNvSpPr>
            <a:spLocks noGrp="1"/>
          </p:cNvSpPr>
          <p:nvPr>
            <p:ph sz="half" idx="2"/>
          </p:nvPr>
        </p:nvSpPr>
        <p:spPr/>
        <p:txBody>
          <a:bodyPr>
            <a:noAutofit/>
          </a:bodyPr>
          <a:lstStyle/>
          <a:p>
            <a:pPr marL="0" indent="0">
              <a:spcBef>
                <a:spcPts val="0"/>
              </a:spcBef>
            </a:pPr>
            <a:r>
              <a:rPr lang="el-GR" sz="1300" u="sng" dirty="0"/>
              <a:t>Περιγραφή</a:t>
            </a:r>
            <a:r>
              <a:rPr lang="el-GR" sz="1300" dirty="0"/>
              <a:t>: Στο εργαστήριο Πληροφορικής του σχολείου, οργανώνονται σε ομάδες των 4- 5 (εδώ τετραμελείς), </a:t>
            </a:r>
            <a:endParaRPr lang="el-GR" sz="1300" dirty="0" smtClean="0"/>
          </a:p>
          <a:p>
            <a:pPr marL="0" indent="0">
              <a:spcBef>
                <a:spcPts val="0"/>
              </a:spcBef>
            </a:pPr>
            <a:r>
              <a:rPr lang="el-GR" sz="1300" dirty="0" smtClean="0"/>
              <a:t>Δίνονται </a:t>
            </a:r>
            <a:r>
              <a:rPr lang="el-GR" sz="1300" dirty="0"/>
              <a:t>οι αρχικές οδηγίες και οι μαθητές/</a:t>
            </a:r>
            <a:r>
              <a:rPr lang="el-GR" sz="1300" dirty="0" err="1"/>
              <a:t>τριες</a:t>
            </a:r>
            <a:r>
              <a:rPr lang="el-GR" sz="1300" dirty="0"/>
              <a:t> παίρνουν τα φύλλα εργασίας (ένα για κάθε ομάδα - http://photodentro.edu.gr/ugc/r/8525/1047) . Κάθε ομάδα αναλαμβάνει να μελετήσει και να παρουσιάσει τα χαρακτηριστικά, τα γενικότερα οφέλη και τη διατροφική αξία ενός φρούτου.</a:t>
            </a:r>
          </a:p>
          <a:p>
            <a:pPr marL="0" indent="0">
              <a:spcBef>
                <a:spcPts val="0"/>
              </a:spcBef>
            </a:pPr>
            <a:r>
              <a:rPr lang="el-GR" sz="1300" dirty="0"/>
              <a:t>Ομάδα Α – Πράσινα Φρούτα – Αχλάδι         /      Ομάδα Β – Κόκκινα Φρούτα – Μήλο</a:t>
            </a:r>
          </a:p>
          <a:p>
            <a:pPr marL="0" indent="0">
              <a:spcBef>
                <a:spcPts val="0"/>
              </a:spcBef>
            </a:pPr>
            <a:r>
              <a:rPr lang="el-GR" sz="1300" dirty="0"/>
              <a:t>Ομάδα Γ – Πορτοκαλί Φρούτα – Πορτοκάλι     /   Ομάδα Δ – Κίτρινα Φρούτα - Μπανάνα</a:t>
            </a:r>
          </a:p>
          <a:p>
            <a:pPr marL="0" indent="0">
              <a:spcBef>
                <a:spcPts val="0"/>
              </a:spcBef>
            </a:pPr>
            <a:r>
              <a:rPr lang="el-GR" sz="1300" dirty="0"/>
              <a:t>Τα μέλη κάθε ομάδας αναλαμβάνουν ρόλους ειδικών επιστημόνων </a:t>
            </a:r>
            <a:r>
              <a:rPr lang="el-GR" sz="1300" dirty="0" smtClean="0"/>
              <a:t>και </a:t>
            </a:r>
            <a:r>
              <a:rPr lang="el-GR" sz="1300" dirty="0"/>
              <a:t>μαθητών (που καταναλώνουν φρούτα/που δεν τους αρέσουν τα φρούτα). Στη συνέχεια όλοι μελετούν το θέμα και ενημερώνονται για «την αποστολή» της ομάδας. Τίθενται στην ολομέλεια τα ερευνητικά ερωτήματα που θα διαπραγματευθούν οι ομάδες. Γίνεται η σχετική αναζήτηση πληροφοριών από το διαδίκτυο, με πλοήγηση σε προεπιλεγμένες διευθύνσεις ιστοσελίδων σχετικών με το θέμα, στην πλατφόρμα της ιστοεξερεύνησης (την εκπαιδευτική ψηφιακή πλατφόρμα του Πανεπιστημίου Πελοποννήσου </a:t>
            </a:r>
            <a:r>
              <a:rPr lang="el-GR" sz="1300" dirty="0" smtClean="0"/>
              <a:t>(</a:t>
            </a:r>
            <a:r>
              <a:rPr lang="en-US" sz="1300" dirty="0">
                <a:hlinkClick r:id="rId2"/>
              </a:rPr>
              <a:t>http://</a:t>
            </a:r>
            <a:r>
              <a:rPr lang="en-US" sz="1300" dirty="0" smtClean="0">
                <a:hlinkClick r:id="rId2"/>
              </a:rPr>
              <a:t>photodentro.edu.gr/v/item/ugc/8525/1048</a:t>
            </a:r>
            <a:r>
              <a:rPr lang="en-US" sz="1300" dirty="0"/>
              <a:t> </a:t>
            </a:r>
            <a:r>
              <a:rPr lang="en-US" sz="1300" dirty="0" smtClean="0"/>
              <a:t>, </a:t>
            </a:r>
            <a:r>
              <a:rPr lang="el-GR" sz="1300" dirty="0" smtClean="0"/>
              <a:t>που </a:t>
            </a:r>
            <a:r>
              <a:rPr lang="el-GR" sz="1300" dirty="0"/>
              <a:t>έχει δημιουργήσει ο/η εκπαιδευτικός</a:t>
            </a:r>
            <a:r>
              <a:rPr lang="el-GR" sz="1300" dirty="0" smtClean="0"/>
              <a:t>.</a:t>
            </a:r>
            <a:endParaRPr lang="el-GR" sz="1300" dirty="0"/>
          </a:p>
          <a:p>
            <a:pPr marL="0" indent="0">
              <a:spcBef>
                <a:spcPts val="0"/>
              </a:spcBef>
            </a:pPr>
            <a:r>
              <a:rPr lang="el-GR" sz="1300" dirty="0"/>
              <a:t> </a:t>
            </a:r>
          </a:p>
          <a:p>
            <a:pPr marL="0" indent="0">
              <a:spcBef>
                <a:spcPts val="0"/>
              </a:spcBef>
            </a:pPr>
            <a:r>
              <a:rPr lang="el-GR" sz="1300" u="sng" dirty="0"/>
              <a:t>Αποτελέσματα της δραστηριότητας</a:t>
            </a:r>
            <a:r>
              <a:rPr lang="el-GR" sz="1300" dirty="0"/>
              <a:t>: Οι προαναφερθέντες στόχοι εκτιμήθηκε ότι επιτεύχθηκαν σε ιδιαίτερα υψηλό βαθμό, αφού τα παιδιά λειτούργησαν άριστα ομαδικά, ανέλαβαν και διεκπεραίωσαν με υπευθυνότητα τις «αποστολές» τους, ολοκλήρωσαν τις εργασίες των φύλλων εργασίας και, άρχισαν να υποστηρίζουν σθεναρά το κάθε φρούτο ως «το δικό τους φρούτο» και να προβάλουν τα διατροφικά του οφέλη ως τα καλύτερα και σημαντικότερα!</a:t>
            </a:r>
          </a:p>
        </p:txBody>
      </p:sp>
    </p:spTree>
    <p:extLst>
      <p:ext uri="{BB962C8B-B14F-4D97-AF65-F5344CB8AC3E}">
        <p14:creationId xmlns:p14="http://schemas.microsoft.com/office/powerpoint/2010/main" val="16794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15</a:t>
            </a:fld>
            <a:endParaRPr lang="en-US" dirty="0"/>
          </a:p>
        </p:txBody>
      </p:sp>
      <p:sp>
        <p:nvSpPr>
          <p:cNvPr id="7" name="Content Placeholder 6"/>
          <p:cNvSpPr>
            <a:spLocks noGrp="1"/>
          </p:cNvSpPr>
          <p:nvPr>
            <p:ph sz="half" idx="2"/>
          </p:nvPr>
        </p:nvSpPr>
        <p:spPr/>
        <p:txBody>
          <a:bodyPr>
            <a:normAutofit fontScale="55000" lnSpcReduction="20000"/>
          </a:bodyPr>
          <a:lstStyle/>
          <a:p>
            <a:r>
              <a:rPr lang="el-GR" sz="2100" b="1" dirty="0"/>
              <a:t>ΔΡΑΣΤΗΡΙΟΤΗΤΑ  </a:t>
            </a:r>
            <a:r>
              <a:rPr lang="en-US" sz="2100" b="1" dirty="0"/>
              <a:t>2</a:t>
            </a:r>
            <a:r>
              <a:rPr lang="el-GR" sz="2100" b="1" baseline="30000" dirty="0"/>
              <a:t>η</a:t>
            </a:r>
            <a:r>
              <a:rPr lang="el-GR" sz="2100" b="1" dirty="0"/>
              <a:t> : </a:t>
            </a:r>
            <a:r>
              <a:rPr lang="el-GR" sz="1900" b="1" dirty="0"/>
              <a:t>Η ΠΥΚΝΟΤΗΤΑ ΤΩΝ ΦΡΟΥΤΩΝ – ΕΡΓΑΣΤΗΡΙΑΚΗ </a:t>
            </a:r>
            <a:r>
              <a:rPr lang="el-GR" sz="1900" b="1" dirty="0" smtClean="0"/>
              <a:t>ΑΣΚΗΣΗ</a:t>
            </a:r>
          </a:p>
          <a:p>
            <a:endParaRPr lang="el-GR" sz="1900" b="1" dirty="0"/>
          </a:p>
          <a:p>
            <a:pPr lvl="1">
              <a:buFont typeface="Arial" pitchFamily="34" charset="0"/>
              <a:buChar char="•"/>
            </a:pPr>
            <a:r>
              <a:rPr lang="el-GR" sz="3200" u="sng" dirty="0" smtClean="0"/>
              <a:t>Διάρκεια</a:t>
            </a:r>
            <a:r>
              <a:rPr lang="el-GR" sz="3200" dirty="0" smtClean="0"/>
              <a:t>:  1 διδακτική ώρα</a:t>
            </a:r>
          </a:p>
          <a:p>
            <a:pPr lvl="1">
              <a:buFont typeface="Arial" pitchFamily="34" charset="0"/>
              <a:buChar char="•"/>
            </a:pPr>
            <a:r>
              <a:rPr lang="el-GR" sz="3200" u="sng" dirty="0"/>
              <a:t>Είδος δραστηριότητας</a:t>
            </a:r>
            <a:r>
              <a:rPr lang="el-GR" sz="3200" dirty="0"/>
              <a:t>: Υλοποίηση  μετωπικής εργαστηριακής άσκησης </a:t>
            </a:r>
            <a:endParaRPr lang="el-GR" sz="3200" dirty="0" smtClean="0"/>
          </a:p>
          <a:p>
            <a:pPr lvl="1">
              <a:buFont typeface="Arial" pitchFamily="34" charset="0"/>
              <a:buChar char="•"/>
            </a:pPr>
            <a:r>
              <a:rPr lang="el-GR" sz="3200" u="sng" dirty="0" smtClean="0"/>
              <a:t>Οργάνωση </a:t>
            </a:r>
            <a:r>
              <a:rPr lang="el-GR" sz="3200" u="sng" dirty="0"/>
              <a:t>τάξης</a:t>
            </a:r>
            <a:r>
              <a:rPr lang="el-GR" sz="3200" dirty="0" smtClean="0"/>
              <a:t>: </a:t>
            </a:r>
            <a:r>
              <a:rPr lang="el-GR" sz="2900" dirty="0"/>
              <a:t>Εργασία σε ομάδες </a:t>
            </a:r>
            <a:endParaRPr lang="el-GR" sz="2900" dirty="0" smtClean="0"/>
          </a:p>
          <a:p>
            <a:pPr lvl="1">
              <a:buFont typeface="Arial" pitchFamily="34" charset="0"/>
              <a:buChar char="•"/>
            </a:pPr>
            <a:r>
              <a:rPr lang="el-GR" sz="3200" u="sng" dirty="0" smtClean="0"/>
              <a:t>Ρόλος </a:t>
            </a:r>
            <a:r>
              <a:rPr lang="el-GR" sz="3200" u="sng" dirty="0"/>
              <a:t>του διδάσκοντα</a:t>
            </a:r>
            <a:r>
              <a:rPr lang="el-GR" sz="3200" dirty="0"/>
              <a:t>: Ο ρόλος του/της εκπαιδευτικού είναι  διδακτικός, συντονιστικός και </a:t>
            </a:r>
            <a:r>
              <a:rPr lang="el-GR" sz="3200" dirty="0" err="1"/>
              <a:t>διευκολυντικός</a:t>
            </a:r>
            <a:r>
              <a:rPr lang="el-GR" sz="3200" dirty="0"/>
              <a:t>. Όπου απαιτείται τονίζει την ορθή τήρηση των οδηγιών για την ακολουθία των βημάτων και την επιτυχή εξέλιξη των πειραμάτων, ενθαρρύνει και υποστηρίζει τα  παιδιά να πειραματιστούν. Επεξηγεί τον τρόπο λήψης και καταγραφής των μετρήσεων και αναλύει –όπου και όταν χρειάζεται – το πεδίο των υπολογισμών. Καταγράφει σε συνολικό/συγκριτικό πίνακα μετρήσεων τις μετρήσεις των ομάδων. Η καταγραφή γίνεται στον πίνακα της τάξης ή σε εμφανές λογιστικό φύλλο, σε </a:t>
            </a:r>
            <a:r>
              <a:rPr lang="el-GR" sz="3200" dirty="0" err="1"/>
              <a:t>βιντεοπροβολέα</a:t>
            </a:r>
            <a:r>
              <a:rPr lang="el-GR" sz="3200" dirty="0"/>
              <a:t>.</a:t>
            </a:r>
            <a:r>
              <a:rPr lang="el-GR" sz="3200" dirty="0" smtClean="0"/>
              <a:t>	</a:t>
            </a:r>
            <a:r>
              <a:rPr lang="el-GR" sz="2400" dirty="0" smtClean="0"/>
              <a:t>																										</a:t>
            </a:r>
          </a:p>
        </p:txBody>
      </p:sp>
    </p:spTree>
    <p:extLst>
      <p:ext uri="{BB962C8B-B14F-4D97-AF65-F5344CB8AC3E}">
        <p14:creationId xmlns:p14="http://schemas.microsoft.com/office/powerpoint/2010/main" val="3770435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16</a:t>
            </a:fld>
            <a:endParaRPr lang="en-US" dirty="0"/>
          </a:p>
        </p:txBody>
      </p:sp>
      <p:sp>
        <p:nvSpPr>
          <p:cNvPr id="7" name="Content Placeholder 6"/>
          <p:cNvSpPr>
            <a:spLocks noGrp="1"/>
          </p:cNvSpPr>
          <p:nvPr>
            <p:ph sz="half" idx="2"/>
          </p:nvPr>
        </p:nvSpPr>
        <p:spPr/>
        <p:txBody>
          <a:bodyPr>
            <a:noAutofit/>
          </a:bodyPr>
          <a:lstStyle/>
          <a:p>
            <a:r>
              <a:rPr lang="el-GR" sz="1100" b="1" dirty="0"/>
              <a:t>ΔΡΑΣΤΗΡΙΟΤΗΤΑ  </a:t>
            </a:r>
            <a:r>
              <a:rPr lang="en-US" sz="1100" b="1" dirty="0" smtClean="0"/>
              <a:t>2</a:t>
            </a:r>
            <a:r>
              <a:rPr lang="el-GR" sz="1100" b="1" baseline="30000" dirty="0" smtClean="0"/>
              <a:t>η</a:t>
            </a:r>
            <a:r>
              <a:rPr lang="el-GR" sz="1100" b="1" dirty="0" smtClean="0"/>
              <a:t> </a:t>
            </a:r>
            <a:r>
              <a:rPr lang="el-GR" sz="1100" b="1" dirty="0"/>
              <a:t>: </a:t>
            </a:r>
            <a:r>
              <a:rPr lang="el-GR" sz="1050" b="1" dirty="0"/>
              <a:t>Η ΠΥΚΝΟΤΗΤΑ ΤΩΝ ΦΡΟΥΤΩΝ – ΕΡΓΑΣΤΗΡΙΑΚΗ </a:t>
            </a:r>
            <a:r>
              <a:rPr lang="el-GR" sz="1050" b="1" dirty="0" smtClean="0"/>
              <a:t>ΑΣΚΗΣΗ</a:t>
            </a:r>
          </a:p>
          <a:p>
            <a:r>
              <a:rPr lang="el-GR" sz="1200" u="sng" dirty="0" smtClean="0"/>
              <a:t>Σύνδεση </a:t>
            </a:r>
            <a:r>
              <a:rPr lang="el-GR" sz="1200" u="sng" dirty="0"/>
              <a:t>με τον διδακτικό στόχο</a:t>
            </a:r>
            <a:r>
              <a:rPr lang="el-GR" sz="1200" dirty="0"/>
              <a:t>: </a:t>
            </a:r>
            <a:r>
              <a:rPr lang="el-GR" sz="1200" dirty="0" smtClean="0"/>
              <a:t>Οι </a:t>
            </a:r>
            <a:r>
              <a:rPr lang="el-GR" sz="1200" dirty="0"/>
              <a:t>μαθητές/</a:t>
            </a:r>
            <a:r>
              <a:rPr lang="el-GR" sz="1200" dirty="0" err="1"/>
              <a:t>τριες</a:t>
            </a:r>
            <a:r>
              <a:rPr lang="el-GR" sz="1200" dirty="0"/>
              <a:t> να μπορούν:</a:t>
            </a:r>
          </a:p>
          <a:p>
            <a:pPr lvl="1">
              <a:buFont typeface="Arial" pitchFamily="34" charset="0"/>
              <a:buChar char="•"/>
            </a:pPr>
            <a:r>
              <a:rPr lang="el-GR" sz="1200" dirty="0"/>
              <a:t>Με την εφαρμογή της εκπαιδευτικής πρακτικής τη 2η ώρα που είναι εργαστηριακού χαρακτήρα, αναμένεται οι μαθητές/</a:t>
            </a:r>
            <a:r>
              <a:rPr lang="el-GR" sz="1200" dirty="0" err="1"/>
              <a:t>τριες</a:t>
            </a:r>
            <a:r>
              <a:rPr lang="el-GR" sz="1200" dirty="0"/>
              <a:t> να μπορούν </a:t>
            </a:r>
          </a:p>
          <a:p>
            <a:pPr lvl="1">
              <a:buFont typeface="Arial" pitchFamily="34" charset="0"/>
              <a:buChar char="•"/>
            </a:pPr>
            <a:r>
              <a:rPr lang="el-GR" sz="1200" dirty="0"/>
              <a:t>-να ορίζουν την πυκνότητα ως φυσικό μέγεθος</a:t>
            </a:r>
          </a:p>
          <a:p>
            <a:pPr lvl="1">
              <a:buFont typeface="Arial" pitchFamily="34" charset="0"/>
              <a:buChar char="•"/>
            </a:pPr>
            <a:r>
              <a:rPr lang="el-GR" sz="1200" dirty="0"/>
              <a:t>-να περιγράφουν τρόπους υπολογισμού της πυκνότητας</a:t>
            </a:r>
          </a:p>
          <a:p>
            <a:pPr lvl="1">
              <a:buFont typeface="Arial" pitchFamily="34" charset="0"/>
              <a:buChar char="•"/>
            </a:pPr>
            <a:r>
              <a:rPr lang="el-GR" sz="1200" dirty="0"/>
              <a:t>-να διακρίνουν τη διαφορά μεταξύ μάζας, βάρους και όγκου</a:t>
            </a:r>
          </a:p>
          <a:p>
            <a:pPr lvl="1">
              <a:buFont typeface="Arial" pitchFamily="34" charset="0"/>
              <a:buChar char="•"/>
            </a:pPr>
            <a:r>
              <a:rPr lang="el-GR" sz="1200" dirty="0"/>
              <a:t>-να υπολογίζουν  την πυκνότητα ενός υλικού με τη μέτρηση της μάζας και του όγκου του </a:t>
            </a:r>
          </a:p>
          <a:p>
            <a:pPr lvl="1">
              <a:buFont typeface="Arial" pitchFamily="34" charset="0"/>
              <a:buChar char="•"/>
            </a:pPr>
            <a:r>
              <a:rPr lang="el-GR" sz="1200" dirty="0"/>
              <a:t>-να συγκρίνουν την πυκνότητα δύο υλικών</a:t>
            </a:r>
          </a:p>
          <a:p>
            <a:pPr lvl="1">
              <a:buFont typeface="Arial" pitchFamily="34" charset="0"/>
              <a:buChar char="•"/>
            </a:pPr>
            <a:r>
              <a:rPr lang="el-GR" sz="1200" dirty="0"/>
              <a:t>-να ταξινομούν υλικά σε σειρά π.χ. αυξανόμενης πυκνότητας</a:t>
            </a:r>
          </a:p>
          <a:p>
            <a:pPr lvl="1">
              <a:buFont typeface="Arial" pitchFamily="34" charset="0"/>
              <a:buChar char="•"/>
            </a:pPr>
            <a:r>
              <a:rPr lang="el-GR" sz="1200" dirty="0"/>
              <a:t>-να αρχίσουν να ενεργούν με στόχο τη βελτίωση της διατροφής τους για την προάσπιση της σωματικής και της ψυχικής τους υγείας</a:t>
            </a:r>
          </a:p>
          <a:p>
            <a:pPr lvl="1">
              <a:buFont typeface="Arial" pitchFamily="34" charset="0"/>
              <a:buChar char="•"/>
            </a:pPr>
            <a:r>
              <a:rPr lang="el-GR" sz="1200" dirty="0"/>
              <a:t>-να συμβάλουν στην τροποποίηση των διατροφικών συμπεριφορών του άμεσου περιβάλλοντός τους</a:t>
            </a:r>
          </a:p>
          <a:p>
            <a:pPr lvl="1">
              <a:buFont typeface="Arial" pitchFamily="34" charset="0"/>
              <a:buChar char="•"/>
            </a:pPr>
            <a:r>
              <a:rPr lang="el-GR" sz="1200" dirty="0"/>
              <a:t>Τέλος, οι μαθητές/</a:t>
            </a:r>
            <a:r>
              <a:rPr lang="el-GR" sz="1200" dirty="0" err="1"/>
              <a:t>τριες</a:t>
            </a:r>
            <a:r>
              <a:rPr lang="el-GR" sz="1200" dirty="0"/>
              <a:t> να καλλιεργήσουν και να υιοθετήσουν:</a:t>
            </a:r>
          </a:p>
          <a:p>
            <a:pPr lvl="1">
              <a:buFont typeface="Arial" pitchFamily="34" charset="0"/>
              <a:buChar char="•"/>
            </a:pPr>
            <a:r>
              <a:rPr lang="el-GR" sz="1200" dirty="0"/>
              <a:t>- κριτική σκέψη</a:t>
            </a:r>
          </a:p>
          <a:p>
            <a:pPr lvl="1">
              <a:buFont typeface="Arial" pitchFamily="34" charset="0"/>
              <a:buChar char="•"/>
            </a:pPr>
            <a:r>
              <a:rPr lang="el-GR" sz="1200" dirty="0"/>
              <a:t>- πνεύμα συνεργασίας και κοινωνικής διαπραγμάτευσης</a:t>
            </a:r>
          </a:p>
          <a:p>
            <a:pPr lvl="1">
              <a:buFont typeface="Arial" pitchFamily="34" charset="0"/>
              <a:buChar char="•"/>
            </a:pPr>
            <a:r>
              <a:rPr lang="el-GR" sz="1200" dirty="0"/>
              <a:t>- διαδικασίες </a:t>
            </a:r>
            <a:r>
              <a:rPr lang="el-GR" sz="1200" dirty="0" err="1"/>
              <a:t>αναστοχασμού</a:t>
            </a:r>
            <a:r>
              <a:rPr lang="el-GR" sz="1200" dirty="0"/>
              <a:t> ατομικού και συνεργατικού</a:t>
            </a:r>
          </a:p>
          <a:p>
            <a:pPr lvl="1">
              <a:buFont typeface="Arial" pitchFamily="34" charset="0"/>
              <a:buChar char="•"/>
            </a:pPr>
            <a:r>
              <a:rPr lang="el-GR" sz="1200" dirty="0"/>
              <a:t>- υπευθυνότητα και συνέπεια ως προς τον ρόλο που έχουν αναλάβει</a:t>
            </a:r>
          </a:p>
          <a:p>
            <a:pPr lvl="1">
              <a:buFont typeface="Arial" pitchFamily="34" charset="0"/>
              <a:buChar char="•"/>
            </a:pPr>
            <a:r>
              <a:rPr lang="el-GR" sz="1200" dirty="0"/>
              <a:t>- </a:t>
            </a:r>
            <a:r>
              <a:rPr lang="el-GR" sz="1200" dirty="0" err="1"/>
              <a:t>ενσυναίσθηση</a:t>
            </a:r>
            <a:r>
              <a:rPr lang="el-GR" sz="1200" dirty="0"/>
              <a:t>, αλληλοσεβασμό και αλληλοκατανόηση</a:t>
            </a:r>
            <a:r>
              <a:rPr lang="el-GR" sz="1200" dirty="0" smtClean="0"/>
              <a:t>.</a:t>
            </a:r>
            <a:endParaRPr lang="el-GR" sz="1200" dirty="0"/>
          </a:p>
        </p:txBody>
      </p:sp>
    </p:spTree>
    <p:extLst>
      <p:ext uri="{BB962C8B-B14F-4D97-AF65-F5344CB8AC3E}">
        <p14:creationId xmlns:p14="http://schemas.microsoft.com/office/powerpoint/2010/main" val="27672103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0" y="2975675"/>
            <a:ext cx="9144000" cy="2121008"/>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17</a:t>
            </a:fld>
            <a:endParaRPr lang="en-US" dirty="0"/>
          </a:p>
        </p:txBody>
      </p:sp>
      <p:sp>
        <p:nvSpPr>
          <p:cNvPr id="24" name="Content Placeholder 23"/>
          <p:cNvSpPr>
            <a:spLocks noGrp="1"/>
          </p:cNvSpPr>
          <p:nvPr>
            <p:ph sz="quarter" idx="14"/>
          </p:nvPr>
        </p:nvSpPr>
        <p:spPr>
          <a:xfrm>
            <a:off x="4050404" y="1118017"/>
            <a:ext cx="4868870" cy="3549667"/>
          </a:xfrm>
        </p:spPr>
        <p:txBody>
          <a:bodyPr>
            <a:noAutofit/>
          </a:bodyPr>
          <a:lstStyle/>
          <a:p>
            <a:pPr marL="0" lvl="2" indent="0">
              <a:buNone/>
            </a:pPr>
            <a:r>
              <a:rPr lang="el-GR" sz="2400" dirty="0"/>
              <a:t>Χρησιμοποιήθηκε το φύλλο εργασίας της διδακτικής πρακτικής </a:t>
            </a:r>
            <a:r>
              <a:rPr lang="el-GR" sz="2400" u="sng" dirty="0">
                <a:hlinkClick r:id="rId2"/>
              </a:rPr>
              <a:t>http://photodentro.edu.gr/ugc/r/8525/1047</a:t>
            </a:r>
            <a:endParaRPr lang="el-GR" sz="2400" dirty="0"/>
          </a:p>
          <a:p>
            <a:pPr marL="0" lvl="2" indent="0">
              <a:buNone/>
            </a:pPr>
            <a:endParaRPr lang="el-GR" sz="1000" dirty="0"/>
          </a:p>
        </p:txBody>
      </p:sp>
      <p:sp>
        <p:nvSpPr>
          <p:cNvPr id="4" name="TextBox 3"/>
          <p:cNvSpPr txBox="1"/>
          <p:nvPr/>
        </p:nvSpPr>
        <p:spPr>
          <a:xfrm>
            <a:off x="592427" y="390728"/>
            <a:ext cx="6915955" cy="461665"/>
          </a:xfrm>
          <a:prstGeom prst="rect">
            <a:avLst/>
          </a:prstGeom>
          <a:noFill/>
        </p:spPr>
        <p:txBody>
          <a:bodyPr wrap="square" rtlCol="0">
            <a:spAutoFit/>
          </a:bodyPr>
          <a:lstStyle/>
          <a:p>
            <a:pPr algn="ctr"/>
            <a:r>
              <a:rPr lang="el-GR" sz="2400" dirty="0" smtClean="0"/>
              <a:t>Ψηφιακό Εκπαιδευτικό Περιεχόμενο:</a:t>
            </a:r>
            <a:endParaRPr lang="el-GR" sz="2400"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35" y="852393"/>
            <a:ext cx="3676650" cy="4244290"/>
          </a:xfrm>
          <a:prstGeom prst="rect">
            <a:avLst/>
          </a:prstGeom>
        </p:spPr>
      </p:pic>
    </p:spTree>
    <p:extLst>
      <p:ext uri="{BB962C8B-B14F-4D97-AF65-F5344CB8AC3E}">
        <p14:creationId xmlns:p14="http://schemas.microsoft.com/office/powerpoint/2010/main" val="1510805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18</a:t>
            </a:fld>
            <a:endParaRPr lang="en-US" dirty="0"/>
          </a:p>
        </p:txBody>
      </p:sp>
      <p:sp>
        <p:nvSpPr>
          <p:cNvPr id="10" name="Content Placeholder 9"/>
          <p:cNvSpPr>
            <a:spLocks noGrp="1"/>
          </p:cNvSpPr>
          <p:nvPr>
            <p:ph sz="half" idx="2"/>
          </p:nvPr>
        </p:nvSpPr>
        <p:spPr/>
        <p:txBody>
          <a:bodyPr>
            <a:normAutofit fontScale="47500" lnSpcReduction="20000"/>
          </a:bodyPr>
          <a:lstStyle/>
          <a:p>
            <a:pPr marL="0" indent="0">
              <a:lnSpc>
                <a:spcPct val="120000"/>
              </a:lnSpc>
              <a:spcBef>
                <a:spcPts val="0"/>
              </a:spcBef>
            </a:pPr>
            <a:r>
              <a:rPr lang="el-GR" sz="3400" u="sng" dirty="0"/>
              <a:t>Περιγραφή</a:t>
            </a:r>
            <a:r>
              <a:rPr lang="el-GR" sz="3400" dirty="0"/>
              <a:t>: Τη 2η διδακτική ώρα, οι ίδιες μαθητικές ομάδες, στο σχολικό εργαστήριο Φυσικών Επιστημών ή, όπως συνέβη στην περίπτωση αυτή, ελλείψει εργαστηρίου στη σχολική αίθουσα, εκτελούν την εργαστηριακή άσκηση, λαμβάνουν μετρήσεις τις οποίες επεξεργάζονται, συζητούν και καταλήγουν σε συμπεράσματα βάσει του φύλλου εργασίας τους .</a:t>
            </a:r>
          </a:p>
          <a:p>
            <a:pPr marL="0" indent="0">
              <a:lnSpc>
                <a:spcPct val="120000"/>
              </a:lnSpc>
              <a:spcBef>
                <a:spcPts val="0"/>
              </a:spcBef>
            </a:pPr>
            <a:r>
              <a:rPr lang="el-GR" sz="3400" dirty="0"/>
              <a:t>Οι μαθητές/</a:t>
            </a:r>
            <a:r>
              <a:rPr lang="el-GR" sz="3400" dirty="0" err="1"/>
              <a:t>τριες</a:t>
            </a:r>
            <a:r>
              <a:rPr lang="el-GR" sz="3400" dirty="0"/>
              <a:t>  κάθε ομάδας  εκτελούν την εργαστηριακή άσκηση του προσδιορισμού της πυκνότητας, ακολουθώντας τις οδηγίες του αντίστοιχου φύλλου εργασίας http://photodentro.edu.gr/ugc/r/8525/1047. Χρησιμοποιούν  τα κατάλληλα υλικά (το φρούτο που αντιστοιχεί στην ομάδα τους και φυσικό χυμό του φρούτου αυτού), σκεύη και όργανα (ζυγό, ογκομετρικό κύλινδρο, ποτήρι ζέσεως). Καταγράφουν τις μετρήσεις και τις παρατηρήσεις τους στο φύλλο εργασίας (βλ. Παράρτημα). Υπολογίζουν την πυκνότητα του φυσικού χυμού που τους δίνεται και την πυκνότητα του φρούτου της ομάδας τους και καταγράφουν τα αποτελέσματα. </a:t>
            </a:r>
          </a:p>
          <a:p>
            <a:pPr marL="0" indent="0">
              <a:lnSpc>
                <a:spcPct val="120000"/>
              </a:lnSpc>
              <a:spcBef>
                <a:spcPts val="0"/>
              </a:spcBef>
            </a:pPr>
            <a:r>
              <a:rPr lang="el-GR" sz="3400" dirty="0"/>
              <a:t>Ως επιβράβευση, επιτρέπεται να γευτούν τα φρούτα της ομάδας τους και να απολαύσουν μέρος των χυμών, κάτι που ενθουσίασε ιδιαίτερα, όλα τα παιδιά!</a:t>
            </a:r>
          </a:p>
          <a:p>
            <a:pPr marL="0" lvl="1" indent="0">
              <a:buNone/>
            </a:pPr>
            <a:endParaRPr lang="el-GR" sz="2400" dirty="0"/>
          </a:p>
        </p:txBody>
      </p:sp>
    </p:spTree>
    <p:extLst>
      <p:ext uri="{BB962C8B-B14F-4D97-AF65-F5344CB8AC3E}">
        <p14:creationId xmlns:p14="http://schemas.microsoft.com/office/powerpoint/2010/main" val="279191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19</a:t>
            </a:fld>
            <a:endParaRPr lang="en-US" dirty="0"/>
          </a:p>
        </p:txBody>
      </p:sp>
      <p:sp>
        <p:nvSpPr>
          <p:cNvPr id="10" name="Content Placeholder 9"/>
          <p:cNvSpPr>
            <a:spLocks noGrp="1"/>
          </p:cNvSpPr>
          <p:nvPr>
            <p:ph sz="half" idx="2"/>
          </p:nvPr>
        </p:nvSpPr>
        <p:spPr/>
        <p:txBody>
          <a:bodyPr>
            <a:normAutofit fontScale="62500" lnSpcReduction="20000"/>
          </a:bodyPr>
          <a:lstStyle/>
          <a:p>
            <a:pPr marL="0" indent="0">
              <a:lnSpc>
                <a:spcPct val="120000"/>
              </a:lnSpc>
              <a:spcBef>
                <a:spcPts val="0"/>
              </a:spcBef>
            </a:pPr>
            <a:r>
              <a:rPr lang="el-GR" sz="3400" u="sng" dirty="0"/>
              <a:t>Αποτελέσματα της δραστηριότητας</a:t>
            </a:r>
            <a:r>
              <a:rPr lang="el-GR" sz="3400" dirty="0" smtClean="0"/>
              <a:t> : </a:t>
            </a:r>
            <a:r>
              <a:rPr lang="el-GR" sz="3400" dirty="0"/>
              <a:t>Οι προαναφερθέντες στόχοι φαίνεται ότι επιτεύχθηκαν σε ιδιαίτερα σημαντικό βαθμό: Οι μαθητές/</a:t>
            </a:r>
            <a:r>
              <a:rPr lang="el-GR" sz="3400" dirty="0" err="1"/>
              <a:t>τριες</a:t>
            </a:r>
            <a:r>
              <a:rPr lang="el-GR" sz="3400" dirty="0"/>
              <a:t> συμπεριφέρθηκαν με προσοχή, συνέπεια και υπευθυνότητα στις ομάδες τους. Χρησιμοποίησαν άριστα τα πειραματικά σκεύη, πειραματίστηκαν, έλαβαν μετρήσεις, έκαναν υπολογισμούς και κατέληξαν σε αριθμητικά αποτελέσματα. Σύγκριναν τις μετρήσεις τους και εντυπωσιάστηκαν από τις ομοιότητες και τις διαφορές που υπολόγισαν στις τιμές πυκνότητας των φρούτων. Γεύτηκαν με ιδιαίτερη ευχαρίστηση τους χυμούς και τα φρούτα που αντιστοιχούσαν στις ομάδες, αλλά προέβησαν και σε … ανταλλαγές φρούτων μεταξύ των ομάδων, με θετικά σχόλια για τα φρούτα και τους χυμούς! </a:t>
            </a:r>
            <a:endParaRPr lang="el-GR" sz="2400" dirty="0"/>
          </a:p>
        </p:txBody>
      </p:sp>
    </p:spTree>
    <p:extLst>
      <p:ext uri="{BB962C8B-B14F-4D97-AF65-F5344CB8AC3E}">
        <p14:creationId xmlns:p14="http://schemas.microsoft.com/office/powerpoint/2010/main" val="445574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solidFill>
            <a:srgbClr val="FFFFFF">
              <a:alpha val="34118"/>
            </a:srgbClr>
          </a:solidFill>
        </p:spPr>
        <p:txBody>
          <a:bodyPr/>
          <a:lstStyle/>
          <a:p>
            <a:r>
              <a:rPr lang="el-GR" dirty="0" smtClean="0"/>
              <a:t>ΣΥΝΤΟΜΗ ΠΕΡΙΓΡΑΦΗ</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2</a:t>
            </a:fld>
            <a:endParaRPr lang="en-US" dirty="0"/>
          </a:p>
        </p:txBody>
      </p:sp>
      <p:sp>
        <p:nvSpPr>
          <p:cNvPr id="12" name="Content Placeholder 11"/>
          <p:cNvSpPr>
            <a:spLocks noGrp="1"/>
          </p:cNvSpPr>
          <p:nvPr>
            <p:ph sz="half" idx="2"/>
          </p:nvPr>
        </p:nvSpPr>
        <p:spPr>
          <a:xfrm>
            <a:off x="557213" y="464024"/>
            <a:ext cx="8027229" cy="4634665"/>
          </a:xfrm>
        </p:spPr>
        <p:txBody>
          <a:bodyPr>
            <a:noAutofit/>
          </a:bodyPr>
          <a:lstStyle/>
          <a:p>
            <a:pPr lvl="2">
              <a:buFont typeface="Arial" pitchFamily="34" charset="0"/>
              <a:buChar char="•"/>
            </a:pPr>
            <a:r>
              <a:rPr lang="el-GR" sz="1300" dirty="0"/>
              <a:t>Ως προς το </a:t>
            </a:r>
            <a:r>
              <a:rPr lang="el-GR" sz="1300" b="1" dirty="0"/>
              <a:t>θέμα</a:t>
            </a:r>
            <a:r>
              <a:rPr lang="el-GR" sz="1300" dirty="0"/>
              <a:t>, η διδακτική πρακτική, αντλώντας υλικό από διδακτικές ενότητες της Φυσικής και της Αγωγής Υγείας, μελετά και προτείνει διδακτική προσέγγιση  με διεπιστημονικά έως ολιστικά  χαρακτηριστικά: Οι μαθητές/</a:t>
            </a:r>
            <a:r>
              <a:rPr lang="el-GR" sz="1300" dirty="0" err="1"/>
              <a:t>τριες</a:t>
            </a:r>
            <a:r>
              <a:rPr lang="el-GR" sz="1300" dirty="0"/>
              <a:t> διδάσκονται την έννοια της πυκνότητας και τον τρόπο πειραματικού προσδιορισμού της. Παράλληλα, μελετούν και διαπιστώνουν την υψηλή διατροφική αξία φρούτων και φυσικών χυμών, αποκτώντας βιωματικές γνώσεις και θεμελιώνοντας το πλαίσιο εφαρμογής μιας ισορροπημένης διατροφής. Εκκινεί από το </a:t>
            </a:r>
            <a:r>
              <a:rPr lang="el-GR" sz="1300" b="1" dirty="0"/>
              <a:t>σκεπτικό</a:t>
            </a:r>
            <a:r>
              <a:rPr lang="el-GR" sz="1300" dirty="0"/>
              <a:t> της ευαισθητοποίησης παιδιών και εφήβων σε θέματα διατροφικής αγωγής, δεδομένου του </a:t>
            </a:r>
            <a:r>
              <a:rPr lang="el-GR" sz="1300" dirty="0" err="1"/>
              <a:t>επιπολασμού</a:t>
            </a:r>
            <a:r>
              <a:rPr lang="el-GR" sz="1300" dirty="0"/>
              <a:t> της παχυσαρκίας και της κατάταξης των Ελληνόπουλων στα πλέον παχύσαρκα παιδιά της Ευρώπης. Διαπνέεται από τη διαπίστωση ότι η προσπάθεια αλλαγής της διατροφικής συμπεριφοράς των παιδιών και των εφήβων, για να είναι αποτελεσματική, πρέπει να είναι διαρκής, συντονισμένη, ευρεία και </a:t>
            </a:r>
            <a:r>
              <a:rPr lang="el-GR" sz="1300" dirty="0" err="1"/>
              <a:t>στοχευμένη</a:t>
            </a:r>
            <a:r>
              <a:rPr lang="el-GR" sz="1300" dirty="0"/>
              <a:t>.</a:t>
            </a:r>
          </a:p>
          <a:p>
            <a:pPr lvl="2">
              <a:buFont typeface="Arial" pitchFamily="34" charset="0"/>
              <a:buChar char="•"/>
            </a:pPr>
            <a:r>
              <a:rPr lang="el-GR" sz="1300" dirty="0" smtClean="0"/>
              <a:t>Οι </a:t>
            </a:r>
            <a:r>
              <a:rPr lang="el-GR" sz="1300" dirty="0"/>
              <a:t>μαθητές/</a:t>
            </a:r>
            <a:r>
              <a:rPr lang="el-GR" sz="1300" dirty="0" err="1"/>
              <a:t>τριες</a:t>
            </a:r>
            <a:r>
              <a:rPr lang="el-GR" sz="1300" dirty="0"/>
              <a:t> καλούνται να αναζητήσουν πληροφορίες σε προεπιλεγμένους από τον/την εκπαιδευτικό </a:t>
            </a:r>
            <a:r>
              <a:rPr lang="el-GR" sz="1300" dirty="0" err="1"/>
              <a:t>ιστότοπους</a:t>
            </a:r>
            <a:r>
              <a:rPr lang="el-GR" sz="1300" dirty="0"/>
              <a:t>, αξιοποιώντας την εφαρμογή της ιστοεξερεύνησης  </a:t>
            </a:r>
            <a:r>
              <a:rPr lang="en-US" sz="1300" dirty="0">
                <a:hlinkClick r:id="rId3"/>
              </a:rPr>
              <a:t>http://</a:t>
            </a:r>
            <a:r>
              <a:rPr lang="en-US" sz="1300" dirty="0" smtClean="0">
                <a:hlinkClick r:id="rId3"/>
              </a:rPr>
              <a:t>photodentro.edu.gr/v/item/ugc/8525/1048</a:t>
            </a:r>
            <a:r>
              <a:rPr lang="el-GR" sz="1300" dirty="0" smtClean="0"/>
              <a:t> </a:t>
            </a:r>
            <a:r>
              <a:rPr lang="el-GR" sz="1300" dirty="0" smtClean="0"/>
              <a:t>, </a:t>
            </a:r>
            <a:r>
              <a:rPr lang="el-GR" sz="1300" dirty="0" smtClean="0"/>
              <a:t>ή</a:t>
            </a:r>
            <a:r>
              <a:rPr lang="el-GR" sz="1300" dirty="0"/>
              <a:t>, εναλλακτικά από την  πλατφόρμα e-</a:t>
            </a:r>
            <a:r>
              <a:rPr lang="el-GR" sz="1300" dirty="0" err="1"/>
              <a:t>me</a:t>
            </a:r>
            <a:r>
              <a:rPr lang="el-GR" sz="1300" dirty="0"/>
              <a:t> ( https://e-me.edu.gr / στο https://e-me.edu.gr/groups/frouitsanddensity  </a:t>
            </a:r>
            <a:r>
              <a:rPr lang="el-GR" sz="1300" dirty="0" smtClean="0"/>
              <a:t>), </a:t>
            </a:r>
            <a:r>
              <a:rPr lang="el-GR" sz="1300" dirty="0"/>
              <a:t>διατυπώνουν και παρουσιάζουν δικά τους κείμενα για την προβολή των πλεονεκτημάτων της κατανάλωσης φρούτων. Υλοποιούν πειράματα υπολογισμού της πυκνότητας υγρών (χυμών) και στερεών (φρούτων) και εξοικειώνονται με την εργαστηριακή πρακτική, ενώ παράλληλα εγκαταλείπουν τις αντίστοιχες </a:t>
            </a:r>
            <a:r>
              <a:rPr lang="el-GR" sz="1300" b="1" dirty="0"/>
              <a:t>προϋπάρχουσες αντιλήψεις</a:t>
            </a:r>
            <a:r>
              <a:rPr lang="el-GR" sz="1300" dirty="0"/>
              <a:t>, </a:t>
            </a:r>
            <a:r>
              <a:rPr lang="el-GR" sz="1300" dirty="0" smtClean="0"/>
              <a:t>ως </a:t>
            </a:r>
            <a:r>
              <a:rPr lang="el-GR" sz="1300" dirty="0"/>
              <a:t>ανυπόστατες. Ακολουθούν τις υποδείξεις του/της εκπαιδευτικού και </a:t>
            </a:r>
            <a:r>
              <a:rPr lang="el-GR" sz="1300" b="1" dirty="0"/>
              <a:t>συνεργάζονται πρόθυμα με τον/την εκπαιδευτικό</a:t>
            </a:r>
            <a:r>
              <a:rPr lang="el-GR" sz="1300" dirty="0"/>
              <a:t>. Δείχνουν ιδιαίτερο ενδιαφέρον για τα φρούτα της εργαστηριακής άσκησης (μήλο, μπανάνα, αχλάδι, πορτοκάλι) και τους χυμούς τους και αυξημένη όρεξη να τα καταναλώσουν, δηλώνοντας μάλιστα ότι … </a:t>
            </a:r>
            <a:r>
              <a:rPr lang="el-GR" sz="1300" dirty="0" smtClean="0"/>
              <a:t>«πρώτη </a:t>
            </a:r>
            <a:r>
              <a:rPr lang="el-GR" sz="1300" dirty="0"/>
              <a:t>φορά </a:t>
            </a:r>
            <a:r>
              <a:rPr lang="el-GR" sz="1300" dirty="0" smtClean="0"/>
              <a:t>δοκιμάζουν» </a:t>
            </a:r>
            <a:r>
              <a:rPr lang="el-GR" sz="1300" dirty="0"/>
              <a:t>κάποια από αυτά.</a:t>
            </a:r>
          </a:p>
        </p:txBody>
      </p:sp>
    </p:spTree>
    <p:extLst>
      <p:ext uri="{BB962C8B-B14F-4D97-AF65-F5344CB8AC3E}">
        <p14:creationId xmlns:p14="http://schemas.microsoft.com/office/powerpoint/2010/main" val="2233531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20</a:t>
            </a:fld>
            <a:endParaRPr lang="en-US" dirty="0"/>
          </a:p>
        </p:txBody>
      </p:sp>
      <p:sp>
        <p:nvSpPr>
          <p:cNvPr id="7" name="Content Placeholder 6"/>
          <p:cNvSpPr>
            <a:spLocks noGrp="1"/>
          </p:cNvSpPr>
          <p:nvPr>
            <p:ph sz="half" idx="2"/>
          </p:nvPr>
        </p:nvSpPr>
        <p:spPr/>
        <p:txBody>
          <a:bodyPr>
            <a:normAutofit fontScale="55000" lnSpcReduction="20000"/>
          </a:bodyPr>
          <a:lstStyle/>
          <a:p>
            <a:r>
              <a:rPr lang="el-GR" sz="3600" b="1" dirty="0"/>
              <a:t>ΔΡΑΣΤΗΡΙΟΤΗΤΑ  </a:t>
            </a:r>
            <a:r>
              <a:rPr lang="el-GR" sz="3600" b="1" dirty="0" smtClean="0"/>
              <a:t>3</a:t>
            </a:r>
            <a:r>
              <a:rPr lang="el-GR" sz="3600" b="1" baseline="30000" dirty="0" smtClean="0"/>
              <a:t>η</a:t>
            </a:r>
            <a:r>
              <a:rPr lang="el-GR" sz="3600" b="1" dirty="0" smtClean="0"/>
              <a:t> </a:t>
            </a:r>
            <a:r>
              <a:rPr lang="el-GR" sz="3600" b="1" dirty="0"/>
              <a:t>: </a:t>
            </a:r>
            <a:r>
              <a:rPr lang="el-GR" sz="2900" b="1" dirty="0"/>
              <a:t>Συζήτηση - Παρουσίαση – Αξιολόγηση -  </a:t>
            </a:r>
            <a:r>
              <a:rPr lang="el-GR" sz="2900" b="1" dirty="0" err="1"/>
              <a:t>Αναστοχασμός</a:t>
            </a:r>
            <a:endParaRPr lang="el-GR" sz="2900" b="1" dirty="0" smtClean="0"/>
          </a:p>
          <a:p>
            <a:endParaRPr lang="el-GR" sz="1900" b="1" dirty="0"/>
          </a:p>
          <a:p>
            <a:pPr lvl="1">
              <a:buFont typeface="Arial" pitchFamily="34" charset="0"/>
              <a:buChar char="•"/>
            </a:pPr>
            <a:r>
              <a:rPr lang="el-GR" sz="3200" u="sng" dirty="0" smtClean="0"/>
              <a:t>Διάρκεια</a:t>
            </a:r>
            <a:r>
              <a:rPr lang="el-GR" sz="3200" dirty="0" smtClean="0"/>
              <a:t>:  </a:t>
            </a:r>
            <a:r>
              <a:rPr lang="el-GR" sz="3200" dirty="0"/>
              <a:t>1 διδακτική ώρα – Αν οι χρονικοί περιορισμοί το επιβάλλουν, μπορεί η ώρα αυτή να συγχωνευθεί στις δύο προηγούμενες</a:t>
            </a:r>
            <a:r>
              <a:rPr lang="el-GR" sz="3200" dirty="0" smtClean="0"/>
              <a:t>,</a:t>
            </a:r>
          </a:p>
          <a:p>
            <a:pPr lvl="1">
              <a:buFont typeface="Arial" pitchFamily="34" charset="0"/>
              <a:buChar char="•"/>
            </a:pPr>
            <a:r>
              <a:rPr lang="el-GR" sz="3200" u="sng" dirty="0" smtClean="0"/>
              <a:t>Είδος </a:t>
            </a:r>
            <a:r>
              <a:rPr lang="el-GR" sz="3200" u="sng" dirty="0"/>
              <a:t>δραστηριότητας</a:t>
            </a:r>
            <a:r>
              <a:rPr lang="el-GR" sz="3200" dirty="0"/>
              <a:t>: Παιχνίδι ρόλων, συζήτηση – αγώνες επιχειρηματολογίας “</a:t>
            </a:r>
            <a:r>
              <a:rPr lang="el-GR" sz="3200" dirty="0" err="1"/>
              <a:t>debate</a:t>
            </a:r>
            <a:r>
              <a:rPr lang="el-GR" sz="3200" dirty="0"/>
              <a:t>”, αξιολόγηση .</a:t>
            </a:r>
            <a:endParaRPr lang="el-GR" sz="3200" dirty="0" smtClean="0"/>
          </a:p>
          <a:p>
            <a:pPr lvl="1">
              <a:buFont typeface="Arial" pitchFamily="34" charset="0"/>
              <a:buChar char="•"/>
            </a:pPr>
            <a:r>
              <a:rPr lang="el-GR" sz="3200" u="sng" dirty="0" smtClean="0"/>
              <a:t>Οργάνωση </a:t>
            </a:r>
            <a:r>
              <a:rPr lang="el-GR" sz="3200" u="sng" dirty="0"/>
              <a:t>τάξης</a:t>
            </a:r>
            <a:r>
              <a:rPr lang="el-GR" sz="3200" dirty="0" smtClean="0"/>
              <a:t>: </a:t>
            </a:r>
            <a:r>
              <a:rPr lang="el-GR" sz="2900" dirty="0"/>
              <a:t>Εργασία σε ομάδες </a:t>
            </a:r>
            <a:endParaRPr lang="el-GR" sz="2900" dirty="0" smtClean="0"/>
          </a:p>
          <a:p>
            <a:pPr lvl="1">
              <a:buFont typeface="Arial" pitchFamily="34" charset="0"/>
              <a:buChar char="•"/>
            </a:pPr>
            <a:r>
              <a:rPr lang="el-GR" sz="3200" u="sng" dirty="0" smtClean="0"/>
              <a:t>Ρόλος </a:t>
            </a:r>
            <a:r>
              <a:rPr lang="el-GR" sz="3200" u="sng" dirty="0"/>
              <a:t>του διδάσκοντα</a:t>
            </a:r>
            <a:r>
              <a:rPr lang="el-GR" sz="3200" dirty="0"/>
              <a:t>: Ο ρόλος του/της εκπαιδευτικού είναι, όμοια με πριν,   διδακτικός, συντονιστικός και </a:t>
            </a:r>
            <a:r>
              <a:rPr lang="el-GR" sz="3200" dirty="0" err="1"/>
              <a:t>διευκολυντικός</a:t>
            </a:r>
            <a:r>
              <a:rPr lang="el-GR" sz="3200" dirty="0"/>
              <a:t>. Καθοδηγεί με τις αναγκαίες ερωτήσεις τη διαδικασία, ώστε να ολοκληρωθεί προς την επιθυμητή κατεύθυνση, να εμπεδωθούν οι νέες γνώσεις και να επιτευχθεί η αρχική </a:t>
            </a:r>
            <a:r>
              <a:rPr lang="el-GR" sz="3200" dirty="0" err="1"/>
              <a:t>στοχοθεσία</a:t>
            </a:r>
            <a:r>
              <a:rPr lang="el-GR" sz="3200" dirty="0"/>
              <a:t>.</a:t>
            </a:r>
            <a:r>
              <a:rPr lang="el-GR" sz="3200" dirty="0" smtClean="0"/>
              <a:t>	</a:t>
            </a:r>
            <a:r>
              <a:rPr lang="el-GR" sz="2400" dirty="0" smtClean="0"/>
              <a:t>																										</a:t>
            </a:r>
          </a:p>
        </p:txBody>
      </p:sp>
    </p:spTree>
    <p:extLst>
      <p:ext uri="{BB962C8B-B14F-4D97-AF65-F5344CB8AC3E}">
        <p14:creationId xmlns:p14="http://schemas.microsoft.com/office/powerpoint/2010/main" val="28032564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34269" y="5172501"/>
            <a:ext cx="6209731" cy="846162"/>
          </a:xfrm>
        </p:spPr>
        <p:txBody>
          <a:bodyPr/>
          <a:lstStyle/>
          <a:p>
            <a:r>
              <a:rPr lang="el-GR" sz="2400" dirty="0" smtClean="0"/>
              <a:t>ΑΝΑΛΥΤΙΚΗ ΠΕΡΙΓΡΑΦΗ </a:t>
            </a:r>
            <a:br>
              <a:rPr lang="el-GR" sz="2400" dirty="0" smtClean="0"/>
            </a:br>
            <a:r>
              <a:rPr lang="el-GR" sz="2400" dirty="0" smtClean="0"/>
              <a:t>ΤΗΣ ανοιχτησ εκπαιδευτικησ ΠΡΑΚΤΙΚΗΣ</a:t>
            </a:r>
            <a:endParaRPr lang="el-GR" sz="2400"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21</a:t>
            </a:fld>
            <a:endParaRPr lang="en-US" dirty="0"/>
          </a:p>
        </p:txBody>
      </p:sp>
      <p:sp>
        <p:nvSpPr>
          <p:cNvPr id="7" name="Content Placeholder 6"/>
          <p:cNvSpPr>
            <a:spLocks noGrp="1"/>
          </p:cNvSpPr>
          <p:nvPr>
            <p:ph sz="half" idx="2"/>
          </p:nvPr>
        </p:nvSpPr>
        <p:spPr/>
        <p:txBody>
          <a:bodyPr>
            <a:noAutofit/>
          </a:bodyPr>
          <a:lstStyle/>
          <a:p>
            <a:r>
              <a:rPr lang="el-GR" sz="1800" b="1" dirty="0"/>
              <a:t>ΔΡΑΣΤΗΡΙΟΤΗΤΑ </a:t>
            </a:r>
            <a:r>
              <a:rPr lang="el-GR" sz="1800" b="1" dirty="0" smtClean="0"/>
              <a:t>3</a:t>
            </a:r>
            <a:r>
              <a:rPr lang="el-GR" sz="1800" b="1" baseline="30000" dirty="0" smtClean="0"/>
              <a:t>η</a:t>
            </a:r>
            <a:r>
              <a:rPr lang="el-GR" sz="1800" b="1" dirty="0" smtClean="0"/>
              <a:t> </a:t>
            </a:r>
            <a:r>
              <a:rPr lang="el-GR" sz="1800" b="1" dirty="0"/>
              <a:t>: </a:t>
            </a:r>
            <a:r>
              <a:rPr lang="el-GR" sz="1600" b="1" dirty="0"/>
              <a:t>Συζήτηση - Παρουσίαση – Αξιολόγηση -  </a:t>
            </a:r>
            <a:r>
              <a:rPr lang="el-GR" sz="1600" b="1" dirty="0" err="1"/>
              <a:t>Αναστοχασμός</a:t>
            </a:r>
            <a:endParaRPr lang="el-GR" sz="1600" b="1" dirty="0" smtClean="0"/>
          </a:p>
          <a:p>
            <a:r>
              <a:rPr lang="el-GR" sz="2000" u="sng" dirty="0" smtClean="0"/>
              <a:t>Σύνδεση </a:t>
            </a:r>
            <a:r>
              <a:rPr lang="el-GR" sz="2000" u="sng" dirty="0"/>
              <a:t>με τον διδακτικό στόχο</a:t>
            </a:r>
            <a:r>
              <a:rPr lang="el-GR" sz="2000" dirty="0"/>
              <a:t>: Μετά την ολοκλήρωση της 3ης ώρας της  εκπαιδευτικής πρακτικής, αναμένεται οι μαθητές να έχουν κατακτήσει το σύνολο των αρχικών στόχων, όπως αυτοί καταγράφηκαν παραπάνω. Επιπλέον, επιθυμητή είναι η επιβεβαίωση της επίτευξης της </a:t>
            </a:r>
            <a:r>
              <a:rPr lang="el-GR" sz="2000" dirty="0" err="1"/>
              <a:t>στοχοθεσίας</a:t>
            </a:r>
            <a:r>
              <a:rPr lang="el-GR" sz="2000" dirty="0"/>
              <a:t>, η οποία στην φάση αυτή μπορεί να γίνει με την διαδικασία αξιολόγησης που θα επιλέξει ο/η διδάσκων/</a:t>
            </a:r>
            <a:r>
              <a:rPr lang="el-GR" sz="2000" dirty="0" err="1"/>
              <a:t>ουσα</a:t>
            </a:r>
            <a:r>
              <a:rPr lang="el-GR" sz="2000" dirty="0"/>
              <a:t> ανάλογα με τις κρατούσες συνθήκες. </a:t>
            </a:r>
          </a:p>
        </p:txBody>
      </p:sp>
    </p:spTree>
    <p:extLst>
      <p:ext uri="{BB962C8B-B14F-4D97-AF65-F5344CB8AC3E}">
        <p14:creationId xmlns:p14="http://schemas.microsoft.com/office/powerpoint/2010/main" val="13485367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ingle Corner Rectangle 9"/>
          <p:cNvSpPr/>
          <p:nvPr/>
        </p:nvSpPr>
        <p:spPr>
          <a:xfrm>
            <a:off x="0" y="2975675"/>
            <a:ext cx="9144000" cy="2121008"/>
          </a:xfrm>
          <a:prstGeom prst="round1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l-GR" dirty="0"/>
          </a:p>
        </p:txBody>
      </p:sp>
      <p:sp>
        <p:nvSpPr>
          <p:cNvPr id="20" name="Title 19"/>
          <p:cNvSpPr>
            <a:spLocks noGrp="1"/>
          </p:cNvSpPr>
          <p:nvPr>
            <p:ph type="title"/>
          </p:nvPr>
        </p:nvSpPr>
        <p:spPr/>
        <p:txBody>
          <a:bodyPr/>
          <a:lstStyle/>
          <a:p>
            <a:r>
              <a:rPr lang="el-GR" sz="2400" dirty="0"/>
              <a:t>ΑΝΑΛΥΤΙΚΗ ΠΕΡΙΓΡΑΦΗ </a:t>
            </a:r>
            <a:br>
              <a:rPr lang="el-GR" sz="2400" dirty="0"/>
            </a:br>
            <a:r>
              <a:rPr lang="el-GR" sz="2400" dirty="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3" name="Slide Number Placeholder 2"/>
          <p:cNvSpPr>
            <a:spLocks noGrp="1"/>
          </p:cNvSpPr>
          <p:nvPr>
            <p:ph type="sldNum" sz="quarter" idx="12"/>
          </p:nvPr>
        </p:nvSpPr>
        <p:spPr/>
        <p:txBody>
          <a:bodyPr/>
          <a:lstStyle/>
          <a:p>
            <a:fld id="{2754ED01-E2A0-4C1E-8E21-014B99041579}" type="slidenum">
              <a:rPr lang="en-US" smtClean="0"/>
              <a:pPr/>
              <a:t>22</a:t>
            </a:fld>
            <a:endParaRPr lang="en-US" dirty="0"/>
          </a:p>
        </p:txBody>
      </p:sp>
      <p:sp>
        <p:nvSpPr>
          <p:cNvPr id="24" name="Content Placeholder 23"/>
          <p:cNvSpPr>
            <a:spLocks noGrp="1"/>
          </p:cNvSpPr>
          <p:nvPr>
            <p:ph sz="quarter" idx="14"/>
          </p:nvPr>
        </p:nvSpPr>
        <p:spPr>
          <a:xfrm>
            <a:off x="4050404" y="1513803"/>
            <a:ext cx="4868870" cy="1666126"/>
          </a:xfrm>
        </p:spPr>
        <p:txBody>
          <a:bodyPr>
            <a:noAutofit/>
          </a:bodyPr>
          <a:lstStyle/>
          <a:p>
            <a:pPr marL="0" lvl="2" indent="0">
              <a:buNone/>
            </a:pPr>
            <a:r>
              <a:rPr lang="el-GR" sz="2400" dirty="0"/>
              <a:t>Χρησιμοποιήθηκε το φύλλο εργασίας της διδακτικής πρακτικής </a:t>
            </a:r>
            <a:r>
              <a:rPr lang="el-GR" sz="2400" u="sng" dirty="0">
                <a:hlinkClick r:id="rId2"/>
              </a:rPr>
              <a:t>http://</a:t>
            </a:r>
            <a:r>
              <a:rPr lang="el-GR" sz="2400" u="sng" dirty="0" smtClean="0">
                <a:hlinkClick r:id="rId2"/>
              </a:rPr>
              <a:t>photodentro.edu.gr/ugc/r/8525/1047</a:t>
            </a:r>
            <a:endParaRPr lang="el-GR" sz="2400" u="sng" dirty="0" smtClean="0"/>
          </a:p>
          <a:p>
            <a:pPr marL="0" lvl="2" indent="0">
              <a:buNone/>
            </a:pPr>
            <a:endParaRPr lang="el-GR" sz="2400" u="sng" dirty="0"/>
          </a:p>
          <a:p>
            <a:pPr marL="0" lvl="2" indent="0">
              <a:buNone/>
            </a:pPr>
            <a:endParaRPr lang="el-GR" sz="2400" dirty="0"/>
          </a:p>
          <a:p>
            <a:pPr marL="0" lvl="2" indent="0">
              <a:buNone/>
            </a:pPr>
            <a:endParaRPr lang="el-GR" sz="1000" dirty="0"/>
          </a:p>
        </p:txBody>
      </p:sp>
      <p:sp>
        <p:nvSpPr>
          <p:cNvPr id="4" name="TextBox 3"/>
          <p:cNvSpPr txBox="1"/>
          <p:nvPr/>
        </p:nvSpPr>
        <p:spPr>
          <a:xfrm>
            <a:off x="592427" y="390728"/>
            <a:ext cx="6915955" cy="461665"/>
          </a:xfrm>
          <a:prstGeom prst="rect">
            <a:avLst/>
          </a:prstGeom>
          <a:noFill/>
        </p:spPr>
        <p:txBody>
          <a:bodyPr wrap="square" rtlCol="0">
            <a:spAutoFit/>
          </a:bodyPr>
          <a:lstStyle/>
          <a:p>
            <a:pPr algn="ctr"/>
            <a:r>
              <a:rPr lang="el-GR" sz="2400" dirty="0" smtClean="0"/>
              <a:t>Ψηφιακό Εκπαιδευτικό Περιεχόμενο:</a:t>
            </a:r>
            <a:endParaRPr lang="el-GR" sz="2400" dirty="0"/>
          </a:p>
        </p:txBody>
      </p:sp>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135" y="852393"/>
            <a:ext cx="3676650" cy="4244290"/>
          </a:xfrm>
          <a:prstGeom prst="rect">
            <a:avLst/>
          </a:prstGeom>
        </p:spPr>
      </p:pic>
    </p:spTree>
    <p:extLst>
      <p:ext uri="{BB962C8B-B14F-4D97-AF65-F5344CB8AC3E}">
        <p14:creationId xmlns:p14="http://schemas.microsoft.com/office/powerpoint/2010/main" val="4352379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23</a:t>
            </a:fld>
            <a:endParaRPr lang="en-US" dirty="0"/>
          </a:p>
        </p:txBody>
      </p:sp>
      <p:sp>
        <p:nvSpPr>
          <p:cNvPr id="10" name="Content Placeholder 9"/>
          <p:cNvSpPr>
            <a:spLocks noGrp="1"/>
          </p:cNvSpPr>
          <p:nvPr>
            <p:ph sz="half" idx="2"/>
          </p:nvPr>
        </p:nvSpPr>
        <p:spPr/>
        <p:txBody>
          <a:bodyPr>
            <a:normAutofit fontScale="62500" lnSpcReduction="20000"/>
          </a:bodyPr>
          <a:lstStyle/>
          <a:p>
            <a:pPr marL="0" indent="0">
              <a:lnSpc>
                <a:spcPct val="120000"/>
              </a:lnSpc>
              <a:spcBef>
                <a:spcPts val="0"/>
              </a:spcBef>
            </a:pPr>
            <a:r>
              <a:rPr lang="el-GR" sz="3400" u="sng" dirty="0"/>
              <a:t>Περιγραφή</a:t>
            </a:r>
            <a:r>
              <a:rPr lang="el-GR" sz="3400" dirty="0"/>
              <a:t>: Αυτή τη διδακτική ώρα μπορεί να γίνει παρουσίαση των ερευνητικών δεδομένων, αξιολόγηση του εγχειρήματος και </a:t>
            </a:r>
            <a:r>
              <a:rPr lang="el-GR" sz="3400" dirty="0" err="1"/>
              <a:t>αναστοχασμός</a:t>
            </a:r>
            <a:r>
              <a:rPr lang="el-GR" sz="3400" dirty="0"/>
              <a:t>. Την ώρα αυτή επίσης, μπορεί να διεξαχθεί συζήτηση με την τεχνική της επιχειρηματολογίας/</a:t>
            </a:r>
            <a:r>
              <a:rPr lang="el-GR" sz="3400" dirty="0" err="1"/>
              <a:t>debate</a:t>
            </a:r>
            <a:r>
              <a:rPr lang="el-GR" sz="3400" dirty="0"/>
              <a:t>, όπου οι μαθητές/</a:t>
            </a:r>
            <a:r>
              <a:rPr lang="el-GR" sz="3400" dirty="0" err="1"/>
              <a:t>τριες</a:t>
            </a:r>
            <a:r>
              <a:rPr lang="el-GR" sz="3400" dirty="0"/>
              <a:t> χωρίζονται σε υπέρμαχους της υγιεινής και ισορροπημένης διατροφής με έμφαση στην κατανάλωση φρούτων και λαχανικών, και σε «αντιδραστικούς», οι οποίοι αναζητούν επιχειρήματα υπέρ των διατροφικών καταχρήσεων και της ανεξέλεγκτης κατανάλωσης ανθυγιεινών (πλην όμως νόστιμων) τροφών. Ο/η διδάσκων/</a:t>
            </a:r>
            <a:r>
              <a:rPr lang="el-GR" sz="3400" dirty="0" err="1"/>
              <a:t>ουσα</a:t>
            </a:r>
            <a:r>
              <a:rPr lang="el-GR" sz="3400" dirty="0"/>
              <a:t> κατευθύνει τη συζήτηση προς την κατεύθυνση της εξαγωγής των επιθυμητών συμπερασμάτων.</a:t>
            </a:r>
            <a:endParaRPr lang="el-GR" sz="2400" dirty="0"/>
          </a:p>
        </p:txBody>
      </p:sp>
    </p:spTree>
    <p:extLst>
      <p:ext uri="{BB962C8B-B14F-4D97-AF65-F5344CB8AC3E}">
        <p14:creationId xmlns:p14="http://schemas.microsoft.com/office/powerpoint/2010/main" val="3734407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sz="2400" dirty="0"/>
              <a:t>ΑΝΑΛΥΤΙΚΗ ΠΕΡΙΓΡΑΦΗ </a:t>
            </a:r>
            <a:r>
              <a:rPr lang="el-GR" sz="2400" dirty="0" smtClean="0"/>
              <a:t/>
            </a:r>
            <a:br>
              <a:rPr lang="el-GR" sz="2400" dirty="0" smtClean="0"/>
            </a:br>
            <a:r>
              <a:rPr lang="el-GR" sz="2400" dirty="0" smtClean="0"/>
              <a:t>ΤΗΣ </a:t>
            </a:r>
            <a:r>
              <a:rPr lang="el-GR" sz="2400" dirty="0" err="1"/>
              <a:t>ανοιχτησ</a:t>
            </a:r>
            <a:r>
              <a:rPr lang="el-GR" sz="2400" dirty="0"/>
              <a:t> </a:t>
            </a:r>
            <a:r>
              <a:rPr lang="el-GR" sz="2400" dirty="0" err="1"/>
              <a:t>εκπαιδευτικησ</a:t>
            </a:r>
            <a:r>
              <a:rPr lang="el-GR" sz="2400" dirty="0"/>
              <a:t> ΠΡΑΚΤΙΚΗΣ</a:t>
            </a:r>
          </a:p>
        </p:txBody>
      </p:sp>
      <p:sp>
        <p:nvSpPr>
          <p:cNvPr id="5" name="Slide Number Placeholder 4"/>
          <p:cNvSpPr>
            <a:spLocks noGrp="1"/>
          </p:cNvSpPr>
          <p:nvPr>
            <p:ph type="sldNum" sz="quarter" idx="12"/>
          </p:nvPr>
        </p:nvSpPr>
        <p:spPr/>
        <p:txBody>
          <a:bodyPr/>
          <a:lstStyle/>
          <a:p>
            <a:fld id="{2754ED01-E2A0-4C1E-8E21-014B99041579}" type="slidenum">
              <a:rPr lang="en-US" smtClean="0"/>
              <a:pPr/>
              <a:t>24</a:t>
            </a:fld>
            <a:endParaRPr lang="en-US" dirty="0"/>
          </a:p>
        </p:txBody>
      </p:sp>
      <p:sp>
        <p:nvSpPr>
          <p:cNvPr id="10" name="Content Placeholder 9"/>
          <p:cNvSpPr>
            <a:spLocks noGrp="1"/>
          </p:cNvSpPr>
          <p:nvPr>
            <p:ph sz="half" idx="2"/>
          </p:nvPr>
        </p:nvSpPr>
        <p:spPr/>
        <p:txBody>
          <a:bodyPr>
            <a:normAutofit fontScale="85000" lnSpcReduction="20000"/>
          </a:bodyPr>
          <a:lstStyle/>
          <a:p>
            <a:pPr marL="0" indent="0">
              <a:lnSpc>
                <a:spcPct val="120000"/>
              </a:lnSpc>
              <a:spcBef>
                <a:spcPts val="0"/>
              </a:spcBef>
            </a:pPr>
            <a:r>
              <a:rPr lang="el-GR" sz="3400" u="sng" dirty="0"/>
              <a:t>Αποτελέσματα της δραστηριότητας</a:t>
            </a:r>
            <a:r>
              <a:rPr lang="el-GR" sz="3400" dirty="0"/>
              <a:t>: </a:t>
            </a:r>
            <a:r>
              <a:rPr lang="el-GR" sz="3400" dirty="0" smtClean="0"/>
              <a:t> Η </a:t>
            </a:r>
            <a:r>
              <a:rPr lang="el-GR" sz="3400" dirty="0"/>
              <a:t>διδακτική πρακτική ολοκληρώθηκε με επίτευξη σχεδόν του συνόλου των τεθέντων στόχων. Λόγω των χρονικών περιορισμών, τέθηκαν προφορικά ερωτήσεις στα παιδιά, εφ’ όλης της διαδικασίας, με περιεχόμενο σχετικό τόσο με τους γνωστικούς στόχους, όσο και με τους στόχους στάσεων και δεξιοτήτων.  Ο απολογισμός της δράσης θεωρήθηκε θετικός.</a:t>
            </a:r>
            <a:endParaRPr lang="el-GR" sz="2400" dirty="0"/>
          </a:p>
        </p:txBody>
      </p:sp>
    </p:spTree>
    <p:extLst>
      <p:ext uri="{BB962C8B-B14F-4D97-AF65-F5344CB8AC3E}">
        <p14:creationId xmlns:p14="http://schemas.microsoft.com/office/powerpoint/2010/main" val="3378624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54ED01-E2A0-4C1E-8E21-014B99041579}" type="slidenum">
              <a:rPr lang="en-US" smtClean="0"/>
              <a:pPr/>
              <a:t>25</a:t>
            </a:fld>
            <a:endParaRPr lang="en-US" dirty="0"/>
          </a:p>
        </p:txBody>
      </p:sp>
      <p:sp>
        <p:nvSpPr>
          <p:cNvPr id="10" name="Rectangle 9"/>
          <p:cNvSpPr/>
          <p:nvPr/>
        </p:nvSpPr>
        <p:spPr>
          <a:xfrm>
            <a:off x="1935480" y="5390866"/>
            <a:ext cx="7208521" cy="45037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l-GR" sz="1400" dirty="0" smtClean="0"/>
              <a:t>«</a:t>
            </a:r>
            <a:r>
              <a:rPr lang="el-GR" sz="1400" dirty="0" err="1" smtClean="0"/>
              <a:t>Φρουτολάτρες</a:t>
            </a:r>
            <a:r>
              <a:rPr lang="el-GR" sz="1400" dirty="0" smtClean="0"/>
              <a:t>», μετά  την εργαστηριακή  άσκηση  προσδιορισμού της  πυκνότητας</a:t>
            </a:r>
            <a:endParaRPr lang="el-GR" sz="1400" dirty="0"/>
          </a:p>
        </p:txBody>
      </p:sp>
      <p:sp>
        <p:nvSpPr>
          <p:cNvPr id="3" name="Θέση περιεχομένου 2"/>
          <p:cNvSpPr>
            <a:spLocks noGrp="1"/>
          </p:cNvSpPr>
          <p:nvPr>
            <p:ph sz="half" idx="2"/>
          </p:nvPr>
        </p:nvSpPr>
        <p:spPr/>
        <p:txBody>
          <a:bodyPr/>
          <a:lstStyle/>
          <a:p>
            <a:endParaRPr lang="el-GR"/>
          </a:p>
        </p:txBody>
      </p:sp>
      <p:pic>
        <p:nvPicPr>
          <p:cNvPr id="6" name="Εικόνα 5"/>
          <p:cNvPicPr/>
          <p:nvPr/>
        </p:nvPicPr>
        <p:blipFill>
          <a:blip r:embed="rId2">
            <a:extLst>
              <a:ext uri="{28A0092B-C50C-407E-A947-70E740481C1C}">
                <a14:useLocalDpi xmlns:a14="http://schemas.microsoft.com/office/drawing/2010/main" val="0"/>
              </a:ext>
            </a:extLst>
          </a:blip>
          <a:stretch>
            <a:fillRect/>
          </a:stretch>
        </p:blipFill>
        <p:spPr>
          <a:xfrm>
            <a:off x="260829" y="281303"/>
            <a:ext cx="8485182" cy="4427857"/>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rot="19140000">
            <a:off x="816119" y="1589388"/>
            <a:ext cx="6901822" cy="1207509"/>
          </a:xfrm>
        </p:spPr>
        <p:txBody>
          <a:bodyPr/>
          <a:lstStyle/>
          <a:p>
            <a:r>
              <a:rPr lang="el-GR" dirty="0" smtClean="0">
                <a:solidFill>
                  <a:schemeClr val="accent3">
                    <a:lumMod val="50000"/>
                  </a:schemeClr>
                </a:solidFill>
                <a:effectLst>
                  <a:outerShdw blurRad="38100" dist="38100" dir="2700000" algn="tl">
                    <a:srgbClr val="000000">
                      <a:alpha val="43137"/>
                    </a:srgbClr>
                  </a:outerShdw>
                </a:effectLst>
              </a:rPr>
              <a:t>ΣΤΟΙΧΕΙΑ ΤΕΚΜΗΡΙΩΣΗΣ ΚΑΙ ΕΠΕΚΤΑΣΗΣ</a:t>
            </a:r>
            <a:endParaRPr lang="el-GR" dirty="0">
              <a:solidFill>
                <a:schemeClr val="accent3">
                  <a:lumMod val="50000"/>
                </a:schemeClr>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2754ED01-E2A0-4C1E-8E21-014B99041579}"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l-GR" cap="none" dirty="0" smtClean="0"/>
              <a:t/>
            </a:r>
            <a:br>
              <a:rPr lang="el-GR" cap="none" dirty="0" smtClean="0"/>
            </a:br>
            <a:r>
              <a:rPr lang="el-GR" cap="none" dirty="0" smtClean="0"/>
              <a:t>ΑΠΟΤΕΛΕΣΜΑΤΑ - ΑΝΤΙΚΤΥΠΟΣ</a:t>
            </a:r>
            <a:r>
              <a:rPr lang="el-GR" dirty="0" smtClean="0"/>
              <a:t/>
            </a:r>
            <a:br>
              <a:rPr lang="el-GR" dirty="0" smtClean="0"/>
            </a:b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27</a:t>
            </a:fld>
            <a:endParaRPr lang="en-US" dirty="0"/>
          </a:p>
        </p:txBody>
      </p:sp>
      <p:sp>
        <p:nvSpPr>
          <p:cNvPr id="5" name="Content Placeholder 4"/>
          <p:cNvSpPr>
            <a:spLocks noGrp="1"/>
          </p:cNvSpPr>
          <p:nvPr>
            <p:ph sz="half" idx="2"/>
          </p:nvPr>
        </p:nvSpPr>
        <p:spPr/>
        <p:txBody>
          <a:bodyPr>
            <a:normAutofit fontScale="55000" lnSpcReduction="20000"/>
          </a:bodyPr>
          <a:lstStyle/>
          <a:p>
            <a:pPr marL="0" indent="0">
              <a:spcBef>
                <a:spcPts val="0"/>
              </a:spcBef>
            </a:pPr>
            <a:r>
              <a:rPr lang="el-GR" dirty="0" smtClean="0"/>
              <a:t>      </a:t>
            </a:r>
            <a:r>
              <a:rPr lang="el-GR" dirty="0"/>
              <a:t> Η </a:t>
            </a:r>
            <a:r>
              <a:rPr lang="el-GR" dirty="0" smtClean="0"/>
              <a:t>διδακτική </a:t>
            </a:r>
            <a:r>
              <a:rPr lang="el-GR" dirty="0"/>
              <a:t>προσέγγιση επιχειρεί να </a:t>
            </a:r>
            <a:r>
              <a:rPr lang="el-GR" dirty="0" err="1"/>
              <a:t>συγκεράσει</a:t>
            </a:r>
            <a:r>
              <a:rPr lang="el-GR" dirty="0"/>
              <a:t> και να συνδυάσει διδακτικά αντικείμενα, εκπαιδευτικές τεχνικές και διδακτικούς στόχους. Ως σημεία σχετικά με τα αποτελέσματα και τον αντίκτυπο (θετικά στοιχεία, μαθησιακά αποτελέσματα, θα μπορούσαν να αναφερθούν:</a:t>
            </a:r>
          </a:p>
          <a:p>
            <a:pPr marL="0" indent="0">
              <a:spcBef>
                <a:spcPts val="0"/>
              </a:spcBef>
            </a:pPr>
            <a:r>
              <a:rPr lang="el-GR" dirty="0"/>
              <a:t>- η αξιοποίηση των </a:t>
            </a:r>
            <a:r>
              <a:rPr lang="el-GR" dirty="0" err="1"/>
              <a:t>πολυεπίπεδων</a:t>
            </a:r>
            <a:r>
              <a:rPr lang="el-GR" dirty="0"/>
              <a:t> δυνατοτήτων του </a:t>
            </a:r>
            <a:r>
              <a:rPr lang="el-GR" dirty="0" err="1"/>
              <a:t>web</a:t>
            </a:r>
            <a:r>
              <a:rPr lang="el-GR" dirty="0"/>
              <a:t> 2.0, και των πολυμέσων του (παρακολούθηση </a:t>
            </a:r>
            <a:r>
              <a:rPr lang="el-GR" dirty="0" err="1"/>
              <a:t>videο</a:t>
            </a:r>
            <a:r>
              <a:rPr lang="el-GR" dirty="0"/>
              <a:t>, πλοήγηση σε επιλεγμένες ιστοσελίδες, δυνατότητα ηλεκτρονικής επικοινωνίας των μα-θητών μεταξύ τους και με το διδάσκοντα για διαμόρφωση και ανταλλαγή υλικού εργασιών)</a:t>
            </a:r>
          </a:p>
          <a:p>
            <a:pPr marL="0" indent="0">
              <a:spcBef>
                <a:spcPts val="0"/>
              </a:spcBef>
            </a:pPr>
            <a:r>
              <a:rPr lang="el-GR" dirty="0"/>
              <a:t>- η υιοθέτηση των πολλαπλών αναπαραστάσεων για τη μάθηση με τη συνεργική χρήση του διαδικτύου, των πειραματικών δραστηριοτήτων και της δημιουργικής παρουσίασης των συμπερασμάτων</a:t>
            </a:r>
          </a:p>
          <a:p>
            <a:pPr marL="0" indent="0">
              <a:spcBef>
                <a:spcPts val="0"/>
              </a:spcBef>
            </a:pPr>
            <a:r>
              <a:rPr lang="el-GR" dirty="0"/>
              <a:t>- η παροχή πολλαπλών εκφραστικών δυνατοτήτων, με την κάθε ομάδα να παρουσιάζει την εργασία της και τα συμπεράσματά της με τρόπο δικής της επιλογής</a:t>
            </a:r>
          </a:p>
          <a:p>
            <a:pPr marL="0" indent="0">
              <a:spcBef>
                <a:spcPts val="0"/>
              </a:spcBef>
            </a:pPr>
            <a:r>
              <a:rPr lang="el-GR" dirty="0"/>
              <a:t>- η ένταξη του παιγνιώδους χαρακτήρα στη συνολική διαδικασία, με τη μέτρηση της πυκνότητας σε φρούτα αντί των «παραδοσιακών» εργαστηριακών σωμάτων από ξύλο, μέταλλο κλπ, με τη δυνατότητα των μαθητών να γευτούν και να απολαύσουν τα πειραματικά υλικά, αλλά και με την άμιλλα και την προσπάθεια για διάκριση της κάθε ομάδας</a:t>
            </a:r>
          </a:p>
          <a:p>
            <a:pPr marL="0" indent="0">
              <a:spcBef>
                <a:spcPts val="0"/>
              </a:spcBef>
            </a:pPr>
            <a:r>
              <a:rPr lang="el-GR" dirty="0"/>
              <a:t>- η ανάπτυξη των δεξιοτήτων των μαθητών που αδιαμφισβήτητα καλλιεργεί η πειραματική διαδικασία, με ταυτόχρονη καλλιέργεια στοιχείων της προσωπικότητάς τους </a:t>
            </a:r>
          </a:p>
          <a:p>
            <a:pPr marL="0" indent="0">
              <a:spcBef>
                <a:spcPts val="0"/>
              </a:spcBef>
            </a:pPr>
            <a:r>
              <a:rPr lang="el-GR" dirty="0"/>
              <a:t>- η υποστήριξη του πνεύματος συνεργασίας, με τη συγκρότηση των ομάδων και την οργάνωσή τους με διαφορετικά κριτήρια από πέντε σε δύο.  Η ιστοεξερεύνηση για τις πέντε ομάδες και η τεχνική του </a:t>
            </a:r>
            <a:r>
              <a:rPr lang="el-GR" dirty="0" err="1"/>
              <a:t>debate</a:t>
            </a:r>
            <a:r>
              <a:rPr lang="el-GR" dirty="0"/>
              <a:t> για τις δύο ομάδες, αποτυπώνουν το σχεδιάγραμμα των εφαρμοζόμενων συνεργατικών δομών</a:t>
            </a:r>
          </a:p>
          <a:p>
            <a:pPr marL="0" indent="0">
              <a:spcBef>
                <a:spcPts val="0"/>
              </a:spcBef>
            </a:pPr>
            <a:r>
              <a:rPr lang="el-GR" dirty="0"/>
              <a:t>- η ενσωμάτωση του προβληματισμού για το κοινωνικό ζήτημα της παχυσαρκίας στη σχολική πραγματικότητα και η έμμεση ή άμεση ανάδειξη της </a:t>
            </a:r>
            <a:r>
              <a:rPr lang="el-GR" dirty="0" err="1"/>
              <a:t>πολυτιμότητας</a:t>
            </a:r>
            <a:r>
              <a:rPr lang="el-GR" dirty="0"/>
              <a:t> της υγείας για το παρόν και το μέλλον καθενός</a:t>
            </a:r>
          </a:p>
          <a:p>
            <a:pPr marL="0" indent="0">
              <a:spcBef>
                <a:spcPts val="0"/>
              </a:spcBef>
            </a:pPr>
            <a:r>
              <a:rPr lang="el-GR" dirty="0"/>
              <a:t>- η ενεργός συμμετοχή  των μαθητών στη διαδικασία ανεύρεσης των υλικών (φρούτων και χυμών) για την συνειδητοποίηση των οικονομικών δεδομένων που σχετίζονται με την κατανάλωσή τους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cap="none" dirty="0" smtClean="0"/>
              <a:t>ΑΠΡΟΣΜΕΝΑ ΓΕΓΟΝΟΤΑ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28</a:t>
            </a:fld>
            <a:endParaRPr lang="en-US" dirty="0"/>
          </a:p>
        </p:txBody>
      </p:sp>
      <p:sp>
        <p:nvSpPr>
          <p:cNvPr id="6" name="Content Placeholder 5"/>
          <p:cNvSpPr>
            <a:spLocks noGrp="1"/>
          </p:cNvSpPr>
          <p:nvPr>
            <p:ph sz="half" idx="2"/>
          </p:nvPr>
        </p:nvSpPr>
        <p:spPr/>
        <p:txBody>
          <a:bodyPr>
            <a:normAutofit fontScale="77500" lnSpcReduction="20000"/>
          </a:bodyPr>
          <a:lstStyle/>
          <a:p>
            <a:pPr lvl="1">
              <a:spcBef>
                <a:spcPts val="600"/>
              </a:spcBef>
              <a:buFont typeface="Arial" pitchFamily="34" charset="0"/>
              <a:buChar char="•"/>
            </a:pPr>
            <a:r>
              <a:rPr lang="el-GR" dirty="0"/>
              <a:t> Τα παιδιά ανταποκρίθηκαν ιδανικά τόσο στην ιστοεξερεύνηση όσο και στο «</a:t>
            </a:r>
            <a:r>
              <a:rPr lang="el-GR" dirty="0" err="1"/>
              <a:t>debate</a:t>
            </a:r>
            <a:r>
              <a:rPr lang="el-GR" dirty="0"/>
              <a:t>».  Συμμετείχαν ενεργά, με αμείωτο ενδιαφέρον και, στο τέλος, κατέπληξαν τις εκπαιδευτικούς με τα «διαφημιστικά» τους ποιήματα για τα φρούτα. Δειγματοληπτικά, έγραψαν:</a:t>
            </a:r>
          </a:p>
          <a:p>
            <a:pPr lvl="1">
              <a:spcBef>
                <a:spcPts val="600"/>
              </a:spcBef>
              <a:buFont typeface="Arial" pitchFamily="34" charset="0"/>
              <a:buChar char="•"/>
            </a:pPr>
            <a:r>
              <a:rPr lang="el-GR" dirty="0"/>
              <a:t>-«Τέσσερα φρούτα νόστιμα, υγεία μας χαρίζουν </a:t>
            </a:r>
          </a:p>
          <a:p>
            <a:pPr lvl="1">
              <a:spcBef>
                <a:spcPts val="600"/>
              </a:spcBef>
              <a:buFont typeface="Arial" pitchFamily="34" charset="0"/>
              <a:buChar char="•"/>
            </a:pPr>
            <a:r>
              <a:rPr lang="el-GR" dirty="0"/>
              <a:t>με χρώματα κι αρώματα την τάξη πλημμυρίζουν!»</a:t>
            </a:r>
          </a:p>
          <a:p>
            <a:pPr lvl="1">
              <a:spcBef>
                <a:spcPts val="600"/>
              </a:spcBef>
              <a:buFont typeface="Arial" pitchFamily="34" charset="0"/>
              <a:buChar char="•"/>
            </a:pPr>
            <a:r>
              <a:rPr lang="el-GR" dirty="0"/>
              <a:t>-«Μήλο κι αχλάδι διαλεχτά / κι ωραίο πορτοκάλι</a:t>
            </a:r>
          </a:p>
          <a:p>
            <a:pPr lvl="1">
              <a:spcBef>
                <a:spcPts val="600"/>
              </a:spcBef>
              <a:buFont typeface="Arial" pitchFamily="34" charset="0"/>
              <a:buChar char="•"/>
            </a:pPr>
            <a:r>
              <a:rPr lang="el-GR" dirty="0"/>
              <a:t>μπανάνα αρωματική, πλούσια μας δίνουν </a:t>
            </a:r>
            <a:r>
              <a:rPr lang="el-GR" dirty="0" err="1"/>
              <a:t>κάλη</a:t>
            </a:r>
            <a:r>
              <a:rPr lang="el-GR" dirty="0"/>
              <a:t>»!</a:t>
            </a:r>
          </a:p>
          <a:p>
            <a:pPr lvl="1">
              <a:spcBef>
                <a:spcPts val="600"/>
              </a:spcBef>
              <a:buFont typeface="Arial" pitchFamily="34" charset="0"/>
              <a:buChar char="•"/>
            </a:pPr>
            <a:r>
              <a:rPr lang="el-GR" dirty="0"/>
              <a:t>-«Των φρούτων την πυκνότητα αν θες να υπολογίσεις,</a:t>
            </a:r>
          </a:p>
          <a:p>
            <a:pPr lvl="1">
              <a:spcBef>
                <a:spcPts val="600"/>
              </a:spcBef>
              <a:buFont typeface="Arial" pitchFamily="34" charset="0"/>
              <a:buChar char="•"/>
            </a:pPr>
            <a:r>
              <a:rPr lang="el-GR" dirty="0"/>
              <a:t>μετρήσεις όγκου θα χρειαστείς /  και μερικές ζυγίσεις.»</a:t>
            </a:r>
          </a:p>
          <a:p>
            <a:pPr lvl="1">
              <a:spcBef>
                <a:spcPts val="600"/>
              </a:spcBef>
              <a:buFont typeface="Arial" pitchFamily="34" charset="0"/>
              <a:buChar char="•"/>
            </a:pPr>
            <a:r>
              <a:rPr lang="el-GR" dirty="0"/>
              <a:t>-«Τα ινστιτούτα καλλονής δεν θα τα </a:t>
            </a:r>
            <a:r>
              <a:rPr lang="el-GR" dirty="0" err="1"/>
              <a:t>ξαναχρειαστείς</a:t>
            </a:r>
            <a:r>
              <a:rPr lang="el-GR" dirty="0"/>
              <a:t>.</a:t>
            </a:r>
          </a:p>
          <a:p>
            <a:pPr lvl="1">
              <a:spcBef>
                <a:spcPts val="600"/>
              </a:spcBef>
              <a:buFont typeface="Arial" pitchFamily="34" charset="0"/>
              <a:buChar char="•"/>
            </a:pPr>
            <a:r>
              <a:rPr lang="el-GR" dirty="0"/>
              <a:t>Κάθε μέρα φρούτα αν φας, στον γιατρό δεν ξαναπάς.</a:t>
            </a:r>
          </a:p>
          <a:p>
            <a:pPr lvl="1">
              <a:spcBef>
                <a:spcPts val="600"/>
              </a:spcBef>
              <a:buFont typeface="Arial" pitchFamily="34" charset="0"/>
              <a:buChar char="•"/>
            </a:pPr>
            <a:r>
              <a:rPr lang="el-GR" dirty="0"/>
              <a:t>Μην ξεχνάς τα λόγια ετούτα: “Τρώγε φρούτα! Τρώγε φρούτα!”»</a:t>
            </a:r>
          </a:p>
          <a:p>
            <a:pPr lvl="1">
              <a:spcBef>
                <a:spcPts val="600"/>
              </a:spcBef>
              <a:buFont typeface="Arial" pitchFamily="34" charset="0"/>
              <a:buChar char="•"/>
            </a:pPr>
            <a:r>
              <a:rPr lang="el-GR" dirty="0"/>
              <a:t>Η δημιουργική γραφή των παιδιών έχει ιδιαίτερη αξία, καθώς απηχεί το ενδιαφέρον τους, την κατανόηση εννοιών, το όφελος της ένταξης των φρούτων στον διατροφικό μας σχεδιασμό κ.ά.</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ΕΚΠΑΙΔΕΥΤΙΚΗ ΤΕΧΝΙΚΗ </a:t>
            </a:r>
            <a:br>
              <a:rPr lang="el-GR" sz="2400" cap="none" dirty="0" smtClean="0"/>
            </a:br>
            <a:r>
              <a:rPr lang="el-GR" sz="2400" cap="none" dirty="0" smtClean="0"/>
              <a:t>ΣΕ ΣΗΜΑΝΤΙΚΑ ΣΤΙΓΜΙΟΤΥΠΑ</a:t>
            </a:r>
            <a:endParaRPr lang="el-GR" sz="2400"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29</a:t>
            </a:fld>
            <a:endParaRPr lang="en-US" dirty="0"/>
          </a:p>
        </p:txBody>
      </p:sp>
      <p:sp>
        <p:nvSpPr>
          <p:cNvPr id="7" name="Content Placeholder 6"/>
          <p:cNvSpPr>
            <a:spLocks noGrp="1"/>
          </p:cNvSpPr>
          <p:nvPr>
            <p:ph sz="half" idx="2"/>
          </p:nvPr>
        </p:nvSpPr>
        <p:spPr/>
        <p:txBody>
          <a:bodyPr>
            <a:normAutofit/>
          </a:bodyPr>
          <a:lstStyle/>
          <a:p>
            <a:pPr marL="0" lvl="1" indent="0">
              <a:buNone/>
            </a:pPr>
            <a:endParaRPr lang="el-GR" dirty="0" smtClean="0"/>
          </a:p>
          <a:p>
            <a:pPr lvl="1">
              <a:buFont typeface="Arial" pitchFamily="34" charset="0"/>
              <a:buChar char="•"/>
            </a:pPr>
            <a:endParaRPr lang="el-GR" dirty="0"/>
          </a:p>
        </p:txBody>
      </p:sp>
      <p:sp>
        <p:nvSpPr>
          <p:cNvPr id="8" name="Content Placeholder 5"/>
          <p:cNvSpPr txBox="1">
            <a:spLocks/>
          </p:cNvSpPr>
          <p:nvPr/>
        </p:nvSpPr>
        <p:spPr>
          <a:xfrm>
            <a:off x="592429" y="573134"/>
            <a:ext cx="7980712" cy="4055730"/>
          </a:xfrm>
          <a:prstGeom prst="rect">
            <a:avLst/>
          </a:prstGeom>
        </p:spPr>
        <p:txBody>
          <a:bodyPr vert="horz" lIns="91440" tIns="45720" rIns="91440" bIns="45720" rtlCol="0">
            <a:normAutofit/>
          </a:bodyPr>
          <a:lstStyle/>
          <a:p>
            <a:r>
              <a:rPr lang="el-GR" sz="2000" dirty="0" smtClean="0"/>
              <a:t>Πλέον </a:t>
            </a:r>
            <a:r>
              <a:rPr lang="el-GR" sz="2000" dirty="0"/>
              <a:t>της εντυπωσιακής δημιουργικής γραφής και της αξίας της, δύο στιγμιότυπα θεωρήθηκαν σημαντικά ι) από τα παιδιά λόγω της έκπληξης που τους προκάλεσαν και </a:t>
            </a:r>
            <a:r>
              <a:rPr lang="el-GR" sz="2000" dirty="0" err="1"/>
              <a:t>ιι</a:t>
            </a:r>
            <a:r>
              <a:rPr lang="el-GR" sz="2000" dirty="0"/>
              <a:t>) από τις εκπαιδευτικούς λόγω της παιδαγωγικής αξίας της έκπληξης αυτής και της χρησιμότητάς της στην οικοδόμηση της γνώσης μέσω της απαλοιφής των εναλλακτικών ιδεών.</a:t>
            </a:r>
          </a:p>
          <a:p>
            <a:r>
              <a:rPr lang="el-GR" sz="2000" dirty="0"/>
              <a:t>Το ότι το πορτοκάλι με </a:t>
            </a:r>
            <a:r>
              <a:rPr lang="el-GR" sz="2000" dirty="0" err="1"/>
              <a:t>φλύδα</a:t>
            </a:r>
            <a:r>
              <a:rPr lang="el-GR" sz="2000" dirty="0"/>
              <a:t> επιπλέει στο νερό ενώ το πορτοκάλι καθαρισμένο βυθίζεται και το ότι το αχλάδι βυθίζεται στο νερό, ενώ το μήλο και η μπανάνα επιπλέουν.</a:t>
            </a:r>
          </a:p>
          <a:p>
            <a:r>
              <a:rPr lang="el-GR" sz="2000" dirty="0"/>
              <a:t>Όταν ολοκληρώθηκε η διδακτική πρακτική και μετά το διάλειμμα, μαθητές και μαθήτριες του άλλου τμήματος και της πέμπτης τάξης, ρωτούσαν πότε θα γίνει το ίδιο και σε αυτούς, για «να κάνουμε πειράματα και να φάμε φρούτα» όπως είπαν χαρακτηριστικά.</a:t>
            </a:r>
          </a:p>
        </p:txBody>
      </p:sp>
    </p:spTree>
    <p:extLst>
      <p:ext uri="{BB962C8B-B14F-4D97-AF65-F5344CB8AC3E}">
        <p14:creationId xmlns:p14="http://schemas.microsoft.com/office/powerpoint/2010/main" val="18667484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ΣΧΕΔΙΑΣΜΟΣ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cap="none" dirty="0" smtClean="0"/>
              <a:t>ΣΧΕΣΗ ΜΕ ΑΛΛΕΣ ΑΝΟΙΧΤΕΣ ΕΚΠΑΙΔΕΥΤΙΚΕΣ ΠΡΑΚΤΙΚΕΣ</a:t>
            </a:r>
            <a:endParaRPr lang="el-GR"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30</a:t>
            </a:fld>
            <a:endParaRPr lang="en-US" dirty="0"/>
          </a:p>
        </p:txBody>
      </p:sp>
      <p:sp>
        <p:nvSpPr>
          <p:cNvPr id="7" name="Content Placeholder 6"/>
          <p:cNvSpPr>
            <a:spLocks noGrp="1"/>
          </p:cNvSpPr>
          <p:nvPr>
            <p:ph sz="half" idx="2"/>
          </p:nvPr>
        </p:nvSpPr>
        <p:spPr/>
        <p:txBody>
          <a:bodyPr>
            <a:normAutofit fontScale="92500" lnSpcReduction="10000"/>
          </a:bodyPr>
          <a:lstStyle/>
          <a:p>
            <a:r>
              <a:rPr lang="el-GR" dirty="0"/>
              <a:t>Η πρακτική αυτή επιχειρεί την υιοθέτηση του </a:t>
            </a:r>
            <a:r>
              <a:rPr lang="el-GR" dirty="0" err="1"/>
              <a:t>μαθητοκεντρικού</a:t>
            </a:r>
            <a:r>
              <a:rPr lang="el-GR" dirty="0"/>
              <a:t> μοντέλου, της </a:t>
            </a:r>
            <a:r>
              <a:rPr lang="el-GR" dirty="0" err="1"/>
              <a:t>ομαδοσυνεργατικής</a:t>
            </a:r>
            <a:r>
              <a:rPr lang="el-GR" dirty="0"/>
              <a:t> διδασκαλίας, της ευχάριστης και παιγνιώδους διαδικασίας μάθησης, με τον/την εκπαιδευτικό να έχει ρόλο υποστηρικτικό και, φθίνοντα καθοδηγητικό. </a:t>
            </a:r>
          </a:p>
          <a:p>
            <a:r>
              <a:rPr lang="el-GR" dirty="0"/>
              <a:t>Η ανακαλυπτική και βιωματική διαδικασία, τα πειράματα και η </a:t>
            </a:r>
            <a:r>
              <a:rPr lang="el-GR" dirty="0" err="1"/>
              <a:t>πολυαισθητηριακή</a:t>
            </a:r>
            <a:r>
              <a:rPr lang="el-GR" dirty="0"/>
              <a:t> και </a:t>
            </a:r>
            <a:r>
              <a:rPr lang="el-GR" dirty="0" err="1"/>
              <a:t>διαθεματική</a:t>
            </a:r>
            <a:r>
              <a:rPr lang="el-GR" dirty="0"/>
              <a:t> προσέγγιση, αφήνουν  πλουσιότερα τα παιδιά όχι μόνο σε γνώσεις αλλά και σε δεξιότητες. Καθώς το ψηφιακό υλικό που αξιοποιήθηκε βρίσκεται αναρτημένο στο </a:t>
            </a:r>
            <a:r>
              <a:rPr lang="el-GR" dirty="0" err="1"/>
              <a:t>Φωτόδεντρο</a:t>
            </a:r>
            <a:r>
              <a:rPr lang="el-GR" dirty="0"/>
              <a:t>, είναι σαφής η σχέση της παρούσας με άλλες εκπαιδευτικές πρακτικές που αφορούν στην Αγωγή Υγείας, στη Διατροφική Αγωγή και στις Φυσικές Επιστήμες.</a:t>
            </a:r>
          </a:p>
        </p:txBody>
      </p:sp>
    </p:spTree>
    <p:extLst>
      <p:ext uri="{BB962C8B-B14F-4D97-AF65-F5344CB8AC3E}">
        <p14:creationId xmlns:p14="http://schemas.microsoft.com/office/powerpoint/2010/main" val="1124047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31</a:t>
            </a:fld>
            <a:endParaRPr lang="en-US" dirty="0"/>
          </a:p>
        </p:txBody>
      </p:sp>
      <p:sp>
        <p:nvSpPr>
          <p:cNvPr id="7" name="Content Placeholder 6"/>
          <p:cNvSpPr>
            <a:spLocks noGrp="1"/>
          </p:cNvSpPr>
          <p:nvPr>
            <p:ph sz="half" idx="2"/>
          </p:nvPr>
        </p:nvSpPr>
        <p:spPr/>
        <p:txBody>
          <a:bodyPr>
            <a:normAutofit fontScale="40000" lnSpcReduction="20000"/>
          </a:bodyPr>
          <a:lstStyle/>
          <a:p>
            <a:pPr marL="0" lvl="1" indent="0">
              <a:buNone/>
            </a:pPr>
            <a:r>
              <a:rPr lang="el-GR" sz="3600" b="1" dirty="0" smtClean="0"/>
              <a:t>Πρόσθετο υλικό που αξιοποιήθηκε</a:t>
            </a:r>
          </a:p>
          <a:p>
            <a:pPr marL="0" lvl="1" indent="0">
              <a:buNone/>
            </a:pPr>
            <a:endParaRPr lang="el-GR" sz="3600" b="1" dirty="0" smtClean="0"/>
          </a:p>
          <a:p>
            <a:pPr marL="0" lvl="1" indent="0">
              <a:spcBef>
                <a:spcPts val="0"/>
              </a:spcBef>
            </a:pPr>
            <a:r>
              <a:rPr lang="el-GR" sz="3200" dirty="0" err="1"/>
              <a:t>Βάρβογλης</a:t>
            </a:r>
            <a:r>
              <a:rPr lang="el-GR" sz="3200" dirty="0"/>
              <a:t>, Αν., (1992). </a:t>
            </a:r>
            <a:r>
              <a:rPr lang="el-GR" sz="3200" dirty="0" err="1"/>
              <a:t>Xημείας</a:t>
            </a:r>
            <a:r>
              <a:rPr lang="el-GR" sz="3200" dirty="0"/>
              <a:t> απόσταγμα. Εκδόσεις </a:t>
            </a:r>
            <a:r>
              <a:rPr lang="el-GR" sz="3200" dirty="0" err="1"/>
              <a:t>Tροχαλία</a:t>
            </a:r>
            <a:r>
              <a:rPr lang="el-GR" sz="3200" dirty="0"/>
              <a:t>, Αθήνα. ISBN: 9789607022301</a:t>
            </a:r>
          </a:p>
          <a:p>
            <a:pPr marL="0" lvl="1" indent="0">
              <a:spcBef>
                <a:spcPts val="0"/>
              </a:spcBef>
            </a:pPr>
            <a:r>
              <a:rPr lang="el-GR" sz="3200" dirty="0" err="1"/>
              <a:t>Βάρβογλης</a:t>
            </a:r>
            <a:r>
              <a:rPr lang="el-GR" sz="3200" dirty="0"/>
              <a:t>, Αν., (1994). H κρυφή γοητεία της </a:t>
            </a:r>
            <a:r>
              <a:rPr lang="el-GR" sz="3200" dirty="0" err="1"/>
              <a:t>Xημείας</a:t>
            </a:r>
            <a:r>
              <a:rPr lang="el-GR" sz="3200" dirty="0"/>
              <a:t>. Εκδόσεις </a:t>
            </a:r>
            <a:r>
              <a:rPr lang="el-GR" sz="3200" dirty="0" err="1"/>
              <a:t>Tροχαλία</a:t>
            </a:r>
            <a:r>
              <a:rPr lang="el-GR" sz="3200" dirty="0"/>
              <a:t>, Αθήνα. ISBN: 9789607022585</a:t>
            </a:r>
          </a:p>
          <a:p>
            <a:pPr marL="0" lvl="1" indent="0">
              <a:spcBef>
                <a:spcPts val="0"/>
              </a:spcBef>
            </a:pPr>
            <a:r>
              <a:rPr lang="el-GR" sz="3200" dirty="0" err="1"/>
              <a:t>Βάρβογλης</a:t>
            </a:r>
            <a:r>
              <a:rPr lang="el-GR" sz="3200" dirty="0"/>
              <a:t>, Αν., (1995). </a:t>
            </a:r>
            <a:r>
              <a:rPr lang="el-GR" sz="3200" dirty="0" err="1"/>
              <a:t>Mεγάλοι</a:t>
            </a:r>
            <a:r>
              <a:rPr lang="el-GR" sz="3200" dirty="0"/>
              <a:t> </a:t>
            </a:r>
            <a:r>
              <a:rPr lang="el-GR" sz="3200" dirty="0" err="1"/>
              <a:t>Xημικοί</a:t>
            </a:r>
            <a:r>
              <a:rPr lang="el-GR" sz="3200" dirty="0"/>
              <a:t>. Εκδόσεις Ζήτη, Θεσσαλονίκη. ISBN: 9789604314324</a:t>
            </a:r>
          </a:p>
          <a:p>
            <a:pPr marL="0" lvl="1" indent="0">
              <a:spcBef>
                <a:spcPts val="0"/>
              </a:spcBef>
            </a:pPr>
            <a:r>
              <a:rPr lang="el-GR" sz="3200" dirty="0" err="1"/>
              <a:t>Βοσνιάδου</a:t>
            </a:r>
            <a:r>
              <a:rPr lang="el-GR" sz="3200" dirty="0"/>
              <a:t>, Σ., (2005). Παιδιά, Σχολεία και Υπολογιστές. Εκδόσεις </a:t>
            </a:r>
            <a:r>
              <a:rPr lang="el-GR" sz="3200" dirty="0" err="1"/>
              <a:t>Gutenberg</a:t>
            </a:r>
            <a:r>
              <a:rPr lang="el-GR" sz="3200" dirty="0"/>
              <a:t>, Αθήνα. ISBN: 9600110654</a:t>
            </a:r>
          </a:p>
          <a:p>
            <a:pPr marL="0" lvl="1" indent="0">
              <a:spcBef>
                <a:spcPts val="0"/>
              </a:spcBef>
            </a:pPr>
            <a:r>
              <a:rPr lang="el-GR" sz="3200" dirty="0" err="1"/>
              <a:t>Γρηγοράκης</a:t>
            </a:r>
            <a:r>
              <a:rPr lang="el-GR" sz="3200" dirty="0"/>
              <a:t>, Δ. (2013). Ναι στη σωστή διατροφή – Όχι στην παιδική παχυσαρκία, Εκδόσεις Μίνωας, Αθήνα. ISBN9786180201475 </a:t>
            </a:r>
          </a:p>
          <a:p>
            <a:pPr marL="0" lvl="1" indent="0">
              <a:spcBef>
                <a:spcPts val="0"/>
              </a:spcBef>
            </a:pPr>
            <a:r>
              <a:rPr lang="el-GR" sz="3200" dirty="0" err="1"/>
              <a:t>Θεοδωρόπουλος</a:t>
            </a:r>
            <a:r>
              <a:rPr lang="el-GR" sz="3200" dirty="0"/>
              <a:t>, Π.,  </a:t>
            </a:r>
            <a:r>
              <a:rPr lang="el-GR" sz="3200" dirty="0" err="1"/>
              <a:t>Παπαθεοφάνους</a:t>
            </a:r>
            <a:r>
              <a:rPr lang="el-GR" sz="3200" dirty="0"/>
              <a:t> Π.,  Σιδέρη, Φ., (2008). Χημεία Β΄ Γυμνασίου. Ο.Ε.Δ.Β., Αθήνα </a:t>
            </a:r>
          </a:p>
          <a:p>
            <a:pPr marL="0" lvl="1" indent="0">
              <a:spcBef>
                <a:spcPts val="0"/>
              </a:spcBef>
            </a:pPr>
            <a:r>
              <a:rPr lang="el-GR" sz="3200" dirty="0" err="1"/>
              <a:t>Θεοφιλίδης</a:t>
            </a:r>
            <a:r>
              <a:rPr lang="el-GR" sz="3200" dirty="0"/>
              <a:t>, Χ. (2002). Διαθεματική προσέγγιση της διδασκαλίας, Εκδόσεις Γρηγόρη, Αθήνα. ISBN9789603331469</a:t>
            </a:r>
          </a:p>
          <a:p>
            <a:pPr marL="0" lvl="1" indent="0">
              <a:spcBef>
                <a:spcPts val="0"/>
              </a:spcBef>
            </a:pPr>
            <a:r>
              <a:rPr lang="el-GR" sz="3200" dirty="0"/>
              <a:t>Καρύδα, Ελ., (2006). Σχεδιασμός και υλοποίηση προγραμμάτων σχολικών δραστηριοτήτων. Εκδοτικός Οργανισμός Π. Κυριακίδη, Αθήνα. ISBN: 9608809886.</a:t>
            </a:r>
          </a:p>
          <a:p>
            <a:pPr marL="0" lvl="1" indent="0">
              <a:spcBef>
                <a:spcPts val="0"/>
              </a:spcBef>
            </a:pPr>
            <a:r>
              <a:rPr lang="el-GR" sz="3200" dirty="0" err="1"/>
              <a:t>Κόκκοτας</a:t>
            </a:r>
            <a:r>
              <a:rPr lang="el-GR" sz="3200" dirty="0"/>
              <a:t>, Π., (2000). Διδακτικές προσεγγίσεις στις Φυσικές Επιστήμες. Εκδόσεις </a:t>
            </a:r>
            <a:r>
              <a:rPr lang="el-GR" sz="3200" dirty="0" err="1"/>
              <a:t>Τυπωθήτω</a:t>
            </a:r>
            <a:r>
              <a:rPr lang="el-GR" sz="3200" dirty="0"/>
              <a:t>, Αθήνα. ISBN: 9608041341.</a:t>
            </a:r>
          </a:p>
          <a:p>
            <a:pPr marL="0" lvl="1" indent="0">
              <a:spcBef>
                <a:spcPts val="0"/>
              </a:spcBef>
            </a:pPr>
            <a:r>
              <a:rPr lang="el-GR" sz="3200" dirty="0" err="1"/>
              <a:t>Μικρόπουλος</a:t>
            </a:r>
            <a:r>
              <a:rPr lang="el-GR" sz="3200" dirty="0"/>
              <a:t>, Τ., Μπέλλου, Ι., (2010). Σενάρια Διδασκαλίας με υπολογιστή. Εκδόσεις </a:t>
            </a:r>
            <a:r>
              <a:rPr lang="el-GR" sz="3200" dirty="0" err="1"/>
              <a:t>Κλειδάριθ</a:t>
            </a:r>
            <a:r>
              <a:rPr lang="el-GR" sz="3200" dirty="0"/>
              <a:t>-</a:t>
            </a:r>
            <a:r>
              <a:rPr lang="el-GR" sz="3200" dirty="0" err="1"/>
              <a:t>μος</a:t>
            </a:r>
            <a:r>
              <a:rPr lang="el-GR" sz="3200" dirty="0"/>
              <a:t>, Αθήνα. ISBN9789604613915</a:t>
            </a:r>
          </a:p>
          <a:p>
            <a:pPr marL="0" lvl="1" indent="0">
              <a:spcBef>
                <a:spcPts val="0"/>
              </a:spcBef>
            </a:pPr>
            <a:endParaRPr lang="el-GR" sz="3200" dirty="0"/>
          </a:p>
          <a:p>
            <a:pPr marL="0" lvl="1" indent="0">
              <a:spcBef>
                <a:spcPts val="0"/>
              </a:spcBef>
            </a:pPr>
            <a:r>
              <a:rPr lang="el-GR" sz="3200" dirty="0" err="1"/>
              <a:t>Dodge</a:t>
            </a:r>
            <a:r>
              <a:rPr lang="el-GR" sz="3200" dirty="0"/>
              <a:t>, B, (1997). </a:t>
            </a:r>
            <a:r>
              <a:rPr lang="el-GR" sz="3200" dirty="0" err="1"/>
              <a:t>Some</a:t>
            </a:r>
            <a:r>
              <a:rPr lang="el-GR" sz="3200" dirty="0"/>
              <a:t> </a:t>
            </a:r>
            <a:r>
              <a:rPr lang="el-GR" sz="3200" dirty="0" err="1"/>
              <a:t>thoughts</a:t>
            </a:r>
            <a:r>
              <a:rPr lang="el-GR" sz="3200" dirty="0"/>
              <a:t> </a:t>
            </a:r>
            <a:r>
              <a:rPr lang="el-GR" sz="3200" dirty="0" err="1"/>
              <a:t>about</a:t>
            </a:r>
            <a:r>
              <a:rPr lang="el-GR" sz="3200" dirty="0"/>
              <a:t> </a:t>
            </a:r>
            <a:r>
              <a:rPr lang="el-GR" sz="3200" dirty="0" err="1"/>
              <a:t>webquests</a:t>
            </a:r>
            <a:r>
              <a:rPr lang="el-GR" sz="3200" dirty="0"/>
              <a:t>, http://webquest.sdsu.edu/about_webquest.html</a:t>
            </a:r>
          </a:p>
          <a:p>
            <a:pPr marL="0" lvl="1" indent="0">
              <a:spcBef>
                <a:spcPts val="0"/>
              </a:spcBef>
            </a:pPr>
            <a:r>
              <a:rPr lang="el-GR" sz="3200" dirty="0" err="1"/>
              <a:t>Woolnough</a:t>
            </a:r>
            <a:r>
              <a:rPr lang="el-GR" sz="3200" dirty="0"/>
              <a:t>, B. (1994). </a:t>
            </a:r>
            <a:r>
              <a:rPr lang="el-GR" sz="3200" dirty="0" err="1"/>
              <a:t>Effective</a:t>
            </a:r>
            <a:r>
              <a:rPr lang="el-GR" sz="3200" dirty="0"/>
              <a:t> </a:t>
            </a:r>
            <a:r>
              <a:rPr lang="el-GR" sz="3200" dirty="0" err="1"/>
              <a:t>Science</a:t>
            </a:r>
            <a:r>
              <a:rPr lang="el-GR" sz="3200" dirty="0"/>
              <a:t> </a:t>
            </a:r>
            <a:r>
              <a:rPr lang="el-GR" sz="3200" dirty="0" err="1"/>
              <a:t>Teaching</a:t>
            </a:r>
            <a:r>
              <a:rPr lang="el-GR" sz="3200" dirty="0"/>
              <a:t>. </a:t>
            </a:r>
            <a:r>
              <a:rPr lang="el-GR" sz="3200" dirty="0" err="1"/>
              <a:t>Milton</a:t>
            </a:r>
            <a:r>
              <a:rPr lang="el-GR" sz="3200" dirty="0"/>
              <a:t> </a:t>
            </a:r>
            <a:r>
              <a:rPr lang="el-GR" sz="3200" dirty="0" err="1"/>
              <a:t>Keynes</a:t>
            </a:r>
            <a:r>
              <a:rPr lang="el-GR" sz="3200" dirty="0"/>
              <a:t>, </a:t>
            </a:r>
            <a:r>
              <a:rPr lang="el-GR" sz="3200" dirty="0" err="1"/>
              <a:t>Open</a:t>
            </a:r>
            <a:r>
              <a:rPr lang="el-GR" sz="3200" dirty="0"/>
              <a:t> </a:t>
            </a:r>
            <a:r>
              <a:rPr lang="el-GR" sz="3200" dirty="0" err="1"/>
              <a:t>University</a:t>
            </a:r>
            <a:r>
              <a:rPr lang="el-GR" sz="3200" dirty="0"/>
              <a:t> </a:t>
            </a:r>
            <a:r>
              <a:rPr lang="el-GR" sz="3200" dirty="0" err="1"/>
              <a:t>Press</a:t>
            </a:r>
            <a:r>
              <a:rPr lang="el-GR" sz="3200" dirty="0"/>
              <a:t>. </a:t>
            </a:r>
          </a:p>
          <a:p>
            <a:pPr marL="0" lvl="1" indent="0">
              <a:spcBef>
                <a:spcPts val="0"/>
              </a:spcBef>
            </a:pPr>
            <a:endParaRPr lang="el-GR" sz="3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sz="2400" cap="none" dirty="0" smtClean="0"/>
              <a:t/>
            </a:r>
            <a:br>
              <a:rPr lang="el-GR" sz="2400" cap="none" dirty="0" smtClean="0"/>
            </a:br>
            <a:r>
              <a:rPr lang="el-GR" sz="2400" cap="none" dirty="0" smtClean="0"/>
              <a:t>ΠΡΟΣΘΕΤΟ ΥΛΙΚΟ ΠΟΥ ΑΞΙΟΠΟΙΗΘΗΚΕ</a:t>
            </a:r>
            <a:br>
              <a:rPr lang="el-GR" sz="2400" cap="none" dirty="0" smtClean="0"/>
            </a:br>
            <a:endParaRPr lang="el-GR" sz="2400" cap="none" dirty="0"/>
          </a:p>
        </p:txBody>
      </p:sp>
      <p:sp>
        <p:nvSpPr>
          <p:cNvPr id="5" name="Slide Number Placeholder 4"/>
          <p:cNvSpPr>
            <a:spLocks noGrp="1"/>
          </p:cNvSpPr>
          <p:nvPr>
            <p:ph type="sldNum" sz="quarter" idx="12"/>
          </p:nvPr>
        </p:nvSpPr>
        <p:spPr/>
        <p:txBody>
          <a:bodyPr/>
          <a:lstStyle/>
          <a:p>
            <a:fld id="{2754ED01-E2A0-4C1E-8E21-014B99041579}" type="slidenum">
              <a:rPr lang="en-US" smtClean="0"/>
              <a:pPr/>
              <a:t>32</a:t>
            </a:fld>
            <a:endParaRPr lang="en-US" dirty="0"/>
          </a:p>
        </p:txBody>
      </p:sp>
      <p:sp>
        <p:nvSpPr>
          <p:cNvPr id="7" name="Content Placeholder 6"/>
          <p:cNvSpPr>
            <a:spLocks noGrp="1"/>
          </p:cNvSpPr>
          <p:nvPr>
            <p:ph sz="half" idx="2"/>
          </p:nvPr>
        </p:nvSpPr>
        <p:spPr>
          <a:xfrm>
            <a:off x="557213" y="436728"/>
            <a:ext cx="8027229" cy="4408227"/>
          </a:xfrm>
        </p:spPr>
        <p:txBody>
          <a:bodyPr>
            <a:normAutofit fontScale="32500" lnSpcReduction="20000"/>
          </a:bodyPr>
          <a:lstStyle/>
          <a:p>
            <a:pPr marL="0" lvl="1" indent="0">
              <a:buNone/>
            </a:pPr>
            <a:r>
              <a:rPr lang="el-GR" sz="3600" b="1" dirty="0" smtClean="0"/>
              <a:t>Πρόσθετο υλικό που αξιοποιήθηκε</a:t>
            </a:r>
          </a:p>
          <a:p>
            <a:pPr marL="0" lvl="1" indent="0">
              <a:spcBef>
                <a:spcPts val="0"/>
              </a:spcBef>
            </a:pPr>
            <a:endParaRPr lang="el-GR" sz="3200" dirty="0"/>
          </a:p>
          <a:p>
            <a:pPr marL="0" lvl="1" indent="0">
              <a:spcBef>
                <a:spcPts val="0"/>
              </a:spcBef>
            </a:pPr>
            <a:r>
              <a:rPr lang="el-GR" sz="4900" dirty="0"/>
              <a:t>ΔΙΑΔΙΚΤΥΟΓΡΑΦΙΑ</a:t>
            </a:r>
          </a:p>
          <a:p>
            <a:pPr marL="0" lvl="1" indent="0">
              <a:spcBef>
                <a:spcPts val="0"/>
              </a:spcBef>
            </a:pPr>
            <a:r>
              <a:rPr lang="el-GR" sz="4900" dirty="0"/>
              <a:t>https://e-me.edu.gr/  Για ανάθεση εργασιών και καθοδήγηση των μαθητών-μελών μέσα από την κυψέλη  </a:t>
            </a:r>
            <a:endParaRPr lang="en-US" sz="4900" dirty="0" smtClean="0"/>
          </a:p>
          <a:p>
            <a:pPr marL="0" lvl="1" indent="0">
              <a:spcBef>
                <a:spcPts val="0"/>
              </a:spcBef>
            </a:pPr>
            <a:r>
              <a:rPr lang="el-GR" sz="4900" dirty="0" smtClean="0"/>
              <a:t>http</a:t>
            </a:r>
            <a:r>
              <a:rPr lang="el-GR" sz="4900" dirty="0"/>
              <a:t>://photodentro.edu.gr/ugc/r/8525/1048 (Διεύθυνση ιστοεξερεύνησης) http://photodentro.edu.gr/aggregator/lo/photodentro-educationalvideo-8522-812  (Ο </a:t>
            </a:r>
            <a:r>
              <a:rPr lang="el-GR" sz="4900" dirty="0" err="1"/>
              <a:t>Φρουτομαν</a:t>
            </a:r>
            <a:r>
              <a:rPr lang="el-GR" sz="4900" dirty="0"/>
              <a:t> ξαναχτυπά)</a:t>
            </a:r>
          </a:p>
          <a:p>
            <a:pPr marL="0" lvl="1" indent="0">
              <a:spcBef>
                <a:spcPts val="0"/>
              </a:spcBef>
            </a:pPr>
            <a:r>
              <a:rPr lang="el-GR" sz="4900" dirty="0"/>
              <a:t>http://photodentro.edu.gr/aggregator/lo/photodentro-aggregatedcontent-8526-8103      (Επιπλέει ή βυθίζεται; μέτρησε την πυκνότητα !)</a:t>
            </a:r>
          </a:p>
          <a:p>
            <a:pPr marL="0" lvl="1" indent="0">
              <a:spcBef>
                <a:spcPts val="0"/>
              </a:spcBef>
            </a:pPr>
            <a:r>
              <a:rPr lang="el-GR" sz="4900" dirty="0"/>
              <a:t>http://photodentro.edu.gr/aggregator/lo/photodentro-educationalvideo-8522-813  (Τρέφομαι μεσογειακά) </a:t>
            </a:r>
          </a:p>
          <a:p>
            <a:pPr marL="0" lvl="1" indent="0">
              <a:spcBef>
                <a:spcPts val="0"/>
              </a:spcBef>
            </a:pPr>
            <a:r>
              <a:rPr lang="el-GR" sz="4900" dirty="0"/>
              <a:t>http://photodentro.edu.gr/aggregator/lo/photodentro-lor-8521-6787  (Διατροφή)</a:t>
            </a:r>
          </a:p>
          <a:p>
            <a:pPr marL="0" lvl="1" indent="0">
              <a:spcBef>
                <a:spcPts val="0"/>
              </a:spcBef>
            </a:pPr>
            <a:r>
              <a:rPr lang="el-GR" sz="4900" dirty="0"/>
              <a:t>http://photodentro.edu.gr/v/item/ds/8521/5057  (Πότε είναι η καλύτερη εποχή για ένα φρούτο;)</a:t>
            </a:r>
          </a:p>
          <a:p>
            <a:pPr marL="0" lvl="1" indent="0">
              <a:spcBef>
                <a:spcPts val="0"/>
              </a:spcBef>
            </a:pPr>
            <a:r>
              <a:rPr lang="el-GR" sz="4900" dirty="0"/>
              <a:t>http://www.diatrofikoiodigoi.gr  Εθνικοί Διατροφικοί Οδηγοί. Οδηγός για παιδιά και εφήβους</a:t>
            </a:r>
          </a:p>
          <a:p>
            <a:pPr marL="0" lvl="1" indent="0">
              <a:spcBef>
                <a:spcPts val="0"/>
              </a:spcBef>
            </a:pPr>
            <a:r>
              <a:rPr lang="el-GR" sz="4900" dirty="0"/>
              <a:t>http://ebooks.edu.gr/new/classcoursespdf.php?classcode=DSGYM-B  Διδακτικό πακέτο Χημείας Β΄ Γυμνασίου</a:t>
            </a:r>
          </a:p>
          <a:p>
            <a:pPr marL="0" lvl="1" indent="0">
              <a:spcBef>
                <a:spcPts val="0"/>
              </a:spcBef>
            </a:pPr>
            <a:r>
              <a:rPr lang="el-GR" sz="4900" dirty="0"/>
              <a:t>http://ekfe.lak.sch.gr </a:t>
            </a:r>
            <a:r>
              <a:rPr lang="el-GR" sz="4900" dirty="0" smtClean="0"/>
              <a:t>E.K.Φ.Ε</a:t>
            </a:r>
            <a:r>
              <a:rPr lang="el-GR" sz="4900" dirty="0"/>
              <a:t>. Λακωνίας, Εργαστηριακές Ασκήσεις Φυσικής Β΄ Γυμνασίου</a:t>
            </a:r>
          </a:p>
          <a:p>
            <a:pPr marL="0" lvl="1" indent="0">
              <a:spcBef>
                <a:spcPts val="0"/>
              </a:spcBef>
            </a:pPr>
            <a:r>
              <a:rPr lang="el-GR" sz="4900" dirty="0"/>
              <a:t>http://eyzin.minedu.gov.gr /</a:t>
            </a:r>
            <a:r>
              <a:rPr lang="el-GR" sz="4900" dirty="0" err="1"/>
              <a:t>Pages</a:t>
            </a:r>
            <a:r>
              <a:rPr lang="el-GR" sz="4900" dirty="0"/>
              <a:t>/</a:t>
            </a:r>
            <a:r>
              <a:rPr lang="el-GR" sz="4900" dirty="0" err="1"/>
              <a:t>Home.aspx</a:t>
            </a:r>
            <a:r>
              <a:rPr lang="el-GR" sz="4900" dirty="0"/>
              <a:t> Πρόγραμμα ΕΥΖΗΝ</a:t>
            </a:r>
          </a:p>
        </p:txBody>
      </p:sp>
    </p:spTree>
    <p:extLst>
      <p:ext uri="{BB962C8B-B14F-4D97-AF65-F5344CB8AC3E}">
        <p14:creationId xmlns:p14="http://schemas.microsoft.com/office/powerpoint/2010/main" val="1298838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Ορθογώνιο 3"/>
          <p:cNvSpPr>
            <a:spLocks noChangeArrowheads="1"/>
          </p:cNvSpPr>
          <p:nvPr/>
        </p:nvSpPr>
        <p:spPr bwMode="auto">
          <a:xfrm>
            <a:off x="287523" y="474698"/>
            <a:ext cx="856895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4000" b="1" dirty="0" smtClean="0">
                <a:solidFill>
                  <a:prstClr val="black"/>
                </a:solidFill>
                <a:effectLst>
                  <a:outerShdw blurRad="38100" dist="38100" dir="2700000" algn="tl">
                    <a:srgbClr val="000000">
                      <a:alpha val="43137"/>
                    </a:srgbClr>
                  </a:outerShdw>
                </a:effectLst>
                <a:latin typeface="Comic Sans MS" pitchFamily="66" charset="0"/>
              </a:rPr>
              <a:t>Των Φρούτων η Πυκνότητα</a:t>
            </a:r>
          </a:p>
          <a:p>
            <a:pPr algn="ctr" fontAlgn="base">
              <a:spcBef>
                <a:spcPct val="0"/>
              </a:spcBef>
              <a:spcAft>
                <a:spcPct val="0"/>
              </a:spcAft>
            </a:pPr>
            <a:endParaRPr lang="el-GR" b="1" dirty="0">
              <a:solidFill>
                <a:prstClr val="black"/>
              </a:solidFill>
              <a:effectLst>
                <a:outerShdw blurRad="38100" dist="38100" dir="2700000" algn="tl">
                  <a:srgbClr val="000000">
                    <a:alpha val="43137"/>
                  </a:srgbClr>
                </a:outerShdw>
              </a:effectLst>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251" y="1459583"/>
            <a:ext cx="6369496" cy="47771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083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Ορθογώνιο 3"/>
          <p:cNvSpPr>
            <a:spLocks noChangeArrowheads="1"/>
          </p:cNvSpPr>
          <p:nvPr/>
        </p:nvSpPr>
        <p:spPr bwMode="auto">
          <a:xfrm>
            <a:off x="287523" y="188640"/>
            <a:ext cx="630070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5400" b="1" dirty="0" smtClean="0">
                <a:solidFill>
                  <a:prstClr val="black"/>
                </a:solidFill>
                <a:effectLst>
                  <a:outerShdw blurRad="38100" dist="38100" dir="2700000" algn="tl">
                    <a:srgbClr val="000000">
                      <a:alpha val="43137"/>
                    </a:srgbClr>
                  </a:outerShdw>
                </a:effectLst>
                <a:latin typeface="Comic Sans MS" pitchFamily="66" charset="0"/>
              </a:rPr>
              <a:t>Παχυσαρκία</a:t>
            </a:r>
            <a:r>
              <a:rPr lang="el-GR" sz="4000" b="1" dirty="0" smtClean="0">
                <a:solidFill>
                  <a:prstClr val="black"/>
                </a:solidFill>
                <a:effectLst>
                  <a:outerShdw blurRad="38100" dist="38100" dir="2700000" algn="tl">
                    <a:srgbClr val="000000">
                      <a:alpha val="43137"/>
                    </a:srgbClr>
                  </a:outerShdw>
                </a:effectLst>
                <a:latin typeface="Comic Sans MS" pitchFamily="66" charset="0"/>
              </a:rPr>
              <a:t> παιδική</a:t>
            </a:r>
            <a:endParaRPr lang="en-US" sz="2800" b="1" dirty="0">
              <a:solidFill>
                <a:prstClr val="black"/>
              </a:solidFill>
              <a:effectLst>
                <a:outerShdw blurRad="38100" dist="38100" dir="2700000" algn="tl">
                  <a:srgbClr val="000000">
                    <a:alpha val="43137"/>
                  </a:srgbClr>
                </a:outerShdw>
              </a:effectLst>
              <a:latin typeface="Comic Sans MS" pitchFamily="66" charset="0"/>
            </a:endParaRPr>
          </a:p>
          <a:p>
            <a:pPr algn="ctr" fontAlgn="base">
              <a:spcBef>
                <a:spcPct val="0"/>
              </a:spcBef>
              <a:spcAft>
                <a:spcPct val="0"/>
              </a:spcAft>
            </a:pPr>
            <a:endParaRPr lang="el-GR" b="1" dirty="0">
              <a:solidFill>
                <a:prstClr val="black"/>
              </a:solidFill>
              <a:effectLst>
                <a:outerShdw blurRad="38100" dist="38100" dir="2700000" algn="tl">
                  <a:srgbClr val="000000">
                    <a:alpha val="43137"/>
                  </a:srgbClr>
                </a:outerShdw>
              </a:effectLst>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7" y="1729537"/>
            <a:ext cx="5276485" cy="4919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2313" y="2996952"/>
            <a:ext cx="3861688"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i-ygeia.gr/wp-content/uploads/2016/03/%CE%B4%CE%B9%CE%B1%CF%84%CF%81%CE%BF%CF%86%CE%A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499" r="14636" b="10322"/>
          <a:stretch/>
        </p:blipFill>
        <p:spPr bwMode="auto">
          <a:xfrm>
            <a:off x="6283962" y="636660"/>
            <a:ext cx="2573822" cy="22322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2896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Ορθογώνιο 3"/>
          <p:cNvSpPr>
            <a:spLocks noChangeArrowheads="1"/>
          </p:cNvSpPr>
          <p:nvPr/>
        </p:nvSpPr>
        <p:spPr bwMode="auto">
          <a:xfrm>
            <a:off x="287523" y="188640"/>
            <a:ext cx="856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4000" b="1" dirty="0" smtClean="0">
                <a:solidFill>
                  <a:prstClr val="black"/>
                </a:solidFill>
                <a:effectLst>
                  <a:outerShdw blurRad="38100" dist="38100" dir="2700000" algn="tl">
                    <a:srgbClr val="000000">
                      <a:alpha val="43137"/>
                    </a:srgbClr>
                  </a:outerShdw>
                </a:effectLst>
                <a:latin typeface="Comic Sans MS" pitchFamily="66" charset="0"/>
              </a:rPr>
              <a:t>Προσέγγιση Ολιστική</a:t>
            </a:r>
            <a:endParaRPr lang="el-GR" b="1" dirty="0">
              <a:solidFill>
                <a:prstClr val="black"/>
              </a:solidFill>
              <a:effectLst>
                <a:outerShdw blurRad="38100" dist="38100" dir="2700000" algn="tl">
                  <a:srgbClr val="000000">
                    <a:alpha val="43137"/>
                  </a:srgbClr>
                </a:outerShdw>
              </a:effectLst>
              <a:latin typeface="Comic Sans MS" pitchFamily="66"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225" y="1556792"/>
            <a:ext cx="2684251" cy="3659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Ορθογώνιο 3"/>
          <p:cNvSpPr>
            <a:spLocks noChangeArrowheads="1"/>
          </p:cNvSpPr>
          <p:nvPr/>
        </p:nvSpPr>
        <p:spPr bwMode="auto">
          <a:xfrm>
            <a:off x="26316" y="883086"/>
            <a:ext cx="6417892"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lnSpc>
                <a:spcPct val="150000"/>
              </a:lnSpc>
              <a:spcBef>
                <a:spcPct val="0"/>
              </a:spcBef>
              <a:spcAft>
                <a:spcPct val="0"/>
              </a:spcAft>
            </a:pPr>
            <a:r>
              <a:rPr lang="el-GR" sz="2400" b="1" i="1" dirty="0" smtClean="0">
                <a:solidFill>
                  <a:prstClr val="black"/>
                </a:solidFill>
                <a:effectLst>
                  <a:outerShdw blurRad="38100" dist="38100" dir="2700000" algn="tl">
                    <a:srgbClr val="000000">
                      <a:alpha val="43137"/>
                    </a:srgbClr>
                  </a:outerShdw>
                </a:effectLst>
                <a:latin typeface="Comic Sans MS" pitchFamily="66" charset="0"/>
              </a:rPr>
              <a:t>… Και </a:t>
            </a:r>
            <a:r>
              <a:rPr lang="el-GR" sz="2800" b="1" i="1" dirty="0" smtClean="0">
                <a:solidFill>
                  <a:prstClr val="black"/>
                </a:solidFill>
                <a:effectLst>
                  <a:outerShdw blurRad="38100" dist="38100" dir="2700000" algn="tl">
                    <a:srgbClr val="000000">
                      <a:alpha val="43137"/>
                    </a:srgbClr>
                  </a:outerShdw>
                </a:effectLst>
                <a:latin typeface="Comic Sans MS" pitchFamily="66" charset="0"/>
              </a:rPr>
              <a:t>τα μαθήματα </a:t>
            </a:r>
            <a:r>
              <a:rPr lang="el-GR" sz="2400" b="1" i="1" dirty="0" smtClean="0">
                <a:solidFill>
                  <a:prstClr val="black"/>
                </a:solidFill>
                <a:effectLst>
                  <a:outerShdw blurRad="38100" dist="38100" dir="2700000" algn="tl">
                    <a:srgbClr val="000000">
                      <a:alpha val="43137"/>
                    </a:srgbClr>
                  </a:outerShdw>
                </a:effectLst>
                <a:latin typeface="Comic Sans MS" pitchFamily="66" charset="0"/>
              </a:rPr>
              <a:t>που ασύνδετα διδάχθηκαν στην παιδική ηλικία,</a:t>
            </a:r>
          </a:p>
          <a:p>
            <a:pPr algn="ctr" fontAlgn="base">
              <a:lnSpc>
                <a:spcPct val="150000"/>
              </a:lnSpc>
              <a:spcBef>
                <a:spcPct val="0"/>
              </a:spcBef>
              <a:spcAft>
                <a:spcPct val="0"/>
              </a:spcAft>
            </a:pPr>
            <a:r>
              <a:rPr lang="el-GR" sz="2800" b="1" i="1" dirty="0" smtClean="0">
                <a:solidFill>
                  <a:prstClr val="black"/>
                </a:solidFill>
                <a:effectLst>
                  <a:outerShdw blurRad="38100" dist="38100" dir="2700000" algn="tl">
                    <a:srgbClr val="000000">
                      <a:alpha val="43137"/>
                    </a:srgbClr>
                  </a:outerShdw>
                </a:effectLst>
                <a:latin typeface="Comic Sans MS" pitchFamily="66" charset="0"/>
              </a:rPr>
              <a:t>πρέπει να</a:t>
            </a:r>
            <a:r>
              <a:rPr lang="en-US" sz="2800" b="1" i="1" dirty="0" smtClean="0">
                <a:solidFill>
                  <a:prstClr val="black"/>
                </a:solidFill>
                <a:effectLst>
                  <a:outerShdw blurRad="38100" dist="38100" dir="2700000" algn="tl">
                    <a:srgbClr val="000000">
                      <a:alpha val="43137"/>
                    </a:srgbClr>
                  </a:outerShdw>
                </a:effectLst>
                <a:latin typeface="Comic Sans MS" pitchFamily="66" charset="0"/>
              </a:rPr>
              <a:t> </a:t>
            </a:r>
            <a:r>
              <a:rPr lang="el-GR" sz="2800" b="1" i="1" dirty="0" smtClean="0">
                <a:solidFill>
                  <a:prstClr val="black"/>
                </a:solidFill>
                <a:effectLst>
                  <a:outerShdw blurRad="38100" dist="38100" dir="2700000" algn="tl">
                    <a:srgbClr val="000000">
                      <a:alpha val="43137"/>
                    </a:srgbClr>
                  </a:outerShdw>
                </a:effectLst>
                <a:latin typeface="Comic Sans MS" pitchFamily="66" charset="0"/>
              </a:rPr>
              <a:t>ενοποιηθούν,</a:t>
            </a:r>
            <a:r>
              <a:rPr lang="el-GR" sz="2400" b="1" i="1" dirty="0" smtClean="0">
                <a:solidFill>
                  <a:prstClr val="black"/>
                </a:solidFill>
                <a:effectLst>
                  <a:outerShdw blurRad="38100" dist="38100" dir="2700000" algn="tl">
                    <a:srgbClr val="000000">
                      <a:alpha val="43137"/>
                    </a:srgbClr>
                  </a:outerShdw>
                </a:effectLst>
                <a:latin typeface="Comic Sans MS" pitchFamily="66" charset="0"/>
              </a:rPr>
              <a:t> για να συνοψίσουν τη συνάφεια των μαθημάτων μεταξύ τους και προς τη φύση του όντος.</a:t>
            </a:r>
          </a:p>
          <a:p>
            <a:pPr algn="ctr" fontAlgn="base">
              <a:lnSpc>
                <a:spcPct val="150000"/>
              </a:lnSpc>
              <a:spcBef>
                <a:spcPct val="0"/>
              </a:spcBef>
              <a:spcAft>
                <a:spcPct val="0"/>
              </a:spcAft>
            </a:pPr>
            <a:r>
              <a:rPr lang="el-GR" sz="2800" b="1" i="1" dirty="0" smtClean="0">
                <a:solidFill>
                  <a:prstClr val="black"/>
                </a:solidFill>
                <a:effectLst>
                  <a:outerShdw blurRad="38100" dist="38100" dir="2700000" algn="tl">
                    <a:srgbClr val="000000">
                      <a:alpha val="43137"/>
                    </a:srgbClr>
                  </a:outerShdw>
                </a:effectLst>
                <a:latin typeface="Comic Sans MS" pitchFamily="66" charset="0"/>
              </a:rPr>
              <a:t>Μόνο μια τέτοια μάθηση,</a:t>
            </a:r>
          </a:p>
          <a:p>
            <a:pPr algn="ctr" fontAlgn="base">
              <a:lnSpc>
                <a:spcPct val="150000"/>
              </a:lnSpc>
              <a:spcBef>
                <a:spcPct val="0"/>
              </a:spcBef>
              <a:spcAft>
                <a:spcPct val="0"/>
              </a:spcAft>
            </a:pPr>
            <a:r>
              <a:rPr lang="el-GR" sz="2800" b="1" i="1" dirty="0" smtClean="0">
                <a:solidFill>
                  <a:prstClr val="black"/>
                </a:solidFill>
                <a:effectLst>
                  <a:outerShdw blurRad="38100" dist="38100" dir="2700000" algn="tl">
                    <a:srgbClr val="000000">
                      <a:alpha val="43137"/>
                    </a:srgbClr>
                  </a:outerShdw>
                </a:effectLst>
                <a:latin typeface="Comic Sans MS" pitchFamily="66" charset="0"/>
              </a:rPr>
              <a:t>θα είναι πραγματικά μόνιμη</a:t>
            </a:r>
          </a:p>
          <a:p>
            <a:pPr algn="ctr" fontAlgn="base">
              <a:lnSpc>
                <a:spcPct val="150000"/>
              </a:lnSpc>
              <a:spcBef>
                <a:spcPct val="0"/>
              </a:spcBef>
              <a:spcAft>
                <a:spcPct val="0"/>
              </a:spcAft>
            </a:pPr>
            <a:r>
              <a:rPr lang="el-GR" sz="2400" b="1" i="1" dirty="0" smtClean="0">
                <a:solidFill>
                  <a:prstClr val="black"/>
                </a:solidFill>
                <a:effectLst>
                  <a:outerShdw blurRad="38100" dist="38100" dir="2700000" algn="tl">
                    <a:srgbClr val="000000">
                      <a:alpha val="43137"/>
                    </a:srgbClr>
                  </a:outerShdw>
                </a:effectLst>
                <a:latin typeface="Comic Sans MS" pitchFamily="66" charset="0"/>
              </a:rPr>
              <a:t>σε αυτούς που θα την κάνουν κτήμα τους.</a:t>
            </a:r>
          </a:p>
          <a:p>
            <a:pPr algn="ctr" fontAlgn="base">
              <a:lnSpc>
                <a:spcPct val="150000"/>
              </a:lnSpc>
              <a:spcBef>
                <a:spcPct val="0"/>
              </a:spcBef>
              <a:spcAft>
                <a:spcPct val="0"/>
              </a:spcAft>
            </a:pPr>
            <a:endParaRPr lang="el-GR" sz="2400" b="1" i="1" dirty="0" smtClean="0">
              <a:solidFill>
                <a:prstClr val="black"/>
              </a:solidFill>
              <a:effectLst>
                <a:outerShdw blurRad="38100" dist="38100" dir="2700000" algn="tl">
                  <a:srgbClr val="000000">
                    <a:alpha val="43137"/>
                  </a:srgbClr>
                </a:outerShdw>
              </a:effectLst>
              <a:latin typeface="Comic Sans MS" pitchFamily="66" charset="0"/>
            </a:endParaRPr>
          </a:p>
          <a:p>
            <a:pPr algn="ctr" fontAlgn="base">
              <a:lnSpc>
                <a:spcPct val="150000"/>
              </a:lnSpc>
              <a:spcBef>
                <a:spcPct val="0"/>
              </a:spcBef>
              <a:spcAft>
                <a:spcPct val="0"/>
              </a:spcAft>
            </a:pPr>
            <a:r>
              <a:rPr lang="el-GR" sz="1600" b="1" i="1" dirty="0" smtClean="0">
                <a:solidFill>
                  <a:prstClr val="black"/>
                </a:solidFill>
                <a:effectLst>
                  <a:outerShdw blurRad="38100" dist="38100" dir="2700000" algn="tl">
                    <a:srgbClr val="000000">
                      <a:alpha val="43137"/>
                    </a:srgbClr>
                  </a:outerShdw>
                </a:effectLst>
                <a:latin typeface="Comic Sans MS" pitchFamily="66" charset="0"/>
              </a:rPr>
              <a:t>Πλάτωνος Πολιτεία, Βιβλίο Ζ, 537</a:t>
            </a:r>
            <a:r>
              <a:rPr lang="en-US" sz="1600" b="1" i="1" dirty="0" smtClean="0">
                <a:solidFill>
                  <a:prstClr val="black"/>
                </a:solidFill>
                <a:effectLst>
                  <a:outerShdw blurRad="38100" dist="38100" dir="2700000" algn="tl">
                    <a:srgbClr val="000000">
                      <a:alpha val="43137"/>
                    </a:srgbClr>
                  </a:outerShdw>
                </a:effectLst>
                <a:latin typeface="Comic Sans MS" pitchFamily="66" charset="0"/>
              </a:rPr>
              <a:t>c</a:t>
            </a:r>
            <a:endParaRPr lang="el-GR" b="1" i="1" dirty="0">
              <a:solidFill>
                <a:prstClr val="black"/>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906968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Ορθογώνιο 3"/>
          <p:cNvSpPr>
            <a:spLocks noChangeArrowheads="1"/>
          </p:cNvSpPr>
          <p:nvPr/>
        </p:nvSpPr>
        <p:spPr bwMode="auto">
          <a:xfrm>
            <a:off x="287523" y="188640"/>
            <a:ext cx="85689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4000" b="1" dirty="0" smtClean="0">
                <a:solidFill>
                  <a:prstClr val="black"/>
                </a:solidFill>
                <a:effectLst>
                  <a:outerShdw blurRad="38100" dist="38100" dir="2700000" algn="tl">
                    <a:srgbClr val="000000">
                      <a:alpha val="43137"/>
                    </a:srgbClr>
                  </a:outerShdw>
                </a:effectLst>
                <a:latin typeface="Comic Sans MS" pitchFamily="66" charset="0"/>
              </a:rPr>
              <a:t>   Πυκνότητα + Διατροφική Αγωγή</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23" y="896526"/>
            <a:ext cx="4306569" cy="33965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Αποτέλεσμα εικόνας για πυραμιδα μεσογειακης διατροφη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014" y="919151"/>
            <a:ext cx="6120921" cy="575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6198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8" name="Picture 4" descr="Σχετική εικόνα"/>
          <p:cNvPicPr>
            <a:picLocks noChangeAspect="1" noChangeArrowheads="1"/>
          </p:cNvPicPr>
          <p:nvPr/>
        </p:nvPicPr>
        <p:blipFill rotWithShape="1">
          <a:blip r:embed="rId3">
            <a:clrChange>
              <a:clrFrom>
                <a:srgbClr val="CCC8C7"/>
              </a:clrFrom>
              <a:clrTo>
                <a:srgbClr val="CCC8C7">
                  <a:alpha val="0"/>
                </a:srgbClr>
              </a:clrTo>
            </a:clrChange>
            <a:extLst>
              <a:ext uri="{28A0092B-C50C-407E-A947-70E740481C1C}">
                <a14:useLocalDpi xmlns:a14="http://schemas.microsoft.com/office/drawing/2010/main" val="0"/>
              </a:ext>
            </a:extLst>
          </a:blip>
          <a:srcRect l="19666"/>
          <a:stretch/>
        </p:blipFill>
        <p:spPr bwMode="auto">
          <a:xfrm>
            <a:off x="7002639" y="703487"/>
            <a:ext cx="18288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 y="331881"/>
            <a:ext cx="2251465" cy="264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0" name="Ορθογώνιο 3"/>
          <p:cNvSpPr>
            <a:spLocks noChangeArrowheads="1"/>
          </p:cNvSpPr>
          <p:nvPr/>
        </p:nvSpPr>
        <p:spPr bwMode="auto">
          <a:xfrm>
            <a:off x="287523" y="188640"/>
            <a:ext cx="856895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fontAlgn="base">
              <a:spcBef>
                <a:spcPct val="0"/>
              </a:spcBef>
              <a:spcAft>
                <a:spcPct val="0"/>
              </a:spcAft>
            </a:pPr>
            <a:r>
              <a:rPr lang="el-GR" sz="4000" b="1" dirty="0" smtClean="0">
                <a:solidFill>
                  <a:prstClr val="black"/>
                </a:solidFill>
                <a:effectLst>
                  <a:outerShdw blurRad="38100" dist="38100" dir="2700000" algn="tl">
                    <a:srgbClr val="000000">
                      <a:alpha val="43137"/>
                    </a:srgbClr>
                  </a:outerShdw>
                </a:effectLst>
                <a:latin typeface="Comic Sans MS" pitchFamily="66" charset="0"/>
              </a:rPr>
              <a:t>Σενάριο-Προγραμματισμός</a:t>
            </a:r>
            <a:endParaRPr lang="en-US" sz="1200" i="1" dirty="0">
              <a:solidFill>
                <a:prstClr val="black"/>
              </a:solidFill>
              <a:latin typeface="Comic Sans MS" pitchFamily="66" charset="0"/>
            </a:endParaRPr>
          </a:p>
          <a:p>
            <a:pPr algn="ctr" fontAlgn="base">
              <a:spcBef>
                <a:spcPct val="0"/>
              </a:spcBef>
              <a:spcAft>
                <a:spcPct val="0"/>
              </a:spcAft>
            </a:pPr>
            <a:endParaRPr lang="el-GR" b="1" dirty="0">
              <a:solidFill>
                <a:prstClr val="black"/>
              </a:solidFill>
              <a:effectLst>
                <a:outerShdw blurRad="38100" dist="38100" dir="2700000" algn="tl">
                  <a:srgbClr val="000000">
                    <a:alpha val="43137"/>
                  </a:srgbClr>
                </a:outerShdw>
              </a:effectLst>
              <a:latin typeface="Comic Sans MS" pitchFamily="66" charset="0"/>
            </a:endParaRPr>
          </a:p>
        </p:txBody>
      </p:sp>
      <p:sp>
        <p:nvSpPr>
          <p:cNvPr id="11" name="Ορθογώνιο 1"/>
          <p:cNvSpPr>
            <a:spLocks noChangeArrowheads="1"/>
          </p:cNvSpPr>
          <p:nvPr/>
        </p:nvSpPr>
        <p:spPr bwMode="auto">
          <a:xfrm rot="21096781">
            <a:off x="3088415" y="4168577"/>
            <a:ext cx="5047109" cy="46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endParaRPr lang="el-GR" dirty="0" smtClean="0">
              <a:solidFill>
                <a:prstClr val="black"/>
              </a:solidFill>
              <a:latin typeface="Comic Sans MS" pitchFamily="66" charset="0"/>
            </a:endParaRPr>
          </a:p>
        </p:txBody>
      </p:sp>
      <p:sp>
        <p:nvSpPr>
          <p:cNvPr id="2" name="Ορθογώνιο 1"/>
          <p:cNvSpPr/>
          <p:nvPr/>
        </p:nvSpPr>
        <p:spPr>
          <a:xfrm rot="20019484">
            <a:off x="5719417" y="1215076"/>
            <a:ext cx="1978625" cy="461665"/>
          </a:xfrm>
          <a:prstGeom prst="rect">
            <a:avLst/>
          </a:prstGeom>
        </p:spPr>
        <p:txBody>
          <a:bodyPr wrap="square">
            <a:spAutoFit/>
          </a:bodyPr>
          <a:lstStyle/>
          <a:p>
            <a:pPr fontAlgn="base">
              <a:spcBef>
                <a:spcPct val="0"/>
              </a:spcBef>
              <a:spcAft>
                <a:spcPct val="0"/>
              </a:spcAft>
            </a:pPr>
            <a:r>
              <a:rPr lang="el-GR" sz="2400" b="1" dirty="0" smtClean="0">
                <a:solidFill>
                  <a:srgbClr val="4F81BD">
                    <a:lumMod val="50000"/>
                  </a:srgbClr>
                </a:solidFill>
                <a:latin typeface="Comic Sans MS" pitchFamily="66" charset="0"/>
              </a:rPr>
              <a:t>ΣΤΟΧΟΙ</a:t>
            </a:r>
            <a:endParaRPr lang="el-GR" sz="2400" b="1" dirty="0">
              <a:solidFill>
                <a:srgbClr val="4F81BD">
                  <a:lumMod val="50000"/>
                </a:srgbClr>
              </a:solidFill>
              <a:latin typeface="Comic Sans MS" pitchFamily="66" charset="0"/>
            </a:endParaRPr>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8278" y="2665966"/>
            <a:ext cx="3420379" cy="1859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Ορθογώνιο 1"/>
          <p:cNvSpPr>
            <a:spLocks noChangeArrowheads="1"/>
          </p:cNvSpPr>
          <p:nvPr/>
        </p:nvSpPr>
        <p:spPr bwMode="auto">
          <a:xfrm>
            <a:off x="4652936" y="4341952"/>
            <a:ext cx="44910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400" b="1" dirty="0" err="1" smtClean="0">
                <a:solidFill>
                  <a:srgbClr val="4F81BD">
                    <a:lumMod val="50000"/>
                  </a:srgbClr>
                </a:solidFill>
                <a:latin typeface="Comic Sans MS" pitchFamily="66" charset="0"/>
              </a:rPr>
              <a:t>Φρουτομάχοι</a:t>
            </a:r>
            <a:r>
              <a:rPr lang="el-GR" sz="2400" b="1" dirty="0" smtClean="0">
                <a:solidFill>
                  <a:srgbClr val="4F81BD">
                    <a:lumMod val="50000"/>
                  </a:srgbClr>
                </a:solidFill>
                <a:latin typeface="Comic Sans MS" pitchFamily="66" charset="0"/>
              </a:rPr>
              <a:t> </a:t>
            </a:r>
            <a:r>
              <a:rPr lang="en-US" sz="2400" b="1" dirty="0" err="1" smtClean="0">
                <a:solidFill>
                  <a:srgbClr val="4F81BD">
                    <a:lumMod val="50000"/>
                  </a:srgbClr>
                </a:solidFill>
                <a:latin typeface="Comic Sans MS" pitchFamily="66" charset="0"/>
              </a:rPr>
              <a:t>vs</a:t>
            </a:r>
            <a:r>
              <a:rPr lang="el-GR" sz="2400" b="1" dirty="0" smtClean="0">
                <a:solidFill>
                  <a:srgbClr val="4F81BD">
                    <a:lumMod val="50000"/>
                  </a:srgbClr>
                </a:solidFill>
                <a:latin typeface="Comic Sans MS" pitchFamily="66" charset="0"/>
              </a:rPr>
              <a:t> </a:t>
            </a:r>
            <a:r>
              <a:rPr lang="el-GR" sz="2400" b="1" dirty="0" err="1" smtClean="0">
                <a:solidFill>
                  <a:srgbClr val="4F81BD">
                    <a:lumMod val="50000"/>
                  </a:srgbClr>
                </a:solidFill>
                <a:latin typeface="Comic Sans MS" pitchFamily="66" charset="0"/>
              </a:rPr>
              <a:t>Φρουτολάτρες</a:t>
            </a:r>
            <a:r>
              <a:rPr lang="el-GR" sz="2400" b="1" dirty="0" smtClean="0">
                <a:solidFill>
                  <a:srgbClr val="4F81BD">
                    <a:lumMod val="50000"/>
                  </a:srgbClr>
                </a:solidFill>
                <a:latin typeface="Comic Sans MS" pitchFamily="66" charset="0"/>
              </a:rPr>
              <a:t>!</a:t>
            </a:r>
            <a:endParaRPr lang="el-GR" sz="2000" dirty="0" smtClean="0">
              <a:solidFill>
                <a:srgbClr val="4F81BD">
                  <a:lumMod val="50000"/>
                </a:srgbClr>
              </a:solidFill>
              <a:latin typeface="Comic Sans MS" pitchFamily="66" charset="0"/>
            </a:endParaRP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3456" y="1465487"/>
            <a:ext cx="2578565" cy="2599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6" name="Picture 18"/>
          <p:cNvPicPr>
            <a:picLocks noChangeAspect="1" noChangeArrowheads="1"/>
          </p:cNvPicPr>
          <p:nvPr/>
        </p:nvPicPr>
        <p:blipFill rotWithShape="1">
          <a:blip r:embed="rId7">
            <a:extLst>
              <a:ext uri="{28A0092B-C50C-407E-A947-70E740481C1C}">
                <a14:useLocalDpi xmlns:a14="http://schemas.microsoft.com/office/drawing/2010/main" val="0"/>
              </a:ext>
            </a:extLst>
          </a:blip>
          <a:srcRect t="37366" r="221"/>
          <a:stretch/>
        </p:blipFill>
        <p:spPr bwMode="auto">
          <a:xfrm>
            <a:off x="2114910" y="4996048"/>
            <a:ext cx="7209618" cy="184010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Ορθογώνιο 11"/>
          <p:cNvSpPr/>
          <p:nvPr/>
        </p:nvSpPr>
        <p:spPr>
          <a:xfrm>
            <a:off x="-302" y="4665117"/>
            <a:ext cx="1978625" cy="461665"/>
          </a:xfrm>
          <a:prstGeom prst="rect">
            <a:avLst/>
          </a:prstGeom>
        </p:spPr>
        <p:txBody>
          <a:bodyPr wrap="square">
            <a:spAutoFit/>
          </a:bodyPr>
          <a:lstStyle/>
          <a:p>
            <a:pPr fontAlgn="base">
              <a:spcBef>
                <a:spcPct val="0"/>
              </a:spcBef>
              <a:spcAft>
                <a:spcPct val="0"/>
              </a:spcAft>
            </a:pPr>
            <a:r>
              <a:rPr lang="el-GR" sz="2400" b="1" dirty="0" smtClean="0">
                <a:solidFill>
                  <a:srgbClr val="4F81BD">
                    <a:lumMod val="50000"/>
                  </a:srgbClr>
                </a:solidFill>
                <a:latin typeface="Comic Sans MS" pitchFamily="66" charset="0"/>
              </a:rPr>
              <a:t>ΠΡΟΒΛΕΨΗ</a:t>
            </a:r>
            <a:endParaRPr lang="el-GR" sz="2400" b="1" dirty="0">
              <a:solidFill>
                <a:srgbClr val="4F81BD">
                  <a:lumMod val="50000"/>
                </a:srgbClr>
              </a:solidFill>
              <a:latin typeface="Comic Sans MS" pitchFamily="66" charset="0"/>
            </a:endParaRPr>
          </a:p>
        </p:txBody>
      </p:sp>
      <p:pic>
        <p:nvPicPr>
          <p:cNvPr id="1030" name="Picture 6" descr="Αποτέλεσμα εικόνας για PREDICTION CARTO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1" y="4996047"/>
            <a:ext cx="2114912" cy="1895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Ορθογώνιο 13"/>
          <p:cNvSpPr/>
          <p:nvPr/>
        </p:nvSpPr>
        <p:spPr>
          <a:xfrm rot="20019484">
            <a:off x="-13921" y="3365158"/>
            <a:ext cx="2429862" cy="461665"/>
          </a:xfrm>
          <a:prstGeom prst="rect">
            <a:avLst/>
          </a:prstGeom>
        </p:spPr>
        <p:txBody>
          <a:bodyPr wrap="square">
            <a:spAutoFit/>
          </a:bodyPr>
          <a:lstStyle/>
          <a:p>
            <a:pPr fontAlgn="base">
              <a:spcBef>
                <a:spcPct val="0"/>
              </a:spcBef>
              <a:spcAft>
                <a:spcPct val="0"/>
              </a:spcAft>
            </a:pPr>
            <a:r>
              <a:rPr lang="el-GR" sz="2400" b="1" dirty="0" smtClean="0">
                <a:solidFill>
                  <a:srgbClr val="4F81BD">
                    <a:lumMod val="50000"/>
                  </a:srgbClr>
                </a:solidFill>
                <a:latin typeface="Comic Sans MS" pitchFamily="66" charset="0"/>
              </a:rPr>
              <a:t>ΔΙΕΡΕΥΝΗΣΗ</a:t>
            </a:r>
            <a:endParaRPr lang="el-GR" sz="2400" b="1" dirty="0">
              <a:solidFill>
                <a:srgbClr val="4F81BD">
                  <a:lumMod val="50000"/>
                </a:srgbClr>
              </a:solidFill>
              <a:latin typeface="Comic Sans MS" pitchFamily="66" charset="0"/>
            </a:endParaRPr>
          </a:p>
        </p:txBody>
      </p:sp>
    </p:spTree>
    <p:extLst>
      <p:ext uri="{BB962C8B-B14F-4D97-AF65-F5344CB8AC3E}">
        <p14:creationId xmlns:p14="http://schemas.microsoft.com/office/powerpoint/2010/main" val="1584184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Ορθογώνιο 3"/>
          <p:cNvSpPr>
            <a:spLocks noChangeArrowheads="1"/>
          </p:cNvSpPr>
          <p:nvPr/>
        </p:nvSpPr>
        <p:spPr bwMode="auto">
          <a:xfrm>
            <a:off x="287523" y="188640"/>
            <a:ext cx="8568952"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4000" b="1" dirty="0" smtClean="0">
                <a:solidFill>
                  <a:prstClr val="black"/>
                </a:solidFill>
                <a:effectLst>
                  <a:outerShdw blurRad="38100" dist="38100" dir="2700000" algn="tl">
                    <a:srgbClr val="000000">
                      <a:alpha val="43137"/>
                    </a:srgbClr>
                  </a:outerShdw>
                </a:effectLst>
                <a:latin typeface="Comic Sans MS" pitchFamily="66" charset="0"/>
              </a:rPr>
              <a:t>Διερευνητικά -</a:t>
            </a:r>
            <a:r>
              <a:rPr lang="el-GR" sz="4000" b="1" dirty="0" err="1" smtClean="0">
                <a:solidFill>
                  <a:prstClr val="black"/>
                </a:solidFill>
                <a:effectLst>
                  <a:outerShdw blurRad="38100" dist="38100" dir="2700000" algn="tl">
                    <a:srgbClr val="000000">
                      <a:alpha val="43137"/>
                    </a:srgbClr>
                  </a:outerShdw>
                </a:effectLst>
                <a:latin typeface="Comic Sans MS" pitchFamily="66" charset="0"/>
              </a:rPr>
              <a:t>Ανακαλυπτικά</a:t>
            </a:r>
            <a:r>
              <a:rPr lang="en-US" sz="4000" b="1" dirty="0" smtClean="0">
                <a:solidFill>
                  <a:prstClr val="black"/>
                </a:solidFill>
                <a:effectLst>
                  <a:outerShdw blurRad="38100" dist="38100" dir="2700000" algn="tl">
                    <a:srgbClr val="000000">
                      <a:alpha val="43137"/>
                    </a:srgbClr>
                  </a:outerShdw>
                </a:effectLst>
                <a:latin typeface="Comic Sans MS" pitchFamily="66" charset="0"/>
              </a:rPr>
              <a:t>- </a:t>
            </a:r>
            <a:r>
              <a:rPr lang="el-GR" sz="4000" b="1" dirty="0" err="1" smtClean="0">
                <a:solidFill>
                  <a:prstClr val="black"/>
                </a:solidFill>
                <a:effectLst>
                  <a:outerShdw blurRad="38100" dist="38100" dir="2700000" algn="tl">
                    <a:srgbClr val="000000">
                      <a:alpha val="43137"/>
                    </a:srgbClr>
                  </a:outerShdw>
                </a:effectLst>
                <a:latin typeface="Comic Sans MS" pitchFamily="66" charset="0"/>
              </a:rPr>
              <a:t>Ομαδοσυνεργατικά</a:t>
            </a:r>
            <a:endParaRPr lang="en-US" sz="1200" i="1" dirty="0">
              <a:solidFill>
                <a:prstClr val="black"/>
              </a:solidFill>
              <a:latin typeface="Comic Sans MS" pitchFamily="66" charset="0"/>
            </a:endParaRPr>
          </a:p>
          <a:p>
            <a:pPr algn="ctr" fontAlgn="base">
              <a:spcBef>
                <a:spcPct val="0"/>
              </a:spcBef>
              <a:spcAft>
                <a:spcPct val="0"/>
              </a:spcAft>
            </a:pPr>
            <a:endParaRPr lang="el-GR" b="1" dirty="0">
              <a:solidFill>
                <a:prstClr val="black"/>
              </a:solidFill>
              <a:effectLst>
                <a:outerShdw blurRad="38100" dist="38100" dir="2700000" algn="tl">
                  <a:srgbClr val="000000">
                    <a:alpha val="43137"/>
                  </a:srgbClr>
                </a:outerShdw>
              </a:effectLst>
              <a:latin typeface="Comic Sans MS" pitchFamily="66" charset="0"/>
            </a:endParaRPr>
          </a:p>
        </p:txBody>
      </p:sp>
      <p:pic>
        <p:nvPicPr>
          <p:cNvPr id="3" name="Εικόνα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78" y="1468118"/>
            <a:ext cx="3802242" cy="2440899"/>
          </a:xfrm>
          <a:prstGeom prst="rect">
            <a:avLst/>
          </a:prstGeom>
          <a:ln>
            <a:noFill/>
          </a:ln>
          <a:effectLst>
            <a:softEdge rad="112500"/>
          </a:effectLst>
        </p:spPr>
      </p:pic>
      <p:pic>
        <p:nvPicPr>
          <p:cNvPr id="5" name="Εικόνα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7257" y="1441933"/>
            <a:ext cx="4283374" cy="2203091"/>
          </a:xfrm>
          <a:prstGeom prst="rect">
            <a:avLst/>
          </a:prstGeom>
          <a:ln>
            <a:noFill/>
          </a:ln>
          <a:effectLst>
            <a:softEdge rad="112500"/>
          </a:effectLst>
        </p:spPr>
      </p:pic>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8582" y="4788524"/>
            <a:ext cx="4212049" cy="2021534"/>
          </a:xfrm>
          <a:prstGeom prst="rect">
            <a:avLst/>
          </a:prstGeom>
          <a:ln>
            <a:noFill/>
          </a:ln>
          <a:effectLst>
            <a:softEdge rad="112500"/>
          </a:effectLst>
        </p:spPr>
      </p:pic>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678" y="4804953"/>
            <a:ext cx="4381681" cy="2021534"/>
          </a:xfrm>
          <a:prstGeom prst="rect">
            <a:avLst/>
          </a:prstGeom>
          <a:ln>
            <a:noFill/>
          </a:ln>
          <a:effectLst>
            <a:softEdge rad="112500"/>
          </a:effectLst>
        </p:spPr>
      </p:pic>
      <p:pic>
        <p:nvPicPr>
          <p:cNvPr id="9" name="Εικόνα 8"/>
          <p:cNvPicPr>
            <a:picLocks noChangeAspect="1"/>
          </p:cNvPicPr>
          <p:nvPr/>
        </p:nvPicPr>
        <p:blipFill rotWithShape="1">
          <a:blip r:embed="rId7" cstate="print">
            <a:extLst>
              <a:ext uri="{28A0092B-C50C-407E-A947-70E740481C1C}">
                <a14:useLocalDpi xmlns:a14="http://schemas.microsoft.com/office/drawing/2010/main" val="0"/>
              </a:ext>
            </a:extLst>
          </a:blip>
          <a:srcRect l="26591" t="23077" r="8863"/>
          <a:stretch/>
        </p:blipFill>
        <p:spPr>
          <a:xfrm rot="1247984">
            <a:off x="3323678" y="3549006"/>
            <a:ext cx="2215361" cy="1758713"/>
          </a:xfrm>
          <a:prstGeom prst="rect">
            <a:avLst/>
          </a:prstGeom>
          <a:ln>
            <a:noFill/>
          </a:ln>
          <a:effectLst>
            <a:softEdge rad="112500"/>
          </a:effectLst>
        </p:spPr>
      </p:pic>
    </p:spTree>
    <p:extLst>
      <p:ext uri="{BB962C8B-B14F-4D97-AF65-F5344CB8AC3E}">
        <p14:creationId xmlns:p14="http://schemas.microsoft.com/office/powerpoint/2010/main" val="31627694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Ορθογώνιο 3"/>
          <p:cNvSpPr>
            <a:spLocks noChangeArrowheads="1"/>
          </p:cNvSpPr>
          <p:nvPr/>
        </p:nvSpPr>
        <p:spPr bwMode="auto">
          <a:xfrm>
            <a:off x="257867" y="550940"/>
            <a:ext cx="85689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n-US" sz="3200" b="1" dirty="0" smtClean="0">
                <a:solidFill>
                  <a:prstClr val="black"/>
                </a:solidFill>
                <a:effectLst>
                  <a:outerShdw blurRad="38100" dist="38100" dir="2700000" algn="tl">
                    <a:srgbClr val="000000">
                      <a:alpha val="43137"/>
                    </a:srgbClr>
                  </a:outerShdw>
                </a:effectLst>
                <a:latin typeface="Comic Sans MS" pitchFamily="66" charset="0"/>
              </a:rPr>
              <a:t> </a:t>
            </a:r>
            <a:r>
              <a:rPr lang="el-GR" sz="3200" b="1" dirty="0" err="1" smtClean="0">
                <a:solidFill>
                  <a:prstClr val="black"/>
                </a:solidFill>
                <a:effectLst>
                  <a:outerShdw blurRad="38100" dist="38100" dir="2700000" algn="tl">
                    <a:srgbClr val="000000">
                      <a:alpha val="43137"/>
                    </a:srgbClr>
                  </a:outerShdw>
                </a:effectLst>
                <a:latin typeface="Comic Sans MS" pitchFamily="66" charset="0"/>
              </a:rPr>
              <a:t>Ιστοεξερευνήσεις</a:t>
            </a:r>
            <a:r>
              <a:rPr lang="en-US" sz="3200" b="1" dirty="0" smtClean="0">
                <a:solidFill>
                  <a:prstClr val="black"/>
                </a:solidFill>
                <a:effectLst>
                  <a:outerShdw blurRad="38100" dist="38100" dir="2700000" algn="tl">
                    <a:srgbClr val="000000">
                      <a:alpha val="43137"/>
                    </a:srgbClr>
                  </a:outerShdw>
                </a:effectLst>
                <a:latin typeface="Comic Sans MS" pitchFamily="66" charset="0"/>
              </a:rPr>
              <a:t> </a:t>
            </a:r>
            <a:r>
              <a:rPr lang="el-GR" sz="3200" b="1" dirty="0" smtClean="0">
                <a:solidFill>
                  <a:prstClr val="black"/>
                </a:solidFill>
                <a:effectLst>
                  <a:outerShdw blurRad="38100" dist="38100" dir="2700000" algn="tl">
                    <a:srgbClr val="000000">
                      <a:alpha val="43137"/>
                    </a:srgbClr>
                  </a:outerShdw>
                </a:effectLst>
                <a:latin typeface="Comic Sans MS" pitchFamily="66" charset="0"/>
              </a:rPr>
              <a:t>ή/και </a:t>
            </a:r>
            <a:r>
              <a:rPr lang="en-US" sz="3200" b="1" dirty="0" smtClean="0">
                <a:solidFill>
                  <a:prstClr val="black"/>
                </a:solidFill>
                <a:effectLst>
                  <a:outerShdw blurRad="38100" dist="38100" dir="2700000" algn="tl">
                    <a:srgbClr val="000000">
                      <a:alpha val="43137"/>
                    </a:srgbClr>
                  </a:outerShdw>
                </a:effectLst>
                <a:latin typeface="Comic Sans MS" pitchFamily="66" charset="0"/>
              </a:rPr>
              <a:t>e-me</a:t>
            </a:r>
            <a:r>
              <a:rPr lang="el-GR" sz="3200" b="1" dirty="0" smtClean="0">
                <a:solidFill>
                  <a:prstClr val="black"/>
                </a:solidFill>
                <a:effectLst>
                  <a:outerShdw blurRad="38100" dist="38100" dir="2700000" algn="tl">
                    <a:srgbClr val="000000">
                      <a:alpha val="43137"/>
                    </a:srgbClr>
                  </a:outerShdw>
                </a:effectLst>
                <a:latin typeface="Comic Sans MS" pitchFamily="66" charset="0"/>
              </a:rPr>
              <a:t> Περιηγήσεις</a:t>
            </a:r>
            <a:endParaRPr lang="el-GR" sz="3200" b="1" dirty="0">
              <a:solidFill>
                <a:prstClr val="black"/>
              </a:solidFill>
              <a:effectLst>
                <a:outerShdw blurRad="38100" dist="38100" dir="2700000" algn="tl">
                  <a:srgbClr val="000000">
                    <a:alpha val="43137"/>
                  </a:srgbClr>
                </a:outerShdw>
              </a:effectLst>
              <a:latin typeface="Comic Sans MS" pitchFamily="66" charset="0"/>
            </a:endParaRPr>
          </a:p>
          <a:p>
            <a:pPr algn="ctr" fontAlgn="base">
              <a:spcBef>
                <a:spcPct val="0"/>
              </a:spcBef>
              <a:spcAft>
                <a:spcPct val="0"/>
              </a:spcAft>
            </a:pPr>
            <a:endParaRPr lang="el-GR" sz="1400" b="1" dirty="0">
              <a:solidFill>
                <a:prstClr val="black"/>
              </a:solidFill>
              <a:effectLst>
                <a:outerShdw blurRad="38100" dist="38100" dir="2700000" algn="tl">
                  <a:srgbClr val="000000">
                    <a:alpha val="43137"/>
                  </a:srgbClr>
                </a:outerShdw>
              </a:effectLst>
              <a:latin typeface="Comic Sans MS" pitchFamily="66" charset="0"/>
            </a:endParaRPr>
          </a:p>
        </p:txBody>
      </p:sp>
      <p:sp>
        <p:nvSpPr>
          <p:cNvPr id="5" name="Ορθογώνιο 1"/>
          <p:cNvSpPr>
            <a:spLocks noChangeArrowheads="1"/>
          </p:cNvSpPr>
          <p:nvPr/>
        </p:nvSpPr>
        <p:spPr bwMode="auto">
          <a:xfrm rot="20434156">
            <a:off x="290058" y="2299202"/>
            <a:ext cx="21054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Αρχική σελίδα</a:t>
            </a:r>
            <a:endParaRPr lang="el-GR" dirty="0" smtClean="0">
              <a:solidFill>
                <a:prstClr val="black"/>
              </a:solidFill>
              <a:latin typeface="Comic Sans MS" pitchFamily="66" charset="0"/>
            </a:endParaRPr>
          </a:p>
        </p:txBody>
      </p:sp>
      <p:sp>
        <p:nvSpPr>
          <p:cNvPr id="10" name="Ορθογώνιο 1"/>
          <p:cNvSpPr>
            <a:spLocks noChangeArrowheads="1"/>
          </p:cNvSpPr>
          <p:nvPr/>
        </p:nvSpPr>
        <p:spPr bwMode="auto">
          <a:xfrm rot="1355561">
            <a:off x="491303" y="4568288"/>
            <a:ext cx="1453374"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Εισαγωγή</a:t>
            </a:r>
            <a:endParaRPr lang="el-GR" dirty="0" smtClean="0">
              <a:solidFill>
                <a:prstClr val="black"/>
              </a:solidFill>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1" y="1367656"/>
            <a:ext cx="9190156" cy="398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1013244" y="6014511"/>
            <a:ext cx="7691529" cy="461665"/>
          </a:xfrm>
          <a:prstGeom prst="rect">
            <a:avLst/>
          </a:prstGeom>
        </p:spPr>
        <p:txBody>
          <a:bodyPr wrap="none">
            <a:spAutoFit/>
          </a:bodyPr>
          <a:lstStyle/>
          <a:p>
            <a:pPr fontAlgn="base">
              <a:spcBef>
                <a:spcPct val="0"/>
              </a:spcBef>
              <a:spcAft>
                <a:spcPct val="0"/>
              </a:spcAft>
            </a:pPr>
            <a:r>
              <a:rPr lang="en-US" sz="2400" b="1" dirty="0">
                <a:solidFill>
                  <a:srgbClr val="FF0000"/>
                </a:solidFill>
                <a:effectLst>
                  <a:outerShdw blurRad="38100" dist="38100" dir="2700000" algn="tl">
                    <a:srgbClr val="000000">
                      <a:alpha val="43137"/>
                    </a:srgbClr>
                  </a:outerShdw>
                </a:effectLst>
                <a:latin typeface="Comic Sans MS" pitchFamily="66" charset="0"/>
              </a:rPr>
              <a:t>http://</a:t>
            </a:r>
            <a:r>
              <a:rPr lang="en-US" sz="2400" b="1" dirty="0" smtClean="0">
                <a:solidFill>
                  <a:srgbClr val="FF0000"/>
                </a:solidFill>
                <a:effectLst>
                  <a:outerShdw blurRad="38100" dist="38100" dir="2700000" algn="tl">
                    <a:srgbClr val="000000">
                      <a:alpha val="43137"/>
                    </a:srgbClr>
                  </a:outerShdw>
                </a:effectLst>
                <a:latin typeface="Comic Sans MS" pitchFamily="66" charset="0"/>
              </a:rPr>
              <a:t>photodentro.edu.gr/v/item/ugc/8525/1048</a:t>
            </a:r>
            <a:endParaRPr lang="el-GR" b="1" dirty="0">
              <a:solidFill>
                <a:srgbClr val="FF0000"/>
              </a:solidFill>
              <a:latin typeface="Comic Sans MS" pitchFamily="66" charset="0"/>
            </a:endParaRPr>
          </a:p>
        </p:txBody>
      </p:sp>
      <p:pic>
        <p:nvPicPr>
          <p:cNvPr id="1026"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5963" y="1905555"/>
            <a:ext cx="5839980" cy="4119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Ορθογώνιο 1"/>
          <p:cNvSpPr>
            <a:spLocks noChangeArrowheads="1"/>
          </p:cNvSpPr>
          <p:nvPr/>
        </p:nvSpPr>
        <p:spPr bwMode="auto">
          <a:xfrm rot="19494883">
            <a:off x="467272" y="5195173"/>
            <a:ext cx="19718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Δραστηριότητα</a:t>
            </a:r>
            <a:endParaRPr lang="el-GR" dirty="0" smtClean="0">
              <a:solidFill>
                <a:prstClr val="black"/>
              </a:solidFill>
              <a:latin typeface="Comic Sans MS" pitchFamily="66" charset="0"/>
            </a:endParaRPr>
          </a:p>
        </p:txBody>
      </p:sp>
      <p:sp>
        <p:nvSpPr>
          <p:cNvPr id="12" name="Ορθογώνιο 1"/>
          <p:cNvSpPr>
            <a:spLocks noChangeArrowheads="1"/>
          </p:cNvSpPr>
          <p:nvPr/>
        </p:nvSpPr>
        <p:spPr bwMode="auto">
          <a:xfrm rot="1355561">
            <a:off x="7210552" y="3332455"/>
            <a:ext cx="1453374"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Διαδικασία</a:t>
            </a:r>
            <a:endParaRPr lang="el-GR" dirty="0" smtClean="0">
              <a:solidFill>
                <a:prstClr val="black"/>
              </a:solidFill>
              <a:latin typeface="Comic Sans MS" pitchFamily="66" charset="0"/>
            </a:endParaRPr>
          </a:p>
        </p:txBody>
      </p:sp>
      <p:sp>
        <p:nvSpPr>
          <p:cNvPr id="13" name="Ορθογώνιο 1"/>
          <p:cNvSpPr>
            <a:spLocks noChangeArrowheads="1"/>
          </p:cNvSpPr>
          <p:nvPr/>
        </p:nvSpPr>
        <p:spPr bwMode="auto">
          <a:xfrm rot="1355561">
            <a:off x="169939" y="3544943"/>
            <a:ext cx="20961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Πηγές - Μέσα</a:t>
            </a:r>
            <a:endParaRPr lang="el-GR" dirty="0" smtClean="0">
              <a:solidFill>
                <a:prstClr val="black"/>
              </a:solidFill>
              <a:latin typeface="Comic Sans MS" pitchFamily="66" charset="0"/>
            </a:endParaRPr>
          </a:p>
        </p:txBody>
      </p:sp>
      <p:sp>
        <p:nvSpPr>
          <p:cNvPr id="14" name="Ορθογώνιο 1"/>
          <p:cNvSpPr>
            <a:spLocks noChangeArrowheads="1"/>
          </p:cNvSpPr>
          <p:nvPr/>
        </p:nvSpPr>
        <p:spPr bwMode="auto">
          <a:xfrm rot="522315">
            <a:off x="7029715" y="4444997"/>
            <a:ext cx="1814303" cy="50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Αξιολόγηση</a:t>
            </a:r>
            <a:endParaRPr lang="el-GR" dirty="0" smtClean="0">
              <a:solidFill>
                <a:prstClr val="black"/>
              </a:solidFill>
              <a:latin typeface="Comic Sans MS" pitchFamily="66" charset="0"/>
            </a:endParaRPr>
          </a:p>
        </p:txBody>
      </p:sp>
      <p:sp>
        <p:nvSpPr>
          <p:cNvPr id="15" name="Ορθογώνιο 1"/>
          <p:cNvSpPr>
            <a:spLocks noChangeArrowheads="1"/>
          </p:cNvSpPr>
          <p:nvPr/>
        </p:nvSpPr>
        <p:spPr bwMode="auto">
          <a:xfrm rot="1355561">
            <a:off x="7344054" y="5195173"/>
            <a:ext cx="169603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Συμπέρασμα</a:t>
            </a:r>
            <a:endParaRPr lang="el-GR" dirty="0" smtClean="0">
              <a:solidFill>
                <a:prstClr val="black"/>
              </a:solidFill>
              <a:latin typeface="Comic Sans MS" pitchFamily="66" charset="0"/>
            </a:endParaRPr>
          </a:p>
        </p:txBody>
      </p:sp>
      <p:sp>
        <p:nvSpPr>
          <p:cNvPr id="16" name="Ορθογώνιο 1"/>
          <p:cNvSpPr>
            <a:spLocks noChangeArrowheads="1"/>
          </p:cNvSpPr>
          <p:nvPr/>
        </p:nvSpPr>
        <p:spPr bwMode="auto">
          <a:xfrm rot="19655351">
            <a:off x="7025972" y="2338529"/>
            <a:ext cx="19118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defRPr/>
            </a:pPr>
            <a:r>
              <a:rPr lang="el-GR" sz="2000" b="1" dirty="0" smtClean="0">
                <a:solidFill>
                  <a:prstClr val="black"/>
                </a:solidFill>
                <a:latin typeface="Comic Sans MS" pitchFamily="66" charset="0"/>
              </a:rPr>
              <a:t>Εκπαιδευτικός</a:t>
            </a:r>
            <a:endParaRPr lang="el-GR" dirty="0" smtClean="0">
              <a:solidFill>
                <a:prstClr val="black"/>
              </a:solidFill>
              <a:latin typeface="Comic Sans MS" pitchFamily="66" charset="0"/>
            </a:endParaRPr>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32219" y="2320442"/>
            <a:ext cx="2269884" cy="22471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8856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4</a:t>
            </a:fld>
            <a:endParaRPr lang="en-US" dirty="0"/>
          </a:p>
        </p:txBody>
      </p:sp>
      <p:sp>
        <p:nvSpPr>
          <p:cNvPr id="5" name="Content Placeholder 4"/>
          <p:cNvSpPr>
            <a:spLocks noGrp="1"/>
          </p:cNvSpPr>
          <p:nvPr>
            <p:ph sz="half" idx="2"/>
          </p:nvPr>
        </p:nvSpPr>
        <p:spPr/>
        <p:txBody>
          <a:bodyPr>
            <a:normAutofit fontScale="62500" lnSpcReduction="20000"/>
          </a:bodyPr>
          <a:lstStyle/>
          <a:p>
            <a:pPr marL="0" lvl="1" indent="0">
              <a:spcBef>
                <a:spcPts val="600"/>
              </a:spcBef>
              <a:buNone/>
            </a:pPr>
            <a:r>
              <a:rPr lang="el-GR" b="1" dirty="0" smtClean="0"/>
              <a:t>Μαθησιακό πρόβλημα προς αντιμετώπιση</a:t>
            </a:r>
          </a:p>
          <a:p>
            <a:pPr marL="0" lvl="1" indent="0">
              <a:spcBef>
                <a:spcPts val="600"/>
              </a:spcBef>
              <a:buNone/>
            </a:pPr>
            <a:r>
              <a:rPr lang="en-US" dirty="0" smtClean="0"/>
              <a:t>H </a:t>
            </a:r>
            <a:r>
              <a:rPr lang="el-GR" dirty="0" smtClean="0"/>
              <a:t>δημιουργία </a:t>
            </a:r>
            <a:r>
              <a:rPr lang="en-US" dirty="0" smtClean="0"/>
              <a:t>“</a:t>
            </a:r>
            <a:r>
              <a:rPr lang="el-GR" dirty="0" smtClean="0"/>
              <a:t>νοητών διαύλων</a:t>
            </a:r>
            <a:r>
              <a:rPr lang="en-US" dirty="0" smtClean="0"/>
              <a:t>”</a:t>
            </a:r>
            <a:r>
              <a:rPr lang="el-GR" dirty="0" smtClean="0"/>
              <a:t> </a:t>
            </a:r>
            <a:r>
              <a:rPr lang="el-GR" dirty="0"/>
              <a:t>μεταξύ των γνωστικών αντικειμένων, συμβάλλει σε μια περισσότερο χρήσιμη και λειτουργική θεώρηση της πραγματικότητας και λειτουργεί ως αυξημένου ειδικού βάρους νοητικό εφόδιο. Η άποψη αυτή, αν και καινοφανής, υποστηρίζεται ακόμα και από τον Πλάτωνα, στην Πολιτεία: «</a:t>
            </a:r>
            <a:r>
              <a:rPr lang="el-GR" b="1" dirty="0"/>
              <a:t>Τα μαθήματα πρέπει να διδάσκονται κατά τέτοιο τρόπο, ώστε να αποτελούν αρμονική ενότητα</a:t>
            </a:r>
            <a:r>
              <a:rPr lang="el-GR" dirty="0"/>
              <a:t>». </a:t>
            </a:r>
          </a:p>
          <a:p>
            <a:pPr marL="0" lvl="1" indent="0">
              <a:spcBef>
                <a:spcPts val="600"/>
              </a:spcBef>
              <a:buNone/>
            </a:pPr>
            <a:r>
              <a:rPr lang="el-GR" dirty="0"/>
              <a:t>          Διδακτικά αντικείμενα όπως οι Φυσικές Επιστήμες, με σαφή στόχευση στη δυνατότητα επεξήγησης φαινομένων και στην υιοθέτηση στάσεων και συμπεριφορών αξιοποιήσιμων διά βίου από τους μαθητές, είναι προφανές ότι μπορούν και πρέπει να διδάσκονται διεπιστημονικά. Επιπλέον, δεδομένου ότι η πειραματική διδασκαλία προάγει την βιωματική και ανακαλυπτική μάθηση, σε ένα κλίμα ευχάριστο, συνεργατικό και δημιουργικό, ο μαθητής καθίσταται </a:t>
            </a:r>
            <a:r>
              <a:rPr lang="el-GR" dirty="0" err="1"/>
              <a:t>δεκτικότερος</a:t>
            </a:r>
            <a:r>
              <a:rPr lang="el-GR" dirty="0"/>
              <a:t> στην απόκτηση γνώσεων, στάσεων και δεξιοτήτων. Στο σχολικό εργαστήριο Φυσικών Επιστημών, θα μπορούσαν να καλλιεργηθούν διατροφικές συνήθειες με τρόπο μοναδικό, πρωτότυπο και ευχάριστο. Οι </a:t>
            </a:r>
            <a:r>
              <a:rPr lang="el-GR" dirty="0" err="1"/>
              <a:t>γιγαντούμενες</a:t>
            </a:r>
            <a:r>
              <a:rPr lang="el-GR" dirty="0"/>
              <a:t> διαστάσεις του κοινωνικού και οικονομικού προβλήματος της παιδικής παχυσαρκίας απαιτούν την αναζήτηση λύσης. Η περιορισμένη κατανάλωση φρούτων χαρακτηρίζεται «διαδεδομένη καταστροφική παιδική συνήθεια» (</a:t>
            </a:r>
            <a:r>
              <a:rPr lang="el-GR" dirty="0" err="1"/>
              <a:t>Γρηγοράκης</a:t>
            </a:r>
            <a:r>
              <a:rPr lang="el-GR" dirty="0"/>
              <a:t>, Δ., 2013). Πλούσια σε θρεπτικά συστατικά, τα φρούτα αποτελούν θεμελιώδες τμήμα της διατροφής των παιδιών και των εφήβων. Η ένταξή τους στο καθημερινό διαιτολόγιο προστατεύει την υγεία των παιδιών και τη θωρακίζει ακόμα και για την ενήλικη ζωή τους. Η αγωγή υγείας, εάν στοχεύσει στην κατά το δυνατόν συστηματικότερη υποστήριξη των παιδιών μέσα στο σχολείο,  σε κάθε βαθμίδα της εκπαίδευσης και  – όπου είναι εφικτό – διεπιστημονικά, θα μπορούσε να συνεισφέρει ισχυρά στην διόρθωση των διατροφικών συμπεριφορών.</a:t>
            </a:r>
          </a:p>
          <a:p>
            <a:pPr marL="0" lvl="1" indent="0">
              <a:spcBef>
                <a:spcPts val="600"/>
              </a:spcBef>
              <a:buNone/>
            </a:pPr>
            <a:r>
              <a:rPr lang="el-GR" dirty="0"/>
              <a:t>            Η διδακτική πρακτική επιχειρεί να συνδυάσει το διδακτικό αντικείμενο «Φυσικά» του Δημοτικού, με στοιχεία από την Αγωγή Υγείας, σε μια </a:t>
            </a:r>
            <a:r>
              <a:rPr lang="el-GR" dirty="0" err="1"/>
              <a:t>πολυαισθητηριακή</a:t>
            </a:r>
            <a:r>
              <a:rPr lang="el-GR" dirty="0"/>
              <a:t>  διδακτική προσέγγιση, αξιοποιώντας τα πλεονεκτήματα που παρέχει το </a:t>
            </a:r>
            <a:r>
              <a:rPr lang="el-GR" dirty="0" err="1"/>
              <a:t>Φωτόδεντρο</a:t>
            </a:r>
            <a:r>
              <a:rPr lang="el-GR" dirty="0"/>
              <a:t> και γενικότερα οι ΤΠΕ στην εκπαίδευση. </a:t>
            </a:r>
            <a:endParaRPr lang="el-GR" dirty="0" smtClean="0"/>
          </a:p>
        </p:txBody>
      </p:sp>
    </p:spTree>
    <p:extLst>
      <p:ext uri="{BB962C8B-B14F-4D97-AF65-F5344CB8AC3E}">
        <p14:creationId xmlns:p14="http://schemas.microsoft.com/office/powerpoint/2010/main" val="32744308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Εικόνα 2"/>
          <p:cNvPicPr>
            <a:picLocks noChangeAspect="1"/>
          </p:cNvPicPr>
          <p:nvPr/>
        </p:nvPicPr>
        <p:blipFill rotWithShape="1">
          <a:blip r:embed="rId3" cstate="print">
            <a:extLst>
              <a:ext uri="{28A0092B-C50C-407E-A947-70E740481C1C}">
                <a14:useLocalDpi xmlns:a14="http://schemas.microsoft.com/office/drawing/2010/main" val="0"/>
              </a:ext>
            </a:extLst>
          </a:blip>
          <a:srcRect l="3144" r="13636"/>
          <a:stretch/>
        </p:blipFill>
        <p:spPr>
          <a:xfrm>
            <a:off x="2783646" y="2982195"/>
            <a:ext cx="3088997" cy="2030710"/>
          </a:xfrm>
          <a:prstGeom prst="rect">
            <a:avLst/>
          </a:prstGeom>
          <a:ln>
            <a:noFill/>
          </a:ln>
          <a:effectLst>
            <a:softEdge rad="112500"/>
          </a:effectLst>
        </p:spPr>
      </p:pic>
      <p:pic>
        <p:nvPicPr>
          <p:cNvPr id="7" name="Εικόνα 6"/>
          <p:cNvPicPr>
            <a:picLocks noChangeAspect="1"/>
          </p:cNvPicPr>
          <p:nvPr/>
        </p:nvPicPr>
        <p:blipFill rotWithShape="1">
          <a:blip r:embed="rId4" cstate="print">
            <a:extLst>
              <a:ext uri="{28A0092B-C50C-407E-A947-70E740481C1C}">
                <a14:useLocalDpi xmlns:a14="http://schemas.microsoft.com/office/drawing/2010/main" val="0"/>
              </a:ext>
            </a:extLst>
          </a:blip>
          <a:srcRect t="20909" b="25758"/>
          <a:stretch/>
        </p:blipFill>
        <p:spPr>
          <a:xfrm rot="5400000">
            <a:off x="4794571" y="2521317"/>
            <a:ext cx="6236705" cy="2494682"/>
          </a:xfrm>
          <a:prstGeom prst="rect">
            <a:avLst/>
          </a:prstGeom>
          <a:ln>
            <a:noFill/>
          </a:ln>
          <a:effectLst>
            <a:softEdge rad="112500"/>
          </a:effectLst>
        </p:spPr>
      </p:pic>
      <p:pic>
        <p:nvPicPr>
          <p:cNvPr id="6" name="Εικόνα 5"/>
          <p:cNvPicPr>
            <a:picLocks noChangeAspect="1"/>
          </p:cNvPicPr>
          <p:nvPr/>
        </p:nvPicPr>
        <p:blipFill rotWithShape="1">
          <a:blip r:embed="rId5" cstate="print">
            <a:extLst>
              <a:ext uri="{28A0092B-C50C-407E-A947-70E740481C1C}">
                <a14:useLocalDpi xmlns:a14="http://schemas.microsoft.com/office/drawing/2010/main" val="0"/>
              </a:ext>
            </a:extLst>
          </a:blip>
          <a:srcRect t="24932" b="32728"/>
          <a:stretch/>
        </p:blipFill>
        <p:spPr>
          <a:xfrm rot="5400000">
            <a:off x="-2144447" y="2721118"/>
            <a:ext cx="6246514" cy="1957620"/>
          </a:xfrm>
          <a:prstGeom prst="rect">
            <a:avLst/>
          </a:prstGeom>
          <a:ln>
            <a:noFill/>
          </a:ln>
          <a:effectLst>
            <a:softEdge rad="112500"/>
          </a:effectLst>
        </p:spPr>
      </p:pic>
      <p:sp>
        <p:nvSpPr>
          <p:cNvPr id="14340" name="Ορθογώνιο 3"/>
          <p:cNvSpPr>
            <a:spLocks noChangeArrowheads="1"/>
          </p:cNvSpPr>
          <p:nvPr/>
        </p:nvSpPr>
        <p:spPr bwMode="auto">
          <a:xfrm>
            <a:off x="68415" y="0"/>
            <a:ext cx="90918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3600" b="1" dirty="0" err="1" smtClean="0">
                <a:solidFill>
                  <a:prstClr val="black"/>
                </a:solidFill>
                <a:effectLst>
                  <a:outerShdw blurRad="38100" dist="38100" dir="2700000" algn="tl">
                    <a:srgbClr val="000000">
                      <a:alpha val="43137"/>
                    </a:srgbClr>
                  </a:outerShdw>
                </a:effectLst>
                <a:latin typeface="Comic Sans MS" pitchFamily="66" charset="0"/>
              </a:rPr>
              <a:t>Ζυγίσεις,</a:t>
            </a:r>
            <a:r>
              <a:rPr lang="el-GR" sz="3200" dirty="0" err="1" smtClean="0">
                <a:solidFill>
                  <a:prstClr val="black"/>
                </a:solidFill>
                <a:latin typeface="Comic Sans MS" pitchFamily="66" charset="0"/>
              </a:rPr>
              <a:t>(ογκο)</a:t>
            </a:r>
            <a:r>
              <a:rPr lang="el-GR" sz="3600" b="1" dirty="0" err="1" smtClean="0">
                <a:solidFill>
                  <a:prstClr val="black"/>
                </a:solidFill>
                <a:effectLst>
                  <a:outerShdw blurRad="38100" dist="38100" dir="2700000" algn="tl">
                    <a:srgbClr val="000000">
                      <a:alpha val="43137"/>
                    </a:srgbClr>
                  </a:outerShdw>
                </a:effectLst>
                <a:latin typeface="Comic Sans MS" pitchFamily="66" charset="0"/>
              </a:rPr>
              <a:t>Μετρήσεις</a:t>
            </a:r>
            <a:r>
              <a:rPr lang="el-GR" sz="3600" b="1" dirty="0" smtClean="0">
                <a:solidFill>
                  <a:prstClr val="black"/>
                </a:solidFill>
                <a:effectLst>
                  <a:outerShdw blurRad="38100" dist="38100" dir="2700000" algn="tl">
                    <a:srgbClr val="000000">
                      <a:alpha val="43137"/>
                    </a:srgbClr>
                  </a:outerShdw>
                </a:effectLst>
                <a:latin typeface="Comic Sans MS" pitchFamily="66" charset="0"/>
              </a:rPr>
              <a:t> &amp; Υπολογισμοί</a:t>
            </a:r>
            <a:endParaRPr lang="en-US" sz="2400" b="1" dirty="0">
              <a:solidFill>
                <a:prstClr val="black"/>
              </a:solidFill>
              <a:effectLst>
                <a:outerShdw blurRad="38100" dist="38100" dir="2700000" algn="tl">
                  <a:srgbClr val="000000">
                    <a:alpha val="43137"/>
                  </a:srgbClr>
                </a:outerShdw>
              </a:effectLst>
              <a:latin typeface="Comic Sans MS" pitchFamily="66" charset="0"/>
            </a:endParaRPr>
          </a:p>
          <a:p>
            <a:pPr algn="ctr" fontAlgn="base">
              <a:spcBef>
                <a:spcPct val="0"/>
              </a:spcBef>
              <a:spcAft>
                <a:spcPct val="0"/>
              </a:spcAft>
            </a:pPr>
            <a:endParaRPr lang="el-GR" b="1" dirty="0">
              <a:solidFill>
                <a:prstClr val="black"/>
              </a:solidFill>
              <a:effectLst>
                <a:outerShdw blurRad="38100" dist="38100" dir="2700000" algn="tl">
                  <a:srgbClr val="000000">
                    <a:alpha val="43137"/>
                  </a:srgbClr>
                </a:outerShdw>
              </a:effectLst>
              <a:latin typeface="Comic Sans MS" pitchFamily="66" charset="0"/>
            </a:endParaRPr>
          </a:p>
        </p:txBody>
      </p:sp>
      <p:pic>
        <p:nvPicPr>
          <p:cNvPr id="8" name="Εικόνα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39752" y="576671"/>
            <a:ext cx="3976786" cy="2405524"/>
          </a:xfrm>
          <a:prstGeom prst="rect">
            <a:avLst/>
          </a:prstGeom>
          <a:ln>
            <a:noFill/>
          </a:ln>
          <a:effectLst>
            <a:softEdge rad="112500"/>
          </a:effectLst>
        </p:spPr>
      </p:pic>
      <p:pic>
        <p:nvPicPr>
          <p:cNvPr id="9" name="Εικόνα 8"/>
          <p:cNvPicPr>
            <a:picLocks noChangeAspect="1"/>
          </p:cNvPicPr>
          <p:nvPr/>
        </p:nvPicPr>
        <p:blipFill rotWithShape="1">
          <a:blip r:embed="rId7" cstate="print">
            <a:extLst>
              <a:ext uri="{28A0092B-C50C-407E-A947-70E740481C1C}">
                <a14:useLocalDpi xmlns:a14="http://schemas.microsoft.com/office/drawing/2010/main" val="0"/>
              </a:ext>
            </a:extLst>
          </a:blip>
          <a:srcRect l="26591" t="23077" r="8863"/>
          <a:stretch/>
        </p:blipFill>
        <p:spPr>
          <a:xfrm>
            <a:off x="3228040" y="5095428"/>
            <a:ext cx="2284889" cy="1573932"/>
          </a:xfrm>
          <a:prstGeom prst="rect">
            <a:avLst/>
          </a:prstGeom>
          <a:ln>
            <a:noFill/>
          </a:ln>
          <a:effectLst>
            <a:softEdge rad="112500"/>
          </a:effectLst>
        </p:spPr>
      </p:pic>
    </p:spTree>
    <p:extLst>
      <p:ext uri="{BB962C8B-B14F-4D97-AF65-F5344CB8AC3E}">
        <p14:creationId xmlns:p14="http://schemas.microsoft.com/office/powerpoint/2010/main" val="35259259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40" name="Ορθογώνιο 3"/>
          <p:cNvSpPr>
            <a:spLocks noChangeArrowheads="1"/>
          </p:cNvSpPr>
          <p:nvPr/>
        </p:nvSpPr>
        <p:spPr bwMode="auto">
          <a:xfrm>
            <a:off x="22093" y="188640"/>
            <a:ext cx="8834382"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4000" b="1" dirty="0" smtClean="0">
                <a:solidFill>
                  <a:prstClr val="black"/>
                </a:solidFill>
                <a:effectLst>
                  <a:outerShdw blurRad="38100" dist="38100" dir="2700000" algn="tl">
                    <a:srgbClr val="000000">
                      <a:alpha val="43137"/>
                    </a:srgbClr>
                  </a:outerShdw>
                </a:effectLst>
                <a:latin typeface="Comic Sans MS" pitchFamily="66" charset="0"/>
              </a:rPr>
              <a:t>«Καρποί του Παραδείσου στο νερό»</a:t>
            </a:r>
          </a:p>
          <a:p>
            <a:pPr algn="ctr" fontAlgn="base">
              <a:spcBef>
                <a:spcPct val="0"/>
              </a:spcBef>
              <a:spcAft>
                <a:spcPct val="0"/>
              </a:spcAft>
            </a:pPr>
            <a:r>
              <a:rPr lang="el-GR" dirty="0">
                <a:solidFill>
                  <a:prstClr val="black"/>
                </a:solidFill>
                <a:latin typeface="Comic Sans MS" pitchFamily="66" charset="0"/>
              </a:rPr>
              <a:t>ΑΝΔΡΕΑΣ ΙΩΑΝΝΟΥ </a:t>
            </a:r>
            <a:r>
              <a:rPr lang="el-GR" dirty="0" smtClean="0">
                <a:solidFill>
                  <a:prstClr val="black"/>
                </a:solidFill>
                <a:latin typeface="Comic Sans MS" pitchFamily="66" charset="0"/>
              </a:rPr>
              <a:t>ΚΑΣΣΕΤΑΣ</a:t>
            </a:r>
            <a:endParaRPr lang="el-GR" dirty="0">
              <a:solidFill>
                <a:prstClr val="black"/>
              </a:solidFill>
              <a:latin typeface="Comic Sans MS" pitchFamily="66" charset="0"/>
            </a:endParaRPr>
          </a:p>
        </p:txBody>
      </p:sp>
      <p:sp>
        <p:nvSpPr>
          <p:cNvPr id="2" name="Ορθογώνιο 1"/>
          <p:cNvSpPr/>
          <p:nvPr/>
        </p:nvSpPr>
        <p:spPr>
          <a:xfrm>
            <a:off x="-8353" y="3067354"/>
            <a:ext cx="6948264" cy="461665"/>
          </a:xfrm>
          <a:prstGeom prst="rect">
            <a:avLst/>
          </a:prstGeom>
        </p:spPr>
        <p:txBody>
          <a:bodyPr wrap="square">
            <a:spAutoFit/>
          </a:bodyPr>
          <a:lstStyle/>
          <a:p>
            <a:pPr fontAlgn="base">
              <a:spcBef>
                <a:spcPct val="0"/>
              </a:spcBef>
              <a:spcAft>
                <a:spcPct val="0"/>
              </a:spcAft>
            </a:pPr>
            <a:r>
              <a:rPr lang="en-US" sz="2400" b="1" dirty="0">
                <a:solidFill>
                  <a:prstClr val="black"/>
                </a:solidFill>
                <a:latin typeface="Comic Sans MS" pitchFamily="66" charset="0"/>
              </a:rPr>
              <a:t>http://users.sch.gr/kassetas/zApplePear.htm</a:t>
            </a:r>
            <a:endParaRPr lang="el-GR" sz="2400" b="1" dirty="0">
              <a:solidFill>
                <a:prstClr val="black"/>
              </a:solidFill>
              <a:latin typeface="Comic Sans MS" pitchFamily="66" charset="0"/>
            </a:endParaRPr>
          </a:p>
        </p:txBody>
      </p:sp>
      <p:sp>
        <p:nvSpPr>
          <p:cNvPr id="9" name="Ορθογώνιο 3"/>
          <p:cNvSpPr>
            <a:spLocks noChangeArrowheads="1"/>
          </p:cNvSpPr>
          <p:nvPr/>
        </p:nvSpPr>
        <p:spPr bwMode="auto">
          <a:xfrm>
            <a:off x="0" y="1173525"/>
            <a:ext cx="9166092" cy="1661993"/>
          </a:xfrm>
          <a:prstGeom prst="rect">
            <a:avLst/>
          </a:prstGeom>
          <a:solidFill>
            <a:schemeClr val="tx1"/>
          </a:solidFill>
          <a:ln>
            <a:solidFill>
              <a:srgbClr val="CC3300"/>
            </a:solidFill>
          </a:ln>
          <a:extLst/>
        </p:spPr>
        <p:txBody>
          <a:bodyPr wrap="square">
            <a:spAutoFit/>
          </a:bodyPr>
          <a:lstStyle/>
          <a:p>
            <a:pPr algn="ctr" fontAlgn="base">
              <a:spcBef>
                <a:spcPct val="0"/>
              </a:spcBef>
              <a:spcAft>
                <a:spcPct val="0"/>
              </a:spcAft>
            </a:pPr>
            <a:r>
              <a:rPr lang="el-GR" sz="2800" b="1" dirty="0" smtClean="0">
                <a:solidFill>
                  <a:prstClr val="white"/>
                </a:solidFill>
                <a:effectLst>
                  <a:outerShdw blurRad="38100" dist="38100" dir="2700000" algn="tl">
                    <a:srgbClr val="000000">
                      <a:alpha val="43137"/>
                    </a:srgbClr>
                  </a:outerShdw>
                </a:effectLst>
                <a:latin typeface="Comic Sans MS" pitchFamily="66" charset="0"/>
              </a:rPr>
              <a:t>«Πάντως, το βασισμένο πάνω στην εμπειρία γεγονός είναι</a:t>
            </a:r>
            <a:r>
              <a:rPr lang="en-US" sz="2800" b="1" dirty="0" smtClean="0">
                <a:solidFill>
                  <a:prstClr val="white"/>
                </a:solidFill>
                <a:effectLst>
                  <a:outerShdw blurRad="38100" dist="38100" dir="2700000" algn="tl">
                    <a:srgbClr val="000000">
                      <a:alpha val="43137"/>
                    </a:srgbClr>
                  </a:outerShdw>
                </a:effectLst>
                <a:latin typeface="Comic Sans MS" pitchFamily="66" charset="0"/>
              </a:rPr>
              <a:t>,</a:t>
            </a:r>
            <a:r>
              <a:rPr lang="el-GR" sz="2800" b="1" dirty="0" smtClean="0">
                <a:solidFill>
                  <a:prstClr val="white"/>
                </a:solidFill>
                <a:effectLst>
                  <a:outerShdw blurRad="38100" dist="38100" dir="2700000" algn="tl">
                    <a:srgbClr val="000000">
                      <a:alpha val="43137"/>
                    </a:srgbClr>
                  </a:outerShdw>
                </a:effectLst>
                <a:latin typeface="Comic Sans MS" pitchFamily="66" charset="0"/>
              </a:rPr>
              <a:t> ότι κάθε </a:t>
            </a:r>
            <a:r>
              <a:rPr lang="el-GR" sz="2800" b="1" dirty="0">
                <a:solidFill>
                  <a:prstClr val="white"/>
                </a:solidFill>
                <a:effectLst>
                  <a:outerShdw blurRad="38100" dist="38100" dir="2700000" algn="tl">
                    <a:srgbClr val="000000">
                      <a:alpha val="43137"/>
                    </a:srgbClr>
                  </a:outerShdw>
                </a:effectLst>
                <a:latin typeface="Comic Sans MS" pitchFamily="66" charset="0"/>
              </a:rPr>
              <a:t>α</a:t>
            </a:r>
            <a:r>
              <a:rPr lang="el-GR" sz="2800" b="1" dirty="0" smtClean="0">
                <a:solidFill>
                  <a:prstClr val="white"/>
                </a:solidFill>
                <a:effectLst>
                  <a:outerShdw blurRad="38100" dist="38100" dir="2700000" algn="tl">
                    <a:srgbClr val="000000">
                      <a:alpha val="43137"/>
                    </a:srgbClr>
                  </a:outerShdw>
                </a:effectLst>
                <a:latin typeface="Comic Sans MS" pitchFamily="66" charset="0"/>
              </a:rPr>
              <a:t>χλάδι είναι βαρύτερο από ένα μή</a:t>
            </a:r>
            <a:r>
              <a:rPr lang="el-GR" sz="2800" b="1" dirty="0">
                <a:solidFill>
                  <a:prstClr val="white"/>
                </a:solidFill>
                <a:effectLst>
                  <a:outerShdw blurRad="38100" dist="38100" dir="2700000" algn="tl">
                    <a:srgbClr val="000000">
                      <a:alpha val="43137"/>
                    </a:srgbClr>
                  </a:outerShdw>
                </a:effectLst>
                <a:latin typeface="Comic Sans MS" pitchFamily="66" charset="0"/>
              </a:rPr>
              <a:t>λ</a:t>
            </a:r>
            <a:r>
              <a:rPr lang="el-GR" sz="2800" b="1" dirty="0" smtClean="0">
                <a:solidFill>
                  <a:prstClr val="white"/>
                </a:solidFill>
                <a:effectLst>
                  <a:outerShdw blurRad="38100" dist="38100" dir="2700000" algn="tl">
                    <a:srgbClr val="000000">
                      <a:alpha val="43137"/>
                    </a:srgbClr>
                  </a:outerShdw>
                </a:effectLst>
                <a:latin typeface="Comic Sans MS" pitchFamily="66" charset="0"/>
              </a:rPr>
              <a:t>ο ίσου όγκου.»</a:t>
            </a:r>
          </a:p>
          <a:p>
            <a:pPr algn="ctr" fontAlgn="base">
              <a:spcBef>
                <a:spcPct val="0"/>
              </a:spcBef>
              <a:spcAft>
                <a:spcPct val="0"/>
              </a:spcAft>
            </a:pPr>
            <a:r>
              <a:rPr lang="el-GR" dirty="0">
                <a:solidFill>
                  <a:prstClr val="black"/>
                </a:solidFill>
                <a:latin typeface="Comic Sans MS" pitchFamily="66" charset="0"/>
              </a:rPr>
              <a:t>ΑΝΔΡΕΑΣ ΙΩΑΝΝΟΥ </a:t>
            </a:r>
            <a:r>
              <a:rPr lang="el-GR" dirty="0" smtClean="0">
                <a:solidFill>
                  <a:prstClr val="black"/>
                </a:solidFill>
                <a:latin typeface="Comic Sans MS" pitchFamily="66" charset="0"/>
              </a:rPr>
              <a:t>ΚΑΣΣΕΤΑΣ</a:t>
            </a:r>
            <a:endParaRPr lang="el-GR" dirty="0">
              <a:solidFill>
                <a:prstClr val="black"/>
              </a:solidFill>
              <a:latin typeface="Comic Sans MS" pitchFamily="66" charset="0"/>
            </a:endParaRPr>
          </a:p>
        </p:txBody>
      </p:sp>
      <p:grpSp>
        <p:nvGrpSpPr>
          <p:cNvPr id="5" name="Ομάδα 4"/>
          <p:cNvGrpSpPr/>
          <p:nvPr/>
        </p:nvGrpSpPr>
        <p:grpSpPr>
          <a:xfrm>
            <a:off x="22093" y="3573016"/>
            <a:ext cx="9166092" cy="3350363"/>
            <a:chOff x="0" y="3369689"/>
            <a:chExt cx="9166092" cy="2823293"/>
          </a:xfrm>
        </p:grpSpPr>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441"/>
            <a:stretch/>
          </p:blipFill>
          <p:spPr bwMode="auto">
            <a:xfrm>
              <a:off x="0" y="3369689"/>
              <a:ext cx="9166092" cy="282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Ορθογώνιο 2"/>
            <p:cNvSpPr/>
            <p:nvPr/>
          </p:nvSpPr>
          <p:spPr>
            <a:xfrm>
              <a:off x="2123728" y="5805264"/>
              <a:ext cx="7042364" cy="3877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l-GR" sz="2400" b="1">
                <a:solidFill>
                  <a:prstClr val="white"/>
                </a:solidFill>
              </a:endParaRPr>
            </a:p>
          </p:txBody>
        </p:sp>
      </p:gr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8" y="2441850"/>
            <a:ext cx="2339752" cy="34354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1314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76873"/>
            <a:ext cx="9144000" cy="4606280"/>
          </a:xfrm>
          <a:prstGeom prst="rect">
            <a:avLst/>
          </a:prstGeom>
        </p:spPr>
      </p:pic>
      <p:sp>
        <p:nvSpPr>
          <p:cNvPr id="7" name="Ορθογώνιο 6"/>
          <p:cNvSpPr/>
          <p:nvPr/>
        </p:nvSpPr>
        <p:spPr>
          <a:xfrm>
            <a:off x="0" y="0"/>
            <a:ext cx="9144000" cy="2369880"/>
          </a:xfrm>
          <a:prstGeom prst="rect">
            <a:avLst/>
          </a:prstGeom>
          <a:solidFill>
            <a:srgbClr val="A50021"/>
          </a:solidFill>
        </p:spPr>
        <p:txBody>
          <a:bodyPr wrap="square">
            <a:spAutoFit/>
          </a:bodyPr>
          <a:lstStyle/>
          <a:p>
            <a:pPr algn="ctr" fontAlgn="base">
              <a:spcBef>
                <a:spcPct val="0"/>
              </a:spcBef>
              <a:spcAft>
                <a:spcPct val="0"/>
              </a:spcAft>
            </a:pPr>
            <a:r>
              <a:rPr lang="el-GR" sz="2800" b="1" dirty="0">
                <a:solidFill>
                  <a:prstClr val="white">
                    <a:lumMod val="95000"/>
                  </a:prstClr>
                </a:solidFill>
                <a:effectLst>
                  <a:outerShdw blurRad="38100" dist="38100" dir="2700000" algn="tl">
                    <a:srgbClr val="000000">
                      <a:alpha val="43137"/>
                    </a:srgbClr>
                  </a:outerShdw>
                </a:effectLst>
                <a:latin typeface="Comic Sans MS" pitchFamily="66" charset="0"/>
              </a:rPr>
              <a:t>«</a:t>
            </a:r>
            <a:r>
              <a:rPr lang="el-GR" sz="3600" b="1" dirty="0">
                <a:solidFill>
                  <a:prstClr val="white">
                    <a:lumMod val="95000"/>
                  </a:prstClr>
                </a:solidFill>
                <a:effectLst>
                  <a:outerShdw blurRad="38100" dist="38100" dir="2700000" algn="tl">
                    <a:srgbClr val="000000">
                      <a:alpha val="43137"/>
                    </a:srgbClr>
                  </a:outerShdw>
                </a:effectLst>
                <a:latin typeface="Comic Sans MS" pitchFamily="66" charset="0"/>
              </a:rPr>
              <a:t>Ουτοπία </a:t>
            </a:r>
            <a:endParaRPr lang="el-GR" sz="2800" b="1" dirty="0">
              <a:solidFill>
                <a:prstClr val="white">
                  <a:lumMod val="95000"/>
                </a:prstClr>
              </a:solidFill>
              <a:effectLst>
                <a:outerShdw blurRad="38100" dist="38100" dir="2700000" algn="tl">
                  <a:srgbClr val="000000">
                    <a:alpha val="43137"/>
                  </a:srgbClr>
                </a:outerShdw>
              </a:effectLst>
              <a:latin typeface="Comic Sans MS" pitchFamily="66" charset="0"/>
            </a:endParaRPr>
          </a:p>
          <a:p>
            <a:pPr algn="ctr" fontAlgn="base">
              <a:spcBef>
                <a:spcPct val="0"/>
              </a:spcBef>
              <a:spcAft>
                <a:spcPct val="0"/>
              </a:spcAft>
            </a:pPr>
            <a:r>
              <a:rPr lang="el-GR" sz="2800" b="1" dirty="0">
                <a:solidFill>
                  <a:prstClr val="white">
                    <a:lumMod val="95000"/>
                  </a:prstClr>
                </a:solidFill>
                <a:effectLst>
                  <a:outerShdw blurRad="38100" dist="38100" dir="2700000" algn="tl">
                    <a:srgbClr val="000000">
                      <a:alpha val="43137"/>
                    </a:srgbClr>
                  </a:outerShdw>
                </a:effectLst>
                <a:latin typeface="Comic Sans MS" pitchFamily="66" charset="0"/>
              </a:rPr>
              <a:t>δεν είναι μόνο το ιδεώδες και το απραγματοποίητο. Είναι μια χρήσιμη έννοια, για να μετρά κανείς, με μέτρο της ψυχής και του νου, την απόσταση που τον χωρίζει από έναν στόχο.»</a:t>
            </a:r>
          </a:p>
        </p:txBody>
      </p:sp>
    </p:spTree>
    <p:extLst>
      <p:ext uri="{BB962C8B-B14F-4D97-AF65-F5344CB8AC3E}">
        <p14:creationId xmlns:p14="http://schemas.microsoft.com/office/powerpoint/2010/main" val="2195311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70803"/>
            <a:ext cx="9090538" cy="3771916"/>
          </a:xfrm>
          <a:prstGeom prst="rect">
            <a:avLst/>
          </a:prstGeom>
        </p:spPr>
      </p:pic>
      <p:sp>
        <p:nvSpPr>
          <p:cNvPr id="14340" name="Ορθογώνιο 3"/>
          <p:cNvSpPr>
            <a:spLocks noChangeArrowheads="1"/>
          </p:cNvSpPr>
          <p:nvPr/>
        </p:nvSpPr>
        <p:spPr bwMode="auto">
          <a:xfrm>
            <a:off x="-31367" y="6142718"/>
            <a:ext cx="912190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pPr>
            <a:r>
              <a:rPr lang="el-GR" sz="4400" b="1" dirty="0" smtClean="0">
                <a:solidFill>
                  <a:srgbClr val="C00000"/>
                </a:solidFill>
                <a:effectLst>
                  <a:outerShdw blurRad="38100" dist="38100" dir="2700000" algn="tl">
                    <a:srgbClr val="000000">
                      <a:alpha val="43137"/>
                    </a:srgbClr>
                  </a:outerShdw>
                </a:effectLst>
                <a:latin typeface="Comic Sans MS" pitchFamily="66" charset="0"/>
              </a:rPr>
              <a:t>Ε</a:t>
            </a:r>
            <a:r>
              <a:rPr lang="el-GR" sz="4400" b="1" dirty="0" smtClean="0">
                <a:solidFill>
                  <a:srgbClr val="008000"/>
                </a:solidFill>
                <a:effectLst>
                  <a:outerShdw blurRad="38100" dist="38100" dir="2700000" algn="tl">
                    <a:srgbClr val="000000">
                      <a:alpha val="43137"/>
                    </a:srgbClr>
                  </a:outerShdw>
                </a:effectLst>
                <a:latin typeface="Comic Sans MS" pitchFamily="66" charset="0"/>
              </a:rPr>
              <a:t>υ</a:t>
            </a:r>
            <a:r>
              <a:rPr lang="el-GR" sz="4400" b="1" dirty="0" smtClean="0">
                <a:solidFill>
                  <a:srgbClr val="F79646">
                    <a:lumMod val="75000"/>
                  </a:srgbClr>
                </a:solidFill>
                <a:effectLst>
                  <a:outerShdw blurRad="38100" dist="38100" dir="2700000" algn="tl">
                    <a:srgbClr val="000000">
                      <a:alpha val="43137"/>
                    </a:srgbClr>
                  </a:outerShdw>
                </a:effectLst>
                <a:latin typeface="Comic Sans MS" pitchFamily="66" charset="0"/>
              </a:rPr>
              <a:t>χ</a:t>
            </a:r>
            <a:r>
              <a:rPr lang="el-GR" sz="4400" b="1" dirty="0" smtClean="0">
                <a:solidFill>
                  <a:srgbClr val="C00000"/>
                </a:solidFill>
                <a:effectLst>
                  <a:outerShdw blurRad="38100" dist="38100" dir="2700000" algn="tl">
                    <a:srgbClr val="000000">
                      <a:alpha val="43137"/>
                    </a:srgbClr>
                  </a:outerShdw>
                </a:effectLst>
                <a:latin typeface="Comic Sans MS" pitchFamily="66" charset="0"/>
              </a:rPr>
              <a:t>α</a:t>
            </a:r>
            <a:r>
              <a:rPr lang="el-GR" sz="4400" b="1" dirty="0" smtClean="0">
                <a:solidFill>
                  <a:srgbClr val="7030A0"/>
                </a:solidFill>
                <a:effectLst>
                  <a:outerShdw blurRad="38100" dist="38100" dir="2700000" algn="tl">
                    <a:srgbClr val="000000">
                      <a:alpha val="43137"/>
                    </a:srgbClr>
                  </a:outerShdw>
                </a:effectLst>
                <a:latin typeface="Comic Sans MS" pitchFamily="66" charset="0"/>
              </a:rPr>
              <a:t>ρ</a:t>
            </a:r>
            <a:r>
              <a:rPr lang="el-GR" sz="4400" b="1" dirty="0" smtClean="0">
                <a:solidFill>
                  <a:srgbClr val="1F497D">
                    <a:lumMod val="60000"/>
                    <a:lumOff val="40000"/>
                  </a:srgbClr>
                </a:solidFill>
                <a:effectLst>
                  <a:outerShdw blurRad="38100" dist="38100" dir="2700000" algn="tl">
                    <a:srgbClr val="000000">
                      <a:alpha val="43137"/>
                    </a:srgbClr>
                  </a:outerShdw>
                </a:effectLst>
                <a:latin typeface="Comic Sans MS" pitchFamily="66" charset="0"/>
              </a:rPr>
              <a:t>ι</a:t>
            </a:r>
            <a:r>
              <a:rPr lang="el-GR" sz="4400" b="1" dirty="0" smtClean="0">
                <a:solidFill>
                  <a:srgbClr val="008000"/>
                </a:solidFill>
                <a:effectLst>
                  <a:outerShdw blurRad="38100" dist="38100" dir="2700000" algn="tl">
                    <a:srgbClr val="000000">
                      <a:alpha val="43137"/>
                    </a:srgbClr>
                  </a:outerShdw>
                </a:effectLst>
                <a:latin typeface="Comic Sans MS" pitchFamily="66" charset="0"/>
              </a:rPr>
              <a:t>σ</a:t>
            </a:r>
            <a:r>
              <a:rPr lang="el-GR" sz="4400" b="1" dirty="0" smtClean="0">
                <a:solidFill>
                  <a:srgbClr val="F79646">
                    <a:lumMod val="75000"/>
                  </a:srgbClr>
                </a:solidFill>
                <a:effectLst>
                  <a:outerShdw blurRad="38100" dist="38100" dir="2700000" algn="tl">
                    <a:srgbClr val="000000">
                      <a:alpha val="43137"/>
                    </a:srgbClr>
                  </a:outerShdw>
                </a:effectLst>
                <a:latin typeface="Comic Sans MS" pitchFamily="66" charset="0"/>
              </a:rPr>
              <a:t>τ</a:t>
            </a:r>
            <a:r>
              <a:rPr lang="el-GR" sz="4400" b="1" dirty="0" smtClean="0">
                <a:solidFill>
                  <a:srgbClr val="C00000"/>
                </a:solidFill>
                <a:effectLst>
                  <a:outerShdw blurRad="38100" dist="38100" dir="2700000" algn="tl">
                    <a:srgbClr val="000000">
                      <a:alpha val="43137"/>
                    </a:srgbClr>
                  </a:outerShdw>
                </a:effectLst>
                <a:latin typeface="Comic Sans MS" pitchFamily="66" charset="0"/>
              </a:rPr>
              <a:t>ο</a:t>
            </a:r>
            <a:r>
              <a:rPr lang="el-GR" sz="4400" b="1" dirty="0" smtClean="0">
                <a:solidFill>
                  <a:srgbClr val="FFC000"/>
                </a:solidFill>
                <a:effectLst>
                  <a:outerShdw blurRad="38100" dist="38100" dir="2700000" algn="tl">
                    <a:srgbClr val="000000">
                      <a:alpha val="43137"/>
                    </a:srgbClr>
                  </a:outerShdw>
                </a:effectLst>
                <a:latin typeface="Comic Sans MS" pitchFamily="66" charset="0"/>
              </a:rPr>
              <a:t>ύ</a:t>
            </a:r>
            <a:r>
              <a:rPr lang="el-GR" sz="4400" b="1" dirty="0" smtClean="0">
                <a:solidFill>
                  <a:srgbClr val="7030A0"/>
                </a:solidFill>
                <a:effectLst>
                  <a:outerShdw blurRad="38100" dist="38100" dir="2700000" algn="tl">
                    <a:srgbClr val="000000">
                      <a:alpha val="43137"/>
                    </a:srgbClr>
                  </a:outerShdw>
                </a:effectLst>
                <a:latin typeface="Comic Sans MS" pitchFamily="66" charset="0"/>
              </a:rPr>
              <a:t>μ</a:t>
            </a:r>
            <a:r>
              <a:rPr lang="el-GR" sz="4400" b="1" dirty="0" smtClean="0">
                <a:solidFill>
                  <a:srgbClr val="008000"/>
                </a:solidFill>
                <a:effectLst>
                  <a:outerShdw blurRad="38100" dist="38100" dir="2700000" algn="tl">
                    <a:srgbClr val="000000">
                      <a:alpha val="43137"/>
                    </a:srgbClr>
                  </a:outerShdw>
                </a:effectLst>
                <a:latin typeface="Comic Sans MS" pitchFamily="66" charset="0"/>
              </a:rPr>
              <a:t>ε</a:t>
            </a:r>
            <a:r>
              <a:rPr lang="el-GR" sz="4000" b="1" dirty="0" smtClean="0">
                <a:solidFill>
                  <a:srgbClr val="C00000"/>
                </a:solidFill>
                <a:effectLst>
                  <a:outerShdw blurRad="38100" dist="38100" dir="2700000" algn="tl">
                    <a:srgbClr val="000000">
                      <a:alpha val="43137"/>
                    </a:srgbClr>
                  </a:outerShdw>
                </a:effectLst>
                <a:latin typeface="Comic Sans MS" pitchFamily="66" charset="0"/>
              </a:rPr>
              <a:t> για την προσοχή σας!</a:t>
            </a:r>
            <a:endParaRPr lang="el-GR" b="1" dirty="0">
              <a:solidFill>
                <a:srgbClr val="C00000"/>
              </a:solidFill>
              <a:effectLst>
                <a:outerShdw blurRad="38100" dist="38100" dir="2700000" algn="tl">
                  <a:srgbClr val="000000">
                    <a:alpha val="43137"/>
                  </a:srgbClr>
                </a:outerShdw>
              </a:effectLst>
              <a:latin typeface="Comic Sans MS" pitchFamily="66" charset="0"/>
            </a:endParaRPr>
          </a:p>
        </p:txBody>
      </p:sp>
      <p:sp>
        <p:nvSpPr>
          <p:cNvPr id="7" name="Ορθογώνιο 6"/>
          <p:cNvSpPr/>
          <p:nvPr/>
        </p:nvSpPr>
        <p:spPr>
          <a:xfrm>
            <a:off x="-42414" y="0"/>
            <a:ext cx="9186414" cy="2369880"/>
          </a:xfrm>
          <a:prstGeom prst="rect">
            <a:avLst/>
          </a:prstGeom>
          <a:solidFill>
            <a:srgbClr val="A50021"/>
          </a:solidFill>
        </p:spPr>
        <p:txBody>
          <a:bodyPr wrap="square">
            <a:spAutoFit/>
          </a:bodyPr>
          <a:lstStyle/>
          <a:p>
            <a:pPr algn="ctr" fontAlgn="base">
              <a:spcBef>
                <a:spcPct val="0"/>
              </a:spcBef>
              <a:spcAft>
                <a:spcPct val="0"/>
              </a:spcAft>
            </a:pPr>
            <a:r>
              <a:rPr lang="el-GR" sz="2800" b="1" dirty="0">
                <a:solidFill>
                  <a:prstClr val="white">
                    <a:lumMod val="95000"/>
                  </a:prstClr>
                </a:solidFill>
                <a:effectLst>
                  <a:outerShdw blurRad="38100" dist="38100" dir="2700000" algn="tl">
                    <a:srgbClr val="000000">
                      <a:alpha val="43137"/>
                    </a:srgbClr>
                  </a:outerShdw>
                </a:effectLst>
                <a:latin typeface="Comic Sans MS" pitchFamily="66" charset="0"/>
              </a:rPr>
              <a:t>«</a:t>
            </a:r>
            <a:r>
              <a:rPr lang="el-GR" sz="3600" b="1" dirty="0">
                <a:solidFill>
                  <a:prstClr val="white">
                    <a:lumMod val="95000"/>
                  </a:prstClr>
                </a:solidFill>
                <a:effectLst>
                  <a:outerShdw blurRad="38100" dist="38100" dir="2700000" algn="tl">
                    <a:srgbClr val="000000">
                      <a:alpha val="43137"/>
                    </a:srgbClr>
                  </a:outerShdw>
                </a:effectLst>
                <a:latin typeface="Comic Sans MS" pitchFamily="66" charset="0"/>
              </a:rPr>
              <a:t>Ουτοπία </a:t>
            </a:r>
            <a:endParaRPr lang="el-GR" sz="2800" b="1" dirty="0">
              <a:solidFill>
                <a:prstClr val="white">
                  <a:lumMod val="95000"/>
                </a:prstClr>
              </a:solidFill>
              <a:effectLst>
                <a:outerShdw blurRad="38100" dist="38100" dir="2700000" algn="tl">
                  <a:srgbClr val="000000">
                    <a:alpha val="43137"/>
                  </a:srgbClr>
                </a:outerShdw>
              </a:effectLst>
              <a:latin typeface="Comic Sans MS" pitchFamily="66" charset="0"/>
            </a:endParaRPr>
          </a:p>
          <a:p>
            <a:pPr algn="ctr" fontAlgn="base">
              <a:spcBef>
                <a:spcPct val="0"/>
              </a:spcBef>
              <a:spcAft>
                <a:spcPct val="0"/>
              </a:spcAft>
            </a:pPr>
            <a:r>
              <a:rPr lang="el-GR" sz="2800" b="1" dirty="0">
                <a:solidFill>
                  <a:prstClr val="white">
                    <a:lumMod val="95000"/>
                  </a:prstClr>
                </a:solidFill>
                <a:effectLst>
                  <a:outerShdw blurRad="38100" dist="38100" dir="2700000" algn="tl">
                    <a:srgbClr val="000000">
                      <a:alpha val="43137"/>
                    </a:srgbClr>
                  </a:outerShdw>
                </a:effectLst>
                <a:latin typeface="Comic Sans MS" pitchFamily="66" charset="0"/>
              </a:rPr>
              <a:t>δεν είναι μόνο το ιδεώδες και το απραγματοποίητο. Είναι μια χρήσιμη έννοια, για να μετρά κανείς, με μέτρο της ψυχής και του νου, την απόσταση που τον χωρίζει από έναν στόχο.»</a:t>
            </a:r>
          </a:p>
        </p:txBody>
      </p:sp>
      <p:sp>
        <p:nvSpPr>
          <p:cNvPr id="5" name="Ορθογώνιο 3"/>
          <p:cNvSpPr>
            <a:spLocks noChangeArrowheads="1"/>
          </p:cNvSpPr>
          <p:nvPr/>
        </p:nvSpPr>
        <p:spPr bwMode="auto">
          <a:xfrm rot="20824559">
            <a:off x="-2957" y="5326517"/>
            <a:ext cx="3766088" cy="400110"/>
          </a:xfrm>
          <a:prstGeom prst="rect">
            <a:avLst/>
          </a:prstGeom>
          <a:solidFill>
            <a:schemeClr val="bg2"/>
          </a:solidFill>
          <a:ln>
            <a:noFill/>
          </a:ln>
          <a:extLst/>
        </p:spPr>
        <p:txBody>
          <a:bodyPr wrap="square">
            <a:spAutoFit/>
          </a:bodyPr>
          <a:lstStyle/>
          <a:p>
            <a:pPr algn="ctr" fontAlgn="base">
              <a:spcBef>
                <a:spcPct val="0"/>
              </a:spcBef>
              <a:spcAft>
                <a:spcPct val="0"/>
              </a:spcAft>
            </a:pPr>
            <a:r>
              <a:rPr lang="el-GR" sz="2000" b="1" dirty="0" smtClean="0">
                <a:solidFill>
                  <a:srgbClr val="C00000"/>
                </a:solidFill>
                <a:effectLst>
                  <a:outerShdw blurRad="38100" dist="38100" dir="2700000" algn="tl">
                    <a:srgbClr val="000000">
                      <a:alpha val="43137"/>
                    </a:srgbClr>
                  </a:outerShdw>
                </a:effectLst>
                <a:latin typeface="Comic Sans MS" pitchFamily="66" charset="0"/>
              </a:rPr>
              <a:t>Η δική μας … «</a:t>
            </a:r>
            <a:r>
              <a:rPr lang="el-GR" sz="2000" b="1" dirty="0" err="1" smtClean="0">
                <a:solidFill>
                  <a:srgbClr val="C00000"/>
                </a:solidFill>
                <a:effectLst>
                  <a:outerShdw blurRad="38100" dist="38100" dir="2700000" algn="tl">
                    <a:srgbClr val="000000">
                      <a:alpha val="43137"/>
                    </a:srgbClr>
                  </a:outerShdw>
                </a:effectLst>
                <a:latin typeface="Comic Sans MS" pitchFamily="66" charset="0"/>
              </a:rPr>
              <a:t>Φ</a:t>
            </a:r>
            <a:r>
              <a:rPr lang="el-GR" sz="2000" b="1" dirty="0" err="1" smtClean="0">
                <a:solidFill>
                  <a:srgbClr val="008000"/>
                </a:solidFill>
                <a:effectLst>
                  <a:outerShdw blurRad="38100" dist="38100" dir="2700000" algn="tl">
                    <a:srgbClr val="000000">
                      <a:alpha val="43137"/>
                    </a:srgbClr>
                  </a:outerShdw>
                </a:effectLst>
                <a:latin typeface="Comic Sans MS" pitchFamily="66" charset="0"/>
              </a:rPr>
              <a:t>ρ</a:t>
            </a:r>
            <a:r>
              <a:rPr lang="el-GR" sz="2000" b="1" dirty="0" smtClean="0">
                <a:solidFill>
                  <a:srgbClr val="7030A0"/>
                </a:solidFill>
                <a:effectLst>
                  <a:outerShdw blurRad="38100" dist="38100" dir="2700000" algn="tl">
                    <a:srgbClr val="000000">
                      <a:alpha val="43137"/>
                    </a:srgbClr>
                  </a:outerShdw>
                </a:effectLst>
                <a:latin typeface="Comic Sans MS" pitchFamily="66" charset="0"/>
              </a:rPr>
              <a:t>-</a:t>
            </a:r>
            <a:r>
              <a:rPr lang="el-GR" sz="2000" b="1" dirty="0" smtClean="0">
                <a:solidFill>
                  <a:srgbClr val="F79646">
                    <a:lumMod val="75000"/>
                  </a:srgbClr>
                </a:solidFill>
                <a:effectLst>
                  <a:outerShdw blurRad="38100" dist="38100" dir="2700000" algn="tl">
                    <a:srgbClr val="000000">
                      <a:alpha val="43137"/>
                    </a:srgbClr>
                  </a:outerShdw>
                </a:effectLst>
                <a:latin typeface="Comic Sans MS" pitchFamily="66" charset="0"/>
              </a:rPr>
              <a:t>ο</a:t>
            </a:r>
            <a:r>
              <a:rPr lang="el-GR" sz="2000" b="1" dirty="0" smtClean="0">
                <a:solidFill>
                  <a:srgbClr val="C00000"/>
                </a:solidFill>
                <a:effectLst>
                  <a:outerShdw blurRad="38100" dist="38100" dir="2700000" algn="tl">
                    <a:srgbClr val="000000">
                      <a:alpha val="43137"/>
                    </a:srgbClr>
                  </a:outerShdw>
                </a:effectLst>
                <a:latin typeface="Comic Sans MS" pitchFamily="66" charset="0"/>
              </a:rPr>
              <a:t>υ</a:t>
            </a:r>
            <a:r>
              <a:rPr lang="el-GR" sz="2000" b="1" dirty="0" smtClean="0">
                <a:solidFill>
                  <a:srgbClr val="7030A0"/>
                </a:solidFill>
                <a:effectLst>
                  <a:outerShdw blurRad="38100" dist="38100" dir="2700000" algn="tl">
                    <a:srgbClr val="000000">
                      <a:alpha val="43137"/>
                    </a:srgbClr>
                  </a:outerShdw>
                </a:effectLst>
                <a:latin typeface="Comic Sans MS" pitchFamily="66" charset="0"/>
              </a:rPr>
              <a:t>τ</a:t>
            </a:r>
            <a:r>
              <a:rPr lang="el-GR" sz="2000" b="1" dirty="0" smtClean="0">
                <a:solidFill>
                  <a:srgbClr val="1F497D">
                    <a:lumMod val="60000"/>
                    <a:lumOff val="40000"/>
                  </a:srgbClr>
                </a:solidFill>
                <a:effectLst>
                  <a:outerShdw blurRad="38100" dist="38100" dir="2700000" algn="tl">
                    <a:srgbClr val="000000">
                      <a:alpha val="43137"/>
                    </a:srgbClr>
                  </a:outerShdw>
                </a:effectLst>
                <a:latin typeface="Comic Sans MS" pitchFamily="66" charset="0"/>
              </a:rPr>
              <a:t>ο</a:t>
            </a:r>
            <a:r>
              <a:rPr lang="el-GR" sz="2000" b="1" dirty="0" smtClean="0">
                <a:solidFill>
                  <a:srgbClr val="008000"/>
                </a:solidFill>
                <a:effectLst>
                  <a:outerShdw blurRad="38100" dist="38100" dir="2700000" algn="tl">
                    <a:srgbClr val="000000">
                      <a:alpha val="43137"/>
                    </a:srgbClr>
                  </a:outerShdw>
                </a:effectLst>
                <a:latin typeface="Comic Sans MS" pitchFamily="66" charset="0"/>
              </a:rPr>
              <a:t>π</a:t>
            </a:r>
            <a:r>
              <a:rPr lang="el-GR" sz="2000" b="1" dirty="0" smtClean="0">
                <a:solidFill>
                  <a:srgbClr val="F79646">
                    <a:lumMod val="75000"/>
                  </a:srgbClr>
                </a:solidFill>
                <a:effectLst>
                  <a:outerShdw blurRad="38100" dist="38100" dir="2700000" algn="tl">
                    <a:srgbClr val="000000">
                      <a:alpha val="43137"/>
                    </a:srgbClr>
                  </a:outerShdw>
                </a:effectLst>
                <a:latin typeface="Comic Sans MS" pitchFamily="66" charset="0"/>
              </a:rPr>
              <a:t>ί</a:t>
            </a:r>
            <a:r>
              <a:rPr lang="el-GR" sz="2000" b="1" dirty="0" smtClean="0">
                <a:solidFill>
                  <a:srgbClr val="C00000"/>
                </a:solidFill>
                <a:effectLst>
                  <a:outerShdw blurRad="38100" dist="38100" dir="2700000" algn="tl">
                    <a:srgbClr val="000000">
                      <a:alpha val="43137"/>
                    </a:srgbClr>
                  </a:outerShdw>
                </a:effectLst>
                <a:latin typeface="Comic Sans MS" pitchFamily="66" charset="0"/>
              </a:rPr>
              <a:t>α»</a:t>
            </a:r>
            <a:r>
              <a:rPr lang="el-GR" sz="2000" b="1" dirty="0" smtClean="0">
                <a:solidFill>
                  <a:srgbClr val="FFC000"/>
                </a:solidFill>
                <a:effectLst>
                  <a:outerShdw blurRad="38100" dist="38100" dir="2700000" algn="tl">
                    <a:srgbClr val="000000">
                      <a:alpha val="43137"/>
                    </a:srgbClr>
                  </a:outerShdw>
                </a:effectLst>
                <a:latin typeface="Comic Sans MS" pitchFamily="66" charset="0"/>
              </a:rPr>
              <a:t>!</a:t>
            </a:r>
            <a:endParaRPr lang="el-GR" sz="1000" b="1" dirty="0">
              <a:solidFill>
                <a:srgbClr val="C00000"/>
              </a:solidFill>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09657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5</a:t>
            </a:fld>
            <a:endParaRPr lang="en-US" dirty="0"/>
          </a:p>
        </p:txBody>
      </p:sp>
      <p:sp>
        <p:nvSpPr>
          <p:cNvPr id="5" name="Content Placeholder 4"/>
          <p:cNvSpPr>
            <a:spLocks noGrp="1"/>
          </p:cNvSpPr>
          <p:nvPr>
            <p:ph sz="half" idx="2"/>
          </p:nvPr>
        </p:nvSpPr>
        <p:spPr/>
        <p:txBody>
          <a:bodyPr>
            <a:normAutofit fontScale="85000" lnSpcReduction="10000"/>
          </a:bodyPr>
          <a:lstStyle/>
          <a:p>
            <a:pPr marL="0" lvl="1" indent="0">
              <a:spcBef>
                <a:spcPts val="600"/>
              </a:spcBef>
              <a:buNone/>
            </a:pPr>
            <a:r>
              <a:rPr lang="el-GR" b="1" dirty="0"/>
              <a:t>Κ</a:t>
            </a:r>
            <a:r>
              <a:rPr lang="el-GR" b="1" dirty="0" smtClean="0"/>
              <a:t>αινοτομικά στοιχεία</a:t>
            </a:r>
          </a:p>
          <a:p>
            <a:pPr marL="0" lvl="1" indent="0">
              <a:spcBef>
                <a:spcPts val="600"/>
              </a:spcBef>
              <a:buNone/>
            </a:pPr>
            <a:r>
              <a:rPr lang="el-GR" dirty="0"/>
              <a:t>Το ψηφιακό υλικό που χρησιμοποιείται, από το αποθετήριο του </a:t>
            </a:r>
            <a:r>
              <a:rPr lang="el-GR" dirty="0" err="1"/>
              <a:t>Φωτόδεντρου</a:t>
            </a:r>
            <a:r>
              <a:rPr lang="el-GR" dirty="0"/>
              <a:t> (</a:t>
            </a:r>
            <a:r>
              <a:rPr lang="el-GR" sz="1900" dirty="0"/>
              <a:t>http://photodentro.edu.gr/aggregator/lo/photodentro-aggregatedcontent-8526-8103,  </a:t>
            </a:r>
            <a:r>
              <a:rPr lang="el-GR" sz="1900" dirty="0" smtClean="0"/>
              <a:t>http</a:t>
            </a:r>
            <a:r>
              <a:rPr lang="el-GR" sz="1900" dirty="0"/>
              <a:t>://photodentro.edu.gr/v/item/ds/8521/1645 </a:t>
            </a:r>
            <a:r>
              <a:rPr lang="el-GR" dirty="0"/>
              <a:t>) και από την εκπαιδευτική ψηφιακή πλατφόρμα του Πανεπιστημίου Πελοποννήσου http://photodentro.edu.gr/ugc/r/8525/1048, </a:t>
            </a:r>
            <a:r>
              <a:rPr lang="el-GR" dirty="0" smtClean="0"/>
              <a:t> </a:t>
            </a:r>
            <a:r>
              <a:rPr lang="el-GR" dirty="0"/>
              <a:t>ή, εναλλακτικά από την  πλατφόρμα e-</a:t>
            </a:r>
            <a:r>
              <a:rPr lang="el-GR" dirty="0" err="1"/>
              <a:t>me</a:t>
            </a:r>
            <a:r>
              <a:rPr lang="el-GR" dirty="0"/>
              <a:t> ( https://e-me.edu.gr / στο https://e-me.edu.gr/groups/frouitsanddensity  ) όπου αναθέτουμε τις εργασίες και καθοδηγούμε τους μαθητές μέσα από τις κυψέλες, συνδυάζει πρωτότυπα: την παροχή πολλαπλών μέσων αναπαράστασης, τον  παιγνιώδη χαρακτήρα , την παροχή κινήτρων στους μαθητές, την καλλιέργεια πνεύματος συνεργασίας σε ομάδα και τον συσχετισμό  των διδακτικών αντικειμένων και των πρακτικών με την καθημερινή ζωή. Με την αξιοποίηση των παραπάνω καινοτομικά συνδυαζόμενων στοιχείων, στοχεύουμε, βραχυπρόθεσμα, στην προσαύξηση του παιδαγωγικού οφέλους και, μακροπρόθεσμα, στη βελτίωση της ποιότητας ζωής του σημερινού μαθητή και αυριανού ενήλικα πολίτη.</a:t>
            </a:r>
            <a:endParaRPr lang="el-GR" dirty="0" smtClean="0"/>
          </a:p>
        </p:txBody>
      </p:sp>
    </p:spTree>
    <p:extLst>
      <p:ext uri="{BB962C8B-B14F-4D97-AF65-F5344CB8AC3E}">
        <p14:creationId xmlns:p14="http://schemas.microsoft.com/office/powerpoint/2010/main" val="41107305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FF">
              <a:alpha val="34118"/>
            </a:srgbClr>
          </a:solidFill>
        </p:spPr>
        <p:txBody>
          <a:bodyPr/>
          <a:lstStyle/>
          <a:p>
            <a:r>
              <a:rPr lang="el-GR" cap="none" dirty="0" smtClean="0"/>
              <a:t>ΣΤΟΙΧΕΙΑ ΣΧΕΔΙΑΣΜΟΥ </a:t>
            </a:r>
            <a:endParaRPr lang="el-GR" cap="none"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6</a:t>
            </a:fld>
            <a:endParaRPr lang="en-US" dirty="0"/>
          </a:p>
        </p:txBody>
      </p:sp>
      <p:sp>
        <p:nvSpPr>
          <p:cNvPr id="5" name="Content Placeholder 4"/>
          <p:cNvSpPr>
            <a:spLocks noGrp="1"/>
          </p:cNvSpPr>
          <p:nvPr>
            <p:ph sz="half" idx="2"/>
          </p:nvPr>
        </p:nvSpPr>
        <p:spPr/>
        <p:txBody>
          <a:bodyPr>
            <a:normAutofit/>
          </a:bodyPr>
          <a:lstStyle/>
          <a:p>
            <a:pPr marL="0" lvl="1" indent="0">
              <a:spcBef>
                <a:spcPts val="600"/>
              </a:spcBef>
              <a:buNone/>
            </a:pPr>
            <a:r>
              <a:rPr lang="el-GR" b="1" dirty="0" smtClean="0"/>
              <a:t>Σκεπτικό πρόσθετης παιδαγωγικής αξίας </a:t>
            </a:r>
          </a:p>
          <a:p>
            <a:pPr marL="0" lvl="1" indent="0">
              <a:spcBef>
                <a:spcPts val="600"/>
              </a:spcBef>
              <a:buNone/>
            </a:pPr>
            <a:r>
              <a:rPr lang="el-GR" dirty="0"/>
              <a:t>Στοχεύοντας στην </a:t>
            </a:r>
            <a:r>
              <a:rPr lang="el-GR" dirty="0" smtClean="0"/>
              <a:t>υλοποίηση μιας πρακτικής διδακτικά αποτελεσματικής και ταυτόχρονα ευχάριστης, </a:t>
            </a:r>
          </a:p>
          <a:p>
            <a:pPr marL="0" lvl="1" indent="0">
              <a:spcBef>
                <a:spcPts val="600"/>
              </a:spcBef>
              <a:buNone/>
            </a:pPr>
            <a:endParaRPr lang="el-GR" dirty="0" smtClean="0"/>
          </a:p>
          <a:p>
            <a:pPr marL="0" lvl="1" indent="0">
              <a:spcBef>
                <a:spcPts val="600"/>
              </a:spcBef>
              <a:buNone/>
            </a:pPr>
            <a:r>
              <a:rPr lang="el-GR" dirty="0" smtClean="0"/>
              <a:t>έμφαση δόθηκε </a:t>
            </a:r>
          </a:p>
          <a:p>
            <a:pPr marL="0" lvl="1" indent="0">
              <a:spcBef>
                <a:spcPts val="600"/>
              </a:spcBef>
              <a:buNone/>
            </a:pPr>
            <a:endParaRPr lang="el-GR" dirty="0" smtClean="0"/>
          </a:p>
          <a:p>
            <a:pPr lvl="1">
              <a:spcBef>
                <a:spcPts val="600"/>
              </a:spcBef>
            </a:pPr>
            <a:r>
              <a:rPr lang="el-GR" dirty="0" smtClean="0"/>
              <a:t>στην  </a:t>
            </a:r>
            <a:r>
              <a:rPr lang="el-GR" dirty="0"/>
              <a:t>αξιοποίηση των εποπτικών </a:t>
            </a:r>
            <a:r>
              <a:rPr lang="el-GR" dirty="0" smtClean="0"/>
              <a:t>δυνατοτήτων </a:t>
            </a:r>
            <a:r>
              <a:rPr lang="el-GR" dirty="0"/>
              <a:t>που </a:t>
            </a:r>
            <a:r>
              <a:rPr lang="el-GR" dirty="0" smtClean="0"/>
              <a:t>παρέχονται από το </a:t>
            </a:r>
            <a:r>
              <a:rPr lang="el-GR" dirty="0" err="1" smtClean="0"/>
              <a:t>Φωτόδεντρο</a:t>
            </a:r>
            <a:r>
              <a:rPr lang="el-GR" dirty="0" smtClean="0"/>
              <a:t> και τις  </a:t>
            </a:r>
            <a:r>
              <a:rPr lang="el-GR" dirty="0"/>
              <a:t>ΤΠΕ </a:t>
            </a:r>
            <a:r>
              <a:rPr lang="el-GR" dirty="0" smtClean="0"/>
              <a:t>γενικότερα και </a:t>
            </a:r>
          </a:p>
          <a:p>
            <a:pPr lvl="1">
              <a:spcBef>
                <a:spcPts val="600"/>
              </a:spcBef>
            </a:pPr>
            <a:r>
              <a:rPr lang="el-GR" dirty="0" smtClean="0"/>
              <a:t>στην </a:t>
            </a:r>
            <a:r>
              <a:rPr lang="el-GR" dirty="0"/>
              <a:t>αδιαμφισβήτητη αξία του πειράματος στο σχολικό εργαστήριο Φυσικών Επιστημών</a:t>
            </a:r>
            <a:endParaRPr lang="el-GR" dirty="0" smtClean="0"/>
          </a:p>
          <a:p>
            <a:pPr>
              <a:spcBef>
                <a:spcPts val="600"/>
              </a:spcBef>
              <a:buFont typeface="Wingdings" pitchFamily="2" charset="2"/>
              <a:buChar char="§"/>
            </a:pPr>
            <a:endParaRPr lang="el-GR" dirty="0"/>
          </a:p>
        </p:txBody>
      </p:sp>
    </p:spTree>
    <p:extLst>
      <p:ext uri="{BB962C8B-B14F-4D97-AF65-F5344CB8AC3E}">
        <p14:creationId xmlns:p14="http://schemas.microsoft.com/office/powerpoint/2010/main" val="835966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a:t>ΔΙΔΑΚΤΙΚΟΙ ΣΤΟΧΟΙ</a:t>
            </a:r>
          </a:p>
        </p:txBody>
      </p:sp>
      <p:sp>
        <p:nvSpPr>
          <p:cNvPr id="3" name="Slide Number Placeholder 2"/>
          <p:cNvSpPr>
            <a:spLocks noGrp="1"/>
          </p:cNvSpPr>
          <p:nvPr>
            <p:ph type="sldNum" sz="quarter" idx="12"/>
          </p:nvPr>
        </p:nvSpPr>
        <p:spPr/>
        <p:txBody>
          <a:bodyPr/>
          <a:lstStyle/>
          <a:p>
            <a:fld id="{2754ED01-E2A0-4C1E-8E21-014B99041579}" type="slidenum">
              <a:rPr lang="en-US" smtClean="0"/>
              <a:pPr/>
              <a:t>7</a:t>
            </a:fld>
            <a:endParaRPr lang="en-US" dirty="0"/>
          </a:p>
        </p:txBody>
      </p:sp>
      <p:sp>
        <p:nvSpPr>
          <p:cNvPr id="6" name="Content Placeholder 5"/>
          <p:cNvSpPr>
            <a:spLocks noGrp="1"/>
          </p:cNvSpPr>
          <p:nvPr>
            <p:ph sz="half" idx="2"/>
          </p:nvPr>
        </p:nvSpPr>
        <p:spPr/>
        <p:txBody>
          <a:bodyPr numCol="2">
            <a:normAutofit fontScale="47500" lnSpcReduction="20000"/>
          </a:bodyPr>
          <a:lstStyle/>
          <a:p>
            <a:r>
              <a:rPr lang="el-GR" b="1" dirty="0" smtClean="0"/>
              <a:t>Διδακτικοί στόχοι</a:t>
            </a:r>
          </a:p>
          <a:p>
            <a:pPr lvl="1">
              <a:spcBef>
                <a:spcPts val="600"/>
              </a:spcBef>
            </a:pPr>
            <a:r>
              <a:rPr lang="el-GR" dirty="0"/>
              <a:t>Με την εφαρμογή της εκπαιδευτικής πρακτικής, αναμένεται οι μαθητές να μπορούν </a:t>
            </a:r>
          </a:p>
          <a:p>
            <a:pPr lvl="1">
              <a:spcBef>
                <a:spcPts val="600"/>
              </a:spcBef>
            </a:pPr>
            <a:endParaRPr lang="el-GR" dirty="0"/>
          </a:p>
          <a:p>
            <a:pPr lvl="1">
              <a:spcBef>
                <a:spcPts val="600"/>
              </a:spcBef>
            </a:pPr>
            <a:r>
              <a:rPr lang="el-GR" b="1" dirty="0"/>
              <a:t>Στόχοι σχετικοί με το γνωστικό αντικείμενο:</a:t>
            </a:r>
          </a:p>
          <a:p>
            <a:pPr lvl="1">
              <a:spcBef>
                <a:spcPts val="600"/>
              </a:spcBef>
            </a:pPr>
            <a:r>
              <a:rPr lang="el-GR" dirty="0"/>
              <a:t>-να ορίζουν την πυκνότητα ως φυσικό μέγεθος</a:t>
            </a:r>
          </a:p>
          <a:p>
            <a:pPr lvl="1">
              <a:spcBef>
                <a:spcPts val="600"/>
              </a:spcBef>
            </a:pPr>
            <a:r>
              <a:rPr lang="el-GR" dirty="0"/>
              <a:t>-να περιγράφουν τρόπους υπολογισμού της πυκνότητας</a:t>
            </a:r>
          </a:p>
          <a:p>
            <a:pPr lvl="1">
              <a:spcBef>
                <a:spcPts val="600"/>
              </a:spcBef>
            </a:pPr>
            <a:r>
              <a:rPr lang="el-GR" dirty="0"/>
              <a:t>-να διακρίνουν τη διαφορά μεταξύ μάζας, βάρους και όγκου</a:t>
            </a:r>
          </a:p>
          <a:p>
            <a:pPr lvl="1">
              <a:spcBef>
                <a:spcPts val="600"/>
              </a:spcBef>
            </a:pPr>
            <a:endParaRPr lang="el-GR" dirty="0"/>
          </a:p>
          <a:p>
            <a:pPr lvl="1">
              <a:spcBef>
                <a:spcPts val="600"/>
              </a:spcBef>
            </a:pPr>
            <a:r>
              <a:rPr lang="el-GR" b="1" dirty="0"/>
              <a:t>Στόχοι σχετικοί με δεξιότητες, στάσεις και συμπεριφορές που αφορούν στο γνωστικό αντικείμενο: </a:t>
            </a:r>
          </a:p>
          <a:p>
            <a:pPr lvl="1">
              <a:spcBef>
                <a:spcPts val="600"/>
              </a:spcBef>
            </a:pPr>
            <a:r>
              <a:rPr lang="el-GR" dirty="0"/>
              <a:t>-να υπολογίζουν  την πυκνότητα ενός υλικού με τη μέτρηση της μάζας και του όγκου του </a:t>
            </a:r>
          </a:p>
          <a:p>
            <a:pPr lvl="1">
              <a:spcBef>
                <a:spcPts val="600"/>
              </a:spcBef>
            </a:pPr>
            <a:r>
              <a:rPr lang="el-GR" dirty="0"/>
              <a:t>-να συγκρίνουν την πυκνότητα δύο υλικών</a:t>
            </a:r>
          </a:p>
          <a:p>
            <a:pPr lvl="1">
              <a:spcBef>
                <a:spcPts val="600"/>
              </a:spcBef>
            </a:pPr>
            <a:r>
              <a:rPr lang="el-GR" dirty="0"/>
              <a:t>-να ταξινομούν υλικά σε σειρά π.χ. αυξανόμενης πυκνότητας</a:t>
            </a:r>
          </a:p>
          <a:p>
            <a:pPr lvl="1">
              <a:spcBef>
                <a:spcPts val="600"/>
              </a:spcBef>
            </a:pPr>
            <a:r>
              <a:rPr lang="el-GR" dirty="0"/>
              <a:t>- να υποστηρίζουν τη διατροφική αξία ορισμένων φρούτων και την αναγκαιότητα της ένταξής τους στην καθημερινή τους διατροφή</a:t>
            </a:r>
          </a:p>
          <a:p>
            <a:pPr lvl="1">
              <a:spcBef>
                <a:spcPts val="600"/>
              </a:spcBef>
            </a:pPr>
            <a:r>
              <a:rPr lang="el-GR" dirty="0"/>
              <a:t>-να υιοθετήσουν νέες διατροφικές συμπεριφορές</a:t>
            </a:r>
          </a:p>
          <a:p>
            <a:pPr lvl="1">
              <a:spcBef>
                <a:spcPts val="600"/>
              </a:spcBef>
            </a:pPr>
            <a:endParaRPr lang="el-GR" dirty="0" smtClean="0"/>
          </a:p>
          <a:p>
            <a:pPr lvl="1">
              <a:spcBef>
                <a:spcPts val="600"/>
              </a:spcBef>
            </a:pPr>
            <a:endParaRPr lang="el-GR" dirty="0"/>
          </a:p>
          <a:p>
            <a:pPr lvl="1">
              <a:spcBef>
                <a:spcPts val="600"/>
              </a:spcBef>
            </a:pPr>
            <a:endParaRPr lang="el-GR" dirty="0" smtClean="0"/>
          </a:p>
          <a:p>
            <a:pPr lvl="1">
              <a:spcBef>
                <a:spcPts val="600"/>
              </a:spcBef>
            </a:pPr>
            <a:endParaRPr lang="el-GR" dirty="0"/>
          </a:p>
          <a:p>
            <a:pPr lvl="1">
              <a:spcBef>
                <a:spcPts val="600"/>
              </a:spcBef>
            </a:pPr>
            <a:endParaRPr lang="el-GR" dirty="0" smtClean="0"/>
          </a:p>
          <a:p>
            <a:pPr lvl="1">
              <a:spcBef>
                <a:spcPts val="600"/>
              </a:spcBef>
            </a:pPr>
            <a:endParaRPr lang="el-GR" dirty="0"/>
          </a:p>
          <a:p>
            <a:pPr lvl="1">
              <a:spcBef>
                <a:spcPts val="600"/>
              </a:spcBef>
            </a:pPr>
            <a:r>
              <a:rPr lang="el-GR" b="1" dirty="0"/>
              <a:t>Στόχοι σχετικοί με τη χρήση της τεχνολογίας:</a:t>
            </a:r>
          </a:p>
          <a:p>
            <a:pPr lvl="1">
              <a:spcBef>
                <a:spcPts val="600"/>
              </a:spcBef>
            </a:pPr>
            <a:r>
              <a:rPr lang="el-GR" dirty="0"/>
              <a:t>- να εντοπίζουν αξιοποιήσιμα δεδομένα χρησιμοποιώντας την κατάλληλη εφαρμογή</a:t>
            </a:r>
          </a:p>
          <a:p>
            <a:pPr lvl="1">
              <a:spcBef>
                <a:spcPts val="600"/>
              </a:spcBef>
            </a:pPr>
            <a:r>
              <a:rPr lang="el-GR" dirty="0"/>
              <a:t>-να επιλέγουν και να αξιολογούν κριτικά τη χρήσιμη από το πλήθος των αδιάφορων ή άχρηστων πληροφοριών</a:t>
            </a:r>
          </a:p>
          <a:p>
            <a:pPr lvl="1">
              <a:spcBef>
                <a:spcPts val="600"/>
              </a:spcBef>
            </a:pPr>
            <a:r>
              <a:rPr lang="el-GR" dirty="0"/>
              <a:t>- να χειρίζονται αρχεία ήχου και εικόνας</a:t>
            </a:r>
          </a:p>
          <a:p>
            <a:pPr lvl="1">
              <a:spcBef>
                <a:spcPts val="600"/>
              </a:spcBef>
            </a:pPr>
            <a:r>
              <a:rPr lang="el-GR" dirty="0"/>
              <a:t>- να χειρίζονται  </a:t>
            </a:r>
            <a:r>
              <a:rPr lang="el-GR" dirty="0" err="1"/>
              <a:t>ιστότοπους</a:t>
            </a:r>
            <a:r>
              <a:rPr lang="el-GR" dirty="0"/>
              <a:t> για την αναζήτηση πληροφορίας</a:t>
            </a:r>
          </a:p>
          <a:p>
            <a:pPr lvl="1">
              <a:spcBef>
                <a:spcPts val="600"/>
              </a:spcBef>
            </a:pPr>
            <a:r>
              <a:rPr lang="el-GR" b="1" dirty="0"/>
              <a:t>Στόχοι σχετικοί με τις κοινωνικές δεξιότητες:</a:t>
            </a:r>
          </a:p>
          <a:p>
            <a:pPr lvl="1">
              <a:spcBef>
                <a:spcPts val="600"/>
              </a:spcBef>
            </a:pPr>
            <a:r>
              <a:rPr lang="el-GR" dirty="0"/>
              <a:t>-να αρχίσουν να ενεργούν με στόχο τη βελτίωση της διατροφής τους για την προάσπιση της σωματικής και της ψυχικής τους υγείας</a:t>
            </a:r>
          </a:p>
          <a:p>
            <a:pPr lvl="1">
              <a:spcBef>
                <a:spcPts val="600"/>
              </a:spcBef>
            </a:pPr>
            <a:r>
              <a:rPr lang="el-GR" dirty="0"/>
              <a:t>-να συμβάλουν στην τροποποίηση των διατροφικών συμπεριφορών του άμεσου περιβάλλοντός τους</a:t>
            </a:r>
          </a:p>
          <a:p>
            <a:pPr lvl="1">
              <a:spcBef>
                <a:spcPts val="600"/>
              </a:spcBef>
            </a:pPr>
            <a:r>
              <a:rPr lang="el-GR" dirty="0"/>
              <a:t>Τέλος, οι μαθητές/</a:t>
            </a:r>
            <a:r>
              <a:rPr lang="el-GR" dirty="0" err="1"/>
              <a:t>τριες</a:t>
            </a:r>
            <a:r>
              <a:rPr lang="el-GR" dirty="0"/>
              <a:t> να καλλιεργήσουν και να υιοθετήσουν:</a:t>
            </a:r>
          </a:p>
          <a:p>
            <a:pPr lvl="1">
              <a:spcBef>
                <a:spcPts val="600"/>
              </a:spcBef>
            </a:pPr>
            <a:r>
              <a:rPr lang="el-GR" dirty="0"/>
              <a:t>- κριτική σκέψη</a:t>
            </a:r>
          </a:p>
          <a:p>
            <a:pPr lvl="1">
              <a:spcBef>
                <a:spcPts val="600"/>
              </a:spcBef>
            </a:pPr>
            <a:r>
              <a:rPr lang="el-GR" dirty="0"/>
              <a:t>- πνεύμα συνεργασίας και κοινωνικής διαπραγμάτευσης</a:t>
            </a:r>
          </a:p>
          <a:p>
            <a:pPr lvl="1">
              <a:spcBef>
                <a:spcPts val="600"/>
              </a:spcBef>
            </a:pPr>
            <a:r>
              <a:rPr lang="el-GR" dirty="0"/>
              <a:t>- διαδικασίες </a:t>
            </a:r>
            <a:r>
              <a:rPr lang="el-GR" dirty="0" err="1"/>
              <a:t>αναστοχασμού</a:t>
            </a:r>
            <a:r>
              <a:rPr lang="el-GR" dirty="0"/>
              <a:t> ατομικού και συνεργατικού</a:t>
            </a:r>
          </a:p>
          <a:p>
            <a:pPr lvl="1">
              <a:spcBef>
                <a:spcPts val="600"/>
              </a:spcBef>
            </a:pPr>
            <a:r>
              <a:rPr lang="el-GR" dirty="0"/>
              <a:t>- υπευθυνότητα και συνέπεια ως προς τον ρόλο που έχουν αναλάβει</a:t>
            </a:r>
          </a:p>
          <a:p>
            <a:pPr lvl="1">
              <a:spcBef>
                <a:spcPts val="600"/>
              </a:spcBef>
            </a:pPr>
            <a:r>
              <a:rPr lang="el-GR" dirty="0"/>
              <a:t>- </a:t>
            </a:r>
            <a:r>
              <a:rPr lang="el-GR" dirty="0" err="1"/>
              <a:t>ενσυναίσθηση</a:t>
            </a:r>
            <a:r>
              <a:rPr lang="el-GR" dirty="0"/>
              <a:t>, αλληλοσεβασμό και αλληλοκατανόηση.</a:t>
            </a:r>
          </a:p>
          <a:p>
            <a:r>
              <a:rPr lang="el-GR" b="1" dirty="0" smtClean="0"/>
              <a:t> </a:t>
            </a:r>
            <a:endParaRPr lang="el-GR" b="1" dirty="0"/>
          </a:p>
        </p:txBody>
      </p:sp>
    </p:spTree>
    <p:extLst>
      <p:ext uri="{BB962C8B-B14F-4D97-AF65-F5344CB8AC3E}">
        <p14:creationId xmlns:p14="http://schemas.microsoft.com/office/powerpoint/2010/main" val="978421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dirty="0" smtClean="0"/>
              <a:t>ΠΡΑΓΜΑΤΟΠΟΙΗΣΗ ΤΗΣ ανοιχτησ εκπαιδευτικησ ΠΡΑΚΤΙΚΗΣ</a:t>
            </a:r>
            <a:endParaRPr lang="el-GR" dirty="0"/>
          </a:p>
        </p:txBody>
      </p:sp>
      <p:sp>
        <p:nvSpPr>
          <p:cNvPr id="3" name="Slide Number Placeholder 2"/>
          <p:cNvSpPr>
            <a:spLocks noGrp="1"/>
          </p:cNvSpPr>
          <p:nvPr>
            <p:ph type="sldNum" sz="quarter" idx="12"/>
          </p:nvPr>
        </p:nvSpPr>
        <p:spPr/>
        <p:txBody>
          <a:bodyPr/>
          <a:lstStyle/>
          <a:p>
            <a:fld id="{2754ED01-E2A0-4C1E-8E21-014B99041579}"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400" cap="none" dirty="0" smtClean="0"/>
              <a:t>ΣΤΟΙΧΕΙΑ ΠΡΑΓΜΑΤΟΠΟΙΗΣΗΣ </a:t>
            </a:r>
            <a:br>
              <a:rPr lang="el-GR" sz="2400" cap="none" dirty="0" smtClean="0"/>
            </a:br>
            <a:r>
              <a:rPr lang="el-GR" sz="2400" dirty="0" smtClean="0"/>
              <a:t>ΤΗΣ ανοιχτησ εκπαιδευτικησ </a:t>
            </a:r>
            <a:r>
              <a:rPr lang="el-GR" sz="2400" cap="none" dirty="0" smtClean="0"/>
              <a:t>ΠΡΑΚΤΙΚΗΣ</a:t>
            </a:r>
            <a:r>
              <a:rPr lang="el-GR" sz="2400" dirty="0" smtClean="0"/>
              <a:t>   </a:t>
            </a:r>
            <a:endParaRPr lang="el-GR" sz="2400" dirty="0"/>
          </a:p>
        </p:txBody>
      </p:sp>
      <p:sp>
        <p:nvSpPr>
          <p:cNvPr id="6" name="Content Placeholder 5"/>
          <p:cNvSpPr>
            <a:spLocks noGrp="1"/>
          </p:cNvSpPr>
          <p:nvPr>
            <p:ph sz="half" idx="2"/>
          </p:nvPr>
        </p:nvSpPr>
        <p:spPr>
          <a:xfrm>
            <a:off x="600255" y="510322"/>
            <a:ext cx="3782775" cy="4132016"/>
          </a:xfrm>
        </p:spPr>
        <p:txBody>
          <a:bodyPr>
            <a:normAutofit fontScale="25000" lnSpcReduction="20000"/>
          </a:bodyPr>
          <a:lstStyle/>
          <a:p>
            <a:r>
              <a:rPr lang="el-GR" sz="8800" b="1" dirty="0"/>
              <a:t>Περιβάλλον – Πλαίσιο</a:t>
            </a:r>
          </a:p>
          <a:p>
            <a:pPr marL="0" indent="0">
              <a:spcBef>
                <a:spcPts val="0"/>
              </a:spcBef>
              <a:buFont typeface="Arial" pitchFamily="34" charset="0"/>
              <a:buChar char="•"/>
            </a:pPr>
            <a:r>
              <a:rPr lang="el-GR" sz="4800" dirty="0" smtClean="0"/>
              <a:t>Η διδακτική πρακτική υλοποιήθηκε σε τρεις </a:t>
            </a:r>
            <a:r>
              <a:rPr lang="el-GR" sz="4800" dirty="0"/>
              <a:t>διδακτικές ώρες:</a:t>
            </a:r>
          </a:p>
          <a:p>
            <a:pPr marL="0" indent="0">
              <a:spcBef>
                <a:spcPts val="0"/>
              </a:spcBef>
              <a:buFont typeface="Arial" pitchFamily="34" charset="0"/>
              <a:buChar char="•"/>
            </a:pPr>
            <a:r>
              <a:rPr lang="el-GR" sz="4800" dirty="0"/>
              <a:t>-μία διδακτική ώρα (45΄) για την εισαγωγή, την αρχική συζήτηση τον σχεδιασμό και την οριοθέτηση του θέματος, για τη συλλογή πληροφοριών από τους/τις μαθητές/</a:t>
            </a:r>
            <a:r>
              <a:rPr lang="el-GR" sz="4800" dirty="0" err="1"/>
              <a:t>τριες</a:t>
            </a:r>
            <a:r>
              <a:rPr lang="el-GR" sz="4800" dirty="0"/>
              <a:t>, την αξιολόγηση και την αξιοποίηση των πληροφοριών,</a:t>
            </a:r>
          </a:p>
          <a:p>
            <a:pPr marL="0" indent="0">
              <a:spcBef>
                <a:spcPts val="0"/>
              </a:spcBef>
              <a:buFont typeface="Arial" pitchFamily="34" charset="0"/>
              <a:buChar char="•"/>
            </a:pPr>
            <a:r>
              <a:rPr lang="el-GR" sz="4800" dirty="0"/>
              <a:t>-μία διδακτική ώρα για την εκτέλεση των εργαστηριακών ασκήσεων υπολογισμού της πυκνότητας και </a:t>
            </a:r>
          </a:p>
          <a:p>
            <a:pPr marL="0" indent="0">
              <a:spcBef>
                <a:spcPts val="0"/>
              </a:spcBef>
              <a:buFont typeface="Arial" pitchFamily="34" charset="0"/>
              <a:buChar char="•"/>
            </a:pPr>
            <a:r>
              <a:rPr lang="el-GR" sz="4800" dirty="0"/>
              <a:t>-μία διδακτική ώρα για την παρουσίαση των ερευνητικών δεδομένων, την αξιολόγηση του εγχειρήματος και τον </a:t>
            </a:r>
            <a:r>
              <a:rPr lang="el-GR" sz="4800" dirty="0" err="1"/>
              <a:t>αναστοχασμό</a:t>
            </a:r>
            <a:r>
              <a:rPr lang="el-GR" sz="4800" dirty="0"/>
              <a:t>. Την ώρα αυτή, μπορεί να διεξαχθεί συζήτηση με την τεχνική της επιχειρηματολογίας/</a:t>
            </a:r>
            <a:r>
              <a:rPr lang="el-GR" sz="4800" dirty="0" err="1"/>
              <a:t>debate</a:t>
            </a:r>
            <a:r>
              <a:rPr lang="el-GR" sz="4800" dirty="0"/>
              <a:t>, με τους μισούς μαθητές ως υπέρμαχους της ισορροπημένης διατροφής τους υπόλοιπους ως φανατικούς της ανθυγιεινής διατροφής. Εάν τα χρονικά δεδομένα το απαιτούν, η διδακτική προσέγγιση μπορεί να συμπτυχθεί σε δύο διδακτικές ώρες, με συντόμευση των παρουσιάσεων και της ανταλλαγής απόψεων και πληροφοριών στην ολομέλεια.. </a:t>
            </a:r>
          </a:p>
          <a:p>
            <a:endParaRPr lang="el-GR" dirty="0" smtClean="0"/>
          </a:p>
          <a:p>
            <a:endParaRPr lang="el-GR" dirty="0"/>
          </a:p>
        </p:txBody>
      </p:sp>
      <p:sp>
        <p:nvSpPr>
          <p:cNvPr id="7" name="Content Placeholder 6"/>
          <p:cNvSpPr>
            <a:spLocks noGrp="1"/>
          </p:cNvSpPr>
          <p:nvPr>
            <p:ph sz="quarter" idx="4"/>
          </p:nvPr>
        </p:nvSpPr>
        <p:spPr/>
        <p:txBody>
          <a:bodyPr>
            <a:normAutofit lnSpcReduction="10000"/>
          </a:bodyPr>
          <a:lstStyle/>
          <a:p>
            <a:pPr marL="342900" lvl="1" indent="-342900">
              <a:spcBef>
                <a:spcPts val="800"/>
              </a:spcBef>
              <a:buNone/>
            </a:pPr>
            <a:r>
              <a:rPr lang="el-GR" sz="2200" b="1" dirty="0" smtClean="0"/>
              <a:t>Ηλικιακή ομάδα</a:t>
            </a:r>
            <a:endParaRPr lang="el-GR" sz="2200" b="1" dirty="0"/>
          </a:p>
          <a:p>
            <a:pPr marL="0" lvl="1" indent="0">
              <a:buNone/>
            </a:pPr>
            <a:r>
              <a:rPr lang="el-GR" dirty="0"/>
              <a:t> Η εκπαιδευτική πρακτική εφαρμόσθηκε στο 2ο τμήμα της Έκτης τάξης του 2ου Δημοτικού Σχολείου Σπάρτης, σε συνεργασία με τη δασκάλα του τμήματος, κα Σοφία </a:t>
            </a:r>
            <a:r>
              <a:rPr lang="el-GR" dirty="0" err="1"/>
              <a:t>Λεβεντάκη</a:t>
            </a:r>
            <a:r>
              <a:rPr lang="el-GR" dirty="0"/>
              <a:t>. Το τμήμα αποτελούσαν 16 παιδιά, 9 κορίτσια και 7 αγόρια. Πρόκειται για αστική περιοχή, σχετικά μικρή πόλη, πρωτεύουσα νομού (Σπάρτη). </a:t>
            </a:r>
            <a:r>
              <a:rPr lang="el-GR" dirty="0" smtClean="0"/>
              <a:t>Όλα τα παιδιά έχουν γεννηθεί και μεγαλώσει στην Ελλάδα. </a:t>
            </a:r>
            <a:endParaRPr lang="el-GR"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9</a:t>
            </a:fld>
            <a:endParaRPr lang="en-US" dirty="0"/>
          </a:p>
        </p:txBody>
      </p:sp>
    </p:spTree>
    <p:extLst>
      <p:ext uri="{BB962C8B-B14F-4D97-AF65-F5344CB8AC3E}">
        <p14:creationId xmlns:p14="http://schemas.microsoft.com/office/powerpoint/2010/main" val="12980208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S-II-Open-Educational-Practices-ppt-Template-v2.0-Ianouarios-2018">
  <a:themeElements>
    <a:clrScheme name="diagonal">
      <a:dk1>
        <a:srgbClr val="000000"/>
      </a:dk1>
      <a:lt1>
        <a:srgbClr val="FFFFFF"/>
      </a:lt1>
      <a:dk2>
        <a:srgbClr val="434342"/>
      </a:dk2>
      <a:lt2>
        <a:srgbClr val="CDD7D9"/>
      </a:lt2>
      <a:accent1>
        <a:srgbClr val="797B7E"/>
      </a:accent1>
      <a:accent2>
        <a:srgbClr val="F96A1B"/>
      </a:accent2>
      <a:accent3>
        <a:srgbClr val="10B7A3"/>
      </a:accent3>
      <a:accent4>
        <a:srgbClr val="7C984A"/>
      </a:accent4>
      <a:accent5>
        <a:srgbClr val="C2AD8D"/>
      </a:accent5>
      <a:accent6>
        <a:srgbClr val="506E94"/>
      </a:accent6>
      <a:hlink>
        <a:srgbClr val="5F5F5F"/>
      </a:hlink>
      <a:folHlink>
        <a:srgbClr val="969696"/>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extLst>
    <a:ext uri="{05A4C25C-085E-4340-85A3-A5531E510DB2}">
      <thm15:themeFamily xmlns:thm15="http://schemas.microsoft.com/office/thememl/2012/main" xmlns="" name="DS-ΙΙ Open-Educational-Practices-ppt-Template v2.0 - 2017-08-31.pptx" id="{BA600860-33AF-443E-BE10-1A8EC187438B}" vid="{99864185-3038-4E8D-BBE2-32E2B733FFD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DS-II-Open-Educational-Practices-ppt-Template-v2.0-Ianouarios-2018</Template>
  <TotalTime>519</TotalTime>
  <Words>5421</Words>
  <Application>Microsoft Office PowerPoint</Application>
  <PresentationFormat>Προβολή στην οθόνη (4:3)</PresentationFormat>
  <Paragraphs>358</Paragraphs>
  <Slides>43</Slides>
  <Notes>14</Notes>
  <HiddenSlides>0</HiddenSlides>
  <MMClips>0</MMClips>
  <ScaleCrop>false</ScaleCrop>
  <HeadingPairs>
    <vt:vector size="4" baseType="variant">
      <vt:variant>
        <vt:lpstr>Θέμα</vt:lpstr>
      </vt:variant>
      <vt:variant>
        <vt:i4>2</vt:i4>
      </vt:variant>
      <vt:variant>
        <vt:lpstr>Τίτλοι διαφανειών</vt:lpstr>
      </vt:variant>
      <vt:variant>
        <vt:i4>43</vt:i4>
      </vt:variant>
    </vt:vector>
  </HeadingPairs>
  <TitlesOfParts>
    <vt:vector size="45" baseType="lpstr">
      <vt:lpstr>DS-II-Open-Educational-Practices-ppt-Template-v2.0-Ianouarios-2018</vt:lpstr>
      <vt:lpstr>Θέμα του Office</vt:lpstr>
      <vt:lpstr>Των  φρουτων  η  πυκνοτητα</vt:lpstr>
      <vt:lpstr>ΣΥΝΤΟΜΗ ΠΕΡΙΓΡΑΦΗ</vt:lpstr>
      <vt:lpstr>ΣΧΕΔΙΑΣΜΟΣ ΤΗΣ ανοιχτησ εκπαιδευτικησ ΠΡΑΚΤΙΚΗΣ</vt:lpstr>
      <vt:lpstr>ΣΤΟΙΧΕΙΑ ΣΧΕΔΙΑΣΜΟΥ </vt:lpstr>
      <vt:lpstr>ΣΤΟΙΧΕΙΑ ΣΧΕΔΙΑΣΜΟΥ </vt:lpstr>
      <vt:lpstr>ΣΤΟΙΧΕΙΑ ΣΧΕΔΙΑΣΜΟΥ </vt:lpstr>
      <vt:lpstr>ΔΙΔΑΚΤΙΚΟΙ ΣΤΟΧΟΙ</vt:lpstr>
      <vt:lpstr>ΠΡΑΓΜΑΤΟΠΟΙΗΣΗ ΤΗΣ ανοιχτησ εκπαιδευτικησ ΠΡΑΚΤΙΚΗΣ</vt:lpstr>
      <vt:lpstr>ΣΤΟΙΧΕΙΑ ΠΡΑΓΜΑΤΟΠΟΙΗΣΗΣ  ΤΗΣ ανοιχτησ εκπαιδευτικησ ΠΡΑΚΤΙΚΗΣ   </vt:lpstr>
      <vt:lpstr>ΣΤΟΙΧΕΙΑ ΠΡΑΓΜΑΤΟΠΟΙΗΣΗΣ  ΤΗΣ ανοιχτησ εκπαιδευτικησ ΠΡΑΚΤΙΚΗΣ </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ΑΝΑΛΥΤΙΚΗ ΠΕΡΙΓΡΑΦΗ  ΤΗΣ ανοιχτησ εκπαιδευτικησ ΠΡΑΚΤΙΚΗΣ</vt:lpstr>
      <vt:lpstr>Παρουσίαση του PowerPoint</vt:lpstr>
      <vt:lpstr>ΣΤΟΙΧΕΙΑ ΤΕΚΜΗΡΙΩΣΗΣ ΚΑΙ ΕΠΕΚΤΑΣΗΣ</vt:lpstr>
      <vt:lpstr> ΑΠΟΤΕΛΕΣΜΑΤΑ - ΑΝΤΙΚΤΥΠΟΣ </vt:lpstr>
      <vt:lpstr>ΑΠΡΟΣΜΕΝΑ ΓΕΓΟΝΟΤΑ </vt:lpstr>
      <vt:lpstr>ΕΚΠΑΙΔΕΥΤΙΚΗ ΤΕΧΝΙΚΗ  ΣΕ ΣΗΜΑΝΤΙΚΑ ΣΤΙΓΜΙΟΤΥΠΑ</vt:lpstr>
      <vt:lpstr>ΣΧΕΣΗ ΜΕ ΑΛΛΕΣ ΑΝΟΙΧΤΕΣ ΕΚΠΑΙΔΕΥΤΙΚΕΣ ΠΡΑΚΤΙΚΕΣ</vt:lpstr>
      <vt:lpstr> ΠΡΟΣΘΕΤΟ ΥΛΙΚΟ ΠΟΥ ΑΞΙΟΠΟΙΗΘΗΚΕ </vt:lpstr>
      <vt:lpstr> ΠΡΟΣΘΕΤΟ ΥΛΙΚΟ ΠΟΥ ΑΞΙΟΠΟΙΗΘΗΚΕ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twn_froutwn_i_piknotita</dc:title>
  <dc:creator>ELENA PALOUMPA</dc:creator>
  <cp:lastModifiedBy>ELENA PALOUMPA</cp:lastModifiedBy>
  <cp:revision>45</cp:revision>
  <dcterms:created xsi:type="dcterms:W3CDTF">2018-10-14T21:17:10Z</dcterms:created>
  <dcterms:modified xsi:type="dcterms:W3CDTF">2018-10-29T01:36:50Z</dcterms:modified>
</cp:coreProperties>
</file>