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6" r:id="rId2"/>
  </p:sldMasterIdLst>
  <p:notesMasterIdLst>
    <p:notesMasterId r:id="rId43"/>
  </p:notesMasterIdLst>
  <p:sldIdLst>
    <p:sldId id="256" r:id="rId3"/>
    <p:sldId id="258" r:id="rId4"/>
    <p:sldId id="262" r:id="rId5"/>
    <p:sldId id="271" r:id="rId6"/>
    <p:sldId id="292" r:id="rId7"/>
    <p:sldId id="291" r:id="rId8"/>
    <p:sldId id="272" r:id="rId9"/>
    <p:sldId id="263" r:id="rId10"/>
    <p:sldId id="257" r:id="rId11"/>
    <p:sldId id="273" r:id="rId12"/>
    <p:sldId id="260" r:id="rId13"/>
    <p:sldId id="293" r:id="rId14"/>
    <p:sldId id="266" r:id="rId15"/>
    <p:sldId id="274" r:id="rId16"/>
    <p:sldId id="294" r:id="rId17"/>
    <p:sldId id="295" r:id="rId18"/>
    <p:sldId id="296" r:id="rId19"/>
    <p:sldId id="297" r:id="rId20"/>
    <p:sldId id="261" r:id="rId21"/>
    <p:sldId id="265" r:id="rId22"/>
    <p:sldId id="268" r:id="rId23"/>
    <p:sldId id="269" r:id="rId24"/>
    <p:sldId id="276" r:id="rId25"/>
    <p:sldId id="298" r:id="rId26"/>
    <p:sldId id="275" r:id="rId27"/>
    <p:sldId id="270"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956" autoAdjust="0"/>
    <p:restoredTop sz="94662" autoAdjust="0"/>
  </p:normalViewPr>
  <p:slideViewPr>
    <p:cSldViewPr snapToGrid="0">
      <p:cViewPr varScale="1">
        <p:scale>
          <a:sx n="66" d="100"/>
          <a:sy n="66" d="100"/>
        </p:scale>
        <p:origin x="-192" y="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90F119-5404-4329-894A-1D856630860F}" type="doc">
      <dgm:prSet loTypeId="urn:microsoft.com/office/officeart/2005/8/layout/chevron1" loCatId="process" qsTypeId="urn:microsoft.com/office/officeart/2005/8/quickstyle/simple4" qsCatId="simple" csTypeId="urn:microsoft.com/office/officeart/2005/8/colors/accent1_2" csCatId="accent1" phldr="1"/>
      <dgm:spPr/>
    </dgm:pt>
    <dgm:pt modelId="{7160EE4C-6FAC-4C11-85BF-0D7CF90522F6}">
      <dgm:prSet phldrT="[Κείμενο]" custT="1"/>
      <dgm:spPr>
        <a:solidFill>
          <a:srgbClr val="00FF00"/>
        </a:solidFill>
      </dgm:spPr>
      <dgm:t>
        <a:bodyPr/>
        <a:lstStyle/>
        <a:p>
          <a:pPr>
            <a:lnSpc>
              <a:spcPts val="1900"/>
            </a:lnSpc>
            <a:spcAft>
              <a:spcPts val="0"/>
            </a:spcAft>
          </a:pPr>
          <a:r>
            <a:rPr lang="el-GR" sz="1600" b="1" dirty="0" smtClean="0">
              <a:solidFill>
                <a:srgbClr val="006600"/>
              </a:solidFill>
              <a:latin typeface="Comic Sans MS" pitchFamily="66" charset="0"/>
            </a:rPr>
            <a:t>Αριστοτέλης</a:t>
          </a:r>
        </a:p>
        <a:p>
          <a:pPr>
            <a:lnSpc>
              <a:spcPts val="1900"/>
            </a:lnSpc>
            <a:spcAft>
              <a:spcPts val="0"/>
            </a:spcAft>
          </a:pPr>
          <a:r>
            <a:rPr lang="el-GR" sz="1400" b="1" dirty="0" smtClean="0">
              <a:solidFill>
                <a:srgbClr val="006600"/>
              </a:solidFill>
              <a:latin typeface="Comic Sans MS" pitchFamily="66" charset="0"/>
            </a:rPr>
            <a:t>300 </a:t>
          </a:r>
          <a:r>
            <a:rPr lang="el-GR" sz="1400" b="1" dirty="0" err="1" smtClean="0">
              <a:solidFill>
                <a:srgbClr val="006600"/>
              </a:solidFill>
              <a:latin typeface="Comic Sans MS" pitchFamily="66" charset="0"/>
            </a:rPr>
            <a:t>π.Χ.</a:t>
          </a:r>
          <a:endParaRPr lang="el-GR" sz="1400" b="1" dirty="0">
            <a:solidFill>
              <a:srgbClr val="006600"/>
            </a:solidFill>
            <a:latin typeface="Comic Sans MS" pitchFamily="66" charset="0"/>
          </a:endParaRPr>
        </a:p>
      </dgm:t>
    </dgm:pt>
    <dgm:pt modelId="{95C7EED1-5926-4EE2-9749-0B66671A2D88}" type="parTrans" cxnId="{27BDBE75-CB1D-4856-A7D1-F9B4EAB7D56C}">
      <dgm:prSet/>
      <dgm:spPr/>
      <dgm:t>
        <a:bodyPr/>
        <a:lstStyle/>
        <a:p>
          <a:endParaRPr lang="el-GR"/>
        </a:p>
      </dgm:t>
    </dgm:pt>
    <dgm:pt modelId="{0F067F64-33A7-4B7A-B533-D19F4B158237}" type="sibTrans" cxnId="{27BDBE75-CB1D-4856-A7D1-F9B4EAB7D56C}">
      <dgm:prSet/>
      <dgm:spPr/>
      <dgm:t>
        <a:bodyPr/>
        <a:lstStyle/>
        <a:p>
          <a:endParaRPr lang="el-GR"/>
        </a:p>
      </dgm:t>
    </dgm:pt>
    <dgm:pt modelId="{56495580-7D89-41CE-80F7-4EB159678CE9}">
      <dgm:prSet phldrT="[Κείμενο]" custT="1"/>
      <dgm:spPr>
        <a:solidFill>
          <a:srgbClr val="00FF00"/>
        </a:solidFill>
      </dgm:spPr>
      <dgm:t>
        <a:bodyPr/>
        <a:lstStyle/>
        <a:p>
          <a:r>
            <a:rPr lang="el-GR" sz="2000" b="1" dirty="0" smtClean="0">
              <a:solidFill>
                <a:srgbClr val="006600"/>
              </a:solidFill>
              <a:latin typeface="Comic Sans MS" pitchFamily="66" charset="0"/>
            </a:rPr>
            <a:t>…</a:t>
          </a:r>
          <a:endParaRPr lang="el-GR" sz="2000" b="1" dirty="0">
            <a:solidFill>
              <a:srgbClr val="006600"/>
            </a:solidFill>
            <a:latin typeface="Comic Sans MS" pitchFamily="66" charset="0"/>
          </a:endParaRPr>
        </a:p>
      </dgm:t>
    </dgm:pt>
    <dgm:pt modelId="{41B44E9D-4919-4BE5-9EBB-09B667161696}" type="parTrans" cxnId="{C799AE43-9656-4C29-96F8-FA2A0B268906}">
      <dgm:prSet/>
      <dgm:spPr/>
      <dgm:t>
        <a:bodyPr/>
        <a:lstStyle/>
        <a:p>
          <a:endParaRPr lang="el-GR"/>
        </a:p>
      </dgm:t>
    </dgm:pt>
    <dgm:pt modelId="{4565E6CA-C792-4BA0-BEAF-2F18576FAB34}" type="sibTrans" cxnId="{C799AE43-9656-4C29-96F8-FA2A0B268906}">
      <dgm:prSet/>
      <dgm:spPr/>
      <dgm:t>
        <a:bodyPr/>
        <a:lstStyle/>
        <a:p>
          <a:endParaRPr lang="el-GR"/>
        </a:p>
      </dgm:t>
    </dgm:pt>
    <dgm:pt modelId="{2BA34C46-B1FC-44A4-8C13-E5D801C6283D}">
      <dgm:prSet phldrT="[Κείμενο]" custT="1"/>
      <dgm:spPr>
        <a:solidFill>
          <a:srgbClr val="00FF00"/>
        </a:solidFill>
      </dgm:spPr>
      <dgm:t>
        <a:bodyPr lIns="0" tIns="0" rIns="0" bIns="0"/>
        <a:lstStyle/>
        <a:p>
          <a:pPr>
            <a:lnSpc>
              <a:spcPts val="1920"/>
            </a:lnSpc>
            <a:spcAft>
              <a:spcPts val="0"/>
            </a:spcAft>
          </a:pPr>
          <a:r>
            <a:rPr lang="en-US" sz="1600" b="1" dirty="0" smtClean="0">
              <a:solidFill>
                <a:srgbClr val="006600"/>
              </a:solidFill>
              <a:latin typeface="Comic Sans MS" pitchFamily="66" charset="0"/>
            </a:rPr>
            <a:t>Jean Baptiste</a:t>
          </a:r>
        </a:p>
        <a:p>
          <a:pPr>
            <a:lnSpc>
              <a:spcPts val="1920"/>
            </a:lnSpc>
            <a:spcAft>
              <a:spcPts val="0"/>
            </a:spcAft>
          </a:pPr>
          <a:r>
            <a:rPr lang="en-US" sz="1600" b="1" dirty="0" smtClean="0">
              <a:solidFill>
                <a:srgbClr val="006600"/>
              </a:solidFill>
              <a:latin typeface="Comic Sans MS" pitchFamily="66" charset="0"/>
            </a:rPr>
            <a:t>van </a:t>
          </a:r>
          <a:r>
            <a:rPr lang="en-US" sz="1600" b="1" dirty="0" err="1" smtClean="0">
              <a:solidFill>
                <a:srgbClr val="006600"/>
              </a:solidFill>
              <a:latin typeface="Comic Sans MS" pitchFamily="66" charset="0"/>
            </a:rPr>
            <a:t>Helmont</a:t>
          </a:r>
          <a:endParaRPr lang="en-US" sz="1600" b="1" dirty="0" smtClean="0">
            <a:solidFill>
              <a:srgbClr val="006600"/>
            </a:solidFill>
            <a:latin typeface="Comic Sans MS" pitchFamily="66" charset="0"/>
          </a:endParaRPr>
        </a:p>
        <a:p>
          <a:pPr>
            <a:lnSpc>
              <a:spcPts val="1920"/>
            </a:lnSpc>
            <a:spcAft>
              <a:spcPts val="0"/>
            </a:spcAft>
          </a:pPr>
          <a:r>
            <a:rPr lang="en-US" sz="1400" b="1" dirty="0" smtClean="0">
              <a:solidFill>
                <a:srgbClr val="006600"/>
              </a:solidFill>
              <a:latin typeface="Comic Sans MS" pitchFamily="66" charset="0"/>
            </a:rPr>
            <a:t>1648</a:t>
          </a:r>
          <a:endParaRPr lang="el-GR" sz="1400" dirty="0"/>
        </a:p>
      </dgm:t>
    </dgm:pt>
    <dgm:pt modelId="{128C05C7-950C-4731-9D5A-5088E82EFEA0}" type="sibTrans" cxnId="{329E5A35-2E83-4207-943D-51F575A6CE53}">
      <dgm:prSet/>
      <dgm:spPr/>
      <dgm:t>
        <a:bodyPr/>
        <a:lstStyle/>
        <a:p>
          <a:endParaRPr lang="el-GR"/>
        </a:p>
      </dgm:t>
    </dgm:pt>
    <dgm:pt modelId="{48A5F04F-D1B0-4D8D-B432-C78DB9654717}" type="parTrans" cxnId="{329E5A35-2E83-4207-943D-51F575A6CE53}">
      <dgm:prSet/>
      <dgm:spPr/>
      <dgm:t>
        <a:bodyPr/>
        <a:lstStyle/>
        <a:p>
          <a:endParaRPr lang="el-GR"/>
        </a:p>
      </dgm:t>
    </dgm:pt>
    <dgm:pt modelId="{A22B9749-12BB-4E43-9878-9BC1C83FAACC}">
      <dgm:prSet phldrT="[Κείμενο]" custT="1"/>
      <dgm:spPr>
        <a:solidFill>
          <a:srgbClr val="00FF00"/>
        </a:solidFill>
      </dgm:spPr>
      <dgm:t>
        <a:bodyPr lIns="0" tIns="0" rIns="0" bIns="0"/>
        <a:lstStyle/>
        <a:p>
          <a:pPr>
            <a:lnSpc>
              <a:spcPct val="90000"/>
            </a:lnSpc>
            <a:spcAft>
              <a:spcPct val="35000"/>
            </a:spcAft>
          </a:pPr>
          <a:r>
            <a:rPr lang="el-GR" sz="2400" b="1" dirty="0" smtClean="0">
              <a:solidFill>
                <a:srgbClr val="006600"/>
              </a:solidFill>
              <a:latin typeface="Comic Sans MS" pitchFamily="66" charset="0"/>
            </a:rPr>
            <a:t>…</a:t>
          </a:r>
          <a:endParaRPr lang="el-GR" sz="1400" dirty="0"/>
        </a:p>
      </dgm:t>
    </dgm:pt>
    <dgm:pt modelId="{3A8EE12A-5223-46AC-8FCC-1B808C52BBEA}" type="parTrans" cxnId="{EBB465F0-58B5-4A16-9E31-003D8E4A1C8A}">
      <dgm:prSet/>
      <dgm:spPr/>
      <dgm:t>
        <a:bodyPr/>
        <a:lstStyle/>
        <a:p>
          <a:endParaRPr lang="el-GR"/>
        </a:p>
      </dgm:t>
    </dgm:pt>
    <dgm:pt modelId="{8E262197-8AE0-430C-9823-FF97422C5221}" type="sibTrans" cxnId="{EBB465F0-58B5-4A16-9E31-003D8E4A1C8A}">
      <dgm:prSet/>
      <dgm:spPr/>
      <dgm:t>
        <a:bodyPr/>
        <a:lstStyle/>
        <a:p>
          <a:endParaRPr lang="el-GR"/>
        </a:p>
      </dgm:t>
    </dgm:pt>
    <dgm:pt modelId="{DE6692A0-0A0E-43D0-A5F4-080E159E2ACD}">
      <dgm:prSet phldrT="[Κείμενο]" custT="1"/>
      <dgm:spPr>
        <a:solidFill>
          <a:srgbClr val="00FF00"/>
        </a:solidFill>
      </dgm:spPr>
      <dgm:t>
        <a:bodyPr lIns="0" tIns="0" rIns="0" bIns="0"/>
        <a:lstStyle/>
        <a:p>
          <a:pPr>
            <a:lnSpc>
              <a:spcPts val="1900"/>
            </a:lnSpc>
            <a:spcAft>
              <a:spcPts val="0"/>
            </a:spcAft>
          </a:pPr>
          <a:r>
            <a:rPr lang="en-US" sz="1600" b="1" dirty="0" smtClean="0">
              <a:solidFill>
                <a:srgbClr val="006600"/>
              </a:solidFill>
              <a:latin typeface="Comic Sans MS" pitchFamily="66" charset="0"/>
            </a:rPr>
            <a:t>Joseph Priestley</a:t>
          </a:r>
        </a:p>
        <a:p>
          <a:pPr>
            <a:lnSpc>
              <a:spcPts val="1900"/>
            </a:lnSpc>
            <a:spcAft>
              <a:spcPts val="0"/>
            </a:spcAft>
          </a:pPr>
          <a:r>
            <a:rPr lang="en-US" sz="1400" b="1" dirty="0" smtClean="0">
              <a:solidFill>
                <a:srgbClr val="006600"/>
              </a:solidFill>
              <a:latin typeface="Comic Sans MS" pitchFamily="66" charset="0"/>
            </a:rPr>
            <a:t>1771</a:t>
          </a:r>
          <a:endParaRPr lang="el-GR" sz="1600" dirty="0"/>
        </a:p>
      </dgm:t>
    </dgm:pt>
    <dgm:pt modelId="{DD3B019D-2893-4017-A7A1-EEE6F5B059DD}" type="parTrans" cxnId="{F22663AA-9B49-4189-89D2-15AA9671A24E}">
      <dgm:prSet/>
      <dgm:spPr/>
      <dgm:t>
        <a:bodyPr/>
        <a:lstStyle/>
        <a:p>
          <a:endParaRPr lang="el-GR"/>
        </a:p>
      </dgm:t>
    </dgm:pt>
    <dgm:pt modelId="{D51E5030-504B-4428-92CC-018D875FECB9}" type="sibTrans" cxnId="{F22663AA-9B49-4189-89D2-15AA9671A24E}">
      <dgm:prSet/>
      <dgm:spPr/>
      <dgm:t>
        <a:bodyPr/>
        <a:lstStyle/>
        <a:p>
          <a:endParaRPr lang="el-GR"/>
        </a:p>
      </dgm:t>
    </dgm:pt>
    <dgm:pt modelId="{BE470D65-96E3-4265-B529-96194EB72131}">
      <dgm:prSet phldrT="[Κείμενο]" custT="1"/>
      <dgm:spPr>
        <a:solidFill>
          <a:srgbClr val="00FF00"/>
        </a:solidFill>
      </dgm:spPr>
      <dgm:t>
        <a:bodyPr lIns="0" tIns="0" rIns="0" bIns="0"/>
        <a:lstStyle/>
        <a:p>
          <a:pPr>
            <a:lnSpc>
              <a:spcPts val="1900"/>
            </a:lnSpc>
            <a:spcAft>
              <a:spcPts val="0"/>
            </a:spcAft>
          </a:pPr>
          <a:r>
            <a:rPr lang="el-GR" sz="1600" b="1" dirty="0" smtClean="0">
              <a:solidFill>
                <a:srgbClr val="006600"/>
              </a:solidFill>
              <a:latin typeface="Comic Sans MS" pitchFamily="66" charset="0"/>
            </a:rPr>
            <a:t>…</a:t>
          </a:r>
          <a:endParaRPr lang="el-GR" sz="1600" dirty="0"/>
        </a:p>
      </dgm:t>
    </dgm:pt>
    <dgm:pt modelId="{1BC33161-E2EF-4087-8B78-E7A3811FCA03}" type="parTrans" cxnId="{EF888D1C-C855-429A-9F88-56B601C36E45}">
      <dgm:prSet/>
      <dgm:spPr/>
      <dgm:t>
        <a:bodyPr/>
        <a:lstStyle/>
        <a:p>
          <a:endParaRPr lang="el-GR"/>
        </a:p>
      </dgm:t>
    </dgm:pt>
    <dgm:pt modelId="{4725C8FF-3AA7-48B2-A78B-804A8299B597}" type="sibTrans" cxnId="{EF888D1C-C855-429A-9F88-56B601C36E45}">
      <dgm:prSet/>
      <dgm:spPr/>
      <dgm:t>
        <a:bodyPr/>
        <a:lstStyle/>
        <a:p>
          <a:endParaRPr lang="el-GR"/>
        </a:p>
      </dgm:t>
    </dgm:pt>
    <dgm:pt modelId="{590B417C-76EB-42D3-88D8-4A10A06E0EE8}" type="pres">
      <dgm:prSet presAssocID="{5C90F119-5404-4329-894A-1D856630860F}" presName="Name0" presStyleCnt="0">
        <dgm:presLayoutVars>
          <dgm:dir/>
          <dgm:animLvl val="lvl"/>
          <dgm:resizeHandles val="exact"/>
        </dgm:presLayoutVars>
      </dgm:prSet>
      <dgm:spPr/>
    </dgm:pt>
    <dgm:pt modelId="{60F90E62-C99D-44DD-85DB-7C563E26F8D0}" type="pres">
      <dgm:prSet presAssocID="{7160EE4C-6FAC-4C11-85BF-0D7CF90522F6}" presName="parTxOnly" presStyleLbl="node1" presStyleIdx="0" presStyleCnt="6" custScaleX="119478" custScaleY="111196">
        <dgm:presLayoutVars>
          <dgm:chMax val="0"/>
          <dgm:chPref val="0"/>
          <dgm:bulletEnabled val="1"/>
        </dgm:presLayoutVars>
      </dgm:prSet>
      <dgm:spPr/>
      <dgm:t>
        <a:bodyPr/>
        <a:lstStyle/>
        <a:p>
          <a:endParaRPr lang="el-GR"/>
        </a:p>
      </dgm:t>
    </dgm:pt>
    <dgm:pt modelId="{3AC5075D-742F-416C-A5EC-21D511E7965E}" type="pres">
      <dgm:prSet presAssocID="{0F067F64-33A7-4B7A-B533-D19F4B158237}" presName="parTxOnlySpace" presStyleCnt="0"/>
      <dgm:spPr/>
    </dgm:pt>
    <dgm:pt modelId="{2F759CB6-55F9-420F-92C4-297F1D710A90}" type="pres">
      <dgm:prSet presAssocID="{56495580-7D89-41CE-80F7-4EB159678CE9}" presName="parTxOnly" presStyleLbl="node1" presStyleIdx="1" presStyleCnt="6" custScaleX="39378">
        <dgm:presLayoutVars>
          <dgm:chMax val="0"/>
          <dgm:chPref val="0"/>
          <dgm:bulletEnabled val="1"/>
        </dgm:presLayoutVars>
      </dgm:prSet>
      <dgm:spPr/>
      <dgm:t>
        <a:bodyPr/>
        <a:lstStyle/>
        <a:p>
          <a:endParaRPr lang="el-GR"/>
        </a:p>
      </dgm:t>
    </dgm:pt>
    <dgm:pt modelId="{D12B8694-FB28-490F-B93B-91581EF9880C}" type="pres">
      <dgm:prSet presAssocID="{4565E6CA-C792-4BA0-BEAF-2F18576FAB34}" presName="parTxOnlySpace" presStyleCnt="0"/>
      <dgm:spPr/>
    </dgm:pt>
    <dgm:pt modelId="{641250DC-37C7-4B1F-8580-6589BEB9DF52}" type="pres">
      <dgm:prSet presAssocID="{2BA34C46-B1FC-44A4-8C13-E5D801C6283D}" presName="parTxOnly" presStyleLbl="node1" presStyleIdx="2" presStyleCnt="6" custScaleX="119447">
        <dgm:presLayoutVars>
          <dgm:chMax val="0"/>
          <dgm:chPref val="0"/>
          <dgm:bulletEnabled val="1"/>
        </dgm:presLayoutVars>
      </dgm:prSet>
      <dgm:spPr/>
      <dgm:t>
        <a:bodyPr/>
        <a:lstStyle/>
        <a:p>
          <a:endParaRPr lang="el-GR"/>
        </a:p>
      </dgm:t>
    </dgm:pt>
    <dgm:pt modelId="{3E3E2DFD-AA89-43ED-9621-581D135654B5}" type="pres">
      <dgm:prSet presAssocID="{128C05C7-950C-4731-9D5A-5088E82EFEA0}" presName="parTxOnlySpace" presStyleCnt="0"/>
      <dgm:spPr/>
    </dgm:pt>
    <dgm:pt modelId="{2902E9C8-E73D-4F29-9D2C-E6E98B9EF334}" type="pres">
      <dgm:prSet presAssocID="{A22B9749-12BB-4E43-9878-9BC1C83FAACC}" presName="parTxOnly" presStyleLbl="node1" presStyleIdx="3" presStyleCnt="6" custScaleX="42923">
        <dgm:presLayoutVars>
          <dgm:chMax val="0"/>
          <dgm:chPref val="0"/>
          <dgm:bulletEnabled val="1"/>
        </dgm:presLayoutVars>
      </dgm:prSet>
      <dgm:spPr/>
      <dgm:t>
        <a:bodyPr/>
        <a:lstStyle/>
        <a:p>
          <a:endParaRPr lang="el-GR"/>
        </a:p>
      </dgm:t>
    </dgm:pt>
    <dgm:pt modelId="{804F5A41-2F7B-4DCF-BA27-40B971FBA0A0}" type="pres">
      <dgm:prSet presAssocID="{8E262197-8AE0-430C-9823-FF97422C5221}" presName="parTxOnlySpace" presStyleCnt="0"/>
      <dgm:spPr/>
    </dgm:pt>
    <dgm:pt modelId="{86F9D4A1-3A52-42CF-9D4F-90C0B73501A1}" type="pres">
      <dgm:prSet presAssocID="{DE6692A0-0A0E-43D0-A5F4-080E159E2ACD}" presName="parTxOnly" presStyleLbl="node1" presStyleIdx="4" presStyleCnt="6" custScaleX="119447">
        <dgm:presLayoutVars>
          <dgm:chMax val="0"/>
          <dgm:chPref val="0"/>
          <dgm:bulletEnabled val="1"/>
        </dgm:presLayoutVars>
      </dgm:prSet>
      <dgm:spPr/>
      <dgm:t>
        <a:bodyPr/>
        <a:lstStyle/>
        <a:p>
          <a:endParaRPr lang="el-GR"/>
        </a:p>
      </dgm:t>
    </dgm:pt>
    <dgm:pt modelId="{6E1BC512-7528-4249-8BC2-DC4542410475}" type="pres">
      <dgm:prSet presAssocID="{D51E5030-504B-4428-92CC-018D875FECB9}" presName="parTxOnlySpace" presStyleCnt="0"/>
      <dgm:spPr/>
    </dgm:pt>
    <dgm:pt modelId="{F6BFDD7F-ECB6-4D0F-A97E-EE3E2BF51385}" type="pres">
      <dgm:prSet presAssocID="{BE470D65-96E3-4265-B529-96194EB72131}" presName="parTxOnly" presStyleLbl="node1" presStyleIdx="5" presStyleCnt="6" custFlipHor="0" custScaleX="35086">
        <dgm:presLayoutVars>
          <dgm:chMax val="0"/>
          <dgm:chPref val="0"/>
          <dgm:bulletEnabled val="1"/>
        </dgm:presLayoutVars>
      </dgm:prSet>
      <dgm:spPr/>
      <dgm:t>
        <a:bodyPr/>
        <a:lstStyle/>
        <a:p>
          <a:endParaRPr lang="el-GR"/>
        </a:p>
      </dgm:t>
    </dgm:pt>
  </dgm:ptLst>
  <dgm:cxnLst>
    <dgm:cxn modelId="{BAC45F9F-5736-4375-ABEF-FD14F6E2DF66}" type="presOf" srcId="{2BA34C46-B1FC-44A4-8C13-E5D801C6283D}" destId="{641250DC-37C7-4B1F-8580-6589BEB9DF52}" srcOrd="0" destOrd="0" presId="urn:microsoft.com/office/officeart/2005/8/layout/chevron1"/>
    <dgm:cxn modelId="{EF888D1C-C855-429A-9F88-56B601C36E45}" srcId="{5C90F119-5404-4329-894A-1D856630860F}" destId="{BE470D65-96E3-4265-B529-96194EB72131}" srcOrd="5" destOrd="0" parTransId="{1BC33161-E2EF-4087-8B78-E7A3811FCA03}" sibTransId="{4725C8FF-3AA7-48B2-A78B-804A8299B597}"/>
    <dgm:cxn modelId="{EBB465F0-58B5-4A16-9E31-003D8E4A1C8A}" srcId="{5C90F119-5404-4329-894A-1D856630860F}" destId="{A22B9749-12BB-4E43-9878-9BC1C83FAACC}" srcOrd="3" destOrd="0" parTransId="{3A8EE12A-5223-46AC-8FCC-1B808C52BBEA}" sibTransId="{8E262197-8AE0-430C-9823-FF97422C5221}"/>
    <dgm:cxn modelId="{47544678-7EAB-4515-B3A9-1E5959BE8424}" type="presOf" srcId="{A22B9749-12BB-4E43-9878-9BC1C83FAACC}" destId="{2902E9C8-E73D-4F29-9D2C-E6E98B9EF334}" srcOrd="0" destOrd="0" presId="urn:microsoft.com/office/officeart/2005/8/layout/chevron1"/>
    <dgm:cxn modelId="{2D3A899B-4EDF-45EF-B841-2FDA25514ABF}" type="presOf" srcId="{BE470D65-96E3-4265-B529-96194EB72131}" destId="{F6BFDD7F-ECB6-4D0F-A97E-EE3E2BF51385}" srcOrd="0" destOrd="0" presId="urn:microsoft.com/office/officeart/2005/8/layout/chevron1"/>
    <dgm:cxn modelId="{27BDBE75-CB1D-4856-A7D1-F9B4EAB7D56C}" srcId="{5C90F119-5404-4329-894A-1D856630860F}" destId="{7160EE4C-6FAC-4C11-85BF-0D7CF90522F6}" srcOrd="0" destOrd="0" parTransId="{95C7EED1-5926-4EE2-9749-0B66671A2D88}" sibTransId="{0F067F64-33A7-4B7A-B533-D19F4B158237}"/>
    <dgm:cxn modelId="{C799AE43-9656-4C29-96F8-FA2A0B268906}" srcId="{5C90F119-5404-4329-894A-1D856630860F}" destId="{56495580-7D89-41CE-80F7-4EB159678CE9}" srcOrd="1" destOrd="0" parTransId="{41B44E9D-4919-4BE5-9EBB-09B667161696}" sibTransId="{4565E6CA-C792-4BA0-BEAF-2F18576FAB34}"/>
    <dgm:cxn modelId="{1DA21789-68E6-4E79-9702-B512A4B927CC}" type="presOf" srcId="{5C90F119-5404-4329-894A-1D856630860F}" destId="{590B417C-76EB-42D3-88D8-4A10A06E0EE8}" srcOrd="0" destOrd="0" presId="urn:microsoft.com/office/officeart/2005/8/layout/chevron1"/>
    <dgm:cxn modelId="{329E5A35-2E83-4207-943D-51F575A6CE53}" srcId="{5C90F119-5404-4329-894A-1D856630860F}" destId="{2BA34C46-B1FC-44A4-8C13-E5D801C6283D}" srcOrd="2" destOrd="0" parTransId="{48A5F04F-D1B0-4D8D-B432-C78DB9654717}" sibTransId="{128C05C7-950C-4731-9D5A-5088E82EFEA0}"/>
    <dgm:cxn modelId="{F22663AA-9B49-4189-89D2-15AA9671A24E}" srcId="{5C90F119-5404-4329-894A-1D856630860F}" destId="{DE6692A0-0A0E-43D0-A5F4-080E159E2ACD}" srcOrd="4" destOrd="0" parTransId="{DD3B019D-2893-4017-A7A1-EEE6F5B059DD}" sibTransId="{D51E5030-504B-4428-92CC-018D875FECB9}"/>
    <dgm:cxn modelId="{2A68A83E-FF6B-4643-BF37-0AFF4955DEB9}" type="presOf" srcId="{56495580-7D89-41CE-80F7-4EB159678CE9}" destId="{2F759CB6-55F9-420F-92C4-297F1D710A90}" srcOrd="0" destOrd="0" presId="urn:microsoft.com/office/officeart/2005/8/layout/chevron1"/>
    <dgm:cxn modelId="{EDD99622-B243-43BE-B337-E10F29E542D4}" type="presOf" srcId="{7160EE4C-6FAC-4C11-85BF-0D7CF90522F6}" destId="{60F90E62-C99D-44DD-85DB-7C563E26F8D0}" srcOrd="0" destOrd="0" presId="urn:microsoft.com/office/officeart/2005/8/layout/chevron1"/>
    <dgm:cxn modelId="{33D2C494-CD15-456D-890F-097C3A289281}" type="presOf" srcId="{DE6692A0-0A0E-43D0-A5F4-080E159E2ACD}" destId="{86F9D4A1-3A52-42CF-9D4F-90C0B73501A1}" srcOrd="0" destOrd="0" presId="urn:microsoft.com/office/officeart/2005/8/layout/chevron1"/>
    <dgm:cxn modelId="{115817B6-1B61-4072-B321-AED230FDBD1F}" type="presParOf" srcId="{590B417C-76EB-42D3-88D8-4A10A06E0EE8}" destId="{60F90E62-C99D-44DD-85DB-7C563E26F8D0}" srcOrd="0" destOrd="0" presId="urn:microsoft.com/office/officeart/2005/8/layout/chevron1"/>
    <dgm:cxn modelId="{1D050FA8-4BEE-4A10-AAEA-AA8038BA120B}" type="presParOf" srcId="{590B417C-76EB-42D3-88D8-4A10A06E0EE8}" destId="{3AC5075D-742F-416C-A5EC-21D511E7965E}" srcOrd="1" destOrd="0" presId="urn:microsoft.com/office/officeart/2005/8/layout/chevron1"/>
    <dgm:cxn modelId="{F1921B3E-0F37-434A-A0B2-E82BEA5B5CEC}" type="presParOf" srcId="{590B417C-76EB-42D3-88D8-4A10A06E0EE8}" destId="{2F759CB6-55F9-420F-92C4-297F1D710A90}" srcOrd="2" destOrd="0" presId="urn:microsoft.com/office/officeart/2005/8/layout/chevron1"/>
    <dgm:cxn modelId="{29FA0BC2-305B-4A34-A6F6-43706866F945}" type="presParOf" srcId="{590B417C-76EB-42D3-88D8-4A10A06E0EE8}" destId="{D12B8694-FB28-490F-B93B-91581EF9880C}" srcOrd="3" destOrd="0" presId="urn:microsoft.com/office/officeart/2005/8/layout/chevron1"/>
    <dgm:cxn modelId="{21AABC42-0952-44DC-9EFE-6B9FF32DED3C}" type="presParOf" srcId="{590B417C-76EB-42D3-88D8-4A10A06E0EE8}" destId="{641250DC-37C7-4B1F-8580-6589BEB9DF52}" srcOrd="4" destOrd="0" presId="urn:microsoft.com/office/officeart/2005/8/layout/chevron1"/>
    <dgm:cxn modelId="{F0528DDA-EFD6-4DDE-9F6B-6E6F6558B073}" type="presParOf" srcId="{590B417C-76EB-42D3-88D8-4A10A06E0EE8}" destId="{3E3E2DFD-AA89-43ED-9621-581D135654B5}" srcOrd="5" destOrd="0" presId="urn:microsoft.com/office/officeart/2005/8/layout/chevron1"/>
    <dgm:cxn modelId="{280765D2-8D07-47B3-96EE-B6700088734F}" type="presParOf" srcId="{590B417C-76EB-42D3-88D8-4A10A06E0EE8}" destId="{2902E9C8-E73D-4F29-9D2C-E6E98B9EF334}" srcOrd="6" destOrd="0" presId="urn:microsoft.com/office/officeart/2005/8/layout/chevron1"/>
    <dgm:cxn modelId="{109F5D74-3BE6-46EF-91D5-8DFE47CB190C}" type="presParOf" srcId="{590B417C-76EB-42D3-88D8-4A10A06E0EE8}" destId="{804F5A41-2F7B-4DCF-BA27-40B971FBA0A0}" srcOrd="7" destOrd="0" presId="urn:microsoft.com/office/officeart/2005/8/layout/chevron1"/>
    <dgm:cxn modelId="{0789FDD3-53EB-4A3D-BE5A-F56F69515333}" type="presParOf" srcId="{590B417C-76EB-42D3-88D8-4A10A06E0EE8}" destId="{86F9D4A1-3A52-42CF-9D4F-90C0B73501A1}" srcOrd="8" destOrd="0" presId="urn:microsoft.com/office/officeart/2005/8/layout/chevron1"/>
    <dgm:cxn modelId="{7EABE223-1621-4F02-B0F4-E0C0DAC56B46}" type="presParOf" srcId="{590B417C-76EB-42D3-88D8-4A10A06E0EE8}" destId="{6E1BC512-7528-4249-8BC2-DC4542410475}" srcOrd="9" destOrd="0" presId="urn:microsoft.com/office/officeart/2005/8/layout/chevron1"/>
    <dgm:cxn modelId="{4CF72122-402C-463B-B941-CFFA669F2A41}" type="presParOf" srcId="{590B417C-76EB-42D3-88D8-4A10A06E0EE8}" destId="{F6BFDD7F-ECB6-4D0F-A97E-EE3E2BF51385}"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90F119-5404-4329-894A-1D856630860F}" type="doc">
      <dgm:prSet loTypeId="urn:microsoft.com/office/officeart/2005/8/layout/chevron1" loCatId="process" qsTypeId="urn:microsoft.com/office/officeart/2005/8/quickstyle/simple4" qsCatId="simple" csTypeId="urn:microsoft.com/office/officeart/2005/8/colors/accent1_2" csCatId="accent1" phldr="1"/>
      <dgm:spPr/>
    </dgm:pt>
    <dgm:pt modelId="{7160EE4C-6FAC-4C11-85BF-0D7CF90522F6}">
      <dgm:prSet phldrT="[Κείμενο]" custT="1"/>
      <dgm:spPr>
        <a:solidFill>
          <a:srgbClr val="00FF00"/>
        </a:solidFill>
      </dgm:spPr>
      <dgm:t>
        <a:bodyPr/>
        <a:lstStyle/>
        <a:p>
          <a:pPr>
            <a:lnSpc>
              <a:spcPts val="1900"/>
            </a:lnSpc>
            <a:spcAft>
              <a:spcPts val="0"/>
            </a:spcAft>
          </a:pPr>
          <a:r>
            <a:rPr lang="en-US" sz="1600" b="1" dirty="0" smtClean="0">
              <a:solidFill>
                <a:srgbClr val="006600"/>
              </a:solidFill>
              <a:latin typeface="Comic Sans MS" pitchFamily="66" charset="0"/>
            </a:rPr>
            <a:t>Antoine Lavoisier</a:t>
          </a:r>
          <a:endParaRPr lang="el-GR" sz="1600" b="1" dirty="0" smtClean="0">
            <a:solidFill>
              <a:srgbClr val="006600"/>
            </a:solidFill>
            <a:latin typeface="Comic Sans MS" pitchFamily="66" charset="0"/>
          </a:endParaRPr>
        </a:p>
        <a:p>
          <a:pPr>
            <a:lnSpc>
              <a:spcPts val="1900"/>
            </a:lnSpc>
            <a:spcAft>
              <a:spcPts val="0"/>
            </a:spcAft>
          </a:pPr>
          <a:r>
            <a:rPr lang="en-US" sz="1400" b="1" dirty="0" smtClean="0">
              <a:solidFill>
                <a:srgbClr val="006600"/>
              </a:solidFill>
              <a:latin typeface="Comic Sans MS" pitchFamily="66" charset="0"/>
            </a:rPr>
            <a:t>1774</a:t>
          </a:r>
          <a:endParaRPr lang="el-GR" sz="1400" b="1" dirty="0">
            <a:solidFill>
              <a:srgbClr val="006600"/>
            </a:solidFill>
            <a:latin typeface="Comic Sans MS" pitchFamily="66" charset="0"/>
          </a:endParaRPr>
        </a:p>
      </dgm:t>
    </dgm:pt>
    <dgm:pt modelId="{95C7EED1-5926-4EE2-9749-0B66671A2D88}" type="parTrans" cxnId="{27BDBE75-CB1D-4856-A7D1-F9B4EAB7D56C}">
      <dgm:prSet/>
      <dgm:spPr/>
      <dgm:t>
        <a:bodyPr/>
        <a:lstStyle/>
        <a:p>
          <a:endParaRPr lang="el-GR"/>
        </a:p>
      </dgm:t>
    </dgm:pt>
    <dgm:pt modelId="{0F067F64-33A7-4B7A-B533-D19F4B158237}" type="sibTrans" cxnId="{27BDBE75-CB1D-4856-A7D1-F9B4EAB7D56C}">
      <dgm:prSet/>
      <dgm:spPr/>
      <dgm:t>
        <a:bodyPr/>
        <a:lstStyle/>
        <a:p>
          <a:endParaRPr lang="el-GR"/>
        </a:p>
      </dgm:t>
    </dgm:pt>
    <dgm:pt modelId="{56495580-7D89-41CE-80F7-4EB159678CE9}">
      <dgm:prSet phldrT="[Κείμενο]" custT="1"/>
      <dgm:spPr>
        <a:solidFill>
          <a:srgbClr val="00FF00"/>
        </a:solidFill>
      </dgm:spPr>
      <dgm:t>
        <a:bodyPr/>
        <a:lstStyle/>
        <a:p>
          <a:r>
            <a:rPr lang="el-GR" sz="2000" b="1" dirty="0" smtClean="0">
              <a:solidFill>
                <a:srgbClr val="006600"/>
              </a:solidFill>
              <a:latin typeface="Comic Sans MS" pitchFamily="66" charset="0"/>
            </a:rPr>
            <a:t>…</a:t>
          </a:r>
          <a:endParaRPr lang="el-GR" sz="2000" b="1" dirty="0">
            <a:solidFill>
              <a:srgbClr val="006600"/>
            </a:solidFill>
            <a:latin typeface="Comic Sans MS" pitchFamily="66" charset="0"/>
          </a:endParaRPr>
        </a:p>
      </dgm:t>
    </dgm:pt>
    <dgm:pt modelId="{41B44E9D-4919-4BE5-9EBB-09B667161696}" type="parTrans" cxnId="{C799AE43-9656-4C29-96F8-FA2A0B268906}">
      <dgm:prSet/>
      <dgm:spPr/>
      <dgm:t>
        <a:bodyPr/>
        <a:lstStyle/>
        <a:p>
          <a:endParaRPr lang="el-GR"/>
        </a:p>
      </dgm:t>
    </dgm:pt>
    <dgm:pt modelId="{4565E6CA-C792-4BA0-BEAF-2F18576FAB34}" type="sibTrans" cxnId="{C799AE43-9656-4C29-96F8-FA2A0B268906}">
      <dgm:prSet/>
      <dgm:spPr/>
      <dgm:t>
        <a:bodyPr/>
        <a:lstStyle/>
        <a:p>
          <a:endParaRPr lang="el-GR"/>
        </a:p>
      </dgm:t>
    </dgm:pt>
    <dgm:pt modelId="{2BA34C46-B1FC-44A4-8C13-E5D801C6283D}">
      <dgm:prSet phldrT="[Κείμενο]" custT="1"/>
      <dgm:spPr>
        <a:solidFill>
          <a:srgbClr val="00FF00"/>
        </a:solidFill>
      </dgm:spPr>
      <dgm:t>
        <a:bodyPr lIns="0" tIns="0" rIns="0" bIns="0"/>
        <a:lstStyle/>
        <a:p>
          <a:pPr>
            <a:lnSpc>
              <a:spcPts val="1920"/>
            </a:lnSpc>
            <a:spcAft>
              <a:spcPts val="0"/>
            </a:spcAft>
          </a:pPr>
          <a:r>
            <a:rPr lang="en-US" sz="1600" b="1" dirty="0" smtClean="0">
              <a:solidFill>
                <a:srgbClr val="006600"/>
              </a:solidFill>
              <a:latin typeface="Comic Sans MS" pitchFamily="66" charset="0"/>
            </a:rPr>
            <a:t>Jan </a:t>
          </a:r>
          <a:r>
            <a:rPr lang="en-US" sz="1600" b="1" dirty="0" err="1" smtClean="0">
              <a:solidFill>
                <a:srgbClr val="006600"/>
              </a:solidFill>
              <a:latin typeface="Comic Sans MS" pitchFamily="66" charset="0"/>
            </a:rPr>
            <a:t>Ingenhousz</a:t>
          </a:r>
          <a:endParaRPr lang="en-US" sz="1600" b="1" dirty="0" smtClean="0">
            <a:solidFill>
              <a:srgbClr val="006600"/>
            </a:solidFill>
            <a:latin typeface="Comic Sans MS" pitchFamily="66" charset="0"/>
          </a:endParaRPr>
        </a:p>
        <a:p>
          <a:pPr>
            <a:lnSpc>
              <a:spcPts val="1920"/>
            </a:lnSpc>
            <a:spcAft>
              <a:spcPts val="0"/>
            </a:spcAft>
          </a:pPr>
          <a:r>
            <a:rPr lang="el-GR" sz="1400" b="1" dirty="0" smtClean="0">
              <a:solidFill>
                <a:srgbClr val="006600"/>
              </a:solidFill>
              <a:latin typeface="Comic Sans MS" pitchFamily="66" charset="0"/>
            </a:rPr>
            <a:t>1779</a:t>
          </a:r>
          <a:endParaRPr lang="el-GR" sz="1400" dirty="0"/>
        </a:p>
      </dgm:t>
    </dgm:pt>
    <dgm:pt modelId="{128C05C7-950C-4731-9D5A-5088E82EFEA0}" type="sibTrans" cxnId="{329E5A35-2E83-4207-943D-51F575A6CE53}">
      <dgm:prSet/>
      <dgm:spPr/>
      <dgm:t>
        <a:bodyPr/>
        <a:lstStyle/>
        <a:p>
          <a:endParaRPr lang="el-GR"/>
        </a:p>
      </dgm:t>
    </dgm:pt>
    <dgm:pt modelId="{48A5F04F-D1B0-4D8D-B432-C78DB9654717}" type="parTrans" cxnId="{329E5A35-2E83-4207-943D-51F575A6CE53}">
      <dgm:prSet/>
      <dgm:spPr/>
      <dgm:t>
        <a:bodyPr/>
        <a:lstStyle/>
        <a:p>
          <a:endParaRPr lang="el-GR"/>
        </a:p>
      </dgm:t>
    </dgm:pt>
    <dgm:pt modelId="{A22B9749-12BB-4E43-9878-9BC1C83FAACC}">
      <dgm:prSet phldrT="[Κείμενο]" custT="1"/>
      <dgm:spPr>
        <a:solidFill>
          <a:srgbClr val="00FF00"/>
        </a:solidFill>
      </dgm:spPr>
      <dgm:t>
        <a:bodyPr lIns="0" tIns="0" rIns="0" bIns="0"/>
        <a:lstStyle/>
        <a:p>
          <a:pPr>
            <a:lnSpc>
              <a:spcPct val="90000"/>
            </a:lnSpc>
            <a:spcAft>
              <a:spcPct val="35000"/>
            </a:spcAft>
          </a:pPr>
          <a:r>
            <a:rPr lang="el-GR" sz="2400" b="1" dirty="0" smtClean="0">
              <a:solidFill>
                <a:srgbClr val="006600"/>
              </a:solidFill>
              <a:latin typeface="Comic Sans MS" pitchFamily="66" charset="0"/>
            </a:rPr>
            <a:t>…</a:t>
          </a:r>
          <a:endParaRPr lang="el-GR" sz="1400" dirty="0"/>
        </a:p>
      </dgm:t>
    </dgm:pt>
    <dgm:pt modelId="{3A8EE12A-5223-46AC-8FCC-1B808C52BBEA}" type="parTrans" cxnId="{EBB465F0-58B5-4A16-9E31-003D8E4A1C8A}">
      <dgm:prSet/>
      <dgm:spPr/>
      <dgm:t>
        <a:bodyPr/>
        <a:lstStyle/>
        <a:p>
          <a:endParaRPr lang="el-GR"/>
        </a:p>
      </dgm:t>
    </dgm:pt>
    <dgm:pt modelId="{8E262197-8AE0-430C-9823-FF97422C5221}" type="sibTrans" cxnId="{EBB465F0-58B5-4A16-9E31-003D8E4A1C8A}">
      <dgm:prSet/>
      <dgm:spPr/>
      <dgm:t>
        <a:bodyPr/>
        <a:lstStyle/>
        <a:p>
          <a:endParaRPr lang="el-GR"/>
        </a:p>
      </dgm:t>
    </dgm:pt>
    <dgm:pt modelId="{DE6692A0-0A0E-43D0-A5F4-080E159E2ACD}">
      <dgm:prSet phldrT="[Κείμενο]" custT="1"/>
      <dgm:spPr>
        <a:solidFill>
          <a:srgbClr val="00FF00"/>
        </a:solidFill>
      </dgm:spPr>
      <dgm:t>
        <a:bodyPr lIns="0" tIns="0" rIns="0" bIns="0"/>
        <a:lstStyle/>
        <a:p>
          <a:pPr>
            <a:lnSpc>
              <a:spcPts val="1900"/>
            </a:lnSpc>
            <a:spcAft>
              <a:spcPts val="0"/>
            </a:spcAft>
          </a:pPr>
          <a:r>
            <a:rPr lang="en-US" sz="1600" b="1" dirty="0" smtClean="0">
              <a:solidFill>
                <a:srgbClr val="006600"/>
              </a:solidFill>
              <a:latin typeface="Comic Sans MS" pitchFamily="66" charset="0"/>
            </a:rPr>
            <a:t>Robert Woodward</a:t>
          </a:r>
        </a:p>
        <a:p>
          <a:pPr>
            <a:lnSpc>
              <a:spcPts val="1900"/>
            </a:lnSpc>
            <a:spcAft>
              <a:spcPts val="0"/>
            </a:spcAft>
          </a:pPr>
          <a:r>
            <a:rPr lang="en-US" sz="1400" b="1" dirty="0" smtClean="0">
              <a:solidFill>
                <a:srgbClr val="006600"/>
              </a:solidFill>
              <a:latin typeface="Comic Sans MS" pitchFamily="66" charset="0"/>
            </a:rPr>
            <a:t>1960</a:t>
          </a:r>
          <a:endParaRPr lang="el-GR" sz="1600" dirty="0"/>
        </a:p>
      </dgm:t>
    </dgm:pt>
    <dgm:pt modelId="{DD3B019D-2893-4017-A7A1-EEE6F5B059DD}" type="parTrans" cxnId="{F22663AA-9B49-4189-89D2-15AA9671A24E}">
      <dgm:prSet/>
      <dgm:spPr/>
      <dgm:t>
        <a:bodyPr/>
        <a:lstStyle/>
        <a:p>
          <a:endParaRPr lang="el-GR"/>
        </a:p>
      </dgm:t>
    </dgm:pt>
    <dgm:pt modelId="{D51E5030-504B-4428-92CC-018D875FECB9}" type="sibTrans" cxnId="{F22663AA-9B49-4189-89D2-15AA9671A24E}">
      <dgm:prSet/>
      <dgm:spPr/>
      <dgm:t>
        <a:bodyPr/>
        <a:lstStyle/>
        <a:p>
          <a:endParaRPr lang="el-GR"/>
        </a:p>
      </dgm:t>
    </dgm:pt>
    <dgm:pt modelId="{BE470D65-96E3-4265-B529-96194EB72131}">
      <dgm:prSet phldrT="[Κείμενο]" custT="1"/>
      <dgm:spPr>
        <a:solidFill>
          <a:srgbClr val="00FF00"/>
        </a:solidFill>
      </dgm:spPr>
      <dgm:t>
        <a:bodyPr lIns="0" tIns="0" rIns="0" bIns="0"/>
        <a:lstStyle/>
        <a:p>
          <a:pPr>
            <a:lnSpc>
              <a:spcPts val="1900"/>
            </a:lnSpc>
            <a:spcAft>
              <a:spcPts val="0"/>
            </a:spcAft>
          </a:pPr>
          <a:r>
            <a:rPr lang="el-GR" sz="1600" b="1" dirty="0" smtClean="0">
              <a:solidFill>
                <a:srgbClr val="006600"/>
              </a:solidFill>
              <a:latin typeface="Comic Sans MS" pitchFamily="66" charset="0"/>
            </a:rPr>
            <a:t>…</a:t>
          </a:r>
          <a:endParaRPr lang="el-GR" sz="1600" dirty="0"/>
        </a:p>
      </dgm:t>
    </dgm:pt>
    <dgm:pt modelId="{1BC33161-E2EF-4087-8B78-E7A3811FCA03}" type="parTrans" cxnId="{EF888D1C-C855-429A-9F88-56B601C36E45}">
      <dgm:prSet/>
      <dgm:spPr/>
      <dgm:t>
        <a:bodyPr/>
        <a:lstStyle/>
        <a:p>
          <a:endParaRPr lang="el-GR"/>
        </a:p>
      </dgm:t>
    </dgm:pt>
    <dgm:pt modelId="{4725C8FF-3AA7-48B2-A78B-804A8299B597}" type="sibTrans" cxnId="{EF888D1C-C855-429A-9F88-56B601C36E45}">
      <dgm:prSet/>
      <dgm:spPr/>
      <dgm:t>
        <a:bodyPr/>
        <a:lstStyle/>
        <a:p>
          <a:endParaRPr lang="el-GR"/>
        </a:p>
      </dgm:t>
    </dgm:pt>
    <dgm:pt modelId="{590B417C-76EB-42D3-88D8-4A10A06E0EE8}" type="pres">
      <dgm:prSet presAssocID="{5C90F119-5404-4329-894A-1D856630860F}" presName="Name0" presStyleCnt="0">
        <dgm:presLayoutVars>
          <dgm:dir val="rev"/>
          <dgm:animLvl val="lvl"/>
          <dgm:resizeHandles val="exact"/>
        </dgm:presLayoutVars>
      </dgm:prSet>
      <dgm:spPr/>
    </dgm:pt>
    <dgm:pt modelId="{60F90E62-C99D-44DD-85DB-7C563E26F8D0}" type="pres">
      <dgm:prSet presAssocID="{7160EE4C-6FAC-4C11-85BF-0D7CF90522F6}" presName="parTxOnly" presStyleLbl="node1" presStyleIdx="0" presStyleCnt="6" custScaleX="119478" custScaleY="111196">
        <dgm:presLayoutVars>
          <dgm:chMax val="0"/>
          <dgm:chPref val="0"/>
          <dgm:bulletEnabled val="1"/>
        </dgm:presLayoutVars>
      </dgm:prSet>
      <dgm:spPr/>
      <dgm:t>
        <a:bodyPr/>
        <a:lstStyle/>
        <a:p>
          <a:endParaRPr lang="el-GR"/>
        </a:p>
      </dgm:t>
    </dgm:pt>
    <dgm:pt modelId="{3AC5075D-742F-416C-A5EC-21D511E7965E}" type="pres">
      <dgm:prSet presAssocID="{0F067F64-33A7-4B7A-B533-D19F4B158237}" presName="parTxOnlySpace" presStyleCnt="0"/>
      <dgm:spPr/>
    </dgm:pt>
    <dgm:pt modelId="{2F759CB6-55F9-420F-92C4-297F1D710A90}" type="pres">
      <dgm:prSet presAssocID="{56495580-7D89-41CE-80F7-4EB159678CE9}" presName="parTxOnly" presStyleLbl="node1" presStyleIdx="1" presStyleCnt="6" custScaleX="39378">
        <dgm:presLayoutVars>
          <dgm:chMax val="0"/>
          <dgm:chPref val="0"/>
          <dgm:bulletEnabled val="1"/>
        </dgm:presLayoutVars>
      </dgm:prSet>
      <dgm:spPr/>
      <dgm:t>
        <a:bodyPr/>
        <a:lstStyle/>
        <a:p>
          <a:endParaRPr lang="el-GR"/>
        </a:p>
      </dgm:t>
    </dgm:pt>
    <dgm:pt modelId="{D12B8694-FB28-490F-B93B-91581EF9880C}" type="pres">
      <dgm:prSet presAssocID="{4565E6CA-C792-4BA0-BEAF-2F18576FAB34}" presName="parTxOnlySpace" presStyleCnt="0"/>
      <dgm:spPr/>
    </dgm:pt>
    <dgm:pt modelId="{641250DC-37C7-4B1F-8580-6589BEB9DF52}" type="pres">
      <dgm:prSet presAssocID="{2BA34C46-B1FC-44A4-8C13-E5D801C6283D}" presName="parTxOnly" presStyleLbl="node1" presStyleIdx="2" presStyleCnt="6" custScaleX="119447">
        <dgm:presLayoutVars>
          <dgm:chMax val="0"/>
          <dgm:chPref val="0"/>
          <dgm:bulletEnabled val="1"/>
        </dgm:presLayoutVars>
      </dgm:prSet>
      <dgm:spPr/>
      <dgm:t>
        <a:bodyPr/>
        <a:lstStyle/>
        <a:p>
          <a:endParaRPr lang="el-GR"/>
        </a:p>
      </dgm:t>
    </dgm:pt>
    <dgm:pt modelId="{3E3E2DFD-AA89-43ED-9621-581D135654B5}" type="pres">
      <dgm:prSet presAssocID="{128C05C7-950C-4731-9D5A-5088E82EFEA0}" presName="parTxOnlySpace" presStyleCnt="0"/>
      <dgm:spPr/>
    </dgm:pt>
    <dgm:pt modelId="{2902E9C8-E73D-4F29-9D2C-E6E98B9EF334}" type="pres">
      <dgm:prSet presAssocID="{A22B9749-12BB-4E43-9878-9BC1C83FAACC}" presName="parTxOnly" presStyleLbl="node1" presStyleIdx="3" presStyleCnt="6" custScaleX="42923">
        <dgm:presLayoutVars>
          <dgm:chMax val="0"/>
          <dgm:chPref val="0"/>
          <dgm:bulletEnabled val="1"/>
        </dgm:presLayoutVars>
      </dgm:prSet>
      <dgm:spPr/>
      <dgm:t>
        <a:bodyPr/>
        <a:lstStyle/>
        <a:p>
          <a:endParaRPr lang="el-GR"/>
        </a:p>
      </dgm:t>
    </dgm:pt>
    <dgm:pt modelId="{804F5A41-2F7B-4DCF-BA27-40B971FBA0A0}" type="pres">
      <dgm:prSet presAssocID="{8E262197-8AE0-430C-9823-FF97422C5221}" presName="parTxOnlySpace" presStyleCnt="0"/>
      <dgm:spPr/>
    </dgm:pt>
    <dgm:pt modelId="{86F9D4A1-3A52-42CF-9D4F-90C0B73501A1}" type="pres">
      <dgm:prSet presAssocID="{DE6692A0-0A0E-43D0-A5F4-080E159E2ACD}" presName="parTxOnly" presStyleLbl="node1" presStyleIdx="4" presStyleCnt="6" custScaleX="119447">
        <dgm:presLayoutVars>
          <dgm:chMax val="0"/>
          <dgm:chPref val="0"/>
          <dgm:bulletEnabled val="1"/>
        </dgm:presLayoutVars>
      </dgm:prSet>
      <dgm:spPr/>
      <dgm:t>
        <a:bodyPr/>
        <a:lstStyle/>
        <a:p>
          <a:endParaRPr lang="el-GR"/>
        </a:p>
      </dgm:t>
    </dgm:pt>
    <dgm:pt modelId="{6E1BC512-7528-4249-8BC2-DC4542410475}" type="pres">
      <dgm:prSet presAssocID="{D51E5030-504B-4428-92CC-018D875FECB9}" presName="parTxOnlySpace" presStyleCnt="0"/>
      <dgm:spPr/>
    </dgm:pt>
    <dgm:pt modelId="{F6BFDD7F-ECB6-4D0F-A97E-EE3E2BF51385}" type="pres">
      <dgm:prSet presAssocID="{BE470D65-96E3-4265-B529-96194EB72131}" presName="parTxOnly" presStyleLbl="node1" presStyleIdx="5" presStyleCnt="6" custFlipHor="0" custScaleX="35086">
        <dgm:presLayoutVars>
          <dgm:chMax val="0"/>
          <dgm:chPref val="0"/>
          <dgm:bulletEnabled val="1"/>
        </dgm:presLayoutVars>
      </dgm:prSet>
      <dgm:spPr/>
      <dgm:t>
        <a:bodyPr/>
        <a:lstStyle/>
        <a:p>
          <a:endParaRPr lang="el-GR"/>
        </a:p>
      </dgm:t>
    </dgm:pt>
  </dgm:ptLst>
  <dgm:cxnLst>
    <dgm:cxn modelId="{8F6E0E77-B8A1-4BDA-B5C3-DED6BB963272}" type="presOf" srcId="{7160EE4C-6FAC-4C11-85BF-0D7CF90522F6}" destId="{60F90E62-C99D-44DD-85DB-7C563E26F8D0}" srcOrd="0" destOrd="0" presId="urn:microsoft.com/office/officeart/2005/8/layout/chevron1"/>
    <dgm:cxn modelId="{4BE310EC-86DA-4F04-889A-077DCC2617AF}" type="presOf" srcId="{DE6692A0-0A0E-43D0-A5F4-080E159E2ACD}" destId="{86F9D4A1-3A52-42CF-9D4F-90C0B73501A1}" srcOrd="0" destOrd="0" presId="urn:microsoft.com/office/officeart/2005/8/layout/chevron1"/>
    <dgm:cxn modelId="{EF888D1C-C855-429A-9F88-56B601C36E45}" srcId="{5C90F119-5404-4329-894A-1D856630860F}" destId="{BE470D65-96E3-4265-B529-96194EB72131}" srcOrd="5" destOrd="0" parTransId="{1BC33161-E2EF-4087-8B78-E7A3811FCA03}" sibTransId="{4725C8FF-3AA7-48B2-A78B-804A8299B597}"/>
    <dgm:cxn modelId="{EBB465F0-58B5-4A16-9E31-003D8E4A1C8A}" srcId="{5C90F119-5404-4329-894A-1D856630860F}" destId="{A22B9749-12BB-4E43-9878-9BC1C83FAACC}" srcOrd="3" destOrd="0" parTransId="{3A8EE12A-5223-46AC-8FCC-1B808C52BBEA}" sibTransId="{8E262197-8AE0-430C-9823-FF97422C5221}"/>
    <dgm:cxn modelId="{1DEE4F25-3D38-4742-8B33-01228032F213}" type="presOf" srcId="{56495580-7D89-41CE-80F7-4EB159678CE9}" destId="{2F759CB6-55F9-420F-92C4-297F1D710A90}" srcOrd="0" destOrd="0" presId="urn:microsoft.com/office/officeart/2005/8/layout/chevron1"/>
    <dgm:cxn modelId="{2A0E10B1-FEC6-48EE-BEAD-B92343E524AE}" type="presOf" srcId="{5C90F119-5404-4329-894A-1D856630860F}" destId="{590B417C-76EB-42D3-88D8-4A10A06E0EE8}" srcOrd="0" destOrd="0" presId="urn:microsoft.com/office/officeart/2005/8/layout/chevron1"/>
    <dgm:cxn modelId="{27BDBE75-CB1D-4856-A7D1-F9B4EAB7D56C}" srcId="{5C90F119-5404-4329-894A-1D856630860F}" destId="{7160EE4C-6FAC-4C11-85BF-0D7CF90522F6}" srcOrd="0" destOrd="0" parTransId="{95C7EED1-5926-4EE2-9749-0B66671A2D88}" sibTransId="{0F067F64-33A7-4B7A-B533-D19F4B158237}"/>
    <dgm:cxn modelId="{C799AE43-9656-4C29-96F8-FA2A0B268906}" srcId="{5C90F119-5404-4329-894A-1D856630860F}" destId="{56495580-7D89-41CE-80F7-4EB159678CE9}" srcOrd="1" destOrd="0" parTransId="{41B44E9D-4919-4BE5-9EBB-09B667161696}" sibTransId="{4565E6CA-C792-4BA0-BEAF-2F18576FAB34}"/>
    <dgm:cxn modelId="{D82C8EAF-244A-49ED-AB43-4CD02BB0B087}" type="presOf" srcId="{BE470D65-96E3-4265-B529-96194EB72131}" destId="{F6BFDD7F-ECB6-4D0F-A97E-EE3E2BF51385}" srcOrd="0" destOrd="0" presId="urn:microsoft.com/office/officeart/2005/8/layout/chevron1"/>
    <dgm:cxn modelId="{329E5A35-2E83-4207-943D-51F575A6CE53}" srcId="{5C90F119-5404-4329-894A-1D856630860F}" destId="{2BA34C46-B1FC-44A4-8C13-E5D801C6283D}" srcOrd="2" destOrd="0" parTransId="{48A5F04F-D1B0-4D8D-B432-C78DB9654717}" sibTransId="{128C05C7-950C-4731-9D5A-5088E82EFEA0}"/>
    <dgm:cxn modelId="{E30718B3-6C57-4D6F-8BDB-562DA52BA67D}" type="presOf" srcId="{A22B9749-12BB-4E43-9878-9BC1C83FAACC}" destId="{2902E9C8-E73D-4F29-9D2C-E6E98B9EF334}" srcOrd="0" destOrd="0" presId="urn:microsoft.com/office/officeart/2005/8/layout/chevron1"/>
    <dgm:cxn modelId="{E2DDEBB5-7544-49D5-BD77-E7C556233A89}" type="presOf" srcId="{2BA34C46-B1FC-44A4-8C13-E5D801C6283D}" destId="{641250DC-37C7-4B1F-8580-6589BEB9DF52}" srcOrd="0" destOrd="0" presId="urn:microsoft.com/office/officeart/2005/8/layout/chevron1"/>
    <dgm:cxn modelId="{F22663AA-9B49-4189-89D2-15AA9671A24E}" srcId="{5C90F119-5404-4329-894A-1D856630860F}" destId="{DE6692A0-0A0E-43D0-A5F4-080E159E2ACD}" srcOrd="4" destOrd="0" parTransId="{DD3B019D-2893-4017-A7A1-EEE6F5B059DD}" sibTransId="{D51E5030-504B-4428-92CC-018D875FECB9}"/>
    <dgm:cxn modelId="{A456D61E-636A-4517-B6A0-38290BACE0BC}" type="presParOf" srcId="{590B417C-76EB-42D3-88D8-4A10A06E0EE8}" destId="{60F90E62-C99D-44DD-85DB-7C563E26F8D0}" srcOrd="0" destOrd="0" presId="urn:microsoft.com/office/officeart/2005/8/layout/chevron1"/>
    <dgm:cxn modelId="{E166E2F0-8E0C-4885-8817-DCD5DB7931AE}" type="presParOf" srcId="{590B417C-76EB-42D3-88D8-4A10A06E0EE8}" destId="{3AC5075D-742F-416C-A5EC-21D511E7965E}" srcOrd="1" destOrd="0" presId="urn:microsoft.com/office/officeart/2005/8/layout/chevron1"/>
    <dgm:cxn modelId="{628BAAD4-4AE7-46B2-BA02-66A4706076A7}" type="presParOf" srcId="{590B417C-76EB-42D3-88D8-4A10A06E0EE8}" destId="{2F759CB6-55F9-420F-92C4-297F1D710A90}" srcOrd="2" destOrd="0" presId="urn:microsoft.com/office/officeart/2005/8/layout/chevron1"/>
    <dgm:cxn modelId="{43228D3C-5FB0-4187-9BBB-F61B68096397}" type="presParOf" srcId="{590B417C-76EB-42D3-88D8-4A10A06E0EE8}" destId="{D12B8694-FB28-490F-B93B-91581EF9880C}" srcOrd="3" destOrd="0" presId="urn:microsoft.com/office/officeart/2005/8/layout/chevron1"/>
    <dgm:cxn modelId="{5F89120F-6544-4607-A7DB-F8B4405CC023}" type="presParOf" srcId="{590B417C-76EB-42D3-88D8-4A10A06E0EE8}" destId="{641250DC-37C7-4B1F-8580-6589BEB9DF52}" srcOrd="4" destOrd="0" presId="urn:microsoft.com/office/officeart/2005/8/layout/chevron1"/>
    <dgm:cxn modelId="{C4F57EC5-56D0-4668-BF95-E27B5AB419E9}" type="presParOf" srcId="{590B417C-76EB-42D3-88D8-4A10A06E0EE8}" destId="{3E3E2DFD-AA89-43ED-9621-581D135654B5}" srcOrd="5" destOrd="0" presId="urn:microsoft.com/office/officeart/2005/8/layout/chevron1"/>
    <dgm:cxn modelId="{53E38ED5-A345-4074-BE43-DA86B7FE39FE}" type="presParOf" srcId="{590B417C-76EB-42D3-88D8-4A10A06E0EE8}" destId="{2902E9C8-E73D-4F29-9D2C-E6E98B9EF334}" srcOrd="6" destOrd="0" presId="urn:microsoft.com/office/officeart/2005/8/layout/chevron1"/>
    <dgm:cxn modelId="{FE4031D7-A53E-46AB-814F-1AB866E82030}" type="presParOf" srcId="{590B417C-76EB-42D3-88D8-4A10A06E0EE8}" destId="{804F5A41-2F7B-4DCF-BA27-40B971FBA0A0}" srcOrd="7" destOrd="0" presId="urn:microsoft.com/office/officeart/2005/8/layout/chevron1"/>
    <dgm:cxn modelId="{6FF5A6EB-D411-4D5E-81F1-2A42ADEEF7EC}" type="presParOf" srcId="{590B417C-76EB-42D3-88D8-4A10A06E0EE8}" destId="{86F9D4A1-3A52-42CF-9D4F-90C0B73501A1}" srcOrd="8" destOrd="0" presId="urn:microsoft.com/office/officeart/2005/8/layout/chevron1"/>
    <dgm:cxn modelId="{0F83211F-2155-477B-A0B6-B5204CCDBDAD}" type="presParOf" srcId="{590B417C-76EB-42D3-88D8-4A10A06E0EE8}" destId="{6E1BC512-7528-4249-8BC2-DC4542410475}" srcOrd="9" destOrd="0" presId="urn:microsoft.com/office/officeart/2005/8/layout/chevron1"/>
    <dgm:cxn modelId="{B71113E5-4FC5-4BAE-B0C5-9C17FFE587A7}" type="presParOf" srcId="{590B417C-76EB-42D3-88D8-4A10A06E0EE8}" destId="{F6BFDD7F-ECB6-4D0F-A97E-EE3E2BF51385}" srcOrd="10"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90E62-C99D-44DD-85DB-7C563E26F8D0}">
      <dsp:nvSpPr>
        <dsp:cNvPr id="0" name=""/>
        <dsp:cNvSpPr/>
      </dsp:nvSpPr>
      <dsp:spPr>
        <a:xfrm>
          <a:off x="210" y="197918"/>
          <a:ext cx="2437602" cy="907452"/>
        </a:xfrm>
        <a:prstGeom prst="chevron">
          <a:avLst/>
        </a:prstGeom>
        <a:solidFill>
          <a:srgbClr val="00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ts val="1900"/>
            </a:lnSpc>
            <a:spcBef>
              <a:spcPct val="0"/>
            </a:spcBef>
            <a:spcAft>
              <a:spcPts val="0"/>
            </a:spcAft>
          </a:pPr>
          <a:r>
            <a:rPr lang="el-GR" sz="1600" b="1" kern="1200" dirty="0" smtClean="0">
              <a:solidFill>
                <a:srgbClr val="006600"/>
              </a:solidFill>
              <a:latin typeface="Comic Sans MS" pitchFamily="66" charset="0"/>
            </a:rPr>
            <a:t>Αριστοτέλης</a:t>
          </a:r>
        </a:p>
        <a:p>
          <a:pPr lvl="0" algn="ctr" defTabSz="711200">
            <a:lnSpc>
              <a:spcPts val="1900"/>
            </a:lnSpc>
            <a:spcBef>
              <a:spcPct val="0"/>
            </a:spcBef>
            <a:spcAft>
              <a:spcPts val="0"/>
            </a:spcAft>
          </a:pPr>
          <a:r>
            <a:rPr lang="el-GR" sz="1400" b="1" kern="1200" dirty="0" smtClean="0">
              <a:solidFill>
                <a:srgbClr val="006600"/>
              </a:solidFill>
              <a:latin typeface="Comic Sans MS" pitchFamily="66" charset="0"/>
            </a:rPr>
            <a:t>300 </a:t>
          </a:r>
          <a:r>
            <a:rPr lang="el-GR" sz="1400" b="1" kern="1200" dirty="0" err="1" smtClean="0">
              <a:solidFill>
                <a:srgbClr val="006600"/>
              </a:solidFill>
              <a:latin typeface="Comic Sans MS" pitchFamily="66" charset="0"/>
            </a:rPr>
            <a:t>π.Χ.</a:t>
          </a:r>
          <a:endParaRPr lang="el-GR" sz="1400" b="1" kern="1200" dirty="0">
            <a:solidFill>
              <a:srgbClr val="006600"/>
            </a:solidFill>
            <a:latin typeface="Comic Sans MS" pitchFamily="66" charset="0"/>
          </a:endParaRPr>
        </a:p>
      </dsp:txBody>
      <dsp:txXfrm>
        <a:off x="453936" y="197918"/>
        <a:ext cx="1530150" cy="907452"/>
      </dsp:txXfrm>
    </dsp:sp>
    <dsp:sp modelId="{2F759CB6-55F9-420F-92C4-297F1D710A90}">
      <dsp:nvSpPr>
        <dsp:cNvPr id="0" name=""/>
        <dsp:cNvSpPr/>
      </dsp:nvSpPr>
      <dsp:spPr>
        <a:xfrm>
          <a:off x="2233791" y="243602"/>
          <a:ext cx="803394" cy="816084"/>
        </a:xfrm>
        <a:prstGeom prst="chevron">
          <a:avLst/>
        </a:prstGeom>
        <a:solidFill>
          <a:srgbClr val="00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l-GR" sz="2000" b="1" kern="1200" dirty="0" smtClean="0">
              <a:solidFill>
                <a:srgbClr val="006600"/>
              </a:solidFill>
              <a:latin typeface="Comic Sans MS" pitchFamily="66" charset="0"/>
            </a:rPr>
            <a:t>…</a:t>
          </a:r>
          <a:endParaRPr lang="el-GR" sz="2000" b="1" kern="1200" dirty="0">
            <a:solidFill>
              <a:srgbClr val="006600"/>
            </a:solidFill>
            <a:latin typeface="Comic Sans MS" pitchFamily="66" charset="0"/>
          </a:endParaRPr>
        </a:p>
      </dsp:txBody>
      <dsp:txXfrm>
        <a:off x="2233791" y="243602"/>
        <a:ext cx="803394" cy="816084"/>
      </dsp:txXfrm>
    </dsp:sp>
    <dsp:sp modelId="{641250DC-37C7-4B1F-8580-6589BEB9DF52}">
      <dsp:nvSpPr>
        <dsp:cNvPr id="0" name=""/>
        <dsp:cNvSpPr/>
      </dsp:nvSpPr>
      <dsp:spPr>
        <a:xfrm>
          <a:off x="2833164" y="243602"/>
          <a:ext cx="2436970" cy="816084"/>
        </a:xfrm>
        <a:prstGeom prst="chevron">
          <a:avLst/>
        </a:prstGeom>
        <a:solidFill>
          <a:srgbClr val="00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ts val="1920"/>
            </a:lnSpc>
            <a:spcBef>
              <a:spcPct val="0"/>
            </a:spcBef>
            <a:spcAft>
              <a:spcPts val="0"/>
            </a:spcAft>
          </a:pPr>
          <a:r>
            <a:rPr lang="en-US" sz="1600" b="1" kern="1200" dirty="0" smtClean="0">
              <a:solidFill>
                <a:srgbClr val="006600"/>
              </a:solidFill>
              <a:latin typeface="Comic Sans MS" pitchFamily="66" charset="0"/>
            </a:rPr>
            <a:t>Jean Baptiste</a:t>
          </a:r>
        </a:p>
        <a:p>
          <a:pPr lvl="0" algn="ctr" defTabSz="711200">
            <a:lnSpc>
              <a:spcPts val="1920"/>
            </a:lnSpc>
            <a:spcBef>
              <a:spcPct val="0"/>
            </a:spcBef>
            <a:spcAft>
              <a:spcPts val="0"/>
            </a:spcAft>
          </a:pPr>
          <a:r>
            <a:rPr lang="en-US" sz="1600" b="1" kern="1200" dirty="0" smtClean="0">
              <a:solidFill>
                <a:srgbClr val="006600"/>
              </a:solidFill>
              <a:latin typeface="Comic Sans MS" pitchFamily="66" charset="0"/>
            </a:rPr>
            <a:t>van </a:t>
          </a:r>
          <a:r>
            <a:rPr lang="en-US" sz="1600" b="1" kern="1200" dirty="0" err="1" smtClean="0">
              <a:solidFill>
                <a:srgbClr val="006600"/>
              </a:solidFill>
              <a:latin typeface="Comic Sans MS" pitchFamily="66" charset="0"/>
            </a:rPr>
            <a:t>Helmont</a:t>
          </a:r>
          <a:endParaRPr lang="en-US" sz="1600" b="1" kern="1200" dirty="0" smtClean="0">
            <a:solidFill>
              <a:srgbClr val="006600"/>
            </a:solidFill>
            <a:latin typeface="Comic Sans MS" pitchFamily="66" charset="0"/>
          </a:endParaRPr>
        </a:p>
        <a:p>
          <a:pPr lvl="0" algn="ctr" defTabSz="711200">
            <a:lnSpc>
              <a:spcPts val="1920"/>
            </a:lnSpc>
            <a:spcBef>
              <a:spcPct val="0"/>
            </a:spcBef>
            <a:spcAft>
              <a:spcPts val="0"/>
            </a:spcAft>
          </a:pPr>
          <a:r>
            <a:rPr lang="en-US" sz="1400" b="1" kern="1200" dirty="0" smtClean="0">
              <a:solidFill>
                <a:srgbClr val="006600"/>
              </a:solidFill>
              <a:latin typeface="Comic Sans MS" pitchFamily="66" charset="0"/>
            </a:rPr>
            <a:t>1648</a:t>
          </a:r>
          <a:endParaRPr lang="el-GR" sz="1400" kern="1200" dirty="0"/>
        </a:p>
      </dsp:txBody>
      <dsp:txXfrm>
        <a:off x="3241206" y="243602"/>
        <a:ext cx="1620886" cy="816084"/>
      </dsp:txXfrm>
    </dsp:sp>
    <dsp:sp modelId="{2902E9C8-E73D-4F29-9D2C-E6E98B9EF334}">
      <dsp:nvSpPr>
        <dsp:cNvPr id="0" name=""/>
        <dsp:cNvSpPr/>
      </dsp:nvSpPr>
      <dsp:spPr>
        <a:xfrm>
          <a:off x="5066113" y="243602"/>
          <a:ext cx="875719" cy="816084"/>
        </a:xfrm>
        <a:prstGeom prst="chevron">
          <a:avLst/>
        </a:prstGeom>
        <a:solidFill>
          <a:srgbClr val="00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l-GR" sz="2400" b="1" kern="1200" dirty="0" smtClean="0">
              <a:solidFill>
                <a:srgbClr val="006600"/>
              </a:solidFill>
              <a:latin typeface="Comic Sans MS" pitchFamily="66" charset="0"/>
            </a:rPr>
            <a:t>…</a:t>
          </a:r>
          <a:endParaRPr lang="el-GR" sz="1400" kern="1200" dirty="0"/>
        </a:p>
      </dsp:txBody>
      <dsp:txXfrm>
        <a:off x="5474155" y="243602"/>
        <a:ext cx="59635" cy="816084"/>
      </dsp:txXfrm>
    </dsp:sp>
    <dsp:sp modelId="{86F9D4A1-3A52-42CF-9D4F-90C0B73501A1}">
      <dsp:nvSpPr>
        <dsp:cNvPr id="0" name=""/>
        <dsp:cNvSpPr/>
      </dsp:nvSpPr>
      <dsp:spPr>
        <a:xfrm>
          <a:off x="5737812" y="243602"/>
          <a:ext cx="2436970" cy="816084"/>
        </a:xfrm>
        <a:prstGeom prst="chevron">
          <a:avLst/>
        </a:prstGeom>
        <a:solidFill>
          <a:srgbClr val="00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ts val="1900"/>
            </a:lnSpc>
            <a:spcBef>
              <a:spcPct val="0"/>
            </a:spcBef>
            <a:spcAft>
              <a:spcPts val="0"/>
            </a:spcAft>
          </a:pPr>
          <a:r>
            <a:rPr lang="en-US" sz="1600" b="1" kern="1200" dirty="0" smtClean="0">
              <a:solidFill>
                <a:srgbClr val="006600"/>
              </a:solidFill>
              <a:latin typeface="Comic Sans MS" pitchFamily="66" charset="0"/>
            </a:rPr>
            <a:t>Joseph Priestley</a:t>
          </a:r>
        </a:p>
        <a:p>
          <a:pPr lvl="0" algn="ctr" defTabSz="711200">
            <a:lnSpc>
              <a:spcPts val="1900"/>
            </a:lnSpc>
            <a:spcBef>
              <a:spcPct val="0"/>
            </a:spcBef>
            <a:spcAft>
              <a:spcPts val="0"/>
            </a:spcAft>
          </a:pPr>
          <a:r>
            <a:rPr lang="en-US" sz="1400" b="1" kern="1200" dirty="0" smtClean="0">
              <a:solidFill>
                <a:srgbClr val="006600"/>
              </a:solidFill>
              <a:latin typeface="Comic Sans MS" pitchFamily="66" charset="0"/>
            </a:rPr>
            <a:t>1771</a:t>
          </a:r>
          <a:endParaRPr lang="el-GR" sz="1600" kern="1200" dirty="0"/>
        </a:p>
      </dsp:txBody>
      <dsp:txXfrm>
        <a:off x="6145854" y="243602"/>
        <a:ext cx="1620886" cy="816084"/>
      </dsp:txXfrm>
    </dsp:sp>
    <dsp:sp modelId="{F6BFDD7F-ECB6-4D0F-A97E-EE3E2BF51385}">
      <dsp:nvSpPr>
        <dsp:cNvPr id="0" name=""/>
        <dsp:cNvSpPr/>
      </dsp:nvSpPr>
      <dsp:spPr>
        <a:xfrm>
          <a:off x="7970761" y="243602"/>
          <a:ext cx="715828" cy="816084"/>
        </a:xfrm>
        <a:prstGeom prst="chevron">
          <a:avLst/>
        </a:prstGeom>
        <a:solidFill>
          <a:srgbClr val="00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ts val="1900"/>
            </a:lnSpc>
            <a:spcBef>
              <a:spcPct val="0"/>
            </a:spcBef>
            <a:spcAft>
              <a:spcPts val="0"/>
            </a:spcAft>
          </a:pPr>
          <a:r>
            <a:rPr lang="el-GR" sz="1600" b="1" kern="1200" dirty="0" smtClean="0">
              <a:solidFill>
                <a:srgbClr val="006600"/>
              </a:solidFill>
              <a:latin typeface="Comic Sans MS" pitchFamily="66" charset="0"/>
            </a:rPr>
            <a:t>…</a:t>
          </a:r>
          <a:endParaRPr lang="el-GR" sz="1600" kern="1200" dirty="0"/>
        </a:p>
      </dsp:txBody>
      <dsp:txXfrm>
        <a:off x="7970761" y="243602"/>
        <a:ext cx="715828" cy="8160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90E62-C99D-44DD-85DB-7C563E26F8D0}">
      <dsp:nvSpPr>
        <dsp:cNvPr id="0" name=""/>
        <dsp:cNvSpPr/>
      </dsp:nvSpPr>
      <dsp:spPr>
        <a:xfrm rot="10800000">
          <a:off x="6248987" y="197918"/>
          <a:ext cx="2437602" cy="907452"/>
        </a:xfrm>
        <a:prstGeom prst="chevron">
          <a:avLst/>
        </a:prstGeom>
        <a:solidFill>
          <a:srgbClr val="00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 tIns="21336" rIns="64008" bIns="21336" numCol="1" spcCol="1270" anchor="ctr" anchorCtr="0">
          <a:noAutofit/>
        </a:bodyPr>
        <a:lstStyle/>
        <a:p>
          <a:pPr lvl="0" algn="ctr" defTabSz="711200">
            <a:lnSpc>
              <a:spcPts val="1900"/>
            </a:lnSpc>
            <a:spcBef>
              <a:spcPct val="0"/>
            </a:spcBef>
            <a:spcAft>
              <a:spcPts val="0"/>
            </a:spcAft>
          </a:pPr>
          <a:r>
            <a:rPr lang="en-US" sz="1600" b="1" kern="1200" dirty="0" smtClean="0">
              <a:solidFill>
                <a:srgbClr val="006600"/>
              </a:solidFill>
              <a:latin typeface="Comic Sans MS" pitchFamily="66" charset="0"/>
            </a:rPr>
            <a:t>Antoine Lavoisier</a:t>
          </a:r>
          <a:endParaRPr lang="el-GR" sz="1600" b="1" kern="1200" dirty="0" smtClean="0">
            <a:solidFill>
              <a:srgbClr val="006600"/>
            </a:solidFill>
            <a:latin typeface="Comic Sans MS" pitchFamily="66" charset="0"/>
          </a:endParaRPr>
        </a:p>
        <a:p>
          <a:pPr lvl="0" algn="ctr" defTabSz="711200">
            <a:lnSpc>
              <a:spcPts val="1900"/>
            </a:lnSpc>
            <a:spcBef>
              <a:spcPct val="0"/>
            </a:spcBef>
            <a:spcAft>
              <a:spcPts val="0"/>
            </a:spcAft>
          </a:pPr>
          <a:r>
            <a:rPr lang="en-US" sz="1400" b="1" kern="1200" dirty="0" smtClean="0">
              <a:solidFill>
                <a:srgbClr val="006600"/>
              </a:solidFill>
              <a:latin typeface="Comic Sans MS" pitchFamily="66" charset="0"/>
            </a:rPr>
            <a:t>1774</a:t>
          </a:r>
          <a:endParaRPr lang="el-GR" sz="1400" b="1" kern="1200" dirty="0">
            <a:solidFill>
              <a:srgbClr val="006600"/>
            </a:solidFill>
            <a:latin typeface="Comic Sans MS" pitchFamily="66" charset="0"/>
          </a:endParaRPr>
        </a:p>
      </dsp:txBody>
      <dsp:txXfrm rot="10800000">
        <a:off x="6702713" y="197918"/>
        <a:ext cx="1530150" cy="907452"/>
      </dsp:txXfrm>
    </dsp:sp>
    <dsp:sp modelId="{2F759CB6-55F9-420F-92C4-297F1D710A90}">
      <dsp:nvSpPr>
        <dsp:cNvPr id="0" name=""/>
        <dsp:cNvSpPr/>
      </dsp:nvSpPr>
      <dsp:spPr>
        <a:xfrm rot="10800000">
          <a:off x="5649614" y="243602"/>
          <a:ext cx="803394" cy="816084"/>
        </a:xfrm>
        <a:prstGeom prst="chevron">
          <a:avLst/>
        </a:prstGeom>
        <a:solidFill>
          <a:srgbClr val="00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80010" bIns="26670" numCol="1" spcCol="1270" anchor="ctr" anchorCtr="0">
          <a:noAutofit/>
        </a:bodyPr>
        <a:lstStyle/>
        <a:p>
          <a:pPr lvl="0" algn="ctr" defTabSz="889000">
            <a:lnSpc>
              <a:spcPct val="90000"/>
            </a:lnSpc>
            <a:spcBef>
              <a:spcPct val="0"/>
            </a:spcBef>
            <a:spcAft>
              <a:spcPct val="35000"/>
            </a:spcAft>
          </a:pPr>
          <a:r>
            <a:rPr lang="el-GR" sz="2000" b="1" kern="1200" dirty="0" smtClean="0">
              <a:solidFill>
                <a:srgbClr val="006600"/>
              </a:solidFill>
              <a:latin typeface="Comic Sans MS" pitchFamily="66" charset="0"/>
            </a:rPr>
            <a:t>…</a:t>
          </a:r>
          <a:endParaRPr lang="el-GR" sz="2000" b="1" kern="1200" dirty="0">
            <a:solidFill>
              <a:srgbClr val="006600"/>
            </a:solidFill>
            <a:latin typeface="Comic Sans MS" pitchFamily="66" charset="0"/>
          </a:endParaRPr>
        </a:p>
      </dsp:txBody>
      <dsp:txXfrm rot="10800000">
        <a:off x="5649614" y="243602"/>
        <a:ext cx="803394" cy="816084"/>
      </dsp:txXfrm>
    </dsp:sp>
    <dsp:sp modelId="{641250DC-37C7-4B1F-8580-6589BEB9DF52}">
      <dsp:nvSpPr>
        <dsp:cNvPr id="0" name=""/>
        <dsp:cNvSpPr/>
      </dsp:nvSpPr>
      <dsp:spPr>
        <a:xfrm rot="10800000">
          <a:off x="3416665" y="243602"/>
          <a:ext cx="2436970" cy="816084"/>
        </a:xfrm>
        <a:prstGeom prst="chevron">
          <a:avLst/>
        </a:prstGeom>
        <a:solidFill>
          <a:srgbClr val="00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ts val="1920"/>
            </a:lnSpc>
            <a:spcBef>
              <a:spcPct val="0"/>
            </a:spcBef>
            <a:spcAft>
              <a:spcPts val="0"/>
            </a:spcAft>
          </a:pPr>
          <a:r>
            <a:rPr lang="en-US" sz="1600" b="1" kern="1200" dirty="0" smtClean="0">
              <a:solidFill>
                <a:srgbClr val="006600"/>
              </a:solidFill>
              <a:latin typeface="Comic Sans MS" pitchFamily="66" charset="0"/>
            </a:rPr>
            <a:t>Jan </a:t>
          </a:r>
          <a:r>
            <a:rPr lang="en-US" sz="1600" b="1" kern="1200" dirty="0" err="1" smtClean="0">
              <a:solidFill>
                <a:srgbClr val="006600"/>
              </a:solidFill>
              <a:latin typeface="Comic Sans MS" pitchFamily="66" charset="0"/>
            </a:rPr>
            <a:t>Ingenhousz</a:t>
          </a:r>
          <a:endParaRPr lang="en-US" sz="1600" b="1" kern="1200" dirty="0" smtClean="0">
            <a:solidFill>
              <a:srgbClr val="006600"/>
            </a:solidFill>
            <a:latin typeface="Comic Sans MS" pitchFamily="66" charset="0"/>
          </a:endParaRPr>
        </a:p>
        <a:p>
          <a:pPr lvl="0" algn="ctr" defTabSz="711200">
            <a:lnSpc>
              <a:spcPts val="1920"/>
            </a:lnSpc>
            <a:spcBef>
              <a:spcPct val="0"/>
            </a:spcBef>
            <a:spcAft>
              <a:spcPts val="0"/>
            </a:spcAft>
          </a:pPr>
          <a:r>
            <a:rPr lang="el-GR" sz="1400" b="1" kern="1200" dirty="0" smtClean="0">
              <a:solidFill>
                <a:srgbClr val="006600"/>
              </a:solidFill>
              <a:latin typeface="Comic Sans MS" pitchFamily="66" charset="0"/>
            </a:rPr>
            <a:t>1779</a:t>
          </a:r>
          <a:endParaRPr lang="el-GR" sz="1400" kern="1200" dirty="0"/>
        </a:p>
      </dsp:txBody>
      <dsp:txXfrm rot="10800000">
        <a:off x="3824707" y="243602"/>
        <a:ext cx="1620886" cy="816084"/>
      </dsp:txXfrm>
    </dsp:sp>
    <dsp:sp modelId="{2902E9C8-E73D-4F29-9D2C-E6E98B9EF334}">
      <dsp:nvSpPr>
        <dsp:cNvPr id="0" name=""/>
        <dsp:cNvSpPr/>
      </dsp:nvSpPr>
      <dsp:spPr>
        <a:xfrm rot="10800000">
          <a:off x="2744966" y="243602"/>
          <a:ext cx="875719" cy="816084"/>
        </a:xfrm>
        <a:prstGeom prst="chevron">
          <a:avLst/>
        </a:prstGeom>
        <a:solidFill>
          <a:srgbClr val="00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l-GR" sz="2400" b="1" kern="1200" dirty="0" smtClean="0">
              <a:solidFill>
                <a:srgbClr val="006600"/>
              </a:solidFill>
              <a:latin typeface="Comic Sans MS" pitchFamily="66" charset="0"/>
            </a:rPr>
            <a:t>…</a:t>
          </a:r>
          <a:endParaRPr lang="el-GR" sz="1400" kern="1200" dirty="0"/>
        </a:p>
      </dsp:txBody>
      <dsp:txXfrm rot="10800000">
        <a:off x="3153008" y="243602"/>
        <a:ext cx="59635" cy="816084"/>
      </dsp:txXfrm>
    </dsp:sp>
    <dsp:sp modelId="{86F9D4A1-3A52-42CF-9D4F-90C0B73501A1}">
      <dsp:nvSpPr>
        <dsp:cNvPr id="0" name=""/>
        <dsp:cNvSpPr/>
      </dsp:nvSpPr>
      <dsp:spPr>
        <a:xfrm rot="10800000">
          <a:off x="512017" y="243602"/>
          <a:ext cx="2436970" cy="816084"/>
        </a:xfrm>
        <a:prstGeom prst="chevron">
          <a:avLst/>
        </a:prstGeom>
        <a:solidFill>
          <a:srgbClr val="00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ts val="1900"/>
            </a:lnSpc>
            <a:spcBef>
              <a:spcPct val="0"/>
            </a:spcBef>
            <a:spcAft>
              <a:spcPts val="0"/>
            </a:spcAft>
          </a:pPr>
          <a:r>
            <a:rPr lang="en-US" sz="1600" b="1" kern="1200" dirty="0" smtClean="0">
              <a:solidFill>
                <a:srgbClr val="006600"/>
              </a:solidFill>
              <a:latin typeface="Comic Sans MS" pitchFamily="66" charset="0"/>
            </a:rPr>
            <a:t>Robert Woodward</a:t>
          </a:r>
        </a:p>
        <a:p>
          <a:pPr lvl="0" algn="ctr" defTabSz="711200">
            <a:lnSpc>
              <a:spcPts val="1900"/>
            </a:lnSpc>
            <a:spcBef>
              <a:spcPct val="0"/>
            </a:spcBef>
            <a:spcAft>
              <a:spcPts val="0"/>
            </a:spcAft>
          </a:pPr>
          <a:r>
            <a:rPr lang="en-US" sz="1400" b="1" kern="1200" dirty="0" smtClean="0">
              <a:solidFill>
                <a:srgbClr val="006600"/>
              </a:solidFill>
              <a:latin typeface="Comic Sans MS" pitchFamily="66" charset="0"/>
            </a:rPr>
            <a:t>1960</a:t>
          </a:r>
          <a:endParaRPr lang="el-GR" sz="1600" kern="1200" dirty="0"/>
        </a:p>
      </dsp:txBody>
      <dsp:txXfrm rot="10800000">
        <a:off x="920059" y="243602"/>
        <a:ext cx="1620886" cy="816084"/>
      </dsp:txXfrm>
    </dsp:sp>
    <dsp:sp modelId="{F6BFDD7F-ECB6-4D0F-A97E-EE3E2BF51385}">
      <dsp:nvSpPr>
        <dsp:cNvPr id="0" name=""/>
        <dsp:cNvSpPr/>
      </dsp:nvSpPr>
      <dsp:spPr>
        <a:xfrm rot="10800000">
          <a:off x="210" y="243602"/>
          <a:ext cx="715828" cy="816084"/>
        </a:xfrm>
        <a:prstGeom prst="chevron">
          <a:avLst/>
        </a:prstGeom>
        <a:solidFill>
          <a:srgbClr val="00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ts val="1900"/>
            </a:lnSpc>
            <a:spcBef>
              <a:spcPct val="0"/>
            </a:spcBef>
            <a:spcAft>
              <a:spcPts val="0"/>
            </a:spcAft>
          </a:pPr>
          <a:r>
            <a:rPr lang="el-GR" sz="1600" b="1" kern="1200" dirty="0" smtClean="0">
              <a:solidFill>
                <a:srgbClr val="006600"/>
              </a:solidFill>
              <a:latin typeface="Comic Sans MS" pitchFamily="66" charset="0"/>
            </a:rPr>
            <a:t>…</a:t>
          </a:r>
          <a:endParaRPr lang="el-GR" sz="1600" kern="1200" dirty="0"/>
        </a:p>
      </dsp:txBody>
      <dsp:txXfrm rot="10800000">
        <a:off x="210" y="243602"/>
        <a:ext cx="715828" cy="81608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C620C-B6CC-4658-91FE-310A84B647AB}" type="datetimeFigureOut">
              <a:rPr lang="en-US"/>
              <a:pPr/>
              <a:t>10/29/2018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B68F6E-CEE2-40FC-AC07-0866A62AFADE}" type="slidenum">
              <a:rPr lang="en-US"/>
              <a:pPr/>
              <a:t>‹#›</a:t>
            </a:fld>
            <a:endParaRPr lang="en-US" dirty="0"/>
          </a:p>
        </p:txBody>
      </p:sp>
    </p:spTree>
    <p:extLst>
      <p:ext uri="{BB962C8B-B14F-4D97-AF65-F5344CB8AC3E}">
        <p14:creationId xmlns:p14="http://schemas.microsoft.com/office/powerpoint/2010/main" val="171071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8F6E-CEE2-40FC-AC07-0866A62AFADE}" type="slidenum">
              <a:rPr lang="en-US"/>
              <a:pPr/>
              <a:t>1</a:t>
            </a:fld>
            <a:endParaRPr lang="en-US" dirty="0"/>
          </a:p>
        </p:txBody>
      </p:sp>
    </p:spTree>
    <p:extLst>
      <p:ext uri="{BB962C8B-B14F-4D97-AF65-F5344CB8AC3E}">
        <p14:creationId xmlns:p14="http://schemas.microsoft.com/office/powerpoint/2010/main" val="2805874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5668D48-AE52-4CC6-A514-7EBD1C97F8F4}" type="slidenum">
              <a:rPr lang="el-GR" smtClean="0">
                <a:solidFill>
                  <a:prstClr val="white"/>
                </a:solidFill>
              </a:rPr>
              <a:pPr/>
              <a:t>33</a:t>
            </a:fld>
            <a:endParaRPr lang="el-GR">
              <a:solidFill>
                <a:prstClr val="white"/>
              </a:solidFill>
            </a:endParaRPr>
          </a:p>
        </p:txBody>
      </p:sp>
    </p:spTree>
    <p:extLst>
      <p:ext uri="{BB962C8B-B14F-4D97-AF65-F5344CB8AC3E}">
        <p14:creationId xmlns:p14="http://schemas.microsoft.com/office/powerpoint/2010/main" val="2979431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5668D48-AE52-4CC6-A514-7EBD1C97F8F4}" type="slidenum">
              <a:rPr lang="el-GR" smtClean="0">
                <a:solidFill>
                  <a:prstClr val="white"/>
                </a:solidFill>
              </a:rPr>
              <a:pPr/>
              <a:t>34</a:t>
            </a:fld>
            <a:endParaRPr lang="el-GR">
              <a:solidFill>
                <a:prstClr val="white"/>
              </a:solidFill>
            </a:endParaRPr>
          </a:p>
        </p:txBody>
      </p:sp>
    </p:spTree>
    <p:extLst>
      <p:ext uri="{BB962C8B-B14F-4D97-AF65-F5344CB8AC3E}">
        <p14:creationId xmlns:p14="http://schemas.microsoft.com/office/powerpoint/2010/main" val="2979431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5668D48-AE52-4CC6-A514-7EBD1C97F8F4}" type="slidenum">
              <a:rPr lang="el-GR" smtClean="0">
                <a:solidFill>
                  <a:prstClr val="white"/>
                </a:solidFill>
              </a:rPr>
              <a:pPr/>
              <a:t>35</a:t>
            </a:fld>
            <a:endParaRPr lang="el-GR">
              <a:solidFill>
                <a:prstClr val="white"/>
              </a:solidFill>
            </a:endParaRPr>
          </a:p>
        </p:txBody>
      </p:sp>
    </p:spTree>
    <p:extLst>
      <p:ext uri="{BB962C8B-B14F-4D97-AF65-F5344CB8AC3E}">
        <p14:creationId xmlns:p14="http://schemas.microsoft.com/office/powerpoint/2010/main" val="2979431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5668D48-AE52-4CC6-A514-7EBD1C97F8F4}" type="slidenum">
              <a:rPr lang="el-GR" smtClean="0">
                <a:solidFill>
                  <a:prstClr val="white"/>
                </a:solidFill>
              </a:rPr>
              <a:pPr/>
              <a:t>36</a:t>
            </a:fld>
            <a:endParaRPr lang="el-GR">
              <a:solidFill>
                <a:prstClr val="white"/>
              </a:solidFill>
            </a:endParaRPr>
          </a:p>
        </p:txBody>
      </p:sp>
    </p:spTree>
    <p:extLst>
      <p:ext uri="{BB962C8B-B14F-4D97-AF65-F5344CB8AC3E}">
        <p14:creationId xmlns:p14="http://schemas.microsoft.com/office/powerpoint/2010/main" val="2979431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5668D48-AE52-4CC6-A514-7EBD1C97F8F4}" type="slidenum">
              <a:rPr lang="el-GR" smtClean="0">
                <a:solidFill>
                  <a:prstClr val="white"/>
                </a:solidFill>
              </a:rPr>
              <a:pPr/>
              <a:t>37</a:t>
            </a:fld>
            <a:endParaRPr lang="el-GR">
              <a:solidFill>
                <a:prstClr val="white"/>
              </a:solidFill>
            </a:endParaRPr>
          </a:p>
        </p:txBody>
      </p:sp>
    </p:spTree>
    <p:extLst>
      <p:ext uri="{BB962C8B-B14F-4D97-AF65-F5344CB8AC3E}">
        <p14:creationId xmlns:p14="http://schemas.microsoft.com/office/powerpoint/2010/main" val="2979431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5668D48-AE52-4CC6-A514-7EBD1C97F8F4}" type="slidenum">
              <a:rPr lang="el-GR" smtClean="0">
                <a:solidFill>
                  <a:prstClr val="white"/>
                </a:solidFill>
              </a:rPr>
              <a:pPr/>
              <a:t>38</a:t>
            </a:fld>
            <a:endParaRPr lang="el-GR">
              <a:solidFill>
                <a:prstClr val="white"/>
              </a:solidFill>
            </a:endParaRPr>
          </a:p>
        </p:txBody>
      </p:sp>
    </p:spTree>
    <p:extLst>
      <p:ext uri="{BB962C8B-B14F-4D97-AF65-F5344CB8AC3E}">
        <p14:creationId xmlns:p14="http://schemas.microsoft.com/office/powerpoint/2010/main" val="2979431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5668D48-AE52-4CC6-A514-7EBD1C97F8F4}" type="slidenum">
              <a:rPr lang="el-GR" smtClean="0">
                <a:solidFill>
                  <a:prstClr val="white"/>
                </a:solidFill>
              </a:rPr>
              <a:pPr/>
              <a:t>39</a:t>
            </a:fld>
            <a:endParaRPr lang="el-GR">
              <a:solidFill>
                <a:prstClr val="white"/>
              </a:solidFill>
            </a:endParaRPr>
          </a:p>
        </p:txBody>
      </p:sp>
    </p:spTree>
    <p:extLst>
      <p:ext uri="{BB962C8B-B14F-4D97-AF65-F5344CB8AC3E}">
        <p14:creationId xmlns:p14="http://schemas.microsoft.com/office/powerpoint/2010/main" val="297943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5668D48-AE52-4CC6-A514-7EBD1C97F8F4}" type="slidenum">
              <a:rPr lang="el-GR" smtClean="0">
                <a:solidFill>
                  <a:prstClr val="white"/>
                </a:solidFill>
              </a:rPr>
              <a:pPr/>
              <a:t>40</a:t>
            </a:fld>
            <a:endParaRPr lang="el-GR">
              <a:solidFill>
                <a:prstClr val="white"/>
              </a:solidFill>
            </a:endParaRPr>
          </a:p>
        </p:txBody>
      </p:sp>
    </p:spTree>
    <p:extLst>
      <p:ext uri="{BB962C8B-B14F-4D97-AF65-F5344CB8AC3E}">
        <p14:creationId xmlns:p14="http://schemas.microsoft.com/office/powerpoint/2010/main" val="2979431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8F6E-CEE2-40FC-AC07-0866A62AFADE}" type="slidenum">
              <a:rPr lang="en-US"/>
              <a:pPr/>
              <a:t>2</a:t>
            </a:fld>
            <a:endParaRPr lang="en-US" dirty="0"/>
          </a:p>
        </p:txBody>
      </p:sp>
    </p:spTree>
    <p:extLst>
      <p:ext uri="{BB962C8B-B14F-4D97-AF65-F5344CB8AC3E}">
        <p14:creationId xmlns:p14="http://schemas.microsoft.com/office/powerpoint/2010/main" val="105122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68F6E-CEE2-40FC-AC07-0866A62AFADE}" type="slidenum">
              <a:rPr lang="en-US"/>
              <a:pPr/>
              <a:t>9</a:t>
            </a:fld>
            <a:endParaRPr lang="en-US" dirty="0"/>
          </a:p>
        </p:txBody>
      </p:sp>
    </p:spTree>
    <p:extLst>
      <p:ext uri="{BB962C8B-B14F-4D97-AF65-F5344CB8AC3E}">
        <p14:creationId xmlns:p14="http://schemas.microsoft.com/office/powerpoint/2010/main" val="3673864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5668D48-AE52-4CC6-A514-7EBD1C97F8F4}" type="slidenum">
              <a:rPr lang="el-GR" smtClean="0">
                <a:solidFill>
                  <a:prstClr val="white"/>
                </a:solidFill>
              </a:rPr>
              <a:pPr/>
              <a:t>27</a:t>
            </a:fld>
            <a:endParaRPr lang="el-GR">
              <a:solidFill>
                <a:prstClr val="white"/>
              </a:solidFill>
            </a:endParaRPr>
          </a:p>
        </p:txBody>
      </p:sp>
    </p:spTree>
    <p:extLst>
      <p:ext uri="{BB962C8B-B14F-4D97-AF65-F5344CB8AC3E}">
        <p14:creationId xmlns:p14="http://schemas.microsoft.com/office/powerpoint/2010/main" val="184562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5668D48-AE52-4CC6-A514-7EBD1C97F8F4}" type="slidenum">
              <a:rPr lang="el-GR" smtClean="0">
                <a:solidFill>
                  <a:prstClr val="white"/>
                </a:solidFill>
              </a:rPr>
              <a:pPr/>
              <a:t>28</a:t>
            </a:fld>
            <a:endParaRPr lang="el-GR">
              <a:solidFill>
                <a:prstClr val="white"/>
              </a:solidFill>
            </a:endParaRPr>
          </a:p>
        </p:txBody>
      </p:sp>
    </p:spTree>
    <p:extLst>
      <p:ext uri="{BB962C8B-B14F-4D97-AF65-F5344CB8AC3E}">
        <p14:creationId xmlns:p14="http://schemas.microsoft.com/office/powerpoint/2010/main" val="2417765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5668D48-AE52-4CC6-A514-7EBD1C97F8F4}" type="slidenum">
              <a:rPr lang="el-GR" smtClean="0">
                <a:solidFill>
                  <a:prstClr val="white"/>
                </a:solidFill>
              </a:rPr>
              <a:pPr/>
              <a:t>29</a:t>
            </a:fld>
            <a:endParaRPr lang="el-GR">
              <a:solidFill>
                <a:prstClr val="white"/>
              </a:solidFill>
            </a:endParaRPr>
          </a:p>
        </p:txBody>
      </p:sp>
    </p:spTree>
    <p:extLst>
      <p:ext uri="{BB962C8B-B14F-4D97-AF65-F5344CB8AC3E}">
        <p14:creationId xmlns:p14="http://schemas.microsoft.com/office/powerpoint/2010/main" val="2979431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mtClean="0"/>
              <a:t>… επειδή η επιστήμη</a:t>
            </a:r>
            <a:r>
              <a:rPr lang="el-GR" baseline="0" smtClean="0"/>
              <a:t> δεν είναι ξεκομμένη, αλλά συνεχής στον χώρο και στον χρόνο</a:t>
            </a:r>
          </a:p>
          <a:p>
            <a:endParaRPr lang="el-GR" baseline="0" smtClean="0"/>
          </a:p>
          <a:p>
            <a:r>
              <a:rPr lang="en-US" smtClean="0"/>
              <a:t>https</a:t>
            </a:r>
            <a:r>
              <a:rPr lang="en-US" dirty="0" smtClean="0"/>
              <a:t>://www.timetoast.com/timelines/1658117</a:t>
            </a:r>
          </a:p>
          <a:p>
            <a:endParaRPr lang="el-GR" dirty="0"/>
          </a:p>
        </p:txBody>
      </p:sp>
      <p:sp>
        <p:nvSpPr>
          <p:cNvPr id="4" name="Θέση αριθμού διαφάνειας 3"/>
          <p:cNvSpPr>
            <a:spLocks noGrp="1"/>
          </p:cNvSpPr>
          <p:nvPr>
            <p:ph type="sldNum" sz="quarter" idx="10"/>
          </p:nvPr>
        </p:nvSpPr>
        <p:spPr/>
        <p:txBody>
          <a:bodyPr/>
          <a:lstStyle/>
          <a:p>
            <a:fld id="{65668D48-AE52-4CC6-A514-7EBD1C97F8F4}" type="slidenum">
              <a:rPr lang="el-GR" smtClean="0">
                <a:solidFill>
                  <a:prstClr val="white"/>
                </a:solidFill>
              </a:rPr>
              <a:pPr/>
              <a:t>30</a:t>
            </a:fld>
            <a:endParaRPr lang="el-GR">
              <a:solidFill>
                <a:prstClr val="white"/>
              </a:solidFill>
            </a:endParaRPr>
          </a:p>
        </p:txBody>
      </p:sp>
    </p:spTree>
    <p:extLst>
      <p:ext uri="{BB962C8B-B14F-4D97-AF65-F5344CB8AC3E}">
        <p14:creationId xmlns:p14="http://schemas.microsoft.com/office/powerpoint/2010/main" val="2979431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mtClean="0"/>
              <a:t>… </a:t>
            </a:r>
            <a:r>
              <a:rPr lang="el-GR" smtClean="0"/>
              <a:t>επειδή</a:t>
            </a:r>
            <a:r>
              <a:rPr lang="el-GR" baseline="0" smtClean="0"/>
              <a:t> οι προϋπάρχουσες αντιλήψεις των παιδιών μοιάζουν με εκείνες των πρώτων επιστημόνων. Και είναι ιδιαίτερα στέρεες, αληθοφανείς κι ανθεκτικές!</a:t>
            </a:r>
            <a:endParaRPr lang="el-GR" dirty="0"/>
          </a:p>
        </p:txBody>
      </p:sp>
      <p:sp>
        <p:nvSpPr>
          <p:cNvPr id="4" name="Θέση αριθμού διαφάνειας 3"/>
          <p:cNvSpPr>
            <a:spLocks noGrp="1"/>
          </p:cNvSpPr>
          <p:nvPr>
            <p:ph type="sldNum" sz="quarter" idx="10"/>
          </p:nvPr>
        </p:nvSpPr>
        <p:spPr/>
        <p:txBody>
          <a:bodyPr/>
          <a:lstStyle/>
          <a:p>
            <a:fld id="{65668D48-AE52-4CC6-A514-7EBD1C97F8F4}" type="slidenum">
              <a:rPr lang="el-GR" smtClean="0">
                <a:solidFill>
                  <a:prstClr val="white"/>
                </a:solidFill>
              </a:rPr>
              <a:pPr/>
              <a:t>31</a:t>
            </a:fld>
            <a:endParaRPr lang="el-GR">
              <a:solidFill>
                <a:prstClr val="white"/>
              </a:solidFill>
            </a:endParaRPr>
          </a:p>
        </p:txBody>
      </p:sp>
    </p:spTree>
    <p:extLst>
      <p:ext uri="{BB962C8B-B14F-4D97-AF65-F5344CB8AC3E}">
        <p14:creationId xmlns:p14="http://schemas.microsoft.com/office/powerpoint/2010/main" val="2979431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5668D48-AE52-4CC6-A514-7EBD1C97F8F4}" type="slidenum">
              <a:rPr lang="el-GR" smtClean="0">
                <a:solidFill>
                  <a:prstClr val="white"/>
                </a:solidFill>
              </a:rPr>
              <a:pPr/>
              <a:t>32</a:t>
            </a:fld>
            <a:endParaRPr lang="el-GR">
              <a:solidFill>
                <a:prstClr val="white"/>
              </a:solidFill>
            </a:endParaRPr>
          </a:p>
        </p:txBody>
      </p:sp>
    </p:spTree>
    <p:extLst>
      <p:ext uri="{BB962C8B-B14F-4D97-AF65-F5344CB8AC3E}">
        <p14:creationId xmlns:p14="http://schemas.microsoft.com/office/powerpoint/2010/main" val="2022635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Διαφάνεια τίτλου">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18362" y="531028"/>
            <a:ext cx="5648623" cy="1204306"/>
          </a:xfrm>
        </p:spPr>
        <p:txBody>
          <a:bodyPr bIns="9144" anchor="b"/>
          <a:lstStyle>
            <a:lvl1pPr>
              <a:defRPr sz="3200" b="1">
                <a:solidFill>
                  <a:schemeClr val="accent3">
                    <a:lumMod val="50000"/>
                  </a:schemeClr>
                </a:solidFill>
                <a:effectLst>
                  <a:outerShdw blurRad="38100" dist="38100" dir="2700000" algn="tl">
                    <a:srgbClr val="000000">
                      <a:alpha val="43137"/>
                    </a:srgbClr>
                  </a:outerShdw>
                </a:effectLst>
              </a:defRPr>
            </a:lvl1pPr>
          </a:lstStyle>
          <a:p>
            <a:r>
              <a:rPr lang="el-GR" smtClean="0"/>
              <a:t>Στυλ κύριου τίτλου</a:t>
            </a:r>
            <a:endParaRPr lang="en-US" dirty="0"/>
          </a:p>
        </p:txBody>
      </p:sp>
      <p:sp>
        <p:nvSpPr>
          <p:cNvPr id="4" name="Date Placeholder 3"/>
          <p:cNvSpPr>
            <a:spLocks noGrp="1"/>
          </p:cNvSpPr>
          <p:nvPr>
            <p:ph type="dt" sz="half" idx="10"/>
          </p:nvPr>
        </p:nvSpPr>
        <p:spPr>
          <a:xfrm rot="19140000">
            <a:off x="1989056" y="4328224"/>
            <a:ext cx="2176272" cy="201168"/>
          </a:xfrm>
          <a:prstGeom prst="rect">
            <a:avLst/>
          </a:prstGeom>
        </p:spPr>
        <p:txBody>
          <a:bodyPr/>
          <a:lstStyle/>
          <a:p>
            <a:fld id="{7D0065BE-0657-4A47-90AD-C21C55E16B19}" type="datetime4">
              <a:rPr lang="en-US" smtClean="0"/>
              <a:pPr/>
              <a:t>October 29, 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pic>
        <p:nvPicPr>
          <p:cNvPr id="11" name="Picture 10" descr="dschool.png"/>
          <p:cNvPicPr>
            <a:picLocks noChangeAspect="1"/>
          </p:cNvPicPr>
          <p:nvPr userDrawn="1"/>
        </p:nvPicPr>
        <p:blipFill>
          <a:blip r:embed="rId2"/>
          <a:stretch>
            <a:fillRect/>
          </a:stretch>
        </p:blipFill>
        <p:spPr>
          <a:xfrm>
            <a:off x="0" y="3852278"/>
            <a:ext cx="1501067" cy="1909614"/>
          </a:xfrm>
          <a:prstGeom prst="rect">
            <a:avLst/>
          </a:prstGeom>
          <a:ln>
            <a:noFill/>
          </a:ln>
          <a:effectLst>
            <a:outerShdw blurRad="292100" dist="139700" dir="2700000" algn="tl" rotWithShape="0">
              <a:srgbClr val="333333">
                <a:alpha val="65000"/>
              </a:srgbClr>
            </a:outerShdw>
          </a:effectLst>
        </p:spPr>
      </p:pic>
      <p:pic>
        <p:nvPicPr>
          <p:cNvPr id="12" name="Picture 11" descr="iparticipate.png"/>
          <p:cNvPicPr>
            <a:picLocks noChangeAspect="1"/>
          </p:cNvPicPr>
          <p:nvPr userDrawn="1"/>
        </p:nvPicPr>
        <p:blipFill>
          <a:blip r:embed="rId3"/>
          <a:stretch>
            <a:fillRect/>
          </a:stretch>
        </p:blipFill>
        <p:spPr>
          <a:xfrm>
            <a:off x="1032803" y="5682761"/>
            <a:ext cx="1676400" cy="838200"/>
          </a:xfrm>
          <a:prstGeom prst="rect">
            <a:avLst/>
          </a:prstGeom>
          <a:effectLst>
            <a:innerShdw blurRad="114300">
              <a:prstClr val="black"/>
            </a:inn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_2">
    <p:spTree>
      <p:nvGrpSpPr>
        <p:cNvPr id="1" name=""/>
        <p:cNvGrpSpPr/>
        <p:nvPr/>
      </p:nvGrpSpPr>
      <p:grpSpPr>
        <a:xfrm>
          <a:off x="0" y="0"/>
          <a:ext cx="0" cy="0"/>
          <a:chOff x="0" y="0"/>
          <a:chExt cx="0" cy="0"/>
        </a:xfrm>
      </p:grpSpPr>
      <p:sp>
        <p:nvSpPr>
          <p:cNvPr id="11" name="Rectangle 10"/>
          <p:cNvSpPr/>
          <p:nvPr userDrawn="1"/>
        </p:nvSpPr>
        <p:spPr>
          <a:xfrm>
            <a:off x="5711483" y="855486"/>
            <a:ext cx="2961030" cy="38879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dirty="0"/>
          </a:p>
        </p:txBody>
      </p:sp>
      <p:sp>
        <p:nvSpPr>
          <p:cNvPr id="10" name="Rectangle 9"/>
          <p:cNvSpPr/>
          <p:nvPr userDrawn="1"/>
        </p:nvSpPr>
        <p:spPr>
          <a:xfrm>
            <a:off x="471489" y="485775"/>
            <a:ext cx="5099318" cy="423898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l-GR" dirty="0"/>
          </a:p>
        </p:txBody>
      </p:sp>
      <p:sp>
        <p:nvSpPr>
          <p:cNvPr id="2" name="Title 1"/>
          <p:cNvSpPr>
            <a:spLocks noGrp="1"/>
          </p:cNvSpPr>
          <p:nvPr>
            <p:ph type="title"/>
          </p:nvPr>
        </p:nvSpPr>
        <p:spPr>
          <a:xfrm>
            <a:off x="3128962" y="5189219"/>
            <a:ext cx="6015037" cy="862965"/>
          </a:xfrm>
          <a:solidFill>
            <a:srgbClr val="FFFFFF">
              <a:alpha val="50196"/>
            </a:srgbClr>
          </a:solidFill>
          <a:effectLst>
            <a:outerShdw blurRad="203200" dist="101600" dir="5400000" algn="t" rotWithShape="0">
              <a:schemeClr val="accent3">
                <a:lumMod val="50000"/>
                <a:alpha val="40000"/>
              </a:schemeClr>
            </a:outerShdw>
          </a:effectLst>
        </p:spPr>
        <p:txBody>
          <a:bodyPr/>
          <a:lstStyle>
            <a:lvl1pPr algn="r">
              <a:defRPr sz="2800" b="1">
                <a:solidFill>
                  <a:schemeClr val="accent3">
                    <a:lumMod val="50000"/>
                  </a:schemeClr>
                </a:solidFill>
              </a:defRPr>
            </a:lvl1pPr>
          </a:lstStyle>
          <a:p>
            <a:r>
              <a:rPr lang="el-GR" smtClean="0"/>
              <a:t>Στυλ κύριου τίτλου</a:t>
            </a:r>
            <a:endParaRPr lang="en-US" dirty="0"/>
          </a:p>
        </p:txBody>
      </p:sp>
      <p:sp>
        <p:nvSpPr>
          <p:cNvPr id="4" name="Content Placeholder 3"/>
          <p:cNvSpPr>
            <a:spLocks noGrp="1"/>
          </p:cNvSpPr>
          <p:nvPr>
            <p:ph sz="half" idx="2"/>
          </p:nvPr>
        </p:nvSpPr>
        <p:spPr>
          <a:xfrm>
            <a:off x="557213" y="557213"/>
            <a:ext cx="4957321" cy="4129087"/>
          </a:xfrm>
        </p:spPr>
        <p:txBody>
          <a:bodyPr/>
          <a:lstStyle>
            <a:lvl1pPr>
              <a:defRPr sz="24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 name="Content Placeholder 5"/>
          <p:cNvSpPr>
            <a:spLocks noGrp="1"/>
          </p:cNvSpPr>
          <p:nvPr>
            <p:ph sz="quarter" idx="4"/>
          </p:nvPr>
        </p:nvSpPr>
        <p:spPr>
          <a:xfrm>
            <a:off x="5843587" y="914400"/>
            <a:ext cx="2771776" cy="3714750"/>
          </a:xfrm>
        </p:spPr>
        <p:txBody>
          <a:bodyPr/>
          <a:lstStyle>
            <a:lvl1pPr>
              <a:defRPr sz="24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dirty="0"/>
          </a:p>
        </p:txBody>
      </p:sp>
      <p:pic>
        <p:nvPicPr>
          <p:cNvPr id="14" name="Picture 13"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17" name="Picture 16"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Δύο περιεχόμενα">
    <p:spTree>
      <p:nvGrpSpPr>
        <p:cNvPr id="1" name=""/>
        <p:cNvGrpSpPr/>
        <p:nvPr/>
      </p:nvGrpSpPr>
      <p:grpSpPr>
        <a:xfrm>
          <a:off x="0" y="0"/>
          <a:ext cx="0" cy="0"/>
          <a:chOff x="0" y="0"/>
          <a:chExt cx="0" cy="0"/>
        </a:xfrm>
      </p:grpSpPr>
      <p:sp>
        <p:nvSpPr>
          <p:cNvPr id="11" name="Rectangle 10"/>
          <p:cNvSpPr/>
          <p:nvPr userDrawn="1"/>
        </p:nvSpPr>
        <p:spPr>
          <a:xfrm>
            <a:off x="4681182" y="491319"/>
            <a:ext cx="4018627" cy="419754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dirty="0"/>
          </a:p>
        </p:txBody>
      </p:sp>
      <p:sp>
        <p:nvSpPr>
          <p:cNvPr id="10" name="Rectangle 9"/>
          <p:cNvSpPr/>
          <p:nvPr userDrawn="1"/>
        </p:nvSpPr>
        <p:spPr>
          <a:xfrm>
            <a:off x="436728" y="472127"/>
            <a:ext cx="3957851" cy="42090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l-GR" dirty="0"/>
          </a:p>
        </p:txBody>
      </p:sp>
      <p:sp>
        <p:nvSpPr>
          <p:cNvPr id="2" name="Title 1"/>
          <p:cNvSpPr>
            <a:spLocks noGrp="1"/>
          </p:cNvSpPr>
          <p:nvPr>
            <p:ph type="title"/>
          </p:nvPr>
        </p:nvSpPr>
        <p:spPr>
          <a:xfrm>
            <a:off x="3128962" y="5189219"/>
            <a:ext cx="6015037" cy="862965"/>
          </a:xfrm>
          <a:solidFill>
            <a:srgbClr val="FFFFFF">
              <a:alpha val="50196"/>
            </a:srgbClr>
          </a:solidFill>
          <a:effectLst>
            <a:outerShdw blurRad="203200" dist="101600" dir="5400000" algn="t" rotWithShape="0">
              <a:schemeClr val="accent3">
                <a:lumMod val="50000"/>
                <a:alpha val="40000"/>
              </a:schemeClr>
            </a:outerShdw>
          </a:effectLst>
        </p:spPr>
        <p:txBody>
          <a:bodyPr/>
          <a:lstStyle>
            <a:lvl1pPr algn="r">
              <a:defRPr sz="2800" b="1">
                <a:solidFill>
                  <a:schemeClr val="accent3">
                    <a:lumMod val="50000"/>
                  </a:schemeClr>
                </a:solidFill>
              </a:defRPr>
            </a:lvl1pPr>
          </a:lstStyle>
          <a:p>
            <a:r>
              <a:rPr lang="el-GR" smtClean="0"/>
              <a:t>Στυλ κύριου τίτλου</a:t>
            </a:r>
            <a:endParaRPr lang="en-US" dirty="0"/>
          </a:p>
        </p:txBody>
      </p:sp>
      <p:sp>
        <p:nvSpPr>
          <p:cNvPr id="4" name="Content Placeholder 3"/>
          <p:cNvSpPr>
            <a:spLocks noGrp="1"/>
          </p:cNvSpPr>
          <p:nvPr>
            <p:ph sz="half" idx="2"/>
          </p:nvPr>
        </p:nvSpPr>
        <p:spPr>
          <a:xfrm>
            <a:off x="529917" y="557214"/>
            <a:ext cx="3782775" cy="4055730"/>
          </a:xfrm>
        </p:spPr>
        <p:txBody>
          <a:bodyPr/>
          <a:lstStyle>
            <a:lvl1pPr>
              <a:defRPr sz="2400" b="0"/>
            </a:lvl1pPr>
            <a:lvl2pPr>
              <a:defRPr sz="2000" b="0"/>
            </a:lvl2pPr>
            <a:lvl3pPr>
              <a:defRPr sz="1800" b="0"/>
            </a:lvl3pPr>
            <a:lvl4pPr>
              <a:defRPr sz="1600" b="0"/>
            </a:lvl4pPr>
            <a:lvl5pPr>
              <a:defRPr sz="1600" b="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 name="Content Placeholder 5"/>
          <p:cNvSpPr>
            <a:spLocks noGrp="1"/>
          </p:cNvSpPr>
          <p:nvPr>
            <p:ph sz="quarter" idx="4"/>
          </p:nvPr>
        </p:nvSpPr>
        <p:spPr>
          <a:xfrm>
            <a:off x="4749421" y="573206"/>
            <a:ext cx="3865942" cy="4055944"/>
          </a:xfrm>
        </p:spPr>
        <p:txBody>
          <a:bodyPr/>
          <a:lstStyle>
            <a:lvl1pPr>
              <a:defRPr sz="2400" b="0"/>
            </a:lvl1pPr>
            <a:lvl2pPr>
              <a:defRPr sz="2000" b="0"/>
            </a:lvl2pPr>
            <a:lvl3pPr>
              <a:defRPr sz="1800" b="0"/>
            </a:lvl3pPr>
            <a:lvl4pPr>
              <a:defRPr sz="1600" b="0"/>
            </a:lvl4pPr>
            <a:lvl5pPr>
              <a:defRPr sz="1600" b="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dirty="0"/>
          </a:p>
        </p:txBody>
      </p:sp>
      <p:pic>
        <p:nvPicPr>
          <p:cNvPr id="14" name="Picture 13"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17" name="Picture 16"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dirty="0"/>
          </a:p>
        </p:txBody>
      </p:sp>
      <p:pic>
        <p:nvPicPr>
          <p:cNvPr id="6" name="Picture 5"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7" name="Picture 6"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mtClean="0"/>
              <a:t>Στυλ κύριου τίτλου</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l-GR" smtClean="0"/>
              <a:t>Στυλ υποδείγματος κειμένου</a:t>
            </a:r>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pic>
        <p:nvPicPr>
          <p:cNvPr id="10" name="Picture 9" descr="dschool.png"/>
          <p:cNvPicPr>
            <a:picLocks noChangeAspect="1"/>
          </p:cNvPicPr>
          <p:nvPr userDrawn="1"/>
        </p:nvPicPr>
        <p:blipFill>
          <a:blip r:embed="rId2"/>
          <a:stretch>
            <a:fillRect/>
          </a:stretch>
        </p:blipFill>
        <p:spPr>
          <a:xfrm>
            <a:off x="0" y="3852278"/>
            <a:ext cx="1501067" cy="1909614"/>
          </a:xfrm>
          <a:prstGeom prst="rect">
            <a:avLst/>
          </a:prstGeom>
          <a:ln>
            <a:noFill/>
          </a:ln>
          <a:effectLst>
            <a:outerShdw blurRad="292100" dist="139700" dir="2700000" algn="tl" rotWithShape="0">
              <a:srgbClr val="333333">
                <a:alpha val="65000"/>
              </a:srgbClr>
            </a:outerShdw>
          </a:effectLst>
        </p:spPr>
      </p:pic>
      <p:pic>
        <p:nvPicPr>
          <p:cNvPr id="11" name="Picture 10" descr="iparticipate.png"/>
          <p:cNvPicPr>
            <a:picLocks noChangeAspect="1"/>
          </p:cNvPicPr>
          <p:nvPr userDrawn="1"/>
        </p:nvPicPr>
        <p:blipFill>
          <a:blip r:embed="rId3"/>
          <a:stretch>
            <a:fillRect/>
          </a:stretch>
        </p:blipFill>
        <p:spPr>
          <a:xfrm>
            <a:off x="1032803" y="5682761"/>
            <a:ext cx="1676400" cy="838200"/>
          </a:xfrm>
          <a:prstGeom prst="rect">
            <a:avLst/>
          </a:prstGeom>
          <a:effectLst>
            <a:innerShdw blurRad="114300">
              <a:prstClr val="black"/>
            </a:innerShdw>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l-GR" smtClean="0"/>
              <a:t>Κάντε κλικ στο εικονίδιο για να προσθέσετε μια εικόνα</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l-GR" smtClean="0"/>
              <a:t>Στυλ κύριου τίτλου</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pic>
        <p:nvPicPr>
          <p:cNvPr id="12" name="Picture 11" descr="dschool.png"/>
          <p:cNvPicPr>
            <a:picLocks noChangeAspect="1"/>
          </p:cNvPicPr>
          <p:nvPr userDrawn="1"/>
        </p:nvPicPr>
        <p:blipFill>
          <a:blip r:embed="rId2"/>
          <a:stretch>
            <a:fillRect/>
          </a:stretch>
        </p:blipFill>
        <p:spPr>
          <a:xfrm>
            <a:off x="0" y="3852278"/>
            <a:ext cx="1501067" cy="1909614"/>
          </a:xfrm>
          <a:prstGeom prst="rect">
            <a:avLst/>
          </a:prstGeom>
          <a:ln>
            <a:noFill/>
          </a:ln>
          <a:effectLst>
            <a:outerShdw blurRad="292100" dist="139700" dir="2700000" algn="tl" rotWithShape="0">
              <a:srgbClr val="333333">
                <a:alpha val="65000"/>
              </a:srgbClr>
            </a:outerShdw>
          </a:effectLst>
        </p:spPr>
      </p:pic>
      <p:pic>
        <p:nvPicPr>
          <p:cNvPr id="13" name="Picture 12" descr="iparticipate.png"/>
          <p:cNvPicPr>
            <a:picLocks noChangeAspect="1"/>
          </p:cNvPicPr>
          <p:nvPr userDrawn="1"/>
        </p:nvPicPr>
        <p:blipFill>
          <a:blip r:embed="rId3"/>
          <a:stretch>
            <a:fillRect/>
          </a:stretch>
        </p:blipFill>
        <p:spPr>
          <a:xfrm>
            <a:off x="1032803" y="5682761"/>
            <a:ext cx="1676400" cy="838200"/>
          </a:xfrm>
          <a:prstGeom prst="rect">
            <a:avLst/>
          </a:prstGeom>
          <a:effectLst>
            <a:innerShdw blurRad="114300">
              <a:prstClr val="black"/>
            </a:innerShdw>
          </a:effec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pic>
        <p:nvPicPr>
          <p:cNvPr id="7" name="Picture 6"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8" name="Picture 7"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pic>
        <p:nvPicPr>
          <p:cNvPr id="7" name="Picture 6"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8" name="Picture 7"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432130-597D-4B32-8BD1-8A034DEB6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088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520162-4B26-4D56-B36D-E26AE1EB5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1716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2D8C76-7FA7-413C-994E-FA33B49FB6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2334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3234519" y="5172501"/>
            <a:ext cx="5909481" cy="846162"/>
          </a:xfrm>
          <a:solidFill>
            <a:srgbClr val="FFFFFF">
              <a:alpha val="50196"/>
            </a:srgbClr>
          </a:solidFill>
          <a:effectLst>
            <a:outerShdw blurRad="203200" dist="101600" dir="5400000" algn="t" rotWithShape="0">
              <a:schemeClr val="accent3">
                <a:lumMod val="50000"/>
                <a:alpha val="40000"/>
              </a:schemeClr>
            </a:outerShdw>
          </a:effectLst>
        </p:spPr>
        <p:txBody>
          <a:bodyPr/>
          <a:lstStyle>
            <a:lvl1pPr algn="r">
              <a:defRPr kumimoji="0" lang="en-US" sz="2800" b="1" i="0" u="none" strike="noStrike" kern="1200" cap="all" spc="0" normalizeH="0" baseline="0" noProof="0" dirty="0">
                <a:ln>
                  <a:noFill/>
                </a:ln>
                <a:solidFill>
                  <a:schemeClr val="accent3">
                    <a:lumMod val="50000"/>
                  </a:schemeClr>
                </a:solidFill>
                <a:effectLst/>
                <a:uLnTx/>
                <a:uFillTx/>
                <a:latin typeface="+mj-lt"/>
                <a:ea typeface="+mj-ea"/>
                <a:cs typeface="+mj-cs"/>
              </a:defRPr>
            </a:lvl1pPr>
          </a:lstStyle>
          <a:p>
            <a:r>
              <a:rPr lang="el-GR" smtClean="0"/>
              <a:t>Στυλ κύριου τίτλου</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pic>
        <p:nvPicPr>
          <p:cNvPr id="7" name="Picture 6"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9" name="Picture 8"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
        <p:nvSpPr>
          <p:cNvPr id="8" name="Rectangle 7"/>
          <p:cNvSpPr/>
          <p:nvPr userDrawn="1"/>
        </p:nvSpPr>
        <p:spPr>
          <a:xfrm>
            <a:off x="471488" y="485775"/>
            <a:ext cx="8208487" cy="423898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l-GR" dirty="0"/>
          </a:p>
        </p:txBody>
      </p:sp>
      <p:sp>
        <p:nvSpPr>
          <p:cNvPr id="11" name="Content Placeholder 3"/>
          <p:cNvSpPr>
            <a:spLocks noGrp="1"/>
          </p:cNvSpPr>
          <p:nvPr>
            <p:ph sz="half" idx="2"/>
          </p:nvPr>
        </p:nvSpPr>
        <p:spPr>
          <a:xfrm>
            <a:off x="557213" y="557213"/>
            <a:ext cx="8027229" cy="4129087"/>
          </a:xfrm>
        </p:spPr>
        <p:txBody>
          <a:bodyPr/>
          <a:lstStyle>
            <a:lvl1pPr>
              <a:defRPr sz="2400" b="0"/>
            </a:lvl1pPr>
            <a:lvl2pPr>
              <a:defRPr sz="2000" b="0"/>
            </a:lvl2pPr>
            <a:lvl3pPr>
              <a:defRPr sz="1800" b="0"/>
            </a:lvl3pPr>
            <a:lvl4pPr>
              <a:defRPr sz="1600" b="0"/>
            </a:lvl4pPr>
            <a:lvl5pPr>
              <a:defRPr sz="1600" b="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86BEEB-E172-4C1D-A1BA-804B478313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177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942F7C-C7EC-46AE-A81B-93537256E3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58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449B47-CFD6-4B60-928A-D5F21984A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1174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94A821-FBDF-4520-B35C-C3B36455A6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310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A1B92C-3755-4AE6-B998-7C2F1356AE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17785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01D4CE-AB5D-4F67-9821-A0B8B1121B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6449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38C4B2-6D8A-47B8-9A61-1DAC97FD4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815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A38E86-6925-4B3E-A8B6-2A5F996775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8682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2" name="Title 1"/>
          <p:cNvSpPr>
            <a:spLocks noGrp="1"/>
          </p:cNvSpPr>
          <p:nvPr>
            <p:ph type="title"/>
          </p:nvPr>
        </p:nvSpPr>
        <p:spPr>
          <a:xfrm>
            <a:off x="3234519" y="5172501"/>
            <a:ext cx="5909481" cy="846162"/>
          </a:xfrm>
          <a:solidFill>
            <a:srgbClr val="FFFFFF">
              <a:alpha val="50196"/>
            </a:srgbClr>
          </a:solidFill>
          <a:effectLst>
            <a:outerShdw blurRad="203200" dist="101600" dir="5400000" algn="t" rotWithShape="0">
              <a:schemeClr val="accent3">
                <a:lumMod val="50000"/>
                <a:alpha val="40000"/>
              </a:schemeClr>
            </a:outerShdw>
          </a:effectLst>
        </p:spPr>
        <p:txBody>
          <a:bodyPr/>
          <a:lstStyle>
            <a:lvl1pPr algn="r">
              <a:defRPr kumimoji="0" lang="en-US" sz="2800" b="1" i="0" u="none" strike="noStrike" kern="1200" cap="all" spc="0" normalizeH="0" baseline="0" noProof="0" dirty="0">
                <a:ln>
                  <a:noFill/>
                </a:ln>
                <a:solidFill>
                  <a:schemeClr val="accent3">
                    <a:lumMod val="50000"/>
                  </a:schemeClr>
                </a:solidFill>
                <a:effectLst/>
                <a:uLnTx/>
                <a:uFillTx/>
                <a:latin typeface="+mj-lt"/>
                <a:ea typeface="+mj-ea"/>
                <a:cs typeface="+mj-cs"/>
              </a:defRPr>
            </a:lvl1pPr>
          </a:lstStyle>
          <a:p>
            <a:r>
              <a:rPr lang="el-GR" smtClean="0"/>
              <a:t>Στυλ κύριου τίτλου</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pic>
        <p:nvPicPr>
          <p:cNvPr id="7" name="Picture 6"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9" name="Picture 8"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
        <p:nvSpPr>
          <p:cNvPr id="8" name="Rectangle 7"/>
          <p:cNvSpPr/>
          <p:nvPr userDrawn="1"/>
        </p:nvSpPr>
        <p:spPr>
          <a:xfrm>
            <a:off x="471488" y="485775"/>
            <a:ext cx="8208487" cy="423898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dirty="0"/>
          </a:p>
        </p:txBody>
      </p:sp>
      <p:sp>
        <p:nvSpPr>
          <p:cNvPr id="11" name="Content Placeholder 3"/>
          <p:cNvSpPr>
            <a:spLocks noGrp="1"/>
          </p:cNvSpPr>
          <p:nvPr>
            <p:ph sz="half" idx="2"/>
          </p:nvPr>
        </p:nvSpPr>
        <p:spPr>
          <a:xfrm>
            <a:off x="557213" y="557213"/>
            <a:ext cx="8027229" cy="4129087"/>
          </a:xfrm>
        </p:spPr>
        <p:txBody>
          <a:bodyPr/>
          <a:lstStyle>
            <a:lvl1pPr>
              <a:defRPr sz="24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pic>
        <p:nvPicPr>
          <p:cNvPr id="7" name="Picture 6"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9" name="Picture 8"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
        <p:nvSpPr>
          <p:cNvPr id="11" name="Content Placeholder 3"/>
          <p:cNvSpPr>
            <a:spLocks noGrp="1"/>
          </p:cNvSpPr>
          <p:nvPr>
            <p:ph sz="half" idx="2"/>
          </p:nvPr>
        </p:nvSpPr>
        <p:spPr>
          <a:xfrm>
            <a:off x="270609" y="286602"/>
            <a:ext cx="8504900" cy="4449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Κεφαλίδα ενότητας">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rot="19140000">
            <a:off x="921944" y="1872429"/>
            <a:ext cx="6038968" cy="1207509"/>
          </a:xfrm>
        </p:spPr>
        <p:txBody>
          <a:bodyPr bIns="9144" anchor="b"/>
          <a:lstStyle>
            <a:lvl1pPr algn="l">
              <a:defRPr kumimoji="0" lang="en-US" sz="3000" b="0" i="0" u="none" strike="noStrike" kern="1200" cap="all" spc="0" normalizeH="0" baseline="0" noProof="0" dirty="0" smtClean="0">
                <a:ln>
                  <a:noFill/>
                </a:ln>
                <a:solidFill>
                  <a:schemeClr val="accent3">
                    <a:lumMod val="50000"/>
                  </a:schemeClr>
                </a:solidFill>
                <a:effectLst>
                  <a:outerShdw blurRad="38100" dist="38100" dir="2700000" algn="tl">
                    <a:srgbClr val="000000">
                      <a:alpha val="43137"/>
                    </a:srgbClr>
                  </a:outerShdw>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mtClean="0"/>
              <a:t>Στυλ κύριου τίτλου</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pic>
        <p:nvPicPr>
          <p:cNvPr id="9" name="Picture 8" descr="dschool.png"/>
          <p:cNvPicPr>
            <a:picLocks noChangeAspect="1"/>
          </p:cNvPicPr>
          <p:nvPr userDrawn="1"/>
        </p:nvPicPr>
        <p:blipFill>
          <a:blip r:embed="rId2"/>
          <a:stretch>
            <a:fillRect/>
          </a:stretch>
        </p:blipFill>
        <p:spPr>
          <a:xfrm>
            <a:off x="0" y="3852278"/>
            <a:ext cx="1501067" cy="1909614"/>
          </a:xfrm>
          <a:prstGeom prst="rect">
            <a:avLst/>
          </a:prstGeom>
          <a:ln>
            <a:noFill/>
          </a:ln>
          <a:effectLst>
            <a:outerShdw blurRad="292100" dist="139700" dir="2700000" algn="tl" rotWithShape="0">
              <a:srgbClr val="333333">
                <a:alpha val="65000"/>
              </a:srgbClr>
            </a:outerShdw>
          </a:effectLst>
        </p:spPr>
      </p:pic>
      <p:pic>
        <p:nvPicPr>
          <p:cNvPr id="10" name="Picture 9" descr="iparticipate.png"/>
          <p:cNvPicPr>
            <a:picLocks noChangeAspect="1"/>
          </p:cNvPicPr>
          <p:nvPr userDrawn="1"/>
        </p:nvPicPr>
        <p:blipFill>
          <a:blip r:embed="rId3"/>
          <a:stretch>
            <a:fillRect/>
          </a:stretch>
        </p:blipFill>
        <p:spPr>
          <a:xfrm>
            <a:off x="1032803" y="5682761"/>
            <a:ext cx="1676400" cy="838200"/>
          </a:xfrm>
          <a:prstGeom prst="rect">
            <a:avLst/>
          </a:prstGeom>
          <a:effectLst>
            <a:innerShdw blurRad="114300">
              <a:prstClr val="black"/>
            </a:inn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mall photo contain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pic>
        <p:nvPicPr>
          <p:cNvPr id="11" name="Picture 10"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12" name="Picture 11"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
        <p:nvSpPr>
          <p:cNvPr id="13" name="Content Placeholder 2"/>
          <p:cNvSpPr>
            <a:spLocks noGrp="1"/>
          </p:cNvSpPr>
          <p:nvPr>
            <p:ph sz="half" idx="13"/>
          </p:nvPr>
        </p:nvSpPr>
        <p:spPr>
          <a:xfrm>
            <a:off x="290686" y="191072"/>
            <a:ext cx="4185769" cy="263401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4" name="Content Placeholder 2"/>
          <p:cNvSpPr>
            <a:spLocks noGrp="1"/>
          </p:cNvSpPr>
          <p:nvPr>
            <p:ph sz="half" idx="14"/>
          </p:nvPr>
        </p:nvSpPr>
        <p:spPr>
          <a:xfrm>
            <a:off x="4537414" y="3018433"/>
            <a:ext cx="4185769" cy="263401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_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
        <p:nvSpPr>
          <p:cNvPr id="8" name="Title 7"/>
          <p:cNvSpPr>
            <a:spLocks noGrp="1"/>
          </p:cNvSpPr>
          <p:nvPr>
            <p:ph type="title"/>
          </p:nvPr>
        </p:nvSpPr>
        <p:spPr/>
        <p:txBody>
          <a:bodyPr/>
          <a:lstStyle/>
          <a:p>
            <a:r>
              <a:rPr lang="el-GR" smtClean="0"/>
              <a:t>Στυλ κύριου τίτλου</a:t>
            </a:r>
            <a:endParaRPr lang="en-US"/>
          </a:p>
        </p:txBody>
      </p:sp>
      <p:pic>
        <p:nvPicPr>
          <p:cNvPr id="9" name="Picture 8"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10" name="Picture 9"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l-GR" smtClean="0"/>
              <a:t>Στυλ υποδείγματος κειμένου</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l-GR" smtClean="0"/>
              <a:t>Στυλ υποδείγματος κειμένου</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dirty="0"/>
          </a:p>
        </p:txBody>
      </p:sp>
      <p:pic>
        <p:nvPicPr>
          <p:cNvPr id="10" name="Picture 9"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11" name="Picture 10"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3138984" y="5172501"/>
            <a:ext cx="6005015" cy="873457"/>
          </a:xfrm>
          <a:solidFill>
            <a:srgbClr val="FFFFFF">
              <a:alpha val="50196"/>
            </a:srgbClr>
          </a:solidFill>
          <a:effectLst>
            <a:outerShdw blurRad="203200" dist="114300" dir="5400000" algn="t" rotWithShape="0">
              <a:schemeClr val="accent3">
                <a:lumMod val="50000"/>
                <a:alpha val="40000"/>
              </a:schemeClr>
            </a:outerShdw>
          </a:effectLst>
        </p:spPr>
        <p:txBody>
          <a:bodyPr/>
          <a:lstStyle>
            <a:lvl1pPr algn="r">
              <a:defRPr lang="en-US" sz="2800" b="1" kern="1200" cap="all" baseline="0" dirty="0">
                <a:solidFill>
                  <a:schemeClr val="accent3">
                    <a:lumMod val="50000"/>
                  </a:schemeClr>
                </a:solidFill>
                <a:latin typeface="+mj-lt"/>
                <a:ea typeface="+mj-ea"/>
                <a:cs typeface="+mj-cs"/>
              </a:defRPr>
            </a:lvl1pPr>
          </a:lstStyle>
          <a:p>
            <a:r>
              <a:rPr lang="el-GR" smtClean="0"/>
              <a:t>Στυλ κύριου τίτλου</a:t>
            </a:r>
            <a:endParaRPr lang="en-US" dirty="0"/>
          </a:p>
        </p:txBody>
      </p:sp>
      <p:sp>
        <p:nvSpPr>
          <p:cNvPr id="4" name="Content Placeholder 3"/>
          <p:cNvSpPr>
            <a:spLocks noGrp="1"/>
          </p:cNvSpPr>
          <p:nvPr>
            <p:ph sz="half" idx="2"/>
          </p:nvPr>
        </p:nvSpPr>
        <p:spPr>
          <a:xfrm>
            <a:off x="600782" y="1004643"/>
            <a:ext cx="1842163" cy="18056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p:txBody>
      </p:sp>
      <p:sp>
        <p:nvSpPr>
          <p:cNvPr id="6" name="Content Placeholder 5"/>
          <p:cNvSpPr>
            <a:spLocks noGrp="1"/>
          </p:cNvSpPr>
          <p:nvPr>
            <p:ph sz="quarter" idx="4"/>
          </p:nvPr>
        </p:nvSpPr>
        <p:spPr>
          <a:xfrm>
            <a:off x="2688609" y="995138"/>
            <a:ext cx="5950424" cy="18151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dirty="0"/>
          </a:p>
        </p:txBody>
      </p:sp>
      <p:sp>
        <p:nvSpPr>
          <p:cNvPr id="10" name="Content Placeholder 3"/>
          <p:cNvSpPr>
            <a:spLocks noGrp="1"/>
          </p:cNvSpPr>
          <p:nvPr>
            <p:ph sz="half" idx="13"/>
          </p:nvPr>
        </p:nvSpPr>
        <p:spPr>
          <a:xfrm>
            <a:off x="630350" y="3217855"/>
            <a:ext cx="1842163" cy="16964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p:txBody>
      </p:sp>
      <p:sp>
        <p:nvSpPr>
          <p:cNvPr id="11" name="Content Placeholder 5"/>
          <p:cNvSpPr>
            <a:spLocks noGrp="1"/>
          </p:cNvSpPr>
          <p:nvPr>
            <p:ph sz="quarter" idx="14"/>
          </p:nvPr>
        </p:nvSpPr>
        <p:spPr>
          <a:xfrm>
            <a:off x="2704531" y="3194702"/>
            <a:ext cx="5961797" cy="17446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pic>
        <p:nvPicPr>
          <p:cNvPr id="12" name="Picture 11" descr="dschool.png"/>
          <p:cNvPicPr>
            <a:picLocks noChangeAspect="1"/>
          </p:cNvPicPr>
          <p:nvPr userDrawn="1"/>
        </p:nvPicPr>
        <p:blipFill>
          <a:blip r:embed="rId2"/>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13" name="Picture 12" descr="iparticipate.png"/>
          <p:cNvPicPr>
            <a:picLocks noChangeAspect="1"/>
          </p:cNvPicPr>
          <p:nvPr userDrawn="1"/>
        </p:nvPicPr>
        <p:blipFill>
          <a:blip r:embed="rId3"/>
          <a:stretch>
            <a:fillRect/>
          </a:stretch>
        </p:blipFill>
        <p:spPr>
          <a:xfrm>
            <a:off x="484151" y="6144071"/>
            <a:ext cx="1372772" cy="686386"/>
          </a:xfrm>
          <a:prstGeom prst="rect">
            <a:avLst/>
          </a:prstGeom>
          <a:effectLst>
            <a:innerShdw blurRad="114300">
              <a:prstClr val="black"/>
            </a:innerShdw>
          </a:effectLst>
        </p:spPr>
      </p:pic>
      <p:sp>
        <p:nvSpPr>
          <p:cNvPr id="7" name="TextBox 6"/>
          <p:cNvSpPr txBox="1"/>
          <p:nvPr userDrawn="1"/>
        </p:nvSpPr>
        <p:spPr>
          <a:xfrm>
            <a:off x="942539" y="309093"/>
            <a:ext cx="7351455" cy="369332"/>
          </a:xfrm>
          <a:prstGeom prst="rect">
            <a:avLst/>
          </a:prstGeom>
          <a:noFill/>
        </p:spPr>
        <p:txBody>
          <a:bodyPr wrap="square" rtlCol="0">
            <a:spAutoFit/>
          </a:bodyPr>
          <a:lstStyle/>
          <a:p>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pic>
        <p:nvPicPr>
          <p:cNvPr id="9" name="Picture 8" descr="dschool.png"/>
          <p:cNvPicPr>
            <a:picLocks noChangeAspect="1"/>
          </p:cNvPicPr>
          <p:nvPr/>
        </p:nvPicPr>
        <p:blipFill>
          <a:blip r:embed="rId18"/>
          <a:stretch>
            <a:fillRect/>
          </a:stretch>
        </p:blipFill>
        <p:spPr>
          <a:xfrm>
            <a:off x="112545" y="5071764"/>
            <a:ext cx="829994" cy="1055895"/>
          </a:xfrm>
          <a:prstGeom prst="rect">
            <a:avLst/>
          </a:prstGeom>
          <a:ln>
            <a:noFill/>
          </a:ln>
          <a:effectLst>
            <a:outerShdw blurRad="292100" dist="139700" dir="2700000" algn="tl" rotWithShape="0">
              <a:srgbClr val="333333">
                <a:alpha val="65000"/>
              </a:srgbClr>
            </a:outerShdw>
          </a:effectLst>
        </p:spPr>
      </p:pic>
      <p:pic>
        <p:nvPicPr>
          <p:cNvPr id="10" name="Picture 9" descr="iparticipate.png"/>
          <p:cNvPicPr>
            <a:picLocks noChangeAspect="1"/>
          </p:cNvPicPr>
          <p:nvPr/>
        </p:nvPicPr>
        <p:blipFill>
          <a:blip r:embed="rId19"/>
          <a:stretch>
            <a:fillRect/>
          </a:stretch>
        </p:blipFill>
        <p:spPr>
          <a:xfrm>
            <a:off x="484151" y="6144071"/>
            <a:ext cx="1372772" cy="686386"/>
          </a:xfrm>
          <a:prstGeom prst="rect">
            <a:avLst/>
          </a:prstGeom>
          <a:effectLst>
            <a:innerShdw blurRad="114300">
              <a:prstClr val="black"/>
            </a:innerShdw>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2" r:id="rId4"/>
    <p:sldLayoutId id="2147483651" r:id="rId5"/>
    <p:sldLayoutId id="2147483661" r:id="rId6"/>
    <p:sldLayoutId id="2147483652" r:id="rId7"/>
    <p:sldLayoutId id="2147483653" r:id="rId8"/>
    <p:sldLayoutId id="2147483663" r:id="rId9"/>
    <p:sldLayoutId id="2147483660" r:id="rId10"/>
    <p:sldLayoutId id="2147483665" r:id="rId11"/>
    <p:sldLayoutId id="2147483654" r:id="rId12"/>
    <p:sldLayoutId id="2147483656" r:id="rId13"/>
    <p:sldLayoutId id="2147483657" r:id="rId14"/>
    <p:sldLayoutId id="2147483658" r:id="rId15"/>
    <p:sldLayoutId id="2147483659" r:id="rId16"/>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6600"/>
            </a:gs>
            <a:gs pos="0">
              <a:srgbClr val="003300"/>
            </a:gs>
            <a:gs pos="100000">
              <a:srgbClr val="156B13"/>
            </a:gs>
          </a:gsLst>
          <a:lin ang="27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smtClean="0">
                <a:solidFill>
                  <a:schemeClr val="tx1"/>
                </a:solidFill>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chemeClr val="tx1"/>
                </a:solidFill>
              </a:defRPr>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solidFill>
                  <a:schemeClr val="tx1"/>
                </a:solidFill>
              </a:defRPr>
            </a:lvl1pPr>
          </a:lstStyle>
          <a:p>
            <a:pPr fontAlgn="base">
              <a:spcBef>
                <a:spcPct val="0"/>
              </a:spcBef>
              <a:spcAft>
                <a:spcPct val="0"/>
              </a:spcAft>
              <a:defRPr/>
            </a:pPr>
            <a:fld id="{BF2243CE-FE92-4A8F-984A-C64AE2D254D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2430274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photodentro.edu.gr/v/item/ds/8521/1293" TargetMode="External"/><Relationship Id="rId3" Type="http://schemas.openxmlformats.org/officeDocument/2006/relationships/hyperlink" Target="http://photodentro.edu.gr/v/item/ugc/8525/1046" TargetMode="External"/><Relationship Id="rId7" Type="http://schemas.openxmlformats.org/officeDocument/2006/relationships/hyperlink" Target="http://photodentro.edu.gr/ugc/r/8525/1040" TargetMode="External"/><Relationship Id="rId2" Type="http://schemas.openxmlformats.org/officeDocument/2006/relationships/hyperlink" Target="http://photodentro.edu.gr/v/item/ugc/8525/1054" TargetMode="External"/><Relationship Id="rId1" Type="http://schemas.openxmlformats.org/officeDocument/2006/relationships/slideLayout" Target="../slideLayouts/slideLayout9.xml"/><Relationship Id="rId6" Type="http://schemas.openxmlformats.org/officeDocument/2006/relationships/hyperlink" Target="http://photodentro.edu.gr/ugc/r/8525/1039" TargetMode="External"/><Relationship Id="rId5" Type="http://schemas.openxmlformats.org/officeDocument/2006/relationships/hyperlink" Target="http://photodentro.edu.gr/ugc/r/8525/1038" TargetMode="External"/><Relationship Id="rId4" Type="http://schemas.openxmlformats.org/officeDocument/2006/relationships/hyperlink" Target="http://photodentro.edu.gr/v/item/ugc/8525/1055" TargetMode="External"/><Relationship Id="rId9"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photodentro.edu.gr/lor/r/8521/4922" TargetMode="External"/><Relationship Id="rId7" Type="http://schemas.openxmlformats.org/officeDocument/2006/relationships/image" Target="../media/image8.emf"/><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package" Target="../embeddings/Microsoft_Word_Document1.docx"/><Relationship Id="rId5" Type="http://schemas.openxmlformats.org/officeDocument/2006/relationships/image" Target="../media/image9.jpg"/><Relationship Id="rId4" Type="http://schemas.openxmlformats.org/officeDocument/2006/relationships/hyperlink" Target="http://photodentro.edu.gr/ugc/r/8525/104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hyperlink" Target="http://photodentro.edu.gr/ugc/r/8525/1038" TargetMode="Externa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hyperlink" Target="https://www.youtube.com/watch?v=Pn98TvNL9sM" TargetMode="External"/><Relationship Id="rId1" Type="http://schemas.openxmlformats.org/officeDocument/2006/relationships/slideLayout" Target="../slideLayouts/slideLayout3.xml"/><Relationship Id="rId6" Type="http://schemas.openxmlformats.org/officeDocument/2006/relationships/hyperlink" Target="https://www.youtube.com/watch?v=GedECtZb4NI&amp;t=26s" TargetMode="External"/><Relationship Id="rId5" Type="http://schemas.openxmlformats.org/officeDocument/2006/relationships/image" Target="../media/image12.png"/><Relationship Id="rId10" Type="http://schemas.openxmlformats.org/officeDocument/2006/relationships/hyperlink" Target="http://photodentro.edu.gr/ugc/r/8525/1040" TargetMode="External"/><Relationship Id="rId4" Type="http://schemas.openxmlformats.org/officeDocument/2006/relationships/hyperlink" Target="https://www.youtube.com/watch?v=2v0n1S8J5FM" TargetMode="External"/><Relationship Id="rId9" Type="http://schemas.openxmlformats.org/officeDocument/2006/relationships/hyperlink" Target="http://photodentro.edu.gr/ugc/r/8525/1039"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photodentro.edu.gr/v/item/ugc/8525/1054"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9.gif"/><Relationship Id="rId5" Type="http://schemas.openxmlformats.org/officeDocument/2006/relationships/image" Target="../media/image38.jpg"/><Relationship Id="rId4" Type="http://schemas.openxmlformats.org/officeDocument/2006/relationships/hyperlink" Target="mailto:https://www.youtube.com/watch?v=AQGqlPyHSP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hyperlink" Target="http://photodentro.edu.gr/ugc/r/8525/1039" TargetMode="External"/><Relationship Id="rId5" Type="http://schemas.openxmlformats.org/officeDocument/2006/relationships/hyperlink" Target="http://photodentro.edu.gr/ugc/r/8525/1038" TargetMode="Externa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hyperlink" Target="mailto:https://www.youtube.com/watch?v=AQGqlPyHSP0" TargetMode="External"/><Relationship Id="rId5" Type="http://schemas.openxmlformats.org/officeDocument/2006/relationships/image" Target="../media/image46.jpe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hyperlink" Target="http://photodentro.edu.gr/v/item/ugc/8525/1056" TargetMode="External"/><Relationship Id="rId4" Type="http://schemas.openxmlformats.org/officeDocument/2006/relationships/image" Target="../media/image53.png"/><Relationship Id="rId9" Type="http://schemas.openxmlformats.org/officeDocument/2006/relationships/hyperlink" Target="http://photodentro.edu.gr/v/item/ugc/8525/1055"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photodentro.edu.gr/v/item/ugc/8525/1054" TargetMode="External"/><Relationship Id="rId7" Type="http://schemas.openxmlformats.org/officeDocument/2006/relationships/hyperlink" Target="http://photodentro.edu.gr/v/item/ugc/8525/1056"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hyperlink" Target="http://photodentro.edu.gr/v/item/ugc/8525/1055" TargetMode="External"/><Relationship Id="rId5" Type="http://schemas.openxmlformats.org/officeDocument/2006/relationships/hyperlink" Target="http://photodentro.edu.gr/ugc/r/8525/1040" TargetMode="External"/><Relationship Id="rId4" Type="http://schemas.openxmlformats.org/officeDocument/2006/relationships/hyperlink" Target="http://photodentro.edu.gr/v/item/ds/8521/492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353247" y="4186238"/>
            <a:ext cx="4290686" cy="141446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l-GR" dirty="0"/>
          </a:p>
        </p:txBody>
      </p:sp>
      <p:sp>
        <p:nvSpPr>
          <p:cNvPr id="2" name="Title 1"/>
          <p:cNvSpPr>
            <a:spLocks noGrp="1"/>
          </p:cNvSpPr>
          <p:nvPr>
            <p:ph type="ctrTitle"/>
          </p:nvPr>
        </p:nvSpPr>
        <p:spPr>
          <a:xfrm>
            <a:off x="211858" y="147485"/>
            <a:ext cx="7324567" cy="1951414"/>
          </a:xfrm>
        </p:spPr>
        <p:txBody>
          <a:bodyPr/>
          <a:lstStyle/>
          <a:p>
            <a:r>
              <a:rPr lang="el-GR" sz="4200" dirty="0"/>
              <a:t>Η </a:t>
            </a:r>
            <a:r>
              <a:rPr lang="el-GR" sz="4200" dirty="0" smtClean="0"/>
              <a:t> </a:t>
            </a:r>
            <a:r>
              <a:rPr lang="el-GR" sz="4200" dirty="0" err="1" smtClean="0"/>
              <a:t>φΩΤοσυνθεση</a:t>
            </a:r>
            <a:r>
              <a:rPr lang="el-GR" sz="4200" dirty="0" smtClean="0"/>
              <a:t> … </a:t>
            </a:r>
            <a:r>
              <a:rPr lang="el-GR" sz="4200" dirty="0" err="1" smtClean="0"/>
              <a:t>αλλιωσ</a:t>
            </a:r>
            <a:r>
              <a:rPr lang="el-GR" sz="4200" dirty="0" smtClean="0"/>
              <a:t> ;</a:t>
            </a:r>
            <a:endParaRPr lang="en-US" sz="4200" cap="none" dirty="0"/>
          </a:p>
        </p:txBody>
      </p:sp>
      <p:sp>
        <p:nvSpPr>
          <p:cNvPr id="8" name="TextBox 7"/>
          <p:cNvSpPr txBox="1"/>
          <p:nvPr/>
        </p:nvSpPr>
        <p:spPr>
          <a:xfrm>
            <a:off x="4353248" y="4659004"/>
            <a:ext cx="4462506" cy="830997"/>
          </a:xfrm>
          <a:prstGeom prst="rect">
            <a:avLst/>
          </a:prstGeom>
          <a:noFill/>
        </p:spPr>
        <p:txBody>
          <a:bodyPr wrap="square" rtlCol="0">
            <a:spAutoFit/>
          </a:bodyPr>
          <a:lstStyle/>
          <a:p>
            <a:r>
              <a:rPr lang="el-GR" sz="1600" dirty="0">
                <a:solidFill>
                  <a:schemeClr val="bg2">
                    <a:lumMod val="10000"/>
                  </a:schemeClr>
                </a:solidFill>
              </a:rPr>
              <a:t>Νικόλαος </a:t>
            </a:r>
            <a:r>
              <a:rPr lang="el-GR" sz="1600" dirty="0" smtClean="0">
                <a:solidFill>
                  <a:schemeClr val="bg2">
                    <a:lumMod val="10000"/>
                  </a:schemeClr>
                </a:solidFill>
              </a:rPr>
              <a:t>Ιωάννου – Φυσικός - Ε.Κ.Φ.Ε. Πιερίας</a:t>
            </a:r>
            <a:endParaRPr lang="el-GR" sz="1600" dirty="0">
              <a:solidFill>
                <a:schemeClr val="bg2">
                  <a:lumMod val="10000"/>
                </a:schemeClr>
              </a:solidFill>
            </a:endParaRPr>
          </a:p>
          <a:p>
            <a:r>
              <a:rPr lang="el-GR" sz="1600" dirty="0">
                <a:solidFill>
                  <a:schemeClr val="bg2">
                    <a:lumMod val="10000"/>
                  </a:schemeClr>
                </a:solidFill>
              </a:rPr>
              <a:t>Ελένη </a:t>
            </a:r>
            <a:r>
              <a:rPr lang="el-GR" sz="1600" dirty="0" smtClean="0">
                <a:solidFill>
                  <a:schemeClr val="bg2">
                    <a:lumMod val="10000"/>
                  </a:schemeClr>
                </a:solidFill>
              </a:rPr>
              <a:t>Παλούμπα – Χημικός - Ε.Κ.Φ.Ε. Λακωνίας</a:t>
            </a:r>
            <a:endParaRPr lang="el-GR" sz="1600" dirty="0">
              <a:solidFill>
                <a:schemeClr val="bg2">
                  <a:lumMod val="10000"/>
                </a:schemeClr>
              </a:solidFill>
            </a:endParaRPr>
          </a:p>
          <a:p>
            <a:endParaRPr lang="el-GR" sz="1600" dirty="0"/>
          </a:p>
        </p:txBody>
      </p:sp>
      <p:sp>
        <p:nvSpPr>
          <p:cNvPr id="18" name="Subtitle 2"/>
          <p:cNvSpPr txBox="1">
            <a:spLocks/>
          </p:cNvSpPr>
          <p:nvPr/>
        </p:nvSpPr>
        <p:spPr>
          <a:xfrm>
            <a:off x="3974123" y="6175927"/>
            <a:ext cx="5169877" cy="382042"/>
          </a:xfrm>
          <a:prstGeom prst="rect">
            <a:avLst/>
          </a:prstGeom>
        </p:spPr>
        <p:txBody>
          <a:bodyPr vert="horz" lIns="91440" tIns="9144" rIns="91440" bIns="45720" rtlCol="0">
            <a:normAutofit/>
          </a:bodyPr>
          <a:lstStyle/>
          <a:p>
            <a:pPr marL="0" marR="0" lvl="0" indent="0" algn="r" defTabSz="914400" rtl="0" eaLnBrk="1" fontAlgn="auto" latinLnBrk="0" hangingPunct="1">
              <a:lnSpc>
                <a:spcPct val="100000"/>
              </a:lnSpc>
              <a:spcBef>
                <a:spcPts val="800"/>
              </a:spcBef>
              <a:spcAft>
                <a:spcPts val="0"/>
              </a:spcAft>
              <a:buClrTx/>
              <a:buSzTx/>
              <a:buFont typeface="Arial" pitchFamily="34" charset="0"/>
              <a:buNone/>
              <a:tabLst/>
              <a:defRPr/>
            </a:pPr>
            <a:r>
              <a:rPr lang="el-GR" sz="1400" cap="all" spc="400" dirty="0" err="1" smtClean="0">
                <a:solidFill>
                  <a:schemeClr val="accent3">
                    <a:lumMod val="50000"/>
                  </a:schemeClr>
                </a:solidFill>
                <a:ea typeface="+mj-ea"/>
                <a:cs typeface="Tunga" pitchFamily="2"/>
              </a:rPr>
              <a:t>Κατερινη</a:t>
            </a:r>
            <a:r>
              <a:rPr lang="el-GR" sz="1400" cap="all" spc="400" dirty="0" smtClean="0">
                <a:solidFill>
                  <a:schemeClr val="accent3">
                    <a:lumMod val="50000"/>
                  </a:schemeClr>
                </a:solidFill>
                <a:ea typeface="+mj-ea"/>
                <a:cs typeface="Tunga" pitchFamily="2"/>
              </a:rPr>
              <a:t> &amp; </a:t>
            </a:r>
            <a:r>
              <a:rPr lang="el-GR" sz="1400" cap="all" spc="400" dirty="0" err="1" smtClean="0">
                <a:solidFill>
                  <a:schemeClr val="accent3">
                    <a:lumMod val="50000"/>
                  </a:schemeClr>
                </a:solidFill>
                <a:ea typeface="+mj-ea"/>
                <a:cs typeface="Tunga" pitchFamily="2"/>
              </a:rPr>
              <a:t>σπαρτη</a:t>
            </a:r>
            <a:r>
              <a:rPr lang="el-GR" sz="1400" cap="all" spc="400" dirty="0" smtClean="0">
                <a:solidFill>
                  <a:schemeClr val="accent3">
                    <a:lumMod val="50000"/>
                  </a:schemeClr>
                </a:solidFill>
                <a:ea typeface="+mj-ea"/>
                <a:cs typeface="Tunga" pitchFamily="2"/>
              </a:rPr>
              <a:t> / </a:t>
            </a:r>
            <a:r>
              <a:rPr lang="el-GR" sz="1400" cap="all" spc="400" dirty="0" err="1" smtClean="0">
                <a:solidFill>
                  <a:schemeClr val="accent3">
                    <a:lumMod val="50000"/>
                  </a:schemeClr>
                </a:solidFill>
                <a:ea typeface="+mj-ea"/>
                <a:cs typeface="Tunga" pitchFamily="2"/>
              </a:rPr>
              <a:t>οκτωβριοσ</a:t>
            </a:r>
            <a:r>
              <a:rPr lang="el-GR" sz="1400" cap="all" spc="400" dirty="0" smtClean="0">
                <a:solidFill>
                  <a:schemeClr val="accent3">
                    <a:lumMod val="50000"/>
                  </a:schemeClr>
                </a:solidFill>
                <a:ea typeface="+mj-ea"/>
                <a:cs typeface="Tunga" pitchFamily="2"/>
              </a:rPr>
              <a:t> 2018</a:t>
            </a:r>
            <a:endParaRPr kumimoji="0" lang="en-US" sz="1400" b="0" i="0" u="none" strike="noStrike" kern="1200" cap="all" spc="400" normalizeH="0" baseline="0" noProof="0" dirty="0">
              <a:ln>
                <a:noFill/>
              </a:ln>
              <a:solidFill>
                <a:schemeClr val="accent3">
                  <a:lumMod val="50000"/>
                </a:schemeClr>
              </a:solidFill>
              <a:effectLst/>
              <a:uLnTx/>
              <a:uFillTx/>
              <a:ea typeface="+mj-ea"/>
              <a:cs typeface="Tunga" pitchFamily="2"/>
            </a:endParaRPr>
          </a:p>
        </p:txBody>
      </p:sp>
      <p:sp>
        <p:nvSpPr>
          <p:cNvPr id="20" name="Rectangle 19"/>
          <p:cNvSpPr/>
          <p:nvPr/>
        </p:nvSpPr>
        <p:spPr>
          <a:xfrm>
            <a:off x="4880785" y="4247657"/>
            <a:ext cx="2239074" cy="400110"/>
          </a:xfrm>
          <a:prstGeom prst="rect">
            <a:avLst/>
          </a:prstGeom>
        </p:spPr>
        <p:txBody>
          <a:bodyPr wrap="none">
            <a:spAutoFit/>
          </a:bodyPr>
          <a:lstStyle/>
          <a:p>
            <a:r>
              <a:rPr lang="el-GR" sz="2000" dirty="0" smtClean="0">
                <a:solidFill>
                  <a:schemeClr val="bg2">
                    <a:lumMod val="10000"/>
                  </a:schemeClr>
                </a:solidFill>
              </a:rPr>
              <a:t>Ομάδα  ανάπτυξης</a:t>
            </a:r>
          </a:p>
        </p:txBody>
      </p:sp>
      <p:sp>
        <p:nvSpPr>
          <p:cNvPr id="21" name="Subtitle 20"/>
          <p:cNvSpPr>
            <a:spLocks noGrp="1"/>
          </p:cNvSpPr>
          <p:nvPr>
            <p:ph type="subTitle" idx="4294967295"/>
          </p:nvPr>
        </p:nvSpPr>
        <p:spPr>
          <a:xfrm>
            <a:off x="246922" y="2293414"/>
            <a:ext cx="8768124" cy="930432"/>
          </a:xfrm>
        </p:spPr>
        <p:txBody>
          <a:bodyPr>
            <a:noAutofit/>
          </a:bodyPr>
          <a:lstStyle/>
          <a:p>
            <a:r>
              <a:rPr lang="el-GR" sz="2400" b="0" dirty="0" smtClean="0">
                <a:solidFill>
                  <a:schemeClr val="accent2">
                    <a:lumMod val="75000"/>
                  </a:schemeClr>
                </a:solidFill>
                <a:effectLst>
                  <a:outerShdw blurRad="38100" dist="38100" dir="2700000" algn="tl">
                    <a:srgbClr val="000000">
                      <a:alpha val="43137"/>
                    </a:srgbClr>
                  </a:outerShdw>
                </a:effectLst>
              </a:rPr>
              <a:t>Εργαστηριακά Κέντρα Φυσικών Επιστημών Πιερίας &amp; Λακωνίας</a:t>
            </a:r>
          </a:p>
          <a:p>
            <a:pPr algn="ctr"/>
            <a:r>
              <a:rPr lang="el-GR" sz="2400" b="0" dirty="0" smtClean="0">
                <a:solidFill>
                  <a:schemeClr val="accent2">
                    <a:lumMod val="75000"/>
                  </a:schemeClr>
                </a:solidFill>
                <a:effectLst>
                  <a:outerShdw blurRad="38100" dist="38100" dir="2700000" algn="tl">
                    <a:srgbClr val="000000">
                      <a:alpha val="43137"/>
                    </a:srgbClr>
                  </a:outerShdw>
                </a:effectLst>
              </a:rPr>
              <a:t>(3</a:t>
            </a:r>
            <a:r>
              <a:rPr lang="el-GR" sz="2400" b="0" baseline="30000" dirty="0" smtClean="0">
                <a:solidFill>
                  <a:schemeClr val="accent2">
                    <a:lumMod val="75000"/>
                  </a:schemeClr>
                </a:solidFill>
                <a:effectLst>
                  <a:outerShdw blurRad="38100" dist="38100" dir="2700000" algn="tl">
                    <a:srgbClr val="000000">
                      <a:alpha val="43137"/>
                    </a:srgbClr>
                  </a:outerShdw>
                </a:effectLst>
              </a:rPr>
              <a:t>ο</a:t>
            </a:r>
            <a:r>
              <a:rPr lang="el-GR" sz="2400" b="0" dirty="0" smtClean="0">
                <a:solidFill>
                  <a:schemeClr val="accent2">
                    <a:lumMod val="75000"/>
                  </a:schemeClr>
                </a:solidFill>
                <a:effectLst>
                  <a:outerShdw blurRad="38100" dist="38100" dir="2700000" algn="tl">
                    <a:srgbClr val="000000">
                      <a:alpha val="43137"/>
                    </a:srgbClr>
                  </a:outerShdw>
                </a:effectLst>
              </a:rPr>
              <a:t>  Γενικό  Λύκειο  Σπάρτης)</a:t>
            </a:r>
          </a:p>
        </p:txBody>
      </p:sp>
      <p:pic>
        <p:nvPicPr>
          <p:cNvPr id="9" name="Εικόνα 8" descr="C:\Users\ELENA\Desktop\ΕΚΦΕ 2016-2017\ΛΟΓΟΤΥΠΟ - 1.jpg"/>
          <p:cNvPicPr/>
          <p:nvPr/>
        </p:nvPicPr>
        <p:blipFill rotWithShape="1">
          <a:blip r:embed="rId3" cstate="print">
            <a:extLst>
              <a:ext uri="{28A0092B-C50C-407E-A947-70E740481C1C}">
                <a14:useLocalDpi xmlns:a14="http://schemas.microsoft.com/office/drawing/2010/main" val="0"/>
              </a:ext>
            </a:extLst>
          </a:blip>
          <a:srcRect l="816" t="150" r="816" b="150"/>
          <a:stretch/>
        </p:blipFill>
        <p:spPr bwMode="auto">
          <a:xfrm>
            <a:off x="2717856" y="5072153"/>
            <a:ext cx="1626638" cy="1120926"/>
          </a:xfrm>
          <a:prstGeom prst="rect">
            <a:avLst/>
          </a:prstGeom>
        </p:spPr>
      </p:pic>
      <p:pic>
        <p:nvPicPr>
          <p:cNvPr id="10" name="Εικόνα 9"/>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125" t="-671" r="-125" b="-671"/>
          <a:stretch/>
        </p:blipFill>
        <p:spPr>
          <a:xfrm>
            <a:off x="2717857" y="3780260"/>
            <a:ext cx="1635390" cy="1254024"/>
          </a:xfrm>
          <a:prstGeom prst="rect">
            <a:avLst/>
          </a:prstGeom>
        </p:spPr>
      </p:pic>
    </p:spTree>
    <p:extLst>
      <p:ext uri="{BB962C8B-B14F-4D97-AF65-F5344CB8AC3E}">
        <p14:creationId xmlns:p14="http://schemas.microsoft.com/office/powerpoint/2010/main" val="3391112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sz="2400" dirty="0"/>
              <a:t>ΣΤΟΙΧΕΙΑ ΠΡΑΓΜΑΤΟΠΟΙΗΣΗΣ </a:t>
            </a:r>
            <a:br>
              <a:rPr lang="el-GR" sz="2400" dirty="0"/>
            </a:br>
            <a:r>
              <a:rPr lang="el-GR" sz="2400" dirty="0"/>
              <a:t>ΤΗΣ </a:t>
            </a:r>
            <a:r>
              <a:rPr lang="el-GR" sz="2400" dirty="0" err="1"/>
              <a:t>ανοιχτησ</a:t>
            </a:r>
            <a:r>
              <a:rPr lang="el-GR" sz="2400" dirty="0"/>
              <a:t> </a:t>
            </a:r>
            <a:r>
              <a:rPr lang="el-GR" sz="2400" dirty="0" err="1"/>
              <a:t>εκπαιδευτικησ</a:t>
            </a:r>
            <a:r>
              <a:rPr lang="el-GR" sz="2400" dirty="0"/>
              <a:t> ΠΡΑΚΤΙΚΗΣ </a:t>
            </a:r>
          </a:p>
        </p:txBody>
      </p:sp>
      <p:sp>
        <p:nvSpPr>
          <p:cNvPr id="9" name="Content Placeholder 8"/>
          <p:cNvSpPr>
            <a:spLocks noGrp="1"/>
          </p:cNvSpPr>
          <p:nvPr>
            <p:ph sz="half" idx="2"/>
          </p:nvPr>
        </p:nvSpPr>
        <p:spPr>
          <a:xfrm>
            <a:off x="422031" y="463429"/>
            <a:ext cx="3974123" cy="4249248"/>
          </a:xfrm>
        </p:spPr>
        <p:txBody>
          <a:bodyPr>
            <a:normAutofit fontScale="25000" lnSpcReduction="20000"/>
          </a:bodyPr>
          <a:lstStyle/>
          <a:p>
            <a:pPr>
              <a:spcBef>
                <a:spcPts val="600"/>
              </a:spcBef>
            </a:pPr>
            <a:r>
              <a:rPr lang="el-GR" sz="8000" b="1" dirty="0"/>
              <a:t>Πρότερες γνώσεις</a:t>
            </a:r>
          </a:p>
          <a:p>
            <a:pPr marL="0" lvl="1" indent="0">
              <a:lnSpc>
                <a:spcPct val="120000"/>
              </a:lnSpc>
              <a:spcBef>
                <a:spcPts val="600"/>
              </a:spcBef>
              <a:buNone/>
            </a:pPr>
            <a:r>
              <a:rPr lang="el-GR" sz="5200" dirty="0"/>
              <a:t>Προαπαιτούμενες γνώσεις για την υλοποίηση της εκπαιδευτικής πρακτικής, είναι οι σχετικές με τα είδη των οργανισμών (</a:t>
            </a:r>
            <a:r>
              <a:rPr lang="el-GR" sz="5200" dirty="0" err="1"/>
              <a:t>αυτότροφοι</a:t>
            </a:r>
            <a:r>
              <a:rPr lang="el-GR" sz="5200" dirty="0"/>
              <a:t>/</a:t>
            </a:r>
            <a:r>
              <a:rPr lang="el-GR" sz="5200" dirty="0" err="1"/>
              <a:t>ετερότροφοι</a:t>
            </a:r>
            <a:r>
              <a:rPr lang="el-GR" sz="5200" dirty="0"/>
              <a:t>), τη </a:t>
            </a:r>
            <a:r>
              <a:rPr lang="el-GR" sz="5200" dirty="0" err="1" smtClean="0"/>
              <a:t>δο</a:t>
            </a:r>
            <a:r>
              <a:rPr lang="el-GR" sz="5200" dirty="0" smtClean="0"/>
              <a:t>-</a:t>
            </a:r>
            <a:r>
              <a:rPr lang="el-GR" sz="5200" dirty="0" err="1" smtClean="0"/>
              <a:t>μή</a:t>
            </a:r>
            <a:r>
              <a:rPr lang="el-GR" sz="5200" dirty="0" smtClean="0"/>
              <a:t> </a:t>
            </a:r>
            <a:r>
              <a:rPr lang="el-GR" sz="5200" dirty="0"/>
              <a:t>και τη λειτουργία του κυττάρου. Οι γνώσεις αυτές προηγούνται στο σχολικό εγχειρίδιο, με αποτέλεσμα οι μαθητές/</a:t>
            </a:r>
            <a:r>
              <a:rPr lang="el-GR" sz="5200" dirty="0" err="1"/>
              <a:t>τριες</a:t>
            </a:r>
            <a:r>
              <a:rPr lang="el-GR" sz="5200" dirty="0"/>
              <a:t> να τις έχουν σε σημαντικό βαθμό εμπεδώσει. Ως προς την τεχνολογία, απαιτούνται γνώσεις χειρισμού ηλεκτρονικού υπολογιστή, σε </a:t>
            </a:r>
            <a:r>
              <a:rPr lang="el-GR" sz="5200" dirty="0" smtClean="0"/>
              <a:t>επί-</a:t>
            </a:r>
            <a:r>
              <a:rPr lang="el-GR" sz="5200" dirty="0" err="1" smtClean="0"/>
              <a:t>πεδο</a:t>
            </a:r>
            <a:r>
              <a:rPr lang="el-GR" sz="5200" dirty="0" smtClean="0"/>
              <a:t> </a:t>
            </a:r>
            <a:r>
              <a:rPr lang="el-GR" sz="5200" dirty="0"/>
              <a:t>εφαρμογών γραφείου, τις οποίες κατέχουν σε υψηλό βαθμό οι μαθητές/</a:t>
            </a:r>
            <a:r>
              <a:rPr lang="el-GR" sz="5200" dirty="0" err="1"/>
              <a:t>τριες</a:t>
            </a:r>
            <a:r>
              <a:rPr lang="el-GR" sz="5200" dirty="0"/>
              <a:t> της ηλικίας αυτής.</a:t>
            </a:r>
          </a:p>
          <a:p>
            <a:pPr marL="0" lvl="1" indent="0">
              <a:lnSpc>
                <a:spcPct val="120000"/>
              </a:lnSpc>
              <a:spcBef>
                <a:spcPts val="600"/>
              </a:spcBef>
              <a:buNone/>
            </a:pPr>
            <a:r>
              <a:rPr lang="el-GR" sz="5200" dirty="0" smtClean="0"/>
              <a:t>Ξενόγλωσσα </a:t>
            </a:r>
            <a:r>
              <a:rPr lang="el-GR" sz="5200" dirty="0"/>
              <a:t>κείμενα και εφαρμογές δεν </a:t>
            </a:r>
            <a:r>
              <a:rPr lang="el-GR" sz="5200" dirty="0" err="1" smtClean="0"/>
              <a:t>χρησιμοποι</a:t>
            </a:r>
            <a:r>
              <a:rPr lang="el-GR" sz="5200" dirty="0" smtClean="0"/>
              <a:t>-</a:t>
            </a:r>
            <a:r>
              <a:rPr lang="el-GR" sz="5200" dirty="0" err="1" smtClean="0"/>
              <a:t>ήθηκαν</a:t>
            </a:r>
            <a:r>
              <a:rPr lang="el-GR" sz="5200" dirty="0"/>
              <a:t>, κυρίως για οικονομία χρόνου. Στην </a:t>
            </a:r>
            <a:r>
              <a:rPr lang="el-GR" sz="5200" dirty="0" err="1" smtClean="0"/>
              <a:t>περίπτω</a:t>
            </a:r>
            <a:r>
              <a:rPr lang="el-GR" sz="5200" dirty="0" smtClean="0"/>
              <a:t>-ση </a:t>
            </a:r>
            <a:r>
              <a:rPr lang="el-GR" sz="5200" dirty="0"/>
              <a:t>υλοποίησης της διδακτικής πρακτικής με τη </a:t>
            </a:r>
            <a:r>
              <a:rPr lang="el-GR" sz="5200" dirty="0" err="1" smtClean="0"/>
              <a:t>μορ</a:t>
            </a:r>
            <a:r>
              <a:rPr lang="el-GR" sz="5200" dirty="0" smtClean="0"/>
              <a:t>-</a:t>
            </a:r>
            <a:r>
              <a:rPr lang="el-GR" sz="5200" dirty="0" err="1" smtClean="0"/>
              <a:t>φή</a:t>
            </a:r>
            <a:r>
              <a:rPr lang="el-GR" sz="5200" dirty="0" smtClean="0"/>
              <a:t> </a:t>
            </a:r>
            <a:r>
              <a:rPr lang="el-GR" sz="5200" dirty="0" err="1"/>
              <a:t>project</a:t>
            </a:r>
            <a:r>
              <a:rPr lang="el-GR" sz="5200" dirty="0"/>
              <a:t>, θα ήταν ωφέλιμη η άντληση </a:t>
            </a:r>
            <a:r>
              <a:rPr lang="el-GR" sz="5200" dirty="0" err="1" smtClean="0"/>
              <a:t>πληροφορια</a:t>
            </a:r>
            <a:r>
              <a:rPr lang="el-GR" sz="5200" dirty="0" smtClean="0"/>
              <a:t>-</a:t>
            </a:r>
            <a:r>
              <a:rPr lang="el-GR" sz="5200" dirty="0" err="1" smtClean="0"/>
              <a:t>κού</a:t>
            </a:r>
            <a:r>
              <a:rPr lang="el-GR" sz="5200" dirty="0" smtClean="0"/>
              <a:t> </a:t>
            </a:r>
            <a:r>
              <a:rPr lang="el-GR" sz="5200" dirty="0"/>
              <a:t>υλικού και από ξενόγλωσση π.χ. αγγλική </a:t>
            </a:r>
            <a:r>
              <a:rPr lang="el-GR" sz="5200" dirty="0" err="1" smtClean="0"/>
              <a:t>βιβλιο</a:t>
            </a:r>
            <a:r>
              <a:rPr lang="el-GR" sz="5200" dirty="0" smtClean="0"/>
              <a:t>-</a:t>
            </a:r>
            <a:r>
              <a:rPr lang="el-GR" sz="5200" dirty="0" err="1" smtClean="0"/>
              <a:t>γραφία</a:t>
            </a:r>
            <a:r>
              <a:rPr lang="el-GR" sz="5200" dirty="0" smtClean="0"/>
              <a:t> </a:t>
            </a:r>
            <a:r>
              <a:rPr lang="el-GR" sz="5200" dirty="0"/>
              <a:t>και </a:t>
            </a:r>
            <a:r>
              <a:rPr lang="el-GR" sz="5200" dirty="0" err="1"/>
              <a:t>διαδικτυογραφία</a:t>
            </a:r>
            <a:r>
              <a:rPr lang="el-GR" sz="5200" dirty="0"/>
              <a:t>. Στην περίπτωση αυτή, ο διεπιστημονικός χαρακτήρας θα ενισχυόταν ενώ παράλληλα θα ήταν επιπλέον προαπαιτούμενη η εξοικείωση με την αντίστοιχη ξένη γλώσσα.</a:t>
            </a:r>
          </a:p>
        </p:txBody>
      </p:sp>
      <p:sp>
        <p:nvSpPr>
          <p:cNvPr id="10" name="Content Placeholder 9"/>
          <p:cNvSpPr>
            <a:spLocks noGrp="1"/>
          </p:cNvSpPr>
          <p:nvPr>
            <p:ph sz="quarter" idx="4"/>
          </p:nvPr>
        </p:nvSpPr>
        <p:spPr/>
        <p:txBody>
          <a:bodyPr/>
          <a:lstStyle/>
          <a:p>
            <a:r>
              <a:rPr lang="el-GR" b="1" dirty="0" smtClean="0"/>
              <a:t>Διάρκεια </a:t>
            </a:r>
            <a:r>
              <a:rPr lang="el-GR" b="1" dirty="0"/>
              <a:t>εφαρμογής</a:t>
            </a:r>
          </a:p>
          <a:p>
            <a:pPr lvl="1">
              <a:buFont typeface="Arial" pitchFamily="34" charset="0"/>
              <a:buChar char="•"/>
            </a:pPr>
            <a:r>
              <a:rPr lang="el-GR" dirty="0" smtClean="0"/>
              <a:t>Η διδακτική παρέμβαση μπορεί να υλοποιηθεί σε 2 </a:t>
            </a:r>
            <a:r>
              <a:rPr lang="el-GR" dirty="0"/>
              <a:t>διδακτικές </a:t>
            </a:r>
            <a:r>
              <a:rPr lang="el-GR" dirty="0" smtClean="0"/>
              <a:t>ώρες. </a:t>
            </a:r>
          </a:p>
          <a:p>
            <a:pPr lvl="1">
              <a:buFont typeface="Arial" pitchFamily="34" charset="0"/>
              <a:buChar char="•"/>
            </a:pPr>
            <a:r>
              <a:rPr lang="el-GR" dirty="0" smtClean="0"/>
              <a:t>Με εμπλουτισμό των επιμέρους πεδίων της (βλ. σχέδιο υποβολής), μπορεί να υλοποιηθεί στο πλαίσιο ερευνητικής εργασίας (</a:t>
            </a:r>
            <a:r>
              <a:rPr lang="en-US" dirty="0" smtClean="0"/>
              <a:t>project) </a:t>
            </a:r>
            <a:r>
              <a:rPr lang="el-GR" dirty="0" smtClean="0"/>
              <a:t>για ένα ή και δύο τετράμηνα.</a:t>
            </a:r>
            <a:endParaRPr lang="el-GR"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10</a:t>
            </a:fld>
            <a:endParaRPr lang="en-US" dirty="0"/>
          </a:p>
        </p:txBody>
      </p:sp>
    </p:spTree>
    <p:extLst>
      <p:ext uri="{BB962C8B-B14F-4D97-AF65-F5344CB8AC3E}">
        <p14:creationId xmlns:p14="http://schemas.microsoft.com/office/powerpoint/2010/main" val="13092921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34269" y="5172501"/>
            <a:ext cx="6209731" cy="846162"/>
          </a:xfrm>
        </p:spPr>
        <p:txBody>
          <a:bodyPr/>
          <a:lstStyle/>
          <a:p>
            <a:r>
              <a:rPr lang="el-GR" sz="2400" dirty="0" smtClean="0"/>
              <a:t>ΑΝΑΛΥΤΙΚΗ ΠΕΡΙΓΡΑΦΗ </a:t>
            </a:r>
            <a:br>
              <a:rPr lang="el-GR" sz="2400" dirty="0" smtClean="0"/>
            </a:br>
            <a:r>
              <a:rPr lang="el-GR" sz="2400" dirty="0" smtClean="0"/>
              <a:t>ΤΗΣ ανοιχτησ εκπαιδευτικησ ΠΡΑΚΤΙΚΗΣ</a:t>
            </a:r>
            <a:endParaRPr lang="el-GR" sz="2400"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11</a:t>
            </a:fld>
            <a:endParaRPr lang="en-US" dirty="0"/>
          </a:p>
        </p:txBody>
      </p:sp>
      <p:sp>
        <p:nvSpPr>
          <p:cNvPr id="7" name="Content Placeholder 6"/>
          <p:cNvSpPr>
            <a:spLocks noGrp="1"/>
          </p:cNvSpPr>
          <p:nvPr>
            <p:ph sz="half" idx="2"/>
          </p:nvPr>
        </p:nvSpPr>
        <p:spPr/>
        <p:txBody>
          <a:bodyPr>
            <a:normAutofit fontScale="92500" lnSpcReduction="20000"/>
          </a:bodyPr>
          <a:lstStyle/>
          <a:p>
            <a:r>
              <a:rPr lang="el-GR" b="1" dirty="0"/>
              <a:t>ΔΡΑΣΤΗΡΙΟΤΗΤΑ  </a:t>
            </a:r>
            <a:r>
              <a:rPr lang="el-GR" b="1" dirty="0" smtClean="0"/>
              <a:t>1</a:t>
            </a:r>
            <a:r>
              <a:rPr lang="el-GR" b="1" baseline="30000" dirty="0" smtClean="0"/>
              <a:t>η</a:t>
            </a:r>
            <a:r>
              <a:rPr lang="el-GR" b="1" dirty="0" smtClean="0"/>
              <a:t> </a:t>
            </a:r>
            <a:r>
              <a:rPr lang="el-GR" b="1" dirty="0"/>
              <a:t>: </a:t>
            </a:r>
            <a:r>
              <a:rPr lang="el-GR" b="1" dirty="0" err="1"/>
              <a:t>Αφόρμηση</a:t>
            </a:r>
            <a:r>
              <a:rPr lang="el-GR" b="1" dirty="0"/>
              <a:t> – Άντληση/Επισκόπηση Υλικού – Παιχνίδι Ρόλων</a:t>
            </a:r>
            <a:endParaRPr lang="el-GR" sz="2100" dirty="0" smtClean="0"/>
          </a:p>
          <a:p>
            <a:pPr lvl="1">
              <a:buFont typeface="Arial" pitchFamily="34" charset="0"/>
              <a:buChar char="•"/>
            </a:pPr>
            <a:r>
              <a:rPr lang="el-GR" sz="2200" u="sng" dirty="0"/>
              <a:t>Διάρκεια</a:t>
            </a:r>
            <a:r>
              <a:rPr lang="el-GR" sz="2400" dirty="0" smtClean="0"/>
              <a:t>:  1 διδακτική ώρα</a:t>
            </a:r>
          </a:p>
          <a:p>
            <a:pPr lvl="1">
              <a:buFont typeface="Arial" pitchFamily="34" charset="0"/>
              <a:buChar char="•"/>
            </a:pPr>
            <a:r>
              <a:rPr lang="el-GR" sz="2200" u="sng" dirty="0"/>
              <a:t>Είδος δραστηριότητας</a:t>
            </a:r>
            <a:r>
              <a:rPr lang="el-GR" sz="2400" dirty="0"/>
              <a:t>: Ομαδική εργασία, συζήτηση, παιχνίδι ρόλων,  επιχειρηματολογία , αντιπαράθεση επιστημονικών </a:t>
            </a:r>
            <a:r>
              <a:rPr lang="el-GR" sz="2400" dirty="0" smtClean="0"/>
              <a:t>επιχειρημάτων</a:t>
            </a:r>
          </a:p>
          <a:p>
            <a:pPr lvl="1">
              <a:buFont typeface="Arial" pitchFamily="34" charset="0"/>
              <a:buChar char="•"/>
            </a:pPr>
            <a:r>
              <a:rPr lang="el-GR" sz="2200" u="sng" dirty="0"/>
              <a:t>Οργάνωση τάξης</a:t>
            </a:r>
            <a:r>
              <a:rPr lang="el-GR" sz="2400" dirty="0" smtClean="0"/>
              <a:t>: Εργασία </a:t>
            </a:r>
            <a:r>
              <a:rPr lang="el-GR" sz="2400" dirty="0"/>
              <a:t>σε </a:t>
            </a:r>
            <a:r>
              <a:rPr lang="el-GR" sz="2400" dirty="0" smtClean="0"/>
              <a:t>ομάδες</a:t>
            </a:r>
            <a:endParaRPr lang="el-GR" sz="2400" dirty="0"/>
          </a:p>
          <a:p>
            <a:pPr lvl="1">
              <a:buFont typeface="Arial" pitchFamily="34" charset="0"/>
              <a:buChar char="•"/>
            </a:pPr>
            <a:r>
              <a:rPr lang="el-GR" sz="2200" u="sng" dirty="0"/>
              <a:t>Ρόλος του διδάσκοντα</a:t>
            </a:r>
            <a:r>
              <a:rPr lang="el-GR" sz="2400" dirty="0"/>
              <a:t>: υποστηρικτικός, ενθαρρυντικός και συμβουλευτικός. Θέτοντας τα κατάλληλα ερωτήματα, κρατά ζωντανή και ενδιαφέρουσα την ανταλλαγή επιχειρημάτων των παιδιών και υπογραμμίζει τα σημαντικότερα σημεία. Διακριτικά καθοδηγεί, στοχεύοντας στην εξαγωγή των ορθών συμπερασμάτων και στην αποδόμηση των εσφαλμένων </a:t>
            </a:r>
            <a:r>
              <a:rPr lang="el-GR" sz="2400" dirty="0" err="1"/>
              <a:t>προϋπαρχουσών</a:t>
            </a:r>
            <a:r>
              <a:rPr lang="el-GR" sz="2400" dirty="0"/>
              <a:t> ιδεών των μαθητών</a:t>
            </a:r>
            <a:r>
              <a:rPr lang="el-GR" sz="2400" dirty="0" smtClean="0"/>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34269" y="5172501"/>
            <a:ext cx="6209731" cy="846162"/>
          </a:xfrm>
        </p:spPr>
        <p:txBody>
          <a:bodyPr/>
          <a:lstStyle/>
          <a:p>
            <a:r>
              <a:rPr lang="el-GR" sz="2400" dirty="0" smtClean="0"/>
              <a:t>ΑΝΑΛΥΤΙΚΗ ΠΕΡΙΓΡΑΦΗ </a:t>
            </a:r>
            <a:br>
              <a:rPr lang="el-GR" sz="2400" dirty="0" smtClean="0"/>
            </a:br>
            <a:r>
              <a:rPr lang="el-GR" sz="2400" dirty="0" smtClean="0"/>
              <a:t>ΤΗΣ ανοιχτησ εκπαιδευτικησ ΠΡΑΚΤΙΚΗΣ</a:t>
            </a:r>
            <a:endParaRPr lang="el-GR" sz="2400"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12</a:t>
            </a:fld>
            <a:endParaRPr lang="en-US" dirty="0"/>
          </a:p>
        </p:txBody>
      </p:sp>
      <p:sp>
        <p:nvSpPr>
          <p:cNvPr id="7" name="Content Placeholder 6"/>
          <p:cNvSpPr>
            <a:spLocks noGrp="1"/>
          </p:cNvSpPr>
          <p:nvPr>
            <p:ph sz="half" idx="2"/>
          </p:nvPr>
        </p:nvSpPr>
        <p:spPr/>
        <p:txBody>
          <a:bodyPr>
            <a:normAutofit fontScale="62500" lnSpcReduction="20000"/>
          </a:bodyPr>
          <a:lstStyle/>
          <a:p>
            <a:r>
              <a:rPr lang="el-GR" b="1" dirty="0"/>
              <a:t>ΔΡΑΣΤΗΡΙΟΤΗΤΑ  </a:t>
            </a:r>
            <a:r>
              <a:rPr lang="el-GR" b="1" dirty="0" smtClean="0"/>
              <a:t>1</a:t>
            </a:r>
            <a:r>
              <a:rPr lang="el-GR" b="1" baseline="30000" dirty="0" smtClean="0"/>
              <a:t>η</a:t>
            </a:r>
            <a:r>
              <a:rPr lang="el-GR" b="1" dirty="0" smtClean="0"/>
              <a:t> </a:t>
            </a:r>
            <a:r>
              <a:rPr lang="el-GR" b="1" dirty="0"/>
              <a:t>: </a:t>
            </a:r>
            <a:r>
              <a:rPr lang="el-GR" b="1" dirty="0" err="1"/>
              <a:t>Αφόρμηση</a:t>
            </a:r>
            <a:r>
              <a:rPr lang="el-GR" b="1" dirty="0"/>
              <a:t> – Άντληση/Επισκόπηση Υλικού – Παιχνίδι </a:t>
            </a:r>
            <a:r>
              <a:rPr lang="el-GR" b="1" dirty="0" smtClean="0"/>
              <a:t>Ρόλων</a:t>
            </a:r>
            <a:endParaRPr lang="el-GR" sz="2000" dirty="0"/>
          </a:p>
          <a:p>
            <a:pPr marL="0" lvl="1" indent="0">
              <a:buNone/>
            </a:pPr>
            <a:r>
              <a:rPr lang="el-GR" sz="3200" u="sng" dirty="0"/>
              <a:t>Σύνδεση με τον διδακτικό στόχο</a:t>
            </a:r>
            <a:r>
              <a:rPr lang="el-GR" sz="2600" dirty="0"/>
              <a:t>: </a:t>
            </a:r>
            <a:r>
              <a:rPr lang="el-GR" sz="2600" dirty="0" smtClean="0"/>
              <a:t>Οι </a:t>
            </a:r>
            <a:r>
              <a:rPr lang="el-GR" sz="2600" dirty="0"/>
              <a:t>μαθητές/</a:t>
            </a:r>
            <a:r>
              <a:rPr lang="el-GR" sz="2600" dirty="0" err="1"/>
              <a:t>τριες</a:t>
            </a:r>
            <a:r>
              <a:rPr lang="el-GR" sz="2600" dirty="0"/>
              <a:t> να μπορούν:</a:t>
            </a:r>
          </a:p>
          <a:p>
            <a:pPr lvl="1">
              <a:buFont typeface="Arial" pitchFamily="34" charset="0"/>
              <a:buChar char="•"/>
            </a:pPr>
            <a:r>
              <a:rPr lang="el-GR" sz="2600" dirty="0" smtClean="0"/>
              <a:t>να </a:t>
            </a:r>
            <a:r>
              <a:rPr lang="el-GR" sz="2600" dirty="0"/>
              <a:t>διαπιστώσουν την αξία της φωτοσύνθεσης ως ενεργειακής μεταβολής, σε θέματα </a:t>
            </a:r>
            <a:r>
              <a:rPr lang="el-GR" sz="2600" dirty="0" smtClean="0"/>
              <a:t>εξοικονόμησης </a:t>
            </a:r>
            <a:r>
              <a:rPr lang="el-GR" sz="2600" dirty="0"/>
              <a:t>ενέργειας και σύγχρονης επιστημονικής τεχνολογίας</a:t>
            </a:r>
          </a:p>
          <a:p>
            <a:pPr lvl="1">
              <a:buFont typeface="Arial" pitchFamily="34" charset="0"/>
              <a:buChar char="•"/>
            </a:pPr>
            <a:r>
              <a:rPr lang="el-GR" sz="2600" dirty="0" smtClean="0"/>
              <a:t>να </a:t>
            </a:r>
            <a:r>
              <a:rPr lang="el-GR" sz="2600" dirty="0"/>
              <a:t>επιχειρηματολογήσουν για την εξέλιξη των γνώσεων για τη φωτοσύνθεση και την </a:t>
            </a:r>
            <a:r>
              <a:rPr lang="el-GR" sz="2600" dirty="0" smtClean="0"/>
              <a:t>αλληλένδετη </a:t>
            </a:r>
            <a:r>
              <a:rPr lang="el-GR" sz="2600" dirty="0"/>
              <a:t>αξία του πειράματος</a:t>
            </a:r>
          </a:p>
          <a:p>
            <a:pPr lvl="1">
              <a:buFont typeface="Arial" pitchFamily="34" charset="0"/>
              <a:buChar char="•"/>
            </a:pPr>
            <a:r>
              <a:rPr lang="el-GR" sz="2600" dirty="0" smtClean="0"/>
              <a:t>να </a:t>
            </a:r>
            <a:r>
              <a:rPr lang="el-GR" sz="2600" dirty="0"/>
              <a:t>γνωρίσουν βιογραφικά στοιχεία διακεκριμένων επιστημόνων και να εκτιμήσουν τη μεθοδική και κοπιώδη προσπάθεια που απαιτείται για κάθε αντίστοιχο εγχείρημα</a:t>
            </a:r>
          </a:p>
          <a:p>
            <a:pPr lvl="1">
              <a:buFont typeface="Arial" pitchFamily="34" charset="0"/>
              <a:buChar char="•"/>
            </a:pPr>
            <a:r>
              <a:rPr lang="el-GR" sz="2600" dirty="0" smtClean="0"/>
              <a:t>να </a:t>
            </a:r>
            <a:r>
              <a:rPr lang="el-GR" sz="2600" dirty="0"/>
              <a:t>εντοπίζουν και να αξιολογούν κριτικά το ψηφιακό περιεχόμενο που μπορούν να </a:t>
            </a:r>
            <a:r>
              <a:rPr lang="el-GR" sz="2600" dirty="0" smtClean="0"/>
              <a:t>αξιοποιήσουν </a:t>
            </a:r>
            <a:r>
              <a:rPr lang="el-GR" sz="2600" dirty="0"/>
              <a:t>στο θέμα τις φωτοσύνθεσης και των σχετικών εννοιών</a:t>
            </a:r>
          </a:p>
          <a:p>
            <a:pPr lvl="1">
              <a:buFont typeface="Arial" pitchFamily="34" charset="0"/>
              <a:buChar char="•"/>
            </a:pPr>
            <a:r>
              <a:rPr lang="el-GR" sz="2600" dirty="0" smtClean="0"/>
              <a:t>να </a:t>
            </a:r>
            <a:r>
              <a:rPr lang="el-GR" sz="2600" dirty="0"/>
              <a:t>μεταφορτώνουν και να επεξεργάζονται κατάλληλα, τα χρήσιμα αρχεία ήχου και εικόνας, εντάσσοντάς τα π.χ. στην παρουσίαση της εργασίας της ομάδας τους, στην ολομέλεια</a:t>
            </a:r>
          </a:p>
          <a:p>
            <a:pPr lvl="1">
              <a:buFont typeface="Arial" pitchFamily="34" charset="0"/>
              <a:buChar char="•"/>
            </a:pPr>
            <a:r>
              <a:rPr lang="el-GR" sz="2600" dirty="0" smtClean="0"/>
              <a:t>να </a:t>
            </a:r>
            <a:r>
              <a:rPr lang="el-GR" sz="2600" dirty="0"/>
              <a:t>χειρίζονται  </a:t>
            </a:r>
            <a:r>
              <a:rPr lang="el-GR" sz="2600" dirty="0" err="1"/>
              <a:t>ιστότοπους</a:t>
            </a:r>
            <a:r>
              <a:rPr lang="el-GR" sz="2600" dirty="0"/>
              <a:t> για την αναζήτηση πληροφορίας</a:t>
            </a:r>
          </a:p>
          <a:p>
            <a:pPr lvl="1">
              <a:buFont typeface="Arial" pitchFamily="34" charset="0"/>
              <a:buChar char="•"/>
            </a:pPr>
            <a:r>
              <a:rPr lang="el-GR" sz="2600" dirty="0" smtClean="0"/>
              <a:t>να </a:t>
            </a:r>
            <a:r>
              <a:rPr lang="el-GR" sz="2600" dirty="0"/>
              <a:t>σκέφτονται κριτικά</a:t>
            </a:r>
          </a:p>
          <a:p>
            <a:pPr lvl="1">
              <a:buFont typeface="Arial" pitchFamily="34" charset="0"/>
              <a:buChar char="•"/>
            </a:pPr>
            <a:r>
              <a:rPr lang="el-GR" sz="2600" dirty="0" smtClean="0"/>
              <a:t>να </a:t>
            </a:r>
            <a:r>
              <a:rPr lang="el-GR" sz="2600" dirty="0"/>
              <a:t>συνεργάζονται αρμονικά και να διαπραγματεύονται κοινωνικά</a:t>
            </a:r>
          </a:p>
          <a:p>
            <a:pPr lvl="1">
              <a:buFont typeface="Arial" pitchFamily="34" charset="0"/>
              <a:buChar char="•"/>
            </a:pPr>
            <a:r>
              <a:rPr lang="el-GR" sz="2600" dirty="0" smtClean="0"/>
              <a:t> </a:t>
            </a:r>
            <a:r>
              <a:rPr lang="el-GR" sz="2600" dirty="0"/>
              <a:t>να υποστηρίζουν με υπευθυνότητα και συνέπεια ως προς τον ρόλο που έχουν αναλάβει</a:t>
            </a:r>
          </a:p>
          <a:p>
            <a:endParaRPr lang="el-GR" sz="2600" dirty="0"/>
          </a:p>
        </p:txBody>
      </p:sp>
    </p:spTree>
    <p:extLst>
      <p:ext uri="{BB962C8B-B14F-4D97-AF65-F5344CB8AC3E}">
        <p14:creationId xmlns:p14="http://schemas.microsoft.com/office/powerpoint/2010/main" val="4113042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ingle Corner Rectangle 9"/>
          <p:cNvSpPr/>
          <p:nvPr/>
        </p:nvSpPr>
        <p:spPr>
          <a:xfrm>
            <a:off x="2743200" y="1034544"/>
            <a:ext cx="6134100" cy="3442206"/>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dirty="0"/>
          </a:p>
        </p:txBody>
      </p:sp>
      <p:sp>
        <p:nvSpPr>
          <p:cNvPr id="20" name="Title 19"/>
          <p:cNvSpPr>
            <a:spLocks noGrp="1"/>
          </p:cNvSpPr>
          <p:nvPr>
            <p:ph type="title"/>
          </p:nvPr>
        </p:nvSpPr>
        <p:spPr/>
        <p:txBody>
          <a:bodyPr/>
          <a:lstStyle/>
          <a:p>
            <a:r>
              <a:rPr lang="el-GR" sz="2400" dirty="0"/>
              <a:t>ΑΝΑΛΥΤΙΚΗ ΠΕΡΙΓΡΑΦΗ </a:t>
            </a:r>
            <a:br>
              <a:rPr lang="el-GR" sz="2400" dirty="0"/>
            </a:br>
            <a:r>
              <a:rPr lang="el-GR" sz="2400" dirty="0"/>
              <a:t>ΤΗΣ </a:t>
            </a:r>
            <a:r>
              <a:rPr lang="el-GR" sz="2400" dirty="0" err="1"/>
              <a:t>ανοιχτησ</a:t>
            </a:r>
            <a:r>
              <a:rPr lang="el-GR" sz="2400" dirty="0"/>
              <a:t> </a:t>
            </a:r>
            <a:r>
              <a:rPr lang="el-GR" sz="2400" dirty="0" err="1"/>
              <a:t>εκπαιδευτικησ</a:t>
            </a:r>
            <a:r>
              <a:rPr lang="el-GR" sz="2400" dirty="0"/>
              <a:t> ΠΡΑΚΤΙΚΗΣ</a:t>
            </a:r>
          </a:p>
        </p:txBody>
      </p:sp>
      <p:sp>
        <p:nvSpPr>
          <p:cNvPr id="3" name="Slide Number Placeholder 2"/>
          <p:cNvSpPr>
            <a:spLocks noGrp="1"/>
          </p:cNvSpPr>
          <p:nvPr>
            <p:ph type="sldNum" sz="quarter" idx="12"/>
          </p:nvPr>
        </p:nvSpPr>
        <p:spPr/>
        <p:txBody>
          <a:bodyPr/>
          <a:lstStyle/>
          <a:p>
            <a:fld id="{2754ED01-E2A0-4C1E-8E21-014B99041579}" type="slidenum">
              <a:rPr lang="en-US" smtClean="0"/>
              <a:pPr/>
              <a:t>13</a:t>
            </a:fld>
            <a:endParaRPr lang="en-US" dirty="0"/>
          </a:p>
        </p:txBody>
      </p:sp>
      <p:sp>
        <p:nvSpPr>
          <p:cNvPr id="24" name="Content Placeholder 23"/>
          <p:cNvSpPr>
            <a:spLocks noGrp="1"/>
          </p:cNvSpPr>
          <p:nvPr>
            <p:ph sz="quarter" idx="14"/>
          </p:nvPr>
        </p:nvSpPr>
        <p:spPr>
          <a:xfrm>
            <a:off x="2743200" y="892654"/>
            <a:ext cx="6134099" cy="3472491"/>
          </a:xfrm>
        </p:spPr>
        <p:txBody>
          <a:bodyPr>
            <a:normAutofit fontScale="85000" lnSpcReduction="10000"/>
          </a:bodyPr>
          <a:lstStyle/>
          <a:p>
            <a:endParaRPr lang="el-GR" sz="2000" dirty="0" smtClean="0">
              <a:solidFill>
                <a:schemeClr val="accent2">
                  <a:lumMod val="50000"/>
                </a:schemeClr>
              </a:solidFill>
              <a:effectLst>
                <a:outerShdw blurRad="38100" dist="38100" dir="2700000" algn="tl">
                  <a:srgbClr val="000000">
                    <a:alpha val="43137"/>
                  </a:srgbClr>
                </a:outerShdw>
              </a:effectLst>
            </a:endParaRPr>
          </a:p>
          <a:p>
            <a:pPr marL="0" lvl="2" indent="0"/>
            <a:r>
              <a:rPr lang="el-GR" dirty="0">
                <a:hlinkClick r:id="rId2"/>
              </a:rPr>
              <a:t>http://</a:t>
            </a:r>
            <a:r>
              <a:rPr lang="el-GR" dirty="0" smtClean="0">
                <a:hlinkClick r:id="rId2"/>
              </a:rPr>
              <a:t>photodentro.edu.gr/v/item/ugc/8525/1054</a:t>
            </a:r>
            <a:r>
              <a:rPr lang="el-GR" dirty="0" smtClean="0"/>
              <a:t>    </a:t>
            </a:r>
            <a:r>
              <a:rPr lang="el-GR" dirty="0"/>
              <a:t>«</a:t>
            </a:r>
            <a:r>
              <a:rPr lang="el-GR" dirty="0" err="1"/>
              <a:t>Ιστοριογραμμή</a:t>
            </a:r>
            <a:r>
              <a:rPr lang="el-GR" dirty="0"/>
              <a:t>» της Φωτοσύνθεσης</a:t>
            </a:r>
          </a:p>
          <a:p>
            <a:pPr marL="0" lvl="2" indent="0"/>
            <a:r>
              <a:rPr lang="el-GR" dirty="0">
                <a:hlinkClick r:id="rId3"/>
              </a:rPr>
              <a:t>http://</a:t>
            </a:r>
            <a:r>
              <a:rPr lang="el-GR" dirty="0" smtClean="0">
                <a:hlinkClick r:id="rId3"/>
              </a:rPr>
              <a:t>photodentro.edu.gr/v/item/ugc/8525/1046</a:t>
            </a:r>
            <a:r>
              <a:rPr lang="el-GR" dirty="0" smtClean="0"/>
              <a:t>  </a:t>
            </a:r>
            <a:r>
              <a:rPr lang="el-GR" dirty="0"/>
              <a:t>Η Φωτοσύνθεση... αλλιώς; - Ιστορικοί σταθμοί και χρήσιμες διευθύνσεις.</a:t>
            </a:r>
          </a:p>
          <a:p>
            <a:pPr marL="0" lvl="2" indent="0"/>
            <a:r>
              <a:rPr lang="el-GR" dirty="0">
                <a:hlinkClick r:id="rId4"/>
              </a:rPr>
              <a:t>http://</a:t>
            </a:r>
            <a:r>
              <a:rPr lang="el-GR" dirty="0" smtClean="0">
                <a:hlinkClick r:id="rId4"/>
              </a:rPr>
              <a:t>photodentro.edu.gr/v/item/ugc/8525/1055</a:t>
            </a:r>
            <a:r>
              <a:rPr lang="el-GR" dirty="0" smtClean="0"/>
              <a:t>  </a:t>
            </a:r>
            <a:r>
              <a:rPr lang="el-GR" dirty="0"/>
              <a:t>Το Σταυρόλεξο της Φωτοσύνθεσης</a:t>
            </a:r>
          </a:p>
          <a:p>
            <a:pPr marL="0" lvl="2" indent="0"/>
            <a:r>
              <a:rPr lang="el-GR" dirty="0">
                <a:hlinkClick r:id="rId5"/>
              </a:rPr>
              <a:t>http://</a:t>
            </a:r>
            <a:r>
              <a:rPr lang="el-GR" dirty="0" smtClean="0">
                <a:hlinkClick r:id="rId5"/>
              </a:rPr>
              <a:t>photodentro.edu.gr/ugc/r/8525/1038</a:t>
            </a:r>
            <a:r>
              <a:rPr lang="el-GR" dirty="0" smtClean="0"/>
              <a:t>   </a:t>
            </a:r>
            <a:r>
              <a:rPr lang="el-GR" dirty="0"/>
              <a:t>Το πείραμα του </a:t>
            </a:r>
            <a:r>
              <a:rPr lang="el-GR" dirty="0" err="1"/>
              <a:t>Priestley</a:t>
            </a:r>
            <a:r>
              <a:rPr lang="el-GR" dirty="0"/>
              <a:t> – Ε.Κ.Φ.Ε. Πιερίας – 1η εκδοχή</a:t>
            </a:r>
          </a:p>
          <a:p>
            <a:pPr marL="0" lvl="2" indent="0"/>
            <a:r>
              <a:rPr lang="el-GR" dirty="0">
                <a:hlinkClick r:id="rId6"/>
              </a:rPr>
              <a:t>http://</a:t>
            </a:r>
            <a:r>
              <a:rPr lang="el-GR" dirty="0" smtClean="0">
                <a:hlinkClick r:id="rId6"/>
              </a:rPr>
              <a:t>photodentro.edu.gr/ugc/r/8525/1039</a:t>
            </a:r>
            <a:r>
              <a:rPr lang="el-GR" dirty="0" smtClean="0"/>
              <a:t>   </a:t>
            </a:r>
            <a:r>
              <a:rPr lang="el-GR" dirty="0"/>
              <a:t>Το πείραμα του </a:t>
            </a:r>
            <a:r>
              <a:rPr lang="el-GR" dirty="0" err="1"/>
              <a:t>Priestley</a:t>
            </a:r>
            <a:r>
              <a:rPr lang="el-GR" dirty="0"/>
              <a:t> – Ε.Κ.Φ.Ε. Πιερίας – 2η εκδοχή</a:t>
            </a:r>
          </a:p>
          <a:p>
            <a:pPr marL="0" lvl="2" indent="0"/>
            <a:r>
              <a:rPr lang="el-GR" dirty="0">
                <a:hlinkClick r:id="rId7"/>
              </a:rPr>
              <a:t>http://</a:t>
            </a:r>
            <a:r>
              <a:rPr lang="el-GR" dirty="0" smtClean="0">
                <a:hlinkClick r:id="rId7"/>
              </a:rPr>
              <a:t>photodentro.edu.gr/ugc/r/8525/1040</a:t>
            </a:r>
            <a:r>
              <a:rPr lang="el-GR" dirty="0" smtClean="0"/>
              <a:t>    </a:t>
            </a:r>
            <a:r>
              <a:rPr lang="el-GR" dirty="0"/>
              <a:t>Το πείραμα του </a:t>
            </a:r>
            <a:r>
              <a:rPr lang="el-GR" dirty="0" err="1"/>
              <a:t>Priestley</a:t>
            </a:r>
            <a:r>
              <a:rPr lang="el-GR" dirty="0"/>
              <a:t> – Ε.Κ.Φ.Ε. Πιερίας – 3η εκδοχή   </a:t>
            </a:r>
            <a:r>
              <a:rPr lang="el-GR" dirty="0">
                <a:hlinkClick r:id="rId8"/>
              </a:rPr>
              <a:t>http://</a:t>
            </a:r>
            <a:r>
              <a:rPr lang="el-GR" dirty="0" smtClean="0">
                <a:hlinkClick r:id="rId8"/>
              </a:rPr>
              <a:t>photodentro.edu.gr/v/item/ds/8521/1293</a:t>
            </a:r>
            <a:r>
              <a:rPr lang="el-GR" dirty="0" smtClean="0"/>
              <a:t>  </a:t>
            </a:r>
            <a:r>
              <a:rPr lang="el-GR" dirty="0"/>
              <a:t>Αξιολόγηση γνώσεων για τη φωτοσύνθεση</a:t>
            </a:r>
            <a:endParaRPr lang="el-GR" dirty="0"/>
          </a:p>
        </p:txBody>
      </p:sp>
      <p:sp>
        <p:nvSpPr>
          <p:cNvPr id="4" name="TextBox 3"/>
          <p:cNvSpPr txBox="1"/>
          <p:nvPr/>
        </p:nvSpPr>
        <p:spPr>
          <a:xfrm>
            <a:off x="592427" y="390728"/>
            <a:ext cx="6915955" cy="461665"/>
          </a:xfrm>
          <a:prstGeom prst="rect">
            <a:avLst/>
          </a:prstGeom>
          <a:noFill/>
        </p:spPr>
        <p:txBody>
          <a:bodyPr wrap="square" rtlCol="0">
            <a:spAutoFit/>
          </a:bodyPr>
          <a:lstStyle/>
          <a:p>
            <a:r>
              <a:rPr lang="el-GR" sz="2400" dirty="0" smtClean="0"/>
              <a:t>Ψηφιακό Εκπαιδευτικό Περιεχόμενο:</a:t>
            </a:r>
            <a:endParaRPr lang="el-GR" sz="2400" dirty="0"/>
          </a:p>
        </p:txBody>
      </p:sp>
      <p:pic>
        <p:nvPicPr>
          <p:cNvPr id="5" name="Εικόνα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0105" y="1034544"/>
            <a:ext cx="2502990" cy="108454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sz="2400" dirty="0"/>
              <a:t>ΑΝΑΛΥΤΙΚΗ ΠΕΡΙΓΡΑΦΗ </a:t>
            </a:r>
            <a:r>
              <a:rPr lang="el-GR" sz="2400" dirty="0" smtClean="0"/>
              <a:t/>
            </a:r>
            <a:br>
              <a:rPr lang="el-GR" sz="2400" dirty="0" smtClean="0"/>
            </a:br>
            <a:r>
              <a:rPr lang="el-GR" sz="2400" dirty="0" smtClean="0"/>
              <a:t>ΤΗΣ </a:t>
            </a:r>
            <a:r>
              <a:rPr lang="el-GR" sz="2400" dirty="0" err="1"/>
              <a:t>ανοιχτησ</a:t>
            </a:r>
            <a:r>
              <a:rPr lang="el-GR" sz="2400" dirty="0"/>
              <a:t> </a:t>
            </a:r>
            <a:r>
              <a:rPr lang="el-GR" sz="2400" dirty="0" err="1"/>
              <a:t>εκπαιδευτικησ</a:t>
            </a:r>
            <a:r>
              <a:rPr lang="el-GR" sz="2400" dirty="0"/>
              <a:t> ΠΡΑΚΤΙΚΗΣ</a:t>
            </a:r>
          </a:p>
        </p:txBody>
      </p:sp>
      <p:sp>
        <p:nvSpPr>
          <p:cNvPr id="5" name="Slide Number Placeholder 4"/>
          <p:cNvSpPr>
            <a:spLocks noGrp="1"/>
          </p:cNvSpPr>
          <p:nvPr>
            <p:ph type="sldNum" sz="quarter" idx="12"/>
          </p:nvPr>
        </p:nvSpPr>
        <p:spPr/>
        <p:txBody>
          <a:bodyPr/>
          <a:lstStyle/>
          <a:p>
            <a:fld id="{2754ED01-E2A0-4C1E-8E21-014B99041579}" type="slidenum">
              <a:rPr lang="en-US" smtClean="0"/>
              <a:pPr/>
              <a:t>14</a:t>
            </a:fld>
            <a:endParaRPr lang="en-US" dirty="0"/>
          </a:p>
        </p:txBody>
      </p:sp>
      <p:sp>
        <p:nvSpPr>
          <p:cNvPr id="10" name="Content Placeholder 9"/>
          <p:cNvSpPr>
            <a:spLocks noGrp="1"/>
          </p:cNvSpPr>
          <p:nvPr>
            <p:ph sz="half" idx="2"/>
          </p:nvPr>
        </p:nvSpPr>
        <p:spPr/>
        <p:txBody>
          <a:bodyPr>
            <a:normAutofit fontScale="40000" lnSpcReduction="20000"/>
          </a:bodyPr>
          <a:lstStyle/>
          <a:p>
            <a:pPr marL="0" indent="0">
              <a:spcBef>
                <a:spcPts val="0"/>
              </a:spcBef>
            </a:pPr>
            <a:r>
              <a:rPr lang="el-GR" sz="3000" u="sng" dirty="0"/>
              <a:t>Περιγραφή</a:t>
            </a:r>
            <a:r>
              <a:rPr lang="el-GR" sz="3000" dirty="0"/>
              <a:t>: </a:t>
            </a:r>
            <a:r>
              <a:rPr lang="el-GR" sz="3000" dirty="0" err="1"/>
              <a:t>Ομαδοσυνεργατική</a:t>
            </a:r>
            <a:r>
              <a:rPr lang="el-GR" sz="3000" dirty="0"/>
              <a:t> μελέτη ψηφιακού υλικού. Παρουσίαση και συζήτηση στην </a:t>
            </a:r>
            <a:r>
              <a:rPr lang="el-GR" sz="3000" dirty="0" err="1" smtClean="0"/>
              <a:t>ολο</a:t>
            </a:r>
            <a:r>
              <a:rPr lang="el-GR" sz="3000" dirty="0" smtClean="0"/>
              <a:t>-</a:t>
            </a:r>
            <a:r>
              <a:rPr lang="el-GR" sz="3000" dirty="0" err="1" smtClean="0"/>
              <a:t>έλεια</a:t>
            </a:r>
            <a:r>
              <a:rPr lang="el-GR" sz="3000" dirty="0"/>
              <a:t>. Ενδεικτικά:</a:t>
            </a:r>
          </a:p>
          <a:p>
            <a:pPr marL="0" indent="0">
              <a:spcBef>
                <a:spcPts val="0"/>
              </a:spcBef>
            </a:pPr>
            <a:r>
              <a:rPr lang="el-GR" sz="3000" dirty="0"/>
              <a:t>-Καλλιεργώντας υπό το φως των LED  </a:t>
            </a:r>
          </a:p>
          <a:p>
            <a:pPr marL="0" indent="0">
              <a:spcBef>
                <a:spcPts val="0"/>
              </a:spcBef>
            </a:pPr>
            <a:r>
              <a:rPr lang="el-GR" sz="3000" dirty="0"/>
              <a:t>-Ανακαλύφθηκε ζώο που φωτοσυνθέτει </a:t>
            </a:r>
          </a:p>
          <a:p>
            <a:pPr marL="0" indent="0">
              <a:spcBef>
                <a:spcPts val="0"/>
              </a:spcBef>
            </a:pPr>
            <a:r>
              <a:rPr lang="el-GR" sz="3000" dirty="0"/>
              <a:t>-Φωτοσύνθεση και </a:t>
            </a:r>
            <a:r>
              <a:rPr lang="el-GR" sz="3000" dirty="0" err="1"/>
              <a:t>φωτο</a:t>
            </a:r>
            <a:r>
              <a:rPr lang="el-GR" sz="3000" dirty="0"/>
              <a:t>-αποσύνθεση </a:t>
            </a:r>
          </a:p>
          <a:p>
            <a:pPr marL="0" indent="0">
              <a:spcBef>
                <a:spcPts val="0"/>
              </a:spcBef>
            </a:pPr>
            <a:r>
              <a:rPr lang="el-GR" sz="3000" dirty="0"/>
              <a:t>-Τα πρώτα βιονικά φυτά με «τούρμπο» φωτοσύνθεση </a:t>
            </a:r>
          </a:p>
          <a:p>
            <a:pPr marL="0" indent="0">
              <a:spcBef>
                <a:spcPts val="0"/>
              </a:spcBef>
            </a:pPr>
            <a:r>
              <a:rPr lang="el-GR" sz="3000" dirty="0"/>
              <a:t>-Ρεύμα με τεχνητή φωτοσύνθεση </a:t>
            </a:r>
          </a:p>
          <a:p>
            <a:pPr marL="0" indent="0">
              <a:spcBef>
                <a:spcPts val="0"/>
              </a:spcBef>
            </a:pPr>
            <a:endParaRPr lang="el-GR" sz="3000" dirty="0"/>
          </a:p>
          <a:p>
            <a:pPr marL="0" indent="0">
              <a:spcBef>
                <a:spcPts val="0"/>
              </a:spcBef>
            </a:pPr>
            <a:r>
              <a:rPr lang="el-GR" sz="3000" u="sng" dirty="0"/>
              <a:t>Παιχνίδι ρόλων</a:t>
            </a:r>
            <a:r>
              <a:rPr lang="el-GR" sz="3000" dirty="0"/>
              <a:t>: Υποδύονται  ρόλους επιστημόνων με συνεισφορά στην επιστημονική </a:t>
            </a:r>
            <a:r>
              <a:rPr lang="el-GR" sz="3000" dirty="0" smtClean="0"/>
              <a:t>διερεύνηση </a:t>
            </a:r>
            <a:r>
              <a:rPr lang="el-GR" sz="3000" dirty="0"/>
              <a:t>της φωτοσύνθεσης διεθνώς και διαχρονικά, των οποίων οι απόψεις επαληθεύτηκαν ή διαψεύσθηκαν. Με τους ρόλους αυτούς συμμετέχουν σε συζήτηση (</a:t>
            </a:r>
            <a:r>
              <a:rPr lang="el-GR" sz="3000" dirty="0" err="1"/>
              <a:t>debate</a:t>
            </a:r>
            <a:r>
              <a:rPr lang="el-GR" sz="3000" dirty="0"/>
              <a:t>), επιχειρηματολογώντας σχετικά με τις απόψεις τους για το θέμα της φωτοσύνθεσης, είτε υιοθετώντας τις επιστημονικές απόψεις μελετητών και πειραματιστών, είτε επιχειρώντας να τις αντικρούσουν με επιστημονικά δεδομένα της εποχής του καθενός. </a:t>
            </a:r>
          </a:p>
          <a:p>
            <a:pPr marL="0" indent="0">
              <a:spcBef>
                <a:spcPts val="0"/>
              </a:spcBef>
            </a:pPr>
            <a:endParaRPr lang="el-GR" sz="3000" dirty="0"/>
          </a:p>
          <a:p>
            <a:pPr marL="0" indent="0">
              <a:spcBef>
                <a:spcPts val="0"/>
              </a:spcBef>
            </a:pPr>
            <a:r>
              <a:rPr lang="el-GR" sz="3000" u="sng" dirty="0"/>
              <a:t>Διαχείριση </a:t>
            </a:r>
            <a:r>
              <a:rPr lang="el-GR" sz="3000" u="sng" dirty="0" err="1"/>
              <a:t>προϋπαρχουσών</a:t>
            </a:r>
            <a:r>
              <a:rPr lang="el-GR" sz="3000" u="sng" dirty="0"/>
              <a:t> ιδεών</a:t>
            </a:r>
            <a:r>
              <a:rPr lang="el-GR" sz="3000" dirty="0"/>
              <a:t>: Μέσω της γνωστικής σύγκρουσης και της απόρριψης των ανυπόστατων απόψεων, οι μαθητές οδηγούνται να υιοθετήσουν μόνο εκείνες που </a:t>
            </a:r>
            <a:r>
              <a:rPr lang="el-GR" sz="3000" dirty="0" err="1"/>
              <a:t>τεκμη</a:t>
            </a:r>
            <a:r>
              <a:rPr lang="el-GR" sz="3000" dirty="0"/>
              <a:t>-</a:t>
            </a:r>
            <a:r>
              <a:rPr lang="el-GR" sz="3000" dirty="0" err="1"/>
              <a:t>ριώνονται</a:t>
            </a:r>
            <a:r>
              <a:rPr lang="el-GR" sz="3000" dirty="0"/>
              <a:t> άρτια και απηχούν την επιστημονική γνώση. </a:t>
            </a:r>
          </a:p>
          <a:p>
            <a:pPr marL="0" indent="0">
              <a:spcBef>
                <a:spcPts val="0"/>
              </a:spcBef>
            </a:pPr>
            <a:endParaRPr lang="el-GR" sz="3000" dirty="0"/>
          </a:p>
          <a:p>
            <a:pPr marL="0" indent="0">
              <a:spcBef>
                <a:spcPts val="0"/>
              </a:spcBef>
            </a:pPr>
            <a:r>
              <a:rPr lang="el-GR" sz="3000" dirty="0"/>
              <a:t> </a:t>
            </a:r>
            <a:r>
              <a:rPr lang="el-GR" sz="3000" u="sng" dirty="0" err="1"/>
              <a:t>Ιστοριογραμμή</a:t>
            </a:r>
            <a:r>
              <a:rPr lang="el-GR" sz="3000" dirty="0"/>
              <a:t> – Φυλλάδιο και Πίνακας: Ιστορικοί &amp; Επιστημονικοί Σταθμοί  για τη </a:t>
            </a:r>
            <a:r>
              <a:rPr lang="el-GR" sz="3000" dirty="0" smtClean="0"/>
              <a:t>Φωτοσύνθεση </a:t>
            </a:r>
            <a:r>
              <a:rPr lang="el-GR" sz="3000" dirty="0"/>
              <a:t>http://photodentro.edu.gr/ugc/r/8525/1046 . Στο Φυλλάδιο της Φωτοσύνθεσης με ψηφιακή ή έντυπη μορφή οι μαθητές/</a:t>
            </a:r>
            <a:r>
              <a:rPr lang="el-GR" sz="3000" dirty="0" err="1"/>
              <a:t>τριες</a:t>
            </a:r>
            <a:r>
              <a:rPr lang="el-GR" sz="3000" dirty="0"/>
              <a:t> παρατηρούν την εξέλιξη των ιδεών για τη φωτοσύνθεση. Βάσει αυτών μπορούν να κατασκευάσουν και τις κάρτες ρόλων. Η </a:t>
            </a:r>
            <a:r>
              <a:rPr lang="el-GR" sz="3000" dirty="0" err="1"/>
              <a:t>ιστοριογραμμή</a:t>
            </a:r>
            <a:r>
              <a:rPr lang="el-GR" sz="3000" dirty="0"/>
              <a:t> που δημιουργήθηκε με το υλικό του φυλλαδίου από ομάδα μαθητριών βρίσκεται στη διεύθυνση http://photodentro.edu.gr/v/item/ugc/8525/1054 .</a:t>
            </a:r>
          </a:p>
          <a:p>
            <a:pPr marL="0" indent="0">
              <a:spcBef>
                <a:spcPts val="0"/>
              </a:spcBef>
            </a:pPr>
            <a:endParaRPr lang="el-GR" sz="3000" dirty="0"/>
          </a:p>
          <a:p>
            <a:pPr marL="0" indent="0">
              <a:spcBef>
                <a:spcPts val="0"/>
              </a:spcBef>
            </a:pPr>
            <a:r>
              <a:rPr lang="el-GR" sz="3000" dirty="0"/>
              <a:t>Αποτελέσματα της δραστηριότητας: Το ενδιαφέρον των παιδιών κινητοποιείται και αρχίζουν να ρωτούν π.χ. αν η τεχνητή φωτοσύνθεση μπορεί να καλύψει ενεργειακά ελλείμματα στη Γη ή αν θα μπορούσε να δώσει λύση σε πιθανή μετεγκατάσταση των γήινων όντων σε άλλους πλανήτες. Μεγάλος αριθμός εναλλακτικών ιδεών καταρρίπτεται. Τα παιδιά ανταλλάσσουν επιχειρήματα με εντυπωσιακά εμπλουτισμένο λεξιλόγιο και υπερασπίζονται τις «λάθος» ιδέες με –προσποιητή μεν,  αξιοσημείωτη δε – έμφαση.</a:t>
            </a:r>
          </a:p>
          <a:p>
            <a:pPr marL="0" lvl="1" indent="0">
              <a:buNone/>
            </a:pPr>
            <a:endParaRPr lang="el-GR" sz="2400" dirty="0"/>
          </a:p>
        </p:txBody>
      </p:sp>
    </p:spTree>
    <p:extLst>
      <p:ext uri="{BB962C8B-B14F-4D97-AF65-F5344CB8AC3E}">
        <p14:creationId xmlns:p14="http://schemas.microsoft.com/office/powerpoint/2010/main" val="16794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34269" y="5172501"/>
            <a:ext cx="6209731" cy="846162"/>
          </a:xfrm>
        </p:spPr>
        <p:txBody>
          <a:bodyPr/>
          <a:lstStyle/>
          <a:p>
            <a:r>
              <a:rPr lang="el-GR" sz="2400" dirty="0" smtClean="0"/>
              <a:t>ΑΝΑΛΥΤΙΚΗ ΠΕΡΙΓΡΑΦΗ </a:t>
            </a:r>
            <a:br>
              <a:rPr lang="el-GR" sz="2400" dirty="0" smtClean="0"/>
            </a:br>
            <a:r>
              <a:rPr lang="el-GR" sz="2400" dirty="0" smtClean="0"/>
              <a:t>ΤΗΣ ανοιχτησ εκπαιδευτικησ ΠΡΑΚΤΙΚΗΣ</a:t>
            </a:r>
            <a:endParaRPr lang="el-GR" sz="2400"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15</a:t>
            </a:fld>
            <a:endParaRPr lang="en-US" dirty="0"/>
          </a:p>
        </p:txBody>
      </p:sp>
      <p:sp>
        <p:nvSpPr>
          <p:cNvPr id="7" name="Content Placeholder 6"/>
          <p:cNvSpPr>
            <a:spLocks noGrp="1"/>
          </p:cNvSpPr>
          <p:nvPr>
            <p:ph sz="half" idx="2"/>
          </p:nvPr>
        </p:nvSpPr>
        <p:spPr/>
        <p:txBody>
          <a:bodyPr>
            <a:normAutofit fontScale="85000" lnSpcReduction="20000"/>
          </a:bodyPr>
          <a:lstStyle/>
          <a:p>
            <a:r>
              <a:rPr lang="el-GR" b="1" dirty="0"/>
              <a:t>ΔΡΑΣΤΗΡΙΟΤΗΤΑ  </a:t>
            </a:r>
            <a:r>
              <a:rPr lang="el-GR" b="1" dirty="0" smtClean="0"/>
              <a:t>2</a:t>
            </a:r>
            <a:r>
              <a:rPr lang="el-GR" b="1" baseline="30000" dirty="0" smtClean="0"/>
              <a:t>η</a:t>
            </a:r>
            <a:r>
              <a:rPr lang="el-GR" b="1" dirty="0" smtClean="0"/>
              <a:t> </a:t>
            </a:r>
            <a:r>
              <a:rPr lang="el-GR" b="1" dirty="0"/>
              <a:t>: Το πείραμα του </a:t>
            </a:r>
            <a:r>
              <a:rPr lang="en-US" b="1" dirty="0"/>
              <a:t>Priestley</a:t>
            </a:r>
            <a:endParaRPr lang="el-GR" sz="2100" dirty="0" smtClean="0"/>
          </a:p>
          <a:p>
            <a:pPr lvl="1">
              <a:buFont typeface="Arial" pitchFamily="34" charset="0"/>
              <a:buChar char="•"/>
            </a:pPr>
            <a:r>
              <a:rPr lang="el-GR" sz="2400" u="sng" dirty="0" smtClean="0"/>
              <a:t>Διάρκεια</a:t>
            </a:r>
            <a:r>
              <a:rPr lang="el-GR" sz="2400" dirty="0" smtClean="0"/>
              <a:t>:  1 διδακτική ώρα</a:t>
            </a:r>
          </a:p>
          <a:p>
            <a:pPr lvl="1">
              <a:buFont typeface="Arial" pitchFamily="34" charset="0"/>
              <a:buChar char="•"/>
            </a:pPr>
            <a:r>
              <a:rPr lang="el-GR" sz="2400" u="sng" dirty="0"/>
              <a:t>Είδος δραστηριότητας</a:t>
            </a:r>
            <a:r>
              <a:rPr lang="el-GR" sz="2400" dirty="0"/>
              <a:t>: Παρουσίαση του ιστορικού πειράματος του </a:t>
            </a:r>
            <a:r>
              <a:rPr lang="el-GR" sz="2400" dirty="0" err="1"/>
              <a:t>Priestley</a:t>
            </a:r>
            <a:r>
              <a:rPr lang="el-GR" sz="2400" dirty="0"/>
              <a:t> για παραγωγή οξυγόνου από τα φυτά και στην πρόσληψή του από τους ζωικούς οργανισμούς, από το </a:t>
            </a:r>
            <a:r>
              <a:rPr lang="el-GR" sz="2400" dirty="0" err="1"/>
              <a:t>Φωτόδεντρο</a:t>
            </a:r>
            <a:r>
              <a:rPr lang="el-GR" sz="2400" dirty="0"/>
              <a:t>.  Υλοποίηση του πειράματος του </a:t>
            </a:r>
            <a:r>
              <a:rPr lang="el-GR" sz="2400" dirty="0" err="1"/>
              <a:t>Priestley</a:t>
            </a:r>
            <a:r>
              <a:rPr lang="el-GR" sz="2400" dirty="0"/>
              <a:t> στο σχολικό εργαστήριο Φυσικών Επιστημών ή στη σχολική τάξη.  Συμπλήρωση ερωτήσεων κλειστού τύπου στο ψηφιακό περιβάλλον του </a:t>
            </a:r>
            <a:r>
              <a:rPr lang="el-GR" sz="2400" dirty="0" err="1"/>
              <a:t>Φωτόδεντρου</a:t>
            </a:r>
            <a:r>
              <a:rPr lang="el-GR" sz="2400" dirty="0" smtClean="0"/>
              <a:t>.</a:t>
            </a:r>
          </a:p>
          <a:p>
            <a:pPr lvl="1">
              <a:buFont typeface="Arial" pitchFamily="34" charset="0"/>
              <a:buChar char="•"/>
            </a:pPr>
            <a:r>
              <a:rPr lang="el-GR" sz="2400" u="sng" dirty="0"/>
              <a:t>Οργάνωση τάξης</a:t>
            </a:r>
            <a:r>
              <a:rPr lang="el-GR" sz="2400" dirty="0" smtClean="0"/>
              <a:t>: </a:t>
            </a:r>
            <a:r>
              <a:rPr lang="el-GR" dirty="0"/>
              <a:t>Εργασία σε ομάδες για την απάντηση των ερωτήσεων. Στην ολομέλεια γίνεται εύκολα η επίδειξη, για εξοικονόμηση χρόνου. Όμως, το πείραμα μπορεί να υλοποιηθεί και μετωπικά, με τα παιδιά οργανωμένα σε ομάδες.</a:t>
            </a:r>
          </a:p>
          <a:p>
            <a:pPr lvl="1">
              <a:buFont typeface="Arial" pitchFamily="34" charset="0"/>
              <a:buChar char="•"/>
            </a:pPr>
            <a:r>
              <a:rPr lang="el-GR" sz="2400" u="sng" dirty="0"/>
              <a:t>Ρόλος του διδάσκοντα</a:t>
            </a:r>
            <a:r>
              <a:rPr lang="el-GR" sz="2400" dirty="0"/>
              <a:t>: Ο/η εκπαιδευτικός συντονίζει τη διαδικασία, ενθαρρύνοντας τα παιδιά στις επιμέρους δραστηριότητες. Επιπλέον, ο ρόλος του είναι συμβουλευτικός, </a:t>
            </a:r>
            <a:r>
              <a:rPr lang="el-GR" sz="2400" dirty="0" err="1"/>
              <a:t>διευκολυντικός</a:t>
            </a:r>
            <a:r>
              <a:rPr lang="el-GR" sz="2400" dirty="0"/>
              <a:t> και, κατά το δυνατόν, φθίνων καθοδηγητικός.</a:t>
            </a:r>
            <a:endParaRPr lang="el-GR" sz="2400" dirty="0" smtClean="0"/>
          </a:p>
        </p:txBody>
      </p:sp>
    </p:spTree>
    <p:extLst>
      <p:ext uri="{BB962C8B-B14F-4D97-AF65-F5344CB8AC3E}">
        <p14:creationId xmlns:p14="http://schemas.microsoft.com/office/powerpoint/2010/main" val="3770435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34269" y="5172501"/>
            <a:ext cx="6209731" cy="846162"/>
          </a:xfrm>
        </p:spPr>
        <p:txBody>
          <a:bodyPr/>
          <a:lstStyle/>
          <a:p>
            <a:r>
              <a:rPr lang="el-GR" sz="2400" dirty="0" smtClean="0"/>
              <a:t>ΑΝΑΛΥΤΙΚΗ ΠΕΡΙΓΡΑΦΗ </a:t>
            </a:r>
            <a:br>
              <a:rPr lang="el-GR" sz="2400" dirty="0" smtClean="0"/>
            </a:br>
            <a:r>
              <a:rPr lang="el-GR" sz="2400" dirty="0" smtClean="0"/>
              <a:t>ΤΗΣ ανοιχτησ εκπαιδευτικησ ΠΡΑΚΤΙΚΗΣ</a:t>
            </a:r>
            <a:endParaRPr lang="el-GR" sz="2400"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16</a:t>
            </a:fld>
            <a:endParaRPr lang="en-US" dirty="0"/>
          </a:p>
        </p:txBody>
      </p:sp>
      <p:sp>
        <p:nvSpPr>
          <p:cNvPr id="7" name="Content Placeholder 6"/>
          <p:cNvSpPr>
            <a:spLocks noGrp="1"/>
          </p:cNvSpPr>
          <p:nvPr>
            <p:ph sz="half" idx="2"/>
          </p:nvPr>
        </p:nvSpPr>
        <p:spPr/>
        <p:txBody>
          <a:bodyPr>
            <a:normAutofit fontScale="70000" lnSpcReduction="20000"/>
          </a:bodyPr>
          <a:lstStyle/>
          <a:p>
            <a:r>
              <a:rPr lang="el-GR" sz="2600" b="1" dirty="0"/>
              <a:t>ΔΡΑΣΤΗΡΙΟΤΗΤΑ  </a:t>
            </a:r>
            <a:r>
              <a:rPr lang="en-US" sz="2600" b="1" dirty="0" smtClean="0"/>
              <a:t>2</a:t>
            </a:r>
            <a:r>
              <a:rPr lang="el-GR" sz="2600" b="1" baseline="30000" dirty="0" smtClean="0"/>
              <a:t>η</a:t>
            </a:r>
            <a:r>
              <a:rPr lang="el-GR" sz="2600" b="1" dirty="0" smtClean="0"/>
              <a:t> </a:t>
            </a:r>
            <a:r>
              <a:rPr lang="el-GR" sz="2600" b="1" dirty="0"/>
              <a:t>: Το πείραμα του </a:t>
            </a:r>
            <a:r>
              <a:rPr lang="en-US" sz="2600" b="1" dirty="0"/>
              <a:t>Priestley </a:t>
            </a:r>
            <a:endParaRPr lang="en-US" sz="2600" b="1" dirty="0" smtClean="0"/>
          </a:p>
          <a:p>
            <a:r>
              <a:rPr lang="el-GR" sz="2600" u="sng" dirty="0" smtClean="0"/>
              <a:t>Σύνδεση </a:t>
            </a:r>
            <a:r>
              <a:rPr lang="el-GR" sz="2600" u="sng" dirty="0"/>
              <a:t>με τον διδακτικό στόχο</a:t>
            </a:r>
            <a:r>
              <a:rPr lang="el-GR" sz="2600" dirty="0"/>
              <a:t>: </a:t>
            </a:r>
            <a:r>
              <a:rPr lang="el-GR" sz="2600" dirty="0" smtClean="0"/>
              <a:t>Οι </a:t>
            </a:r>
            <a:r>
              <a:rPr lang="el-GR" sz="2600" dirty="0"/>
              <a:t>μαθητές/</a:t>
            </a:r>
            <a:r>
              <a:rPr lang="el-GR" sz="2600" dirty="0" err="1"/>
              <a:t>τριες</a:t>
            </a:r>
            <a:r>
              <a:rPr lang="el-GR" sz="2600" dirty="0"/>
              <a:t> να μπορούν:</a:t>
            </a:r>
          </a:p>
          <a:p>
            <a:pPr lvl="1">
              <a:buFont typeface="Arial" pitchFamily="34" charset="0"/>
              <a:buChar char="•"/>
            </a:pPr>
            <a:r>
              <a:rPr lang="el-GR" sz="2600" dirty="0" smtClean="0"/>
              <a:t>να </a:t>
            </a:r>
            <a:r>
              <a:rPr lang="el-GR" sz="2600" dirty="0"/>
              <a:t>εξηγούν μέσω κατάλληλων πειραμάτων τη διαδικασία της φωτοσύνθεσης και των </a:t>
            </a:r>
            <a:r>
              <a:rPr lang="el-GR" sz="2600" dirty="0" smtClean="0"/>
              <a:t>παραγόντων </a:t>
            </a:r>
            <a:r>
              <a:rPr lang="el-GR" sz="2600" dirty="0"/>
              <a:t>που την επηρεάζουν</a:t>
            </a:r>
          </a:p>
          <a:p>
            <a:pPr lvl="1">
              <a:buFont typeface="Arial" pitchFamily="34" charset="0"/>
              <a:buChar char="•"/>
            </a:pPr>
            <a:r>
              <a:rPr lang="el-GR" sz="2600" dirty="0" smtClean="0"/>
              <a:t>να </a:t>
            </a:r>
            <a:r>
              <a:rPr lang="el-GR" sz="2600" dirty="0"/>
              <a:t>παρατηρούν της ανταλλαγής αερίων στη διάρκεια της φωτοσύνθεσης.</a:t>
            </a:r>
          </a:p>
          <a:p>
            <a:pPr lvl="1">
              <a:buFont typeface="Arial" pitchFamily="34" charset="0"/>
              <a:buChar char="•"/>
            </a:pPr>
            <a:r>
              <a:rPr lang="el-GR" sz="2600" dirty="0" smtClean="0"/>
              <a:t>να </a:t>
            </a:r>
            <a:r>
              <a:rPr lang="el-GR" sz="2600" dirty="0" err="1"/>
              <a:t>ταυτοποιούν</a:t>
            </a:r>
            <a:r>
              <a:rPr lang="el-GR" sz="2600" dirty="0"/>
              <a:t> με απλό τρόπο τα αέρια της φωτοσύνθεσης.</a:t>
            </a:r>
          </a:p>
          <a:p>
            <a:pPr lvl="1">
              <a:buFont typeface="Arial" pitchFamily="34" charset="0"/>
              <a:buChar char="•"/>
            </a:pPr>
            <a:r>
              <a:rPr lang="el-GR" sz="2600" dirty="0" smtClean="0"/>
              <a:t>να </a:t>
            </a:r>
            <a:r>
              <a:rPr lang="el-GR" sz="2600" dirty="0"/>
              <a:t>διαπιστώσουν τη σχέση της φωτοσύνθεσης με την κυτταρική αναπνοή.</a:t>
            </a:r>
          </a:p>
          <a:p>
            <a:pPr marL="0" lvl="1" indent="0">
              <a:buNone/>
            </a:pPr>
            <a:r>
              <a:rPr lang="el-GR" sz="2600" dirty="0"/>
              <a:t>Επιπλέον οι μαθητές/</a:t>
            </a:r>
            <a:r>
              <a:rPr lang="el-GR" sz="2600" dirty="0" err="1"/>
              <a:t>τριες</a:t>
            </a:r>
            <a:r>
              <a:rPr lang="el-GR" sz="2600" dirty="0"/>
              <a:t> αναμένεται να καλλιεργήσουν και να υιοθετήσουν:</a:t>
            </a:r>
          </a:p>
          <a:p>
            <a:pPr lvl="1">
              <a:buFont typeface="Arial" pitchFamily="34" charset="0"/>
              <a:buChar char="•"/>
            </a:pPr>
            <a:r>
              <a:rPr lang="el-GR" sz="2600" dirty="0" smtClean="0"/>
              <a:t>κριτική </a:t>
            </a:r>
            <a:r>
              <a:rPr lang="el-GR" sz="2600" dirty="0"/>
              <a:t>σκέψη</a:t>
            </a:r>
          </a:p>
          <a:p>
            <a:pPr lvl="1">
              <a:buFont typeface="Arial" pitchFamily="34" charset="0"/>
              <a:buChar char="•"/>
            </a:pPr>
            <a:r>
              <a:rPr lang="el-GR" sz="2600" dirty="0" smtClean="0"/>
              <a:t>πνεύμα </a:t>
            </a:r>
            <a:r>
              <a:rPr lang="el-GR" sz="2600" dirty="0"/>
              <a:t>συνεργασίας και κοινωνικής διαπραγμάτευσης</a:t>
            </a:r>
          </a:p>
          <a:p>
            <a:pPr lvl="1">
              <a:buFont typeface="Arial" pitchFamily="34" charset="0"/>
              <a:buChar char="•"/>
            </a:pPr>
            <a:r>
              <a:rPr lang="el-GR" sz="2600" dirty="0" smtClean="0"/>
              <a:t>διαδικασίες </a:t>
            </a:r>
            <a:r>
              <a:rPr lang="el-GR" sz="2600" dirty="0" err="1"/>
              <a:t>αναστοχασμού</a:t>
            </a:r>
            <a:r>
              <a:rPr lang="el-GR" sz="2600" dirty="0"/>
              <a:t> ατομικού και συνεργατικού</a:t>
            </a:r>
          </a:p>
          <a:p>
            <a:pPr lvl="1">
              <a:buFont typeface="Arial" pitchFamily="34" charset="0"/>
              <a:buChar char="•"/>
            </a:pPr>
            <a:r>
              <a:rPr lang="el-GR" sz="2600" dirty="0" err="1" smtClean="0"/>
              <a:t>ενσυναίσθηση</a:t>
            </a:r>
            <a:r>
              <a:rPr lang="el-GR" sz="2600" dirty="0"/>
              <a:t>, αλληλοσεβασμό και αλληλοκατανόηση</a:t>
            </a:r>
          </a:p>
          <a:p>
            <a:endParaRPr lang="el-GR" sz="2600" dirty="0"/>
          </a:p>
        </p:txBody>
      </p:sp>
    </p:spTree>
    <p:extLst>
      <p:ext uri="{BB962C8B-B14F-4D97-AF65-F5344CB8AC3E}">
        <p14:creationId xmlns:p14="http://schemas.microsoft.com/office/powerpoint/2010/main" val="27672103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ingle Corner Rectangle 9"/>
          <p:cNvSpPr/>
          <p:nvPr/>
        </p:nvSpPr>
        <p:spPr>
          <a:xfrm>
            <a:off x="0" y="2975675"/>
            <a:ext cx="9144000" cy="2121008"/>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dirty="0"/>
          </a:p>
        </p:txBody>
      </p:sp>
      <p:sp>
        <p:nvSpPr>
          <p:cNvPr id="20" name="Title 19"/>
          <p:cNvSpPr>
            <a:spLocks noGrp="1"/>
          </p:cNvSpPr>
          <p:nvPr>
            <p:ph type="title"/>
          </p:nvPr>
        </p:nvSpPr>
        <p:spPr/>
        <p:txBody>
          <a:bodyPr/>
          <a:lstStyle/>
          <a:p>
            <a:r>
              <a:rPr lang="el-GR" sz="2400" dirty="0"/>
              <a:t>ΑΝΑΛΥΤΙΚΗ ΠΕΡΙΓΡΑΦΗ </a:t>
            </a:r>
            <a:br>
              <a:rPr lang="el-GR" sz="2400" dirty="0"/>
            </a:br>
            <a:r>
              <a:rPr lang="el-GR" sz="2400" dirty="0"/>
              <a:t>ΤΗΣ </a:t>
            </a:r>
            <a:r>
              <a:rPr lang="el-GR" sz="2400" dirty="0" err="1"/>
              <a:t>ανοιχτησ</a:t>
            </a:r>
            <a:r>
              <a:rPr lang="el-GR" sz="2400" dirty="0"/>
              <a:t> </a:t>
            </a:r>
            <a:r>
              <a:rPr lang="el-GR" sz="2400" dirty="0" err="1"/>
              <a:t>εκπαιδευτικησ</a:t>
            </a:r>
            <a:r>
              <a:rPr lang="el-GR" sz="2400" dirty="0"/>
              <a:t> ΠΡΑΚΤΙΚΗΣ</a:t>
            </a:r>
          </a:p>
        </p:txBody>
      </p:sp>
      <p:sp>
        <p:nvSpPr>
          <p:cNvPr id="3" name="Slide Number Placeholder 2"/>
          <p:cNvSpPr>
            <a:spLocks noGrp="1"/>
          </p:cNvSpPr>
          <p:nvPr>
            <p:ph type="sldNum" sz="quarter" idx="12"/>
          </p:nvPr>
        </p:nvSpPr>
        <p:spPr/>
        <p:txBody>
          <a:bodyPr/>
          <a:lstStyle/>
          <a:p>
            <a:fld id="{2754ED01-E2A0-4C1E-8E21-014B99041579}" type="slidenum">
              <a:rPr lang="en-US" smtClean="0"/>
              <a:pPr/>
              <a:t>17</a:t>
            </a:fld>
            <a:endParaRPr lang="en-US" dirty="0"/>
          </a:p>
        </p:txBody>
      </p:sp>
      <p:sp>
        <p:nvSpPr>
          <p:cNvPr id="24" name="Content Placeholder 23"/>
          <p:cNvSpPr>
            <a:spLocks noGrp="1"/>
          </p:cNvSpPr>
          <p:nvPr>
            <p:ph sz="quarter" idx="14"/>
          </p:nvPr>
        </p:nvSpPr>
        <p:spPr>
          <a:xfrm>
            <a:off x="449451" y="3169404"/>
            <a:ext cx="8427849" cy="1733550"/>
          </a:xfrm>
        </p:spPr>
        <p:txBody>
          <a:bodyPr>
            <a:normAutofit fontScale="85000" lnSpcReduction="10000"/>
          </a:bodyPr>
          <a:lstStyle/>
          <a:p>
            <a:endParaRPr lang="el-GR" sz="2000" dirty="0" smtClean="0">
              <a:solidFill>
                <a:schemeClr val="accent2">
                  <a:lumMod val="50000"/>
                </a:schemeClr>
              </a:solidFill>
              <a:effectLst>
                <a:outerShdw blurRad="38100" dist="38100" dir="2700000" algn="tl">
                  <a:srgbClr val="000000">
                    <a:alpha val="43137"/>
                  </a:srgbClr>
                </a:outerShdw>
              </a:effectLst>
            </a:endParaRPr>
          </a:p>
          <a:p>
            <a:pPr marL="0" lvl="2" indent="0"/>
            <a:r>
              <a:rPr lang="el-GR" sz="2000" dirty="0" smtClean="0"/>
              <a:t> </a:t>
            </a:r>
            <a:r>
              <a:rPr lang="el-GR" sz="2000" dirty="0" err="1"/>
              <a:t>Tα</a:t>
            </a:r>
            <a:r>
              <a:rPr lang="el-GR" sz="2000" dirty="0"/>
              <a:t> πειράματα </a:t>
            </a:r>
            <a:r>
              <a:rPr lang="el-GR" sz="2000" dirty="0" err="1"/>
              <a:t>Priestley</a:t>
            </a:r>
            <a:r>
              <a:rPr lang="el-GR" sz="2000" dirty="0"/>
              <a:t>, που αφορούν στην παραγωγή </a:t>
            </a:r>
            <a:r>
              <a:rPr lang="el-GR" sz="2000" dirty="0" smtClean="0"/>
              <a:t>οξυγόνου </a:t>
            </a:r>
            <a:r>
              <a:rPr lang="el-GR" sz="2000" dirty="0"/>
              <a:t>από τα φυτά και στην πρόσληψή του από τους ζωικούς οργανισμούς. </a:t>
            </a:r>
            <a:r>
              <a:rPr lang="el-GR" sz="2000" dirty="0">
                <a:hlinkClick r:id="rId3"/>
              </a:rPr>
              <a:t>http://</a:t>
            </a:r>
            <a:r>
              <a:rPr lang="el-GR" sz="2000" dirty="0" smtClean="0">
                <a:hlinkClick r:id="rId3"/>
              </a:rPr>
              <a:t>photodentro.edu.gr/lor/r/8521/4922</a:t>
            </a:r>
            <a:r>
              <a:rPr lang="el-GR" sz="2000" dirty="0" smtClean="0"/>
              <a:t> . </a:t>
            </a:r>
          </a:p>
          <a:p>
            <a:pPr marL="0" lvl="2" indent="0">
              <a:buNone/>
            </a:pPr>
            <a:r>
              <a:rPr lang="el-GR" sz="2000" dirty="0" smtClean="0"/>
              <a:t>Η </a:t>
            </a:r>
            <a:r>
              <a:rPr lang="el-GR" sz="2000" dirty="0"/>
              <a:t>πραγματική και εύκολη υλοποίηση του πειράματος, στη διεύθυνση </a:t>
            </a:r>
            <a:r>
              <a:rPr lang="en-US" sz="2000" dirty="0">
                <a:hlinkClick r:id="rId4"/>
              </a:rPr>
              <a:t>http://</a:t>
            </a:r>
            <a:r>
              <a:rPr lang="en-US" sz="2000" dirty="0" smtClean="0">
                <a:hlinkClick r:id="rId4"/>
              </a:rPr>
              <a:t>photodentro.edu.gr/ugc/r/8525/1040</a:t>
            </a:r>
            <a:r>
              <a:rPr lang="en-US" sz="2000" dirty="0" smtClean="0"/>
              <a:t> </a:t>
            </a:r>
            <a:r>
              <a:rPr lang="el-GR" sz="2000" dirty="0" smtClean="0"/>
              <a:t> </a:t>
            </a:r>
            <a:r>
              <a:rPr lang="el-GR" sz="2000" dirty="0" smtClean="0"/>
              <a:t>και δύο ακόμα πειραματικές «εκδοχές»: </a:t>
            </a:r>
          </a:p>
          <a:p>
            <a:pPr marL="0" lvl="2" indent="0">
              <a:buNone/>
            </a:pPr>
            <a:endParaRPr lang="el-GR" sz="2000" dirty="0"/>
          </a:p>
        </p:txBody>
      </p:sp>
      <p:sp>
        <p:nvSpPr>
          <p:cNvPr id="4" name="TextBox 3"/>
          <p:cNvSpPr txBox="1"/>
          <p:nvPr/>
        </p:nvSpPr>
        <p:spPr>
          <a:xfrm>
            <a:off x="592427" y="390728"/>
            <a:ext cx="6915955" cy="461665"/>
          </a:xfrm>
          <a:prstGeom prst="rect">
            <a:avLst/>
          </a:prstGeom>
          <a:noFill/>
        </p:spPr>
        <p:txBody>
          <a:bodyPr wrap="square" rtlCol="0">
            <a:spAutoFit/>
          </a:bodyPr>
          <a:lstStyle/>
          <a:p>
            <a:r>
              <a:rPr lang="el-GR" sz="2400" dirty="0" smtClean="0"/>
              <a:t>Ψηφιακό Εκπαιδευτικό Περιεχόμενο:</a:t>
            </a:r>
            <a:endParaRPr lang="el-GR" sz="2400" dirty="0"/>
          </a:p>
        </p:txBody>
      </p:sp>
      <p:pic>
        <p:nvPicPr>
          <p:cNvPr id="6" name="Εικόνα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3612" y="852393"/>
            <a:ext cx="4367052" cy="2035244"/>
          </a:xfrm>
          <a:prstGeom prst="rect">
            <a:avLst/>
          </a:prstGeom>
        </p:spPr>
      </p:pic>
      <p:graphicFrame>
        <p:nvGraphicFramePr>
          <p:cNvPr id="8" name="Αντικείμενο 7"/>
          <p:cNvGraphicFramePr>
            <a:graphicFrameLocks noChangeAspect="1"/>
          </p:cNvGraphicFramePr>
          <p:nvPr>
            <p:extLst>
              <p:ext uri="{D42A27DB-BD31-4B8C-83A1-F6EECF244321}">
                <p14:modId xmlns:p14="http://schemas.microsoft.com/office/powerpoint/2010/main" val="1270235910"/>
              </p:ext>
            </p:extLst>
          </p:nvPr>
        </p:nvGraphicFramePr>
        <p:xfrm>
          <a:off x="800100" y="4740904"/>
          <a:ext cx="8343900" cy="745496"/>
        </p:xfrm>
        <a:graphic>
          <a:graphicData uri="http://schemas.openxmlformats.org/presentationml/2006/ole">
            <mc:AlternateContent xmlns:mc="http://schemas.openxmlformats.org/markup-compatibility/2006">
              <mc:Choice xmlns:v="urn:schemas-microsoft-com:vml" Requires="v">
                <p:oleObj spid="_x0000_s1028" name="Document" r:id="rId6" imgW="6630886" imgH="587454" progId="Word.Document.12">
                  <p:embed/>
                </p:oleObj>
              </mc:Choice>
              <mc:Fallback>
                <p:oleObj name="Document" r:id="rId6" imgW="6630886" imgH="587454" progId="Word.Document.12">
                  <p:embed/>
                  <p:pic>
                    <p:nvPicPr>
                      <p:cNvPr id="0" name=""/>
                      <p:cNvPicPr/>
                      <p:nvPr/>
                    </p:nvPicPr>
                    <p:blipFill>
                      <a:blip r:embed="rId7"/>
                      <a:stretch>
                        <a:fillRect/>
                      </a:stretch>
                    </p:blipFill>
                    <p:spPr>
                      <a:xfrm>
                        <a:off x="800100" y="4740904"/>
                        <a:ext cx="8343900" cy="745496"/>
                      </a:xfrm>
                      <a:prstGeom prst="rect">
                        <a:avLst/>
                      </a:prstGeom>
                    </p:spPr>
                  </p:pic>
                </p:oleObj>
              </mc:Fallback>
            </mc:AlternateContent>
          </a:graphicData>
        </a:graphic>
      </p:graphicFrame>
    </p:spTree>
    <p:extLst>
      <p:ext uri="{BB962C8B-B14F-4D97-AF65-F5344CB8AC3E}">
        <p14:creationId xmlns:p14="http://schemas.microsoft.com/office/powerpoint/2010/main" val="1510805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sz="2400" dirty="0"/>
              <a:t>ΑΝΑΛΥΤΙΚΗ ΠΕΡΙΓΡΑΦΗ </a:t>
            </a:r>
            <a:r>
              <a:rPr lang="el-GR" sz="2400" dirty="0" smtClean="0"/>
              <a:t/>
            </a:r>
            <a:br>
              <a:rPr lang="el-GR" sz="2400" dirty="0" smtClean="0"/>
            </a:br>
            <a:r>
              <a:rPr lang="el-GR" sz="2400" dirty="0" smtClean="0"/>
              <a:t>ΤΗΣ </a:t>
            </a:r>
            <a:r>
              <a:rPr lang="el-GR" sz="2400" dirty="0" err="1"/>
              <a:t>ανοιχτησ</a:t>
            </a:r>
            <a:r>
              <a:rPr lang="el-GR" sz="2400" dirty="0"/>
              <a:t> </a:t>
            </a:r>
            <a:r>
              <a:rPr lang="el-GR" sz="2400" dirty="0" err="1"/>
              <a:t>εκπαιδευτικησ</a:t>
            </a:r>
            <a:r>
              <a:rPr lang="el-GR" sz="2400" dirty="0"/>
              <a:t> ΠΡΑΚΤΙΚΗΣ</a:t>
            </a:r>
          </a:p>
        </p:txBody>
      </p:sp>
      <p:sp>
        <p:nvSpPr>
          <p:cNvPr id="5" name="Slide Number Placeholder 4"/>
          <p:cNvSpPr>
            <a:spLocks noGrp="1"/>
          </p:cNvSpPr>
          <p:nvPr>
            <p:ph type="sldNum" sz="quarter" idx="12"/>
          </p:nvPr>
        </p:nvSpPr>
        <p:spPr/>
        <p:txBody>
          <a:bodyPr/>
          <a:lstStyle/>
          <a:p>
            <a:fld id="{2754ED01-E2A0-4C1E-8E21-014B99041579}" type="slidenum">
              <a:rPr lang="en-US" smtClean="0"/>
              <a:pPr/>
              <a:t>18</a:t>
            </a:fld>
            <a:endParaRPr lang="en-US" dirty="0"/>
          </a:p>
        </p:txBody>
      </p:sp>
      <p:sp>
        <p:nvSpPr>
          <p:cNvPr id="10" name="Content Placeholder 9"/>
          <p:cNvSpPr>
            <a:spLocks noGrp="1"/>
          </p:cNvSpPr>
          <p:nvPr>
            <p:ph sz="half" idx="2"/>
          </p:nvPr>
        </p:nvSpPr>
        <p:spPr/>
        <p:txBody>
          <a:bodyPr>
            <a:normAutofit fontScale="40000" lnSpcReduction="20000"/>
          </a:bodyPr>
          <a:lstStyle/>
          <a:p>
            <a:pPr marL="0" indent="0">
              <a:lnSpc>
                <a:spcPct val="120000"/>
              </a:lnSpc>
              <a:spcBef>
                <a:spcPts val="0"/>
              </a:spcBef>
            </a:pPr>
            <a:r>
              <a:rPr lang="el-GR" sz="3400" u="sng" dirty="0"/>
              <a:t>Περιγραφή</a:t>
            </a:r>
            <a:r>
              <a:rPr lang="el-GR" sz="3400" dirty="0"/>
              <a:t>: “Με κινούμενα γραφικά και σύντομα επεξηγηματικά κείμενα, παρουσιάζονται τα πειράματα του Άγγλου ερευνητή </a:t>
            </a:r>
            <a:r>
              <a:rPr lang="el-GR" sz="3400" dirty="0" err="1"/>
              <a:t>Joseph</a:t>
            </a:r>
            <a:r>
              <a:rPr lang="el-GR" sz="3400" dirty="0"/>
              <a:t> </a:t>
            </a:r>
            <a:r>
              <a:rPr lang="el-GR" sz="3400" dirty="0" err="1"/>
              <a:t>Priestley</a:t>
            </a:r>
            <a:r>
              <a:rPr lang="el-GR" sz="3400" dirty="0"/>
              <a:t>, που αφορούν στην παραγωγή οξυγόνου από τα φυτά και στην πρόσληψή του από τους ζωικούς οργανισμούς. Το μαθησιακό αντικείμενο περιλαμβάνει πέντε ερωτήματα πολλαπλής επιλογής σχετικά με διαφορετικά στάδια των πειραμάτων και τα συμπεράσματα που προκύπτουν κατά τη διεξαγωγή τους.” (</a:t>
            </a:r>
            <a:r>
              <a:rPr lang="el-GR" sz="3400" dirty="0" err="1"/>
              <a:t>Φωτόδεντρο</a:t>
            </a:r>
            <a:r>
              <a:rPr lang="el-GR" sz="3400" dirty="0"/>
              <a:t>)</a:t>
            </a:r>
          </a:p>
          <a:p>
            <a:pPr marL="0" indent="0">
              <a:lnSpc>
                <a:spcPct val="120000"/>
              </a:lnSpc>
              <a:spcBef>
                <a:spcPts val="0"/>
              </a:spcBef>
            </a:pPr>
            <a:r>
              <a:rPr lang="el-GR" sz="3400" dirty="0" smtClean="0"/>
              <a:t>Για </a:t>
            </a:r>
            <a:r>
              <a:rPr lang="el-GR" sz="3400" dirty="0"/>
              <a:t>την υλοποίηση του πραγματικού πειράματος, απαιτούνται απλά σκεύη και υλικά </a:t>
            </a:r>
            <a:r>
              <a:rPr lang="el-GR" sz="3400" dirty="0" smtClean="0"/>
              <a:t>καθημερινής </a:t>
            </a:r>
            <a:r>
              <a:rPr lang="el-GR" sz="3400" dirty="0"/>
              <a:t>χρήσης (Γυάλινο βάζο π.χ. από μαρμελάδα που κλείνει αεροστεγώς, Πράσινο φυτό (χρησιμοποιήσαμε τσουκνίδα), 1 κεράκι </a:t>
            </a:r>
            <a:r>
              <a:rPr lang="el-GR" sz="3400" dirty="0" err="1"/>
              <a:t>ρεσώ</a:t>
            </a:r>
            <a:r>
              <a:rPr lang="el-GR" sz="3400" dirty="0"/>
              <a:t>, αναπτήρας με μακρύ ρύγχος). Το </a:t>
            </a:r>
            <a:r>
              <a:rPr lang="el-GR" sz="3400" dirty="0" err="1"/>
              <a:t>video</a:t>
            </a:r>
            <a:r>
              <a:rPr lang="el-GR" sz="3400" dirty="0"/>
              <a:t> του </a:t>
            </a:r>
            <a:r>
              <a:rPr lang="el-GR" sz="3400" dirty="0" smtClean="0"/>
              <a:t>πειράματος (</a:t>
            </a:r>
            <a:r>
              <a:rPr lang="en-US" sz="3400" dirty="0"/>
              <a:t>http://photodentro.edu.gr/ugc/r/8525/1040</a:t>
            </a:r>
            <a:r>
              <a:rPr lang="el-GR" sz="3400" dirty="0" smtClean="0"/>
              <a:t>), </a:t>
            </a:r>
            <a:r>
              <a:rPr lang="el-GR" sz="3400" dirty="0"/>
              <a:t>μπορεί να αξιοποιηθεί από τον εκπαιδευτικό ως εποπτικό υλικό προκειμένου οι μαθητές να κατανοήσουν μέσω του ιστορικού πειράματος την ανταλλαγή των αερίων κατά τη φωτοσύνθεση και την ταυτοποίησή τους. </a:t>
            </a:r>
          </a:p>
          <a:p>
            <a:pPr marL="0" indent="0">
              <a:lnSpc>
                <a:spcPct val="120000"/>
              </a:lnSpc>
              <a:spcBef>
                <a:spcPts val="0"/>
              </a:spcBef>
            </a:pPr>
            <a:r>
              <a:rPr lang="el-GR" sz="3400" u="sng" dirty="0"/>
              <a:t>Αποτελέσματα της δραστηριότητας</a:t>
            </a:r>
            <a:r>
              <a:rPr lang="el-GR" sz="3400" dirty="0"/>
              <a:t>: Οι μαθητές/</a:t>
            </a:r>
            <a:r>
              <a:rPr lang="el-GR" sz="3400" dirty="0" err="1"/>
              <a:t>τριες</a:t>
            </a:r>
            <a:r>
              <a:rPr lang="el-GR" sz="3400" dirty="0"/>
              <a:t>  αντιλαμβάνονται μέσω των πειραμάτων τη διαδικασία της φωτοσύνθεσης και των παραγόντων που την επηρεάζουν, με βιωματικό και εύληπτο τρόπο. Παράλληλα, ελέγχουν τις γνώσεις τους με παιγνιώδη τρόπο, χρησιμοποιώντας το αντίστοιχο ψηφιακό εργαλείο από το </a:t>
            </a:r>
            <a:r>
              <a:rPr lang="el-GR" sz="3400" dirty="0" err="1"/>
              <a:t>Φωτόδεντρο</a:t>
            </a:r>
            <a:r>
              <a:rPr lang="el-GR" sz="3400" dirty="0"/>
              <a:t>. Η </a:t>
            </a:r>
            <a:r>
              <a:rPr lang="el-GR" sz="3400" dirty="0" err="1"/>
              <a:t>ομαδοσυνεργατική</a:t>
            </a:r>
            <a:r>
              <a:rPr lang="el-GR" sz="3400" dirty="0"/>
              <a:t> και βιωματική διδασκαλία, αφήνει τα παιδιά  περισσότερο αλληλέγγυα και κριτικά, αφού καλλιεργεί τον αλληλοσεβασμό, την </a:t>
            </a:r>
            <a:r>
              <a:rPr lang="el-GR" sz="3400" dirty="0" err="1"/>
              <a:t>ενσυναίσθηση</a:t>
            </a:r>
            <a:r>
              <a:rPr lang="el-GR" sz="3400" dirty="0"/>
              <a:t> και την οικοδόμηση της γνώσης μέσω διερώτησης και ανακάλυψης.</a:t>
            </a:r>
          </a:p>
          <a:p>
            <a:pPr marL="0" lvl="1" indent="0">
              <a:buNone/>
            </a:pPr>
            <a:endParaRPr lang="el-GR" sz="2400" dirty="0"/>
          </a:p>
        </p:txBody>
      </p:sp>
    </p:spTree>
    <p:extLst>
      <p:ext uri="{BB962C8B-B14F-4D97-AF65-F5344CB8AC3E}">
        <p14:creationId xmlns:p14="http://schemas.microsoft.com/office/powerpoint/2010/main" val="27919147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54ED01-E2A0-4C1E-8E21-014B99041579}" type="slidenum">
              <a:rPr lang="en-US" smtClean="0"/>
              <a:pPr/>
              <a:t>19</a:t>
            </a:fld>
            <a:endParaRPr lang="en-US" dirty="0"/>
          </a:p>
        </p:txBody>
      </p:sp>
      <p:sp>
        <p:nvSpPr>
          <p:cNvPr id="10" name="Rectangle 9"/>
          <p:cNvSpPr/>
          <p:nvPr/>
        </p:nvSpPr>
        <p:spPr>
          <a:xfrm>
            <a:off x="3084395" y="5390866"/>
            <a:ext cx="6059606" cy="45037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l-GR" sz="1400" dirty="0" smtClean="0"/>
              <a:t> </a:t>
            </a:r>
            <a:r>
              <a:rPr lang="el-GR" sz="1400" dirty="0" err="1"/>
              <a:t>To</a:t>
            </a:r>
            <a:r>
              <a:rPr lang="el-GR" sz="1400" dirty="0"/>
              <a:t> πείραμα του </a:t>
            </a:r>
            <a:r>
              <a:rPr lang="el-GR" sz="1400" dirty="0" err="1"/>
              <a:t>Priestley</a:t>
            </a:r>
            <a:r>
              <a:rPr lang="el-GR" sz="1400" dirty="0"/>
              <a:t>, από το </a:t>
            </a:r>
            <a:r>
              <a:rPr lang="el-GR" sz="1400" dirty="0" err="1"/>
              <a:t>Φωτόδεντρο</a:t>
            </a:r>
            <a:r>
              <a:rPr lang="el-GR" sz="1400" dirty="0"/>
              <a:t> στη σχολική τάξη.</a:t>
            </a:r>
          </a:p>
        </p:txBody>
      </p:sp>
      <p:sp>
        <p:nvSpPr>
          <p:cNvPr id="3" name="Θέση περιεχομένου 2"/>
          <p:cNvSpPr>
            <a:spLocks noGrp="1"/>
          </p:cNvSpPr>
          <p:nvPr>
            <p:ph sz="half" idx="2"/>
          </p:nvPr>
        </p:nvSpPr>
        <p:spPr/>
        <p:txBody>
          <a:bodyPr/>
          <a:lstStyle/>
          <a:p>
            <a:endParaRPr lang="el-GR"/>
          </a:p>
        </p:txBody>
      </p:sp>
      <p:pic>
        <p:nvPicPr>
          <p:cNvPr id="6" name="Εικόνα 5"/>
          <p:cNvPicPr/>
          <p:nvPr/>
        </p:nvPicPr>
        <p:blipFill>
          <a:blip r:embed="rId2"/>
          <a:stretch>
            <a:fillRect/>
          </a:stretch>
        </p:blipFill>
        <p:spPr>
          <a:xfrm>
            <a:off x="198120" y="281303"/>
            <a:ext cx="8610600" cy="442785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solidFill>
            <a:srgbClr val="FFFFFF">
              <a:alpha val="34118"/>
            </a:srgbClr>
          </a:solidFill>
        </p:spPr>
        <p:txBody>
          <a:bodyPr/>
          <a:lstStyle/>
          <a:p>
            <a:r>
              <a:rPr lang="el-GR" dirty="0" smtClean="0"/>
              <a:t>ΣΥΝΤΟΜΗ ΠΕΡΙΓΡΑΦΗ</a:t>
            </a:r>
            <a:endParaRPr lang="el-GR" dirty="0"/>
          </a:p>
        </p:txBody>
      </p:sp>
      <p:sp>
        <p:nvSpPr>
          <p:cNvPr id="4" name="Slide Number Placeholder 3"/>
          <p:cNvSpPr>
            <a:spLocks noGrp="1"/>
          </p:cNvSpPr>
          <p:nvPr>
            <p:ph type="sldNum" sz="quarter" idx="12"/>
          </p:nvPr>
        </p:nvSpPr>
        <p:spPr/>
        <p:txBody>
          <a:bodyPr/>
          <a:lstStyle/>
          <a:p>
            <a:fld id="{2754ED01-E2A0-4C1E-8E21-014B99041579}" type="slidenum">
              <a:rPr lang="en-US" smtClean="0"/>
              <a:pPr/>
              <a:t>2</a:t>
            </a:fld>
            <a:endParaRPr lang="en-US" dirty="0"/>
          </a:p>
        </p:txBody>
      </p:sp>
      <p:sp>
        <p:nvSpPr>
          <p:cNvPr id="12" name="Content Placeholder 11"/>
          <p:cNvSpPr>
            <a:spLocks noGrp="1"/>
          </p:cNvSpPr>
          <p:nvPr>
            <p:ph sz="half" idx="2"/>
          </p:nvPr>
        </p:nvSpPr>
        <p:spPr/>
        <p:txBody>
          <a:bodyPr>
            <a:noAutofit/>
          </a:bodyPr>
          <a:lstStyle/>
          <a:p>
            <a:pPr lvl="2">
              <a:buFont typeface="Arial" pitchFamily="34" charset="0"/>
              <a:buChar char="•"/>
            </a:pPr>
            <a:r>
              <a:rPr lang="el-GR" sz="1200" dirty="0" smtClean="0"/>
              <a:t>το </a:t>
            </a:r>
            <a:r>
              <a:rPr lang="el-GR" sz="1200" b="1" dirty="0" smtClean="0"/>
              <a:t>θέμα</a:t>
            </a:r>
            <a:r>
              <a:rPr lang="el-GR" sz="1200" dirty="0" smtClean="0"/>
              <a:t> </a:t>
            </a:r>
            <a:r>
              <a:rPr lang="el-GR" sz="1200" dirty="0"/>
              <a:t>της </a:t>
            </a:r>
            <a:r>
              <a:rPr lang="el-GR" sz="1200" dirty="0" smtClean="0"/>
              <a:t>πρακτικής</a:t>
            </a:r>
            <a:r>
              <a:rPr lang="en-US" sz="1200" dirty="0" smtClean="0"/>
              <a:t>  </a:t>
            </a:r>
            <a:r>
              <a:rPr lang="el-GR" sz="1200" dirty="0" smtClean="0"/>
              <a:t>είναι η </a:t>
            </a:r>
            <a:r>
              <a:rPr lang="el-GR" sz="1400" b="1" i="1" u="sng" dirty="0" smtClean="0"/>
              <a:t>φωτοσύνθεση</a:t>
            </a:r>
            <a:r>
              <a:rPr lang="el-GR" sz="1200" dirty="0"/>
              <a:t>, </a:t>
            </a:r>
            <a:r>
              <a:rPr lang="el-GR" sz="1200" dirty="0" smtClean="0"/>
              <a:t>ως μεταβολική διαδικασία, ως βάση </a:t>
            </a:r>
            <a:r>
              <a:rPr lang="el-GR" sz="1200" dirty="0"/>
              <a:t>της διαδικασίας ροής της ενέργειας προς τους γήινους </a:t>
            </a:r>
            <a:r>
              <a:rPr lang="el-GR" sz="1200" dirty="0" smtClean="0"/>
              <a:t>οργανισμούς</a:t>
            </a:r>
            <a:r>
              <a:rPr lang="el-GR" sz="1200" dirty="0"/>
              <a:t> </a:t>
            </a:r>
            <a:r>
              <a:rPr lang="el-GR" sz="1200" dirty="0" smtClean="0"/>
              <a:t>αλλά και φαινόμενο </a:t>
            </a:r>
            <a:r>
              <a:rPr lang="el-GR" sz="1200" dirty="0"/>
              <a:t>ιδιαίτερης διδακτικής αξίας και παιδαγωγικής ωφελιμότητας</a:t>
            </a:r>
            <a:endParaRPr lang="el-GR" sz="1200" dirty="0" smtClean="0"/>
          </a:p>
          <a:p>
            <a:pPr lvl="2">
              <a:buFont typeface="Arial" pitchFamily="34" charset="0"/>
              <a:buChar char="•"/>
            </a:pPr>
            <a:r>
              <a:rPr lang="el-GR" sz="1200" dirty="0"/>
              <a:t>το </a:t>
            </a:r>
            <a:r>
              <a:rPr lang="el-GR" sz="1200" b="1" dirty="0"/>
              <a:t>σκεπτικό</a:t>
            </a:r>
            <a:r>
              <a:rPr lang="el-GR" sz="1200" dirty="0"/>
              <a:t> στο οποίο στηρίχτηκε ο σχεδιασμός </a:t>
            </a:r>
            <a:r>
              <a:rPr lang="el-GR" sz="1200" dirty="0" smtClean="0"/>
              <a:t>της  εκκινεί από </a:t>
            </a:r>
            <a:r>
              <a:rPr lang="el-GR" sz="1200" dirty="0"/>
              <a:t>τη διαπίστωση ότι η φωτοσύνθεση θεωρείται </a:t>
            </a:r>
            <a:r>
              <a:rPr lang="el-GR" sz="1200" dirty="0" smtClean="0"/>
              <a:t>ουσιώδης  και απαιτητική διδακτική </a:t>
            </a:r>
            <a:r>
              <a:rPr lang="el-GR" sz="1200" dirty="0"/>
              <a:t>ενότητα,  </a:t>
            </a:r>
            <a:r>
              <a:rPr lang="el-GR" sz="1200" dirty="0" smtClean="0"/>
              <a:t>με ποιοτικά και ποσοτικά αξιοσημείωτες μαθητικές παρανοήσεις</a:t>
            </a:r>
          </a:p>
          <a:p>
            <a:pPr lvl="2">
              <a:buFont typeface="Arial" pitchFamily="34" charset="0"/>
              <a:buChar char="•"/>
            </a:pPr>
            <a:r>
              <a:rPr lang="el-GR" sz="1200" dirty="0"/>
              <a:t>σ</a:t>
            </a:r>
            <a:r>
              <a:rPr lang="el-GR" sz="1200" dirty="0" smtClean="0"/>
              <a:t>τοχεύοντας μέσω της προσέλκυσης και προσαύξησης του ενδιαφέροντος των μαθητών/τριών  </a:t>
            </a:r>
            <a:r>
              <a:rPr lang="el-GR" sz="1200" dirty="0"/>
              <a:t>να </a:t>
            </a:r>
            <a:r>
              <a:rPr lang="el-GR" sz="1200" dirty="0" smtClean="0"/>
              <a:t>οικοδομήσουν  αυτοί/</a:t>
            </a:r>
            <a:r>
              <a:rPr lang="el-GR" sz="1200" dirty="0" err="1" smtClean="0"/>
              <a:t>ές</a:t>
            </a:r>
            <a:r>
              <a:rPr lang="el-GR" sz="1200" dirty="0" smtClean="0"/>
              <a:t> τη νέα γνώση</a:t>
            </a:r>
            <a:r>
              <a:rPr lang="el-GR" sz="1200" dirty="0"/>
              <a:t>, στοχεύοντας στην προσέλκυση και προσαύξηση του ενδιαφέροντος των μαθητών, ο διδακτικός σχεδιασμός περιλαμβάνει </a:t>
            </a:r>
            <a:r>
              <a:rPr lang="el-GR" sz="1200" b="1" dirty="0" smtClean="0"/>
              <a:t>παιχνίδι </a:t>
            </a:r>
            <a:r>
              <a:rPr lang="el-GR" sz="1200" b="1" dirty="0"/>
              <a:t>ρόλων</a:t>
            </a:r>
            <a:r>
              <a:rPr lang="el-GR" sz="1200" dirty="0"/>
              <a:t> και </a:t>
            </a:r>
            <a:r>
              <a:rPr lang="el-GR" sz="1200" b="1" dirty="0" smtClean="0"/>
              <a:t>εργαστηριακές </a:t>
            </a:r>
            <a:r>
              <a:rPr lang="el-GR" sz="1200" b="1" dirty="0"/>
              <a:t>εφαρμογές</a:t>
            </a:r>
            <a:r>
              <a:rPr lang="el-GR" sz="1200" dirty="0"/>
              <a:t>, ενώ παράλληλα αξιοποιούνται οι </a:t>
            </a:r>
            <a:r>
              <a:rPr lang="el-GR" sz="1200" dirty="0" smtClean="0"/>
              <a:t>δυνατότητες </a:t>
            </a:r>
            <a:r>
              <a:rPr lang="el-GR" sz="1200" dirty="0"/>
              <a:t>που παρέχει το </a:t>
            </a:r>
            <a:r>
              <a:rPr lang="el-GR" sz="1200" b="1" dirty="0" err="1"/>
              <a:t>Φωτόδεντρο</a:t>
            </a:r>
            <a:r>
              <a:rPr lang="el-GR" sz="1200" dirty="0"/>
              <a:t> και γενικότερα η χρήση των </a:t>
            </a:r>
            <a:r>
              <a:rPr lang="el-GR" sz="1200" b="1" dirty="0"/>
              <a:t>ΤΠΕ</a:t>
            </a:r>
            <a:r>
              <a:rPr lang="el-GR" sz="1200" dirty="0"/>
              <a:t> στο σύγχρονο </a:t>
            </a:r>
            <a:r>
              <a:rPr lang="el-GR" sz="1200" dirty="0" smtClean="0"/>
              <a:t>σχολείο</a:t>
            </a:r>
            <a:endParaRPr lang="el-GR" sz="1200" dirty="0"/>
          </a:p>
          <a:p>
            <a:pPr lvl="2">
              <a:buFont typeface="Arial" pitchFamily="34" charset="0"/>
              <a:buChar char="•"/>
            </a:pPr>
            <a:r>
              <a:rPr lang="el-GR" sz="1200" dirty="0" smtClean="0"/>
              <a:t>οι </a:t>
            </a:r>
            <a:r>
              <a:rPr lang="el-GR" sz="1200" b="1" dirty="0"/>
              <a:t>παρανοήσεις</a:t>
            </a:r>
            <a:r>
              <a:rPr lang="el-GR" sz="1200" dirty="0"/>
              <a:t> που απαντώνται στις πεποιθήσεις των μαθητών </a:t>
            </a:r>
            <a:r>
              <a:rPr lang="el-GR" sz="1200" dirty="0" smtClean="0"/>
              <a:t>και επιχειρήθηκε με τα προαναφερθέντα  να </a:t>
            </a:r>
            <a:r>
              <a:rPr lang="el-GR" sz="1200" dirty="0" err="1" smtClean="0"/>
              <a:t>αναπλαισιωθούν</a:t>
            </a:r>
            <a:r>
              <a:rPr lang="el-GR" sz="1200" dirty="0" smtClean="0"/>
              <a:t>, σχετίζονται </a:t>
            </a:r>
            <a:r>
              <a:rPr lang="el-GR" sz="1200" dirty="0"/>
              <a:t>με την προέλευση των θρεπτικών συστατικών των φυτών, με το είδος των ενεργειακών </a:t>
            </a:r>
            <a:r>
              <a:rPr lang="el-GR" sz="1200" dirty="0" smtClean="0"/>
              <a:t>μεταβολών, με </a:t>
            </a:r>
            <a:r>
              <a:rPr lang="el-GR" sz="1200" dirty="0"/>
              <a:t>τις ιδιαιτερότητες της φύσης των φυτών ως </a:t>
            </a:r>
            <a:r>
              <a:rPr lang="el-GR" sz="1200" dirty="0" smtClean="0"/>
              <a:t>οργανισμών, αλλά και </a:t>
            </a:r>
            <a:r>
              <a:rPr lang="el-GR" sz="1200" dirty="0"/>
              <a:t>από την εννοιολογική ανάλυση της </a:t>
            </a:r>
            <a:r>
              <a:rPr lang="el-GR" sz="1200" dirty="0" smtClean="0"/>
              <a:t>φωτοσύνθεσης</a:t>
            </a:r>
          </a:p>
          <a:p>
            <a:pPr lvl="2">
              <a:buFont typeface="Arial" pitchFamily="34" charset="0"/>
              <a:buChar char="•"/>
            </a:pPr>
            <a:r>
              <a:rPr lang="el-GR" sz="1200" dirty="0"/>
              <a:t>ω</a:t>
            </a:r>
            <a:r>
              <a:rPr lang="el-GR" sz="1200" dirty="0" smtClean="0"/>
              <a:t>ς </a:t>
            </a:r>
            <a:r>
              <a:rPr lang="el-GR" sz="1200" dirty="0"/>
              <a:t>προς την </a:t>
            </a:r>
            <a:r>
              <a:rPr lang="el-GR" sz="1200" b="1" dirty="0"/>
              <a:t>επικοινωνία</a:t>
            </a:r>
            <a:r>
              <a:rPr lang="el-GR" sz="1200" dirty="0"/>
              <a:t> μαθητών και </a:t>
            </a:r>
            <a:r>
              <a:rPr lang="el-GR" sz="1200" dirty="0" err="1" smtClean="0"/>
              <a:t>εκπαιδευτικών,οι</a:t>
            </a:r>
            <a:r>
              <a:rPr lang="el-GR" sz="1200" dirty="0" smtClean="0"/>
              <a:t> </a:t>
            </a:r>
            <a:r>
              <a:rPr lang="el-GR" sz="1200" dirty="0"/>
              <a:t>μαθητές/</a:t>
            </a:r>
            <a:r>
              <a:rPr lang="el-GR" sz="1200" dirty="0" err="1"/>
              <a:t>τριες</a:t>
            </a:r>
            <a:r>
              <a:rPr lang="el-GR" sz="1200" dirty="0"/>
              <a:t> φάνηκαν ιδιαίτερα δεκτικοί/</a:t>
            </a:r>
            <a:r>
              <a:rPr lang="el-GR" sz="1200" dirty="0" err="1"/>
              <a:t>ές</a:t>
            </a:r>
            <a:r>
              <a:rPr lang="el-GR" sz="1200" dirty="0"/>
              <a:t> στην υλοποίηση των βημάτων της διδακτικής προσέγγισης και, με άνεση και ενδιαφέρον, εξέθεσαν τις –συνήθως εντυπωσιακά </a:t>
            </a:r>
            <a:r>
              <a:rPr lang="el-GR" sz="1200" dirty="0" err="1"/>
              <a:t>στοχευμένες</a:t>
            </a:r>
            <a:r>
              <a:rPr lang="el-GR" sz="1200" dirty="0"/>
              <a:t>- απορίες τους στους διδάσκοντες, οποτεδήποτε </a:t>
            </a:r>
            <a:r>
              <a:rPr lang="el-GR" sz="1200" dirty="0" smtClean="0"/>
              <a:t>χρειάστηκε</a:t>
            </a:r>
          </a:p>
          <a:p>
            <a:pPr lvl="2">
              <a:buFont typeface="Arial" pitchFamily="34" charset="0"/>
              <a:buChar char="•"/>
            </a:pPr>
            <a:r>
              <a:rPr lang="el-GR" sz="1200" dirty="0" smtClean="0"/>
              <a:t>απρόσμενο </a:t>
            </a:r>
            <a:r>
              <a:rPr lang="el-GR" sz="1200" b="1" dirty="0"/>
              <a:t>σημαντικό παραγόμενο </a:t>
            </a:r>
            <a:r>
              <a:rPr lang="el-GR" sz="1200" dirty="0"/>
              <a:t>είναι ότι υπήρξαν μαθητές που κατασκεύασαν στα σπίτια τους, με υλικά και σκεύη καθημερινής χρήσης, την πειραματική διάταξη για το </a:t>
            </a:r>
            <a:r>
              <a:rPr lang="el-GR" sz="1200" b="1" dirty="0"/>
              <a:t>πείραμα του </a:t>
            </a:r>
            <a:r>
              <a:rPr lang="el-GR" sz="1200" b="1" dirty="0" err="1"/>
              <a:t>Priestley</a:t>
            </a:r>
            <a:r>
              <a:rPr lang="el-GR" sz="1200" b="1" dirty="0"/>
              <a:t> </a:t>
            </a:r>
            <a:r>
              <a:rPr lang="el-GR" sz="1200" dirty="0"/>
              <a:t>και, με </a:t>
            </a:r>
            <a:r>
              <a:rPr lang="el-GR" sz="1200" dirty="0" smtClean="0"/>
              <a:t> ικανοποίηση και  ευχάριστη </a:t>
            </a:r>
            <a:r>
              <a:rPr lang="el-GR" sz="1200" dirty="0"/>
              <a:t>αίσθηση δημιουργικότητας, την έφεραν στο σχολείο</a:t>
            </a:r>
            <a:r>
              <a:rPr lang="el-GR" sz="1200" dirty="0" smtClean="0"/>
              <a:t>.</a:t>
            </a:r>
            <a:endParaRPr lang="el-GR" sz="1200" dirty="0"/>
          </a:p>
        </p:txBody>
      </p:sp>
    </p:spTree>
    <p:extLst>
      <p:ext uri="{BB962C8B-B14F-4D97-AF65-F5344CB8AC3E}">
        <p14:creationId xmlns:p14="http://schemas.microsoft.com/office/powerpoint/2010/main" val="22335317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rot="19140000">
            <a:off x="816119" y="1589388"/>
            <a:ext cx="6901822" cy="1207509"/>
          </a:xfrm>
        </p:spPr>
        <p:txBody>
          <a:bodyPr/>
          <a:lstStyle/>
          <a:p>
            <a:r>
              <a:rPr lang="el-GR" dirty="0" smtClean="0">
                <a:solidFill>
                  <a:schemeClr val="accent3">
                    <a:lumMod val="50000"/>
                  </a:schemeClr>
                </a:solidFill>
                <a:effectLst>
                  <a:outerShdw blurRad="38100" dist="38100" dir="2700000" algn="tl">
                    <a:srgbClr val="000000">
                      <a:alpha val="43137"/>
                    </a:srgbClr>
                  </a:outerShdw>
                </a:effectLst>
              </a:rPr>
              <a:t>ΣΤΟΙΧΕΙΑ ΤΕΚΜΗΡΙΩΣΗΣ ΚΑΙ ΕΠΕΚΤΑΣΗΣ</a:t>
            </a:r>
            <a:endParaRPr lang="el-GR" dirty="0">
              <a:solidFill>
                <a:schemeClr val="accent3">
                  <a:lumMod val="50000"/>
                </a:schemeClr>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754ED01-E2A0-4C1E-8E21-014B99041579}" type="slidenum">
              <a:rPr lang="en-US" smtClean="0"/>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cap="none" dirty="0" smtClean="0"/>
              <a:t/>
            </a:r>
            <a:br>
              <a:rPr lang="el-GR" cap="none" dirty="0" smtClean="0"/>
            </a:br>
            <a:r>
              <a:rPr lang="el-GR" cap="none" dirty="0" smtClean="0"/>
              <a:t>ΑΠΟΤΕΛΕΣΜΑΤΑ - ΑΝΤΙΚΤΥΠΟΣ</a:t>
            </a:r>
            <a:r>
              <a:rPr lang="el-GR" dirty="0" smtClean="0"/>
              <a:t/>
            </a:r>
            <a:br>
              <a:rPr lang="el-GR" dirty="0" smtClean="0"/>
            </a:br>
            <a:endParaRPr lang="el-GR"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21</a:t>
            </a:fld>
            <a:endParaRPr lang="en-US" dirty="0"/>
          </a:p>
        </p:txBody>
      </p:sp>
      <p:sp>
        <p:nvSpPr>
          <p:cNvPr id="5" name="Content Placeholder 4"/>
          <p:cNvSpPr>
            <a:spLocks noGrp="1"/>
          </p:cNvSpPr>
          <p:nvPr>
            <p:ph sz="half" idx="2"/>
          </p:nvPr>
        </p:nvSpPr>
        <p:spPr/>
        <p:txBody>
          <a:bodyPr>
            <a:normAutofit fontScale="62500" lnSpcReduction="20000"/>
          </a:bodyPr>
          <a:lstStyle/>
          <a:p>
            <a:pPr marL="0" indent="0">
              <a:spcBef>
                <a:spcPts val="0"/>
              </a:spcBef>
            </a:pPr>
            <a:r>
              <a:rPr lang="el-GR" dirty="0" smtClean="0"/>
              <a:t>      Οι </a:t>
            </a:r>
            <a:r>
              <a:rPr lang="el-GR" dirty="0"/>
              <a:t>μαθητές/</a:t>
            </a:r>
            <a:r>
              <a:rPr lang="el-GR" dirty="0" err="1"/>
              <a:t>τριες</a:t>
            </a:r>
            <a:r>
              <a:rPr lang="el-GR" dirty="0"/>
              <a:t> διατύπωσαν σε γενικές γραμμές θετικές απόψεις όπως «</a:t>
            </a:r>
            <a:r>
              <a:rPr lang="el-GR" i="1" dirty="0"/>
              <a:t>Το μάθημα έγινε ευχάριστο</a:t>
            </a:r>
            <a:r>
              <a:rPr lang="el-GR" dirty="0"/>
              <a:t>», «</a:t>
            </a:r>
            <a:r>
              <a:rPr lang="el-GR" i="1" dirty="0"/>
              <a:t>μας άρεσε που φιλονικούσαμε για τις απόψεις των πρώτων Βιολόγων</a:t>
            </a:r>
            <a:r>
              <a:rPr lang="el-GR" dirty="0"/>
              <a:t>», «</a:t>
            </a:r>
            <a:r>
              <a:rPr lang="el-GR" i="1" dirty="0"/>
              <a:t>το πείραμα του </a:t>
            </a:r>
            <a:r>
              <a:rPr lang="en-US" i="1" dirty="0"/>
              <a:t>Priestley</a:t>
            </a:r>
            <a:r>
              <a:rPr lang="el-GR" i="1" dirty="0"/>
              <a:t> μας εντυπωσίασε, γενικά. Ειδικότερα, δεν περιμέναμε ότι τα φυτά τόσο γρήγορα παράγουν το οξυγόνο</a:t>
            </a:r>
            <a:r>
              <a:rPr lang="el-GR" dirty="0"/>
              <a:t>!», «</a:t>
            </a:r>
            <a:r>
              <a:rPr lang="el-GR" i="1" dirty="0"/>
              <a:t>το υλικό από το </a:t>
            </a:r>
            <a:r>
              <a:rPr lang="el-GR" i="1" dirty="0" err="1"/>
              <a:t>Φωτόδεντρο</a:t>
            </a:r>
            <a:r>
              <a:rPr lang="el-GR" i="1" dirty="0"/>
              <a:t>, με τα σκίτσα και τα κουίζ, δεν ήταν βαρετό</a:t>
            </a:r>
            <a:r>
              <a:rPr lang="el-GR" dirty="0"/>
              <a:t>!». </a:t>
            </a:r>
            <a:endParaRPr lang="el-GR" sz="2000" dirty="0"/>
          </a:p>
          <a:p>
            <a:pPr marL="0" indent="0">
              <a:spcBef>
                <a:spcPts val="0"/>
              </a:spcBef>
            </a:pPr>
            <a:r>
              <a:rPr lang="el-GR" dirty="0"/>
              <a:t>   </a:t>
            </a:r>
            <a:r>
              <a:rPr lang="el-GR" dirty="0" smtClean="0"/>
              <a:t>Για </a:t>
            </a:r>
            <a:r>
              <a:rPr lang="el-GR" dirty="0"/>
              <a:t>τους εκπαιδευτικούς διαφορετικών ειδικοτήτων (Φυσικός και Χημικός) που συνεργάστηκαν, η αναζήτηση απαντήσεων, </a:t>
            </a:r>
            <a:r>
              <a:rPr lang="el-GR" u="sng" dirty="0"/>
              <a:t>η ανταλλαγή απόψεων και ο γόνιμος διάλογος</a:t>
            </a:r>
            <a:r>
              <a:rPr lang="el-GR" dirty="0"/>
              <a:t>, αποτέλεσαν μια </a:t>
            </a:r>
            <a:r>
              <a:rPr lang="el-GR" u="sng" dirty="0"/>
              <a:t>ουσιώδη επαγγελματική εμπειρία</a:t>
            </a:r>
            <a:r>
              <a:rPr lang="el-GR" dirty="0"/>
              <a:t>. Η συν-εργασία των εκπαιδευτικών για τον σχεδιασμό της διδακτικής πρακτικής, με τη χρήση κυρίως της ασύγχρονης επικοινωνίας μέσω διαδικτύου, διευκόλυνε κατά πολύ το εγχείρημα και συνηγορεί στη διαπίστωση ότι είναι εύκολο και χρήσιμο να επικοινωνούμε </a:t>
            </a:r>
            <a:r>
              <a:rPr lang="el-GR" dirty="0" err="1"/>
              <a:t>ενδοσχολικά</a:t>
            </a:r>
            <a:r>
              <a:rPr lang="el-GR" dirty="0"/>
              <a:t> και  «</a:t>
            </a:r>
            <a:r>
              <a:rPr lang="el-GR" dirty="0" err="1"/>
              <a:t>διασχολικά</a:t>
            </a:r>
            <a:r>
              <a:rPr lang="el-GR" dirty="0"/>
              <a:t>»  με όφελος γενικότερο για τη σχολική κοινότητα.</a:t>
            </a:r>
            <a:endParaRPr lang="el-GR" sz="2000" dirty="0"/>
          </a:p>
          <a:p>
            <a:pPr marL="0" indent="0">
              <a:spcBef>
                <a:spcPts val="0"/>
              </a:spcBef>
            </a:pPr>
            <a:r>
              <a:rPr lang="el-GR" dirty="0"/>
              <a:t>Όπως προέκυψε τόσο κατά τη φάση της διαμορφωτικής όσο και στη φάση της τελικής αξιολόγησης, </a:t>
            </a:r>
            <a:r>
              <a:rPr lang="el-GR" u="sng" dirty="0"/>
              <a:t>τα μαθησιακά αποτελέσματα είναι πολύ κοντά στους αρχικούς στόχους</a:t>
            </a:r>
            <a:r>
              <a:rPr lang="el-GR" dirty="0"/>
              <a:t>.</a:t>
            </a:r>
            <a:endParaRPr lang="el-GR" sz="2000" dirty="0"/>
          </a:p>
          <a:p>
            <a:pPr marL="0" indent="0">
              <a:spcBef>
                <a:spcPts val="0"/>
              </a:spcBef>
            </a:pPr>
            <a:r>
              <a:rPr lang="el-GR" dirty="0"/>
              <a:t>        Θα μπορούσαμε να υποστηρίξουμε ότι ο καινοτόμος χαρακτήρας της διδακτικής παρέμβασης έγκειται ακριβώς στο ότι </a:t>
            </a:r>
            <a:r>
              <a:rPr lang="el-GR" u="sng" dirty="0"/>
              <a:t>αξιοποιώντας τις ΤΠΕ, το πολύτιμο ψηφιακό υλικό του </a:t>
            </a:r>
            <a:r>
              <a:rPr lang="el-GR" u="sng" dirty="0" err="1"/>
              <a:t>Φωτόδεντρου</a:t>
            </a:r>
            <a:r>
              <a:rPr lang="el-GR" u="sng" dirty="0"/>
              <a:t> και «φωτίζοντας» την αξία του πειράματος στην σχολική τάξη, άφησε στα παιδιά γνώσεις και γνωστικά ερεθίσματα, αλλά και ικανοποίηση και αυξημένο ενδιαφέρον για σχετικά θέματα με αντίστοιχες εφαρμογές</a:t>
            </a:r>
            <a:r>
              <a:rPr lang="el-GR" dirty="0"/>
              <a:t>. Η πλειοψηφία των μαθητών/τριών παραδέχθηκε ότι θα μπορούσε πρόθυμα να υλοποιήσει  εκτεταμένη ερευνητική εργασία γύρω από τη θεματική ενότητα της φωτοσύνθεσης. </a:t>
            </a:r>
            <a:endParaRPr lang="el-GR" sz="2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cap="none" dirty="0" smtClean="0"/>
              <a:t>ΑΠΡΟΣΜΕΝΑ ΓΕΓΟΝΟΤΑ </a:t>
            </a:r>
            <a:endParaRPr lang="el-GR" cap="none"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22</a:t>
            </a:fld>
            <a:endParaRPr lang="en-US" dirty="0"/>
          </a:p>
        </p:txBody>
      </p:sp>
      <p:sp>
        <p:nvSpPr>
          <p:cNvPr id="6" name="Content Placeholder 5"/>
          <p:cNvSpPr>
            <a:spLocks noGrp="1"/>
          </p:cNvSpPr>
          <p:nvPr>
            <p:ph sz="half" idx="2"/>
          </p:nvPr>
        </p:nvSpPr>
        <p:spPr/>
        <p:txBody>
          <a:bodyPr>
            <a:normAutofit/>
          </a:bodyPr>
          <a:lstStyle/>
          <a:p>
            <a:pPr lvl="1">
              <a:spcBef>
                <a:spcPts val="600"/>
              </a:spcBef>
              <a:buFont typeface="Arial" pitchFamily="34" charset="0"/>
              <a:buChar char="•"/>
            </a:pPr>
            <a:r>
              <a:rPr lang="el-GR" dirty="0"/>
              <a:t>Κατά  τη συζήτηση των σύγχρονων δημοσιευμάτων, ακούστηκαν ερωτήσεις </a:t>
            </a:r>
            <a:r>
              <a:rPr lang="el-GR" dirty="0" smtClean="0"/>
              <a:t>απροσδόκητες και εντυπωσιακά </a:t>
            </a:r>
            <a:r>
              <a:rPr lang="el-GR" dirty="0" err="1"/>
              <a:t>στοχευμένες</a:t>
            </a:r>
            <a:r>
              <a:rPr lang="el-GR" dirty="0"/>
              <a:t>, πρωτότυπες στη σύλληψη και ευρείς ως προς το περιεχόμενο.</a:t>
            </a:r>
          </a:p>
          <a:p>
            <a:pPr lvl="1">
              <a:spcBef>
                <a:spcPts val="600"/>
              </a:spcBef>
              <a:buFont typeface="Arial" pitchFamily="34" charset="0"/>
              <a:buChar char="•"/>
            </a:pPr>
            <a:r>
              <a:rPr lang="el-GR" dirty="0"/>
              <a:t>Οι μαθητές/</a:t>
            </a:r>
            <a:r>
              <a:rPr lang="el-GR" dirty="0" err="1"/>
              <a:t>τριες</a:t>
            </a:r>
            <a:r>
              <a:rPr lang="el-GR" dirty="0"/>
              <a:t> υιοθέτησαν με αυξημένη υπευθυνότητα τους ρόλους των επιστημόνων.</a:t>
            </a:r>
          </a:p>
          <a:p>
            <a:pPr lvl="1">
              <a:spcBef>
                <a:spcPts val="600"/>
              </a:spcBef>
              <a:buFont typeface="Arial" pitchFamily="34" charset="0"/>
              <a:buChar char="•"/>
            </a:pPr>
            <a:r>
              <a:rPr lang="el-GR" dirty="0"/>
              <a:t>Η κατάρριψη των εσφαλμένων </a:t>
            </a:r>
            <a:r>
              <a:rPr lang="el-GR" dirty="0" err="1"/>
              <a:t>προϋπαρχουσών</a:t>
            </a:r>
            <a:r>
              <a:rPr lang="el-GR" dirty="0"/>
              <a:t> ιδεών, έγινε από τους ίδιους τους μαθητές, ως αποτελεσματική διδασκαλία μεταξύ </a:t>
            </a:r>
            <a:r>
              <a:rPr lang="el-GR" dirty="0" err="1"/>
              <a:t>ομοτίμων</a:t>
            </a:r>
            <a:r>
              <a:rPr lang="el-GR" dirty="0"/>
              <a:t> (</a:t>
            </a:r>
            <a:r>
              <a:rPr lang="el-GR" dirty="0" err="1"/>
              <a:t>peer</a:t>
            </a:r>
            <a:r>
              <a:rPr lang="el-GR" dirty="0"/>
              <a:t> </a:t>
            </a:r>
            <a:r>
              <a:rPr lang="el-GR" dirty="0" err="1"/>
              <a:t>to</a:t>
            </a:r>
            <a:r>
              <a:rPr lang="el-GR" dirty="0"/>
              <a:t> </a:t>
            </a:r>
            <a:r>
              <a:rPr lang="el-GR" dirty="0" err="1"/>
              <a:t>peer</a:t>
            </a:r>
            <a:r>
              <a:rPr lang="el-GR" dirty="0"/>
              <a:t> </a:t>
            </a:r>
            <a:r>
              <a:rPr lang="el-GR" dirty="0" err="1"/>
              <a:t>learning</a:t>
            </a:r>
            <a:r>
              <a:rPr lang="el-GR" dirty="0"/>
              <a:t>), μέσω του παιχνιδιού </a:t>
            </a:r>
            <a:r>
              <a:rPr lang="el-GR" dirty="0" smtClean="0"/>
              <a:t>ρόλων </a:t>
            </a:r>
            <a:r>
              <a:rPr lang="el-GR" dirty="0"/>
              <a:t>και της επιχειρηματολογίας. Έτσι, η συμμετοχή και το ενδιαφέρον ήταν αυξημένα σε σχέση με την παραδοσιακή μέθοδο δασκαλοκεντρικής διδασκαλίας και,  οι επιδόσεις υψηλές, όπως </a:t>
            </a:r>
            <a:r>
              <a:rPr lang="el-GR" dirty="0" smtClean="0"/>
              <a:t>διαπιστώθηκε </a:t>
            </a:r>
            <a:r>
              <a:rPr lang="el-GR" dirty="0"/>
              <a:t>κατά την αξιολόγηση της διδακτικής προσέγγισης.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sz="2400" cap="none" dirty="0" smtClean="0"/>
              <a:t>ΕΚΠΑΙΔΕΥΤΙΚΗ ΤΕΧΝΙΚΗ </a:t>
            </a:r>
            <a:br>
              <a:rPr lang="el-GR" sz="2400" cap="none" dirty="0" smtClean="0"/>
            </a:br>
            <a:r>
              <a:rPr lang="el-GR" sz="2400" cap="none" dirty="0" smtClean="0"/>
              <a:t>ΣΕ ΣΗΜΑΝΤΙΚΑ ΣΤΙΓΜΙΟΤΥΠΑ</a:t>
            </a:r>
            <a:endParaRPr lang="el-GR" sz="2400" cap="none"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23</a:t>
            </a:fld>
            <a:endParaRPr lang="en-US" dirty="0"/>
          </a:p>
        </p:txBody>
      </p:sp>
      <p:sp>
        <p:nvSpPr>
          <p:cNvPr id="7" name="Content Placeholder 6"/>
          <p:cNvSpPr>
            <a:spLocks noGrp="1"/>
          </p:cNvSpPr>
          <p:nvPr>
            <p:ph sz="half" idx="2"/>
          </p:nvPr>
        </p:nvSpPr>
        <p:spPr/>
        <p:txBody>
          <a:bodyPr>
            <a:normAutofit/>
          </a:bodyPr>
          <a:lstStyle/>
          <a:p>
            <a:pPr marL="0" lvl="1" indent="0">
              <a:buNone/>
            </a:pPr>
            <a:endParaRPr lang="el-GR" dirty="0" smtClean="0"/>
          </a:p>
          <a:p>
            <a:pPr lvl="1">
              <a:buFont typeface="Arial" pitchFamily="34" charset="0"/>
              <a:buChar char="•"/>
            </a:pPr>
            <a:endParaRPr lang="el-GR" dirty="0"/>
          </a:p>
        </p:txBody>
      </p:sp>
      <p:sp>
        <p:nvSpPr>
          <p:cNvPr id="8" name="Content Placeholder 5"/>
          <p:cNvSpPr txBox="1">
            <a:spLocks/>
          </p:cNvSpPr>
          <p:nvPr/>
        </p:nvSpPr>
        <p:spPr>
          <a:xfrm>
            <a:off x="592429" y="573134"/>
            <a:ext cx="7980712" cy="4055730"/>
          </a:xfrm>
          <a:prstGeom prst="rect">
            <a:avLst/>
          </a:prstGeom>
        </p:spPr>
        <p:txBody>
          <a:bodyPr vert="horz" lIns="91440" tIns="45720" rIns="91440" bIns="45720" rtlCol="0">
            <a:normAutofit fontScale="77500" lnSpcReduction="20000"/>
          </a:bodyPr>
          <a:lstStyle/>
          <a:p>
            <a:pPr marL="0" lvl="1">
              <a:spcBef>
                <a:spcPts val="300"/>
              </a:spcBef>
              <a:buClr>
                <a:schemeClr val="accent2"/>
              </a:buClr>
            </a:pPr>
            <a:r>
              <a:rPr lang="el-GR" sz="2000" dirty="0"/>
              <a:t> </a:t>
            </a:r>
            <a:r>
              <a:rPr lang="el-GR" sz="2000" dirty="0" smtClean="0"/>
              <a:t> Στην </a:t>
            </a:r>
            <a:r>
              <a:rPr lang="el-GR" sz="2000" dirty="0"/>
              <a:t>αρχική φάση της συζήτησης, ένας μαθητής και μια μαθήτρια διαφωνούσαν για τον </a:t>
            </a:r>
            <a:r>
              <a:rPr lang="el-GR" sz="2000" u="sng" dirty="0" smtClean="0"/>
              <a:t>χαρακτηρισμό </a:t>
            </a:r>
            <a:r>
              <a:rPr lang="el-GR" sz="2000" u="sng" dirty="0"/>
              <a:t>της φωτοσύνθεσης ως φυσικού ή χημικού φαινομένου</a:t>
            </a:r>
            <a:r>
              <a:rPr lang="el-GR" sz="2000" dirty="0"/>
              <a:t>. Μαθητές/</a:t>
            </a:r>
            <a:r>
              <a:rPr lang="el-GR" sz="2000" dirty="0" err="1"/>
              <a:t>τριες</a:t>
            </a:r>
            <a:r>
              <a:rPr lang="el-GR" sz="2000" dirty="0"/>
              <a:t> της Β΄ </a:t>
            </a:r>
            <a:r>
              <a:rPr lang="el-GR" sz="2000" dirty="0" smtClean="0"/>
              <a:t>Λυκείου</a:t>
            </a:r>
            <a:r>
              <a:rPr lang="el-GR" sz="2000" dirty="0"/>
              <a:t>, θα περιμέναμε να έχουν ήδη μάθει το σωστό. Η εκπαιδευτικός παρενέβη ρωτώντας την </a:t>
            </a:r>
            <a:r>
              <a:rPr lang="el-GR" sz="2000" dirty="0" smtClean="0"/>
              <a:t>ολομέλεια </a:t>
            </a:r>
            <a:r>
              <a:rPr lang="el-GR" sz="2000" dirty="0"/>
              <a:t>«ποιο είναι το κριτήριο για τον χαρακτηρισμό ενός φαινομένου ως φυσικού ή ως χημικού». Οι περισσότεροι/ες μαθητές/</a:t>
            </a:r>
            <a:r>
              <a:rPr lang="el-GR" sz="2000" dirty="0" err="1"/>
              <a:t>τριες</a:t>
            </a:r>
            <a:r>
              <a:rPr lang="el-GR" sz="2000" dirty="0"/>
              <a:t> απάντησαν ορθά, αν και 2-3 υποστήριξαν ότι  «ένα χημικό φαινόμενο γίνεται στο εργαστήριο» ενώ «ένα φυσικό φαινόμενο γίνεται στη φύση». Αφού διορθώθηκε και διατυπώθηκε ορθά το κριτήριο, η εκπαιδευτικός έθεσε εκ νέου το ερώτημα για τον χαρακτηρισμό της φωτοσύνθεσης, οπότε δόθηκε λύση στην αρχική διαφωνία μεταξύ των παιδιών. Τότε, από μαθήτρια ακούστηκε η άποψη ότι «</a:t>
            </a:r>
            <a:r>
              <a:rPr lang="el-GR" sz="2000" b="1" i="1" dirty="0"/>
              <a:t>δηλαδή η Φύση είναι και πολύ καλός Χημικός</a:t>
            </a:r>
            <a:r>
              <a:rPr lang="el-GR" sz="2000" dirty="0" smtClean="0"/>
              <a:t>!».</a:t>
            </a:r>
          </a:p>
          <a:p>
            <a:pPr marL="0" lvl="1">
              <a:spcBef>
                <a:spcPts val="300"/>
              </a:spcBef>
              <a:buClr>
                <a:schemeClr val="accent2"/>
              </a:buClr>
            </a:pPr>
            <a:endParaRPr lang="el-GR" sz="500" dirty="0"/>
          </a:p>
          <a:p>
            <a:pPr marL="0" lvl="1">
              <a:spcBef>
                <a:spcPts val="300"/>
              </a:spcBef>
              <a:buClr>
                <a:schemeClr val="accent2"/>
              </a:buClr>
            </a:pPr>
            <a:r>
              <a:rPr lang="el-GR" sz="2000" dirty="0"/>
              <a:t>      Στην υλοποίηση του πειράματος του </a:t>
            </a:r>
            <a:r>
              <a:rPr lang="el-GR" sz="2000" dirty="0" err="1"/>
              <a:t>Priestley</a:t>
            </a:r>
            <a:r>
              <a:rPr lang="el-GR" sz="2000" dirty="0"/>
              <a:t>, οι μαθητές/</a:t>
            </a:r>
            <a:r>
              <a:rPr lang="el-GR" sz="2000" dirty="0" err="1"/>
              <a:t>τριες</a:t>
            </a:r>
            <a:r>
              <a:rPr lang="el-GR" sz="2000" dirty="0"/>
              <a:t> δεν περίμεναν ότι θα </a:t>
            </a:r>
            <a:r>
              <a:rPr lang="el-GR" sz="2000" dirty="0" smtClean="0"/>
              <a:t>διαπιστώσουν </a:t>
            </a:r>
            <a:r>
              <a:rPr lang="el-GR" sz="2000" dirty="0"/>
              <a:t>άμεσα την </a:t>
            </a:r>
            <a:r>
              <a:rPr lang="el-GR" sz="2000" b="1" dirty="0"/>
              <a:t>παραγωγή του οξυγόνου </a:t>
            </a:r>
            <a:r>
              <a:rPr lang="el-GR" sz="2000" dirty="0"/>
              <a:t>και εντυπωσιάστηκαν από την </a:t>
            </a:r>
            <a:r>
              <a:rPr lang="el-GR" sz="2000" b="1" dirty="0"/>
              <a:t>ταχύτητα της </a:t>
            </a:r>
            <a:r>
              <a:rPr lang="el-GR" sz="2000" b="1" dirty="0" smtClean="0"/>
              <a:t>φωτοσύνθεσης</a:t>
            </a:r>
            <a:r>
              <a:rPr lang="el-GR" sz="2000" dirty="0"/>
              <a:t>. Ως πιθανή δυσκολία θα μπορούσε να αναφερθεί ότι απαιτείται ηλιοφάνεια για τη διεξαγωγή του πειράματος αυτού.</a:t>
            </a:r>
          </a:p>
          <a:p>
            <a:pPr marL="0" lvl="1">
              <a:spcBef>
                <a:spcPts val="300"/>
              </a:spcBef>
              <a:buClr>
                <a:schemeClr val="accent2"/>
              </a:buClr>
            </a:pPr>
            <a:r>
              <a:rPr lang="el-GR" sz="800" dirty="0"/>
              <a:t>	 </a:t>
            </a:r>
          </a:p>
          <a:p>
            <a:pPr marL="0" lvl="1">
              <a:spcBef>
                <a:spcPts val="300"/>
              </a:spcBef>
              <a:buClr>
                <a:schemeClr val="accent2"/>
              </a:buClr>
            </a:pPr>
            <a:r>
              <a:rPr lang="el-GR" sz="2000" dirty="0"/>
              <a:t>       Τα παιδιά εντυπωσιάστηκαν επίσης από την </a:t>
            </a:r>
            <a:r>
              <a:rPr lang="el-GR" sz="2000" b="1" dirty="0"/>
              <a:t>παρατήρηση</a:t>
            </a:r>
            <a:r>
              <a:rPr lang="el-GR" sz="2000" dirty="0"/>
              <a:t> των φύλλων του φυτού στο </a:t>
            </a:r>
            <a:r>
              <a:rPr lang="el-GR" sz="2000" b="1" dirty="0"/>
              <a:t>μικροσκόπιο</a:t>
            </a:r>
            <a:r>
              <a:rPr lang="el-GR" sz="2000" dirty="0"/>
              <a:t>, όπου φαίνονταν πολύ χαρακτηριστικά διάφορες δομές, όπως π.χ. τα στόματα. Η χρήση του μικροσκοπίου δεν είναι απαιτητική και η παρουσία του οργάνου αυτού  γενικά, μέσα στην τάξη, είναι επωφελής και ιδιαίτερα διδακτική για τα </a:t>
            </a:r>
            <a:r>
              <a:rPr lang="el-GR" sz="2000" dirty="0" smtClean="0"/>
              <a:t>παιδιά. </a:t>
            </a:r>
            <a:endParaRPr lang="el-GR" sz="2000" dirty="0"/>
          </a:p>
        </p:txBody>
      </p:sp>
    </p:spTree>
    <p:extLst>
      <p:ext uri="{BB962C8B-B14F-4D97-AF65-F5344CB8AC3E}">
        <p14:creationId xmlns:p14="http://schemas.microsoft.com/office/powerpoint/2010/main" val="16624901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sz="2400" cap="none" dirty="0" smtClean="0"/>
              <a:t>ΕΚΠΑΙΔΕΥΤΙΚΗ ΤΕΧΝΙΚΗ </a:t>
            </a:r>
            <a:br>
              <a:rPr lang="el-GR" sz="2400" cap="none" dirty="0" smtClean="0"/>
            </a:br>
            <a:r>
              <a:rPr lang="el-GR" sz="2400" cap="none" dirty="0" smtClean="0"/>
              <a:t>ΣΕ ΣΗΜΑΝΤΙΚΑ ΣΤΙΓΜΙΟΤΥΠΑ</a:t>
            </a:r>
            <a:endParaRPr lang="el-GR" sz="2400" cap="none"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24</a:t>
            </a:fld>
            <a:endParaRPr lang="en-US" dirty="0"/>
          </a:p>
        </p:txBody>
      </p:sp>
      <p:sp>
        <p:nvSpPr>
          <p:cNvPr id="7" name="Content Placeholder 6"/>
          <p:cNvSpPr>
            <a:spLocks noGrp="1"/>
          </p:cNvSpPr>
          <p:nvPr>
            <p:ph sz="half" idx="2"/>
          </p:nvPr>
        </p:nvSpPr>
        <p:spPr/>
        <p:txBody>
          <a:bodyPr>
            <a:normAutofit/>
          </a:bodyPr>
          <a:lstStyle/>
          <a:p>
            <a:pPr marL="0" lvl="1" indent="0">
              <a:buNone/>
            </a:pPr>
            <a:endParaRPr lang="el-GR" dirty="0" smtClean="0"/>
          </a:p>
          <a:p>
            <a:pPr lvl="1">
              <a:buFont typeface="Arial" pitchFamily="34" charset="0"/>
              <a:buChar char="•"/>
            </a:pPr>
            <a:endParaRPr lang="el-GR" dirty="0"/>
          </a:p>
        </p:txBody>
      </p:sp>
      <p:sp>
        <p:nvSpPr>
          <p:cNvPr id="8" name="Content Placeholder 5"/>
          <p:cNvSpPr txBox="1">
            <a:spLocks/>
          </p:cNvSpPr>
          <p:nvPr/>
        </p:nvSpPr>
        <p:spPr>
          <a:xfrm>
            <a:off x="592429" y="573134"/>
            <a:ext cx="7980712" cy="4055730"/>
          </a:xfrm>
          <a:prstGeom prst="rect">
            <a:avLst/>
          </a:prstGeom>
        </p:spPr>
        <p:txBody>
          <a:bodyPr vert="horz" lIns="91440" tIns="45720" rIns="91440" bIns="45720" rtlCol="0">
            <a:normAutofit/>
          </a:bodyPr>
          <a:lstStyle/>
          <a:p>
            <a:r>
              <a:rPr lang="el-GR" sz="2000" dirty="0"/>
              <a:t> </a:t>
            </a:r>
            <a:r>
              <a:rPr lang="el-GR" sz="2000" dirty="0" smtClean="0"/>
              <a:t> </a:t>
            </a:r>
            <a:r>
              <a:rPr lang="el-GR" dirty="0"/>
              <a:t> </a:t>
            </a:r>
            <a:r>
              <a:rPr lang="el-GR" sz="2000" dirty="0"/>
              <a:t>Η υλοποίηση του πειράματος του </a:t>
            </a:r>
            <a:r>
              <a:rPr lang="en-US" sz="2000" dirty="0"/>
              <a:t>Priestley</a:t>
            </a:r>
            <a:r>
              <a:rPr lang="el-GR" sz="2000" dirty="0"/>
              <a:t> στο σχολικό εργαστήριο, ακολούθησε μια εξελικτική πορεία από την πιο περίπλοκη αρχική πειραματική διάταξη έως την απλουστευμένη, η οποία και χρησιμοποιήθηκε κατά την εφαρμογή της εκπαιδευτικής πρακτικής στη σχολική τάξη.</a:t>
            </a:r>
            <a:endParaRPr lang="el-GR" dirty="0"/>
          </a:p>
          <a:p>
            <a:r>
              <a:rPr lang="el-GR" sz="2000" dirty="0"/>
              <a:t>Η εξέλιξη αποτυπώνεται στα παρακάτω στιγμιότυπα – </a:t>
            </a:r>
            <a:r>
              <a:rPr lang="el-GR" sz="2000" dirty="0" smtClean="0"/>
              <a:t>εικόνες και στις αντίστοιχες ηλεκτρονικές διευθύνσεις:</a:t>
            </a:r>
            <a:endParaRPr lang="el-GR" sz="3600" dirty="0"/>
          </a:p>
        </p:txBody>
      </p:sp>
      <p:pic>
        <p:nvPicPr>
          <p:cNvPr id="6" name="Εικόνα 11">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l="8487" t="35048" r="41489" b="23795"/>
          <a:stretch>
            <a:fillRect/>
          </a:stretch>
        </p:blipFill>
        <p:spPr bwMode="auto">
          <a:xfrm>
            <a:off x="3207190" y="2946504"/>
            <a:ext cx="2540003" cy="1682360"/>
          </a:xfrm>
          <a:prstGeom prst="rect">
            <a:avLst/>
          </a:prstGeom>
          <a:noFill/>
          <a:extLst>
            <a:ext uri="{909E8E84-426E-40DD-AFC4-6F175D3DCCD1}">
              <a14:hiddenFill xmlns:a14="http://schemas.microsoft.com/office/drawing/2010/main">
                <a:solidFill>
                  <a:srgbClr val="FFFFFF"/>
                </a:solidFill>
              </a14:hiddenFill>
            </a:ext>
          </a:extLst>
        </p:spPr>
      </p:pic>
      <p:pic>
        <p:nvPicPr>
          <p:cNvPr id="9" name="Εικόνα 1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2672" t="30296" r="44443" b="24939"/>
          <a:stretch>
            <a:fillRect/>
          </a:stretch>
        </p:blipFill>
        <p:spPr bwMode="auto">
          <a:xfrm>
            <a:off x="558664" y="2960915"/>
            <a:ext cx="2286136" cy="1682362"/>
          </a:xfrm>
          <a:prstGeom prst="rect">
            <a:avLst/>
          </a:prstGeom>
          <a:noFill/>
          <a:extLst>
            <a:ext uri="{909E8E84-426E-40DD-AFC4-6F175D3DCCD1}">
              <a14:hiddenFill xmlns:a14="http://schemas.microsoft.com/office/drawing/2010/main">
                <a:solidFill>
                  <a:srgbClr val="FFFFFF"/>
                </a:solidFill>
              </a14:hiddenFill>
            </a:ext>
          </a:extLst>
        </p:spPr>
      </p:pic>
      <p:pic>
        <p:nvPicPr>
          <p:cNvPr id="10" name="Εικόνα 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l="10712" t="25401" r="51431" b="25079"/>
          <a:stretch>
            <a:fillRect/>
          </a:stretch>
        </p:blipFill>
        <p:spPr bwMode="auto">
          <a:xfrm>
            <a:off x="5994915" y="3028757"/>
            <a:ext cx="2578226" cy="1614520"/>
          </a:xfrm>
          <a:prstGeom prst="rect">
            <a:avLst/>
          </a:prstGeom>
          <a:noFill/>
          <a:extLst>
            <a:ext uri="{909E8E84-426E-40DD-AFC4-6F175D3DCCD1}">
              <a14:hiddenFill xmlns:a14="http://schemas.microsoft.com/office/drawing/2010/main">
                <a:solidFill>
                  <a:srgbClr val="FFFFFF"/>
                </a:solidFill>
              </a14:hiddenFill>
            </a:ext>
          </a:extLst>
        </p:spPr>
      </p:pic>
      <p:sp>
        <p:nvSpPr>
          <p:cNvPr id="11" name="Ορθογώνιο 10"/>
          <p:cNvSpPr/>
          <p:nvPr/>
        </p:nvSpPr>
        <p:spPr>
          <a:xfrm>
            <a:off x="194782" y="4760676"/>
            <a:ext cx="2451312" cy="240515"/>
          </a:xfrm>
          <a:prstGeom prst="rect">
            <a:avLst/>
          </a:prstGeom>
        </p:spPr>
        <p:txBody>
          <a:bodyPr wrap="none">
            <a:spAutoFit/>
          </a:bodyPr>
          <a:lstStyle/>
          <a:p>
            <a:pPr lvl="0" algn="ctr">
              <a:lnSpc>
                <a:spcPct val="107000"/>
              </a:lnSpc>
              <a:defRPr/>
            </a:pPr>
            <a:r>
              <a:rPr lang="en-US" sz="900" b="1" u="sng" dirty="0">
                <a:solidFill>
                  <a:srgbClr val="FFFFFF"/>
                </a:solidFill>
                <a:hlinkClick r:id="rId8"/>
              </a:rPr>
              <a:t>http://</a:t>
            </a:r>
            <a:r>
              <a:rPr lang="en-US" sz="900" b="1" u="sng" dirty="0" smtClean="0">
                <a:solidFill>
                  <a:srgbClr val="FFFFFF"/>
                </a:solidFill>
                <a:hlinkClick r:id="rId8"/>
              </a:rPr>
              <a:t>photodentro.edu.gr/ugc/r/8525/1038</a:t>
            </a:r>
            <a:r>
              <a:rPr lang="en-US" sz="900" b="1" u="sng" dirty="0" smtClean="0">
                <a:solidFill>
                  <a:srgbClr val="FFFFFF"/>
                </a:solidFill>
              </a:rPr>
              <a:t> </a:t>
            </a:r>
            <a:endParaRPr lang="el-GR" sz="1050" b="1" dirty="0">
              <a:solidFill>
                <a:srgbClr val="FFFFFF"/>
              </a:solidFill>
              <a:latin typeface="Candara"/>
              <a:ea typeface="STKaiti"/>
              <a:cs typeface="Tahoma"/>
            </a:endParaRPr>
          </a:p>
        </p:txBody>
      </p:sp>
      <p:sp>
        <p:nvSpPr>
          <p:cNvPr id="12" name="Ορθογώνιο 11"/>
          <p:cNvSpPr/>
          <p:nvPr/>
        </p:nvSpPr>
        <p:spPr>
          <a:xfrm>
            <a:off x="2949262" y="4774727"/>
            <a:ext cx="2678806" cy="246221"/>
          </a:xfrm>
          <a:prstGeom prst="rect">
            <a:avLst/>
          </a:prstGeom>
        </p:spPr>
        <p:txBody>
          <a:bodyPr wrap="square">
            <a:spAutoFit/>
          </a:bodyPr>
          <a:lstStyle/>
          <a:p>
            <a:r>
              <a:rPr lang="en-US" sz="1000" b="1" u="sng" dirty="0">
                <a:solidFill>
                  <a:srgbClr val="FFFFFF"/>
                </a:solidFill>
                <a:hlinkClick r:id="rId9"/>
              </a:rPr>
              <a:t>http://</a:t>
            </a:r>
            <a:r>
              <a:rPr lang="en-US" sz="1000" b="1" u="sng" dirty="0" smtClean="0">
                <a:solidFill>
                  <a:srgbClr val="FFFFFF"/>
                </a:solidFill>
                <a:hlinkClick r:id="rId9"/>
              </a:rPr>
              <a:t>photodentro.edu.gr/ugc/r/8525/1039</a:t>
            </a:r>
            <a:r>
              <a:rPr lang="en-US" sz="1000" b="1" u="sng" dirty="0" smtClean="0">
                <a:solidFill>
                  <a:srgbClr val="FFFFFF"/>
                </a:solidFill>
              </a:rPr>
              <a:t> </a:t>
            </a:r>
            <a:endParaRPr lang="el-GR" sz="1000" b="1" u="sng" dirty="0">
              <a:solidFill>
                <a:srgbClr val="FFFFFF"/>
              </a:solidFill>
            </a:endParaRPr>
          </a:p>
        </p:txBody>
      </p:sp>
      <p:sp>
        <p:nvSpPr>
          <p:cNvPr id="13" name="Ορθογώνιο 12"/>
          <p:cNvSpPr/>
          <p:nvPr/>
        </p:nvSpPr>
        <p:spPr>
          <a:xfrm>
            <a:off x="5769271" y="4750388"/>
            <a:ext cx="2803870" cy="246221"/>
          </a:xfrm>
          <a:prstGeom prst="rect">
            <a:avLst/>
          </a:prstGeom>
        </p:spPr>
        <p:txBody>
          <a:bodyPr wrap="square">
            <a:spAutoFit/>
          </a:bodyPr>
          <a:lstStyle/>
          <a:p>
            <a:pPr algn="ctr"/>
            <a:r>
              <a:rPr lang="en-US" sz="1000" b="1" u="sng" dirty="0">
                <a:solidFill>
                  <a:srgbClr val="FFFFFF"/>
                </a:solidFill>
                <a:hlinkClick r:id="rId10"/>
              </a:rPr>
              <a:t>http://</a:t>
            </a:r>
            <a:r>
              <a:rPr lang="en-US" sz="1000" b="1" u="sng" dirty="0" smtClean="0">
                <a:solidFill>
                  <a:srgbClr val="FFFFFF"/>
                </a:solidFill>
                <a:hlinkClick r:id="rId10"/>
              </a:rPr>
              <a:t>photodentro.edu.gr/ugc/r/8525/1040</a:t>
            </a:r>
            <a:r>
              <a:rPr lang="en-US" sz="1000" b="1" u="sng" dirty="0" smtClean="0">
                <a:solidFill>
                  <a:srgbClr val="FFFFFF"/>
                </a:solidFill>
              </a:rPr>
              <a:t> </a:t>
            </a:r>
            <a:endParaRPr lang="el-GR" sz="1000" b="1" u="sng" dirty="0">
              <a:solidFill>
                <a:srgbClr val="FFFFFF"/>
              </a:solidFill>
            </a:endParaRPr>
          </a:p>
        </p:txBody>
      </p:sp>
    </p:spTree>
    <p:extLst>
      <p:ext uri="{BB962C8B-B14F-4D97-AF65-F5344CB8AC3E}">
        <p14:creationId xmlns:p14="http://schemas.microsoft.com/office/powerpoint/2010/main" val="1866748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cap="none" dirty="0" smtClean="0"/>
              <a:t>ΣΧΕΣΗ ΜΕ ΑΛΛΕΣ ΑΝΟΙΧΤΕΣ ΕΚΠΑΙΔΕΥΤΙΚΕΣ ΠΡΑΚΤΙΚΕΣ</a:t>
            </a:r>
            <a:endParaRPr lang="el-GR" cap="none"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25</a:t>
            </a:fld>
            <a:endParaRPr lang="en-US" dirty="0"/>
          </a:p>
        </p:txBody>
      </p:sp>
      <p:sp>
        <p:nvSpPr>
          <p:cNvPr id="7" name="Content Placeholder 6"/>
          <p:cNvSpPr>
            <a:spLocks noGrp="1"/>
          </p:cNvSpPr>
          <p:nvPr>
            <p:ph sz="half" idx="2"/>
          </p:nvPr>
        </p:nvSpPr>
        <p:spPr/>
        <p:txBody>
          <a:bodyPr>
            <a:normAutofit fontScale="85000" lnSpcReduction="20000"/>
          </a:bodyPr>
          <a:lstStyle/>
          <a:p>
            <a:r>
              <a:rPr lang="el-GR" dirty="0" smtClean="0"/>
              <a:t>Η </a:t>
            </a:r>
            <a:r>
              <a:rPr lang="el-GR" dirty="0"/>
              <a:t>πρακτική αυτή επιχειρεί την έμπρακτη υιοθέτηση του </a:t>
            </a:r>
            <a:r>
              <a:rPr lang="el-GR" dirty="0" err="1"/>
              <a:t>μαθητοκεντρικού</a:t>
            </a:r>
            <a:r>
              <a:rPr lang="el-GR" dirty="0"/>
              <a:t> μοντέλου, με τον/την εκπαιδευτικό να έχει ρόλο υποστηρικτικό και, φθίνοντα καθοδηγητικό. </a:t>
            </a:r>
            <a:endParaRPr lang="el-GR" sz="2000" dirty="0"/>
          </a:p>
          <a:p>
            <a:r>
              <a:rPr lang="el-GR" dirty="0"/>
              <a:t>Η ανακαλυπτική και βιωματική διαδικασία αφήνει πλουσιότερα τα παιδιά όχι μόνο σε γνώσεις αλλά και σε δεξιότητες. Καθώς το ψηφιακό υλικό που αξιοποιήθηκε βρίσκεται αναρτημένο στο </a:t>
            </a:r>
            <a:r>
              <a:rPr lang="el-GR" b="1" dirty="0" err="1"/>
              <a:t>Φωτόδεντρο</a:t>
            </a:r>
            <a:r>
              <a:rPr lang="el-GR" dirty="0"/>
              <a:t>, είναι σαφής η σχέση της παρούσας με άλλες εκπαιδευτικές πρακτικές που αφορούν όχι μόνο τη Βιολογία αλλά και την Πληροφορική, τη Χημεία, την Τεχνολογία και άλλα διδακτικά αντικείμενα</a:t>
            </a:r>
            <a:r>
              <a:rPr lang="el-GR" dirty="0" smtClean="0"/>
              <a:t>. </a:t>
            </a:r>
          </a:p>
          <a:p>
            <a:r>
              <a:rPr lang="el-GR" dirty="0" smtClean="0"/>
              <a:t>Το πείραμα του </a:t>
            </a:r>
            <a:r>
              <a:rPr lang="en-US" dirty="0" smtClean="0"/>
              <a:t>Priestley</a:t>
            </a:r>
            <a:r>
              <a:rPr lang="el-GR" dirty="0" smtClean="0"/>
              <a:t> και επιπλέον εργαστηριακές δραστηριότητες, προτείνονται και περιγράφονται αναλυτικά στο έντυπο υποβολής της διδακτικής πρακτικής: Μικροσκοπική παρατήρηση δομών φύλλων, Μελέτη της Φωτοσύνθεσης, Σχηματισμός αμύλου κατά τη Φωτοσύνθεση.</a:t>
            </a:r>
            <a:endParaRPr lang="el-GR" dirty="0"/>
          </a:p>
        </p:txBody>
      </p:sp>
    </p:spTree>
    <p:extLst>
      <p:ext uri="{BB962C8B-B14F-4D97-AF65-F5344CB8AC3E}">
        <p14:creationId xmlns:p14="http://schemas.microsoft.com/office/powerpoint/2010/main" val="1124047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z="2400" cap="none" dirty="0" smtClean="0"/>
              <a:t/>
            </a:r>
            <a:br>
              <a:rPr lang="el-GR" sz="2400" cap="none" dirty="0" smtClean="0"/>
            </a:br>
            <a:r>
              <a:rPr lang="el-GR" sz="2400" cap="none" dirty="0" smtClean="0"/>
              <a:t>ΠΡΟΣΘΕΤΟ ΥΛΙΚΟ ΠΟΥ ΑΞΙΟΠΟΙΗΘΗΚΕ</a:t>
            </a:r>
            <a:br>
              <a:rPr lang="el-GR" sz="2400" cap="none" dirty="0" smtClean="0"/>
            </a:br>
            <a:endParaRPr lang="el-GR" sz="2400" cap="none"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26</a:t>
            </a:fld>
            <a:endParaRPr lang="en-US" dirty="0"/>
          </a:p>
        </p:txBody>
      </p:sp>
      <p:sp>
        <p:nvSpPr>
          <p:cNvPr id="7" name="Content Placeholder 6"/>
          <p:cNvSpPr>
            <a:spLocks noGrp="1"/>
          </p:cNvSpPr>
          <p:nvPr>
            <p:ph sz="half" idx="2"/>
          </p:nvPr>
        </p:nvSpPr>
        <p:spPr/>
        <p:txBody>
          <a:bodyPr>
            <a:normAutofit fontScale="47500" lnSpcReduction="20000"/>
          </a:bodyPr>
          <a:lstStyle/>
          <a:p>
            <a:pPr marL="0" lvl="1" indent="0">
              <a:buNone/>
            </a:pPr>
            <a:r>
              <a:rPr lang="el-GR" sz="3000" b="1" dirty="0" smtClean="0"/>
              <a:t>Πρόσθετο υλικό που αξιοποιήθηκε</a:t>
            </a:r>
          </a:p>
          <a:p>
            <a:pPr marL="0" lvl="1" indent="0">
              <a:spcBef>
                <a:spcPts val="0"/>
              </a:spcBef>
            </a:pPr>
            <a:r>
              <a:rPr lang="el-GR" sz="2800" dirty="0"/>
              <a:t>Αποστολάκης, Ε., </a:t>
            </a:r>
            <a:r>
              <a:rPr lang="el-GR" sz="2800" dirty="0" err="1"/>
              <a:t>Παναγοπούλου</a:t>
            </a:r>
            <a:r>
              <a:rPr lang="el-GR" sz="2800" dirty="0"/>
              <a:t>, Ε., Σάββας, Σ., </a:t>
            </a:r>
            <a:r>
              <a:rPr lang="el-GR" sz="2800" dirty="0" err="1"/>
              <a:t>Τσαγλιώτης</a:t>
            </a:r>
            <a:r>
              <a:rPr lang="el-GR" sz="2800" dirty="0"/>
              <a:t>, Ν., Πανταζής, Γ., Σωτηρίου, Σ., </a:t>
            </a:r>
            <a:r>
              <a:rPr lang="el-GR" sz="2800" dirty="0" err="1" smtClean="0"/>
              <a:t>Τόλιας</a:t>
            </a:r>
            <a:r>
              <a:rPr lang="el-GR" sz="2800" dirty="0"/>
              <a:t>, Β., </a:t>
            </a:r>
            <a:r>
              <a:rPr lang="el-GR" sz="2800" dirty="0" err="1"/>
              <a:t>Τσαγκογέωργα</a:t>
            </a:r>
            <a:r>
              <a:rPr lang="el-GR" sz="2800" dirty="0"/>
              <a:t>, Α., </a:t>
            </a:r>
            <a:r>
              <a:rPr lang="el-GR" sz="2800" dirty="0" err="1"/>
              <a:t>Καλκάνης</a:t>
            </a:r>
            <a:r>
              <a:rPr lang="el-GR" sz="2800" dirty="0"/>
              <a:t>, Γ. (2011). «Φυσικά» ΣΤ΄ Δημοτικού</a:t>
            </a:r>
          </a:p>
          <a:p>
            <a:pPr marL="0" lvl="1" indent="0">
              <a:spcBef>
                <a:spcPts val="0"/>
              </a:spcBef>
            </a:pPr>
            <a:r>
              <a:rPr lang="el-GR" sz="2800" dirty="0"/>
              <a:t>Ερευνώ και Ανακαλύπτω Αθήνα: ΙΤΥΕ – ΔΙΟΦΑΝΤΟΣ</a:t>
            </a:r>
          </a:p>
          <a:p>
            <a:pPr marL="0" lvl="1" indent="0">
              <a:spcBef>
                <a:spcPts val="0"/>
              </a:spcBef>
            </a:pPr>
            <a:r>
              <a:rPr lang="el-GR" sz="2800" dirty="0" err="1"/>
              <a:t>Ζόγκζα</a:t>
            </a:r>
            <a:r>
              <a:rPr lang="el-GR" sz="2800" dirty="0"/>
              <a:t>, Β. (2006). Θέματα Διδακτικής της Βιολογίας. Αθήνα: Μεταίχμιο. </a:t>
            </a:r>
          </a:p>
          <a:p>
            <a:pPr marL="0" lvl="1" indent="0">
              <a:spcBef>
                <a:spcPts val="0"/>
              </a:spcBef>
            </a:pPr>
            <a:r>
              <a:rPr lang="el-GR" sz="2800" dirty="0" err="1"/>
              <a:t>Ζόγκζα</a:t>
            </a:r>
            <a:r>
              <a:rPr lang="el-GR" sz="2800" dirty="0"/>
              <a:t>, Β. (2007). H βιολογική γνώση στην παιδική ηλικία. Αθήνα: Μεταίχμιο. </a:t>
            </a:r>
          </a:p>
          <a:p>
            <a:pPr marL="0" lvl="1" indent="0">
              <a:spcBef>
                <a:spcPts val="0"/>
              </a:spcBef>
            </a:pPr>
            <a:r>
              <a:rPr lang="el-GR" sz="2800" dirty="0"/>
              <a:t>Καψάλης, Α., </a:t>
            </a:r>
            <a:r>
              <a:rPr lang="el-GR" sz="2800" dirty="0" err="1"/>
              <a:t>Μπουρμπουχάκης</a:t>
            </a:r>
            <a:r>
              <a:rPr lang="el-GR" sz="2800" dirty="0"/>
              <a:t>, Ι. Ε., </a:t>
            </a:r>
            <a:r>
              <a:rPr lang="el-GR" sz="2800" dirty="0" err="1"/>
              <a:t>Περάκη</a:t>
            </a:r>
            <a:r>
              <a:rPr lang="el-GR" sz="2800" dirty="0"/>
              <a:t>, Β. &amp; </a:t>
            </a:r>
            <a:r>
              <a:rPr lang="el-GR" sz="2800" dirty="0" err="1"/>
              <a:t>Σαλαμαστράκης</a:t>
            </a:r>
            <a:r>
              <a:rPr lang="el-GR" sz="2800" dirty="0"/>
              <a:t>, Σ. (2012). Βιολογία Γενικής Παιδείας Β' Γενικού Λυκείου. Αθήνα: ΙΤΥΕ - ΔΙΟΦΑΝΤΟΣ.</a:t>
            </a:r>
          </a:p>
          <a:p>
            <a:pPr marL="0" lvl="1" indent="0">
              <a:spcBef>
                <a:spcPts val="0"/>
              </a:spcBef>
            </a:pPr>
            <a:r>
              <a:rPr lang="el-GR" sz="2800" dirty="0"/>
              <a:t>Καψάλης, Α., </a:t>
            </a:r>
            <a:r>
              <a:rPr lang="el-GR" sz="2800" dirty="0" err="1"/>
              <a:t>Μπουρμπουχάκης</a:t>
            </a:r>
            <a:r>
              <a:rPr lang="el-GR" sz="2800" dirty="0"/>
              <a:t>, Ι. Ε., </a:t>
            </a:r>
            <a:r>
              <a:rPr lang="el-GR" sz="2800" dirty="0" err="1"/>
              <a:t>Περάκη</a:t>
            </a:r>
            <a:r>
              <a:rPr lang="el-GR" sz="2800" dirty="0"/>
              <a:t>, Β. &amp; </a:t>
            </a:r>
            <a:r>
              <a:rPr lang="el-GR" sz="2800" dirty="0" err="1"/>
              <a:t>Σαλαμαστράκης</a:t>
            </a:r>
            <a:r>
              <a:rPr lang="el-GR" sz="2800" dirty="0"/>
              <a:t>, Σ. (2012). </a:t>
            </a:r>
            <a:r>
              <a:rPr lang="el-GR" sz="2800" dirty="0" smtClean="0"/>
              <a:t>Εργαστηριακός </a:t>
            </a:r>
            <a:r>
              <a:rPr lang="el-GR" sz="2800" dirty="0"/>
              <a:t>Οδηγός Γενικής Παιδείας Β' Γενικού Λυκείου. Αθήνα: ΙΤΥΕ - ΔΙΟΦΑΝΤΟΣ.</a:t>
            </a:r>
          </a:p>
          <a:p>
            <a:pPr marL="0" lvl="1" indent="0">
              <a:spcBef>
                <a:spcPts val="0"/>
              </a:spcBef>
            </a:pPr>
            <a:r>
              <a:rPr lang="el-GR" sz="2800" dirty="0" err="1"/>
              <a:t>Ridge</a:t>
            </a:r>
            <a:r>
              <a:rPr lang="el-GR" sz="2800" dirty="0"/>
              <a:t>, I., ελληνική απόδοση </a:t>
            </a:r>
            <a:r>
              <a:rPr lang="el-GR" sz="2800" dirty="0" err="1"/>
              <a:t>Γραμματικόπουλος</a:t>
            </a:r>
            <a:r>
              <a:rPr lang="el-GR" sz="2800" dirty="0"/>
              <a:t>, Γ., </a:t>
            </a:r>
            <a:r>
              <a:rPr lang="el-GR" sz="2800" dirty="0" err="1"/>
              <a:t>Κυπαρίσσης</a:t>
            </a:r>
            <a:r>
              <a:rPr lang="el-GR" sz="2800" dirty="0"/>
              <a:t>, Ά., </a:t>
            </a:r>
            <a:r>
              <a:rPr lang="el-GR" sz="2800" dirty="0" err="1"/>
              <a:t>Λεβίζου</a:t>
            </a:r>
            <a:r>
              <a:rPr lang="el-GR" sz="2800" dirty="0"/>
              <a:t>, Έ., </a:t>
            </a:r>
            <a:r>
              <a:rPr lang="el-GR" sz="2800" dirty="0" err="1"/>
              <a:t>Μανέτας</a:t>
            </a:r>
            <a:r>
              <a:rPr lang="el-GR" sz="2800" dirty="0"/>
              <a:t>, Γ., Πε-</a:t>
            </a:r>
            <a:r>
              <a:rPr lang="el-GR" sz="2800" dirty="0" err="1"/>
              <a:t>τροπούλου</a:t>
            </a:r>
            <a:r>
              <a:rPr lang="el-GR" sz="2800" dirty="0"/>
              <a:t>, Γ., Ψαράς, Γ. (2005). Φυσιολογία των φυτών. Αθήνα: Ίων.</a:t>
            </a:r>
          </a:p>
          <a:p>
            <a:pPr marL="0" lvl="1" indent="0">
              <a:spcBef>
                <a:spcPts val="0"/>
              </a:spcBef>
            </a:pPr>
            <a:endParaRPr lang="el-GR" sz="2800" dirty="0"/>
          </a:p>
          <a:p>
            <a:pPr marL="0" lvl="1" indent="0">
              <a:spcBef>
                <a:spcPts val="0"/>
              </a:spcBef>
            </a:pPr>
            <a:r>
              <a:rPr lang="el-GR" sz="2800" dirty="0"/>
              <a:t>http://ekfe.eyr.sch.gr/erg_odhgoi/erg_od_bio_b_gp_lyk.pdf  Εργαστηριακός Οδηγός Βιολογίας </a:t>
            </a:r>
            <a:r>
              <a:rPr lang="el-GR" sz="2800" dirty="0" err="1"/>
              <a:t>Γε</a:t>
            </a:r>
            <a:r>
              <a:rPr lang="el-GR" sz="2800" dirty="0"/>
              <a:t>-</a:t>
            </a:r>
            <a:r>
              <a:rPr lang="el-GR" sz="2800" dirty="0" err="1"/>
              <a:t>νικής</a:t>
            </a:r>
            <a:r>
              <a:rPr lang="el-GR" sz="2800" dirty="0"/>
              <a:t> Παιδείας Β΄ Λυκείου.</a:t>
            </a:r>
          </a:p>
          <a:p>
            <a:pPr marL="0" lvl="1" indent="0">
              <a:spcBef>
                <a:spcPts val="0"/>
              </a:spcBef>
            </a:pPr>
            <a:r>
              <a:rPr lang="el-GR" sz="2800" dirty="0"/>
              <a:t>http://photodentro.edu.gr/lor/r/8521/4922?locale=el   Το πείραμα του </a:t>
            </a:r>
            <a:r>
              <a:rPr lang="el-GR" sz="2800" dirty="0" err="1"/>
              <a:t>Priestley</a:t>
            </a:r>
            <a:r>
              <a:rPr lang="el-GR" sz="2800" dirty="0"/>
              <a:t> </a:t>
            </a:r>
          </a:p>
          <a:p>
            <a:pPr marL="0" lvl="1" indent="0">
              <a:spcBef>
                <a:spcPts val="0"/>
              </a:spcBef>
            </a:pPr>
            <a:r>
              <a:rPr lang="el-GR" sz="2800" dirty="0"/>
              <a:t>http://photodentro.edu.gr/v/item/ugc/8525/1054    «</a:t>
            </a:r>
            <a:r>
              <a:rPr lang="el-GR" sz="2800" dirty="0" err="1"/>
              <a:t>Ιστοριογραμμή</a:t>
            </a:r>
            <a:r>
              <a:rPr lang="el-GR" sz="2800" dirty="0"/>
              <a:t>» της Φωτοσύνθεσης</a:t>
            </a:r>
          </a:p>
          <a:p>
            <a:pPr marL="0" lvl="1" indent="0">
              <a:spcBef>
                <a:spcPts val="0"/>
              </a:spcBef>
            </a:pPr>
            <a:r>
              <a:rPr lang="el-GR" sz="2800" dirty="0"/>
              <a:t>http://photodentro.edu.gr/v/item/ugc/8525/1046  Η Φωτοσύνθεση... αλλιώς; - Ιστορικοί σταθμοί και χρήσιμες διευθύνσεις.</a:t>
            </a:r>
          </a:p>
          <a:p>
            <a:pPr marL="0" lvl="1" indent="0">
              <a:spcBef>
                <a:spcPts val="0"/>
              </a:spcBef>
            </a:pPr>
            <a:r>
              <a:rPr lang="el-GR" sz="2800" dirty="0"/>
              <a:t>http://photodentro.edu.gr/v/item/ugc/8525/1055  Το Σταυρόλεξο της Φωτοσύνθεσης</a:t>
            </a:r>
          </a:p>
          <a:p>
            <a:pPr marL="0" lvl="1" indent="0">
              <a:spcBef>
                <a:spcPts val="0"/>
              </a:spcBef>
            </a:pPr>
            <a:r>
              <a:rPr lang="el-GR" sz="2800" dirty="0"/>
              <a:t>http://photodentro.edu.gr/ugc/r/8525/1038   Το πείραμα του </a:t>
            </a:r>
            <a:r>
              <a:rPr lang="el-GR" sz="2800" dirty="0" err="1"/>
              <a:t>Priestley</a:t>
            </a:r>
            <a:r>
              <a:rPr lang="el-GR" sz="2800" dirty="0"/>
              <a:t> – Ε.Κ.Φ.Ε. Πιερίας – 1η εκδοχή</a:t>
            </a:r>
          </a:p>
          <a:p>
            <a:pPr marL="0" lvl="1" indent="0">
              <a:spcBef>
                <a:spcPts val="0"/>
              </a:spcBef>
            </a:pPr>
            <a:r>
              <a:rPr lang="el-GR" sz="2800" dirty="0"/>
              <a:t>http://photodentro.edu.gr/ugc/r/8525/1039   Το πείραμα του </a:t>
            </a:r>
            <a:r>
              <a:rPr lang="el-GR" sz="2800" dirty="0" err="1"/>
              <a:t>Priestley</a:t>
            </a:r>
            <a:r>
              <a:rPr lang="el-GR" sz="2800" dirty="0"/>
              <a:t> – Ε.Κ.Φ.Ε. Πιερίας – 2η εκδοχή</a:t>
            </a:r>
          </a:p>
          <a:p>
            <a:pPr marL="0" lvl="1" indent="0">
              <a:spcBef>
                <a:spcPts val="0"/>
              </a:spcBef>
            </a:pPr>
            <a:r>
              <a:rPr lang="el-GR" sz="2800" dirty="0"/>
              <a:t>http://photodentro.edu.gr/ugc/r/8525/1040    Το πείραμα του </a:t>
            </a:r>
            <a:r>
              <a:rPr lang="el-GR" sz="2800" dirty="0" err="1"/>
              <a:t>Priestley</a:t>
            </a:r>
            <a:r>
              <a:rPr lang="el-GR" sz="2800" dirty="0"/>
              <a:t> – Ε.Κ.Φ.Ε. Πιερίας – 3η εκδοχή   http://photodentro.edu.gr/v/item/ds/8521/1293  Αξιολόγηση γνώσεων για τη φωτοσύνθεση</a:t>
            </a:r>
          </a:p>
          <a:p>
            <a:pPr marL="0" lvl="1" indent="0">
              <a:spcBef>
                <a:spcPts val="0"/>
              </a:spcBef>
            </a:pPr>
            <a:r>
              <a:rPr lang="el-GR" sz="2800" dirty="0"/>
              <a:t>http://photodentro.edu.gr/v/item/ugc/8525/1056 Αξιολόγηση γνώσεων για τη </a:t>
            </a:r>
            <a:r>
              <a:rPr lang="el-GR" sz="2800" dirty="0" smtClean="0"/>
              <a:t>φωτοσύνθεση-</a:t>
            </a:r>
            <a:r>
              <a:rPr lang="el-GR" sz="2800" dirty="0" err="1" smtClean="0"/>
              <a:t>Kahoot</a:t>
            </a:r>
            <a:endParaRPr lang="el-GR" sz="280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 Ορθογώνιο"/>
          <p:cNvSpPr/>
          <p:nvPr/>
        </p:nvSpPr>
        <p:spPr>
          <a:xfrm>
            <a:off x="914520" y="32617"/>
            <a:ext cx="7653057" cy="144655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pPr>
            <a:r>
              <a:rPr lang="en-US" sz="5400" b="1" dirty="0" smtClean="0">
                <a:ln w="11430"/>
                <a:solidFill>
                  <a:srgbClr val="002A13"/>
                </a:solidFill>
                <a:effectLst>
                  <a:outerShdw blurRad="80000" dist="40000" dir="5040000" algn="tl">
                    <a:srgbClr val="000000">
                      <a:alpha val="30000"/>
                    </a:srgbClr>
                  </a:outerShdw>
                </a:effectLst>
                <a:latin typeface="Gabriola" pitchFamily="82" charset="0"/>
                <a:cs typeface="MV Boli" pitchFamily="2" charset="0"/>
              </a:rPr>
              <a:t> H </a:t>
            </a:r>
            <a:r>
              <a:rPr lang="el-GR" sz="5400" b="1" dirty="0" smtClean="0">
                <a:ln w="11430"/>
                <a:solidFill>
                  <a:srgbClr val="002A13"/>
                </a:solidFill>
                <a:effectLst>
                  <a:outerShdw blurRad="80000" dist="40000" dir="5040000" algn="tl">
                    <a:srgbClr val="000000">
                      <a:alpha val="30000"/>
                    </a:srgbClr>
                  </a:outerShdw>
                </a:effectLst>
                <a:latin typeface="Gabriola" pitchFamily="82" charset="0"/>
                <a:cs typeface="MV Boli" pitchFamily="2" charset="0"/>
              </a:rPr>
              <a:t>   Φ ω τ ο σ ύ ν θ ε σ η </a:t>
            </a:r>
            <a:r>
              <a:rPr lang="en-US" sz="5400" b="1" dirty="0" smtClean="0">
                <a:ln w="11430"/>
                <a:solidFill>
                  <a:srgbClr val="002A13"/>
                </a:solidFill>
                <a:effectLst>
                  <a:outerShdw blurRad="80000" dist="40000" dir="5040000" algn="tl">
                    <a:srgbClr val="000000">
                      <a:alpha val="30000"/>
                    </a:srgbClr>
                  </a:outerShdw>
                </a:effectLst>
                <a:latin typeface="Gabriola" pitchFamily="82" charset="0"/>
                <a:cs typeface="MV Boli" pitchFamily="2" charset="0"/>
              </a:rPr>
              <a:t> … </a:t>
            </a:r>
            <a:r>
              <a:rPr lang="el-GR" sz="5400" b="1" dirty="0" smtClean="0">
                <a:ln w="11430"/>
                <a:solidFill>
                  <a:srgbClr val="002A13"/>
                </a:solidFill>
                <a:effectLst>
                  <a:outerShdw blurRad="80000" dist="40000" dir="5040000" algn="tl">
                    <a:srgbClr val="000000">
                      <a:alpha val="30000"/>
                    </a:srgbClr>
                  </a:outerShdw>
                </a:effectLst>
                <a:latin typeface="Gabriola" pitchFamily="82" charset="0"/>
                <a:cs typeface="MV Boli" pitchFamily="2" charset="0"/>
              </a:rPr>
              <a:t> αλλιώς </a:t>
            </a:r>
            <a:r>
              <a:rPr lang="el-GR" sz="8800" b="1" dirty="0" smtClean="0">
                <a:ln w="11430"/>
                <a:solidFill>
                  <a:srgbClr val="002A13"/>
                </a:solidFill>
                <a:effectLst>
                  <a:outerShdw blurRad="80000" dist="40000" dir="5040000" algn="tl">
                    <a:srgbClr val="000000">
                      <a:alpha val="30000"/>
                    </a:srgbClr>
                  </a:outerShdw>
                </a:effectLst>
                <a:latin typeface="Gabriola" pitchFamily="82" charset="0"/>
                <a:cs typeface="MV Boli" pitchFamily="2" charset="0"/>
              </a:rPr>
              <a:t>; </a:t>
            </a:r>
            <a:endParaRPr lang="el-GR" sz="5400" b="1" dirty="0">
              <a:ln w="11430"/>
              <a:solidFill>
                <a:srgbClr val="002A13"/>
              </a:solidFill>
              <a:effectLst>
                <a:outerShdw blurRad="80000" dist="40000" dir="5040000" algn="tl">
                  <a:srgbClr val="000000">
                    <a:alpha val="30000"/>
                  </a:srgbClr>
                </a:outerShdw>
              </a:effectLst>
              <a:latin typeface="Gabriola" pitchFamily="82" charset="0"/>
              <a:cs typeface="MV Boli" pitchFamily="2" charset="0"/>
            </a:endParaRPr>
          </a:p>
        </p:txBody>
      </p:sp>
      <p:sp>
        <p:nvSpPr>
          <p:cNvPr id="9" name="8 - Ορθογώνιο"/>
          <p:cNvSpPr/>
          <p:nvPr/>
        </p:nvSpPr>
        <p:spPr>
          <a:xfrm>
            <a:off x="76200" y="5411450"/>
            <a:ext cx="8991600" cy="144655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pPr>
            <a:r>
              <a:rPr lang="el-GR" sz="4400" b="1" kern="1000" spc="250" dirty="0" smtClean="0">
                <a:ln w="11430"/>
                <a:solidFill>
                  <a:srgbClr val="002A13"/>
                </a:solidFill>
                <a:effectLst>
                  <a:outerShdw blurRad="80000" dist="40000" dir="5040000" algn="tl">
                    <a:srgbClr val="000000">
                      <a:alpha val="30000"/>
                    </a:srgbClr>
                  </a:outerShdw>
                </a:effectLst>
                <a:latin typeface="Gabriola" pitchFamily="82" charset="0"/>
                <a:cs typeface="MV Boli" pitchFamily="2" charset="0"/>
              </a:rPr>
              <a:t>Νικ. Ιωάννου, Υπ.  Ε.Κ.Φ.Ε.  Πιερίας</a:t>
            </a:r>
          </a:p>
          <a:p>
            <a:pPr algn="ctr" fontAlgn="base">
              <a:spcBef>
                <a:spcPct val="0"/>
              </a:spcBef>
              <a:spcAft>
                <a:spcPct val="0"/>
              </a:spcAft>
            </a:pPr>
            <a:r>
              <a:rPr lang="el-GR" sz="4400" b="1" kern="1000" spc="250" dirty="0" smtClean="0">
                <a:ln w="11430"/>
                <a:solidFill>
                  <a:srgbClr val="002A13"/>
                </a:solidFill>
                <a:effectLst>
                  <a:outerShdw blurRad="80000" dist="40000" dir="5040000" algn="tl">
                    <a:srgbClr val="000000">
                      <a:alpha val="30000"/>
                    </a:srgbClr>
                  </a:outerShdw>
                </a:effectLst>
                <a:latin typeface="Gabriola" pitchFamily="82" charset="0"/>
                <a:cs typeface="MV Boli" pitchFamily="2" charset="0"/>
              </a:rPr>
              <a:t>Ελ. Παλούμπα, Υπ.  Ε.Κ.Φ.Ε.  Λακωνίας</a:t>
            </a:r>
            <a:endParaRPr lang="el-GR" sz="4400" b="1" kern="1000" spc="250" dirty="0">
              <a:ln w="11430"/>
              <a:solidFill>
                <a:srgbClr val="002A13"/>
              </a:solidFill>
              <a:effectLst>
                <a:outerShdw blurRad="80000" dist="40000" dir="5040000" algn="tl">
                  <a:srgbClr val="000000">
                    <a:alpha val="30000"/>
                  </a:srgbClr>
                </a:outerShdw>
              </a:effectLst>
              <a:latin typeface="Gabriola" pitchFamily="82" charset="0"/>
              <a:cs typeface="MV Boli" pitchFamily="2" charset="0"/>
            </a:endParaRPr>
          </a:p>
        </p:txBody>
      </p:sp>
    </p:spTree>
    <p:extLst>
      <p:ext uri="{BB962C8B-B14F-4D97-AF65-F5344CB8AC3E}">
        <p14:creationId xmlns:p14="http://schemas.microsoft.com/office/powerpoint/2010/main" val="2610354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1800" y="-2163"/>
            <a:ext cx="3509737" cy="923330"/>
          </a:xfrm>
          <a:prstGeom prst="rect">
            <a:avLst/>
          </a:prstGeom>
          <a:noFill/>
        </p:spPr>
        <p:txBody>
          <a:bodyPr wrap="square" rtlCol="0">
            <a:spAutoFit/>
          </a:bodyPr>
          <a:lstStyle/>
          <a:p>
            <a:pPr algn="r" fontAlgn="base">
              <a:spcBef>
                <a:spcPct val="0"/>
              </a:spcBef>
              <a:spcAft>
                <a:spcPct val="0"/>
              </a:spcAft>
            </a:pPr>
            <a:r>
              <a:rPr lang="el-GR" sz="5400" b="1" spc="410" dirty="0" smtClean="0">
                <a:solidFill>
                  <a:srgbClr val="00FF00"/>
                </a:solidFill>
                <a:latin typeface="Gabriola" pitchFamily="82" charset="0"/>
              </a:rPr>
              <a:t>Η Αφόρμηση</a:t>
            </a:r>
            <a:endParaRPr lang="el-GR" sz="2000" b="1" spc="410" dirty="0">
              <a:solidFill>
                <a:srgbClr val="00FF00"/>
              </a:solidFill>
              <a:latin typeface="Gabriola" pitchFamily="82"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41" r="43974" b="5122"/>
          <a:stretch/>
        </p:blipFill>
        <p:spPr bwMode="auto">
          <a:xfrm>
            <a:off x="1" y="4143710"/>
            <a:ext cx="2667000" cy="27142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36218">
            <a:off x="5717443" y="2683003"/>
            <a:ext cx="3455475" cy="41589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099767">
            <a:off x="5387083" y="662022"/>
            <a:ext cx="3324522" cy="31880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3631">
            <a:off x="178812" y="218610"/>
            <a:ext cx="2908259" cy="37579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99723">
            <a:off x="2635611" y="2019333"/>
            <a:ext cx="2829850" cy="33167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38906">
            <a:off x="2412208" y="5010233"/>
            <a:ext cx="4014788" cy="17104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2906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66947" y="67735"/>
            <a:ext cx="5410200" cy="923330"/>
          </a:xfrm>
          <a:prstGeom prst="rect">
            <a:avLst/>
          </a:prstGeom>
          <a:noFill/>
        </p:spPr>
        <p:txBody>
          <a:bodyPr wrap="square" rtlCol="0">
            <a:spAutoFit/>
          </a:bodyPr>
          <a:lstStyle/>
          <a:p>
            <a:pPr algn="r" fontAlgn="base">
              <a:spcBef>
                <a:spcPct val="0"/>
              </a:spcBef>
              <a:spcAft>
                <a:spcPct val="0"/>
              </a:spcAft>
            </a:pPr>
            <a:r>
              <a:rPr lang="el-GR" sz="5400" b="1" spc="410" dirty="0" smtClean="0">
                <a:solidFill>
                  <a:srgbClr val="00FF00"/>
                </a:solidFill>
                <a:latin typeface="Gabriola" pitchFamily="82" charset="0"/>
              </a:rPr>
              <a:t>Η  </a:t>
            </a:r>
            <a:r>
              <a:rPr lang="el-GR" sz="5400" b="1" spc="410" dirty="0" err="1" smtClean="0">
                <a:solidFill>
                  <a:srgbClr val="00FF00"/>
                </a:solidFill>
                <a:latin typeface="Gabriola" pitchFamily="82" charset="0"/>
              </a:rPr>
              <a:t>Ιστοριογραμμή</a:t>
            </a:r>
            <a:endParaRPr lang="el-GR" sz="2000" b="1" spc="410" dirty="0">
              <a:solidFill>
                <a:srgbClr val="00FF00"/>
              </a:solidFill>
              <a:latin typeface="Gabriola" pitchFamily="82" charset="0"/>
            </a:endParaRPr>
          </a:p>
        </p:txBody>
      </p:sp>
      <p:graphicFrame>
        <p:nvGraphicFramePr>
          <p:cNvPr id="5" name="Διάγραμμα 4"/>
          <p:cNvGraphicFramePr/>
          <p:nvPr>
            <p:extLst>
              <p:ext uri="{D42A27DB-BD31-4B8C-83A1-F6EECF244321}">
                <p14:modId xmlns:p14="http://schemas.microsoft.com/office/powerpoint/2010/main" val="1797261008"/>
              </p:ext>
            </p:extLst>
          </p:nvPr>
        </p:nvGraphicFramePr>
        <p:xfrm>
          <a:off x="228600" y="1321559"/>
          <a:ext cx="8686800" cy="1303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Επεξήγηση με παραλληλόγραμμο 25"/>
          <p:cNvSpPr/>
          <p:nvPr/>
        </p:nvSpPr>
        <p:spPr bwMode="auto">
          <a:xfrm>
            <a:off x="304800" y="2647690"/>
            <a:ext cx="1128184" cy="1238510"/>
          </a:xfrm>
          <a:prstGeom prst="wedgeRectCallout">
            <a:avLst>
              <a:gd name="adj1" fmla="val -1905"/>
              <a:gd name="adj2" fmla="val -70833"/>
            </a:avLst>
          </a:prstGeom>
          <a:pattFill prst="pct10">
            <a:fgClr>
              <a:srgbClr val="00CC00"/>
            </a:fgClr>
            <a:bgClr>
              <a:schemeClr val="bg1"/>
            </a:bgClr>
          </a:patt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l-GR" sz="1600" dirty="0">
                <a:solidFill>
                  <a:srgbClr val="006600"/>
                </a:solidFill>
                <a:latin typeface="Comic Sans MS" pitchFamily="66" charset="0"/>
              </a:rPr>
              <a:t>Τα φυτά, όπως και τα ζώα, απαιτούν τροφή</a:t>
            </a:r>
          </a:p>
        </p:txBody>
      </p:sp>
      <p:sp>
        <p:nvSpPr>
          <p:cNvPr id="27" name="Επεξήγηση με παραλληλόγραμμο 26"/>
          <p:cNvSpPr/>
          <p:nvPr/>
        </p:nvSpPr>
        <p:spPr bwMode="auto">
          <a:xfrm>
            <a:off x="2957348" y="102359"/>
            <a:ext cx="1219199" cy="1219200"/>
          </a:xfrm>
          <a:prstGeom prst="wedgeRectCallout">
            <a:avLst>
              <a:gd name="adj1" fmla="val 54866"/>
              <a:gd name="adj2" fmla="val 69213"/>
            </a:avLst>
          </a:prstGeom>
          <a:pattFill prst="pct10">
            <a:fgClr>
              <a:srgbClr val="00CC00"/>
            </a:fgClr>
            <a:bgClr>
              <a:schemeClr val="bg1"/>
            </a:bgClr>
          </a:patt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n-US" sz="1600" dirty="0" smtClean="0">
                <a:solidFill>
                  <a:srgbClr val="006600"/>
                </a:solidFill>
                <a:latin typeface="Comic Sans MS" pitchFamily="66" charset="0"/>
              </a:rPr>
              <a:t>(</a:t>
            </a:r>
            <a:r>
              <a:rPr lang="el-GR" sz="1600" dirty="0" err="1" smtClean="0">
                <a:solidFill>
                  <a:srgbClr val="006600"/>
                </a:solidFill>
                <a:latin typeface="Comic Sans MS" pitchFamily="66" charset="0"/>
              </a:rPr>
              <a:t>Cusa</a:t>
            </a:r>
            <a:r>
              <a:rPr lang="en-US" sz="1600" dirty="0" smtClean="0">
                <a:solidFill>
                  <a:srgbClr val="006600"/>
                </a:solidFill>
                <a:latin typeface="Comic Sans MS" pitchFamily="66" charset="0"/>
              </a:rPr>
              <a:t>)</a:t>
            </a:r>
            <a:r>
              <a:rPr lang="el-GR" sz="1600" dirty="0" smtClean="0">
                <a:solidFill>
                  <a:srgbClr val="006600"/>
                </a:solidFill>
                <a:latin typeface="Comic Sans MS" pitchFamily="66" charset="0"/>
              </a:rPr>
              <a:t> </a:t>
            </a:r>
            <a:r>
              <a:rPr lang="en-US" sz="1600" dirty="0">
                <a:solidFill>
                  <a:srgbClr val="006600"/>
                </a:solidFill>
                <a:latin typeface="Comic Sans MS" pitchFamily="66" charset="0"/>
              </a:rPr>
              <a:t>H</a:t>
            </a:r>
            <a:r>
              <a:rPr lang="el-GR" sz="1600" dirty="0" smtClean="0">
                <a:solidFill>
                  <a:srgbClr val="006600"/>
                </a:solidFill>
                <a:latin typeface="Comic Sans MS" pitchFamily="66" charset="0"/>
              </a:rPr>
              <a:t> </a:t>
            </a:r>
            <a:r>
              <a:rPr lang="el-GR" sz="1600" dirty="0">
                <a:solidFill>
                  <a:srgbClr val="006600"/>
                </a:solidFill>
                <a:latin typeface="Comic Sans MS" pitchFamily="66" charset="0"/>
              </a:rPr>
              <a:t>μάζα του φυτού προήλθε από το νερό.</a:t>
            </a:r>
          </a:p>
        </p:txBody>
      </p:sp>
      <p:sp>
        <p:nvSpPr>
          <p:cNvPr id="28" name="Επεξήγηση με παραλληλόγραμμο 27"/>
          <p:cNvSpPr/>
          <p:nvPr/>
        </p:nvSpPr>
        <p:spPr bwMode="auto">
          <a:xfrm>
            <a:off x="4764653" y="2712565"/>
            <a:ext cx="1824494" cy="1017209"/>
          </a:xfrm>
          <a:prstGeom prst="wedgeRectCallout">
            <a:avLst>
              <a:gd name="adj1" fmla="val 38708"/>
              <a:gd name="adj2" fmla="val -81682"/>
            </a:avLst>
          </a:prstGeom>
          <a:pattFill prst="pct10">
            <a:fgClr>
              <a:srgbClr val="00CC00"/>
            </a:fgClr>
            <a:bgClr>
              <a:schemeClr val="bg1"/>
            </a:bgClr>
          </a:patt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l-GR" sz="1600" dirty="0" smtClean="0">
                <a:solidFill>
                  <a:srgbClr val="006600"/>
                </a:solidFill>
                <a:latin typeface="Comic Sans MS" pitchFamily="66" charset="0"/>
              </a:rPr>
              <a:t>Τα φυτά απελευθερώνουν αέριο που συντηρεί την καύση</a:t>
            </a:r>
            <a:endParaRPr lang="el-GR" sz="1600" dirty="0">
              <a:solidFill>
                <a:srgbClr val="006600"/>
              </a:solidFill>
              <a:latin typeface="Comic Sans MS" pitchFamily="66" charset="0"/>
            </a:endParaRPr>
          </a:p>
        </p:txBody>
      </p:sp>
      <p:graphicFrame>
        <p:nvGraphicFramePr>
          <p:cNvPr id="30" name="Διάγραμμα 29"/>
          <p:cNvGraphicFramePr/>
          <p:nvPr>
            <p:extLst>
              <p:ext uri="{D42A27DB-BD31-4B8C-83A1-F6EECF244321}">
                <p14:modId xmlns:p14="http://schemas.microsoft.com/office/powerpoint/2010/main" val="4099945523"/>
              </p:ext>
            </p:extLst>
          </p:nvPr>
        </p:nvGraphicFramePr>
        <p:xfrm>
          <a:off x="251519" y="4682108"/>
          <a:ext cx="8686800" cy="13032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1" name="Επεξήγηση με παραλληλόγραμμο 30"/>
          <p:cNvSpPr/>
          <p:nvPr/>
        </p:nvSpPr>
        <p:spPr bwMode="auto">
          <a:xfrm>
            <a:off x="7262647" y="3626713"/>
            <a:ext cx="1675671" cy="1017209"/>
          </a:xfrm>
          <a:prstGeom prst="wedgeRectCallout">
            <a:avLst>
              <a:gd name="adj1" fmla="val -8318"/>
              <a:gd name="adj2" fmla="val 71756"/>
            </a:avLst>
          </a:prstGeom>
          <a:pattFill prst="pct10">
            <a:fgClr>
              <a:srgbClr val="00CC00"/>
            </a:fgClr>
            <a:bgClr>
              <a:schemeClr val="bg1"/>
            </a:bgClr>
          </a:patt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l-GR" sz="1600" dirty="0" smtClean="0">
                <a:solidFill>
                  <a:srgbClr val="006600"/>
                </a:solidFill>
                <a:latin typeface="Comic Sans MS" pitchFamily="66" charset="0"/>
              </a:rPr>
              <a:t>«</a:t>
            </a:r>
            <a:r>
              <a:rPr lang="el-GR" sz="1600" dirty="0" err="1" smtClean="0">
                <a:solidFill>
                  <a:srgbClr val="006600"/>
                </a:solidFill>
                <a:latin typeface="Comic Sans MS" pitchFamily="66" charset="0"/>
              </a:rPr>
              <a:t>Οξυγόνο»:Το</a:t>
            </a:r>
            <a:r>
              <a:rPr lang="el-GR" sz="1600" dirty="0" smtClean="0">
                <a:solidFill>
                  <a:srgbClr val="006600"/>
                </a:solidFill>
                <a:latin typeface="Comic Sans MS" pitchFamily="66" charset="0"/>
              </a:rPr>
              <a:t> στοιχείο της αναπνοής των ζώων</a:t>
            </a:r>
            <a:endParaRPr lang="el-GR" sz="1600" dirty="0">
              <a:solidFill>
                <a:srgbClr val="006600"/>
              </a:solidFill>
              <a:latin typeface="Comic Sans MS" pitchFamily="66" charset="0"/>
            </a:endParaRPr>
          </a:p>
        </p:txBody>
      </p:sp>
      <p:sp>
        <p:nvSpPr>
          <p:cNvPr id="32" name="Επεξήγηση με παραλληλόγραμμο 31"/>
          <p:cNvSpPr/>
          <p:nvPr/>
        </p:nvSpPr>
        <p:spPr bwMode="auto">
          <a:xfrm>
            <a:off x="2590800" y="3664899"/>
            <a:ext cx="1434297" cy="1017209"/>
          </a:xfrm>
          <a:prstGeom prst="wedgeRectCallout">
            <a:avLst>
              <a:gd name="adj1" fmla="val 76156"/>
              <a:gd name="adj2" fmla="val 67107"/>
            </a:avLst>
          </a:prstGeom>
          <a:pattFill prst="pct10">
            <a:fgClr>
              <a:srgbClr val="00CC00"/>
            </a:fgClr>
            <a:bgClr>
              <a:schemeClr val="bg1"/>
            </a:bgClr>
          </a:patt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l-GR" sz="1600" dirty="0" smtClean="0">
                <a:solidFill>
                  <a:srgbClr val="006600"/>
                </a:solidFill>
                <a:latin typeface="Comic Sans MS" pitchFamily="66" charset="0"/>
              </a:rPr>
              <a:t>Μόνο τα πράσινα μέρη ελευθερώνουν </a:t>
            </a:r>
            <a:r>
              <a:rPr lang="en-US" sz="1600" dirty="0" smtClean="0">
                <a:solidFill>
                  <a:srgbClr val="006600"/>
                </a:solidFill>
                <a:latin typeface="Comic Sans MS" pitchFamily="66" charset="0"/>
              </a:rPr>
              <a:t>O</a:t>
            </a:r>
            <a:r>
              <a:rPr lang="en-US" sz="1600" baseline="-25000" dirty="0" smtClean="0">
                <a:solidFill>
                  <a:srgbClr val="006600"/>
                </a:solidFill>
                <a:latin typeface="Comic Sans MS" pitchFamily="66" charset="0"/>
              </a:rPr>
              <a:t>2</a:t>
            </a:r>
            <a:endParaRPr lang="el-GR" sz="1600" dirty="0">
              <a:solidFill>
                <a:srgbClr val="006600"/>
              </a:solidFill>
              <a:latin typeface="Comic Sans MS" pitchFamily="66" charset="0"/>
            </a:endParaRPr>
          </a:p>
        </p:txBody>
      </p:sp>
      <p:sp>
        <p:nvSpPr>
          <p:cNvPr id="33" name="Επεξήγηση με παραλληλόγραμμο 32"/>
          <p:cNvSpPr/>
          <p:nvPr/>
        </p:nvSpPr>
        <p:spPr bwMode="auto">
          <a:xfrm>
            <a:off x="1523051" y="5867400"/>
            <a:ext cx="1434297" cy="864809"/>
          </a:xfrm>
          <a:prstGeom prst="wedgeRectCallout">
            <a:avLst>
              <a:gd name="adj1" fmla="val 312"/>
              <a:gd name="adj2" fmla="val -66914"/>
            </a:avLst>
          </a:prstGeom>
          <a:pattFill prst="pct10">
            <a:fgClr>
              <a:srgbClr val="00CC00"/>
            </a:fgClr>
            <a:bgClr>
              <a:schemeClr val="bg1"/>
            </a:bgClr>
          </a:patt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l-GR" sz="1600" dirty="0" smtClean="0">
                <a:solidFill>
                  <a:srgbClr val="006600"/>
                </a:solidFill>
                <a:latin typeface="Comic Sans MS" pitchFamily="66" charset="0"/>
              </a:rPr>
              <a:t>Συνθέτει Χλωροφύλλη</a:t>
            </a:r>
          </a:p>
          <a:p>
            <a:pPr algn="ctr" fontAlgn="base">
              <a:spcBef>
                <a:spcPct val="0"/>
              </a:spcBef>
              <a:spcAft>
                <a:spcPct val="0"/>
              </a:spcAft>
            </a:pPr>
            <a:r>
              <a:rPr lang="el-GR" sz="1600" dirty="0" smtClean="0">
                <a:solidFill>
                  <a:srgbClr val="006600"/>
                </a:solidFill>
                <a:latin typeface="Comic Sans MS" pitchFamily="66" charset="0"/>
              </a:rPr>
              <a:t>Νόμπελ 1965</a:t>
            </a:r>
            <a:endParaRPr lang="el-GR" sz="1600" dirty="0">
              <a:solidFill>
                <a:srgbClr val="006600"/>
              </a:solidFill>
              <a:latin typeface="Comic Sans MS" pitchFamily="66" charset="0"/>
            </a:endParaRPr>
          </a:p>
        </p:txBody>
      </p:sp>
    </p:spTree>
    <p:extLst>
      <p:ext uri="{BB962C8B-B14F-4D97-AF65-F5344CB8AC3E}">
        <p14:creationId xmlns:p14="http://schemas.microsoft.com/office/powerpoint/2010/main" val="3812400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ΣΧΕΔΙΑΣΜΟΣ ΤΗΣ ανοιχτησ εκπαιδευτικησ ΠΡΑΚΤΙΚΗΣ</a:t>
            </a:r>
            <a:endParaRPr lang="el-GR"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66947" y="67735"/>
            <a:ext cx="5410200" cy="923330"/>
          </a:xfrm>
          <a:prstGeom prst="rect">
            <a:avLst/>
          </a:prstGeom>
          <a:noFill/>
        </p:spPr>
        <p:txBody>
          <a:bodyPr wrap="square" rtlCol="0">
            <a:spAutoFit/>
          </a:bodyPr>
          <a:lstStyle/>
          <a:p>
            <a:pPr algn="r" fontAlgn="base">
              <a:spcBef>
                <a:spcPct val="0"/>
              </a:spcBef>
              <a:spcAft>
                <a:spcPct val="0"/>
              </a:spcAft>
            </a:pPr>
            <a:r>
              <a:rPr lang="el-GR" sz="5400" b="1" spc="410" dirty="0" smtClean="0">
                <a:solidFill>
                  <a:srgbClr val="00FF00"/>
                </a:solidFill>
                <a:latin typeface="Gabriola" pitchFamily="82" charset="0"/>
              </a:rPr>
              <a:t>Η  </a:t>
            </a:r>
            <a:r>
              <a:rPr lang="el-GR" sz="5400" b="1" spc="410" dirty="0" err="1" smtClean="0">
                <a:solidFill>
                  <a:srgbClr val="00FF00"/>
                </a:solidFill>
                <a:latin typeface="Gabriola" pitchFamily="82" charset="0"/>
              </a:rPr>
              <a:t>Ιστοριογραμμή</a:t>
            </a:r>
            <a:endParaRPr lang="el-GR" sz="2000" b="1" spc="410" dirty="0">
              <a:solidFill>
                <a:srgbClr val="00FF00"/>
              </a:solidFill>
              <a:latin typeface="Gabriola" pitchFamily="82" charset="0"/>
            </a:endParaRPr>
          </a:p>
        </p:txBody>
      </p:sp>
      <p:sp>
        <p:nvSpPr>
          <p:cNvPr id="2" name="Ορθογώνιο 1"/>
          <p:cNvSpPr/>
          <p:nvPr/>
        </p:nvSpPr>
        <p:spPr>
          <a:xfrm>
            <a:off x="131379" y="6235987"/>
            <a:ext cx="8824747" cy="584775"/>
          </a:xfrm>
          <a:prstGeom prst="rect">
            <a:avLst/>
          </a:prstGeom>
        </p:spPr>
        <p:txBody>
          <a:bodyPr wrap="square">
            <a:spAutoFit/>
          </a:bodyPr>
          <a:lstStyle/>
          <a:p>
            <a:pPr algn="ctr" fontAlgn="base">
              <a:spcBef>
                <a:spcPct val="0"/>
              </a:spcBef>
              <a:spcAft>
                <a:spcPct val="0"/>
              </a:spcAft>
            </a:pPr>
            <a:r>
              <a:rPr lang="en-US" sz="3200" b="1" spc="410" dirty="0">
                <a:solidFill>
                  <a:srgbClr val="00FF00"/>
                </a:solidFill>
                <a:latin typeface="Gabriola" pitchFamily="82" charset="0"/>
                <a:hlinkClick r:id="rId3"/>
              </a:rPr>
              <a:t>http://</a:t>
            </a:r>
            <a:r>
              <a:rPr lang="en-US" sz="3200" b="1" spc="410" dirty="0" smtClean="0">
                <a:solidFill>
                  <a:srgbClr val="00FF00"/>
                </a:solidFill>
                <a:latin typeface="Gabriola" pitchFamily="82" charset="0"/>
                <a:hlinkClick r:id="rId3"/>
              </a:rPr>
              <a:t>photodentro.edu.gr/v/item/ugc/8525/1054</a:t>
            </a:r>
            <a:r>
              <a:rPr lang="el-GR" sz="3200" b="1" spc="410" dirty="0" smtClean="0">
                <a:solidFill>
                  <a:srgbClr val="00FF00"/>
                </a:solidFill>
                <a:latin typeface="Gabriola" pitchFamily="82" charset="0"/>
              </a:rPr>
              <a:t> </a:t>
            </a:r>
            <a:endParaRPr lang="el-GR" sz="3200" b="1" spc="410" dirty="0">
              <a:solidFill>
                <a:srgbClr val="00FF00"/>
              </a:solidFill>
              <a:latin typeface="Gabriola" pitchFamily="82"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12" r="21153"/>
          <a:stretch/>
        </p:blipFill>
        <p:spPr bwMode="auto">
          <a:xfrm>
            <a:off x="0" y="2246404"/>
            <a:ext cx="9144000" cy="39711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4675" y="1058010"/>
            <a:ext cx="2352332" cy="27563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772" y="529400"/>
            <a:ext cx="4037558" cy="14854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7519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7882" y="26692"/>
            <a:ext cx="6559112" cy="923330"/>
          </a:xfrm>
          <a:prstGeom prst="rect">
            <a:avLst/>
          </a:prstGeom>
          <a:noFill/>
        </p:spPr>
        <p:txBody>
          <a:bodyPr wrap="square" rtlCol="0">
            <a:spAutoFit/>
          </a:bodyPr>
          <a:lstStyle/>
          <a:p>
            <a:pPr algn="r" fontAlgn="base">
              <a:spcBef>
                <a:spcPct val="0"/>
              </a:spcBef>
              <a:spcAft>
                <a:spcPct val="0"/>
              </a:spcAft>
            </a:pPr>
            <a:r>
              <a:rPr lang="el-GR" sz="5400" b="1" spc="410" dirty="0" smtClean="0">
                <a:solidFill>
                  <a:srgbClr val="00FF00"/>
                </a:solidFill>
                <a:latin typeface="Gabriola" pitchFamily="82" charset="0"/>
              </a:rPr>
              <a:t>«Οι Εναλλακτικές  Ιδέες»</a:t>
            </a:r>
            <a:endParaRPr lang="el-GR" sz="2000" b="1" spc="410" dirty="0">
              <a:solidFill>
                <a:srgbClr val="00FF00"/>
              </a:solidFill>
              <a:latin typeface="Gabriola" pitchFamily="82" charset="0"/>
            </a:endParaRPr>
          </a:p>
        </p:txBody>
      </p:sp>
      <p:sp>
        <p:nvSpPr>
          <p:cNvPr id="2" name="Επεξήγηση με σύννεφο 1"/>
          <p:cNvSpPr/>
          <p:nvPr/>
        </p:nvSpPr>
        <p:spPr bwMode="auto">
          <a:xfrm>
            <a:off x="1371600" y="1360696"/>
            <a:ext cx="4172607" cy="1105944"/>
          </a:xfrm>
          <a:prstGeom prst="cloudCallout">
            <a:avLst>
              <a:gd name="adj1" fmla="val -35947"/>
              <a:gd name="adj2" fmla="val 236413"/>
            </a:avLst>
          </a:prstGeom>
          <a:pattFill prst="pct10">
            <a:fgClr>
              <a:srgbClr val="00CC00"/>
            </a:fgClr>
            <a:bgClr>
              <a:schemeClr val="bg1"/>
            </a:bgClr>
          </a:patt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n-US" sz="1600" dirty="0" smtClean="0">
                <a:solidFill>
                  <a:srgbClr val="006600"/>
                </a:solidFill>
                <a:latin typeface="Comic Sans MS" pitchFamily="66" charset="0"/>
              </a:rPr>
              <a:t>T</a:t>
            </a:r>
            <a:r>
              <a:rPr lang="el-GR" sz="1600" dirty="0" smtClean="0">
                <a:solidFill>
                  <a:srgbClr val="006600"/>
                </a:solidFill>
                <a:latin typeface="Comic Sans MS" pitchFamily="66" charset="0"/>
              </a:rPr>
              <a:t>α </a:t>
            </a:r>
            <a:r>
              <a:rPr lang="el-GR" sz="1600" dirty="0">
                <a:solidFill>
                  <a:srgbClr val="006600"/>
                </a:solidFill>
                <a:latin typeface="Comic Sans MS" pitchFamily="66" charset="0"/>
              </a:rPr>
              <a:t>φυτά απορροφούν διοξείδιο του άνθρακα και παράγουν οξυγόνο. </a:t>
            </a:r>
          </a:p>
        </p:txBody>
      </p:sp>
      <p:pic>
        <p:nvPicPr>
          <p:cNvPr id="6" name="Εικόνα 5"/>
          <p:cNvPicPr>
            <a:picLocks noChangeAspect="1"/>
          </p:cNvPicPr>
          <p:nvPr/>
        </p:nvPicPr>
        <p:blipFill>
          <a:blip r:embed="rId3">
            <a:clrChange>
              <a:clrFrom>
                <a:srgbClr val="19B083"/>
              </a:clrFrom>
              <a:clrTo>
                <a:srgbClr val="19B083">
                  <a:alpha val="0"/>
                </a:srgbClr>
              </a:clrTo>
            </a:clrChange>
            <a:extLst>
              <a:ext uri="{28A0092B-C50C-407E-A947-70E740481C1C}">
                <a14:useLocalDpi xmlns:a14="http://schemas.microsoft.com/office/drawing/2010/main" val="0"/>
              </a:ext>
            </a:extLst>
          </a:blip>
          <a:stretch>
            <a:fillRect/>
          </a:stretch>
        </p:blipFill>
        <p:spPr>
          <a:xfrm>
            <a:off x="-76201" y="4145947"/>
            <a:ext cx="2560581" cy="2826875"/>
          </a:xfrm>
          <a:prstGeom prst="rect">
            <a:avLst/>
          </a:prstGeom>
          <a:ln>
            <a:noFill/>
          </a:ln>
          <a:effectLst>
            <a:softEdge rad="112500"/>
          </a:effectLst>
        </p:spPr>
      </p:pic>
      <p:sp>
        <p:nvSpPr>
          <p:cNvPr id="15" name="Επεξήγηση με σύννεφο 14"/>
          <p:cNvSpPr/>
          <p:nvPr/>
        </p:nvSpPr>
        <p:spPr bwMode="auto">
          <a:xfrm>
            <a:off x="3243753" y="3002424"/>
            <a:ext cx="5791200" cy="1143523"/>
          </a:xfrm>
          <a:prstGeom prst="cloudCallout">
            <a:avLst>
              <a:gd name="adj1" fmla="val 3588"/>
              <a:gd name="adj2" fmla="val 203495"/>
            </a:avLst>
          </a:prstGeom>
          <a:pattFill prst="pct10">
            <a:fgClr>
              <a:srgbClr val="00CC00"/>
            </a:fgClr>
            <a:bgClr>
              <a:schemeClr val="bg1"/>
            </a:bgClr>
          </a:patt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n-US" sz="1600" dirty="0">
                <a:solidFill>
                  <a:srgbClr val="006600"/>
                </a:solidFill>
                <a:latin typeface="Comic Sans MS" pitchFamily="66" charset="0"/>
              </a:rPr>
              <a:t>T</a:t>
            </a:r>
            <a:r>
              <a:rPr lang="el-GR" sz="1600" dirty="0" smtClean="0">
                <a:solidFill>
                  <a:srgbClr val="006600"/>
                </a:solidFill>
                <a:latin typeface="Comic Sans MS" pitchFamily="66" charset="0"/>
              </a:rPr>
              <a:t>α </a:t>
            </a:r>
            <a:r>
              <a:rPr lang="el-GR" sz="1600" dirty="0">
                <a:solidFill>
                  <a:srgbClr val="006600"/>
                </a:solidFill>
                <a:latin typeface="Comic Sans MS" pitchFamily="66" charset="0"/>
              </a:rPr>
              <a:t>φυτά είναι διαφορετικοί ζωντανοί οργανισμοί από τα ζώα και οι λειτουργίες τους </a:t>
            </a:r>
            <a:r>
              <a:rPr lang="el-GR" sz="1600" dirty="0" smtClean="0">
                <a:solidFill>
                  <a:srgbClr val="006600"/>
                </a:solidFill>
                <a:latin typeface="Comic Sans MS" pitchFamily="66" charset="0"/>
              </a:rPr>
              <a:t>διαφέρουν </a:t>
            </a:r>
            <a:r>
              <a:rPr lang="el-GR" sz="1600" dirty="0">
                <a:solidFill>
                  <a:srgbClr val="006600"/>
                </a:solidFill>
                <a:latin typeface="Comic Sans MS" pitchFamily="66" charset="0"/>
              </a:rPr>
              <a:t>από εκείνες των ζώων</a:t>
            </a:r>
            <a:r>
              <a:rPr lang="el-GR" sz="1600" dirty="0" smtClean="0">
                <a:solidFill>
                  <a:srgbClr val="006600"/>
                </a:solidFill>
                <a:latin typeface="Comic Sans MS" pitchFamily="66" charset="0"/>
              </a:rPr>
              <a:t>.</a:t>
            </a:r>
            <a:endParaRPr lang="el-GR" sz="1600" dirty="0">
              <a:solidFill>
                <a:srgbClr val="006600"/>
              </a:solidFill>
              <a:latin typeface="Comic Sans MS" pitchFamily="66" charset="0"/>
            </a:endParaRPr>
          </a:p>
        </p:txBody>
      </p:sp>
      <p:sp>
        <p:nvSpPr>
          <p:cNvPr id="16" name="Επεξήγηση με σύννεφο 15"/>
          <p:cNvSpPr/>
          <p:nvPr/>
        </p:nvSpPr>
        <p:spPr bwMode="auto">
          <a:xfrm>
            <a:off x="5661135" y="928039"/>
            <a:ext cx="3200399" cy="1600200"/>
          </a:xfrm>
          <a:prstGeom prst="cloudCallout">
            <a:avLst>
              <a:gd name="adj1" fmla="val -32605"/>
              <a:gd name="adj2" fmla="val 86657"/>
            </a:avLst>
          </a:prstGeom>
          <a:pattFill prst="pct10">
            <a:fgClr>
              <a:srgbClr val="00CC00"/>
            </a:fgClr>
            <a:bgClr>
              <a:schemeClr val="bg1"/>
            </a:bgClr>
          </a:patt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n-US" sz="1600" dirty="0" smtClean="0">
                <a:solidFill>
                  <a:srgbClr val="006600"/>
                </a:solidFill>
                <a:latin typeface="Comic Sans MS" pitchFamily="66" charset="0"/>
              </a:rPr>
              <a:t>O</a:t>
            </a:r>
            <a:r>
              <a:rPr lang="el-GR" sz="1600" dirty="0" smtClean="0">
                <a:solidFill>
                  <a:srgbClr val="006600"/>
                </a:solidFill>
                <a:latin typeface="Comic Sans MS" pitchFamily="66" charset="0"/>
              </a:rPr>
              <a:t>ι </a:t>
            </a:r>
            <a:r>
              <a:rPr lang="el-GR" sz="1600" dirty="0">
                <a:solidFill>
                  <a:srgbClr val="006600"/>
                </a:solidFill>
                <a:latin typeface="Comic Sans MS" pitchFamily="66" charset="0"/>
              </a:rPr>
              <a:t>διάφορες λειτουργίες του φυτού λαμβάνουν χώρα σε όλα τα μέρη του</a:t>
            </a:r>
            <a:r>
              <a:rPr lang="el-GR" sz="1600" dirty="0" smtClean="0">
                <a:solidFill>
                  <a:srgbClr val="006600"/>
                </a:solidFill>
                <a:latin typeface="Comic Sans MS" pitchFamily="66" charset="0"/>
              </a:rPr>
              <a:t>.</a:t>
            </a:r>
            <a:endParaRPr lang="el-GR" sz="1600" dirty="0">
              <a:solidFill>
                <a:srgbClr val="006600"/>
              </a:solidFill>
              <a:latin typeface="Comic Sans MS" pitchFamily="66" charset="0"/>
            </a:endParaRPr>
          </a:p>
        </p:txBody>
      </p:sp>
      <p:sp>
        <p:nvSpPr>
          <p:cNvPr id="17" name="Επεξήγηση με σύννεφο 16"/>
          <p:cNvSpPr/>
          <p:nvPr/>
        </p:nvSpPr>
        <p:spPr bwMode="auto">
          <a:xfrm>
            <a:off x="2484381" y="4312674"/>
            <a:ext cx="6385037" cy="1183227"/>
          </a:xfrm>
          <a:prstGeom prst="cloudCallout">
            <a:avLst>
              <a:gd name="adj1" fmla="val -50049"/>
              <a:gd name="adj2" fmla="val 92253"/>
            </a:avLst>
          </a:prstGeom>
          <a:pattFill prst="pct10">
            <a:fgClr>
              <a:srgbClr val="00CC00"/>
            </a:fgClr>
            <a:bgClr>
              <a:schemeClr val="bg1"/>
            </a:bgClr>
          </a:patt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n-US" sz="1600" dirty="0">
                <a:solidFill>
                  <a:srgbClr val="006600"/>
                </a:solidFill>
                <a:latin typeface="Comic Sans MS" pitchFamily="66" charset="0"/>
              </a:rPr>
              <a:t>T</a:t>
            </a:r>
            <a:r>
              <a:rPr lang="el-GR" sz="1600" dirty="0" smtClean="0">
                <a:solidFill>
                  <a:srgbClr val="006600"/>
                </a:solidFill>
                <a:latin typeface="Comic Sans MS" pitchFamily="66" charset="0"/>
              </a:rPr>
              <a:t>α </a:t>
            </a:r>
            <a:r>
              <a:rPr lang="el-GR" sz="1600" dirty="0">
                <a:solidFill>
                  <a:srgbClr val="006600"/>
                </a:solidFill>
                <a:latin typeface="Comic Sans MS" pitchFamily="66" charset="0"/>
              </a:rPr>
              <a:t>φυτά απορροφούν άμεσα από το έδαφος τα θρεπτικά συστατικά που απαιτούνται για την τροφή τους</a:t>
            </a:r>
            <a:r>
              <a:rPr lang="el-GR" sz="1600" dirty="0" smtClean="0">
                <a:solidFill>
                  <a:srgbClr val="006600"/>
                </a:solidFill>
                <a:latin typeface="Comic Sans MS" pitchFamily="66" charset="0"/>
              </a:rPr>
              <a:t>.</a:t>
            </a:r>
            <a:endParaRPr lang="el-GR" sz="1600" dirty="0">
              <a:solidFill>
                <a:srgbClr val="006600"/>
              </a:solidFill>
              <a:latin typeface="Comic Sans MS" pitchFamily="66" charset="0"/>
            </a:endParaRPr>
          </a:p>
        </p:txBody>
      </p:sp>
      <p:sp>
        <p:nvSpPr>
          <p:cNvPr id="18" name="Επεξήγηση με σύννεφο 17"/>
          <p:cNvSpPr/>
          <p:nvPr/>
        </p:nvSpPr>
        <p:spPr bwMode="auto">
          <a:xfrm>
            <a:off x="76200" y="416622"/>
            <a:ext cx="2819400" cy="1066800"/>
          </a:xfrm>
          <a:prstGeom prst="cloudCallout">
            <a:avLst>
              <a:gd name="adj1" fmla="val -47115"/>
              <a:gd name="adj2" fmla="val 322598"/>
            </a:avLst>
          </a:prstGeom>
          <a:pattFill prst="pct10">
            <a:fgClr>
              <a:srgbClr val="00CC00"/>
            </a:fgClr>
            <a:bgClr>
              <a:schemeClr val="bg1"/>
            </a:bgClr>
          </a:patt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n-US" sz="1600" dirty="0">
                <a:solidFill>
                  <a:srgbClr val="006600"/>
                </a:solidFill>
                <a:latin typeface="Comic Sans MS" pitchFamily="66" charset="0"/>
              </a:rPr>
              <a:t>H</a:t>
            </a:r>
            <a:r>
              <a:rPr lang="el-GR" sz="1600" dirty="0" smtClean="0">
                <a:solidFill>
                  <a:srgbClr val="006600"/>
                </a:solidFill>
                <a:latin typeface="Comic Sans MS" pitchFamily="66" charset="0"/>
              </a:rPr>
              <a:t> </a:t>
            </a:r>
            <a:r>
              <a:rPr lang="el-GR" sz="1600" dirty="0">
                <a:solidFill>
                  <a:srgbClr val="006600"/>
                </a:solidFill>
                <a:latin typeface="Comic Sans MS" pitchFamily="66" charset="0"/>
              </a:rPr>
              <a:t>τροφή των φυτών είναι το οξυγόνο και το νερό</a:t>
            </a:r>
            <a:r>
              <a:rPr lang="el-GR" sz="1600" dirty="0" smtClean="0">
                <a:solidFill>
                  <a:srgbClr val="006600"/>
                </a:solidFill>
                <a:latin typeface="Comic Sans MS" pitchFamily="66" charset="0"/>
              </a:rPr>
              <a:t>.</a:t>
            </a:r>
            <a:endParaRPr lang="el-GR" sz="1600" dirty="0">
              <a:solidFill>
                <a:srgbClr val="006600"/>
              </a:solidFill>
              <a:latin typeface="Comic Sans MS" pitchFamily="66" charset="0"/>
            </a:endParaRPr>
          </a:p>
        </p:txBody>
      </p:sp>
      <p:sp>
        <p:nvSpPr>
          <p:cNvPr id="20" name="Επεξήγηση με σύννεφο 19"/>
          <p:cNvSpPr/>
          <p:nvPr/>
        </p:nvSpPr>
        <p:spPr bwMode="auto">
          <a:xfrm>
            <a:off x="445376" y="2695797"/>
            <a:ext cx="3376447" cy="878389"/>
          </a:xfrm>
          <a:prstGeom prst="cloudCallout">
            <a:avLst>
              <a:gd name="adj1" fmla="val -32039"/>
              <a:gd name="adj2" fmla="val 143267"/>
            </a:avLst>
          </a:prstGeom>
          <a:pattFill prst="pct10">
            <a:fgClr>
              <a:srgbClr val="00CC00"/>
            </a:fgClr>
            <a:bgClr>
              <a:schemeClr val="bg1"/>
            </a:bgClr>
          </a:patt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r>
              <a:rPr lang="el-GR" sz="1600" dirty="0" smtClean="0">
                <a:solidFill>
                  <a:srgbClr val="006600"/>
                </a:solidFill>
                <a:latin typeface="Comic Sans MS" pitchFamily="66" charset="0"/>
              </a:rPr>
              <a:t>Τα </a:t>
            </a:r>
            <a:r>
              <a:rPr lang="el-GR" sz="1600" dirty="0">
                <a:solidFill>
                  <a:srgbClr val="006600"/>
                </a:solidFill>
                <a:latin typeface="Comic Sans MS" pitchFamily="66" charset="0"/>
              </a:rPr>
              <a:t>φυτά δεν </a:t>
            </a:r>
            <a:r>
              <a:rPr lang="el-GR" sz="1600" dirty="0" smtClean="0">
                <a:solidFill>
                  <a:srgbClr val="006600"/>
                </a:solidFill>
                <a:latin typeface="Comic Sans MS" pitchFamily="66" charset="0"/>
              </a:rPr>
              <a:t>αναπνέουν</a:t>
            </a:r>
            <a:r>
              <a:rPr lang="en-US" sz="1600" dirty="0" smtClean="0">
                <a:solidFill>
                  <a:srgbClr val="006600"/>
                </a:solidFill>
                <a:latin typeface="Comic Sans MS" pitchFamily="66" charset="0"/>
              </a:rPr>
              <a:t>.</a:t>
            </a:r>
            <a:endParaRPr lang="el-GR" sz="1600" dirty="0">
              <a:solidFill>
                <a:srgbClr val="006600"/>
              </a:solidFill>
              <a:latin typeface="Comic Sans MS" pitchFamily="66" charset="0"/>
            </a:endParaRPr>
          </a:p>
        </p:txBody>
      </p:sp>
    </p:spTree>
    <p:extLst>
      <p:ext uri="{BB962C8B-B14F-4D97-AF65-F5344CB8AC3E}">
        <p14:creationId xmlns:p14="http://schemas.microsoft.com/office/powerpoint/2010/main" val="13331087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2895">
            <a:off x="5369675" y="3034045"/>
            <a:ext cx="2091519"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27888">
            <a:off x="287358" y="4130530"/>
            <a:ext cx="2539668" cy="242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463596"/>
            <a:ext cx="2362200"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2389" y="4061764"/>
            <a:ext cx="1524000" cy="251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792466" y="54490"/>
            <a:ext cx="6172200" cy="830997"/>
          </a:xfrm>
          <a:prstGeom prst="rect">
            <a:avLst/>
          </a:prstGeom>
          <a:noFill/>
        </p:spPr>
        <p:txBody>
          <a:bodyPr wrap="square" rtlCol="0">
            <a:spAutoFit/>
          </a:bodyPr>
          <a:lstStyle/>
          <a:p>
            <a:pPr algn="r" fontAlgn="base">
              <a:spcBef>
                <a:spcPct val="0"/>
              </a:spcBef>
              <a:spcAft>
                <a:spcPct val="0"/>
              </a:spcAft>
            </a:pPr>
            <a:r>
              <a:rPr lang="el-GR" sz="4800" b="1" spc="410" dirty="0" smtClean="0">
                <a:solidFill>
                  <a:srgbClr val="00FF00"/>
                </a:solidFill>
                <a:latin typeface="Gabriola" pitchFamily="82" charset="0"/>
              </a:rPr>
              <a:t>Το  Παιχνίδι  </a:t>
            </a:r>
            <a:r>
              <a:rPr lang="el-GR" sz="4800" b="1" spc="410" dirty="0">
                <a:solidFill>
                  <a:srgbClr val="00FF00"/>
                </a:solidFill>
                <a:latin typeface="Gabriola" pitchFamily="82" charset="0"/>
              </a:rPr>
              <a:t>Ρ</a:t>
            </a:r>
            <a:r>
              <a:rPr lang="el-GR" sz="4800" b="1" spc="410" dirty="0" smtClean="0">
                <a:solidFill>
                  <a:srgbClr val="00FF00"/>
                </a:solidFill>
                <a:latin typeface="Gabriola" pitchFamily="82" charset="0"/>
              </a:rPr>
              <a:t>όλων </a:t>
            </a:r>
            <a:endParaRPr lang="el-GR" b="1" spc="410" dirty="0">
              <a:solidFill>
                <a:srgbClr val="00FF00"/>
              </a:solidFill>
              <a:latin typeface="Gabriola" pitchFamily="82" charset="0"/>
            </a:endParaRPr>
          </a:p>
        </p:txBody>
      </p:sp>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71100">
            <a:off x="494432" y="245334"/>
            <a:ext cx="2194510" cy="2765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931200">
            <a:off x="3843782" y="974011"/>
            <a:ext cx="2034783" cy="268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43444" y="977820"/>
            <a:ext cx="1652505" cy="2324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7735" y="4164724"/>
            <a:ext cx="148667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76129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7103"/>
            <a:ext cx="9144000" cy="1415772"/>
          </a:xfrm>
          <a:prstGeom prst="rect">
            <a:avLst/>
          </a:prstGeom>
          <a:noFill/>
        </p:spPr>
        <p:txBody>
          <a:bodyPr wrap="square" rtlCol="0">
            <a:spAutoFit/>
          </a:bodyPr>
          <a:lstStyle/>
          <a:p>
            <a:pPr algn="r" fontAlgn="base">
              <a:spcBef>
                <a:spcPct val="0"/>
              </a:spcBef>
              <a:spcAft>
                <a:spcPct val="0"/>
              </a:spcAft>
            </a:pPr>
            <a:r>
              <a:rPr lang="el-GR" sz="5400" b="1" spc="410" dirty="0" smtClean="0">
                <a:solidFill>
                  <a:srgbClr val="00FF00"/>
                </a:solidFill>
                <a:latin typeface="Gabriola" pitchFamily="82" charset="0"/>
              </a:rPr>
              <a:t>Το Εργαστήριο και το  Πείραμα  </a:t>
            </a:r>
            <a:r>
              <a:rPr lang="en-US" sz="5400" b="1" spc="410" dirty="0" smtClean="0">
                <a:solidFill>
                  <a:srgbClr val="00FF00"/>
                </a:solidFill>
              </a:rPr>
              <a:t>I</a:t>
            </a:r>
            <a:endParaRPr lang="el-GR" sz="5400" b="1" spc="410" dirty="0">
              <a:solidFill>
                <a:srgbClr val="00FF00"/>
              </a:solidFill>
            </a:endParaRPr>
          </a:p>
          <a:p>
            <a:pPr algn="r" fontAlgn="base">
              <a:spcBef>
                <a:spcPct val="0"/>
              </a:spcBef>
              <a:spcAft>
                <a:spcPct val="0"/>
              </a:spcAft>
            </a:pPr>
            <a:r>
              <a:rPr lang="el-GR" sz="3200" b="1" spc="100" dirty="0" smtClean="0">
                <a:solidFill>
                  <a:srgbClr val="00FF00"/>
                </a:solidFill>
                <a:latin typeface="Gabriola" pitchFamily="82" charset="0"/>
              </a:rPr>
              <a:t>Τα στόματα, τα φύλλα, τα </a:t>
            </a:r>
            <a:r>
              <a:rPr lang="el-GR" sz="3200" b="1" spc="100" dirty="0" err="1" smtClean="0">
                <a:solidFill>
                  <a:srgbClr val="00FF00"/>
                </a:solidFill>
                <a:latin typeface="Gabriola" pitchFamily="82" charset="0"/>
              </a:rPr>
              <a:t>καταφρακτικά</a:t>
            </a:r>
            <a:r>
              <a:rPr lang="el-GR" sz="3200" b="1" spc="100" dirty="0" smtClean="0">
                <a:solidFill>
                  <a:srgbClr val="00FF00"/>
                </a:solidFill>
                <a:latin typeface="Gabriola" pitchFamily="82" charset="0"/>
              </a:rPr>
              <a:t> κύτταρα και οι </a:t>
            </a:r>
            <a:r>
              <a:rPr lang="el-GR" sz="3200" b="1" spc="100" dirty="0" err="1" smtClean="0">
                <a:solidFill>
                  <a:srgbClr val="00FF00"/>
                </a:solidFill>
                <a:latin typeface="Gabriola" pitchFamily="82" charset="0"/>
              </a:rPr>
              <a:t>χλωροπλάστες</a:t>
            </a:r>
            <a:endParaRPr lang="el-GR" sz="1100" b="1" spc="100" dirty="0">
              <a:solidFill>
                <a:srgbClr val="00FF00"/>
              </a:solidFill>
              <a:latin typeface="Gabriola" pitchFamily="82"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801" y="1507620"/>
            <a:ext cx="4286250" cy="2381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5013" y="3933168"/>
            <a:ext cx="3171825" cy="27717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07620"/>
            <a:ext cx="3810000" cy="18192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Εικόνα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352800"/>
            <a:ext cx="4038600" cy="3333750"/>
          </a:xfrm>
          <a:prstGeom prst="rect">
            <a:avLst/>
          </a:prstGeom>
        </p:spPr>
      </p:pic>
    </p:spTree>
    <p:extLst>
      <p:ext uri="{BB962C8B-B14F-4D97-AF65-F5344CB8AC3E}">
        <p14:creationId xmlns:p14="http://schemas.microsoft.com/office/powerpoint/2010/main" val="42458476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7103"/>
            <a:ext cx="9144000" cy="1415772"/>
          </a:xfrm>
          <a:prstGeom prst="rect">
            <a:avLst/>
          </a:prstGeom>
          <a:noFill/>
        </p:spPr>
        <p:txBody>
          <a:bodyPr wrap="square" rtlCol="0">
            <a:spAutoFit/>
          </a:bodyPr>
          <a:lstStyle/>
          <a:p>
            <a:pPr algn="r" fontAlgn="base">
              <a:spcBef>
                <a:spcPct val="0"/>
              </a:spcBef>
              <a:spcAft>
                <a:spcPct val="0"/>
              </a:spcAft>
            </a:pPr>
            <a:r>
              <a:rPr lang="el-GR" sz="5400" b="1" spc="410" dirty="0" smtClean="0">
                <a:solidFill>
                  <a:srgbClr val="00FF00"/>
                </a:solidFill>
                <a:latin typeface="Gabriola" pitchFamily="82" charset="0"/>
              </a:rPr>
              <a:t>Το Εργαστήριο και το  Πείραμα</a:t>
            </a:r>
            <a:r>
              <a:rPr lang="en-US" sz="5400" b="1" spc="410" dirty="0" smtClean="0">
                <a:solidFill>
                  <a:srgbClr val="00FF00"/>
                </a:solidFill>
                <a:latin typeface="Gabriola" pitchFamily="82" charset="0"/>
              </a:rPr>
              <a:t> </a:t>
            </a:r>
            <a:r>
              <a:rPr lang="en-US" sz="5400" b="1" spc="410" dirty="0" smtClean="0">
                <a:solidFill>
                  <a:srgbClr val="00FF00"/>
                </a:solidFill>
              </a:rPr>
              <a:t>II</a:t>
            </a:r>
            <a:endParaRPr lang="el-GR" sz="5400" b="1" spc="410" dirty="0" smtClean="0">
              <a:solidFill>
                <a:srgbClr val="00FF00"/>
              </a:solidFill>
            </a:endParaRPr>
          </a:p>
          <a:p>
            <a:pPr fontAlgn="base">
              <a:spcBef>
                <a:spcPct val="0"/>
              </a:spcBef>
              <a:spcAft>
                <a:spcPct val="0"/>
              </a:spcAft>
            </a:pPr>
            <a:r>
              <a:rPr lang="el-GR" sz="3200" b="1" spc="100" dirty="0" smtClean="0">
                <a:solidFill>
                  <a:srgbClr val="00FF00"/>
                </a:solidFill>
                <a:latin typeface="Gabriola" pitchFamily="82" charset="0"/>
              </a:rPr>
              <a:t>Το πείραμα του </a:t>
            </a:r>
            <a:r>
              <a:rPr lang="en-US" sz="3200" b="1" spc="100" dirty="0" smtClean="0">
                <a:solidFill>
                  <a:srgbClr val="00FF00"/>
                </a:solidFill>
                <a:latin typeface="Gabriola" pitchFamily="82" charset="0"/>
              </a:rPr>
              <a:t>Priestley – </a:t>
            </a:r>
            <a:r>
              <a:rPr lang="el-GR" sz="2800" b="1" spc="100" dirty="0" smtClean="0">
                <a:solidFill>
                  <a:srgbClr val="00FF00"/>
                </a:solidFill>
                <a:latin typeface="Gabriola" pitchFamily="82" charset="0"/>
              </a:rPr>
              <a:t>Το Ο2 της φωτοσύνθεσης, συντηρεί την καύση!</a:t>
            </a:r>
            <a:endParaRPr lang="el-GR" sz="1050" b="1" spc="100" dirty="0">
              <a:solidFill>
                <a:srgbClr val="00FF00"/>
              </a:solidFill>
              <a:latin typeface="Gabriola" pitchFamily="82" charset="0"/>
            </a:endParaRPr>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165" y="1660634"/>
            <a:ext cx="4728711" cy="2522945"/>
          </a:xfrm>
          <a:prstGeom prst="rect">
            <a:avLst/>
          </a:prstGeom>
          <a:ln>
            <a:noFill/>
          </a:ln>
          <a:effectLst>
            <a:softEdge rad="112500"/>
          </a:effectLst>
        </p:spPr>
      </p:pic>
      <p:pic>
        <p:nvPicPr>
          <p:cNvPr id="5" name="Εικόνα 4">
            <a:hlinkClick r:id="rId4"/>
          </p:cNvPr>
          <p:cNvPicPr>
            <a:picLocks noChangeAspect="1"/>
          </p:cNvPicPr>
          <p:nvPr/>
        </p:nvPicPr>
        <p:blipFill rotWithShape="1">
          <a:blip r:embed="rId5">
            <a:extLst>
              <a:ext uri="{28A0092B-C50C-407E-A947-70E740481C1C}">
                <a14:useLocalDpi xmlns:a14="http://schemas.microsoft.com/office/drawing/2010/main" val="0"/>
              </a:ext>
            </a:extLst>
          </a:blip>
          <a:srcRect t="19240" r="12671"/>
          <a:stretch/>
        </p:blipFill>
        <p:spPr>
          <a:xfrm>
            <a:off x="4333044" y="4209643"/>
            <a:ext cx="4684832" cy="2522945"/>
          </a:xfrm>
          <a:prstGeom prst="rect">
            <a:avLst/>
          </a:prstGeom>
          <a:ln>
            <a:noFill/>
          </a:ln>
          <a:effectLst>
            <a:softEdge rad="112500"/>
          </a:effectLst>
        </p:spPr>
      </p:pic>
      <p:pic>
        <p:nvPicPr>
          <p:cNvPr id="9" name="Εικόνα 8"/>
          <p:cNvPicPr>
            <a:picLocks noChangeAspect="1"/>
          </p:cNvPicPr>
          <p:nvPr/>
        </p:nvPicPr>
        <p:blipFill rotWithShape="1">
          <a:blip r:embed="rId6">
            <a:extLst>
              <a:ext uri="{28A0092B-C50C-407E-A947-70E740481C1C}">
                <a14:useLocalDpi xmlns:a14="http://schemas.microsoft.com/office/drawing/2010/main" val="0"/>
              </a:ext>
            </a:extLst>
          </a:blip>
          <a:srcRect b="23850"/>
          <a:stretch/>
        </p:blipFill>
        <p:spPr>
          <a:xfrm>
            <a:off x="160283" y="1660634"/>
            <a:ext cx="4116379" cy="2522945"/>
          </a:xfrm>
          <a:prstGeom prst="rect">
            <a:avLst/>
          </a:prstGeom>
          <a:ln>
            <a:noFill/>
          </a:ln>
          <a:effectLst>
            <a:softEdge rad="112500"/>
          </a:effectLst>
        </p:spPr>
      </p:pic>
      <p:pic>
        <p:nvPicPr>
          <p:cNvPr id="16" name="Εικόνα 15"/>
          <p:cNvPicPr>
            <a:picLocks noChangeAspect="1"/>
          </p:cNvPicPr>
          <p:nvPr/>
        </p:nvPicPr>
        <p:blipFill rotWithShape="1">
          <a:blip r:embed="rId7">
            <a:extLst>
              <a:ext uri="{28A0092B-C50C-407E-A947-70E740481C1C}">
                <a14:useLocalDpi xmlns:a14="http://schemas.microsoft.com/office/drawing/2010/main" val="0"/>
              </a:ext>
            </a:extLst>
          </a:blip>
          <a:srcRect t="16405"/>
          <a:stretch/>
        </p:blipFill>
        <p:spPr>
          <a:xfrm>
            <a:off x="152400" y="4305124"/>
            <a:ext cx="4124262" cy="2331984"/>
          </a:xfrm>
          <a:prstGeom prst="rect">
            <a:avLst/>
          </a:prstGeom>
          <a:ln>
            <a:noFill/>
          </a:ln>
          <a:effectLst>
            <a:softEdge rad="112500"/>
          </a:effectLst>
        </p:spPr>
      </p:pic>
    </p:spTree>
    <p:extLst>
      <p:ext uri="{BB962C8B-B14F-4D97-AF65-F5344CB8AC3E}">
        <p14:creationId xmlns:p14="http://schemas.microsoft.com/office/powerpoint/2010/main" val="15273410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650"/>
          <a:stretch/>
        </p:blipFill>
        <p:spPr bwMode="auto">
          <a:xfrm>
            <a:off x="3788979" y="2781166"/>
            <a:ext cx="5138313" cy="2209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97103"/>
            <a:ext cx="9144000" cy="1415772"/>
          </a:xfrm>
          <a:prstGeom prst="rect">
            <a:avLst/>
          </a:prstGeom>
          <a:noFill/>
        </p:spPr>
        <p:txBody>
          <a:bodyPr wrap="square" rtlCol="0">
            <a:spAutoFit/>
          </a:bodyPr>
          <a:lstStyle/>
          <a:p>
            <a:pPr algn="r" fontAlgn="base">
              <a:spcBef>
                <a:spcPct val="0"/>
              </a:spcBef>
              <a:spcAft>
                <a:spcPct val="0"/>
              </a:spcAft>
            </a:pPr>
            <a:r>
              <a:rPr lang="el-GR" sz="5400" b="1" spc="410" dirty="0" smtClean="0">
                <a:solidFill>
                  <a:srgbClr val="00FF00"/>
                </a:solidFill>
                <a:latin typeface="Gabriola" pitchFamily="82" charset="0"/>
              </a:rPr>
              <a:t>Το Εργαστήριο και το  Πείραμα</a:t>
            </a:r>
            <a:r>
              <a:rPr lang="en-US" sz="5400" b="1" spc="410" dirty="0" smtClean="0">
                <a:solidFill>
                  <a:srgbClr val="00FF00"/>
                </a:solidFill>
                <a:latin typeface="Gabriola" pitchFamily="82" charset="0"/>
              </a:rPr>
              <a:t> </a:t>
            </a:r>
            <a:r>
              <a:rPr lang="en-US" sz="5400" b="1" spc="410" dirty="0" smtClean="0">
                <a:solidFill>
                  <a:srgbClr val="00FF00"/>
                </a:solidFill>
              </a:rPr>
              <a:t>II</a:t>
            </a:r>
            <a:endParaRPr lang="el-GR" sz="5400" b="1" spc="410" dirty="0" smtClean="0">
              <a:solidFill>
                <a:srgbClr val="00FF00"/>
              </a:solidFill>
            </a:endParaRPr>
          </a:p>
          <a:p>
            <a:pPr fontAlgn="base">
              <a:spcBef>
                <a:spcPct val="0"/>
              </a:spcBef>
              <a:spcAft>
                <a:spcPct val="0"/>
              </a:spcAft>
            </a:pPr>
            <a:r>
              <a:rPr lang="el-GR" sz="3200" b="1" spc="100" dirty="0" smtClean="0">
                <a:solidFill>
                  <a:srgbClr val="00FF00"/>
                </a:solidFill>
                <a:latin typeface="Gabriola" pitchFamily="82" charset="0"/>
              </a:rPr>
              <a:t>Το πείραμα του </a:t>
            </a:r>
            <a:r>
              <a:rPr lang="en-US" sz="3200" b="1" spc="100" dirty="0" smtClean="0">
                <a:solidFill>
                  <a:srgbClr val="00FF00"/>
                </a:solidFill>
                <a:latin typeface="Gabriola" pitchFamily="82" charset="0"/>
              </a:rPr>
              <a:t>Priestley – </a:t>
            </a:r>
            <a:r>
              <a:rPr lang="el-GR" sz="2800" b="1" spc="100" dirty="0" smtClean="0">
                <a:solidFill>
                  <a:srgbClr val="00FF00"/>
                </a:solidFill>
                <a:latin typeface="Gabriola" pitchFamily="82" charset="0"/>
              </a:rPr>
              <a:t>Το Ο2 της φωτοσύνθεσης, συντηρεί την καύση!</a:t>
            </a:r>
            <a:endParaRPr lang="el-GR" sz="1050" b="1" spc="100" dirty="0">
              <a:solidFill>
                <a:srgbClr val="00FF00"/>
              </a:solidFill>
              <a:latin typeface="Gabriola" pitchFamily="82"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21" y="1535282"/>
            <a:ext cx="4550979" cy="24917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248307" y="3802307"/>
            <a:ext cx="4572000" cy="307777"/>
          </a:xfrm>
          <a:prstGeom prst="rect">
            <a:avLst/>
          </a:prstGeom>
        </p:spPr>
        <p:txBody>
          <a:bodyPr>
            <a:spAutoFit/>
          </a:bodyPr>
          <a:lstStyle/>
          <a:p>
            <a:pPr algn="ctr" fontAlgn="base">
              <a:spcBef>
                <a:spcPct val="0"/>
              </a:spcBef>
              <a:spcAft>
                <a:spcPct val="0"/>
              </a:spcAft>
            </a:pPr>
            <a:r>
              <a:rPr lang="en-US" sz="1400" b="1" dirty="0">
                <a:solidFill>
                  <a:srgbClr val="00FF00"/>
                </a:solidFill>
                <a:hlinkClick r:id="rId5"/>
              </a:rPr>
              <a:t>http://</a:t>
            </a:r>
            <a:r>
              <a:rPr lang="en-US" sz="1400" b="1" dirty="0" smtClean="0">
                <a:solidFill>
                  <a:srgbClr val="00FF00"/>
                </a:solidFill>
                <a:hlinkClick r:id="rId5"/>
              </a:rPr>
              <a:t>photodentro.edu.gr/ugc/r/8525/1038</a:t>
            </a:r>
            <a:r>
              <a:rPr lang="el-GR" sz="1400" b="1" dirty="0" smtClean="0">
                <a:solidFill>
                  <a:srgbClr val="00FF00"/>
                </a:solidFill>
              </a:rPr>
              <a:t> </a:t>
            </a:r>
            <a:endParaRPr lang="el-GR" sz="1400" b="1" dirty="0">
              <a:solidFill>
                <a:srgbClr val="00FF00"/>
              </a:solidFill>
            </a:endParaRPr>
          </a:p>
        </p:txBody>
      </p:sp>
      <p:sp>
        <p:nvSpPr>
          <p:cNvPr id="5" name="Ορθογώνιο 4"/>
          <p:cNvSpPr/>
          <p:nvPr/>
        </p:nvSpPr>
        <p:spPr>
          <a:xfrm>
            <a:off x="4372918" y="4579158"/>
            <a:ext cx="4572000" cy="307777"/>
          </a:xfrm>
          <a:prstGeom prst="rect">
            <a:avLst/>
          </a:prstGeom>
        </p:spPr>
        <p:txBody>
          <a:bodyPr>
            <a:spAutoFit/>
          </a:bodyPr>
          <a:lstStyle/>
          <a:p>
            <a:pPr algn="ctr" fontAlgn="base">
              <a:spcBef>
                <a:spcPct val="0"/>
              </a:spcBef>
              <a:spcAft>
                <a:spcPct val="0"/>
              </a:spcAft>
            </a:pPr>
            <a:r>
              <a:rPr lang="en-US" sz="1400" b="1" dirty="0">
                <a:solidFill>
                  <a:srgbClr val="00FF00"/>
                </a:solidFill>
                <a:hlinkClick r:id="rId6"/>
              </a:rPr>
              <a:t>http://</a:t>
            </a:r>
            <a:r>
              <a:rPr lang="en-US" sz="1400" b="1" dirty="0" smtClean="0">
                <a:solidFill>
                  <a:srgbClr val="00FF00"/>
                </a:solidFill>
                <a:hlinkClick r:id="rId6"/>
              </a:rPr>
              <a:t>photodentro.edu.gr/ugc/r/8525/1039</a:t>
            </a:r>
            <a:r>
              <a:rPr lang="el-GR" sz="1400" b="1" dirty="0" smtClean="0">
                <a:solidFill>
                  <a:srgbClr val="00FF00"/>
                </a:solidFill>
              </a:rPr>
              <a:t> </a:t>
            </a:r>
            <a:endParaRPr lang="el-GR" sz="1400" b="1" dirty="0">
              <a:solidFill>
                <a:srgbClr val="00FF00"/>
              </a:solidFill>
            </a:endParaRPr>
          </a:p>
        </p:txBody>
      </p:sp>
      <p:pic>
        <p:nvPicPr>
          <p:cNvPr id="7" name="Εικόνα 6" descr="C:\Documents and Settings\user\Επιφάνεια εργασίας\ΣΥΝΕΔΡΙΟ ΒΙΟΛ\PB291558.JPG"/>
          <p:cNvPicPr/>
          <p:nvPr/>
        </p:nvPicPr>
        <p:blipFill rotWithShape="1">
          <a:blip r:embed="rId7" cstate="print"/>
          <a:srcRect l="11200" t="6996" r="16743" b="20591"/>
          <a:stretch/>
        </p:blipFill>
        <p:spPr bwMode="auto">
          <a:xfrm>
            <a:off x="392285" y="4110084"/>
            <a:ext cx="3341515" cy="2344439"/>
          </a:xfrm>
          <a:prstGeom prst="rect">
            <a:avLst/>
          </a:prstGeom>
          <a:ln>
            <a:noFill/>
          </a:ln>
          <a:effectLst>
            <a:softEdge rad="112500"/>
          </a:effectLst>
        </p:spPr>
      </p:pic>
      <p:sp>
        <p:nvSpPr>
          <p:cNvPr id="2" name="Ορθογώνιο 1"/>
          <p:cNvSpPr/>
          <p:nvPr/>
        </p:nvSpPr>
        <p:spPr>
          <a:xfrm>
            <a:off x="107746" y="1676399"/>
            <a:ext cx="545021" cy="830997"/>
          </a:xfrm>
          <a:prstGeom prst="rect">
            <a:avLst/>
          </a:prstGeom>
          <a:ln>
            <a:solidFill>
              <a:srgbClr val="FF0000"/>
            </a:solidFill>
          </a:ln>
        </p:spPr>
        <p:txBody>
          <a:bodyPr wrap="none">
            <a:spAutoFit/>
          </a:bodyPr>
          <a:lstStyle/>
          <a:p>
            <a:pPr algn="ctr" fontAlgn="base">
              <a:spcBef>
                <a:spcPct val="0"/>
              </a:spcBef>
              <a:spcAft>
                <a:spcPct val="0"/>
              </a:spcAft>
            </a:pPr>
            <a:r>
              <a:rPr lang="el-GR" sz="4800" b="1" spc="410" dirty="0" smtClean="0">
                <a:solidFill>
                  <a:srgbClr val="FF0000"/>
                </a:solidFill>
              </a:rPr>
              <a:t>1</a:t>
            </a:r>
            <a:endParaRPr lang="el-GR" sz="4800" b="1" dirty="0">
              <a:solidFill>
                <a:srgbClr val="FF0000"/>
              </a:solidFill>
            </a:endParaRPr>
          </a:p>
        </p:txBody>
      </p:sp>
      <p:sp>
        <p:nvSpPr>
          <p:cNvPr id="10" name="Ορθογώνιο 9"/>
          <p:cNvSpPr/>
          <p:nvPr/>
        </p:nvSpPr>
        <p:spPr>
          <a:xfrm>
            <a:off x="8111253" y="2909104"/>
            <a:ext cx="545021" cy="830997"/>
          </a:xfrm>
          <a:prstGeom prst="rect">
            <a:avLst/>
          </a:prstGeom>
          <a:ln>
            <a:solidFill>
              <a:srgbClr val="FF0000"/>
            </a:solidFill>
          </a:ln>
        </p:spPr>
        <p:txBody>
          <a:bodyPr wrap="none">
            <a:spAutoFit/>
          </a:bodyPr>
          <a:lstStyle/>
          <a:p>
            <a:pPr algn="ctr" fontAlgn="base">
              <a:spcBef>
                <a:spcPct val="0"/>
              </a:spcBef>
              <a:spcAft>
                <a:spcPct val="0"/>
              </a:spcAft>
            </a:pPr>
            <a:r>
              <a:rPr lang="el-GR" sz="4800" b="1" spc="410" dirty="0" smtClean="0">
                <a:solidFill>
                  <a:srgbClr val="FF0000"/>
                </a:solidFill>
              </a:rPr>
              <a:t>2</a:t>
            </a:r>
            <a:endParaRPr lang="el-GR" sz="4800" b="1" dirty="0">
              <a:solidFill>
                <a:srgbClr val="FF0000"/>
              </a:solidFill>
            </a:endParaRPr>
          </a:p>
        </p:txBody>
      </p:sp>
      <p:sp>
        <p:nvSpPr>
          <p:cNvPr id="6" name="Ορθογώνιο 5"/>
          <p:cNvSpPr/>
          <p:nvPr/>
        </p:nvSpPr>
        <p:spPr>
          <a:xfrm>
            <a:off x="232541" y="6331521"/>
            <a:ext cx="5635474" cy="307777"/>
          </a:xfrm>
          <a:prstGeom prst="rect">
            <a:avLst/>
          </a:prstGeom>
        </p:spPr>
        <p:txBody>
          <a:bodyPr wrap="square">
            <a:spAutoFit/>
          </a:bodyPr>
          <a:lstStyle/>
          <a:p>
            <a:pPr fontAlgn="base">
              <a:spcBef>
                <a:spcPct val="0"/>
              </a:spcBef>
              <a:spcAft>
                <a:spcPct val="0"/>
              </a:spcAft>
            </a:pPr>
            <a:r>
              <a:rPr lang="en-US" sz="1400" b="1" dirty="0">
                <a:solidFill>
                  <a:srgbClr val="00FF00"/>
                </a:solidFill>
              </a:rPr>
              <a:t>http://photodentro.edu.gr/ugc/r/8525/1040</a:t>
            </a:r>
            <a:endParaRPr lang="el-GR" sz="1400" b="1" dirty="0">
              <a:solidFill>
                <a:srgbClr val="00FF00"/>
              </a:solidFill>
            </a:endParaRPr>
          </a:p>
        </p:txBody>
      </p:sp>
      <p:sp>
        <p:nvSpPr>
          <p:cNvPr id="8" name="Ορθογώνιο 7"/>
          <p:cNvSpPr/>
          <p:nvPr/>
        </p:nvSpPr>
        <p:spPr>
          <a:xfrm>
            <a:off x="493259" y="4163659"/>
            <a:ext cx="545021" cy="830997"/>
          </a:xfrm>
          <a:prstGeom prst="rect">
            <a:avLst/>
          </a:prstGeom>
          <a:ln>
            <a:solidFill>
              <a:srgbClr val="FF0000"/>
            </a:solidFill>
          </a:ln>
        </p:spPr>
        <p:txBody>
          <a:bodyPr wrap="none">
            <a:spAutoFit/>
          </a:bodyPr>
          <a:lstStyle/>
          <a:p>
            <a:pPr algn="ctr" fontAlgn="base">
              <a:spcBef>
                <a:spcPct val="0"/>
              </a:spcBef>
              <a:spcAft>
                <a:spcPct val="0"/>
              </a:spcAft>
            </a:pPr>
            <a:r>
              <a:rPr lang="el-GR" sz="4800" b="1" spc="410" dirty="0">
                <a:solidFill>
                  <a:srgbClr val="FF0000"/>
                </a:solidFill>
              </a:rPr>
              <a:t>3</a:t>
            </a:r>
          </a:p>
        </p:txBody>
      </p:sp>
    </p:spTree>
    <p:extLst>
      <p:ext uri="{BB962C8B-B14F-4D97-AF65-F5344CB8AC3E}">
        <p14:creationId xmlns:p14="http://schemas.microsoft.com/office/powerpoint/2010/main" val="6764955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7103"/>
            <a:ext cx="9144000" cy="1415772"/>
          </a:xfrm>
          <a:prstGeom prst="rect">
            <a:avLst/>
          </a:prstGeom>
          <a:noFill/>
        </p:spPr>
        <p:txBody>
          <a:bodyPr wrap="square" rtlCol="0">
            <a:spAutoFit/>
          </a:bodyPr>
          <a:lstStyle/>
          <a:p>
            <a:pPr algn="r" fontAlgn="base">
              <a:spcBef>
                <a:spcPct val="0"/>
              </a:spcBef>
              <a:spcAft>
                <a:spcPct val="0"/>
              </a:spcAft>
            </a:pPr>
            <a:r>
              <a:rPr lang="el-GR" sz="5400" b="1" spc="410" dirty="0" smtClean="0">
                <a:solidFill>
                  <a:srgbClr val="00FF00"/>
                </a:solidFill>
                <a:latin typeface="Gabriola" pitchFamily="82" charset="0"/>
              </a:rPr>
              <a:t>Το Εργαστήριο και το  Πείραμα</a:t>
            </a:r>
            <a:r>
              <a:rPr lang="en-US" sz="5400" b="1" spc="410" dirty="0" smtClean="0">
                <a:solidFill>
                  <a:srgbClr val="00FF00"/>
                </a:solidFill>
                <a:latin typeface="Gabriola" pitchFamily="82" charset="0"/>
              </a:rPr>
              <a:t> </a:t>
            </a:r>
            <a:r>
              <a:rPr lang="en-US" sz="5400" b="1" spc="410" dirty="0" smtClean="0">
                <a:solidFill>
                  <a:srgbClr val="00FF00"/>
                </a:solidFill>
              </a:rPr>
              <a:t>II</a:t>
            </a:r>
            <a:endParaRPr lang="el-GR" sz="5400" b="1" spc="410" dirty="0" smtClean="0">
              <a:solidFill>
                <a:srgbClr val="00FF00"/>
              </a:solidFill>
            </a:endParaRPr>
          </a:p>
          <a:p>
            <a:pPr fontAlgn="base">
              <a:spcBef>
                <a:spcPct val="0"/>
              </a:spcBef>
              <a:spcAft>
                <a:spcPct val="0"/>
              </a:spcAft>
            </a:pPr>
            <a:r>
              <a:rPr lang="el-GR" sz="3200" b="1" spc="100" dirty="0" smtClean="0">
                <a:solidFill>
                  <a:srgbClr val="00FF00"/>
                </a:solidFill>
                <a:latin typeface="Gabriola" pitchFamily="82" charset="0"/>
              </a:rPr>
              <a:t>Το πείραμα του </a:t>
            </a:r>
            <a:r>
              <a:rPr lang="en-US" sz="3200" b="1" spc="100" dirty="0" smtClean="0">
                <a:solidFill>
                  <a:srgbClr val="00FF00"/>
                </a:solidFill>
                <a:latin typeface="Gabriola" pitchFamily="82" charset="0"/>
              </a:rPr>
              <a:t>Priestley – </a:t>
            </a:r>
            <a:r>
              <a:rPr lang="el-GR" sz="2800" b="1" spc="100" dirty="0" smtClean="0">
                <a:solidFill>
                  <a:srgbClr val="00FF00"/>
                </a:solidFill>
                <a:latin typeface="Gabriola" pitchFamily="82" charset="0"/>
              </a:rPr>
              <a:t>Το Ο2 της φωτοσύνθεσης, συντηρεί την καύση!</a:t>
            </a:r>
            <a:endParaRPr lang="el-GR" sz="1050" b="1" spc="100" dirty="0">
              <a:solidFill>
                <a:srgbClr val="00FF00"/>
              </a:solidFill>
              <a:latin typeface="Gabriola" pitchFamily="82" charset="0"/>
            </a:endParaRPr>
          </a:p>
        </p:txBody>
      </p:sp>
      <p:pic>
        <p:nvPicPr>
          <p:cNvPr id="2" name="Εικόνα 1"/>
          <p:cNvPicPr>
            <a:picLocks noChangeAspect="1"/>
          </p:cNvPicPr>
          <p:nvPr/>
        </p:nvPicPr>
        <p:blipFill rotWithShape="1">
          <a:blip r:embed="rId3" cstate="print">
            <a:extLst>
              <a:ext uri="{28A0092B-C50C-407E-A947-70E740481C1C}">
                <a14:useLocalDpi xmlns:a14="http://schemas.microsoft.com/office/drawing/2010/main" val="0"/>
              </a:ext>
            </a:extLst>
          </a:blip>
          <a:srcRect t="26565" r="9788" b="23805"/>
          <a:stretch/>
        </p:blipFill>
        <p:spPr>
          <a:xfrm>
            <a:off x="767255" y="4254558"/>
            <a:ext cx="3804745" cy="1924103"/>
          </a:xfrm>
          <a:prstGeom prst="rect">
            <a:avLst/>
          </a:prstGeom>
          <a:ln>
            <a:noFill/>
          </a:ln>
          <a:effectLst>
            <a:softEdge rad="112500"/>
          </a:effectLst>
        </p:spPr>
      </p:pic>
      <p:pic>
        <p:nvPicPr>
          <p:cNvPr id="6" name="Εικόνα 5"/>
          <p:cNvPicPr>
            <a:picLocks noChangeAspect="1"/>
          </p:cNvPicPr>
          <p:nvPr/>
        </p:nvPicPr>
        <p:blipFill rotWithShape="1">
          <a:blip r:embed="rId4" cstate="print">
            <a:extLst>
              <a:ext uri="{28A0092B-C50C-407E-A947-70E740481C1C}">
                <a14:useLocalDpi xmlns:a14="http://schemas.microsoft.com/office/drawing/2010/main" val="0"/>
              </a:ext>
            </a:extLst>
          </a:blip>
          <a:srcRect l="9798" r="11819" b="17701"/>
          <a:stretch/>
        </p:blipFill>
        <p:spPr>
          <a:xfrm>
            <a:off x="4876800" y="1741389"/>
            <a:ext cx="3733800" cy="2400215"/>
          </a:xfrm>
          <a:prstGeom prst="rect">
            <a:avLst/>
          </a:prstGeom>
          <a:ln>
            <a:noFill/>
          </a:ln>
          <a:effectLst>
            <a:softEdge rad="112500"/>
          </a:effectLst>
        </p:spPr>
      </p:pic>
      <p:pic>
        <p:nvPicPr>
          <p:cNvPr id="8" name="Εικόνα 7"/>
          <p:cNvPicPr>
            <a:picLocks noChangeAspect="1"/>
          </p:cNvPicPr>
          <p:nvPr/>
        </p:nvPicPr>
        <p:blipFill rotWithShape="1">
          <a:blip r:embed="rId5" cstate="print">
            <a:extLst>
              <a:ext uri="{28A0092B-C50C-407E-A947-70E740481C1C}">
                <a14:useLocalDpi xmlns:a14="http://schemas.microsoft.com/office/drawing/2010/main" val="0"/>
              </a:ext>
            </a:extLst>
          </a:blip>
          <a:srcRect t="7894" r="11478" b="12809"/>
          <a:stretch/>
        </p:blipFill>
        <p:spPr>
          <a:xfrm>
            <a:off x="767254" y="1785887"/>
            <a:ext cx="3652345" cy="2270235"/>
          </a:xfrm>
          <a:prstGeom prst="rect">
            <a:avLst/>
          </a:prstGeom>
          <a:ln>
            <a:noFill/>
          </a:ln>
          <a:effectLst>
            <a:softEdge rad="112500"/>
          </a:effectLst>
        </p:spPr>
      </p:pic>
      <p:pic>
        <p:nvPicPr>
          <p:cNvPr id="7" name="Εικόνα 6">
            <a:hlinkClick r:id="rId6"/>
          </p:cNvPr>
          <p:cNvPicPr>
            <a:picLocks noChangeAspect="1"/>
          </p:cNvPicPr>
          <p:nvPr/>
        </p:nvPicPr>
        <p:blipFill rotWithShape="1">
          <a:blip r:embed="rId7">
            <a:extLst>
              <a:ext uri="{28A0092B-C50C-407E-A947-70E740481C1C}">
                <a14:useLocalDpi xmlns:a14="http://schemas.microsoft.com/office/drawing/2010/main" val="0"/>
              </a:ext>
            </a:extLst>
          </a:blip>
          <a:srcRect t="19240" r="12671"/>
          <a:stretch/>
        </p:blipFill>
        <p:spPr>
          <a:xfrm>
            <a:off x="4876800" y="4167880"/>
            <a:ext cx="3733800" cy="2010781"/>
          </a:xfrm>
          <a:prstGeom prst="rect">
            <a:avLst/>
          </a:prstGeom>
          <a:ln>
            <a:noFill/>
          </a:ln>
          <a:effectLst>
            <a:softEdge rad="112500"/>
          </a:effectLst>
        </p:spPr>
      </p:pic>
    </p:spTree>
    <p:extLst>
      <p:ext uri="{BB962C8B-B14F-4D97-AF65-F5344CB8AC3E}">
        <p14:creationId xmlns:p14="http://schemas.microsoft.com/office/powerpoint/2010/main" val="3995442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7103"/>
            <a:ext cx="9144000" cy="1415772"/>
          </a:xfrm>
          <a:prstGeom prst="rect">
            <a:avLst/>
          </a:prstGeom>
          <a:noFill/>
        </p:spPr>
        <p:txBody>
          <a:bodyPr wrap="square" rtlCol="0">
            <a:spAutoFit/>
          </a:bodyPr>
          <a:lstStyle/>
          <a:p>
            <a:pPr algn="r" fontAlgn="base">
              <a:spcBef>
                <a:spcPct val="0"/>
              </a:spcBef>
              <a:spcAft>
                <a:spcPct val="0"/>
              </a:spcAft>
            </a:pPr>
            <a:r>
              <a:rPr lang="el-GR" sz="5400" b="1" spc="410" dirty="0" smtClean="0">
                <a:solidFill>
                  <a:srgbClr val="00FF00"/>
                </a:solidFill>
                <a:latin typeface="Gabriola" pitchFamily="82" charset="0"/>
              </a:rPr>
              <a:t>Το Εργαστήριο και το  Πείραμα</a:t>
            </a:r>
            <a:r>
              <a:rPr lang="en-US" sz="5400" b="1" spc="410" dirty="0" smtClean="0">
                <a:solidFill>
                  <a:srgbClr val="00FF00"/>
                </a:solidFill>
                <a:latin typeface="Gabriola" pitchFamily="82" charset="0"/>
              </a:rPr>
              <a:t>  </a:t>
            </a:r>
            <a:r>
              <a:rPr lang="en-US" sz="5400" b="1" spc="410" dirty="0" smtClean="0">
                <a:solidFill>
                  <a:srgbClr val="00FF00"/>
                </a:solidFill>
              </a:rPr>
              <a:t>III</a:t>
            </a:r>
            <a:endParaRPr lang="el-GR" sz="5400" b="1" spc="410" dirty="0" smtClean="0">
              <a:solidFill>
                <a:srgbClr val="00FF00"/>
              </a:solidFill>
              <a:latin typeface="Gabriola" pitchFamily="82" charset="0"/>
            </a:endParaRPr>
          </a:p>
          <a:p>
            <a:pPr algn="ctr" fontAlgn="base">
              <a:spcBef>
                <a:spcPct val="0"/>
              </a:spcBef>
              <a:spcAft>
                <a:spcPct val="0"/>
              </a:spcAft>
            </a:pPr>
            <a:r>
              <a:rPr lang="el-GR" sz="3200" b="1" spc="240" dirty="0" smtClean="0">
                <a:solidFill>
                  <a:srgbClr val="00FF00"/>
                </a:solidFill>
                <a:latin typeface="Gabriola" pitchFamily="82" charset="0"/>
              </a:rPr>
              <a:t>Μελέτη της Φωτοσύνθεσης με δίσκους από σπανάκι</a:t>
            </a:r>
            <a:endParaRPr lang="el-GR" sz="1050" b="1" spc="240" dirty="0">
              <a:solidFill>
                <a:srgbClr val="00FF00"/>
              </a:solidFill>
              <a:latin typeface="Gabriola" pitchFamily="82" charset="0"/>
            </a:endParaRP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002" r="6812" b="22004"/>
          <a:stretch/>
        </p:blipFill>
        <p:spPr bwMode="auto">
          <a:xfrm>
            <a:off x="290087" y="1600201"/>
            <a:ext cx="4281913" cy="22738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3455" y="1512875"/>
            <a:ext cx="4129512" cy="26374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3448" b="18505"/>
          <a:stretch/>
        </p:blipFill>
        <p:spPr bwMode="auto">
          <a:xfrm>
            <a:off x="4724400" y="4240972"/>
            <a:ext cx="4419600" cy="23332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Εικόνα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938" y="4138124"/>
            <a:ext cx="4419600" cy="2567812"/>
          </a:xfrm>
          <a:prstGeom prst="rect">
            <a:avLst/>
          </a:prstGeom>
          <a:ln>
            <a:noFill/>
          </a:ln>
          <a:effectLst>
            <a:softEdge rad="112500"/>
          </a:effectLst>
        </p:spPr>
      </p:pic>
    </p:spTree>
    <p:extLst>
      <p:ext uri="{BB962C8B-B14F-4D97-AF65-F5344CB8AC3E}">
        <p14:creationId xmlns:p14="http://schemas.microsoft.com/office/powerpoint/2010/main" val="16406903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7103"/>
            <a:ext cx="9144000" cy="1415772"/>
          </a:xfrm>
          <a:prstGeom prst="rect">
            <a:avLst/>
          </a:prstGeom>
          <a:noFill/>
        </p:spPr>
        <p:txBody>
          <a:bodyPr wrap="square" rtlCol="0">
            <a:spAutoFit/>
          </a:bodyPr>
          <a:lstStyle/>
          <a:p>
            <a:pPr algn="r" fontAlgn="base">
              <a:spcBef>
                <a:spcPct val="0"/>
              </a:spcBef>
              <a:spcAft>
                <a:spcPct val="0"/>
              </a:spcAft>
            </a:pPr>
            <a:r>
              <a:rPr lang="el-GR" sz="5400" b="1" spc="410" dirty="0" smtClean="0">
                <a:solidFill>
                  <a:srgbClr val="00FF00"/>
                </a:solidFill>
                <a:latin typeface="Gabriola" pitchFamily="82" charset="0"/>
              </a:rPr>
              <a:t>Το Εργαστήριο και το  Πείραμα</a:t>
            </a:r>
            <a:r>
              <a:rPr lang="en-US" sz="5400" b="1" spc="410" dirty="0" smtClean="0">
                <a:solidFill>
                  <a:srgbClr val="00FF00"/>
                </a:solidFill>
                <a:latin typeface="Gabriola" pitchFamily="82" charset="0"/>
              </a:rPr>
              <a:t> </a:t>
            </a:r>
            <a:r>
              <a:rPr lang="en-US" sz="5400" b="1" spc="410" dirty="0" smtClean="0">
                <a:solidFill>
                  <a:srgbClr val="00FF00"/>
                </a:solidFill>
              </a:rPr>
              <a:t>IV</a:t>
            </a:r>
            <a:endParaRPr lang="el-GR" sz="5400" b="1" spc="410" dirty="0" smtClean="0">
              <a:solidFill>
                <a:srgbClr val="00FF00"/>
              </a:solidFill>
              <a:latin typeface="Gabriola" pitchFamily="82" charset="0"/>
            </a:endParaRPr>
          </a:p>
          <a:p>
            <a:pPr algn="ctr" fontAlgn="base">
              <a:spcBef>
                <a:spcPct val="0"/>
              </a:spcBef>
              <a:spcAft>
                <a:spcPct val="0"/>
              </a:spcAft>
            </a:pPr>
            <a:r>
              <a:rPr lang="el-GR" sz="3200" b="1" spc="240" dirty="0" smtClean="0">
                <a:solidFill>
                  <a:srgbClr val="00FF00"/>
                </a:solidFill>
                <a:latin typeface="Gabriola" pitchFamily="82" charset="0"/>
              </a:rPr>
              <a:t>Σχηματισμός αμύλου κατά τη φωτοσύνθεση</a:t>
            </a:r>
            <a:endParaRPr lang="el-GR" sz="1050" b="1" spc="240" dirty="0">
              <a:solidFill>
                <a:srgbClr val="00FF00"/>
              </a:solidFill>
              <a:latin typeface="Gabriola" pitchFamily="82"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48481"/>
            <a:ext cx="8229600" cy="46761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5254" y="6324600"/>
            <a:ext cx="9138745" cy="461665"/>
          </a:xfrm>
          <a:prstGeom prst="rect">
            <a:avLst/>
          </a:prstGeom>
        </p:spPr>
        <p:txBody>
          <a:bodyPr wrap="square">
            <a:spAutoFit/>
          </a:bodyPr>
          <a:lstStyle/>
          <a:p>
            <a:pPr algn="ctr" fontAlgn="base">
              <a:spcBef>
                <a:spcPct val="0"/>
              </a:spcBef>
              <a:spcAft>
                <a:spcPct val="0"/>
              </a:spcAft>
            </a:pPr>
            <a:r>
              <a:rPr lang="el-GR" sz="2400" b="1" dirty="0" smtClean="0">
                <a:solidFill>
                  <a:srgbClr val="FFFFFF"/>
                </a:solidFill>
                <a:latin typeface="Gabriola" pitchFamily="82" charset="0"/>
              </a:rPr>
              <a:t>Βιντεοσκοπημένο στο </a:t>
            </a:r>
            <a:r>
              <a:rPr lang="el-GR" sz="2400" b="1" dirty="0" err="1" smtClean="0">
                <a:solidFill>
                  <a:srgbClr val="FFFFFF"/>
                </a:solidFill>
                <a:latin typeface="Gabriola" pitchFamily="82" charset="0"/>
              </a:rPr>
              <a:t>Φωτόδεντρο</a:t>
            </a:r>
            <a:r>
              <a:rPr lang="el-GR" sz="2400" b="1" dirty="0" smtClean="0">
                <a:solidFill>
                  <a:srgbClr val="FFFFFF"/>
                </a:solidFill>
                <a:latin typeface="Gabriola" pitchFamily="82" charset="0"/>
              </a:rPr>
              <a:t>, </a:t>
            </a:r>
            <a:r>
              <a:rPr lang="en-US" sz="2400" b="1" dirty="0" smtClean="0">
                <a:solidFill>
                  <a:srgbClr val="FFFFFF"/>
                </a:solidFill>
                <a:latin typeface="Gabriola" pitchFamily="82" charset="0"/>
              </a:rPr>
              <a:t>http</a:t>
            </a:r>
            <a:r>
              <a:rPr lang="en-US" sz="2400" b="1" dirty="0">
                <a:solidFill>
                  <a:srgbClr val="FFFFFF"/>
                </a:solidFill>
                <a:latin typeface="Gabriola" pitchFamily="82" charset="0"/>
              </a:rPr>
              <a:t>://photodentro.edu.gr/lor/handle/8521/3137</a:t>
            </a:r>
            <a:endParaRPr lang="el-GR" sz="2400" b="1" dirty="0">
              <a:solidFill>
                <a:srgbClr val="FFFFFF"/>
              </a:solidFill>
              <a:latin typeface="Gabriola" pitchFamily="82" charset="0"/>
            </a:endParaRPr>
          </a:p>
        </p:txBody>
      </p:sp>
    </p:spTree>
    <p:extLst>
      <p:ext uri="{BB962C8B-B14F-4D97-AF65-F5344CB8AC3E}">
        <p14:creationId xmlns:p14="http://schemas.microsoft.com/office/powerpoint/2010/main" val="13165098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00505" y="0"/>
            <a:ext cx="3962400" cy="923330"/>
          </a:xfrm>
          <a:prstGeom prst="rect">
            <a:avLst/>
          </a:prstGeom>
          <a:noFill/>
        </p:spPr>
        <p:txBody>
          <a:bodyPr wrap="square" rtlCol="0">
            <a:spAutoFit/>
          </a:bodyPr>
          <a:lstStyle/>
          <a:p>
            <a:pPr algn="r" fontAlgn="base">
              <a:spcBef>
                <a:spcPct val="0"/>
              </a:spcBef>
              <a:spcAft>
                <a:spcPct val="0"/>
              </a:spcAft>
            </a:pPr>
            <a:r>
              <a:rPr lang="el-GR" sz="5400" b="1" spc="410" dirty="0" smtClean="0">
                <a:solidFill>
                  <a:srgbClr val="00FF00"/>
                </a:solidFill>
                <a:latin typeface="Gabriola" pitchFamily="82" charset="0"/>
              </a:rPr>
              <a:t>Η  Αξιολόγηση</a:t>
            </a:r>
            <a:endParaRPr lang="el-GR" sz="1050" b="1" spc="240" dirty="0">
              <a:solidFill>
                <a:srgbClr val="00FF00"/>
              </a:solidFill>
              <a:latin typeface="Gabriola" pitchFamily="82"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010055"/>
            <a:ext cx="4665968" cy="26764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91" t="8147" r="9095" b="6667"/>
          <a:stretch/>
        </p:blipFill>
        <p:spPr bwMode="auto">
          <a:xfrm>
            <a:off x="188854" y="228600"/>
            <a:ext cx="2161054" cy="1143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0844" y="1020434"/>
            <a:ext cx="4091852" cy="259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16" y="4019498"/>
            <a:ext cx="3974107"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1897" y="1691486"/>
            <a:ext cx="1258946" cy="12589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358037">
            <a:off x="416004" y="1305082"/>
            <a:ext cx="3810000" cy="952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90295" y="3598969"/>
            <a:ext cx="4572000" cy="338554"/>
          </a:xfrm>
          <a:prstGeom prst="rect">
            <a:avLst/>
          </a:prstGeom>
        </p:spPr>
        <p:txBody>
          <a:bodyPr>
            <a:spAutoFit/>
          </a:bodyPr>
          <a:lstStyle/>
          <a:p>
            <a:pPr algn="ctr" fontAlgn="base">
              <a:spcBef>
                <a:spcPct val="0"/>
              </a:spcBef>
              <a:spcAft>
                <a:spcPct val="0"/>
              </a:spcAft>
            </a:pPr>
            <a:r>
              <a:rPr lang="en-US" sz="1600" b="1" dirty="0">
                <a:solidFill>
                  <a:srgbClr val="00FF00"/>
                </a:solidFill>
                <a:hlinkClick r:id="rId9"/>
              </a:rPr>
              <a:t>http://</a:t>
            </a:r>
            <a:r>
              <a:rPr lang="en-US" sz="1600" b="1" dirty="0" smtClean="0">
                <a:solidFill>
                  <a:srgbClr val="00FF00"/>
                </a:solidFill>
                <a:hlinkClick r:id="rId9"/>
              </a:rPr>
              <a:t>photodentro.edu.gr/v/item/ugc/8525/1055</a:t>
            </a:r>
            <a:r>
              <a:rPr lang="el-GR" sz="1600" b="1" dirty="0" smtClean="0">
                <a:solidFill>
                  <a:srgbClr val="00FF00"/>
                </a:solidFill>
              </a:rPr>
              <a:t> </a:t>
            </a:r>
            <a:r>
              <a:rPr lang="en-US" sz="1600" b="1" dirty="0" smtClean="0">
                <a:solidFill>
                  <a:srgbClr val="00FF00"/>
                </a:solidFill>
              </a:rPr>
              <a:t> </a:t>
            </a:r>
            <a:r>
              <a:rPr lang="el-GR" sz="1600" b="1" dirty="0" smtClean="0">
                <a:solidFill>
                  <a:srgbClr val="00FF00"/>
                </a:solidFill>
              </a:rPr>
              <a:t> </a:t>
            </a:r>
            <a:endParaRPr lang="el-GR" sz="1600" b="1" dirty="0">
              <a:solidFill>
                <a:srgbClr val="00FF00"/>
              </a:solidFill>
            </a:endParaRPr>
          </a:p>
        </p:txBody>
      </p:sp>
      <p:sp>
        <p:nvSpPr>
          <p:cNvPr id="4" name="Ορθογώνιο 3"/>
          <p:cNvSpPr/>
          <p:nvPr/>
        </p:nvSpPr>
        <p:spPr>
          <a:xfrm>
            <a:off x="4635908" y="3640486"/>
            <a:ext cx="4356789" cy="338554"/>
          </a:xfrm>
          <a:prstGeom prst="rect">
            <a:avLst/>
          </a:prstGeom>
        </p:spPr>
        <p:txBody>
          <a:bodyPr wrap="square">
            <a:spAutoFit/>
          </a:bodyPr>
          <a:lstStyle/>
          <a:p>
            <a:pPr algn="ctr" fontAlgn="base">
              <a:spcBef>
                <a:spcPct val="0"/>
              </a:spcBef>
              <a:spcAft>
                <a:spcPct val="0"/>
              </a:spcAft>
            </a:pPr>
            <a:r>
              <a:rPr lang="en-US" sz="1600" b="1" dirty="0">
                <a:solidFill>
                  <a:srgbClr val="00FF00"/>
                </a:solidFill>
                <a:hlinkClick r:id="rId10"/>
              </a:rPr>
              <a:t>http://</a:t>
            </a:r>
            <a:r>
              <a:rPr lang="en-US" sz="1600" b="1" dirty="0" smtClean="0">
                <a:solidFill>
                  <a:srgbClr val="00FF00"/>
                </a:solidFill>
                <a:hlinkClick r:id="rId10"/>
              </a:rPr>
              <a:t>photodentro.edu.gr/v/item/ugc/8525/1056</a:t>
            </a:r>
            <a:r>
              <a:rPr lang="el-GR" sz="1600" b="1" dirty="0" smtClean="0">
                <a:solidFill>
                  <a:srgbClr val="00FF00"/>
                </a:solidFill>
              </a:rPr>
              <a:t> </a:t>
            </a:r>
            <a:endParaRPr lang="el-GR" sz="1600" b="1" dirty="0">
              <a:solidFill>
                <a:srgbClr val="00FF00"/>
              </a:solidFill>
            </a:endParaRPr>
          </a:p>
        </p:txBody>
      </p:sp>
      <p:sp>
        <p:nvSpPr>
          <p:cNvPr id="11" name="Ορθογώνιο 10"/>
          <p:cNvSpPr/>
          <p:nvPr/>
        </p:nvSpPr>
        <p:spPr>
          <a:xfrm>
            <a:off x="214505" y="2934591"/>
            <a:ext cx="4572000" cy="400110"/>
          </a:xfrm>
          <a:prstGeom prst="rect">
            <a:avLst/>
          </a:prstGeom>
        </p:spPr>
        <p:txBody>
          <a:bodyPr>
            <a:spAutoFit/>
          </a:bodyPr>
          <a:lstStyle/>
          <a:p>
            <a:pPr algn="ctr" fontAlgn="base">
              <a:spcBef>
                <a:spcPct val="0"/>
              </a:spcBef>
              <a:spcAft>
                <a:spcPct val="0"/>
              </a:spcAft>
            </a:pPr>
            <a:r>
              <a:rPr lang="en-US" sz="2000" b="1" dirty="0">
                <a:solidFill>
                  <a:srgbClr val="00FF00"/>
                </a:solidFill>
              </a:rPr>
              <a:t>https://quizlet.com/234048633/match</a:t>
            </a:r>
            <a:endParaRPr lang="el-GR" sz="2000" b="1" dirty="0">
              <a:solidFill>
                <a:srgbClr val="00FF00"/>
              </a:solidFill>
            </a:endParaRPr>
          </a:p>
        </p:txBody>
      </p:sp>
    </p:spTree>
    <p:extLst>
      <p:ext uri="{BB962C8B-B14F-4D97-AF65-F5344CB8AC3E}">
        <p14:creationId xmlns:p14="http://schemas.microsoft.com/office/powerpoint/2010/main" val="9081962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FFFFFF">
              <a:alpha val="34118"/>
            </a:srgbClr>
          </a:solidFill>
        </p:spPr>
        <p:txBody>
          <a:bodyPr/>
          <a:lstStyle/>
          <a:p>
            <a:r>
              <a:rPr lang="el-GR" cap="none" dirty="0" smtClean="0"/>
              <a:t>ΣΤΟΙΧΕΙΑ ΣΧΕΔΙΑΣΜΟΥ </a:t>
            </a:r>
            <a:endParaRPr lang="el-GR" cap="none"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4</a:t>
            </a:fld>
            <a:endParaRPr lang="en-US" dirty="0"/>
          </a:p>
        </p:txBody>
      </p:sp>
      <p:sp>
        <p:nvSpPr>
          <p:cNvPr id="5" name="Content Placeholder 4"/>
          <p:cNvSpPr>
            <a:spLocks noGrp="1"/>
          </p:cNvSpPr>
          <p:nvPr>
            <p:ph sz="half" idx="2"/>
          </p:nvPr>
        </p:nvSpPr>
        <p:spPr/>
        <p:txBody>
          <a:bodyPr>
            <a:normAutofit fontScale="77500" lnSpcReduction="20000"/>
          </a:bodyPr>
          <a:lstStyle/>
          <a:p>
            <a:pPr marL="0" lvl="1" indent="0">
              <a:spcBef>
                <a:spcPts val="600"/>
              </a:spcBef>
              <a:buNone/>
            </a:pPr>
            <a:r>
              <a:rPr lang="el-GR" b="1" dirty="0" smtClean="0"/>
              <a:t>Μαθησιακό πρόβλημα προς αντιμετώπιση</a:t>
            </a:r>
          </a:p>
          <a:p>
            <a:pPr marL="0" lvl="1" indent="0">
              <a:spcBef>
                <a:spcPts val="600"/>
              </a:spcBef>
              <a:buNone/>
            </a:pPr>
            <a:r>
              <a:rPr lang="el-GR" dirty="0" smtClean="0"/>
              <a:t>Η φωτοσύνθεση </a:t>
            </a:r>
            <a:r>
              <a:rPr lang="el-GR" dirty="0"/>
              <a:t>θεωρείται </a:t>
            </a:r>
            <a:r>
              <a:rPr lang="el-GR" u="sng" dirty="0"/>
              <a:t>σημαντική, βασική και ουσιώδης </a:t>
            </a:r>
            <a:r>
              <a:rPr lang="el-GR" u="sng" dirty="0" smtClean="0"/>
              <a:t>διδακτική </a:t>
            </a:r>
            <a:r>
              <a:rPr lang="el-GR" u="sng" dirty="0"/>
              <a:t>ενότητα</a:t>
            </a:r>
            <a:r>
              <a:rPr lang="el-GR" dirty="0"/>
              <a:t>,  η </a:t>
            </a:r>
            <a:r>
              <a:rPr lang="el-GR" u="sng" dirty="0"/>
              <a:t>διδασκαλία</a:t>
            </a:r>
            <a:r>
              <a:rPr lang="el-GR" dirty="0"/>
              <a:t> της οποίας κρίνεται </a:t>
            </a:r>
            <a:r>
              <a:rPr lang="el-GR" u="sng" dirty="0"/>
              <a:t>απαιτητική</a:t>
            </a:r>
            <a:r>
              <a:rPr lang="el-GR" dirty="0"/>
              <a:t> και σχετικά </a:t>
            </a:r>
            <a:r>
              <a:rPr lang="el-GR" u="sng" dirty="0"/>
              <a:t>υψηλού βαθμού </a:t>
            </a:r>
            <a:r>
              <a:rPr lang="el-GR" u="sng" dirty="0" smtClean="0"/>
              <a:t>δυσκολίας</a:t>
            </a:r>
            <a:r>
              <a:rPr lang="el-GR" dirty="0" smtClean="0"/>
              <a:t>.</a:t>
            </a:r>
          </a:p>
          <a:p>
            <a:pPr marL="0" lvl="1" indent="0">
              <a:spcBef>
                <a:spcPts val="600"/>
              </a:spcBef>
              <a:buNone/>
            </a:pPr>
            <a:r>
              <a:rPr lang="el-GR" dirty="0" smtClean="0"/>
              <a:t>Οι </a:t>
            </a:r>
            <a:r>
              <a:rPr lang="el-GR" u="sng" dirty="0"/>
              <a:t>παρανοήσεις</a:t>
            </a:r>
            <a:r>
              <a:rPr lang="el-GR" dirty="0"/>
              <a:t> που απαντώνται στις πεποιθήσεις των μαθητών της Δευτεροβάθμιας Εκπαίδευσης, σχετίζονται με την προέλευση των θρεπτικών συστατικών των φυτών, με το είδος των ενεργειακών μεταβολών και με τις ιδιαιτερότητες της φύσης των φυτών ως οργανισμών</a:t>
            </a:r>
            <a:r>
              <a:rPr lang="el-GR" dirty="0" smtClean="0"/>
              <a:t>.</a:t>
            </a:r>
          </a:p>
          <a:p>
            <a:pPr marL="0" lvl="1" indent="0">
              <a:spcBef>
                <a:spcPts val="600"/>
              </a:spcBef>
              <a:buNone/>
            </a:pPr>
            <a:r>
              <a:rPr lang="el-GR" dirty="0" smtClean="0"/>
              <a:t> «Η </a:t>
            </a:r>
            <a:r>
              <a:rPr lang="el-GR" u="sng" dirty="0"/>
              <a:t>επιλογή των μεθόδων και τεχνικών διδασκαλίας </a:t>
            </a:r>
            <a:r>
              <a:rPr lang="el-GR" dirty="0"/>
              <a:t>θα εξαρτηθεί τόσο από την παιδαγωγική γνώση του αντικειμένου, όσο και από την προσωπική </a:t>
            </a:r>
            <a:r>
              <a:rPr lang="el-GR" dirty="0" smtClean="0"/>
              <a:t>άποψη του διδάσκοντα </a:t>
            </a:r>
            <a:r>
              <a:rPr lang="el-GR" dirty="0"/>
              <a:t>σχετικά με τη μάθηση και τη διδασκαλία» (</a:t>
            </a:r>
            <a:r>
              <a:rPr lang="el-GR" dirty="0" err="1"/>
              <a:t>Ζόγκζα</a:t>
            </a:r>
            <a:r>
              <a:rPr lang="el-GR" dirty="0"/>
              <a:t>, Β., 2006).</a:t>
            </a:r>
          </a:p>
          <a:p>
            <a:pPr marL="0" lvl="1" indent="0">
              <a:spcBef>
                <a:spcPts val="600"/>
              </a:spcBef>
              <a:buNone/>
            </a:pPr>
            <a:r>
              <a:rPr lang="el-GR" dirty="0"/>
              <a:t>Κ</a:t>
            </a:r>
            <a:r>
              <a:rPr lang="el-GR" dirty="0" smtClean="0"/>
              <a:t>αθώς </a:t>
            </a:r>
            <a:r>
              <a:rPr lang="el-GR" dirty="0"/>
              <a:t>πρόκειται για φαινόμενο που μελετάται ενδελεχώς διαχρονικά και </a:t>
            </a:r>
            <a:r>
              <a:rPr lang="el-GR" dirty="0" err="1"/>
              <a:t>δι</a:t>
            </a:r>
            <a:r>
              <a:rPr lang="el-GR" dirty="0"/>
              <a:t>-επιστημονικά, με πλούσιο βιβλιογραφικό υλικό, </a:t>
            </a:r>
            <a:r>
              <a:rPr lang="el-GR" u="sng" dirty="0"/>
              <a:t>ο εκπαιδευτικός αναγκαστικά υποχρεώνεται να διευρύνει διαρκώς</a:t>
            </a:r>
            <a:r>
              <a:rPr lang="el-GR" dirty="0"/>
              <a:t> </a:t>
            </a:r>
            <a:r>
              <a:rPr lang="el-GR" u="sng" dirty="0"/>
              <a:t>το</a:t>
            </a:r>
            <a:r>
              <a:rPr lang="el-GR" dirty="0"/>
              <a:t> αντίστοιχο </a:t>
            </a:r>
            <a:r>
              <a:rPr lang="el-GR" u="sng" dirty="0"/>
              <a:t>γνωστικό και διδακτικό του </a:t>
            </a:r>
            <a:r>
              <a:rPr lang="el-GR" u="sng" dirty="0" smtClean="0"/>
              <a:t>πεδίο</a:t>
            </a:r>
            <a:endParaRPr lang="el-GR" dirty="0" smtClean="0"/>
          </a:p>
          <a:p>
            <a:pPr marL="0" lvl="1" indent="0">
              <a:spcBef>
                <a:spcPts val="600"/>
              </a:spcBef>
              <a:buNone/>
            </a:pPr>
            <a:r>
              <a:rPr lang="el-GR" dirty="0" smtClean="0"/>
              <a:t>Όροι </a:t>
            </a:r>
            <a:r>
              <a:rPr lang="el-GR" dirty="0"/>
              <a:t>όπως «</a:t>
            </a:r>
            <a:r>
              <a:rPr lang="el-GR" dirty="0" err="1"/>
              <a:t>χλωροπλάστες</a:t>
            </a:r>
            <a:r>
              <a:rPr lang="el-GR" dirty="0"/>
              <a:t> – χλωροφύλλη – </a:t>
            </a:r>
            <a:r>
              <a:rPr lang="el-GR" dirty="0" err="1"/>
              <a:t>εφυμενίδα</a:t>
            </a:r>
            <a:r>
              <a:rPr lang="el-GR" dirty="0"/>
              <a:t> – </a:t>
            </a:r>
            <a:r>
              <a:rPr lang="el-GR" dirty="0" err="1"/>
              <a:t>μεσόφυλλο</a:t>
            </a:r>
            <a:r>
              <a:rPr lang="el-GR" dirty="0"/>
              <a:t> - </a:t>
            </a:r>
            <a:r>
              <a:rPr lang="el-GR" dirty="0" err="1"/>
              <a:t>grana</a:t>
            </a:r>
            <a:r>
              <a:rPr lang="el-GR" dirty="0"/>
              <a:t>» κ.ά., αποτελούν για τους μαθητές έναν </a:t>
            </a:r>
            <a:r>
              <a:rPr lang="el-GR" u="sng" dirty="0"/>
              <a:t>λεκτικό «κώδικα»</a:t>
            </a:r>
            <a:r>
              <a:rPr lang="el-GR" dirty="0"/>
              <a:t>, </a:t>
            </a:r>
            <a:r>
              <a:rPr lang="el-GR" u="sng" dirty="0"/>
              <a:t>η κατανόηση και αφομοίωση του οποίου εκτός του ότι δεν είναι δεδομένη</a:t>
            </a:r>
            <a:r>
              <a:rPr lang="el-GR" dirty="0"/>
              <a:t>, λειτουργεί έως και αποθαρρυντικά, αφού απαιτεί προσπάθεια, βαθμού δυσκολίας κυμαινόμενου κατά περίπτωση.</a:t>
            </a:r>
          </a:p>
          <a:p>
            <a:pPr marL="0" lvl="1" indent="0">
              <a:spcBef>
                <a:spcPts val="600"/>
              </a:spcBef>
              <a:buNone/>
            </a:pPr>
            <a:endParaRPr lang="el-GR" dirty="0" smtClean="0"/>
          </a:p>
        </p:txBody>
      </p:sp>
    </p:spTree>
    <p:extLst>
      <p:ext uri="{BB962C8B-B14F-4D97-AF65-F5344CB8AC3E}">
        <p14:creationId xmlns:p14="http://schemas.microsoft.com/office/powerpoint/2010/main" val="32744308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98429" cy="6858000"/>
          </a:xfrm>
          <a:prstGeom prst="rect">
            <a:avLst/>
          </a:prstGeom>
        </p:spPr>
      </p:pic>
      <p:sp>
        <p:nvSpPr>
          <p:cNvPr id="3" name="TextBox 2"/>
          <p:cNvSpPr txBox="1"/>
          <p:nvPr/>
        </p:nvSpPr>
        <p:spPr>
          <a:xfrm>
            <a:off x="88587" y="255923"/>
            <a:ext cx="9144000" cy="923330"/>
          </a:xfrm>
          <a:prstGeom prst="rect">
            <a:avLst/>
          </a:prstGeom>
          <a:noFill/>
        </p:spPr>
        <p:txBody>
          <a:bodyPr wrap="square" rtlCol="0">
            <a:spAutoFit/>
          </a:bodyPr>
          <a:lstStyle/>
          <a:p>
            <a:pPr algn="r" fontAlgn="base">
              <a:spcBef>
                <a:spcPct val="0"/>
              </a:spcBef>
              <a:spcAft>
                <a:spcPct val="0"/>
              </a:spcAft>
            </a:pPr>
            <a:r>
              <a:rPr lang="el-GR" sz="5400" b="1" spc="380" dirty="0" smtClean="0">
                <a:ln w="11430"/>
                <a:solidFill>
                  <a:srgbClr val="002A13"/>
                </a:solidFill>
                <a:effectLst>
                  <a:outerShdw blurRad="80000" dist="40000" dir="5040000" algn="tl">
                    <a:srgbClr val="000000">
                      <a:alpha val="30000"/>
                    </a:srgbClr>
                  </a:outerShdw>
                </a:effectLst>
                <a:latin typeface="Gabriola" pitchFamily="82" charset="0"/>
                <a:cs typeface="MV Boli" pitchFamily="2" charset="0"/>
              </a:rPr>
              <a:t>Ευχαριστούμε  για  την  προσοχή </a:t>
            </a:r>
            <a:r>
              <a:rPr lang="el-GR" sz="5400" b="1" spc="380" dirty="0">
                <a:ln w="11430"/>
                <a:solidFill>
                  <a:srgbClr val="002A13"/>
                </a:solidFill>
                <a:effectLst>
                  <a:outerShdw blurRad="80000" dist="40000" dir="5040000" algn="tl">
                    <a:srgbClr val="000000">
                      <a:alpha val="30000"/>
                    </a:srgbClr>
                  </a:outerShdw>
                </a:effectLst>
                <a:latin typeface="Gabriola" pitchFamily="82" charset="0"/>
                <a:cs typeface="MV Boli" pitchFamily="2" charset="0"/>
              </a:rPr>
              <a:t>σας!</a:t>
            </a:r>
          </a:p>
        </p:txBody>
      </p:sp>
      <p:sp>
        <p:nvSpPr>
          <p:cNvPr id="8" name="TextBox 7"/>
          <p:cNvSpPr txBox="1"/>
          <p:nvPr/>
        </p:nvSpPr>
        <p:spPr>
          <a:xfrm>
            <a:off x="-8633" y="5411450"/>
            <a:ext cx="9144000" cy="1446550"/>
          </a:xfrm>
          <a:prstGeom prst="rect">
            <a:avLst/>
          </a:prstGeom>
          <a:noFill/>
        </p:spPr>
        <p:txBody>
          <a:bodyPr wrap="square" rtlCol="0">
            <a:spAutoFit/>
          </a:bodyPr>
          <a:lstStyle/>
          <a:p>
            <a:pPr algn="ctr" fontAlgn="base">
              <a:spcBef>
                <a:spcPct val="0"/>
              </a:spcBef>
              <a:spcAft>
                <a:spcPct val="0"/>
              </a:spcAft>
            </a:pPr>
            <a:r>
              <a:rPr lang="el-GR" sz="4400" b="1" spc="380" dirty="0" smtClean="0">
                <a:ln w="11430"/>
                <a:solidFill>
                  <a:srgbClr val="002A13"/>
                </a:solidFill>
                <a:effectLst>
                  <a:outerShdw blurRad="80000" dist="40000" dir="5040000" algn="tl">
                    <a:srgbClr val="000000">
                      <a:alpha val="30000"/>
                    </a:srgbClr>
                  </a:outerShdw>
                </a:effectLst>
                <a:latin typeface="Gabriola" pitchFamily="82" charset="0"/>
                <a:cs typeface="MV Boli" pitchFamily="2" charset="0"/>
              </a:rPr>
              <a:t>Νικ. </a:t>
            </a:r>
            <a:r>
              <a:rPr lang="el-GR" sz="4400" b="1" spc="380" dirty="0">
                <a:ln w="11430"/>
                <a:solidFill>
                  <a:srgbClr val="002A13"/>
                </a:solidFill>
                <a:effectLst>
                  <a:outerShdw blurRad="80000" dist="40000" dir="5040000" algn="tl">
                    <a:srgbClr val="000000">
                      <a:alpha val="30000"/>
                    </a:srgbClr>
                  </a:outerShdw>
                </a:effectLst>
                <a:latin typeface="Gabriola" pitchFamily="82" charset="0"/>
                <a:cs typeface="MV Boli" pitchFamily="2" charset="0"/>
              </a:rPr>
              <a:t>Ιωάννου</a:t>
            </a:r>
            <a:r>
              <a:rPr lang="el-GR" sz="4400" b="1" spc="380" dirty="0" smtClean="0">
                <a:ln w="11430"/>
                <a:solidFill>
                  <a:srgbClr val="002A13"/>
                </a:solidFill>
                <a:effectLst>
                  <a:outerShdw blurRad="80000" dist="40000" dir="5040000" algn="tl">
                    <a:srgbClr val="000000">
                      <a:alpha val="30000"/>
                    </a:srgbClr>
                  </a:outerShdw>
                </a:effectLst>
                <a:latin typeface="Gabriola" pitchFamily="82" charset="0"/>
                <a:cs typeface="MV Boli" pitchFamily="2" charset="0"/>
              </a:rPr>
              <a:t>,</a:t>
            </a:r>
            <a:r>
              <a:rPr lang="el-GR" sz="4400" b="1" spc="380" dirty="0">
                <a:ln w="11430"/>
                <a:solidFill>
                  <a:srgbClr val="002A13"/>
                </a:solidFill>
                <a:effectLst>
                  <a:outerShdw blurRad="80000" dist="40000" dir="5040000" algn="tl">
                    <a:srgbClr val="000000">
                      <a:alpha val="30000"/>
                    </a:srgbClr>
                  </a:outerShdw>
                </a:effectLst>
                <a:latin typeface="Gabriola" pitchFamily="82" charset="0"/>
                <a:cs typeface="MV Boli" pitchFamily="2" charset="0"/>
              </a:rPr>
              <a:t> ekfekate@gmail.com</a:t>
            </a:r>
          </a:p>
          <a:p>
            <a:pPr algn="ctr" fontAlgn="base">
              <a:spcBef>
                <a:spcPct val="0"/>
              </a:spcBef>
              <a:spcAft>
                <a:spcPct val="0"/>
              </a:spcAft>
            </a:pPr>
            <a:r>
              <a:rPr lang="el-GR" sz="4400" b="1" spc="380" dirty="0" smtClean="0">
                <a:ln w="11430"/>
                <a:solidFill>
                  <a:srgbClr val="002A13"/>
                </a:solidFill>
                <a:effectLst>
                  <a:outerShdw blurRad="80000" dist="40000" dir="5040000" algn="tl">
                    <a:srgbClr val="000000">
                      <a:alpha val="30000"/>
                    </a:srgbClr>
                  </a:outerShdw>
                </a:effectLst>
                <a:latin typeface="Gabriola" pitchFamily="82" charset="0"/>
                <a:cs typeface="MV Boli" pitchFamily="2" charset="0"/>
              </a:rPr>
              <a:t>Ελ. Παλούμπα,  </a:t>
            </a:r>
            <a:r>
              <a:rPr lang="el-GR" sz="4400" b="1" spc="380" dirty="0">
                <a:ln w="11430"/>
                <a:solidFill>
                  <a:srgbClr val="002A13"/>
                </a:solidFill>
                <a:effectLst>
                  <a:outerShdw blurRad="80000" dist="40000" dir="5040000" algn="tl">
                    <a:srgbClr val="000000">
                      <a:alpha val="30000"/>
                    </a:srgbClr>
                  </a:outerShdw>
                </a:effectLst>
                <a:latin typeface="Gabriola" pitchFamily="82" charset="0"/>
                <a:cs typeface="MV Boli" pitchFamily="2" charset="0"/>
              </a:rPr>
              <a:t>elpaloumpa</a:t>
            </a:r>
            <a:r>
              <a:rPr lang="el-GR" sz="4400" spc="380" dirty="0">
                <a:ln w="11430"/>
                <a:solidFill>
                  <a:srgbClr val="002A13"/>
                </a:solidFill>
                <a:latin typeface="Arial" pitchFamily="34" charset="0"/>
                <a:cs typeface="Arial" pitchFamily="34" charset="0"/>
              </a:rPr>
              <a:t>1</a:t>
            </a:r>
            <a:r>
              <a:rPr lang="el-GR" sz="4400" b="1" spc="380" dirty="0">
                <a:ln w="11430"/>
                <a:solidFill>
                  <a:srgbClr val="002A13"/>
                </a:solidFill>
                <a:effectLst>
                  <a:outerShdw blurRad="80000" dist="40000" dir="5040000" algn="tl">
                    <a:srgbClr val="000000">
                      <a:alpha val="30000"/>
                    </a:srgbClr>
                  </a:outerShdw>
                </a:effectLst>
                <a:latin typeface="Gabriola" pitchFamily="82" charset="0"/>
                <a:cs typeface="MV Boli" pitchFamily="2" charset="0"/>
              </a:rPr>
              <a:t>@gmail.com </a:t>
            </a:r>
          </a:p>
        </p:txBody>
      </p:sp>
    </p:spTree>
    <p:extLst>
      <p:ext uri="{BB962C8B-B14F-4D97-AF65-F5344CB8AC3E}">
        <p14:creationId xmlns:p14="http://schemas.microsoft.com/office/powerpoint/2010/main" val="3360317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FFFFFF">
              <a:alpha val="34118"/>
            </a:srgbClr>
          </a:solidFill>
        </p:spPr>
        <p:txBody>
          <a:bodyPr/>
          <a:lstStyle/>
          <a:p>
            <a:r>
              <a:rPr lang="el-GR" cap="none" dirty="0" smtClean="0"/>
              <a:t>ΣΤΟΙΧΕΙΑ ΣΧΕΔΙΑΣΜΟΥ </a:t>
            </a:r>
            <a:endParaRPr lang="el-GR" cap="none"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5</a:t>
            </a:fld>
            <a:endParaRPr lang="en-US" dirty="0"/>
          </a:p>
        </p:txBody>
      </p:sp>
      <p:sp>
        <p:nvSpPr>
          <p:cNvPr id="5" name="Content Placeholder 4"/>
          <p:cNvSpPr>
            <a:spLocks noGrp="1"/>
          </p:cNvSpPr>
          <p:nvPr>
            <p:ph sz="half" idx="2"/>
          </p:nvPr>
        </p:nvSpPr>
        <p:spPr/>
        <p:txBody>
          <a:bodyPr>
            <a:normAutofit fontScale="85000" lnSpcReduction="10000"/>
          </a:bodyPr>
          <a:lstStyle/>
          <a:p>
            <a:pPr marL="0" lvl="1" indent="0">
              <a:spcBef>
                <a:spcPts val="600"/>
              </a:spcBef>
              <a:buNone/>
            </a:pPr>
            <a:r>
              <a:rPr lang="el-GR" b="1" dirty="0"/>
              <a:t>Κ</a:t>
            </a:r>
            <a:r>
              <a:rPr lang="el-GR" b="1" dirty="0" smtClean="0"/>
              <a:t>αινοτομικά στοιχεία</a:t>
            </a:r>
          </a:p>
          <a:p>
            <a:pPr marL="0" lvl="1" indent="0">
              <a:spcBef>
                <a:spcPts val="600"/>
              </a:spcBef>
              <a:buNone/>
            </a:pPr>
            <a:r>
              <a:rPr lang="el-GR" dirty="0" smtClean="0"/>
              <a:t>Επιχειρείται </a:t>
            </a:r>
            <a:r>
              <a:rPr lang="el-GR" dirty="0"/>
              <a:t>ο συνδυασμός </a:t>
            </a:r>
            <a:r>
              <a:rPr lang="el-GR" b="1" dirty="0"/>
              <a:t>βιωματικών</a:t>
            </a:r>
            <a:r>
              <a:rPr lang="el-GR" dirty="0"/>
              <a:t>, </a:t>
            </a:r>
            <a:r>
              <a:rPr lang="el-GR" b="1" dirty="0" err="1"/>
              <a:t>μαθητοκεντρικών</a:t>
            </a:r>
            <a:r>
              <a:rPr lang="el-GR" dirty="0"/>
              <a:t> και  </a:t>
            </a:r>
            <a:r>
              <a:rPr lang="el-GR" b="1" dirty="0"/>
              <a:t>τεχνολογικά ενημερωμένων εκπαιδευτικών τεχνικών</a:t>
            </a:r>
            <a:r>
              <a:rPr lang="el-GR" dirty="0"/>
              <a:t>, με την εφαρμογή των οποίων </a:t>
            </a:r>
            <a:r>
              <a:rPr lang="el-GR" b="1" dirty="0"/>
              <a:t>η σχολική γνώση</a:t>
            </a:r>
            <a:r>
              <a:rPr lang="el-GR" dirty="0"/>
              <a:t> γίνεται περισσότερο </a:t>
            </a:r>
            <a:r>
              <a:rPr lang="el-GR" b="1" dirty="0"/>
              <a:t>ελκυστική</a:t>
            </a:r>
            <a:r>
              <a:rPr lang="el-GR" dirty="0"/>
              <a:t>, </a:t>
            </a:r>
            <a:r>
              <a:rPr lang="el-GR" b="1" dirty="0"/>
              <a:t>εύληπτη</a:t>
            </a:r>
            <a:r>
              <a:rPr lang="el-GR" dirty="0"/>
              <a:t>, </a:t>
            </a:r>
            <a:r>
              <a:rPr lang="el-GR" b="1" dirty="0"/>
              <a:t>ενδιαφέρουσα</a:t>
            </a:r>
            <a:r>
              <a:rPr lang="el-GR" dirty="0"/>
              <a:t> και </a:t>
            </a:r>
            <a:r>
              <a:rPr lang="el-GR" b="1" dirty="0"/>
              <a:t>αποτελεσματική</a:t>
            </a:r>
            <a:r>
              <a:rPr lang="el-GR" dirty="0"/>
              <a:t>, ενώ παράλληλα η </a:t>
            </a:r>
            <a:r>
              <a:rPr lang="el-GR" dirty="0" err="1"/>
              <a:t>αναπλαισίωσή</a:t>
            </a:r>
            <a:r>
              <a:rPr lang="el-GR" dirty="0"/>
              <a:t> της και σύνδεσή της με την επιστημονική γνώση διευκολύνεται. Στο πλαίσιο αυτό, ο διδακτικός σχεδιασμός περιλαμβάνει </a:t>
            </a:r>
          </a:p>
          <a:p>
            <a:pPr marL="0" lvl="1" indent="0">
              <a:spcBef>
                <a:spcPts val="600"/>
              </a:spcBef>
              <a:buNone/>
            </a:pPr>
            <a:r>
              <a:rPr lang="el-GR" dirty="0"/>
              <a:t>- </a:t>
            </a:r>
            <a:r>
              <a:rPr lang="el-GR" b="1" dirty="0"/>
              <a:t>μελέτη δημοσιευμάτων </a:t>
            </a:r>
            <a:r>
              <a:rPr lang="el-GR" dirty="0"/>
              <a:t>σύγχρονων  πηγών ενημέρωσης </a:t>
            </a:r>
          </a:p>
          <a:p>
            <a:pPr marL="0" lvl="1" indent="0">
              <a:spcBef>
                <a:spcPts val="600"/>
              </a:spcBef>
              <a:buNone/>
            </a:pPr>
            <a:r>
              <a:rPr lang="el-GR" dirty="0"/>
              <a:t>- </a:t>
            </a:r>
            <a:r>
              <a:rPr lang="el-GR" b="1" dirty="0"/>
              <a:t>παιχνίδι ρόλων </a:t>
            </a:r>
            <a:r>
              <a:rPr lang="el-GR" dirty="0"/>
              <a:t>όπου τα παιδιά υποδύονται επιστήμονες με συνεισφορά στη μελέτη της </a:t>
            </a:r>
            <a:r>
              <a:rPr lang="el-GR" dirty="0" err="1"/>
              <a:t>φωτο</a:t>
            </a:r>
            <a:r>
              <a:rPr lang="el-GR" dirty="0"/>
              <a:t>-σύνθεσης. Διαπιστώνεται ταύτιση μεταξύ </a:t>
            </a:r>
            <a:r>
              <a:rPr lang="el-GR" dirty="0" err="1"/>
              <a:t>προϋπαρχουσών</a:t>
            </a:r>
            <a:r>
              <a:rPr lang="el-GR" dirty="0"/>
              <a:t> μαθητικών ιδεών και πρώιμων </a:t>
            </a:r>
            <a:r>
              <a:rPr lang="el-GR" dirty="0" err="1"/>
              <a:t>θεω</a:t>
            </a:r>
            <a:r>
              <a:rPr lang="el-GR" dirty="0"/>
              <a:t>-</a:t>
            </a:r>
            <a:r>
              <a:rPr lang="el-GR" dirty="0" err="1"/>
              <a:t>ριών</a:t>
            </a:r>
            <a:r>
              <a:rPr lang="el-GR" dirty="0"/>
              <a:t> για τη φωτοσύνθεση</a:t>
            </a:r>
          </a:p>
          <a:p>
            <a:pPr marL="0" lvl="1" indent="0">
              <a:spcBef>
                <a:spcPts val="600"/>
              </a:spcBef>
              <a:buNone/>
            </a:pPr>
            <a:r>
              <a:rPr lang="el-GR" dirty="0"/>
              <a:t>- </a:t>
            </a:r>
            <a:r>
              <a:rPr lang="el-GR" b="1" dirty="0"/>
              <a:t>εργαστηριακές εφαρμογές </a:t>
            </a:r>
            <a:r>
              <a:rPr lang="el-GR" dirty="0"/>
              <a:t>(μικροσκόπηση, πείραμα </a:t>
            </a:r>
            <a:r>
              <a:rPr lang="el-GR" dirty="0" err="1"/>
              <a:t>Priestley</a:t>
            </a:r>
            <a:r>
              <a:rPr lang="el-GR" dirty="0"/>
              <a:t>, μελέτη ρυθμού φωτοσύνθεσης και παραγωγής αμύλου)</a:t>
            </a:r>
          </a:p>
          <a:p>
            <a:pPr marL="0" lvl="1" indent="0">
              <a:spcBef>
                <a:spcPts val="600"/>
              </a:spcBef>
              <a:buNone/>
            </a:pPr>
            <a:r>
              <a:rPr lang="el-GR" dirty="0"/>
              <a:t>-  </a:t>
            </a:r>
            <a:r>
              <a:rPr lang="el-GR" b="1" dirty="0"/>
              <a:t>χρήση ΤΠΕ</a:t>
            </a:r>
            <a:r>
              <a:rPr lang="el-GR" dirty="0"/>
              <a:t>, με πλούσιο και αξιόπιστο </a:t>
            </a:r>
            <a:r>
              <a:rPr lang="el-GR" b="1" dirty="0"/>
              <a:t>υλικό από το </a:t>
            </a:r>
            <a:r>
              <a:rPr lang="el-GR" b="1" dirty="0" err="1"/>
              <a:t>Φωτόδεντρο</a:t>
            </a:r>
            <a:r>
              <a:rPr lang="el-GR" b="1" dirty="0"/>
              <a:t> </a:t>
            </a:r>
            <a:r>
              <a:rPr lang="el-GR" dirty="0"/>
              <a:t>και τις εφαρμογές «</a:t>
            </a:r>
            <a:r>
              <a:rPr lang="el-GR" b="1" dirty="0" err="1" smtClean="0"/>
              <a:t>Quizlet</a:t>
            </a:r>
            <a:r>
              <a:rPr lang="el-GR" dirty="0" smtClean="0"/>
              <a:t>» και </a:t>
            </a:r>
            <a:r>
              <a:rPr lang="el-GR" dirty="0"/>
              <a:t>«</a:t>
            </a:r>
            <a:r>
              <a:rPr lang="el-GR" b="1" dirty="0" err="1"/>
              <a:t>Kahoot</a:t>
            </a:r>
            <a:r>
              <a:rPr lang="el-GR" dirty="0"/>
              <a:t>».</a:t>
            </a:r>
          </a:p>
          <a:p>
            <a:pPr lvl="1">
              <a:spcBef>
                <a:spcPts val="600"/>
              </a:spcBef>
            </a:pPr>
            <a:endParaRPr lang="el-GR" dirty="0" smtClean="0"/>
          </a:p>
        </p:txBody>
      </p:sp>
    </p:spTree>
    <p:extLst>
      <p:ext uri="{BB962C8B-B14F-4D97-AF65-F5344CB8AC3E}">
        <p14:creationId xmlns:p14="http://schemas.microsoft.com/office/powerpoint/2010/main" val="4110730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FFFFFF">
              <a:alpha val="34118"/>
            </a:srgbClr>
          </a:solidFill>
        </p:spPr>
        <p:txBody>
          <a:bodyPr/>
          <a:lstStyle/>
          <a:p>
            <a:r>
              <a:rPr lang="el-GR" cap="none" dirty="0" smtClean="0"/>
              <a:t>ΣΤΟΙΧΕΙΑ ΣΧΕΔΙΑΣΜΟΥ </a:t>
            </a:r>
            <a:endParaRPr lang="el-GR" cap="none"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6</a:t>
            </a:fld>
            <a:endParaRPr lang="en-US" dirty="0"/>
          </a:p>
        </p:txBody>
      </p:sp>
      <p:sp>
        <p:nvSpPr>
          <p:cNvPr id="5" name="Content Placeholder 4"/>
          <p:cNvSpPr>
            <a:spLocks noGrp="1"/>
          </p:cNvSpPr>
          <p:nvPr>
            <p:ph sz="half" idx="2"/>
          </p:nvPr>
        </p:nvSpPr>
        <p:spPr/>
        <p:txBody>
          <a:bodyPr/>
          <a:lstStyle/>
          <a:p>
            <a:pPr marL="0" lvl="1" indent="0">
              <a:spcBef>
                <a:spcPts val="600"/>
              </a:spcBef>
              <a:buNone/>
            </a:pPr>
            <a:r>
              <a:rPr lang="el-GR" b="1" dirty="0" smtClean="0"/>
              <a:t>Σκεπτικό πρόσθετης παιδαγωγικής αξίας </a:t>
            </a:r>
          </a:p>
          <a:p>
            <a:pPr marL="0" lvl="1" indent="0">
              <a:spcBef>
                <a:spcPts val="600"/>
              </a:spcBef>
              <a:buNone/>
            </a:pPr>
            <a:r>
              <a:rPr lang="el-GR" dirty="0"/>
              <a:t>Στοχεύοντας στην προσέλκυση και προσαύξηση του ενδιαφέροντος των </a:t>
            </a:r>
            <a:r>
              <a:rPr lang="el-GR" dirty="0" smtClean="0"/>
              <a:t>μαθητών/τριών, για την υλοποίηση μιας διδακτικής παρέμβασης που θα συνδυάζει «το τερπνόν μετά του ωφελίμου» ,</a:t>
            </a:r>
          </a:p>
          <a:p>
            <a:pPr marL="0" lvl="1" indent="0">
              <a:spcBef>
                <a:spcPts val="600"/>
              </a:spcBef>
              <a:buNone/>
            </a:pPr>
            <a:r>
              <a:rPr lang="el-GR" dirty="0" smtClean="0"/>
              <a:t> </a:t>
            </a:r>
          </a:p>
          <a:p>
            <a:pPr marL="0" lvl="1" indent="0">
              <a:spcBef>
                <a:spcPts val="600"/>
              </a:spcBef>
              <a:buNone/>
            </a:pPr>
            <a:r>
              <a:rPr lang="el-GR" dirty="0" smtClean="0"/>
              <a:t>έμφαση δόθηκε </a:t>
            </a:r>
          </a:p>
          <a:p>
            <a:pPr marL="0" lvl="1" indent="0">
              <a:spcBef>
                <a:spcPts val="600"/>
              </a:spcBef>
              <a:buNone/>
            </a:pPr>
            <a:endParaRPr lang="el-GR" dirty="0" smtClean="0"/>
          </a:p>
          <a:p>
            <a:pPr lvl="1">
              <a:spcBef>
                <a:spcPts val="600"/>
              </a:spcBef>
            </a:pPr>
            <a:r>
              <a:rPr lang="el-GR" dirty="0" smtClean="0"/>
              <a:t>στην  </a:t>
            </a:r>
            <a:r>
              <a:rPr lang="el-GR" dirty="0"/>
              <a:t>αξιοποίηση των εποπτικών </a:t>
            </a:r>
            <a:r>
              <a:rPr lang="el-GR" dirty="0" smtClean="0"/>
              <a:t>δυνατοτήτων </a:t>
            </a:r>
            <a:r>
              <a:rPr lang="el-GR" dirty="0"/>
              <a:t>που </a:t>
            </a:r>
            <a:r>
              <a:rPr lang="el-GR" dirty="0" smtClean="0"/>
              <a:t>παρέχονται από το </a:t>
            </a:r>
            <a:r>
              <a:rPr lang="el-GR" dirty="0" err="1" smtClean="0"/>
              <a:t>Φωτόδεντρο</a:t>
            </a:r>
            <a:r>
              <a:rPr lang="el-GR" dirty="0" smtClean="0"/>
              <a:t> και τις  </a:t>
            </a:r>
            <a:r>
              <a:rPr lang="el-GR" dirty="0"/>
              <a:t>ΤΠΕ </a:t>
            </a:r>
            <a:r>
              <a:rPr lang="el-GR" dirty="0" smtClean="0"/>
              <a:t>γενικότερα και </a:t>
            </a:r>
          </a:p>
          <a:p>
            <a:pPr lvl="1">
              <a:spcBef>
                <a:spcPts val="600"/>
              </a:spcBef>
            </a:pPr>
            <a:r>
              <a:rPr lang="el-GR" dirty="0" smtClean="0"/>
              <a:t>στην </a:t>
            </a:r>
            <a:r>
              <a:rPr lang="el-GR" dirty="0"/>
              <a:t>αδιαμφισβήτητη αξία του πειράματος στο σχολικό εργαστήριο Φυσικών Επιστημών</a:t>
            </a:r>
            <a:endParaRPr lang="el-GR" dirty="0" smtClean="0"/>
          </a:p>
          <a:p>
            <a:pPr>
              <a:spcBef>
                <a:spcPts val="600"/>
              </a:spcBef>
              <a:buFont typeface="Wingdings" pitchFamily="2" charset="2"/>
              <a:buChar char="§"/>
            </a:pPr>
            <a:endParaRPr lang="el-GR" dirty="0"/>
          </a:p>
        </p:txBody>
      </p:sp>
    </p:spTree>
    <p:extLst>
      <p:ext uri="{BB962C8B-B14F-4D97-AF65-F5344CB8AC3E}">
        <p14:creationId xmlns:p14="http://schemas.microsoft.com/office/powerpoint/2010/main" val="835966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ΔΙΔΑΚΤΙΚΟΙ ΣΤΟΧΟΙ</a:t>
            </a:r>
          </a:p>
        </p:txBody>
      </p:sp>
      <p:sp>
        <p:nvSpPr>
          <p:cNvPr id="3" name="Slide Number Placeholder 2"/>
          <p:cNvSpPr>
            <a:spLocks noGrp="1"/>
          </p:cNvSpPr>
          <p:nvPr>
            <p:ph type="sldNum" sz="quarter" idx="12"/>
          </p:nvPr>
        </p:nvSpPr>
        <p:spPr/>
        <p:txBody>
          <a:bodyPr/>
          <a:lstStyle/>
          <a:p>
            <a:fld id="{2754ED01-E2A0-4C1E-8E21-014B99041579}" type="slidenum">
              <a:rPr lang="en-US" smtClean="0"/>
              <a:pPr/>
              <a:t>7</a:t>
            </a:fld>
            <a:endParaRPr lang="en-US" dirty="0"/>
          </a:p>
        </p:txBody>
      </p:sp>
      <p:sp>
        <p:nvSpPr>
          <p:cNvPr id="6" name="Content Placeholder 5"/>
          <p:cNvSpPr>
            <a:spLocks noGrp="1"/>
          </p:cNvSpPr>
          <p:nvPr>
            <p:ph sz="half" idx="2"/>
          </p:nvPr>
        </p:nvSpPr>
        <p:spPr/>
        <p:txBody>
          <a:bodyPr/>
          <a:lstStyle/>
          <a:p>
            <a:r>
              <a:rPr lang="el-GR" b="1" dirty="0" smtClean="0"/>
              <a:t>Διδακτικοί στόχοι</a:t>
            </a:r>
          </a:p>
          <a:p>
            <a:pPr lvl="1">
              <a:spcBef>
                <a:spcPts val="600"/>
              </a:spcBef>
            </a:pPr>
            <a:r>
              <a:rPr lang="el-GR" dirty="0"/>
              <a:t>Στόχοι σχετικοί με το γνωστικό αντικείμενο:</a:t>
            </a:r>
          </a:p>
          <a:p>
            <a:pPr lvl="1">
              <a:spcBef>
                <a:spcPts val="600"/>
              </a:spcBef>
            </a:pPr>
            <a:r>
              <a:rPr lang="el-GR" dirty="0"/>
              <a:t>Στόχοι σχετικοί με δεξιότητες που αφορούν στο γνωστικό αντικείμενο: </a:t>
            </a:r>
          </a:p>
          <a:p>
            <a:pPr lvl="1">
              <a:spcBef>
                <a:spcPts val="600"/>
              </a:spcBef>
            </a:pPr>
            <a:r>
              <a:rPr lang="el-GR" dirty="0"/>
              <a:t>Στόχοι σχετικοί με τη χρήση της τεχνολογίας:</a:t>
            </a:r>
          </a:p>
          <a:p>
            <a:pPr lvl="1">
              <a:spcBef>
                <a:spcPts val="600"/>
              </a:spcBef>
            </a:pPr>
            <a:r>
              <a:rPr lang="el-GR" dirty="0"/>
              <a:t>Στόχοι σχετικοί με τις κοινωνικές δεξιότητες (π.χ. διαπραγμάτευση, συνεργασία, διάλογος, </a:t>
            </a:r>
            <a:r>
              <a:rPr lang="el-GR" dirty="0" err="1"/>
              <a:t>ενσυναίσθηση</a:t>
            </a:r>
            <a:r>
              <a:rPr lang="el-GR" dirty="0"/>
              <a:t>, συμμετοχή σε ομάδα, ανάληψη ρόλων, κ.λπ.) :</a:t>
            </a:r>
          </a:p>
          <a:p>
            <a:r>
              <a:rPr lang="el-GR" b="1" dirty="0" smtClean="0"/>
              <a:t> </a:t>
            </a:r>
            <a:endParaRPr lang="el-GR" b="1" dirty="0"/>
          </a:p>
        </p:txBody>
      </p:sp>
    </p:spTree>
    <p:extLst>
      <p:ext uri="{BB962C8B-B14F-4D97-AF65-F5344CB8AC3E}">
        <p14:creationId xmlns:p14="http://schemas.microsoft.com/office/powerpoint/2010/main" val="978421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ΠΡΑΓΜΑΤΟΠΟΙΗΣΗ ΤΗΣ ανοιχτησ εκπαιδευτικησ ΠΡΑΚΤΙΚΗΣ</a:t>
            </a:r>
            <a:endParaRPr lang="el-GR" dirty="0"/>
          </a:p>
        </p:txBody>
      </p:sp>
      <p:sp>
        <p:nvSpPr>
          <p:cNvPr id="3" name="Slide Number Placeholder 2"/>
          <p:cNvSpPr>
            <a:spLocks noGrp="1"/>
          </p:cNvSpPr>
          <p:nvPr>
            <p:ph type="sldNum" sz="quarter" idx="12"/>
          </p:nvPr>
        </p:nvSpPr>
        <p:spPr/>
        <p:txBody>
          <a:bodyPr/>
          <a:lstStyle/>
          <a:p>
            <a:fld id="{2754ED01-E2A0-4C1E-8E21-014B99041579}"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sz="2400" cap="none" dirty="0" smtClean="0"/>
              <a:t>ΣΤΟΙΧΕΙΑ ΠΡΑΓΜΑΤΟΠΟΙΗΣΗΣ </a:t>
            </a:r>
            <a:br>
              <a:rPr lang="el-GR" sz="2400" cap="none" dirty="0" smtClean="0"/>
            </a:br>
            <a:r>
              <a:rPr lang="el-GR" sz="2400" dirty="0" smtClean="0"/>
              <a:t>ΤΗΣ ανοιχτησ εκπαιδευτικησ </a:t>
            </a:r>
            <a:r>
              <a:rPr lang="el-GR" sz="2400" cap="none" dirty="0" smtClean="0"/>
              <a:t>ΠΡΑΚΤΙΚΗΣ</a:t>
            </a:r>
            <a:r>
              <a:rPr lang="el-GR" sz="2400" dirty="0" smtClean="0"/>
              <a:t>   </a:t>
            </a:r>
            <a:endParaRPr lang="el-GR" sz="2400" dirty="0"/>
          </a:p>
        </p:txBody>
      </p:sp>
      <p:sp>
        <p:nvSpPr>
          <p:cNvPr id="6" name="Content Placeholder 5"/>
          <p:cNvSpPr>
            <a:spLocks noGrp="1"/>
          </p:cNvSpPr>
          <p:nvPr>
            <p:ph sz="half" idx="2"/>
          </p:nvPr>
        </p:nvSpPr>
        <p:spPr>
          <a:xfrm>
            <a:off x="420915" y="406400"/>
            <a:ext cx="3962116" cy="4412344"/>
          </a:xfrm>
        </p:spPr>
        <p:txBody>
          <a:bodyPr>
            <a:normAutofit fontScale="25000" lnSpcReduction="20000"/>
          </a:bodyPr>
          <a:lstStyle/>
          <a:p>
            <a:r>
              <a:rPr lang="el-GR" sz="8800" b="1" dirty="0"/>
              <a:t>Περιβάλλον – Πλαίσιο</a:t>
            </a:r>
          </a:p>
          <a:p>
            <a:pPr marL="0" indent="0">
              <a:spcBef>
                <a:spcPts val="0"/>
              </a:spcBef>
              <a:buFont typeface="Arial" pitchFamily="34" charset="0"/>
              <a:buChar char="•"/>
            </a:pPr>
            <a:r>
              <a:rPr lang="el-GR" sz="4800" dirty="0"/>
              <a:t>Οι μαθητές/</a:t>
            </a:r>
            <a:r>
              <a:rPr lang="el-GR" sz="4800" dirty="0" err="1"/>
              <a:t>τριες</a:t>
            </a:r>
            <a:r>
              <a:rPr lang="el-GR" sz="4800" dirty="0"/>
              <a:t>, οργανωμένοι/ες σε ομάδες, αναζητούν και μελετούν </a:t>
            </a:r>
            <a:r>
              <a:rPr lang="el-GR" sz="4800" dirty="0" smtClean="0"/>
              <a:t>σχετικά </a:t>
            </a:r>
            <a:r>
              <a:rPr lang="el-GR" sz="4800" b="1" dirty="0" smtClean="0"/>
              <a:t>δημοσιεύματα</a:t>
            </a:r>
            <a:r>
              <a:rPr lang="el-GR" sz="4800" dirty="0" smtClean="0"/>
              <a:t>  </a:t>
            </a:r>
            <a:r>
              <a:rPr lang="el-GR" sz="4800" dirty="0"/>
              <a:t>και τα παρουσιάζουν σύντομα στην ολομέλεια. </a:t>
            </a:r>
          </a:p>
          <a:p>
            <a:pPr marL="0" indent="0">
              <a:spcBef>
                <a:spcPts val="0"/>
              </a:spcBef>
              <a:buFont typeface="Arial" pitchFamily="34" charset="0"/>
              <a:buChar char="•"/>
            </a:pPr>
            <a:r>
              <a:rPr lang="el-GR" sz="4800" dirty="0"/>
              <a:t>π</a:t>
            </a:r>
            <a:r>
              <a:rPr lang="el-GR" sz="4800" dirty="0" smtClean="0"/>
              <a:t>ροκαλείται </a:t>
            </a:r>
            <a:r>
              <a:rPr lang="el-GR" sz="4800" dirty="0"/>
              <a:t>σύντομη </a:t>
            </a:r>
            <a:r>
              <a:rPr lang="el-GR" sz="4800" b="1" dirty="0"/>
              <a:t>συζήτηση</a:t>
            </a:r>
            <a:r>
              <a:rPr lang="el-GR" sz="4800" dirty="0"/>
              <a:t> για τη φωτοσύνθεση και τίθενται </a:t>
            </a:r>
            <a:r>
              <a:rPr lang="el-GR" sz="4800" dirty="0" err="1"/>
              <a:t>στοχευμένα</a:t>
            </a:r>
            <a:r>
              <a:rPr lang="el-GR" sz="4800" dirty="0"/>
              <a:t> </a:t>
            </a:r>
            <a:r>
              <a:rPr lang="el-GR" sz="4800" dirty="0" smtClean="0"/>
              <a:t>ερωτήματα</a:t>
            </a:r>
            <a:r>
              <a:rPr lang="el-GR" sz="4800" dirty="0"/>
              <a:t> </a:t>
            </a:r>
            <a:r>
              <a:rPr lang="el-GR" sz="4800" dirty="0" smtClean="0"/>
              <a:t>(</a:t>
            </a:r>
            <a:r>
              <a:rPr lang="el-GR" sz="4800" dirty="0" err="1" smtClean="0"/>
              <a:t>αφόρμηση</a:t>
            </a:r>
            <a:r>
              <a:rPr lang="el-GR" sz="4800" dirty="0" smtClean="0"/>
              <a:t>).</a:t>
            </a:r>
          </a:p>
          <a:p>
            <a:pPr marL="0" indent="0">
              <a:spcBef>
                <a:spcPts val="0"/>
              </a:spcBef>
              <a:buFont typeface="Arial" pitchFamily="34" charset="0"/>
              <a:buChar char="•"/>
            </a:pPr>
            <a:r>
              <a:rPr lang="el-GR" sz="4800" dirty="0" smtClean="0"/>
              <a:t>ακολουθεί </a:t>
            </a:r>
            <a:r>
              <a:rPr lang="el-GR" sz="4800" b="1" dirty="0" smtClean="0"/>
              <a:t>παιχνίδι </a:t>
            </a:r>
            <a:r>
              <a:rPr lang="el-GR" sz="4800" b="1" dirty="0" smtClean="0"/>
              <a:t>ρόλων</a:t>
            </a:r>
            <a:r>
              <a:rPr lang="el-GR" sz="4800" dirty="0"/>
              <a:t> </a:t>
            </a:r>
            <a:r>
              <a:rPr lang="el-GR" sz="4800" dirty="0" smtClean="0"/>
              <a:t>διακεκριμένων </a:t>
            </a:r>
            <a:r>
              <a:rPr lang="el-GR" sz="4800" dirty="0"/>
              <a:t>επιστημόνων με συνεισφορά στην επιστημονική διερεύνηση της φωτοσύνθεσης </a:t>
            </a:r>
          </a:p>
          <a:p>
            <a:pPr marL="0" indent="0">
              <a:spcBef>
                <a:spcPts val="0"/>
              </a:spcBef>
              <a:buFont typeface="Arial" pitchFamily="34" charset="0"/>
              <a:buChar char="•"/>
            </a:pPr>
            <a:r>
              <a:rPr lang="el-GR" sz="4800" dirty="0"/>
              <a:t>προκύπτει η εξέλιξη των ιδεών για τη φωτοσύνθεση, σε μια  «</a:t>
            </a:r>
            <a:r>
              <a:rPr lang="el-GR" sz="4800" b="1" dirty="0" err="1"/>
              <a:t>ιστοριογραμμή</a:t>
            </a:r>
            <a:r>
              <a:rPr lang="el-GR" sz="4800" dirty="0"/>
              <a:t>» </a:t>
            </a:r>
            <a:r>
              <a:rPr lang="el-GR" sz="4800" dirty="0" smtClean="0"/>
              <a:t>(</a:t>
            </a:r>
            <a:r>
              <a:rPr lang="en-US" sz="4800" dirty="0">
                <a:hlinkClick r:id="rId3"/>
              </a:rPr>
              <a:t>http://</a:t>
            </a:r>
            <a:r>
              <a:rPr lang="en-US" sz="4800" dirty="0" smtClean="0">
                <a:hlinkClick r:id="rId3"/>
              </a:rPr>
              <a:t>photodentro.edu.gr/v/item/ugc/8525/1054</a:t>
            </a:r>
            <a:r>
              <a:rPr lang="el-GR" sz="4800" dirty="0" smtClean="0"/>
              <a:t> </a:t>
            </a:r>
            <a:r>
              <a:rPr lang="el-GR" sz="4800" dirty="0" smtClean="0"/>
              <a:t>). </a:t>
            </a:r>
            <a:endParaRPr lang="el-GR" sz="4800" dirty="0" smtClean="0"/>
          </a:p>
          <a:p>
            <a:pPr marL="0" indent="0">
              <a:spcBef>
                <a:spcPts val="0"/>
              </a:spcBef>
              <a:buFont typeface="Arial" pitchFamily="34" charset="0"/>
              <a:buChar char="•"/>
            </a:pPr>
            <a:r>
              <a:rPr lang="el-GR" sz="4800" dirty="0" smtClean="0"/>
              <a:t>Στη </a:t>
            </a:r>
            <a:r>
              <a:rPr lang="el-GR" sz="4800" dirty="0"/>
              <a:t>συνέχεια, στο εργαστήριο Φυσικών Επιστημών, υλοποιούνται αντιπροσωπευτικά πειράματα σχετικά με τη </a:t>
            </a:r>
            <a:r>
              <a:rPr lang="el-GR" sz="4800" dirty="0" smtClean="0"/>
              <a:t>φωτοσύνθεση, με </a:t>
            </a:r>
            <a:r>
              <a:rPr lang="el-GR" sz="4800" dirty="0"/>
              <a:t>έμφαση δίνεται στο «</a:t>
            </a:r>
            <a:r>
              <a:rPr lang="el-GR" sz="4800" b="1" dirty="0"/>
              <a:t>Πείραμα του </a:t>
            </a:r>
            <a:r>
              <a:rPr lang="el-GR" sz="4800" b="1" dirty="0" err="1"/>
              <a:t>Priestley</a:t>
            </a:r>
            <a:r>
              <a:rPr lang="el-GR" sz="4800" dirty="0"/>
              <a:t>», που παρουσιάζεται σχηματικά και με ερωτήσεις κλειστού τύπου στο «</a:t>
            </a:r>
            <a:r>
              <a:rPr lang="el-GR" sz="4800" b="1" dirty="0" err="1"/>
              <a:t>Φωτόδεντρο</a:t>
            </a:r>
            <a:r>
              <a:rPr lang="el-GR" sz="4800" dirty="0"/>
              <a:t>» (</a:t>
            </a:r>
            <a:r>
              <a:rPr lang="el-GR" sz="4800" dirty="0">
                <a:hlinkClick r:id="rId4"/>
              </a:rPr>
              <a:t>http://</a:t>
            </a:r>
            <a:r>
              <a:rPr lang="el-GR" sz="4800" dirty="0" smtClean="0">
                <a:hlinkClick r:id="rId4"/>
              </a:rPr>
              <a:t>photodentro.edu.gr/v/item/ds/8521/4922</a:t>
            </a:r>
            <a:r>
              <a:rPr lang="el-GR" sz="4800" dirty="0" smtClean="0"/>
              <a:t> ). </a:t>
            </a:r>
            <a:endParaRPr lang="el-GR" sz="4800" dirty="0"/>
          </a:p>
          <a:p>
            <a:pPr marL="0" indent="0">
              <a:spcBef>
                <a:spcPts val="0"/>
              </a:spcBef>
              <a:buFont typeface="Arial" pitchFamily="34" charset="0"/>
              <a:buChar char="•"/>
            </a:pPr>
            <a:r>
              <a:rPr lang="el-GR" sz="4800" dirty="0" smtClean="0"/>
              <a:t>το </a:t>
            </a:r>
            <a:r>
              <a:rPr lang="el-GR" sz="4800" dirty="0"/>
              <a:t>πείραμα υλοποιείται και στο </a:t>
            </a:r>
            <a:r>
              <a:rPr lang="el-GR" sz="4800" b="1" dirty="0"/>
              <a:t>εργαστήριο</a:t>
            </a:r>
            <a:r>
              <a:rPr lang="el-GR" sz="4800" dirty="0"/>
              <a:t>, </a:t>
            </a:r>
            <a:r>
              <a:rPr lang="el-GR" sz="4800" b="1" dirty="0"/>
              <a:t>με απλά υλικά και σκεύη καθημερινής χρήσης</a:t>
            </a:r>
            <a:r>
              <a:rPr lang="el-GR" sz="4800" dirty="0"/>
              <a:t>, όπως προτείνεται από το Ε.Κ.Φ.Ε. Πιερίας στο σχετικό </a:t>
            </a:r>
            <a:r>
              <a:rPr lang="el-GR" sz="4800" dirty="0" err="1"/>
              <a:t>video</a:t>
            </a:r>
            <a:r>
              <a:rPr lang="el-GR" sz="4800" dirty="0"/>
              <a:t> </a:t>
            </a:r>
            <a:r>
              <a:rPr lang="el-GR" sz="4800" dirty="0" smtClean="0"/>
              <a:t>(</a:t>
            </a:r>
            <a:r>
              <a:rPr lang="en-US" sz="4800" dirty="0">
                <a:hlinkClick r:id="rId5"/>
              </a:rPr>
              <a:t>http://</a:t>
            </a:r>
            <a:r>
              <a:rPr lang="en-US" sz="4800" dirty="0" smtClean="0">
                <a:hlinkClick r:id="rId5"/>
              </a:rPr>
              <a:t>photodentro.edu.gr/ugc/r/8525/1040</a:t>
            </a:r>
            <a:r>
              <a:rPr lang="el-GR" sz="4800" dirty="0" smtClean="0"/>
              <a:t> </a:t>
            </a:r>
            <a:r>
              <a:rPr lang="el-GR" sz="4800" dirty="0" smtClean="0"/>
              <a:t>). </a:t>
            </a:r>
            <a:endParaRPr lang="el-GR" sz="4800" dirty="0"/>
          </a:p>
          <a:p>
            <a:pPr marL="0" indent="0">
              <a:spcBef>
                <a:spcPts val="0"/>
              </a:spcBef>
              <a:buFont typeface="Arial" pitchFamily="34" charset="0"/>
              <a:buChar char="•"/>
            </a:pPr>
            <a:r>
              <a:rPr lang="el-GR" sz="4800" b="1" dirty="0"/>
              <a:t> </a:t>
            </a:r>
            <a:r>
              <a:rPr lang="el-GR" sz="4800" dirty="0" smtClean="0"/>
              <a:t>η διδακτική παρέμβαση ολοκληρώνεται με την </a:t>
            </a:r>
            <a:r>
              <a:rPr lang="el-GR" sz="4800" b="1" dirty="0" smtClean="0"/>
              <a:t>αξιολόγηση</a:t>
            </a:r>
            <a:r>
              <a:rPr lang="el-GR" sz="4800" dirty="0" smtClean="0"/>
              <a:t>, </a:t>
            </a:r>
            <a:r>
              <a:rPr lang="el-GR" sz="4800" dirty="0"/>
              <a:t>τμήμα της οποίας έχει σχεδιαστεί με ψηφιακά μέσα και εφαρμογές, όπως </a:t>
            </a:r>
            <a:r>
              <a:rPr lang="el-GR" sz="4800" dirty="0" smtClean="0"/>
              <a:t>π.χ. </a:t>
            </a:r>
            <a:r>
              <a:rPr lang="en-US" sz="4800" dirty="0" smtClean="0"/>
              <a:t>Eclipse Crossword</a:t>
            </a:r>
            <a:endParaRPr lang="el-GR" sz="4800" dirty="0"/>
          </a:p>
          <a:p>
            <a:pPr marL="0" indent="0">
              <a:spcBef>
                <a:spcPts val="0"/>
              </a:spcBef>
              <a:buFont typeface="Arial" pitchFamily="34" charset="0"/>
              <a:buChar char="•"/>
            </a:pPr>
            <a:r>
              <a:rPr lang="el-GR" sz="4800" dirty="0"/>
              <a:t> (</a:t>
            </a:r>
            <a:r>
              <a:rPr lang="el-GR" sz="4800" dirty="0">
                <a:hlinkClick r:id="rId6"/>
              </a:rPr>
              <a:t>http://</a:t>
            </a:r>
            <a:r>
              <a:rPr lang="el-GR" sz="4800" dirty="0" smtClean="0">
                <a:hlinkClick r:id="rId6"/>
              </a:rPr>
              <a:t>photodentro.edu.gr/v/item/ugc/8525/1055</a:t>
            </a:r>
            <a:r>
              <a:rPr lang="en-US" sz="4800" dirty="0" smtClean="0"/>
              <a:t>) </a:t>
            </a:r>
            <a:r>
              <a:rPr lang="el-GR" sz="4800" dirty="0" smtClean="0"/>
              <a:t>και </a:t>
            </a:r>
            <a:r>
              <a:rPr lang="el-GR" sz="4800" dirty="0" err="1" smtClean="0"/>
              <a:t>Kahoot</a:t>
            </a:r>
            <a:r>
              <a:rPr lang="el-GR" sz="4800" dirty="0" smtClean="0"/>
              <a:t> </a:t>
            </a:r>
            <a:r>
              <a:rPr lang="el-GR" sz="4800" dirty="0" smtClean="0">
                <a:hlinkClick r:id="rId7"/>
              </a:rPr>
              <a:t>http</a:t>
            </a:r>
            <a:r>
              <a:rPr lang="el-GR" sz="4800" dirty="0">
                <a:hlinkClick r:id="rId7"/>
              </a:rPr>
              <a:t>://</a:t>
            </a:r>
            <a:r>
              <a:rPr lang="el-GR" sz="4800" dirty="0" smtClean="0">
                <a:hlinkClick r:id="rId7"/>
              </a:rPr>
              <a:t>photodentro.edu.gr/v/item/ugc/8525/1056</a:t>
            </a:r>
            <a:endParaRPr lang="el-GR" dirty="0"/>
          </a:p>
        </p:txBody>
      </p:sp>
      <p:sp>
        <p:nvSpPr>
          <p:cNvPr id="7" name="Content Placeholder 6"/>
          <p:cNvSpPr>
            <a:spLocks noGrp="1"/>
          </p:cNvSpPr>
          <p:nvPr>
            <p:ph sz="quarter" idx="4"/>
          </p:nvPr>
        </p:nvSpPr>
        <p:spPr/>
        <p:txBody>
          <a:bodyPr>
            <a:normAutofit lnSpcReduction="10000"/>
          </a:bodyPr>
          <a:lstStyle/>
          <a:p>
            <a:pPr marL="342900" lvl="1" indent="-342900">
              <a:spcBef>
                <a:spcPts val="800"/>
              </a:spcBef>
              <a:buNone/>
            </a:pPr>
            <a:r>
              <a:rPr lang="el-GR" sz="2200" b="1" dirty="0" smtClean="0"/>
              <a:t>Ηλικιακή ομάδα</a:t>
            </a:r>
            <a:endParaRPr lang="el-GR" sz="2200" b="1" dirty="0"/>
          </a:p>
          <a:p>
            <a:pPr marL="0" lvl="1" indent="0">
              <a:buNone/>
            </a:pPr>
            <a:r>
              <a:rPr lang="el-GR" dirty="0"/>
              <a:t>Η εκπαιδευτική πρακτική εφαρμόσθηκε σε μαθητές/</a:t>
            </a:r>
            <a:r>
              <a:rPr lang="el-GR" dirty="0" err="1"/>
              <a:t>τριες</a:t>
            </a:r>
            <a:r>
              <a:rPr lang="el-GR" dirty="0"/>
              <a:t> Β΄ Λυκείου, σε ένα σχολικό τμήμα, με 23 μαθητές/</a:t>
            </a:r>
            <a:r>
              <a:rPr lang="el-GR" dirty="0" err="1"/>
              <a:t>τριες</a:t>
            </a:r>
            <a:r>
              <a:rPr lang="el-GR" dirty="0"/>
              <a:t>.  Η αναλογία μαθητών και μαθητριών ήταν περίπου 1:1 (12 κορίτσια και 11 </a:t>
            </a:r>
            <a:r>
              <a:rPr lang="el-GR" dirty="0" smtClean="0"/>
              <a:t>αγόρια</a:t>
            </a:r>
            <a:r>
              <a:rPr lang="el-GR" dirty="0"/>
              <a:t>). Πρόκειται για παιδιά σχεδόν αποκλειστικά ελληνικής εθνικότητας, στο αστικό περιβάλλον μιας μικρής επαρχιακής πόλης (Σπάρτη). </a:t>
            </a:r>
          </a:p>
        </p:txBody>
      </p:sp>
      <p:sp>
        <p:nvSpPr>
          <p:cNvPr id="4" name="Slide Number Placeholder 3"/>
          <p:cNvSpPr>
            <a:spLocks noGrp="1"/>
          </p:cNvSpPr>
          <p:nvPr>
            <p:ph type="sldNum" sz="quarter" idx="12"/>
          </p:nvPr>
        </p:nvSpPr>
        <p:spPr/>
        <p:txBody>
          <a:bodyPr/>
          <a:lstStyle/>
          <a:p>
            <a:fld id="{2754ED01-E2A0-4C1E-8E21-014B99041579}" type="slidenum">
              <a:rPr lang="en-US" smtClean="0"/>
              <a:pPr/>
              <a:t>9</a:t>
            </a:fld>
            <a:endParaRPr lang="en-US" dirty="0"/>
          </a:p>
        </p:txBody>
      </p:sp>
    </p:spTree>
    <p:extLst>
      <p:ext uri="{BB962C8B-B14F-4D97-AF65-F5344CB8AC3E}">
        <p14:creationId xmlns:p14="http://schemas.microsoft.com/office/powerpoint/2010/main" val="12980208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S-II-Open-Educational-Practices-ppt-Template-v2.0-Ianouarios-2018">
  <a:themeElements>
    <a:clrScheme name="diagonal">
      <a:dk1>
        <a:srgbClr val="000000"/>
      </a:dk1>
      <a:lt1>
        <a:srgbClr val="FFFFFF"/>
      </a:lt1>
      <a:dk2>
        <a:srgbClr val="434342"/>
      </a:dk2>
      <a:lt2>
        <a:srgbClr val="CDD7D9"/>
      </a:lt2>
      <a:accent1>
        <a:srgbClr val="797B7E"/>
      </a:accent1>
      <a:accent2>
        <a:srgbClr val="F96A1B"/>
      </a:accent2>
      <a:accent3>
        <a:srgbClr val="10B7A3"/>
      </a:accent3>
      <a:accent4>
        <a:srgbClr val="7C984A"/>
      </a:accent4>
      <a:accent5>
        <a:srgbClr val="C2AD8D"/>
      </a:accent5>
      <a:accent6>
        <a:srgbClr val="506E94"/>
      </a:accent6>
      <a:hlink>
        <a:srgbClr val="5F5F5F"/>
      </a:hlink>
      <a:folHlink>
        <a:srgbClr val="969696"/>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extLst>
    <a:ext uri="{05A4C25C-085E-4340-85A3-A5531E510DB2}">
      <thm15:themeFamily xmlns="" xmlns:thm15="http://schemas.microsoft.com/office/thememl/2012/main" name="DS-ΙΙ Open-Educational-Practices-ppt-Template v2.0 - 2017-08-31.pptx" id="{BA600860-33AF-443E-BE10-1A8EC187438B}" vid="{99864185-3038-4E8D-BBE2-32E2B733FFD6}"/>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0000"/>
            </a:gs>
            <a:gs pos="100000">
              <a:srgbClr val="FF9900"/>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000000"/>
            </a:gs>
            <a:gs pos="100000">
              <a:srgbClr val="FF9900"/>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DS-II-Open-Educational-Practices-ppt-Template-v2.0-Ianouarios-2018</Template>
  <TotalTime>197</TotalTime>
  <Words>3783</Words>
  <Application>Microsoft Office PowerPoint</Application>
  <PresentationFormat>Προβολή στην οθόνη (4:3)</PresentationFormat>
  <Paragraphs>292</Paragraphs>
  <Slides>40</Slides>
  <Notes>17</Notes>
  <HiddenSlides>0</HiddenSlides>
  <MMClips>0</MMClips>
  <ScaleCrop>false</ScaleCrop>
  <HeadingPairs>
    <vt:vector size="6" baseType="variant">
      <vt:variant>
        <vt:lpstr>Θέμα</vt:lpstr>
      </vt:variant>
      <vt:variant>
        <vt:i4>2</vt:i4>
      </vt:variant>
      <vt:variant>
        <vt:lpstr>Ενσωματωμένοι διακομιστές OLE</vt:lpstr>
      </vt:variant>
      <vt:variant>
        <vt:i4>1</vt:i4>
      </vt:variant>
      <vt:variant>
        <vt:lpstr>Τίτλοι διαφανειών</vt:lpstr>
      </vt:variant>
      <vt:variant>
        <vt:i4>40</vt:i4>
      </vt:variant>
    </vt:vector>
  </HeadingPairs>
  <TitlesOfParts>
    <vt:vector size="43" baseType="lpstr">
      <vt:lpstr>DS-II-Open-Educational-Practices-ppt-Template-v2.0-Ianouarios-2018</vt:lpstr>
      <vt:lpstr>Default Design</vt:lpstr>
      <vt:lpstr>Microsoft Word Document</vt:lpstr>
      <vt:lpstr>Η  φΩΤοσυνθεση … αλλιωσ ;</vt:lpstr>
      <vt:lpstr>ΣΥΝΤΟΜΗ ΠΕΡΙΓΡΑΦΗ</vt:lpstr>
      <vt:lpstr>ΣΧΕΔΙΑΣΜΟΣ ΤΗΣ ανοιχτησ εκπαιδευτικησ ΠΡΑΚΤΙΚΗΣ</vt:lpstr>
      <vt:lpstr>ΣΤΟΙΧΕΙΑ ΣΧΕΔΙΑΣΜΟΥ </vt:lpstr>
      <vt:lpstr>ΣΤΟΙΧΕΙΑ ΣΧΕΔΙΑΣΜΟΥ </vt:lpstr>
      <vt:lpstr>ΣΤΟΙΧΕΙΑ ΣΧΕΔΙΑΣΜΟΥ </vt:lpstr>
      <vt:lpstr>ΔΙΔΑΚΤΙΚΟΙ ΣΤΟΧΟΙ</vt:lpstr>
      <vt:lpstr>ΠΡΑΓΜΑΤΟΠΟΙΗΣΗ ΤΗΣ ανοιχτησ εκπαιδευτικησ ΠΡΑΚΤΙΚΗΣ</vt:lpstr>
      <vt:lpstr>ΣΤΟΙΧΕΙΑ ΠΡΑΓΜΑΤΟΠΟΙΗΣΗΣ  ΤΗΣ ανοιχτησ εκπαιδευτικησ ΠΡΑΚΤΙΚΗΣ   </vt:lpstr>
      <vt:lpstr>ΣΤΟΙΧΕΙΑ ΠΡΑΓΜΑΤΟΠΟΙΗΣΗΣ  ΤΗΣ ανοιχτησ εκπαιδευτικησ ΠΡΑΚΤΙΚΗΣ </vt:lpstr>
      <vt:lpstr>ΑΝΑΛΥΤΙΚΗ ΠΕΡΙΓΡΑΦΗ  ΤΗΣ ανοιχτησ εκπαιδευτικησ ΠΡΑΚΤΙΚΗΣ</vt:lpstr>
      <vt:lpstr>ΑΝΑΛΥΤΙΚΗ ΠΕΡΙΓΡΑΦΗ  ΤΗΣ ανοιχτησ εκπαιδευτικησ ΠΡΑΚΤΙΚΗΣ</vt:lpstr>
      <vt:lpstr>ΑΝΑΛΥΤΙΚΗ ΠΕΡΙΓΡΑΦΗ  ΤΗΣ ανοιχτησ εκπαιδευτικησ ΠΡΑΚΤΙΚΗΣ</vt:lpstr>
      <vt:lpstr>ΑΝΑΛΥΤΙΚΗ ΠΕΡΙΓΡΑΦΗ  ΤΗΣ ανοιχτησ εκπαιδευτικησ ΠΡΑΚΤΙΚΗΣ</vt:lpstr>
      <vt:lpstr>ΑΝΑΛΥΤΙΚΗ ΠΕΡΙΓΡΑΦΗ  ΤΗΣ ανοιχτησ εκπαιδευτικησ ΠΡΑΚΤΙΚΗΣ</vt:lpstr>
      <vt:lpstr>ΑΝΑΛΥΤΙΚΗ ΠΕΡΙΓΡΑΦΗ  ΤΗΣ ανοιχτησ εκπαιδευτικησ ΠΡΑΚΤΙΚΗΣ</vt:lpstr>
      <vt:lpstr>ΑΝΑΛΥΤΙΚΗ ΠΕΡΙΓΡΑΦΗ  ΤΗΣ ανοιχτησ εκπαιδευτικησ ΠΡΑΚΤΙΚΗΣ</vt:lpstr>
      <vt:lpstr>ΑΝΑΛΥΤΙΚΗ ΠΕΡΙΓΡΑΦΗ  ΤΗΣ ανοιχτησ εκπαιδευτικησ ΠΡΑΚΤΙΚΗΣ</vt:lpstr>
      <vt:lpstr>Παρουσίαση του PowerPoint</vt:lpstr>
      <vt:lpstr>ΣΤΟΙΧΕΙΑ ΤΕΚΜΗΡΙΩΣΗΣ ΚΑΙ ΕΠΕΚΤΑΣΗΣ</vt:lpstr>
      <vt:lpstr> ΑΠΟΤΕΛΕΣΜΑΤΑ - ΑΝΤΙΚΤΥΠΟΣ </vt:lpstr>
      <vt:lpstr>ΑΠΡΟΣΜΕΝΑ ΓΕΓΟΝΟΤΑ </vt:lpstr>
      <vt:lpstr>ΕΚΠΑΙΔΕΥΤΙΚΗ ΤΕΧΝΙΚΗ  ΣΕ ΣΗΜΑΝΤΙΚΑ ΣΤΙΓΜΙΟΤΥΠΑ</vt:lpstr>
      <vt:lpstr>ΕΚΠΑΙΔΕΥΤΙΚΗ ΤΕΧΝΙΚΗ  ΣΕ ΣΗΜΑΝΤΙΚΑ ΣΤΙΓΜΙΟΤΥΠΑ</vt:lpstr>
      <vt:lpstr>ΣΧΕΣΗ ΜΕ ΑΛΛΕΣ ΑΝΟΙΧΤΕΣ ΕΚΠΑΙΔΕΥΤΙΚΕΣ ΠΡΑΚΤΙΚΕΣ</vt:lpstr>
      <vt:lpstr> ΠΡΟΣΘΕΤΟ ΥΛΙΚΟ ΠΟΥ ΑΞΙΟΠΟΙΗΘΗΚΕ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φΩΤοσυνθεση … αλλιωσ ;</dc:title>
  <dc:creator>ELENA PALOUMPA</dc:creator>
  <cp:lastModifiedBy>ekfelakonias</cp:lastModifiedBy>
  <cp:revision>28</cp:revision>
  <dcterms:created xsi:type="dcterms:W3CDTF">2018-10-14T21:17:10Z</dcterms:created>
  <dcterms:modified xsi:type="dcterms:W3CDTF">2018-10-29T12:23:32Z</dcterms:modified>
</cp:coreProperties>
</file>