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8" r:id="rId3"/>
    <p:sldId id="262" r:id="rId4"/>
    <p:sldId id="271" r:id="rId5"/>
    <p:sldId id="272" r:id="rId6"/>
    <p:sldId id="263" r:id="rId7"/>
    <p:sldId id="257" r:id="rId8"/>
    <p:sldId id="273" r:id="rId9"/>
    <p:sldId id="260" r:id="rId10"/>
    <p:sldId id="266" r:id="rId11"/>
    <p:sldId id="274" r:id="rId12"/>
    <p:sldId id="277" r:id="rId13"/>
    <p:sldId id="261" r:id="rId14"/>
    <p:sldId id="265" r:id="rId15"/>
    <p:sldId id="268" r:id="rId16"/>
    <p:sldId id="269" r:id="rId17"/>
    <p:sldId id="276" r:id="rId18"/>
    <p:sldId id="275"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10/30/2018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7</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a:t>Kλικ για επεξεργασία του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October 30,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a:t>Kλικ για επεξεργασία του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a:t>Kλικ για επεξεργασία του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Kλικ για επεξεργασία του τίτλου</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a:t>Kλικ για επεξεργασία του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a:t>Kλικ για επεξεργασία των στυλ του υποδείγματος</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a:t>Kλικ για επεξεργασία του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a:t>Kλικ για επεξεργασία του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a:t>Kλικ για επεξεργασία του τίτλου</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Kλικ για επεξεργασία του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a:t>Kλικ για επεξεργασία των στυλ του υποδείγματος</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a:t>Kλικ για επεξεργασία των στυλ του υποδείγματος</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a:t>Kλικ για επεξεργασία του τίτλου</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a:t>Kλικ για επεξεργασία του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scienceinschool.org/sites/default/files/teaserPdf/issue27_heart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atchlearnlive.heart.org/CVML_Player.php?moduleSelect=hrtatk" TargetMode="External"/><Relationship Id="rId3" Type="http://schemas.openxmlformats.org/officeDocument/2006/relationships/hyperlink" Target="http://www.pbslearningmedia.org/resource/9d6854af-12ef-4b20-bcac-0c769c6f9337/detailed-sheep-heart-dissection-video-part-ii/" TargetMode="External"/><Relationship Id="rId7" Type="http://schemas.openxmlformats.org/officeDocument/2006/relationships/hyperlink" Target="https://learning-center.homesciencetools.com/article/heart-dissection-project/" TargetMode="External"/><Relationship Id="rId2" Type="http://schemas.openxmlformats.org/officeDocument/2006/relationships/hyperlink" Target="http://photodentro.edu.gr/v/item/edusoft/8531/263" TargetMode="External"/><Relationship Id="rId1" Type="http://schemas.openxmlformats.org/officeDocument/2006/relationships/slideLayout" Target="../slideLayouts/slideLayout3.xml"/><Relationship Id="rId6" Type="http://schemas.openxmlformats.org/officeDocument/2006/relationships/hyperlink" Target="https://www.hybridmedicalanimation.com/work/animation/beating-heart-with-blood-flow/" TargetMode="External"/><Relationship Id="rId5" Type="http://schemas.openxmlformats.org/officeDocument/2006/relationships/hyperlink" Target="http://www.fondation-lamap.org/fr/node/20195" TargetMode="External"/><Relationship Id="rId4" Type="http://schemas.openxmlformats.org/officeDocument/2006/relationships/hyperlink" Target="https://www.biologycorner.com/worksheets/heart_dissection.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102241" y="569184"/>
            <a:ext cx="7324567" cy="792082"/>
          </a:xfrm>
        </p:spPr>
        <p:txBody>
          <a:bodyPr/>
          <a:lstStyle/>
          <a:p>
            <a:r>
              <a:rPr lang="el-GR" sz="4200" dirty="0" err="1"/>
              <a:t>Ανατομια</a:t>
            </a:r>
            <a:r>
              <a:rPr lang="el-GR" sz="4200" dirty="0"/>
              <a:t> </a:t>
            </a:r>
            <a:r>
              <a:rPr lang="el-GR" sz="4200" dirty="0" err="1"/>
              <a:t>καρδιασ</a:t>
            </a:r>
            <a:r>
              <a:rPr lang="el-GR" sz="4200" dirty="0"/>
              <a:t> </a:t>
            </a:r>
            <a:r>
              <a:rPr lang="el-GR" sz="4200" dirty="0" err="1"/>
              <a:t>προβατου</a:t>
            </a:r>
            <a:endParaRPr lang="en-US" sz="4200" cap="none"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dirty="0">
                <a:solidFill>
                  <a:schemeClr val="bg2">
                    <a:lumMod val="10000"/>
                  </a:schemeClr>
                </a:solidFill>
              </a:rPr>
              <a:t>Παρασκευή Πούλου, ΠΕ04.04</a:t>
            </a:r>
          </a:p>
          <a:p>
            <a:endParaRPr lang="el-GR" sz="1600" dirty="0"/>
          </a:p>
        </p:txBody>
      </p:sp>
      <p:sp>
        <p:nvSpPr>
          <p:cNvPr id="18" name="Subtitle 2"/>
          <p:cNvSpPr txBox="1">
            <a:spLocks/>
          </p:cNvSpPr>
          <p:nvPr/>
        </p:nvSpPr>
        <p:spPr>
          <a:xfrm>
            <a:off x="5284763" y="6175927"/>
            <a:ext cx="3402041"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err="1">
                <a:solidFill>
                  <a:schemeClr val="accent3">
                    <a:lumMod val="50000"/>
                  </a:schemeClr>
                </a:solidFill>
                <a:ea typeface="+mj-ea"/>
                <a:cs typeface="Tunga" pitchFamily="2"/>
              </a:rPr>
              <a:t>πατρα</a:t>
            </a:r>
            <a:r>
              <a:rPr lang="el-GR" sz="1400" cap="all" spc="400" dirty="0">
                <a:solidFill>
                  <a:schemeClr val="accent3">
                    <a:lumMod val="50000"/>
                  </a:schemeClr>
                </a:solidFill>
                <a:ea typeface="+mj-ea"/>
                <a:cs typeface="Tunga" pitchFamily="2"/>
              </a:rPr>
              <a:t> / </a:t>
            </a:r>
            <a:r>
              <a:rPr lang="el-GR" sz="1400" cap="all" spc="400" dirty="0" err="1">
                <a:solidFill>
                  <a:schemeClr val="accent3">
                    <a:lumMod val="50000"/>
                  </a:schemeClr>
                </a:solidFill>
                <a:ea typeface="+mj-ea"/>
                <a:cs typeface="Tunga" pitchFamily="2"/>
              </a:rPr>
              <a:t>οκτωβριοσ</a:t>
            </a:r>
            <a:r>
              <a:rPr lang="el-GR" sz="1400" cap="all" spc="400" dirty="0">
                <a:solidFill>
                  <a:schemeClr val="accent3">
                    <a:lumMod val="50000"/>
                  </a:schemeClr>
                </a:solidFill>
                <a:ea typeface="+mj-ea"/>
                <a:cs typeface="Tunga" pitchFamily="2"/>
              </a:rPr>
              <a:t> 2018</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a:solidFill>
                  <a:schemeClr val="accent2">
                    <a:lumMod val="75000"/>
                  </a:schemeClr>
                </a:solidFill>
                <a:effectLst>
                  <a:outerShdw blurRad="38100" dist="38100" dir="2700000" algn="tl">
                    <a:srgbClr val="000000">
                      <a:alpha val="43137"/>
                    </a:srgbClr>
                  </a:outerShdw>
                </a:effectLst>
              </a:rPr>
              <a:t>ΠΕΙΡΑΜΑΤΙΚΟ ΓΥΜΝΑΣΙΟ ΠΑΝΕΠΙΣΤΗΜΙΟΥ ΠΑΤΡΩΝ </a:t>
            </a:r>
          </a:p>
        </p:txBody>
      </p:sp>
      <p:pic>
        <p:nvPicPr>
          <p:cNvPr id="11" name="Picture 10" descr="logoPre.jpg"/>
          <p:cNvPicPr>
            <a:picLocks noChangeAspect="1"/>
          </p:cNvPicPr>
          <p:nvPr/>
        </p:nvPicPr>
        <p:blipFill>
          <a:blip r:embed="rId3" cstate="print"/>
          <a:stretch>
            <a:fillRect/>
          </a:stretch>
        </p:blipFill>
        <p:spPr>
          <a:xfrm>
            <a:off x="3345948" y="4199873"/>
            <a:ext cx="1407460" cy="1401962"/>
          </a:xfrm>
          <a:prstGeom prst="rect">
            <a:avLst/>
          </a:prstGeom>
        </p:spPr>
      </p:pic>
    </p:spTree>
    <p:extLst>
      <p:ext uri="{BB962C8B-B14F-4D97-AF65-F5344CB8AC3E}">
        <p14:creationId xmlns:p14="http://schemas.microsoft.com/office/powerpoint/2010/main" val="3391112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43200" y="1034544"/>
            <a:ext cx="6115050" cy="3575556"/>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cstate="print"/>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84867" y="1072412"/>
            <a:ext cx="5754165" cy="1815151"/>
          </a:xfrm>
        </p:spPr>
        <p:txBody>
          <a:bodyPr>
            <a:noAutofit/>
          </a:bodyPr>
          <a:lstStyle/>
          <a:p>
            <a:r>
              <a:rPr lang="el-GR" sz="1400" dirty="0">
                <a:solidFill>
                  <a:schemeClr val="accent2">
                    <a:lumMod val="50000"/>
                  </a:schemeClr>
                </a:solidFill>
                <a:effectLst>
                  <a:outerShdw blurRad="38100" dist="38100" dir="2700000" algn="tl">
                    <a:srgbClr val="000000">
                      <a:alpha val="43137"/>
                    </a:srgbClr>
                  </a:outerShdw>
                </a:effectLst>
              </a:rPr>
              <a:t>Καρδιά, αγγεία και κυκλοφορία του αίματος στα αγγεία</a:t>
            </a:r>
          </a:p>
          <a:p>
            <a:r>
              <a:rPr lang="el-GR" sz="1400" dirty="0"/>
              <a:t>http://photodentro.edu.gr/v/item/ds/8521/4930 «Πώς είναι η καρδιά»,</a:t>
            </a:r>
          </a:p>
          <a:p>
            <a:pPr>
              <a:buFont typeface="Arial" panose="020B0604020202020204" pitchFamily="34" charset="0"/>
              <a:buChar char="•"/>
            </a:pPr>
            <a:r>
              <a:rPr lang="el-GR" sz="1400" dirty="0"/>
              <a:t>http://photodentro.edu.gr/v/item/ds/8521/7419  «Ανατομία καρδιάς», </a:t>
            </a:r>
          </a:p>
          <a:p>
            <a:pPr>
              <a:buFont typeface="Arial" panose="020B0604020202020204" pitchFamily="34" charset="0"/>
              <a:buChar char="•"/>
            </a:pPr>
            <a:r>
              <a:rPr lang="el-GR" sz="1400" dirty="0"/>
              <a:t>http://photodentro.edu.gr/v/item/ds/8521/3113  «Κυκλοφορία του αίματος στο εσωτερικό της καρδιάς», </a:t>
            </a:r>
          </a:p>
          <a:p>
            <a:pPr>
              <a:buFont typeface="Arial" panose="020B0604020202020204" pitchFamily="34" charset="0"/>
              <a:buChar char="•"/>
            </a:pPr>
            <a:r>
              <a:rPr lang="el-GR" sz="1400" dirty="0"/>
              <a:t>http://photodentro.edu.gr/v/item/ds/8521/7421 «Κυκλοφορία του αίματος στην καρδιά», </a:t>
            </a:r>
          </a:p>
          <a:p>
            <a:r>
              <a:rPr lang="el-GR" sz="1400" b="0" dirty="0"/>
              <a:t>Προέλευση: </a:t>
            </a:r>
            <a:r>
              <a:rPr lang="el-GR" sz="1400" b="0" dirty="0" err="1"/>
              <a:t>Φωτόδεντρο</a:t>
            </a:r>
            <a:r>
              <a:rPr lang="el-GR" sz="1400" b="0" dirty="0"/>
              <a:t> / Μαθησιακά </a:t>
            </a:r>
            <a:r>
              <a:rPr lang="el-GR" sz="1400" dirty="0"/>
              <a:t>Α</a:t>
            </a:r>
            <a:r>
              <a:rPr lang="el-GR" sz="1400" b="0" dirty="0"/>
              <a:t>ντικείμενα</a:t>
            </a:r>
          </a:p>
          <a:p>
            <a:r>
              <a:rPr lang="el-GR" sz="1400" b="0" dirty="0"/>
              <a:t>Τύπος: παρουσίαση </a:t>
            </a:r>
            <a:endParaRPr lang="el-GR" sz="1400" dirty="0"/>
          </a:p>
          <a:p>
            <a:pPr>
              <a:buFont typeface="Arial" panose="020B0604020202020204" pitchFamily="34" charset="0"/>
              <a:buChar char="•"/>
            </a:pPr>
            <a:r>
              <a:rPr lang="el-GR" sz="1400" dirty="0"/>
              <a:t>https://www.hybridmedicalanimation.com/work/animation/beating-heart-with-blood-flow/ «καρδιακός παλμός». </a:t>
            </a:r>
            <a:endParaRPr lang="el-GR" sz="1400"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pic>
        <p:nvPicPr>
          <p:cNvPr id="27" name="Content Placeholder 26" descr="newton.JPG"/>
          <p:cNvPicPr>
            <a:picLocks noGrp="1" noChangeAspect="1"/>
          </p:cNvPicPr>
          <p:nvPr>
            <p:ph sz="half" idx="13"/>
          </p:nvPr>
        </p:nvPicPr>
        <p:blipFill>
          <a:blip r:embed="rId3" cstate="print"/>
          <a:stretch>
            <a:fillRect/>
          </a:stretch>
        </p:blipFill>
        <p:spPr>
          <a:xfrm>
            <a:off x="630238" y="3306602"/>
            <a:ext cx="1841500" cy="1519559"/>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592427" y="390728"/>
            <a:ext cx="6915955" cy="461665"/>
          </a:xfrm>
          <a:prstGeom prst="rect">
            <a:avLst/>
          </a:prstGeom>
          <a:noFill/>
        </p:spPr>
        <p:txBody>
          <a:bodyPr wrap="square" rtlCol="0">
            <a:spAutoFit/>
          </a:bodyPr>
          <a:lstStyle/>
          <a:p>
            <a:r>
              <a:rPr lang="el-GR" sz="2400" dirty="0"/>
              <a:t>Ψηφιακό Εκπαιδευτικό Περιεχόμενο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11</a:t>
            </a:fld>
            <a:endParaRPr lang="en-US" dirty="0"/>
          </a:p>
        </p:txBody>
      </p:sp>
      <p:sp>
        <p:nvSpPr>
          <p:cNvPr id="10" name="Content Placeholder 9"/>
          <p:cNvSpPr>
            <a:spLocks noGrp="1"/>
          </p:cNvSpPr>
          <p:nvPr>
            <p:ph sz="half" idx="2"/>
          </p:nvPr>
        </p:nvSpPr>
        <p:spPr/>
        <p:txBody>
          <a:bodyPr>
            <a:normAutofit/>
          </a:bodyPr>
          <a:lstStyle/>
          <a:p>
            <a:r>
              <a:rPr lang="el-GR" b="1" dirty="0"/>
              <a:t>ΦΑΣΗ  2: Εργαστηριακή παρατήρηση της ανατομίας της καρδιάς </a:t>
            </a:r>
            <a:endParaRPr lang="el-GR" dirty="0"/>
          </a:p>
          <a:p>
            <a:pPr lvl="1">
              <a:buFont typeface="Arial" pitchFamily="34" charset="0"/>
              <a:buChar char="•"/>
            </a:pPr>
            <a:r>
              <a:rPr lang="el-GR" sz="2400" dirty="0"/>
              <a:t>Διάρκεια:  2 διδακτικές ώρες</a:t>
            </a:r>
          </a:p>
          <a:p>
            <a:pPr lvl="1">
              <a:buFont typeface="Arial" pitchFamily="34" charset="0"/>
              <a:buChar char="•"/>
            </a:pPr>
            <a:r>
              <a:rPr lang="el-GR" sz="2400" dirty="0"/>
              <a:t>Είδος δραστηριότητας: βιωματικό εργαστήριο </a:t>
            </a:r>
          </a:p>
          <a:p>
            <a:pPr lvl="1">
              <a:buFont typeface="Arial" pitchFamily="34" charset="0"/>
              <a:buChar char="•"/>
            </a:pPr>
            <a:r>
              <a:rPr lang="el-GR" sz="2400" dirty="0"/>
              <a:t>Οργάνωση τάξης: σε ομάδες των 4-5  ατόμων</a:t>
            </a:r>
          </a:p>
          <a:p>
            <a:pPr lvl="1">
              <a:buFont typeface="Arial" pitchFamily="34" charset="0"/>
              <a:buChar char="•"/>
            </a:pPr>
            <a:r>
              <a:rPr lang="el-GR" sz="2400" dirty="0"/>
              <a:t>Ρόλος του διδάσκοντα: καθοδηγητικός </a:t>
            </a:r>
          </a:p>
          <a:p>
            <a:pPr lvl="1">
              <a:buFont typeface="Arial" pitchFamily="34" charset="0"/>
              <a:buChar char="•"/>
            </a:pPr>
            <a:r>
              <a:rPr lang="el-GR" sz="2400" dirty="0"/>
              <a:t>Σύνδεση με τον διδακτικό στόχο: Να αναγνωρίζουν τη δομή και τη λειτουργία της καρδιάς και των αγγείων και να συσχετίζουν τη δομή και τη λειτουργία τους</a:t>
            </a:r>
            <a:endParaRPr lang="el-GR" dirty="0"/>
          </a:p>
          <a:p>
            <a:pPr marL="0" lvl="1" indent="0">
              <a:buNone/>
            </a:pPr>
            <a:endParaRPr lang="el-GR" sz="2400" dirty="0"/>
          </a:p>
        </p:txBody>
      </p:sp>
    </p:spTree>
    <p:extLst>
      <p:ext uri="{BB962C8B-B14F-4D97-AF65-F5344CB8AC3E}">
        <p14:creationId xmlns:p14="http://schemas.microsoft.com/office/powerpoint/2010/main" val="1679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B90588-BFA0-46EF-96C4-EFFDE2F4848C}"/>
              </a:ext>
            </a:extLst>
          </p:cNvPr>
          <p:cNvSpPr>
            <a:spLocks noGrp="1"/>
          </p:cNvSpPr>
          <p:nvPr>
            <p:ph type="title"/>
          </p:nvPr>
        </p:nvSpPr>
        <p:spPr/>
        <p:txBody>
          <a:bodyPr/>
          <a:lstStyle/>
          <a:p>
            <a:endParaRPr lang="el-GR"/>
          </a:p>
        </p:txBody>
      </p:sp>
      <p:sp>
        <p:nvSpPr>
          <p:cNvPr id="3" name="Θέση αριθμού διαφάνειας 2">
            <a:extLst>
              <a:ext uri="{FF2B5EF4-FFF2-40B4-BE49-F238E27FC236}">
                <a16:creationId xmlns:a16="http://schemas.microsoft.com/office/drawing/2014/main" id="{5D5099A9-B86B-4699-9D2E-9FACFDD6344A}"/>
              </a:ext>
            </a:extLst>
          </p:cNvPr>
          <p:cNvSpPr>
            <a:spLocks noGrp="1"/>
          </p:cNvSpPr>
          <p:nvPr>
            <p:ph type="sldNum" sz="quarter" idx="12"/>
          </p:nvPr>
        </p:nvSpPr>
        <p:spPr/>
        <p:txBody>
          <a:bodyPr/>
          <a:lstStyle/>
          <a:p>
            <a:fld id="{2754ED01-E2A0-4C1E-8E21-014B99041579}" type="slidenum">
              <a:rPr lang="en-US" smtClean="0"/>
              <a:pPr/>
              <a:t>12</a:t>
            </a:fld>
            <a:endParaRPr lang="en-US" dirty="0"/>
          </a:p>
        </p:txBody>
      </p:sp>
      <p:sp>
        <p:nvSpPr>
          <p:cNvPr id="4" name="Θέση περιεχομένου 3">
            <a:extLst>
              <a:ext uri="{FF2B5EF4-FFF2-40B4-BE49-F238E27FC236}">
                <a16:creationId xmlns:a16="http://schemas.microsoft.com/office/drawing/2014/main" id="{3EB22A59-BBE1-476C-A008-3506F5E3B365}"/>
              </a:ext>
            </a:extLst>
          </p:cNvPr>
          <p:cNvSpPr>
            <a:spLocks noGrp="1"/>
          </p:cNvSpPr>
          <p:nvPr>
            <p:ph sz="half" idx="2"/>
          </p:nvPr>
        </p:nvSpPr>
        <p:spPr/>
        <p:txBody>
          <a:bodyPr>
            <a:normAutofit fontScale="85000" lnSpcReduction="20000"/>
          </a:bodyPr>
          <a:lstStyle/>
          <a:p>
            <a:r>
              <a:rPr lang="el-GR" b="1" dirty="0"/>
              <a:t>ΔΡΑΣΤΗΡΙΟΤΗΤΕΣ</a:t>
            </a:r>
          </a:p>
          <a:p>
            <a:r>
              <a:rPr lang="el-GR" dirty="0"/>
              <a:t>Α. να παρατηρήσουν την εξωτερική δομή της καρδιάς και να «προσανατολιστούν»: να αναγνωρίσουν την κοιλιακή και την ραχιαία πλευρά της, το δεξί και το αριστερό μέρος της</a:t>
            </a:r>
          </a:p>
          <a:p>
            <a:r>
              <a:rPr lang="el-GR" dirty="0"/>
              <a:t>Β. να </a:t>
            </a:r>
            <a:r>
              <a:rPr lang="el-GR" dirty="0" err="1"/>
              <a:t>ταυτοποιήσουν</a:t>
            </a:r>
            <a:r>
              <a:rPr lang="el-GR" dirty="0"/>
              <a:t> τα μεγάλα αγγεία </a:t>
            </a:r>
          </a:p>
          <a:p>
            <a:r>
              <a:rPr lang="el-GR" dirty="0"/>
              <a:t>Γ.  να κάνουν τομή στην καρδιά και να αναγνωρίσουν τις εσωτερικές κοιλότητες (δεξιός κόλπος, δεξιά κοιλία, αριστερός κόλπος, αριστερή κοιλία)</a:t>
            </a:r>
          </a:p>
          <a:p>
            <a:r>
              <a:rPr lang="el-GR" dirty="0"/>
              <a:t>Δ. να αναγνωρίσουν τις βαλβίδες. </a:t>
            </a:r>
          </a:p>
          <a:p>
            <a:r>
              <a:rPr lang="el-GR" dirty="0"/>
              <a:t>Παράλληλα καλούνται να απαντήσουν σε συγκεκριμένα ερωτήματα σε αντίστοιχο φύλλο εργασίας και να παραγάγουν οι ίδιοι ψηφιακό υλικό (λήψη  φωτογραφιών και βίντεο), το οποίο να μπορεί να χρησιμοποιηθεί από άλλα τμήματα σε περίπτωση που δεν είναι διαθέσιμο νωπό υλικό για πειραματισμό. </a:t>
            </a:r>
          </a:p>
          <a:p>
            <a:endParaRPr lang="el-GR" dirty="0"/>
          </a:p>
        </p:txBody>
      </p:sp>
    </p:spTree>
    <p:extLst>
      <p:ext uri="{BB962C8B-B14F-4D97-AF65-F5344CB8AC3E}">
        <p14:creationId xmlns:p14="http://schemas.microsoft.com/office/powerpoint/2010/main" val="2116312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13</a:t>
            </a:fld>
            <a:endParaRPr lang="en-US" dirty="0"/>
          </a:p>
        </p:txBody>
      </p:sp>
      <p:pic>
        <p:nvPicPr>
          <p:cNvPr id="5" name="Εικόνα 4" descr="C:\Κίκα\Κινητό\2016\Οκτώβριος\20161015_185150.jpg">
            <a:extLst>
              <a:ext uri="{FF2B5EF4-FFF2-40B4-BE49-F238E27FC236}">
                <a16:creationId xmlns:a16="http://schemas.microsoft.com/office/drawing/2014/main" id="{7449A12F-CBA9-4BEC-B744-49657D2631EA}"/>
              </a:ext>
            </a:extLst>
          </p:cNvPr>
          <p:cNvPicPr/>
          <p:nvPr/>
        </p:nvPicPr>
        <p:blipFill>
          <a:blip r:embed="rId2" cstate="print"/>
          <a:srcRect/>
          <a:stretch>
            <a:fillRect/>
          </a:stretch>
        </p:blipFill>
        <p:spPr bwMode="auto">
          <a:xfrm>
            <a:off x="240028" y="300111"/>
            <a:ext cx="8592822" cy="4627490"/>
          </a:xfrm>
          <a:prstGeom prst="rect">
            <a:avLst/>
          </a:prstGeom>
          <a:noFill/>
          <a:ln w="9525">
            <a:noFill/>
            <a:miter lim="800000"/>
            <a:headEnd/>
            <a:tailEnd/>
          </a:ln>
        </p:spPr>
      </p:pic>
      <p:sp>
        <p:nvSpPr>
          <p:cNvPr id="4" name="Θέση περιεχομένου 3">
            <a:extLst>
              <a:ext uri="{FF2B5EF4-FFF2-40B4-BE49-F238E27FC236}">
                <a16:creationId xmlns:a16="http://schemas.microsoft.com/office/drawing/2014/main" id="{E043B65D-060C-4C34-98F1-ED8423CE32A0}"/>
              </a:ext>
            </a:extLst>
          </p:cNvPr>
          <p:cNvSpPr>
            <a:spLocks noGrp="1"/>
          </p:cNvSpPr>
          <p:nvPr>
            <p:ph sz="half" idx="2"/>
          </p:nvPr>
        </p:nvSpPr>
        <p:spPr>
          <a:xfrm>
            <a:off x="240028" y="184258"/>
            <a:ext cx="8504900" cy="4449169"/>
          </a:xfrm>
        </p:spPr>
        <p:txBody>
          <a:bodyPr/>
          <a:lstStyle/>
          <a:p>
            <a:r>
              <a:rPr lang="el-GR" dirty="0">
                <a:solidFill>
                  <a:schemeClr val="bg1">
                    <a:lumMod val="95000"/>
                  </a:schemeClr>
                </a:solidFill>
              </a:rPr>
              <a:t>Η εσωτερική δομή της καρδιάς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br>
              <a:rPr lang="el-GR" cap="none" dirty="0"/>
            </a:br>
            <a:r>
              <a:rPr lang="el-GR" cap="none" dirty="0"/>
              <a:t>ΑΠΟΤΕΛΕΣΜΑΤΑ - ΑΝΤΙΚΤΥΠΟΣ</a:t>
            </a:r>
            <a:br>
              <a:rPr lang="el-GR" dirty="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15</a:t>
            </a:fld>
            <a:endParaRPr lang="en-US" dirty="0"/>
          </a:p>
        </p:txBody>
      </p:sp>
      <p:sp>
        <p:nvSpPr>
          <p:cNvPr id="5" name="Content Placeholder 4"/>
          <p:cNvSpPr>
            <a:spLocks noGrp="1"/>
          </p:cNvSpPr>
          <p:nvPr>
            <p:ph sz="half" idx="2"/>
          </p:nvPr>
        </p:nvSpPr>
        <p:spPr/>
        <p:txBody>
          <a:bodyPr>
            <a:normAutofit/>
          </a:bodyPr>
          <a:lstStyle/>
          <a:p>
            <a:pPr lvl="1">
              <a:spcBef>
                <a:spcPts val="600"/>
              </a:spcBef>
              <a:spcAft>
                <a:spcPts val="600"/>
              </a:spcAft>
              <a:buFont typeface="Arial" pitchFamily="34" charset="0"/>
              <a:buChar char="•"/>
            </a:pPr>
            <a:r>
              <a:rPr lang="el-GR" dirty="0"/>
              <a:t>Η πρακτική κράτησε αμείωτο το ενδιαφέρον των μαθητών.</a:t>
            </a:r>
          </a:p>
          <a:p>
            <a:pPr lvl="1">
              <a:spcBef>
                <a:spcPts val="600"/>
              </a:spcBef>
              <a:spcAft>
                <a:spcPts val="600"/>
              </a:spcAft>
              <a:buFont typeface="Arial" pitchFamily="34" charset="0"/>
              <a:buChar char="•"/>
            </a:pPr>
            <a:r>
              <a:rPr lang="el-GR" dirty="0"/>
              <a:t>Η εμπειρία ήταν πολύ έντονη για τους μαθητές και επιπλέον παρήγαγαν δικό τους ψηφιακό υλικό. </a:t>
            </a:r>
          </a:p>
          <a:p>
            <a:pPr lvl="1">
              <a:spcBef>
                <a:spcPts val="600"/>
              </a:spcBef>
              <a:spcAft>
                <a:spcPts val="600"/>
              </a:spcAft>
              <a:buFont typeface="Arial" pitchFamily="34" charset="0"/>
              <a:buChar char="•"/>
            </a:pPr>
            <a:r>
              <a:rPr lang="el-GR" dirty="0"/>
              <a:t>Η εμπειρία για τον διδάσκοντα είναι επίσης έντονη και συναισθηματικά φορτισμένη από τις αντιδράσεις των μαθητών. </a:t>
            </a:r>
          </a:p>
          <a:p>
            <a:pPr lvl="1">
              <a:spcBef>
                <a:spcPts val="600"/>
              </a:spcBef>
              <a:spcAft>
                <a:spcPts val="600"/>
              </a:spcAft>
              <a:buFont typeface="Arial" pitchFamily="34" charset="0"/>
              <a:buChar char="•"/>
            </a:pPr>
            <a:r>
              <a:rPr lang="el-GR" dirty="0"/>
              <a:t>Οι μαθητές θυμούνται το εργαστηριακό μέρος και την εμπειρία χρόνια μετά. Επίσης επιθυμούν την καταγραφή του χειρισμού του ιστού από την ομάδα τους (καταγράφουν την εμπειρία τους).</a:t>
            </a:r>
          </a:p>
          <a:p>
            <a:pPr lvl="1">
              <a:spcBef>
                <a:spcPts val="600"/>
              </a:spcBef>
              <a:spcAft>
                <a:spcPts val="600"/>
              </a:spcAft>
              <a:buFont typeface="Arial" pitchFamily="34" charset="0"/>
              <a:buChar char="•"/>
            </a:pPr>
            <a:r>
              <a:rPr lang="el-GR" dirty="0"/>
              <a:t>Η αίσθηση καινοτομίας θεωρώ ότι έγκειται στην κατάκτηση των στόχων που τέθηκαν μέσω συνδυασμού ψηφιακών μέσων και βιωματικών εργαστηριακών δράσεων.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a:t>ΑΠΡΟΣΜΕΝΑ ΓΕΓΟΝΟΤΑ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16</a:t>
            </a:fld>
            <a:endParaRPr lang="en-US" dirty="0"/>
          </a:p>
        </p:txBody>
      </p:sp>
      <p:sp>
        <p:nvSpPr>
          <p:cNvPr id="6" name="Content Placeholder 5"/>
          <p:cNvSpPr>
            <a:spLocks noGrp="1"/>
          </p:cNvSpPr>
          <p:nvPr>
            <p:ph sz="half" idx="2"/>
          </p:nvPr>
        </p:nvSpPr>
        <p:spPr/>
        <p:txBody>
          <a:bodyPr>
            <a:normAutofit/>
          </a:bodyPr>
          <a:lstStyle/>
          <a:p>
            <a:pPr lvl="1">
              <a:spcBef>
                <a:spcPts val="600"/>
              </a:spcBef>
              <a:buClr>
                <a:srgbClr val="F96A1B"/>
              </a:buClr>
              <a:buFont typeface="Arial" pitchFamily="34" charset="0"/>
              <a:buChar char="•"/>
            </a:pPr>
            <a:r>
              <a:rPr lang="el-GR" sz="2000" dirty="0"/>
              <a:t>Δύο μαθητές δήλωσαν ότι νιώθουν δυσφορία λόγω αποστροφής στη θέα του αίματος ή ακόμα και στην οσμή του νωπού κρέατος και επετράπη η αποχώρησή τους από τον εργαστηριακό χώρο. </a:t>
            </a:r>
          </a:p>
          <a:p>
            <a:pPr lvl="1">
              <a:spcBef>
                <a:spcPts val="600"/>
              </a:spcBef>
              <a:buClr>
                <a:srgbClr val="F96A1B"/>
              </a:buClr>
              <a:buFont typeface="Arial" pitchFamily="34" charset="0"/>
              <a:buChar char="•"/>
            </a:pPr>
            <a:r>
              <a:rPr lang="el-GR" dirty="0"/>
              <a:t> Για </a:t>
            </a:r>
            <a:r>
              <a:rPr lang="el-GR" sz="2000" dirty="0"/>
              <a:t> τον παραπάνω λόγο η συμμετοχή στο εργαστηριακό μέρος της πρακτικής τέθηκε ως προαιρετική.</a:t>
            </a:r>
          </a:p>
          <a:p>
            <a:pPr lvl="1">
              <a:spcBef>
                <a:spcPts val="600"/>
              </a:spcBef>
              <a:buClr>
                <a:srgbClr val="F96A1B"/>
              </a:buClr>
              <a:buFont typeface="Arial" pitchFamily="34" charset="0"/>
              <a:buChar char="•"/>
            </a:pPr>
            <a:r>
              <a:rPr lang="el-GR" dirty="0"/>
              <a:t>Προέκυψε λοιπόν το ερώτημα ποιος και με τι δραστηριότητα θα απασχολήσει τους εν λόγω μαθητές.</a:t>
            </a:r>
            <a:endParaRPr lang="el-GR" sz="2000" dirty="0"/>
          </a:p>
          <a:p>
            <a:r>
              <a:rPr lang="el-GR" dirty="0"/>
              <a:t> </a:t>
            </a:r>
            <a:endParaRPr lang="el-G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a:t>ΕΚΠΑΙΔΕΥΤΙΚΗ ΤΕΧΝΙΚΗ </a:t>
            </a:r>
            <a:br>
              <a:rPr lang="el-GR" sz="2400" cap="none" dirty="0"/>
            </a:br>
            <a:r>
              <a:rPr lang="el-GR" sz="2400" cap="none" dirty="0"/>
              <a:t>ΣΕ ΣΗΜΑΝΤΙΚΑ ΣΤΙΓΜΙΟΤΥΠΑ</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17</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a:p>
          <a:p>
            <a:pPr lvl="1">
              <a:buFont typeface="Arial" pitchFamily="34" charset="0"/>
              <a:buChar char="•"/>
            </a:pPr>
            <a:endParaRPr lang="el-GR" dirty="0"/>
          </a:p>
        </p:txBody>
      </p:sp>
      <p:sp>
        <p:nvSpPr>
          <p:cNvPr id="8" name="Content Placeholder 5"/>
          <p:cNvSpPr txBox="1">
            <a:spLocks/>
          </p:cNvSpPr>
          <p:nvPr/>
        </p:nvSpPr>
        <p:spPr>
          <a:xfrm>
            <a:off x="592429" y="573134"/>
            <a:ext cx="7980712" cy="4055730"/>
          </a:xfrm>
          <a:prstGeom prst="rect">
            <a:avLst/>
          </a:prstGeom>
        </p:spPr>
        <p:txBody>
          <a:bodyPr vert="horz" lIns="91440" tIns="45720" rIns="91440" bIns="45720" rtlCol="0">
            <a:normAutofit lnSpcReduction="10000"/>
          </a:bodyPr>
          <a:lstStyle/>
          <a:p>
            <a:pPr marL="173736" lvl="1" indent="-173736">
              <a:spcBef>
                <a:spcPts val="300"/>
              </a:spcBef>
              <a:buClr>
                <a:schemeClr val="accent2"/>
              </a:buClr>
              <a:buFont typeface="Arial" pitchFamily="34" charset="0"/>
              <a:buChar char="•"/>
            </a:pPr>
            <a:r>
              <a:rPr lang="el-GR" sz="2000" dirty="0"/>
              <a:t>Η δική μου παρέμβαση καθ’ όλη την πορεία της πρακτικής ήταν να εστιάζω την προσοχή των μαθητών μου στη συσχέτιση δομής-λειτουργίας, ώστε με λογική σκέψη να εξάγουν σωστά συμπεράσματα. Το φύλλο εργασίας που σχεδιάστηκε για το σπίτι μετά τη διδασκαλία της ενότητας και πριν το εργαστηριακό μέρος εστιάζει επίσης στη συσχέτιση δομής-λειτουργίας, κυρίως των αγγείων. Στο εργαστήριο ο ρόλος μου είναι επίσης καθοδηγητικός με τον ίδιο στόχο.</a:t>
            </a:r>
          </a:p>
          <a:p>
            <a:pPr marL="173736" lvl="1" indent="-173736">
              <a:spcBef>
                <a:spcPts val="300"/>
              </a:spcBef>
              <a:buClr>
                <a:schemeClr val="accent2"/>
              </a:buClr>
              <a:buFont typeface="Arial" pitchFamily="34" charset="0"/>
              <a:buChar char="•"/>
            </a:pPr>
            <a:r>
              <a:rPr lang="el-GR" sz="2000" dirty="0"/>
              <a:t> Πράγματι οι μαθητές στο εργαστηριακό μέρος καταφέρνουν να αναγνωρίσουν τα παχιά τοιχώματα της αορτής έναντι των άλλων αγγείων και να συσχετίσουν τη δομή αυτή με τη λειτουργία της αορτής. Επίσης δικαιολογούν γιατί τα τοιχώματα της αριστερής κοιλίας είναι πολύ παχύτερα από τα τοιχώματα της δεξιάς.</a:t>
            </a:r>
          </a:p>
        </p:txBody>
      </p:sp>
    </p:spTree>
    <p:extLst>
      <p:ext uri="{BB962C8B-B14F-4D97-AF65-F5344CB8AC3E}">
        <p14:creationId xmlns:p14="http://schemas.microsoft.com/office/powerpoint/2010/main" val="1662490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a:t>ΣΧΕΣΗ ΜΕ ΑΛΛΕΣ ΑΝΟΙΧΤΕΣ ΕΚΠΑΙΔΕΥΤΙΚΕΣ ΠΡΑΚΤΙΚΕΣ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18</a:t>
            </a:fld>
            <a:endParaRPr lang="en-US" dirty="0"/>
          </a:p>
        </p:txBody>
      </p:sp>
      <p:sp>
        <p:nvSpPr>
          <p:cNvPr id="7" name="Content Placeholder 6"/>
          <p:cNvSpPr>
            <a:spLocks noGrp="1"/>
          </p:cNvSpPr>
          <p:nvPr>
            <p:ph sz="half" idx="2"/>
          </p:nvPr>
        </p:nvSpPr>
        <p:spPr/>
        <p:txBody>
          <a:bodyPr>
            <a:normAutofit/>
          </a:bodyPr>
          <a:lstStyle/>
          <a:p>
            <a:pPr marL="0" lvl="1" indent="0">
              <a:spcBef>
                <a:spcPts val="600"/>
              </a:spcBef>
              <a:spcAft>
                <a:spcPts val="600"/>
              </a:spcAft>
              <a:buNone/>
            </a:pPr>
            <a:r>
              <a:rPr lang="el-GR" dirty="0"/>
              <a:t>Η παρούσα πρακτική προέκυψε ως ιδέα μετά την ανάγνωση του άρθρου των </a:t>
            </a:r>
            <a:r>
              <a:rPr lang="en-US" dirty="0"/>
              <a:t>Hui, E and Taplin, A. (2013) From the bottom of our hearts: a hands-on demonstration of the mammalian heartbeat, Science in School, Issue 27, 20-25</a:t>
            </a:r>
            <a:r>
              <a:rPr lang="el-GR" dirty="0"/>
              <a:t> από το έγκυρο περιοδικό </a:t>
            </a:r>
            <a:r>
              <a:rPr lang="en-US" dirty="0"/>
              <a:t>Science in School (URL:</a:t>
            </a:r>
            <a:r>
              <a:rPr lang="el-GR" dirty="0"/>
              <a:t> </a:t>
            </a:r>
            <a:r>
              <a:rPr lang="en-US" u="sng" dirty="0">
                <a:hlinkClick r:id="rId2"/>
              </a:rPr>
              <a:t>www.scienceinschool.org/sites/default/files/teaserPdf/issue27_hearts.pdf</a:t>
            </a:r>
            <a:r>
              <a:rPr lang="en-US" u="sng" dirty="0"/>
              <a:t>).</a:t>
            </a:r>
          </a:p>
          <a:p>
            <a:pPr marL="0" lvl="1" indent="0">
              <a:spcBef>
                <a:spcPts val="600"/>
              </a:spcBef>
              <a:spcAft>
                <a:spcPts val="600"/>
              </a:spcAft>
              <a:buNone/>
            </a:pPr>
            <a:r>
              <a:rPr lang="el-GR" dirty="0"/>
              <a:t>Η πρωτοτυπία και η εφαρμογή της πρακτικής είναι ότι έγινε σε καρδιά προβάτου και ότι συνδυάστηκε με ψηφιακούς πόρους στους οποίους εκτέθηκαν οι μαθητές πριν το εργαστηριακό μέρος. Επιπλέον, οι μαθητές οι ίδιοι πλέον παρήγαγαν δικό τους ψηφιακό υλικό. </a:t>
            </a:r>
          </a:p>
        </p:txBody>
      </p:sp>
    </p:spTree>
    <p:extLst>
      <p:ext uri="{BB962C8B-B14F-4D97-AF65-F5344CB8AC3E}">
        <p14:creationId xmlns:p14="http://schemas.microsoft.com/office/powerpoint/2010/main" val="1124047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br>
              <a:rPr lang="el-GR" sz="2400" cap="none" dirty="0"/>
            </a:br>
            <a:r>
              <a:rPr lang="el-GR" sz="2400" cap="none" dirty="0"/>
              <a:t>ΠΡΟΣΘΕΤΟ ΥΛΙΚΟ ΠΟΥ ΑΞΙΟΠΟΙΗΘΗΚΕ</a:t>
            </a:r>
            <a:br>
              <a:rPr lang="el-GR" sz="2400" cap="none" dirty="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19</a:t>
            </a:fld>
            <a:endParaRPr lang="en-US" dirty="0"/>
          </a:p>
        </p:txBody>
      </p:sp>
      <p:sp>
        <p:nvSpPr>
          <p:cNvPr id="7" name="Content Placeholder 6"/>
          <p:cNvSpPr>
            <a:spLocks noGrp="1"/>
          </p:cNvSpPr>
          <p:nvPr>
            <p:ph sz="half" idx="2"/>
          </p:nvPr>
        </p:nvSpPr>
        <p:spPr/>
        <p:txBody>
          <a:bodyPr>
            <a:normAutofit fontScale="62500" lnSpcReduction="20000"/>
          </a:bodyPr>
          <a:lstStyle/>
          <a:p>
            <a:pPr marL="0" lvl="1" indent="0">
              <a:buNone/>
            </a:pPr>
            <a:r>
              <a:rPr lang="el-GR" b="1" dirty="0"/>
              <a:t>Πρόσθετο υλικό που αξιοποιήθηκε</a:t>
            </a:r>
          </a:p>
          <a:p>
            <a:r>
              <a:rPr lang="el-GR" sz="2200" dirty="0">
                <a:ea typeface="Cambria" panose="02040503050406030204" pitchFamily="18" charset="0"/>
              </a:rPr>
              <a:t>Λογισμικό Βιολογίας, Α΄ και Γ΄ Γυμνασίου</a:t>
            </a:r>
            <a:r>
              <a:rPr lang="en-US" sz="2200" dirty="0">
                <a:ea typeface="Cambria" panose="02040503050406030204" pitchFamily="18" charset="0"/>
              </a:rPr>
              <a:t> (</a:t>
            </a:r>
            <a:r>
              <a:rPr lang="en-US" u="sng" dirty="0">
                <a:hlinkClick r:id="rId2">
                  <a:extLst>
                    <a:ext uri="{A12FA001-AC4F-418D-AE19-62706E023703}">
                      <ahyp:hlinkClr xmlns:ahyp="http://schemas.microsoft.com/office/drawing/2018/hyperlinkcolor" val="tx"/>
                    </a:ext>
                  </a:extLst>
                </a:hlinkClick>
              </a:rPr>
              <a:t>http</a:t>
            </a:r>
            <a:r>
              <a:rPr lang="el-GR" u="sng" dirty="0">
                <a:hlinkClick r:id="rId2">
                  <a:extLst>
                    <a:ext uri="{A12FA001-AC4F-418D-AE19-62706E023703}">
                      <ahyp:hlinkClr xmlns:ahyp="http://schemas.microsoft.com/office/drawing/2018/hyperlinkcolor" val="tx"/>
                    </a:ext>
                  </a:extLst>
                </a:hlinkClick>
              </a:rPr>
              <a:t>://</a:t>
            </a:r>
            <a:r>
              <a:rPr lang="en-US" u="sng" dirty="0" err="1">
                <a:hlinkClick r:id="rId2">
                  <a:extLst>
                    <a:ext uri="{A12FA001-AC4F-418D-AE19-62706E023703}">
                      <ahyp:hlinkClr xmlns:ahyp="http://schemas.microsoft.com/office/drawing/2018/hyperlinkcolor" val="tx"/>
                    </a:ext>
                  </a:extLst>
                </a:hlinkClick>
              </a:rPr>
              <a:t>photodentro</a:t>
            </a:r>
            <a:r>
              <a:rPr lang="el-GR" u="sng" dirty="0">
                <a:hlinkClick r:id="rId2">
                  <a:extLst>
                    <a:ext uri="{A12FA001-AC4F-418D-AE19-62706E023703}">
                      <ahyp:hlinkClr xmlns:ahyp="http://schemas.microsoft.com/office/drawing/2018/hyperlinkcolor" val="tx"/>
                    </a:ext>
                  </a:extLst>
                </a:hlinkClick>
              </a:rPr>
              <a:t>.</a:t>
            </a:r>
            <a:r>
              <a:rPr lang="en-US" u="sng" dirty="0" err="1">
                <a:hlinkClick r:id="rId2">
                  <a:extLst>
                    <a:ext uri="{A12FA001-AC4F-418D-AE19-62706E023703}">
                      <ahyp:hlinkClr xmlns:ahyp="http://schemas.microsoft.com/office/drawing/2018/hyperlinkcolor" val="tx"/>
                    </a:ext>
                  </a:extLst>
                </a:hlinkClick>
              </a:rPr>
              <a:t>edu</a:t>
            </a:r>
            <a:r>
              <a:rPr lang="el-GR" u="sng" dirty="0">
                <a:hlinkClick r:id="rId2">
                  <a:extLst>
                    <a:ext uri="{A12FA001-AC4F-418D-AE19-62706E023703}">
                      <ahyp:hlinkClr xmlns:ahyp="http://schemas.microsoft.com/office/drawing/2018/hyperlinkcolor" val="tx"/>
                    </a:ext>
                  </a:extLst>
                </a:hlinkClick>
              </a:rPr>
              <a:t>.</a:t>
            </a:r>
            <a:r>
              <a:rPr lang="en-US" u="sng" dirty="0">
                <a:hlinkClick r:id="rId2">
                  <a:extLst>
                    <a:ext uri="{A12FA001-AC4F-418D-AE19-62706E023703}">
                      <ahyp:hlinkClr xmlns:ahyp="http://schemas.microsoft.com/office/drawing/2018/hyperlinkcolor" val="tx"/>
                    </a:ext>
                  </a:extLst>
                </a:hlinkClick>
              </a:rPr>
              <a:t>gr</a:t>
            </a:r>
            <a:r>
              <a:rPr lang="el-GR" u="sng" dirty="0">
                <a:hlinkClick r:id="rId2">
                  <a:extLst>
                    <a:ext uri="{A12FA001-AC4F-418D-AE19-62706E023703}">
                      <ahyp:hlinkClr xmlns:ahyp="http://schemas.microsoft.com/office/drawing/2018/hyperlinkcolor" val="tx"/>
                    </a:ext>
                  </a:extLst>
                </a:hlinkClick>
              </a:rPr>
              <a:t>/</a:t>
            </a:r>
            <a:r>
              <a:rPr lang="en-US" u="sng" dirty="0">
                <a:hlinkClick r:id="rId2">
                  <a:extLst>
                    <a:ext uri="{A12FA001-AC4F-418D-AE19-62706E023703}">
                      <ahyp:hlinkClr xmlns:ahyp="http://schemas.microsoft.com/office/drawing/2018/hyperlinkcolor" val="tx"/>
                    </a:ext>
                  </a:extLst>
                </a:hlinkClick>
              </a:rPr>
              <a:t>v</a:t>
            </a:r>
            <a:r>
              <a:rPr lang="el-GR" u="sng" dirty="0">
                <a:hlinkClick r:id="rId2">
                  <a:extLst>
                    <a:ext uri="{A12FA001-AC4F-418D-AE19-62706E023703}">
                      <ahyp:hlinkClr xmlns:ahyp="http://schemas.microsoft.com/office/drawing/2018/hyperlinkcolor" val="tx"/>
                    </a:ext>
                  </a:extLst>
                </a:hlinkClick>
              </a:rPr>
              <a:t>/</a:t>
            </a:r>
            <a:r>
              <a:rPr lang="en-US" u="sng" dirty="0">
                <a:hlinkClick r:id="rId2">
                  <a:extLst>
                    <a:ext uri="{A12FA001-AC4F-418D-AE19-62706E023703}">
                      <ahyp:hlinkClr xmlns:ahyp="http://schemas.microsoft.com/office/drawing/2018/hyperlinkcolor" val="tx"/>
                    </a:ext>
                  </a:extLst>
                </a:hlinkClick>
              </a:rPr>
              <a:t>item</a:t>
            </a:r>
            <a:r>
              <a:rPr lang="el-GR" u="sng" dirty="0">
                <a:hlinkClick r:id="rId2">
                  <a:extLst>
                    <a:ext uri="{A12FA001-AC4F-418D-AE19-62706E023703}">
                      <ahyp:hlinkClr xmlns:ahyp="http://schemas.microsoft.com/office/drawing/2018/hyperlinkcolor" val="tx"/>
                    </a:ext>
                  </a:extLst>
                </a:hlinkClick>
              </a:rPr>
              <a:t>/</a:t>
            </a:r>
            <a:r>
              <a:rPr lang="en-US" u="sng" dirty="0" err="1">
                <a:hlinkClick r:id="rId2">
                  <a:extLst>
                    <a:ext uri="{A12FA001-AC4F-418D-AE19-62706E023703}">
                      <ahyp:hlinkClr xmlns:ahyp="http://schemas.microsoft.com/office/drawing/2018/hyperlinkcolor" val="tx"/>
                    </a:ext>
                  </a:extLst>
                </a:hlinkClick>
              </a:rPr>
              <a:t>edusoft</a:t>
            </a:r>
            <a:r>
              <a:rPr lang="el-GR" u="sng" dirty="0">
                <a:hlinkClick r:id="rId2">
                  <a:extLst>
                    <a:ext uri="{A12FA001-AC4F-418D-AE19-62706E023703}">
                      <ahyp:hlinkClr xmlns:ahyp="http://schemas.microsoft.com/office/drawing/2018/hyperlinkcolor" val="tx"/>
                    </a:ext>
                  </a:extLst>
                </a:hlinkClick>
              </a:rPr>
              <a:t>/8531/263</a:t>
            </a:r>
            <a:r>
              <a:rPr lang="en-US" sz="2200" dirty="0">
                <a:ea typeface="Cambria" panose="02040503050406030204" pitchFamily="18" charset="0"/>
              </a:rPr>
              <a:t>) </a:t>
            </a:r>
            <a:endParaRPr lang="el-GR" sz="2200" dirty="0">
              <a:ea typeface="Cambria" panose="02040503050406030204" pitchFamily="18" charset="0"/>
            </a:endParaRPr>
          </a:p>
          <a:p>
            <a:r>
              <a:rPr lang="en-US" sz="2200" dirty="0">
                <a:latin typeface="Cambria" panose="02040503050406030204" pitchFamily="18" charset="0"/>
                <a:ea typeface="Cambria" panose="02040503050406030204" pitchFamily="18" charset="0"/>
              </a:rPr>
              <a:t>Campbell, NA and Reece, JB: Biology, 6th edition, Pearson, 2002</a:t>
            </a:r>
          </a:p>
          <a:p>
            <a:r>
              <a:rPr lang="en-US" sz="2200" dirty="0">
                <a:latin typeface="Cambria" panose="02040503050406030204" pitchFamily="18" charset="0"/>
                <a:ea typeface="Cambria" panose="02040503050406030204" pitchFamily="18" charset="0"/>
              </a:rPr>
              <a:t>www.scienceinschool.org/sites/default/files/teaserPdf/issue27_hearts.pdf: Hui, E and Taplin, A. (2013) From the bottom of our hearts: a hands-on demonstration of the mammalian heartbeat, Science in School, Issue 27, 20-25</a:t>
            </a:r>
          </a:p>
          <a:p>
            <a:r>
              <a:rPr lang="en-US" sz="2200" dirty="0">
                <a:latin typeface="Cambria" panose="02040503050406030204" pitchFamily="18" charset="0"/>
                <a:ea typeface="Cambria" panose="02040503050406030204" pitchFamily="18" charset="0"/>
                <a:hlinkClick r:id="rId3"/>
              </a:rPr>
              <a:t>http://www.pbslearningmedia.org/resource/9d6854af-12ef-4b20-bcac-0c769c6f9337/detailed-sheep-heart-dissection-video-part-ii/</a:t>
            </a:r>
            <a:r>
              <a:rPr lang="en-US" sz="2200" dirty="0">
                <a:latin typeface="Cambria" panose="02040503050406030204" pitchFamily="18" charset="0"/>
                <a:ea typeface="Cambria" panose="02040503050406030204" pitchFamily="18" charset="0"/>
              </a:rPr>
              <a:t>  </a:t>
            </a:r>
            <a:r>
              <a:rPr lang="el-GR" sz="2200" dirty="0">
                <a:latin typeface="Cambria" panose="02040503050406030204" pitchFamily="18" charset="0"/>
                <a:ea typeface="Cambria" panose="02040503050406030204" pitchFamily="18" charset="0"/>
              </a:rPr>
              <a:t>Βίντεο ανατομίας καρδιάς </a:t>
            </a:r>
          </a:p>
          <a:p>
            <a:r>
              <a:rPr lang="en-US" sz="2200" dirty="0">
                <a:latin typeface="Cambria" panose="02040503050406030204" pitchFamily="18" charset="0"/>
                <a:ea typeface="Cambria" panose="02040503050406030204" pitchFamily="18" charset="0"/>
                <a:hlinkClick r:id="rId4"/>
              </a:rPr>
              <a:t>https://www.biologycorner.com/worksheets/heart_dissection.html</a:t>
            </a:r>
            <a:r>
              <a:rPr lang="en-US" sz="2200" dirty="0">
                <a:latin typeface="Cambria" panose="02040503050406030204" pitchFamily="18" charset="0"/>
                <a:ea typeface="Cambria" panose="02040503050406030204" pitchFamily="18" charset="0"/>
              </a:rPr>
              <a:t>, </a:t>
            </a:r>
            <a:r>
              <a:rPr lang="el-GR" sz="2200" dirty="0">
                <a:latin typeface="Cambria" panose="02040503050406030204" pitchFamily="18" charset="0"/>
                <a:ea typeface="Cambria" panose="02040503050406030204" pitchFamily="18" charset="0"/>
              </a:rPr>
              <a:t>Ανατομία καρδιάς </a:t>
            </a:r>
          </a:p>
          <a:p>
            <a:r>
              <a:rPr lang="en-US" sz="2200" dirty="0">
                <a:latin typeface="Cambria" panose="02040503050406030204" pitchFamily="18" charset="0"/>
                <a:ea typeface="Cambria" panose="02040503050406030204" pitchFamily="18" charset="0"/>
                <a:hlinkClick r:id="rId5"/>
              </a:rPr>
              <a:t>http://www.fondation-lamap.org/fr/node/20195</a:t>
            </a:r>
            <a:r>
              <a:rPr lang="en-US" sz="2200" dirty="0">
                <a:latin typeface="Cambria" panose="02040503050406030204" pitchFamily="18" charset="0"/>
                <a:ea typeface="Cambria" panose="02040503050406030204" pitchFamily="18" charset="0"/>
              </a:rPr>
              <a:t>,   </a:t>
            </a:r>
            <a:r>
              <a:rPr lang="el-GR" sz="2200" dirty="0">
                <a:latin typeface="Cambria" panose="02040503050406030204" pitchFamily="18" charset="0"/>
                <a:ea typeface="Cambria" panose="02040503050406030204" pitchFamily="18" charset="0"/>
              </a:rPr>
              <a:t>Σημειώσεις ανατομίας καρδιάς στα γερμανικά </a:t>
            </a:r>
          </a:p>
          <a:p>
            <a:r>
              <a:rPr lang="en-US" sz="2200" dirty="0">
                <a:latin typeface="Cambria" panose="02040503050406030204" pitchFamily="18" charset="0"/>
                <a:ea typeface="Cambria" panose="02040503050406030204" pitchFamily="18" charset="0"/>
                <a:hlinkClick r:id="rId6"/>
              </a:rPr>
              <a:t>https://www.hybridmedicalanimation.com/work/animation/beating-heart-with-blood-flow/</a:t>
            </a:r>
            <a:r>
              <a:rPr lang="en-US" sz="2200" dirty="0">
                <a:latin typeface="Cambria" panose="02040503050406030204" pitchFamily="18" charset="0"/>
                <a:ea typeface="Cambria" panose="02040503050406030204" pitchFamily="18" charset="0"/>
              </a:rPr>
              <a:t>,  </a:t>
            </a:r>
            <a:r>
              <a:rPr lang="el-GR" sz="2200" dirty="0">
                <a:latin typeface="Cambria" panose="02040503050406030204" pitchFamily="18" charset="0"/>
                <a:ea typeface="Cambria" panose="02040503050406030204" pitchFamily="18" charset="0"/>
              </a:rPr>
              <a:t>Παλλόμενη καρδιά με αιματική ροή </a:t>
            </a:r>
          </a:p>
          <a:p>
            <a:r>
              <a:rPr lang="en-US" sz="2200" dirty="0">
                <a:latin typeface="Cambria" panose="02040503050406030204" pitchFamily="18" charset="0"/>
                <a:ea typeface="Cambria" panose="02040503050406030204" pitchFamily="18" charset="0"/>
                <a:hlinkClick r:id="rId7"/>
              </a:rPr>
              <a:t>https://learning-center.homesciencetools.com/article/heart-dissection-project/</a:t>
            </a:r>
            <a:r>
              <a:rPr lang="en-US" sz="2200" dirty="0">
                <a:latin typeface="Cambria" panose="02040503050406030204" pitchFamily="18" charset="0"/>
                <a:ea typeface="Cambria" panose="02040503050406030204" pitchFamily="18" charset="0"/>
              </a:rPr>
              <a:t>,  </a:t>
            </a:r>
            <a:r>
              <a:rPr lang="el-GR" sz="2200" dirty="0">
                <a:latin typeface="Cambria" panose="02040503050406030204" pitchFamily="18" charset="0"/>
                <a:ea typeface="Cambria" panose="02040503050406030204" pitchFamily="18" charset="0"/>
              </a:rPr>
              <a:t>Ανατομία καρδιάς </a:t>
            </a:r>
          </a:p>
          <a:p>
            <a:r>
              <a:rPr lang="en-US" sz="2200" dirty="0">
                <a:latin typeface="Cambria" panose="02040503050406030204" pitchFamily="18" charset="0"/>
                <a:ea typeface="Cambria" panose="02040503050406030204" pitchFamily="18" charset="0"/>
                <a:hlinkClick r:id="rId8"/>
              </a:rPr>
              <a:t>https://watchlearnlive.heart.org/CVML_Player.php?moduleSelect=hrtatk</a:t>
            </a:r>
            <a:r>
              <a:rPr lang="en-US" sz="2200" dirty="0">
                <a:latin typeface="Cambria" panose="02040503050406030204" pitchFamily="18" charset="0"/>
                <a:ea typeface="Cambria" panose="02040503050406030204" pitchFamily="18" charset="0"/>
              </a:rPr>
              <a:t>,  </a:t>
            </a:r>
            <a:r>
              <a:rPr lang="el-GR" sz="2200" dirty="0" err="1">
                <a:latin typeface="Cambria" panose="02040503050406030204" pitchFamily="18" charset="0"/>
                <a:ea typeface="Cambria" panose="02040503050406030204" pitchFamily="18" charset="0"/>
              </a:rPr>
              <a:t>Αθηρωματική</a:t>
            </a:r>
            <a:r>
              <a:rPr lang="el-GR" sz="2200" dirty="0">
                <a:latin typeface="Cambria" panose="02040503050406030204" pitchFamily="18" charset="0"/>
                <a:ea typeface="Cambria" panose="02040503050406030204" pitchFamily="18" charset="0"/>
              </a:rPr>
              <a:t> πλάκα και στεφανιαία κυκλοφορία</a:t>
            </a:r>
            <a:endParaRPr lang="en-US" sz="2200" dirty="0">
              <a:latin typeface="Cambria" panose="02040503050406030204" pitchFamily="18" charset="0"/>
              <a:ea typeface="Cambria" panose="02040503050406030204" pitchFamily="18" charset="0"/>
            </a:endParaRPr>
          </a:p>
          <a:p>
            <a:r>
              <a:rPr lang="el-GR" dirty="0"/>
              <a:t>Πρωτόκολλο εργαστηριακής άσκησης (και φύλλο εργασίας προς συμπλήρωση μαζί).</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a:t>ΣΥΝΤΟΜΗ ΠΕΡΙΓΡΑΦΗ</a:t>
            </a:r>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a:bodyPr>
          <a:lstStyle/>
          <a:p>
            <a:pPr lvl="2">
              <a:buFont typeface="Arial" pitchFamily="34" charset="0"/>
              <a:buChar char="•"/>
            </a:pPr>
            <a:r>
              <a:rPr lang="el-GR" dirty="0"/>
              <a:t>Ανατομία καρδιάς προβάτου </a:t>
            </a:r>
          </a:p>
          <a:p>
            <a:pPr lvl="2">
              <a:buFont typeface="Arial" pitchFamily="34" charset="0"/>
              <a:buChar char="•"/>
            </a:pPr>
            <a:r>
              <a:rPr lang="el-GR" dirty="0"/>
              <a:t>Συνδυασμός ψηφιακών πόρων και νωπού υλικού </a:t>
            </a:r>
          </a:p>
          <a:p>
            <a:pPr lvl="2">
              <a:buFont typeface="Arial" pitchFamily="34" charset="0"/>
              <a:buChar char="•"/>
            </a:pPr>
            <a:r>
              <a:rPr lang="el-GR" dirty="0"/>
              <a:t>Το βίωμα της παρατήρησης και του χειρισμού του νωπού ιστού είναι μια ιδιαίτερα έντονη εμπειρία </a:t>
            </a:r>
          </a:p>
          <a:p>
            <a:pPr lvl="2">
              <a:buFont typeface="Arial" pitchFamily="34" charset="0"/>
              <a:buChar char="•"/>
            </a:pPr>
            <a:r>
              <a:rPr lang="el-GR" dirty="0"/>
              <a:t>Οι μαθητές παραγάγουν δικό τους ψηφιακό υλικό, που μπορεί να χρησιμοποιηθεί από άλλα τμήματα σε περίπτωση που δεν είναι διαθέσιμο νωπό υλικό για πειραματισμό </a:t>
            </a:r>
          </a:p>
          <a:p>
            <a:pPr lvl="2">
              <a:buFont typeface="Arial" pitchFamily="34" charset="0"/>
              <a:buChar char="•"/>
            </a:pPr>
            <a:r>
              <a:rPr lang="el-GR" dirty="0"/>
              <a:t>Δυσφορία μικρής μερίδας μαθητών με τη θέα ή την οσμή νωπού υλικού που φέρει αίμα</a:t>
            </a:r>
          </a:p>
          <a:p>
            <a:pPr lvl="2">
              <a:buFont typeface="Arial" pitchFamily="34" charset="0"/>
              <a:buChar char="•"/>
            </a:pPr>
            <a:r>
              <a:rPr lang="el-GR" dirty="0"/>
              <a:t>Οι μαθητές εντυπωσιάζονται από τη δομή της καρδιάς και των αγγείων και από την ιδέα ότι κρατούν «αληθινή» καρδιά στα χέρια τους</a:t>
            </a:r>
          </a:p>
          <a:p>
            <a:pPr lvl="2">
              <a:buFont typeface="Arial" pitchFamily="34" charset="0"/>
              <a:buChar char="•"/>
            </a:pPr>
            <a:r>
              <a:rPr lang="el-GR" dirty="0"/>
              <a:t>Οι μαθητές επεξεργάζονται ψηφιακό υλικό και το συνθέτουν σε ταινία. </a:t>
            </a:r>
          </a:p>
          <a:p>
            <a:pPr lvl="3">
              <a:buNone/>
            </a:pPr>
            <a:endParaRPr lang="el-GR" dirty="0"/>
          </a:p>
        </p:txBody>
      </p:sp>
    </p:spTree>
    <p:extLst>
      <p:ext uri="{BB962C8B-B14F-4D97-AF65-F5344CB8AC3E}">
        <p14:creationId xmlns:p14="http://schemas.microsoft.com/office/powerpoint/2010/main" val="223353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ΣΧΕΔΙΑΣΜΟΣ ΤΗΣ ανοιχτησ εκπαιδευτικησ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a:t>ΣΤΟΙΧΕΙΑ ΣΧΕΔΙΑΣΜΟΥ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p:txBody>
          <a:bodyPr/>
          <a:lstStyle/>
          <a:p>
            <a:pPr lvl="1">
              <a:spcBef>
                <a:spcPts val="600"/>
              </a:spcBef>
            </a:pPr>
            <a:r>
              <a:rPr lang="el-GR" dirty="0"/>
              <a:t>Στόχος είναι η διδασκαλία του κυκλοφορικού συστήματος και συγκεκριμένα της ανατομίας της καρδιάς και των αγγείων. </a:t>
            </a:r>
          </a:p>
          <a:p>
            <a:pPr lvl="1">
              <a:spcBef>
                <a:spcPts val="600"/>
              </a:spcBef>
            </a:pPr>
            <a:r>
              <a:rPr lang="el-GR" dirty="0"/>
              <a:t>Συνδυασμός ψηφιακών πόρων και βιωματικού εργαστηρίου </a:t>
            </a:r>
          </a:p>
          <a:p>
            <a:pPr lvl="1">
              <a:spcBef>
                <a:spcPts val="600"/>
              </a:spcBef>
            </a:pPr>
            <a:r>
              <a:rPr lang="el-GR" dirty="0"/>
              <a:t>Ενεργός συμμετοχή των μαθητών σε βιωματικές δραστηριότητες (</a:t>
            </a:r>
            <a:r>
              <a:rPr lang="en-US" dirty="0"/>
              <a:t>“hands on activities” </a:t>
            </a:r>
            <a:r>
              <a:rPr lang="el-GR" dirty="0"/>
              <a:t>ή </a:t>
            </a:r>
            <a:r>
              <a:rPr lang="en-US" dirty="0"/>
              <a:t>“learning by doing)</a:t>
            </a:r>
            <a:r>
              <a:rPr lang="el-GR" dirty="0"/>
              <a:t>, όπως η παρατήρηση, η καταγραφή, ο σχεδιασμός και η εκτέλεση πειράματος. Το βίωμα «χτίζει» πάνω στην </a:t>
            </a:r>
            <a:r>
              <a:rPr lang="el-GR" dirty="0" err="1"/>
              <a:t>προϋπάρχουσα</a:t>
            </a:r>
            <a:r>
              <a:rPr lang="el-GR" dirty="0"/>
              <a:t> διδασκαλία που στηρίχθηκε σε ψηφιακούς πόρους.</a:t>
            </a:r>
          </a:p>
          <a:p>
            <a:pPr lvl="1">
              <a:spcBef>
                <a:spcPts val="600"/>
              </a:spcBef>
            </a:pPr>
            <a:r>
              <a:rPr lang="el-GR" dirty="0"/>
              <a:t>Οι μαθητές παραγάγουν δικό τους ψηφιακό υλικό. </a:t>
            </a:r>
          </a:p>
          <a:p>
            <a:pPr>
              <a:spcBef>
                <a:spcPts val="600"/>
              </a:spcBef>
              <a:buFont typeface="Wingdings" pitchFamily="2" charset="2"/>
              <a:buChar char="§"/>
            </a:pPr>
            <a:endParaRPr lang="el-GR" dirty="0"/>
          </a:p>
        </p:txBody>
      </p:sp>
    </p:spTree>
    <p:extLst>
      <p:ext uri="{BB962C8B-B14F-4D97-AF65-F5344CB8AC3E}">
        <p14:creationId xmlns:p14="http://schemas.microsoft.com/office/powerpoint/2010/main" val="327443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6" name="Content Placeholder 5"/>
          <p:cNvSpPr>
            <a:spLocks noGrp="1"/>
          </p:cNvSpPr>
          <p:nvPr>
            <p:ph sz="half" idx="2"/>
          </p:nvPr>
        </p:nvSpPr>
        <p:spPr>
          <a:xfrm>
            <a:off x="500063" y="481013"/>
            <a:ext cx="8027229" cy="4129087"/>
          </a:xfrm>
        </p:spPr>
        <p:txBody>
          <a:bodyPr>
            <a:noAutofit/>
          </a:bodyPr>
          <a:lstStyle/>
          <a:p>
            <a:r>
              <a:rPr lang="el-GR" sz="1200" b="1" dirty="0"/>
              <a:t>Διδακτικοί στόχοι</a:t>
            </a:r>
          </a:p>
          <a:p>
            <a:pPr lvl="1">
              <a:spcBef>
                <a:spcPts val="600"/>
              </a:spcBef>
            </a:pPr>
            <a:r>
              <a:rPr lang="el-GR" sz="1400" dirty="0"/>
              <a:t>Στόχοι σχετικοί με το γνωστικό αντικείμενο:</a:t>
            </a:r>
          </a:p>
          <a:p>
            <a:r>
              <a:rPr lang="el-GR" sz="1000" dirty="0"/>
              <a:t>Να αναγνωρίζουν τη δομή και τον ρόλο της καρδιάς, των αγγείων και των βαλβίδων της καρδιάς.</a:t>
            </a:r>
          </a:p>
          <a:p>
            <a:r>
              <a:rPr lang="el-GR" sz="1000" dirty="0"/>
              <a:t>Να  συγκρίνουν δομές και να συσχετίζουν τις έννοιες « δομή και λειτουργία». </a:t>
            </a:r>
          </a:p>
          <a:p>
            <a:r>
              <a:rPr lang="el-GR" sz="1000" dirty="0"/>
              <a:t>Να αιτιολογούν για το είδος του αγγείου σύμφωνα με τη δομή του.</a:t>
            </a:r>
          </a:p>
          <a:p>
            <a:pPr lvl="1">
              <a:spcBef>
                <a:spcPts val="600"/>
              </a:spcBef>
              <a:buClr>
                <a:srgbClr val="F96A1B"/>
              </a:buClr>
            </a:pPr>
            <a:r>
              <a:rPr lang="el-GR" sz="1400" dirty="0">
                <a:solidFill>
                  <a:srgbClr val="000000"/>
                </a:solidFill>
              </a:rPr>
              <a:t>Στόχοι σχετικοί με δεξιότητες που αφορούν στο γνωστικό αντικείμενο: </a:t>
            </a:r>
          </a:p>
          <a:p>
            <a:r>
              <a:rPr lang="el-GR" sz="1000" dirty="0"/>
              <a:t>Να εμπλέκονται ενεργά στη πειραματική διαδικασία.</a:t>
            </a:r>
          </a:p>
          <a:p>
            <a:r>
              <a:rPr lang="el-GR" sz="1000" dirty="0"/>
              <a:t>Να εξασκούν δεξιότητες παρατήρησης.</a:t>
            </a:r>
          </a:p>
          <a:p>
            <a:r>
              <a:rPr lang="el-GR" sz="1000" dirty="0"/>
              <a:t>Να γνωρίσουν τη φύση της επιστημονικής μεθοδολογίας και την ανάγκη χρήσης μοντέλων ή πειραματόζωων στη μελέτη των βιολογικών δομών και φαινομένων.</a:t>
            </a:r>
          </a:p>
          <a:p>
            <a:r>
              <a:rPr lang="el-GR" sz="1000" dirty="0"/>
              <a:t>Να αναγνωρίζουν τη συσχέτιση του τρόπου ζωής και της υγείας του καρδιαγγειακού συστήματος. </a:t>
            </a:r>
          </a:p>
          <a:p>
            <a:pPr lvl="1">
              <a:spcBef>
                <a:spcPts val="600"/>
              </a:spcBef>
            </a:pPr>
            <a:r>
              <a:rPr lang="el-GR" sz="1400" dirty="0"/>
              <a:t>Στόχοι σχετικοί με τη χρήση της τεχνολογίας:</a:t>
            </a:r>
          </a:p>
          <a:p>
            <a:pPr marL="0" lvl="1" indent="0">
              <a:spcBef>
                <a:spcPts val="600"/>
              </a:spcBef>
              <a:buNone/>
            </a:pPr>
            <a:r>
              <a:rPr lang="el-GR" sz="1000" dirty="0"/>
              <a:t>Να παραγάγουν από κοινού ένα δικό τους ψηφιακό έργο.</a:t>
            </a:r>
          </a:p>
          <a:p>
            <a:pPr lvl="1">
              <a:spcBef>
                <a:spcPts val="600"/>
              </a:spcBef>
            </a:pPr>
            <a:r>
              <a:rPr lang="el-GR" sz="1400" dirty="0"/>
              <a:t>Στόχοι σχετικοί με τις κοινωνικές δεξιότητες </a:t>
            </a:r>
          </a:p>
          <a:p>
            <a:pPr marL="0" lvl="1" indent="0">
              <a:spcBef>
                <a:spcPts val="600"/>
              </a:spcBef>
              <a:buNone/>
            </a:pPr>
            <a:r>
              <a:rPr lang="el-GR" sz="1000" dirty="0"/>
              <a:t>Ως μέλη της ομάδας να μοιράζονται τις δραστηριότητες, να συζητούν και να συναποφασίζουν για κρίσιμες αποφάσεις για την πορεία της εργαστηριακής δράσης, όπως τον «σωστό» προσανατολισμό της καρδιάς, τη «σωστή» τομή, ή τη σύνθεση του ψηφιακού υλικού.</a:t>
            </a:r>
          </a:p>
          <a:p>
            <a:r>
              <a:rPr lang="el-GR" sz="1000" dirty="0"/>
              <a:t>Να διαχειριστούν το χρόνο τους και τους πόρους που έχουν στη διάθεσή τους (νωπό υλικό) αποτελεσματικά. </a:t>
            </a:r>
          </a:p>
          <a:p>
            <a:endParaRPr lang="el-GR" sz="1200" b="1" dirty="0"/>
          </a:p>
        </p:txBody>
      </p:sp>
    </p:spTree>
    <p:extLst>
      <p:ext uri="{BB962C8B-B14F-4D97-AF65-F5344CB8AC3E}">
        <p14:creationId xmlns:p14="http://schemas.microsoft.com/office/powerpoint/2010/main" val="97842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ΠΡΑΓΜΑΤΟΠΟΙΗΣΗ ΤΗΣ ανοιχτησ εκπαιδευτικησ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a:t>ΣΤΟΙΧΕΙΑ ΠΡΑΓΜΑΤΟΠΟΙΗΣΗΣ </a:t>
            </a:r>
            <a:br>
              <a:rPr lang="el-GR" sz="2400" cap="none" dirty="0"/>
            </a:br>
            <a:r>
              <a:rPr lang="el-GR" sz="2400" dirty="0"/>
              <a:t>ΤΗΣ ανοιχτησ εκπαιδευτικησ </a:t>
            </a:r>
            <a:r>
              <a:rPr lang="el-GR" sz="2400" cap="none" dirty="0"/>
              <a:t>ΠΡΑΚΤΙΚΗΣ</a:t>
            </a:r>
            <a:r>
              <a:rPr lang="el-GR" sz="2400" dirty="0"/>
              <a:t>   </a:t>
            </a:r>
          </a:p>
        </p:txBody>
      </p:sp>
      <p:sp>
        <p:nvSpPr>
          <p:cNvPr id="6" name="Content Placeholder 5"/>
          <p:cNvSpPr>
            <a:spLocks noGrp="1"/>
          </p:cNvSpPr>
          <p:nvPr>
            <p:ph sz="half" idx="2"/>
          </p:nvPr>
        </p:nvSpPr>
        <p:spPr/>
        <p:txBody>
          <a:bodyPr>
            <a:normAutofit fontScale="92500"/>
          </a:bodyPr>
          <a:lstStyle/>
          <a:p>
            <a:r>
              <a:rPr lang="el-GR" b="1" dirty="0"/>
              <a:t>Περιβάλλον – Πλαίσιο</a:t>
            </a:r>
          </a:p>
          <a:p>
            <a:pPr lvl="1"/>
            <a:r>
              <a:rPr lang="el-GR" dirty="0"/>
              <a:t>Η πρακτική έλαβε χώρα στο πλαίσιο του Ομίλου Βιολογίας Γυμνασίου και στην Α΄ τάξη Λυκείου στο πλαίσιο του μαθήματος Βιολογίας Α΄ Λυκείου. </a:t>
            </a:r>
          </a:p>
          <a:p>
            <a:pPr lvl="1"/>
            <a:r>
              <a:rPr lang="el-GR" dirty="0"/>
              <a:t>Η πρακτική αφορά το αναλυτικό πρόγραμμα σπουδών της Βιολογίας Α’ Γυμνασίου: «Κεφ3: Μεταφορά και αποβολή ουσιών» και της Βιολογίας Α’ Λυκείου: «Κεφ.3: Κυκλοφορικό Σύστημα». </a:t>
            </a:r>
            <a:endParaRPr lang="el-GR" b="0" dirty="0"/>
          </a:p>
          <a:p>
            <a:endParaRPr lang="el-GR" dirty="0"/>
          </a:p>
          <a:p>
            <a:endParaRPr lang="el-GR" dirty="0"/>
          </a:p>
        </p:txBody>
      </p:sp>
      <p:sp>
        <p:nvSpPr>
          <p:cNvPr id="7" name="Content Placeholder 6"/>
          <p:cNvSpPr>
            <a:spLocks noGrp="1"/>
          </p:cNvSpPr>
          <p:nvPr>
            <p:ph sz="quarter" idx="4"/>
          </p:nvPr>
        </p:nvSpPr>
        <p:spPr/>
        <p:txBody>
          <a:bodyPr>
            <a:normAutofit/>
          </a:bodyPr>
          <a:lstStyle/>
          <a:p>
            <a:pPr marL="342900" lvl="1" indent="-342900">
              <a:spcBef>
                <a:spcPts val="800"/>
              </a:spcBef>
              <a:buNone/>
            </a:pPr>
            <a:r>
              <a:rPr lang="el-GR" sz="2200" b="1" dirty="0"/>
              <a:t>Ηλικιακή ομάδα</a:t>
            </a:r>
          </a:p>
          <a:p>
            <a:pPr lvl="1"/>
            <a:r>
              <a:rPr lang="el-GR" dirty="0"/>
              <a:t>16 χρονών (Α΄ Λυκείου)</a:t>
            </a:r>
          </a:p>
          <a:p>
            <a:pPr lvl="1"/>
            <a:r>
              <a:rPr lang="el-GR" dirty="0"/>
              <a:t>11 κορίτσια/11 αγόρια</a:t>
            </a:r>
          </a:p>
          <a:p>
            <a:pPr lvl="1"/>
            <a:endParaRPr lang="el-GR" dirty="0"/>
          </a:p>
          <a:p>
            <a:pPr lvl="1"/>
            <a:r>
              <a:rPr lang="el-GR" dirty="0"/>
              <a:t>13-15 χρονών/Όμιλος βιολογίας </a:t>
            </a:r>
          </a:p>
          <a:p>
            <a:pPr lvl="1"/>
            <a:r>
              <a:rPr lang="el-GR" dirty="0"/>
              <a:t>15 κορίτσια/6 αγόρια</a:t>
            </a:r>
          </a:p>
          <a:p>
            <a:pPr lvl="1"/>
            <a:endParaRPr lang="el-GR" dirty="0"/>
          </a:p>
          <a:p>
            <a:pPr lvl="1"/>
            <a:r>
              <a:rPr lang="el-GR" dirty="0"/>
              <a:t>Έλληνες μαθητές </a:t>
            </a:r>
          </a:p>
          <a:p>
            <a:pPr lvl="1"/>
            <a:r>
              <a:rPr lang="el-GR" dirty="0"/>
              <a:t>Αστική περιοχή </a:t>
            </a:r>
          </a:p>
        </p:txBody>
      </p:sp>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dirty="0"/>
          </a:p>
        </p:txBody>
      </p:sp>
    </p:spTree>
    <p:extLst>
      <p:ext uri="{BB962C8B-B14F-4D97-AF65-F5344CB8AC3E}">
        <p14:creationId xmlns:p14="http://schemas.microsoft.com/office/powerpoint/2010/main" val="129802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fontScale="55000" lnSpcReduction="20000"/>
          </a:bodyPr>
          <a:lstStyle/>
          <a:p>
            <a:pPr>
              <a:spcBef>
                <a:spcPts val="600"/>
              </a:spcBef>
            </a:pPr>
            <a:r>
              <a:rPr lang="el-GR" sz="3800" b="1" dirty="0"/>
              <a:t>Πρότερες γνώσεις</a:t>
            </a:r>
          </a:p>
          <a:p>
            <a:pPr lvl="1">
              <a:spcBef>
                <a:spcPts val="600"/>
              </a:spcBef>
              <a:buFont typeface="Arial" pitchFamily="34" charset="0"/>
              <a:buChar char="•"/>
            </a:pPr>
            <a:r>
              <a:rPr lang="el-GR" sz="2500" dirty="0"/>
              <a:t>Πρότερες γνώσεις που ανακαλούνται είναι η δομή του κυττάρου και τα επίπεδα οργάνωσης ενός ζωικού οργανισμού (</a:t>
            </a:r>
            <a:r>
              <a:rPr lang="el-GR" sz="2500" dirty="0" err="1"/>
              <a:t>κύτταρο</a:t>
            </a:r>
            <a:r>
              <a:rPr lang="el-GR" sz="2500" dirty="0" err="1">
                <a:sym typeface="Symbol" panose="05050102010706020507" pitchFamily="18" charset="2"/>
              </a:rPr>
              <a:t></a:t>
            </a:r>
            <a:r>
              <a:rPr lang="el-GR" sz="2500" dirty="0" err="1"/>
              <a:t>ιστός</a:t>
            </a:r>
            <a:r>
              <a:rPr lang="el-GR" sz="2500" dirty="0" err="1">
                <a:sym typeface="Symbol" panose="05050102010706020507" pitchFamily="18" charset="2"/>
              </a:rPr>
              <a:t></a:t>
            </a:r>
            <a:r>
              <a:rPr lang="el-GR" sz="2500" dirty="0" err="1"/>
              <a:t>όργανο</a:t>
            </a:r>
            <a:r>
              <a:rPr lang="el-GR" sz="2500" dirty="0" err="1">
                <a:sym typeface="Symbol" panose="05050102010706020507" pitchFamily="18" charset="2"/>
              </a:rPr>
              <a:t></a:t>
            </a:r>
            <a:r>
              <a:rPr lang="el-GR" sz="2500" dirty="0" err="1"/>
              <a:t>σύστημα</a:t>
            </a:r>
            <a:r>
              <a:rPr lang="el-GR" sz="2500" dirty="0"/>
              <a:t> </a:t>
            </a:r>
            <a:r>
              <a:rPr lang="el-GR" sz="2500" dirty="0" err="1"/>
              <a:t>οργάνων</a:t>
            </a:r>
            <a:r>
              <a:rPr lang="el-GR" sz="2500" dirty="0" err="1">
                <a:sym typeface="Symbol" panose="05050102010706020507" pitchFamily="18" charset="2"/>
              </a:rPr>
              <a:t></a:t>
            </a:r>
            <a:r>
              <a:rPr lang="el-GR" sz="2500" dirty="0" err="1"/>
              <a:t>οργανισμός</a:t>
            </a:r>
            <a:r>
              <a:rPr lang="el-GR" sz="2500" dirty="0"/>
              <a:t>). </a:t>
            </a:r>
          </a:p>
          <a:p>
            <a:pPr lvl="1">
              <a:spcBef>
                <a:spcPts val="600"/>
              </a:spcBef>
              <a:buFont typeface="Arial" pitchFamily="34" charset="0"/>
              <a:buChar char="•"/>
            </a:pPr>
            <a:r>
              <a:rPr lang="el-GR" sz="2500" dirty="0"/>
              <a:t>Εάν υπάρχει η δυνατότητα επίδειξης πλαστικού μοντέλου καρδιάς στους μαθητές, θα τους βοηθήσει να εξοικειωθούν ακόμα περισσότερο με το όργανο και άρα να είναι καλύτερα προετοιμασμένοι για το βιωματικό εργαστήριο. </a:t>
            </a:r>
          </a:p>
          <a:p>
            <a:pPr lvl="1">
              <a:spcBef>
                <a:spcPts val="600"/>
              </a:spcBef>
              <a:buFont typeface="Arial" pitchFamily="34" charset="0"/>
              <a:buChar char="•"/>
            </a:pPr>
            <a:r>
              <a:rPr lang="el-GR" sz="2500" dirty="0"/>
              <a:t> Στο πλαίσιο της διδασκαλίας της ενότητας γίνεται προετοιμασία των μαθητών για το εργαστήριο με τη χρήση αντίστοιχων ψηφιακών πόρων από το </a:t>
            </a:r>
            <a:r>
              <a:rPr lang="el-GR" sz="2500" dirty="0" err="1"/>
              <a:t>φωτόδεντρο</a:t>
            </a:r>
            <a:r>
              <a:rPr lang="el-GR" sz="2500" dirty="0"/>
              <a:t> και τη συμπλήρωση αντίστοιχου φύλλου εργασίας. </a:t>
            </a:r>
          </a:p>
        </p:txBody>
      </p:sp>
      <p:sp>
        <p:nvSpPr>
          <p:cNvPr id="10" name="Content Placeholder 9"/>
          <p:cNvSpPr>
            <a:spLocks noGrp="1"/>
          </p:cNvSpPr>
          <p:nvPr>
            <p:ph sz="quarter" idx="4"/>
          </p:nvPr>
        </p:nvSpPr>
        <p:spPr/>
        <p:txBody>
          <a:bodyPr/>
          <a:lstStyle/>
          <a:p>
            <a:r>
              <a:rPr lang="el-GR" b="1" dirty="0"/>
              <a:t>Διάρκεια εφαρμογής</a:t>
            </a:r>
          </a:p>
          <a:p>
            <a:pPr lvl="1">
              <a:spcBef>
                <a:spcPts val="600"/>
              </a:spcBef>
              <a:buFont typeface="Arial" pitchFamily="34" charset="0"/>
              <a:buChar char="•"/>
            </a:pPr>
            <a:r>
              <a:rPr lang="el-GR" dirty="0"/>
              <a:t>Η διάρκεια της πρακτικής απαιτεί 3 ώρες (1 ώρα διδασκαλία στην τάξη και 2 συνεχόμενες διδακτικές ώρες στο εργαστήριο). </a:t>
            </a:r>
          </a:p>
        </p:txBody>
      </p:sp>
      <p:sp>
        <p:nvSpPr>
          <p:cNvPr id="5" name="Slide Number Placeholder 4"/>
          <p:cNvSpPr>
            <a:spLocks noGrp="1"/>
          </p:cNvSpPr>
          <p:nvPr>
            <p:ph type="sldNum" sz="quarter" idx="12"/>
          </p:nvPr>
        </p:nvSpPr>
        <p:spPr/>
        <p:txBody>
          <a:bodyPr/>
          <a:lstStyle/>
          <a:p>
            <a:fld id="{2754ED01-E2A0-4C1E-8E21-014B99041579}" type="slidenum">
              <a:rPr lang="en-US" smtClean="0"/>
              <a:pPr/>
              <a:t>8</a:t>
            </a:fld>
            <a:endParaRPr lang="en-US" dirty="0"/>
          </a:p>
        </p:txBody>
      </p:sp>
    </p:spTree>
    <p:extLst>
      <p:ext uri="{BB962C8B-B14F-4D97-AF65-F5344CB8AC3E}">
        <p14:creationId xmlns:p14="http://schemas.microsoft.com/office/powerpoint/2010/main" val="1309292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a:t>ΑΝΑΛΥΤΙΚΗ ΠΕΡΙΓΡΑΦΗ </a:t>
            </a:r>
            <a:br>
              <a:rPr lang="el-GR" sz="2400" dirty="0"/>
            </a:br>
            <a:r>
              <a:rPr lang="el-GR" sz="2400" dirty="0"/>
              <a:t>ΤΗΣ ανοιχτησ εκπαιδευτικησ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sp>
        <p:nvSpPr>
          <p:cNvPr id="7" name="Content Placeholder 6"/>
          <p:cNvSpPr>
            <a:spLocks noGrp="1"/>
          </p:cNvSpPr>
          <p:nvPr>
            <p:ph sz="half" idx="2"/>
          </p:nvPr>
        </p:nvSpPr>
        <p:spPr/>
        <p:txBody>
          <a:bodyPr>
            <a:normAutofit/>
          </a:bodyPr>
          <a:lstStyle/>
          <a:p>
            <a:r>
              <a:rPr lang="el-GR" b="1" dirty="0"/>
              <a:t>ΦΑΣΗ  1: Διδασκαλία της ενότητας «Κυκλοφορικό σύστημα» με ψηφιακούς πόρους</a:t>
            </a:r>
          </a:p>
          <a:p>
            <a:pPr lvl="1">
              <a:buFont typeface="Arial" pitchFamily="34" charset="0"/>
              <a:buChar char="•"/>
            </a:pPr>
            <a:r>
              <a:rPr lang="el-GR" sz="2400" dirty="0"/>
              <a:t>Διάρκεια:  1 διδακτική ώρα</a:t>
            </a:r>
          </a:p>
          <a:p>
            <a:pPr lvl="1">
              <a:buFont typeface="Arial" pitchFamily="34" charset="0"/>
              <a:buChar char="•"/>
            </a:pPr>
            <a:r>
              <a:rPr lang="el-GR" sz="2400" dirty="0"/>
              <a:t>Είδος δραστηριότητας: παρουσίαση </a:t>
            </a:r>
          </a:p>
          <a:p>
            <a:pPr lvl="1">
              <a:buFont typeface="Arial" pitchFamily="34" charset="0"/>
              <a:buChar char="•"/>
            </a:pPr>
            <a:r>
              <a:rPr lang="el-GR" sz="2400" dirty="0"/>
              <a:t>Οργάνωση τάξης: μετωπικά </a:t>
            </a:r>
          </a:p>
          <a:p>
            <a:pPr lvl="1">
              <a:buFont typeface="Arial" pitchFamily="34" charset="0"/>
              <a:buChar char="•"/>
            </a:pPr>
            <a:r>
              <a:rPr lang="el-GR" sz="2400" dirty="0"/>
              <a:t>Ρόλος του διδάσκοντα: διδακτικός</a:t>
            </a:r>
          </a:p>
          <a:p>
            <a:pPr lvl="1">
              <a:buFont typeface="Arial" pitchFamily="34" charset="0"/>
              <a:buChar char="•"/>
            </a:pPr>
            <a:r>
              <a:rPr lang="el-GR" sz="2400" dirty="0"/>
              <a:t>Σύνδεση με τον διδακτικό στόχο: Να αναγνωρίζουν τη δομή και τη λειτουργία της καρδιάς και των αγγείων και να μπορούν να περιγράψουν τη μικρή και τη μεγάλη κυκλοφορία του αίματος. </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II-Open-Educational-Practices-ppt-Template-v2.0-Ianouarios-2018">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Template>
  <TotalTime>106</TotalTime>
  <Words>1617</Words>
  <Application>Microsoft Office PowerPoint</Application>
  <PresentationFormat>Προβολή στην οθόνη (4:3)</PresentationFormat>
  <Paragraphs>138</Paragraphs>
  <Slides>19</Slides>
  <Notes>3</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19</vt:i4>
      </vt:variant>
    </vt:vector>
  </HeadingPairs>
  <TitlesOfParts>
    <vt:vector size="28" baseType="lpstr">
      <vt:lpstr>Arial</vt:lpstr>
      <vt:lpstr>Calibri</vt:lpstr>
      <vt:lpstr>Cambria</vt:lpstr>
      <vt:lpstr>Franklin Gothic Book</vt:lpstr>
      <vt:lpstr>Perpetua</vt:lpstr>
      <vt:lpstr>Symbol</vt:lpstr>
      <vt:lpstr>Tunga</vt:lpstr>
      <vt:lpstr>Wingdings</vt:lpstr>
      <vt:lpstr>DS-II-Open-Educational-Practices-ppt-Template-v2.0-Ianouarios-2018</vt:lpstr>
      <vt:lpstr>Ανατομια καρδιασ προβατου</vt:lpstr>
      <vt:lpstr>ΣΥΝΤΟΜΗ ΠΕΡΙΓΡΑΦΗ</vt:lpstr>
      <vt:lpstr>ΣΧΕΔΙΑΣΜΟΣ ΤΗΣ ανοιχτησ εκπαιδευτικησ ΠΡΑΚΤΙΚΗΣ</vt:lpstr>
      <vt:lpstr>ΣΤΟΙΧΕΙΑ ΣΧΕΔΙΑΣΜΟΥ </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Παρουσίαση του PowerPoint</vt:lpstr>
      <vt:lpstr>Παρουσίαση του PowerPoint</vt:lpstr>
      <vt:lpstr>ΣΤΟΙΧΕΙΑ ΤΕΚΜΗΡΙΩΣΗΣ ΚΑΙ ΕΠΕΚΤΑΣΗΣ</vt:lpstr>
      <vt:lpstr> ΑΠΟΤΕΛΕΣΜΑΤΑ - ΑΝΤΙΚΤΥΠΟΣ </vt:lpstr>
      <vt:lpstr>ΑΠΡΟΣΜΕΝΑ ΓΕΓΟΝΟΤΑ </vt:lpstr>
      <vt:lpstr>ΕΚΠΑΙΔΕΥΤΙΚΗ ΤΕΧΝΙΚΗ  ΣΕ ΣΗΜΑΝΤΙΚΑ ΣΤΙΓΜΙΟΤΥΠΑ</vt:lpstr>
      <vt:lpstr>ΣΧΕΣΗ ΜΕ ΑΛΛΕΣ ΑΝΟΙΧΤΕΣ ΕΚΠΑΙΔΕΥΤΙΚΕΣ ΠΡΑΚΤΙΚΕΣ</vt:lpstr>
      <vt:lpstr> ΠΡΟΣΘΕΤΟ ΥΛΙΚΟ ΠΟΥ ΑΞΙΟΠΟΙΗΘΗΚΕ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ΕΚΠΑΙΔΕΥΤΙΚΗΣ ΠΡΑΚΤΙΚΗΣ</dc:title>
  <dc:creator>Teratech</dc:creator>
  <cp:lastModifiedBy>User</cp:lastModifiedBy>
  <cp:revision>45</cp:revision>
  <dcterms:created xsi:type="dcterms:W3CDTF">2018-05-18T22:21:03Z</dcterms:created>
  <dcterms:modified xsi:type="dcterms:W3CDTF">2018-10-30T19:54:35Z</dcterms:modified>
</cp:coreProperties>
</file>