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2"/>
  </p:notesMasterIdLst>
  <p:sldIdLst>
    <p:sldId id="256" r:id="rId2"/>
    <p:sldId id="258" r:id="rId3"/>
    <p:sldId id="262" r:id="rId4"/>
    <p:sldId id="271" r:id="rId5"/>
    <p:sldId id="272" r:id="rId6"/>
    <p:sldId id="277" r:id="rId7"/>
    <p:sldId id="278" r:id="rId8"/>
    <p:sldId id="279" r:id="rId9"/>
    <p:sldId id="263" r:id="rId10"/>
    <p:sldId id="257" r:id="rId11"/>
    <p:sldId id="273" r:id="rId12"/>
    <p:sldId id="260" r:id="rId13"/>
    <p:sldId id="266" r:id="rId14"/>
    <p:sldId id="274" r:id="rId15"/>
    <p:sldId id="281" r:id="rId16"/>
    <p:sldId id="285" r:id="rId17"/>
    <p:sldId id="286" r:id="rId18"/>
    <p:sldId id="284" r:id="rId19"/>
    <p:sldId id="282" r:id="rId20"/>
    <p:sldId id="283" r:id="rId21"/>
    <p:sldId id="287" r:id="rId22"/>
    <p:sldId id="288" r:id="rId23"/>
    <p:sldId id="289" r:id="rId24"/>
    <p:sldId id="261" r:id="rId25"/>
    <p:sldId id="265" r:id="rId26"/>
    <p:sldId id="268" r:id="rId27"/>
    <p:sldId id="269" r:id="rId28"/>
    <p:sldId id="276" r:id="rId29"/>
    <p:sldId id="275" r:id="rId30"/>
    <p:sldId id="270"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2" d="100"/>
          <a:sy n="72" d="100"/>
        </p:scale>
        <p:origin x="130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4C620C-B6CC-4658-91FE-310A84B647AB}" type="datetimeFigureOut">
              <a:rPr lang="en-US"/>
              <a:pPr/>
              <a:t>10/31/2018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B68F6E-CEE2-40FC-AC07-0866A62AFADE}" type="slidenum">
              <a:rPr lang="en-US"/>
              <a:pPr/>
              <a:t>‹#›</a:t>
            </a:fld>
            <a:endParaRPr lang="en-US" dirty="0"/>
          </a:p>
        </p:txBody>
      </p:sp>
    </p:spTree>
    <p:extLst>
      <p:ext uri="{BB962C8B-B14F-4D97-AF65-F5344CB8AC3E}">
        <p14:creationId xmlns:p14="http://schemas.microsoft.com/office/powerpoint/2010/main" val="1710717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1</a:t>
            </a:fld>
            <a:endParaRPr lang="en-US" dirty="0"/>
          </a:p>
        </p:txBody>
      </p:sp>
    </p:spTree>
    <p:extLst>
      <p:ext uri="{BB962C8B-B14F-4D97-AF65-F5344CB8AC3E}">
        <p14:creationId xmlns:p14="http://schemas.microsoft.com/office/powerpoint/2010/main" val="2805874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2</a:t>
            </a:fld>
            <a:endParaRPr lang="en-US" dirty="0"/>
          </a:p>
        </p:txBody>
      </p:sp>
    </p:spTree>
    <p:extLst>
      <p:ext uri="{BB962C8B-B14F-4D97-AF65-F5344CB8AC3E}">
        <p14:creationId xmlns:p14="http://schemas.microsoft.com/office/powerpoint/2010/main" val="1051220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10</a:t>
            </a:fld>
            <a:endParaRPr lang="en-US" dirty="0"/>
          </a:p>
        </p:txBody>
      </p:sp>
    </p:spTree>
    <p:extLst>
      <p:ext uri="{BB962C8B-B14F-4D97-AF65-F5344CB8AC3E}">
        <p14:creationId xmlns:p14="http://schemas.microsoft.com/office/powerpoint/2010/main" val="36738642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318362" y="531028"/>
            <a:ext cx="5648623" cy="1204306"/>
          </a:xfrm>
        </p:spPr>
        <p:txBody>
          <a:bodyPr bIns="9144" anchor="b"/>
          <a:lstStyle>
            <a:lvl1pPr>
              <a:defRPr sz="3200" b="1">
                <a:solidFill>
                  <a:schemeClr val="accent3">
                    <a:lumMod val="50000"/>
                  </a:schemeClr>
                </a:solidFill>
                <a:effectLst>
                  <a:outerShdw blurRad="38100" dist="38100" dir="2700000" algn="tl">
                    <a:srgbClr val="000000">
                      <a:alpha val="43137"/>
                    </a:srgbClr>
                  </a:outerShdw>
                </a:effectLst>
              </a:defRPr>
            </a:lvl1pPr>
          </a:lstStyle>
          <a:p>
            <a:r>
              <a:rPr lang="en-US"/>
              <a:t>Click to edit Master title style</a:t>
            </a:r>
            <a:endParaRPr lang="en-US" dirty="0"/>
          </a:p>
        </p:txBody>
      </p:sp>
      <p:sp>
        <p:nvSpPr>
          <p:cNvPr id="4" name="Date Placeholder 3"/>
          <p:cNvSpPr>
            <a:spLocks noGrp="1"/>
          </p:cNvSpPr>
          <p:nvPr>
            <p:ph type="dt" sz="half" idx="10"/>
          </p:nvPr>
        </p:nvSpPr>
        <p:spPr>
          <a:xfrm rot="19140000">
            <a:off x="1989056" y="4328224"/>
            <a:ext cx="2176272" cy="201168"/>
          </a:xfrm>
          <a:prstGeom prst="rect">
            <a:avLst/>
          </a:prstGeom>
        </p:spPr>
        <p:txBody>
          <a:bodyPr/>
          <a:lstStyle/>
          <a:p>
            <a:fld id="{7D0065BE-0657-4A47-90AD-C21C55E16B19}" type="datetime4">
              <a:rPr lang="en-US" smtClean="0"/>
              <a:pPr/>
              <a:t>October 31, 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1" name="Picture 10" descr="dschool.png"/>
          <p:cNvPicPr>
            <a:picLocks noChangeAspect="1"/>
          </p:cNvPicPr>
          <p:nvPr userDrawn="1"/>
        </p:nvPicPr>
        <p:blipFill>
          <a:blip r:embed="rId2"/>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2" name="Picture 11" descr="iparticipate.png"/>
          <p:cNvPicPr>
            <a:picLocks noChangeAspect="1"/>
          </p:cNvPicPr>
          <p:nvPr userDrawn="1"/>
        </p:nvPicPr>
        <p:blipFill>
          <a:blip r:embed="rId3"/>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_2">
    <p:spTree>
      <p:nvGrpSpPr>
        <p:cNvPr id="1" name=""/>
        <p:cNvGrpSpPr/>
        <p:nvPr/>
      </p:nvGrpSpPr>
      <p:grpSpPr>
        <a:xfrm>
          <a:off x="0" y="0"/>
          <a:ext cx="0" cy="0"/>
          <a:chOff x="0" y="0"/>
          <a:chExt cx="0" cy="0"/>
        </a:xfrm>
      </p:grpSpPr>
      <p:sp>
        <p:nvSpPr>
          <p:cNvPr id="11" name="Rectangle 10"/>
          <p:cNvSpPr/>
          <p:nvPr userDrawn="1"/>
        </p:nvSpPr>
        <p:spPr>
          <a:xfrm>
            <a:off x="5711483" y="855486"/>
            <a:ext cx="2961030" cy="388796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0" name="Rectangle 9"/>
          <p:cNvSpPr/>
          <p:nvPr userDrawn="1"/>
        </p:nvSpPr>
        <p:spPr>
          <a:xfrm>
            <a:off x="471489" y="485775"/>
            <a:ext cx="5099318" cy="4238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title"/>
          </p:nvPr>
        </p:nvSpPr>
        <p:spPr>
          <a:xfrm>
            <a:off x="3128962" y="5189219"/>
            <a:ext cx="6015037" cy="862965"/>
          </a:xfrm>
          <a:solidFill>
            <a:srgbClr val="FFFFFF">
              <a:alpha val="50196"/>
            </a:srgbClr>
          </a:solidFill>
          <a:effectLst>
            <a:outerShdw blurRad="203200" dist="101600" dir="5400000" algn="t" rotWithShape="0">
              <a:schemeClr val="accent3">
                <a:lumMod val="50000"/>
                <a:alpha val="40000"/>
              </a:schemeClr>
            </a:outerShdw>
          </a:effectLst>
        </p:spPr>
        <p:txBody>
          <a:bodyPr/>
          <a:lstStyle>
            <a:lvl1pPr algn="r">
              <a:defRPr sz="2800" b="1">
                <a:solidFill>
                  <a:schemeClr val="accent3">
                    <a:lumMod val="50000"/>
                  </a:schemeClr>
                </a:solidFill>
              </a:defRPr>
            </a:lvl1pPr>
          </a:lstStyle>
          <a:p>
            <a:r>
              <a:rPr lang="en-US"/>
              <a:t>Click to edit Master title style</a:t>
            </a:r>
            <a:endParaRPr lang="en-US" dirty="0"/>
          </a:p>
        </p:txBody>
      </p:sp>
      <p:sp>
        <p:nvSpPr>
          <p:cNvPr id="4" name="Content Placeholder 3"/>
          <p:cNvSpPr>
            <a:spLocks noGrp="1"/>
          </p:cNvSpPr>
          <p:nvPr>
            <p:ph sz="half" idx="2"/>
          </p:nvPr>
        </p:nvSpPr>
        <p:spPr>
          <a:xfrm>
            <a:off x="557213" y="557213"/>
            <a:ext cx="4957321" cy="4129087"/>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5843587" y="914400"/>
            <a:ext cx="2771776" cy="3714750"/>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4" name="Picture 13"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7" name="Picture 16"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Rectangle 10"/>
          <p:cNvSpPr/>
          <p:nvPr userDrawn="1"/>
        </p:nvSpPr>
        <p:spPr>
          <a:xfrm>
            <a:off x="4681182" y="491319"/>
            <a:ext cx="4018627" cy="419754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0" name="Rectangle 9"/>
          <p:cNvSpPr/>
          <p:nvPr userDrawn="1"/>
        </p:nvSpPr>
        <p:spPr>
          <a:xfrm>
            <a:off x="436728" y="472127"/>
            <a:ext cx="3957851" cy="420905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title"/>
          </p:nvPr>
        </p:nvSpPr>
        <p:spPr>
          <a:xfrm>
            <a:off x="3128962" y="5189219"/>
            <a:ext cx="6015037" cy="862965"/>
          </a:xfrm>
          <a:solidFill>
            <a:srgbClr val="FFFFFF">
              <a:alpha val="50196"/>
            </a:srgbClr>
          </a:solidFill>
          <a:effectLst>
            <a:outerShdw blurRad="203200" dist="101600" dir="5400000" algn="t" rotWithShape="0">
              <a:schemeClr val="accent3">
                <a:lumMod val="50000"/>
                <a:alpha val="40000"/>
              </a:schemeClr>
            </a:outerShdw>
          </a:effectLst>
        </p:spPr>
        <p:txBody>
          <a:bodyPr/>
          <a:lstStyle>
            <a:lvl1pPr algn="r">
              <a:defRPr sz="2800" b="1">
                <a:solidFill>
                  <a:schemeClr val="accent3">
                    <a:lumMod val="50000"/>
                  </a:schemeClr>
                </a:solidFill>
              </a:defRPr>
            </a:lvl1pPr>
          </a:lstStyle>
          <a:p>
            <a:r>
              <a:rPr lang="en-US"/>
              <a:t>Click to edit Master title style</a:t>
            </a:r>
            <a:endParaRPr lang="en-US" dirty="0"/>
          </a:p>
        </p:txBody>
      </p:sp>
      <p:sp>
        <p:nvSpPr>
          <p:cNvPr id="4" name="Content Placeholder 3"/>
          <p:cNvSpPr>
            <a:spLocks noGrp="1"/>
          </p:cNvSpPr>
          <p:nvPr>
            <p:ph sz="half" idx="2"/>
          </p:nvPr>
        </p:nvSpPr>
        <p:spPr>
          <a:xfrm>
            <a:off x="529917" y="557214"/>
            <a:ext cx="3782775" cy="4055730"/>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49421" y="573206"/>
            <a:ext cx="3865942" cy="4055944"/>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4" name="Picture 13"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7" name="Picture 16"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dirty="0"/>
          </a:p>
        </p:txBody>
      </p:sp>
      <p:pic>
        <p:nvPicPr>
          <p:cNvPr id="6" name="Picture 5"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7" name="Picture 6"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pic>
        <p:nvPicPr>
          <p:cNvPr id="10" name="Picture 9" descr="dschool.png"/>
          <p:cNvPicPr>
            <a:picLocks noChangeAspect="1"/>
          </p:cNvPicPr>
          <p:nvPr userDrawn="1"/>
        </p:nvPicPr>
        <p:blipFill>
          <a:blip r:embed="rId2"/>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1" name="Picture 10" descr="iparticipate.png"/>
          <p:cNvPicPr>
            <a:picLocks noChangeAspect="1"/>
          </p:cNvPicPr>
          <p:nvPr userDrawn="1"/>
        </p:nvPicPr>
        <p:blipFill>
          <a:blip r:embed="rId3"/>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2" name="Picture 11" descr="dschool.png"/>
          <p:cNvPicPr>
            <a:picLocks noChangeAspect="1"/>
          </p:cNvPicPr>
          <p:nvPr userDrawn="1"/>
        </p:nvPicPr>
        <p:blipFill>
          <a:blip r:embed="rId2"/>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3" name="Picture 12" descr="iparticipate.png"/>
          <p:cNvPicPr>
            <a:picLocks noChangeAspect="1"/>
          </p:cNvPicPr>
          <p:nvPr userDrawn="1"/>
        </p:nvPicPr>
        <p:blipFill>
          <a:blip r:embed="rId3"/>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8" name="Picture 7"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8" name="Picture 7"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34519" y="5172501"/>
            <a:ext cx="5909481" cy="846162"/>
          </a:xfrm>
          <a:solidFill>
            <a:srgbClr val="FFFFFF">
              <a:alpha val="50196"/>
            </a:srgbClr>
          </a:solidFill>
          <a:effectLst>
            <a:outerShdw blurRad="203200" dist="101600" dir="5400000" algn="t" rotWithShape="0">
              <a:schemeClr val="accent3">
                <a:lumMod val="50000"/>
                <a:alpha val="40000"/>
              </a:schemeClr>
            </a:outerShdw>
          </a:effectLst>
        </p:spPr>
        <p:txBody>
          <a:bodyPr/>
          <a:lstStyle>
            <a:lvl1pPr algn="r">
              <a:defRPr kumimoji="0" lang="en-US" sz="2800" b="1" i="0" u="none" strike="noStrike" kern="1200" cap="all" spc="0" normalizeH="0" baseline="0" noProof="0" dirty="0">
                <a:ln>
                  <a:noFill/>
                </a:ln>
                <a:solidFill>
                  <a:schemeClr val="accent3">
                    <a:lumMod val="50000"/>
                  </a:schemeClr>
                </a:solidFill>
                <a:effectLst/>
                <a:uLnTx/>
                <a:uFillTx/>
                <a:latin typeface="+mj-lt"/>
                <a:ea typeface="+mj-ea"/>
                <a:cs typeface="+mj-cs"/>
              </a:defRPr>
            </a:lvl1pPr>
          </a:lstStyle>
          <a:p>
            <a:r>
              <a:rPr lang="en-US"/>
              <a:t>Click to edit Master 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
        <p:nvSpPr>
          <p:cNvPr id="8" name="Rectangle 7"/>
          <p:cNvSpPr/>
          <p:nvPr userDrawn="1"/>
        </p:nvSpPr>
        <p:spPr>
          <a:xfrm>
            <a:off x="471488" y="485775"/>
            <a:ext cx="8208487" cy="4238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11" name="Content Placeholder 3"/>
          <p:cNvSpPr>
            <a:spLocks noGrp="1"/>
          </p:cNvSpPr>
          <p:nvPr>
            <p:ph sz="half" idx="2"/>
          </p:nvPr>
        </p:nvSpPr>
        <p:spPr>
          <a:xfrm>
            <a:off x="557213" y="557213"/>
            <a:ext cx="8027229" cy="4129087"/>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_2">
    <p:spTree>
      <p:nvGrpSpPr>
        <p:cNvPr id="1" name=""/>
        <p:cNvGrpSpPr/>
        <p:nvPr/>
      </p:nvGrpSpPr>
      <p:grpSpPr>
        <a:xfrm>
          <a:off x="0" y="0"/>
          <a:ext cx="0" cy="0"/>
          <a:chOff x="0" y="0"/>
          <a:chExt cx="0" cy="0"/>
        </a:xfrm>
      </p:grpSpPr>
      <p:sp>
        <p:nvSpPr>
          <p:cNvPr id="2" name="Title 1"/>
          <p:cNvSpPr>
            <a:spLocks noGrp="1"/>
          </p:cNvSpPr>
          <p:nvPr>
            <p:ph type="title"/>
          </p:nvPr>
        </p:nvSpPr>
        <p:spPr>
          <a:xfrm>
            <a:off x="3234519" y="5172501"/>
            <a:ext cx="5909481" cy="846162"/>
          </a:xfrm>
          <a:solidFill>
            <a:srgbClr val="FFFFFF">
              <a:alpha val="50196"/>
            </a:srgbClr>
          </a:solidFill>
          <a:effectLst>
            <a:outerShdw blurRad="203200" dist="101600" dir="5400000" algn="t" rotWithShape="0">
              <a:schemeClr val="accent3">
                <a:lumMod val="50000"/>
                <a:alpha val="40000"/>
              </a:schemeClr>
            </a:outerShdw>
          </a:effectLst>
        </p:spPr>
        <p:txBody>
          <a:bodyPr/>
          <a:lstStyle>
            <a:lvl1pPr algn="r">
              <a:defRPr kumimoji="0" lang="en-US" sz="2800" b="1" i="0" u="none" strike="noStrike" kern="1200" cap="all" spc="0" normalizeH="0" baseline="0" noProof="0" dirty="0">
                <a:ln>
                  <a:noFill/>
                </a:ln>
                <a:solidFill>
                  <a:schemeClr val="accent3">
                    <a:lumMod val="50000"/>
                  </a:schemeClr>
                </a:solidFill>
                <a:effectLst/>
                <a:uLnTx/>
                <a:uFillTx/>
                <a:latin typeface="+mj-lt"/>
                <a:ea typeface="+mj-ea"/>
                <a:cs typeface="+mj-cs"/>
              </a:defRPr>
            </a:lvl1pPr>
          </a:lstStyle>
          <a:p>
            <a:r>
              <a:rPr lang="en-US"/>
              <a:t>Click to edit Master 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
        <p:nvSpPr>
          <p:cNvPr id="8" name="Rectangle 7"/>
          <p:cNvSpPr/>
          <p:nvPr userDrawn="1"/>
        </p:nvSpPr>
        <p:spPr>
          <a:xfrm>
            <a:off x="471488" y="485775"/>
            <a:ext cx="8208487" cy="423898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1" name="Content Placeholder 3"/>
          <p:cNvSpPr>
            <a:spLocks noGrp="1"/>
          </p:cNvSpPr>
          <p:nvPr>
            <p:ph sz="half" idx="2"/>
          </p:nvPr>
        </p:nvSpPr>
        <p:spPr>
          <a:xfrm>
            <a:off x="557213" y="557213"/>
            <a:ext cx="8027229" cy="4129087"/>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_3">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
        <p:nvSpPr>
          <p:cNvPr id="11" name="Content Placeholder 3"/>
          <p:cNvSpPr>
            <a:spLocks noGrp="1"/>
          </p:cNvSpPr>
          <p:nvPr>
            <p:ph sz="half" idx="2"/>
          </p:nvPr>
        </p:nvSpPr>
        <p:spPr>
          <a:xfrm>
            <a:off x="270609" y="286602"/>
            <a:ext cx="8504900" cy="44491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921944" y="1872429"/>
            <a:ext cx="6038968" cy="1207509"/>
          </a:xfrm>
        </p:spPr>
        <p:txBody>
          <a:bodyPr bIns="9144" anchor="b"/>
          <a:lstStyle>
            <a:lvl1pPr algn="l">
              <a:defRPr kumimoji="0" lang="en-US" sz="3000" b="0" i="0" u="none" strike="noStrike" kern="1200" cap="all" spc="0" normalizeH="0" baseline="0" noProof="0" dirty="0" smtClean="0">
                <a:ln>
                  <a:noFill/>
                </a:ln>
                <a:solidFill>
                  <a:schemeClr val="accent3">
                    <a:lumMod val="50000"/>
                  </a:schemeClr>
                </a:solidFill>
                <a:effectLst>
                  <a:outerShdw blurRad="38100" dist="38100" dir="2700000" algn="tl">
                    <a:srgbClr val="000000">
                      <a:alpha val="43137"/>
                    </a:srgbClr>
                  </a:outerShdw>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9" name="Picture 8" descr="dschool.png"/>
          <p:cNvPicPr>
            <a:picLocks noChangeAspect="1"/>
          </p:cNvPicPr>
          <p:nvPr userDrawn="1"/>
        </p:nvPicPr>
        <p:blipFill>
          <a:blip r:embed="rId2"/>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userDrawn="1"/>
        </p:nvPicPr>
        <p:blipFill>
          <a:blip r:embed="rId3"/>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mall photo contain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1" name="Picture 10"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2" name="Picture 11"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
        <p:nvSpPr>
          <p:cNvPr id="13" name="Content Placeholder 2"/>
          <p:cNvSpPr>
            <a:spLocks noGrp="1"/>
          </p:cNvSpPr>
          <p:nvPr>
            <p:ph sz="half" idx="13"/>
          </p:nvPr>
        </p:nvSpPr>
        <p:spPr>
          <a:xfrm>
            <a:off x="290686" y="191072"/>
            <a:ext cx="4185769" cy="263401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p:cNvSpPr>
            <a:spLocks noGrp="1"/>
          </p:cNvSpPr>
          <p:nvPr>
            <p:ph sz="half" idx="14"/>
          </p:nvPr>
        </p:nvSpPr>
        <p:spPr>
          <a:xfrm>
            <a:off x="4537414" y="3018433"/>
            <a:ext cx="4185769" cy="263401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_3">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8" name="Title 7"/>
          <p:cNvSpPr>
            <a:spLocks noGrp="1"/>
          </p:cNvSpPr>
          <p:nvPr>
            <p:ph type="title"/>
          </p:nvPr>
        </p:nvSpPr>
        <p:spPr/>
        <p:txBody>
          <a:bodyPr/>
          <a:lstStyle/>
          <a:p>
            <a:r>
              <a:rPr lang="en-US"/>
              <a:t>Click to edit Master title style</a:t>
            </a:r>
          </a:p>
        </p:txBody>
      </p:sp>
      <p:pic>
        <p:nvPicPr>
          <p:cNvPr id="9" name="Picture 8"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0" name="Picture 9"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1" name="Picture 10"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p:cNvSpPr>
            <a:spLocks noGrp="1"/>
          </p:cNvSpPr>
          <p:nvPr>
            <p:ph type="title"/>
          </p:nvPr>
        </p:nvSpPr>
        <p:spPr>
          <a:xfrm>
            <a:off x="3138984" y="5172501"/>
            <a:ext cx="6005015" cy="873457"/>
          </a:xfrm>
          <a:solidFill>
            <a:srgbClr val="FFFFFF">
              <a:alpha val="50196"/>
            </a:srgbClr>
          </a:solidFill>
          <a:effectLst>
            <a:outerShdw blurRad="203200" dist="114300" dir="5400000" algn="t" rotWithShape="0">
              <a:schemeClr val="accent3">
                <a:lumMod val="50000"/>
                <a:alpha val="40000"/>
              </a:schemeClr>
            </a:outerShdw>
          </a:effectLst>
        </p:spPr>
        <p:txBody>
          <a:bodyPr/>
          <a:lstStyle>
            <a:lvl1pPr algn="r">
              <a:defRPr lang="en-US" sz="2800" b="1" kern="1200" cap="all" baseline="0" dirty="0">
                <a:solidFill>
                  <a:schemeClr val="accent3">
                    <a:lumMod val="50000"/>
                  </a:schemeClr>
                </a:solidFill>
                <a:latin typeface="+mj-lt"/>
                <a:ea typeface="+mj-ea"/>
                <a:cs typeface="+mj-cs"/>
              </a:defRPr>
            </a:lvl1pPr>
          </a:lstStyle>
          <a:p>
            <a:r>
              <a:rPr lang="en-US"/>
              <a:t>Click to edit Master title style</a:t>
            </a:r>
            <a:endParaRPr lang="en-US" dirty="0"/>
          </a:p>
        </p:txBody>
      </p:sp>
      <p:sp>
        <p:nvSpPr>
          <p:cNvPr id="4" name="Content Placeholder 3"/>
          <p:cNvSpPr>
            <a:spLocks noGrp="1"/>
          </p:cNvSpPr>
          <p:nvPr>
            <p:ph sz="half" idx="2"/>
          </p:nvPr>
        </p:nvSpPr>
        <p:spPr>
          <a:xfrm>
            <a:off x="600782" y="1004643"/>
            <a:ext cx="1842163" cy="180564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p:txBody>
      </p:sp>
      <p:sp>
        <p:nvSpPr>
          <p:cNvPr id="6" name="Content Placeholder 5"/>
          <p:cNvSpPr>
            <a:spLocks noGrp="1"/>
          </p:cNvSpPr>
          <p:nvPr>
            <p:ph sz="quarter" idx="4"/>
          </p:nvPr>
        </p:nvSpPr>
        <p:spPr>
          <a:xfrm>
            <a:off x="2688609" y="995138"/>
            <a:ext cx="5950424" cy="181515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sp>
        <p:nvSpPr>
          <p:cNvPr id="10" name="Content Placeholder 3"/>
          <p:cNvSpPr>
            <a:spLocks noGrp="1"/>
          </p:cNvSpPr>
          <p:nvPr>
            <p:ph sz="half" idx="13"/>
          </p:nvPr>
        </p:nvSpPr>
        <p:spPr>
          <a:xfrm>
            <a:off x="630350" y="3217855"/>
            <a:ext cx="1842163" cy="169644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p:txBody>
      </p:sp>
      <p:sp>
        <p:nvSpPr>
          <p:cNvPr id="11" name="Content Placeholder 5"/>
          <p:cNvSpPr>
            <a:spLocks noGrp="1"/>
          </p:cNvSpPr>
          <p:nvPr>
            <p:ph sz="quarter" idx="14"/>
          </p:nvPr>
        </p:nvSpPr>
        <p:spPr>
          <a:xfrm>
            <a:off x="2704531" y="3194702"/>
            <a:ext cx="5961797" cy="17446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2" name="Picture 11"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3" name="Picture 12"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
        <p:nvSpPr>
          <p:cNvPr id="7" name="TextBox 6"/>
          <p:cNvSpPr txBox="1"/>
          <p:nvPr userDrawn="1"/>
        </p:nvSpPr>
        <p:spPr>
          <a:xfrm>
            <a:off x="942539" y="309093"/>
            <a:ext cx="7351455" cy="369332"/>
          </a:xfrm>
          <a:prstGeom prst="rect">
            <a:avLst/>
          </a:prstGeom>
          <a:noFill/>
        </p:spPr>
        <p:txBody>
          <a:bodyPr wrap="square" rtlCol="0">
            <a:spAutoFit/>
          </a:bodyPr>
          <a:lstStyle/>
          <a:p>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pic>
        <p:nvPicPr>
          <p:cNvPr id="9" name="Picture 8" descr="dschool.png"/>
          <p:cNvPicPr>
            <a:picLocks noChangeAspect="1"/>
          </p:cNvPicPr>
          <p:nvPr/>
        </p:nvPicPr>
        <p:blipFill>
          <a:blip r:embed="rId18"/>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p:nvPicPr>
        <p:blipFill>
          <a:blip r:embed="rId19"/>
          <a:stretch>
            <a:fillRect/>
          </a:stretch>
        </p:blipFill>
        <p:spPr>
          <a:xfrm>
            <a:off x="484151" y="6144071"/>
            <a:ext cx="1372772" cy="686386"/>
          </a:xfrm>
          <a:prstGeom prst="rect">
            <a:avLst/>
          </a:prstGeom>
          <a:effectLst>
            <a:innerShdw blurRad="114300">
              <a:prstClr val="black"/>
            </a:innerShdw>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4" r:id="rId3"/>
    <p:sldLayoutId id="2147483662" r:id="rId4"/>
    <p:sldLayoutId id="2147483651" r:id="rId5"/>
    <p:sldLayoutId id="2147483661" r:id="rId6"/>
    <p:sldLayoutId id="2147483652" r:id="rId7"/>
    <p:sldLayoutId id="2147483653" r:id="rId8"/>
    <p:sldLayoutId id="2147483663" r:id="rId9"/>
    <p:sldLayoutId id="2147483660" r:id="rId10"/>
    <p:sldLayoutId id="2147483665" r:id="rId11"/>
    <p:sldLayoutId id="2147483654" r:id="rId12"/>
    <p:sldLayoutId id="2147483656" r:id="rId13"/>
    <p:sldLayoutId id="2147483657" r:id="rId14"/>
    <p:sldLayoutId id="2147483658" r:id="rId15"/>
    <p:sldLayoutId id="2147483659" r:id="rId16"/>
  </p:sldLayoutIdLst>
  <p:hf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proteas.greek-language.gr/scenario.html?sid=3657" TargetMode="External"/><Relationship Id="rId2" Type="http://schemas.openxmlformats.org/officeDocument/2006/relationships/hyperlink" Target="http://keimena.ece.uth.gr/main/index.php?option=com_content&amp;view=article&amp;id=390:t25-gerakini&amp;catid=69:-25&amp;Itemid=10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4872033" y="4186238"/>
            <a:ext cx="3771900" cy="141446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ctrTitle"/>
          </p:nvPr>
        </p:nvSpPr>
        <p:spPr>
          <a:xfrm>
            <a:off x="211858" y="147485"/>
            <a:ext cx="7324567" cy="1951414"/>
          </a:xfrm>
        </p:spPr>
        <p:txBody>
          <a:bodyPr/>
          <a:lstStyle/>
          <a:p>
            <a:r>
              <a:rPr lang="el-GR" sz="4200" cap="none" dirty="0"/>
              <a:t>ΛΟΓΟΤΕΧΝΙΚΟΙ ΗΡΩΕΣ ΣΕ ΨΗΦΙΑΚΑ ΠΕΡΙΒΑΛΛΟΝΤΑ</a:t>
            </a:r>
            <a:endParaRPr lang="en-US" sz="4200" cap="none" dirty="0"/>
          </a:p>
        </p:txBody>
      </p:sp>
      <p:sp>
        <p:nvSpPr>
          <p:cNvPr id="8" name="TextBox 7"/>
          <p:cNvSpPr txBox="1"/>
          <p:nvPr/>
        </p:nvSpPr>
        <p:spPr>
          <a:xfrm>
            <a:off x="4900614" y="4659004"/>
            <a:ext cx="3816074" cy="584775"/>
          </a:xfrm>
          <a:prstGeom prst="rect">
            <a:avLst/>
          </a:prstGeom>
          <a:noFill/>
        </p:spPr>
        <p:txBody>
          <a:bodyPr wrap="square" rtlCol="0">
            <a:spAutoFit/>
          </a:bodyPr>
          <a:lstStyle/>
          <a:p>
            <a:r>
              <a:rPr lang="el-GR" sz="1600" dirty="0">
                <a:solidFill>
                  <a:schemeClr val="bg2">
                    <a:lumMod val="10000"/>
                  </a:schemeClr>
                </a:solidFill>
              </a:rPr>
              <a:t>Αλεξάνδρα Γερακίνη, ΠΕ02</a:t>
            </a:r>
          </a:p>
          <a:p>
            <a:endParaRPr lang="el-GR" sz="1600" dirty="0"/>
          </a:p>
        </p:txBody>
      </p:sp>
      <p:sp>
        <p:nvSpPr>
          <p:cNvPr id="18" name="Subtitle 2"/>
          <p:cNvSpPr txBox="1">
            <a:spLocks/>
          </p:cNvSpPr>
          <p:nvPr/>
        </p:nvSpPr>
        <p:spPr>
          <a:xfrm>
            <a:off x="5512716" y="6175927"/>
            <a:ext cx="3174088" cy="382042"/>
          </a:xfrm>
          <a:prstGeom prst="rect">
            <a:avLst/>
          </a:prstGeom>
        </p:spPr>
        <p:txBody>
          <a:bodyPr vert="horz" lIns="91440" tIns="9144" rIns="91440" bIns="45720" rtlCol="0">
            <a:normAutofit/>
          </a:bodyPr>
          <a:lstStyle/>
          <a:p>
            <a:pPr marL="0" marR="0" lvl="0" indent="0" algn="r" defTabSz="914400" rtl="0" eaLnBrk="1" fontAlgn="auto" latinLnBrk="0" hangingPunct="1">
              <a:lnSpc>
                <a:spcPct val="100000"/>
              </a:lnSpc>
              <a:spcBef>
                <a:spcPts val="800"/>
              </a:spcBef>
              <a:spcAft>
                <a:spcPts val="0"/>
              </a:spcAft>
              <a:buClrTx/>
              <a:buSzTx/>
              <a:buFont typeface="Arial" pitchFamily="34" charset="0"/>
              <a:buNone/>
              <a:tabLst/>
              <a:defRPr/>
            </a:pPr>
            <a:r>
              <a:rPr lang="el-GR" sz="1400" cap="all" spc="400" dirty="0">
                <a:solidFill>
                  <a:schemeClr val="accent3">
                    <a:lumMod val="50000"/>
                  </a:schemeClr>
                </a:solidFill>
                <a:ea typeface="+mj-ea"/>
                <a:cs typeface="Tunga" pitchFamily="2"/>
              </a:rPr>
              <a:t>Τοποσ / ημερομηνια</a:t>
            </a:r>
            <a:endParaRPr kumimoji="0" lang="en-US" sz="1400" b="0" i="0" u="none" strike="noStrike" kern="1200" cap="all" spc="400" normalizeH="0" baseline="0" noProof="0" dirty="0">
              <a:ln>
                <a:noFill/>
              </a:ln>
              <a:solidFill>
                <a:schemeClr val="accent3">
                  <a:lumMod val="50000"/>
                </a:schemeClr>
              </a:solidFill>
              <a:effectLst/>
              <a:uLnTx/>
              <a:uFillTx/>
              <a:ea typeface="+mj-ea"/>
              <a:cs typeface="Tunga" pitchFamily="2"/>
            </a:endParaRPr>
          </a:p>
        </p:txBody>
      </p:sp>
      <p:sp>
        <p:nvSpPr>
          <p:cNvPr id="20" name="Rectangle 19"/>
          <p:cNvSpPr/>
          <p:nvPr/>
        </p:nvSpPr>
        <p:spPr>
          <a:xfrm>
            <a:off x="4880785" y="4247657"/>
            <a:ext cx="2239074" cy="400110"/>
          </a:xfrm>
          <a:prstGeom prst="rect">
            <a:avLst/>
          </a:prstGeom>
        </p:spPr>
        <p:txBody>
          <a:bodyPr wrap="none">
            <a:spAutoFit/>
          </a:bodyPr>
          <a:lstStyle/>
          <a:p>
            <a:r>
              <a:rPr lang="el-GR" sz="2000" dirty="0">
                <a:solidFill>
                  <a:schemeClr val="bg2">
                    <a:lumMod val="10000"/>
                  </a:schemeClr>
                </a:solidFill>
              </a:rPr>
              <a:t>Ομάδα ανάπτυξης</a:t>
            </a:r>
          </a:p>
        </p:txBody>
      </p:sp>
      <p:sp>
        <p:nvSpPr>
          <p:cNvPr id="21" name="Subtitle 20"/>
          <p:cNvSpPr>
            <a:spLocks noGrp="1"/>
          </p:cNvSpPr>
          <p:nvPr>
            <p:ph type="subTitle" idx="4294967295"/>
          </p:nvPr>
        </p:nvSpPr>
        <p:spPr>
          <a:xfrm>
            <a:off x="246922" y="2293414"/>
            <a:ext cx="5037841" cy="354949"/>
          </a:xfrm>
        </p:spPr>
        <p:txBody>
          <a:bodyPr>
            <a:noAutofit/>
          </a:bodyPr>
          <a:lstStyle/>
          <a:p>
            <a:r>
              <a:rPr lang="el-GR" sz="2400" b="0" dirty="0">
                <a:solidFill>
                  <a:schemeClr val="accent2">
                    <a:lumMod val="75000"/>
                  </a:schemeClr>
                </a:solidFill>
                <a:effectLst>
                  <a:outerShdw blurRad="38100" dist="38100" dir="2700000" algn="tl">
                    <a:srgbClr val="000000">
                      <a:alpha val="43137"/>
                    </a:srgbClr>
                  </a:outerShdw>
                </a:effectLst>
              </a:rPr>
              <a:t>6</a:t>
            </a:r>
            <a:r>
              <a:rPr lang="el-GR" sz="2400" b="0" baseline="30000" dirty="0">
                <a:solidFill>
                  <a:schemeClr val="accent2">
                    <a:lumMod val="75000"/>
                  </a:schemeClr>
                </a:solidFill>
                <a:effectLst>
                  <a:outerShdw blurRad="38100" dist="38100" dir="2700000" algn="tl">
                    <a:srgbClr val="000000">
                      <a:alpha val="43137"/>
                    </a:srgbClr>
                  </a:outerShdw>
                </a:effectLst>
              </a:rPr>
              <a:t>ο</a:t>
            </a:r>
            <a:r>
              <a:rPr lang="el-GR" sz="2400" b="0" dirty="0">
                <a:solidFill>
                  <a:schemeClr val="accent2">
                    <a:lumMod val="75000"/>
                  </a:schemeClr>
                </a:solidFill>
                <a:effectLst>
                  <a:outerShdw blurRad="38100" dist="38100" dir="2700000" algn="tl">
                    <a:srgbClr val="000000">
                      <a:alpha val="43137"/>
                    </a:srgbClr>
                  </a:outerShdw>
                </a:effectLst>
              </a:rPr>
              <a:t> Γυμνάσιο Καβάλας</a:t>
            </a:r>
          </a:p>
        </p:txBody>
      </p:sp>
      <p:pic>
        <p:nvPicPr>
          <p:cNvPr id="11" name="Picture 10" descr="logoPre.jpg"/>
          <p:cNvPicPr>
            <a:picLocks noChangeAspect="1"/>
          </p:cNvPicPr>
          <p:nvPr/>
        </p:nvPicPr>
        <p:blipFill>
          <a:blip r:embed="rId3"/>
          <a:stretch>
            <a:fillRect/>
          </a:stretch>
        </p:blipFill>
        <p:spPr>
          <a:xfrm>
            <a:off x="3345948" y="4199873"/>
            <a:ext cx="1407460" cy="1401962"/>
          </a:xfrm>
          <a:prstGeom prst="rect">
            <a:avLst/>
          </a:prstGeom>
        </p:spPr>
      </p:pic>
    </p:spTree>
    <p:extLst>
      <p:ext uri="{BB962C8B-B14F-4D97-AF65-F5344CB8AC3E}">
        <p14:creationId xmlns:p14="http://schemas.microsoft.com/office/powerpoint/2010/main" val="3391112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sz="2400" cap="none" dirty="0"/>
              <a:t>ΣΤΟΙΧΕΙΑ ΠΡΑΓΜΑΤΟΠΟΙΗΣΗΣ </a:t>
            </a:r>
            <a:br>
              <a:rPr lang="el-GR" sz="2400" cap="none" dirty="0"/>
            </a:br>
            <a:r>
              <a:rPr lang="el-GR" sz="2400" dirty="0"/>
              <a:t>ΤΗΣ ανοιχτησ εκπαιδευτικησ </a:t>
            </a:r>
            <a:r>
              <a:rPr lang="el-GR" sz="2400" cap="none" dirty="0"/>
              <a:t>ΠΡΑΚΤΙΚΗΣ</a:t>
            </a:r>
            <a:r>
              <a:rPr lang="el-GR" sz="2400" dirty="0"/>
              <a:t>   </a:t>
            </a:r>
          </a:p>
        </p:txBody>
      </p:sp>
      <p:sp>
        <p:nvSpPr>
          <p:cNvPr id="6" name="Content Placeholder 5"/>
          <p:cNvSpPr>
            <a:spLocks noGrp="1"/>
          </p:cNvSpPr>
          <p:nvPr>
            <p:ph sz="half" idx="2"/>
          </p:nvPr>
        </p:nvSpPr>
        <p:spPr/>
        <p:txBody>
          <a:bodyPr>
            <a:normAutofit fontScale="92500" lnSpcReduction="10000"/>
          </a:bodyPr>
          <a:lstStyle/>
          <a:p>
            <a:r>
              <a:rPr lang="el-GR" b="1" dirty="0"/>
              <a:t>Περιβάλλον – Πλαίσιο</a:t>
            </a:r>
          </a:p>
          <a:p>
            <a:pPr lvl="1"/>
            <a:r>
              <a:rPr lang="el-GR" dirty="0"/>
              <a:t>Πλαίσιο της διδασκαλίας του μαθήματος της Νεοελληνικής Λογοτεχνίας στην Α΄ και Γ΄ Γυμνασίου</a:t>
            </a:r>
          </a:p>
          <a:p>
            <a:pPr lvl="1"/>
            <a:r>
              <a:rPr lang="el-GR" dirty="0"/>
              <a:t>Απαραίτητη προϋπόθεση για την πραγματοποίηση της εκπαιδευτικής πρακτικής είναι η ύπαρξη εργαστηρίου πληροφορικής στο σχολείο στο οποίο οι μαθητές μπορούν να πραγματοποιήσουν τις δραστηριότητες που αναφέρονται στη συνέχεια.</a:t>
            </a:r>
          </a:p>
          <a:p>
            <a:pPr lvl="1"/>
            <a:endParaRPr lang="el-GR" b="0" dirty="0"/>
          </a:p>
          <a:p>
            <a:endParaRPr lang="el-GR" dirty="0"/>
          </a:p>
          <a:p>
            <a:endParaRPr lang="el-GR" dirty="0"/>
          </a:p>
        </p:txBody>
      </p:sp>
      <p:sp>
        <p:nvSpPr>
          <p:cNvPr id="7" name="Content Placeholder 6"/>
          <p:cNvSpPr>
            <a:spLocks noGrp="1"/>
          </p:cNvSpPr>
          <p:nvPr>
            <p:ph sz="quarter" idx="4"/>
          </p:nvPr>
        </p:nvSpPr>
        <p:spPr/>
        <p:txBody>
          <a:bodyPr>
            <a:normAutofit/>
          </a:bodyPr>
          <a:lstStyle/>
          <a:p>
            <a:pPr marL="342900" lvl="1" indent="-342900">
              <a:spcBef>
                <a:spcPts val="800"/>
              </a:spcBef>
              <a:buNone/>
            </a:pPr>
            <a:r>
              <a:rPr lang="el-GR" sz="2200" b="1" dirty="0"/>
              <a:t>Ηλικιακή ομάδα</a:t>
            </a:r>
          </a:p>
          <a:p>
            <a:pPr lvl="1"/>
            <a:r>
              <a:rPr lang="el-GR" dirty="0"/>
              <a:t>Ένα τμήμα της Α΄ Γυμνασίου και  ένα τμήμα της Γ΄ Γυμνασίου του 6</a:t>
            </a:r>
            <a:r>
              <a:rPr lang="el-GR" baseline="30000" dirty="0"/>
              <a:t>ου</a:t>
            </a:r>
            <a:r>
              <a:rPr lang="el-GR" dirty="0"/>
              <a:t> Γυμνασίου Καβάλας.</a:t>
            </a:r>
          </a:p>
          <a:p>
            <a:pPr lvl="1"/>
            <a:r>
              <a:rPr lang="el-GR" dirty="0"/>
              <a:t>Στο τμήμα της Α΄ Γυμνασίου φοιτούσαν 13 αγόρια και 8 κορίτσια ενώ στο τμήμα της Γ΄ Γυμνασίου φοιτούσαν 14 αγόρια και 8 κορίτσια που γνώριζαν πολύ καλά την ελληνική γλώσσα.</a:t>
            </a:r>
          </a:p>
          <a:p>
            <a:pPr lvl="1"/>
            <a:r>
              <a:rPr lang="el-GR" dirty="0"/>
              <a:t>Αστική περιοχή</a:t>
            </a:r>
          </a:p>
        </p:txBody>
      </p:sp>
      <p:sp>
        <p:nvSpPr>
          <p:cNvPr id="4" name="Slide Number Placeholder 3"/>
          <p:cNvSpPr>
            <a:spLocks noGrp="1"/>
          </p:cNvSpPr>
          <p:nvPr>
            <p:ph type="sldNum" sz="quarter" idx="12"/>
          </p:nvPr>
        </p:nvSpPr>
        <p:spPr/>
        <p:txBody>
          <a:bodyPr/>
          <a:lstStyle/>
          <a:p>
            <a:fld id="{2754ED01-E2A0-4C1E-8E21-014B99041579}" type="slidenum">
              <a:rPr lang="en-US" smtClean="0"/>
              <a:pPr/>
              <a:t>10</a:t>
            </a:fld>
            <a:endParaRPr lang="en-US" dirty="0"/>
          </a:p>
        </p:txBody>
      </p:sp>
    </p:spTree>
    <p:extLst>
      <p:ext uri="{BB962C8B-B14F-4D97-AF65-F5344CB8AC3E}">
        <p14:creationId xmlns:p14="http://schemas.microsoft.com/office/powerpoint/2010/main" val="1298020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sz="2400" dirty="0"/>
              <a:t>ΣΤΟΙΧΕΙΑ ΠΡΑΓΜΑΤΟΠΟΙΗΣΗΣ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 </a:t>
            </a:r>
          </a:p>
        </p:txBody>
      </p:sp>
      <p:sp>
        <p:nvSpPr>
          <p:cNvPr id="9" name="Content Placeholder 8"/>
          <p:cNvSpPr>
            <a:spLocks noGrp="1"/>
          </p:cNvSpPr>
          <p:nvPr>
            <p:ph sz="half" idx="2"/>
          </p:nvPr>
        </p:nvSpPr>
        <p:spPr/>
        <p:txBody>
          <a:bodyPr>
            <a:normAutofit/>
          </a:bodyPr>
          <a:lstStyle/>
          <a:p>
            <a:pPr>
              <a:spcBef>
                <a:spcPts val="600"/>
              </a:spcBef>
            </a:pPr>
            <a:r>
              <a:rPr lang="el-GR" sz="3000" b="1" dirty="0"/>
              <a:t>Πρότερες γνώσεις</a:t>
            </a:r>
          </a:p>
          <a:p>
            <a:pPr lvl="1">
              <a:spcBef>
                <a:spcPts val="600"/>
              </a:spcBef>
              <a:buFont typeface="Arial" pitchFamily="34" charset="0"/>
              <a:buChar char="•"/>
            </a:pPr>
            <a:r>
              <a:rPr lang="el-GR" dirty="0"/>
              <a:t>Δεν απαιτήθηκαν ιδιαίτερες γνώσεις από τους μαθητές.</a:t>
            </a:r>
          </a:p>
          <a:p>
            <a:pPr lvl="1">
              <a:spcBef>
                <a:spcPts val="600"/>
              </a:spcBef>
              <a:buFont typeface="Arial" pitchFamily="34" charset="0"/>
              <a:buChar char="•"/>
            </a:pPr>
            <a:r>
              <a:rPr lang="el-GR" dirty="0"/>
              <a:t>Η υπεύθυνη εκπαιδευτικός αφιέρωσε δύο διδακτικές ώρες στο εργαστήριο πληροφορικής για να εξηγήσει στους μαθητές τις εφαρμογές που ήταν απαραίτητες για τη διεξαγωγή και ολοκλήρωση της πρακτικής.</a:t>
            </a:r>
          </a:p>
          <a:p>
            <a:pPr lvl="1">
              <a:spcBef>
                <a:spcPts val="600"/>
              </a:spcBef>
              <a:buFont typeface="Arial" pitchFamily="34" charset="0"/>
              <a:buChar char="•"/>
            </a:pPr>
            <a:endParaRPr lang="el-GR" dirty="0"/>
          </a:p>
          <a:p>
            <a:pPr lvl="1">
              <a:spcBef>
                <a:spcPts val="600"/>
              </a:spcBef>
              <a:buFont typeface="Arial" pitchFamily="34" charset="0"/>
              <a:buChar char="•"/>
            </a:pPr>
            <a:endParaRPr lang="el-GR" sz="2900" dirty="0"/>
          </a:p>
        </p:txBody>
      </p:sp>
      <p:sp>
        <p:nvSpPr>
          <p:cNvPr id="10" name="Content Placeholder 9"/>
          <p:cNvSpPr>
            <a:spLocks noGrp="1"/>
          </p:cNvSpPr>
          <p:nvPr>
            <p:ph sz="quarter" idx="4"/>
          </p:nvPr>
        </p:nvSpPr>
        <p:spPr/>
        <p:txBody>
          <a:bodyPr/>
          <a:lstStyle/>
          <a:p>
            <a:r>
              <a:rPr lang="el-GR" b="1" dirty="0"/>
              <a:t>Διάρκεια εφαρμογής</a:t>
            </a:r>
          </a:p>
          <a:p>
            <a:pPr lvl="1">
              <a:buFont typeface="Arial" pitchFamily="34" charset="0"/>
              <a:buChar char="•"/>
            </a:pPr>
            <a:r>
              <a:rPr lang="el-GR" dirty="0"/>
              <a:t>14 διδακτικές ώρες(7 εβδομάδες, 2 ώρες την εβδομάδα)</a:t>
            </a:r>
          </a:p>
        </p:txBody>
      </p:sp>
      <p:sp>
        <p:nvSpPr>
          <p:cNvPr id="5" name="Slide Number Placeholder 4"/>
          <p:cNvSpPr>
            <a:spLocks noGrp="1"/>
          </p:cNvSpPr>
          <p:nvPr>
            <p:ph type="sldNum" sz="quarter" idx="12"/>
          </p:nvPr>
        </p:nvSpPr>
        <p:spPr/>
        <p:txBody>
          <a:bodyPr/>
          <a:lstStyle/>
          <a:p>
            <a:fld id="{2754ED01-E2A0-4C1E-8E21-014B99041579}" type="slidenum">
              <a:rPr lang="en-US" smtClean="0"/>
              <a:pPr/>
              <a:t>11</a:t>
            </a:fld>
            <a:endParaRPr lang="en-US" dirty="0"/>
          </a:p>
        </p:txBody>
      </p:sp>
    </p:spTree>
    <p:extLst>
      <p:ext uri="{BB962C8B-B14F-4D97-AF65-F5344CB8AC3E}">
        <p14:creationId xmlns:p14="http://schemas.microsoft.com/office/powerpoint/2010/main" val="1309292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4269" y="5172501"/>
            <a:ext cx="6209731" cy="846162"/>
          </a:xfrm>
        </p:spPr>
        <p:txBody>
          <a:bodyPr/>
          <a:lstStyle/>
          <a:p>
            <a:r>
              <a:rPr lang="el-GR" sz="2400" dirty="0"/>
              <a:t>ΑΝΑΛΥΤΙΚΗ ΠΕΡΙΓΡΑΦΗ </a:t>
            </a:r>
            <a:br>
              <a:rPr lang="el-GR" sz="2400" dirty="0"/>
            </a:br>
            <a:r>
              <a:rPr lang="el-GR" sz="2400" dirty="0"/>
              <a:t>ΤΗΣ ανοιχτησ εκπαιδευτικησ ΠΡΑΚΤΙΚΗΣ</a:t>
            </a:r>
          </a:p>
        </p:txBody>
      </p:sp>
      <p:sp>
        <p:nvSpPr>
          <p:cNvPr id="5" name="Slide Number Placeholder 4"/>
          <p:cNvSpPr>
            <a:spLocks noGrp="1"/>
          </p:cNvSpPr>
          <p:nvPr>
            <p:ph type="sldNum" sz="quarter" idx="12"/>
          </p:nvPr>
        </p:nvSpPr>
        <p:spPr/>
        <p:txBody>
          <a:bodyPr/>
          <a:lstStyle/>
          <a:p>
            <a:fld id="{2754ED01-E2A0-4C1E-8E21-014B99041579}" type="slidenum">
              <a:rPr lang="en-US" smtClean="0"/>
              <a:pPr/>
              <a:t>12</a:t>
            </a:fld>
            <a:endParaRPr lang="en-US" dirty="0"/>
          </a:p>
        </p:txBody>
      </p:sp>
      <p:sp>
        <p:nvSpPr>
          <p:cNvPr id="7" name="Content Placeholder 6"/>
          <p:cNvSpPr>
            <a:spLocks noGrp="1"/>
          </p:cNvSpPr>
          <p:nvPr>
            <p:ph sz="half" idx="2"/>
          </p:nvPr>
        </p:nvSpPr>
        <p:spPr/>
        <p:txBody>
          <a:bodyPr>
            <a:normAutofit fontScale="85000" lnSpcReduction="10000"/>
          </a:bodyPr>
          <a:lstStyle/>
          <a:p>
            <a:r>
              <a:rPr lang="el-GR" b="1" dirty="0"/>
              <a:t>ΔΡΑΣΤΗΡΙΟΤΗΤΑ  1η: Διαβάζουμε βιβλία μαζί</a:t>
            </a:r>
            <a:endParaRPr lang="el-GR" sz="2000" dirty="0"/>
          </a:p>
          <a:p>
            <a:pPr lvl="1">
              <a:buFont typeface="Arial" pitchFamily="34" charset="0"/>
              <a:buChar char="•"/>
            </a:pPr>
            <a:r>
              <a:rPr lang="el-GR" sz="2400" dirty="0"/>
              <a:t>Διάρκεια: </a:t>
            </a:r>
            <a:r>
              <a:rPr lang="el-GR" dirty="0"/>
              <a:t>6 διδακτικές ώρες</a:t>
            </a:r>
            <a:endParaRPr lang="el-GR" sz="2400" dirty="0"/>
          </a:p>
          <a:p>
            <a:pPr lvl="1">
              <a:buFont typeface="Arial" pitchFamily="34" charset="0"/>
              <a:buChar char="•"/>
            </a:pPr>
            <a:r>
              <a:rPr lang="el-GR" sz="2400" dirty="0"/>
              <a:t>Είδος δραστηριότητας: </a:t>
            </a:r>
            <a:r>
              <a:rPr lang="el-GR" dirty="0"/>
              <a:t>Ομαδική ανάγνωση λογοτεχνικού βιβλίου</a:t>
            </a:r>
            <a:endParaRPr lang="el-GR" sz="2400" dirty="0"/>
          </a:p>
          <a:p>
            <a:pPr lvl="1">
              <a:buFont typeface="Arial" pitchFamily="34" charset="0"/>
              <a:buChar char="•"/>
            </a:pPr>
            <a:r>
              <a:rPr lang="el-GR" sz="2400" dirty="0"/>
              <a:t>Οργάνωση τάξης: </a:t>
            </a:r>
            <a:r>
              <a:rPr lang="el-GR" dirty="0"/>
              <a:t>Μετωπική οργάνωση της τάξης ή σε σχήμα Π, όταν αυτό ήταν εφικτό.</a:t>
            </a:r>
            <a:endParaRPr lang="el-GR" sz="2400" dirty="0"/>
          </a:p>
          <a:p>
            <a:pPr lvl="1">
              <a:buFont typeface="Arial" pitchFamily="34" charset="0"/>
              <a:buChar char="•"/>
            </a:pPr>
            <a:r>
              <a:rPr lang="el-GR" sz="2400" dirty="0"/>
              <a:t>Ρόλος του διδάσκοντα: </a:t>
            </a:r>
            <a:r>
              <a:rPr lang="el-GR" dirty="0"/>
              <a:t>ενθαρρυντικός, υποστηρικτικός, </a:t>
            </a:r>
            <a:r>
              <a:rPr lang="el-GR" dirty="0" err="1"/>
              <a:t>διευκολυντικός</a:t>
            </a:r>
            <a:r>
              <a:rPr lang="el-GR" dirty="0"/>
              <a:t>, συντονιστικός,  διαμεσολαβητικός ανάμεσα στους μαθητές και το κείμενο.</a:t>
            </a:r>
            <a:endParaRPr lang="el-GR" sz="2400" dirty="0"/>
          </a:p>
          <a:p>
            <a:pPr lvl="1" algn="just">
              <a:buFont typeface="Arial" pitchFamily="34" charset="0"/>
              <a:buChar char="•"/>
            </a:pPr>
            <a:r>
              <a:rPr lang="el-GR" sz="2400" dirty="0"/>
              <a:t>Σύνδεση με τον διδακτικό στόχο: </a:t>
            </a:r>
            <a:r>
              <a:rPr lang="el-GR" dirty="0"/>
              <a:t>να έρθουν σε επαφή  με σύγχρονα λογοτεχνικά εφηβικά βιβλία, να γνωρίσουν τα χαρακτηριστικά της λογοτεχνικής γραφής της </a:t>
            </a:r>
            <a:r>
              <a:rPr lang="el-GR" dirty="0" err="1"/>
              <a:t>Ε.Δικαίου</a:t>
            </a:r>
            <a:r>
              <a:rPr lang="el-GR" dirty="0"/>
              <a:t>, να  εξοικειωθούν με τα χαρακτηριστικά του μυθιστορήματος και τους αφηγηματικούς τρόπους που αυτό αξιοποιεί, να  προσεγγίσουν  ένα ολόκληρο λογοτεχνικό βιβλίο, να κατανοήσουν τα προβλήματα που απασχολούν τους λογοτεχνικούς ήρωες και να τα συσχετίσουν με προβλήματα και καταστάσεις της καθημερινότητας τους.</a:t>
            </a:r>
          </a:p>
          <a:p>
            <a:pPr lvl="1">
              <a:buFont typeface="Arial" pitchFamily="34" charset="0"/>
              <a:buChar char="•"/>
            </a:pPr>
            <a:endParaRPr lang="el-GR" sz="2400" dirty="0"/>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 Single Corner Rectangle 8"/>
          <p:cNvSpPr/>
          <p:nvPr/>
        </p:nvSpPr>
        <p:spPr>
          <a:xfrm>
            <a:off x="2724576" y="1963714"/>
            <a:ext cx="5800299" cy="1692322"/>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20" name="Title 19"/>
          <p:cNvSpPr>
            <a:spLocks noGrp="1"/>
          </p:cNvSpPr>
          <p:nvPr>
            <p:ph type="title"/>
          </p:nvPr>
        </p:nvSpPr>
        <p:spPr/>
        <p:txBody>
          <a:bodyPr/>
          <a:lstStyle/>
          <a:p>
            <a:r>
              <a:rPr lang="el-GR" sz="2400" dirty="0"/>
              <a:t>ΑΝΑΛΥΤΙΚΗ ΠΕΡΙΓΡΑΦΗ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a:t>
            </a:r>
          </a:p>
        </p:txBody>
      </p:sp>
      <p:pic>
        <p:nvPicPr>
          <p:cNvPr id="26" name="Content Placeholder 25" descr="lo4.png"/>
          <p:cNvPicPr>
            <a:picLocks noGrp="1" noChangeAspect="1"/>
          </p:cNvPicPr>
          <p:nvPr>
            <p:ph sz="half" idx="2"/>
          </p:nvPr>
        </p:nvPicPr>
        <p:blipFill>
          <a:blip r:embed="rId2"/>
          <a:stretch>
            <a:fillRect/>
          </a:stretch>
        </p:blipFill>
        <p:spPr>
          <a:xfrm>
            <a:off x="619125" y="1004888"/>
            <a:ext cx="1804987" cy="1804987"/>
          </a:xfrm>
          <a:prstGeom prst="rect">
            <a:avLst/>
          </a:prstGeom>
          <a:ln>
            <a:noFill/>
          </a:ln>
          <a:effectLst>
            <a:outerShdw blurRad="292100" dist="139700" dir="2700000" algn="tl" rotWithShape="0">
              <a:srgbClr val="333333">
                <a:alpha val="65000"/>
              </a:srgbClr>
            </a:outerShdw>
          </a:effectLst>
        </p:spPr>
      </p:pic>
      <p:sp>
        <p:nvSpPr>
          <p:cNvPr id="22" name="Content Placeholder 21"/>
          <p:cNvSpPr>
            <a:spLocks noGrp="1"/>
          </p:cNvSpPr>
          <p:nvPr>
            <p:ph sz="quarter" idx="4"/>
          </p:nvPr>
        </p:nvSpPr>
        <p:spPr>
          <a:xfrm>
            <a:off x="2962508" y="2251230"/>
            <a:ext cx="5754165" cy="1815151"/>
          </a:xfrm>
        </p:spPr>
        <p:txBody>
          <a:bodyPr>
            <a:normAutofit/>
          </a:bodyPr>
          <a:lstStyle/>
          <a:p>
            <a:r>
              <a:rPr lang="el-GR" sz="2000" dirty="0">
                <a:solidFill>
                  <a:schemeClr val="accent2">
                    <a:lumMod val="50000"/>
                  </a:schemeClr>
                </a:solidFill>
                <a:effectLst>
                  <a:outerShdw blurRad="38100" dist="38100" dir="2700000" algn="tl">
                    <a:srgbClr val="000000">
                      <a:alpha val="43137"/>
                    </a:srgbClr>
                  </a:outerShdw>
                </a:effectLst>
              </a:rPr>
              <a:t>Δεν αξιοποιήθηκε ψηφιακό περιεχόμενο</a:t>
            </a:r>
          </a:p>
        </p:txBody>
      </p:sp>
      <p:sp>
        <p:nvSpPr>
          <p:cNvPr id="3" name="Slide Number Placeholder 2"/>
          <p:cNvSpPr>
            <a:spLocks noGrp="1"/>
          </p:cNvSpPr>
          <p:nvPr>
            <p:ph type="sldNum" sz="quarter" idx="12"/>
          </p:nvPr>
        </p:nvSpPr>
        <p:spPr/>
        <p:txBody>
          <a:bodyPr/>
          <a:lstStyle/>
          <a:p>
            <a:fld id="{2754ED01-E2A0-4C1E-8E21-014B99041579}" type="slidenum">
              <a:rPr lang="en-US" smtClean="0"/>
              <a:pPr/>
              <a:t>13</a:t>
            </a:fld>
            <a:endParaRPr lang="en-US" dirty="0"/>
          </a:p>
        </p:txBody>
      </p:sp>
      <p:pic>
        <p:nvPicPr>
          <p:cNvPr id="27" name="Content Placeholder 26" descr="newton.JPG"/>
          <p:cNvPicPr>
            <a:picLocks noGrp="1" noChangeAspect="1"/>
          </p:cNvPicPr>
          <p:nvPr>
            <p:ph sz="half" idx="13"/>
          </p:nvPr>
        </p:nvPicPr>
        <p:blipFill>
          <a:blip r:embed="rId3"/>
          <a:stretch>
            <a:fillRect/>
          </a:stretch>
        </p:blipFill>
        <p:spPr>
          <a:xfrm>
            <a:off x="630238" y="3306602"/>
            <a:ext cx="1841500" cy="1519559"/>
          </a:xfrm>
          <a:prstGeom prst="rect">
            <a:avLst/>
          </a:prstGeom>
          <a:ln>
            <a:noFill/>
          </a:ln>
          <a:effectLst>
            <a:outerShdw blurRad="292100" dist="139700" dir="2700000" algn="tl" rotWithShape="0">
              <a:srgbClr val="333333">
                <a:alpha val="65000"/>
              </a:srgbClr>
            </a:outerShdw>
          </a:effectLst>
        </p:spPr>
      </p:pic>
      <p:sp>
        <p:nvSpPr>
          <p:cNvPr id="4" name="TextBox 3"/>
          <p:cNvSpPr txBox="1"/>
          <p:nvPr/>
        </p:nvSpPr>
        <p:spPr>
          <a:xfrm>
            <a:off x="592427" y="390728"/>
            <a:ext cx="6915955" cy="461665"/>
          </a:xfrm>
          <a:prstGeom prst="rect">
            <a:avLst/>
          </a:prstGeom>
          <a:noFill/>
        </p:spPr>
        <p:txBody>
          <a:bodyPr wrap="square" rtlCol="0">
            <a:spAutoFit/>
          </a:bodyPr>
          <a:lstStyle/>
          <a:p>
            <a:r>
              <a:rPr lang="el-GR" sz="2400" dirty="0"/>
              <a:t>Ψηφιακό Εκπαιδευτικό Περιεχόμενο</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l-GR" sz="2400" dirty="0"/>
              <a:t>ΑΝΑΛΥΤΙΚΗ ΠΕΡΙΓΡΑΦΗ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5" name="Slide Number Placeholder 4"/>
          <p:cNvSpPr>
            <a:spLocks noGrp="1"/>
          </p:cNvSpPr>
          <p:nvPr>
            <p:ph type="sldNum" sz="quarter" idx="12"/>
          </p:nvPr>
        </p:nvSpPr>
        <p:spPr/>
        <p:txBody>
          <a:bodyPr/>
          <a:lstStyle/>
          <a:p>
            <a:fld id="{2754ED01-E2A0-4C1E-8E21-014B99041579}" type="slidenum">
              <a:rPr lang="en-US" smtClean="0"/>
              <a:pPr/>
              <a:t>14</a:t>
            </a:fld>
            <a:endParaRPr lang="en-US" dirty="0"/>
          </a:p>
        </p:txBody>
      </p:sp>
      <p:sp>
        <p:nvSpPr>
          <p:cNvPr id="10" name="Content Placeholder 9"/>
          <p:cNvSpPr>
            <a:spLocks noGrp="1"/>
          </p:cNvSpPr>
          <p:nvPr>
            <p:ph sz="half" idx="2"/>
          </p:nvPr>
        </p:nvSpPr>
        <p:spPr/>
        <p:txBody>
          <a:bodyPr>
            <a:normAutofit lnSpcReduction="10000"/>
          </a:bodyPr>
          <a:lstStyle/>
          <a:p>
            <a:pPr lvl="1"/>
            <a:r>
              <a:rPr lang="el-GR" sz="2400" dirty="0"/>
              <a:t>Περιγραφή δραστηριότητας: </a:t>
            </a:r>
          </a:p>
          <a:p>
            <a:pPr marL="0" lvl="1" indent="0" algn="just">
              <a:buNone/>
            </a:pPr>
            <a:r>
              <a:rPr lang="el-GR" sz="1700" dirty="0"/>
              <a:t>Κατά τη διάρκεια αυτής της δραστηριότητας η εκπαιδευτικός διάβαζε μεγαλόφωνα και οι μαθητές παρακολουθούσαν την ανάγνωση του κειμένου. Οι μαθητές είχαν όλοι μπροστά τους το λογοτεχνικό βιβλίο το οποίο είχαν φροντίσει να αγοράσουν σε συνεννόηση με την εκπαιδευτικό. Η εκπαιδευτικός διάβαζε ένα κεφάλαιο ή και περισσότερα κεφάλαια και μετά την ανάγνωση των κεφαλαίων γινόταν συζήτηση και σχολιασμός σημείων του βιβλίου. Μετά την ολοκλήρωση της ανάγνωσης του βιβλίου, ακολούθησε συζήτηση και  συνολική θεώρηση του κειμένου και οι μαθητές εκπόνησαν εργασίες για το λογοτεχνικό βιβλίο στο σύνολο του.</a:t>
            </a:r>
          </a:p>
          <a:p>
            <a:pPr lvl="1"/>
            <a:r>
              <a:rPr lang="el-GR" sz="2400" dirty="0"/>
              <a:t>Αποτελέσματα δραστηριότητας</a:t>
            </a:r>
          </a:p>
          <a:p>
            <a:pPr marL="0" lvl="1" indent="0" algn="just">
              <a:buNone/>
            </a:pPr>
            <a:r>
              <a:rPr lang="el-GR" sz="1700" dirty="0"/>
              <a:t>Η ανάγνωση του βιβλίου στην τάξη βοήθησε τους μαθητές να μάθουν καινούρια πράγματα, να έρθουν σε επαφή με νέες ιδέες και θέματα, να πλάσουν εικόνες στο μυαλό τους, να καλλιεργήσουν τη φαντασία τους, να νιώσουν την προσμονή για την εξέλιξη της υπόθεσης, να προβληματιστούν, να γελάσουν, να συγκινηθούν και να έρθουν για λίγο στη θέση των λογοτεχνικών ηρώων.</a:t>
            </a:r>
          </a:p>
          <a:p>
            <a:pPr lvl="1"/>
            <a:endParaRPr lang="el-GR" sz="2400" dirty="0"/>
          </a:p>
          <a:p>
            <a:pPr lvl="1"/>
            <a:endParaRPr lang="en-US" sz="2400" dirty="0"/>
          </a:p>
          <a:p>
            <a:pPr marL="0" lvl="1" indent="0">
              <a:buNone/>
            </a:pPr>
            <a:endParaRPr lang="el-GR" sz="2400" dirty="0"/>
          </a:p>
        </p:txBody>
      </p:sp>
    </p:spTree>
    <p:extLst>
      <p:ext uri="{BB962C8B-B14F-4D97-AF65-F5344CB8AC3E}">
        <p14:creationId xmlns:p14="http://schemas.microsoft.com/office/powerpoint/2010/main" val="16794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4269" y="5172501"/>
            <a:ext cx="6209731" cy="846162"/>
          </a:xfrm>
        </p:spPr>
        <p:txBody>
          <a:bodyPr/>
          <a:lstStyle/>
          <a:p>
            <a:r>
              <a:rPr lang="el-GR" sz="2400" dirty="0"/>
              <a:t>ΑΝΑΛΥΤΙΚΗ ΠΕΡΙΓΡΑΦΗ </a:t>
            </a:r>
            <a:br>
              <a:rPr lang="el-GR" sz="2400" dirty="0"/>
            </a:br>
            <a:r>
              <a:rPr lang="el-GR" sz="2400" dirty="0"/>
              <a:t>ΤΗΣ ανοιχτησ εκπαιδευτικησ ΠΡΑΚΤΙΚΗΣ</a:t>
            </a:r>
          </a:p>
        </p:txBody>
      </p:sp>
      <p:sp>
        <p:nvSpPr>
          <p:cNvPr id="5" name="Slide Number Placeholder 4"/>
          <p:cNvSpPr>
            <a:spLocks noGrp="1"/>
          </p:cNvSpPr>
          <p:nvPr>
            <p:ph type="sldNum" sz="quarter" idx="12"/>
          </p:nvPr>
        </p:nvSpPr>
        <p:spPr/>
        <p:txBody>
          <a:bodyPr/>
          <a:lstStyle/>
          <a:p>
            <a:fld id="{2754ED01-E2A0-4C1E-8E21-014B99041579}" type="slidenum">
              <a:rPr lang="en-US" smtClean="0"/>
              <a:pPr/>
              <a:t>15</a:t>
            </a:fld>
            <a:endParaRPr lang="en-US" dirty="0"/>
          </a:p>
        </p:txBody>
      </p:sp>
      <p:sp>
        <p:nvSpPr>
          <p:cNvPr id="7" name="Content Placeholder 6"/>
          <p:cNvSpPr>
            <a:spLocks noGrp="1"/>
          </p:cNvSpPr>
          <p:nvPr>
            <p:ph sz="half" idx="2"/>
          </p:nvPr>
        </p:nvSpPr>
        <p:spPr/>
        <p:txBody>
          <a:bodyPr>
            <a:normAutofit fontScale="85000" lnSpcReduction="20000"/>
          </a:bodyPr>
          <a:lstStyle/>
          <a:p>
            <a:r>
              <a:rPr lang="el-GR" b="1" dirty="0"/>
              <a:t>ΔΡΑΣΤΗΡΙΟΤΗΤΑ  2η: Γνωριμία με τη δημιουργία ψηφιακών προφίλ</a:t>
            </a:r>
            <a:r>
              <a:rPr lang="el-GR" dirty="0"/>
              <a:t> </a:t>
            </a:r>
            <a:endParaRPr lang="el-GR" sz="2000" dirty="0"/>
          </a:p>
          <a:p>
            <a:pPr lvl="1">
              <a:buFont typeface="Arial" pitchFamily="34" charset="0"/>
              <a:buChar char="•"/>
            </a:pPr>
            <a:r>
              <a:rPr lang="el-GR" sz="2300" dirty="0"/>
              <a:t>Διάρκεια: 2 διδακτικές ώρες</a:t>
            </a:r>
          </a:p>
          <a:p>
            <a:pPr lvl="1">
              <a:buFont typeface="Arial" pitchFamily="34" charset="0"/>
              <a:buChar char="•"/>
            </a:pPr>
            <a:r>
              <a:rPr lang="el-GR" sz="2300" dirty="0"/>
              <a:t>Είδος δραστηριότητας: Εξοικείωση με τη με τις εφαρμογές των ψηφιακών προγραμμάτων.</a:t>
            </a:r>
          </a:p>
          <a:p>
            <a:pPr lvl="1">
              <a:buFont typeface="Arial" pitchFamily="34" charset="0"/>
              <a:buChar char="•"/>
            </a:pPr>
            <a:r>
              <a:rPr lang="el-GR" sz="2300" dirty="0"/>
              <a:t>Οργάνωση τάξης: </a:t>
            </a:r>
            <a:r>
              <a:rPr lang="el-GR" sz="2100" dirty="0"/>
              <a:t>Οι μαθητές εργάστηκαν σε ζευγάρια στο εργαστήριο πληροφορικής και ήρθαν σε μια πρώτη γνωριμία τις εφαρμογές του προγράμματος που χρησιμοποιήθηκε.</a:t>
            </a:r>
          </a:p>
          <a:p>
            <a:pPr lvl="1">
              <a:buFont typeface="Arial" pitchFamily="34" charset="0"/>
              <a:buChar char="•"/>
            </a:pPr>
            <a:r>
              <a:rPr lang="el-GR" sz="2300" dirty="0"/>
              <a:t>Ρόλος του διδάσκοντα: </a:t>
            </a:r>
            <a:r>
              <a:rPr lang="el-GR" sz="2100" dirty="0"/>
              <a:t>ενθαρρυντικός, υποστηρικτικός, συμβουλευτικός, </a:t>
            </a:r>
            <a:r>
              <a:rPr lang="el-GR" sz="2100" dirty="0" err="1"/>
              <a:t>διευκολυντικός</a:t>
            </a:r>
            <a:r>
              <a:rPr lang="el-GR" sz="2100" dirty="0"/>
              <a:t>, συντονιστικός</a:t>
            </a:r>
          </a:p>
          <a:p>
            <a:pPr lvl="1" algn="just">
              <a:buFont typeface="Arial" pitchFamily="34" charset="0"/>
              <a:buChar char="•"/>
            </a:pPr>
            <a:r>
              <a:rPr lang="el-GR" sz="2300" dirty="0"/>
              <a:t>Σύνδεση με τον διδακτικό στόχο: </a:t>
            </a:r>
            <a:r>
              <a:rPr lang="el-GR" sz="2100" dirty="0"/>
              <a:t>να χρησιμοποιήσουν ψηφιακά προγράμματα και ψηφιακές εφαρμογές ώστε να παρουσιάσουν τους λογοτεχνικούς ήρωες και τα προβλήματα που αντιμετωπίζουν, να δημιουργήσουν </a:t>
            </a:r>
            <a:r>
              <a:rPr lang="el-GR" sz="2100" dirty="0" err="1"/>
              <a:t>πολυτροπικά</a:t>
            </a:r>
            <a:r>
              <a:rPr lang="el-GR" sz="2100" dirty="0"/>
              <a:t> κείμενα, να κατανοήσουν τη διαφορά ενός λογοτεχνικού ήρωα που σκιαγραφείται στο χαρτί από έναν λογοτεχνικό ήρωα που παρουσιάζεται με ηλεκτρονικά μέσα.</a:t>
            </a:r>
          </a:p>
          <a:p>
            <a:pPr lvl="1">
              <a:buFont typeface="Arial" pitchFamily="34" charset="0"/>
              <a:buChar char="•"/>
            </a:pPr>
            <a:endParaRPr lang="el-GR" sz="2400" dirty="0"/>
          </a:p>
          <a:p>
            <a:endParaRPr lang="el-GR" dirty="0"/>
          </a:p>
        </p:txBody>
      </p:sp>
    </p:spTree>
    <p:extLst>
      <p:ext uri="{BB962C8B-B14F-4D97-AF65-F5344CB8AC3E}">
        <p14:creationId xmlns:p14="http://schemas.microsoft.com/office/powerpoint/2010/main" val="2574087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 Single Corner Rectangle 8"/>
          <p:cNvSpPr/>
          <p:nvPr/>
        </p:nvSpPr>
        <p:spPr>
          <a:xfrm>
            <a:off x="2724576" y="1963714"/>
            <a:ext cx="5800299" cy="1692322"/>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20" name="Title 19"/>
          <p:cNvSpPr>
            <a:spLocks noGrp="1"/>
          </p:cNvSpPr>
          <p:nvPr>
            <p:ph type="title"/>
          </p:nvPr>
        </p:nvSpPr>
        <p:spPr/>
        <p:txBody>
          <a:bodyPr/>
          <a:lstStyle/>
          <a:p>
            <a:r>
              <a:rPr lang="el-GR" sz="2400" dirty="0"/>
              <a:t>ΑΝΑΛΥΤΙΚΗ ΠΕΡΙΓΡΑΦΗ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a:t>
            </a:r>
          </a:p>
        </p:txBody>
      </p:sp>
      <p:pic>
        <p:nvPicPr>
          <p:cNvPr id="26" name="Content Placeholder 25" descr="lo4.png"/>
          <p:cNvPicPr>
            <a:picLocks noGrp="1" noChangeAspect="1"/>
          </p:cNvPicPr>
          <p:nvPr>
            <p:ph sz="half" idx="2"/>
          </p:nvPr>
        </p:nvPicPr>
        <p:blipFill>
          <a:blip r:embed="rId2"/>
          <a:stretch>
            <a:fillRect/>
          </a:stretch>
        </p:blipFill>
        <p:spPr>
          <a:xfrm>
            <a:off x="619125" y="1004888"/>
            <a:ext cx="1804987" cy="1804987"/>
          </a:xfrm>
          <a:prstGeom prst="rect">
            <a:avLst/>
          </a:prstGeom>
          <a:ln>
            <a:noFill/>
          </a:ln>
          <a:effectLst>
            <a:outerShdw blurRad="292100" dist="139700" dir="2700000" algn="tl" rotWithShape="0">
              <a:srgbClr val="333333">
                <a:alpha val="65000"/>
              </a:srgbClr>
            </a:outerShdw>
          </a:effectLst>
        </p:spPr>
      </p:pic>
      <p:sp>
        <p:nvSpPr>
          <p:cNvPr id="22" name="Content Placeholder 21"/>
          <p:cNvSpPr>
            <a:spLocks noGrp="1"/>
          </p:cNvSpPr>
          <p:nvPr>
            <p:ph sz="quarter" idx="4"/>
          </p:nvPr>
        </p:nvSpPr>
        <p:spPr>
          <a:xfrm>
            <a:off x="2962508" y="2251230"/>
            <a:ext cx="5754165" cy="1815151"/>
          </a:xfrm>
        </p:spPr>
        <p:txBody>
          <a:bodyPr>
            <a:normAutofit/>
          </a:bodyPr>
          <a:lstStyle/>
          <a:p>
            <a:r>
              <a:rPr lang="el-GR" dirty="0"/>
              <a:t>Η ψηφιακή εφαρμογή που επέλεξε η εκπαιδευτικός(Δίνονται τεκμήρια της δράσης)</a:t>
            </a:r>
            <a:endParaRPr lang="el-GR" sz="2000" dirty="0">
              <a:solidFill>
                <a:schemeClr val="accent2">
                  <a:lumMod val="50000"/>
                </a:schemeClr>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2754ED01-E2A0-4C1E-8E21-014B99041579}" type="slidenum">
              <a:rPr lang="en-US" smtClean="0"/>
              <a:pPr/>
              <a:t>16</a:t>
            </a:fld>
            <a:endParaRPr lang="en-US" dirty="0"/>
          </a:p>
        </p:txBody>
      </p:sp>
      <p:pic>
        <p:nvPicPr>
          <p:cNvPr id="27" name="Content Placeholder 26" descr="newton.JPG"/>
          <p:cNvPicPr>
            <a:picLocks noGrp="1" noChangeAspect="1"/>
          </p:cNvPicPr>
          <p:nvPr>
            <p:ph sz="half" idx="13"/>
          </p:nvPr>
        </p:nvPicPr>
        <p:blipFill>
          <a:blip r:embed="rId3"/>
          <a:stretch>
            <a:fillRect/>
          </a:stretch>
        </p:blipFill>
        <p:spPr>
          <a:xfrm>
            <a:off x="630238" y="3306602"/>
            <a:ext cx="1841500" cy="1519559"/>
          </a:xfrm>
          <a:prstGeom prst="rect">
            <a:avLst/>
          </a:prstGeom>
          <a:ln>
            <a:noFill/>
          </a:ln>
          <a:effectLst>
            <a:outerShdw blurRad="292100" dist="139700" dir="2700000" algn="tl" rotWithShape="0">
              <a:srgbClr val="333333">
                <a:alpha val="65000"/>
              </a:srgbClr>
            </a:outerShdw>
          </a:effectLst>
        </p:spPr>
      </p:pic>
      <p:sp>
        <p:nvSpPr>
          <p:cNvPr id="4" name="TextBox 3"/>
          <p:cNvSpPr txBox="1"/>
          <p:nvPr/>
        </p:nvSpPr>
        <p:spPr>
          <a:xfrm>
            <a:off x="592427" y="390728"/>
            <a:ext cx="6915955" cy="461665"/>
          </a:xfrm>
          <a:prstGeom prst="rect">
            <a:avLst/>
          </a:prstGeom>
          <a:noFill/>
        </p:spPr>
        <p:txBody>
          <a:bodyPr wrap="square" rtlCol="0">
            <a:spAutoFit/>
          </a:bodyPr>
          <a:lstStyle/>
          <a:p>
            <a:r>
              <a:rPr lang="el-GR" sz="2400" dirty="0"/>
              <a:t>Ψηφιακό Εκπαιδευτικό Περιεχόμενο</a:t>
            </a:r>
          </a:p>
        </p:txBody>
      </p:sp>
    </p:spTree>
    <p:extLst>
      <p:ext uri="{BB962C8B-B14F-4D97-AF65-F5344CB8AC3E}">
        <p14:creationId xmlns:p14="http://schemas.microsoft.com/office/powerpoint/2010/main" val="22238911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l-GR" sz="2400" dirty="0"/>
              <a:t>ΑΝΑΛΥΤΙΚΗ ΠΕΡΙΓΡΑΦΗ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5" name="Slide Number Placeholder 4"/>
          <p:cNvSpPr>
            <a:spLocks noGrp="1"/>
          </p:cNvSpPr>
          <p:nvPr>
            <p:ph type="sldNum" sz="quarter" idx="12"/>
          </p:nvPr>
        </p:nvSpPr>
        <p:spPr/>
        <p:txBody>
          <a:bodyPr/>
          <a:lstStyle/>
          <a:p>
            <a:fld id="{2754ED01-E2A0-4C1E-8E21-014B99041579}" type="slidenum">
              <a:rPr lang="en-US" smtClean="0"/>
              <a:pPr/>
              <a:t>17</a:t>
            </a:fld>
            <a:endParaRPr lang="en-US" dirty="0"/>
          </a:p>
        </p:txBody>
      </p:sp>
      <p:sp>
        <p:nvSpPr>
          <p:cNvPr id="10" name="Content Placeholder 9"/>
          <p:cNvSpPr>
            <a:spLocks noGrp="1"/>
          </p:cNvSpPr>
          <p:nvPr>
            <p:ph sz="half" idx="2"/>
          </p:nvPr>
        </p:nvSpPr>
        <p:spPr/>
        <p:txBody>
          <a:bodyPr>
            <a:normAutofit fontScale="92500" lnSpcReduction="20000"/>
          </a:bodyPr>
          <a:lstStyle/>
          <a:p>
            <a:pPr lvl="1"/>
            <a:r>
              <a:rPr lang="el-GR" sz="2400" dirty="0"/>
              <a:t>Περιγραφή δραστηριότητας:</a:t>
            </a:r>
          </a:p>
          <a:p>
            <a:pPr marL="0" lvl="1" indent="0" algn="just">
              <a:buNone/>
            </a:pPr>
            <a:r>
              <a:rPr lang="el-GR" dirty="0"/>
              <a:t>Κατά τη διάρκεια αυτής της δραστηριότητας η εκπαιδευτικός παρουσίασε στους μαθητές τις εφαρμογές με τις οποίες οι μαθητές μπορούν να δημιουργούν ψηφιακά προφίλ φανταστικών προσώπων</a:t>
            </a:r>
            <a:r>
              <a:rPr lang="en-GB" dirty="0"/>
              <a:t> </a:t>
            </a:r>
            <a:r>
              <a:rPr lang="el-GR" dirty="0"/>
              <a:t>καθώς και να δημιουργούν προσομοιώσεις διαλόγων στο κινητό τους τηλέφωνο. Και οι δύο εκπαιδευτικές εφαρμογές είναι εκπαιδευτικά περιβάλλοντα στα οποία οι μαθητές μπορούν να εργαστούν με ασφάλεια, χωρίς να εκθέτουν τα προσωπικά τους στοιχεία. </a:t>
            </a:r>
            <a:r>
              <a:rPr lang="el-GR" sz="2400" dirty="0"/>
              <a:t> </a:t>
            </a:r>
          </a:p>
          <a:p>
            <a:pPr lvl="1"/>
            <a:r>
              <a:rPr lang="el-GR" sz="2400" dirty="0"/>
              <a:t>Αποτελέσματα δραστηριότητας</a:t>
            </a:r>
          </a:p>
          <a:p>
            <a:pPr marL="0" lvl="1" indent="0" algn="just">
              <a:buNone/>
            </a:pPr>
            <a:r>
              <a:rPr lang="el-GR" dirty="0"/>
              <a:t>Οι μαθητές, καθώς είναι εξοικειωμένοι τόσο με τα κοινωνικά δίκτυα όσο και με τη χρήση του κινητού τηλεφώνου, κατανόησαν πολύ γρήγορα τον τρόπο με τον οποίο έπρεπε να εργαστούν και έτσι οι 2 διδακτικές ώρες ήταν αρκετές. Μεγαλύτερη προσπάθεια χρειάστηκε να καταβάλουν οι μαθητές της Α΄ τάξης αλλά και αυτοί ανταποκρίθηκαν με επιτυχία στο τέλος.</a:t>
            </a:r>
            <a:endParaRPr lang="el-GR" sz="2400" dirty="0"/>
          </a:p>
          <a:p>
            <a:pPr lvl="1"/>
            <a:endParaRPr lang="en-US" sz="2400" dirty="0"/>
          </a:p>
          <a:p>
            <a:pPr marL="0" lvl="1" indent="0">
              <a:buNone/>
            </a:pPr>
            <a:endParaRPr lang="el-GR" sz="2400" dirty="0"/>
          </a:p>
        </p:txBody>
      </p:sp>
    </p:spTree>
    <p:extLst>
      <p:ext uri="{BB962C8B-B14F-4D97-AF65-F5344CB8AC3E}">
        <p14:creationId xmlns:p14="http://schemas.microsoft.com/office/powerpoint/2010/main" val="37977270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4269" y="5172501"/>
            <a:ext cx="6209731" cy="846162"/>
          </a:xfrm>
        </p:spPr>
        <p:txBody>
          <a:bodyPr/>
          <a:lstStyle/>
          <a:p>
            <a:r>
              <a:rPr lang="el-GR" sz="2400" dirty="0"/>
              <a:t>ΑΝΑΛΥΤΙΚΗ ΠΕΡΙΓΡΑΦΗ </a:t>
            </a:r>
            <a:br>
              <a:rPr lang="el-GR" sz="2400" dirty="0"/>
            </a:br>
            <a:r>
              <a:rPr lang="el-GR" sz="2400" dirty="0"/>
              <a:t>ΤΗΣ ανοιχτησ εκπαιδευτικησ ΠΡΑΚΤΙΚΗΣ</a:t>
            </a:r>
          </a:p>
        </p:txBody>
      </p:sp>
      <p:sp>
        <p:nvSpPr>
          <p:cNvPr id="5" name="Slide Number Placeholder 4"/>
          <p:cNvSpPr>
            <a:spLocks noGrp="1"/>
          </p:cNvSpPr>
          <p:nvPr>
            <p:ph type="sldNum" sz="quarter" idx="12"/>
          </p:nvPr>
        </p:nvSpPr>
        <p:spPr/>
        <p:txBody>
          <a:bodyPr/>
          <a:lstStyle/>
          <a:p>
            <a:fld id="{2754ED01-E2A0-4C1E-8E21-014B99041579}" type="slidenum">
              <a:rPr lang="en-US" smtClean="0"/>
              <a:pPr/>
              <a:t>18</a:t>
            </a:fld>
            <a:endParaRPr lang="en-US" dirty="0"/>
          </a:p>
        </p:txBody>
      </p:sp>
      <p:sp>
        <p:nvSpPr>
          <p:cNvPr id="7" name="Content Placeholder 6"/>
          <p:cNvSpPr>
            <a:spLocks noGrp="1"/>
          </p:cNvSpPr>
          <p:nvPr>
            <p:ph sz="half" idx="2"/>
          </p:nvPr>
        </p:nvSpPr>
        <p:spPr/>
        <p:txBody>
          <a:bodyPr>
            <a:normAutofit fontScale="70000" lnSpcReduction="20000"/>
          </a:bodyPr>
          <a:lstStyle/>
          <a:p>
            <a:r>
              <a:rPr lang="el-GR" b="1" dirty="0"/>
              <a:t>ΔΡΑΣΤΗΡΙΟΤΗΤΑ  3η: Οι λογοτεχνικοί ήρωες ταξιδεύουν στο διαδίκτυο</a:t>
            </a:r>
            <a:endParaRPr lang="el-GR" dirty="0"/>
          </a:p>
          <a:p>
            <a:endParaRPr lang="el-GR" sz="2000" dirty="0"/>
          </a:p>
          <a:p>
            <a:pPr lvl="1">
              <a:buFont typeface="Arial" pitchFamily="34" charset="0"/>
              <a:buChar char="•"/>
            </a:pPr>
            <a:r>
              <a:rPr lang="el-GR" sz="2300" dirty="0"/>
              <a:t>Διάρκεια: 4 διδακτικές ώρες</a:t>
            </a:r>
          </a:p>
          <a:p>
            <a:pPr lvl="1">
              <a:buFont typeface="Arial" pitchFamily="34" charset="0"/>
              <a:buChar char="•"/>
            </a:pPr>
            <a:r>
              <a:rPr lang="el-GR" sz="2300" dirty="0"/>
              <a:t>Είδος δραστηριότητας: Παρουσίαση των λογοτεχνικών ηρώων με ψηφιακές εφαρμογές</a:t>
            </a:r>
          </a:p>
          <a:p>
            <a:pPr lvl="1">
              <a:buFont typeface="Arial" pitchFamily="34" charset="0"/>
              <a:buChar char="•"/>
            </a:pPr>
            <a:r>
              <a:rPr lang="el-GR" sz="2300" dirty="0"/>
              <a:t>Οργάνωση τάξης: Εργασία σε ομάδες στο εργαστήριο της πληροφορικής </a:t>
            </a:r>
          </a:p>
          <a:p>
            <a:pPr lvl="1">
              <a:buFont typeface="Arial" pitchFamily="34" charset="0"/>
              <a:buChar char="•"/>
            </a:pPr>
            <a:r>
              <a:rPr lang="el-GR" sz="2300" dirty="0"/>
              <a:t>Ρόλος του διδάσκοντα: ενθαρρυντικός, υποστηρικτικός, συμβουλευτικός, </a:t>
            </a:r>
            <a:r>
              <a:rPr lang="el-GR" sz="2300" dirty="0" err="1"/>
              <a:t>διευκολυντικός</a:t>
            </a:r>
            <a:r>
              <a:rPr lang="el-GR" sz="2300" dirty="0"/>
              <a:t>, συντονιστικός</a:t>
            </a:r>
          </a:p>
          <a:p>
            <a:pPr lvl="1" algn="just">
              <a:buFont typeface="Arial" pitchFamily="34" charset="0"/>
              <a:buChar char="•"/>
            </a:pPr>
            <a:r>
              <a:rPr lang="el-GR" sz="2300" dirty="0"/>
              <a:t>Σύνδεση με τον διδακτικό στόχο: να κατανοήσουν ότι λογοτεχνία και τεχνολογία δεν είναι δύο δρόμοι ασύμβατοι, να αξιοποιήσουν ψηφιακές εφαρμογές και ψηφιακά προγράμματα ώστε να παρουσιάζουν τους λογοτεχνικούς ήρωες και τα προβλήματα που αντιμετωπίζουν, να δημιουργήσουν </a:t>
            </a:r>
            <a:r>
              <a:rPr lang="el-GR" sz="2300" dirty="0" err="1"/>
              <a:t>πολυτροπικά</a:t>
            </a:r>
            <a:r>
              <a:rPr lang="el-GR" sz="2300" dirty="0"/>
              <a:t> κείμενα, να κατανοήσουν τη διαφορά ενός λογοτεχνικού ήρωα που σκιαγραφείται στο χαρτί από ένα λογοτεχνικό ήρωα που σκιαγραφείται με ψηφιακά μέσα., να συνειδητοποιήσουν ότι τα ψηφιακά μέσα μπορούν να συμβάλουν εποικοδομητικά στη βελτίωση της διδασκαλίας της Λογοτεχνίας, να εργαστούν σε ομάδες και να αναλάβουν διαφορετικούς ρόλους ανάλογα με τις ικανότητες και τα ενδιαφέροντα τους, να καταθέσουν τις απόψεις τους στο πλαίσιο της ομάδας και να αναπτύξουν γόνιμο και δημιουργικό διάλογο, να καταλήξουν σε κοινό αποτέλεσμα το οποίο θα παρουσιάσουν στην ολομέλεια της τάξης.</a:t>
            </a:r>
          </a:p>
          <a:p>
            <a:endParaRPr lang="el-GR" dirty="0"/>
          </a:p>
        </p:txBody>
      </p:sp>
    </p:spTree>
    <p:extLst>
      <p:ext uri="{BB962C8B-B14F-4D97-AF65-F5344CB8AC3E}">
        <p14:creationId xmlns:p14="http://schemas.microsoft.com/office/powerpoint/2010/main" val="30423311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 Single Corner Rectangle 8"/>
          <p:cNvSpPr/>
          <p:nvPr/>
        </p:nvSpPr>
        <p:spPr>
          <a:xfrm>
            <a:off x="2724576" y="1963714"/>
            <a:ext cx="5800299" cy="1692322"/>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20" name="Title 19"/>
          <p:cNvSpPr>
            <a:spLocks noGrp="1"/>
          </p:cNvSpPr>
          <p:nvPr>
            <p:ph type="title"/>
          </p:nvPr>
        </p:nvSpPr>
        <p:spPr/>
        <p:txBody>
          <a:bodyPr/>
          <a:lstStyle/>
          <a:p>
            <a:r>
              <a:rPr lang="el-GR" sz="2400" dirty="0"/>
              <a:t>ΑΝΑΛΥΤΙΚΗ ΠΕΡΙΓΡΑΦΗ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a:t>
            </a:r>
          </a:p>
        </p:txBody>
      </p:sp>
      <p:pic>
        <p:nvPicPr>
          <p:cNvPr id="26" name="Content Placeholder 25" descr="lo4.png"/>
          <p:cNvPicPr>
            <a:picLocks noGrp="1" noChangeAspect="1"/>
          </p:cNvPicPr>
          <p:nvPr>
            <p:ph sz="half" idx="2"/>
          </p:nvPr>
        </p:nvPicPr>
        <p:blipFill>
          <a:blip r:embed="rId2"/>
          <a:stretch>
            <a:fillRect/>
          </a:stretch>
        </p:blipFill>
        <p:spPr>
          <a:xfrm>
            <a:off x="619125" y="1004888"/>
            <a:ext cx="1804987" cy="1804987"/>
          </a:xfrm>
          <a:prstGeom prst="rect">
            <a:avLst/>
          </a:prstGeom>
          <a:ln>
            <a:noFill/>
          </a:ln>
          <a:effectLst>
            <a:outerShdw blurRad="292100" dist="139700" dir="2700000" algn="tl" rotWithShape="0">
              <a:srgbClr val="333333">
                <a:alpha val="65000"/>
              </a:srgbClr>
            </a:outerShdw>
          </a:effectLst>
        </p:spPr>
      </p:pic>
      <p:sp>
        <p:nvSpPr>
          <p:cNvPr id="22" name="Content Placeholder 21"/>
          <p:cNvSpPr>
            <a:spLocks noGrp="1"/>
          </p:cNvSpPr>
          <p:nvPr>
            <p:ph sz="quarter" idx="4"/>
          </p:nvPr>
        </p:nvSpPr>
        <p:spPr>
          <a:xfrm>
            <a:off x="2962508" y="2251230"/>
            <a:ext cx="5754165" cy="1815151"/>
          </a:xfrm>
        </p:spPr>
        <p:txBody>
          <a:bodyPr>
            <a:normAutofit/>
          </a:bodyPr>
          <a:lstStyle/>
          <a:p>
            <a:r>
              <a:rPr lang="el-GR" sz="2000" dirty="0"/>
              <a:t>Η ψηφιακή εφαρμογή που επέλεξε η εκπαιδευτικός(Δίνονται τεκμήρια της δράσης)</a:t>
            </a:r>
            <a:endParaRPr lang="el-GR" sz="1800" dirty="0">
              <a:solidFill>
                <a:schemeClr val="accent2">
                  <a:lumMod val="50000"/>
                </a:schemeClr>
              </a:solidFill>
              <a:effectLst>
                <a:outerShdw blurRad="38100" dist="38100" dir="2700000" algn="tl">
                  <a:srgbClr val="000000">
                    <a:alpha val="43137"/>
                  </a:srgbClr>
                </a:outerShdw>
              </a:effectLst>
            </a:endParaRPr>
          </a:p>
          <a:p>
            <a:endParaRPr lang="el-GR" sz="2000" dirty="0">
              <a:solidFill>
                <a:schemeClr val="accent2">
                  <a:lumMod val="50000"/>
                </a:schemeClr>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2754ED01-E2A0-4C1E-8E21-014B99041579}" type="slidenum">
              <a:rPr lang="en-US" smtClean="0"/>
              <a:pPr/>
              <a:t>19</a:t>
            </a:fld>
            <a:endParaRPr lang="en-US" dirty="0"/>
          </a:p>
        </p:txBody>
      </p:sp>
      <p:pic>
        <p:nvPicPr>
          <p:cNvPr id="27" name="Content Placeholder 26" descr="newton.JPG"/>
          <p:cNvPicPr>
            <a:picLocks noGrp="1" noChangeAspect="1"/>
          </p:cNvPicPr>
          <p:nvPr>
            <p:ph sz="half" idx="13"/>
          </p:nvPr>
        </p:nvPicPr>
        <p:blipFill>
          <a:blip r:embed="rId3"/>
          <a:stretch>
            <a:fillRect/>
          </a:stretch>
        </p:blipFill>
        <p:spPr>
          <a:xfrm>
            <a:off x="630238" y="3306602"/>
            <a:ext cx="1841500" cy="1519559"/>
          </a:xfrm>
          <a:prstGeom prst="rect">
            <a:avLst/>
          </a:prstGeom>
          <a:ln>
            <a:noFill/>
          </a:ln>
          <a:effectLst>
            <a:outerShdw blurRad="292100" dist="139700" dir="2700000" algn="tl" rotWithShape="0">
              <a:srgbClr val="333333">
                <a:alpha val="65000"/>
              </a:srgbClr>
            </a:outerShdw>
          </a:effectLst>
        </p:spPr>
      </p:pic>
      <p:sp>
        <p:nvSpPr>
          <p:cNvPr id="4" name="TextBox 3"/>
          <p:cNvSpPr txBox="1"/>
          <p:nvPr/>
        </p:nvSpPr>
        <p:spPr>
          <a:xfrm>
            <a:off x="592427" y="390728"/>
            <a:ext cx="6915955" cy="461665"/>
          </a:xfrm>
          <a:prstGeom prst="rect">
            <a:avLst/>
          </a:prstGeom>
          <a:noFill/>
        </p:spPr>
        <p:txBody>
          <a:bodyPr wrap="square" rtlCol="0">
            <a:spAutoFit/>
          </a:bodyPr>
          <a:lstStyle/>
          <a:p>
            <a:r>
              <a:rPr lang="el-GR" sz="2400" dirty="0"/>
              <a:t>Ψηφιακό Εκπαιδευτικό Περιεχόμενο</a:t>
            </a:r>
          </a:p>
        </p:txBody>
      </p:sp>
    </p:spTree>
    <p:extLst>
      <p:ext uri="{BB962C8B-B14F-4D97-AF65-F5344CB8AC3E}">
        <p14:creationId xmlns:p14="http://schemas.microsoft.com/office/powerpoint/2010/main" val="3816011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solidFill>
            <a:srgbClr val="FFFFFF">
              <a:alpha val="34118"/>
            </a:srgbClr>
          </a:solidFill>
        </p:spPr>
        <p:txBody>
          <a:bodyPr/>
          <a:lstStyle/>
          <a:p>
            <a:r>
              <a:rPr lang="el-GR" dirty="0"/>
              <a:t>ΣΥΝΤΟΜΗ ΠΕΡΙΓΡΑΦΗ</a:t>
            </a:r>
          </a:p>
        </p:txBody>
      </p:sp>
      <p:sp>
        <p:nvSpPr>
          <p:cNvPr id="4" name="Slide Number Placeholder 3"/>
          <p:cNvSpPr>
            <a:spLocks noGrp="1"/>
          </p:cNvSpPr>
          <p:nvPr>
            <p:ph type="sldNum" sz="quarter" idx="12"/>
          </p:nvPr>
        </p:nvSpPr>
        <p:spPr/>
        <p:txBody>
          <a:bodyPr/>
          <a:lstStyle/>
          <a:p>
            <a:fld id="{2754ED01-E2A0-4C1E-8E21-014B99041579}" type="slidenum">
              <a:rPr lang="en-US" smtClean="0"/>
              <a:pPr/>
              <a:t>2</a:t>
            </a:fld>
            <a:endParaRPr lang="en-US" dirty="0"/>
          </a:p>
        </p:txBody>
      </p:sp>
      <p:sp>
        <p:nvSpPr>
          <p:cNvPr id="12" name="Content Placeholder 11"/>
          <p:cNvSpPr>
            <a:spLocks noGrp="1"/>
          </p:cNvSpPr>
          <p:nvPr>
            <p:ph sz="half" idx="2"/>
          </p:nvPr>
        </p:nvSpPr>
        <p:spPr>
          <a:xfrm>
            <a:off x="265044" y="557212"/>
            <a:ext cx="8335618" cy="4081049"/>
          </a:xfrm>
        </p:spPr>
        <p:txBody>
          <a:bodyPr>
            <a:normAutofit lnSpcReduction="10000"/>
          </a:bodyPr>
          <a:lstStyle/>
          <a:p>
            <a:pPr lvl="3">
              <a:buNone/>
            </a:pPr>
            <a:r>
              <a:rPr lang="el-GR" sz="2600" b="1" u="sng" dirty="0"/>
              <a:t>Σύντομη περιγραφή</a:t>
            </a:r>
          </a:p>
          <a:p>
            <a:pPr lvl="3" algn="just">
              <a:buNone/>
            </a:pPr>
            <a:r>
              <a:rPr lang="el-GR" dirty="0"/>
              <a:t>    Η ανοιχτή εκπαιδευτική πρακτική «Λογοτεχνικοί ήρωες σε ψηφιακά περιβάλλοντα» έχει ως θέμα της την παρουσίαση ηρώων που πρωταγωνιστούν σε εφηβικά λογοτεχνικά βιβλία της Ε. Δικαίου που μελέτησαν μαθητές της Α΄ και Γ΄ Γυμνασίου με τη βοήθεια  ψηφιακών προγραμμάτων που διατίθενται ελεύθερα στο διαδίκτυο. Η συγκεκριμένη εκπαιδευτική πρακτική έλαβε χώρα στο 6</a:t>
            </a:r>
            <a:r>
              <a:rPr lang="el-GR" baseline="30000" dirty="0"/>
              <a:t>ο</a:t>
            </a:r>
            <a:r>
              <a:rPr lang="el-GR" dirty="0"/>
              <a:t> Γυμνάσιο Καβάλας κατά το σχολικό έτος 2017-2018 και  στηρίχτηκε στην άποψη ότι η λογοτεχνία είναι ένα πεδίο ανοιχτό σε πολλαπλές ερμηνείες και προσεγγίσεις που μπορεί να εγείρει προβληματισμούς στους μαθητές καθώς επίσης και στην πεποίθηση ότι η λογοτεχνία δεν μπορεί και δεν πρέπει να είναι αποκομμένη από την καθημερινότητα των μαθητών. Ένα μέρος της καθημερινότητας αυτής αποτελούν η τεχνολογία και τα κοινωνικά δίκτυα και οι ψηφιακές εφαρμογές δίνουν τη δυνατότητα στους μαθητές να εργαστούν σε αμιγώς εκπαιδευτικά περιβάλλοντα και να δημιουργήσουν με άξονα τη λογοτεχνία </a:t>
            </a:r>
            <a:r>
              <a:rPr lang="el-GR" dirty="0" err="1"/>
              <a:t>πολυτροπικά</a:t>
            </a:r>
            <a:r>
              <a:rPr lang="el-GR" dirty="0"/>
              <a:t> κείμενα, αξιοποιώντας τα βιώματα τους. Οι όποιες δυσκολίες παρουσιάστηκαν αντιμετωπίστηκαν με επιτυχία και οι εργασίες τους αποτελούν τη μεγαλύτερη απόδειξη ότι η δημιουργικότητα και η φαντασία μπορούν να αποτελούν βασικά συστατικά στη διδασκαλία του μαθήματος της λογοτεχνίας. </a:t>
            </a:r>
          </a:p>
          <a:p>
            <a:pPr lvl="3">
              <a:buNone/>
            </a:pPr>
            <a:endParaRPr lang="el-GR" b="1" u="sng" dirty="0"/>
          </a:p>
        </p:txBody>
      </p:sp>
    </p:spTree>
    <p:extLst>
      <p:ext uri="{BB962C8B-B14F-4D97-AF65-F5344CB8AC3E}">
        <p14:creationId xmlns:p14="http://schemas.microsoft.com/office/powerpoint/2010/main" val="22335317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l-GR" sz="2400" dirty="0"/>
              <a:t>ΑΝΑΛΥΤΙΚΗ ΠΕΡΙΓΡΑΦΗ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5" name="Slide Number Placeholder 4"/>
          <p:cNvSpPr>
            <a:spLocks noGrp="1"/>
          </p:cNvSpPr>
          <p:nvPr>
            <p:ph type="sldNum" sz="quarter" idx="12"/>
          </p:nvPr>
        </p:nvSpPr>
        <p:spPr/>
        <p:txBody>
          <a:bodyPr/>
          <a:lstStyle/>
          <a:p>
            <a:fld id="{2754ED01-E2A0-4C1E-8E21-014B99041579}" type="slidenum">
              <a:rPr lang="en-US" smtClean="0"/>
              <a:pPr/>
              <a:t>20</a:t>
            </a:fld>
            <a:endParaRPr lang="en-US" dirty="0"/>
          </a:p>
        </p:txBody>
      </p:sp>
      <p:sp>
        <p:nvSpPr>
          <p:cNvPr id="10" name="Content Placeholder 9"/>
          <p:cNvSpPr>
            <a:spLocks noGrp="1"/>
          </p:cNvSpPr>
          <p:nvPr>
            <p:ph sz="half" idx="2"/>
          </p:nvPr>
        </p:nvSpPr>
        <p:spPr>
          <a:xfrm>
            <a:off x="557213" y="557213"/>
            <a:ext cx="8149465" cy="4129087"/>
          </a:xfrm>
        </p:spPr>
        <p:txBody>
          <a:bodyPr>
            <a:normAutofit fontScale="55000" lnSpcReduction="20000"/>
          </a:bodyPr>
          <a:lstStyle/>
          <a:p>
            <a:pPr lvl="1"/>
            <a:r>
              <a:rPr lang="el-GR" sz="3300" dirty="0"/>
              <a:t>Περιγραφή δραστηριότητας</a:t>
            </a:r>
            <a:r>
              <a:rPr lang="el-GR" sz="2900" dirty="0"/>
              <a:t>:</a:t>
            </a:r>
          </a:p>
          <a:p>
            <a:pPr marL="0" lvl="1" indent="0" algn="just">
              <a:buNone/>
            </a:pPr>
            <a:endParaRPr lang="el-GR" sz="2900" dirty="0"/>
          </a:p>
          <a:p>
            <a:pPr marL="0" lvl="1" indent="0" algn="just">
              <a:buNone/>
            </a:pPr>
            <a:r>
              <a:rPr lang="el-GR" sz="2900" dirty="0"/>
              <a:t>Οι μαθητές, έχοντας κατανοήσει τον τρόπο με τον οποίο  θα εργάζονταν, χωρίστηκαν σε ομάδες με την βοήθεια της εκπαιδευτικού(οι μαθητές ήταν εξοικειωμένοι με την εργασία σε ομάδες, καθώς είχαν δουλέψει και στο παρελθόν με παρόμοιο τρόπο). Κάποιες ομάδες ανέλαβαν να δημιουργήσουν το προφίλ των λογοτεχνικών ηρώων των βιβλίων της Ε. Δικαίου, της Βερόνικας και της Ελένης, της Γιασεμής και του Γιώργου και κάποιες ομάδες ανέλαβαν να δημιουργήσουν φανταστικούς διαλόγους στο κινητό ανάμεσα στους ήρωες των βιβλίων τα οποία οι μαθητές είχαν μελετήσει. </a:t>
            </a:r>
          </a:p>
          <a:p>
            <a:pPr lvl="1"/>
            <a:endParaRPr lang="el-GR" sz="2900" dirty="0"/>
          </a:p>
          <a:p>
            <a:pPr lvl="1"/>
            <a:r>
              <a:rPr lang="el-GR" sz="3300" dirty="0"/>
              <a:t>Αποτελέσματα δραστηριότητας</a:t>
            </a:r>
          </a:p>
          <a:p>
            <a:pPr marL="0" lvl="1" indent="0">
              <a:buNone/>
            </a:pPr>
            <a:endParaRPr lang="el-GR" sz="2900" dirty="0"/>
          </a:p>
          <a:p>
            <a:pPr marL="0" lvl="1" indent="0">
              <a:buNone/>
            </a:pPr>
            <a:r>
              <a:rPr lang="el-GR" sz="2900" dirty="0"/>
              <a:t>Οι μαθητές ήρθαν πιο κοντά στους ήρωες τους. Μπήκαν στη θέση τους, ασχολήθηκαν με τα χαρακτηριστικά της προσωπικότητας τους, αποκωδικοποίησαν τα χαρακτηριστικά και τη συμπεριφορά τους, δημιούργησαν το προφίλ τους στο διαδίκτυο βάζοντας τις δικές τους πινελιές και τη δική τους πρόσληψη και ασχολήθηκαν με μια διαδικασία με την οποία είναι ιδιαίτερα εξοικειωμένοι. Στο τέλος κατάλαβαν ότι οι λογοτεχνικοί ήρωες μπορούν να ζωντανέψουν  με την βοήθεια των νέων τεχνολογιών και τη δική τους προσωπική ματιά.</a:t>
            </a:r>
          </a:p>
          <a:p>
            <a:pPr lvl="1"/>
            <a:endParaRPr lang="en-US" sz="2400" dirty="0"/>
          </a:p>
          <a:p>
            <a:pPr marL="0" lvl="1" indent="0">
              <a:buNone/>
            </a:pPr>
            <a:endParaRPr lang="el-GR" sz="2400" dirty="0"/>
          </a:p>
        </p:txBody>
      </p:sp>
    </p:spTree>
    <p:extLst>
      <p:ext uri="{BB962C8B-B14F-4D97-AF65-F5344CB8AC3E}">
        <p14:creationId xmlns:p14="http://schemas.microsoft.com/office/powerpoint/2010/main" val="4926038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4269" y="5172501"/>
            <a:ext cx="6209731" cy="846162"/>
          </a:xfrm>
        </p:spPr>
        <p:txBody>
          <a:bodyPr/>
          <a:lstStyle/>
          <a:p>
            <a:r>
              <a:rPr lang="el-GR" sz="2400" dirty="0"/>
              <a:t>ΑΝΑΛΥΤΙΚΗ ΠΕΡΙΓΡΑΦΗ </a:t>
            </a:r>
            <a:br>
              <a:rPr lang="el-GR" sz="2400" dirty="0"/>
            </a:br>
            <a:r>
              <a:rPr lang="el-GR" sz="2400" dirty="0"/>
              <a:t>ΤΗΣ ανοιχτησ εκπαιδευτικησ ΠΡΑΚΤΙΚΗΣ</a:t>
            </a:r>
          </a:p>
        </p:txBody>
      </p:sp>
      <p:sp>
        <p:nvSpPr>
          <p:cNvPr id="5" name="Slide Number Placeholder 4"/>
          <p:cNvSpPr>
            <a:spLocks noGrp="1"/>
          </p:cNvSpPr>
          <p:nvPr>
            <p:ph type="sldNum" sz="quarter" idx="12"/>
          </p:nvPr>
        </p:nvSpPr>
        <p:spPr/>
        <p:txBody>
          <a:bodyPr/>
          <a:lstStyle/>
          <a:p>
            <a:fld id="{2754ED01-E2A0-4C1E-8E21-014B99041579}" type="slidenum">
              <a:rPr lang="en-US" smtClean="0"/>
              <a:pPr/>
              <a:t>21</a:t>
            </a:fld>
            <a:endParaRPr lang="en-US" dirty="0"/>
          </a:p>
        </p:txBody>
      </p:sp>
      <p:sp>
        <p:nvSpPr>
          <p:cNvPr id="7" name="Content Placeholder 6"/>
          <p:cNvSpPr>
            <a:spLocks noGrp="1"/>
          </p:cNvSpPr>
          <p:nvPr>
            <p:ph sz="half" idx="2"/>
          </p:nvPr>
        </p:nvSpPr>
        <p:spPr/>
        <p:txBody>
          <a:bodyPr>
            <a:normAutofit fontScale="92500" lnSpcReduction="10000"/>
          </a:bodyPr>
          <a:lstStyle/>
          <a:p>
            <a:r>
              <a:rPr lang="el-GR" b="1" dirty="0"/>
              <a:t>ΔΡΑΣΤΗΡΙΟΤΗΤΑ  4η: Παρουσίαση εργασιών </a:t>
            </a:r>
            <a:endParaRPr lang="el-GR" dirty="0"/>
          </a:p>
          <a:p>
            <a:endParaRPr lang="el-GR" sz="2000" dirty="0"/>
          </a:p>
          <a:p>
            <a:pPr lvl="1">
              <a:buFont typeface="Arial" pitchFamily="34" charset="0"/>
              <a:buChar char="•"/>
            </a:pPr>
            <a:r>
              <a:rPr lang="el-GR" sz="2100" dirty="0"/>
              <a:t>Διάρκεια: 2 διδακτικές ώρες</a:t>
            </a:r>
          </a:p>
          <a:p>
            <a:pPr lvl="1">
              <a:buFont typeface="Arial" pitchFamily="34" charset="0"/>
              <a:buChar char="•"/>
            </a:pPr>
            <a:r>
              <a:rPr lang="el-GR" sz="2100" dirty="0"/>
              <a:t>Είδος δραστηριότητας: Παρουσίαση εργασιών από τους μαθητές</a:t>
            </a:r>
          </a:p>
          <a:p>
            <a:pPr lvl="1">
              <a:buFont typeface="Arial" pitchFamily="34" charset="0"/>
              <a:buChar char="•"/>
            </a:pPr>
            <a:r>
              <a:rPr lang="el-GR" sz="2100" dirty="0"/>
              <a:t>Οργάνωση τάξης: οι μαθητές ήταν στην αίθουσα διδασκαλίας στην οποία υπάρχει φορητός υπολογιστής και </a:t>
            </a:r>
            <a:r>
              <a:rPr lang="el-GR" sz="2100" dirty="0" err="1"/>
              <a:t>προτζέκτορας</a:t>
            </a:r>
            <a:r>
              <a:rPr lang="el-GR" sz="2100" dirty="0"/>
              <a:t> για να παρουσιαστούν οι εργασίες.</a:t>
            </a:r>
          </a:p>
          <a:p>
            <a:pPr lvl="1">
              <a:buFont typeface="Arial" pitchFamily="34" charset="0"/>
              <a:buChar char="•"/>
            </a:pPr>
            <a:r>
              <a:rPr lang="el-GR" sz="2100" dirty="0"/>
              <a:t>Ρόλος του διδάσκοντα: ενθαρρυντικός, υποστηρικτικός, συμβουλευτικός, </a:t>
            </a:r>
            <a:r>
              <a:rPr lang="el-GR" sz="2100" dirty="0" err="1"/>
              <a:t>διευκολυντικός</a:t>
            </a:r>
            <a:r>
              <a:rPr lang="el-GR" sz="2100" dirty="0"/>
              <a:t>, συντονιστικός</a:t>
            </a:r>
          </a:p>
          <a:p>
            <a:pPr lvl="1" algn="just">
              <a:buFont typeface="Arial" pitchFamily="34" charset="0"/>
              <a:buChar char="•"/>
            </a:pPr>
            <a:r>
              <a:rPr lang="el-GR" sz="2100" dirty="0"/>
              <a:t>Σύνδεση με τον διδακτικό στόχο: να μάθουν να προβάλουν και να αναρτούν τις εργασίες τους στο διαδίκτυο, να καταθέσουν τις απόψεις τους στο πλαίσιο της ομάδας και να αναπτύξουν γόνιμο και δημιουργικό διάλογο, να καταλήξουν σε κοινό αποτέλεσμα το οποίο θα παρουσιάσουν στην ολομέλεια της τάξης.</a:t>
            </a:r>
          </a:p>
          <a:p>
            <a:pPr lvl="1" algn="just">
              <a:buFont typeface="Arial" pitchFamily="34" charset="0"/>
              <a:buChar char="•"/>
            </a:pPr>
            <a:endParaRPr lang="el-GR" dirty="0"/>
          </a:p>
        </p:txBody>
      </p:sp>
    </p:spTree>
    <p:extLst>
      <p:ext uri="{BB962C8B-B14F-4D97-AF65-F5344CB8AC3E}">
        <p14:creationId xmlns:p14="http://schemas.microsoft.com/office/powerpoint/2010/main" val="18469116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 Single Corner Rectangle 8"/>
          <p:cNvSpPr/>
          <p:nvPr/>
        </p:nvSpPr>
        <p:spPr>
          <a:xfrm>
            <a:off x="2724576" y="1963714"/>
            <a:ext cx="5800299" cy="1692322"/>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20" name="Title 19"/>
          <p:cNvSpPr>
            <a:spLocks noGrp="1"/>
          </p:cNvSpPr>
          <p:nvPr>
            <p:ph type="title"/>
          </p:nvPr>
        </p:nvSpPr>
        <p:spPr/>
        <p:txBody>
          <a:bodyPr/>
          <a:lstStyle/>
          <a:p>
            <a:r>
              <a:rPr lang="el-GR" sz="2400" dirty="0"/>
              <a:t>ΑΝΑΛΥΤΙΚΗ ΠΕΡΙΓΡΑΦΗ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a:t>
            </a:r>
          </a:p>
        </p:txBody>
      </p:sp>
      <p:pic>
        <p:nvPicPr>
          <p:cNvPr id="26" name="Content Placeholder 25" descr="lo4.png"/>
          <p:cNvPicPr>
            <a:picLocks noGrp="1" noChangeAspect="1"/>
          </p:cNvPicPr>
          <p:nvPr>
            <p:ph sz="half" idx="2"/>
          </p:nvPr>
        </p:nvPicPr>
        <p:blipFill>
          <a:blip r:embed="rId2"/>
          <a:stretch>
            <a:fillRect/>
          </a:stretch>
        </p:blipFill>
        <p:spPr>
          <a:xfrm>
            <a:off x="619125" y="1004888"/>
            <a:ext cx="1804987" cy="1804987"/>
          </a:xfrm>
          <a:prstGeom prst="rect">
            <a:avLst/>
          </a:prstGeom>
          <a:ln>
            <a:noFill/>
          </a:ln>
          <a:effectLst>
            <a:outerShdw blurRad="292100" dist="139700" dir="2700000" algn="tl" rotWithShape="0">
              <a:srgbClr val="333333">
                <a:alpha val="65000"/>
              </a:srgbClr>
            </a:outerShdw>
          </a:effectLst>
        </p:spPr>
      </p:pic>
      <p:sp>
        <p:nvSpPr>
          <p:cNvPr id="22" name="Content Placeholder 21"/>
          <p:cNvSpPr>
            <a:spLocks noGrp="1"/>
          </p:cNvSpPr>
          <p:nvPr>
            <p:ph sz="quarter" idx="4"/>
          </p:nvPr>
        </p:nvSpPr>
        <p:spPr>
          <a:xfrm>
            <a:off x="2962508" y="2251230"/>
            <a:ext cx="5754165" cy="1815151"/>
          </a:xfrm>
        </p:spPr>
        <p:txBody>
          <a:bodyPr>
            <a:normAutofit/>
          </a:bodyPr>
          <a:lstStyle/>
          <a:p>
            <a:r>
              <a:rPr lang="el-GR" sz="2000" dirty="0"/>
              <a:t>Η ψηφιακή εφαρμογή που επέλεξε η εκπαιδευτικός(Δίνονται τεκμήρια της δράσης)</a:t>
            </a:r>
            <a:endParaRPr lang="el-GR" sz="1800" dirty="0">
              <a:solidFill>
                <a:schemeClr val="accent2">
                  <a:lumMod val="50000"/>
                </a:schemeClr>
              </a:solidFill>
              <a:effectLst>
                <a:outerShdw blurRad="38100" dist="38100" dir="2700000" algn="tl">
                  <a:srgbClr val="000000">
                    <a:alpha val="43137"/>
                  </a:srgbClr>
                </a:outerShdw>
              </a:effectLst>
            </a:endParaRPr>
          </a:p>
          <a:p>
            <a:endParaRPr lang="el-GR" sz="2000" dirty="0">
              <a:solidFill>
                <a:schemeClr val="accent2">
                  <a:lumMod val="50000"/>
                </a:schemeClr>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2754ED01-E2A0-4C1E-8E21-014B99041579}" type="slidenum">
              <a:rPr lang="en-US" smtClean="0"/>
              <a:pPr/>
              <a:t>22</a:t>
            </a:fld>
            <a:endParaRPr lang="en-US" dirty="0"/>
          </a:p>
        </p:txBody>
      </p:sp>
      <p:pic>
        <p:nvPicPr>
          <p:cNvPr id="27" name="Content Placeholder 26" descr="newton.JPG"/>
          <p:cNvPicPr>
            <a:picLocks noGrp="1" noChangeAspect="1"/>
          </p:cNvPicPr>
          <p:nvPr>
            <p:ph sz="half" idx="13"/>
          </p:nvPr>
        </p:nvPicPr>
        <p:blipFill>
          <a:blip r:embed="rId3"/>
          <a:stretch>
            <a:fillRect/>
          </a:stretch>
        </p:blipFill>
        <p:spPr>
          <a:xfrm>
            <a:off x="630238" y="3306602"/>
            <a:ext cx="1841500" cy="1519559"/>
          </a:xfrm>
          <a:prstGeom prst="rect">
            <a:avLst/>
          </a:prstGeom>
          <a:ln>
            <a:noFill/>
          </a:ln>
          <a:effectLst>
            <a:outerShdw blurRad="292100" dist="139700" dir="2700000" algn="tl" rotWithShape="0">
              <a:srgbClr val="333333">
                <a:alpha val="65000"/>
              </a:srgbClr>
            </a:outerShdw>
          </a:effectLst>
        </p:spPr>
      </p:pic>
      <p:sp>
        <p:nvSpPr>
          <p:cNvPr id="4" name="TextBox 3"/>
          <p:cNvSpPr txBox="1"/>
          <p:nvPr/>
        </p:nvSpPr>
        <p:spPr>
          <a:xfrm>
            <a:off x="592427" y="390728"/>
            <a:ext cx="6915955" cy="461665"/>
          </a:xfrm>
          <a:prstGeom prst="rect">
            <a:avLst/>
          </a:prstGeom>
          <a:noFill/>
        </p:spPr>
        <p:txBody>
          <a:bodyPr wrap="square" rtlCol="0">
            <a:spAutoFit/>
          </a:bodyPr>
          <a:lstStyle/>
          <a:p>
            <a:r>
              <a:rPr lang="el-GR" sz="2400" dirty="0"/>
              <a:t>Ψηφιακό Εκπαιδευτικό Περιεχόμενο</a:t>
            </a:r>
          </a:p>
        </p:txBody>
      </p:sp>
    </p:spTree>
    <p:extLst>
      <p:ext uri="{BB962C8B-B14F-4D97-AF65-F5344CB8AC3E}">
        <p14:creationId xmlns:p14="http://schemas.microsoft.com/office/powerpoint/2010/main" val="24341587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l-GR" sz="2400" dirty="0"/>
              <a:t>ΑΝΑΛΥΤΙΚΗ ΠΕΡΙΓΡΑΦΗ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5" name="Slide Number Placeholder 4"/>
          <p:cNvSpPr>
            <a:spLocks noGrp="1"/>
          </p:cNvSpPr>
          <p:nvPr>
            <p:ph type="sldNum" sz="quarter" idx="12"/>
          </p:nvPr>
        </p:nvSpPr>
        <p:spPr/>
        <p:txBody>
          <a:bodyPr/>
          <a:lstStyle/>
          <a:p>
            <a:fld id="{2754ED01-E2A0-4C1E-8E21-014B99041579}" type="slidenum">
              <a:rPr lang="en-US" smtClean="0"/>
              <a:pPr/>
              <a:t>23</a:t>
            </a:fld>
            <a:endParaRPr lang="en-US" dirty="0"/>
          </a:p>
        </p:txBody>
      </p:sp>
      <p:sp>
        <p:nvSpPr>
          <p:cNvPr id="10" name="Content Placeholder 9"/>
          <p:cNvSpPr>
            <a:spLocks noGrp="1"/>
          </p:cNvSpPr>
          <p:nvPr>
            <p:ph sz="half" idx="2"/>
          </p:nvPr>
        </p:nvSpPr>
        <p:spPr>
          <a:xfrm>
            <a:off x="557213" y="557213"/>
            <a:ext cx="8149465" cy="4129087"/>
          </a:xfrm>
        </p:spPr>
        <p:txBody>
          <a:bodyPr>
            <a:normAutofit fontScale="92500" lnSpcReduction="10000"/>
          </a:bodyPr>
          <a:lstStyle/>
          <a:p>
            <a:pPr lvl="1"/>
            <a:r>
              <a:rPr lang="el-GR" sz="3300" dirty="0"/>
              <a:t>Περιγραφή δραστηριότητας</a:t>
            </a:r>
            <a:r>
              <a:rPr lang="el-GR" sz="2900" dirty="0"/>
              <a:t>:</a:t>
            </a:r>
          </a:p>
          <a:p>
            <a:pPr marL="0" lvl="1" indent="0">
              <a:buNone/>
            </a:pPr>
            <a:r>
              <a:rPr lang="el-GR" sz="2100" dirty="0"/>
              <a:t>Όλες οι ομάδες παρουσίασαν τις εργασίες τους στην ολομέλεια της τάξης και δικαιολόγησαν τις επιλογές τους. Η εκπαιδευτικός συντόνισε την παρουσίαση των εργασιών και τη διεξαγωγή της συζήτησης, παρεμβαίνοντας διακριτικά για να διευκολύνει τον διάλογο. </a:t>
            </a:r>
          </a:p>
          <a:p>
            <a:r>
              <a:rPr lang="el-GR" sz="3300" dirty="0"/>
              <a:t>Αποτελέσματα δραστηριότητας</a:t>
            </a:r>
          </a:p>
          <a:p>
            <a:pPr marL="0" indent="0" algn="just"/>
            <a:r>
              <a:rPr lang="el-GR" sz="2100" dirty="0"/>
              <a:t>Οι μαθητές συμμετείχαν σε μια διαδικασία ολοκληρωμένη και είχαν τη χαρά να παρουσιάσουν οι ίδιοι τις εργασίες τους στους συμμαθητές τους. Δικαιολόγησαν τις επιλογές τους και απάντησαν στα ερωτήματα που τέθηκαν. Τέλος είδαν τις εργασίες τους να αναρτώνται τόσο στην ιστοσελίδα του σχολείου όσο και στο </a:t>
            </a:r>
            <a:r>
              <a:rPr lang="el-GR" sz="2100" dirty="0" err="1"/>
              <a:t>ιστολόγιο</a:t>
            </a:r>
            <a:r>
              <a:rPr lang="el-GR" sz="2100" dirty="0"/>
              <a:t> της εκπαιδευτικού, κάτι που αποτελεί μεγάλη επιβράβευση για την προσπάθεια τους.</a:t>
            </a:r>
          </a:p>
          <a:p>
            <a:pPr lvl="1"/>
            <a:endParaRPr lang="el-GR" sz="3300" dirty="0"/>
          </a:p>
          <a:p>
            <a:pPr marL="0" lvl="1" indent="0">
              <a:buNone/>
            </a:pPr>
            <a:endParaRPr lang="el-GR" sz="2900" dirty="0"/>
          </a:p>
          <a:p>
            <a:pPr lvl="1"/>
            <a:endParaRPr lang="en-US" sz="2400" dirty="0"/>
          </a:p>
          <a:p>
            <a:pPr marL="0" lvl="1" indent="0">
              <a:buNone/>
            </a:pPr>
            <a:endParaRPr lang="el-GR" sz="2400" dirty="0"/>
          </a:p>
        </p:txBody>
      </p:sp>
    </p:spTree>
    <p:extLst>
      <p:ext uri="{BB962C8B-B14F-4D97-AF65-F5344CB8AC3E}">
        <p14:creationId xmlns:p14="http://schemas.microsoft.com/office/powerpoint/2010/main" val="33649362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754ED01-E2A0-4C1E-8E21-014B99041579}" type="slidenum">
              <a:rPr lang="en-US" smtClean="0"/>
              <a:pPr/>
              <a:t>24</a:t>
            </a:fld>
            <a:endParaRPr lang="en-US" dirty="0"/>
          </a:p>
        </p:txBody>
      </p:sp>
      <p:pic>
        <p:nvPicPr>
          <p:cNvPr id="5" name="Θέση περιεχομένου 4">
            <a:extLst>
              <a:ext uri="{FF2B5EF4-FFF2-40B4-BE49-F238E27FC236}">
                <a16:creationId xmlns:a16="http://schemas.microsoft.com/office/drawing/2014/main" id="{7439E6E2-8FBA-4566-9154-83432C366D88}"/>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48140" y="287338"/>
            <a:ext cx="7805530" cy="4448175"/>
          </a:xfr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rot="19140000">
            <a:off x="816119" y="1589388"/>
            <a:ext cx="6901822" cy="1207509"/>
          </a:xfrm>
        </p:spPr>
        <p:txBody>
          <a:bodyPr/>
          <a:lstStyle/>
          <a:p>
            <a:r>
              <a:rPr lang="el-GR" dirty="0">
                <a:solidFill>
                  <a:schemeClr val="accent3">
                    <a:lumMod val="50000"/>
                  </a:schemeClr>
                </a:solidFill>
                <a:effectLst>
                  <a:outerShdw blurRad="38100" dist="38100" dir="2700000" algn="tl">
                    <a:srgbClr val="000000">
                      <a:alpha val="43137"/>
                    </a:srgbClr>
                  </a:outerShdw>
                </a:effectLst>
              </a:rPr>
              <a:t>ΣΤΟΙΧΕΙΑ ΤΕΚΜΗΡΙΩΣΗΣ ΚΑΙ ΕΠΕΚΤΑΣΗΣ</a:t>
            </a:r>
          </a:p>
        </p:txBody>
      </p:sp>
      <p:sp>
        <p:nvSpPr>
          <p:cNvPr id="3" name="Slide Number Placeholder 2"/>
          <p:cNvSpPr>
            <a:spLocks noGrp="1"/>
          </p:cNvSpPr>
          <p:nvPr>
            <p:ph type="sldNum" sz="quarter" idx="12"/>
          </p:nvPr>
        </p:nvSpPr>
        <p:spPr/>
        <p:txBody>
          <a:bodyPr/>
          <a:lstStyle/>
          <a:p>
            <a:fld id="{2754ED01-E2A0-4C1E-8E21-014B99041579}"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br>
              <a:rPr lang="el-GR" cap="none" dirty="0"/>
            </a:br>
            <a:r>
              <a:rPr lang="el-GR" cap="none" dirty="0"/>
              <a:t>ΑΠΟΤΕΛΕΣΜΑΤΑ - ΑΝΤΙΚΤΥΠΟΣ</a:t>
            </a:r>
            <a:br>
              <a:rPr lang="el-GR" dirty="0"/>
            </a:b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26</a:t>
            </a:fld>
            <a:endParaRPr lang="en-US" dirty="0"/>
          </a:p>
        </p:txBody>
      </p:sp>
      <p:sp>
        <p:nvSpPr>
          <p:cNvPr id="5" name="Content Placeholder 4"/>
          <p:cNvSpPr>
            <a:spLocks noGrp="1"/>
          </p:cNvSpPr>
          <p:nvPr>
            <p:ph sz="half" idx="2"/>
          </p:nvPr>
        </p:nvSpPr>
        <p:spPr/>
        <p:txBody>
          <a:bodyPr>
            <a:normAutofit fontScale="92500" lnSpcReduction="10000"/>
          </a:bodyPr>
          <a:lstStyle/>
          <a:p>
            <a:pPr lvl="1" algn="just">
              <a:spcBef>
                <a:spcPts val="600"/>
              </a:spcBef>
              <a:spcAft>
                <a:spcPts val="600"/>
              </a:spcAft>
              <a:buFont typeface="Arial" pitchFamily="34" charset="0"/>
              <a:buChar char="•"/>
            </a:pPr>
            <a:r>
              <a:rPr lang="el-GR" dirty="0"/>
              <a:t>Πολλά ήταν τα θετικά στοιχεία της πρακτικής, όπως τελικά πραγματοποιήθηκε. Πρώτα απ’ όλα  οι μαθητές διάβασαν ένα ολόκληρο λογοτεχνικό έργο. Είδαν το λογοτεχνικό έργο στο σύνολο του, από την πρώτη του σελίδα έως και την τελευταία, το είδαν στην αρχή του, στην εξέλιξη και στο τέλος του και όχι αποσπασματικά, όπως συνήθως συμβαίνει στη διδασκαλία της Λογοτεχνίας.</a:t>
            </a:r>
          </a:p>
          <a:p>
            <a:pPr lvl="1" algn="just">
              <a:spcBef>
                <a:spcPts val="600"/>
              </a:spcBef>
              <a:spcAft>
                <a:spcPts val="600"/>
              </a:spcAft>
              <a:buFont typeface="Arial" pitchFamily="34" charset="0"/>
              <a:buChar char="•"/>
            </a:pPr>
            <a:r>
              <a:rPr lang="el-GR" dirty="0"/>
              <a:t>Στη συνέχεια, οι μαθητές μπήκαν στη διαδικασία να παρουσιάσουν τους λογοτεχνικούς ήρωες με ψηφιακά μέσα και να δημιουργήσουν ψηφιακούς διαλόγους. Η διαδικασία αποδείχτηκε ιδιαίτερα χρήσιμη, καθώς οι μαθητές συνειδητοποίησαν πόσο διαφορετική είναι η σκιαγράφηση λογοτεχνικών ηρώων με ψηφιακά μέσα.</a:t>
            </a:r>
          </a:p>
          <a:p>
            <a:pPr lvl="1" algn="just">
              <a:spcBef>
                <a:spcPts val="600"/>
              </a:spcBef>
              <a:spcAft>
                <a:spcPts val="600"/>
              </a:spcAft>
              <a:buFont typeface="Arial" pitchFamily="34" charset="0"/>
              <a:buChar char="•"/>
            </a:pPr>
            <a:r>
              <a:rPr lang="el-GR" dirty="0"/>
              <a:t>Η καινοτομία της εκπαιδευτικής πρακτικής έγκειται στο γεγονός ότι οι μαθητές προσέγγισαν με διαφορετικό τρόπο ένα λογοτεχνικό κείμενο στο σύνολο του.</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cap="none" dirty="0"/>
              <a:t>ΑΠΡΟΣΜΕΝΑ ΓΕΓΟΝΟΤΑ </a:t>
            </a:r>
          </a:p>
        </p:txBody>
      </p:sp>
      <p:sp>
        <p:nvSpPr>
          <p:cNvPr id="3" name="Slide Number Placeholder 2"/>
          <p:cNvSpPr>
            <a:spLocks noGrp="1"/>
          </p:cNvSpPr>
          <p:nvPr>
            <p:ph type="sldNum" sz="quarter" idx="12"/>
          </p:nvPr>
        </p:nvSpPr>
        <p:spPr/>
        <p:txBody>
          <a:bodyPr/>
          <a:lstStyle/>
          <a:p>
            <a:fld id="{2754ED01-E2A0-4C1E-8E21-014B99041579}" type="slidenum">
              <a:rPr lang="en-US" smtClean="0"/>
              <a:pPr/>
              <a:t>27</a:t>
            </a:fld>
            <a:endParaRPr lang="en-US" dirty="0"/>
          </a:p>
        </p:txBody>
      </p:sp>
      <p:sp>
        <p:nvSpPr>
          <p:cNvPr id="6" name="Content Placeholder 5"/>
          <p:cNvSpPr>
            <a:spLocks noGrp="1"/>
          </p:cNvSpPr>
          <p:nvPr>
            <p:ph sz="half" idx="2"/>
          </p:nvPr>
        </p:nvSpPr>
        <p:spPr/>
        <p:txBody>
          <a:bodyPr>
            <a:normAutofit/>
          </a:bodyPr>
          <a:lstStyle/>
          <a:p>
            <a:pPr lvl="1" algn="just">
              <a:spcBef>
                <a:spcPts val="600"/>
              </a:spcBef>
              <a:buFont typeface="Arial" pitchFamily="34" charset="0"/>
              <a:buChar char="•"/>
            </a:pPr>
            <a:r>
              <a:rPr lang="el-GR" dirty="0"/>
              <a:t>Το μόνο απρόσμενο γεγονός που σημειώθηκε ήταν η σύνδεση ενός μαθητή στον λογαριασμό σε κοινωνικό δίκτυο την ώρα που οι μαθητές εργάζονταν σε ομάδες στο εργαστήριο πληροφορικής. Το γεγονός αυτό σημειώνεται διότι από τη μια δείχνει τις δυσκολίες που αντιμετωπίζει ένας εκπαιδευτικός, όταν όλοι οι μαθητές ενός τμήματος εργάζονται στο εργαστήριο της πληροφορικής και από την άλλη φανερώνει την ευκολία με την οποία οι μαθητές αξιοποιούν τα κοινωνικά δίκτυα και τη δύναμη που αυτά έχουν αλλά και πόσο χρήσιμα μπορούν να αποβούν στη μαθησιακή και εκπαιδευτική διαδικασία, εάν συντρέξουν οι κατάλληλες προϋποθέσεις.</a:t>
            </a:r>
          </a:p>
          <a:p>
            <a:pPr lvl="1">
              <a:spcBef>
                <a:spcPts val="600"/>
              </a:spcBef>
              <a:buFont typeface="Arial" pitchFamily="34" charset="0"/>
              <a:buChar char="•"/>
            </a:pPr>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sz="2400" cap="none" dirty="0"/>
              <a:t>ΕΚΠΑΙΔΕΥΤΙΚΗ ΤΕΧΝΙΚΗ </a:t>
            </a:r>
            <a:br>
              <a:rPr lang="el-GR" sz="2400" cap="none" dirty="0"/>
            </a:br>
            <a:r>
              <a:rPr lang="el-GR" sz="2400" cap="none" dirty="0"/>
              <a:t>ΣΕ ΣΗΜΑΝΤΙΚΑ ΣΤΙΓΜΙΟΤΥΠΑ</a:t>
            </a:r>
          </a:p>
        </p:txBody>
      </p:sp>
      <p:sp>
        <p:nvSpPr>
          <p:cNvPr id="3" name="Slide Number Placeholder 2"/>
          <p:cNvSpPr>
            <a:spLocks noGrp="1"/>
          </p:cNvSpPr>
          <p:nvPr>
            <p:ph type="sldNum" sz="quarter" idx="12"/>
          </p:nvPr>
        </p:nvSpPr>
        <p:spPr/>
        <p:txBody>
          <a:bodyPr/>
          <a:lstStyle/>
          <a:p>
            <a:fld id="{2754ED01-E2A0-4C1E-8E21-014B99041579}" type="slidenum">
              <a:rPr lang="en-US" smtClean="0"/>
              <a:pPr/>
              <a:t>28</a:t>
            </a:fld>
            <a:endParaRPr lang="en-US" dirty="0"/>
          </a:p>
        </p:txBody>
      </p:sp>
      <p:sp>
        <p:nvSpPr>
          <p:cNvPr id="7" name="Content Placeholder 6"/>
          <p:cNvSpPr>
            <a:spLocks noGrp="1"/>
          </p:cNvSpPr>
          <p:nvPr>
            <p:ph sz="half" idx="2"/>
          </p:nvPr>
        </p:nvSpPr>
        <p:spPr/>
        <p:txBody>
          <a:bodyPr>
            <a:normAutofit/>
          </a:bodyPr>
          <a:lstStyle/>
          <a:p>
            <a:pPr marL="0" lvl="1" indent="0">
              <a:buNone/>
            </a:pPr>
            <a:endParaRPr lang="el-GR" dirty="0"/>
          </a:p>
          <a:p>
            <a:pPr lvl="1">
              <a:buFont typeface="Arial" pitchFamily="34" charset="0"/>
              <a:buChar char="•"/>
            </a:pPr>
            <a:endParaRPr lang="el-GR" dirty="0"/>
          </a:p>
        </p:txBody>
      </p:sp>
      <p:sp>
        <p:nvSpPr>
          <p:cNvPr id="8" name="Content Placeholder 5"/>
          <p:cNvSpPr txBox="1">
            <a:spLocks/>
          </p:cNvSpPr>
          <p:nvPr/>
        </p:nvSpPr>
        <p:spPr>
          <a:xfrm>
            <a:off x="592429" y="573134"/>
            <a:ext cx="7980712" cy="4055730"/>
          </a:xfrm>
          <a:prstGeom prst="rect">
            <a:avLst/>
          </a:prstGeom>
        </p:spPr>
        <p:txBody>
          <a:bodyPr vert="horz" lIns="91440" tIns="45720" rIns="91440" bIns="45720" rtlCol="0">
            <a:normAutofit/>
          </a:bodyPr>
          <a:lstStyle/>
          <a:p>
            <a:pPr algn="just"/>
            <a:r>
              <a:rPr lang="el-GR" dirty="0"/>
              <a:t>Στην επίμονη παράκληση των μαθητών να χρησιμοποιήσουμε πραγματικό κοινωνικό δίκτυο</a:t>
            </a:r>
            <a:r>
              <a:rPr lang="en-GB" dirty="0"/>
              <a:t> </a:t>
            </a:r>
            <a:r>
              <a:rPr lang="el-GR" dirty="0"/>
              <a:t>και όχι την προσομοίωση του,  απάντησα ότι το σχολείο και η εκπαίδευση θα πρέπει να προωθούν αμιγώς εκπαιδευτικά εργαλεία και να προστατεύουν τα προσωπικά στοιχεία των μαθητών. Θα μπορούσε βέβαια να ζητηθεί η άδεια των γονέων ώστε  οι μαθητές να εργαστούν στο αυθεντικό περιβάλλον κοινωνικών δικτύων</a:t>
            </a:r>
            <a:r>
              <a:rPr lang="en-GB" dirty="0"/>
              <a:t> </a:t>
            </a:r>
            <a:r>
              <a:rPr lang="el-GR" dirty="0"/>
              <a:t>όμως προκρίθηκε η λύση της προσομοίωσης</a:t>
            </a:r>
            <a:r>
              <a:rPr lang="en-GB" dirty="0"/>
              <a:t> </a:t>
            </a:r>
            <a:r>
              <a:rPr lang="el-GR" dirty="0"/>
              <a:t>και νομίζω ότι ήταν η καλύτερη επιλογή για τους μαθητές αυτής της ηλικίας.</a:t>
            </a:r>
          </a:p>
          <a:p>
            <a:pPr algn="just"/>
            <a:r>
              <a:rPr lang="el-GR" dirty="0"/>
              <a:t> </a:t>
            </a:r>
            <a:endParaRPr lang="el-GR" sz="1600" dirty="0"/>
          </a:p>
          <a:p>
            <a:pPr algn="just"/>
            <a:r>
              <a:rPr lang="el-GR" dirty="0"/>
              <a:t>Σε κάποια μικρά προβλήματα συνεργασίας που σημειώθηκαν, η παρέμβαση μου ήταν διακριτική και συμβουλευτική  και άφησα τους μαθητές να δώσουν λύση στη διαφωνία που είχαν, αφού βέβαια έκανα τις απαραίτητες συστάσεις. </a:t>
            </a:r>
            <a:endParaRPr lang="el-GR" sz="1600" dirty="0"/>
          </a:p>
          <a:p>
            <a:pPr marL="173736" lvl="1" indent="-173736">
              <a:spcBef>
                <a:spcPts val="300"/>
              </a:spcBef>
              <a:buClr>
                <a:schemeClr val="accent2"/>
              </a:buClr>
              <a:buFont typeface="Arial" pitchFamily="34" charset="0"/>
              <a:buChar char="•"/>
            </a:pPr>
            <a:endParaRPr lang="el-GR" sz="2000" dirty="0"/>
          </a:p>
        </p:txBody>
      </p:sp>
    </p:spTree>
    <p:extLst>
      <p:ext uri="{BB962C8B-B14F-4D97-AF65-F5344CB8AC3E}">
        <p14:creationId xmlns:p14="http://schemas.microsoft.com/office/powerpoint/2010/main" val="16624901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cap="none" dirty="0"/>
              <a:t>ΣΧΕΣΗ ΜΕ ΑΛΛΕΣ ΑΝΟΙΧΤΕΣ ΕΚΠΑΙΔΕΥΤΙΚΕΣ ΠΡΑΚΤΙΚΕΣ</a:t>
            </a:r>
          </a:p>
        </p:txBody>
      </p:sp>
      <p:sp>
        <p:nvSpPr>
          <p:cNvPr id="5" name="Slide Number Placeholder 4"/>
          <p:cNvSpPr>
            <a:spLocks noGrp="1"/>
          </p:cNvSpPr>
          <p:nvPr>
            <p:ph type="sldNum" sz="quarter" idx="12"/>
          </p:nvPr>
        </p:nvSpPr>
        <p:spPr/>
        <p:txBody>
          <a:bodyPr/>
          <a:lstStyle/>
          <a:p>
            <a:fld id="{2754ED01-E2A0-4C1E-8E21-014B99041579}" type="slidenum">
              <a:rPr lang="en-US" smtClean="0"/>
              <a:pPr/>
              <a:t>29</a:t>
            </a:fld>
            <a:endParaRPr lang="en-US" dirty="0"/>
          </a:p>
        </p:txBody>
      </p:sp>
      <p:sp>
        <p:nvSpPr>
          <p:cNvPr id="7" name="Content Placeholder 6"/>
          <p:cNvSpPr>
            <a:spLocks noGrp="1"/>
          </p:cNvSpPr>
          <p:nvPr>
            <p:ph sz="half" idx="2"/>
          </p:nvPr>
        </p:nvSpPr>
        <p:spPr/>
        <p:txBody>
          <a:bodyPr>
            <a:normAutofit fontScale="85000" lnSpcReduction="20000"/>
          </a:bodyPr>
          <a:lstStyle/>
          <a:p>
            <a:r>
              <a:rPr lang="el-GR" dirty="0"/>
              <a:t>Η εκπαιδευτική πρακτική είναι πρωτότυπη ωστόσο αντλεί στοιχεία από δύο άλλες παρόμοιες προσπάθειες: </a:t>
            </a:r>
            <a:endParaRPr lang="el-GR" sz="2000" dirty="0"/>
          </a:p>
          <a:p>
            <a:r>
              <a:rPr lang="el-GR" sz="2800" dirty="0"/>
              <a:t>Α) </a:t>
            </a:r>
            <a:r>
              <a:rPr lang="el-GR" dirty="0"/>
              <a:t>Το φεμινιστικό μεταμοντέρνο μυθιστόρημα και η διδακτική αξιοποίηση του: Ελένη ή ο κανένας της Ρέας </a:t>
            </a:r>
            <a:r>
              <a:rPr lang="el-GR" dirty="0" err="1"/>
              <a:t>Γαλανάκη</a:t>
            </a:r>
            <a:r>
              <a:rPr lang="el-GR" dirty="0"/>
              <a:t> που δημοσιεύτηκε στο περιοδικό Κείμενα: </a:t>
            </a:r>
            <a:r>
              <a:rPr lang="el-GR" u="sng" dirty="0">
                <a:hlinkClick r:id="rId2"/>
              </a:rPr>
              <a:t>http://keimena.ece.uth.gr/main/index.php?option=com_content&amp;view=article&amp;id=390:t25-gerakini&amp;catid=69:-25&amp;Itemid=105</a:t>
            </a:r>
            <a:r>
              <a:rPr lang="el-GR" dirty="0"/>
              <a:t> </a:t>
            </a:r>
          </a:p>
          <a:p>
            <a:r>
              <a:rPr lang="el-GR" dirty="0"/>
              <a:t>Β)Ο κύκλος των χαμένων ποιητών: Καρυωτάκης-</a:t>
            </a:r>
            <a:r>
              <a:rPr lang="el-GR" dirty="0" err="1"/>
              <a:t>Μαγιακόφσκι</a:t>
            </a:r>
            <a:r>
              <a:rPr lang="el-GR" dirty="0"/>
              <a:t>, ένα σενάριο που δημοσιεύτηκε στον </a:t>
            </a:r>
            <a:r>
              <a:rPr lang="el-GR" dirty="0" err="1"/>
              <a:t>Πρωτέα</a:t>
            </a:r>
            <a:r>
              <a:rPr lang="el-GR" dirty="0"/>
              <a:t>(Κέντρο Ελληνικής Γλώσσας): </a:t>
            </a:r>
            <a:r>
              <a:rPr lang="el-GR" u="sng" dirty="0">
                <a:hlinkClick r:id="rId3"/>
              </a:rPr>
              <a:t>http://proteas.greek-language.gr/scenario.html?sid=3657</a:t>
            </a:r>
            <a:r>
              <a:rPr lang="el-GR" dirty="0"/>
              <a:t> </a:t>
            </a:r>
            <a:endParaRPr lang="el-GR" sz="2000" dirty="0"/>
          </a:p>
          <a:p>
            <a:r>
              <a:rPr lang="el-GR" dirty="0"/>
              <a:t>Και οι δύο αυτές εκπαιδευτικές πρακτικές είχαν ως στόχο τους την αξιοποίηση των κοινωνικών δικτύων στην εκπαίδευση, μάλιστα η μία αξιοποίησε και πραγματικό κοινωνικό δίκτυο,  καθώς εφαρμόστηκε στο Λύκειο.</a:t>
            </a:r>
            <a:endParaRPr lang="el-GR" sz="2000" dirty="0"/>
          </a:p>
          <a:p>
            <a:pPr marL="0" lvl="1" indent="0">
              <a:spcBef>
                <a:spcPts val="600"/>
              </a:spcBef>
              <a:spcAft>
                <a:spcPts val="600"/>
              </a:spcAft>
              <a:buNone/>
            </a:pPr>
            <a:endParaRPr lang="el-GR" dirty="0"/>
          </a:p>
        </p:txBody>
      </p:sp>
    </p:spTree>
    <p:extLst>
      <p:ext uri="{BB962C8B-B14F-4D97-AF65-F5344CB8AC3E}">
        <p14:creationId xmlns:p14="http://schemas.microsoft.com/office/powerpoint/2010/main" val="1124047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a:t>ΣΧΕΔΙΑΣΜΟΣ ΤΗΣ ανοιχτησ εκπαιδευτικησ ΠΡΑΚΤΙΚΗΣ</a:t>
            </a:r>
          </a:p>
        </p:txBody>
      </p:sp>
      <p:sp>
        <p:nvSpPr>
          <p:cNvPr id="3" name="Slide Number Placeholder 2"/>
          <p:cNvSpPr>
            <a:spLocks noGrp="1"/>
          </p:cNvSpPr>
          <p:nvPr>
            <p:ph type="sldNum" sz="quarter" idx="12"/>
          </p:nvPr>
        </p:nvSpPr>
        <p:spPr/>
        <p:txBody>
          <a:bodyPr/>
          <a:lstStyle/>
          <a:p>
            <a:fld id="{2754ED01-E2A0-4C1E-8E21-014B99041579}"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br>
              <a:rPr lang="el-GR" sz="2400" cap="none" dirty="0"/>
            </a:br>
            <a:r>
              <a:rPr lang="el-GR" sz="2400" cap="none" dirty="0"/>
              <a:t>ΠΡΟΣΘΕΤΟ ΥΛΙΚΟ ΠΟΥ ΑΞΙΟΠΟΙΗΘΗΚΕ</a:t>
            </a:r>
            <a:br>
              <a:rPr lang="el-GR" sz="2400" cap="none" dirty="0"/>
            </a:br>
            <a:endParaRPr lang="el-GR" sz="2400" cap="none"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30</a:t>
            </a:fld>
            <a:endParaRPr lang="en-US" dirty="0"/>
          </a:p>
        </p:txBody>
      </p:sp>
      <p:sp>
        <p:nvSpPr>
          <p:cNvPr id="7" name="Content Placeholder 6"/>
          <p:cNvSpPr>
            <a:spLocks noGrp="1"/>
          </p:cNvSpPr>
          <p:nvPr>
            <p:ph sz="half" idx="2"/>
          </p:nvPr>
        </p:nvSpPr>
        <p:spPr/>
        <p:txBody>
          <a:bodyPr>
            <a:normAutofit/>
          </a:bodyPr>
          <a:lstStyle/>
          <a:p>
            <a:pPr marL="0" lvl="1" indent="0">
              <a:buNone/>
            </a:pPr>
            <a:r>
              <a:rPr lang="el-GR" b="1" dirty="0"/>
              <a:t>Πρόσθετο υλικό που αξιοποιήθηκε</a:t>
            </a:r>
          </a:p>
          <a:p>
            <a:r>
              <a:rPr lang="el-GR" dirty="0"/>
              <a:t>Α) Δικαίου, Ε. (1996), Μου μαθαίνετε να χαμογελάω, σας παρακαλώ, Αθήνα: Πατάκης.</a:t>
            </a:r>
          </a:p>
          <a:p>
            <a:r>
              <a:rPr lang="el-GR" dirty="0"/>
              <a:t>Β)Δικαίου, Ε. (2015), Ο άνεμος στα μαλλιά της, Αθήνα: Πατάκης.</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FFFFFF">
              <a:alpha val="34118"/>
            </a:srgbClr>
          </a:solidFill>
        </p:spPr>
        <p:txBody>
          <a:bodyPr/>
          <a:lstStyle/>
          <a:p>
            <a:r>
              <a:rPr lang="el-GR" cap="none" dirty="0"/>
              <a:t>ΣΤΟΙΧΕΙΑ ΣΧΕΔΙΑΣΜΟΥ </a:t>
            </a:r>
          </a:p>
        </p:txBody>
      </p:sp>
      <p:sp>
        <p:nvSpPr>
          <p:cNvPr id="3" name="Slide Number Placeholder 2"/>
          <p:cNvSpPr>
            <a:spLocks noGrp="1"/>
          </p:cNvSpPr>
          <p:nvPr>
            <p:ph type="sldNum" sz="quarter" idx="12"/>
          </p:nvPr>
        </p:nvSpPr>
        <p:spPr/>
        <p:txBody>
          <a:bodyPr/>
          <a:lstStyle/>
          <a:p>
            <a:fld id="{2754ED01-E2A0-4C1E-8E21-014B99041579}" type="slidenum">
              <a:rPr lang="en-US" smtClean="0"/>
              <a:pPr/>
              <a:t>4</a:t>
            </a:fld>
            <a:endParaRPr lang="en-US" dirty="0"/>
          </a:p>
        </p:txBody>
      </p:sp>
      <p:sp>
        <p:nvSpPr>
          <p:cNvPr id="5" name="Content Placeholder 4"/>
          <p:cNvSpPr>
            <a:spLocks noGrp="1"/>
          </p:cNvSpPr>
          <p:nvPr>
            <p:ph sz="half" idx="2"/>
          </p:nvPr>
        </p:nvSpPr>
        <p:spPr>
          <a:xfrm>
            <a:off x="557213" y="557213"/>
            <a:ext cx="8003691" cy="4279830"/>
          </a:xfrm>
        </p:spPr>
        <p:txBody>
          <a:bodyPr>
            <a:normAutofit fontScale="62500" lnSpcReduction="20000"/>
          </a:bodyPr>
          <a:lstStyle/>
          <a:p>
            <a:pPr algn="just">
              <a:spcBef>
                <a:spcPts val="600"/>
              </a:spcBef>
              <a:buFont typeface="Wingdings" pitchFamily="2" charset="2"/>
              <a:buChar char="§"/>
            </a:pPr>
            <a:r>
              <a:rPr lang="el-GR" sz="2900" dirty="0"/>
              <a:t>Το </a:t>
            </a:r>
            <a:r>
              <a:rPr lang="el-GR" sz="2900" b="1" u="sng" dirty="0"/>
              <a:t>θεωρητικό πλαίσιο </a:t>
            </a:r>
            <a:r>
              <a:rPr lang="el-GR" sz="2900" dirty="0"/>
              <a:t>στο οποίο στηρίχτηκε η συγκεκριμένη εκπαιδευτική πρακτική είναι η ανάγκη επαφή των μαθητών με τη λογοτεχνία και συγκεκριμένα με την ανάγνωση ολόκληρων λογοτεχνικών βιβλίων.</a:t>
            </a:r>
            <a:r>
              <a:rPr lang="el-GR" dirty="0"/>
              <a:t> </a:t>
            </a:r>
            <a:r>
              <a:rPr lang="el-GR" sz="2900" dirty="0"/>
              <a:t>Η χρήση των νέων τεχνολογιών και ιδιαίτερα των εκπαιδευτικών κοινωνικών δικτύων που είναι πολύ αγαπητά στους μαθητές, προκρίθηκε για  να προσεγγιστεί η λογοτεχνία με σύγχρονο και καινοτόμο τρόπο.</a:t>
            </a:r>
          </a:p>
          <a:p>
            <a:pPr algn="just">
              <a:spcBef>
                <a:spcPts val="600"/>
              </a:spcBef>
              <a:buFont typeface="Wingdings" pitchFamily="2" charset="2"/>
              <a:buChar char="§"/>
            </a:pPr>
            <a:r>
              <a:rPr lang="el-GR" sz="2900" dirty="0"/>
              <a:t>Η </a:t>
            </a:r>
            <a:r>
              <a:rPr lang="el-GR" sz="2900" b="1" u="sng" dirty="0"/>
              <a:t>καινοτομία</a:t>
            </a:r>
            <a:r>
              <a:rPr lang="el-GR" sz="2900" dirty="0"/>
              <a:t> έγκειται στη σκιαγράφηση των λογοτεχνικών χαρακτήρων όχι στο χαρτί αλλά στο διαδίκτυο με τη βοήθεια κατάλληλων ψηφιακών παιδαγωγικών μέσων που καλούν τους μαθητές αφενός να αποκωδικοποιήσουν τα χαρακτηριστικά των μυθιστορηματικών ηρώων και αφετέρου να τους παρουσιάσουν μέσα από καταστάσεις που άπτονται της καθημερινότητας που βιώνουν οι μαθητές. </a:t>
            </a:r>
          </a:p>
          <a:p>
            <a:pPr algn="just">
              <a:spcBef>
                <a:spcPts val="600"/>
              </a:spcBef>
              <a:buFont typeface="Wingdings" pitchFamily="2" charset="2"/>
              <a:buChar char="§"/>
            </a:pPr>
            <a:r>
              <a:rPr lang="el-GR" sz="2900" dirty="0"/>
              <a:t>Και σ’ αυτό ακριβώς το σημείο εδράζεται και η </a:t>
            </a:r>
            <a:r>
              <a:rPr lang="el-GR" sz="2900" b="1" u="sng" dirty="0"/>
              <a:t>παιδαγωγική αξία </a:t>
            </a:r>
            <a:r>
              <a:rPr lang="el-GR" sz="2900" dirty="0"/>
              <a:t>της χρήσης της τεχνολογίας: χρήση των ψηφιακών μέσων όχι ως αυτοσκοπός και παθητική συμμετοχή αλλά συνεργασία και δημιουργία </a:t>
            </a:r>
            <a:r>
              <a:rPr lang="el-GR" sz="2900" dirty="0" err="1"/>
              <a:t>πολυτροπικών</a:t>
            </a:r>
            <a:r>
              <a:rPr lang="el-GR" sz="2900" dirty="0"/>
              <a:t> κειμένων που χαρίζουν στη λογοτεχνία αυτό που χρειάζεται πιο πολύ: τη διαφορετική φωνή του μαθητή-αναγνώστη, τη δική του οπτική ματιά μέσα από τις δικές του πολιτιστικές προσλαμβάνουσες. </a:t>
            </a:r>
          </a:p>
          <a:p>
            <a:pPr>
              <a:spcBef>
                <a:spcPts val="600"/>
              </a:spcBef>
              <a:buFont typeface="Wingdings" pitchFamily="2" charset="2"/>
              <a:buChar char="§"/>
            </a:pPr>
            <a:endParaRPr lang="el-GR" dirty="0"/>
          </a:p>
        </p:txBody>
      </p:sp>
    </p:spTree>
    <p:extLst>
      <p:ext uri="{BB962C8B-B14F-4D97-AF65-F5344CB8AC3E}">
        <p14:creationId xmlns:p14="http://schemas.microsoft.com/office/powerpoint/2010/main" val="3274430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a:t>ΔΙΔΑΚΤΙΚΟΙ ΣΤΟΧΟΙ</a:t>
            </a:r>
          </a:p>
        </p:txBody>
      </p:sp>
      <p:sp>
        <p:nvSpPr>
          <p:cNvPr id="3" name="Slide Number Placeholder 2"/>
          <p:cNvSpPr>
            <a:spLocks noGrp="1"/>
          </p:cNvSpPr>
          <p:nvPr>
            <p:ph type="sldNum" sz="quarter" idx="12"/>
          </p:nvPr>
        </p:nvSpPr>
        <p:spPr/>
        <p:txBody>
          <a:bodyPr/>
          <a:lstStyle/>
          <a:p>
            <a:fld id="{2754ED01-E2A0-4C1E-8E21-014B99041579}" type="slidenum">
              <a:rPr lang="en-US" smtClean="0"/>
              <a:pPr/>
              <a:t>5</a:t>
            </a:fld>
            <a:endParaRPr lang="en-US" dirty="0"/>
          </a:p>
        </p:txBody>
      </p:sp>
      <p:sp>
        <p:nvSpPr>
          <p:cNvPr id="6" name="Content Placeholder 5"/>
          <p:cNvSpPr>
            <a:spLocks noGrp="1"/>
          </p:cNvSpPr>
          <p:nvPr>
            <p:ph sz="half" idx="2"/>
          </p:nvPr>
        </p:nvSpPr>
        <p:spPr/>
        <p:txBody>
          <a:bodyPr>
            <a:normAutofit fontScale="92500" lnSpcReduction="10000"/>
          </a:bodyPr>
          <a:lstStyle/>
          <a:p>
            <a:r>
              <a:rPr lang="el-GR" b="1" dirty="0"/>
              <a:t>Διδακτικοί στόχοι</a:t>
            </a:r>
          </a:p>
          <a:p>
            <a:pPr marL="0" lvl="1" indent="0">
              <a:spcBef>
                <a:spcPts val="600"/>
              </a:spcBef>
              <a:buNone/>
            </a:pPr>
            <a:r>
              <a:rPr lang="el-GR" b="1" dirty="0"/>
              <a:t>Στόχοι σχετικοί με το γνωστικό αντικείμενο. </a:t>
            </a:r>
            <a:r>
              <a:rPr lang="el-GR" b="1" i="1" dirty="0"/>
              <a:t>Με την παρούσα εκπαιδευτική πρακτική επιδιώχθηκε οι μαθητές να:</a:t>
            </a:r>
            <a:endParaRPr lang="el-GR" b="1" dirty="0"/>
          </a:p>
          <a:p>
            <a:pPr marL="457200" lvl="0" indent="-457200">
              <a:buFont typeface="+mj-lt"/>
              <a:buAutoNum type="arabicPeriod"/>
            </a:pPr>
            <a:r>
              <a:rPr lang="el-GR" b="1" i="1" dirty="0"/>
              <a:t>Έρθουν σε επαφή  με σύγχρονα λογοτεχνικά εφηβικά βιβλία.</a:t>
            </a:r>
            <a:endParaRPr lang="el-GR" dirty="0"/>
          </a:p>
          <a:p>
            <a:pPr marL="457200" lvl="0" indent="-457200">
              <a:buFont typeface="+mj-lt"/>
              <a:buAutoNum type="arabicPeriod"/>
            </a:pPr>
            <a:r>
              <a:rPr lang="el-GR" b="1" i="1" dirty="0"/>
              <a:t>Γνωρίσουν τα χαρακτηριστικά της λογοτεχνικής γραφής της Ε. Δικαίου.</a:t>
            </a:r>
            <a:endParaRPr lang="el-GR" dirty="0"/>
          </a:p>
          <a:p>
            <a:pPr marL="457200" lvl="0" indent="-457200">
              <a:buFont typeface="+mj-lt"/>
              <a:buAutoNum type="arabicPeriod"/>
            </a:pPr>
            <a:r>
              <a:rPr lang="el-GR" b="1" i="1" dirty="0"/>
              <a:t> Εξοικειωθούν με τα χαρακτηριστικά του μυθιστορήματος και τους αφηγηματικούς τρόπους που αυτό αξιοποιεί.</a:t>
            </a:r>
            <a:endParaRPr lang="el-GR" dirty="0"/>
          </a:p>
          <a:p>
            <a:pPr marL="457200" lvl="0" indent="-457200">
              <a:buFont typeface="+mj-lt"/>
              <a:buAutoNum type="arabicPeriod"/>
            </a:pPr>
            <a:r>
              <a:rPr lang="el-GR" b="1" i="1" dirty="0"/>
              <a:t>Να κατανοήσουν ότι Λογοτεχνία και τεχνολογία δεν είναι δύο δρόμοι ασύμβατοι.</a:t>
            </a:r>
            <a:endParaRPr lang="el-GR" dirty="0"/>
          </a:p>
          <a:p>
            <a:pPr marL="457200" indent="-457200">
              <a:buFont typeface="+mj-lt"/>
              <a:buAutoNum type="arabicPeriod"/>
            </a:pPr>
            <a:endParaRPr lang="el-GR" b="1" dirty="0"/>
          </a:p>
        </p:txBody>
      </p:sp>
    </p:spTree>
    <p:extLst>
      <p:ext uri="{BB962C8B-B14F-4D97-AF65-F5344CB8AC3E}">
        <p14:creationId xmlns:p14="http://schemas.microsoft.com/office/powerpoint/2010/main" val="978421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a:t>ΔΙΔΑΚΤΙΚΟΙ ΣΤΟΧΟΙ</a:t>
            </a:r>
          </a:p>
        </p:txBody>
      </p:sp>
      <p:sp>
        <p:nvSpPr>
          <p:cNvPr id="3" name="Slide Number Placeholder 2"/>
          <p:cNvSpPr>
            <a:spLocks noGrp="1"/>
          </p:cNvSpPr>
          <p:nvPr>
            <p:ph type="sldNum" sz="quarter" idx="12"/>
          </p:nvPr>
        </p:nvSpPr>
        <p:spPr/>
        <p:txBody>
          <a:bodyPr/>
          <a:lstStyle/>
          <a:p>
            <a:fld id="{2754ED01-E2A0-4C1E-8E21-014B99041579}" type="slidenum">
              <a:rPr lang="en-US" smtClean="0"/>
              <a:pPr/>
              <a:t>6</a:t>
            </a:fld>
            <a:endParaRPr lang="en-US" dirty="0"/>
          </a:p>
        </p:txBody>
      </p:sp>
      <p:sp>
        <p:nvSpPr>
          <p:cNvPr id="6" name="Content Placeholder 5"/>
          <p:cNvSpPr>
            <a:spLocks noGrp="1"/>
          </p:cNvSpPr>
          <p:nvPr>
            <p:ph sz="half" idx="2"/>
          </p:nvPr>
        </p:nvSpPr>
        <p:spPr/>
        <p:txBody>
          <a:bodyPr>
            <a:normAutofit fontScale="92500" lnSpcReduction="20000"/>
          </a:bodyPr>
          <a:lstStyle/>
          <a:p>
            <a:r>
              <a:rPr lang="el-GR" b="1" dirty="0"/>
              <a:t>Διδακτικοί στόχοι</a:t>
            </a:r>
          </a:p>
          <a:p>
            <a:pPr marL="0" lvl="1" indent="0">
              <a:spcBef>
                <a:spcPts val="600"/>
              </a:spcBef>
              <a:buNone/>
            </a:pPr>
            <a:r>
              <a:rPr lang="el-GR" sz="1900" b="1" dirty="0"/>
              <a:t>Στόχοι σχετικοί με δεξιότητες που αφορούν στο γνωστικό αντικείμενο</a:t>
            </a:r>
            <a:r>
              <a:rPr lang="en-GB" sz="1900" b="1" dirty="0"/>
              <a:t>.</a:t>
            </a:r>
            <a:r>
              <a:rPr lang="el-GR" sz="1900" b="1" i="1" dirty="0"/>
              <a:t>Με την παρούσα εκπαιδευτική πρακτική επιδιώχθηκε οι μαθητές να</a:t>
            </a:r>
            <a:r>
              <a:rPr lang="el-GR" sz="2400" b="1" i="1" dirty="0"/>
              <a:t>:</a:t>
            </a:r>
            <a:endParaRPr lang="el-GR" dirty="0"/>
          </a:p>
          <a:p>
            <a:pPr marL="457200" lvl="0" indent="-457200">
              <a:buFont typeface="+mj-lt"/>
              <a:buAutoNum type="arabicPeriod"/>
            </a:pPr>
            <a:r>
              <a:rPr lang="el-GR" b="1" i="1" dirty="0"/>
              <a:t>Προσεγγίσουν  ένα ολόκληρο λογοτεχνικό βιβλίο.</a:t>
            </a:r>
            <a:endParaRPr lang="el-GR" dirty="0"/>
          </a:p>
          <a:p>
            <a:pPr marL="457200" lvl="0" indent="-457200">
              <a:buFont typeface="+mj-lt"/>
              <a:buAutoNum type="arabicPeriod"/>
            </a:pPr>
            <a:r>
              <a:rPr lang="el-GR" b="1" i="1" dirty="0"/>
              <a:t>Εντοπίσουν τα βασικά χαρακτηριστικά των λογοτεχνικών ηρώων και να τους σκιαγραφούν με ψηφιακά μέσα.</a:t>
            </a:r>
            <a:endParaRPr lang="el-GR" dirty="0"/>
          </a:p>
          <a:p>
            <a:pPr marL="457200" lvl="0" indent="-457200">
              <a:buFont typeface="+mj-lt"/>
              <a:buAutoNum type="arabicPeriod"/>
            </a:pPr>
            <a:r>
              <a:rPr lang="el-GR" b="1" i="1" dirty="0"/>
              <a:t>Κατανοήσουν τα προβλήματα που απασχολούν τους λογοτεχνικούς ήρωες και να τα συσχετίσουν με προβλήματα και καταστάσεις της καθημερινότητας τους.</a:t>
            </a:r>
            <a:endParaRPr lang="el-GR" dirty="0"/>
          </a:p>
          <a:p>
            <a:r>
              <a:rPr lang="el-GR" b="1" dirty="0"/>
              <a:t> </a:t>
            </a:r>
          </a:p>
        </p:txBody>
      </p:sp>
    </p:spTree>
    <p:extLst>
      <p:ext uri="{BB962C8B-B14F-4D97-AF65-F5344CB8AC3E}">
        <p14:creationId xmlns:p14="http://schemas.microsoft.com/office/powerpoint/2010/main" val="1166835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a:t>ΔΙΔΑΚΤΙΚΟΙ ΣΤΟΧΟΙ</a:t>
            </a:r>
          </a:p>
        </p:txBody>
      </p:sp>
      <p:sp>
        <p:nvSpPr>
          <p:cNvPr id="3" name="Slide Number Placeholder 2"/>
          <p:cNvSpPr>
            <a:spLocks noGrp="1"/>
          </p:cNvSpPr>
          <p:nvPr>
            <p:ph type="sldNum" sz="quarter" idx="12"/>
          </p:nvPr>
        </p:nvSpPr>
        <p:spPr/>
        <p:txBody>
          <a:bodyPr/>
          <a:lstStyle/>
          <a:p>
            <a:fld id="{2754ED01-E2A0-4C1E-8E21-014B99041579}" type="slidenum">
              <a:rPr lang="en-US" smtClean="0"/>
              <a:pPr/>
              <a:t>7</a:t>
            </a:fld>
            <a:endParaRPr lang="en-US" dirty="0"/>
          </a:p>
        </p:txBody>
      </p:sp>
      <p:sp>
        <p:nvSpPr>
          <p:cNvPr id="6" name="Content Placeholder 5"/>
          <p:cNvSpPr>
            <a:spLocks noGrp="1"/>
          </p:cNvSpPr>
          <p:nvPr>
            <p:ph sz="half" idx="2"/>
          </p:nvPr>
        </p:nvSpPr>
        <p:spPr/>
        <p:txBody>
          <a:bodyPr>
            <a:normAutofit fontScale="70000" lnSpcReduction="20000"/>
          </a:bodyPr>
          <a:lstStyle/>
          <a:p>
            <a:r>
              <a:rPr lang="el-GR" sz="2900" b="1" dirty="0"/>
              <a:t>Διδακτικοί στόχοι</a:t>
            </a:r>
          </a:p>
          <a:p>
            <a:pPr marL="0" lvl="1" indent="0">
              <a:spcBef>
                <a:spcPts val="600"/>
              </a:spcBef>
              <a:buNone/>
            </a:pPr>
            <a:r>
              <a:rPr lang="el-GR" sz="2600" b="1" dirty="0"/>
              <a:t>Στόχοι σχετικοί με τη χρήση της τεχνολογίας. </a:t>
            </a:r>
            <a:r>
              <a:rPr lang="el-GR" sz="2600" b="1" i="1" dirty="0"/>
              <a:t>Με την παρούσα εκπαιδευτική πρακτική επιδιώχθηκε οι μαθητές να:</a:t>
            </a:r>
            <a:endParaRPr lang="el-GR" sz="2600" b="1" dirty="0"/>
          </a:p>
          <a:p>
            <a:pPr marL="0" lvl="1" indent="0">
              <a:spcBef>
                <a:spcPts val="600"/>
              </a:spcBef>
              <a:buNone/>
            </a:pPr>
            <a:endParaRPr lang="el-GR" sz="2600" b="1" dirty="0"/>
          </a:p>
          <a:p>
            <a:pPr marL="457200" lvl="0" indent="-457200">
              <a:buFont typeface="+mj-lt"/>
              <a:buAutoNum type="arabicPeriod"/>
            </a:pPr>
            <a:r>
              <a:rPr lang="el-GR" sz="2600" b="1" i="1" dirty="0"/>
              <a:t>Αξιοποιήσουν ψηφιακές εφαρμογές και ψηφιακά προγράμματα ώστε να παρουσιάζουν τους λογοτεχνικούς ήρωες και τα προβλήματα που αντιμετωπίζουν.</a:t>
            </a:r>
            <a:endParaRPr lang="el-GR" sz="2600" dirty="0"/>
          </a:p>
          <a:p>
            <a:pPr marL="457200" lvl="0" indent="-457200">
              <a:buFont typeface="+mj-lt"/>
              <a:buAutoNum type="arabicPeriod"/>
            </a:pPr>
            <a:r>
              <a:rPr lang="el-GR" sz="2600" b="1" i="1" dirty="0"/>
              <a:t>Να δημιουργήσουν </a:t>
            </a:r>
            <a:r>
              <a:rPr lang="el-GR" sz="2600" b="1" i="1" dirty="0" err="1"/>
              <a:t>πολυτροπικά</a:t>
            </a:r>
            <a:r>
              <a:rPr lang="el-GR" sz="2600" b="1" i="1" dirty="0"/>
              <a:t> κείμενα.</a:t>
            </a:r>
            <a:endParaRPr lang="el-GR" sz="2600" dirty="0"/>
          </a:p>
          <a:p>
            <a:pPr marL="457200" lvl="0" indent="-457200">
              <a:buFont typeface="+mj-lt"/>
              <a:buAutoNum type="arabicPeriod"/>
            </a:pPr>
            <a:r>
              <a:rPr lang="el-GR" sz="2600" b="1" i="1" dirty="0"/>
              <a:t>Να κατανοήσουν τη διαφορά ενός λογοτεχνικού ήρωα που σκιαγραφείται στο χαρτί από ένα λογοτεχνικό ήρωα που σκιαγραφείται με ψηφιακά μέσα. </a:t>
            </a:r>
            <a:endParaRPr lang="el-GR" sz="2600" dirty="0"/>
          </a:p>
          <a:p>
            <a:pPr marL="457200" lvl="0" indent="-457200">
              <a:buFont typeface="+mj-lt"/>
              <a:buAutoNum type="arabicPeriod"/>
            </a:pPr>
            <a:r>
              <a:rPr lang="el-GR" sz="2600" b="1" i="1" dirty="0"/>
              <a:t>Να συνειδητοποιήσουν ότι τα ψηφιακά μέσα μπορούν να συμβάλουν εποικοδομητικά στη βελτίωση της διδασκαλίας της Λογοτεχνίας.</a:t>
            </a:r>
            <a:endParaRPr lang="el-GR" sz="2600" dirty="0"/>
          </a:p>
          <a:p>
            <a:pPr marL="457200" lvl="0" indent="-457200">
              <a:buFont typeface="+mj-lt"/>
              <a:buAutoNum type="arabicPeriod"/>
            </a:pPr>
            <a:r>
              <a:rPr lang="el-GR" sz="2600" b="1" i="1" dirty="0"/>
              <a:t>Να μάθουν να προβάλουν και να αναρτούν τις εργασίες τους στο διαδίκτυο.</a:t>
            </a:r>
            <a:endParaRPr lang="el-GR" sz="2600" dirty="0"/>
          </a:p>
          <a:p>
            <a:pPr marL="0" lvl="1" indent="0">
              <a:spcBef>
                <a:spcPts val="600"/>
              </a:spcBef>
              <a:buNone/>
            </a:pPr>
            <a:endParaRPr lang="el-GR" dirty="0"/>
          </a:p>
        </p:txBody>
      </p:sp>
    </p:spTree>
    <p:extLst>
      <p:ext uri="{BB962C8B-B14F-4D97-AF65-F5344CB8AC3E}">
        <p14:creationId xmlns:p14="http://schemas.microsoft.com/office/powerpoint/2010/main" val="894198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a:t>ΔΙΔΑΚΤΙΚΟΙ ΣΤΟΧΟΙ</a:t>
            </a:r>
          </a:p>
        </p:txBody>
      </p:sp>
      <p:sp>
        <p:nvSpPr>
          <p:cNvPr id="3" name="Slide Number Placeholder 2"/>
          <p:cNvSpPr>
            <a:spLocks noGrp="1"/>
          </p:cNvSpPr>
          <p:nvPr>
            <p:ph type="sldNum" sz="quarter" idx="12"/>
          </p:nvPr>
        </p:nvSpPr>
        <p:spPr/>
        <p:txBody>
          <a:bodyPr/>
          <a:lstStyle/>
          <a:p>
            <a:fld id="{2754ED01-E2A0-4C1E-8E21-014B99041579}" type="slidenum">
              <a:rPr lang="en-US" smtClean="0"/>
              <a:pPr/>
              <a:t>8</a:t>
            </a:fld>
            <a:endParaRPr lang="en-US" dirty="0"/>
          </a:p>
        </p:txBody>
      </p:sp>
      <p:sp>
        <p:nvSpPr>
          <p:cNvPr id="6" name="Content Placeholder 5"/>
          <p:cNvSpPr>
            <a:spLocks noGrp="1"/>
          </p:cNvSpPr>
          <p:nvPr>
            <p:ph sz="half" idx="2"/>
          </p:nvPr>
        </p:nvSpPr>
        <p:spPr/>
        <p:txBody>
          <a:bodyPr>
            <a:normAutofit fontScale="77500" lnSpcReduction="20000"/>
          </a:bodyPr>
          <a:lstStyle/>
          <a:p>
            <a:r>
              <a:rPr lang="el-GR" sz="2900" b="1" dirty="0"/>
              <a:t>Διδακτικοί στόχοι</a:t>
            </a:r>
          </a:p>
          <a:p>
            <a:pPr marL="0" lvl="1" indent="0">
              <a:spcBef>
                <a:spcPts val="600"/>
              </a:spcBef>
              <a:buNone/>
            </a:pPr>
            <a:r>
              <a:rPr lang="el-GR" sz="2600" b="1" dirty="0"/>
              <a:t>Στόχοι σχετικοί με τη χρήση τις κοινωνικές δεξιότητες. </a:t>
            </a:r>
            <a:r>
              <a:rPr lang="el-GR" sz="2600" b="1" i="1" dirty="0"/>
              <a:t>Με την παρούσα εκπαιδευτική πρακτική επιδιώχθηκε οι μαθητές να:</a:t>
            </a:r>
            <a:endParaRPr lang="el-GR" sz="2600" b="1" dirty="0"/>
          </a:p>
          <a:p>
            <a:pPr marL="0" lvl="1" indent="0">
              <a:spcBef>
                <a:spcPts val="600"/>
              </a:spcBef>
              <a:buNone/>
            </a:pPr>
            <a:endParaRPr lang="el-GR" sz="2600" b="1" dirty="0"/>
          </a:p>
          <a:p>
            <a:pPr marL="457200" lvl="0" indent="-457200">
              <a:buFont typeface="+mj-lt"/>
              <a:buAutoNum type="arabicPeriod"/>
            </a:pPr>
            <a:r>
              <a:rPr lang="el-GR" b="1" i="1" dirty="0"/>
              <a:t>Να εργαστούν σε ομάδες και να αναλάβουν διαφορετικούς ρόλους ανάλογα με τις ικανότητες και τα ενδιαφέροντα τους.</a:t>
            </a:r>
            <a:endParaRPr lang="el-GR" sz="2000" dirty="0"/>
          </a:p>
          <a:p>
            <a:pPr marL="457200" lvl="0" indent="-457200">
              <a:buFont typeface="+mj-lt"/>
              <a:buAutoNum type="arabicPeriod"/>
            </a:pPr>
            <a:r>
              <a:rPr lang="el-GR" b="1" i="1" dirty="0"/>
              <a:t>Να καταθέσουν τις απόψεις τους στο πλαίσιο της ομάδας και να αναπτύξουν γόνιμο και δημιουργικό διάλογο.</a:t>
            </a:r>
            <a:endParaRPr lang="el-GR" sz="2000" dirty="0"/>
          </a:p>
          <a:p>
            <a:pPr marL="457200" lvl="0" indent="-457200">
              <a:buFont typeface="+mj-lt"/>
              <a:buAutoNum type="arabicPeriod"/>
            </a:pPr>
            <a:r>
              <a:rPr lang="el-GR" b="1" i="1" dirty="0"/>
              <a:t>Να καταλήξουν σε κοινό αποτέλεσμα το οποίο θα παρουσιάσουν στην ολομέλεια της τάξης.</a:t>
            </a:r>
            <a:endParaRPr lang="el-GR" sz="2000" dirty="0"/>
          </a:p>
          <a:p>
            <a:pPr marL="457200" lvl="0" indent="-457200">
              <a:buFont typeface="+mj-lt"/>
              <a:buAutoNum type="arabicPeriod"/>
            </a:pPr>
            <a:r>
              <a:rPr lang="el-GR" b="1" i="1" dirty="0"/>
              <a:t>Να μπουν στη θέση του άλλου και να συνειδητοποιήσουν ότι όλοι οι έφηβοι έρχονται αντιμέτωποι με τις ίδιες καταστάσεις και τα ίδια προβλήματα.</a:t>
            </a:r>
            <a:endParaRPr lang="el-GR" sz="2000" dirty="0"/>
          </a:p>
          <a:p>
            <a:pPr marL="0" lvl="1" indent="0">
              <a:spcBef>
                <a:spcPts val="600"/>
              </a:spcBef>
              <a:buNone/>
            </a:pPr>
            <a:endParaRPr lang="el-GR" dirty="0"/>
          </a:p>
        </p:txBody>
      </p:sp>
    </p:spTree>
    <p:extLst>
      <p:ext uri="{BB962C8B-B14F-4D97-AF65-F5344CB8AC3E}">
        <p14:creationId xmlns:p14="http://schemas.microsoft.com/office/powerpoint/2010/main" val="1056062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a:t>ΠΡΑΓΜΑΤΟΠΟΙΗΣΗ ΤΗΣ ανοιχτησ εκπαιδευτικησ ΠΡΑΚΤΙΚΗΣ</a:t>
            </a:r>
          </a:p>
        </p:txBody>
      </p:sp>
      <p:sp>
        <p:nvSpPr>
          <p:cNvPr id="3" name="Slide Number Placeholder 2"/>
          <p:cNvSpPr>
            <a:spLocks noGrp="1"/>
          </p:cNvSpPr>
          <p:nvPr>
            <p:ph type="sldNum" sz="quarter" idx="12"/>
          </p:nvPr>
        </p:nvSpPr>
        <p:spPr/>
        <p:txBody>
          <a:bodyPr/>
          <a:lstStyle/>
          <a:p>
            <a:fld id="{2754ED01-E2A0-4C1E-8E21-014B99041579}" type="slidenum">
              <a:rPr lang="en-US" smtClean="0"/>
              <a:pPr/>
              <a:t>9</a:t>
            </a:fld>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DS_Open-Educational-Practices-ppt-Template-v2.0_20_11_2017">
  <a:themeElements>
    <a:clrScheme name="diagonal">
      <a:dk1>
        <a:srgbClr val="000000"/>
      </a:dk1>
      <a:lt1>
        <a:srgbClr val="FFFFFF"/>
      </a:lt1>
      <a:dk2>
        <a:srgbClr val="434342"/>
      </a:dk2>
      <a:lt2>
        <a:srgbClr val="CDD7D9"/>
      </a:lt2>
      <a:accent1>
        <a:srgbClr val="797B7E"/>
      </a:accent1>
      <a:accent2>
        <a:srgbClr val="F96A1B"/>
      </a:accent2>
      <a:accent3>
        <a:srgbClr val="10B7A3"/>
      </a:accent3>
      <a:accent4>
        <a:srgbClr val="7C984A"/>
      </a:accent4>
      <a:accent5>
        <a:srgbClr val="C2AD8D"/>
      </a:accent5>
      <a:accent6>
        <a:srgbClr val="506E94"/>
      </a:accent6>
      <a:hlink>
        <a:srgbClr val="5F5F5F"/>
      </a:hlink>
      <a:folHlink>
        <a:srgbClr val="969696"/>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extLst>
    <a:ext uri="{05A4C25C-085E-4340-85A3-A5531E510DB2}">
      <thm15:themeFamily xmlns:thm15="http://schemas.microsoft.com/office/thememl/2012/main" name="DS-ΙΙ Open-Educational-Practices-ppt-Template v2.0 - 2017-08-31.pptx" id="{BA600860-33AF-443E-BE10-1A8EC187438B}" vid="{99864185-3038-4E8D-BBE2-32E2B733FF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DS-II-Open-Educational-Practices-ppt-Template-v2.0-Ianouarios-2018</Template>
  <TotalTime>226</TotalTime>
  <Words>2621</Words>
  <Application>Microsoft Office PowerPoint</Application>
  <PresentationFormat>Προβολή στην οθόνη (4:3)</PresentationFormat>
  <Paragraphs>180</Paragraphs>
  <Slides>30</Slides>
  <Notes>3</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30</vt:i4>
      </vt:variant>
    </vt:vector>
  </HeadingPairs>
  <TitlesOfParts>
    <vt:vector size="38" baseType="lpstr">
      <vt:lpstr>Arial</vt:lpstr>
      <vt:lpstr>Calibri</vt:lpstr>
      <vt:lpstr>Cambria</vt:lpstr>
      <vt:lpstr>Franklin Gothic Book</vt:lpstr>
      <vt:lpstr>Perpetua</vt:lpstr>
      <vt:lpstr>Tunga</vt:lpstr>
      <vt:lpstr>Wingdings</vt:lpstr>
      <vt:lpstr>DS_Open-Educational-Practices-ppt-Template-v2.0_20_11_2017</vt:lpstr>
      <vt:lpstr>ΛΟΓΟΤΕΧΝΙΚΟΙ ΗΡΩΕΣ ΣΕ ΨΗΦΙΑΚΑ ΠΕΡΙΒΑΛΛΟΝΤΑ</vt:lpstr>
      <vt:lpstr>ΣΥΝΤΟΜΗ ΠΕΡΙΓΡΑΦΗ</vt:lpstr>
      <vt:lpstr>ΣΧΕΔΙΑΣΜΟΣ ΤΗΣ ανοιχτησ εκπαιδευτικησ ΠΡΑΚΤΙΚΗΣ</vt:lpstr>
      <vt:lpstr>ΣΤΟΙΧΕΙΑ ΣΧΕΔΙΑΣΜΟΥ </vt:lpstr>
      <vt:lpstr>ΔΙΔΑΚΤΙΚΟΙ ΣΤΟΧΟΙ</vt:lpstr>
      <vt:lpstr>ΔΙΔΑΚΤΙΚΟΙ ΣΤΟΧΟΙ</vt:lpstr>
      <vt:lpstr>ΔΙΔΑΚΤΙΚΟΙ ΣΤΟΧΟΙ</vt:lpstr>
      <vt:lpstr>ΔΙΔΑΚΤΙΚΟΙ ΣΤΟΧΟΙ</vt:lpstr>
      <vt:lpstr>ΠΡΑΓΜΑΤΟΠΟΙΗΣΗ ΤΗΣ ανοιχτησ εκπαιδευτικησ ΠΡΑΚΤΙΚΗΣ</vt:lpstr>
      <vt:lpstr>ΣΤΟΙΧΕΙΑ ΠΡΑΓΜΑΤΟΠΟΙΗΣΗΣ  ΤΗΣ ανοιχτησ εκπαιδευτικησ ΠΡΑΚΤΙΚΗΣ   </vt:lpstr>
      <vt:lpstr>ΣΤΟΙΧΕΙΑ ΠΡΑΓΜΑΤΟΠΟΙΗΣΗΣ  ΤΗΣ ανοιχτησ εκπαιδευτικησ ΠΡΑΚΤΙΚΗΣ </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Παρουσίαση του PowerPoint</vt:lpstr>
      <vt:lpstr>ΣΤΟΙΧΕΙΑ ΤΕΚΜΗΡΙΩΣΗΣ ΚΑΙ ΕΠΕΚΤΑΣΗΣ</vt:lpstr>
      <vt:lpstr> ΑΠΟΤΕΛΕΣΜΑΤΑ - ΑΝΤΙΚΤΥΠΟΣ </vt:lpstr>
      <vt:lpstr>ΑΠΡΟΣΜΕΝΑ ΓΕΓΟΝΟΤΑ </vt:lpstr>
      <vt:lpstr>ΕΚΠΑΙΔΕΥΤΙΚΗ ΤΕΧΝΙΚΗ  ΣΕ ΣΗΜΑΝΤΙΚΑ ΣΤΙΓΜΙΟΤΥΠΑ</vt:lpstr>
      <vt:lpstr>ΣΧΕΣΗ ΜΕ ΑΛΛΕΣ ΑΝΟΙΧΤΕΣ ΕΚΠΑΙΔΕΥΤΙΚΕΣ ΠΡΑΚΤΙΚΕΣ</vt:lpstr>
      <vt:lpstr> ΠΡΟΣΘΕΤΟ ΥΛΙΚΟ ΠΟΥ ΑΞΙΟΠΟΙΗΘΗΚΕ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ΤΙΤΛΟΣ  ανοιχτησ ΕΚΠΑΙΔΕΥΤΙΚΗΣ ΠΡΑΚΤΙΚΗΣ</dc:title>
  <dc:creator>vgkamas</dc:creator>
  <cp:lastModifiedBy>Αλεξάνδρα Γερακίνη</cp:lastModifiedBy>
  <cp:revision>18</cp:revision>
  <dcterms:created xsi:type="dcterms:W3CDTF">2018-01-22T12:05:13Z</dcterms:created>
  <dcterms:modified xsi:type="dcterms:W3CDTF">2018-10-31T20:09:36Z</dcterms:modified>
</cp:coreProperties>
</file>