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2" r:id="rId4"/>
    <p:sldId id="271" r:id="rId5"/>
    <p:sldId id="272" r:id="rId6"/>
    <p:sldId id="263" r:id="rId7"/>
    <p:sldId id="257" r:id="rId8"/>
    <p:sldId id="273" r:id="rId9"/>
    <p:sldId id="260" r:id="rId10"/>
    <p:sldId id="266" r:id="rId11"/>
    <p:sldId id="274" r:id="rId12"/>
    <p:sldId id="261" r:id="rId13"/>
    <p:sldId id="265" r:id="rId14"/>
    <p:sldId id="268" r:id="rId15"/>
    <p:sldId id="269" r:id="rId16"/>
    <p:sldId id="276" r:id="rId17"/>
    <p:sldId id="275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2" d="100"/>
          <a:sy n="82" d="100"/>
        </p:scale>
        <p:origin x="-10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620C-B6CC-4658-91FE-310A84B647AB}" type="datetimeFigureOut">
              <a:rPr lang="en-US"/>
              <a:pPr/>
              <a:t>10/31/2018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68F6E-CEE2-40FC-AC07-0866A62AFA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7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2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362" y="531028"/>
            <a:ext cx="5648623" cy="1204306"/>
          </a:xfrm>
        </p:spPr>
        <p:txBody>
          <a:bodyPr bIns="9144" anchor="b"/>
          <a:lstStyle>
            <a:lvl1pPr>
              <a:defRPr sz="3200"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89056" y="4328224"/>
            <a:ext cx="2176272" cy="201168"/>
          </a:xfrm>
          <a:prstGeom prst="rect">
            <a:avLst/>
          </a:prstGeom>
        </p:spPr>
        <p:txBody>
          <a:bodyPr/>
          <a:lstStyle/>
          <a:p>
            <a:fld id="{7D0065BE-0657-4A47-90AD-C21C55E16B19}" type="datetime4">
              <a:rPr lang="en-US" smtClean="0"/>
              <a:pPr/>
              <a:t>October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11483" y="855486"/>
            <a:ext cx="2961030" cy="3887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1489" y="485775"/>
            <a:ext cx="5099318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rgbClr val="FFFFFF">
              <a:alpha val="50196"/>
            </a:srgbClr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4957321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43587" y="914400"/>
            <a:ext cx="2771776" cy="3714750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681182" y="491319"/>
            <a:ext cx="4018627" cy="4197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6728" y="472127"/>
            <a:ext cx="3957851" cy="42090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rgbClr val="FFFFFF">
              <a:alpha val="50196"/>
            </a:srgbClr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917" y="557214"/>
            <a:ext cx="3782775" cy="4055730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421" y="573206"/>
            <a:ext cx="3865942" cy="4055944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rgbClr val="FFFFFF">
              <a:alpha val="50196"/>
            </a:srgbClr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rgbClr val="FFFFFF">
              <a:alpha val="50196"/>
            </a:srgbClr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270609" y="286602"/>
            <a:ext cx="8504900" cy="444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1944" y="1872429"/>
            <a:ext cx="6038968" cy="1207509"/>
          </a:xfrm>
        </p:spPr>
        <p:txBody>
          <a:bodyPr bIns="9144" anchor="b"/>
          <a:lstStyle>
            <a:lvl1pPr algn="l">
              <a:def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photo contai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290686" y="191072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4537414" y="3018433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84" y="5172501"/>
            <a:ext cx="6005015" cy="873457"/>
          </a:xfrm>
          <a:solidFill>
            <a:srgbClr val="FFFFFF">
              <a:alpha val="50196"/>
            </a:srgbClr>
          </a:solidFill>
          <a:effectLst>
            <a:outerShdw blurRad="203200" dist="1143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lang="en-US" sz="2800" b="1" kern="1200" cap="all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782" y="1004643"/>
            <a:ext cx="1842163" cy="1805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8609" y="995138"/>
            <a:ext cx="5950424" cy="18151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630350" y="3217855"/>
            <a:ext cx="1842163" cy="1696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2704531" y="3194702"/>
            <a:ext cx="5961797" cy="1744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7" name="TextBox 6"/>
          <p:cNvSpPr txBox="1"/>
          <p:nvPr userDrawn="1"/>
        </p:nvSpPr>
        <p:spPr>
          <a:xfrm>
            <a:off x="942539" y="309093"/>
            <a:ext cx="735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2" r:id="rId4"/>
    <p:sldLayoutId id="2147483651" r:id="rId5"/>
    <p:sldLayoutId id="2147483661" r:id="rId6"/>
    <p:sldLayoutId id="2147483652" r:id="rId7"/>
    <p:sldLayoutId id="2147483653" r:id="rId8"/>
    <p:sldLayoutId id="2147483663" r:id="rId9"/>
    <p:sldLayoutId id="2147483660" r:id="rId10"/>
    <p:sldLayoutId id="2147483665" r:id="rId11"/>
    <p:sldLayoutId id="2147483654" r:id="rId12"/>
    <p:sldLayoutId id="2147483656" r:id="rId13"/>
    <p:sldLayoutId id="2147483657" r:id="rId14"/>
    <p:sldLayoutId id="2147483658" r:id="rId15"/>
    <p:sldLayoutId id="2147483659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ugc/r/8525/1058" TargetMode="External"/><Relationship Id="rId2" Type="http://schemas.openxmlformats.org/officeDocument/2006/relationships/hyperlink" Target="http://photodentro.edu.gr/lor/r/8521/1660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ugc/r/8525/105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872033" y="4186238"/>
            <a:ext cx="3771900" cy="1414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58" y="147484"/>
            <a:ext cx="8474946" cy="1959107"/>
          </a:xfrm>
        </p:spPr>
        <p:txBody>
          <a:bodyPr/>
          <a:lstStyle/>
          <a:p>
            <a:r>
              <a:rPr lang="el-GR" sz="4200" dirty="0" err="1" smtClean="0"/>
              <a:t>Ρομποτακια</a:t>
            </a:r>
            <a:r>
              <a:rPr lang="el-GR" sz="4200" dirty="0" smtClean="0"/>
              <a:t> στην </a:t>
            </a:r>
            <a:r>
              <a:rPr lang="el-GR" sz="4200" dirty="0" err="1" smtClean="0"/>
              <a:t>ταξη</a:t>
            </a:r>
            <a:r>
              <a:rPr lang="el-GR" sz="4200" dirty="0" smtClean="0"/>
              <a:t> </a:t>
            </a:r>
            <a:r>
              <a:rPr lang="el-GR" sz="4200" dirty="0" err="1" smtClean="0"/>
              <a:t>μασ</a:t>
            </a:r>
            <a:r>
              <a:rPr lang="el-GR" sz="4200" dirty="0" smtClean="0"/>
              <a:t>…</a:t>
            </a:r>
            <a:endParaRPr lang="en-US" sz="4200" cap="none" dirty="0"/>
          </a:p>
        </p:txBody>
      </p:sp>
      <p:sp>
        <p:nvSpPr>
          <p:cNvPr id="8" name="TextBox 7"/>
          <p:cNvSpPr txBox="1"/>
          <p:nvPr/>
        </p:nvSpPr>
        <p:spPr>
          <a:xfrm>
            <a:off x="4900614" y="4659004"/>
            <a:ext cx="3816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Άννα </a:t>
            </a:r>
            <a:r>
              <a:rPr lang="el-GR" sz="1600" dirty="0" err="1" smtClean="0">
                <a:solidFill>
                  <a:schemeClr val="bg2">
                    <a:lumMod val="10000"/>
                  </a:schemeClr>
                </a:solidFill>
              </a:rPr>
              <a:t>Μονέφτση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, ΠΕ86</a:t>
            </a:r>
            <a:endParaRPr lang="el-GR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l-GR" sz="1600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872033" y="6175927"/>
            <a:ext cx="3959451" cy="382042"/>
          </a:xfrm>
          <a:prstGeom prst="rect">
            <a:avLst/>
          </a:prstGeom>
        </p:spPr>
        <p:txBody>
          <a:bodyPr vert="horz" lIns="91440" tIns="9144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400" cap="all" spc="40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Tunga" pitchFamily="2"/>
              </a:rPr>
              <a:t>Θεσσαλονικη/οκτωβριοσ2018</a:t>
            </a:r>
            <a:endParaRPr kumimoji="0" lang="en-US" sz="1400" b="0" i="0" u="none" strike="noStrike" kern="1200" cap="all" spc="40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Tunga" pitchFamily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0785" y="4247657"/>
            <a:ext cx="223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chemeClr val="bg2">
                    <a:lumMod val="10000"/>
                  </a:schemeClr>
                </a:solidFill>
              </a:rPr>
              <a:t>Ομάδα ανάπτυξης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4294967295"/>
          </p:nvPr>
        </p:nvSpPr>
        <p:spPr>
          <a:xfrm>
            <a:off x="246922" y="2293414"/>
            <a:ext cx="6511061" cy="334039"/>
          </a:xfrm>
        </p:spPr>
        <p:txBody>
          <a:bodyPr>
            <a:noAutofit/>
          </a:bodyPr>
          <a:lstStyle/>
          <a:p>
            <a:r>
              <a:rPr lang="el-GR" sz="24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b="0" baseline="30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4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ΓΥΜΝΑΣΙΟ ΣΥΚΕΩΝ «ΟΔΥΣΣΕΑΣ ΦΩΚΑΣ»</a:t>
            </a:r>
            <a:endParaRPr lang="el-GR" sz="2400" b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056" y="4186238"/>
            <a:ext cx="263366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>
          <a:xfrm>
            <a:off x="2743199" y="1659577"/>
            <a:ext cx="5800299" cy="1692322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/>
              <a:t>ΑΝΑΛΥΤΙΚΗ ΠΕΡΙΓΡΑΦΗ </a:t>
            </a:r>
            <a:br>
              <a:rPr lang="el-GR" sz="2400" dirty="0"/>
            </a:br>
            <a:r>
              <a:rPr lang="el-GR" sz="2400" dirty="0"/>
              <a:t>ΤΗΣ </a:t>
            </a:r>
            <a:r>
              <a:rPr lang="el-GR" sz="2400" dirty="0" err="1"/>
              <a:t>ανοιχτησ</a:t>
            </a:r>
            <a:r>
              <a:rPr lang="el-GR" sz="2400" dirty="0"/>
              <a:t> </a:t>
            </a:r>
            <a:r>
              <a:rPr lang="el-GR" sz="2400" dirty="0" err="1"/>
              <a:t>εκπαιδευτικησ</a:t>
            </a:r>
            <a:r>
              <a:rPr lang="el-GR" sz="2400" dirty="0"/>
              <a:t> ΠΡΑΚΤΙΚΗΣ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"/>
          </p:nvPr>
        </p:nvSpPr>
        <p:spPr>
          <a:xfrm>
            <a:off x="2789334" y="1546974"/>
            <a:ext cx="5754165" cy="1815151"/>
          </a:xfrm>
        </p:spPr>
        <p:txBody>
          <a:bodyPr>
            <a:normAutofit lnSpcReduction="10000"/>
          </a:bodyPr>
          <a:lstStyle/>
          <a:p>
            <a:pPr lvl="2"/>
            <a:endParaRPr lang="el-GR" b="0" dirty="0" smtClean="0">
              <a:hlinkClick r:id="rId2"/>
            </a:endParaRPr>
          </a:p>
          <a:p>
            <a:pPr lvl="2"/>
            <a:r>
              <a:rPr lang="el-GR" dirty="0"/>
              <a:t>«Εισαγωγή στον προγραμματισμό(1), με </a:t>
            </a:r>
            <a:r>
              <a:rPr lang="el-GR" dirty="0" err="1"/>
              <a:t>Lego</a:t>
            </a:r>
            <a:r>
              <a:rPr lang="el-GR" dirty="0"/>
              <a:t> </a:t>
            </a:r>
            <a:r>
              <a:rPr lang="el-GR" dirty="0" err="1"/>
              <a:t>Mindstorms</a:t>
            </a:r>
            <a:r>
              <a:rPr lang="el-GR" dirty="0"/>
              <a:t> EV3» </a:t>
            </a:r>
            <a:endParaRPr lang="el-GR" b="0" dirty="0" smtClean="0">
              <a:hlinkClick r:id="rId2"/>
            </a:endParaRPr>
          </a:p>
          <a:p>
            <a:pPr lvl="2"/>
            <a:r>
              <a:rPr lang="el-GR" u="sng" dirty="0">
                <a:hlinkClick r:id="rId3"/>
              </a:rPr>
              <a:t>http://</a:t>
            </a:r>
            <a:r>
              <a:rPr lang="el-GR" u="sng" dirty="0" smtClean="0">
                <a:hlinkClick r:id="rId3"/>
              </a:rPr>
              <a:t>photodentro.edu.gr/ugc/r/8525/1058</a:t>
            </a:r>
            <a:endParaRPr lang="el-GR" u="sng" dirty="0" smtClean="0"/>
          </a:p>
          <a:p>
            <a:pPr lvl="2"/>
            <a:r>
              <a:rPr lang="el-GR" b="0" dirty="0" smtClean="0"/>
              <a:t>Εκπαιδευτικό σενάριο </a:t>
            </a:r>
            <a:endParaRPr lang="el-GR" b="0" dirty="0" smtClean="0"/>
          </a:p>
          <a:p>
            <a:pPr lvl="2"/>
            <a:r>
              <a:rPr lang="el-GR" b="0" dirty="0" smtClean="0"/>
              <a:t>Προέλευση: Φωτόδεντρο / Μαθησιακά </a:t>
            </a:r>
            <a:r>
              <a:rPr lang="el-GR" dirty="0" smtClean="0"/>
              <a:t>Α</a:t>
            </a:r>
            <a:r>
              <a:rPr lang="el-GR" b="0" dirty="0" smtClean="0"/>
              <a:t>ντικείμενα</a:t>
            </a:r>
            <a:endParaRPr lang="el-GR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2427" y="390728"/>
            <a:ext cx="691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Ψηφιακό Εκπαιδευτικό Περιεχόμενο:</a:t>
            </a:r>
            <a:endParaRPr lang="el-GR" sz="2400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7" y="1748106"/>
            <a:ext cx="1843088" cy="1383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/>
              <a:t>ΑΝΑΛΥΤΙΚΗ ΠΕΡΙΓΡΑΦΗ 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ΤΗΣ </a:t>
            </a:r>
            <a:r>
              <a:rPr lang="el-GR" sz="2400" dirty="0" err="1"/>
              <a:t>ανοιχτησ</a:t>
            </a:r>
            <a:r>
              <a:rPr lang="el-GR" sz="2400" dirty="0"/>
              <a:t> </a:t>
            </a:r>
            <a:r>
              <a:rPr lang="el-GR" sz="2400" dirty="0" err="1"/>
              <a:t>εκπαιδευτικησ</a:t>
            </a:r>
            <a:r>
              <a:rPr lang="el-GR" sz="2400" dirty="0"/>
              <a:t> ΠΡΑΚΤΙΚΗΣ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l-GR" sz="2400" dirty="0" smtClean="0"/>
              <a:t>Αποτελέσματα </a:t>
            </a:r>
            <a:r>
              <a:rPr lang="el-GR" sz="2400" dirty="0"/>
              <a:t>της δραστηριότητας</a:t>
            </a:r>
            <a:r>
              <a:rPr lang="el-GR" sz="2400" dirty="0" smtClean="0"/>
              <a:t>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1"/>
            <a:r>
              <a:rPr lang="el-GR" sz="2400" dirty="0" smtClean="0"/>
              <a:t> ενθουσιώδεις αντιδράσεις </a:t>
            </a:r>
            <a:r>
              <a:rPr lang="el-GR" sz="2400" dirty="0"/>
              <a:t>των περισσοτέρων </a:t>
            </a:r>
            <a:r>
              <a:rPr lang="el-GR" sz="2400" dirty="0" smtClean="0"/>
              <a:t>μαθητών, </a:t>
            </a:r>
          </a:p>
          <a:p>
            <a:pPr lvl="1"/>
            <a:r>
              <a:rPr lang="el-GR" sz="2400" dirty="0" smtClean="0"/>
              <a:t> ενεργητική εμπλοκή </a:t>
            </a:r>
            <a:r>
              <a:rPr lang="el-GR" sz="2400" dirty="0"/>
              <a:t>τους στο πλαίσιο των </a:t>
            </a:r>
            <a:r>
              <a:rPr lang="el-GR" sz="2400" dirty="0" smtClean="0"/>
              <a:t>ομάδων, </a:t>
            </a:r>
          </a:p>
          <a:p>
            <a:pPr lvl="1"/>
            <a:r>
              <a:rPr lang="el-GR" sz="2400" dirty="0" smtClean="0"/>
              <a:t> </a:t>
            </a:r>
            <a:r>
              <a:rPr lang="el-GR" sz="2400" dirty="0"/>
              <a:t>αυξημένο </a:t>
            </a:r>
            <a:r>
              <a:rPr lang="el-GR" sz="2400" dirty="0" smtClean="0"/>
              <a:t>ενδιαφέρον </a:t>
            </a:r>
            <a:r>
              <a:rPr lang="el-GR" sz="2400" dirty="0"/>
              <a:t>τους για το μάθημα </a:t>
            </a:r>
            <a:r>
              <a:rPr lang="el-GR" sz="2400" dirty="0" smtClean="0"/>
              <a:t>και </a:t>
            </a:r>
          </a:p>
          <a:p>
            <a:pPr lvl="1"/>
            <a:r>
              <a:rPr lang="el-GR" sz="2400" dirty="0"/>
              <a:t> </a:t>
            </a:r>
            <a:r>
              <a:rPr lang="el-GR" sz="2400" dirty="0" smtClean="0"/>
              <a:t>μεγάλη επιθυμία για </a:t>
            </a:r>
            <a:r>
              <a:rPr lang="el-GR" sz="2400" dirty="0"/>
              <a:t>την εμπλοκή τους σε δραστηριότητες εκπαιδευτικής ρομποτικής και στο </a:t>
            </a:r>
            <a:r>
              <a:rPr lang="el-GR" sz="2400" dirty="0" smtClean="0"/>
              <a:t>μέλλον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679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10775" y="5364780"/>
            <a:ext cx="6059606" cy="450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l-GR" sz="2000" dirty="0" smtClean="0"/>
              <a:t>Πειραματισμός στην τάξη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" t="2574" r="4674" b="38445"/>
          <a:stretch/>
        </p:blipFill>
        <p:spPr>
          <a:xfrm>
            <a:off x="1244821" y="1122744"/>
            <a:ext cx="6508306" cy="30325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ΤΕΚΜΗΡΙΩΣΗΣ ΚΑΙ ΕΠΕΚΤΑΣΗΣ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/>
            </a:r>
            <a:br>
              <a:rPr lang="el-GR" cap="none" dirty="0" smtClean="0"/>
            </a:br>
            <a:r>
              <a:rPr lang="el-GR" cap="none" dirty="0" smtClean="0"/>
              <a:t>ΑΠΟΤΕΛΕΣΜΑΤΑ - ΑΝΤΙΚΤΥΠΟΣ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l-GR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dirty="0" smtClean="0"/>
              <a:t>Καινοτομία της πρακτικής: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dirty="0" smtClean="0"/>
              <a:t>αξιοποίηση </a:t>
            </a:r>
            <a:r>
              <a:rPr lang="el-GR" dirty="0"/>
              <a:t>των ιδιαιτέρων γνώσεων και δεξιοτήτων ενός περιορισμένου αριθμού μαθητών του σχολείου </a:t>
            </a:r>
            <a:r>
              <a:rPr lang="el-GR" dirty="0" smtClean="0"/>
              <a:t>προς </a:t>
            </a:r>
            <a:r>
              <a:rPr lang="el-GR" dirty="0"/>
              <a:t>όφελος όλων των μαθητών του </a:t>
            </a:r>
            <a:r>
              <a:rPr lang="el-GR" dirty="0" smtClean="0"/>
              <a:t>σχολείου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dirty="0"/>
              <a:t>υιοθέτηση της </a:t>
            </a:r>
            <a:r>
              <a:rPr lang="el-GR" dirty="0" err="1"/>
              <a:t>ανακαλυπτικής</a:t>
            </a:r>
            <a:r>
              <a:rPr lang="el-GR" dirty="0"/>
              <a:t>-διερευνητικής προσέγγισης </a:t>
            </a:r>
            <a:r>
              <a:rPr lang="el-GR" dirty="0" smtClean="0"/>
              <a:t> στη διδασκαλία του μαθήματος της Πληροφορικής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dirty="0" smtClean="0"/>
              <a:t>Πολύ </a:t>
            </a:r>
            <a:r>
              <a:rPr lang="el-GR" dirty="0" smtClean="0"/>
              <a:t>θετικός αντίκτυπος στους συμμετέχοντες μαθητές </a:t>
            </a:r>
            <a:endParaRPr lang="el-GR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dirty="0" smtClean="0"/>
              <a:t>εδραίωση σε μαθητές </a:t>
            </a:r>
            <a:r>
              <a:rPr lang="el-GR" dirty="0"/>
              <a:t>και </a:t>
            </a:r>
            <a:r>
              <a:rPr lang="el-GR" dirty="0" smtClean="0"/>
              <a:t>γονείς της αντίληψης </a:t>
            </a:r>
            <a:r>
              <a:rPr lang="el-GR" dirty="0"/>
              <a:t>ότι οι μαθητές φοιτούν σε ένα δραστήριο και καινοτόμο σχολείο που διαθέτει σύγχρονο εξοπλισμό και εφαρμόζει καινοτόμες </a:t>
            </a:r>
            <a:r>
              <a:rPr lang="el-GR" dirty="0" smtClean="0"/>
              <a:t>μεθόδους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ΑΠΡΟΣΜΕΝΑ ΓΕΓΟΝΟΤΑ </a:t>
            </a:r>
            <a:endParaRPr lang="el-GR" cap="non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endParaRPr lang="el-GR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l-GR" dirty="0"/>
              <a:t>χαρά, η συγκέντρωση  και η προσήλωση με την οποία οι μαθητές της ομάδας Ρομποτικής εργάζονταν κάποιες στιγμές ακόμη και χωρίς τη δική μου παρουσία και παρέμβαση και </a:t>
            </a:r>
            <a:endParaRPr lang="el-GR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endParaRPr lang="el-GR" dirty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/>
              <a:t>η επιμονή με την οποία κάποιες ομάδες μαθητών, κατά την εφαρμογή του σεναρίου μέσα στην τάξη, προσπαθούσαν να επιλύσουν χωρίς απαίτηση για δική μου βοήθεια τα προβλήματα που παρουσιάζονταν όταν το </a:t>
            </a:r>
            <a:r>
              <a:rPr lang="el-GR" dirty="0" err="1"/>
              <a:t>ρομποτάκι</a:t>
            </a:r>
            <a:r>
              <a:rPr lang="el-GR" dirty="0"/>
              <a:t> τους δεν συμπεριφερόταν με τον αναμενόμενο τρόπο, αγνοώντας ακόμη και το κουδούνι για το διάλειμμα…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cap="none" dirty="0" smtClean="0"/>
              <a:t>ΕΚΠΑΙΔΕΥΤΙΚΗ ΤΕΧΝΙΚΗ </a:t>
            </a:r>
            <a:br>
              <a:rPr lang="el-GR" sz="2400" cap="none" dirty="0" smtClean="0"/>
            </a:br>
            <a:r>
              <a:rPr lang="el-GR" sz="2400" cap="none" dirty="0" smtClean="0"/>
              <a:t>ΣΕ ΣΗΜΑΝΤΙΚΑ ΣΤΙΓΜΙΟΤΥΠΑ</a:t>
            </a:r>
            <a:endParaRPr lang="el-GR" sz="2400" cap="non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92429" y="573134"/>
            <a:ext cx="7980712" cy="405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endParaRPr lang="el-GR" sz="2000" dirty="0" smtClean="0"/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2000" dirty="0" smtClean="0"/>
              <a:t>Ο συντονιστικός </a:t>
            </a:r>
            <a:r>
              <a:rPr lang="el-GR" sz="2000" dirty="0"/>
              <a:t>και υποστηρικτικός </a:t>
            </a:r>
            <a:r>
              <a:rPr lang="el-GR" sz="2000" dirty="0" smtClean="0"/>
              <a:t>ρόλος τόσο </a:t>
            </a:r>
            <a:r>
              <a:rPr lang="el-GR" sz="2000" dirty="0"/>
              <a:t>προς τα μέλη της ομάδας ρομποτικής όσο και προς τους μαθητές μέσα στην </a:t>
            </a:r>
            <a:r>
              <a:rPr lang="el-GR" sz="2000" dirty="0" smtClean="0"/>
              <a:t>τάξη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endParaRPr lang="el-GR" sz="2000" dirty="0" smtClean="0"/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2000" dirty="0" smtClean="0"/>
              <a:t>Η παροχή </a:t>
            </a:r>
            <a:r>
              <a:rPr lang="el-GR" sz="2000" dirty="0"/>
              <a:t>βοήθειας και υποστήριξης (</a:t>
            </a:r>
            <a:r>
              <a:rPr lang="el-GR" sz="2000" dirty="0" err="1"/>
              <a:t>scaffolding</a:t>
            </a:r>
            <a:r>
              <a:rPr lang="el-GR" sz="2000" dirty="0"/>
              <a:t>) προς τους μαθητές (</a:t>
            </a:r>
            <a:r>
              <a:rPr lang="el-GR" sz="2000" dirty="0" err="1"/>
              <a:t>διευκολυντικός</a:t>
            </a:r>
            <a:r>
              <a:rPr lang="el-GR" sz="2000" dirty="0"/>
              <a:t> ρόλος), όπου και όποτε αυτό χρειαζόταν (κυρίως σε περιπτώσεις που το </a:t>
            </a:r>
            <a:r>
              <a:rPr lang="el-GR" sz="2000" dirty="0" err="1"/>
              <a:t>ρομποτάκι</a:t>
            </a:r>
            <a:r>
              <a:rPr lang="el-GR" sz="2000" dirty="0"/>
              <a:t> δεν συμπεριφερόταν με τον αναμενόμενο τρόπο</a:t>
            </a:r>
            <a:r>
              <a:rPr lang="el-GR" sz="2000" dirty="0" smtClean="0"/>
              <a:t>)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endParaRPr lang="el-GR" sz="2000" dirty="0" smtClean="0"/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2000" dirty="0"/>
              <a:t>Β</a:t>
            </a:r>
            <a:r>
              <a:rPr lang="el-GR" sz="2000" dirty="0" smtClean="0"/>
              <a:t>οήθησε </a:t>
            </a:r>
            <a:r>
              <a:rPr lang="el-GR" sz="2000" dirty="0"/>
              <a:t>τους περισσότερους μαθητές να πάρουν πρωτοβουλίες, να πειραματιστούν και να αναπτύξουν δεξιότητες επίλυσης </a:t>
            </a:r>
            <a:r>
              <a:rPr lang="el-GR" sz="2000" dirty="0" smtClean="0"/>
              <a:t>προβλημάτων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624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ΣΧΕΣΗ ΜΕ ΑΛΛΕΣ ΑΝΟΙΧΤΕΣ ΕΚΠΑΙΔΕΥΤΙΚΕΣ ΠΡΑΚΤΙΚΕΣ</a:t>
            </a:r>
            <a:endParaRPr lang="el-GR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Ορθογώνιο 1"/>
          <p:cNvSpPr/>
          <p:nvPr/>
        </p:nvSpPr>
        <p:spPr>
          <a:xfrm>
            <a:off x="816014" y="759347"/>
            <a:ext cx="71357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Έ</a:t>
            </a:r>
            <a:r>
              <a:rPr lang="el-GR" sz="2000" dirty="0" smtClean="0"/>
              <a:t>ναυσμα </a:t>
            </a:r>
            <a:r>
              <a:rPr lang="el-GR" sz="2000" dirty="0"/>
              <a:t>για την υλοποίηση </a:t>
            </a:r>
            <a:r>
              <a:rPr lang="el-GR" sz="20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αντίστοιχων </a:t>
            </a:r>
            <a:r>
              <a:rPr lang="el-GR" sz="2000" dirty="0"/>
              <a:t>πρακτικών αξιοποίησης εκπαιδευτικής ρομποτικής στην μαθησιακή </a:t>
            </a:r>
            <a:r>
              <a:rPr lang="el-GR" sz="2000" dirty="0" smtClean="0"/>
              <a:t>διαδικασία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l-G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γενικότερα </a:t>
            </a:r>
            <a:r>
              <a:rPr lang="el-GR" sz="2000" dirty="0"/>
              <a:t>και άλλων πρακτικών που φέρνουν τους μαθητές στο προσκήνιο σε ρόλο πρωταγωνιστικό και βασίζονται ένα διαφορετικό κλίμα μάθησης μέσα στην τάξη όπου οι μαθητές αλληλοϋποστηρίζονται και μαθαίνουν ο ένας από τον άλλο (</a:t>
            </a:r>
            <a:r>
              <a:rPr lang="el-GR" sz="2000" dirty="0" err="1"/>
              <a:t>peer</a:t>
            </a:r>
            <a:r>
              <a:rPr lang="el-GR" sz="2000" dirty="0"/>
              <a:t> </a:t>
            </a:r>
            <a:r>
              <a:rPr lang="el-GR" sz="2000" dirty="0" err="1"/>
              <a:t>learning</a:t>
            </a:r>
            <a:r>
              <a:rPr lang="el-GR" sz="2000" dirty="0" smtClean="0"/>
              <a:t>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24047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ΠΡΟΣΘΕΤΟ ΥΛΙΚΟ ΠΟΥ ΑΞΙΟΠΟΙΗΘΗΚΕ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n-US" b="1" dirty="0" smtClean="0"/>
          </a:p>
          <a:p>
            <a:pPr marL="0" lvl="1" indent="0">
              <a:buNone/>
            </a:pPr>
            <a:r>
              <a:rPr lang="el-GR" b="1" dirty="0" smtClean="0"/>
              <a:t>Πρόσθετο </a:t>
            </a:r>
            <a:r>
              <a:rPr lang="el-GR" b="1" dirty="0" smtClean="0"/>
              <a:t>υλικό που αξιοποιήθηκε</a:t>
            </a:r>
          </a:p>
          <a:p>
            <a:pPr lvl="2">
              <a:buFont typeface="Arial" pitchFamily="34" charset="0"/>
              <a:buChar char="•"/>
            </a:pPr>
            <a:r>
              <a:rPr lang="el-GR" sz="2000" dirty="0" smtClean="0"/>
              <a:t>Βιβλία</a:t>
            </a:r>
          </a:p>
          <a:p>
            <a:pPr lvl="3">
              <a:buFont typeface="Arial" pitchFamily="34" charset="0"/>
              <a:buChar char="•"/>
            </a:pPr>
            <a:r>
              <a:rPr lang="el-GR" sz="2000" dirty="0" err="1"/>
              <a:t>Mataric</a:t>
            </a:r>
            <a:r>
              <a:rPr lang="el-GR" sz="2000" dirty="0"/>
              <a:t>, M. J. (2010). Βασικές αρχές ρομποτικής. Αθήνα: Κλειδάριθμος</a:t>
            </a:r>
          </a:p>
          <a:p>
            <a:pPr lvl="3">
              <a:buFont typeface="Arial" pitchFamily="34" charset="0"/>
              <a:buChar char="•"/>
            </a:pPr>
            <a:r>
              <a:rPr lang="el-GR" sz="2000" dirty="0" err="1"/>
              <a:t>Papert</a:t>
            </a:r>
            <a:r>
              <a:rPr lang="el-GR" sz="2000" dirty="0"/>
              <a:t>, S. (1991). Νοητικές θύελλες. Παιδιά, ηλεκτρονικοί υπολογιστές και δυναμικές ιδέες. </a:t>
            </a:r>
            <a:r>
              <a:rPr lang="el-GR" sz="2000" dirty="0" err="1"/>
              <a:t>Αθήνα:Οδυσσέας</a:t>
            </a:r>
            <a:endParaRPr lang="el-GR" sz="2000" dirty="0"/>
          </a:p>
          <a:p>
            <a:pPr lvl="2">
              <a:buFont typeface="Arial" pitchFamily="34" charset="0"/>
              <a:buChar char="•"/>
            </a:pPr>
            <a:endParaRPr lang="el-GR" sz="2000" dirty="0" smtClean="0"/>
          </a:p>
          <a:p>
            <a:pPr lvl="2">
              <a:buFont typeface="Arial" pitchFamily="34" charset="0"/>
              <a:buChar char="•"/>
            </a:pPr>
            <a:r>
              <a:rPr lang="el-GR" sz="2000" dirty="0" err="1" smtClean="0"/>
              <a:t>Websites</a:t>
            </a:r>
            <a:endParaRPr lang="el-GR" sz="2000" dirty="0" smtClean="0"/>
          </a:p>
          <a:p>
            <a:pPr lvl="3">
              <a:buFont typeface="Arial" pitchFamily="34" charset="0"/>
              <a:buChar char="•"/>
            </a:pPr>
            <a:r>
              <a:rPr lang="el-GR" sz="2000" dirty="0" smtClean="0"/>
              <a:t>Ιστοσελίδα της </a:t>
            </a:r>
            <a:r>
              <a:rPr lang="en-US" sz="2000" dirty="0" smtClean="0"/>
              <a:t>Lego</a:t>
            </a: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34118"/>
            </a:srgbClr>
          </a:solidFill>
        </p:spPr>
        <p:txBody>
          <a:bodyPr/>
          <a:lstStyle/>
          <a:p>
            <a:r>
              <a:rPr lang="el-GR" dirty="0" smtClean="0"/>
              <a:t>ΣΥΝΤΟΜΗ ΠΕΡΙΓΡΑΦΗ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2">
              <a:buFont typeface="Arial" pitchFamily="34" charset="0"/>
              <a:buChar char="•"/>
            </a:pPr>
            <a:endParaRPr lang="el-GR" dirty="0" smtClean="0"/>
          </a:p>
          <a:p>
            <a:pPr lvl="2">
              <a:buFont typeface="Arial" pitchFamily="34" charset="0"/>
              <a:buChar char="•"/>
            </a:pPr>
            <a:r>
              <a:rPr lang="el-GR" b="1" dirty="0" smtClean="0"/>
              <a:t>Την </a:t>
            </a:r>
            <a:r>
              <a:rPr lang="el-GR" b="1" dirty="0" smtClean="0"/>
              <a:t>πρακτική αποτέλεσε </a:t>
            </a:r>
            <a:r>
              <a:rPr lang="el-GR" dirty="0" smtClean="0"/>
              <a:t>η αξιοποίηση του μαθησιακού αντικειμένου (σεναρίου μαθήματος) του </a:t>
            </a:r>
            <a:r>
              <a:rPr lang="el-GR" dirty="0" err="1" smtClean="0"/>
              <a:t>Φωτόδενδρου</a:t>
            </a:r>
            <a:r>
              <a:rPr lang="el-GR" dirty="0" smtClean="0"/>
              <a:t> Χρηστών :</a:t>
            </a:r>
          </a:p>
          <a:p>
            <a:pPr marL="237744" lvl="2" indent="0">
              <a:buNone/>
            </a:pPr>
            <a:r>
              <a:rPr lang="el-GR" dirty="0" smtClean="0">
                <a:hlinkClick r:id="rId3"/>
              </a:rPr>
              <a:t>«</a:t>
            </a:r>
            <a:r>
              <a:rPr lang="el-GR" dirty="0">
                <a:hlinkClick r:id="rId3"/>
              </a:rPr>
              <a:t>Εισαγωγή στον προγραμματισμό(1), με </a:t>
            </a:r>
            <a:r>
              <a:rPr lang="el-GR" dirty="0" err="1">
                <a:hlinkClick r:id="rId3"/>
              </a:rPr>
              <a:t>Lego</a:t>
            </a:r>
            <a:r>
              <a:rPr lang="el-GR" dirty="0">
                <a:hlinkClick r:id="rId3"/>
              </a:rPr>
              <a:t> </a:t>
            </a:r>
            <a:r>
              <a:rPr lang="el-GR" dirty="0" err="1">
                <a:hlinkClick r:id="rId3"/>
              </a:rPr>
              <a:t>Mindstorms</a:t>
            </a:r>
            <a:r>
              <a:rPr lang="el-GR" dirty="0">
                <a:hlinkClick r:id="rId3"/>
              </a:rPr>
              <a:t> EV3</a:t>
            </a:r>
            <a:r>
              <a:rPr lang="el-GR" dirty="0" smtClean="0">
                <a:hlinkClick r:id="rId3"/>
              </a:rPr>
              <a:t>»</a:t>
            </a:r>
            <a:endParaRPr lang="el-GR" dirty="0" smtClean="0"/>
          </a:p>
          <a:p>
            <a:pPr marL="237744" lvl="2" indent="0">
              <a:buNone/>
            </a:pPr>
            <a:endParaRPr lang="el-GR" dirty="0" smtClean="0"/>
          </a:p>
          <a:p>
            <a:pPr lvl="2">
              <a:buFont typeface="Arial" pitchFamily="34" charset="0"/>
              <a:buChar char="•"/>
            </a:pPr>
            <a:r>
              <a:rPr lang="el-GR" b="1" dirty="0"/>
              <a:t>Ο</a:t>
            </a:r>
            <a:r>
              <a:rPr lang="el-GR" b="1" dirty="0" smtClean="0"/>
              <a:t> </a:t>
            </a:r>
            <a:r>
              <a:rPr lang="el-GR" b="1" dirty="0"/>
              <a:t>σχεδιασμός </a:t>
            </a:r>
            <a:r>
              <a:rPr lang="el-GR" b="1" dirty="0"/>
              <a:t>της </a:t>
            </a:r>
            <a:r>
              <a:rPr lang="el-GR" b="1" dirty="0" smtClean="0"/>
              <a:t>εντάχθηκε </a:t>
            </a:r>
            <a:r>
              <a:rPr lang="el-GR" dirty="0" smtClean="0"/>
              <a:t>στην προσπάθεια της διδασκαλίας της ενότητας </a:t>
            </a:r>
            <a:r>
              <a:rPr lang="el-GR" dirty="0"/>
              <a:t>του “Προγραμματισμού υπολογιστικών συσκευών και ρομποτικών συστημάτων” </a:t>
            </a:r>
            <a:r>
              <a:rPr lang="el-GR" dirty="0" smtClean="0"/>
              <a:t>του μαθήματος </a:t>
            </a:r>
            <a:r>
              <a:rPr lang="el-GR" dirty="0"/>
              <a:t>της Πληροφορικής Γυμνάσιου </a:t>
            </a:r>
            <a:endParaRPr lang="el-GR" dirty="0" smtClean="0"/>
          </a:p>
          <a:p>
            <a:pPr lvl="2">
              <a:buFont typeface="Arial" pitchFamily="34" charset="0"/>
              <a:buChar char="•"/>
            </a:pPr>
            <a:endParaRPr lang="el-GR" dirty="0" smtClean="0"/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b="1" dirty="0"/>
              <a:t>Σ</a:t>
            </a:r>
            <a:r>
              <a:rPr lang="el-GR" b="1" dirty="0" smtClean="0"/>
              <a:t>κοπός </a:t>
            </a:r>
            <a:r>
              <a:rPr lang="el-GR" b="1" dirty="0"/>
              <a:t>της ήταν </a:t>
            </a:r>
            <a:r>
              <a:rPr lang="el-GR" dirty="0"/>
              <a:t>η εξοικείωση των μαθητών με τις βασικές λειτουργίες ενός περιβάλλοντος οπτικού προγραμματισμού </a:t>
            </a:r>
            <a:r>
              <a:rPr lang="el-GR" dirty="0" smtClean="0"/>
              <a:t>και </a:t>
            </a:r>
            <a:r>
              <a:rPr lang="el-GR" dirty="0"/>
              <a:t>η ανάπτυξη δεξιοτήτων επίλυσης </a:t>
            </a:r>
            <a:r>
              <a:rPr lang="el-GR" dirty="0" smtClean="0"/>
              <a:t>προβλημάτων</a:t>
            </a:r>
          </a:p>
          <a:p>
            <a:pPr lvl="2">
              <a:buFont typeface="Arial" pitchFamily="34" charset="0"/>
              <a:buChar char="•"/>
            </a:pPr>
            <a:endParaRPr lang="el-GR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</a:t>
            </a:r>
            <a:r>
              <a:rPr lang="el-GR" dirty="0" smtClean="0"/>
              <a:t> πρακτική έφερε τους </a:t>
            </a:r>
            <a:r>
              <a:rPr lang="el-GR" b="1" dirty="0" smtClean="0"/>
              <a:t>μαθητές στο προσκήνιο με</a:t>
            </a:r>
            <a:r>
              <a:rPr lang="el-GR" dirty="0" smtClean="0"/>
              <a:t> </a:t>
            </a:r>
            <a:r>
              <a:rPr lang="el-GR" b="1" dirty="0" smtClean="0"/>
              <a:t>πρωταγωνιστικό ρόλο</a:t>
            </a:r>
            <a:r>
              <a:rPr lang="el-GR" b="1" dirty="0" smtClean="0"/>
              <a:t> </a:t>
            </a:r>
            <a:endParaRPr lang="el-GR" b="1" dirty="0" smtClean="0"/>
          </a:p>
          <a:p>
            <a:pPr lvl="3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35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34118"/>
            </a:srgbClr>
          </a:solidFill>
        </p:spPr>
        <p:txBody>
          <a:bodyPr/>
          <a:lstStyle/>
          <a:p>
            <a:r>
              <a:rPr lang="el-GR" cap="none" dirty="0" smtClean="0"/>
              <a:t>ΣΤΟΙΧΕΙΑ ΣΧΕΔΙΑΣΜΟΥ </a:t>
            </a:r>
            <a:endParaRPr lang="el-GR" cap="non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spcBef>
                <a:spcPts val="600"/>
              </a:spcBef>
            </a:pPr>
            <a:endParaRPr lang="el-GR" sz="1800" b="1" dirty="0" smtClean="0"/>
          </a:p>
          <a:p>
            <a:pPr lvl="1">
              <a:spcBef>
                <a:spcPts val="600"/>
              </a:spcBef>
            </a:pPr>
            <a:r>
              <a:rPr lang="en-US" sz="1800" b="1" dirty="0"/>
              <a:t>H</a:t>
            </a:r>
            <a:r>
              <a:rPr lang="el-GR" sz="1800" b="1" dirty="0" smtClean="0"/>
              <a:t> ανάγκη για εξοικείωση </a:t>
            </a:r>
            <a:r>
              <a:rPr lang="el-GR" sz="1800" b="1" dirty="0"/>
              <a:t>των μαθητών με τις βασικές λειτουργίες ενός περιβάλλοντος οπτικού προγραμματισμού</a:t>
            </a:r>
            <a:r>
              <a:rPr lang="el-GR" sz="1800" dirty="0"/>
              <a:t> καθώς και η ανάπτυξη δεξιοτήτων επίλυσης προβλημάτων των μαθητών μέσα από </a:t>
            </a:r>
            <a:r>
              <a:rPr lang="el-GR" sz="1800" dirty="0" err="1"/>
              <a:t>ανακαλυπτικές</a:t>
            </a:r>
            <a:r>
              <a:rPr lang="el-GR" sz="1800" dirty="0"/>
              <a:t> και διερευνητικές δραστηριότητες, στο πλαίσιο της ενότητας του “Προγραμματισμού υπολογιστικών συσκευών και ρομποτικών συστημάτων” του μαθήματος της Πληροφορικής και των 3 τάξεων του Γυμνασίου. καινοτομικό </a:t>
            </a:r>
            <a:r>
              <a:rPr lang="el-GR" sz="1800" dirty="0" smtClean="0"/>
              <a:t>στοιχείο </a:t>
            </a:r>
            <a:endParaRPr lang="el-GR" sz="1800" dirty="0" smtClean="0"/>
          </a:p>
          <a:p>
            <a:pPr marL="0" lvl="1" indent="0">
              <a:spcBef>
                <a:spcPts val="600"/>
              </a:spcBef>
              <a:buNone/>
            </a:pPr>
            <a:endParaRPr lang="el-GR" sz="1800" dirty="0" smtClean="0"/>
          </a:p>
          <a:p>
            <a:pPr lvl="1">
              <a:spcBef>
                <a:spcPts val="600"/>
              </a:spcBef>
            </a:pPr>
            <a:r>
              <a:rPr lang="en-US" sz="1800" b="1" dirty="0"/>
              <a:t>H</a:t>
            </a:r>
            <a:r>
              <a:rPr lang="el-GR" sz="1800" b="1" dirty="0" smtClean="0"/>
              <a:t> αξιοποίηση </a:t>
            </a:r>
            <a:r>
              <a:rPr lang="el-GR" sz="1800" b="1" dirty="0"/>
              <a:t>των ιδιαιτέρων γνώσεων και δεξιοτήτων ενός περιορισμένου αριθμού μαθητών</a:t>
            </a:r>
            <a:r>
              <a:rPr lang="el-GR" sz="1800" dirty="0"/>
              <a:t> του σχολείου (των μαθητών της ομάδας ρομποτικής) για την ενσωμάτωση δραστηριοτήτων εκπαιδευτικής ρομποτικής </a:t>
            </a:r>
            <a:r>
              <a:rPr lang="el-GR" sz="1800" dirty="0" smtClean="0"/>
              <a:t>στο μάθημα της Πληροφορικής προς </a:t>
            </a:r>
            <a:r>
              <a:rPr lang="el-GR" sz="1800" dirty="0"/>
              <a:t>όφελος όλων των μαθητών του σχολείου 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27443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ΔΙΔΑΚΤΙΚΟΙ ΣΤΟΧΟΙ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Διδακτικοί στόχοι</a:t>
            </a:r>
          </a:p>
          <a:p>
            <a:pPr lvl="1">
              <a:spcBef>
                <a:spcPts val="600"/>
              </a:spcBef>
            </a:pPr>
            <a:r>
              <a:rPr lang="el-GR" dirty="0" smtClean="0"/>
              <a:t>Γνωστικοί στόχοι που συνδέονται με την αναγνώριση βασικών αρχών σχετικών με τις ρομποτικές κατασκευές και τον οπτικό προγραμματισμό</a:t>
            </a:r>
          </a:p>
          <a:p>
            <a:pPr lvl="1">
              <a:spcBef>
                <a:spcPts val="600"/>
              </a:spcBef>
            </a:pPr>
            <a:r>
              <a:rPr lang="el-GR" dirty="0" smtClean="0"/>
              <a:t>Στόχοι δεξιοτήτων που αφορούν στη </a:t>
            </a:r>
            <a:r>
              <a:rPr lang="el-GR" dirty="0"/>
              <a:t>χρήση </a:t>
            </a:r>
            <a:r>
              <a:rPr lang="el-GR" dirty="0" smtClean="0"/>
              <a:t>ρομποτικών κατασκευών και τις βασικές λειτουργίες του οπτικού προγραμματισμού</a:t>
            </a:r>
            <a:endParaRPr lang="el-GR" dirty="0"/>
          </a:p>
          <a:p>
            <a:pPr lvl="1">
              <a:spcBef>
                <a:spcPts val="600"/>
              </a:spcBef>
            </a:pPr>
            <a:r>
              <a:rPr lang="el-GR" dirty="0" smtClean="0"/>
              <a:t>Κοινωνικοί στόχοι</a:t>
            </a:r>
            <a:r>
              <a:rPr lang="el-GR" dirty="0"/>
              <a:t> </a:t>
            </a:r>
            <a:r>
              <a:rPr lang="el-GR" dirty="0" smtClean="0"/>
              <a:t>που συνδέονται με </a:t>
            </a:r>
            <a:r>
              <a:rPr lang="el-GR" dirty="0" err="1" smtClean="0"/>
              <a:t>ομαδοσυνεργατικές</a:t>
            </a:r>
            <a:r>
              <a:rPr lang="el-GR" dirty="0" smtClean="0"/>
              <a:t> δεξιότητες</a:t>
            </a:r>
          </a:p>
          <a:p>
            <a:pPr lvl="1">
              <a:spcBef>
                <a:spcPts val="600"/>
              </a:spcBef>
            </a:pPr>
            <a:r>
              <a:rPr lang="el-GR" dirty="0"/>
              <a:t>Στόχοι στάσεων που συνδέονται με τη διερευνητική αντιμετώπιση των προγραμματιστικών περιβαλλόντων και την υπευθυνότητα στη χρήση τεχνολογικού εξοπλισμού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842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ΠΡΑΓΜΑΤΟΠΟΙΗΣΗ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cap="none" dirty="0" smtClean="0"/>
              <a:t>ΣΤΟΙΧΕΙΑ ΠΡΑΓΜΑΤΟΠΟΙΗΣΗΣ </a:t>
            </a:r>
            <a:br>
              <a:rPr lang="el-GR" sz="2400" cap="none" dirty="0" smtClean="0"/>
            </a:br>
            <a:r>
              <a:rPr lang="el-GR" sz="2400" dirty="0" smtClean="0"/>
              <a:t>ΤΗΣ ανοιχτησ εκπαιδευτικησ </a:t>
            </a:r>
            <a:r>
              <a:rPr lang="el-GR" sz="2400" cap="none" dirty="0" smtClean="0"/>
              <a:t>ΠΡΑΚΤΙΚΗΣ</a:t>
            </a:r>
            <a:r>
              <a:rPr lang="el-GR" sz="2400" dirty="0" smtClean="0"/>
              <a:t>   </a:t>
            </a: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Περιβάλλον – Πλαίσιο</a:t>
            </a:r>
          </a:p>
          <a:p>
            <a:pPr lvl="1"/>
            <a:r>
              <a:rPr lang="el-GR" dirty="0"/>
              <a:t>Εργαστήριο Πληροφορικής του 1ου Γυμνασίου </a:t>
            </a:r>
            <a:r>
              <a:rPr lang="el-GR" dirty="0" err="1"/>
              <a:t>Συκεών</a:t>
            </a:r>
            <a:r>
              <a:rPr lang="el-GR" dirty="0"/>
              <a:t> </a:t>
            </a:r>
            <a:endParaRPr lang="el-GR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Στο πλαίσιο του μαθήματος της Πληροφορικής Γυμνασίου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Σχολικά έτη 2016-2017 &amp; 2017-2018</a:t>
            </a:r>
          </a:p>
          <a:p>
            <a:pPr lvl="1"/>
            <a:endParaRPr lang="el-GR" dirty="0" smtClean="0"/>
          </a:p>
          <a:p>
            <a:pPr lvl="1"/>
            <a:r>
              <a:rPr lang="el-GR" dirty="0"/>
              <a:t> </a:t>
            </a:r>
            <a:r>
              <a:rPr lang="el-GR" dirty="0" smtClean="0"/>
              <a:t>Αξιοποίηση </a:t>
            </a:r>
            <a:r>
              <a:rPr lang="el-GR" dirty="0"/>
              <a:t>3 </a:t>
            </a:r>
            <a:r>
              <a:rPr lang="el-GR" dirty="0" err="1"/>
              <a:t>set</a:t>
            </a:r>
            <a:r>
              <a:rPr lang="el-GR" dirty="0"/>
              <a:t> ρομποτικής </a:t>
            </a:r>
            <a:r>
              <a:rPr lang="el-GR" dirty="0" err="1"/>
              <a:t>Lego</a:t>
            </a:r>
            <a:r>
              <a:rPr lang="el-GR" dirty="0"/>
              <a:t> </a:t>
            </a:r>
            <a:r>
              <a:rPr lang="el-GR" dirty="0" err="1"/>
              <a:t>Mindstorms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endParaRPr lang="el-GR" b="1" dirty="0" smtClean="0"/>
          </a:p>
          <a:p>
            <a:pPr lvl="1"/>
            <a:r>
              <a:rPr lang="el-GR" b="1" dirty="0" smtClean="0"/>
              <a:t>Ηλικιακή ομάδα:</a:t>
            </a:r>
            <a:r>
              <a:rPr lang="el-GR" dirty="0" smtClean="0"/>
              <a:t>12-15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Αστική περιοχή 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Μαθητές </a:t>
            </a:r>
            <a:r>
              <a:rPr lang="el-GR" dirty="0"/>
              <a:t>με ποικίλο  κοινωνικό, πολιτισμικό και οικονομικό υπόβαθρο</a:t>
            </a:r>
            <a:endParaRPr lang="el-GR" dirty="0" smtClean="0"/>
          </a:p>
          <a:p>
            <a:pPr lvl="1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/>
              <a:t>ΣΤΟΙΧΕΙΑ ΠΡΑΓΜΑΤΟΠΟΙΗΣΗΣ </a:t>
            </a:r>
            <a:br>
              <a:rPr lang="el-GR" sz="2400" dirty="0"/>
            </a:br>
            <a:r>
              <a:rPr lang="el-GR" sz="2400" dirty="0"/>
              <a:t>ΤΗΣ </a:t>
            </a:r>
            <a:r>
              <a:rPr lang="el-GR" sz="2400" dirty="0" err="1"/>
              <a:t>ανοιχτησ</a:t>
            </a:r>
            <a:r>
              <a:rPr lang="el-GR" sz="2400" dirty="0"/>
              <a:t> </a:t>
            </a:r>
            <a:r>
              <a:rPr lang="el-GR" sz="2400" dirty="0" err="1"/>
              <a:t>εκπαιδευτικησ</a:t>
            </a:r>
            <a:r>
              <a:rPr lang="el-GR" sz="2400" dirty="0"/>
              <a:t> ΠΡΑΚΤΙΚΗΣ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9919" y="557215"/>
            <a:ext cx="3197130" cy="2996213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</a:pPr>
            <a:r>
              <a:rPr lang="el-GR" sz="3800" b="1" dirty="0"/>
              <a:t>Πρότερες </a:t>
            </a:r>
            <a:r>
              <a:rPr lang="el-GR" sz="3800" b="1" dirty="0" smtClean="0"/>
              <a:t>γνώσεις μαθητών</a:t>
            </a:r>
            <a:endParaRPr lang="el-GR" sz="3800" b="1" dirty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l-GR" sz="3200" dirty="0"/>
              <a:t>βασικές γνώσεις χειρισμού του υπολογιστή </a:t>
            </a:r>
            <a:endParaRPr lang="el-GR" sz="32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endParaRPr lang="el-GR" sz="32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l-GR" sz="3200" dirty="0" smtClean="0"/>
              <a:t>ένας </a:t>
            </a:r>
            <a:r>
              <a:rPr lang="el-GR" sz="3200" dirty="0"/>
              <a:t>μικρός βαθμός εξοικείωσης με τη χρήση εντολών μορφής «</a:t>
            </a:r>
            <a:r>
              <a:rPr lang="el-GR" sz="3200" dirty="0" smtClean="0"/>
              <a:t>μπλοκ»</a:t>
            </a:r>
            <a:endParaRPr lang="el-GR" sz="29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b="1" dirty="0" smtClean="0"/>
              <a:t>Διάρκεια </a:t>
            </a:r>
            <a:r>
              <a:rPr lang="el-GR" b="1" dirty="0"/>
              <a:t>εφαρμογής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2 σχολικά έτη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9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34269" y="5172501"/>
            <a:ext cx="6209731" cy="846162"/>
          </a:xfrm>
        </p:spPr>
        <p:txBody>
          <a:bodyPr/>
          <a:lstStyle/>
          <a:p>
            <a:r>
              <a:rPr lang="el-GR" sz="2400" dirty="0" smtClean="0"/>
              <a:t>ΑΝΑΛΥΤΙΚΗ ΠΕΡΙΓΡΑΦΗ </a:t>
            </a:r>
            <a:br>
              <a:rPr lang="el-GR" sz="2400" dirty="0" smtClean="0"/>
            </a:br>
            <a:r>
              <a:rPr lang="el-GR" sz="2400" dirty="0" smtClean="0"/>
              <a:t>ΤΗΣ ανοιχτησ εκπαιδευτικησ ΠΡΑΚΤΙΚΗΣ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l-GR" b="1" dirty="0" smtClean="0"/>
          </a:p>
          <a:p>
            <a:r>
              <a:rPr lang="el-GR" b="1" dirty="0" smtClean="0"/>
              <a:t>ΔΡΑΣΤΗΡΙΟΤΗΤΑ  </a:t>
            </a:r>
            <a:r>
              <a:rPr lang="el-GR" b="1" dirty="0"/>
              <a:t>1</a:t>
            </a:r>
            <a:r>
              <a:rPr lang="el-GR" b="1" dirty="0" smtClean="0"/>
              <a:t>: </a:t>
            </a:r>
          </a:p>
          <a:p>
            <a:r>
              <a:rPr lang="el-GR" b="1" dirty="0"/>
              <a:t> </a:t>
            </a:r>
            <a:r>
              <a:rPr lang="el-GR" b="1" dirty="0" smtClean="0"/>
              <a:t> </a:t>
            </a:r>
            <a:r>
              <a:rPr lang="el-GR" b="1" dirty="0" smtClean="0"/>
              <a:t>Σύνθεση ρομποτικών κατασκευών από τους μαθητές της ομάδας ρομποτικής</a:t>
            </a:r>
          </a:p>
          <a:p>
            <a:r>
              <a:rPr lang="el-GR" b="1" dirty="0"/>
              <a:t>ΔΡΑΣΤΗΡΙΟΤΗΤΑ  </a:t>
            </a:r>
            <a:r>
              <a:rPr lang="el-GR" b="1" dirty="0" smtClean="0"/>
              <a:t>2:</a:t>
            </a:r>
            <a:endParaRPr lang="el-GR" b="1" dirty="0"/>
          </a:p>
          <a:p>
            <a:r>
              <a:rPr lang="el-GR" sz="2000" b="1" dirty="0"/>
              <a:t> </a:t>
            </a:r>
            <a:r>
              <a:rPr lang="el-GR" sz="2000" b="1" dirty="0" smtClean="0"/>
              <a:t>  </a:t>
            </a:r>
            <a:r>
              <a:rPr lang="el-GR" b="1" dirty="0" smtClean="0"/>
              <a:t>Προγραμματισμός των ρομποτικών κατασκευών στην τάξη, με τους μαθητές της ομάδας ρομποτικής σε ρόλο υποστηρικτικό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sz="2400" dirty="0" smtClean="0"/>
              <a:t>Διάρκεια:  7 διδακτικές ώρες</a:t>
            </a:r>
          </a:p>
          <a:p>
            <a:pPr lvl="1">
              <a:buFont typeface="Arial" pitchFamily="34" charset="0"/>
              <a:buChar char="•"/>
            </a:pPr>
            <a:r>
              <a:rPr lang="el-GR" sz="2400" dirty="0" smtClean="0"/>
              <a:t>Είδος δραστηριοτήτων: διερευνητικές – </a:t>
            </a:r>
            <a:r>
              <a:rPr lang="el-GR" sz="2400" dirty="0" err="1" smtClean="0"/>
              <a:t>ανακαλυπτικές</a:t>
            </a:r>
            <a:r>
              <a:rPr lang="el-GR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l-GR" sz="2400" dirty="0" smtClean="0"/>
              <a:t>Οργάνωση τάξης: εργασία </a:t>
            </a:r>
            <a:r>
              <a:rPr lang="el-GR" sz="2400" dirty="0"/>
              <a:t>σε </a:t>
            </a:r>
            <a:r>
              <a:rPr lang="el-GR" sz="2400" dirty="0" smtClean="0"/>
              <a:t>ομάδες</a:t>
            </a:r>
            <a:endParaRPr lang="el-GR" sz="2400" dirty="0"/>
          </a:p>
          <a:p>
            <a:pPr lvl="1">
              <a:buFont typeface="Arial" pitchFamily="34" charset="0"/>
              <a:buChar char="•"/>
            </a:pPr>
            <a:r>
              <a:rPr lang="el-GR" sz="2400" dirty="0"/>
              <a:t>Ρόλος του διδάσκοντα</a:t>
            </a:r>
            <a:r>
              <a:rPr lang="el-GR" sz="2400" dirty="0" smtClean="0"/>
              <a:t>: </a:t>
            </a:r>
            <a:r>
              <a:rPr lang="el-GR" sz="2400" dirty="0"/>
              <a:t>υποστηρικτικός, </a:t>
            </a:r>
            <a:r>
              <a:rPr lang="el-GR" sz="2400" dirty="0" err="1" smtClean="0"/>
              <a:t>διευκολυντικός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S_Open-Educational-Practices-ppt-Template-v2.0_20_11_2017">
  <a:themeElements>
    <a:clrScheme name="diagon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10B7A3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S-ΙΙ Open-Educational-Practices-ppt-Template v2.0 - 2017-08-31.pptx" id="{BA600860-33AF-443E-BE10-1A8EC187438B}" vid="{99864185-3038-4E8D-BBE2-32E2B733FF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DS-II-Open-Educational-Practices-ppt-Template-v2.0-Ianouarios-2018</Template>
  <TotalTime>65</TotalTime>
  <Words>817</Words>
  <Application>Microsoft Office PowerPoint</Application>
  <PresentationFormat>Προβολή στην οθόνη (4:3)</PresentationFormat>
  <Paragraphs>129</Paragraphs>
  <Slides>18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DS_Open-Educational-Practices-ppt-Template-v2.0_20_11_2017</vt:lpstr>
      <vt:lpstr>Ρομποτακια στην ταξη μασ…</vt:lpstr>
      <vt:lpstr>ΣΥΝΤΟΜΗ ΠΕΡΙΓΡΑΦΗ</vt:lpstr>
      <vt:lpstr>ΣΧΕΔΙΑΣΜΟΣ ΤΗΣ ανοιχτησ εκπαιδευτικησ ΠΡΑΚΤΙΚΗΣ</vt:lpstr>
      <vt:lpstr>ΣΤΟΙΧΕΙΑ ΣΧΕΔΙΑΣΜΟΥ </vt:lpstr>
      <vt:lpstr>ΔΙΔΑΚΤΙΚΟΙ ΣΤΟΧΟΙ</vt:lpstr>
      <vt:lpstr>ΠΡΑΓΜΑΤΟΠΟΙΗΣΗ ΤΗΣ ανοιχτησ εκπαιδευτικησ ΠΡΑΚΤΙΚΗΣ</vt:lpstr>
      <vt:lpstr>ΣΤΟΙΧΕΙΑ ΠΡΑΓΜΑΤΟΠΟΙΗΣΗΣ  ΤΗΣ ανοιχτησ εκπαιδευτικησ ΠΡΑΚΤΙΚΗΣ   </vt:lpstr>
      <vt:lpstr>ΣΤΟΙΧΕΙΑ ΠΡΑΓΜΑΤΟΠΟΙΗΣΗΣ  ΤΗΣ ανοιχτησ εκπαιδευτικησ ΠΡΑΚΤΙΚΗΣ </vt:lpstr>
      <vt:lpstr>ΑΝΑΛΥΤΙΚΗ ΠΕΡΙΓΡΑΦΗ  ΤΗΣ ανοιχτησ εκπαιδευτικησ ΠΡΑΚΤΙΚΗΣ</vt:lpstr>
      <vt:lpstr>ΑΝΑΛΥΤΙΚΗ ΠΕΡΙΓΡΑΦΗ  ΤΗΣ ανοιχτησ εκπαιδευτικησ ΠΡΑΚΤΙΚΗΣ</vt:lpstr>
      <vt:lpstr>ΑΝΑΛΥΤΙΚΗ ΠΕΡΙΓΡΑΦΗ  ΤΗΣ ανοιχτησ εκπαιδευτικησ ΠΡΑΚΤΙΚΗΣ</vt:lpstr>
      <vt:lpstr>Παρουσίαση του PowerPoint</vt:lpstr>
      <vt:lpstr>ΣΤΟΙΧΕΙΑ ΤΕΚΜΗΡΙΩΣΗΣ ΚΑΙ ΕΠΕΚΤΑΣΗΣ</vt:lpstr>
      <vt:lpstr> ΑΠΟΤΕΛΕΣΜΑΤΑ - ΑΝΤΙΚΤΥΠΟΣ </vt:lpstr>
      <vt:lpstr>ΑΠΡΟΣΜΕΝΑ ΓΕΓΟΝΟΤΑ </vt:lpstr>
      <vt:lpstr>ΕΚΠΑΙΔΕΥΤΙΚΗ ΤΕΧΝΙΚΗ  ΣΕ ΣΗΜΑΝΤΙΚΑ ΣΤΙΓΜΙΟΤΥΠΑ</vt:lpstr>
      <vt:lpstr>ΣΧΕΣΗ ΜΕ ΑΛΛΕΣ ΑΝΟΙΧΤΕΣ ΕΚΠΑΙΔΕΥΤΙΚΕΣ ΠΡΑΚΤΙΚΕΣ</vt:lpstr>
      <vt:lpstr> ΠΡΟΣΘΕΤΟ ΥΛΙΚΟ ΠΟΥ ΑΞΙΟΠΟΙΗΘΗΚΕ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 ανοιχτησ ΕΚΠΑΙΔΕΥΤΙΚΗΣ ΠΡΑΚΤΙΚΗΣ</dc:title>
  <dc:creator>vgkamas</dc:creator>
  <cp:lastModifiedBy>ANITA</cp:lastModifiedBy>
  <cp:revision>10</cp:revision>
  <dcterms:created xsi:type="dcterms:W3CDTF">2018-01-22T12:05:13Z</dcterms:created>
  <dcterms:modified xsi:type="dcterms:W3CDTF">2018-10-31T20:38:12Z</dcterms:modified>
</cp:coreProperties>
</file>