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78" r:id="rId6"/>
    <p:sldId id="258" r:id="rId7"/>
    <p:sldId id="277" r:id="rId8"/>
    <p:sldId id="262" r:id="rId9"/>
    <p:sldId id="280" r:id="rId10"/>
    <p:sldId id="281" r:id="rId11"/>
    <p:sldId id="270" r:id="rId12"/>
    <p:sldId id="282" r:id="rId13"/>
    <p:sldId id="283" r:id="rId14"/>
    <p:sldId id="28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16" autoAdjust="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>
        <p:guide pos="57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765-81DF-4CD4-A737-DDE62C8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7C45-8307-4F47-91BB-229B740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F83D-D593-4D91-ADFA-C49B837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6E25-C828-48BC-8628-82D1E81A50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386C-9F0A-4DAC-822E-DEC8EA1DD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EB-A4AA-43EC-A853-BDDFB7AB3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2B82C-34E9-4F3B-9B0F-A3207161C41E}"/>
              </a:ext>
            </a:extLst>
          </p:cNvPr>
          <p:cNvSpPr/>
          <p:nvPr userDrawn="1"/>
        </p:nvSpPr>
        <p:spPr>
          <a:xfrm>
            <a:off x="10820400" y="813816"/>
            <a:ext cx="1371600" cy="457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/lesson/61daeb9072a91d001fb289b6/star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11480"/>
            <a:ext cx="11274552" cy="6035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36493"/>
            <a:ext cx="5149596" cy="1448385"/>
          </a:xfrm>
        </p:spPr>
        <p:txBody>
          <a:bodyPr>
            <a:normAutofit/>
          </a:bodyPr>
          <a:lstStyle/>
          <a:p>
            <a:r>
              <a:rPr lang="el-GR" dirty="0"/>
              <a:t>ΤΟ ΚΑΤΗΓΟΡΟΥΜΕΝΟ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ΕΠΙΜΕΛΕΙΑ: ΚΑ ΚΙΚΗ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5000">
        <p:randomBar dir="vert"/>
      </p:transition>
    </mc:Choice>
    <mc:Fallback>
      <p:transition spd="slow" advClick="0" advTm="5000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287E-115D-4758-BF52-5166B2D9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36525"/>
            <a:ext cx="3848101" cy="1325563"/>
          </a:xfrm>
        </p:spPr>
        <p:txBody>
          <a:bodyPr/>
          <a:lstStyle/>
          <a:p>
            <a:r>
              <a:rPr lang="el-GR" dirty="0"/>
              <a:t>Οι μορφές του κατηγορουμένου.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53A2AED-555D-45FC-AF73-60AD2553A91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7924" r="17924"/>
          <a:stretch>
            <a:fillRect/>
          </a:stretch>
        </p:blipFill>
        <p:spPr>
          <a:xfrm>
            <a:off x="298141" y="1893262"/>
            <a:ext cx="2743199" cy="3657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0B288-0DF2-4804-B52D-C507753AB6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480" y="1268249"/>
            <a:ext cx="5364480" cy="4565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b="1" dirty="0"/>
              <a:t>Το κατηγορούμενο μπορεί να είναι:</a:t>
            </a:r>
          </a:p>
          <a:p>
            <a:pPr marL="0" indent="0">
              <a:buNone/>
            </a:pPr>
            <a:endParaRPr lang="el-GR" sz="2800" b="1" dirty="0"/>
          </a:p>
          <a:p>
            <a:r>
              <a:rPr lang="el-GR" sz="3000" dirty="0"/>
              <a:t>Ουσιαστικό</a:t>
            </a:r>
          </a:p>
          <a:p>
            <a:r>
              <a:rPr lang="el-GR" sz="3000" dirty="0"/>
              <a:t>Επίθετο</a:t>
            </a:r>
          </a:p>
          <a:p>
            <a:r>
              <a:rPr lang="el-GR" sz="3000" dirty="0"/>
              <a:t>Μετοχή</a:t>
            </a:r>
          </a:p>
          <a:p>
            <a:r>
              <a:rPr lang="el-GR" sz="3000" dirty="0"/>
              <a:t>Αντωνυμία</a:t>
            </a:r>
          </a:p>
          <a:p>
            <a:r>
              <a:rPr lang="el-GR" sz="3000" dirty="0"/>
              <a:t>Επίρρημα</a:t>
            </a:r>
          </a:p>
          <a:p>
            <a:r>
              <a:rPr lang="el-GR" sz="3000" dirty="0"/>
              <a:t>Φράση με πρόθεση</a:t>
            </a:r>
          </a:p>
          <a:p>
            <a:r>
              <a:rPr lang="el-GR" sz="3000" dirty="0"/>
              <a:t>Εξαρτημένη πρόταση …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08BBE-0713-4D28-BF1D-8ADEAE1A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ΤΟ ΚΑΤΗΓΟΡΟΥΜΕΝΟ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B00F-396F-429E-8521-5B20BDCBFAE5}"/>
              </a:ext>
            </a:extLst>
          </p:cNvPr>
          <p:cNvSpPr txBox="1"/>
          <p:nvPr/>
        </p:nvSpPr>
        <p:spPr>
          <a:xfrm>
            <a:off x="190499" y="5707915"/>
            <a:ext cx="45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Τι θα μπορούσε να είναι κατηγορούμενο σε μια πρόταση;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0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7000">
        <p:randomBar dir="vert"/>
      </p:transition>
    </mc:Choice>
    <mc:Fallback>
      <p:transition spd="slow" advClick="0" advTm="1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CE1E-16A1-492B-B1BD-BBDDE44E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69" y="435434"/>
            <a:ext cx="2946401" cy="9550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/>
                </a:solidFill>
              </a:rPr>
              <a:t>Ας δούμε μερικά παραδείγματα.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42FD-3FD9-48A6-BB6D-BBACAE3D3A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20" y="572769"/>
            <a:ext cx="5730240" cy="5594351"/>
          </a:xfrm>
          <a:ln w="190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>
                <a:latin typeface="+mj-lt"/>
              </a:rPr>
              <a:t>                                             Κ</a:t>
            </a:r>
          </a:p>
          <a:p>
            <a:r>
              <a:rPr lang="el-GR" sz="2800" dirty="0">
                <a:latin typeface="+mj-lt"/>
              </a:rPr>
              <a:t>Ο πατέρας μου είναι </a:t>
            </a:r>
            <a:r>
              <a:rPr lang="el-GR" sz="2800" b="1" u="sng" dirty="0">
                <a:solidFill>
                  <a:srgbClr val="FF0000"/>
                </a:solidFill>
                <a:latin typeface="+mj-lt"/>
              </a:rPr>
              <a:t>κηπουρός</a:t>
            </a:r>
            <a:r>
              <a:rPr lang="el-GR" sz="2800" u="sng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el-GR" sz="2800" b="1" dirty="0">
                <a:latin typeface="+mj-lt"/>
                <a:cs typeface="Calibri" panose="020F0502020204030204" pitchFamily="34" charset="0"/>
              </a:rPr>
              <a:t>  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l-GR" sz="2800" dirty="0">
                <a:latin typeface="+mj-lt"/>
                <a:cs typeface="Calibri" panose="020F0502020204030204" pitchFamily="34" charset="0"/>
              </a:rPr>
              <a:t>ουσιαστικό</a:t>
            </a:r>
          </a:p>
          <a:p>
            <a:pPr marL="0" indent="0">
              <a:buNone/>
            </a:pPr>
            <a:r>
              <a:rPr lang="el-GR" sz="2800" dirty="0">
                <a:latin typeface="+mj-lt"/>
                <a:cs typeface="Calibri" panose="020F0502020204030204" pitchFamily="34" charset="0"/>
              </a:rPr>
              <a:t>                                               Κ</a:t>
            </a:r>
          </a:p>
          <a:p>
            <a:r>
              <a:rPr lang="el-GR" sz="2800" dirty="0">
                <a:latin typeface="+mj-lt"/>
                <a:cs typeface="Calibri" panose="020F0502020204030204" pitchFamily="34" charset="0"/>
              </a:rPr>
              <a:t>Ο πιλότος φαίνεται </a:t>
            </a:r>
            <a:r>
              <a:rPr lang="el-GR" sz="2800" b="1" u="sng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χαρούμενος</a:t>
            </a:r>
            <a:r>
              <a:rPr lang="el-GR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 μετοχή</a:t>
            </a:r>
          </a:p>
          <a:p>
            <a:pPr marL="0" indent="0">
              <a:buNone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Κ</a:t>
            </a: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Αυτό δεν ήταν </a:t>
            </a:r>
            <a:r>
              <a:rPr lang="el-GR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τίποτα.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 αντωνυμία</a:t>
            </a:r>
          </a:p>
          <a:p>
            <a:pPr marL="0" indent="0">
              <a:buNone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Κ</a:t>
            </a: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Εκείνος παρουσιάστηκε </a:t>
            </a:r>
            <a:r>
              <a:rPr lang="el-GR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 σωτήρας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 φράση με πρόθεση</a:t>
            </a:r>
          </a:p>
          <a:p>
            <a:pPr marL="0" indent="0">
              <a:buNone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Κ</a:t>
            </a: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Οι εποχές είναι </a:t>
            </a:r>
            <a:r>
              <a:rPr lang="el-GR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τέσσερις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→ αριθμητικό</a:t>
            </a: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21CAF-D718-4A8F-9D50-8C69DB56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BDD68-914D-4559-94CD-29C53F11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43E20-6C85-42AC-B338-A9C7401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EF5196-041A-456E-AA16-E29BE9CA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1" y="1783692"/>
            <a:ext cx="3263093" cy="39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0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0">
        <p:randomBar dir="vert"/>
      </p:transition>
    </mc:Choice>
    <mc:Fallback>
      <p:transition spd="slow" advClick="0" advTm="20000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op view of snow covered pine trees&#10;">
            <a:extLst>
              <a:ext uri="{FF2B5EF4-FFF2-40B4-BE49-F238E27FC236}">
                <a16:creationId xmlns:a16="http://schemas.microsoft.com/office/drawing/2014/main" id="{51C7B78B-F743-4CBD-8A4C-876D00856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458724" y="411480"/>
            <a:ext cx="11274552" cy="5870448"/>
          </a:xfr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B4A6BAED-EBE6-4796-91D1-762EB593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3490624"/>
            <a:ext cx="4571999" cy="1235382"/>
          </a:xfrm>
        </p:spPr>
        <p:txBody>
          <a:bodyPr/>
          <a:lstStyle/>
          <a:p>
            <a:r>
              <a:rPr lang="el-GR" dirty="0"/>
              <a:t>ΚΑΛΟ ΔΙΑΒΑΣΜΑ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8270241" cy="13144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ΚΑΝΩ ΚΛΙΚ ΣΤΟΥΣ ΣΥΝΔΕΣΜΟΥΣ ΚΑΙ ΕΞΑΣΚΟΥΜΑΙ ΠΑΙΖΟΝΤΑΣ!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26CC2-F73D-41DF-A99E-E86D860BD51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4AFD-12FC-4AE5-AA18-D006F459D1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E58EF-CE6D-472E-8AF9-E91E9F7AD3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CEE70-223C-4C4B-9E70-3C4800956311}"/>
              </a:ext>
            </a:extLst>
          </p:cNvPr>
          <p:cNvSpPr txBox="1"/>
          <p:nvPr/>
        </p:nvSpPr>
        <p:spPr>
          <a:xfrm>
            <a:off x="6096000" y="992777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sng">
                <a:solidFill>
                  <a:srgbClr val="0066CC"/>
                </a:solidFill>
                <a:effectLst/>
                <a:latin typeface="Helvetica" panose="020B0604020202020204" pitchFamily="34" charset="0"/>
                <a:hlinkClick r:id="rId3"/>
              </a:rPr>
              <a:t>https://quizizz.com/join/lesson/61daeb9072a91d001fb289b6/start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5000">
        <p:randomBar dir="vert"/>
      </p:transition>
    </mc:Choice>
    <mc:Fallback>
      <p:transition spd="slow" advClick="0" advTm="15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27" y="659164"/>
            <a:ext cx="3862252" cy="132588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να είναι πάλι αυτό το κατηγορόυμενο;</a:t>
            </a:r>
            <a:endParaRPr lang="en-US" dirty="0"/>
          </a:p>
        </p:txBody>
      </p:sp>
      <p:pic>
        <p:nvPicPr>
          <p:cNvPr id="11" name="Picture Placeholder 10" descr="A snowy field with snow covered trees and blue skies">
            <a:extLst>
              <a:ext uri="{FF2B5EF4-FFF2-40B4-BE49-F238E27FC236}">
                <a16:creationId xmlns:a16="http://schemas.microsoft.com/office/drawing/2014/main" id="{5605CAF4-87E0-4A20-9AC1-E42F5D70BF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172" y="2629154"/>
            <a:ext cx="3300548" cy="409232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1450-3024-4103-98AE-6D80CECEDA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5932" y="1830977"/>
            <a:ext cx="4909457" cy="3317965"/>
          </a:xfrm>
          <a:solidFill>
            <a:schemeClr val="accent1">
              <a:lumMod val="90000"/>
            </a:schemeClr>
          </a:solidFill>
          <a:ln w="28575">
            <a:solidFill>
              <a:srgbClr val="002060"/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ΘΥΜΑΜΑΙ!!!</a:t>
            </a:r>
          </a:p>
          <a:p>
            <a:pPr marL="0" indent="0">
              <a:buNone/>
            </a:pPr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ΒΑΣΙΚΟΙ ΟΡΟΙ  ΜΙΑΣ ΑΠΛΗΣ ΠΡΟΤΑΣΗΣ ΕΙΝΑΙ:</a:t>
            </a:r>
          </a:p>
          <a:p>
            <a:r>
              <a:rPr lang="el-G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ΡΗΜΑ+ΥΠΟΚΕΙΜΕΝΟ</a:t>
            </a:r>
          </a:p>
          <a:p>
            <a:r>
              <a:rPr lang="el-G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ΡΗΜΑ+ΥΠΟΚΕΙΜΕΝΟ+ΑΝΤΙΚΕΙΜΕΝΟ</a:t>
            </a:r>
          </a:p>
          <a:p>
            <a:r>
              <a:rPr lang="el-GR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ΡΗΜΑ+ΥΠΟΚΕΙΜΕΝΟ+ΚΑΤΗΓΟΡΟΥΜΕΝΟ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81C71-626E-4B31-B44C-602F88C0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2292" y="6356350"/>
            <a:ext cx="4114800" cy="365125"/>
          </a:xfrm>
        </p:spPr>
        <p:txBody>
          <a:bodyPr/>
          <a:lstStyle/>
          <a:p>
            <a:r>
              <a:rPr lang="el-GR" dirty="0"/>
              <a:t>ΤΟ ΚΑΤΗΓΟΡΟΥΜΕΝΟ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CB36A-F473-4B86-BCEF-98BF3294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7E01B-2477-45D3-995E-14E0F0B24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416731"/>
            <a:ext cx="2152650" cy="2124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AAB4C9-2B21-44FD-924B-E2E718BA15CB}"/>
              </a:ext>
            </a:extLst>
          </p:cNvPr>
          <p:cNvSpPr txBox="1"/>
          <p:nvPr/>
        </p:nvSpPr>
        <p:spPr>
          <a:xfrm>
            <a:off x="1758245" y="4899869"/>
            <a:ext cx="3028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κατηγορούμενο είναι ένας από τους βασικούς όρους μιας πρότασης.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D0E9D6-21E7-4E5B-96AA-39AA60F2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8354" y="3097014"/>
            <a:ext cx="1334996" cy="13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4000">
        <p:randomBar dir="vert"/>
      </p:transition>
    </mc:Choice>
    <mc:Fallback>
      <p:transition spd="slow" advClick="0" advTm="14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583" y="1600992"/>
            <a:ext cx="5422217" cy="2018462"/>
          </a:xfrm>
        </p:spPr>
        <p:txBody>
          <a:bodyPr>
            <a:noAutofit/>
          </a:bodyPr>
          <a:lstStyle/>
          <a:p>
            <a:r>
              <a:rPr lang="el-GR" sz="2800" dirty="0"/>
              <a:t>Το κατηγορούμενο αναφέρεται στο υποκείμενο του ρήματος και του δίνει ένα χαρακτηριστικό , μια ιδιότητα. </a:t>
            </a:r>
            <a:br>
              <a:rPr lang="el-GR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226" y="3954656"/>
            <a:ext cx="4981573" cy="129669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dirty="0"/>
              <a:t>       Υ           Ρ             Κ</a:t>
            </a:r>
          </a:p>
          <a:p>
            <a:r>
              <a:rPr lang="el-GR" sz="3200" dirty="0"/>
              <a:t>  Ο ήλιος είναι </a:t>
            </a:r>
            <a:r>
              <a:rPr lang="el-GR" sz="3200" b="1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λαμπερός</a:t>
            </a:r>
            <a:r>
              <a:rPr lang="el-GR" sz="3200" dirty="0"/>
              <a:t>.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53EA-8B6C-49E3-9028-BE35379E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C394A-C440-414E-942C-A00E8C0F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l-GR" dirty="0"/>
              <a:t>ΤΟ ΚΑΤΗΓΟΡΟΥΜΕΝΟ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42E0-152B-4ACA-99D7-D70468E5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B1630D-CC24-443B-B8F7-86EFA657E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920" y="709592"/>
            <a:ext cx="5042263" cy="78828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ξεχωρίζω το κατηγορούμενο σε μια πρόταση;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8FC26B9-C827-4B7F-8D86-E4961285F6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773" b="7773"/>
          <a:stretch>
            <a:fillRect/>
          </a:stretch>
        </p:blipFill>
        <p:spPr>
          <a:xfrm>
            <a:off x="333375" y="1143000"/>
            <a:ext cx="5486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BD4C5D9B-F611-4396-BD5E-EB19A5D3286A}"/>
              </a:ext>
            </a:extLst>
          </p:cNvPr>
          <p:cNvSpPr/>
          <p:nvPr/>
        </p:nvSpPr>
        <p:spPr>
          <a:xfrm rot="19495717">
            <a:off x="5929562" y="3528150"/>
            <a:ext cx="4215082" cy="3147221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4000">
        <p:randomBar dir="vert"/>
      </p:transition>
    </mc:Choice>
    <mc:Fallback>
      <p:transition spd="slow" advClick="0" advTm="1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snow covered tree tops">
            <a:extLst>
              <a:ext uri="{FF2B5EF4-FFF2-40B4-BE49-F238E27FC236}">
                <a16:creationId xmlns:a16="http://schemas.microsoft.com/office/drawing/2014/main" id="{9D81C5EE-2261-4083-8002-E23F98920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-128769"/>
            <a:ext cx="12188952" cy="4572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" y="4639532"/>
            <a:ext cx="11666657" cy="19418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Το κατηγορούμενο </a:t>
            </a:r>
            <a:r>
              <a:rPr lang="el-GR" b="1" dirty="0"/>
              <a:t>συνδέεται</a:t>
            </a:r>
            <a:r>
              <a:rPr lang="el-GR" dirty="0"/>
              <a:t> με το υποκείμενο  και φανερώνει ένα χαρακτηριστικό του. </a:t>
            </a:r>
            <a:br>
              <a:rPr lang="el-GR" dirty="0"/>
            </a:br>
            <a:br>
              <a:rPr lang="el-GR" sz="2700" b="1" dirty="0">
                <a:solidFill>
                  <a:srgbClr val="FF0000"/>
                </a:solidFill>
              </a:rPr>
            </a:br>
            <a:br>
              <a:rPr lang="el-GR" sz="2700" dirty="0"/>
            </a:b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2E655-2B33-4EBC-BA20-D42E3D57C426}"/>
              </a:ext>
            </a:extLst>
          </p:cNvPr>
          <p:cNvSpPr txBox="1"/>
          <p:nvPr/>
        </p:nvSpPr>
        <p:spPr>
          <a:xfrm>
            <a:off x="539931" y="67531"/>
            <a:ext cx="10223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     Υ                Ρ             Κ</a:t>
            </a:r>
          </a:p>
          <a:p>
            <a:r>
              <a:rPr lang="el-GR" sz="2400" dirty="0"/>
              <a:t>Το δάσος είναι </a:t>
            </a:r>
            <a:r>
              <a:rPr lang="el-GR" sz="2400" b="1" dirty="0">
                <a:solidFill>
                  <a:srgbClr val="FF0000"/>
                </a:solidFill>
              </a:rPr>
              <a:t>χιονισμένο</a:t>
            </a:r>
            <a:r>
              <a:rPr lang="el-GR" sz="2400" dirty="0"/>
              <a:t>.</a:t>
            </a:r>
          </a:p>
          <a:p>
            <a:r>
              <a:rPr lang="el-GR" sz="2400" b="1" dirty="0"/>
              <a:t>Πώς είναι </a:t>
            </a:r>
            <a:r>
              <a:rPr lang="el-GR" sz="2400" dirty="0"/>
              <a:t>το δάσος; χιονισμένο </a:t>
            </a:r>
            <a:r>
              <a:rPr lang="el-GR" sz="2400" dirty="0">
                <a:cs typeface="Calibri" panose="020F0502020204030204" pitchFamily="34" charset="0"/>
              </a:rPr>
              <a:t>→ </a:t>
            </a:r>
            <a:r>
              <a:rPr lang="el-GR" sz="2400" b="1" dirty="0">
                <a:cs typeface="Calibri" panose="020F0502020204030204" pitchFamily="34" charset="0"/>
              </a:rPr>
              <a:t>κατηγορούμενο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59C37-34FA-4E1B-BED8-05EFDFB0295C}"/>
              </a:ext>
            </a:extLst>
          </p:cNvPr>
          <p:cNvSpPr txBox="1"/>
          <p:nvPr/>
        </p:nvSpPr>
        <p:spPr>
          <a:xfrm>
            <a:off x="518160" y="1410628"/>
            <a:ext cx="10223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        Υ           Ρ             Κ</a:t>
            </a:r>
          </a:p>
          <a:p>
            <a:r>
              <a:rPr lang="el-GR" sz="2400" dirty="0"/>
              <a:t>Το σπίτι ήταν </a:t>
            </a:r>
            <a:r>
              <a:rPr lang="el-GR" sz="2400" b="1" dirty="0">
                <a:solidFill>
                  <a:srgbClr val="FF0000"/>
                </a:solidFill>
              </a:rPr>
              <a:t>καθαρό</a:t>
            </a:r>
            <a:r>
              <a:rPr lang="el-GR" sz="2400" dirty="0"/>
              <a:t>.</a:t>
            </a:r>
          </a:p>
          <a:p>
            <a:r>
              <a:rPr lang="el-GR" sz="2400" b="1" dirty="0"/>
              <a:t>Πώς ήταν </a:t>
            </a:r>
            <a:r>
              <a:rPr lang="el-GR" sz="2400" dirty="0"/>
              <a:t>το σπίτι; καθαρό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→ κατηγορούμενο</a:t>
            </a:r>
            <a:r>
              <a:rPr lang="el-GR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6465B-8888-4911-B0C1-CEB742F1EB24}"/>
              </a:ext>
            </a:extLst>
          </p:cNvPr>
          <p:cNvSpPr txBox="1"/>
          <p:nvPr/>
        </p:nvSpPr>
        <p:spPr>
          <a:xfrm>
            <a:off x="539931" y="2822719"/>
            <a:ext cx="10223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cs typeface="Calibri" panose="020F0502020204030204" pitchFamily="34" charset="0"/>
              </a:rPr>
              <a:t>           Υ                      Ρ          Κ</a:t>
            </a:r>
          </a:p>
          <a:p>
            <a:r>
              <a:rPr lang="el-GR" sz="2400" dirty="0">
                <a:cs typeface="Calibri" panose="020F0502020204030204" pitchFamily="34" charset="0"/>
              </a:rPr>
              <a:t>Ο αδερφός μου έγινε </a:t>
            </a:r>
            <a:r>
              <a:rPr lang="el-GR" sz="2400" b="1" dirty="0">
                <a:solidFill>
                  <a:srgbClr val="FF0000"/>
                </a:solidFill>
                <a:cs typeface="Calibri" panose="020F0502020204030204" pitchFamily="34" charset="0"/>
              </a:rPr>
              <a:t>γιατρός.</a:t>
            </a:r>
          </a:p>
          <a:p>
            <a:r>
              <a:rPr lang="el-GR" sz="2400" dirty="0">
                <a:cs typeface="Calibri" panose="020F0502020204030204" pitchFamily="34" charset="0"/>
              </a:rPr>
              <a:t>Τι έγινε ο αδερφός μου; γιατρός→ </a:t>
            </a:r>
            <a:r>
              <a:rPr lang="el-GR" sz="2400" b="1" dirty="0">
                <a:cs typeface="Calibri" panose="020F0502020204030204" pitchFamily="34" charset="0"/>
              </a:rPr>
              <a:t>κατηγορούμενο</a:t>
            </a:r>
            <a:r>
              <a:rPr lang="el-GR" sz="2400" b="1" dirty="0"/>
              <a:t>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59B4C89-0FCA-43FE-8CC2-33C689A9D138}"/>
              </a:ext>
            </a:extLst>
          </p:cNvPr>
          <p:cNvSpPr/>
          <p:nvPr/>
        </p:nvSpPr>
        <p:spPr>
          <a:xfrm rot="19201036">
            <a:off x="889312" y="217310"/>
            <a:ext cx="2220687" cy="196311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807BC1-96E4-4D0D-AE2B-A0B65E8EC7CC}"/>
              </a:ext>
            </a:extLst>
          </p:cNvPr>
          <p:cNvSpPr/>
          <p:nvPr/>
        </p:nvSpPr>
        <p:spPr>
          <a:xfrm rot="19201036">
            <a:off x="780583" y="1520634"/>
            <a:ext cx="2289519" cy="200068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E7730F2-6D4F-4D2B-8533-6F715BC87574}"/>
              </a:ext>
            </a:extLst>
          </p:cNvPr>
          <p:cNvSpPr/>
          <p:nvPr/>
        </p:nvSpPr>
        <p:spPr>
          <a:xfrm rot="19110936">
            <a:off x="1318860" y="2899667"/>
            <a:ext cx="2220687" cy="196311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3EAA1-F1AA-472D-90CA-7859DF320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016" y="5065703"/>
            <a:ext cx="1291555" cy="129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88CCA7-2C3F-4F94-866E-A92A1EF2BCDB}"/>
              </a:ext>
            </a:extLst>
          </p:cNvPr>
          <p:cNvSpPr txBox="1"/>
          <p:nvPr/>
        </p:nvSpPr>
        <p:spPr>
          <a:xfrm>
            <a:off x="8710853" y="131410"/>
            <a:ext cx="322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δούμε μερικά παραδείγματα.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9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2000">
        <p:randomBar dir="vert"/>
      </p:transition>
    </mc:Choice>
    <mc:Fallback>
      <p:transition spd="slow" advClick="0" advTm="2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D2229390-19C0-4498-8C60-A8B97678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37" y="2144887"/>
            <a:ext cx="11144126" cy="2084832"/>
          </a:xfrm>
        </p:spPr>
        <p:txBody>
          <a:bodyPr>
            <a:normAutofit/>
          </a:bodyPr>
          <a:lstStyle/>
          <a:p>
            <a:r>
              <a:rPr lang="el-GR" sz="3600" b="1" dirty="0"/>
              <a:t>          Υ           Ρ                   Κ</a:t>
            </a:r>
            <a:br>
              <a:rPr lang="el-GR" sz="3600" b="1" dirty="0"/>
            </a:br>
            <a:r>
              <a:rPr lang="el-GR" sz="3600" b="1" dirty="0"/>
              <a:t>Η μητέρα φαίνεται </a:t>
            </a:r>
            <a:r>
              <a:rPr lang="el-GR" sz="3600" b="1" dirty="0">
                <a:solidFill>
                  <a:srgbClr val="FF0000"/>
                </a:solidFill>
              </a:rPr>
              <a:t>κουρασμένη.</a:t>
            </a:r>
            <a:br>
              <a:rPr lang="el-GR" sz="3600" b="1" dirty="0">
                <a:solidFill>
                  <a:srgbClr val="FF0000"/>
                </a:solidFill>
              </a:rPr>
            </a:br>
            <a:r>
              <a:rPr lang="el-GR" sz="3600" b="1" dirty="0"/>
              <a:t>Πώς φαίνεται η μητέρα; </a:t>
            </a:r>
            <a:r>
              <a:rPr lang="en-US" sz="3600" b="1" dirty="0"/>
              <a:t>                       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4E9E8-56E4-460B-A054-A71EF0C9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D261B-78DC-43BA-8897-281BB35F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D2FABD4-3B5C-4992-9702-158152FD0B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996" r="7996"/>
          <a:stretch>
            <a:fillRect/>
          </a:stretch>
        </p:blipFill>
        <p:spPr>
          <a:xfrm>
            <a:off x="8429899" y="3711408"/>
            <a:ext cx="3033756" cy="301006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3F6A49-FFF0-47F9-BCD8-7ED534AEFDC2}"/>
              </a:ext>
            </a:extLst>
          </p:cNvPr>
          <p:cNvSpPr txBox="1"/>
          <p:nvPr/>
        </p:nvSpPr>
        <p:spPr>
          <a:xfrm>
            <a:off x="5803267" y="3136612"/>
            <a:ext cx="593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κουρασμένη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 κατηγορούμενο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56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0">
        <p:randomBar dir="vert"/>
      </p:transition>
    </mc:Choice>
    <mc:Fallback>
      <p:transition spd="slow" advClick="0" advTm="1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57EC-92D0-46C1-9FAA-780E4BCB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3437"/>
            <a:ext cx="3962401" cy="13255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ΣΥΝΔΕΤΙΚΑ ΡΗΜΑΤΑ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87C8C-4D4C-4246-A8C4-2036DA4E0B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3200" y="1239520"/>
            <a:ext cx="5085080" cy="4226559"/>
          </a:xfrm>
        </p:spPr>
        <p:txBody>
          <a:bodyPr>
            <a:noAutofit/>
          </a:bodyPr>
          <a:lstStyle/>
          <a:p>
            <a:r>
              <a:rPr lang="el-GR" sz="2800" dirty="0"/>
              <a:t>Η σύνδεση του υποκειμένου με το κατηγορούμενο γίνεται με τη «διαμεσολάβηση» ενός ρήματος.</a:t>
            </a:r>
          </a:p>
          <a:p>
            <a:r>
              <a:rPr lang="el-GR" sz="2800" dirty="0"/>
              <a:t>Τα ρήματα αυτά λέγονται </a:t>
            </a:r>
            <a:r>
              <a:rPr lang="el-GR" sz="2800" b="1" dirty="0"/>
              <a:t>συνδετικά.</a:t>
            </a:r>
            <a:endParaRPr lang="en-US" sz="28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56E9-EF06-4E17-9FD5-B60925B0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6F5F51-0FCC-4597-9307-D8889EF8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791576"/>
            <a:ext cx="2743199" cy="23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4000">
        <p:randomBar dir="vert"/>
      </p:transition>
    </mc:Choice>
    <mc:Fallback>
      <p:transition spd="slow" advClick="0" advTm="1400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42061-F609-4992-905A-A46B7927C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5760" y="1941013"/>
            <a:ext cx="4876800" cy="3837328"/>
          </a:xfrm>
        </p:spPr>
        <p:txBody>
          <a:bodyPr>
            <a:noAutofit/>
          </a:bodyPr>
          <a:lstStyle/>
          <a:p>
            <a:r>
              <a:rPr lang="el-GR" sz="2800" dirty="0"/>
              <a:t>είμαι, γίνομαι, φαίνομαι, βρίσκομαι</a:t>
            </a:r>
          </a:p>
          <a:p>
            <a:r>
              <a:rPr lang="el-GR" sz="2800" dirty="0"/>
              <a:t>ονομάζομαι, καλούμαι, θεωρούμαι</a:t>
            </a:r>
          </a:p>
          <a:p>
            <a:r>
              <a:rPr lang="el-GR" sz="2800" dirty="0"/>
              <a:t>εκλέγομαι, διορίζομαι</a:t>
            </a:r>
          </a:p>
          <a:p>
            <a:r>
              <a:rPr lang="el-GR" sz="2800" dirty="0"/>
              <a:t>αποδεικνύομαι, παρουσιάζομαι, ανακηρύσσομαι…</a:t>
            </a: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D972A-830E-4D92-8F9A-847F6F69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E8C0-CB50-48D6-A28E-C40C114C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ΤΟ ΚΑΤΗΓΟΡΟΥΜΕΝΟ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274AD-0AB7-4BD6-8083-B5B9FDB7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5939052"/>
            <a:ext cx="2011680" cy="451803"/>
          </a:xfrm>
        </p:spPr>
        <p:txBody>
          <a:bodyPr/>
          <a:lstStyle/>
          <a:p>
            <a:pPr algn="ctr"/>
            <a:r>
              <a:rPr lang="el-GR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ΜΑΘΑΙΝΩ!!!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F9C323-BDBA-4418-8EA7-D2AC8F89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416878"/>
            <a:ext cx="3848100" cy="13255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ΣΥΝΔΕΤΙΚΑ ΡΗΜΑΤΑ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C86AD-8588-4F59-9109-EBE5B47D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35" y="4145597"/>
            <a:ext cx="2152650" cy="2124075"/>
          </a:xfrm>
          <a:prstGeom prst="rect">
            <a:avLst/>
          </a:prstGeom>
        </p:spPr>
      </p:pic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F76AECA6-AF4A-451B-B96F-10CC57096951}"/>
              </a:ext>
            </a:extLst>
          </p:cNvPr>
          <p:cNvSpPr/>
          <p:nvPr/>
        </p:nvSpPr>
        <p:spPr>
          <a:xfrm>
            <a:off x="2875280" y="1780302"/>
            <a:ext cx="3406142" cy="3360261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ποια ρήματα είναι συνδετικά ; 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EAD9-ECB6-417B-B395-87AB34703003}"/>
              </a:ext>
            </a:extLst>
          </p:cNvPr>
          <p:cNvSpPr txBox="1">
            <a:spLocks/>
          </p:cNvSpPr>
          <p:nvPr/>
        </p:nvSpPr>
        <p:spPr>
          <a:xfrm>
            <a:off x="7144386" y="1079659"/>
            <a:ext cx="3772533" cy="7006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3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ΠΙΟ ΣΥΝΗΘΙΣΜΕΝΑ ΣΥΝΔΕΤΙΚΑ ΡΗΜΑΤΑ ΕΙΝΑΙ: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64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9000">
        <p:randomBar dir="vert"/>
      </p:transition>
    </mc:Choice>
    <mc:Fallback>
      <p:transition spd="slow" advClick="0" advTm="19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629C894E-18C6-4FE6-966C-DC692B0C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382047"/>
            <a:ext cx="12131040" cy="1325563"/>
          </a:xfrm>
          <a:ln>
            <a:solidFill>
              <a:schemeClr val="accent4">
                <a:lumMod val="90000"/>
                <a:lumOff val="1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/>
              <a:t>Τι ερώτηση κάνω για να βρω το κατηγορούμενο σε μια </a:t>
            </a:r>
            <a:br>
              <a:rPr lang="el-GR" dirty="0"/>
            </a:br>
            <a:r>
              <a:rPr lang="el-GR" dirty="0"/>
              <a:t>πρόταση;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382DC-C894-407F-BAC2-1C1C5A1C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893C7B6-33F8-4835-BD99-C8969AEEAD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492" r="12492"/>
          <a:stretch>
            <a:fillRect/>
          </a:stretch>
        </p:blipFill>
        <p:spPr>
          <a:xfrm>
            <a:off x="2155370" y="1806318"/>
            <a:ext cx="3510827" cy="4915157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BE242E-511F-4190-A48C-E6ADAED36F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46514" y="3796937"/>
            <a:ext cx="3619683" cy="1531838"/>
          </a:xfr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sz="1800" dirty="0">
                <a:solidFill>
                  <a:schemeClr val="tx1"/>
                </a:solidFill>
                <a:latin typeface="Arial Black" panose="020B0A04020102020204" pitchFamily="34" charset="0"/>
              </a:rPr>
              <a:t>Για να βρω το κατηγορούμενο ρωτάω:</a:t>
            </a:r>
          </a:p>
          <a:p>
            <a:r>
              <a:rPr lang="el-GR" sz="20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Τι;</a:t>
            </a:r>
            <a:r>
              <a:rPr lang="el-G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Arial Black" panose="020B0A04020102020204" pitchFamily="34" charset="0"/>
              </a:rPr>
              <a:t>(είναι, έγινε…)</a:t>
            </a:r>
          </a:p>
          <a:p>
            <a:r>
              <a:rPr lang="el-GR" sz="20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Πώς; </a:t>
            </a:r>
            <a:r>
              <a:rPr lang="el-GR" sz="1800" dirty="0">
                <a:solidFill>
                  <a:schemeClr val="tx1"/>
                </a:solidFill>
                <a:latin typeface="Arial Black" panose="020B0A04020102020204" pitchFamily="34" charset="0"/>
              </a:rPr>
              <a:t>(είναι, έγινε…)</a:t>
            </a:r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38A1BEC-0527-40D8-AAEC-6277AEB6CC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9840" y="2865121"/>
            <a:ext cx="5618479" cy="2290353"/>
          </a:xfrm>
        </p:spPr>
        <p:txBody>
          <a:bodyPr/>
          <a:lstStyle/>
          <a:p>
            <a:r>
              <a:rPr lang="el-GR" sz="2400" dirty="0"/>
              <a:t>               Υ                  Ρ               Κ</a:t>
            </a:r>
          </a:p>
          <a:p>
            <a:r>
              <a:rPr lang="el-GR" sz="3200" dirty="0"/>
              <a:t>Το δαχτυλίδι είναι </a:t>
            </a:r>
            <a:r>
              <a:rPr lang="el-GR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από ασήμι.</a:t>
            </a:r>
          </a:p>
          <a:p>
            <a:r>
              <a:rPr lang="el-GR" sz="3200" dirty="0">
                <a:ln>
                  <a:solidFill>
                    <a:srgbClr val="FF0000"/>
                  </a:solidFill>
                </a:ln>
              </a:rPr>
              <a:t>Πώς</a:t>
            </a:r>
            <a:r>
              <a:rPr lang="el-GR" sz="3200" dirty="0"/>
              <a:t> είναι το δαχτυλίδι; </a:t>
            </a:r>
          </a:p>
          <a:p>
            <a:r>
              <a:rPr lang="el-GR" sz="3200" dirty="0">
                <a:solidFill>
                  <a:schemeClr val="tx1"/>
                </a:solidFill>
              </a:rPr>
              <a:t>από ασήμι</a:t>
            </a:r>
            <a:r>
              <a:rPr lang="el-G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κατηγορούμενο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4000">
        <p:randomBar dir="vert"/>
      </p:transition>
    </mc:Choice>
    <mc:Fallback>
      <p:transition spd="slow" advClick="0" advTm="1400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883F-EB52-467C-A4C6-42163C48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74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ΣΕ ΠΟΙΑ ΠΤΩΣΗ ΜΠΑΙΝΕΙ ΤΟ ΚΑΤΗΓΟΡΟΥΜΕΝΟ;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CDACA-2AF0-48AA-BDD8-391FF7FE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ΤΟ ΚΑΤΗΓΟΡΟΥΜΕΝΟ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DF08A-B694-4085-85B7-23069491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414F6-14B7-4019-8066-82103812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891280"/>
            <a:ext cx="2830195" cy="283019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FA4CE86-3150-475B-81D8-12FE6A72285C}"/>
              </a:ext>
            </a:extLst>
          </p:cNvPr>
          <p:cNvSpPr/>
          <p:nvPr/>
        </p:nvSpPr>
        <p:spPr>
          <a:xfrm rot="1468351">
            <a:off x="4738416" y="1858049"/>
            <a:ext cx="5486400" cy="3552129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002060"/>
                </a:solidFill>
              </a:rPr>
              <a:t>Χμ… Αφού συνδέεται με το υποκείμενο, βρίσκεται στην ίδια πτώση μ΄αυτό δηλαδή σε </a:t>
            </a:r>
          </a:p>
          <a:p>
            <a:pPr algn="ctr"/>
            <a:r>
              <a:rPr lang="el-GR" sz="28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ΟΝΟΜΑΣΤΙΚΗ.</a:t>
            </a:r>
            <a:endParaRPr lang="en-US" sz="28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20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scape_tm44613219_Win32_JB_SL_v3" id="{1C87AC08-773C-4510-A4A8-B1D3594C4029}" vid="{72F6DBE6-EDB8-4427-B790-8ECF5ED62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91B5A3C-8B2E-4B35-A109-4713D9D35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73F6E9-2FA5-4F36-A42B-ED7213C4AA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576AF5-45CB-4D7F-8506-5C2B8F7E0C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402</TotalTime>
  <Words>456</Words>
  <Application>Microsoft Office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Bodoni MT</vt:lpstr>
      <vt:lpstr>Calibri</vt:lpstr>
      <vt:lpstr>Helvetica</vt:lpstr>
      <vt:lpstr>Source Sans Pro Light</vt:lpstr>
      <vt:lpstr>Office Theme</vt:lpstr>
      <vt:lpstr>ΤΟ ΚΑΤΗΓΟΡΟΥΜΕΝΟ</vt:lpstr>
      <vt:lpstr>Τι να είναι πάλι αυτό το κατηγορόυμενο;</vt:lpstr>
      <vt:lpstr>Το κατηγορούμενο αναφέρεται στο υποκείμενο του ρήματος και του δίνει ένα χαρακτηριστικό , μια ιδιότητα.  </vt:lpstr>
      <vt:lpstr>Το κατηγορούμενο συνδέεται με το υποκείμενο  και φανερώνει ένα χαρακτηριστικό του.    </vt:lpstr>
      <vt:lpstr>          Υ           Ρ                   Κ Η μητέρα φαίνεται κουρασμένη. Πώς φαίνεται η μητέρα;                         </vt:lpstr>
      <vt:lpstr>ΣΥΝΔΕΤΙΚΑ ΡΗΜΑΤΑ</vt:lpstr>
      <vt:lpstr>ΣΥΝΔΕΤΙΚΑ ΡΗΜΑΤΑ</vt:lpstr>
      <vt:lpstr>Τι ερώτηση κάνω για να βρω το κατηγορούμενο σε μια  πρόταση;</vt:lpstr>
      <vt:lpstr>ΣΕ ΠΟΙΑ ΠΤΩΣΗ ΜΠΑΙΝΕΙ ΤΟ ΚΑΤΗΓΟΡΟΥΜΕΝΟ;</vt:lpstr>
      <vt:lpstr>Οι μορφές του κατηγορουμένου.</vt:lpstr>
      <vt:lpstr>Ας δούμε μερικά παραδείγματα.</vt:lpstr>
      <vt:lpstr>ΚΑΛΟ ΔΙΑΒΑΣΜΑ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ΚΑΤΗΓΟΡΟΥΜΕΝΟ</dc:title>
  <dc:creator>ΚΥΡΙΑΚΗ ΜΩΡΑΪΤΗ</dc:creator>
  <cp:lastModifiedBy>ΚΥΡΙΑΚΗ ΜΩΡΑΪΤΗ</cp:lastModifiedBy>
  <cp:revision>83</cp:revision>
  <dcterms:created xsi:type="dcterms:W3CDTF">2021-12-21T18:09:43Z</dcterms:created>
  <dcterms:modified xsi:type="dcterms:W3CDTF">2022-01-09T15:48:22Z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