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0"/>
  </p:notesMasterIdLst>
  <p:handoutMasterIdLst>
    <p:handoutMasterId r:id="rId31"/>
  </p:handoutMasterIdLst>
  <p:sldIdLst>
    <p:sldId id="263" r:id="rId2"/>
    <p:sldId id="267" r:id="rId3"/>
    <p:sldId id="257" r:id="rId4"/>
    <p:sldId id="274" r:id="rId5"/>
    <p:sldId id="273" r:id="rId6"/>
    <p:sldId id="269" r:id="rId7"/>
    <p:sldId id="256" r:id="rId8"/>
    <p:sldId id="275" r:id="rId9"/>
    <p:sldId id="276" r:id="rId10"/>
    <p:sldId id="277" r:id="rId11"/>
    <p:sldId id="278" r:id="rId12"/>
    <p:sldId id="279" r:id="rId13"/>
    <p:sldId id="280" r:id="rId14"/>
    <p:sldId id="281" r:id="rId15"/>
    <p:sldId id="271" r:id="rId16"/>
    <p:sldId id="285" r:id="rId17"/>
    <p:sldId id="286" r:id="rId18"/>
    <p:sldId id="287" r:id="rId19"/>
    <p:sldId id="288" r:id="rId20"/>
    <p:sldId id="270" r:id="rId21"/>
    <p:sldId id="259" r:id="rId22"/>
    <p:sldId id="260" r:id="rId23"/>
    <p:sldId id="261" r:id="rId24"/>
    <p:sldId id="264" r:id="rId25"/>
    <p:sldId id="272" r:id="rId26"/>
    <p:sldId id="265" r:id="rId27"/>
    <p:sldId id="266" r:id="rId28"/>
    <p:sldId id="289" r:id="rId29"/>
  </p:sldIdLst>
  <p:sldSz cx="9144000" cy="6858000" type="screen4x3"/>
  <p:notesSz cx="6858000" cy="9144000"/>
  <p:defaultTextStyle>
    <a:defPPr>
      <a:defRPr lang="el-GR"/>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a:srgbClr val="0000CC"/>
    <a:srgbClr val="339966"/>
    <a:srgbClr val="FF3300"/>
    <a:srgbClr val="3366CC"/>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013" autoAdjust="0"/>
    <p:restoredTop sz="90929"/>
  </p:normalViewPr>
  <p:slideViewPr>
    <p:cSldViewPr>
      <p:cViewPr varScale="1">
        <p:scale>
          <a:sx n="88" d="100"/>
          <a:sy n="88" d="100"/>
        </p:scale>
        <p:origin x="108"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l-GR" altLang="el-GR"/>
          </a:p>
        </p:txBody>
      </p:sp>
      <p:sp>
        <p:nvSpPr>
          <p:cNvPr id="18435"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l-GR" altLang="el-GR"/>
          </a:p>
        </p:txBody>
      </p:sp>
      <p:sp>
        <p:nvSpPr>
          <p:cNvPr id="18436" name="Rectangle 1028"/>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a:p>
        </p:txBody>
      </p:sp>
      <p:sp>
        <p:nvSpPr>
          <p:cNvPr id="18437" name="Rectangle 1029"/>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E5A7857-A3FE-4843-9194-3FCA3F91EB76}" type="slidenum">
              <a:rPr lang="el-GR" altLang="el-GR"/>
              <a:pPr/>
              <a:t>‹#›</a:t>
            </a:fld>
            <a:endParaRPr lang="el-GR" altLang="el-GR"/>
          </a:p>
        </p:txBody>
      </p:sp>
    </p:spTree>
    <p:extLst>
      <p:ext uri="{BB962C8B-B14F-4D97-AF65-F5344CB8AC3E}">
        <p14:creationId xmlns:p14="http://schemas.microsoft.com/office/powerpoint/2010/main" val="10751824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l-GR" altLang="el-GR"/>
          </a:p>
        </p:txBody>
      </p:sp>
      <p:sp>
        <p:nvSpPr>
          <p:cNvPr id="1638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l-GR" altLang="el-GR"/>
          </a:p>
        </p:txBody>
      </p:sp>
      <p:sp>
        <p:nvSpPr>
          <p:cNvPr id="16388"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638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1639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l-GR" altLang="el-GR"/>
          </a:p>
        </p:txBody>
      </p:sp>
      <p:sp>
        <p:nvSpPr>
          <p:cNvPr id="1639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397C4076-E4C4-4CE9-A9AC-C212D2D38CEF}" type="slidenum">
              <a:rPr lang="el-GR" altLang="el-GR"/>
              <a:pPr/>
              <a:t>‹#›</a:t>
            </a:fld>
            <a:endParaRPr lang="el-GR" altLang="el-GR"/>
          </a:p>
        </p:txBody>
      </p:sp>
    </p:spTree>
    <p:extLst>
      <p:ext uri="{BB962C8B-B14F-4D97-AF65-F5344CB8AC3E}">
        <p14:creationId xmlns:p14="http://schemas.microsoft.com/office/powerpoint/2010/main" val="116054659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useBgFill="1">
        <p:nvSpPr>
          <p:cNvPr id="4098" name="Rectangle 2"/>
          <p:cNvSpPr>
            <a:spLocks noChangeArrowheads="1"/>
          </p:cNvSpPr>
          <p:nvPr/>
        </p:nvSpPr>
        <p:spPr bwMode="ltGray">
          <a:xfrm>
            <a:off x="484188" y="1549400"/>
            <a:ext cx="8158162" cy="1689100"/>
          </a:xfrm>
          <a:prstGeom prst="rect">
            <a:avLst/>
          </a:prstGeom>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l-GR" altLang="el-GR"/>
          </a:p>
        </p:txBody>
      </p:sp>
      <p:sp>
        <p:nvSpPr>
          <p:cNvPr id="4103" name="AutoShape 7"/>
          <p:cNvSpPr>
            <a:spLocks noChangeArrowheads="1"/>
          </p:cNvSpPr>
          <p:nvPr/>
        </p:nvSpPr>
        <p:spPr bwMode="ltGray">
          <a:xfrm>
            <a:off x="2830513" y="6170613"/>
            <a:ext cx="3481387" cy="77787"/>
          </a:xfrm>
          <a:prstGeom prst="roundRect">
            <a:avLst>
              <a:gd name="adj" fmla="val 50000"/>
            </a:avLst>
          </a:prstGeom>
          <a:solidFill>
            <a:schemeClr val="bg2"/>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l-GR" altLang="el-GR"/>
          </a:p>
        </p:txBody>
      </p:sp>
      <p:sp>
        <p:nvSpPr>
          <p:cNvPr id="4104" name="Rectangle 8" descr="Large confetti"/>
          <p:cNvSpPr>
            <a:spLocks noChangeArrowheads="1"/>
          </p:cNvSpPr>
          <p:nvPr/>
        </p:nvSpPr>
        <p:spPr bwMode="ltGray">
          <a:xfrm>
            <a:off x="4095750" y="6110288"/>
            <a:ext cx="949325" cy="176212"/>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l-GR" altLang="el-GR"/>
          </a:p>
        </p:txBody>
      </p:sp>
      <p:sp useBgFill="1">
        <p:nvSpPr>
          <p:cNvPr id="4105" name="Rectangle 9"/>
          <p:cNvSpPr>
            <a:spLocks noGrp="1" noChangeArrowheads="1"/>
          </p:cNvSpPr>
          <p:nvPr>
            <p:ph type="ctrTitle"/>
          </p:nvPr>
        </p:nvSpPr>
        <p:spPr>
          <a:xfrm>
            <a:off x="1600200" y="1752600"/>
            <a:ext cx="6096000" cy="1143000"/>
          </a:xfrm>
        </p:spPr>
        <p:txBody>
          <a:bodyPr anchor="ctr"/>
          <a:lstStyle>
            <a:lvl1pPr algn="ctr">
              <a:defRPr>
                <a:solidFill>
                  <a:schemeClr val="bg1"/>
                </a:solidFill>
              </a:defRPr>
            </a:lvl1pPr>
          </a:lstStyle>
          <a:p>
            <a:pPr lvl="0"/>
            <a:r>
              <a:rPr lang="el-GR" altLang="el-GR" noProof="0" smtClean="0"/>
              <a:t>Κάντε κλικ για να επεξεργαστείτε τον τίτλο</a:t>
            </a:r>
          </a:p>
        </p:txBody>
      </p:sp>
      <p:sp>
        <p:nvSpPr>
          <p:cNvPr id="4107" name="Rectangle 11"/>
          <p:cNvSpPr>
            <a:spLocks noGrp="1" noChangeArrowheads="1"/>
          </p:cNvSpPr>
          <p:nvPr>
            <p:ph type="dt" sz="half" idx="2"/>
          </p:nvPr>
        </p:nvSpPr>
        <p:spPr/>
        <p:txBody>
          <a:bodyPr/>
          <a:lstStyle>
            <a:lvl1pPr>
              <a:defRPr/>
            </a:lvl1pPr>
          </a:lstStyle>
          <a:p>
            <a:endParaRPr lang="el-GR" altLang="el-GR"/>
          </a:p>
        </p:txBody>
      </p:sp>
      <p:sp>
        <p:nvSpPr>
          <p:cNvPr id="4108" name="Rectangle 12"/>
          <p:cNvSpPr>
            <a:spLocks noGrp="1" noChangeArrowheads="1"/>
          </p:cNvSpPr>
          <p:nvPr>
            <p:ph type="ftr" sz="quarter" idx="3"/>
          </p:nvPr>
        </p:nvSpPr>
        <p:spPr>
          <a:xfrm>
            <a:off x="3124200" y="6248400"/>
            <a:ext cx="2895600" cy="457200"/>
          </a:xfrm>
        </p:spPr>
        <p:txBody>
          <a:bodyPr vert="horz"/>
          <a:lstStyle>
            <a:lvl1pPr>
              <a:defRPr sz="1400" b="0">
                <a:solidFill>
                  <a:schemeClr val="tx1"/>
                </a:solidFill>
              </a:defRPr>
            </a:lvl1pPr>
          </a:lstStyle>
          <a:p>
            <a:r>
              <a:rPr lang="el-GR" altLang="el-GR"/>
              <a:t>Βελώνης Γεώργιος</a:t>
            </a:r>
          </a:p>
        </p:txBody>
      </p:sp>
      <p:sp>
        <p:nvSpPr>
          <p:cNvPr id="4109" name="Rectangle 13"/>
          <p:cNvSpPr>
            <a:spLocks noGrp="1" noChangeArrowheads="1"/>
          </p:cNvSpPr>
          <p:nvPr>
            <p:ph type="sldNum" sz="quarter" idx="4"/>
          </p:nvPr>
        </p:nvSpPr>
        <p:spPr>
          <a:xfrm>
            <a:off x="6553200" y="6248400"/>
            <a:ext cx="1905000" cy="457200"/>
          </a:xfrm>
          <a:noFill/>
          <a:extLst>
            <a:ext uri="{909E8E84-426E-40DD-AFC4-6F175D3DCCD1}">
              <a14:hiddenFill xmlns:a14="http://schemas.microsoft.com/office/drawing/2010/main">
                <a:solidFill>
                  <a:schemeClr val="accent1"/>
                </a:solidFill>
              </a14:hiddenFill>
            </a:ext>
          </a:extLst>
        </p:spPr>
        <p:txBody>
          <a:bodyPr anchor="b" anchorCtr="0"/>
          <a:lstStyle>
            <a:lvl1pPr>
              <a:defRPr/>
            </a:lvl1pPr>
          </a:lstStyle>
          <a:p>
            <a:r>
              <a:rPr lang="el-GR" altLang="el-GR"/>
              <a:t>1 - </a:t>
            </a:r>
            <a:fld id="{F77172EC-6516-4155-8713-7D9B94DC86DE}" type="slidenum">
              <a:rPr lang="el-GR" altLang="el-GR"/>
              <a:pPr/>
              <a:t>‹#›</a:t>
            </a:fld>
            <a:endParaRPr lang="el-GR" altLang="el-GR"/>
          </a:p>
        </p:txBody>
      </p:sp>
      <p:sp>
        <p:nvSpPr>
          <p:cNvPr id="4110" name="AutoShape 14"/>
          <p:cNvSpPr>
            <a:spLocks noChangeArrowheads="1"/>
          </p:cNvSpPr>
          <p:nvPr userDrawn="1"/>
        </p:nvSpPr>
        <p:spPr bwMode="auto">
          <a:xfrm>
            <a:off x="381000" y="1600200"/>
            <a:ext cx="8458200" cy="1981200"/>
          </a:xfrm>
          <a:prstGeom prst="ribbon2">
            <a:avLst>
              <a:gd name="adj1" fmla="val 12500"/>
              <a:gd name="adj2" fmla="val 75000"/>
            </a:avLst>
          </a:prstGeom>
          <a:gradFill rotWithShape="0">
            <a:gsLst>
              <a:gs pos="0">
                <a:schemeClr val="bg1"/>
              </a:gs>
              <a:gs pos="50000">
                <a:schemeClr val="hlink"/>
              </a:gs>
              <a:gs pos="100000">
                <a:schemeClr val="bg1"/>
              </a:gs>
            </a:gsLst>
            <a:lin ang="5400000" scaled="1"/>
          </a:gra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Tree>
  </p:cSld>
  <p:clrMapOvr>
    <a:masterClrMapping/>
  </p:clrMapOvr>
  <p:transition>
    <p:split orient="vert"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lvl1pPr>
              <a:defRPr/>
            </a:lvl1pPr>
          </a:lstStyle>
          <a:p>
            <a:r>
              <a:rPr lang="en-US" altLang="el-GR"/>
              <a:t>1-</a:t>
            </a:r>
            <a:fld id="{6395158C-954E-4E45-85B5-2A3176E956C3}" type="slidenum">
              <a:rPr lang="el-GR" altLang="el-GR"/>
              <a:pPr/>
              <a:t>‹#›</a:t>
            </a:fld>
            <a:endParaRPr lang="el-GR" altLang="el-GR"/>
          </a:p>
        </p:txBody>
      </p:sp>
    </p:spTree>
    <p:extLst>
      <p:ext uri="{BB962C8B-B14F-4D97-AF65-F5344CB8AC3E}">
        <p14:creationId xmlns:p14="http://schemas.microsoft.com/office/powerpoint/2010/main" val="458646903"/>
      </p:ext>
    </p:extLst>
  </p:cSld>
  <p:clrMapOvr>
    <a:masterClrMapping/>
  </p:clrMapOvr>
  <p:transition>
    <p:split orient="vert"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821488" y="284163"/>
            <a:ext cx="2044700" cy="5811837"/>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685800" y="284163"/>
            <a:ext cx="5983288" cy="5811837"/>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lvl1pPr>
              <a:defRPr/>
            </a:lvl1pPr>
          </a:lstStyle>
          <a:p>
            <a:r>
              <a:rPr lang="en-US" altLang="el-GR"/>
              <a:t>1-</a:t>
            </a:r>
            <a:fld id="{0641359F-1951-46D3-9F1F-48D6FB8B46DD}" type="slidenum">
              <a:rPr lang="el-GR" altLang="el-GR"/>
              <a:pPr/>
              <a:t>‹#›</a:t>
            </a:fld>
            <a:endParaRPr lang="el-GR" altLang="el-GR"/>
          </a:p>
        </p:txBody>
      </p:sp>
    </p:spTree>
    <p:extLst>
      <p:ext uri="{BB962C8B-B14F-4D97-AF65-F5344CB8AC3E}">
        <p14:creationId xmlns:p14="http://schemas.microsoft.com/office/powerpoint/2010/main" val="3731653285"/>
      </p:ext>
    </p:extLst>
  </p:cSld>
  <p:clrMapOvr>
    <a:masterClrMapping/>
  </p:clrMapOvr>
  <p:transition>
    <p:split orient="vert"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lvl1pPr>
              <a:defRPr/>
            </a:lvl1pPr>
          </a:lstStyle>
          <a:p>
            <a:r>
              <a:rPr lang="en-US" altLang="el-GR"/>
              <a:t>1-</a:t>
            </a:r>
            <a:fld id="{21C9AE9F-D259-492F-B53C-C97BB3A3236C}" type="slidenum">
              <a:rPr lang="el-GR" altLang="el-GR"/>
              <a:pPr/>
              <a:t>‹#›</a:t>
            </a:fld>
            <a:endParaRPr lang="el-GR" altLang="el-GR"/>
          </a:p>
        </p:txBody>
      </p:sp>
    </p:spTree>
    <p:extLst>
      <p:ext uri="{BB962C8B-B14F-4D97-AF65-F5344CB8AC3E}">
        <p14:creationId xmlns:p14="http://schemas.microsoft.com/office/powerpoint/2010/main" val="288452086"/>
      </p:ext>
    </p:extLst>
  </p:cSld>
  <p:clrMapOvr>
    <a:masterClrMapping/>
  </p:clrMapOvr>
  <p:transition>
    <p:split orient="vert"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8"/>
            <a:ext cx="7886700" cy="2852737"/>
          </a:xfrm>
        </p:spPr>
        <p:txBody>
          <a:bodyPr/>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lvl1pPr>
              <a:defRPr/>
            </a:lvl1pPr>
          </a:lstStyle>
          <a:p>
            <a:r>
              <a:rPr lang="en-US" altLang="el-GR"/>
              <a:t>1-</a:t>
            </a:r>
            <a:fld id="{351CD74C-3D0A-45C3-8194-6C709D447426}" type="slidenum">
              <a:rPr lang="el-GR" altLang="el-GR"/>
              <a:pPr/>
              <a:t>‹#›</a:t>
            </a:fld>
            <a:endParaRPr lang="el-GR" altLang="el-GR"/>
          </a:p>
        </p:txBody>
      </p:sp>
    </p:spTree>
    <p:extLst>
      <p:ext uri="{BB962C8B-B14F-4D97-AF65-F5344CB8AC3E}">
        <p14:creationId xmlns:p14="http://schemas.microsoft.com/office/powerpoint/2010/main" val="2208596715"/>
      </p:ext>
    </p:extLst>
  </p:cSld>
  <p:clrMapOvr>
    <a:masterClrMapping/>
  </p:clrMapOvr>
  <p:transition>
    <p:split orient="vert"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685800" y="1905000"/>
            <a:ext cx="3810000" cy="4191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905000"/>
            <a:ext cx="3810000" cy="41910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r>
              <a:rPr lang="el-GR" altLang="el-GR"/>
              <a:t>Βελώνης Γεώργιος</a:t>
            </a:r>
          </a:p>
        </p:txBody>
      </p:sp>
      <p:sp>
        <p:nvSpPr>
          <p:cNvPr id="7" name="Θέση αριθμού διαφάνειας 6"/>
          <p:cNvSpPr>
            <a:spLocks noGrp="1"/>
          </p:cNvSpPr>
          <p:nvPr>
            <p:ph type="sldNum" sz="quarter" idx="12"/>
          </p:nvPr>
        </p:nvSpPr>
        <p:spPr/>
        <p:txBody>
          <a:bodyPr/>
          <a:lstStyle>
            <a:lvl1pPr>
              <a:defRPr/>
            </a:lvl1pPr>
          </a:lstStyle>
          <a:p>
            <a:r>
              <a:rPr lang="en-US" altLang="el-GR"/>
              <a:t>1-</a:t>
            </a:r>
            <a:fld id="{F52363EB-F829-46D7-9376-D448E6D706D2}" type="slidenum">
              <a:rPr lang="el-GR" altLang="el-GR"/>
              <a:pPr/>
              <a:t>‹#›</a:t>
            </a:fld>
            <a:endParaRPr lang="el-GR" altLang="el-GR"/>
          </a:p>
        </p:txBody>
      </p:sp>
    </p:spTree>
    <p:extLst>
      <p:ext uri="{BB962C8B-B14F-4D97-AF65-F5344CB8AC3E}">
        <p14:creationId xmlns:p14="http://schemas.microsoft.com/office/powerpoint/2010/main" val="1704067895"/>
      </p:ext>
    </p:extLst>
  </p:cSld>
  <p:clrMapOvr>
    <a:masterClrMapping/>
  </p:clrMapOvr>
  <p:transition>
    <p:split orient="vert"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365125"/>
            <a:ext cx="78867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630238" y="2505075"/>
            <a:ext cx="386873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29150" y="2505075"/>
            <a:ext cx="38877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a:defRPr/>
            </a:lvl1pPr>
          </a:lstStyle>
          <a:p>
            <a:endParaRPr lang="el-GR" altLang="el-GR"/>
          </a:p>
        </p:txBody>
      </p:sp>
      <p:sp>
        <p:nvSpPr>
          <p:cNvPr id="8" name="Θέση υποσέλιδου 7"/>
          <p:cNvSpPr>
            <a:spLocks noGrp="1"/>
          </p:cNvSpPr>
          <p:nvPr>
            <p:ph type="ftr" sz="quarter" idx="11"/>
          </p:nvPr>
        </p:nvSpPr>
        <p:spPr/>
        <p:txBody>
          <a:bodyPr/>
          <a:lstStyle>
            <a:lvl1pPr>
              <a:defRPr/>
            </a:lvl1pPr>
          </a:lstStyle>
          <a:p>
            <a:r>
              <a:rPr lang="el-GR" altLang="el-GR"/>
              <a:t>Βελώνης Γεώργιος</a:t>
            </a:r>
          </a:p>
        </p:txBody>
      </p:sp>
      <p:sp>
        <p:nvSpPr>
          <p:cNvPr id="9" name="Θέση αριθμού διαφάνειας 8"/>
          <p:cNvSpPr>
            <a:spLocks noGrp="1"/>
          </p:cNvSpPr>
          <p:nvPr>
            <p:ph type="sldNum" sz="quarter" idx="12"/>
          </p:nvPr>
        </p:nvSpPr>
        <p:spPr/>
        <p:txBody>
          <a:bodyPr/>
          <a:lstStyle>
            <a:lvl1pPr>
              <a:defRPr/>
            </a:lvl1pPr>
          </a:lstStyle>
          <a:p>
            <a:r>
              <a:rPr lang="en-US" altLang="el-GR"/>
              <a:t>1-</a:t>
            </a:r>
            <a:fld id="{6200B150-F375-4E6E-BDCF-83B6ED6F1049}" type="slidenum">
              <a:rPr lang="el-GR" altLang="el-GR"/>
              <a:pPr/>
              <a:t>‹#›</a:t>
            </a:fld>
            <a:endParaRPr lang="el-GR" altLang="el-GR"/>
          </a:p>
        </p:txBody>
      </p:sp>
    </p:spTree>
    <p:extLst>
      <p:ext uri="{BB962C8B-B14F-4D97-AF65-F5344CB8AC3E}">
        <p14:creationId xmlns:p14="http://schemas.microsoft.com/office/powerpoint/2010/main" val="1953799389"/>
      </p:ext>
    </p:extLst>
  </p:cSld>
  <p:clrMapOvr>
    <a:masterClrMapping/>
  </p:clrMapOvr>
  <p:transition>
    <p:split orient="vert"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a:defRPr/>
            </a:lvl1pPr>
          </a:lstStyle>
          <a:p>
            <a:endParaRPr lang="el-GR" altLang="el-GR"/>
          </a:p>
        </p:txBody>
      </p:sp>
      <p:sp>
        <p:nvSpPr>
          <p:cNvPr id="4" name="Θέση υποσέλιδου 3"/>
          <p:cNvSpPr>
            <a:spLocks noGrp="1"/>
          </p:cNvSpPr>
          <p:nvPr>
            <p:ph type="ftr" sz="quarter" idx="11"/>
          </p:nvPr>
        </p:nvSpPr>
        <p:spPr/>
        <p:txBody>
          <a:bodyPr/>
          <a:lstStyle>
            <a:lvl1pPr>
              <a:defRPr/>
            </a:lvl1pPr>
          </a:lstStyle>
          <a:p>
            <a:r>
              <a:rPr lang="el-GR" altLang="el-GR"/>
              <a:t>Βελώνης Γεώργιος</a:t>
            </a:r>
          </a:p>
        </p:txBody>
      </p:sp>
      <p:sp>
        <p:nvSpPr>
          <p:cNvPr id="5" name="Θέση αριθμού διαφάνειας 4"/>
          <p:cNvSpPr>
            <a:spLocks noGrp="1"/>
          </p:cNvSpPr>
          <p:nvPr>
            <p:ph type="sldNum" sz="quarter" idx="12"/>
          </p:nvPr>
        </p:nvSpPr>
        <p:spPr/>
        <p:txBody>
          <a:bodyPr/>
          <a:lstStyle>
            <a:lvl1pPr>
              <a:defRPr/>
            </a:lvl1pPr>
          </a:lstStyle>
          <a:p>
            <a:r>
              <a:rPr lang="en-US" altLang="el-GR"/>
              <a:t>1-</a:t>
            </a:r>
            <a:fld id="{EAA0A78C-31DA-4012-9DFA-395DAF028DAC}" type="slidenum">
              <a:rPr lang="el-GR" altLang="el-GR"/>
              <a:pPr/>
              <a:t>‹#›</a:t>
            </a:fld>
            <a:endParaRPr lang="el-GR" altLang="el-GR"/>
          </a:p>
        </p:txBody>
      </p:sp>
    </p:spTree>
    <p:extLst>
      <p:ext uri="{BB962C8B-B14F-4D97-AF65-F5344CB8AC3E}">
        <p14:creationId xmlns:p14="http://schemas.microsoft.com/office/powerpoint/2010/main" val="1059272597"/>
      </p:ext>
    </p:extLst>
  </p:cSld>
  <p:clrMapOvr>
    <a:masterClrMapping/>
  </p:clrMapOvr>
  <p:transition>
    <p:split orient="vert"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endParaRPr lang="el-GR" altLang="el-GR"/>
          </a:p>
        </p:txBody>
      </p:sp>
      <p:sp>
        <p:nvSpPr>
          <p:cNvPr id="3" name="Θέση υποσέλιδου 2"/>
          <p:cNvSpPr>
            <a:spLocks noGrp="1"/>
          </p:cNvSpPr>
          <p:nvPr>
            <p:ph type="ftr" sz="quarter" idx="11"/>
          </p:nvPr>
        </p:nvSpPr>
        <p:spPr/>
        <p:txBody>
          <a:bodyPr/>
          <a:lstStyle>
            <a:lvl1pPr>
              <a:defRPr/>
            </a:lvl1pPr>
          </a:lstStyle>
          <a:p>
            <a:r>
              <a:rPr lang="el-GR" altLang="el-GR"/>
              <a:t>Βελώνης Γεώργιος</a:t>
            </a:r>
          </a:p>
        </p:txBody>
      </p:sp>
      <p:sp>
        <p:nvSpPr>
          <p:cNvPr id="4" name="Θέση αριθμού διαφάνειας 3"/>
          <p:cNvSpPr>
            <a:spLocks noGrp="1"/>
          </p:cNvSpPr>
          <p:nvPr>
            <p:ph type="sldNum" sz="quarter" idx="12"/>
          </p:nvPr>
        </p:nvSpPr>
        <p:spPr/>
        <p:txBody>
          <a:bodyPr/>
          <a:lstStyle>
            <a:lvl1pPr>
              <a:defRPr/>
            </a:lvl1pPr>
          </a:lstStyle>
          <a:p>
            <a:r>
              <a:rPr lang="en-US" altLang="el-GR"/>
              <a:t>1-</a:t>
            </a:r>
            <a:fld id="{AF16F64F-FCAE-48AF-BC4C-5CDAF9F8870B}" type="slidenum">
              <a:rPr lang="el-GR" altLang="el-GR"/>
              <a:pPr/>
              <a:t>‹#›</a:t>
            </a:fld>
            <a:endParaRPr lang="el-GR" altLang="el-GR"/>
          </a:p>
        </p:txBody>
      </p:sp>
    </p:spTree>
    <p:extLst>
      <p:ext uri="{BB962C8B-B14F-4D97-AF65-F5344CB8AC3E}">
        <p14:creationId xmlns:p14="http://schemas.microsoft.com/office/powerpoint/2010/main" val="1277629480"/>
      </p:ext>
    </p:extLst>
  </p:cSld>
  <p:clrMapOvr>
    <a:masterClrMapping/>
  </p:clrMapOvr>
  <p:transition>
    <p:split orient="vert"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r>
              <a:rPr lang="el-GR" altLang="el-GR"/>
              <a:t>Βελώνης Γεώργιος</a:t>
            </a:r>
          </a:p>
        </p:txBody>
      </p:sp>
      <p:sp>
        <p:nvSpPr>
          <p:cNvPr id="7" name="Θέση αριθμού διαφάνειας 6"/>
          <p:cNvSpPr>
            <a:spLocks noGrp="1"/>
          </p:cNvSpPr>
          <p:nvPr>
            <p:ph type="sldNum" sz="quarter" idx="12"/>
          </p:nvPr>
        </p:nvSpPr>
        <p:spPr/>
        <p:txBody>
          <a:bodyPr/>
          <a:lstStyle>
            <a:lvl1pPr>
              <a:defRPr/>
            </a:lvl1pPr>
          </a:lstStyle>
          <a:p>
            <a:r>
              <a:rPr lang="en-US" altLang="el-GR"/>
              <a:t>1-</a:t>
            </a:r>
            <a:fld id="{AEA756B4-D3A7-43FA-B2A1-BF2BAEDFE909}" type="slidenum">
              <a:rPr lang="el-GR" altLang="el-GR"/>
              <a:pPr/>
              <a:t>‹#›</a:t>
            </a:fld>
            <a:endParaRPr lang="el-GR" altLang="el-GR"/>
          </a:p>
        </p:txBody>
      </p:sp>
    </p:spTree>
    <p:extLst>
      <p:ext uri="{BB962C8B-B14F-4D97-AF65-F5344CB8AC3E}">
        <p14:creationId xmlns:p14="http://schemas.microsoft.com/office/powerpoint/2010/main" val="1638777231"/>
      </p:ext>
    </p:extLst>
  </p:cSld>
  <p:clrMapOvr>
    <a:masterClrMapping/>
  </p:clrMapOvr>
  <p:transition>
    <p:split orient="vert"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r>
              <a:rPr lang="el-GR" altLang="el-GR"/>
              <a:t>Βελώνης Γεώργιος</a:t>
            </a:r>
          </a:p>
        </p:txBody>
      </p:sp>
      <p:sp>
        <p:nvSpPr>
          <p:cNvPr id="7" name="Θέση αριθμού διαφάνειας 6"/>
          <p:cNvSpPr>
            <a:spLocks noGrp="1"/>
          </p:cNvSpPr>
          <p:nvPr>
            <p:ph type="sldNum" sz="quarter" idx="12"/>
          </p:nvPr>
        </p:nvSpPr>
        <p:spPr/>
        <p:txBody>
          <a:bodyPr/>
          <a:lstStyle>
            <a:lvl1pPr>
              <a:defRPr/>
            </a:lvl1pPr>
          </a:lstStyle>
          <a:p>
            <a:r>
              <a:rPr lang="en-US" altLang="el-GR"/>
              <a:t>1-</a:t>
            </a:r>
            <a:fld id="{62FC53BC-E06A-42C1-9BE5-C2497DB7BDD2}" type="slidenum">
              <a:rPr lang="el-GR" altLang="el-GR"/>
              <a:pPr/>
              <a:t>‹#›</a:t>
            </a:fld>
            <a:endParaRPr lang="el-GR" altLang="el-GR"/>
          </a:p>
        </p:txBody>
      </p:sp>
    </p:spTree>
    <p:extLst>
      <p:ext uri="{BB962C8B-B14F-4D97-AF65-F5344CB8AC3E}">
        <p14:creationId xmlns:p14="http://schemas.microsoft.com/office/powerpoint/2010/main" val="3317709832"/>
      </p:ext>
    </p:extLst>
  </p:cSld>
  <p:clrMapOvr>
    <a:masterClrMapping/>
  </p:clrMapOvr>
  <p:transition>
    <p:split orient="vert"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F8F8"/>
        </a:solidFill>
        <a:effectLst/>
      </p:bgPr>
    </p:bg>
    <p:spTree>
      <p:nvGrpSpPr>
        <p:cNvPr id="1" name=""/>
        <p:cNvGrpSpPr/>
        <p:nvPr/>
      </p:nvGrpSpPr>
      <p:grpSpPr>
        <a:xfrm>
          <a:off x="0" y="0"/>
          <a:ext cx="0" cy="0"/>
          <a:chOff x="0" y="0"/>
          <a:chExt cx="0" cy="0"/>
        </a:xfrm>
      </p:grpSpPr>
      <p:sp>
        <p:nvSpPr>
          <p:cNvPr id="3074" name="Rectangle 2" descr="Large confetti"/>
          <p:cNvSpPr>
            <a:spLocks noGrp="1" noChangeArrowheads="1"/>
          </p:cNvSpPr>
          <p:nvPr>
            <p:ph type="title"/>
          </p:nvPr>
        </p:nvSpPr>
        <p:spPr bwMode="auto">
          <a:xfrm>
            <a:off x="1093788" y="284163"/>
            <a:ext cx="7772400" cy="1143000"/>
          </a:xfrm>
          <a:prstGeom prst="rect">
            <a:avLst/>
          </a:prstGeom>
          <a:noFill/>
          <a:ln>
            <a:noFill/>
          </a:ln>
          <a:effectLst/>
          <a:extLst>
            <a:ext uri="{909E8E84-426E-40DD-AFC4-6F175D3DCCD1}">
              <a14:hiddenFill xmlns:a14="http://schemas.microsoft.com/office/drawing/2010/main">
                <a:pattFill prst="lgConfetti">
                  <a:fgClr>
                    <a:schemeClr val="accent2"/>
                  </a:fgClr>
                  <a:bgClr>
                    <a:schemeClr val="folHlink"/>
                  </a:bgClr>
                </a:patt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l-GR" altLang="el-GR" smtClean="0"/>
              <a:t>Κάντε κλικ για να επεξεργαστείτε τον τίτλο</a:t>
            </a:r>
          </a:p>
        </p:txBody>
      </p:sp>
      <p:sp>
        <p:nvSpPr>
          <p:cNvPr id="3075" name="Rectangle 3"/>
          <p:cNvSpPr>
            <a:spLocks noGrp="1" noChangeArrowheads="1"/>
          </p:cNvSpPr>
          <p:nvPr>
            <p:ph type="body" idx="1"/>
          </p:nvPr>
        </p:nvSpPr>
        <p:spPr bwMode="auto">
          <a:xfrm>
            <a:off x="685800" y="1905000"/>
            <a:ext cx="7772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lvl1pPr>
          </a:lstStyle>
          <a:p>
            <a:endParaRPr lang="el-GR" altLang="el-GR"/>
          </a:p>
        </p:txBody>
      </p:sp>
      <p:sp>
        <p:nvSpPr>
          <p:cNvPr id="3077" name="Rectangle 5"/>
          <p:cNvSpPr>
            <a:spLocks noGrp="1" noChangeArrowheads="1"/>
          </p:cNvSpPr>
          <p:nvPr>
            <p:ph type="ftr" sz="quarter" idx="3"/>
          </p:nvPr>
        </p:nvSpPr>
        <p:spPr bwMode="auto">
          <a:xfrm>
            <a:off x="304800" y="0"/>
            <a:ext cx="762000" cy="167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square" lIns="91440" tIns="45720" rIns="91440" bIns="45720" numCol="1" anchor="b" anchorCtr="0" compatLnSpc="1">
            <a:prstTxWarp prst="textNoShape">
              <a:avLst/>
            </a:prstTxWarp>
          </a:bodyPr>
          <a:lstStyle>
            <a:lvl1pPr algn="ctr">
              <a:defRPr sz="1200" b="1">
                <a:solidFill>
                  <a:srgbClr val="0000CC"/>
                </a:solidFill>
              </a:defRPr>
            </a:lvl1pPr>
          </a:lstStyle>
          <a:p>
            <a:r>
              <a:rPr lang="el-GR" altLang="el-GR"/>
              <a:t>Βελώνης Γεώργιος</a:t>
            </a:r>
          </a:p>
        </p:txBody>
      </p:sp>
      <p:sp>
        <p:nvSpPr>
          <p:cNvPr id="3078" name="Rectangle 6"/>
          <p:cNvSpPr>
            <a:spLocks noChangeArrowheads="1"/>
          </p:cNvSpPr>
          <p:nvPr/>
        </p:nvSpPr>
        <p:spPr bwMode="auto">
          <a:xfrm>
            <a:off x="0" y="1512888"/>
            <a:ext cx="8458200" cy="87312"/>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l-GR" altLang="el-GR"/>
          </a:p>
        </p:txBody>
      </p:sp>
      <p:sp>
        <p:nvSpPr>
          <p:cNvPr id="3079" name="Rectangle 7" descr="Large confetti"/>
          <p:cNvSpPr>
            <a:spLocks noChangeArrowheads="1"/>
          </p:cNvSpPr>
          <p:nvPr/>
        </p:nvSpPr>
        <p:spPr bwMode="ltGray">
          <a:xfrm>
            <a:off x="247650" y="0"/>
            <a:ext cx="819150" cy="17526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kumimoji="1" lang="el-GR" altLang="el-GR" sz="1300">
                <a:solidFill>
                  <a:srgbClr val="00CC66"/>
                </a:solidFill>
              </a:rPr>
              <a:t>Βελώνης</a:t>
            </a:r>
            <a:br>
              <a:rPr kumimoji="1" lang="el-GR" altLang="el-GR" sz="1300">
                <a:solidFill>
                  <a:srgbClr val="00CC66"/>
                </a:solidFill>
              </a:rPr>
            </a:br>
            <a:r>
              <a:rPr kumimoji="1" lang="el-GR" altLang="el-GR" sz="1300">
                <a:solidFill>
                  <a:srgbClr val="00CC66"/>
                </a:solidFill>
              </a:rPr>
              <a:t>Γεώργιος</a:t>
            </a:r>
          </a:p>
        </p:txBody>
      </p:sp>
      <p:sp>
        <p:nvSpPr>
          <p:cNvPr id="3081" name="Rectangle 9" descr="Large confetti"/>
          <p:cNvSpPr>
            <a:spLocks noGrp="1" noChangeArrowheads="1"/>
          </p:cNvSpPr>
          <p:nvPr>
            <p:ph type="sldNum" sz="quarter" idx="4"/>
          </p:nvPr>
        </p:nvSpPr>
        <p:spPr bwMode="auto">
          <a:xfrm>
            <a:off x="8547100" y="6324600"/>
            <a:ext cx="596900" cy="533400"/>
          </a:xfrm>
          <a:prstGeom prst="rect">
            <a:avLst/>
          </a:prstGeom>
          <a:pattFill prst="lgConfetti">
            <a:fgClr>
              <a:schemeClr val="accent2"/>
            </a:fgClr>
            <a:bgClr>
              <a:schemeClr val="folHlink"/>
            </a:bgClr>
          </a:patt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lvl1pPr algn="r">
              <a:defRPr sz="1400">
                <a:solidFill>
                  <a:schemeClr val="bg1"/>
                </a:solidFill>
              </a:defRPr>
            </a:lvl1pPr>
          </a:lstStyle>
          <a:p>
            <a:r>
              <a:rPr lang="en-US" altLang="el-GR"/>
              <a:t>1-</a:t>
            </a:r>
            <a:fld id="{4016DFA7-FCBD-4687-9D98-95D81F68501C}" type="slidenum">
              <a:rPr lang="el-GR" altLang="el-GR"/>
              <a:pPr/>
              <a:t>‹#›</a:t>
            </a:fld>
            <a:endParaRPr lang="el-GR" altLang="el-G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p:split orient="vert" dir="in"/>
  </p:transition>
  <p:hf hdr="0" dt="0"/>
  <p:txStyles>
    <p:titleStyle>
      <a:lvl1pPr algn="l" rtl="0" fontAlgn="base">
        <a:spcBef>
          <a:spcPct val="0"/>
        </a:spcBef>
        <a:spcAft>
          <a:spcPct val="0"/>
        </a:spcAft>
        <a:defRPr sz="4400" kern="1200">
          <a:solidFill>
            <a:srgbClr val="0000CC"/>
          </a:solidFill>
          <a:latin typeface="+mj-lt"/>
          <a:ea typeface="+mj-ea"/>
          <a:cs typeface="+mj-cs"/>
        </a:defRPr>
      </a:lvl1pPr>
      <a:lvl2pPr algn="l" rtl="0" fontAlgn="base">
        <a:spcBef>
          <a:spcPct val="0"/>
        </a:spcBef>
        <a:spcAft>
          <a:spcPct val="0"/>
        </a:spcAft>
        <a:defRPr sz="4400">
          <a:solidFill>
            <a:srgbClr val="0000CC"/>
          </a:solidFill>
          <a:latin typeface="Times New Roman" panose="02020603050405020304" pitchFamily="18" charset="0"/>
        </a:defRPr>
      </a:lvl2pPr>
      <a:lvl3pPr algn="l" rtl="0" fontAlgn="base">
        <a:spcBef>
          <a:spcPct val="0"/>
        </a:spcBef>
        <a:spcAft>
          <a:spcPct val="0"/>
        </a:spcAft>
        <a:defRPr sz="4400">
          <a:solidFill>
            <a:srgbClr val="0000CC"/>
          </a:solidFill>
          <a:latin typeface="Times New Roman" panose="02020603050405020304" pitchFamily="18" charset="0"/>
        </a:defRPr>
      </a:lvl3pPr>
      <a:lvl4pPr algn="l" rtl="0" fontAlgn="base">
        <a:spcBef>
          <a:spcPct val="0"/>
        </a:spcBef>
        <a:spcAft>
          <a:spcPct val="0"/>
        </a:spcAft>
        <a:defRPr sz="4400">
          <a:solidFill>
            <a:srgbClr val="0000CC"/>
          </a:solidFill>
          <a:latin typeface="Times New Roman" panose="02020603050405020304" pitchFamily="18" charset="0"/>
        </a:defRPr>
      </a:lvl4pPr>
      <a:lvl5pPr algn="l" rtl="0" fontAlgn="base">
        <a:spcBef>
          <a:spcPct val="0"/>
        </a:spcBef>
        <a:spcAft>
          <a:spcPct val="0"/>
        </a:spcAft>
        <a:defRPr sz="4400">
          <a:solidFill>
            <a:srgbClr val="0000CC"/>
          </a:solidFill>
          <a:latin typeface="Times New Roman" panose="02020603050405020304" pitchFamily="18" charset="0"/>
        </a:defRPr>
      </a:lvl5pPr>
      <a:lvl6pPr marL="457200" algn="l" rtl="0" fontAlgn="base">
        <a:spcBef>
          <a:spcPct val="0"/>
        </a:spcBef>
        <a:spcAft>
          <a:spcPct val="0"/>
        </a:spcAft>
        <a:defRPr sz="4400">
          <a:solidFill>
            <a:srgbClr val="0000CC"/>
          </a:solidFill>
          <a:latin typeface="Times New Roman" panose="02020603050405020304" pitchFamily="18" charset="0"/>
        </a:defRPr>
      </a:lvl6pPr>
      <a:lvl7pPr marL="914400" algn="l" rtl="0" fontAlgn="base">
        <a:spcBef>
          <a:spcPct val="0"/>
        </a:spcBef>
        <a:spcAft>
          <a:spcPct val="0"/>
        </a:spcAft>
        <a:defRPr sz="4400">
          <a:solidFill>
            <a:srgbClr val="0000CC"/>
          </a:solidFill>
          <a:latin typeface="Times New Roman" panose="02020603050405020304" pitchFamily="18" charset="0"/>
        </a:defRPr>
      </a:lvl7pPr>
      <a:lvl8pPr marL="1371600" algn="l" rtl="0" fontAlgn="base">
        <a:spcBef>
          <a:spcPct val="0"/>
        </a:spcBef>
        <a:spcAft>
          <a:spcPct val="0"/>
        </a:spcAft>
        <a:defRPr sz="4400">
          <a:solidFill>
            <a:srgbClr val="0000CC"/>
          </a:solidFill>
          <a:latin typeface="Times New Roman" panose="02020603050405020304" pitchFamily="18" charset="0"/>
        </a:defRPr>
      </a:lvl8pPr>
      <a:lvl9pPr marL="1828800" algn="l" rtl="0" fontAlgn="base">
        <a:spcBef>
          <a:spcPct val="0"/>
        </a:spcBef>
        <a:spcAft>
          <a:spcPct val="0"/>
        </a:spcAft>
        <a:defRPr sz="4400">
          <a:solidFill>
            <a:srgbClr val="0000CC"/>
          </a:solidFill>
          <a:latin typeface="Times New Roman" panose="02020603050405020304" pitchFamily="18" charset="0"/>
        </a:defRPr>
      </a:lvl9pPr>
    </p:titleStyle>
    <p:bodyStyle>
      <a:lvl1pPr marL="342900" indent="-342900" algn="l" rtl="0" fontAlgn="base">
        <a:spcBef>
          <a:spcPct val="20000"/>
        </a:spcBef>
        <a:spcAft>
          <a:spcPct val="0"/>
        </a:spcAft>
        <a:buSzPct val="85000"/>
        <a:buBlip>
          <a:blip r:embed="rId13"/>
        </a:buBlip>
        <a:defRPr sz="3200" kern="1200">
          <a:solidFill>
            <a:schemeClr val="tx1"/>
          </a:solidFill>
          <a:latin typeface="+mn-lt"/>
          <a:ea typeface="+mn-ea"/>
          <a:cs typeface="+mn-cs"/>
        </a:defRPr>
      </a:lvl1pPr>
      <a:lvl2pPr marL="742950" indent="-285750" algn="l" rtl="0" fontAlgn="base">
        <a:spcBef>
          <a:spcPct val="20000"/>
        </a:spcBef>
        <a:spcAft>
          <a:spcPct val="0"/>
        </a:spcAft>
        <a:buClr>
          <a:schemeClr val="bg2"/>
        </a:buClr>
        <a:buSzPct val="70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SzPct val="7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SzPct val="70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png"/></Relationships>
</file>

<file path=ppt/slides/_rels/slide2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8.png"/></Relationships>
</file>

<file path=ppt/slides/_rels/slide23.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0.png"/></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0.png"/><Relationship Id="rId1" Type="http://schemas.openxmlformats.org/officeDocument/2006/relationships/slideLayout" Target="../slideLayouts/slideLayout6.xml"/><Relationship Id="rId5" Type="http://schemas.openxmlformats.org/officeDocument/2006/relationships/image" Target="../media/image18.png"/><Relationship Id="rId4" Type="http://schemas.openxmlformats.org/officeDocument/2006/relationships/image" Target="../media/image17.png"/></Relationships>
</file>

<file path=ppt/slides/_rels/slide25.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αριθμού διαφάνειας 4"/>
          <p:cNvSpPr>
            <a:spLocks noGrp="1"/>
          </p:cNvSpPr>
          <p:nvPr>
            <p:ph type="sldNum" sz="quarter" idx="12"/>
          </p:nvPr>
        </p:nvSpPr>
        <p:spPr/>
        <p:txBody>
          <a:bodyPr/>
          <a:lstStyle/>
          <a:p>
            <a:r>
              <a:rPr lang="en-US" altLang="el-GR"/>
              <a:t>1-</a:t>
            </a:r>
            <a:fld id="{E20253F1-98B9-4234-B507-C0DF7863FB37}" type="slidenum">
              <a:rPr lang="el-GR" altLang="el-GR"/>
              <a:pPr/>
              <a:t>1</a:t>
            </a:fld>
            <a:endParaRPr lang="el-GR" altLang="el-GR"/>
          </a:p>
        </p:txBody>
      </p:sp>
      <p:sp>
        <p:nvSpPr>
          <p:cNvPr id="11266"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ΒΑΣΙΚΕΣ ΥΠΗΡΕΣΙΕΣ ΤΟΥ ΔΙΑΔΙΚΤΥΟΥ</a:t>
            </a:r>
          </a:p>
        </p:txBody>
      </p:sp>
      <p:sp>
        <p:nvSpPr>
          <p:cNvPr id="11270" name="Text Box 6"/>
          <p:cNvSpPr txBox="1">
            <a:spLocks noChangeArrowheads="1"/>
          </p:cNvSpPr>
          <p:nvPr/>
        </p:nvSpPr>
        <p:spPr bwMode="auto">
          <a:xfrm>
            <a:off x="1143000" y="1676400"/>
            <a:ext cx="3505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sz="2800" b="1">
                <a:solidFill>
                  <a:srgbClr val="FF3300"/>
                </a:solidFill>
                <a:effectLst>
                  <a:outerShdw blurRad="38100" dist="38100" dir="2700000" algn="tl">
                    <a:srgbClr val="C0C0C0"/>
                  </a:outerShdw>
                </a:effectLst>
              </a:rPr>
              <a:t>ΜΑΘΗΜΑ 1ο</a:t>
            </a:r>
          </a:p>
        </p:txBody>
      </p:sp>
      <p:sp>
        <p:nvSpPr>
          <p:cNvPr id="11271" name="Text Box 7"/>
          <p:cNvSpPr txBox="1">
            <a:spLocks noChangeArrowheads="1"/>
          </p:cNvSpPr>
          <p:nvPr/>
        </p:nvSpPr>
        <p:spPr bwMode="auto">
          <a:xfrm>
            <a:off x="914400" y="5791200"/>
            <a:ext cx="7239000" cy="957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l-GR" altLang="el-GR" sz="2800" b="1">
                <a:solidFill>
                  <a:srgbClr val="FF3300"/>
                </a:solidFill>
                <a:cs typeface="Times New Roman" panose="02020603050405020304" pitchFamily="18" charset="0"/>
              </a:rPr>
              <a:t>©</a:t>
            </a:r>
            <a:r>
              <a:rPr lang="el-GR" altLang="el-GR" sz="2800" b="1">
                <a:solidFill>
                  <a:srgbClr val="FF3300"/>
                </a:solidFill>
              </a:rPr>
              <a:t>  Βελώνης Γεώργιος - 1ο Τ.Ε.Ε. Κατερίνης</a:t>
            </a:r>
          </a:p>
          <a:p>
            <a:pPr algn="ctr">
              <a:spcBef>
                <a:spcPct val="20000"/>
              </a:spcBef>
            </a:pPr>
            <a:r>
              <a:rPr lang="el-GR" altLang="el-GR" b="1">
                <a:solidFill>
                  <a:srgbClr val="3366CC"/>
                </a:solidFill>
              </a:rPr>
              <a:t>Καθηγητής Πληροφορικής ΠΕ20</a:t>
            </a:r>
          </a:p>
        </p:txBody>
      </p:sp>
      <p:pic>
        <p:nvPicPr>
          <p:cNvPr id="11273" name="Picture 9" descr="C:\Τα έγγραφά μου\Οι εικόνες μου\Internet Cliparts\worlda.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0" y="2438400"/>
            <a:ext cx="3138488" cy="3276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Θέση υποσέλιδου 4"/>
          <p:cNvSpPr>
            <a:spLocks noGrp="1"/>
          </p:cNvSpPr>
          <p:nvPr>
            <p:ph type="ftr" sz="quarter" idx="11"/>
          </p:nvPr>
        </p:nvSpPr>
        <p:spPr/>
        <p:txBody>
          <a:bodyPr/>
          <a:lstStyle/>
          <a:p>
            <a:r>
              <a:rPr lang="el-GR" altLang="el-GR"/>
              <a:t>Βελώνης Γεώργιος</a:t>
            </a:r>
          </a:p>
        </p:txBody>
      </p:sp>
      <p:sp>
        <p:nvSpPr>
          <p:cNvPr id="9" name="Θέση αριθμού διαφάνειας 5"/>
          <p:cNvSpPr>
            <a:spLocks noGrp="1"/>
          </p:cNvSpPr>
          <p:nvPr>
            <p:ph type="sldNum" sz="quarter" idx="12"/>
          </p:nvPr>
        </p:nvSpPr>
        <p:spPr/>
        <p:txBody>
          <a:bodyPr/>
          <a:lstStyle/>
          <a:p>
            <a:r>
              <a:rPr lang="en-US" altLang="el-GR"/>
              <a:t>1-</a:t>
            </a:r>
            <a:fld id="{825E9B12-3967-4777-B038-A4C6C614B096}" type="slidenum">
              <a:rPr lang="el-GR" altLang="el-GR"/>
              <a:pPr/>
              <a:t>10</a:t>
            </a:fld>
            <a:endParaRPr lang="el-GR" altLang="el-GR"/>
          </a:p>
        </p:txBody>
      </p:sp>
      <p:sp>
        <p:nvSpPr>
          <p:cNvPr id="31746"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Καλωδιακή ή Ενσύρματη</a:t>
            </a:r>
          </a:p>
        </p:txBody>
      </p:sp>
      <p:sp>
        <p:nvSpPr>
          <p:cNvPr id="31747" name="Rectangle 3"/>
          <p:cNvSpPr>
            <a:spLocks noGrp="1" noChangeArrowheads="1"/>
          </p:cNvSpPr>
          <p:nvPr>
            <p:ph type="body" idx="1"/>
          </p:nvPr>
        </p:nvSpPr>
        <p:spPr>
          <a:xfrm>
            <a:off x="685800" y="2133600"/>
            <a:ext cx="4419600" cy="3276600"/>
          </a:xfrm>
        </p:spPr>
        <p:txBody>
          <a:bodyPr/>
          <a:lstStyle/>
          <a:p>
            <a:pPr>
              <a:buClr>
                <a:srgbClr val="0000CC"/>
              </a:buClr>
              <a:buFont typeface="Wingdings" panose="05000000000000000000" pitchFamily="2" charset="2"/>
              <a:buChar char="q"/>
            </a:pPr>
            <a:r>
              <a:rPr lang="el-GR" altLang="el-GR">
                <a:solidFill>
                  <a:srgbClr val="FF3300"/>
                </a:solidFill>
              </a:rPr>
              <a:t>Είναι η επικοινωνία που περιλαμβάνει όλων των ειδών τις εναέριες, επίγειες ή υπόγειες συνδέσεις αυτού του είδους.</a:t>
            </a:r>
          </a:p>
        </p:txBody>
      </p:sp>
      <p:grpSp>
        <p:nvGrpSpPr>
          <p:cNvPr id="31751" name="Group 7"/>
          <p:cNvGrpSpPr>
            <a:grpSpLocks/>
          </p:cNvGrpSpPr>
          <p:nvPr/>
        </p:nvGrpSpPr>
        <p:grpSpPr bwMode="auto">
          <a:xfrm>
            <a:off x="5715000" y="2057400"/>
            <a:ext cx="2381250" cy="4038600"/>
            <a:chOff x="3853" y="1248"/>
            <a:chExt cx="1247" cy="2495"/>
          </a:xfrm>
        </p:grpSpPr>
        <p:pic>
          <p:nvPicPr>
            <p:cNvPr id="31749" name="Picture 5" descr="C:\Τα έγγραφά μου\Οι εικόνες μου\pic material\hardware\10baseT.jpg"/>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3" y="1248"/>
              <a:ext cx="1247" cy="1247"/>
            </a:xfrm>
            <a:prstGeom prst="rect">
              <a:avLst/>
            </a:prstGeom>
            <a:noFill/>
            <a:extLst>
              <a:ext uri="{909E8E84-426E-40DD-AFC4-6F175D3DCCD1}">
                <a14:hiddenFill xmlns:a14="http://schemas.microsoft.com/office/drawing/2010/main">
                  <a:solidFill>
                    <a:srgbClr val="FFFFFF"/>
                  </a:solidFill>
                </a14:hiddenFill>
              </a:ext>
            </a:extLst>
          </p:spPr>
        </p:pic>
        <p:pic>
          <p:nvPicPr>
            <p:cNvPr id="31750" name="Picture 6" descr="C:\Τα έγγραφά μου\Οι εικόνες μου\pic material\hardware\C_RG58.jpg"/>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3" y="2496"/>
              <a:ext cx="1247" cy="1247"/>
            </a:xfrm>
            <a:prstGeom prst="rect">
              <a:avLst/>
            </a:prstGeom>
            <a:noFill/>
            <a:extLst>
              <a:ext uri="{909E8E84-426E-40DD-AFC4-6F175D3DCCD1}">
                <a14:hiddenFill xmlns:a14="http://schemas.microsoft.com/office/drawing/2010/main">
                  <a:solidFill>
                    <a:srgbClr val="FFFFFF"/>
                  </a:solidFill>
                </a14:hiddenFill>
              </a:ext>
            </a:extLst>
          </p:spPr>
        </p:pic>
      </p:grpSp>
    </p:spTree>
  </p:cSld>
  <p:clrMapOvr>
    <a:masterClrMapping/>
  </p:clrMapOvr>
  <p:transition>
    <p:split orient="vert"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υποσέλιδου 4"/>
          <p:cNvSpPr>
            <a:spLocks noGrp="1"/>
          </p:cNvSpPr>
          <p:nvPr>
            <p:ph type="ftr" sz="quarter" idx="11"/>
          </p:nvPr>
        </p:nvSpPr>
        <p:spPr/>
        <p:txBody>
          <a:bodyPr/>
          <a:lstStyle/>
          <a:p>
            <a:r>
              <a:rPr lang="el-GR" altLang="el-GR"/>
              <a:t>Βελώνης Γεώργιος</a:t>
            </a:r>
          </a:p>
        </p:txBody>
      </p:sp>
      <p:sp>
        <p:nvSpPr>
          <p:cNvPr id="8" name="Θέση αριθμού διαφάνειας 5"/>
          <p:cNvSpPr>
            <a:spLocks noGrp="1"/>
          </p:cNvSpPr>
          <p:nvPr>
            <p:ph type="sldNum" sz="quarter" idx="12"/>
          </p:nvPr>
        </p:nvSpPr>
        <p:spPr/>
        <p:txBody>
          <a:bodyPr/>
          <a:lstStyle/>
          <a:p>
            <a:r>
              <a:rPr lang="en-US" altLang="el-GR"/>
              <a:t>1-</a:t>
            </a:r>
            <a:fld id="{680D367B-65AC-47BA-81F0-314E64D25491}" type="slidenum">
              <a:rPr lang="el-GR" altLang="el-GR"/>
              <a:pPr/>
              <a:t>11</a:t>
            </a:fld>
            <a:endParaRPr lang="el-GR" altLang="el-GR"/>
          </a:p>
        </p:txBody>
      </p:sp>
      <p:sp>
        <p:nvSpPr>
          <p:cNvPr id="34818" name="Rectangle 2050" descr="Large confetti"/>
          <p:cNvSpPr>
            <a:spLocks noGrp="1" noChangeArrowheads="1"/>
          </p:cNvSpPr>
          <p:nvPr>
            <p:ph type="title"/>
          </p:nvPr>
        </p:nvSpPr>
        <p:spPr>
          <a:xfrm>
            <a:off x="1093788" y="284163"/>
            <a:ext cx="4545012" cy="1143000"/>
          </a:xfrm>
        </p:spPr>
        <p:txBody>
          <a:bodyPr/>
          <a:lstStyle/>
          <a:p>
            <a:r>
              <a:rPr lang="el-GR" altLang="el-GR" b="1">
                <a:effectLst>
                  <a:outerShdw blurRad="38100" dist="38100" dir="2700000" algn="tl">
                    <a:srgbClr val="C0C0C0"/>
                  </a:outerShdw>
                </a:effectLst>
              </a:rPr>
              <a:t>Ασύρματη</a:t>
            </a:r>
          </a:p>
        </p:txBody>
      </p:sp>
      <p:sp>
        <p:nvSpPr>
          <p:cNvPr id="34819" name="Rectangle 2051"/>
          <p:cNvSpPr>
            <a:spLocks noGrp="1" noChangeArrowheads="1"/>
          </p:cNvSpPr>
          <p:nvPr>
            <p:ph type="body" idx="1"/>
          </p:nvPr>
        </p:nvSpPr>
        <p:spPr>
          <a:xfrm>
            <a:off x="228600" y="1828800"/>
            <a:ext cx="5257800" cy="4572000"/>
          </a:xfrm>
        </p:spPr>
        <p:txBody>
          <a:bodyPr/>
          <a:lstStyle/>
          <a:p>
            <a:pPr>
              <a:lnSpc>
                <a:spcPct val="90000"/>
              </a:lnSpc>
              <a:buClr>
                <a:srgbClr val="0000CC"/>
              </a:buClr>
              <a:buFont typeface="Wingdings" panose="05000000000000000000" pitchFamily="2" charset="2"/>
              <a:buChar char="q"/>
            </a:pPr>
            <a:r>
              <a:rPr lang="el-GR" altLang="el-GR">
                <a:solidFill>
                  <a:srgbClr val="FF3300"/>
                </a:solidFill>
              </a:rPr>
              <a:t>Είναι η επικοινωνία στην οποία τα μέσο μετάδοσης είναι η γήινη ατμόσφαιρα ή το διάστημα. Η πληροφορία μεταφέρεται μέσω ηλεκτρομαγνητικών κυμάτων με συχνότητα που εξαρτάται από το ρυθμό μετάδοσης που επιδιώκεται να έχει το δίκτυο.</a:t>
            </a:r>
          </a:p>
        </p:txBody>
      </p:sp>
      <p:pic>
        <p:nvPicPr>
          <p:cNvPr id="34820" name="Picture 2052" descr="C:\Τα έγγραφά μου\Οι εικόνες μου\Internet Cliparts\dvb_diagram.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5334000" y="2006600"/>
            <a:ext cx="3632200" cy="2565400"/>
          </a:xfrm>
          <a:prstGeom prst="rect">
            <a:avLst/>
          </a:prstGeom>
          <a:noFill/>
          <a:extLst>
            <a:ext uri="{909E8E84-426E-40DD-AFC4-6F175D3DCCD1}">
              <a14:hiddenFill xmlns:a14="http://schemas.microsoft.com/office/drawing/2010/main">
                <a:solidFill>
                  <a:srgbClr val="FFFFFF"/>
                </a:solidFill>
              </a14:hiddenFill>
            </a:ext>
          </a:extLst>
        </p:spPr>
      </p:pic>
      <p:pic>
        <p:nvPicPr>
          <p:cNvPr id="34821" name="Picture 2053" descr="C:\Τα έγγραφά μου\Οι εικόνες μου\networks-internet\962733107_Wireless-LA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4572000"/>
            <a:ext cx="3657600" cy="1854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1026"/>
          <p:cNvSpPr>
            <a:spLocks noGrp="1" noChangeArrowheads="1"/>
          </p:cNvSpPr>
          <p:nvPr>
            <p:ph type="ctrTitle"/>
          </p:nvPr>
        </p:nvSpPr>
        <p:spPr>
          <a:noFill/>
          <a:extLst>
            <a:ext uri="{909E8E84-426E-40DD-AFC4-6F175D3DCCD1}">
              <a14:hiddenFill xmlns:a14="http://schemas.microsoft.com/office/drawing/2010/main">
                <a:noFill/>
              </a14:hiddenFill>
            </a:ext>
          </a:extLst>
        </p:spPr>
        <p:txBody>
          <a:bodyPr/>
          <a:lstStyle/>
          <a:p>
            <a:r>
              <a:rPr lang="el-GR" altLang="el-GR" b="1">
                <a:solidFill>
                  <a:srgbClr val="0000CC"/>
                </a:solidFill>
                <a:effectLst>
                  <a:outerShdw blurRad="38100" dist="38100" dir="2700000" algn="tl">
                    <a:srgbClr val="C0C0C0"/>
                  </a:outerShdw>
                </a:effectLst>
              </a:rPr>
              <a:t>Είδος Σύνδεσης</a:t>
            </a:r>
          </a:p>
        </p:txBody>
      </p:sp>
      <p:sp>
        <p:nvSpPr>
          <p:cNvPr id="35843" name="Rectangle 1027"/>
          <p:cNvSpPr>
            <a:spLocks noGrp="1" noChangeArrowheads="1"/>
          </p:cNvSpPr>
          <p:nvPr>
            <p:ph type="subTitle" idx="1"/>
          </p:nvPr>
        </p:nvSpPr>
        <p:spPr bwMode="auto">
          <a:xfrm>
            <a:off x="1676400" y="4038600"/>
            <a:ext cx="6019800" cy="1371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indent="0">
              <a:buClr>
                <a:srgbClr val="FF3300"/>
              </a:buClr>
              <a:buFont typeface="Wingdings" panose="05000000000000000000" pitchFamily="2" charset="2"/>
              <a:buChar char="v"/>
            </a:pPr>
            <a:r>
              <a:rPr lang="el-GR" altLang="el-GR">
                <a:solidFill>
                  <a:srgbClr val="0000CC"/>
                </a:solidFill>
              </a:rPr>
              <a:t> Σύνδεση σημείου με σημείο.</a:t>
            </a:r>
          </a:p>
          <a:p>
            <a:pPr marL="0" indent="0">
              <a:buClr>
                <a:srgbClr val="FF3300"/>
              </a:buClr>
              <a:buFont typeface="Wingdings" panose="05000000000000000000" pitchFamily="2" charset="2"/>
              <a:buChar char="v"/>
            </a:pPr>
            <a:r>
              <a:rPr lang="el-GR" altLang="el-GR">
                <a:solidFill>
                  <a:srgbClr val="0000CC"/>
                </a:solidFill>
              </a:rPr>
              <a:t> Σημείου με πολλαπλά σημεία</a:t>
            </a:r>
            <a:r>
              <a:rPr lang="en-US" altLang="el-GR">
                <a:solidFill>
                  <a:srgbClr val="0000CC"/>
                </a:solidFill>
              </a:rPr>
              <a:t>.</a:t>
            </a:r>
            <a:endParaRPr lang="el-GR" altLang="el-GR">
              <a:solidFill>
                <a:srgbClr val="0000CC"/>
              </a:solidFill>
            </a:endParaRPr>
          </a:p>
        </p:txBody>
      </p:sp>
    </p:spTree>
  </p:cSld>
  <p:clrMapOvr>
    <a:masterClrMapping/>
  </p:clrMapOvr>
  <p:transition>
    <p:split orient="vert"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Θέση υποσέλιδου 4"/>
          <p:cNvSpPr>
            <a:spLocks noGrp="1"/>
          </p:cNvSpPr>
          <p:nvPr>
            <p:ph type="ftr" sz="quarter" idx="11"/>
          </p:nvPr>
        </p:nvSpPr>
        <p:spPr/>
        <p:txBody>
          <a:bodyPr/>
          <a:lstStyle/>
          <a:p>
            <a:r>
              <a:rPr lang="el-GR" altLang="el-GR"/>
              <a:t>Βελώνης Γεώργιος</a:t>
            </a:r>
          </a:p>
        </p:txBody>
      </p:sp>
      <p:sp>
        <p:nvSpPr>
          <p:cNvPr id="10" name="Θέση αριθμού διαφάνειας 5"/>
          <p:cNvSpPr>
            <a:spLocks noGrp="1"/>
          </p:cNvSpPr>
          <p:nvPr>
            <p:ph type="sldNum" sz="quarter" idx="12"/>
          </p:nvPr>
        </p:nvSpPr>
        <p:spPr/>
        <p:txBody>
          <a:bodyPr/>
          <a:lstStyle/>
          <a:p>
            <a:r>
              <a:rPr lang="en-US" altLang="el-GR"/>
              <a:t>1-</a:t>
            </a:r>
            <a:fld id="{E0170CC4-80E1-4AFB-8F0A-2BAD3C5C585A}" type="slidenum">
              <a:rPr lang="el-GR" altLang="el-GR"/>
              <a:pPr/>
              <a:t>13</a:t>
            </a:fld>
            <a:endParaRPr lang="el-GR" altLang="el-GR"/>
          </a:p>
        </p:txBody>
      </p:sp>
      <p:sp>
        <p:nvSpPr>
          <p:cNvPr id="36866" name="Rectangle 1026"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Σύνδεση Σημείου με Σημείο</a:t>
            </a:r>
            <a:br>
              <a:rPr lang="el-GR" altLang="el-GR" b="1">
                <a:effectLst>
                  <a:outerShdw blurRad="38100" dist="38100" dir="2700000" algn="tl">
                    <a:srgbClr val="C0C0C0"/>
                  </a:outerShdw>
                </a:effectLst>
              </a:rPr>
            </a:br>
            <a:r>
              <a:rPr lang="en-US" altLang="el-GR" b="1">
                <a:effectLst>
                  <a:outerShdw blurRad="38100" dist="38100" dir="2700000" algn="tl">
                    <a:srgbClr val="C0C0C0"/>
                  </a:outerShdw>
                </a:effectLst>
              </a:rPr>
              <a:t>Point-to-Point Connection)</a:t>
            </a:r>
            <a:endParaRPr lang="el-GR" altLang="el-GR" b="1">
              <a:effectLst>
                <a:outerShdw blurRad="38100" dist="38100" dir="2700000" algn="tl">
                  <a:srgbClr val="C0C0C0"/>
                </a:outerShdw>
              </a:effectLst>
            </a:endParaRPr>
          </a:p>
        </p:txBody>
      </p:sp>
      <p:sp>
        <p:nvSpPr>
          <p:cNvPr id="36867" name="Rectangle 1027"/>
          <p:cNvSpPr>
            <a:spLocks noGrp="1" noChangeArrowheads="1"/>
          </p:cNvSpPr>
          <p:nvPr>
            <p:ph type="body" idx="1"/>
          </p:nvPr>
        </p:nvSpPr>
        <p:spPr>
          <a:xfrm>
            <a:off x="304800" y="1905000"/>
            <a:ext cx="8534400" cy="2819400"/>
          </a:xfrm>
        </p:spPr>
        <p:txBody>
          <a:bodyPr/>
          <a:lstStyle/>
          <a:p>
            <a:pPr algn="just">
              <a:buClr>
                <a:srgbClr val="0000CC"/>
              </a:buClr>
              <a:buFont typeface="Wingdings" panose="05000000000000000000" pitchFamily="2" charset="2"/>
              <a:buChar char="q"/>
            </a:pPr>
            <a:r>
              <a:rPr lang="el-GR" altLang="el-GR">
                <a:solidFill>
                  <a:srgbClr val="FF3300"/>
                </a:solidFill>
              </a:rPr>
              <a:t>Συνδέει μόνο δύο κόμβους τη φορά. Δύο κόμβοι μπορούν να επικοινωνούν συνδεόμενοι δια μέσου άλλων κόμβων τμηματικά. Οι σύνδεσμοι που ικανοποιούν αυτού του είδους τις συνδέσεις λέγονται σύνδεσμοι </a:t>
            </a:r>
            <a:r>
              <a:rPr lang="el-GR" altLang="el-GR" b="1">
                <a:solidFill>
                  <a:srgbClr val="FF3300"/>
                </a:solidFill>
              </a:rPr>
              <a:t>σημείου με σημείο</a:t>
            </a:r>
            <a:r>
              <a:rPr lang="el-GR" altLang="el-GR">
                <a:solidFill>
                  <a:srgbClr val="FF3300"/>
                </a:solidFill>
              </a:rPr>
              <a:t>.</a:t>
            </a:r>
          </a:p>
        </p:txBody>
      </p:sp>
      <p:grpSp>
        <p:nvGrpSpPr>
          <p:cNvPr id="36871" name="Group 1031"/>
          <p:cNvGrpSpPr>
            <a:grpSpLocks/>
          </p:cNvGrpSpPr>
          <p:nvPr/>
        </p:nvGrpSpPr>
        <p:grpSpPr bwMode="auto">
          <a:xfrm>
            <a:off x="1828800" y="4953000"/>
            <a:ext cx="5510213" cy="838200"/>
            <a:chOff x="1152" y="3120"/>
            <a:chExt cx="3471" cy="528"/>
          </a:xfrm>
        </p:grpSpPr>
        <p:pic>
          <p:nvPicPr>
            <p:cNvPr id="36868" name="Picture 1028"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 y="3120"/>
              <a:ext cx="495" cy="528"/>
            </a:xfrm>
            <a:prstGeom prst="rect">
              <a:avLst/>
            </a:prstGeom>
            <a:noFill/>
            <a:extLst>
              <a:ext uri="{909E8E84-426E-40DD-AFC4-6F175D3DCCD1}">
                <a14:hiddenFill xmlns:a14="http://schemas.microsoft.com/office/drawing/2010/main">
                  <a:solidFill>
                    <a:srgbClr val="FFFFFF"/>
                  </a:solidFill>
                </a14:hiddenFill>
              </a:ext>
            </a:extLst>
          </p:spPr>
        </p:pic>
        <p:pic>
          <p:nvPicPr>
            <p:cNvPr id="36869" name="Picture 1029"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28" y="3120"/>
              <a:ext cx="495" cy="528"/>
            </a:xfrm>
            <a:prstGeom prst="rect">
              <a:avLst/>
            </a:prstGeom>
            <a:noFill/>
            <a:extLst>
              <a:ext uri="{909E8E84-426E-40DD-AFC4-6F175D3DCCD1}">
                <a14:hiddenFill xmlns:a14="http://schemas.microsoft.com/office/drawing/2010/main">
                  <a:solidFill>
                    <a:srgbClr val="FFFFFF"/>
                  </a:solidFill>
                </a14:hiddenFill>
              </a:ext>
            </a:extLst>
          </p:spPr>
        </p:pic>
        <p:sp>
          <p:nvSpPr>
            <p:cNvPr id="36870" name="Line 1030"/>
            <p:cNvSpPr>
              <a:spLocks noChangeShapeType="1"/>
            </p:cNvSpPr>
            <p:nvPr/>
          </p:nvSpPr>
          <p:spPr bwMode="auto">
            <a:xfrm>
              <a:off x="1632" y="3360"/>
              <a:ext cx="2544"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grpSp>
    </p:spTree>
  </p:cSld>
  <p:clrMapOvr>
    <a:masterClrMapping/>
  </p:clrMapOvr>
  <p:transition>
    <p:split orient="vert"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Θέση υποσέλιδου 4"/>
          <p:cNvSpPr>
            <a:spLocks noGrp="1"/>
          </p:cNvSpPr>
          <p:nvPr>
            <p:ph type="ftr" sz="quarter" idx="11"/>
          </p:nvPr>
        </p:nvSpPr>
        <p:spPr/>
        <p:txBody>
          <a:bodyPr/>
          <a:lstStyle/>
          <a:p>
            <a:r>
              <a:rPr lang="el-GR" altLang="el-GR"/>
              <a:t>Βελώνης Γεώργιος</a:t>
            </a:r>
          </a:p>
        </p:txBody>
      </p:sp>
      <p:sp>
        <p:nvSpPr>
          <p:cNvPr id="17" name="Θέση αριθμού διαφάνειας 5"/>
          <p:cNvSpPr>
            <a:spLocks noGrp="1"/>
          </p:cNvSpPr>
          <p:nvPr>
            <p:ph type="sldNum" sz="quarter" idx="12"/>
          </p:nvPr>
        </p:nvSpPr>
        <p:spPr/>
        <p:txBody>
          <a:bodyPr/>
          <a:lstStyle/>
          <a:p>
            <a:r>
              <a:rPr lang="en-US" altLang="el-GR"/>
              <a:t>1-</a:t>
            </a:r>
            <a:fld id="{13C545E9-7111-461C-BA9A-E293B9DA6F77}" type="slidenum">
              <a:rPr lang="el-GR" altLang="el-GR"/>
              <a:pPr/>
              <a:t>14</a:t>
            </a:fld>
            <a:endParaRPr lang="el-GR" altLang="el-GR"/>
          </a:p>
        </p:txBody>
      </p:sp>
      <p:sp>
        <p:nvSpPr>
          <p:cNvPr id="37890"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Σημείου με Πολλαπλά Σημεία</a:t>
            </a:r>
            <a:br>
              <a:rPr lang="el-GR" altLang="el-GR" b="1">
                <a:effectLst>
                  <a:outerShdw blurRad="38100" dist="38100" dir="2700000" algn="tl">
                    <a:srgbClr val="C0C0C0"/>
                  </a:outerShdw>
                </a:effectLst>
              </a:rPr>
            </a:br>
            <a:r>
              <a:rPr lang="en-US" altLang="el-GR" sz="4200" b="1">
                <a:effectLst>
                  <a:outerShdw blurRad="38100" dist="38100" dir="2700000" algn="tl">
                    <a:srgbClr val="C0C0C0"/>
                  </a:outerShdw>
                </a:effectLst>
              </a:rPr>
              <a:t>(Point-to-Multipoint Connection)</a:t>
            </a:r>
            <a:endParaRPr lang="el-GR" altLang="el-GR" sz="4200" b="1">
              <a:effectLst>
                <a:outerShdw blurRad="38100" dist="38100" dir="2700000" algn="tl">
                  <a:srgbClr val="C0C0C0"/>
                </a:outerShdw>
              </a:effectLst>
            </a:endParaRPr>
          </a:p>
        </p:txBody>
      </p:sp>
      <p:sp>
        <p:nvSpPr>
          <p:cNvPr id="37891" name="Rectangle 3"/>
          <p:cNvSpPr>
            <a:spLocks noGrp="1" noChangeArrowheads="1"/>
          </p:cNvSpPr>
          <p:nvPr>
            <p:ph type="body" idx="1"/>
          </p:nvPr>
        </p:nvSpPr>
        <p:spPr>
          <a:xfrm>
            <a:off x="228600" y="1905000"/>
            <a:ext cx="8686800" cy="3048000"/>
          </a:xfrm>
        </p:spPr>
        <p:txBody>
          <a:bodyPr/>
          <a:lstStyle/>
          <a:p>
            <a:pPr algn="just">
              <a:buClr>
                <a:srgbClr val="0000CC"/>
              </a:buClr>
              <a:buFont typeface="Wingdings" panose="05000000000000000000" pitchFamily="2" charset="2"/>
              <a:buChar char="q"/>
            </a:pPr>
            <a:r>
              <a:rPr lang="el-GR" altLang="el-GR" sz="2800">
                <a:solidFill>
                  <a:srgbClr val="FF3300"/>
                </a:solidFill>
              </a:rPr>
              <a:t>Συνδέει δύο ή και περισσότερους κόμβους ταυτόχρονα. Αποτέλεσμα αυτής της σύνδεσης είναι κάθε μήνυμα που αποστέλλεται από έναν κόμβο να παραλαμβάνεται από όλους ανεξαιρέτως τους κόμβους που βρίσκονται πάνω στο δίκτυο. Οι αντίστοιχοι σύνδεσμοι ονομάζονται </a:t>
            </a:r>
            <a:r>
              <a:rPr lang="el-GR" altLang="el-GR" sz="2800" b="1">
                <a:solidFill>
                  <a:srgbClr val="FF3300"/>
                </a:solidFill>
              </a:rPr>
              <a:t>σύνδεσμοι πολλαπλής πρόσβασης</a:t>
            </a:r>
            <a:r>
              <a:rPr lang="el-GR" altLang="el-GR" sz="2800">
                <a:solidFill>
                  <a:srgbClr val="FF3300"/>
                </a:solidFill>
              </a:rPr>
              <a:t> </a:t>
            </a:r>
            <a:r>
              <a:rPr lang="en-US" altLang="el-GR" sz="2800">
                <a:solidFill>
                  <a:srgbClr val="FF3300"/>
                </a:solidFill>
              </a:rPr>
              <a:t>(multiple access).</a:t>
            </a:r>
            <a:endParaRPr lang="el-GR" altLang="el-GR" sz="2800">
              <a:solidFill>
                <a:srgbClr val="FF3300"/>
              </a:solidFill>
            </a:endParaRPr>
          </a:p>
        </p:txBody>
      </p:sp>
      <p:grpSp>
        <p:nvGrpSpPr>
          <p:cNvPr id="37903" name="Group 15"/>
          <p:cNvGrpSpPr>
            <a:grpSpLocks/>
          </p:cNvGrpSpPr>
          <p:nvPr/>
        </p:nvGrpSpPr>
        <p:grpSpPr bwMode="auto">
          <a:xfrm>
            <a:off x="1219200" y="4800600"/>
            <a:ext cx="6934200" cy="1295400"/>
            <a:chOff x="768" y="3024"/>
            <a:chExt cx="4368" cy="816"/>
          </a:xfrm>
        </p:grpSpPr>
        <p:pic>
          <p:nvPicPr>
            <p:cNvPr id="37893" name="Picture 5"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8" y="3024"/>
              <a:ext cx="495" cy="528"/>
            </a:xfrm>
            <a:prstGeom prst="rect">
              <a:avLst/>
            </a:prstGeom>
            <a:noFill/>
            <a:extLst>
              <a:ext uri="{909E8E84-426E-40DD-AFC4-6F175D3DCCD1}">
                <a14:hiddenFill xmlns:a14="http://schemas.microsoft.com/office/drawing/2010/main">
                  <a:solidFill>
                    <a:srgbClr val="FFFFFF"/>
                  </a:solidFill>
                </a14:hiddenFill>
              </a:ext>
            </a:extLst>
          </p:spPr>
        </p:pic>
        <p:pic>
          <p:nvPicPr>
            <p:cNvPr id="37894" name="Picture 6"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65" y="3024"/>
              <a:ext cx="495" cy="528"/>
            </a:xfrm>
            <a:prstGeom prst="rect">
              <a:avLst/>
            </a:prstGeom>
            <a:noFill/>
            <a:extLst>
              <a:ext uri="{909E8E84-426E-40DD-AFC4-6F175D3DCCD1}">
                <a14:hiddenFill xmlns:a14="http://schemas.microsoft.com/office/drawing/2010/main">
                  <a:solidFill>
                    <a:srgbClr val="FFFFFF"/>
                  </a:solidFill>
                </a14:hiddenFill>
              </a:ext>
            </a:extLst>
          </p:spPr>
        </p:pic>
        <p:pic>
          <p:nvPicPr>
            <p:cNvPr id="37895" name="Picture 7"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29" y="3024"/>
              <a:ext cx="495" cy="528"/>
            </a:xfrm>
            <a:prstGeom prst="rect">
              <a:avLst/>
            </a:prstGeom>
            <a:noFill/>
            <a:extLst>
              <a:ext uri="{909E8E84-426E-40DD-AFC4-6F175D3DCCD1}">
                <a14:hiddenFill xmlns:a14="http://schemas.microsoft.com/office/drawing/2010/main">
                  <a:solidFill>
                    <a:srgbClr val="FFFFFF"/>
                  </a:solidFill>
                </a14:hiddenFill>
              </a:ext>
            </a:extLst>
          </p:spPr>
        </p:pic>
        <p:pic>
          <p:nvPicPr>
            <p:cNvPr id="37896" name="Picture 8"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0" y="3024"/>
              <a:ext cx="495" cy="528"/>
            </a:xfrm>
            <a:prstGeom prst="rect">
              <a:avLst/>
            </a:prstGeom>
            <a:noFill/>
            <a:extLst>
              <a:ext uri="{909E8E84-426E-40DD-AFC4-6F175D3DCCD1}">
                <a14:hiddenFill xmlns:a14="http://schemas.microsoft.com/office/drawing/2010/main">
                  <a:solidFill>
                    <a:srgbClr val="FFFFFF"/>
                  </a:solidFill>
                </a14:hiddenFill>
              </a:ext>
            </a:extLst>
          </p:spPr>
        </p:pic>
        <p:sp>
          <p:nvSpPr>
            <p:cNvPr id="37897" name="Line 9"/>
            <p:cNvSpPr>
              <a:spLocks noChangeShapeType="1"/>
            </p:cNvSpPr>
            <p:nvPr/>
          </p:nvSpPr>
          <p:spPr bwMode="auto">
            <a:xfrm>
              <a:off x="768" y="3840"/>
              <a:ext cx="4368" cy="0"/>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37898" name="Line 10"/>
            <p:cNvSpPr>
              <a:spLocks noChangeShapeType="1"/>
            </p:cNvSpPr>
            <p:nvPr/>
          </p:nvSpPr>
          <p:spPr bwMode="auto">
            <a:xfrm>
              <a:off x="1008" y="3504"/>
              <a:ext cx="0" cy="336"/>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37899" name="Line 11"/>
            <p:cNvSpPr>
              <a:spLocks noChangeShapeType="1"/>
            </p:cNvSpPr>
            <p:nvPr/>
          </p:nvSpPr>
          <p:spPr bwMode="auto">
            <a:xfrm>
              <a:off x="1920" y="3504"/>
              <a:ext cx="0" cy="336"/>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37900" name="Line 12"/>
            <p:cNvSpPr>
              <a:spLocks noChangeShapeType="1"/>
            </p:cNvSpPr>
            <p:nvPr/>
          </p:nvSpPr>
          <p:spPr bwMode="auto">
            <a:xfrm>
              <a:off x="2784" y="3504"/>
              <a:ext cx="0" cy="336"/>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37901" name="Line 13"/>
            <p:cNvSpPr>
              <a:spLocks noChangeShapeType="1"/>
            </p:cNvSpPr>
            <p:nvPr/>
          </p:nvSpPr>
          <p:spPr bwMode="auto">
            <a:xfrm>
              <a:off x="4800" y="3504"/>
              <a:ext cx="0" cy="336"/>
            </a:xfrm>
            <a:prstGeom prst="line">
              <a:avLst/>
            </a:prstGeom>
            <a:noFill/>
            <a:ln w="25400">
              <a:solidFill>
                <a:srgbClr val="FF00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37902" name="Line 14"/>
            <p:cNvSpPr>
              <a:spLocks noChangeShapeType="1"/>
            </p:cNvSpPr>
            <p:nvPr/>
          </p:nvSpPr>
          <p:spPr bwMode="auto">
            <a:xfrm>
              <a:off x="3504" y="3264"/>
              <a:ext cx="432" cy="0"/>
            </a:xfrm>
            <a:prstGeom prst="line">
              <a:avLst/>
            </a:prstGeom>
            <a:noFill/>
            <a:ln w="63500">
              <a:solidFill>
                <a:srgbClr val="FF0000"/>
              </a:solidFill>
              <a:prstDash val="sysDot"/>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grpSp>
    </p:spTree>
  </p:cSld>
  <p:clrMapOvr>
    <a:masterClrMapping/>
  </p:clrMapOvr>
  <p:transition>
    <p:split orient="vert" dir="in"/>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p:nvPr>
        </p:nvSpPr>
        <p:spPr>
          <a:xfrm>
            <a:off x="1474788" y="1727200"/>
            <a:ext cx="6297612" cy="1473200"/>
          </a:xfrm>
          <a:gradFill rotWithShape="0">
            <a:gsLst>
              <a:gs pos="0">
                <a:schemeClr val="bg1"/>
              </a:gs>
              <a:gs pos="50000">
                <a:schemeClr val="hlink"/>
              </a:gs>
              <a:gs pos="100000">
                <a:schemeClr val="bg1"/>
              </a:gs>
            </a:gsLst>
            <a:lin ang="5400000" scaled="1"/>
          </a:gradFill>
        </p:spPr>
        <p:txBody>
          <a:bodyPr/>
          <a:lstStyle/>
          <a:p>
            <a:pPr>
              <a:lnSpc>
                <a:spcPct val="65000"/>
              </a:lnSpc>
            </a:pPr>
            <a:r>
              <a:rPr lang="el-GR" altLang="el-GR" sz="5400" b="1">
                <a:solidFill>
                  <a:srgbClr val="0000CC"/>
                </a:solidFill>
                <a:effectLst>
                  <a:outerShdw blurRad="38100" dist="38100" dir="2700000" algn="tl">
                    <a:srgbClr val="000000"/>
                  </a:outerShdw>
                </a:effectLst>
              </a:rPr>
              <a:t>Ιεραρχία</a:t>
            </a:r>
            <a:br>
              <a:rPr lang="el-GR" altLang="el-GR" sz="5400" b="1">
                <a:solidFill>
                  <a:srgbClr val="0000CC"/>
                </a:solidFill>
                <a:effectLst>
                  <a:outerShdw blurRad="38100" dist="38100" dir="2700000" algn="tl">
                    <a:srgbClr val="000000"/>
                  </a:outerShdw>
                </a:effectLst>
              </a:rPr>
            </a:br>
            <a:r>
              <a:rPr lang="el-GR" altLang="el-GR" sz="5400" b="1">
                <a:solidFill>
                  <a:srgbClr val="0000CC"/>
                </a:solidFill>
                <a:effectLst>
                  <a:outerShdw blurRad="38100" dist="38100" dir="2700000" algn="tl">
                    <a:srgbClr val="000000"/>
                  </a:outerShdw>
                </a:effectLst>
              </a:rPr>
              <a:t>Δικτύων</a:t>
            </a:r>
            <a:r>
              <a:rPr lang="en-US" altLang="el-GR" sz="5400" b="1">
                <a:solidFill>
                  <a:srgbClr val="3366CC"/>
                </a:solidFill>
                <a:effectLst>
                  <a:outerShdw blurRad="38100" dist="38100" dir="2700000" algn="tl">
                    <a:srgbClr val="000000"/>
                  </a:outerShdw>
                </a:effectLst>
              </a:rPr>
              <a:t/>
            </a:r>
            <a:br>
              <a:rPr lang="en-US" altLang="el-GR" sz="5400" b="1">
                <a:solidFill>
                  <a:srgbClr val="3366CC"/>
                </a:solidFill>
                <a:effectLst>
                  <a:outerShdw blurRad="38100" dist="38100" dir="2700000" algn="tl">
                    <a:srgbClr val="000000"/>
                  </a:outerShdw>
                </a:effectLst>
              </a:rPr>
            </a:br>
            <a:r>
              <a:rPr lang="en-US" altLang="el-GR" sz="5400" b="1">
                <a:solidFill>
                  <a:srgbClr val="3366CC"/>
                </a:solidFill>
                <a:effectLst>
                  <a:outerShdw blurRad="38100" dist="38100" dir="2700000" algn="tl">
                    <a:srgbClr val="000000"/>
                  </a:outerShdw>
                </a:effectLst>
              </a:rPr>
              <a:t> </a:t>
            </a:r>
            <a:r>
              <a:rPr lang="en-US" altLang="el-GR" sz="2400">
                <a:solidFill>
                  <a:srgbClr val="FF3300"/>
                </a:solidFill>
              </a:rPr>
              <a:t>(</a:t>
            </a:r>
            <a:r>
              <a:rPr lang="el-GR" altLang="el-GR" sz="2400">
                <a:solidFill>
                  <a:srgbClr val="FF3300"/>
                </a:solidFill>
              </a:rPr>
              <a:t>ανάλογα με το </a:t>
            </a:r>
            <a:r>
              <a:rPr lang="el-GR" altLang="el-GR" sz="2400" b="1">
                <a:solidFill>
                  <a:srgbClr val="FF3300"/>
                </a:solidFill>
              </a:rPr>
              <a:t>εύρος περιοχής</a:t>
            </a:r>
            <a:r>
              <a:rPr lang="el-GR" altLang="el-GR" sz="2400">
                <a:solidFill>
                  <a:srgbClr val="FF3300"/>
                </a:solidFill>
              </a:rPr>
              <a:t> </a:t>
            </a:r>
            <a:r>
              <a:rPr lang="en-US" altLang="el-GR" sz="2400">
                <a:solidFill>
                  <a:srgbClr val="FF3300"/>
                </a:solidFill>
              </a:rPr>
              <a:t>)</a:t>
            </a:r>
            <a:endParaRPr lang="el-GR" altLang="el-GR" sz="2400">
              <a:solidFill>
                <a:srgbClr val="FF3300"/>
              </a:solidFill>
            </a:endParaRPr>
          </a:p>
        </p:txBody>
      </p:sp>
      <p:sp>
        <p:nvSpPr>
          <p:cNvPr id="23555" name="Rectangle 3"/>
          <p:cNvSpPr>
            <a:spLocks noChangeArrowheads="1"/>
          </p:cNvSpPr>
          <p:nvPr/>
        </p:nvSpPr>
        <p:spPr bwMode="auto">
          <a:xfrm>
            <a:off x="990600" y="3810000"/>
            <a:ext cx="7772400" cy="1828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Clr>
                <a:srgbClr val="FF3300"/>
              </a:buClr>
              <a:buSzPct val="85000"/>
              <a:buFont typeface="Wingdings" panose="05000000000000000000" pitchFamily="2" charset="2"/>
              <a:buChar char="v"/>
            </a:pPr>
            <a:r>
              <a:rPr lang="el-GR" altLang="el-GR" sz="3200">
                <a:solidFill>
                  <a:srgbClr val="0000CC"/>
                </a:solidFill>
              </a:rPr>
              <a:t> Τοπικά Δίκτυα (</a:t>
            </a:r>
            <a:r>
              <a:rPr lang="en-US" altLang="el-GR" sz="3200">
                <a:solidFill>
                  <a:srgbClr val="0000CC"/>
                </a:solidFill>
              </a:rPr>
              <a:t>LAN)</a:t>
            </a:r>
          </a:p>
          <a:p>
            <a:pPr>
              <a:spcBef>
                <a:spcPct val="20000"/>
              </a:spcBef>
              <a:buClr>
                <a:srgbClr val="FF3300"/>
              </a:buClr>
              <a:buSzPct val="85000"/>
              <a:buFont typeface="Wingdings" panose="05000000000000000000" pitchFamily="2" charset="2"/>
              <a:buChar char="v"/>
            </a:pPr>
            <a:r>
              <a:rPr lang="en-US" altLang="el-GR" sz="3200">
                <a:solidFill>
                  <a:srgbClr val="0000CC"/>
                </a:solidFill>
              </a:rPr>
              <a:t> </a:t>
            </a:r>
            <a:r>
              <a:rPr lang="el-GR" altLang="el-GR" sz="3200">
                <a:solidFill>
                  <a:srgbClr val="0000CC"/>
                </a:solidFill>
              </a:rPr>
              <a:t>Δίκτυα Μητροπολιτικής Περιοχής (</a:t>
            </a:r>
            <a:r>
              <a:rPr lang="en-US" altLang="el-GR" sz="3200">
                <a:solidFill>
                  <a:srgbClr val="0000CC"/>
                </a:solidFill>
              </a:rPr>
              <a:t>MAN)</a:t>
            </a:r>
          </a:p>
          <a:p>
            <a:pPr>
              <a:spcBef>
                <a:spcPct val="20000"/>
              </a:spcBef>
              <a:buClr>
                <a:srgbClr val="FF3300"/>
              </a:buClr>
              <a:buSzPct val="85000"/>
              <a:buFont typeface="Wingdings" panose="05000000000000000000" pitchFamily="2" charset="2"/>
              <a:buChar char="v"/>
            </a:pPr>
            <a:r>
              <a:rPr lang="en-US" altLang="el-GR" sz="3200">
                <a:solidFill>
                  <a:srgbClr val="0000CC"/>
                </a:solidFill>
              </a:rPr>
              <a:t> </a:t>
            </a:r>
            <a:r>
              <a:rPr lang="el-GR" altLang="el-GR" sz="3200">
                <a:solidFill>
                  <a:srgbClr val="0000CC"/>
                </a:solidFill>
              </a:rPr>
              <a:t>Δίκτυα Ευρείας Περιοχής (</a:t>
            </a:r>
            <a:r>
              <a:rPr lang="en-US" altLang="el-GR" sz="3200">
                <a:solidFill>
                  <a:srgbClr val="0000CC"/>
                </a:solidFill>
              </a:rPr>
              <a:t>WAN)</a:t>
            </a:r>
            <a:endParaRPr lang="el-GR" altLang="el-GR" sz="3200">
              <a:solidFill>
                <a:srgbClr val="0000CC"/>
              </a:solidFill>
            </a:endParaRPr>
          </a:p>
        </p:txBody>
      </p:sp>
    </p:spTree>
  </p:cSld>
  <p:clrMapOvr>
    <a:masterClrMapping/>
  </p:clrMapOvr>
  <p:transition>
    <p:split orient="vert"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4"/>
          <p:cNvSpPr>
            <a:spLocks noGrp="1"/>
          </p:cNvSpPr>
          <p:nvPr>
            <p:ph type="ftr" sz="quarter" idx="11"/>
          </p:nvPr>
        </p:nvSpPr>
        <p:spPr/>
        <p:txBody>
          <a:bodyPr/>
          <a:lstStyle/>
          <a:p>
            <a:r>
              <a:rPr lang="el-GR" altLang="el-GR"/>
              <a:t>Βελώνης Γεώργιος</a:t>
            </a:r>
          </a:p>
        </p:txBody>
      </p:sp>
      <p:sp>
        <p:nvSpPr>
          <p:cNvPr id="7" name="Θέση αριθμού διαφάνειας 5"/>
          <p:cNvSpPr>
            <a:spLocks noGrp="1"/>
          </p:cNvSpPr>
          <p:nvPr>
            <p:ph type="sldNum" sz="quarter" idx="12"/>
          </p:nvPr>
        </p:nvSpPr>
        <p:spPr/>
        <p:txBody>
          <a:bodyPr/>
          <a:lstStyle/>
          <a:p>
            <a:r>
              <a:rPr lang="en-US" altLang="el-GR"/>
              <a:t>1-</a:t>
            </a:r>
            <a:fld id="{D50546C5-C887-4AD1-9909-14B0E3861505}" type="slidenum">
              <a:rPr lang="el-GR" altLang="el-GR"/>
              <a:pPr/>
              <a:t>16</a:t>
            </a:fld>
            <a:endParaRPr lang="el-GR" altLang="el-GR"/>
          </a:p>
        </p:txBody>
      </p:sp>
      <p:sp>
        <p:nvSpPr>
          <p:cNvPr id="45058" name="Rectangle 2" descr="Large confetti"/>
          <p:cNvSpPr>
            <a:spLocks noGrp="1" noChangeArrowheads="1"/>
          </p:cNvSpPr>
          <p:nvPr>
            <p:ph type="title"/>
          </p:nvPr>
        </p:nvSpPr>
        <p:spPr/>
        <p:txBody>
          <a:bodyPr/>
          <a:lstStyle/>
          <a:p>
            <a:r>
              <a:rPr lang="el-GR" altLang="el-GR" sz="3900" b="1"/>
              <a:t>Τοπικά Δίκτυα </a:t>
            </a:r>
            <a:r>
              <a:rPr lang="en-US" altLang="el-GR" sz="3900" b="1"/>
              <a:t/>
            </a:r>
            <a:br>
              <a:rPr lang="en-US" altLang="el-GR" sz="3900" b="1"/>
            </a:br>
            <a:r>
              <a:rPr lang="el-GR" altLang="el-GR" sz="3900" b="1"/>
              <a:t>(</a:t>
            </a:r>
            <a:r>
              <a:rPr lang="en-US" altLang="el-GR" sz="3900" b="1"/>
              <a:t>Local Area Networks – LAN)</a:t>
            </a:r>
            <a:endParaRPr lang="el-GR" altLang="el-GR" sz="3900" b="1"/>
          </a:p>
        </p:txBody>
      </p:sp>
      <p:sp>
        <p:nvSpPr>
          <p:cNvPr id="45059" name="Rectangle 3"/>
          <p:cNvSpPr>
            <a:spLocks noGrp="1" noChangeArrowheads="1"/>
          </p:cNvSpPr>
          <p:nvPr>
            <p:ph type="body" idx="1"/>
          </p:nvPr>
        </p:nvSpPr>
        <p:spPr>
          <a:xfrm>
            <a:off x="381000" y="2362200"/>
            <a:ext cx="5257800" cy="2971800"/>
          </a:xfrm>
        </p:spPr>
        <p:txBody>
          <a:bodyPr/>
          <a:lstStyle/>
          <a:p>
            <a:pPr marL="482600" indent="-482600" algn="just">
              <a:lnSpc>
                <a:spcPct val="90000"/>
              </a:lnSpc>
              <a:buClr>
                <a:srgbClr val="0000CC"/>
              </a:buClr>
              <a:buSzTx/>
              <a:buFont typeface="Wingdings" panose="05000000000000000000" pitchFamily="2" charset="2"/>
              <a:buChar char="q"/>
            </a:pPr>
            <a:r>
              <a:rPr lang="el-GR" altLang="el-GR" sz="3000">
                <a:solidFill>
                  <a:srgbClr val="FF3300"/>
                </a:solidFill>
              </a:rPr>
              <a:t>Συνδέουν υπολογιστές που απέχουν μεταξύ </a:t>
            </a:r>
            <a:r>
              <a:rPr lang="en-US" altLang="el-GR" sz="3000">
                <a:solidFill>
                  <a:srgbClr val="FF3300"/>
                </a:solidFill>
              </a:rPr>
              <a:t> </a:t>
            </a:r>
            <a:r>
              <a:rPr lang="el-GR" altLang="el-GR" sz="3000">
                <a:solidFill>
                  <a:srgbClr val="FF3300"/>
                </a:solidFill>
              </a:rPr>
              <a:t>τους μικρές αποστάσεις, π.χ. υπολογιστές που βρίσκονται στο ίδιο ή διαφορετικά κτήρια όπως τα εργαστήρια των σχολικών μονάδων.</a:t>
            </a:r>
            <a:endParaRPr lang="el-GR" altLang="el-GR" sz="3600">
              <a:solidFill>
                <a:srgbClr val="FF3300"/>
              </a:solidFill>
            </a:endParaRPr>
          </a:p>
        </p:txBody>
      </p:sp>
      <p:pic>
        <p:nvPicPr>
          <p:cNvPr id="45060" name="Picture 4" descr="C:\Τα έγγραφά μου\Οι εικόνες μου\networks-internet\lan6.gif"/>
          <p:cNvPicPr>
            <a:picLocks noChangeAspect="1" noChangeArrowheads="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5943600" y="2057400"/>
            <a:ext cx="2857500" cy="3429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4"/>
          <p:cNvSpPr>
            <a:spLocks noGrp="1"/>
          </p:cNvSpPr>
          <p:nvPr>
            <p:ph type="ftr" sz="quarter" idx="11"/>
          </p:nvPr>
        </p:nvSpPr>
        <p:spPr/>
        <p:txBody>
          <a:bodyPr/>
          <a:lstStyle/>
          <a:p>
            <a:r>
              <a:rPr lang="el-GR" altLang="el-GR"/>
              <a:t>Βελώνης Γεώργιος</a:t>
            </a:r>
          </a:p>
        </p:txBody>
      </p:sp>
      <p:sp>
        <p:nvSpPr>
          <p:cNvPr id="7" name="Θέση αριθμού διαφάνειας 5"/>
          <p:cNvSpPr>
            <a:spLocks noGrp="1"/>
          </p:cNvSpPr>
          <p:nvPr>
            <p:ph type="sldNum" sz="quarter" idx="12"/>
          </p:nvPr>
        </p:nvSpPr>
        <p:spPr/>
        <p:txBody>
          <a:bodyPr/>
          <a:lstStyle/>
          <a:p>
            <a:r>
              <a:rPr lang="en-US" altLang="el-GR"/>
              <a:t>1-</a:t>
            </a:r>
            <a:fld id="{DCF0200F-FC12-4AD4-A007-086F64182351}" type="slidenum">
              <a:rPr lang="el-GR" altLang="el-GR"/>
              <a:pPr/>
              <a:t>17</a:t>
            </a:fld>
            <a:endParaRPr lang="el-GR" altLang="el-GR"/>
          </a:p>
        </p:txBody>
      </p:sp>
      <p:sp>
        <p:nvSpPr>
          <p:cNvPr id="47106" name="Rectangle 2" descr="Large confetti"/>
          <p:cNvSpPr>
            <a:spLocks noGrp="1" noChangeArrowheads="1"/>
          </p:cNvSpPr>
          <p:nvPr>
            <p:ph type="title"/>
          </p:nvPr>
        </p:nvSpPr>
        <p:spPr/>
        <p:txBody>
          <a:bodyPr/>
          <a:lstStyle/>
          <a:p>
            <a:r>
              <a:rPr lang="el-GR" altLang="el-GR" sz="3500" b="1"/>
              <a:t>Δίκτυα Μητροπολιτικής Περιοχής (</a:t>
            </a:r>
            <a:r>
              <a:rPr lang="en-US" altLang="el-GR" sz="3500" b="1"/>
              <a:t>Metropolitan Area Networks – MAN)</a:t>
            </a:r>
            <a:endParaRPr lang="el-GR" altLang="el-GR" sz="3500" b="1"/>
          </a:p>
        </p:txBody>
      </p:sp>
      <p:sp>
        <p:nvSpPr>
          <p:cNvPr id="47107" name="Rectangle 3"/>
          <p:cNvSpPr>
            <a:spLocks noGrp="1" noChangeArrowheads="1"/>
          </p:cNvSpPr>
          <p:nvPr>
            <p:ph type="body" idx="1"/>
          </p:nvPr>
        </p:nvSpPr>
        <p:spPr>
          <a:xfrm>
            <a:off x="152400" y="1752600"/>
            <a:ext cx="4114800" cy="4953000"/>
          </a:xfrm>
        </p:spPr>
        <p:txBody>
          <a:bodyPr/>
          <a:lstStyle/>
          <a:p>
            <a:pPr marL="384175" indent="-384175">
              <a:lnSpc>
                <a:spcPct val="90000"/>
              </a:lnSpc>
              <a:buClr>
                <a:srgbClr val="0000CC"/>
              </a:buClr>
              <a:buFont typeface="Wingdings" panose="05000000000000000000" pitchFamily="2" charset="2"/>
              <a:buChar char="q"/>
            </a:pPr>
            <a:r>
              <a:rPr lang="el-GR" altLang="el-GR" sz="2900">
                <a:solidFill>
                  <a:srgbClr val="FF3300"/>
                </a:solidFill>
              </a:rPr>
              <a:t>Συνδέουν </a:t>
            </a:r>
            <a:br>
              <a:rPr lang="el-GR" altLang="el-GR" sz="2900">
                <a:solidFill>
                  <a:srgbClr val="FF3300"/>
                </a:solidFill>
              </a:rPr>
            </a:br>
            <a:r>
              <a:rPr lang="el-GR" altLang="el-GR" sz="2900">
                <a:solidFill>
                  <a:srgbClr val="FF3300"/>
                </a:solidFill>
              </a:rPr>
              <a:t>υπολογιστές που απέχουν μεταξύ </a:t>
            </a:r>
            <a:br>
              <a:rPr lang="el-GR" altLang="el-GR" sz="2900">
                <a:solidFill>
                  <a:srgbClr val="FF3300"/>
                </a:solidFill>
              </a:rPr>
            </a:br>
            <a:r>
              <a:rPr lang="el-GR" altLang="el-GR" sz="2900">
                <a:solidFill>
                  <a:srgbClr val="FF3300"/>
                </a:solidFill>
              </a:rPr>
              <a:t>τους μεσαίες αποστάσεις, π.χ. υπολογιστές που βρίσκονται σε διαφορετικά </a:t>
            </a:r>
            <a:br>
              <a:rPr lang="el-GR" altLang="el-GR" sz="2900">
                <a:solidFill>
                  <a:srgbClr val="FF3300"/>
                </a:solidFill>
              </a:rPr>
            </a:br>
            <a:r>
              <a:rPr lang="el-GR" altLang="el-GR" sz="2900">
                <a:solidFill>
                  <a:srgbClr val="FF3300"/>
                </a:solidFill>
              </a:rPr>
              <a:t>σημεία της ίδιας </a:t>
            </a:r>
            <a:br>
              <a:rPr lang="el-GR" altLang="el-GR" sz="2900">
                <a:solidFill>
                  <a:srgbClr val="FF3300"/>
                </a:solidFill>
              </a:rPr>
            </a:br>
            <a:r>
              <a:rPr lang="el-GR" altLang="el-GR" sz="2900">
                <a:solidFill>
                  <a:srgbClr val="FF3300"/>
                </a:solidFill>
              </a:rPr>
              <a:t>πόλης όπως </a:t>
            </a:r>
            <a:r>
              <a:rPr lang="en-US" altLang="el-GR" sz="2900">
                <a:solidFill>
                  <a:srgbClr val="FF3300"/>
                </a:solidFill>
              </a:rPr>
              <a:t/>
            </a:r>
            <a:br>
              <a:rPr lang="en-US" altLang="el-GR" sz="2900">
                <a:solidFill>
                  <a:srgbClr val="FF3300"/>
                </a:solidFill>
              </a:rPr>
            </a:br>
            <a:r>
              <a:rPr lang="el-GR" altLang="el-GR" sz="2900">
                <a:solidFill>
                  <a:srgbClr val="FF3300"/>
                </a:solidFill>
              </a:rPr>
              <a:t>το δίκτυο μιας Πανεπιστημιούπολης.</a:t>
            </a:r>
          </a:p>
        </p:txBody>
      </p:sp>
      <p:pic>
        <p:nvPicPr>
          <p:cNvPr id="47111" name="Picture 7" descr="C:\Τα έγγραφά μου\Οι εικόνες μου\networks-internet\mannet1.gif"/>
          <p:cNvPicPr>
            <a:picLocks noChangeAspect="1" noChangeArrowheads="1"/>
          </p:cNvPicPr>
          <p:nvPr/>
        </p:nvPicPr>
        <p:blipFill>
          <a:blip r:embed="rId2">
            <a:extLst>
              <a:ext uri="{28A0092B-C50C-407E-A947-70E740481C1C}">
                <a14:useLocalDpi xmlns:a14="http://schemas.microsoft.com/office/drawing/2010/main" val="0"/>
              </a:ext>
            </a:extLst>
          </a:blip>
          <a:srcRect t="2568"/>
          <a:stretch>
            <a:fillRect/>
          </a:stretch>
        </p:blipFill>
        <p:spPr bwMode="auto">
          <a:xfrm>
            <a:off x="3327400" y="1905000"/>
            <a:ext cx="5794375" cy="3733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υποσέλιδου 4"/>
          <p:cNvSpPr>
            <a:spLocks noGrp="1"/>
          </p:cNvSpPr>
          <p:nvPr>
            <p:ph type="ftr" sz="quarter" idx="11"/>
          </p:nvPr>
        </p:nvSpPr>
        <p:spPr/>
        <p:txBody>
          <a:bodyPr/>
          <a:lstStyle/>
          <a:p>
            <a:r>
              <a:rPr lang="el-GR" altLang="el-GR"/>
              <a:t>Βελώνης Γεώργιος</a:t>
            </a:r>
          </a:p>
        </p:txBody>
      </p:sp>
      <p:sp>
        <p:nvSpPr>
          <p:cNvPr id="8" name="Θέση αριθμού διαφάνειας 5"/>
          <p:cNvSpPr>
            <a:spLocks noGrp="1"/>
          </p:cNvSpPr>
          <p:nvPr>
            <p:ph type="sldNum" sz="quarter" idx="12"/>
          </p:nvPr>
        </p:nvSpPr>
        <p:spPr/>
        <p:txBody>
          <a:bodyPr/>
          <a:lstStyle/>
          <a:p>
            <a:r>
              <a:rPr lang="en-US" altLang="el-GR"/>
              <a:t>1-</a:t>
            </a:r>
            <a:fld id="{B4A1DF3D-A809-46D9-8A57-9AEFB75493C4}" type="slidenum">
              <a:rPr lang="el-GR" altLang="el-GR"/>
              <a:pPr/>
              <a:t>18</a:t>
            </a:fld>
            <a:endParaRPr lang="el-GR" altLang="el-GR"/>
          </a:p>
        </p:txBody>
      </p:sp>
      <p:sp>
        <p:nvSpPr>
          <p:cNvPr id="48130" name="Rectangle 2" descr="Large confetti"/>
          <p:cNvSpPr>
            <a:spLocks noGrp="1" noChangeArrowheads="1"/>
          </p:cNvSpPr>
          <p:nvPr>
            <p:ph type="title"/>
          </p:nvPr>
        </p:nvSpPr>
        <p:spPr/>
        <p:txBody>
          <a:bodyPr/>
          <a:lstStyle/>
          <a:p>
            <a:r>
              <a:rPr lang="el-GR" altLang="el-GR" sz="3900" b="1"/>
              <a:t>Δίκτυα Ευρείας Περιοχής </a:t>
            </a:r>
            <a:r>
              <a:rPr lang="en-US" altLang="el-GR" sz="3900" b="1"/>
              <a:t/>
            </a:r>
            <a:br>
              <a:rPr lang="en-US" altLang="el-GR" sz="3900" b="1"/>
            </a:br>
            <a:r>
              <a:rPr lang="el-GR" altLang="el-GR" sz="3900" b="1"/>
              <a:t>(</a:t>
            </a:r>
            <a:r>
              <a:rPr lang="en-US" altLang="el-GR" sz="3900" b="1"/>
              <a:t>Wide Area Networks – WAN)</a:t>
            </a:r>
            <a:endParaRPr lang="el-GR" altLang="el-GR" sz="3900" b="1"/>
          </a:p>
        </p:txBody>
      </p:sp>
      <p:sp>
        <p:nvSpPr>
          <p:cNvPr id="48131" name="Rectangle 3"/>
          <p:cNvSpPr>
            <a:spLocks noGrp="1" noChangeArrowheads="1"/>
          </p:cNvSpPr>
          <p:nvPr>
            <p:ph type="body" idx="1"/>
          </p:nvPr>
        </p:nvSpPr>
        <p:spPr>
          <a:xfrm>
            <a:off x="228600" y="1752600"/>
            <a:ext cx="5867400" cy="2895600"/>
          </a:xfrm>
        </p:spPr>
        <p:txBody>
          <a:bodyPr/>
          <a:lstStyle/>
          <a:p>
            <a:pPr marL="568325" indent="-568325">
              <a:lnSpc>
                <a:spcPct val="90000"/>
              </a:lnSpc>
              <a:buClr>
                <a:srgbClr val="0000CC"/>
              </a:buClr>
              <a:buSzTx/>
              <a:buFont typeface="Wingdings" panose="05000000000000000000" pitchFamily="2" charset="2"/>
              <a:buChar char="q"/>
            </a:pPr>
            <a:r>
              <a:rPr lang="el-GR" altLang="el-GR" sz="3400">
                <a:solidFill>
                  <a:srgbClr val="FF3300"/>
                </a:solidFill>
              </a:rPr>
              <a:t>Συνδέουν υπολογιστές που απέχουν μεταξύ τους μεγάλες αποστάσεις, π.χ. υπολογιστές που βρίσκονται σε διαφορετικές πόλεις, κράτη ή και ηπείρους.</a:t>
            </a:r>
            <a:endParaRPr lang="el-GR" altLang="el-GR" sz="4000">
              <a:solidFill>
                <a:srgbClr val="FF3300"/>
              </a:solidFill>
            </a:endParaRPr>
          </a:p>
        </p:txBody>
      </p:sp>
      <p:pic>
        <p:nvPicPr>
          <p:cNvPr id="48132" name="Picture 4" descr="C:\Τα έγγραφά μου\Οι εικόνες μου\networks-internet\wan5.gif"/>
          <p:cNvPicPr>
            <a:picLocks noChangeAspect="1" noChangeArrowheads="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6172200" y="2009775"/>
            <a:ext cx="2789238" cy="2714625"/>
          </a:xfrm>
          <a:prstGeom prst="rect">
            <a:avLst/>
          </a:prstGeom>
          <a:noFill/>
          <a:extLst>
            <a:ext uri="{909E8E84-426E-40DD-AFC4-6F175D3DCCD1}">
              <a14:hiddenFill xmlns:a14="http://schemas.microsoft.com/office/drawing/2010/main">
                <a:solidFill>
                  <a:srgbClr val="FFFFFF"/>
                </a:solidFill>
              </a14:hiddenFill>
            </a:ext>
          </a:extLst>
        </p:spPr>
      </p:pic>
      <p:pic>
        <p:nvPicPr>
          <p:cNvPr id="48133" name="Picture 5" descr="C:\Τα έγγραφά μου\Οι εικόνες μου\networks-internet\wan.gif"/>
          <p:cNvPicPr>
            <a:picLocks noChangeAspect="1" noChangeArrowheads="1"/>
          </p:cNvPicPr>
          <p:nvPr/>
        </p:nvPicPr>
        <p:blipFill>
          <a:blip r:embed="rId3">
            <a:lum contrast="-6000"/>
            <a:extLst>
              <a:ext uri="{28A0092B-C50C-407E-A947-70E740481C1C}">
                <a14:useLocalDpi xmlns:a14="http://schemas.microsoft.com/office/drawing/2010/main" val="0"/>
              </a:ext>
            </a:extLst>
          </a:blip>
          <a:srcRect/>
          <a:stretch>
            <a:fillRect/>
          </a:stretch>
        </p:blipFill>
        <p:spPr bwMode="auto">
          <a:xfrm>
            <a:off x="914400" y="4724400"/>
            <a:ext cx="4343400" cy="1905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υποσέλιδου 2"/>
          <p:cNvSpPr>
            <a:spLocks noGrp="1"/>
          </p:cNvSpPr>
          <p:nvPr>
            <p:ph type="ftr" sz="quarter" idx="11"/>
          </p:nvPr>
        </p:nvSpPr>
        <p:spPr/>
        <p:txBody>
          <a:bodyPr/>
          <a:lstStyle/>
          <a:p>
            <a:r>
              <a:rPr lang="el-GR" altLang="el-GR"/>
              <a:t>Βελώνης Γεώργιος</a:t>
            </a:r>
          </a:p>
        </p:txBody>
      </p:sp>
      <p:sp>
        <p:nvSpPr>
          <p:cNvPr id="5" name="Θέση αριθμού διαφάνειας 3"/>
          <p:cNvSpPr>
            <a:spLocks noGrp="1"/>
          </p:cNvSpPr>
          <p:nvPr>
            <p:ph type="sldNum" sz="quarter" idx="12"/>
          </p:nvPr>
        </p:nvSpPr>
        <p:spPr/>
        <p:txBody>
          <a:bodyPr/>
          <a:lstStyle/>
          <a:p>
            <a:r>
              <a:rPr lang="en-US" altLang="el-GR"/>
              <a:t>1-</a:t>
            </a:r>
            <a:fld id="{F58E40B8-3D29-4707-B9C5-1F0CBB5A7BFD}" type="slidenum">
              <a:rPr lang="el-GR" altLang="el-GR"/>
              <a:pPr/>
              <a:t>19</a:t>
            </a:fld>
            <a:endParaRPr lang="el-GR" altLang="el-GR"/>
          </a:p>
        </p:txBody>
      </p:sp>
      <p:pic>
        <p:nvPicPr>
          <p:cNvPr id="53250" name="Picture 2" descr="C:\Τα έγγραφά μου\Οι εικόνες μου\networks-internet\networksfig5.JPG"/>
          <p:cNvPicPr>
            <a:picLocks noChangeAspect="1" noChangeArrowheads="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1474788" y="1727200"/>
            <a:ext cx="6297612" cy="1473200"/>
          </a:xfrm>
          <a:gradFill rotWithShape="0">
            <a:gsLst>
              <a:gs pos="0">
                <a:schemeClr val="bg1"/>
              </a:gs>
              <a:gs pos="50000">
                <a:schemeClr val="hlink"/>
              </a:gs>
              <a:gs pos="100000">
                <a:schemeClr val="bg1"/>
              </a:gs>
            </a:gsLst>
            <a:lin ang="5400000" scaled="1"/>
          </a:gradFill>
        </p:spPr>
        <p:txBody>
          <a:bodyPr/>
          <a:lstStyle/>
          <a:p>
            <a:pPr>
              <a:lnSpc>
                <a:spcPct val="75000"/>
              </a:lnSpc>
            </a:pPr>
            <a:r>
              <a:rPr lang="el-GR" altLang="el-GR" sz="5400" b="1">
                <a:solidFill>
                  <a:srgbClr val="0000CC"/>
                </a:solidFill>
                <a:effectLst>
                  <a:outerShdw blurRad="38100" dist="38100" dir="2700000" algn="tl">
                    <a:srgbClr val="000000"/>
                  </a:outerShdw>
                </a:effectLst>
              </a:rPr>
              <a:t>Δίκτυα Υπολογιστών</a:t>
            </a:r>
          </a:p>
        </p:txBody>
      </p:sp>
      <p:pic>
        <p:nvPicPr>
          <p:cNvPr id="19460" name="Picture 4" descr="F:\pic material\internet-gifs\nren2.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17788" y="3829050"/>
            <a:ext cx="3908425" cy="18859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ctrTitle"/>
          </p:nvPr>
        </p:nvSpPr>
        <p:spPr>
          <a:xfrm>
            <a:off x="1474788" y="1727200"/>
            <a:ext cx="6297612" cy="1473200"/>
          </a:xfrm>
          <a:gradFill rotWithShape="0">
            <a:gsLst>
              <a:gs pos="0">
                <a:schemeClr val="bg1"/>
              </a:gs>
              <a:gs pos="50000">
                <a:schemeClr val="hlink"/>
              </a:gs>
              <a:gs pos="100000">
                <a:schemeClr val="bg1"/>
              </a:gs>
            </a:gsLst>
            <a:lin ang="5400000" scaled="1"/>
          </a:gradFill>
        </p:spPr>
        <p:txBody>
          <a:bodyPr/>
          <a:lstStyle/>
          <a:p>
            <a:pPr>
              <a:lnSpc>
                <a:spcPct val="75000"/>
              </a:lnSpc>
            </a:pPr>
            <a:r>
              <a:rPr lang="el-GR" altLang="el-GR" sz="5400" b="1">
                <a:solidFill>
                  <a:srgbClr val="0000CC"/>
                </a:solidFill>
                <a:effectLst>
                  <a:outerShdw blurRad="38100" dist="38100" dir="2700000" algn="tl">
                    <a:srgbClr val="000000"/>
                  </a:outerShdw>
                </a:effectLst>
              </a:rPr>
              <a:t>Τοπολογίες  Δικτύων</a:t>
            </a:r>
          </a:p>
        </p:txBody>
      </p:sp>
      <p:sp>
        <p:nvSpPr>
          <p:cNvPr id="22534" name="Rectangle 6"/>
          <p:cNvSpPr>
            <a:spLocks noChangeArrowheads="1"/>
          </p:cNvSpPr>
          <p:nvPr/>
        </p:nvSpPr>
        <p:spPr bwMode="auto">
          <a:xfrm>
            <a:off x="2667000" y="3733800"/>
            <a:ext cx="39624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spcBef>
                <a:spcPct val="20000"/>
              </a:spcBef>
              <a:buClr>
                <a:srgbClr val="FF3300"/>
              </a:buClr>
              <a:buSzPct val="85000"/>
              <a:buFont typeface="Wingdings" panose="05000000000000000000" pitchFamily="2" charset="2"/>
              <a:buChar char="v"/>
            </a:pPr>
            <a:r>
              <a:rPr lang="el-GR" altLang="el-GR" sz="3200">
                <a:solidFill>
                  <a:srgbClr val="0000CC"/>
                </a:solidFill>
              </a:rPr>
              <a:t> Αστέρας (</a:t>
            </a:r>
            <a:r>
              <a:rPr lang="en-US" altLang="el-GR" sz="3200">
                <a:solidFill>
                  <a:srgbClr val="0000CC"/>
                </a:solidFill>
              </a:rPr>
              <a:t>Star)</a:t>
            </a:r>
          </a:p>
          <a:p>
            <a:pPr>
              <a:spcBef>
                <a:spcPct val="20000"/>
              </a:spcBef>
              <a:buClr>
                <a:srgbClr val="FF3300"/>
              </a:buClr>
              <a:buSzPct val="85000"/>
              <a:buFont typeface="Wingdings" panose="05000000000000000000" pitchFamily="2" charset="2"/>
              <a:buChar char="v"/>
            </a:pPr>
            <a:r>
              <a:rPr lang="en-US" altLang="el-GR" sz="3200">
                <a:solidFill>
                  <a:srgbClr val="0000CC"/>
                </a:solidFill>
              </a:rPr>
              <a:t> </a:t>
            </a:r>
            <a:r>
              <a:rPr lang="el-GR" altLang="el-GR" sz="3200">
                <a:solidFill>
                  <a:srgbClr val="0000CC"/>
                </a:solidFill>
              </a:rPr>
              <a:t>Δακτύλιος (</a:t>
            </a:r>
            <a:r>
              <a:rPr lang="en-US" altLang="el-GR" sz="3200">
                <a:solidFill>
                  <a:srgbClr val="0000CC"/>
                </a:solidFill>
              </a:rPr>
              <a:t>Ring)</a:t>
            </a:r>
          </a:p>
          <a:p>
            <a:pPr>
              <a:spcBef>
                <a:spcPct val="20000"/>
              </a:spcBef>
              <a:buClr>
                <a:srgbClr val="FF3300"/>
              </a:buClr>
              <a:buSzPct val="85000"/>
              <a:buFont typeface="Wingdings" panose="05000000000000000000" pitchFamily="2" charset="2"/>
              <a:buChar char="v"/>
            </a:pPr>
            <a:r>
              <a:rPr lang="en-US" altLang="el-GR" sz="3200">
                <a:solidFill>
                  <a:srgbClr val="0000CC"/>
                </a:solidFill>
              </a:rPr>
              <a:t> </a:t>
            </a:r>
            <a:r>
              <a:rPr lang="el-GR" altLang="el-GR" sz="3200">
                <a:solidFill>
                  <a:srgbClr val="0000CC"/>
                </a:solidFill>
              </a:rPr>
              <a:t>Δίαυλος (</a:t>
            </a:r>
            <a:r>
              <a:rPr lang="en-US" altLang="el-GR" sz="3200">
                <a:solidFill>
                  <a:srgbClr val="0000CC"/>
                </a:solidFill>
              </a:rPr>
              <a:t>Bus)</a:t>
            </a:r>
            <a:endParaRPr lang="el-GR" altLang="el-GR" sz="3200">
              <a:solidFill>
                <a:srgbClr val="0000CC"/>
              </a:solidFill>
            </a:endParaRPr>
          </a:p>
        </p:txBody>
      </p:sp>
    </p:spTree>
  </p:cSld>
  <p:clrMapOvr>
    <a:masterClrMapping/>
  </p:clrMapOvr>
  <p:transition>
    <p:split orient="vert" dir="in"/>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Θέση υποσέλιδου 4"/>
          <p:cNvSpPr>
            <a:spLocks noGrp="1"/>
          </p:cNvSpPr>
          <p:nvPr>
            <p:ph type="ftr" sz="quarter" idx="11"/>
          </p:nvPr>
        </p:nvSpPr>
        <p:spPr/>
        <p:txBody>
          <a:bodyPr/>
          <a:lstStyle/>
          <a:p>
            <a:r>
              <a:rPr lang="el-GR" altLang="el-GR"/>
              <a:t>Βελώνης Γεώργιος</a:t>
            </a:r>
          </a:p>
        </p:txBody>
      </p:sp>
      <p:sp>
        <p:nvSpPr>
          <p:cNvPr id="16" name="Θέση αριθμού διαφάνειας 5"/>
          <p:cNvSpPr>
            <a:spLocks noGrp="1"/>
          </p:cNvSpPr>
          <p:nvPr>
            <p:ph type="sldNum" sz="quarter" idx="12"/>
          </p:nvPr>
        </p:nvSpPr>
        <p:spPr/>
        <p:txBody>
          <a:bodyPr/>
          <a:lstStyle/>
          <a:p>
            <a:r>
              <a:rPr lang="en-US" altLang="el-GR"/>
              <a:t>1-</a:t>
            </a:r>
            <a:fld id="{7A299BE0-C760-4450-84A5-F6BE671274DE}" type="slidenum">
              <a:rPr lang="el-GR" altLang="el-GR"/>
              <a:pPr/>
              <a:t>21</a:t>
            </a:fld>
            <a:endParaRPr lang="el-GR" altLang="el-GR"/>
          </a:p>
        </p:txBody>
      </p:sp>
      <p:sp>
        <p:nvSpPr>
          <p:cNvPr id="7170" name="Rectangle 2" descr="Large confetti"/>
          <p:cNvSpPr>
            <a:spLocks noGrp="1" noChangeArrowheads="1"/>
          </p:cNvSpPr>
          <p:nvPr>
            <p:ph type="title"/>
          </p:nvPr>
        </p:nvSpPr>
        <p:spPr>
          <a:xfrm>
            <a:off x="1093788" y="284163"/>
            <a:ext cx="4773612" cy="1143000"/>
          </a:xfrm>
        </p:spPr>
        <p:txBody>
          <a:bodyPr/>
          <a:lstStyle/>
          <a:p>
            <a:r>
              <a:rPr lang="el-GR" altLang="el-GR" b="1">
                <a:effectLst>
                  <a:outerShdw blurRad="38100" dist="38100" dir="2700000" algn="tl">
                    <a:srgbClr val="C0C0C0"/>
                  </a:outerShdw>
                </a:effectLst>
              </a:rPr>
              <a:t>Αστέρας</a:t>
            </a:r>
            <a:r>
              <a:rPr lang="en-US" altLang="el-GR" b="1">
                <a:effectLst>
                  <a:outerShdw blurRad="38100" dist="38100" dir="2700000" algn="tl">
                    <a:srgbClr val="C0C0C0"/>
                  </a:outerShdw>
                </a:effectLst>
              </a:rPr>
              <a:t> </a:t>
            </a:r>
            <a:r>
              <a:rPr lang="el-GR" altLang="el-GR" b="1">
                <a:effectLst>
                  <a:outerShdw blurRad="38100" dist="38100" dir="2700000" algn="tl">
                    <a:srgbClr val="C0C0C0"/>
                  </a:outerShdw>
                </a:effectLst>
              </a:rPr>
              <a:t>(</a:t>
            </a:r>
            <a:r>
              <a:rPr lang="en-US" altLang="el-GR" b="1">
                <a:effectLst>
                  <a:outerShdw blurRad="38100" dist="38100" dir="2700000" algn="tl">
                    <a:srgbClr val="C0C0C0"/>
                  </a:outerShdw>
                </a:effectLst>
              </a:rPr>
              <a:t>Star)</a:t>
            </a:r>
            <a:r>
              <a:rPr lang="en-US" altLang="el-GR"/>
              <a:t> </a:t>
            </a:r>
            <a:endParaRPr lang="el-GR" altLang="el-GR"/>
          </a:p>
        </p:txBody>
      </p:sp>
      <p:sp>
        <p:nvSpPr>
          <p:cNvPr id="7184" name="Rectangle 16"/>
          <p:cNvSpPr>
            <a:spLocks noGrp="1" noChangeArrowheads="1"/>
          </p:cNvSpPr>
          <p:nvPr>
            <p:ph type="body" idx="1"/>
          </p:nvPr>
        </p:nvSpPr>
        <p:spPr>
          <a:xfrm>
            <a:off x="685800" y="1905000"/>
            <a:ext cx="7924800" cy="1828800"/>
          </a:xfrm>
        </p:spPr>
        <p:txBody>
          <a:bodyPr/>
          <a:lstStyle/>
          <a:p>
            <a:pPr marL="384175" indent="-384175" algn="just">
              <a:buClr>
                <a:srgbClr val="0000CC"/>
              </a:buClr>
              <a:buFont typeface="Wingdings" panose="05000000000000000000" pitchFamily="2" charset="2"/>
              <a:buChar char="q"/>
            </a:pPr>
            <a:r>
              <a:rPr lang="el-GR" altLang="el-GR">
                <a:solidFill>
                  <a:srgbClr val="FF3300"/>
                </a:solidFill>
              </a:rPr>
              <a:t>Υπάρχει ένας κεντρικός υπολογιστής στον οποίο συνδέονται οι υπόλοιποι υπολογιστές του δικτύου.</a:t>
            </a:r>
          </a:p>
        </p:txBody>
      </p:sp>
      <p:grpSp>
        <p:nvGrpSpPr>
          <p:cNvPr id="7183" name="Group 15"/>
          <p:cNvGrpSpPr>
            <a:grpSpLocks/>
          </p:cNvGrpSpPr>
          <p:nvPr/>
        </p:nvGrpSpPr>
        <p:grpSpPr bwMode="auto">
          <a:xfrm>
            <a:off x="1828800" y="3505200"/>
            <a:ext cx="5257800" cy="2782888"/>
            <a:chOff x="864" y="1584"/>
            <a:chExt cx="3984" cy="2281"/>
          </a:xfrm>
        </p:grpSpPr>
        <p:pic>
          <p:nvPicPr>
            <p:cNvPr id="7171" name="Picture 3"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310" y="3264"/>
              <a:ext cx="538" cy="574"/>
            </a:xfrm>
            <a:prstGeom prst="rect">
              <a:avLst/>
            </a:prstGeom>
            <a:noFill/>
            <a:extLst>
              <a:ext uri="{909E8E84-426E-40DD-AFC4-6F175D3DCCD1}">
                <a14:hiddenFill xmlns:a14="http://schemas.microsoft.com/office/drawing/2010/main">
                  <a:solidFill>
                    <a:srgbClr val="FFFFFF"/>
                  </a:solidFill>
                </a14:hiddenFill>
              </a:ext>
            </a:extLst>
          </p:spPr>
        </p:pic>
        <p:pic>
          <p:nvPicPr>
            <p:cNvPr id="7172" name="Picture 4" descr="F:\internetgifs\PC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0" y="2352"/>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7173" name="Picture 5" descr="F:\internetgifs\PC03.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24" y="1584"/>
              <a:ext cx="576" cy="557"/>
            </a:xfrm>
            <a:prstGeom prst="rect">
              <a:avLst/>
            </a:prstGeom>
            <a:noFill/>
            <a:extLst>
              <a:ext uri="{909E8E84-426E-40DD-AFC4-6F175D3DCCD1}">
                <a14:hiddenFill xmlns:a14="http://schemas.microsoft.com/office/drawing/2010/main">
                  <a:solidFill>
                    <a:srgbClr val="FFFFFF"/>
                  </a:solidFill>
                </a14:hiddenFill>
              </a:ext>
            </a:extLst>
          </p:spPr>
        </p:pic>
        <p:pic>
          <p:nvPicPr>
            <p:cNvPr id="7174" name="Picture 6" descr="F:\internetgifs\NETPRINT.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08" y="3504"/>
              <a:ext cx="384" cy="361"/>
            </a:xfrm>
            <a:prstGeom prst="rect">
              <a:avLst/>
            </a:prstGeom>
            <a:noFill/>
            <a:extLst>
              <a:ext uri="{909E8E84-426E-40DD-AFC4-6F175D3DCCD1}">
                <a14:hiddenFill xmlns:a14="http://schemas.microsoft.com/office/drawing/2010/main">
                  <a:solidFill>
                    <a:srgbClr val="FFFFFF"/>
                  </a:solidFill>
                </a14:hiddenFill>
              </a:ext>
            </a:extLst>
          </p:spPr>
        </p:pic>
        <p:pic>
          <p:nvPicPr>
            <p:cNvPr id="7175" name="Picture 7"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 y="1632"/>
              <a:ext cx="495" cy="528"/>
            </a:xfrm>
            <a:prstGeom prst="rect">
              <a:avLst/>
            </a:prstGeom>
            <a:noFill/>
            <a:extLst>
              <a:ext uri="{909E8E84-426E-40DD-AFC4-6F175D3DCCD1}">
                <a14:hiddenFill xmlns:a14="http://schemas.microsoft.com/office/drawing/2010/main">
                  <a:solidFill>
                    <a:srgbClr val="FFFFFF"/>
                  </a:solidFill>
                </a14:hiddenFill>
              </a:ext>
            </a:extLst>
          </p:spPr>
        </p:pic>
        <p:cxnSp>
          <p:nvCxnSpPr>
            <p:cNvPr id="7177" name="AutoShape 9"/>
            <p:cNvCxnSpPr>
              <a:cxnSpLocks noChangeShapeType="1"/>
            </p:cNvCxnSpPr>
            <p:nvPr/>
          </p:nvCxnSpPr>
          <p:spPr bwMode="auto">
            <a:xfrm flipH="1">
              <a:off x="1344" y="2736"/>
              <a:ext cx="1065" cy="792"/>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8" name="AutoShape 10"/>
            <p:cNvCxnSpPr>
              <a:cxnSpLocks noChangeShapeType="1"/>
            </p:cNvCxnSpPr>
            <p:nvPr/>
          </p:nvCxnSpPr>
          <p:spPr bwMode="auto">
            <a:xfrm flipV="1">
              <a:off x="3120" y="1776"/>
              <a:ext cx="1200" cy="936"/>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9" name="AutoShape 11"/>
            <p:cNvCxnSpPr>
              <a:cxnSpLocks noChangeShapeType="1"/>
              <a:stCxn id="7172" idx="3"/>
              <a:endCxn id="7171" idx="1"/>
            </p:cNvCxnSpPr>
            <p:nvPr/>
          </p:nvCxnSpPr>
          <p:spPr bwMode="auto">
            <a:xfrm>
              <a:off x="3120" y="2712"/>
              <a:ext cx="1190" cy="839"/>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80" name="Line 12"/>
            <p:cNvSpPr>
              <a:spLocks noChangeShapeType="1"/>
            </p:cNvSpPr>
            <p:nvPr/>
          </p:nvSpPr>
          <p:spPr bwMode="auto">
            <a:xfrm>
              <a:off x="1296" y="1968"/>
              <a:ext cx="1104" cy="76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grpSp>
    </p:spTree>
  </p:cSld>
  <p:clrMapOvr>
    <a:masterClrMapping/>
  </p:clrMapOvr>
  <p:transition>
    <p:split orient="vert" dir="in"/>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Θέση υποσέλιδου 4"/>
          <p:cNvSpPr>
            <a:spLocks noGrp="1"/>
          </p:cNvSpPr>
          <p:nvPr>
            <p:ph type="ftr" sz="quarter" idx="11"/>
          </p:nvPr>
        </p:nvSpPr>
        <p:spPr/>
        <p:txBody>
          <a:bodyPr/>
          <a:lstStyle/>
          <a:p>
            <a:r>
              <a:rPr lang="el-GR" altLang="el-GR"/>
              <a:t>Βελώνης Γεώργιος</a:t>
            </a:r>
          </a:p>
        </p:txBody>
      </p:sp>
      <p:sp>
        <p:nvSpPr>
          <p:cNvPr id="18" name="Θέση αριθμού διαφάνειας 5"/>
          <p:cNvSpPr>
            <a:spLocks noGrp="1"/>
          </p:cNvSpPr>
          <p:nvPr>
            <p:ph type="sldNum" sz="quarter" idx="12"/>
          </p:nvPr>
        </p:nvSpPr>
        <p:spPr/>
        <p:txBody>
          <a:bodyPr/>
          <a:lstStyle/>
          <a:p>
            <a:r>
              <a:rPr lang="en-US" altLang="el-GR"/>
              <a:t>1-</a:t>
            </a:r>
            <a:fld id="{D7C695A6-9CE3-4435-B38C-D00A542EC11B}" type="slidenum">
              <a:rPr lang="el-GR" altLang="el-GR"/>
              <a:pPr/>
              <a:t>22</a:t>
            </a:fld>
            <a:endParaRPr lang="el-GR" altLang="el-GR"/>
          </a:p>
        </p:txBody>
      </p:sp>
      <p:sp>
        <p:nvSpPr>
          <p:cNvPr id="8194" name="Rectangle 2" descr="Large confetti"/>
          <p:cNvSpPr>
            <a:spLocks noGrp="1" noChangeArrowheads="1"/>
          </p:cNvSpPr>
          <p:nvPr>
            <p:ph type="title"/>
          </p:nvPr>
        </p:nvSpPr>
        <p:spPr>
          <a:xfrm>
            <a:off x="1093788" y="284163"/>
            <a:ext cx="5154612" cy="1143000"/>
          </a:xfrm>
        </p:spPr>
        <p:txBody>
          <a:bodyPr/>
          <a:lstStyle/>
          <a:p>
            <a:r>
              <a:rPr lang="el-GR" altLang="el-GR" b="1">
                <a:effectLst>
                  <a:outerShdw blurRad="38100" dist="38100" dir="2700000" algn="tl">
                    <a:srgbClr val="C0C0C0"/>
                  </a:outerShdw>
                </a:effectLst>
              </a:rPr>
              <a:t>Δακτύλιος</a:t>
            </a:r>
            <a:r>
              <a:rPr lang="en-US" altLang="el-GR" b="1">
                <a:effectLst>
                  <a:outerShdw blurRad="38100" dist="38100" dir="2700000" algn="tl">
                    <a:srgbClr val="C0C0C0"/>
                  </a:outerShdw>
                </a:effectLst>
              </a:rPr>
              <a:t> </a:t>
            </a:r>
            <a:r>
              <a:rPr lang="el-GR" altLang="el-GR" b="1">
                <a:effectLst>
                  <a:outerShdw blurRad="38100" dist="38100" dir="2700000" algn="tl">
                    <a:srgbClr val="C0C0C0"/>
                  </a:outerShdw>
                </a:effectLst>
              </a:rPr>
              <a:t>(</a:t>
            </a:r>
            <a:r>
              <a:rPr lang="en-US" altLang="el-GR" b="1">
                <a:effectLst>
                  <a:outerShdw blurRad="38100" dist="38100" dir="2700000" algn="tl">
                    <a:srgbClr val="C0C0C0"/>
                  </a:outerShdw>
                </a:effectLst>
              </a:rPr>
              <a:t>Ring)</a:t>
            </a:r>
            <a:r>
              <a:rPr lang="el-GR" altLang="el-GR" sz="4000"/>
              <a:t> </a:t>
            </a:r>
          </a:p>
        </p:txBody>
      </p:sp>
      <p:sp>
        <p:nvSpPr>
          <p:cNvPr id="8207" name="Rectangle 15"/>
          <p:cNvSpPr>
            <a:spLocks noGrp="1" noChangeArrowheads="1"/>
          </p:cNvSpPr>
          <p:nvPr>
            <p:ph type="body" idx="1"/>
          </p:nvPr>
        </p:nvSpPr>
        <p:spPr>
          <a:xfrm>
            <a:off x="457200" y="1981200"/>
            <a:ext cx="8229600" cy="1371600"/>
          </a:xfrm>
        </p:spPr>
        <p:txBody>
          <a:bodyPr/>
          <a:lstStyle/>
          <a:p>
            <a:pPr marL="384175" indent="-384175">
              <a:buClr>
                <a:srgbClr val="0000CC"/>
              </a:buClr>
              <a:buFont typeface="Wingdings" panose="05000000000000000000" pitchFamily="2" charset="2"/>
              <a:buChar char="q"/>
            </a:pPr>
            <a:r>
              <a:rPr lang="el-GR" altLang="el-GR">
                <a:solidFill>
                  <a:srgbClr val="FF3300"/>
                </a:solidFill>
              </a:rPr>
              <a:t>Όλοι οι υπολογιστές είναι συνδεμένοι σε έναν πλήρη κλειστό δακτύλιο.</a:t>
            </a:r>
          </a:p>
        </p:txBody>
      </p:sp>
      <p:grpSp>
        <p:nvGrpSpPr>
          <p:cNvPr id="8206" name="Group 14"/>
          <p:cNvGrpSpPr>
            <a:grpSpLocks/>
          </p:cNvGrpSpPr>
          <p:nvPr/>
        </p:nvGrpSpPr>
        <p:grpSpPr bwMode="auto">
          <a:xfrm>
            <a:off x="1752600" y="3276600"/>
            <a:ext cx="5424488" cy="2782888"/>
            <a:chOff x="816" y="1200"/>
            <a:chExt cx="4185" cy="2665"/>
          </a:xfrm>
        </p:grpSpPr>
        <p:sp>
          <p:nvSpPr>
            <p:cNvPr id="8195" name="Oval 3"/>
            <p:cNvSpPr>
              <a:spLocks noChangeArrowheads="1"/>
            </p:cNvSpPr>
            <p:nvPr/>
          </p:nvSpPr>
          <p:spPr bwMode="auto">
            <a:xfrm>
              <a:off x="1728" y="2304"/>
              <a:ext cx="2304" cy="864"/>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8196" name="Picture 4"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6" y="1536"/>
              <a:ext cx="585" cy="624"/>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6" y="1440"/>
              <a:ext cx="585" cy="624"/>
            </a:xfrm>
            <a:prstGeom prst="rect">
              <a:avLst/>
            </a:prstGeom>
            <a:noFill/>
            <a:extLst>
              <a:ext uri="{909E8E84-426E-40DD-AFC4-6F175D3DCCD1}">
                <a14:hiddenFill xmlns:a14="http://schemas.microsoft.com/office/drawing/2010/main">
                  <a:solidFill>
                    <a:srgbClr val="FFFFFF"/>
                  </a:solidFill>
                </a14:hiddenFill>
              </a:ext>
            </a:extLst>
          </p:spPr>
        </p:pic>
        <p:pic>
          <p:nvPicPr>
            <p:cNvPr id="8198" name="Picture 6" descr="F:\internetgifs\PC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96" y="1200"/>
              <a:ext cx="720" cy="720"/>
            </a:xfrm>
            <a:prstGeom prst="rect">
              <a:avLst/>
            </a:prstGeom>
            <a:noFill/>
            <a:extLst>
              <a:ext uri="{909E8E84-426E-40DD-AFC4-6F175D3DCCD1}">
                <a14:hiddenFill xmlns:a14="http://schemas.microsoft.com/office/drawing/2010/main">
                  <a:solidFill>
                    <a:srgbClr val="FFFFFF"/>
                  </a:solidFill>
                </a14:hiddenFill>
              </a:ext>
            </a:extLst>
          </p:spPr>
        </p:pic>
        <p:pic>
          <p:nvPicPr>
            <p:cNvPr id="8199" name="Picture 7" descr="F:\internetgifs\NETPRINT.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8" y="3504"/>
              <a:ext cx="384" cy="361"/>
            </a:xfrm>
            <a:prstGeom prst="rect">
              <a:avLst/>
            </a:prstGeom>
            <a:noFill/>
            <a:extLst>
              <a:ext uri="{909E8E84-426E-40DD-AFC4-6F175D3DCCD1}">
                <a14:hiddenFill xmlns:a14="http://schemas.microsoft.com/office/drawing/2010/main">
                  <a:solidFill>
                    <a:srgbClr val="FFFFFF"/>
                  </a:solidFill>
                </a14:hiddenFill>
              </a:ext>
            </a:extLst>
          </p:spPr>
        </p:pic>
        <p:pic>
          <p:nvPicPr>
            <p:cNvPr id="8200" name="Picture 8" descr="F:\internetgifs\PC03.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368" y="3264"/>
              <a:ext cx="576" cy="557"/>
            </a:xfrm>
            <a:prstGeom prst="rect">
              <a:avLst/>
            </a:prstGeom>
            <a:noFill/>
            <a:extLst>
              <a:ext uri="{909E8E84-426E-40DD-AFC4-6F175D3DCCD1}">
                <a14:hiddenFill xmlns:a14="http://schemas.microsoft.com/office/drawing/2010/main">
                  <a:solidFill>
                    <a:srgbClr val="FFFFFF"/>
                  </a:solidFill>
                </a14:hiddenFill>
              </a:ext>
            </a:extLst>
          </p:spPr>
        </p:pic>
        <p:cxnSp>
          <p:nvCxnSpPr>
            <p:cNvPr id="8201" name="AutoShape 9"/>
            <p:cNvCxnSpPr>
              <a:cxnSpLocks noChangeShapeType="1"/>
              <a:stCxn id="8196" idx="3"/>
              <a:endCxn id="8195" idx="1"/>
            </p:cNvCxnSpPr>
            <p:nvPr/>
          </p:nvCxnSpPr>
          <p:spPr bwMode="auto">
            <a:xfrm>
              <a:off x="1401" y="1848"/>
              <a:ext cx="664" cy="571"/>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02" name="AutoShape 10"/>
            <p:cNvCxnSpPr>
              <a:cxnSpLocks noChangeShapeType="1"/>
              <a:stCxn id="8198" idx="2"/>
              <a:endCxn id="8195" idx="0"/>
            </p:cNvCxnSpPr>
            <p:nvPr/>
          </p:nvCxnSpPr>
          <p:spPr bwMode="auto">
            <a:xfrm>
              <a:off x="2856" y="1920"/>
              <a:ext cx="24" cy="372"/>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03" name="AutoShape 11"/>
            <p:cNvCxnSpPr>
              <a:cxnSpLocks noChangeShapeType="1"/>
              <a:stCxn id="8195" idx="7"/>
              <a:endCxn id="8197" idx="1"/>
            </p:cNvCxnSpPr>
            <p:nvPr/>
          </p:nvCxnSpPr>
          <p:spPr bwMode="auto">
            <a:xfrm flipV="1">
              <a:off x="3695" y="1752"/>
              <a:ext cx="721" cy="667"/>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04" name="AutoShape 12"/>
            <p:cNvCxnSpPr>
              <a:cxnSpLocks noChangeShapeType="1"/>
              <a:stCxn id="8195" idx="3"/>
              <a:endCxn id="8199" idx="3"/>
            </p:cNvCxnSpPr>
            <p:nvPr/>
          </p:nvCxnSpPr>
          <p:spPr bwMode="auto">
            <a:xfrm flipH="1">
              <a:off x="1392" y="3053"/>
              <a:ext cx="673" cy="632"/>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8205" name="AutoShape 13"/>
            <p:cNvCxnSpPr>
              <a:cxnSpLocks noChangeShapeType="1"/>
              <a:stCxn id="8195" idx="5"/>
            </p:cNvCxnSpPr>
            <p:nvPr/>
          </p:nvCxnSpPr>
          <p:spPr bwMode="auto">
            <a:xfrm>
              <a:off x="3695" y="3053"/>
              <a:ext cx="818" cy="509"/>
            </a:xfrm>
            <a:prstGeom prst="straightConnector1">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ransition>
    <p:split orient="vert"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Θέση υποσέλιδου 4"/>
          <p:cNvSpPr>
            <a:spLocks noGrp="1"/>
          </p:cNvSpPr>
          <p:nvPr>
            <p:ph type="ftr" sz="quarter" idx="11"/>
          </p:nvPr>
        </p:nvSpPr>
        <p:spPr/>
        <p:txBody>
          <a:bodyPr/>
          <a:lstStyle/>
          <a:p>
            <a:r>
              <a:rPr lang="el-GR" altLang="el-GR"/>
              <a:t>Βελώνης Γεώργιος</a:t>
            </a:r>
          </a:p>
        </p:txBody>
      </p:sp>
      <p:sp>
        <p:nvSpPr>
          <p:cNvPr id="18" name="Θέση αριθμού διαφάνειας 5"/>
          <p:cNvSpPr>
            <a:spLocks noGrp="1"/>
          </p:cNvSpPr>
          <p:nvPr>
            <p:ph type="sldNum" sz="quarter" idx="12"/>
          </p:nvPr>
        </p:nvSpPr>
        <p:spPr/>
        <p:txBody>
          <a:bodyPr/>
          <a:lstStyle/>
          <a:p>
            <a:r>
              <a:rPr lang="en-US" altLang="el-GR"/>
              <a:t>1-</a:t>
            </a:r>
            <a:fld id="{BD40F864-5941-4BBB-A1F4-D233AF312BCB}" type="slidenum">
              <a:rPr lang="el-GR" altLang="el-GR"/>
              <a:pPr/>
              <a:t>23</a:t>
            </a:fld>
            <a:endParaRPr lang="el-GR" altLang="el-GR"/>
          </a:p>
        </p:txBody>
      </p:sp>
      <p:sp>
        <p:nvSpPr>
          <p:cNvPr id="9218" name="Rectangle 2" descr="Large confetti"/>
          <p:cNvSpPr>
            <a:spLocks noGrp="1" noChangeArrowheads="1"/>
          </p:cNvSpPr>
          <p:nvPr>
            <p:ph type="title"/>
          </p:nvPr>
        </p:nvSpPr>
        <p:spPr>
          <a:xfrm>
            <a:off x="1093788" y="284163"/>
            <a:ext cx="6831012" cy="1143000"/>
          </a:xfrm>
        </p:spPr>
        <p:txBody>
          <a:bodyPr/>
          <a:lstStyle/>
          <a:p>
            <a:r>
              <a:rPr lang="el-GR" altLang="el-GR" b="1">
                <a:effectLst>
                  <a:outerShdw blurRad="38100" dist="38100" dir="2700000" algn="tl">
                    <a:srgbClr val="C0C0C0"/>
                  </a:outerShdw>
                </a:effectLst>
              </a:rPr>
              <a:t>Δίαυλος</a:t>
            </a:r>
            <a:r>
              <a:rPr lang="en-US" altLang="el-GR" b="1">
                <a:effectLst>
                  <a:outerShdw blurRad="38100" dist="38100" dir="2700000" algn="tl">
                    <a:srgbClr val="C0C0C0"/>
                  </a:outerShdw>
                </a:effectLst>
              </a:rPr>
              <a:t> </a:t>
            </a:r>
            <a:r>
              <a:rPr lang="el-GR" altLang="el-GR" b="1">
                <a:effectLst>
                  <a:outerShdw blurRad="38100" dist="38100" dir="2700000" algn="tl">
                    <a:srgbClr val="C0C0C0"/>
                  </a:outerShdw>
                </a:effectLst>
              </a:rPr>
              <a:t>ή Λεωφόρος</a:t>
            </a:r>
            <a:r>
              <a:rPr lang="el-GR" altLang="el-GR" sz="4000"/>
              <a:t> </a:t>
            </a:r>
            <a:r>
              <a:rPr lang="el-GR" altLang="el-GR" b="1">
                <a:effectLst>
                  <a:outerShdw blurRad="38100" dist="38100" dir="2700000" algn="tl">
                    <a:srgbClr val="C0C0C0"/>
                  </a:outerShdw>
                </a:effectLst>
              </a:rPr>
              <a:t>(</a:t>
            </a:r>
            <a:r>
              <a:rPr lang="en-US" altLang="el-GR" b="1">
                <a:effectLst>
                  <a:outerShdw blurRad="38100" dist="38100" dir="2700000" algn="tl">
                    <a:srgbClr val="C0C0C0"/>
                  </a:outerShdw>
                </a:effectLst>
              </a:rPr>
              <a:t>Bus)</a:t>
            </a:r>
            <a:endParaRPr lang="el-GR" altLang="el-GR" b="1">
              <a:effectLst>
                <a:outerShdw blurRad="38100" dist="38100" dir="2700000" algn="tl">
                  <a:srgbClr val="C0C0C0"/>
                </a:outerShdw>
              </a:effectLst>
            </a:endParaRPr>
          </a:p>
        </p:txBody>
      </p:sp>
      <p:sp>
        <p:nvSpPr>
          <p:cNvPr id="9232" name="Rectangle 16"/>
          <p:cNvSpPr>
            <a:spLocks noGrp="1" noChangeArrowheads="1"/>
          </p:cNvSpPr>
          <p:nvPr>
            <p:ph type="body" idx="1"/>
          </p:nvPr>
        </p:nvSpPr>
        <p:spPr>
          <a:xfrm>
            <a:off x="457200" y="1905000"/>
            <a:ext cx="8153400" cy="1600200"/>
          </a:xfrm>
        </p:spPr>
        <p:txBody>
          <a:bodyPr/>
          <a:lstStyle/>
          <a:p>
            <a:pPr marL="482600" indent="-482600" algn="just">
              <a:buClr>
                <a:srgbClr val="0000CC"/>
              </a:buClr>
              <a:buSzTx/>
              <a:buFont typeface="Wingdings" panose="05000000000000000000" pitchFamily="2" charset="2"/>
              <a:buChar char="q"/>
            </a:pPr>
            <a:r>
              <a:rPr lang="el-GR" altLang="el-GR">
                <a:solidFill>
                  <a:srgbClr val="FF3300"/>
                </a:solidFill>
              </a:rPr>
              <a:t>Όλοι οι υπολογιστές συνδέονται κατά μήκος ενός κεντρικού </a:t>
            </a:r>
            <a:r>
              <a:rPr lang="el-GR" altLang="el-GR" sz="3600">
                <a:solidFill>
                  <a:srgbClr val="FF3300"/>
                </a:solidFill>
              </a:rPr>
              <a:t>αγωγού</a:t>
            </a:r>
            <a:r>
              <a:rPr lang="el-GR" altLang="el-GR">
                <a:solidFill>
                  <a:srgbClr val="FF3300"/>
                </a:solidFill>
              </a:rPr>
              <a:t>.</a:t>
            </a:r>
          </a:p>
          <a:p>
            <a:pPr marL="482600" indent="-482600">
              <a:buClr>
                <a:srgbClr val="0000CC"/>
              </a:buClr>
              <a:buSzTx/>
              <a:buFont typeface="Wingdings" panose="05000000000000000000" pitchFamily="2" charset="2"/>
              <a:buChar char="q"/>
            </a:pPr>
            <a:endParaRPr lang="el-GR" altLang="el-GR" sz="3600">
              <a:solidFill>
                <a:srgbClr val="FF3300"/>
              </a:solidFill>
            </a:endParaRPr>
          </a:p>
        </p:txBody>
      </p:sp>
      <p:grpSp>
        <p:nvGrpSpPr>
          <p:cNvPr id="9231" name="Group 15"/>
          <p:cNvGrpSpPr>
            <a:grpSpLocks/>
          </p:cNvGrpSpPr>
          <p:nvPr/>
        </p:nvGrpSpPr>
        <p:grpSpPr bwMode="auto">
          <a:xfrm>
            <a:off x="1600200" y="3352800"/>
            <a:ext cx="6019800" cy="2590800"/>
            <a:chOff x="960" y="1536"/>
            <a:chExt cx="3840" cy="2160"/>
          </a:xfrm>
        </p:grpSpPr>
        <p:sp>
          <p:nvSpPr>
            <p:cNvPr id="9219" name="Line 3"/>
            <p:cNvSpPr>
              <a:spLocks noChangeShapeType="1"/>
            </p:cNvSpPr>
            <p:nvPr/>
          </p:nvSpPr>
          <p:spPr bwMode="auto">
            <a:xfrm flipV="1">
              <a:off x="960" y="2640"/>
              <a:ext cx="3840" cy="0"/>
            </a:xfrm>
            <a:prstGeom prst="line">
              <a:avLst/>
            </a:prstGeom>
            <a:noFill/>
            <a:ln w="635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pic>
          <p:nvPicPr>
            <p:cNvPr id="9220" name="Picture 4" descr="F:\internetgifs\PC0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00" y="1584"/>
              <a:ext cx="576" cy="557"/>
            </a:xfrm>
            <a:prstGeom prst="rect">
              <a:avLst/>
            </a:prstGeom>
            <a:noFill/>
            <a:extLst>
              <a:ext uri="{909E8E84-426E-40DD-AFC4-6F175D3DCCD1}">
                <a14:hiddenFill xmlns:a14="http://schemas.microsoft.com/office/drawing/2010/main">
                  <a:solidFill>
                    <a:srgbClr val="FFFFFF"/>
                  </a:solidFill>
                </a14:hiddenFill>
              </a:ext>
            </a:extLst>
          </p:spPr>
        </p:pic>
        <p:pic>
          <p:nvPicPr>
            <p:cNvPr id="9221" name="Picture 5" descr="F:\internetgifs\PC03.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08" y="3139"/>
              <a:ext cx="576" cy="557"/>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F:\internetgifs\PC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2" y="1536"/>
              <a:ext cx="576" cy="576"/>
            </a:xfrm>
            <a:prstGeom prst="rect">
              <a:avLst/>
            </a:prstGeom>
            <a:noFill/>
            <a:extLst>
              <a:ext uri="{909E8E84-426E-40DD-AFC4-6F175D3DCCD1}">
                <a14:hiddenFill xmlns:a14="http://schemas.microsoft.com/office/drawing/2010/main">
                  <a:solidFill>
                    <a:srgbClr val="FFFFFF"/>
                  </a:solidFill>
                </a14:hiddenFill>
              </a:ext>
            </a:extLst>
          </p:spPr>
        </p:pic>
        <p:pic>
          <p:nvPicPr>
            <p:cNvPr id="9223" name="Picture 7" descr="F:\internetgifs\PC01.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65" y="1632"/>
              <a:ext cx="495" cy="528"/>
            </a:xfrm>
            <a:prstGeom prst="rect">
              <a:avLst/>
            </a:prstGeom>
            <a:noFill/>
            <a:extLst>
              <a:ext uri="{909E8E84-426E-40DD-AFC4-6F175D3DCCD1}">
                <a14:hiddenFill xmlns:a14="http://schemas.microsoft.com/office/drawing/2010/main">
                  <a:solidFill>
                    <a:srgbClr val="FFFFFF"/>
                  </a:solidFill>
                </a14:hiddenFill>
              </a:ext>
            </a:extLst>
          </p:spPr>
        </p:pic>
        <p:pic>
          <p:nvPicPr>
            <p:cNvPr id="9225" name="Picture 9" descr="F:\internetgifs\NETPRINT.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968" y="3312"/>
              <a:ext cx="384" cy="361"/>
            </a:xfrm>
            <a:prstGeom prst="rect">
              <a:avLst/>
            </a:prstGeom>
            <a:noFill/>
            <a:extLst>
              <a:ext uri="{909E8E84-426E-40DD-AFC4-6F175D3DCCD1}">
                <a14:hiddenFill xmlns:a14="http://schemas.microsoft.com/office/drawing/2010/main">
                  <a:solidFill>
                    <a:srgbClr val="FFFFFF"/>
                  </a:solidFill>
                </a14:hiddenFill>
              </a:ext>
            </a:extLst>
          </p:spPr>
        </p:pic>
        <p:sp>
          <p:nvSpPr>
            <p:cNvPr id="9226" name="Line 10"/>
            <p:cNvSpPr>
              <a:spLocks noChangeShapeType="1"/>
            </p:cNvSpPr>
            <p:nvPr/>
          </p:nvSpPr>
          <p:spPr bwMode="auto">
            <a:xfrm>
              <a:off x="1488" y="2112"/>
              <a:ext cx="0" cy="52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9227" name="Line 11"/>
            <p:cNvSpPr>
              <a:spLocks noChangeShapeType="1"/>
            </p:cNvSpPr>
            <p:nvPr/>
          </p:nvSpPr>
          <p:spPr bwMode="auto">
            <a:xfrm>
              <a:off x="2832" y="2064"/>
              <a:ext cx="0" cy="576"/>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9228" name="Line 12"/>
            <p:cNvSpPr>
              <a:spLocks noChangeShapeType="1"/>
            </p:cNvSpPr>
            <p:nvPr/>
          </p:nvSpPr>
          <p:spPr bwMode="auto">
            <a:xfrm>
              <a:off x="4320" y="2112"/>
              <a:ext cx="0" cy="52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9229" name="Line 13"/>
            <p:cNvSpPr>
              <a:spLocks noChangeShapeType="1"/>
            </p:cNvSpPr>
            <p:nvPr/>
          </p:nvSpPr>
          <p:spPr bwMode="auto">
            <a:xfrm>
              <a:off x="2112" y="2640"/>
              <a:ext cx="0" cy="672"/>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9230" name="Line 14"/>
            <p:cNvSpPr>
              <a:spLocks noChangeShapeType="1"/>
            </p:cNvSpPr>
            <p:nvPr/>
          </p:nvSpPr>
          <p:spPr bwMode="auto">
            <a:xfrm>
              <a:off x="3696" y="2640"/>
              <a:ext cx="0" cy="528"/>
            </a:xfrm>
            <a:prstGeom prst="line">
              <a:avLst/>
            </a:prstGeom>
            <a:noFill/>
            <a:ln w="508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grpSp>
    </p:spTree>
  </p:cSld>
  <p:clrMapOvr>
    <a:masterClrMapping/>
  </p:clrMapOvr>
  <p:transition>
    <p:split orient="vert"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Θέση υποσέλιδου 3"/>
          <p:cNvSpPr>
            <a:spLocks noGrp="1"/>
          </p:cNvSpPr>
          <p:nvPr>
            <p:ph type="ftr" sz="quarter" idx="11"/>
          </p:nvPr>
        </p:nvSpPr>
        <p:spPr/>
        <p:txBody>
          <a:bodyPr/>
          <a:lstStyle/>
          <a:p>
            <a:r>
              <a:rPr lang="el-GR" altLang="el-GR"/>
              <a:t>Βελώνης Γεώργιος</a:t>
            </a:r>
          </a:p>
        </p:txBody>
      </p:sp>
      <p:sp>
        <p:nvSpPr>
          <p:cNvPr id="41" name="Θέση αριθμού διαφάνειας 4"/>
          <p:cNvSpPr>
            <a:spLocks noGrp="1"/>
          </p:cNvSpPr>
          <p:nvPr>
            <p:ph type="sldNum" sz="quarter" idx="12"/>
          </p:nvPr>
        </p:nvSpPr>
        <p:spPr/>
        <p:txBody>
          <a:bodyPr/>
          <a:lstStyle/>
          <a:p>
            <a:r>
              <a:rPr lang="en-US" altLang="el-GR"/>
              <a:t>1-</a:t>
            </a:r>
            <a:fld id="{9B0E4E74-5726-42AB-870E-E4BA57E47CAE}" type="slidenum">
              <a:rPr lang="el-GR" altLang="el-GR"/>
              <a:pPr/>
              <a:t>24</a:t>
            </a:fld>
            <a:endParaRPr lang="el-GR" altLang="el-GR"/>
          </a:p>
        </p:txBody>
      </p:sp>
      <p:sp>
        <p:nvSpPr>
          <p:cNvPr id="13314" name="Rectangle 2" descr="Large confetti"/>
          <p:cNvSpPr>
            <a:spLocks noGrp="1" noChangeArrowheads="1"/>
          </p:cNvSpPr>
          <p:nvPr>
            <p:ph type="title"/>
          </p:nvPr>
        </p:nvSpPr>
        <p:spPr>
          <a:xfrm>
            <a:off x="1093788" y="284163"/>
            <a:ext cx="4240212" cy="1143000"/>
          </a:xfrm>
        </p:spPr>
        <p:txBody>
          <a:bodyPr/>
          <a:lstStyle/>
          <a:p>
            <a:r>
              <a:rPr lang="el-GR" altLang="el-GR" b="1">
                <a:effectLst>
                  <a:outerShdw blurRad="38100" dist="38100" dir="2700000" algn="tl">
                    <a:srgbClr val="C0C0C0"/>
                  </a:outerShdw>
                </a:effectLst>
              </a:rPr>
              <a:t>Διαδίκτυο</a:t>
            </a:r>
          </a:p>
        </p:txBody>
      </p:sp>
      <p:grpSp>
        <p:nvGrpSpPr>
          <p:cNvPr id="13355" name="Group 43"/>
          <p:cNvGrpSpPr>
            <a:grpSpLocks/>
          </p:cNvGrpSpPr>
          <p:nvPr/>
        </p:nvGrpSpPr>
        <p:grpSpPr bwMode="auto">
          <a:xfrm>
            <a:off x="304800" y="1752600"/>
            <a:ext cx="8553450" cy="4648200"/>
            <a:chOff x="192" y="1104"/>
            <a:chExt cx="5388" cy="2928"/>
          </a:xfrm>
        </p:grpSpPr>
        <p:pic>
          <p:nvPicPr>
            <p:cNvPr id="13315" name="Picture 3"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4" y="2402"/>
              <a:ext cx="269" cy="334"/>
            </a:xfrm>
            <a:prstGeom prst="rect">
              <a:avLst/>
            </a:prstGeom>
            <a:noFill/>
            <a:extLst>
              <a:ext uri="{909E8E84-426E-40DD-AFC4-6F175D3DCCD1}">
                <a14:hiddenFill xmlns:a14="http://schemas.microsoft.com/office/drawing/2010/main">
                  <a:solidFill>
                    <a:srgbClr val="FFFFFF"/>
                  </a:solidFill>
                </a14:hiddenFill>
              </a:ext>
            </a:extLst>
          </p:spPr>
        </p:pic>
        <p:pic>
          <p:nvPicPr>
            <p:cNvPr id="13316" name="Picture 4" descr="F:\internetgifs\PC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15" y="2914"/>
              <a:ext cx="513" cy="590"/>
            </a:xfrm>
            <a:prstGeom prst="rect">
              <a:avLst/>
            </a:prstGeom>
            <a:noFill/>
            <a:extLst>
              <a:ext uri="{909E8E84-426E-40DD-AFC4-6F175D3DCCD1}">
                <a14:hiddenFill xmlns:a14="http://schemas.microsoft.com/office/drawing/2010/main">
                  <a:solidFill>
                    <a:srgbClr val="FFFFFF"/>
                  </a:solidFill>
                </a14:hiddenFill>
              </a:ext>
            </a:extLst>
          </p:spPr>
        </p:pic>
        <p:pic>
          <p:nvPicPr>
            <p:cNvPr id="13317" name="Picture 5" descr="F:\internetgifs\PC03.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16" y="2304"/>
              <a:ext cx="300" cy="336"/>
            </a:xfrm>
            <a:prstGeom prst="rect">
              <a:avLst/>
            </a:prstGeom>
            <a:noFill/>
            <a:extLst>
              <a:ext uri="{909E8E84-426E-40DD-AFC4-6F175D3DCCD1}">
                <a14:hiddenFill xmlns:a14="http://schemas.microsoft.com/office/drawing/2010/main">
                  <a:solidFill>
                    <a:srgbClr val="FFFFFF"/>
                  </a:solidFill>
                </a14:hiddenFill>
              </a:ext>
            </a:extLst>
          </p:spPr>
        </p:pic>
        <p:pic>
          <p:nvPicPr>
            <p:cNvPr id="13318" name="Picture 6" descr="F:\internetgifs\NETPRINT.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4" y="3688"/>
              <a:ext cx="229" cy="248"/>
            </a:xfrm>
            <a:prstGeom prst="rect">
              <a:avLst/>
            </a:prstGeom>
            <a:noFill/>
            <a:extLst>
              <a:ext uri="{909E8E84-426E-40DD-AFC4-6F175D3DCCD1}">
                <a14:hiddenFill xmlns:a14="http://schemas.microsoft.com/office/drawing/2010/main">
                  <a:solidFill>
                    <a:srgbClr val="FFFFFF"/>
                  </a:solidFill>
                </a14:hiddenFill>
              </a:ext>
            </a:extLst>
          </p:spPr>
        </p:pic>
        <p:pic>
          <p:nvPicPr>
            <p:cNvPr id="13319" name="Picture 7"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2" y="2448"/>
              <a:ext cx="273" cy="336"/>
            </a:xfrm>
            <a:prstGeom prst="rect">
              <a:avLst/>
            </a:prstGeom>
            <a:noFill/>
            <a:extLst>
              <a:ext uri="{909E8E84-426E-40DD-AFC4-6F175D3DCCD1}">
                <a14:hiddenFill xmlns:a14="http://schemas.microsoft.com/office/drawing/2010/main">
                  <a:solidFill>
                    <a:srgbClr val="FFFFFF"/>
                  </a:solidFill>
                </a14:hiddenFill>
              </a:ext>
            </a:extLst>
          </p:spPr>
        </p:pic>
        <p:sp>
          <p:nvSpPr>
            <p:cNvPr id="13324" name="Oval 12"/>
            <p:cNvSpPr>
              <a:spLocks noChangeArrowheads="1"/>
            </p:cNvSpPr>
            <p:nvPr/>
          </p:nvSpPr>
          <p:spPr bwMode="auto">
            <a:xfrm>
              <a:off x="384" y="3024"/>
              <a:ext cx="960" cy="480"/>
            </a:xfrm>
            <a:prstGeom prst="ellipse">
              <a:avLst/>
            </a:prstGeom>
            <a:noFill/>
            <a:ln w="38100">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pic>
          <p:nvPicPr>
            <p:cNvPr id="13325" name="Picture 13" descr="F:\internetgifs\PC03.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44" y="3648"/>
              <a:ext cx="300" cy="336"/>
            </a:xfrm>
            <a:prstGeom prst="rect">
              <a:avLst/>
            </a:prstGeom>
            <a:noFill/>
            <a:extLst>
              <a:ext uri="{909E8E84-426E-40DD-AFC4-6F175D3DCCD1}">
                <a14:hiddenFill xmlns:a14="http://schemas.microsoft.com/office/drawing/2010/main">
                  <a:solidFill>
                    <a:srgbClr val="FFFFFF"/>
                  </a:solidFill>
                </a14:hiddenFill>
              </a:ext>
            </a:extLst>
          </p:spPr>
        </p:pic>
        <p:pic>
          <p:nvPicPr>
            <p:cNvPr id="13326" name="Picture 14" descr="F:\internetgifs\PC02.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87" y="3058"/>
              <a:ext cx="346" cy="398"/>
            </a:xfrm>
            <a:prstGeom prst="rect">
              <a:avLst/>
            </a:prstGeom>
            <a:noFill/>
            <a:extLst>
              <a:ext uri="{909E8E84-426E-40DD-AFC4-6F175D3DCCD1}">
                <a14:hiddenFill xmlns:a14="http://schemas.microsoft.com/office/drawing/2010/main">
                  <a:solidFill>
                    <a:srgbClr val="FFFFFF"/>
                  </a:solidFill>
                </a14:hiddenFill>
              </a:ext>
            </a:extLst>
          </p:spPr>
        </p:pic>
        <p:pic>
          <p:nvPicPr>
            <p:cNvPr id="13327" name="Picture 15" descr="F:\internetgifs\PC03.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744" y="2544"/>
              <a:ext cx="300" cy="336"/>
            </a:xfrm>
            <a:prstGeom prst="rect">
              <a:avLst/>
            </a:prstGeom>
            <a:noFill/>
            <a:extLst>
              <a:ext uri="{909E8E84-426E-40DD-AFC4-6F175D3DCCD1}">
                <a14:hiddenFill xmlns:a14="http://schemas.microsoft.com/office/drawing/2010/main">
                  <a:solidFill>
                    <a:srgbClr val="FFFFFF"/>
                  </a:solidFill>
                </a14:hiddenFill>
              </a:ext>
            </a:extLst>
          </p:spPr>
        </p:pic>
        <p:pic>
          <p:nvPicPr>
            <p:cNvPr id="13328" name="Picture 16" descr="F:\internetgifs\PC03.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80" y="3600"/>
              <a:ext cx="300" cy="336"/>
            </a:xfrm>
            <a:prstGeom prst="rect">
              <a:avLst/>
            </a:prstGeom>
            <a:noFill/>
            <a:extLst>
              <a:ext uri="{909E8E84-426E-40DD-AFC4-6F175D3DCCD1}">
                <a14:hiddenFill xmlns:a14="http://schemas.microsoft.com/office/drawing/2010/main">
                  <a:solidFill>
                    <a:srgbClr val="FFFFFF"/>
                  </a:solidFill>
                </a14:hiddenFill>
              </a:ext>
            </a:extLst>
          </p:spPr>
        </p:pic>
        <p:pic>
          <p:nvPicPr>
            <p:cNvPr id="13329" name="Picture 17"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63" y="3698"/>
              <a:ext cx="269" cy="334"/>
            </a:xfrm>
            <a:prstGeom prst="rect">
              <a:avLst/>
            </a:prstGeom>
            <a:noFill/>
            <a:extLst>
              <a:ext uri="{909E8E84-426E-40DD-AFC4-6F175D3DCCD1}">
                <a14:hiddenFill xmlns:a14="http://schemas.microsoft.com/office/drawing/2010/main">
                  <a:solidFill>
                    <a:srgbClr val="FFFFFF"/>
                  </a:solidFill>
                </a14:hiddenFill>
              </a:ext>
            </a:extLst>
          </p:spPr>
        </p:pic>
        <p:pic>
          <p:nvPicPr>
            <p:cNvPr id="13330" name="Picture 18" descr="F:\internetgifs\NETPRINT.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32" y="2584"/>
              <a:ext cx="229" cy="248"/>
            </a:xfrm>
            <a:prstGeom prst="rect">
              <a:avLst/>
            </a:prstGeom>
            <a:noFill/>
            <a:extLst>
              <a:ext uri="{909E8E84-426E-40DD-AFC4-6F175D3DCCD1}">
                <a14:hiddenFill xmlns:a14="http://schemas.microsoft.com/office/drawing/2010/main">
                  <a:solidFill>
                    <a:srgbClr val="FFFFFF"/>
                  </a:solidFill>
                </a14:hiddenFill>
              </a:ext>
            </a:extLst>
          </p:spPr>
        </p:pic>
        <p:pic>
          <p:nvPicPr>
            <p:cNvPr id="13331" name="Picture 19" descr="F:\internetgifs\NETPRINT.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16" y="1912"/>
              <a:ext cx="229" cy="248"/>
            </a:xfrm>
            <a:prstGeom prst="rect">
              <a:avLst/>
            </a:prstGeom>
            <a:noFill/>
            <a:extLst>
              <a:ext uri="{909E8E84-426E-40DD-AFC4-6F175D3DCCD1}">
                <a14:hiddenFill xmlns:a14="http://schemas.microsoft.com/office/drawing/2010/main">
                  <a:solidFill>
                    <a:srgbClr val="FFFFFF"/>
                  </a:solidFill>
                </a14:hiddenFill>
              </a:ext>
            </a:extLst>
          </p:spPr>
        </p:pic>
        <p:pic>
          <p:nvPicPr>
            <p:cNvPr id="13332" name="Picture 20" descr="F:\internetgifs\PC03.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04" y="1872"/>
              <a:ext cx="300" cy="336"/>
            </a:xfrm>
            <a:prstGeom prst="rect">
              <a:avLst/>
            </a:prstGeom>
            <a:noFill/>
            <a:extLst>
              <a:ext uri="{909E8E84-426E-40DD-AFC4-6F175D3DCCD1}">
                <a14:hiddenFill xmlns:a14="http://schemas.microsoft.com/office/drawing/2010/main">
                  <a:solidFill>
                    <a:srgbClr val="FFFFFF"/>
                  </a:solidFill>
                </a14:hiddenFill>
              </a:ext>
            </a:extLst>
          </p:spPr>
        </p:pic>
        <p:pic>
          <p:nvPicPr>
            <p:cNvPr id="13333" name="Picture 21"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84" y="1169"/>
              <a:ext cx="317" cy="271"/>
            </a:xfrm>
            <a:prstGeom prst="rect">
              <a:avLst/>
            </a:prstGeom>
            <a:noFill/>
            <a:extLst>
              <a:ext uri="{909E8E84-426E-40DD-AFC4-6F175D3DCCD1}">
                <a14:hiddenFill xmlns:a14="http://schemas.microsoft.com/office/drawing/2010/main">
                  <a:solidFill>
                    <a:srgbClr val="FFFFFF"/>
                  </a:solidFill>
                </a14:hiddenFill>
              </a:ext>
            </a:extLst>
          </p:spPr>
        </p:pic>
        <p:pic>
          <p:nvPicPr>
            <p:cNvPr id="13334" name="Picture 22" descr="F:\internetgifs\PC01.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40" y="1106"/>
              <a:ext cx="269" cy="334"/>
            </a:xfrm>
            <a:prstGeom prst="rect">
              <a:avLst/>
            </a:prstGeom>
            <a:noFill/>
            <a:extLst>
              <a:ext uri="{909E8E84-426E-40DD-AFC4-6F175D3DCCD1}">
                <a14:hiddenFill xmlns:a14="http://schemas.microsoft.com/office/drawing/2010/main">
                  <a:solidFill>
                    <a:srgbClr val="FFFFFF"/>
                  </a:solidFill>
                </a14:hiddenFill>
              </a:ext>
            </a:extLst>
          </p:spPr>
        </p:pic>
        <p:pic>
          <p:nvPicPr>
            <p:cNvPr id="13335" name="Picture 23" descr="F:\internetgifs\PC03.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88" y="1104"/>
              <a:ext cx="300" cy="336"/>
            </a:xfrm>
            <a:prstGeom prst="rect">
              <a:avLst/>
            </a:prstGeom>
            <a:noFill/>
            <a:extLst>
              <a:ext uri="{909E8E84-426E-40DD-AFC4-6F175D3DCCD1}">
                <a14:hiddenFill xmlns:a14="http://schemas.microsoft.com/office/drawing/2010/main">
                  <a:solidFill>
                    <a:srgbClr val="FFFFFF"/>
                  </a:solidFill>
                </a14:hiddenFill>
              </a:ext>
            </a:extLst>
          </p:spPr>
        </p:pic>
        <p:sp>
          <p:nvSpPr>
            <p:cNvPr id="13336" name="Line 24"/>
            <p:cNvSpPr>
              <a:spLocks noChangeShapeType="1"/>
            </p:cNvSpPr>
            <p:nvPr/>
          </p:nvSpPr>
          <p:spPr bwMode="auto">
            <a:xfrm>
              <a:off x="1344" y="1728"/>
              <a:ext cx="331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37" name="Line 25"/>
            <p:cNvSpPr>
              <a:spLocks noChangeShapeType="1"/>
            </p:cNvSpPr>
            <p:nvPr/>
          </p:nvSpPr>
          <p:spPr bwMode="auto">
            <a:xfrm>
              <a:off x="1728" y="1411"/>
              <a:ext cx="0" cy="317"/>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38" name="Line 26"/>
            <p:cNvSpPr>
              <a:spLocks noChangeShapeType="1"/>
            </p:cNvSpPr>
            <p:nvPr/>
          </p:nvSpPr>
          <p:spPr bwMode="auto">
            <a:xfrm>
              <a:off x="2112" y="1728"/>
              <a:ext cx="0"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40" name="Line 28"/>
            <p:cNvSpPr>
              <a:spLocks noChangeShapeType="1"/>
            </p:cNvSpPr>
            <p:nvPr/>
          </p:nvSpPr>
          <p:spPr bwMode="auto">
            <a:xfrm>
              <a:off x="2832" y="1440"/>
              <a:ext cx="0" cy="2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41" name="Line 29"/>
            <p:cNvSpPr>
              <a:spLocks noChangeShapeType="1"/>
            </p:cNvSpPr>
            <p:nvPr/>
          </p:nvSpPr>
          <p:spPr bwMode="auto">
            <a:xfrm>
              <a:off x="3360" y="1728"/>
              <a:ext cx="0" cy="14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42" name="Line 30"/>
            <p:cNvSpPr>
              <a:spLocks noChangeShapeType="1"/>
            </p:cNvSpPr>
            <p:nvPr/>
          </p:nvSpPr>
          <p:spPr bwMode="auto">
            <a:xfrm>
              <a:off x="3984" y="1440"/>
              <a:ext cx="0" cy="2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43" name="Line 31"/>
            <p:cNvSpPr>
              <a:spLocks noChangeShapeType="1"/>
            </p:cNvSpPr>
            <p:nvPr/>
          </p:nvSpPr>
          <p:spPr bwMode="auto">
            <a:xfrm>
              <a:off x="2640" y="1728"/>
              <a:ext cx="0" cy="129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44" name="Line 32"/>
            <p:cNvSpPr>
              <a:spLocks noChangeShapeType="1"/>
            </p:cNvSpPr>
            <p:nvPr/>
          </p:nvSpPr>
          <p:spPr bwMode="auto">
            <a:xfrm>
              <a:off x="2880" y="3264"/>
              <a:ext cx="1632"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45" name="Line 33"/>
            <p:cNvSpPr>
              <a:spLocks noChangeShapeType="1"/>
            </p:cNvSpPr>
            <p:nvPr/>
          </p:nvSpPr>
          <p:spPr bwMode="auto">
            <a:xfrm>
              <a:off x="3984" y="2880"/>
              <a:ext cx="528" cy="384"/>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46" name="Line 34"/>
            <p:cNvSpPr>
              <a:spLocks noChangeShapeType="1"/>
            </p:cNvSpPr>
            <p:nvPr/>
          </p:nvSpPr>
          <p:spPr bwMode="auto">
            <a:xfrm flipH="1">
              <a:off x="3984" y="3264"/>
              <a:ext cx="528" cy="43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47" name="Line 35"/>
            <p:cNvSpPr>
              <a:spLocks noChangeShapeType="1"/>
            </p:cNvSpPr>
            <p:nvPr/>
          </p:nvSpPr>
          <p:spPr bwMode="auto">
            <a:xfrm>
              <a:off x="4800" y="3264"/>
              <a:ext cx="567" cy="48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48" name="Line 36"/>
            <p:cNvSpPr>
              <a:spLocks noChangeShapeType="1"/>
            </p:cNvSpPr>
            <p:nvPr/>
          </p:nvSpPr>
          <p:spPr bwMode="auto">
            <a:xfrm flipH="1">
              <a:off x="4813" y="2736"/>
              <a:ext cx="419" cy="52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49" name="Line 37"/>
            <p:cNvSpPr>
              <a:spLocks noChangeShapeType="1"/>
            </p:cNvSpPr>
            <p:nvPr/>
          </p:nvSpPr>
          <p:spPr bwMode="auto">
            <a:xfrm>
              <a:off x="960" y="2609"/>
              <a:ext cx="0" cy="415"/>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50" name="Line 38"/>
            <p:cNvSpPr>
              <a:spLocks noChangeShapeType="1"/>
            </p:cNvSpPr>
            <p:nvPr/>
          </p:nvSpPr>
          <p:spPr bwMode="auto">
            <a:xfrm flipH="1">
              <a:off x="1248" y="2688"/>
              <a:ext cx="358" cy="43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51" name="Line 39"/>
            <p:cNvSpPr>
              <a:spLocks noChangeShapeType="1"/>
            </p:cNvSpPr>
            <p:nvPr/>
          </p:nvSpPr>
          <p:spPr bwMode="auto">
            <a:xfrm>
              <a:off x="1152" y="3456"/>
              <a:ext cx="288" cy="336"/>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52" name="Line 40"/>
            <p:cNvSpPr>
              <a:spLocks noChangeShapeType="1"/>
            </p:cNvSpPr>
            <p:nvPr/>
          </p:nvSpPr>
          <p:spPr bwMode="auto">
            <a:xfrm>
              <a:off x="384" y="2784"/>
              <a:ext cx="192" cy="28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53" name="Line 41"/>
            <p:cNvSpPr>
              <a:spLocks noChangeShapeType="1"/>
            </p:cNvSpPr>
            <p:nvPr/>
          </p:nvSpPr>
          <p:spPr bwMode="auto">
            <a:xfrm flipH="1">
              <a:off x="432" y="3456"/>
              <a:ext cx="96" cy="192"/>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sp>
          <p:nvSpPr>
            <p:cNvPr id="13354" name="Line 42"/>
            <p:cNvSpPr>
              <a:spLocks noChangeShapeType="1"/>
            </p:cNvSpPr>
            <p:nvPr/>
          </p:nvSpPr>
          <p:spPr bwMode="auto">
            <a:xfrm>
              <a:off x="1344" y="3264"/>
              <a:ext cx="1104"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l-GR"/>
            </a:p>
          </p:txBody>
        </p:sp>
      </p:grpSp>
    </p:spTree>
  </p:cSld>
  <p:clrMapOvr>
    <a:masterClrMapping/>
  </p:clrMapOvr>
  <p:transition>
    <p:split orient="vert" dir="in"/>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ctrTitle"/>
          </p:nvPr>
        </p:nvSpPr>
        <p:spPr>
          <a:xfrm>
            <a:off x="1474788" y="1727200"/>
            <a:ext cx="6297612" cy="1397000"/>
          </a:xfrm>
          <a:gradFill rotWithShape="0">
            <a:gsLst>
              <a:gs pos="0">
                <a:schemeClr val="bg1"/>
              </a:gs>
              <a:gs pos="50000">
                <a:schemeClr val="hlink"/>
              </a:gs>
              <a:gs pos="100000">
                <a:schemeClr val="bg1"/>
              </a:gs>
            </a:gsLst>
            <a:lin ang="5400000" scaled="1"/>
          </a:gradFill>
        </p:spPr>
        <p:txBody>
          <a:bodyPr/>
          <a:lstStyle/>
          <a:p>
            <a:pPr>
              <a:lnSpc>
                <a:spcPct val="75000"/>
              </a:lnSpc>
            </a:pPr>
            <a:r>
              <a:rPr lang="el-GR" altLang="el-GR" b="1">
                <a:solidFill>
                  <a:srgbClr val="0000CC"/>
                </a:solidFill>
                <a:effectLst>
                  <a:outerShdw blurRad="38100" dist="38100" dir="2700000" algn="tl">
                    <a:srgbClr val="000000"/>
                  </a:outerShdw>
                </a:effectLst>
              </a:rPr>
              <a:t>Σύνδεση των Υπολογιστών Μεταξύ τους</a:t>
            </a:r>
          </a:p>
        </p:txBody>
      </p:sp>
      <p:pic>
        <p:nvPicPr>
          <p:cNvPr id="25605" name="Picture 1029" descr="F:\pic material\internet-gifs\galileo-computer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2800" y="3657600"/>
            <a:ext cx="2438400" cy="220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4"/>
          <p:cNvSpPr>
            <a:spLocks noGrp="1"/>
          </p:cNvSpPr>
          <p:nvPr>
            <p:ph type="ftr" sz="quarter" idx="11"/>
          </p:nvPr>
        </p:nvSpPr>
        <p:spPr/>
        <p:txBody>
          <a:bodyPr/>
          <a:lstStyle/>
          <a:p>
            <a:r>
              <a:rPr lang="el-GR" altLang="el-GR"/>
              <a:t>Βελώνης Γεώργιος</a:t>
            </a:r>
          </a:p>
        </p:txBody>
      </p:sp>
      <p:sp>
        <p:nvSpPr>
          <p:cNvPr id="6" name="Θέση αριθμού διαφάνειας 5"/>
          <p:cNvSpPr>
            <a:spLocks noGrp="1"/>
          </p:cNvSpPr>
          <p:nvPr>
            <p:ph type="sldNum" sz="quarter" idx="12"/>
          </p:nvPr>
        </p:nvSpPr>
        <p:spPr/>
        <p:txBody>
          <a:bodyPr/>
          <a:lstStyle/>
          <a:p>
            <a:r>
              <a:rPr lang="en-US" altLang="el-GR"/>
              <a:t>1-</a:t>
            </a:r>
            <a:fld id="{16E18562-31D8-423D-89CE-7B9738AC3D2F}" type="slidenum">
              <a:rPr lang="el-GR" altLang="el-GR"/>
              <a:pPr/>
              <a:t>26</a:t>
            </a:fld>
            <a:endParaRPr lang="el-GR" altLang="el-GR"/>
          </a:p>
        </p:txBody>
      </p:sp>
      <p:sp>
        <p:nvSpPr>
          <p:cNvPr id="14338" name="Rectangle 2" descr="Large confetti"/>
          <p:cNvSpPr>
            <a:spLocks noGrp="1" noChangeArrowheads="1"/>
          </p:cNvSpPr>
          <p:nvPr>
            <p:ph type="title"/>
          </p:nvPr>
        </p:nvSpPr>
        <p:spPr/>
        <p:txBody>
          <a:bodyPr/>
          <a:lstStyle/>
          <a:p>
            <a:r>
              <a:rPr lang="el-GR" altLang="el-GR" sz="3200" b="1">
                <a:effectLst>
                  <a:outerShdw blurRad="38100" dist="38100" dir="2700000" algn="tl">
                    <a:srgbClr val="C0C0C0"/>
                  </a:outerShdw>
                </a:effectLst>
              </a:rPr>
              <a:t>Σύνδεση των Υπολογιστών Μεταξύ τους </a:t>
            </a:r>
          </a:p>
        </p:txBody>
      </p:sp>
      <p:sp>
        <p:nvSpPr>
          <p:cNvPr id="14340" name="Rectangle 4"/>
          <p:cNvSpPr>
            <a:spLocks noGrp="1" noChangeArrowheads="1"/>
          </p:cNvSpPr>
          <p:nvPr>
            <p:ph type="body" idx="1"/>
          </p:nvPr>
        </p:nvSpPr>
        <p:spPr>
          <a:xfrm>
            <a:off x="304800" y="1828800"/>
            <a:ext cx="8534400" cy="4572000"/>
          </a:xfrm>
        </p:spPr>
        <p:txBody>
          <a:bodyPr/>
          <a:lstStyle/>
          <a:p>
            <a:pPr marL="0" indent="0" algn="just">
              <a:spcBef>
                <a:spcPct val="50000"/>
              </a:spcBef>
              <a:buClr>
                <a:schemeClr val="bg1"/>
              </a:buClr>
              <a:buSzTx/>
              <a:buFontTx/>
              <a:buNone/>
            </a:pPr>
            <a:r>
              <a:rPr lang="el-GR" altLang="el-GR" sz="2800">
                <a:solidFill>
                  <a:srgbClr val="FF3300"/>
                </a:solidFill>
              </a:rPr>
              <a:t>Η σύνδεση δύο υπολογιστών που βρίσκονται στον ίδιο χώρο είναι μια εύκολη υπόθεση αφού, για να τους ενώσουμε, χρειαζόμαστε ένα μόνο καλώδιο.</a:t>
            </a:r>
          </a:p>
          <a:p>
            <a:pPr marL="0" indent="0" algn="just">
              <a:spcBef>
                <a:spcPct val="50000"/>
              </a:spcBef>
              <a:buClr>
                <a:schemeClr val="bg1"/>
              </a:buClr>
              <a:buSzTx/>
              <a:buFontTx/>
              <a:buNone/>
            </a:pPr>
            <a:r>
              <a:rPr lang="el-GR" altLang="el-GR" sz="2800">
                <a:solidFill>
                  <a:srgbClr val="FF3300"/>
                </a:solidFill>
              </a:rPr>
              <a:t>Όταν η απόσταση μεταξύ υπολογιστών μεγαλώνει, χρησιμοποιούνται διάφοροι τρόποι σύνδεσης: κοινές τηλεφωνικές γραμμές, μισθωμένες τηλεπικοινωνιακές γραμμές διαφόρων τεχνολογιών, ασύρματες ζεύξεις και ακόμη, συνδέσεις μέσω τηλεπικοινωνιακών δορυφόρων όταν απαιτείται η μετάδοση δεδομένων πάνω από πολύ μεγάλες αποστάσεις.</a:t>
            </a:r>
          </a:p>
          <a:p>
            <a:pPr marL="0" indent="0"/>
            <a:endParaRPr lang="el-GR" altLang="el-GR" sz="2800"/>
          </a:p>
        </p:txBody>
      </p:sp>
    </p:spTree>
  </p:cSld>
  <p:clrMapOvr>
    <a:masterClrMapping/>
  </p:clrMapOvr>
  <p:transition>
    <p:split orient="vert"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υποσέλιδου 4"/>
          <p:cNvSpPr>
            <a:spLocks noGrp="1"/>
          </p:cNvSpPr>
          <p:nvPr>
            <p:ph type="ftr" sz="quarter" idx="11"/>
          </p:nvPr>
        </p:nvSpPr>
        <p:spPr/>
        <p:txBody>
          <a:bodyPr/>
          <a:lstStyle/>
          <a:p>
            <a:r>
              <a:rPr lang="el-GR" altLang="el-GR"/>
              <a:t>Βελώνης Γεώργιος</a:t>
            </a:r>
          </a:p>
        </p:txBody>
      </p:sp>
      <p:sp>
        <p:nvSpPr>
          <p:cNvPr id="8" name="Θέση αριθμού διαφάνειας 5"/>
          <p:cNvSpPr>
            <a:spLocks noGrp="1"/>
          </p:cNvSpPr>
          <p:nvPr>
            <p:ph type="sldNum" sz="quarter" idx="12"/>
          </p:nvPr>
        </p:nvSpPr>
        <p:spPr/>
        <p:txBody>
          <a:bodyPr/>
          <a:lstStyle/>
          <a:p>
            <a:r>
              <a:rPr lang="en-US" altLang="el-GR"/>
              <a:t>1-</a:t>
            </a:r>
            <a:fld id="{A7667DF6-7E64-4C19-962A-4167FB4967EA}" type="slidenum">
              <a:rPr lang="el-GR" altLang="el-GR"/>
              <a:pPr/>
              <a:t>27</a:t>
            </a:fld>
            <a:endParaRPr lang="el-GR" altLang="el-GR"/>
          </a:p>
        </p:txBody>
      </p:sp>
      <p:sp>
        <p:nvSpPr>
          <p:cNvPr id="15362" name="Rectangle 2" descr="Large confetti"/>
          <p:cNvSpPr>
            <a:spLocks noGrp="1" noChangeArrowheads="1"/>
          </p:cNvSpPr>
          <p:nvPr>
            <p:ph type="title"/>
          </p:nvPr>
        </p:nvSpPr>
        <p:spPr>
          <a:xfrm>
            <a:off x="1093788" y="284163"/>
            <a:ext cx="6831012" cy="1143000"/>
          </a:xfrm>
        </p:spPr>
        <p:txBody>
          <a:bodyPr/>
          <a:lstStyle/>
          <a:p>
            <a:r>
              <a:rPr lang="el-GR" altLang="el-GR" b="1">
                <a:effectLst>
                  <a:outerShdw blurRad="38100" dist="38100" dir="2700000" algn="tl">
                    <a:srgbClr val="C0C0C0"/>
                  </a:outerShdw>
                </a:effectLst>
              </a:rPr>
              <a:t>Ερωτήσεις 1ου Μαθήματος</a:t>
            </a:r>
          </a:p>
        </p:txBody>
      </p:sp>
      <p:sp>
        <p:nvSpPr>
          <p:cNvPr id="15363" name="Rectangle 3"/>
          <p:cNvSpPr>
            <a:spLocks noGrp="1" noChangeArrowheads="1"/>
          </p:cNvSpPr>
          <p:nvPr>
            <p:ph type="body" idx="1"/>
          </p:nvPr>
        </p:nvSpPr>
        <p:spPr>
          <a:xfrm>
            <a:off x="304800" y="1905000"/>
            <a:ext cx="8534400" cy="4572000"/>
          </a:xfrm>
        </p:spPr>
        <p:txBody>
          <a:bodyPr/>
          <a:lstStyle/>
          <a:p>
            <a:pPr marL="609600" indent="-609600" algn="just">
              <a:lnSpc>
                <a:spcPct val="90000"/>
              </a:lnSpc>
              <a:buClr>
                <a:srgbClr val="3366CC"/>
              </a:buClr>
              <a:buSzTx/>
              <a:buFontTx/>
              <a:buAutoNum type="arabicPeriod"/>
            </a:pPr>
            <a:r>
              <a:rPr lang="el-GR" altLang="el-GR" sz="2800">
                <a:solidFill>
                  <a:srgbClr val="FF3300"/>
                </a:solidFill>
              </a:rPr>
              <a:t>Τι ονομάζουμε δίκτυο</a:t>
            </a:r>
            <a:r>
              <a:rPr lang="en-US" altLang="el-GR" sz="2800">
                <a:solidFill>
                  <a:srgbClr val="FF3300"/>
                </a:solidFill>
              </a:rPr>
              <a:t> </a:t>
            </a:r>
            <a:r>
              <a:rPr lang="el-GR" altLang="el-GR" sz="2800">
                <a:solidFill>
                  <a:srgbClr val="FF3300"/>
                </a:solidFill>
              </a:rPr>
              <a:t>και ποιοι οι κυριότεροι λόγου ύπαρξής του;</a:t>
            </a:r>
          </a:p>
          <a:p>
            <a:pPr marL="609600" indent="-609600" algn="just">
              <a:lnSpc>
                <a:spcPct val="90000"/>
              </a:lnSpc>
              <a:buClr>
                <a:srgbClr val="3366CC"/>
              </a:buClr>
              <a:buSzTx/>
              <a:buFontTx/>
              <a:buAutoNum type="arabicPeriod"/>
            </a:pPr>
            <a:r>
              <a:rPr lang="el-GR" altLang="el-GR" sz="2800">
                <a:solidFill>
                  <a:srgbClr val="FF3300"/>
                </a:solidFill>
              </a:rPr>
              <a:t>Τι είναι το </a:t>
            </a:r>
            <a:r>
              <a:rPr lang="en-US" altLang="el-GR" sz="2800">
                <a:solidFill>
                  <a:srgbClr val="FF3300"/>
                </a:solidFill>
              </a:rPr>
              <a:t>Internet</a:t>
            </a:r>
            <a:r>
              <a:rPr lang="el-GR" altLang="el-GR" sz="2800">
                <a:solidFill>
                  <a:srgbClr val="FF3300"/>
                </a:solidFill>
              </a:rPr>
              <a:t> και πως αλλιώς ονομάζεται</a:t>
            </a:r>
            <a:r>
              <a:rPr lang="en-US" altLang="el-GR" sz="2800">
                <a:solidFill>
                  <a:srgbClr val="FF3300"/>
                </a:solidFill>
              </a:rPr>
              <a:t>;</a:t>
            </a:r>
            <a:endParaRPr lang="el-GR" altLang="el-GR" sz="2800">
              <a:solidFill>
                <a:srgbClr val="FF3300"/>
              </a:solidFill>
            </a:endParaRPr>
          </a:p>
          <a:p>
            <a:pPr marL="609600" indent="-609600" algn="just">
              <a:lnSpc>
                <a:spcPct val="90000"/>
              </a:lnSpc>
              <a:buClr>
                <a:srgbClr val="3366CC"/>
              </a:buClr>
              <a:buSzTx/>
              <a:buFontTx/>
              <a:buAutoNum type="arabicPeriod"/>
            </a:pPr>
            <a:r>
              <a:rPr lang="el-GR" altLang="el-GR" sz="2800">
                <a:solidFill>
                  <a:srgbClr val="FF3300"/>
                </a:solidFill>
              </a:rPr>
              <a:t>Ποια τα δομικά στοιχεία ενός δικτύου;</a:t>
            </a:r>
          </a:p>
          <a:p>
            <a:pPr marL="609600" indent="-609600" algn="just">
              <a:lnSpc>
                <a:spcPct val="90000"/>
              </a:lnSpc>
              <a:buClr>
                <a:srgbClr val="3366CC"/>
              </a:buClr>
              <a:buSzTx/>
              <a:buFontTx/>
              <a:buAutoNum type="arabicPeriod"/>
            </a:pPr>
            <a:r>
              <a:rPr lang="el-GR" altLang="el-GR" sz="2800">
                <a:solidFill>
                  <a:srgbClr val="FF3300"/>
                </a:solidFill>
              </a:rPr>
              <a:t>Τι γνωρίζετε για το διαμοιρασμό των πόρων των δικτύων;</a:t>
            </a:r>
          </a:p>
          <a:p>
            <a:pPr marL="609600" indent="-609600" algn="just">
              <a:lnSpc>
                <a:spcPct val="90000"/>
              </a:lnSpc>
              <a:buClr>
                <a:srgbClr val="3366CC"/>
              </a:buClr>
              <a:buSzTx/>
              <a:buFontTx/>
              <a:buAutoNum type="arabicPeriod"/>
            </a:pPr>
            <a:r>
              <a:rPr lang="el-GR" altLang="el-GR" sz="2800">
                <a:solidFill>
                  <a:srgbClr val="FF3300"/>
                </a:solidFill>
              </a:rPr>
              <a:t>Ποιες προηγμένες εφαρμογές δικτύων γνωρίζετε;</a:t>
            </a:r>
            <a:endParaRPr lang="en-US" altLang="el-GR" sz="2800">
              <a:solidFill>
                <a:srgbClr val="FF3300"/>
              </a:solidFill>
            </a:endParaRPr>
          </a:p>
          <a:p>
            <a:pPr marL="609600" indent="-609600" algn="just">
              <a:lnSpc>
                <a:spcPct val="90000"/>
              </a:lnSpc>
              <a:buClr>
                <a:srgbClr val="3366CC"/>
              </a:buClr>
              <a:buSzTx/>
              <a:buFontTx/>
              <a:buAutoNum type="arabicPeriod"/>
            </a:pPr>
            <a:r>
              <a:rPr lang="el-GR" altLang="el-GR" sz="2800">
                <a:solidFill>
                  <a:srgbClr val="FF3300"/>
                </a:solidFill>
              </a:rPr>
              <a:t>Ποιες οι σημαντικότερες ταξινομήσεις δικτύων;</a:t>
            </a:r>
          </a:p>
          <a:p>
            <a:pPr marL="609600" indent="-609600" algn="just">
              <a:lnSpc>
                <a:spcPct val="90000"/>
              </a:lnSpc>
              <a:buClr>
                <a:srgbClr val="3366CC"/>
              </a:buClr>
              <a:buSzTx/>
              <a:buFontTx/>
              <a:buAutoNum type="arabicPeriod"/>
            </a:pPr>
            <a:r>
              <a:rPr lang="el-GR" altLang="el-GR" sz="2800">
                <a:solidFill>
                  <a:srgbClr val="FF3300"/>
                </a:solidFill>
              </a:rPr>
              <a:t>Τι γνωρίζετε για την ταξινόμηση ως προς το μέσο μετάδοσης;</a:t>
            </a:r>
            <a:endParaRPr lang="el-GR" altLang="el-GR" sz="2400">
              <a:solidFill>
                <a:srgbClr val="FF3300"/>
              </a:solidFill>
            </a:endParaRPr>
          </a:p>
        </p:txBody>
      </p:sp>
      <p:pic>
        <p:nvPicPr>
          <p:cNvPr id="15365" name="Picture 5" descr="F:\pic material\internet-gifs\not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381000"/>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15366" name="Text Box 6"/>
          <p:cNvSpPr txBox="1">
            <a:spLocks noChangeArrowheads="1"/>
          </p:cNvSpPr>
          <p:nvPr/>
        </p:nvSpPr>
        <p:spPr bwMode="auto">
          <a:xfrm>
            <a:off x="8229600" y="6096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FF3300"/>
                </a:solidFill>
              </a:rPr>
              <a:t>1</a:t>
            </a:r>
          </a:p>
        </p:txBody>
      </p:sp>
    </p:spTree>
  </p:cSld>
  <p:clrMapOvr>
    <a:masterClrMapping/>
  </p:clrMapOvr>
  <p:transition>
    <p:split orient="vert"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Θέση υποσέλιδου 4"/>
          <p:cNvSpPr>
            <a:spLocks noGrp="1"/>
          </p:cNvSpPr>
          <p:nvPr>
            <p:ph type="ftr" sz="quarter" idx="11"/>
          </p:nvPr>
        </p:nvSpPr>
        <p:spPr/>
        <p:txBody>
          <a:bodyPr/>
          <a:lstStyle/>
          <a:p>
            <a:r>
              <a:rPr lang="el-GR" altLang="el-GR"/>
              <a:t>Βελώνης Γεώργιος</a:t>
            </a:r>
          </a:p>
        </p:txBody>
      </p:sp>
      <p:sp>
        <p:nvSpPr>
          <p:cNvPr id="8" name="Θέση αριθμού διαφάνειας 5"/>
          <p:cNvSpPr>
            <a:spLocks noGrp="1"/>
          </p:cNvSpPr>
          <p:nvPr>
            <p:ph type="sldNum" sz="quarter" idx="12"/>
          </p:nvPr>
        </p:nvSpPr>
        <p:spPr/>
        <p:txBody>
          <a:bodyPr/>
          <a:lstStyle/>
          <a:p>
            <a:r>
              <a:rPr lang="en-US" altLang="el-GR"/>
              <a:t>1-</a:t>
            </a:r>
            <a:fld id="{9F68D0B1-ADE5-4BE0-AAB8-537AE21BE25F}" type="slidenum">
              <a:rPr lang="el-GR" altLang="el-GR"/>
              <a:pPr/>
              <a:t>28</a:t>
            </a:fld>
            <a:endParaRPr lang="el-GR" altLang="el-GR"/>
          </a:p>
        </p:txBody>
      </p:sp>
      <p:sp>
        <p:nvSpPr>
          <p:cNvPr id="54274" name="Rectangle 2" descr="Large confetti"/>
          <p:cNvSpPr>
            <a:spLocks noGrp="1" noChangeArrowheads="1"/>
          </p:cNvSpPr>
          <p:nvPr>
            <p:ph type="title"/>
          </p:nvPr>
        </p:nvSpPr>
        <p:spPr>
          <a:xfrm>
            <a:off x="1093788" y="284163"/>
            <a:ext cx="6831012" cy="1143000"/>
          </a:xfrm>
        </p:spPr>
        <p:txBody>
          <a:bodyPr/>
          <a:lstStyle/>
          <a:p>
            <a:r>
              <a:rPr lang="el-GR" altLang="el-GR" b="1">
                <a:effectLst>
                  <a:outerShdw blurRad="38100" dist="38100" dir="2700000" algn="tl">
                    <a:srgbClr val="C0C0C0"/>
                  </a:outerShdw>
                </a:effectLst>
              </a:rPr>
              <a:t>Ερωτήσεις 1ου Μαθήματος</a:t>
            </a:r>
          </a:p>
        </p:txBody>
      </p:sp>
      <p:sp>
        <p:nvSpPr>
          <p:cNvPr id="54275" name="Rectangle 3"/>
          <p:cNvSpPr>
            <a:spLocks noGrp="1" noChangeArrowheads="1"/>
          </p:cNvSpPr>
          <p:nvPr>
            <p:ph type="body" idx="1"/>
          </p:nvPr>
        </p:nvSpPr>
        <p:spPr>
          <a:xfrm>
            <a:off x="304800" y="1905000"/>
            <a:ext cx="8534400" cy="4648200"/>
          </a:xfrm>
        </p:spPr>
        <p:txBody>
          <a:bodyPr/>
          <a:lstStyle/>
          <a:p>
            <a:pPr marL="609600" indent="-609600" algn="just">
              <a:buClr>
                <a:srgbClr val="3366CC"/>
              </a:buClr>
              <a:buSzTx/>
              <a:buFontTx/>
              <a:buAutoNum type="arabicPeriod" startAt="8"/>
            </a:pPr>
            <a:r>
              <a:rPr lang="el-GR" altLang="el-GR" sz="2800">
                <a:solidFill>
                  <a:srgbClr val="FF3300"/>
                </a:solidFill>
              </a:rPr>
              <a:t>Τι γνωρίζετε για την ταξινόμηση ως προς το είδος σύνδεσης;</a:t>
            </a:r>
          </a:p>
          <a:p>
            <a:pPr marL="609600" indent="-609600" algn="just">
              <a:buClr>
                <a:srgbClr val="3366CC"/>
              </a:buClr>
              <a:buSzTx/>
              <a:buFontTx/>
              <a:buAutoNum type="arabicPeriod" startAt="8"/>
            </a:pPr>
            <a:r>
              <a:rPr lang="el-GR" altLang="el-GR" sz="2800">
                <a:solidFill>
                  <a:srgbClr val="FF3300"/>
                </a:solidFill>
              </a:rPr>
              <a:t>Ποιες οι τρεις τοπολογίες δικτύων και τι γνωρίζετε γι’ αυτές (να σχεδιαστούν);</a:t>
            </a:r>
          </a:p>
          <a:p>
            <a:pPr marL="609600" indent="-609600" algn="just">
              <a:buClr>
                <a:srgbClr val="3366CC"/>
              </a:buClr>
              <a:buSzTx/>
              <a:buFontTx/>
              <a:buAutoNum type="arabicPeriod" startAt="8"/>
            </a:pPr>
            <a:r>
              <a:rPr lang="el-GR" altLang="el-GR" sz="2800">
                <a:solidFill>
                  <a:srgbClr val="FF3300"/>
                </a:solidFill>
              </a:rPr>
              <a:t>Σε ποιες κατηγορίες χωρίζονται τα δίκτυα ανάλογα με το εύρος περιοχής που καλύπτουν και τι γνωρίζετε γι’ αυτές;</a:t>
            </a:r>
          </a:p>
          <a:p>
            <a:pPr marL="609600" indent="-609600" algn="just">
              <a:buClr>
                <a:srgbClr val="3366CC"/>
              </a:buClr>
              <a:buSzTx/>
              <a:buFontTx/>
              <a:buAutoNum type="arabicPeriod" startAt="8"/>
            </a:pPr>
            <a:r>
              <a:rPr lang="el-GR" altLang="el-GR" sz="2800">
                <a:solidFill>
                  <a:srgbClr val="FF3300"/>
                </a:solidFill>
              </a:rPr>
              <a:t>Πως συνδέονται μεταξύ τους οι υπολογιστές σε κοντινές αλλά και μακρινές αποστάσεις;</a:t>
            </a:r>
          </a:p>
          <a:p>
            <a:pPr marL="609600" indent="-609600" algn="just">
              <a:buSzTx/>
              <a:buFontTx/>
              <a:buAutoNum type="arabicPeriod" startAt="8"/>
            </a:pPr>
            <a:endParaRPr lang="el-GR" altLang="el-GR" sz="3600"/>
          </a:p>
        </p:txBody>
      </p:sp>
      <p:pic>
        <p:nvPicPr>
          <p:cNvPr id="54276" name="Picture 4" descr="F:\pic material\internet-gifs\note.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01000" y="381000"/>
            <a:ext cx="838200" cy="838200"/>
          </a:xfrm>
          <a:prstGeom prst="rect">
            <a:avLst/>
          </a:prstGeom>
          <a:noFill/>
          <a:extLst>
            <a:ext uri="{909E8E84-426E-40DD-AFC4-6F175D3DCCD1}">
              <a14:hiddenFill xmlns:a14="http://schemas.microsoft.com/office/drawing/2010/main">
                <a:solidFill>
                  <a:srgbClr val="FFFFFF"/>
                </a:solidFill>
              </a14:hiddenFill>
            </a:ext>
          </a:extLst>
        </p:spPr>
      </p:pic>
      <p:sp>
        <p:nvSpPr>
          <p:cNvPr id="54277" name="Text Box 5"/>
          <p:cNvSpPr txBox="1">
            <a:spLocks noChangeArrowheads="1"/>
          </p:cNvSpPr>
          <p:nvPr/>
        </p:nvSpPr>
        <p:spPr bwMode="auto">
          <a:xfrm>
            <a:off x="8229600" y="609600"/>
            <a:ext cx="30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l-GR" altLang="el-GR" b="1">
                <a:solidFill>
                  <a:srgbClr val="FF3300"/>
                </a:solidFill>
              </a:rPr>
              <a:t>2</a:t>
            </a:r>
          </a:p>
        </p:txBody>
      </p:sp>
    </p:spTree>
  </p:cSld>
  <p:clrMapOvr>
    <a:masterClrMapping/>
  </p:clrMapOvr>
  <p:transition>
    <p:split orient="vert"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4"/>
          <p:cNvSpPr>
            <a:spLocks noGrp="1"/>
          </p:cNvSpPr>
          <p:nvPr>
            <p:ph type="ftr" sz="quarter" idx="11"/>
          </p:nvPr>
        </p:nvSpPr>
        <p:spPr/>
        <p:txBody>
          <a:bodyPr/>
          <a:lstStyle/>
          <a:p>
            <a:r>
              <a:rPr lang="el-GR" altLang="el-GR"/>
              <a:t>Βελώνης Γεώργιος</a:t>
            </a:r>
          </a:p>
        </p:txBody>
      </p:sp>
      <p:sp>
        <p:nvSpPr>
          <p:cNvPr id="7" name="Θέση αριθμού διαφάνειας 5"/>
          <p:cNvSpPr>
            <a:spLocks noGrp="1"/>
          </p:cNvSpPr>
          <p:nvPr>
            <p:ph type="sldNum" sz="quarter" idx="12"/>
          </p:nvPr>
        </p:nvSpPr>
        <p:spPr/>
        <p:txBody>
          <a:bodyPr/>
          <a:lstStyle/>
          <a:p>
            <a:r>
              <a:rPr lang="en-US" altLang="el-GR"/>
              <a:t>1-</a:t>
            </a:r>
            <a:fld id="{B3F515A5-3AE8-4364-8897-57B24A6AD159}" type="slidenum">
              <a:rPr lang="el-GR" altLang="el-GR"/>
              <a:pPr/>
              <a:t>3</a:t>
            </a:fld>
            <a:endParaRPr lang="el-GR" altLang="el-GR"/>
          </a:p>
        </p:txBody>
      </p:sp>
      <p:sp>
        <p:nvSpPr>
          <p:cNvPr id="1026"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Δίκτυο (</a:t>
            </a:r>
            <a:r>
              <a:rPr lang="en-US" altLang="el-GR" b="1">
                <a:effectLst>
                  <a:outerShdw blurRad="38100" dist="38100" dir="2700000" algn="tl">
                    <a:srgbClr val="C0C0C0"/>
                  </a:outerShdw>
                </a:effectLst>
              </a:rPr>
              <a:t>Network)</a:t>
            </a:r>
            <a:endParaRPr lang="el-GR" altLang="el-GR" b="1">
              <a:effectLst>
                <a:outerShdw blurRad="38100" dist="38100" dir="2700000" algn="tl">
                  <a:srgbClr val="C0C0C0"/>
                </a:outerShdw>
              </a:effectLst>
            </a:endParaRPr>
          </a:p>
        </p:txBody>
      </p:sp>
      <p:sp>
        <p:nvSpPr>
          <p:cNvPr id="1028" name="Rectangle 4"/>
          <p:cNvSpPr>
            <a:spLocks noGrp="1" noChangeArrowheads="1"/>
          </p:cNvSpPr>
          <p:nvPr>
            <p:ph type="body" sz="half" idx="1"/>
          </p:nvPr>
        </p:nvSpPr>
        <p:spPr>
          <a:xfrm>
            <a:off x="304800" y="3200400"/>
            <a:ext cx="8534400" cy="3505200"/>
          </a:xfrm>
        </p:spPr>
        <p:txBody>
          <a:bodyPr/>
          <a:lstStyle/>
          <a:p>
            <a:pPr algn="just">
              <a:lnSpc>
                <a:spcPct val="90000"/>
              </a:lnSpc>
              <a:buClr>
                <a:srgbClr val="FF3300"/>
              </a:buClr>
              <a:buSzTx/>
              <a:buFont typeface="Wingdings" panose="05000000000000000000" pitchFamily="2" charset="2"/>
              <a:buChar char="v"/>
            </a:pPr>
            <a:r>
              <a:rPr lang="el-GR" altLang="el-GR" sz="2500">
                <a:solidFill>
                  <a:srgbClr val="0000CC"/>
                </a:solidFill>
              </a:rPr>
              <a:t>Να μπορούν οι χρήστες των υπολογιστών να επικοινωνούν μεταξύ τους.</a:t>
            </a:r>
          </a:p>
          <a:p>
            <a:pPr algn="just">
              <a:lnSpc>
                <a:spcPct val="90000"/>
              </a:lnSpc>
              <a:buClr>
                <a:srgbClr val="FF3300"/>
              </a:buClr>
              <a:buSzTx/>
              <a:buFont typeface="Wingdings" panose="05000000000000000000" pitchFamily="2" charset="2"/>
              <a:buChar char="v"/>
            </a:pPr>
            <a:r>
              <a:rPr lang="el-GR" altLang="el-GR" sz="2500">
                <a:solidFill>
                  <a:srgbClr val="0000CC"/>
                </a:solidFill>
              </a:rPr>
              <a:t>Να χρησιμοποιούν από απόσταση τις υπηρεσίες που προσφέρει κάποιος υπολογιστής του δικτύου.</a:t>
            </a:r>
          </a:p>
          <a:p>
            <a:pPr algn="just">
              <a:lnSpc>
                <a:spcPct val="90000"/>
              </a:lnSpc>
              <a:buClr>
                <a:srgbClr val="FF3300"/>
              </a:buClr>
              <a:buSzTx/>
              <a:buFont typeface="Wingdings" panose="05000000000000000000" pitchFamily="2" charset="2"/>
              <a:buChar char="v"/>
            </a:pPr>
            <a:r>
              <a:rPr lang="el-GR" altLang="el-GR" sz="2500">
                <a:solidFill>
                  <a:srgbClr val="0000CC"/>
                </a:solidFill>
              </a:rPr>
              <a:t>Ο διαμοιρασμός των πόρων του ο οποίος μπορεί να κατηγοριοποιηθεί ως εξής:</a:t>
            </a:r>
          </a:p>
          <a:p>
            <a:pPr lvl="1" algn="just">
              <a:lnSpc>
                <a:spcPct val="90000"/>
              </a:lnSpc>
              <a:buClr>
                <a:srgbClr val="FF3300"/>
              </a:buClr>
              <a:buSzTx/>
              <a:buFont typeface="Wingdings" panose="05000000000000000000" pitchFamily="2" charset="2"/>
              <a:buChar char="§"/>
            </a:pPr>
            <a:r>
              <a:rPr lang="el-GR" altLang="el-GR" sz="2400">
                <a:solidFill>
                  <a:srgbClr val="00CC66"/>
                </a:solidFill>
              </a:rPr>
              <a:t>Διαμοιρασμός περιφερειακών συσκευών.</a:t>
            </a:r>
          </a:p>
          <a:p>
            <a:pPr lvl="1" algn="just">
              <a:lnSpc>
                <a:spcPct val="90000"/>
              </a:lnSpc>
              <a:buClr>
                <a:srgbClr val="FF3300"/>
              </a:buClr>
              <a:buSzTx/>
              <a:buFont typeface="Wingdings" panose="05000000000000000000" pitchFamily="2" charset="2"/>
              <a:buChar char="§"/>
            </a:pPr>
            <a:r>
              <a:rPr lang="el-GR" altLang="el-GR" sz="2400">
                <a:solidFill>
                  <a:srgbClr val="00CC66"/>
                </a:solidFill>
              </a:rPr>
              <a:t>Διαμοιρασμός αρχείων.</a:t>
            </a:r>
          </a:p>
          <a:p>
            <a:pPr lvl="1" algn="just">
              <a:lnSpc>
                <a:spcPct val="90000"/>
              </a:lnSpc>
              <a:buClr>
                <a:srgbClr val="FF3300"/>
              </a:buClr>
              <a:buSzTx/>
              <a:buFont typeface="Wingdings" panose="05000000000000000000" pitchFamily="2" charset="2"/>
              <a:buChar char="§"/>
            </a:pPr>
            <a:r>
              <a:rPr lang="el-GR" altLang="el-GR" sz="2400">
                <a:solidFill>
                  <a:srgbClr val="00CC66"/>
                </a:solidFill>
              </a:rPr>
              <a:t>Διαμοιρασμός εφαρμογών.</a:t>
            </a:r>
          </a:p>
        </p:txBody>
      </p:sp>
      <p:sp>
        <p:nvSpPr>
          <p:cNvPr id="1027" name="Text Box 3"/>
          <p:cNvSpPr txBox="1">
            <a:spLocks noChangeArrowheads="1"/>
          </p:cNvSpPr>
          <p:nvPr/>
        </p:nvSpPr>
        <p:spPr bwMode="auto">
          <a:xfrm>
            <a:off x="304800" y="1676400"/>
            <a:ext cx="8534400"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2500">
                <a:solidFill>
                  <a:srgbClr val="FF3300"/>
                </a:solidFill>
              </a:rPr>
              <a:t>Δύο οι περισσότεροι υπολογιστές ή άλλα πληροφορικά μέσα (π.χ. εκτυπωτές, σαρωτές) που συνδέονται μεταξύ τους σχηματίζουν ένα δίκτυο. Οι κυριότεροι λόγοι ύπαρξης ενός δικτύου είναι:</a:t>
            </a:r>
          </a:p>
        </p:txBody>
      </p:sp>
    </p:spTree>
  </p:cSld>
  <p:clrMapOvr>
    <a:masterClrMapping/>
  </p:clrMapOvr>
  <p:transition>
    <p:split orient="vert" dir="in"/>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4"/>
          <p:cNvSpPr>
            <a:spLocks noGrp="1"/>
          </p:cNvSpPr>
          <p:nvPr>
            <p:ph type="ftr" sz="quarter" idx="11"/>
          </p:nvPr>
        </p:nvSpPr>
        <p:spPr/>
        <p:txBody>
          <a:bodyPr/>
          <a:lstStyle/>
          <a:p>
            <a:r>
              <a:rPr lang="el-GR" altLang="el-GR"/>
              <a:t>Βελώνης Γεώργιος</a:t>
            </a:r>
          </a:p>
        </p:txBody>
      </p:sp>
      <p:sp>
        <p:nvSpPr>
          <p:cNvPr id="7" name="Θέση αριθμού διαφάνειας 5"/>
          <p:cNvSpPr>
            <a:spLocks noGrp="1"/>
          </p:cNvSpPr>
          <p:nvPr>
            <p:ph type="sldNum" sz="quarter" idx="12"/>
          </p:nvPr>
        </p:nvSpPr>
        <p:spPr/>
        <p:txBody>
          <a:bodyPr/>
          <a:lstStyle/>
          <a:p>
            <a:r>
              <a:rPr lang="en-US" altLang="el-GR"/>
              <a:t>1-</a:t>
            </a:r>
            <a:fld id="{71D1616E-5E6C-4C7E-8DFF-F370BD5494EE}" type="slidenum">
              <a:rPr lang="el-GR" altLang="el-GR"/>
              <a:pPr/>
              <a:t>4</a:t>
            </a:fld>
            <a:endParaRPr lang="el-GR" altLang="el-GR"/>
          </a:p>
        </p:txBody>
      </p:sp>
      <p:sp>
        <p:nvSpPr>
          <p:cNvPr id="28674" name="Rectangle 2"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Δομικά Στοιχεία Δικτύου</a:t>
            </a:r>
          </a:p>
        </p:txBody>
      </p:sp>
      <p:sp>
        <p:nvSpPr>
          <p:cNvPr id="28675" name="Rectangle 3"/>
          <p:cNvSpPr>
            <a:spLocks noGrp="1" noChangeArrowheads="1"/>
          </p:cNvSpPr>
          <p:nvPr>
            <p:ph type="body" idx="1"/>
          </p:nvPr>
        </p:nvSpPr>
        <p:spPr>
          <a:xfrm>
            <a:off x="381000" y="2514600"/>
            <a:ext cx="5257800" cy="3200400"/>
          </a:xfrm>
        </p:spPr>
        <p:txBody>
          <a:bodyPr/>
          <a:lstStyle/>
          <a:p>
            <a:pPr>
              <a:buClr>
                <a:srgbClr val="FF3300"/>
              </a:buClr>
              <a:buFont typeface="Wingdings" panose="05000000000000000000" pitchFamily="2" charset="2"/>
              <a:buChar char="v"/>
            </a:pPr>
            <a:r>
              <a:rPr lang="el-GR" altLang="el-GR" sz="2800">
                <a:solidFill>
                  <a:srgbClr val="0000CC"/>
                </a:solidFill>
              </a:rPr>
              <a:t>Κόμβοι Επικοινωνίας.</a:t>
            </a:r>
          </a:p>
          <a:p>
            <a:pPr>
              <a:buClr>
                <a:srgbClr val="FF3300"/>
              </a:buClr>
              <a:buFont typeface="Wingdings" panose="05000000000000000000" pitchFamily="2" charset="2"/>
              <a:buChar char="v"/>
            </a:pPr>
            <a:r>
              <a:rPr lang="el-GR" altLang="el-GR" sz="2800">
                <a:solidFill>
                  <a:srgbClr val="0000CC"/>
                </a:solidFill>
              </a:rPr>
              <a:t>Φυσικό Μέσο Μεταφοράς ή </a:t>
            </a:r>
            <a:r>
              <a:rPr lang="en-US" altLang="el-GR" sz="2800">
                <a:solidFill>
                  <a:srgbClr val="0000CC"/>
                </a:solidFill>
              </a:rPr>
              <a:t/>
            </a:r>
            <a:br>
              <a:rPr lang="en-US" altLang="el-GR" sz="2800">
                <a:solidFill>
                  <a:srgbClr val="0000CC"/>
                </a:solidFill>
              </a:rPr>
            </a:br>
            <a:r>
              <a:rPr lang="el-GR" altLang="el-GR" sz="2800">
                <a:solidFill>
                  <a:srgbClr val="0000CC"/>
                </a:solidFill>
              </a:rPr>
              <a:t>ο Σύνδεσμος.</a:t>
            </a:r>
          </a:p>
          <a:p>
            <a:pPr>
              <a:buClr>
                <a:srgbClr val="FF3300"/>
              </a:buClr>
              <a:buFont typeface="Wingdings" panose="05000000000000000000" pitchFamily="2" charset="2"/>
              <a:buChar char="v"/>
            </a:pPr>
            <a:r>
              <a:rPr lang="el-GR" altLang="el-GR" sz="2800">
                <a:solidFill>
                  <a:srgbClr val="0000CC"/>
                </a:solidFill>
              </a:rPr>
              <a:t>Διατάξεις Διασύνδεσης.</a:t>
            </a:r>
          </a:p>
          <a:p>
            <a:pPr>
              <a:buClr>
                <a:srgbClr val="FF3300"/>
              </a:buClr>
              <a:buFont typeface="Wingdings" panose="05000000000000000000" pitchFamily="2" charset="2"/>
              <a:buChar char="v"/>
            </a:pPr>
            <a:r>
              <a:rPr lang="el-GR" altLang="el-GR" sz="2800">
                <a:solidFill>
                  <a:srgbClr val="0000CC"/>
                </a:solidFill>
              </a:rPr>
              <a:t>Λογισμικό Δικτύου.</a:t>
            </a:r>
          </a:p>
          <a:p>
            <a:pPr>
              <a:buClr>
                <a:srgbClr val="FF3300"/>
              </a:buClr>
              <a:buFont typeface="Wingdings" panose="05000000000000000000" pitchFamily="2" charset="2"/>
              <a:buChar char="v"/>
            </a:pPr>
            <a:r>
              <a:rPr lang="el-GR" altLang="el-GR" sz="2800">
                <a:solidFill>
                  <a:srgbClr val="0000CC"/>
                </a:solidFill>
              </a:rPr>
              <a:t>Λογισμικό Εφαρμογών Δικτύου.</a:t>
            </a:r>
          </a:p>
        </p:txBody>
      </p:sp>
      <p:pic>
        <p:nvPicPr>
          <p:cNvPr id="28676" name="Picture 4" descr="C:\Τα έγγραφά μου\Οι εικόνες μου\networks-internet\LAN-small.jpg"/>
          <p:cNvPicPr>
            <a:picLocks noChangeAspect="1" noChangeArrowheads="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5840413" y="2209800"/>
            <a:ext cx="3044825" cy="3581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υποσέλιδου 4"/>
          <p:cNvSpPr>
            <a:spLocks noGrp="1"/>
          </p:cNvSpPr>
          <p:nvPr>
            <p:ph type="ftr" sz="quarter" idx="11"/>
          </p:nvPr>
        </p:nvSpPr>
        <p:spPr/>
        <p:txBody>
          <a:bodyPr/>
          <a:lstStyle/>
          <a:p>
            <a:r>
              <a:rPr lang="el-GR" altLang="el-GR"/>
              <a:t>Βελώνης Γεώργιος</a:t>
            </a:r>
          </a:p>
        </p:txBody>
      </p:sp>
      <p:sp>
        <p:nvSpPr>
          <p:cNvPr id="7" name="Θέση αριθμού διαφάνειας 5"/>
          <p:cNvSpPr>
            <a:spLocks noGrp="1"/>
          </p:cNvSpPr>
          <p:nvPr>
            <p:ph type="sldNum" sz="quarter" idx="12"/>
          </p:nvPr>
        </p:nvSpPr>
        <p:spPr/>
        <p:txBody>
          <a:bodyPr/>
          <a:lstStyle/>
          <a:p>
            <a:r>
              <a:rPr lang="en-US" altLang="el-GR"/>
              <a:t>1-</a:t>
            </a:r>
            <a:fld id="{161C0618-E9F9-4774-AC2E-C3AA24FDE011}" type="slidenum">
              <a:rPr lang="el-GR" altLang="el-GR"/>
              <a:pPr/>
              <a:t>5</a:t>
            </a:fld>
            <a:endParaRPr lang="el-GR" altLang="el-GR"/>
          </a:p>
        </p:txBody>
      </p:sp>
      <p:sp>
        <p:nvSpPr>
          <p:cNvPr id="27650" name="Rectangle 1026" descr="Large confetti"/>
          <p:cNvSpPr>
            <a:spLocks noGrp="1" noChangeArrowheads="1"/>
          </p:cNvSpPr>
          <p:nvPr>
            <p:ph type="title"/>
          </p:nvPr>
        </p:nvSpPr>
        <p:spPr/>
        <p:txBody>
          <a:bodyPr/>
          <a:lstStyle/>
          <a:p>
            <a:r>
              <a:rPr lang="el-GR" altLang="el-GR" b="1">
                <a:effectLst>
                  <a:outerShdw blurRad="38100" dist="38100" dir="2700000" algn="tl">
                    <a:srgbClr val="C0C0C0"/>
                  </a:outerShdw>
                </a:effectLst>
              </a:rPr>
              <a:t>Προηγμένες Εφαρμογές </a:t>
            </a:r>
            <a:br>
              <a:rPr lang="el-GR" altLang="el-GR" b="1">
                <a:effectLst>
                  <a:outerShdw blurRad="38100" dist="38100" dir="2700000" algn="tl">
                    <a:srgbClr val="C0C0C0"/>
                  </a:outerShdw>
                </a:effectLst>
              </a:rPr>
            </a:br>
            <a:r>
              <a:rPr lang="el-GR" altLang="el-GR" b="1">
                <a:effectLst>
                  <a:outerShdw blurRad="38100" dist="38100" dir="2700000" algn="tl">
                    <a:srgbClr val="C0C0C0"/>
                  </a:outerShdw>
                </a:effectLst>
              </a:rPr>
              <a:t>Δικτύων Υπολογιστών</a:t>
            </a:r>
          </a:p>
        </p:txBody>
      </p:sp>
      <p:sp>
        <p:nvSpPr>
          <p:cNvPr id="27651" name="Rectangle 1027"/>
          <p:cNvSpPr>
            <a:spLocks noGrp="1" noChangeArrowheads="1"/>
          </p:cNvSpPr>
          <p:nvPr>
            <p:ph type="body" idx="1"/>
          </p:nvPr>
        </p:nvSpPr>
        <p:spPr>
          <a:xfrm>
            <a:off x="381000" y="3429000"/>
            <a:ext cx="7772400" cy="3276600"/>
          </a:xfrm>
        </p:spPr>
        <p:txBody>
          <a:bodyPr/>
          <a:lstStyle/>
          <a:p>
            <a:pPr>
              <a:buClr>
                <a:srgbClr val="FF3300"/>
              </a:buClr>
              <a:buFont typeface="Wingdings" panose="05000000000000000000" pitchFamily="2" charset="2"/>
              <a:buChar char="v"/>
            </a:pPr>
            <a:r>
              <a:rPr lang="el-GR" altLang="el-GR">
                <a:solidFill>
                  <a:srgbClr val="0000CC"/>
                </a:solidFill>
              </a:rPr>
              <a:t>Τηλεσυνδιάσκεψη</a:t>
            </a:r>
          </a:p>
          <a:p>
            <a:pPr>
              <a:buClr>
                <a:srgbClr val="FF3300"/>
              </a:buClr>
              <a:buFont typeface="Wingdings" panose="05000000000000000000" pitchFamily="2" charset="2"/>
              <a:buChar char="v"/>
            </a:pPr>
            <a:r>
              <a:rPr lang="el-GR" altLang="el-GR">
                <a:solidFill>
                  <a:srgbClr val="0000CC"/>
                </a:solidFill>
              </a:rPr>
              <a:t>Τηλεϊατρική</a:t>
            </a:r>
          </a:p>
          <a:p>
            <a:pPr>
              <a:buClr>
                <a:srgbClr val="FF3300"/>
              </a:buClr>
              <a:buFont typeface="Wingdings" panose="05000000000000000000" pitchFamily="2" charset="2"/>
              <a:buChar char="v"/>
            </a:pPr>
            <a:r>
              <a:rPr lang="el-GR" altLang="el-GR">
                <a:solidFill>
                  <a:srgbClr val="0000CC"/>
                </a:solidFill>
              </a:rPr>
              <a:t>Τηλεκπαίδευση</a:t>
            </a:r>
          </a:p>
          <a:p>
            <a:pPr>
              <a:buClr>
                <a:srgbClr val="FF3300"/>
              </a:buClr>
              <a:buFont typeface="Wingdings" panose="05000000000000000000" pitchFamily="2" charset="2"/>
              <a:buChar char="v"/>
            </a:pPr>
            <a:r>
              <a:rPr lang="el-GR" altLang="el-GR">
                <a:solidFill>
                  <a:srgbClr val="0000CC"/>
                </a:solidFill>
              </a:rPr>
              <a:t>Ηλεκτρονικό Εμπόριο</a:t>
            </a:r>
          </a:p>
          <a:p>
            <a:pPr>
              <a:buClr>
                <a:srgbClr val="FF3300"/>
              </a:buClr>
              <a:buFont typeface="Wingdings" panose="05000000000000000000" pitchFamily="2" charset="2"/>
              <a:buChar char="v"/>
            </a:pPr>
            <a:r>
              <a:rPr lang="el-GR" altLang="el-GR">
                <a:solidFill>
                  <a:srgbClr val="0000CC"/>
                </a:solidFill>
              </a:rPr>
              <a:t>Διανομή Ψυχαγωγικών Προγραμμάτων</a:t>
            </a:r>
          </a:p>
        </p:txBody>
      </p:sp>
      <p:sp>
        <p:nvSpPr>
          <p:cNvPr id="27652" name="Text Box 1028"/>
          <p:cNvSpPr txBox="1">
            <a:spLocks noChangeArrowheads="1"/>
          </p:cNvSpPr>
          <p:nvPr/>
        </p:nvSpPr>
        <p:spPr bwMode="auto">
          <a:xfrm>
            <a:off x="381000" y="1798638"/>
            <a:ext cx="8001000" cy="155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el-GR" altLang="el-GR" sz="3200">
                <a:solidFill>
                  <a:srgbClr val="FF3300"/>
                </a:solidFill>
              </a:rPr>
              <a:t>Οι προηγμένες εφαρμογές που μπορούν να αναπτυχθούν στα δίκτυα υπολογιστών είναι πάρα πολλές. Μερικές τέτοιες εφαρμογές είναι:</a:t>
            </a:r>
          </a:p>
        </p:txBody>
      </p:sp>
    </p:spTree>
  </p:cSld>
  <p:clrMapOvr>
    <a:masterClrMapping/>
  </p:clrMapOvr>
  <p:transition>
    <p:split orient="vert" dir="in"/>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ctrTitle"/>
          </p:nvPr>
        </p:nvSpPr>
        <p:spPr>
          <a:xfrm>
            <a:off x="1474788" y="1727200"/>
            <a:ext cx="6297612" cy="1473200"/>
          </a:xfrm>
          <a:gradFill rotWithShape="0">
            <a:gsLst>
              <a:gs pos="0">
                <a:schemeClr val="bg1"/>
              </a:gs>
              <a:gs pos="50000">
                <a:schemeClr val="hlink"/>
              </a:gs>
              <a:gs pos="100000">
                <a:schemeClr val="bg1"/>
              </a:gs>
            </a:gsLst>
            <a:lin ang="5400000" scaled="1"/>
          </a:gradFill>
        </p:spPr>
        <p:txBody>
          <a:bodyPr/>
          <a:lstStyle/>
          <a:p>
            <a:pPr>
              <a:lnSpc>
                <a:spcPct val="75000"/>
              </a:lnSpc>
            </a:pPr>
            <a:r>
              <a:rPr lang="el-GR" altLang="el-GR" sz="5400" b="1">
                <a:solidFill>
                  <a:srgbClr val="0000CC"/>
                </a:solidFill>
                <a:effectLst>
                  <a:outerShdw blurRad="38100" dist="38100" dir="2700000" algn="tl">
                    <a:srgbClr val="000000"/>
                  </a:outerShdw>
                </a:effectLst>
              </a:rPr>
              <a:t>Διαδίκτυο</a:t>
            </a:r>
            <a:r>
              <a:rPr lang="en-US" altLang="el-GR" sz="5400" b="1">
                <a:solidFill>
                  <a:srgbClr val="0000CC"/>
                </a:solidFill>
                <a:effectLst>
                  <a:outerShdw blurRad="38100" dist="38100" dir="2700000" algn="tl">
                    <a:srgbClr val="000000"/>
                  </a:outerShdw>
                </a:effectLst>
              </a:rPr>
              <a:t/>
            </a:r>
            <a:br>
              <a:rPr lang="en-US" altLang="el-GR" sz="5400" b="1">
                <a:solidFill>
                  <a:srgbClr val="0000CC"/>
                </a:solidFill>
                <a:effectLst>
                  <a:outerShdw blurRad="38100" dist="38100" dir="2700000" algn="tl">
                    <a:srgbClr val="000000"/>
                  </a:outerShdw>
                </a:effectLst>
              </a:rPr>
            </a:br>
            <a:r>
              <a:rPr lang="en-US" altLang="el-GR" sz="5400" b="1">
                <a:solidFill>
                  <a:srgbClr val="0000CC"/>
                </a:solidFill>
                <a:effectLst>
                  <a:outerShdw blurRad="38100" dist="38100" dir="2700000" algn="tl">
                    <a:srgbClr val="000000"/>
                  </a:outerShdw>
                </a:effectLst>
              </a:rPr>
              <a:t>Internet</a:t>
            </a:r>
            <a:endParaRPr lang="el-GR" altLang="el-GR" sz="5400" b="1">
              <a:solidFill>
                <a:srgbClr val="0000CC"/>
              </a:solidFill>
              <a:effectLst>
                <a:outerShdw blurRad="38100" dist="38100" dir="2700000" algn="tl">
                  <a:srgbClr val="000000"/>
                </a:outerShdw>
              </a:effectLst>
            </a:endParaRPr>
          </a:p>
        </p:txBody>
      </p:sp>
      <p:pic>
        <p:nvPicPr>
          <p:cNvPr id="21509" name="Picture 5" descr="C:\Τα έγγραφά μου\Οι εικόνες μου\Internet Cliparts\internetx2.gif"/>
          <p:cNvPicPr>
            <a:picLocks noChangeAspect="1" noChangeArrowheads="1" noCrop="1"/>
          </p:cNvPicPr>
          <p:nvPr/>
        </p:nvPicPr>
        <p:blipFill>
          <a:blip r:embed="rId2">
            <a:lum contrast="-6000"/>
            <a:extLst>
              <a:ext uri="{28A0092B-C50C-407E-A947-70E740481C1C}">
                <a14:useLocalDpi xmlns:a14="http://schemas.microsoft.com/office/drawing/2010/main" val="0"/>
              </a:ext>
            </a:extLst>
          </a:blip>
          <a:srcRect/>
          <a:stretch>
            <a:fillRect/>
          </a:stretch>
        </p:blipFill>
        <p:spPr bwMode="auto">
          <a:xfrm>
            <a:off x="3505200" y="3444875"/>
            <a:ext cx="2205038" cy="2346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split orient="vert" dir="in"/>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Θέση υποσέλιδου 3"/>
          <p:cNvSpPr>
            <a:spLocks noGrp="1"/>
          </p:cNvSpPr>
          <p:nvPr>
            <p:ph type="ftr" sz="quarter" idx="11"/>
          </p:nvPr>
        </p:nvSpPr>
        <p:spPr/>
        <p:txBody>
          <a:bodyPr/>
          <a:lstStyle/>
          <a:p>
            <a:r>
              <a:rPr lang="el-GR" altLang="el-GR"/>
              <a:t>Βελώνης Γεώργιος</a:t>
            </a:r>
          </a:p>
        </p:txBody>
      </p:sp>
      <p:sp>
        <p:nvSpPr>
          <p:cNvPr id="6" name="Θέση αριθμού διαφάνειας 4"/>
          <p:cNvSpPr>
            <a:spLocks noGrp="1"/>
          </p:cNvSpPr>
          <p:nvPr>
            <p:ph type="sldNum" sz="quarter" idx="12"/>
          </p:nvPr>
        </p:nvSpPr>
        <p:spPr/>
        <p:txBody>
          <a:bodyPr/>
          <a:lstStyle/>
          <a:p>
            <a:r>
              <a:rPr lang="en-US" altLang="el-GR"/>
              <a:t>1-</a:t>
            </a:r>
            <a:fld id="{9B56DE1A-1D21-4355-A176-A23E015047C4}" type="slidenum">
              <a:rPr lang="el-GR" altLang="el-GR"/>
              <a:pPr/>
              <a:t>7</a:t>
            </a:fld>
            <a:endParaRPr lang="el-GR" altLang="el-GR"/>
          </a:p>
        </p:txBody>
      </p:sp>
      <p:sp>
        <p:nvSpPr>
          <p:cNvPr id="2052" name="Text Box 4"/>
          <p:cNvSpPr txBox="1">
            <a:spLocks noChangeArrowheads="1"/>
          </p:cNvSpPr>
          <p:nvPr/>
        </p:nvSpPr>
        <p:spPr bwMode="auto">
          <a:xfrm>
            <a:off x="304800" y="1730375"/>
            <a:ext cx="85344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en-US" altLang="el-GR">
                <a:solidFill>
                  <a:srgbClr val="FF3300"/>
                </a:solidFill>
              </a:rPr>
              <a:t>To </a:t>
            </a:r>
            <a:r>
              <a:rPr lang="en-US" altLang="el-GR" b="1">
                <a:solidFill>
                  <a:srgbClr val="FF3300"/>
                </a:solidFill>
              </a:rPr>
              <a:t>Internet</a:t>
            </a:r>
            <a:r>
              <a:rPr lang="en-US" altLang="el-GR">
                <a:solidFill>
                  <a:srgbClr val="FF3300"/>
                </a:solidFill>
              </a:rPr>
              <a:t> </a:t>
            </a:r>
            <a:r>
              <a:rPr lang="el-GR" altLang="el-GR">
                <a:solidFill>
                  <a:srgbClr val="FF3300"/>
                </a:solidFill>
              </a:rPr>
              <a:t>είναι ένα διαδίκτυο, δηλαδή ένα δίκτυο αποτελούμενο από δίκτυα υπολογιστών. Με το όρο </a:t>
            </a:r>
            <a:r>
              <a:rPr lang="en-US" altLang="el-GR" b="1">
                <a:solidFill>
                  <a:srgbClr val="FF3300"/>
                </a:solidFill>
              </a:rPr>
              <a:t>Internet</a:t>
            </a:r>
            <a:r>
              <a:rPr lang="en-US" altLang="el-GR">
                <a:solidFill>
                  <a:srgbClr val="FF3300"/>
                </a:solidFill>
              </a:rPr>
              <a:t> </a:t>
            </a:r>
            <a:r>
              <a:rPr lang="el-GR" altLang="el-GR">
                <a:solidFill>
                  <a:srgbClr val="FF3300"/>
                </a:solidFill>
              </a:rPr>
              <a:t>όμως δεν εννοούμε οποιοδήποτε διαδίκτυο, αλλά το </a:t>
            </a:r>
            <a:r>
              <a:rPr lang="el-GR" altLang="el-GR" b="1">
                <a:solidFill>
                  <a:srgbClr val="FF3300"/>
                </a:solidFill>
              </a:rPr>
              <a:t>Παγκόσμιο Διαδίκτυο</a:t>
            </a:r>
            <a:r>
              <a:rPr lang="el-GR" altLang="el-GR">
                <a:solidFill>
                  <a:srgbClr val="FF3300"/>
                </a:solidFill>
              </a:rPr>
              <a:t>, δηλαδή η συνένωση των χιλιάδων δικτύων διαφόρων μεγεθών που καλύπτει σχεδόν ολόκληρη την υδρόγειο.</a:t>
            </a:r>
          </a:p>
          <a:p>
            <a:pPr algn="just"/>
            <a:r>
              <a:rPr lang="el-GR" altLang="el-GR">
                <a:solidFill>
                  <a:srgbClr val="FF3300"/>
                </a:solidFill>
              </a:rPr>
              <a:t> Το πλέγμα του αποτελείται από εκατομμύρια διασυνδεδεμένους υπολογιστές που εκτείνονται σχεδόν σε κάθε γωνιά του πλανήτη και παρέχει τις υπηρεσίες του σε εκατομμύρια χρήστες σε 150 περίπου χώρες στον κόσμο.</a:t>
            </a:r>
          </a:p>
          <a:p>
            <a:pPr algn="just"/>
            <a:r>
              <a:rPr lang="el-GR" altLang="el-GR">
                <a:solidFill>
                  <a:srgbClr val="FF3300"/>
                </a:solidFill>
              </a:rPr>
              <a:t>Αποτελεί ένα παγκόσμιο ηλεκτρονικό χωριό, οι κάτοικοι του οποίου, ανεξάρτητα από υπηκοότητα, ηλικία, θρήσκευμα και χρώμα, μοιράζονται πληροφορίες και ανταλλάσσουν ελεύθερα απόψεις πέρα από γεωγραφικά και κοινωνικά σύνορα.</a:t>
            </a:r>
          </a:p>
        </p:txBody>
      </p:sp>
      <p:sp>
        <p:nvSpPr>
          <p:cNvPr id="2053" name="Rectangle 5" descr="Large confetti"/>
          <p:cNvSpPr>
            <a:spLocks noGrp="1" noChangeArrowheads="1"/>
          </p:cNvSpPr>
          <p:nvPr>
            <p:ph type="title"/>
          </p:nvPr>
        </p:nvSpPr>
        <p:spPr>
          <a:xfrm>
            <a:off x="1143000" y="533400"/>
            <a:ext cx="5715000" cy="838200"/>
          </a:xfrm>
        </p:spPr>
        <p:txBody>
          <a:bodyPr/>
          <a:lstStyle/>
          <a:p>
            <a:r>
              <a:rPr lang="el-GR" altLang="el-GR" b="1">
                <a:effectLst>
                  <a:outerShdw blurRad="38100" dist="38100" dir="2700000" algn="tl">
                    <a:srgbClr val="C0C0C0"/>
                  </a:outerShdw>
                </a:effectLst>
              </a:rPr>
              <a:t>Διαδίκτυο - </a:t>
            </a:r>
            <a:r>
              <a:rPr lang="en-US" altLang="el-GR" b="1">
                <a:effectLst>
                  <a:outerShdw blurRad="38100" dist="38100" dir="2700000" algn="tl">
                    <a:srgbClr val="C0C0C0"/>
                  </a:outerShdw>
                </a:effectLst>
              </a:rPr>
              <a:t>Internet</a:t>
            </a:r>
            <a:endParaRPr lang="el-GR" altLang="el-GR" b="1">
              <a:effectLst>
                <a:outerShdw blurRad="38100" dist="38100" dir="2700000" algn="tl">
                  <a:srgbClr val="C0C0C0"/>
                </a:outerShdw>
              </a:effectLst>
            </a:endParaRPr>
          </a:p>
        </p:txBody>
      </p:sp>
    </p:spTree>
  </p:cSld>
  <p:clrMapOvr>
    <a:masterClrMapping/>
  </p:clrMapOvr>
  <p:transition>
    <p:split orient="vert" dir="in"/>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ctrTitle"/>
          </p:nvPr>
        </p:nvSpPr>
        <p:spPr>
          <a:noFill/>
          <a:extLst>
            <a:ext uri="{909E8E84-426E-40DD-AFC4-6F175D3DCCD1}">
              <a14:hiddenFill xmlns:a14="http://schemas.microsoft.com/office/drawing/2010/main">
                <a:noFill/>
              </a14:hiddenFill>
            </a:ext>
          </a:extLst>
        </p:spPr>
        <p:txBody>
          <a:bodyPr/>
          <a:lstStyle/>
          <a:p>
            <a:r>
              <a:rPr lang="el-GR" altLang="el-GR" b="1">
                <a:solidFill>
                  <a:srgbClr val="0000CC"/>
                </a:solidFill>
                <a:effectLst>
                  <a:outerShdw blurRad="38100" dist="38100" dir="2700000" algn="tl">
                    <a:srgbClr val="C0C0C0"/>
                  </a:outerShdw>
                </a:effectLst>
              </a:rPr>
              <a:t>Ταξινομήσεις Δικτύων</a:t>
            </a:r>
          </a:p>
        </p:txBody>
      </p:sp>
      <p:sp>
        <p:nvSpPr>
          <p:cNvPr id="29699" name="Rectangle 3"/>
          <p:cNvSpPr>
            <a:spLocks noGrp="1" noChangeArrowheads="1"/>
          </p:cNvSpPr>
          <p:nvPr>
            <p:ph type="subTitle" idx="1"/>
          </p:nvPr>
        </p:nvSpPr>
        <p:spPr bwMode="auto">
          <a:xfrm>
            <a:off x="1295400" y="3581400"/>
            <a:ext cx="7543800" cy="24384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indent="0">
              <a:buClr>
                <a:srgbClr val="FF3300"/>
              </a:buClr>
              <a:buFont typeface="Wingdings" panose="05000000000000000000" pitchFamily="2" charset="2"/>
              <a:buChar char="v"/>
            </a:pPr>
            <a:r>
              <a:rPr lang="el-GR" altLang="el-GR" sz="2600">
                <a:solidFill>
                  <a:srgbClr val="0000CC"/>
                </a:solidFill>
              </a:rPr>
              <a:t> Ταξινόμηση ως προς το μέσο μετάδοσης.</a:t>
            </a:r>
          </a:p>
          <a:p>
            <a:pPr marL="0" indent="0">
              <a:buClr>
                <a:srgbClr val="FF3300"/>
              </a:buClr>
              <a:buFont typeface="Wingdings" panose="05000000000000000000" pitchFamily="2" charset="2"/>
              <a:buChar char="v"/>
            </a:pPr>
            <a:r>
              <a:rPr lang="el-GR" altLang="el-GR" sz="2600">
                <a:solidFill>
                  <a:srgbClr val="0000CC"/>
                </a:solidFill>
              </a:rPr>
              <a:t> Ταξινόμηση ως προς το είδος του συνδέσμου.</a:t>
            </a:r>
          </a:p>
          <a:p>
            <a:pPr marL="0" indent="0">
              <a:buClr>
                <a:srgbClr val="FF3300"/>
              </a:buClr>
              <a:buFont typeface="Wingdings" panose="05000000000000000000" pitchFamily="2" charset="2"/>
              <a:buChar char="v"/>
            </a:pPr>
            <a:r>
              <a:rPr lang="el-GR" altLang="el-GR" sz="2600">
                <a:solidFill>
                  <a:srgbClr val="0000CC"/>
                </a:solidFill>
              </a:rPr>
              <a:t> Ταξινόμηση ως προς τη γεωγραφική κάλυψη.</a:t>
            </a:r>
          </a:p>
          <a:p>
            <a:pPr marL="0" indent="0">
              <a:buClr>
                <a:srgbClr val="FF3300"/>
              </a:buClr>
              <a:buFont typeface="Wingdings" panose="05000000000000000000" pitchFamily="2" charset="2"/>
              <a:buChar char="v"/>
            </a:pPr>
            <a:r>
              <a:rPr lang="el-GR" altLang="el-GR" sz="2600">
                <a:solidFill>
                  <a:srgbClr val="0000CC"/>
                </a:solidFill>
              </a:rPr>
              <a:t> Ταξινόμηση ως προς το είδος της τοπολογίας.</a:t>
            </a:r>
          </a:p>
          <a:p>
            <a:pPr marL="0" indent="0">
              <a:buClr>
                <a:srgbClr val="FF3300"/>
              </a:buClr>
              <a:buFont typeface="Wingdings" panose="05000000000000000000" pitchFamily="2" charset="2"/>
              <a:buChar char="v"/>
            </a:pPr>
            <a:r>
              <a:rPr lang="el-GR" altLang="el-GR" sz="2600">
                <a:solidFill>
                  <a:srgbClr val="0000CC"/>
                </a:solidFill>
              </a:rPr>
              <a:t> Ταξινόμηση ως προς την τεχνολογία του δικτύου.</a:t>
            </a:r>
          </a:p>
        </p:txBody>
      </p:sp>
    </p:spTree>
  </p:cSld>
  <p:clrMapOvr>
    <a:masterClrMapping/>
  </p:clrMapOvr>
  <p:transition>
    <p:split orient="vert" dir="in"/>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Grp="1" noChangeArrowheads="1"/>
          </p:cNvSpPr>
          <p:nvPr>
            <p:ph type="ctrTitle"/>
          </p:nvPr>
        </p:nvSpPr>
        <p:spPr>
          <a:xfrm>
            <a:off x="1600200" y="1752600"/>
            <a:ext cx="6096000" cy="1371600"/>
          </a:xfrm>
          <a:noFill/>
          <a:extLst>
            <a:ext uri="{909E8E84-426E-40DD-AFC4-6F175D3DCCD1}">
              <a14:hiddenFill xmlns:a14="http://schemas.microsoft.com/office/drawing/2010/main">
                <a:noFill/>
              </a14:hiddenFill>
            </a:ext>
          </a:extLst>
        </p:spPr>
        <p:txBody>
          <a:bodyPr/>
          <a:lstStyle/>
          <a:p>
            <a:r>
              <a:rPr lang="el-GR" altLang="el-GR" b="1">
                <a:solidFill>
                  <a:srgbClr val="0000CC"/>
                </a:solidFill>
                <a:effectLst>
                  <a:outerShdw blurRad="38100" dist="38100" dir="2700000" algn="tl">
                    <a:srgbClr val="C0C0C0"/>
                  </a:outerShdw>
                </a:effectLst>
              </a:rPr>
              <a:t>Μέσο Μετάδοσης</a:t>
            </a:r>
          </a:p>
        </p:txBody>
      </p:sp>
      <p:sp>
        <p:nvSpPr>
          <p:cNvPr id="30723" name="Rectangle 1027"/>
          <p:cNvSpPr>
            <a:spLocks noGrp="1" noChangeArrowheads="1"/>
          </p:cNvSpPr>
          <p:nvPr>
            <p:ph type="subTitle" idx="1"/>
          </p:nvPr>
        </p:nvSpPr>
        <p:spPr bwMode="auto">
          <a:xfrm>
            <a:off x="2133600" y="4038600"/>
            <a:ext cx="5029200" cy="1371600"/>
          </a:xfrm>
          <a:prstGeom prst="rect">
            <a:avLst/>
          </a:prstGeom>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0" indent="0">
              <a:buClr>
                <a:srgbClr val="FF3300"/>
              </a:buClr>
              <a:buFont typeface="Wingdings" panose="05000000000000000000" pitchFamily="2" charset="2"/>
              <a:buChar char="v"/>
            </a:pPr>
            <a:r>
              <a:rPr lang="el-GR" altLang="el-GR">
                <a:solidFill>
                  <a:srgbClr val="0000CC"/>
                </a:solidFill>
              </a:rPr>
              <a:t> Καλωδιακή ή ενσύρματη.</a:t>
            </a:r>
          </a:p>
          <a:p>
            <a:pPr marL="0" indent="0">
              <a:buClr>
                <a:srgbClr val="FF3300"/>
              </a:buClr>
              <a:buFont typeface="Wingdings" panose="05000000000000000000" pitchFamily="2" charset="2"/>
              <a:buChar char="v"/>
            </a:pPr>
            <a:r>
              <a:rPr lang="el-GR" altLang="el-GR">
                <a:solidFill>
                  <a:srgbClr val="0000CC"/>
                </a:solidFill>
              </a:rPr>
              <a:t> Ασύρματη.</a:t>
            </a:r>
          </a:p>
        </p:txBody>
      </p:sp>
    </p:spTree>
  </p:cSld>
  <p:clrMapOvr>
    <a:masterClrMapping/>
  </p:clrMapOvr>
  <p:transition>
    <p:split orient="vert" dir="in"/>
  </p:transition>
</p:sld>
</file>

<file path=ppt/theme/theme1.xml><?xml version="1.0" encoding="utf-8"?>
<a:theme xmlns:a="http://schemas.openxmlformats.org/drawingml/2006/main" name="Ρυζόχαρτο">
  <a:themeElements>
    <a:clrScheme name="Ρυζόχαρτο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fontScheme name="Ρυζόχαρτο">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altLang="el-GR" sz="24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l-GR" altLang="el-GR" sz="24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Ρυζόχαρτο 1">
        <a:dk1>
          <a:srgbClr val="9D9475"/>
        </a:dk1>
        <a:lt1>
          <a:srgbClr val="333333"/>
        </a:lt1>
        <a:dk2>
          <a:srgbClr val="333300"/>
        </a:dk2>
        <a:lt2>
          <a:srgbClr val="333333"/>
        </a:lt2>
        <a:accent1>
          <a:srgbClr val="B3C39F"/>
        </a:accent1>
        <a:accent2>
          <a:srgbClr val="DCD9CE"/>
        </a:accent2>
        <a:accent3>
          <a:srgbClr val="ADADAA"/>
        </a:accent3>
        <a:accent4>
          <a:srgbClr val="2A2A2A"/>
        </a:accent4>
        <a:accent5>
          <a:srgbClr val="D6DECD"/>
        </a:accent5>
        <a:accent6>
          <a:srgbClr val="C7C4BA"/>
        </a:accent6>
        <a:hlink>
          <a:srgbClr val="CC9900"/>
        </a:hlink>
        <a:folHlink>
          <a:srgbClr val="ADA68B"/>
        </a:folHlink>
      </a:clrScheme>
      <a:clrMap bg1="dk2" tx1="lt1" bg2="dk1" tx2="lt2" accent1="accent1" accent2="accent2" accent3="accent3" accent4="accent4" accent5="accent5" accent6="accent6" hlink="hlink" folHlink="folHlink"/>
    </a:extraClrScheme>
    <a:extraClrScheme>
      <a:clrScheme name="Ρυζόχαρτο 2">
        <a:dk1>
          <a:srgbClr val="00264C"/>
        </a:dk1>
        <a:lt1>
          <a:srgbClr val="FFFFE9"/>
        </a:lt1>
        <a:dk2>
          <a:srgbClr val="333333"/>
        </a:dk2>
        <a:lt2>
          <a:srgbClr val="333333"/>
        </a:lt2>
        <a:accent1>
          <a:srgbClr val="78C0B2"/>
        </a:accent1>
        <a:accent2>
          <a:srgbClr val="262D4C"/>
        </a:accent2>
        <a:accent3>
          <a:srgbClr val="FFFFF2"/>
        </a:accent3>
        <a:accent4>
          <a:srgbClr val="001F40"/>
        </a:accent4>
        <a:accent5>
          <a:srgbClr val="BEDCD5"/>
        </a:accent5>
        <a:accent6>
          <a:srgbClr val="212844"/>
        </a:accent6>
        <a:hlink>
          <a:srgbClr val="598BBD"/>
        </a:hlink>
        <a:folHlink>
          <a:srgbClr val="4D4D4D"/>
        </a:folHlink>
      </a:clrScheme>
      <a:clrMap bg1="lt1" tx1="dk1" bg2="lt2" tx2="dk2" accent1="accent1" accent2="accent2" accent3="accent3" accent4="accent4" accent5="accent5" accent6="accent6" hlink="hlink" folHlink="folHlink"/>
    </a:extraClrScheme>
    <a:extraClrScheme>
      <a:clrScheme name="Ρυζόχαρτο 3">
        <a:dk1>
          <a:srgbClr val="000000"/>
        </a:dk1>
        <a:lt1>
          <a:srgbClr val="F8F8F8"/>
        </a:lt1>
        <a:dk2>
          <a:srgbClr val="333333"/>
        </a:dk2>
        <a:lt2>
          <a:srgbClr val="5F5F5F"/>
        </a:lt2>
        <a:accent1>
          <a:srgbClr val="DDDDDD"/>
        </a:accent1>
        <a:accent2>
          <a:srgbClr val="808080"/>
        </a:accent2>
        <a:accent3>
          <a:srgbClr val="FBFBFB"/>
        </a:accent3>
        <a:accent4>
          <a:srgbClr val="000000"/>
        </a:accent4>
        <a:accent5>
          <a:srgbClr val="EBEBEB"/>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Ρυζόχαρτο 4">
        <a:dk1>
          <a:srgbClr val="00264C"/>
        </a:dk1>
        <a:lt1>
          <a:srgbClr val="FFFFFF"/>
        </a:lt1>
        <a:dk2>
          <a:srgbClr val="333333"/>
        </a:dk2>
        <a:lt2>
          <a:srgbClr val="2E697E"/>
        </a:lt2>
        <a:accent1>
          <a:srgbClr val="BAC8AA"/>
        </a:accent1>
        <a:accent2>
          <a:srgbClr val="6E9883"/>
        </a:accent2>
        <a:accent3>
          <a:srgbClr val="FFFFFF"/>
        </a:accent3>
        <a:accent4>
          <a:srgbClr val="001F40"/>
        </a:accent4>
        <a:accent5>
          <a:srgbClr val="D9E0D2"/>
        </a:accent5>
        <a:accent6>
          <a:srgbClr val="638976"/>
        </a:accent6>
        <a:hlink>
          <a:srgbClr val="CC9900"/>
        </a:hlink>
        <a:folHlink>
          <a:srgbClr val="7DAECF"/>
        </a:folHlink>
      </a:clrScheme>
      <a:clrMap bg1="lt1" tx1="dk1" bg2="lt2" tx2="dk2" accent1="accent1" accent2="accent2" accent3="accent3" accent4="accent4" accent5="accent5" accent6="accent6" hlink="hlink" folHlink="folHlink"/>
    </a:extraClrScheme>
    <a:extraClrScheme>
      <a:clrScheme name="Ρυζόχαρτο 5">
        <a:dk1>
          <a:srgbClr val="20374E"/>
        </a:dk1>
        <a:lt1>
          <a:srgbClr val="DCE4D2"/>
        </a:lt1>
        <a:dk2>
          <a:srgbClr val="333333"/>
        </a:dk2>
        <a:lt2>
          <a:srgbClr val="524C46"/>
        </a:lt2>
        <a:accent1>
          <a:srgbClr val="C9C491"/>
        </a:accent1>
        <a:accent2>
          <a:srgbClr val="8A776A"/>
        </a:accent2>
        <a:accent3>
          <a:srgbClr val="EBEFE5"/>
        </a:accent3>
        <a:accent4>
          <a:srgbClr val="1A2D41"/>
        </a:accent4>
        <a:accent5>
          <a:srgbClr val="E1DEC7"/>
        </a:accent5>
        <a:accent6>
          <a:srgbClr val="7D6B5F"/>
        </a:accent6>
        <a:hlink>
          <a:srgbClr val="67895F"/>
        </a:hlink>
        <a:folHlink>
          <a:srgbClr val="4D4D4D"/>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Designs\Έντονο ριγέ.pot</Template>
  <TotalTime>503</TotalTime>
  <Words>903</Words>
  <Application>Microsoft Office PowerPoint</Application>
  <PresentationFormat>Προβολή στην οθόνη (4:3)</PresentationFormat>
  <Paragraphs>130</Paragraphs>
  <Slides>28</Slides>
  <Notes>0</Notes>
  <HiddenSlides>0</HiddenSlides>
  <MMClips>0</MMClips>
  <ScaleCrop>false</ScaleCrop>
  <HeadingPairs>
    <vt:vector size="6" baseType="variant">
      <vt:variant>
        <vt:lpstr>Γραμματοσειρές που χρησιμοποιούνται</vt:lpstr>
      </vt:variant>
      <vt:variant>
        <vt:i4>2</vt:i4>
      </vt:variant>
      <vt:variant>
        <vt:lpstr>Θέμα</vt:lpstr>
      </vt:variant>
      <vt:variant>
        <vt:i4>1</vt:i4>
      </vt:variant>
      <vt:variant>
        <vt:lpstr>Τίτλοι διαφανειών</vt:lpstr>
      </vt:variant>
      <vt:variant>
        <vt:i4>28</vt:i4>
      </vt:variant>
    </vt:vector>
  </HeadingPairs>
  <TitlesOfParts>
    <vt:vector size="31" baseType="lpstr">
      <vt:lpstr>Times New Roman</vt:lpstr>
      <vt:lpstr>Wingdings</vt:lpstr>
      <vt:lpstr>Ρυζόχαρτο</vt:lpstr>
      <vt:lpstr>ΒΑΣΙΚΕΣ ΥΠΗΡΕΣΙΕΣ ΤΟΥ ΔΙΑΔΙΚΤΥΟΥ</vt:lpstr>
      <vt:lpstr>Δίκτυα Υπολογιστών</vt:lpstr>
      <vt:lpstr>Δίκτυο (Network)</vt:lpstr>
      <vt:lpstr>Δομικά Στοιχεία Δικτύου</vt:lpstr>
      <vt:lpstr>Προηγμένες Εφαρμογές  Δικτύων Υπολογιστών</vt:lpstr>
      <vt:lpstr>Διαδίκτυο Internet</vt:lpstr>
      <vt:lpstr>Διαδίκτυο - Internet</vt:lpstr>
      <vt:lpstr>Ταξινομήσεις Δικτύων</vt:lpstr>
      <vt:lpstr>Μέσο Μετάδοσης</vt:lpstr>
      <vt:lpstr>Καλωδιακή ή Ενσύρματη</vt:lpstr>
      <vt:lpstr>Ασύρματη</vt:lpstr>
      <vt:lpstr>Είδος Σύνδεσης</vt:lpstr>
      <vt:lpstr>Σύνδεση Σημείου με Σημείο Point-to-Point Connection)</vt:lpstr>
      <vt:lpstr>Σημείου με Πολλαπλά Σημεία (Point-to-Multipoint Connection)</vt:lpstr>
      <vt:lpstr>Ιεραρχία Δικτύων  (ανάλογα με το εύρος περιοχής )</vt:lpstr>
      <vt:lpstr>Τοπικά Δίκτυα  (Local Area Networks – LAN)</vt:lpstr>
      <vt:lpstr>Δίκτυα Μητροπολιτικής Περιοχής (Metropolitan Area Networks – MAN)</vt:lpstr>
      <vt:lpstr>Δίκτυα Ευρείας Περιοχής  (Wide Area Networks – WAN)</vt:lpstr>
      <vt:lpstr>Παρουσίαση του PowerPoint</vt:lpstr>
      <vt:lpstr>Τοπολογίες  Δικτύων</vt:lpstr>
      <vt:lpstr>Αστέρας (Star) </vt:lpstr>
      <vt:lpstr>Δακτύλιος (Ring) </vt:lpstr>
      <vt:lpstr>Δίαυλος ή Λεωφόρος (Bus)</vt:lpstr>
      <vt:lpstr>Διαδίκτυο</vt:lpstr>
      <vt:lpstr>Σύνδεση των Υπολογιστών Μεταξύ τους</vt:lpstr>
      <vt:lpstr>Σύνδεση των Υπολογιστών Μεταξύ τους </vt:lpstr>
      <vt:lpstr>Ερωτήσεις 1ου Μαθήματος</vt:lpstr>
      <vt:lpstr>Ερωτήσεις 1ου Μαθήματος</vt:lpstr>
    </vt:vector>
  </TitlesOfParts>
  <Manager>Βελώνης Γεώργιος</Manager>
  <Company>1ο T.Ε.Ε. Κατερίνης</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Βασικές Υπηρεσίες του Διαδικτύου-Μάθημα 1ο</dc:title>
  <dc:subject>Δίκτυα Υπολογιστών-Διαδίκτυο</dc:subject>
  <dc:creator>Βελώνης Γεώργιος</dc:creator>
  <dc:description>V2.2_x000d_
Οκτώβριος 2002</dc:description>
  <cp:lastModifiedBy>Χαρικλεια Θεουλακη</cp:lastModifiedBy>
  <cp:revision>43</cp:revision>
  <dcterms:created xsi:type="dcterms:W3CDTF">2001-09-24T18:55:14Z</dcterms:created>
  <dcterms:modified xsi:type="dcterms:W3CDTF">2014-07-14T06:49:08Z</dcterms:modified>
</cp:coreProperties>
</file>