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309" r:id="rId5"/>
    <p:sldId id="304" r:id="rId6"/>
    <p:sldId id="280" r:id="rId7"/>
    <p:sldId id="283" r:id="rId8"/>
    <p:sldId id="296" r:id="rId9"/>
    <p:sldId id="312" r:id="rId10"/>
    <p:sldId id="321" r:id="rId11"/>
    <p:sldId id="270" r:id="rId12"/>
    <p:sldId id="258" r:id="rId13"/>
    <p:sldId id="263" r:id="rId14"/>
    <p:sldId id="262" r:id="rId15"/>
    <p:sldId id="260" r:id="rId16"/>
    <p:sldId id="316" r:id="rId17"/>
    <p:sldId id="317" r:id="rId18"/>
    <p:sldId id="257" r:id="rId19"/>
    <p:sldId id="271" r:id="rId20"/>
    <p:sldId id="285" r:id="rId21"/>
    <p:sldId id="286" r:id="rId22"/>
    <p:sldId id="301" r:id="rId23"/>
    <p:sldId id="303" r:id="rId24"/>
    <p:sldId id="264" r:id="rId25"/>
    <p:sldId id="265" r:id="rId26"/>
    <p:sldId id="266" r:id="rId27"/>
    <p:sldId id="261" r:id="rId28"/>
    <p:sldId id="278" r:id="rId29"/>
    <p:sldId id="305" r:id="rId30"/>
    <p:sldId id="287" r:id="rId31"/>
    <p:sldId id="288" r:id="rId32"/>
    <p:sldId id="293" r:id="rId33"/>
    <p:sldId id="290" r:id="rId34"/>
    <p:sldId id="274" r:id="rId35"/>
    <p:sldId id="298" r:id="rId36"/>
    <p:sldId id="275" r:id="rId37"/>
    <p:sldId id="276" r:id="rId38"/>
    <p:sldId id="295" r:id="rId39"/>
    <p:sldId id="294" r:id="rId40"/>
    <p:sldId id="292" r:id="rId4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19071C-C7C4-41B7-BF80-F5FC105D548A}" v="396" dt="2024-03-04T19:00:14.1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69" d="100"/>
          <a:sy n="69" d="100"/>
        </p:scale>
        <p:origin x="-696"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733FD6-28BD-4E87-9E2E-43BD1F8332B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96A9877-7F9C-46C2-98AF-6CBBB358EF51}">
      <dgm:prSet/>
      <dgm:spPr/>
      <dgm:t>
        <a:bodyPr/>
        <a:lstStyle/>
        <a:p>
          <a:r>
            <a:rPr lang="el-GR" b="0" i="0" baseline="0" dirty="0"/>
            <a:t>1.Το ευαγγέλιο ξεκινά μετά το θάνατο του Χριστού, με τον Πέτρο να ζητάει απ’ τη Μαρία Μαγδαληνή να τους διηγηθεί ό,τι της είχε πει Εκείνος που δεν είχε πει στους μαθητές Του</a:t>
          </a:r>
          <a:endParaRPr lang="en-US" dirty="0"/>
        </a:p>
      </dgm:t>
    </dgm:pt>
    <dgm:pt modelId="{8E879590-1647-4495-9733-8137D3310423}" type="parTrans" cxnId="{BC515050-51FD-470E-841F-7A93151F7BE6}">
      <dgm:prSet/>
      <dgm:spPr/>
      <dgm:t>
        <a:bodyPr/>
        <a:lstStyle/>
        <a:p>
          <a:endParaRPr lang="en-US"/>
        </a:p>
      </dgm:t>
    </dgm:pt>
    <dgm:pt modelId="{D1DE2886-285A-4EFD-A258-39340677AFEA}" type="sibTrans" cxnId="{BC515050-51FD-470E-841F-7A93151F7BE6}">
      <dgm:prSet/>
      <dgm:spPr/>
      <dgm:t>
        <a:bodyPr/>
        <a:lstStyle/>
        <a:p>
          <a:endParaRPr lang="en-US"/>
        </a:p>
      </dgm:t>
    </dgm:pt>
    <dgm:pt modelId="{856B0228-6110-43EF-A785-CD8440AD47A1}">
      <dgm:prSet/>
      <dgm:spPr/>
      <dgm:t>
        <a:bodyPr/>
        <a:lstStyle/>
        <a:p>
          <a:r>
            <a:rPr lang="el-GR" dirty="0"/>
            <a:t>2.Η Μαρία αφηγείται ένα όραμα στο οποίο είδε τον Κύριο και συζήτησε μαζί Του για τον εσωτερικό εαυτό (μέσω του οποίου μπορούμε να δούμε οράματα) που  αποτελείται από πνεύμα, ψυχή, λογική και ένα τρίτο μυαλό.</a:t>
          </a:r>
          <a:endParaRPr lang="en-US" dirty="0"/>
        </a:p>
      </dgm:t>
    </dgm:pt>
    <dgm:pt modelId="{E580B75E-1AFC-4BD4-88AD-F7CD04DD2249}" type="parTrans" cxnId="{2D4225AF-21F9-4F06-88A5-D46E3811F8B1}">
      <dgm:prSet/>
      <dgm:spPr/>
      <dgm:t>
        <a:bodyPr/>
        <a:lstStyle/>
        <a:p>
          <a:endParaRPr lang="en-US"/>
        </a:p>
      </dgm:t>
    </dgm:pt>
    <dgm:pt modelId="{C99F2D2B-05FC-47E2-9096-07E814D07AC0}" type="sibTrans" cxnId="{2D4225AF-21F9-4F06-88A5-D46E3811F8B1}">
      <dgm:prSet/>
      <dgm:spPr/>
      <dgm:t>
        <a:bodyPr/>
        <a:lstStyle/>
        <a:p>
          <a:endParaRPr lang="en-US"/>
        </a:p>
      </dgm:t>
    </dgm:pt>
    <dgm:pt modelId="{E82B53EB-48CB-47CE-9D59-5B635B46ABAB}" type="pres">
      <dgm:prSet presAssocID="{04733FD6-28BD-4E87-9E2E-43BD1F8332B8}" presName="vert0" presStyleCnt="0">
        <dgm:presLayoutVars>
          <dgm:dir/>
          <dgm:animOne val="branch"/>
          <dgm:animLvl val="lvl"/>
        </dgm:presLayoutVars>
      </dgm:prSet>
      <dgm:spPr/>
      <dgm:t>
        <a:bodyPr/>
        <a:lstStyle/>
        <a:p>
          <a:endParaRPr lang="el-GR"/>
        </a:p>
      </dgm:t>
    </dgm:pt>
    <dgm:pt modelId="{F3D755F1-231D-4997-80D8-2BE90FE8B498}" type="pres">
      <dgm:prSet presAssocID="{F96A9877-7F9C-46C2-98AF-6CBBB358EF51}" presName="thickLine" presStyleLbl="alignNode1" presStyleIdx="0" presStyleCnt="2"/>
      <dgm:spPr/>
    </dgm:pt>
    <dgm:pt modelId="{066BF074-17FE-413F-BF74-6972D0E3A335}" type="pres">
      <dgm:prSet presAssocID="{F96A9877-7F9C-46C2-98AF-6CBBB358EF51}" presName="horz1" presStyleCnt="0"/>
      <dgm:spPr/>
    </dgm:pt>
    <dgm:pt modelId="{CC20F10A-8B64-4968-9CE7-2E3F289DF786}" type="pres">
      <dgm:prSet presAssocID="{F96A9877-7F9C-46C2-98AF-6CBBB358EF51}" presName="tx1" presStyleLbl="revTx" presStyleIdx="0" presStyleCnt="2"/>
      <dgm:spPr/>
      <dgm:t>
        <a:bodyPr/>
        <a:lstStyle/>
        <a:p>
          <a:endParaRPr lang="el-GR"/>
        </a:p>
      </dgm:t>
    </dgm:pt>
    <dgm:pt modelId="{E569F802-0227-4578-91FA-6181740FCC3B}" type="pres">
      <dgm:prSet presAssocID="{F96A9877-7F9C-46C2-98AF-6CBBB358EF51}" presName="vert1" presStyleCnt="0"/>
      <dgm:spPr/>
    </dgm:pt>
    <dgm:pt modelId="{FCF43238-D702-4254-83B4-262BCE99B725}" type="pres">
      <dgm:prSet presAssocID="{856B0228-6110-43EF-A785-CD8440AD47A1}" presName="thickLine" presStyleLbl="alignNode1" presStyleIdx="1" presStyleCnt="2"/>
      <dgm:spPr/>
    </dgm:pt>
    <dgm:pt modelId="{E0CD00A2-E5B1-45F6-B308-E0FC3A324D1E}" type="pres">
      <dgm:prSet presAssocID="{856B0228-6110-43EF-A785-CD8440AD47A1}" presName="horz1" presStyleCnt="0"/>
      <dgm:spPr/>
    </dgm:pt>
    <dgm:pt modelId="{37086F42-E746-4738-B442-FBC203682A43}" type="pres">
      <dgm:prSet presAssocID="{856B0228-6110-43EF-A785-CD8440AD47A1}" presName="tx1" presStyleLbl="revTx" presStyleIdx="1" presStyleCnt="2"/>
      <dgm:spPr/>
      <dgm:t>
        <a:bodyPr/>
        <a:lstStyle/>
        <a:p>
          <a:endParaRPr lang="el-GR"/>
        </a:p>
      </dgm:t>
    </dgm:pt>
    <dgm:pt modelId="{86C48C43-9274-4EBD-ADA4-4C2890485BB6}" type="pres">
      <dgm:prSet presAssocID="{856B0228-6110-43EF-A785-CD8440AD47A1}" presName="vert1" presStyleCnt="0"/>
      <dgm:spPr/>
    </dgm:pt>
  </dgm:ptLst>
  <dgm:cxnLst>
    <dgm:cxn modelId="{2D4225AF-21F9-4F06-88A5-D46E3811F8B1}" srcId="{04733FD6-28BD-4E87-9E2E-43BD1F8332B8}" destId="{856B0228-6110-43EF-A785-CD8440AD47A1}" srcOrd="1" destOrd="0" parTransId="{E580B75E-1AFC-4BD4-88AD-F7CD04DD2249}" sibTransId="{C99F2D2B-05FC-47E2-9096-07E814D07AC0}"/>
    <dgm:cxn modelId="{BC515050-51FD-470E-841F-7A93151F7BE6}" srcId="{04733FD6-28BD-4E87-9E2E-43BD1F8332B8}" destId="{F96A9877-7F9C-46C2-98AF-6CBBB358EF51}" srcOrd="0" destOrd="0" parTransId="{8E879590-1647-4495-9733-8137D3310423}" sibTransId="{D1DE2886-285A-4EFD-A258-39340677AFEA}"/>
    <dgm:cxn modelId="{F3597A09-317C-485F-948B-9C7A2A998631}" type="presOf" srcId="{856B0228-6110-43EF-A785-CD8440AD47A1}" destId="{37086F42-E746-4738-B442-FBC203682A43}" srcOrd="0" destOrd="0" presId="urn:microsoft.com/office/officeart/2008/layout/LinedList"/>
    <dgm:cxn modelId="{E4BAC2B6-39E2-41E9-9816-B1411BE99C35}" type="presOf" srcId="{04733FD6-28BD-4E87-9E2E-43BD1F8332B8}" destId="{E82B53EB-48CB-47CE-9D59-5B635B46ABAB}" srcOrd="0" destOrd="0" presId="urn:microsoft.com/office/officeart/2008/layout/LinedList"/>
    <dgm:cxn modelId="{02871724-07DD-48A2-9B80-C2B255CCF812}" type="presOf" srcId="{F96A9877-7F9C-46C2-98AF-6CBBB358EF51}" destId="{CC20F10A-8B64-4968-9CE7-2E3F289DF786}" srcOrd="0" destOrd="0" presId="urn:microsoft.com/office/officeart/2008/layout/LinedList"/>
    <dgm:cxn modelId="{C82D88F9-27D0-4543-AE94-AA4FA4CBB609}" type="presParOf" srcId="{E82B53EB-48CB-47CE-9D59-5B635B46ABAB}" destId="{F3D755F1-231D-4997-80D8-2BE90FE8B498}" srcOrd="0" destOrd="0" presId="urn:microsoft.com/office/officeart/2008/layout/LinedList"/>
    <dgm:cxn modelId="{31D09107-2339-4880-942D-128E41A1B854}" type="presParOf" srcId="{E82B53EB-48CB-47CE-9D59-5B635B46ABAB}" destId="{066BF074-17FE-413F-BF74-6972D0E3A335}" srcOrd="1" destOrd="0" presId="urn:microsoft.com/office/officeart/2008/layout/LinedList"/>
    <dgm:cxn modelId="{2BBFE1BC-AB70-4A84-BD2C-76E483349156}" type="presParOf" srcId="{066BF074-17FE-413F-BF74-6972D0E3A335}" destId="{CC20F10A-8B64-4968-9CE7-2E3F289DF786}" srcOrd="0" destOrd="0" presId="urn:microsoft.com/office/officeart/2008/layout/LinedList"/>
    <dgm:cxn modelId="{CD34B98D-A733-4C00-9B32-E62B19BCBB0E}" type="presParOf" srcId="{066BF074-17FE-413F-BF74-6972D0E3A335}" destId="{E569F802-0227-4578-91FA-6181740FCC3B}" srcOrd="1" destOrd="0" presId="urn:microsoft.com/office/officeart/2008/layout/LinedList"/>
    <dgm:cxn modelId="{6548FBEF-3FBD-496A-A1A6-7CCCC52D37BE}" type="presParOf" srcId="{E82B53EB-48CB-47CE-9D59-5B635B46ABAB}" destId="{FCF43238-D702-4254-83B4-262BCE99B725}" srcOrd="2" destOrd="0" presId="urn:microsoft.com/office/officeart/2008/layout/LinedList"/>
    <dgm:cxn modelId="{70E9F6AE-CD7B-409E-AB80-AAF14B217DEF}" type="presParOf" srcId="{E82B53EB-48CB-47CE-9D59-5B635B46ABAB}" destId="{E0CD00A2-E5B1-45F6-B308-E0FC3A324D1E}" srcOrd="3" destOrd="0" presId="urn:microsoft.com/office/officeart/2008/layout/LinedList"/>
    <dgm:cxn modelId="{76863BF2-806E-4144-B2AC-B44C0A45CA85}" type="presParOf" srcId="{E0CD00A2-E5B1-45F6-B308-E0FC3A324D1E}" destId="{37086F42-E746-4738-B442-FBC203682A43}" srcOrd="0" destOrd="0" presId="urn:microsoft.com/office/officeart/2008/layout/LinedList"/>
    <dgm:cxn modelId="{F57DD855-6ED9-4D45-9163-6D5FE2EB7A55}" type="presParOf" srcId="{E0CD00A2-E5B1-45F6-B308-E0FC3A324D1E}" destId="{86C48C43-9274-4EBD-ADA4-4C2890485BB6}"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755F1-231D-4997-80D8-2BE90FE8B498}">
      <dsp:nvSpPr>
        <dsp:cNvPr id="0" name=""/>
        <dsp:cNvSpPr/>
      </dsp:nvSpPr>
      <dsp:spPr>
        <a:xfrm>
          <a:off x="0" y="0"/>
          <a:ext cx="509778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20F10A-8B64-4968-9CE7-2E3F289DF786}">
      <dsp:nvSpPr>
        <dsp:cNvPr id="0" name=""/>
        <dsp:cNvSpPr/>
      </dsp:nvSpPr>
      <dsp:spPr>
        <a:xfrm>
          <a:off x="0" y="0"/>
          <a:ext cx="5097780" cy="1897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b="0" i="0" kern="1200" baseline="0" dirty="0"/>
            <a:t>1.Το ευαγγέλιο ξεκινά μετά το θάνατο του Χριστού, με τον Πέτρο να ζητάει απ’ τη Μαρία Μαγδαληνή να τους διηγηθεί ό,τι της είχε πει Εκείνος που δεν είχε πει στους μαθητές Του</a:t>
          </a:r>
          <a:endParaRPr lang="en-US" sz="2000" kern="1200" dirty="0"/>
        </a:p>
      </dsp:txBody>
      <dsp:txXfrm>
        <a:off x="0" y="0"/>
        <a:ext cx="5097780" cy="1897873"/>
      </dsp:txXfrm>
    </dsp:sp>
    <dsp:sp modelId="{FCF43238-D702-4254-83B4-262BCE99B725}">
      <dsp:nvSpPr>
        <dsp:cNvPr id="0" name=""/>
        <dsp:cNvSpPr/>
      </dsp:nvSpPr>
      <dsp:spPr>
        <a:xfrm>
          <a:off x="0" y="1897873"/>
          <a:ext cx="509778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086F42-E746-4738-B442-FBC203682A43}">
      <dsp:nvSpPr>
        <dsp:cNvPr id="0" name=""/>
        <dsp:cNvSpPr/>
      </dsp:nvSpPr>
      <dsp:spPr>
        <a:xfrm>
          <a:off x="0" y="1897873"/>
          <a:ext cx="5097780" cy="1897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dirty="0"/>
            <a:t>2.Η Μαρία αφηγείται ένα όραμα στο οποίο είδε τον Κύριο και συζήτησε μαζί Του για τον εσωτερικό εαυτό (μέσω του οποίου μπορούμε να δούμε οράματα) που  αποτελείται από πνεύμα, ψυχή, λογική και ένα τρίτο μυαλό.</a:t>
          </a:r>
          <a:endParaRPr lang="en-US" sz="2000" kern="1200" dirty="0"/>
        </a:p>
      </dsp:txBody>
      <dsp:txXfrm>
        <a:off x="0" y="1897873"/>
        <a:ext cx="5097780" cy="189787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4CFE749-EF05-B81D-8EAE-EBEE514FCEC2}"/>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xmlns="" id="{75348B0D-4BF3-2856-7846-0C82E6C781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xmlns="" id="{E887A1DD-5FC8-CD9B-880C-E43CA22BEE06}"/>
              </a:ext>
            </a:extLst>
          </p:cNvPr>
          <p:cNvSpPr>
            <a:spLocks noGrp="1"/>
          </p:cNvSpPr>
          <p:nvPr>
            <p:ph type="dt" sz="half" idx="10"/>
          </p:nvPr>
        </p:nvSpPr>
        <p:spPr/>
        <p:txBody>
          <a:bodyPr/>
          <a:lstStyle/>
          <a:p>
            <a:fld id="{BCEA6BA8-539B-4962-A8D1-F3E5360AEB8C}" type="datetimeFigureOut">
              <a:rPr lang="el-GR" smtClean="0"/>
              <a:pPr/>
              <a:t>27/3/2024</a:t>
            </a:fld>
            <a:endParaRPr lang="el-GR"/>
          </a:p>
        </p:txBody>
      </p:sp>
      <p:sp>
        <p:nvSpPr>
          <p:cNvPr id="5" name="Θέση υποσέλιδου 4">
            <a:extLst>
              <a:ext uri="{FF2B5EF4-FFF2-40B4-BE49-F238E27FC236}">
                <a16:creationId xmlns:a16="http://schemas.microsoft.com/office/drawing/2014/main" xmlns="" id="{768A8902-B3C9-F4D4-EF01-62C5CC22231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59EEC270-0248-03B4-38A7-8D0EA133837E}"/>
              </a:ext>
            </a:extLst>
          </p:cNvPr>
          <p:cNvSpPr>
            <a:spLocks noGrp="1"/>
          </p:cNvSpPr>
          <p:nvPr>
            <p:ph type="sldNum" sz="quarter" idx="12"/>
          </p:nvPr>
        </p:nvSpPr>
        <p:spPr/>
        <p:txBody>
          <a:bodyPr/>
          <a:lstStyle/>
          <a:p>
            <a:fld id="{3302476F-2FE8-43FB-9CF1-1344F7EAAA0C}" type="slidenum">
              <a:rPr lang="el-GR" smtClean="0"/>
              <a:pPr/>
              <a:t>‹#›</a:t>
            </a:fld>
            <a:endParaRPr lang="el-GR"/>
          </a:p>
        </p:txBody>
      </p:sp>
    </p:spTree>
    <p:extLst>
      <p:ext uri="{BB962C8B-B14F-4D97-AF65-F5344CB8AC3E}">
        <p14:creationId xmlns:p14="http://schemas.microsoft.com/office/powerpoint/2010/main" xmlns="" val="4143998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5DAED0E-00AF-3479-AD24-1F388B19543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A2F0EAAE-8EF4-3CC5-EA4F-639924FD1019}"/>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A2F430C3-4B4A-1BA5-B1D9-713C2683E3F1}"/>
              </a:ext>
            </a:extLst>
          </p:cNvPr>
          <p:cNvSpPr>
            <a:spLocks noGrp="1"/>
          </p:cNvSpPr>
          <p:nvPr>
            <p:ph type="dt" sz="half" idx="10"/>
          </p:nvPr>
        </p:nvSpPr>
        <p:spPr/>
        <p:txBody>
          <a:bodyPr/>
          <a:lstStyle/>
          <a:p>
            <a:fld id="{BCEA6BA8-539B-4962-A8D1-F3E5360AEB8C}" type="datetimeFigureOut">
              <a:rPr lang="el-GR" smtClean="0"/>
              <a:pPr/>
              <a:t>27/3/2024</a:t>
            </a:fld>
            <a:endParaRPr lang="el-GR"/>
          </a:p>
        </p:txBody>
      </p:sp>
      <p:sp>
        <p:nvSpPr>
          <p:cNvPr id="5" name="Θέση υποσέλιδου 4">
            <a:extLst>
              <a:ext uri="{FF2B5EF4-FFF2-40B4-BE49-F238E27FC236}">
                <a16:creationId xmlns:a16="http://schemas.microsoft.com/office/drawing/2014/main" xmlns="" id="{5FB6EE6D-F68A-2CC1-2326-88EF414313A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29AFE770-AC25-EAFD-6B58-58BEB0BD70B4}"/>
              </a:ext>
            </a:extLst>
          </p:cNvPr>
          <p:cNvSpPr>
            <a:spLocks noGrp="1"/>
          </p:cNvSpPr>
          <p:nvPr>
            <p:ph type="sldNum" sz="quarter" idx="12"/>
          </p:nvPr>
        </p:nvSpPr>
        <p:spPr/>
        <p:txBody>
          <a:bodyPr/>
          <a:lstStyle/>
          <a:p>
            <a:fld id="{3302476F-2FE8-43FB-9CF1-1344F7EAAA0C}" type="slidenum">
              <a:rPr lang="el-GR" smtClean="0"/>
              <a:pPr/>
              <a:t>‹#›</a:t>
            </a:fld>
            <a:endParaRPr lang="el-GR"/>
          </a:p>
        </p:txBody>
      </p:sp>
    </p:spTree>
    <p:extLst>
      <p:ext uri="{BB962C8B-B14F-4D97-AF65-F5344CB8AC3E}">
        <p14:creationId xmlns:p14="http://schemas.microsoft.com/office/powerpoint/2010/main" xmlns="" val="1708617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xmlns="" id="{688649B5-F36B-3AC9-3B78-22D26AA464DE}"/>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604D3981-343E-E005-E0D1-461F3E1E54A7}"/>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30E12FB7-A8AF-5559-B3E3-5BDFBCD08E78}"/>
              </a:ext>
            </a:extLst>
          </p:cNvPr>
          <p:cNvSpPr>
            <a:spLocks noGrp="1"/>
          </p:cNvSpPr>
          <p:nvPr>
            <p:ph type="dt" sz="half" idx="10"/>
          </p:nvPr>
        </p:nvSpPr>
        <p:spPr/>
        <p:txBody>
          <a:bodyPr/>
          <a:lstStyle/>
          <a:p>
            <a:fld id="{BCEA6BA8-539B-4962-A8D1-F3E5360AEB8C}" type="datetimeFigureOut">
              <a:rPr lang="el-GR" smtClean="0"/>
              <a:pPr/>
              <a:t>27/3/2024</a:t>
            </a:fld>
            <a:endParaRPr lang="el-GR"/>
          </a:p>
        </p:txBody>
      </p:sp>
      <p:sp>
        <p:nvSpPr>
          <p:cNvPr id="5" name="Θέση υποσέλιδου 4">
            <a:extLst>
              <a:ext uri="{FF2B5EF4-FFF2-40B4-BE49-F238E27FC236}">
                <a16:creationId xmlns:a16="http://schemas.microsoft.com/office/drawing/2014/main" xmlns="" id="{A0AD3BA9-3663-81B9-F830-C6FC15F17E6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6E931EB3-1C97-64AE-2718-669DCA3E76C3}"/>
              </a:ext>
            </a:extLst>
          </p:cNvPr>
          <p:cNvSpPr>
            <a:spLocks noGrp="1"/>
          </p:cNvSpPr>
          <p:nvPr>
            <p:ph type="sldNum" sz="quarter" idx="12"/>
          </p:nvPr>
        </p:nvSpPr>
        <p:spPr/>
        <p:txBody>
          <a:bodyPr/>
          <a:lstStyle/>
          <a:p>
            <a:fld id="{3302476F-2FE8-43FB-9CF1-1344F7EAAA0C}" type="slidenum">
              <a:rPr lang="el-GR" smtClean="0"/>
              <a:pPr/>
              <a:t>‹#›</a:t>
            </a:fld>
            <a:endParaRPr lang="el-GR"/>
          </a:p>
        </p:txBody>
      </p:sp>
    </p:spTree>
    <p:extLst>
      <p:ext uri="{BB962C8B-B14F-4D97-AF65-F5344CB8AC3E}">
        <p14:creationId xmlns:p14="http://schemas.microsoft.com/office/powerpoint/2010/main" xmlns="" val="1481847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0BF01CA-9D99-DFA8-6E8B-059372949DB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2A9FFF75-A7EA-46F9-EA0F-C16ABFC4389B}"/>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E4981CCF-8946-1776-7DC7-2D70D5F5A9B0}"/>
              </a:ext>
            </a:extLst>
          </p:cNvPr>
          <p:cNvSpPr>
            <a:spLocks noGrp="1"/>
          </p:cNvSpPr>
          <p:nvPr>
            <p:ph type="dt" sz="half" idx="10"/>
          </p:nvPr>
        </p:nvSpPr>
        <p:spPr/>
        <p:txBody>
          <a:bodyPr/>
          <a:lstStyle/>
          <a:p>
            <a:fld id="{BCEA6BA8-539B-4962-A8D1-F3E5360AEB8C}" type="datetimeFigureOut">
              <a:rPr lang="el-GR" smtClean="0"/>
              <a:pPr/>
              <a:t>27/3/2024</a:t>
            </a:fld>
            <a:endParaRPr lang="el-GR"/>
          </a:p>
        </p:txBody>
      </p:sp>
      <p:sp>
        <p:nvSpPr>
          <p:cNvPr id="5" name="Θέση υποσέλιδου 4">
            <a:extLst>
              <a:ext uri="{FF2B5EF4-FFF2-40B4-BE49-F238E27FC236}">
                <a16:creationId xmlns:a16="http://schemas.microsoft.com/office/drawing/2014/main" xmlns="" id="{DFEC4127-A2C0-53CD-0CA9-C51B40642EF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675A670D-742A-B816-BE96-45371852E1CF}"/>
              </a:ext>
            </a:extLst>
          </p:cNvPr>
          <p:cNvSpPr>
            <a:spLocks noGrp="1"/>
          </p:cNvSpPr>
          <p:nvPr>
            <p:ph type="sldNum" sz="quarter" idx="12"/>
          </p:nvPr>
        </p:nvSpPr>
        <p:spPr/>
        <p:txBody>
          <a:bodyPr/>
          <a:lstStyle/>
          <a:p>
            <a:fld id="{3302476F-2FE8-43FB-9CF1-1344F7EAAA0C}" type="slidenum">
              <a:rPr lang="el-GR" smtClean="0"/>
              <a:pPr/>
              <a:t>‹#›</a:t>
            </a:fld>
            <a:endParaRPr lang="el-GR"/>
          </a:p>
        </p:txBody>
      </p:sp>
    </p:spTree>
    <p:extLst>
      <p:ext uri="{BB962C8B-B14F-4D97-AF65-F5344CB8AC3E}">
        <p14:creationId xmlns:p14="http://schemas.microsoft.com/office/powerpoint/2010/main" xmlns="" val="389689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F9B8CEE-2709-7A2B-FA7E-F7A8A64F29E4}"/>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CD45BB10-65C8-DAE3-4CAA-C282B4E0C29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xmlns="" id="{E2904D2C-A696-160A-48BB-BD7F031743D8}"/>
              </a:ext>
            </a:extLst>
          </p:cNvPr>
          <p:cNvSpPr>
            <a:spLocks noGrp="1"/>
          </p:cNvSpPr>
          <p:nvPr>
            <p:ph type="dt" sz="half" idx="10"/>
          </p:nvPr>
        </p:nvSpPr>
        <p:spPr/>
        <p:txBody>
          <a:bodyPr/>
          <a:lstStyle/>
          <a:p>
            <a:fld id="{BCEA6BA8-539B-4962-A8D1-F3E5360AEB8C}" type="datetimeFigureOut">
              <a:rPr lang="el-GR" smtClean="0"/>
              <a:pPr/>
              <a:t>27/3/2024</a:t>
            </a:fld>
            <a:endParaRPr lang="el-GR"/>
          </a:p>
        </p:txBody>
      </p:sp>
      <p:sp>
        <p:nvSpPr>
          <p:cNvPr id="5" name="Θέση υποσέλιδου 4">
            <a:extLst>
              <a:ext uri="{FF2B5EF4-FFF2-40B4-BE49-F238E27FC236}">
                <a16:creationId xmlns:a16="http://schemas.microsoft.com/office/drawing/2014/main" xmlns="" id="{E539F4FF-896E-FA11-59A9-D71601AC811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2700A50D-8310-C340-7ECA-CBC8CCB24AE1}"/>
              </a:ext>
            </a:extLst>
          </p:cNvPr>
          <p:cNvSpPr>
            <a:spLocks noGrp="1"/>
          </p:cNvSpPr>
          <p:nvPr>
            <p:ph type="sldNum" sz="quarter" idx="12"/>
          </p:nvPr>
        </p:nvSpPr>
        <p:spPr/>
        <p:txBody>
          <a:bodyPr/>
          <a:lstStyle/>
          <a:p>
            <a:fld id="{3302476F-2FE8-43FB-9CF1-1344F7EAAA0C}" type="slidenum">
              <a:rPr lang="el-GR" smtClean="0"/>
              <a:pPr/>
              <a:t>‹#›</a:t>
            </a:fld>
            <a:endParaRPr lang="el-GR"/>
          </a:p>
        </p:txBody>
      </p:sp>
    </p:spTree>
    <p:extLst>
      <p:ext uri="{BB962C8B-B14F-4D97-AF65-F5344CB8AC3E}">
        <p14:creationId xmlns:p14="http://schemas.microsoft.com/office/powerpoint/2010/main" xmlns="" val="1131586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6AB5AFA-AD92-FA31-537F-D26FEB76540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150B8CC7-9598-F1C8-5BD4-6287D19552B3}"/>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xmlns="" id="{078A055C-F508-3E4E-4B4F-68AC8701B37F}"/>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xmlns="" id="{CDFA19E5-EE09-2AA0-7549-19C0D52CB69D}"/>
              </a:ext>
            </a:extLst>
          </p:cNvPr>
          <p:cNvSpPr>
            <a:spLocks noGrp="1"/>
          </p:cNvSpPr>
          <p:nvPr>
            <p:ph type="dt" sz="half" idx="10"/>
          </p:nvPr>
        </p:nvSpPr>
        <p:spPr/>
        <p:txBody>
          <a:bodyPr/>
          <a:lstStyle/>
          <a:p>
            <a:fld id="{BCEA6BA8-539B-4962-A8D1-F3E5360AEB8C}" type="datetimeFigureOut">
              <a:rPr lang="el-GR" smtClean="0"/>
              <a:pPr/>
              <a:t>27/3/2024</a:t>
            </a:fld>
            <a:endParaRPr lang="el-GR"/>
          </a:p>
        </p:txBody>
      </p:sp>
      <p:sp>
        <p:nvSpPr>
          <p:cNvPr id="6" name="Θέση υποσέλιδου 5">
            <a:extLst>
              <a:ext uri="{FF2B5EF4-FFF2-40B4-BE49-F238E27FC236}">
                <a16:creationId xmlns:a16="http://schemas.microsoft.com/office/drawing/2014/main" xmlns="" id="{EB95300F-406E-CAA1-6DF4-E797CC3D63E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7D633F4C-53B5-6EF0-E70D-F5B94CEE15F7}"/>
              </a:ext>
            </a:extLst>
          </p:cNvPr>
          <p:cNvSpPr>
            <a:spLocks noGrp="1"/>
          </p:cNvSpPr>
          <p:nvPr>
            <p:ph type="sldNum" sz="quarter" idx="12"/>
          </p:nvPr>
        </p:nvSpPr>
        <p:spPr/>
        <p:txBody>
          <a:bodyPr/>
          <a:lstStyle/>
          <a:p>
            <a:fld id="{3302476F-2FE8-43FB-9CF1-1344F7EAAA0C}" type="slidenum">
              <a:rPr lang="el-GR" smtClean="0"/>
              <a:pPr/>
              <a:t>‹#›</a:t>
            </a:fld>
            <a:endParaRPr lang="el-GR"/>
          </a:p>
        </p:txBody>
      </p:sp>
    </p:spTree>
    <p:extLst>
      <p:ext uri="{BB962C8B-B14F-4D97-AF65-F5344CB8AC3E}">
        <p14:creationId xmlns:p14="http://schemas.microsoft.com/office/powerpoint/2010/main" xmlns="" val="181092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E11D882-9D9E-1E1C-20E2-37B3535C5AE3}"/>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C24AEE92-2E0B-7D1E-97BF-389B49A055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xmlns="" id="{2095670A-AC05-772E-6DDC-49AF1010F9F8}"/>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xmlns="" id="{7408753D-F18D-7738-C81A-816E0448EF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xmlns="" id="{1723E4D1-BDB8-4DAF-0183-BDFEB0ED5880}"/>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xmlns="" id="{7B41017D-0F76-2DFB-5F00-5DC975A7DE1E}"/>
              </a:ext>
            </a:extLst>
          </p:cNvPr>
          <p:cNvSpPr>
            <a:spLocks noGrp="1"/>
          </p:cNvSpPr>
          <p:nvPr>
            <p:ph type="dt" sz="half" idx="10"/>
          </p:nvPr>
        </p:nvSpPr>
        <p:spPr/>
        <p:txBody>
          <a:bodyPr/>
          <a:lstStyle/>
          <a:p>
            <a:fld id="{BCEA6BA8-539B-4962-A8D1-F3E5360AEB8C}" type="datetimeFigureOut">
              <a:rPr lang="el-GR" smtClean="0"/>
              <a:pPr/>
              <a:t>27/3/2024</a:t>
            </a:fld>
            <a:endParaRPr lang="el-GR"/>
          </a:p>
        </p:txBody>
      </p:sp>
      <p:sp>
        <p:nvSpPr>
          <p:cNvPr id="8" name="Θέση υποσέλιδου 7">
            <a:extLst>
              <a:ext uri="{FF2B5EF4-FFF2-40B4-BE49-F238E27FC236}">
                <a16:creationId xmlns:a16="http://schemas.microsoft.com/office/drawing/2014/main" xmlns="" id="{19FCE1BB-66C5-E9BF-BFEB-DC5F7520961B}"/>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xmlns="" id="{29839D1B-89F0-E3B9-DCED-09E52CA6B44C}"/>
              </a:ext>
            </a:extLst>
          </p:cNvPr>
          <p:cNvSpPr>
            <a:spLocks noGrp="1"/>
          </p:cNvSpPr>
          <p:nvPr>
            <p:ph type="sldNum" sz="quarter" idx="12"/>
          </p:nvPr>
        </p:nvSpPr>
        <p:spPr/>
        <p:txBody>
          <a:bodyPr/>
          <a:lstStyle/>
          <a:p>
            <a:fld id="{3302476F-2FE8-43FB-9CF1-1344F7EAAA0C}" type="slidenum">
              <a:rPr lang="el-GR" smtClean="0"/>
              <a:pPr/>
              <a:t>‹#›</a:t>
            </a:fld>
            <a:endParaRPr lang="el-GR"/>
          </a:p>
        </p:txBody>
      </p:sp>
    </p:spTree>
    <p:extLst>
      <p:ext uri="{BB962C8B-B14F-4D97-AF65-F5344CB8AC3E}">
        <p14:creationId xmlns:p14="http://schemas.microsoft.com/office/powerpoint/2010/main" xmlns="" val="1605627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6E6397B-081C-8D3C-4154-4003E08EDAC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xmlns="" id="{85D0980A-6149-18C1-A0D6-49EC5E948738}"/>
              </a:ext>
            </a:extLst>
          </p:cNvPr>
          <p:cNvSpPr>
            <a:spLocks noGrp="1"/>
          </p:cNvSpPr>
          <p:nvPr>
            <p:ph type="dt" sz="half" idx="10"/>
          </p:nvPr>
        </p:nvSpPr>
        <p:spPr/>
        <p:txBody>
          <a:bodyPr/>
          <a:lstStyle/>
          <a:p>
            <a:fld id="{BCEA6BA8-539B-4962-A8D1-F3E5360AEB8C}" type="datetimeFigureOut">
              <a:rPr lang="el-GR" smtClean="0"/>
              <a:pPr/>
              <a:t>27/3/2024</a:t>
            </a:fld>
            <a:endParaRPr lang="el-GR"/>
          </a:p>
        </p:txBody>
      </p:sp>
      <p:sp>
        <p:nvSpPr>
          <p:cNvPr id="4" name="Θέση υποσέλιδου 3">
            <a:extLst>
              <a:ext uri="{FF2B5EF4-FFF2-40B4-BE49-F238E27FC236}">
                <a16:creationId xmlns:a16="http://schemas.microsoft.com/office/drawing/2014/main" xmlns="" id="{7A380E8F-0B6E-6B45-8ECB-B67227ADA3EB}"/>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xmlns="" id="{737EB6E6-2984-5C3C-C5CC-402233016464}"/>
              </a:ext>
            </a:extLst>
          </p:cNvPr>
          <p:cNvSpPr>
            <a:spLocks noGrp="1"/>
          </p:cNvSpPr>
          <p:nvPr>
            <p:ph type="sldNum" sz="quarter" idx="12"/>
          </p:nvPr>
        </p:nvSpPr>
        <p:spPr/>
        <p:txBody>
          <a:bodyPr/>
          <a:lstStyle/>
          <a:p>
            <a:fld id="{3302476F-2FE8-43FB-9CF1-1344F7EAAA0C}" type="slidenum">
              <a:rPr lang="el-GR" smtClean="0"/>
              <a:pPr/>
              <a:t>‹#›</a:t>
            </a:fld>
            <a:endParaRPr lang="el-GR"/>
          </a:p>
        </p:txBody>
      </p:sp>
    </p:spTree>
    <p:extLst>
      <p:ext uri="{BB962C8B-B14F-4D97-AF65-F5344CB8AC3E}">
        <p14:creationId xmlns:p14="http://schemas.microsoft.com/office/powerpoint/2010/main" xmlns="" val="1791595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xmlns="" id="{02662C0C-D32A-04C4-22B5-97B49DC79FDF}"/>
              </a:ext>
            </a:extLst>
          </p:cNvPr>
          <p:cNvSpPr>
            <a:spLocks noGrp="1"/>
          </p:cNvSpPr>
          <p:nvPr>
            <p:ph type="dt" sz="half" idx="10"/>
          </p:nvPr>
        </p:nvSpPr>
        <p:spPr/>
        <p:txBody>
          <a:bodyPr/>
          <a:lstStyle/>
          <a:p>
            <a:fld id="{BCEA6BA8-539B-4962-A8D1-F3E5360AEB8C}" type="datetimeFigureOut">
              <a:rPr lang="el-GR" smtClean="0"/>
              <a:pPr/>
              <a:t>27/3/2024</a:t>
            </a:fld>
            <a:endParaRPr lang="el-GR"/>
          </a:p>
        </p:txBody>
      </p:sp>
      <p:sp>
        <p:nvSpPr>
          <p:cNvPr id="3" name="Θέση υποσέλιδου 2">
            <a:extLst>
              <a:ext uri="{FF2B5EF4-FFF2-40B4-BE49-F238E27FC236}">
                <a16:creationId xmlns:a16="http://schemas.microsoft.com/office/drawing/2014/main" xmlns="" id="{699BB184-E9AF-EEED-2A28-8358A6F4275B}"/>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xmlns="" id="{074CD4A1-7775-E68D-01F3-677072961884}"/>
              </a:ext>
            </a:extLst>
          </p:cNvPr>
          <p:cNvSpPr>
            <a:spLocks noGrp="1"/>
          </p:cNvSpPr>
          <p:nvPr>
            <p:ph type="sldNum" sz="quarter" idx="12"/>
          </p:nvPr>
        </p:nvSpPr>
        <p:spPr/>
        <p:txBody>
          <a:bodyPr/>
          <a:lstStyle/>
          <a:p>
            <a:fld id="{3302476F-2FE8-43FB-9CF1-1344F7EAAA0C}" type="slidenum">
              <a:rPr lang="el-GR" smtClean="0"/>
              <a:pPr/>
              <a:t>‹#›</a:t>
            </a:fld>
            <a:endParaRPr lang="el-GR"/>
          </a:p>
        </p:txBody>
      </p:sp>
    </p:spTree>
    <p:extLst>
      <p:ext uri="{BB962C8B-B14F-4D97-AF65-F5344CB8AC3E}">
        <p14:creationId xmlns:p14="http://schemas.microsoft.com/office/powerpoint/2010/main" xmlns="" val="310533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9B5D5DE-73B9-8A5E-826D-4186501D55A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FF3F4333-937C-C6EC-B804-E99EBE5814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xmlns="" id="{264CB148-32E4-1E79-B94E-EDC5D3F99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74DEF459-2D6A-1C2E-AC58-4F3380AE2662}"/>
              </a:ext>
            </a:extLst>
          </p:cNvPr>
          <p:cNvSpPr>
            <a:spLocks noGrp="1"/>
          </p:cNvSpPr>
          <p:nvPr>
            <p:ph type="dt" sz="half" idx="10"/>
          </p:nvPr>
        </p:nvSpPr>
        <p:spPr/>
        <p:txBody>
          <a:bodyPr/>
          <a:lstStyle/>
          <a:p>
            <a:fld id="{BCEA6BA8-539B-4962-A8D1-F3E5360AEB8C}" type="datetimeFigureOut">
              <a:rPr lang="el-GR" smtClean="0"/>
              <a:pPr/>
              <a:t>27/3/2024</a:t>
            </a:fld>
            <a:endParaRPr lang="el-GR"/>
          </a:p>
        </p:txBody>
      </p:sp>
      <p:sp>
        <p:nvSpPr>
          <p:cNvPr id="6" name="Θέση υποσέλιδου 5">
            <a:extLst>
              <a:ext uri="{FF2B5EF4-FFF2-40B4-BE49-F238E27FC236}">
                <a16:creationId xmlns:a16="http://schemas.microsoft.com/office/drawing/2014/main" xmlns="" id="{EAC1FA3C-FA3F-00BA-5FAD-46997BD93EE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CBE4D017-339B-35D8-4212-939BC8BF287A}"/>
              </a:ext>
            </a:extLst>
          </p:cNvPr>
          <p:cNvSpPr>
            <a:spLocks noGrp="1"/>
          </p:cNvSpPr>
          <p:nvPr>
            <p:ph type="sldNum" sz="quarter" idx="12"/>
          </p:nvPr>
        </p:nvSpPr>
        <p:spPr/>
        <p:txBody>
          <a:bodyPr/>
          <a:lstStyle/>
          <a:p>
            <a:fld id="{3302476F-2FE8-43FB-9CF1-1344F7EAAA0C}" type="slidenum">
              <a:rPr lang="el-GR" smtClean="0"/>
              <a:pPr/>
              <a:t>‹#›</a:t>
            </a:fld>
            <a:endParaRPr lang="el-GR"/>
          </a:p>
        </p:txBody>
      </p:sp>
    </p:spTree>
    <p:extLst>
      <p:ext uri="{BB962C8B-B14F-4D97-AF65-F5344CB8AC3E}">
        <p14:creationId xmlns:p14="http://schemas.microsoft.com/office/powerpoint/2010/main" xmlns="" val="2403453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7332881-DE42-E231-764F-31A105EDE26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xmlns="" id="{377B8A3D-2E32-F7D2-13FF-BEE07DB29A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xmlns="" id="{E13834EA-3F7D-C0A4-0D62-1230FD344A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7273F330-72B2-A670-8EDE-9452B4F3A346}"/>
              </a:ext>
            </a:extLst>
          </p:cNvPr>
          <p:cNvSpPr>
            <a:spLocks noGrp="1"/>
          </p:cNvSpPr>
          <p:nvPr>
            <p:ph type="dt" sz="half" idx="10"/>
          </p:nvPr>
        </p:nvSpPr>
        <p:spPr/>
        <p:txBody>
          <a:bodyPr/>
          <a:lstStyle/>
          <a:p>
            <a:fld id="{BCEA6BA8-539B-4962-A8D1-F3E5360AEB8C}" type="datetimeFigureOut">
              <a:rPr lang="el-GR" smtClean="0"/>
              <a:pPr/>
              <a:t>27/3/2024</a:t>
            </a:fld>
            <a:endParaRPr lang="el-GR"/>
          </a:p>
        </p:txBody>
      </p:sp>
      <p:sp>
        <p:nvSpPr>
          <p:cNvPr id="6" name="Θέση υποσέλιδου 5">
            <a:extLst>
              <a:ext uri="{FF2B5EF4-FFF2-40B4-BE49-F238E27FC236}">
                <a16:creationId xmlns:a16="http://schemas.microsoft.com/office/drawing/2014/main" xmlns="" id="{A0CB876A-86AF-270F-4813-A67E0BE22B5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8DB517BE-DEE2-5835-C053-CA6C7AD034E3}"/>
              </a:ext>
            </a:extLst>
          </p:cNvPr>
          <p:cNvSpPr>
            <a:spLocks noGrp="1"/>
          </p:cNvSpPr>
          <p:nvPr>
            <p:ph type="sldNum" sz="quarter" idx="12"/>
          </p:nvPr>
        </p:nvSpPr>
        <p:spPr/>
        <p:txBody>
          <a:bodyPr/>
          <a:lstStyle/>
          <a:p>
            <a:fld id="{3302476F-2FE8-43FB-9CF1-1344F7EAAA0C}" type="slidenum">
              <a:rPr lang="el-GR" smtClean="0"/>
              <a:pPr/>
              <a:t>‹#›</a:t>
            </a:fld>
            <a:endParaRPr lang="el-GR"/>
          </a:p>
        </p:txBody>
      </p:sp>
    </p:spTree>
    <p:extLst>
      <p:ext uri="{BB962C8B-B14F-4D97-AF65-F5344CB8AC3E}">
        <p14:creationId xmlns:p14="http://schemas.microsoft.com/office/powerpoint/2010/main" xmlns="" val="3397112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xmlns="" id="{06E1BCE9-DAE7-7921-398D-1E3AE8F8EF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64DBDAFD-B1D0-0FDE-D461-260332D6C1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0E47E5B6-B460-CE94-987C-DC540EC1BA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EA6BA8-539B-4962-A8D1-F3E5360AEB8C}" type="datetimeFigureOut">
              <a:rPr lang="el-GR" smtClean="0"/>
              <a:pPr/>
              <a:t>27/3/2024</a:t>
            </a:fld>
            <a:endParaRPr lang="el-GR"/>
          </a:p>
        </p:txBody>
      </p:sp>
      <p:sp>
        <p:nvSpPr>
          <p:cNvPr id="5" name="Θέση υποσέλιδου 4">
            <a:extLst>
              <a:ext uri="{FF2B5EF4-FFF2-40B4-BE49-F238E27FC236}">
                <a16:creationId xmlns:a16="http://schemas.microsoft.com/office/drawing/2014/main" xmlns="" id="{C358E367-56D0-1E02-7467-10D1133C8B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xmlns="" id="{119D0F0A-3863-7F43-3530-9530F13C66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2476F-2FE8-43FB-9CF1-1344F7EAAA0C}" type="slidenum">
              <a:rPr lang="el-GR" smtClean="0"/>
              <a:pPr/>
              <a:t>‹#›</a:t>
            </a:fld>
            <a:endParaRPr lang="el-GR"/>
          </a:p>
        </p:txBody>
      </p:sp>
    </p:spTree>
    <p:extLst>
      <p:ext uri="{BB962C8B-B14F-4D97-AF65-F5344CB8AC3E}">
        <p14:creationId xmlns:p14="http://schemas.microsoft.com/office/powerpoint/2010/main" xmlns="" val="1309857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el.wikipedia.org/wiki" TargetMode="External"/><Relationship Id="rId7" Type="http://schemas.openxmlformats.org/officeDocument/2006/relationships/hyperlink" Target="https://www.antibaro.gr/article/14062" TargetMode="External"/><Relationship Id="rId2" Type="http://schemas.openxmlformats.org/officeDocument/2006/relationships/hyperlink" Target="https://www.aionios-diathiki.gr/" TargetMode="External"/><Relationship Id="rId1" Type="http://schemas.openxmlformats.org/officeDocument/2006/relationships/slideLayout" Target="../slideLayouts/slideLayout2.xml"/><Relationship Id="rId6" Type="http://schemas.openxmlformats.org/officeDocument/2006/relationships/hyperlink" Target="https://independent.academia.edu/EIRINIARTEMINationalandCapodistrianUniversityofAthens" TargetMode="External"/><Relationship Id="rId5" Type="http://schemas.openxmlformats.org/officeDocument/2006/relationships/hyperlink" Target="https://www.worldhistory.org/trans/el/1-19579/" TargetMode="External"/><Relationship Id="rId4" Type="http://schemas.openxmlformats.org/officeDocument/2006/relationships/hyperlink" Target="https://www.newsbeast.gr/weekend/arthro/2656931/ti-ine-ke-ti-lei-to-eretiko-evangelio-tou-iouda"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9" name="Rectangle 4102">
            <a:extLst>
              <a:ext uri="{FF2B5EF4-FFF2-40B4-BE49-F238E27FC236}">
                <a16:creationId xmlns:a16="http://schemas.microsoft.com/office/drawing/2014/main" xmlns="" id="{0C0CCF94-9536-4A63-8FF2-E37827C927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0" name="Freeform: Shape 4104">
            <a:extLst>
              <a:ext uri="{FF2B5EF4-FFF2-40B4-BE49-F238E27FC236}">
                <a16:creationId xmlns:a16="http://schemas.microsoft.com/office/drawing/2014/main" xmlns="" id="{C970655A-F4C2-4D7E-BAB6-D3BFC5CAE1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918174"/>
            <a:ext cx="12192000" cy="4939827"/>
          </a:xfrm>
          <a:custGeom>
            <a:avLst/>
            <a:gdLst>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499101 w 12192000"/>
              <a:gd name="connsiteY144" fmla="*/ 232983 h 4939827"/>
              <a:gd name="connsiteX145" fmla="*/ 4558432 w 12192000"/>
              <a:gd name="connsiteY145" fmla="*/ 269194 h 4939827"/>
              <a:gd name="connsiteX146" fmla="*/ 4635061 w 12192000"/>
              <a:gd name="connsiteY146" fmla="*/ 280682 h 4939827"/>
              <a:gd name="connsiteX147" fmla="*/ 4680829 w 12192000"/>
              <a:gd name="connsiteY147" fmla="*/ 287953 h 4939827"/>
              <a:gd name="connsiteX148" fmla="*/ 4807427 w 12192000"/>
              <a:gd name="connsiteY148" fmla="*/ 276835 h 4939827"/>
              <a:gd name="connsiteX149" fmla="*/ 5028933 w 12192000"/>
              <a:gd name="connsiteY149" fmla="*/ 183887 h 4939827"/>
              <a:gd name="connsiteX150" fmla="*/ 5093642 w 12192000"/>
              <a:gd name="connsiteY150" fmla="*/ 177214 h 4939827"/>
              <a:gd name="connsiteX151" fmla="*/ 5102642 w 12192000"/>
              <a:gd name="connsiteY151" fmla="*/ 186816 h 4939827"/>
              <a:gd name="connsiteX152" fmla="*/ 5193590 w 12192000"/>
              <a:gd name="connsiteY152" fmla="*/ 136361 h 4939827"/>
              <a:gd name="connsiteX153" fmla="*/ 5323922 w 12192000"/>
              <a:gd name="connsiteY153" fmla="*/ 146332 h 4939827"/>
              <a:gd name="connsiteX154" fmla="*/ 5421860 w 12192000"/>
              <a:gd name="connsiteY154" fmla="*/ 167298 h 4939827"/>
              <a:gd name="connsiteX155" fmla="*/ 5476948 w 12192000"/>
              <a:gd name="connsiteY155" fmla="*/ 173249 h 4939827"/>
              <a:gd name="connsiteX156" fmla="*/ 5516842 w 12192000"/>
              <a:gd name="connsiteY156" fmla="*/ 184018 h 4939827"/>
              <a:gd name="connsiteX157" fmla="*/ 5619415 w 12192000"/>
              <a:gd name="connsiteY157" fmla="*/ 176781 h 4939827"/>
              <a:gd name="connsiteX158" fmla="*/ 5789867 w 12192000"/>
              <a:gd name="connsiteY158" fmla="*/ 150304 h 4939827"/>
              <a:gd name="connsiteX159" fmla="*/ 5825953 w 12192000"/>
              <a:gd name="connsiteY159" fmla="*/ 147907 h 4939827"/>
              <a:gd name="connsiteX160" fmla="*/ 5856168 w 12192000"/>
              <a:gd name="connsiteY160" fmla="*/ 158719 h 4939827"/>
              <a:gd name="connsiteX161" fmla="*/ 5862476 w 12192000"/>
              <a:gd name="connsiteY161" fmla="*/ 172447 h 4939827"/>
              <a:gd name="connsiteX162" fmla="*/ 5882195 w 12192000"/>
              <a:gd name="connsiteY162" fmla="*/ 173195 h 4939827"/>
              <a:gd name="connsiteX163" fmla="*/ 5887271 w 12192000"/>
              <a:gd name="connsiteY163" fmla="*/ 176084 h 4939827"/>
              <a:gd name="connsiteX164" fmla="*/ 5916552 w 12192000"/>
              <a:gd name="connsiteY164" fmla="*/ 189955 h 4939827"/>
              <a:gd name="connsiteX165" fmla="*/ 5983240 w 12192000"/>
              <a:gd name="connsiteY165" fmla="*/ 152755 h 4939827"/>
              <a:gd name="connsiteX166" fmla="*/ 6061852 w 12192000"/>
              <a:gd name="connsiteY166" fmla="*/ 161953 h 4939827"/>
              <a:gd name="connsiteX167" fmla="*/ 6408386 w 12192000"/>
              <a:gd name="connsiteY167" fmla="*/ 157590 h 4939827"/>
              <a:gd name="connsiteX168" fmla="*/ 6531386 w 12192000"/>
              <a:gd name="connsiteY168" fmla="*/ 156103 h 4939827"/>
              <a:gd name="connsiteX169" fmla="*/ 6721509 w 12192000"/>
              <a:gd name="connsiteY169" fmla="*/ 54829 h 4939827"/>
              <a:gd name="connsiteX170" fmla="*/ 6947884 w 12192000"/>
              <a:gd name="connsiteY170" fmla="*/ 47587 h 4939827"/>
              <a:gd name="connsiteX171" fmla="*/ 6965101 w 12192000"/>
              <a:gd name="connsiteY171" fmla="*/ 25718 h 4939827"/>
              <a:gd name="connsiteX172" fmla="*/ 6986370 w 12192000"/>
              <a:gd name="connsiteY172" fmla="*/ 12659 h 4939827"/>
              <a:gd name="connsiteX173" fmla="*/ 6989536 w 12192000"/>
              <a:gd name="connsiteY173" fmla="*/ 14528 h 4939827"/>
              <a:gd name="connsiteX174" fmla="*/ 7015933 w 12192000"/>
              <a:gd name="connsiteY174" fmla="*/ 9653 h 4939827"/>
              <a:gd name="connsiteX175" fmla="*/ 7020592 w 12192000"/>
              <a:gd name="connsiteY175" fmla="*/ 1651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558432 w 12192000"/>
              <a:gd name="connsiteY144" fmla="*/ 269194 h 4939827"/>
              <a:gd name="connsiteX145" fmla="*/ 4635061 w 12192000"/>
              <a:gd name="connsiteY145" fmla="*/ 280682 h 4939827"/>
              <a:gd name="connsiteX146" fmla="*/ 4680829 w 12192000"/>
              <a:gd name="connsiteY146" fmla="*/ 287953 h 4939827"/>
              <a:gd name="connsiteX147" fmla="*/ 4807427 w 12192000"/>
              <a:gd name="connsiteY147" fmla="*/ 276835 h 4939827"/>
              <a:gd name="connsiteX148" fmla="*/ 5028933 w 12192000"/>
              <a:gd name="connsiteY148" fmla="*/ 183887 h 4939827"/>
              <a:gd name="connsiteX149" fmla="*/ 5093642 w 12192000"/>
              <a:gd name="connsiteY149" fmla="*/ 177214 h 4939827"/>
              <a:gd name="connsiteX150" fmla="*/ 5102642 w 12192000"/>
              <a:gd name="connsiteY150" fmla="*/ 186816 h 4939827"/>
              <a:gd name="connsiteX151" fmla="*/ 5193590 w 12192000"/>
              <a:gd name="connsiteY151" fmla="*/ 136361 h 4939827"/>
              <a:gd name="connsiteX152" fmla="*/ 5323922 w 12192000"/>
              <a:gd name="connsiteY152" fmla="*/ 146332 h 4939827"/>
              <a:gd name="connsiteX153" fmla="*/ 5421860 w 12192000"/>
              <a:gd name="connsiteY153" fmla="*/ 167298 h 4939827"/>
              <a:gd name="connsiteX154" fmla="*/ 5476948 w 12192000"/>
              <a:gd name="connsiteY154" fmla="*/ 173249 h 4939827"/>
              <a:gd name="connsiteX155" fmla="*/ 5516842 w 12192000"/>
              <a:gd name="connsiteY155" fmla="*/ 184018 h 4939827"/>
              <a:gd name="connsiteX156" fmla="*/ 5619415 w 12192000"/>
              <a:gd name="connsiteY156" fmla="*/ 176781 h 4939827"/>
              <a:gd name="connsiteX157" fmla="*/ 5789867 w 12192000"/>
              <a:gd name="connsiteY157" fmla="*/ 150304 h 4939827"/>
              <a:gd name="connsiteX158" fmla="*/ 5825953 w 12192000"/>
              <a:gd name="connsiteY158" fmla="*/ 147907 h 4939827"/>
              <a:gd name="connsiteX159" fmla="*/ 5856168 w 12192000"/>
              <a:gd name="connsiteY159" fmla="*/ 158719 h 4939827"/>
              <a:gd name="connsiteX160" fmla="*/ 5862476 w 12192000"/>
              <a:gd name="connsiteY160" fmla="*/ 172447 h 4939827"/>
              <a:gd name="connsiteX161" fmla="*/ 5882195 w 12192000"/>
              <a:gd name="connsiteY161" fmla="*/ 173195 h 4939827"/>
              <a:gd name="connsiteX162" fmla="*/ 5887271 w 12192000"/>
              <a:gd name="connsiteY162" fmla="*/ 176084 h 4939827"/>
              <a:gd name="connsiteX163" fmla="*/ 5916552 w 12192000"/>
              <a:gd name="connsiteY163" fmla="*/ 189955 h 4939827"/>
              <a:gd name="connsiteX164" fmla="*/ 5983240 w 12192000"/>
              <a:gd name="connsiteY164" fmla="*/ 152755 h 4939827"/>
              <a:gd name="connsiteX165" fmla="*/ 6061852 w 12192000"/>
              <a:gd name="connsiteY165" fmla="*/ 161953 h 4939827"/>
              <a:gd name="connsiteX166" fmla="*/ 6408386 w 12192000"/>
              <a:gd name="connsiteY166" fmla="*/ 157590 h 4939827"/>
              <a:gd name="connsiteX167" fmla="*/ 6531386 w 12192000"/>
              <a:gd name="connsiteY167" fmla="*/ 156103 h 4939827"/>
              <a:gd name="connsiteX168" fmla="*/ 6721509 w 12192000"/>
              <a:gd name="connsiteY168" fmla="*/ 54829 h 4939827"/>
              <a:gd name="connsiteX169" fmla="*/ 6947884 w 12192000"/>
              <a:gd name="connsiteY169" fmla="*/ 47587 h 4939827"/>
              <a:gd name="connsiteX170" fmla="*/ 6965101 w 12192000"/>
              <a:gd name="connsiteY170" fmla="*/ 25718 h 4939827"/>
              <a:gd name="connsiteX171" fmla="*/ 6986370 w 12192000"/>
              <a:gd name="connsiteY171" fmla="*/ 12659 h 4939827"/>
              <a:gd name="connsiteX172" fmla="*/ 6989536 w 12192000"/>
              <a:gd name="connsiteY172" fmla="*/ 14528 h 4939827"/>
              <a:gd name="connsiteX173" fmla="*/ 7015933 w 12192000"/>
              <a:gd name="connsiteY173" fmla="*/ 9653 h 4939827"/>
              <a:gd name="connsiteX174" fmla="*/ 7020592 w 12192000"/>
              <a:gd name="connsiteY174" fmla="*/ 1651 h 4939827"/>
              <a:gd name="connsiteX175" fmla="*/ 7025905 w 12192000"/>
              <a:gd name="connsiteY17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680829 w 12192000"/>
              <a:gd name="connsiteY145" fmla="*/ 287953 h 4939827"/>
              <a:gd name="connsiteX146" fmla="*/ 4807427 w 12192000"/>
              <a:gd name="connsiteY146" fmla="*/ 276835 h 4939827"/>
              <a:gd name="connsiteX147" fmla="*/ 5028933 w 12192000"/>
              <a:gd name="connsiteY147" fmla="*/ 183887 h 4939827"/>
              <a:gd name="connsiteX148" fmla="*/ 5093642 w 12192000"/>
              <a:gd name="connsiteY148" fmla="*/ 177214 h 4939827"/>
              <a:gd name="connsiteX149" fmla="*/ 5102642 w 12192000"/>
              <a:gd name="connsiteY149" fmla="*/ 186816 h 4939827"/>
              <a:gd name="connsiteX150" fmla="*/ 5193590 w 12192000"/>
              <a:gd name="connsiteY150" fmla="*/ 136361 h 4939827"/>
              <a:gd name="connsiteX151" fmla="*/ 5323922 w 12192000"/>
              <a:gd name="connsiteY151" fmla="*/ 146332 h 4939827"/>
              <a:gd name="connsiteX152" fmla="*/ 5421860 w 12192000"/>
              <a:gd name="connsiteY152" fmla="*/ 167298 h 4939827"/>
              <a:gd name="connsiteX153" fmla="*/ 5476948 w 12192000"/>
              <a:gd name="connsiteY153" fmla="*/ 173249 h 4939827"/>
              <a:gd name="connsiteX154" fmla="*/ 5516842 w 12192000"/>
              <a:gd name="connsiteY154" fmla="*/ 184018 h 4939827"/>
              <a:gd name="connsiteX155" fmla="*/ 5619415 w 12192000"/>
              <a:gd name="connsiteY155" fmla="*/ 176781 h 4939827"/>
              <a:gd name="connsiteX156" fmla="*/ 5789867 w 12192000"/>
              <a:gd name="connsiteY156" fmla="*/ 150304 h 4939827"/>
              <a:gd name="connsiteX157" fmla="*/ 5825953 w 12192000"/>
              <a:gd name="connsiteY157" fmla="*/ 147907 h 4939827"/>
              <a:gd name="connsiteX158" fmla="*/ 5856168 w 12192000"/>
              <a:gd name="connsiteY158" fmla="*/ 158719 h 4939827"/>
              <a:gd name="connsiteX159" fmla="*/ 5862476 w 12192000"/>
              <a:gd name="connsiteY159" fmla="*/ 172447 h 4939827"/>
              <a:gd name="connsiteX160" fmla="*/ 5882195 w 12192000"/>
              <a:gd name="connsiteY160" fmla="*/ 173195 h 4939827"/>
              <a:gd name="connsiteX161" fmla="*/ 5887271 w 12192000"/>
              <a:gd name="connsiteY161" fmla="*/ 176084 h 4939827"/>
              <a:gd name="connsiteX162" fmla="*/ 5916552 w 12192000"/>
              <a:gd name="connsiteY162" fmla="*/ 189955 h 4939827"/>
              <a:gd name="connsiteX163" fmla="*/ 5983240 w 12192000"/>
              <a:gd name="connsiteY163" fmla="*/ 152755 h 4939827"/>
              <a:gd name="connsiteX164" fmla="*/ 6061852 w 12192000"/>
              <a:gd name="connsiteY164" fmla="*/ 161953 h 4939827"/>
              <a:gd name="connsiteX165" fmla="*/ 6408386 w 12192000"/>
              <a:gd name="connsiteY165" fmla="*/ 157590 h 4939827"/>
              <a:gd name="connsiteX166" fmla="*/ 6531386 w 12192000"/>
              <a:gd name="connsiteY166" fmla="*/ 156103 h 4939827"/>
              <a:gd name="connsiteX167" fmla="*/ 6721509 w 12192000"/>
              <a:gd name="connsiteY167" fmla="*/ 54829 h 4939827"/>
              <a:gd name="connsiteX168" fmla="*/ 6947884 w 12192000"/>
              <a:gd name="connsiteY168" fmla="*/ 47587 h 4939827"/>
              <a:gd name="connsiteX169" fmla="*/ 6965101 w 12192000"/>
              <a:gd name="connsiteY169" fmla="*/ 25718 h 4939827"/>
              <a:gd name="connsiteX170" fmla="*/ 6986370 w 12192000"/>
              <a:gd name="connsiteY170" fmla="*/ 12659 h 4939827"/>
              <a:gd name="connsiteX171" fmla="*/ 6989536 w 12192000"/>
              <a:gd name="connsiteY171" fmla="*/ 14528 h 4939827"/>
              <a:gd name="connsiteX172" fmla="*/ 7015933 w 12192000"/>
              <a:gd name="connsiteY172" fmla="*/ 9653 h 4939827"/>
              <a:gd name="connsiteX173" fmla="*/ 7020592 w 12192000"/>
              <a:gd name="connsiteY173" fmla="*/ 1651 h 4939827"/>
              <a:gd name="connsiteX174" fmla="*/ 7025905 w 12192000"/>
              <a:gd name="connsiteY17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08386 w 12192000"/>
              <a:gd name="connsiteY164" fmla="*/ 157590 h 4939827"/>
              <a:gd name="connsiteX165" fmla="*/ 6531386 w 12192000"/>
              <a:gd name="connsiteY165" fmla="*/ 156103 h 4939827"/>
              <a:gd name="connsiteX166" fmla="*/ 6721509 w 12192000"/>
              <a:gd name="connsiteY166" fmla="*/ 54829 h 4939827"/>
              <a:gd name="connsiteX167" fmla="*/ 6947884 w 12192000"/>
              <a:gd name="connsiteY167" fmla="*/ 47587 h 4939827"/>
              <a:gd name="connsiteX168" fmla="*/ 6965101 w 12192000"/>
              <a:gd name="connsiteY168" fmla="*/ 25718 h 4939827"/>
              <a:gd name="connsiteX169" fmla="*/ 6986370 w 12192000"/>
              <a:gd name="connsiteY169" fmla="*/ 12659 h 4939827"/>
              <a:gd name="connsiteX170" fmla="*/ 6989536 w 12192000"/>
              <a:gd name="connsiteY170" fmla="*/ 14528 h 4939827"/>
              <a:gd name="connsiteX171" fmla="*/ 7015933 w 12192000"/>
              <a:gd name="connsiteY171" fmla="*/ 9653 h 4939827"/>
              <a:gd name="connsiteX172" fmla="*/ 7020592 w 12192000"/>
              <a:gd name="connsiteY172" fmla="*/ 1651 h 4939827"/>
              <a:gd name="connsiteX173" fmla="*/ 7025905 w 12192000"/>
              <a:gd name="connsiteY17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21509 w 12192000"/>
              <a:gd name="connsiteY165" fmla="*/ 54829 h 4939827"/>
              <a:gd name="connsiteX166" fmla="*/ 6947884 w 12192000"/>
              <a:gd name="connsiteY166" fmla="*/ 47587 h 4939827"/>
              <a:gd name="connsiteX167" fmla="*/ 6965101 w 12192000"/>
              <a:gd name="connsiteY167" fmla="*/ 25718 h 4939827"/>
              <a:gd name="connsiteX168" fmla="*/ 6986370 w 12192000"/>
              <a:gd name="connsiteY168" fmla="*/ 12659 h 4939827"/>
              <a:gd name="connsiteX169" fmla="*/ 6989536 w 12192000"/>
              <a:gd name="connsiteY169" fmla="*/ 14528 h 4939827"/>
              <a:gd name="connsiteX170" fmla="*/ 7015933 w 12192000"/>
              <a:gd name="connsiteY170" fmla="*/ 9653 h 4939827"/>
              <a:gd name="connsiteX171" fmla="*/ 7020592 w 12192000"/>
              <a:gd name="connsiteY171" fmla="*/ 1651 h 4939827"/>
              <a:gd name="connsiteX172" fmla="*/ 7025905 w 12192000"/>
              <a:gd name="connsiteY17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947884 w 12192000"/>
              <a:gd name="connsiteY165" fmla="*/ 47587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152287 w 12192000"/>
              <a:gd name="connsiteY163" fmla="*/ 116736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56458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922756 w 12192000"/>
              <a:gd name="connsiteY135" fmla="*/ 194044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98001 w 12192000"/>
              <a:gd name="connsiteY124" fmla="*/ 231941 h 4939827"/>
              <a:gd name="connsiteX125" fmla="*/ 3561557 w 12192000"/>
              <a:gd name="connsiteY125" fmla="*/ 228095 h 4939827"/>
              <a:gd name="connsiteX126" fmla="*/ 3611920 w 12192000"/>
              <a:gd name="connsiteY126" fmla="*/ 218094 h 4939827"/>
              <a:gd name="connsiteX127" fmla="*/ 3620528 w 12192000"/>
              <a:gd name="connsiteY127" fmla="*/ 218788 h 4939827"/>
              <a:gd name="connsiteX128" fmla="*/ 3620766 w 12192000"/>
              <a:gd name="connsiteY128" fmla="*/ 218511 h 4939827"/>
              <a:gd name="connsiteX129" fmla="*/ 3629977 w 12192000"/>
              <a:gd name="connsiteY129" fmla="*/ 218664 h 4939827"/>
              <a:gd name="connsiteX130" fmla="*/ 3636217 w 12192000"/>
              <a:gd name="connsiteY130" fmla="*/ 220048 h 4939827"/>
              <a:gd name="connsiteX131" fmla="*/ 3709484 w 12192000"/>
              <a:gd name="connsiteY131" fmla="*/ 186927 h 4939827"/>
              <a:gd name="connsiteX132" fmla="*/ 3761342 w 12192000"/>
              <a:gd name="connsiteY132" fmla="*/ 177474 h 4939827"/>
              <a:gd name="connsiteX133" fmla="*/ 3799748 w 12192000"/>
              <a:gd name="connsiteY133" fmla="*/ 167154 h 4939827"/>
              <a:gd name="connsiteX134" fmla="*/ 3922756 w 12192000"/>
              <a:gd name="connsiteY134" fmla="*/ 194044 h 4939827"/>
              <a:gd name="connsiteX135" fmla="*/ 4028476 w 12192000"/>
              <a:gd name="connsiteY135" fmla="*/ 223679 h 4939827"/>
              <a:gd name="connsiteX136" fmla="*/ 4191582 w 12192000"/>
              <a:gd name="connsiteY136" fmla="*/ 238952 h 4939827"/>
              <a:gd name="connsiteX137" fmla="*/ 4251024 w 12192000"/>
              <a:gd name="connsiteY137" fmla="*/ 240874 h 4939827"/>
              <a:gd name="connsiteX138" fmla="*/ 4355275 w 12192000"/>
              <a:gd name="connsiteY138" fmla="*/ 260205 h 4939827"/>
              <a:gd name="connsiteX139" fmla="*/ 4423807 w 12192000"/>
              <a:gd name="connsiteY139" fmla="*/ 270366 h 4939827"/>
              <a:gd name="connsiteX140" fmla="*/ 4558432 w 12192000"/>
              <a:gd name="connsiteY140" fmla="*/ 269194 h 4939827"/>
              <a:gd name="connsiteX141" fmla="*/ 4635061 w 12192000"/>
              <a:gd name="connsiteY141" fmla="*/ 280682 h 4939827"/>
              <a:gd name="connsiteX142" fmla="*/ 4807427 w 12192000"/>
              <a:gd name="connsiteY142" fmla="*/ 276835 h 4939827"/>
              <a:gd name="connsiteX143" fmla="*/ 5028933 w 12192000"/>
              <a:gd name="connsiteY143" fmla="*/ 183887 h 4939827"/>
              <a:gd name="connsiteX144" fmla="*/ 5093642 w 12192000"/>
              <a:gd name="connsiteY144" fmla="*/ 177214 h 4939827"/>
              <a:gd name="connsiteX145" fmla="*/ 5102642 w 12192000"/>
              <a:gd name="connsiteY145" fmla="*/ 186816 h 4939827"/>
              <a:gd name="connsiteX146" fmla="*/ 5193590 w 12192000"/>
              <a:gd name="connsiteY146" fmla="*/ 156458 h 4939827"/>
              <a:gd name="connsiteX147" fmla="*/ 5323922 w 12192000"/>
              <a:gd name="connsiteY147" fmla="*/ 146332 h 4939827"/>
              <a:gd name="connsiteX148" fmla="*/ 5421860 w 12192000"/>
              <a:gd name="connsiteY148" fmla="*/ 167298 h 4939827"/>
              <a:gd name="connsiteX149" fmla="*/ 5476948 w 12192000"/>
              <a:gd name="connsiteY149" fmla="*/ 173249 h 4939827"/>
              <a:gd name="connsiteX150" fmla="*/ 5516842 w 12192000"/>
              <a:gd name="connsiteY150" fmla="*/ 184018 h 4939827"/>
              <a:gd name="connsiteX151" fmla="*/ 5619415 w 12192000"/>
              <a:gd name="connsiteY151" fmla="*/ 176781 h 4939827"/>
              <a:gd name="connsiteX152" fmla="*/ 5789867 w 12192000"/>
              <a:gd name="connsiteY152" fmla="*/ 150304 h 4939827"/>
              <a:gd name="connsiteX153" fmla="*/ 5825953 w 12192000"/>
              <a:gd name="connsiteY153" fmla="*/ 147907 h 4939827"/>
              <a:gd name="connsiteX154" fmla="*/ 5856168 w 12192000"/>
              <a:gd name="connsiteY154" fmla="*/ 158719 h 4939827"/>
              <a:gd name="connsiteX155" fmla="*/ 5862476 w 12192000"/>
              <a:gd name="connsiteY155" fmla="*/ 172447 h 4939827"/>
              <a:gd name="connsiteX156" fmla="*/ 5882195 w 12192000"/>
              <a:gd name="connsiteY156" fmla="*/ 173195 h 4939827"/>
              <a:gd name="connsiteX157" fmla="*/ 5887271 w 12192000"/>
              <a:gd name="connsiteY157" fmla="*/ 176084 h 4939827"/>
              <a:gd name="connsiteX158" fmla="*/ 5921577 w 12192000"/>
              <a:gd name="connsiteY158" fmla="*/ 169858 h 4939827"/>
              <a:gd name="connsiteX159" fmla="*/ 5983240 w 12192000"/>
              <a:gd name="connsiteY159" fmla="*/ 152755 h 4939827"/>
              <a:gd name="connsiteX160" fmla="*/ 6152287 w 12192000"/>
              <a:gd name="connsiteY160" fmla="*/ 116736 h 4939827"/>
              <a:gd name="connsiteX161" fmla="*/ 6415830 w 12192000"/>
              <a:gd name="connsiteY161" fmla="*/ 136006 h 4939827"/>
              <a:gd name="connsiteX162" fmla="*/ 6756965 w 12192000"/>
              <a:gd name="connsiteY162" fmla="*/ 57636 h 4939827"/>
              <a:gd name="connsiteX163" fmla="*/ 6819400 w 12192000"/>
              <a:gd name="connsiteY163" fmla="*/ 30742 h 4939827"/>
              <a:gd name="connsiteX164" fmla="*/ 6986370 w 12192000"/>
              <a:gd name="connsiteY164" fmla="*/ 12659 h 4939827"/>
              <a:gd name="connsiteX165" fmla="*/ 6989536 w 12192000"/>
              <a:gd name="connsiteY165" fmla="*/ 14528 h 4939827"/>
              <a:gd name="connsiteX166" fmla="*/ 7015933 w 12192000"/>
              <a:gd name="connsiteY166" fmla="*/ 9653 h 4939827"/>
              <a:gd name="connsiteX167" fmla="*/ 7020592 w 12192000"/>
              <a:gd name="connsiteY167" fmla="*/ 1651 h 4939827"/>
              <a:gd name="connsiteX168" fmla="*/ 7025905 w 12192000"/>
              <a:gd name="connsiteY16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30844 w 12192000"/>
              <a:gd name="connsiteY115" fmla="*/ 225861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3030844 w 12192000"/>
              <a:gd name="connsiteY114" fmla="*/ 225861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87089 w 12192000"/>
              <a:gd name="connsiteY55" fmla="*/ 303891 h 4939827"/>
              <a:gd name="connsiteX56" fmla="*/ 9371484 w 12192000"/>
              <a:gd name="connsiteY56" fmla="*/ 329634 h 4939827"/>
              <a:gd name="connsiteX57" fmla="*/ 9404829 w 12192000"/>
              <a:gd name="connsiteY57" fmla="*/ 339038 h 4939827"/>
              <a:gd name="connsiteX58" fmla="*/ 9427021 w 12192000"/>
              <a:gd name="connsiteY58" fmla="*/ 358784 h 4939827"/>
              <a:gd name="connsiteX59" fmla="*/ 9670844 w 12192000"/>
              <a:gd name="connsiteY59" fmla="*/ 405128 h 4939827"/>
              <a:gd name="connsiteX60" fmla="*/ 9816083 w 12192000"/>
              <a:gd name="connsiteY60" fmla="*/ 416573 h 4939827"/>
              <a:gd name="connsiteX61" fmla="*/ 9936741 w 12192000"/>
              <a:gd name="connsiteY61" fmla="*/ 437044 h 4939827"/>
              <a:gd name="connsiteX62" fmla="*/ 10050093 w 12192000"/>
              <a:gd name="connsiteY62" fmla="*/ 443783 h 4939827"/>
              <a:gd name="connsiteX63" fmla="*/ 10130090 w 12192000"/>
              <a:gd name="connsiteY63" fmla="*/ 459520 h 4939827"/>
              <a:gd name="connsiteX64" fmla="*/ 10173456 w 12192000"/>
              <a:gd name="connsiteY64" fmla="*/ 457749 h 4939827"/>
              <a:gd name="connsiteX65" fmla="*/ 10218232 w 12192000"/>
              <a:gd name="connsiteY65" fmla="*/ 459820 h 4939827"/>
              <a:gd name="connsiteX66" fmla="*/ 10354176 w 12192000"/>
              <a:gd name="connsiteY66" fmla="*/ 471377 h 4939827"/>
              <a:gd name="connsiteX67" fmla="*/ 10430681 w 12192000"/>
              <a:gd name="connsiteY67" fmla="*/ 481226 h 4939827"/>
              <a:gd name="connsiteX68" fmla="*/ 10478169 w 12192000"/>
              <a:gd name="connsiteY68" fmla="*/ 481774 h 4939827"/>
              <a:gd name="connsiteX69" fmla="*/ 10540907 w 12192000"/>
              <a:gd name="connsiteY69" fmla="*/ 485607 h 4939827"/>
              <a:gd name="connsiteX70" fmla="*/ 10614941 w 12192000"/>
              <a:gd name="connsiteY70" fmla="*/ 487592 h 4939827"/>
              <a:gd name="connsiteX71" fmla="*/ 10674098 w 12192000"/>
              <a:gd name="connsiteY71" fmla="*/ 521656 h 4939827"/>
              <a:gd name="connsiteX72" fmla="*/ 10874834 w 12192000"/>
              <a:gd name="connsiteY72" fmla="*/ 574867 h 4939827"/>
              <a:gd name="connsiteX73" fmla="*/ 10944981 w 12192000"/>
              <a:gd name="connsiteY73" fmla="*/ 615042 h 4939827"/>
              <a:gd name="connsiteX74" fmla="*/ 11006376 w 12192000"/>
              <a:gd name="connsiteY74" fmla="*/ 645957 h 4939827"/>
              <a:gd name="connsiteX75" fmla="*/ 11076308 w 12192000"/>
              <a:gd name="connsiteY75" fmla="*/ 675698 h 4939827"/>
              <a:gd name="connsiteX76" fmla="*/ 11148789 w 12192000"/>
              <a:gd name="connsiteY76" fmla="*/ 685041 h 4939827"/>
              <a:gd name="connsiteX77" fmla="*/ 11249129 w 12192000"/>
              <a:gd name="connsiteY77" fmla="*/ 684218 h 4939827"/>
              <a:gd name="connsiteX78" fmla="*/ 11299915 w 12192000"/>
              <a:gd name="connsiteY78" fmla="*/ 692177 h 4939827"/>
              <a:gd name="connsiteX79" fmla="*/ 11386973 w 12192000"/>
              <a:gd name="connsiteY79" fmla="*/ 708209 h 4939827"/>
              <a:gd name="connsiteX80" fmla="*/ 11500105 w 12192000"/>
              <a:gd name="connsiteY80" fmla="*/ 735014 h 4939827"/>
              <a:gd name="connsiteX81" fmla="*/ 11621735 w 12192000"/>
              <a:gd name="connsiteY81" fmla="*/ 789584 h 4939827"/>
              <a:gd name="connsiteX82" fmla="*/ 11691200 w 12192000"/>
              <a:gd name="connsiteY82" fmla="*/ 867902 h 4939827"/>
              <a:gd name="connsiteX83" fmla="*/ 11819427 w 12192000"/>
              <a:gd name="connsiteY83" fmla="*/ 911634 h 4939827"/>
              <a:gd name="connsiteX84" fmla="*/ 11969720 w 12192000"/>
              <a:gd name="connsiteY84" fmla="*/ 964737 h 4939827"/>
              <a:gd name="connsiteX85" fmla="*/ 12055766 w 12192000"/>
              <a:gd name="connsiteY85" fmla="*/ 991268 h 4939827"/>
              <a:gd name="connsiteX86" fmla="*/ 12171539 w 12192000"/>
              <a:gd name="connsiteY86" fmla="*/ 995427 h 4939827"/>
              <a:gd name="connsiteX87" fmla="*/ 12187831 w 12192000"/>
              <a:gd name="connsiteY87" fmla="*/ 996580 h 4939827"/>
              <a:gd name="connsiteX88" fmla="*/ 12192000 w 12192000"/>
              <a:gd name="connsiteY88" fmla="*/ 996726 h 4939827"/>
              <a:gd name="connsiteX89" fmla="*/ 12192000 w 12192000"/>
              <a:gd name="connsiteY89" fmla="*/ 4939827 h 4939827"/>
              <a:gd name="connsiteX90" fmla="*/ 0 w 12192000"/>
              <a:gd name="connsiteY90" fmla="*/ 4939827 h 4939827"/>
              <a:gd name="connsiteX91" fmla="*/ 0 w 12192000"/>
              <a:gd name="connsiteY91" fmla="*/ 512043 h 4939827"/>
              <a:gd name="connsiteX92" fmla="*/ 7381 w 12192000"/>
              <a:gd name="connsiteY92" fmla="*/ 512580 h 4939827"/>
              <a:gd name="connsiteX93" fmla="*/ 100029 w 12192000"/>
              <a:gd name="connsiteY93" fmla="*/ 504758 h 4939827"/>
              <a:gd name="connsiteX94" fmla="*/ 155244 w 12192000"/>
              <a:gd name="connsiteY94" fmla="*/ 525130 h 4939827"/>
              <a:gd name="connsiteX95" fmla="*/ 254366 w 12192000"/>
              <a:gd name="connsiteY95" fmla="*/ 534449 h 4939827"/>
              <a:gd name="connsiteX96" fmla="*/ 447292 w 12192000"/>
              <a:gd name="connsiteY96" fmla="*/ 542725 h 4939827"/>
              <a:gd name="connsiteX97" fmla="*/ 628105 w 12192000"/>
              <a:gd name="connsiteY97" fmla="*/ 547853 h 4939827"/>
              <a:gd name="connsiteX98" fmla="*/ 783146 w 12192000"/>
              <a:gd name="connsiteY98" fmla="*/ 591799 h 4939827"/>
              <a:gd name="connsiteX99" fmla="*/ 1043676 w 12192000"/>
              <a:gd name="connsiteY99" fmla="*/ 591887 h 4939827"/>
              <a:gd name="connsiteX100" fmla="*/ 1281816 w 12192000"/>
              <a:gd name="connsiteY100" fmla="*/ 520946 h 4939827"/>
              <a:gd name="connsiteX101" fmla="*/ 1486347 w 12192000"/>
              <a:gd name="connsiteY101" fmla="*/ 487310 h 4939827"/>
              <a:gd name="connsiteX102" fmla="*/ 1568079 w 12192000"/>
              <a:gd name="connsiteY102" fmla="*/ 462531 h 4939827"/>
              <a:gd name="connsiteX103" fmla="*/ 1622516 w 12192000"/>
              <a:gd name="connsiteY103" fmla="*/ 466058 h 4939827"/>
              <a:gd name="connsiteX104" fmla="*/ 1655457 w 12192000"/>
              <a:gd name="connsiteY104" fmla="*/ 465359 h 4939827"/>
              <a:gd name="connsiteX105" fmla="*/ 1717454 w 12192000"/>
              <a:gd name="connsiteY105" fmla="*/ 417203 h 4939827"/>
              <a:gd name="connsiteX106" fmla="*/ 1913794 w 12192000"/>
              <a:gd name="connsiteY106" fmla="*/ 365255 h 4939827"/>
              <a:gd name="connsiteX107" fmla="*/ 2129762 w 12192000"/>
              <a:gd name="connsiteY107" fmla="*/ 367832 h 4939827"/>
              <a:gd name="connsiteX108" fmla="*/ 2376970 w 12192000"/>
              <a:gd name="connsiteY108" fmla="*/ 350129 h 4939827"/>
              <a:gd name="connsiteX109" fmla="*/ 2480155 w 12192000"/>
              <a:gd name="connsiteY109" fmla="*/ 359227 h 4939827"/>
              <a:gd name="connsiteX110" fmla="*/ 2586782 w 12192000"/>
              <a:gd name="connsiteY110" fmla="*/ 339352 h 4939827"/>
              <a:gd name="connsiteX111" fmla="*/ 2679617 w 12192000"/>
              <a:gd name="connsiteY111" fmla="*/ 305383 h 4939827"/>
              <a:gd name="connsiteX112" fmla="*/ 2788947 w 12192000"/>
              <a:gd name="connsiteY112" fmla="*/ 250375 h 4939827"/>
              <a:gd name="connsiteX113" fmla="*/ 2965530 w 12192000"/>
              <a:gd name="connsiteY113" fmla="*/ 245958 h 4939827"/>
              <a:gd name="connsiteX114" fmla="*/ 3103677 w 12192000"/>
              <a:gd name="connsiteY114" fmla="*/ 209527 h 4939827"/>
              <a:gd name="connsiteX115" fmla="*/ 3126759 w 12192000"/>
              <a:gd name="connsiteY115" fmla="*/ 211226 h 4939827"/>
              <a:gd name="connsiteX116" fmla="*/ 3164020 w 12192000"/>
              <a:gd name="connsiteY116" fmla="*/ 212779 h 4939827"/>
              <a:gd name="connsiteX117" fmla="*/ 3285019 w 12192000"/>
              <a:gd name="connsiteY117" fmla="*/ 220535 h 4939827"/>
              <a:gd name="connsiteX118" fmla="*/ 3365154 w 12192000"/>
              <a:gd name="connsiteY118" fmla="*/ 226416 h 4939827"/>
              <a:gd name="connsiteX119" fmla="*/ 3367507 w 12192000"/>
              <a:gd name="connsiteY119" fmla="*/ 225416 h 4939827"/>
              <a:gd name="connsiteX120" fmla="*/ 3387567 w 12192000"/>
              <a:gd name="connsiteY120" fmla="*/ 227103 h 4939827"/>
              <a:gd name="connsiteX121" fmla="*/ 3498001 w 12192000"/>
              <a:gd name="connsiteY121" fmla="*/ 231941 h 4939827"/>
              <a:gd name="connsiteX122" fmla="*/ 3561557 w 12192000"/>
              <a:gd name="connsiteY122" fmla="*/ 228095 h 4939827"/>
              <a:gd name="connsiteX123" fmla="*/ 3611920 w 12192000"/>
              <a:gd name="connsiteY123" fmla="*/ 218094 h 4939827"/>
              <a:gd name="connsiteX124" fmla="*/ 3620528 w 12192000"/>
              <a:gd name="connsiteY124" fmla="*/ 218788 h 4939827"/>
              <a:gd name="connsiteX125" fmla="*/ 3620766 w 12192000"/>
              <a:gd name="connsiteY125" fmla="*/ 218511 h 4939827"/>
              <a:gd name="connsiteX126" fmla="*/ 3629977 w 12192000"/>
              <a:gd name="connsiteY126" fmla="*/ 218664 h 4939827"/>
              <a:gd name="connsiteX127" fmla="*/ 3636217 w 12192000"/>
              <a:gd name="connsiteY127" fmla="*/ 220048 h 4939827"/>
              <a:gd name="connsiteX128" fmla="*/ 3709484 w 12192000"/>
              <a:gd name="connsiteY128" fmla="*/ 186927 h 4939827"/>
              <a:gd name="connsiteX129" fmla="*/ 3761342 w 12192000"/>
              <a:gd name="connsiteY129" fmla="*/ 177474 h 4939827"/>
              <a:gd name="connsiteX130" fmla="*/ 3799748 w 12192000"/>
              <a:gd name="connsiteY130" fmla="*/ 167154 h 4939827"/>
              <a:gd name="connsiteX131" fmla="*/ 3922756 w 12192000"/>
              <a:gd name="connsiteY131" fmla="*/ 194044 h 4939827"/>
              <a:gd name="connsiteX132" fmla="*/ 4028476 w 12192000"/>
              <a:gd name="connsiteY132" fmla="*/ 223679 h 4939827"/>
              <a:gd name="connsiteX133" fmla="*/ 4191582 w 12192000"/>
              <a:gd name="connsiteY133" fmla="*/ 238952 h 4939827"/>
              <a:gd name="connsiteX134" fmla="*/ 4251024 w 12192000"/>
              <a:gd name="connsiteY134" fmla="*/ 240874 h 4939827"/>
              <a:gd name="connsiteX135" fmla="*/ 4355275 w 12192000"/>
              <a:gd name="connsiteY135" fmla="*/ 260205 h 4939827"/>
              <a:gd name="connsiteX136" fmla="*/ 4423807 w 12192000"/>
              <a:gd name="connsiteY136" fmla="*/ 270366 h 4939827"/>
              <a:gd name="connsiteX137" fmla="*/ 4558432 w 12192000"/>
              <a:gd name="connsiteY137" fmla="*/ 269194 h 4939827"/>
              <a:gd name="connsiteX138" fmla="*/ 4635061 w 12192000"/>
              <a:gd name="connsiteY138" fmla="*/ 280682 h 4939827"/>
              <a:gd name="connsiteX139" fmla="*/ 4807427 w 12192000"/>
              <a:gd name="connsiteY139" fmla="*/ 276835 h 4939827"/>
              <a:gd name="connsiteX140" fmla="*/ 5028933 w 12192000"/>
              <a:gd name="connsiteY140" fmla="*/ 183887 h 4939827"/>
              <a:gd name="connsiteX141" fmla="*/ 5093642 w 12192000"/>
              <a:gd name="connsiteY141" fmla="*/ 177214 h 4939827"/>
              <a:gd name="connsiteX142" fmla="*/ 5102642 w 12192000"/>
              <a:gd name="connsiteY142" fmla="*/ 186816 h 4939827"/>
              <a:gd name="connsiteX143" fmla="*/ 5193590 w 12192000"/>
              <a:gd name="connsiteY143" fmla="*/ 156458 h 4939827"/>
              <a:gd name="connsiteX144" fmla="*/ 5323922 w 12192000"/>
              <a:gd name="connsiteY144" fmla="*/ 146332 h 4939827"/>
              <a:gd name="connsiteX145" fmla="*/ 5421860 w 12192000"/>
              <a:gd name="connsiteY145" fmla="*/ 167298 h 4939827"/>
              <a:gd name="connsiteX146" fmla="*/ 5476948 w 12192000"/>
              <a:gd name="connsiteY146" fmla="*/ 173249 h 4939827"/>
              <a:gd name="connsiteX147" fmla="*/ 5516842 w 12192000"/>
              <a:gd name="connsiteY147" fmla="*/ 184018 h 4939827"/>
              <a:gd name="connsiteX148" fmla="*/ 5619415 w 12192000"/>
              <a:gd name="connsiteY148" fmla="*/ 176781 h 4939827"/>
              <a:gd name="connsiteX149" fmla="*/ 5789867 w 12192000"/>
              <a:gd name="connsiteY149" fmla="*/ 150304 h 4939827"/>
              <a:gd name="connsiteX150" fmla="*/ 5825953 w 12192000"/>
              <a:gd name="connsiteY150" fmla="*/ 147907 h 4939827"/>
              <a:gd name="connsiteX151" fmla="*/ 5856168 w 12192000"/>
              <a:gd name="connsiteY151" fmla="*/ 158719 h 4939827"/>
              <a:gd name="connsiteX152" fmla="*/ 5862476 w 12192000"/>
              <a:gd name="connsiteY152" fmla="*/ 172447 h 4939827"/>
              <a:gd name="connsiteX153" fmla="*/ 5882195 w 12192000"/>
              <a:gd name="connsiteY153" fmla="*/ 173195 h 4939827"/>
              <a:gd name="connsiteX154" fmla="*/ 5887271 w 12192000"/>
              <a:gd name="connsiteY154" fmla="*/ 176084 h 4939827"/>
              <a:gd name="connsiteX155" fmla="*/ 5921577 w 12192000"/>
              <a:gd name="connsiteY155" fmla="*/ 169858 h 4939827"/>
              <a:gd name="connsiteX156" fmla="*/ 5983240 w 12192000"/>
              <a:gd name="connsiteY156" fmla="*/ 152755 h 4939827"/>
              <a:gd name="connsiteX157" fmla="*/ 6152287 w 12192000"/>
              <a:gd name="connsiteY157" fmla="*/ 116736 h 4939827"/>
              <a:gd name="connsiteX158" fmla="*/ 6415830 w 12192000"/>
              <a:gd name="connsiteY158" fmla="*/ 136006 h 4939827"/>
              <a:gd name="connsiteX159" fmla="*/ 6756965 w 12192000"/>
              <a:gd name="connsiteY159" fmla="*/ 57636 h 4939827"/>
              <a:gd name="connsiteX160" fmla="*/ 6819400 w 12192000"/>
              <a:gd name="connsiteY160" fmla="*/ 30742 h 4939827"/>
              <a:gd name="connsiteX161" fmla="*/ 6986370 w 12192000"/>
              <a:gd name="connsiteY161" fmla="*/ 12659 h 4939827"/>
              <a:gd name="connsiteX162" fmla="*/ 6989536 w 12192000"/>
              <a:gd name="connsiteY162" fmla="*/ 14528 h 4939827"/>
              <a:gd name="connsiteX163" fmla="*/ 7015933 w 12192000"/>
              <a:gd name="connsiteY163" fmla="*/ 9653 h 4939827"/>
              <a:gd name="connsiteX164" fmla="*/ 7020592 w 12192000"/>
              <a:gd name="connsiteY164" fmla="*/ 1651 h 4939827"/>
              <a:gd name="connsiteX165" fmla="*/ 7025905 w 12192000"/>
              <a:gd name="connsiteY16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371484 w 12192000"/>
              <a:gd name="connsiteY55" fmla="*/ 329634 h 4939827"/>
              <a:gd name="connsiteX56" fmla="*/ 9404829 w 12192000"/>
              <a:gd name="connsiteY56" fmla="*/ 339038 h 4939827"/>
              <a:gd name="connsiteX57" fmla="*/ 9427021 w 12192000"/>
              <a:gd name="connsiteY57" fmla="*/ 358784 h 4939827"/>
              <a:gd name="connsiteX58" fmla="*/ 9670844 w 12192000"/>
              <a:gd name="connsiteY58" fmla="*/ 405128 h 4939827"/>
              <a:gd name="connsiteX59" fmla="*/ 9816083 w 12192000"/>
              <a:gd name="connsiteY59" fmla="*/ 416573 h 4939827"/>
              <a:gd name="connsiteX60" fmla="*/ 9936741 w 12192000"/>
              <a:gd name="connsiteY60" fmla="*/ 437044 h 4939827"/>
              <a:gd name="connsiteX61" fmla="*/ 10050093 w 12192000"/>
              <a:gd name="connsiteY61" fmla="*/ 443783 h 4939827"/>
              <a:gd name="connsiteX62" fmla="*/ 10130090 w 12192000"/>
              <a:gd name="connsiteY62" fmla="*/ 459520 h 4939827"/>
              <a:gd name="connsiteX63" fmla="*/ 10173456 w 12192000"/>
              <a:gd name="connsiteY63" fmla="*/ 457749 h 4939827"/>
              <a:gd name="connsiteX64" fmla="*/ 10218232 w 12192000"/>
              <a:gd name="connsiteY64" fmla="*/ 459820 h 4939827"/>
              <a:gd name="connsiteX65" fmla="*/ 10354176 w 12192000"/>
              <a:gd name="connsiteY65" fmla="*/ 471377 h 4939827"/>
              <a:gd name="connsiteX66" fmla="*/ 10430681 w 12192000"/>
              <a:gd name="connsiteY66" fmla="*/ 481226 h 4939827"/>
              <a:gd name="connsiteX67" fmla="*/ 10478169 w 12192000"/>
              <a:gd name="connsiteY67" fmla="*/ 481774 h 4939827"/>
              <a:gd name="connsiteX68" fmla="*/ 10540907 w 12192000"/>
              <a:gd name="connsiteY68" fmla="*/ 485607 h 4939827"/>
              <a:gd name="connsiteX69" fmla="*/ 10614941 w 12192000"/>
              <a:gd name="connsiteY69" fmla="*/ 487592 h 4939827"/>
              <a:gd name="connsiteX70" fmla="*/ 10674098 w 12192000"/>
              <a:gd name="connsiteY70" fmla="*/ 521656 h 4939827"/>
              <a:gd name="connsiteX71" fmla="*/ 10874834 w 12192000"/>
              <a:gd name="connsiteY71" fmla="*/ 574867 h 4939827"/>
              <a:gd name="connsiteX72" fmla="*/ 10944981 w 12192000"/>
              <a:gd name="connsiteY72" fmla="*/ 615042 h 4939827"/>
              <a:gd name="connsiteX73" fmla="*/ 11006376 w 12192000"/>
              <a:gd name="connsiteY73" fmla="*/ 645957 h 4939827"/>
              <a:gd name="connsiteX74" fmla="*/ 11076308 w 12192000"/>
              <a:gd name="connsiteY74" fmla="*/ 675698 h 4939827"/>
              <a:gd name="connsiteX75" fmla="*/ 11148789 w 12192000"/>
              <a:gd name="connsiteY75" fmla="*/ 685041 h 4939827"/>
              <a:gd name="connsiteX76" fmla="*/ 11249129 w 12192000"/>
              <a:gd name="connsiteY76" fmla="*/ 684218 h 4939827"/>
              <a:gd name="connsiteX77" fmla="*/ 11299915 w 12192000"/>
              <a:gd name="connsiteY77" fmla="*/ 692177 h 4939827"/>
              <a:gd name="connsiteX78" fmla="*/ 11386973 w 12192000"/>
              <a:gd name="connsiteY78" fmla="*/ 708209 h 4939827"/>
              <a:gd name="connsiteX79" fmla="*/ 11500105 w 12192000"/>
              <a:gd name="connsiteY79" fmla="*/ 735014 h 4939827"/>
              <a:gd name="connsiteX80" fmla="*/ 11621735 w 12192000"/>
              <a:gd name="connsiteY80" fmla="*/ 789584 h 4939827"/>
              <a:gd name="connsiteX81" fmla="*/ 11691200 w 12192000"/>
              <a:gd name="connsiteY81" fmla="*/ 867902 h 4939827"/>
              <a:gd name="connsiteX82" fmla="*/ 11819427 w 12192000"/>
              <a:gd name="connsiteY82" fmla="*/ 911634 h 4939827"/>
              <a:gd name="connsiteX83" fmla="*/ 11969720 w 12192000"/>
              <a:gd name="connsiteY83" fmla="*/ 964737 h 4939827"/>
              <a:gd name="connsiteX84" fmla="*/ 12055766 w 12192000"/>
              <a:gd name="connsiteY84" fmla="*/ 991268 h 4939827"/>
              <a:gd name="connsiteX85" fmla="*/ 12171539 w 12192000"/>
              <a:gd name="connsiteY85" fmla="*/ 995427 h 4939827"/>
              <a:gd name="connsiteX86" fmla="*/ 12187831 w 12192000"/>
              <a:gd name="connsiteY86" fmla="*/ 996580 h 4939827"/>
              <a:gd name="connsiteX87" fmla="*/ 12192000 w 12192000"/>
              <a:gd name="connsiteY87" fmla="*/ 996726 h 4939827"/>
              <a:gd name="connsiteX88" fmla="*/ 12192000 w 12192000"/>
              <a:gd name="connsiteY88" fmla="*/ 4939827 h 4939827"/>
              <a:gd name="connsiteX89" fmla="*/ 0 w 12192000"/>
              <a:gd name="connsiteY89" fmla="*/ 4939827 h 4939827"/>
              <a:gd name="connsiteX90" fmla="*/ 0 w 12192000"/>
              <a:gd name="connsiteY90" fmla="*/ 512043 h 4939827"/>
              <a:gd name="connsiteX91" fmla="*/ 7381 w 12192000"/>
              <a:gd name="connsiteY91" fmla="*/ 512580 h 4939827"/>
              <a:gd name="connsiteX92" fmla="*/ 100029 w 12192000"/>
              <a:gd name="connsiteY92" fmla="*/ 504758 h 4939827"/>
              <a:gd name="connsiteX93" fmla="*/ 155244 w 12192000"/>
              <a:gd name="connsiteY93" fmla="*/ 525130 h 4939827"/>
              <a:gd name="connsiteX94" fmla="*/ 254366 w 12192000"/>
              <a:gd name="connsiteY94" fmla="*/ 534449 h 4939827"/>
              <a:gd name="connsiteX95" fmla="*/ 447292 w 12192000"/>
              <a:gd name="connsiteY95" fmla="*/ 542725 h 4939827"/>
              <a:gd name="connsiteX96" fmla="*/ 628105 w 12192000"/>
              <a:gd name="connsiteY96" fmla="*/ 547853 h 4939827"/>
              <a:gd name="connsiteX97" fmla="*/ 783146 w 12192000"/>
              <a:gd name="connsiteY97" fmla="*/ 591799 h 4939827"/>
              <a:gd name="connsiteX98" fmla="*/ 1043676 w 12192000"/>
              <a:gd name="connsiteY98" fmla="*/ 591887 h 4939827"/>
              <a:gd name="connsiteX99" fmla="*/ 1281816 w 12192000"/>
              <a:gd name="connsiteY99" fmla="*/ 520946 h 4939827"/>
              <a:gd name="connsiteX100" fmla="*/ 1486347 w 12192000"/>
              <a:gd name="connsiteY100" fmla="*/ 487310 h 4939827"/>
              <a:gd name="connsiteX101" fmla="*/ 1568079 w 12192000"/>
              <a:gd name="connsiteY101" fmla="*/ 462531 h 4939827"/>
              <a:gd name="connsiteX102" fmla="*/ 1622516 w 12192000"/>
              <a:gd name="connsiteY102" fmla="*/ 466058 h 4939827"/>
              <a:gd name="connsiteX103" fmla="*/ 1655457 w 12192000"/>
              <a:gd name="connsiteY103" fmla="*/ 465359 h 4939827"/>
              <a:gd name="connsiteX104" fmla="*/ 1717454 w 12192000"/>
              <a:gd name="connsiteY104" fmla="*/ 417203 h 4939827"/>
              <a:gd name="connsiteX105" fmla="*/ 1913794 w 12192000"/>
              <a:gd name="connsiteY105" fmla="*/ 365255 h 4939827"/>
              <a:gd name="connsiteX106" fmla="*/ 2129762 w 12192000"/>
              <a:gd name="connsiteY106" fmla="*/ 367832 h 4939827"/>
              <a:gd name="connsiteX107" fmla="*/ 2376970 w 12192000"/>
              <a:gd name="connsiteY107" fmla="*/ 350129 h 4939827"/>
              <a:gd name="connsiteX108" fmla="*/ 2480155 w 12192000"/>
              <a:gd name="connsiteY108" fmla="*/ 359227 h 4939827"/>
              <a:gd name="connsiteX109" fmla="*/ 2586782 w 12192000"/>
              <a:gd name="connsiteY109" fmla="*/ 339352 h 4939827"/>
              <a:gd name="connsiteX110" fmla="*/ 2679617 w 12192000"/>
              <a:gd name="connsiteY110" fmla="*/ 305383 h 4939827"/>
              <a:gd name="connsiteX111" fmla="*/ 2788947 w 12192000"/>
              <a:gd name="connsiteY111" fmla="*/ 250375 h 4939827"/>
              <a:gd name="connsiteX112" fmla="*/ 2965530 w 12192000"/>
              <a:gd name="connsiteY112" fmla="*/ 245958 h 4939827"/>
              <a:gd name="connsiteX113" fmla="*/ 3103677 w 12192000"/>
              <a:gd name="connsiteY113" fmla="*/ 209527 h 4939827"/>
              <a:gd name="connsiteX114" fmla="*/ 3126759 w 12192000"/>
              <a:gd name="connsiteY114" fmla="*/ 211226 h 4939827"/>
              <a:gd name="connsiteX115" fmla="*/ 3164020 w 12192000"/>
              <a:gd name="connsiteY115" fmla="*/ 212779 h 4939827"/>
              <a:gd name="connsiteX116" fmla="*/ 3285019 w 12192000"/>
              <a:gd name="connsiteY116" fmla="*/ 220535 h 4939827"/>
              <a:gd name="connsiteX117" fmla="*/ 3365154 w 12192000"/>
              <a:gd name="connsiteY117" fmla="*/ 226416 h 4939827"/>
              <a:gd name="connsiteX118" fmla="*/ 3367507 w 12192000"/>
              <a:gd name="connsiteY118" fmla="*/ 225416 h 4939827"/>
              <a:gd name="connsiteX119" fmla="*/ 3387567 w 12192000"/>
              <a:gd name="connsiteY119" fmla="*/ 227103 h 4939827"/>
              <a:gd name="connsiteX120" fmla="*/ 3498001 w 12192000"/>
              <a:gd name="connsiteY120" fmla="*/ 231941 h 4939827"/>
              <a:gd name="connsiteX121" fmla="*/ 3561557 w 12192000"/>
              <a:gd name="connsiteY121" fmla="*/ 228095 h 4939827"/>
              <a:gd name="connsiteX122" fmla="*/ 3611920 w 12192000"/>
              <a:gd name="connsiteY122" fmla="*/ 218094 h 4939827"/>
              <a:gd name="connsiteX123" fmla="*/ 3620528 w 12192000"/>
              <a:gd name="connsiteY123" fmla="*/ 218788 h 4939827"/>
              <a:gd name="connsiteX124" fmla="*/ 3620766 w 12192000"/>
              <a:gd name="connsiteY124" fmla="*/ 218511 h 4939827"/>
              <a:gd name="connsiteX125" fmla="*/ 3629977 w 12192000"/>
              <a:gd name="connsiteY125" fmla="*/ 218664 h 4939827"/>
              <a:gd name="connsiteX126" fmla="*/ 3636217 w 12192000"/>
              <a:gd name="connsiteY126" fmla="*/ 220048 h 4939827"/>
              <a:gd name="connsiteX127" fmla="*/ 3709484 w 12192000"/>
              <a:gd name="connsiteY127" fmla="*/ 186927 h 4939827"/>
              <a:gd name="connsiteX128" fmla="*/ 3761342 w 12192000"/>
              <a:gd name="connsiteY128" fmla="*/ 177474 h 4939827"/>
              <a:gd name="connsiteX129" fmla="*/ 3799748 w 12192000"/>
              <a:gd name="connsiteY129" fmla="*/ 167154 h 4939827"/>
              <a:gd name="connsiteX130" fmla="*/ 3922756 w 12192000"/>
              <a:gd name="connsiteY130" fmla="*/ 194044 h 4939827"/>
              <a:gd name="connsiteX131" fmla="*/ 4028476 w 12192000"/>
              <a:gd name="connsiteY131" fmla="*/ 223679 h 4939827"/>
              <a:gd name="connsiteX132" fmla="*/ 4191582 w 12192000"/>
              <a:gd name="connsiteY132" fmla="*/ 238952 h 4939827"/>
              <a:gd name="connsiteX133" fmla="*/ 4251024 w 12192000"/>
              <a:gd name="connsiteY133" fmla="*/ 240874 h 4939827"/>
              <a:gd name="connsiteX134" fmla="*/ 4355275 w 12192000"/>
              <a:gd name="connsiteY134" fmla="*/ 260205 h 4939827"/>
              <a:gd name="connsiteX135" fmla="*/ 4423807 w 12192000"/>
              <a:gd name="connsiteY135" fmla="*/ 270366 h 4939827"/>
              <a:gd name="connsiteX136" fmla="*/ 4558432 w 12192000"/>
              <a:gd name="connsiteY136" fmla="*/ 269194 h 4939827"/>
              <a:gd name="connsiteX137" fmla="*/ 4635061 w 12192000"/>
              <a:gd name="connsiteY137" fmla="*/ 280682 h 4939827"/>
              <a:gd name="connsiteX138" fmla="*/ 4807427 w 12192000"/>
              <a:gd name="connsiteY138" fmla="*/ 276835 h 4939827"/>
              <a:gd name="connsiteX139" fmla="*/ 5028933 w 12192000"/>
              <a:gd name="connsiteY139" fmla="*/ 183887 h 4939827"/>
              <a:gd name="connsiteX140" fmla="*/ 5093642 w 12192000"/>
              <a:gd name="connsiteY140" fmla="*/ 177214 h 4939827"/>
              <a:gd name="connsiteX141" fmla="*/ 5102642 w 12192000"/>
              <a:gd name="connsiteY141" fmla="*/ 186816 h 4939827"/>
              <a:gd name="connsiteX142" fmla="*/ 5193590 w 12192000"/>
              <a:gd name="connsiteY142" fmla="*/ 156458 h 4939827"/>
              <a:gd name="connsiteX143" fmla="*/ 5323922 w 12192000"/>
              <a:gd name="connsiteY143" fmla="*/ 146332 h 4939827"/>
              <a:gd name="connsiteX144" fmla="*/ 5421860 w 12192000"/>
              <a:gd name="connsiteY144" fmla="*/ 167298 h 4939827"/>
              <a:gd name="connsiteX145" fmla="*/ 5476948 w 12192000"/>
              <a:gd name="connsiteY145" fmla="*/ 173249 h 4939827"/>
              <a:gd name="connsiteX146" fmla="*/ 5516842 w 12192000"/>
              <a:gd name="connsiteY146" fmla="*/ 184018 h 4939827"/>
              <a:gd name="connsiteX147" fmla="*/ 5619415 w 12192000"/>
              <a:gd name="connsiteY147" fmla="*/ 176781 h 4939827"/>
              <a:gd name="connsiteX148" fmla="*/ 5789867 w 12192000"/>
              <a:gd name="connsiteY148" fmla="*/ 150304 h 4939827"/>
              <a:gd name="connsiteX149" fmla="*/ 5825953 w 12192000"/>
              <a:gd name="connsiteY149" fmla="*/ 147907 h 4939827"/>
              <a:gd name="connsiteX150" fmla="*/ 5856168 w 12192000"/>
              <a:gd name="connsiteY150" fmla="*/ 158719 h 4939827"/>
              <a:gd name="connsiteX151" fmla="*/ 5862476 w 12192000"/>
              <a:gd name="connsiteY151" fmla="*/ 172447 h 4939827"/>
              <a:gd name="connsiteX152" fmla="*/ 5882195 w 12192000"/>
              <a:gd name="connsiteY152" fmla="*/ 173195 h 4939827"/>
              <a:gd name="connsiteX153" fmla="*/ 5887271 w 12192000"/>
              <a:gd name="connsiteY153" fmla="*/ 176084 h 4939827"/>
              <a:gd name="connsiteX154" fmla="*/ 5921577 w 12192000"/>
              <a:gd name="connsiteY154" fmla="*/ 169858 h 4939827"/>
              <a:gd name="connsiteX155" fmla="*/ 5983240 w 12192000"/>
              <a:gd name="connsiteY155" fmla="*/ 152755 h 4939827"/>
              <a:gd name="connsiteX156" fmla="*/ 6152287 w 12192000"/>
              <a:gd name="connsiteY156" fmla="*/ 116736 h 4939827"/>
              <a:gd name="connsiteX157" fmla="*/ 6415830 w 12192000"/>
              <a:gd name="connsiteY157" fmla="*/ 136006 h 4939827"/>
              <a:gd name="connsiteX158" fmla="*/ 6756965 w 12192000"/>
              <a:gd name="connsiteY158" fmla="*/ 57636 h 4939827"/>
              <a:gd name="connsiteX159" fmla="*/ 6819400 w 12192000"/>
              <a:gd name="connsiteY159" fmla="*/ 30742 h 4939827"/>
              <a:gd name="connsiteX160" fmla="*/ 6986370 w 12192000"/>
              <a:gd name="connsiteY160" fmla="*/ 12659 h 4939827"/>
              <a:gd name="connsiteX161" fmla="*/ 6989536 w 12192000"/>
              <a:gd name="connsiteY161" fmla="*/ 14528 h 4939827"/>
              <a:gd name="connsiteX162" fmla="*/ 7015933 w 12192000"/>
              <a:gd name="connsiteY162" fmla="*/ 9653 h 4939827"/>
              <a:gd name="connsiteX163" fmla="*/ 7020592 w 12192000"/>
              <a:gd name="connsiteY163" fmla="*/ 1651 h 4939827"/>
              <a:gd name="connsiteX164" fmla="*/ 7025905 w 12192000"/>
              <a:gd name="connsiteY16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877301 w 12192000"/>
              <a:gd name="connsiteY15" fmla="*/ 186153 h 4939827"/>
              <a:gd name="connsiteX16" fmla="*/ 7952584 w 12192000"/>
              <a:gd name="connsiteY16" fmla="*/ 170181 h 4939827"/>
              <a:gd name="connsiteX17" fmla="*/ 8009534 w 12192000"/>
              <a:gd name="connsiteY17" fmla="*/ 176441 h 4939827"/>
              <a:gd name="connsiteX18" fmla="*/ 8058681 w 12192000"/>
              <a:gd name="connsiteY18" fmla="*/ 219431 h 4939827"/>
              <a:gd name="connsiteX19" fmla="*/ 8126175 w 12192000"/>
              <a:gd name="connsiteY19" fmla="*/ 240005 h 4939827"/>
              <a:gd name="connsiteX20" fmla="*/ 8166439 w 12192000"/>
              <a:gd name="connsiteY20" fmla="*/ 252699 h 4939827"/>
              <a:gd name="connsiteX21" fmla="*/ 8281371 w 12192000"/>
              <a:gd name="connsiteY21" fmla="*/ 256875 h 4939827"/>
              <a:gd name="connsiteX22" fmla="*/ 8381609 w 12192000"/>
              <a:gd name="connsiteY22" fmla="*/ 240618 h 4939827"/>
              <a:gd name="connsiteX23" fmla="*/ 8406759 w 12192000"/>
              <a:gd name="connsiteY23" fmla="*/ 232517 h 4939827"/>
              <a:gd name="connsiteX24" fmla="*/ 8426506 w 12192000"/>
              <a:gd name="connsiteY24" fmla="*/ 241842 h 4939827"/>
              <a:gd name="connsiteX25" fmla="*/ 8427949 w 12192000"/>
              <a:gd name="connsiteY25" fmla="*/ 240981 h 4939827"/>
              <a:gd name="connsiteX26" fmla="*/ 8441468 w 12192000"/>
              <a:gd name="connsiteY26" fmla="*/ 241157 h 4939827"/>
              <a:gd name="connsiteX27" fmla="*/ 8565757 w 12192000"/>
              <a:gd name="connsiteY27" fmla="*/ 255317 h 4939827"/>
              <a:gd name="connsiteX28" fmla="*/ 8573171 w 12192000"/>
              <a:gd name="connsiteY28" fmla="*/ 258426 h 4939827"/>
              <a:gd name="connsiteX29" fmla="*/ 8573548 w 12192000"/>
              <a:gd name="connsiteY29" fmla="*/ 258241 h 4939827"/>
              <a:gd name="connsiteX30" fmla="*/ 8581827 w 12192000"/>
              <a:gd name="connsiteY30" fmla="*/ 261028 h 4939827"/>
              <a:gd name="connsiteX31" fmla="*/ 8586687 w 12192000"/>
              <a:gd name="connsiteY31" fmla="*/ 264089 h 4939827"/>
              <a:gd name="connsiteX32" fmla="*/ 8601067 w 12192000"/>
              <a:gd name="connsiteY32" fmla="*/ 270114 h 4939827"/>
              <a:gd name="connsiteX33" fmla="*/ 8672650 w 12192000"/>
              <a:gd name="connsiteY33" fmla="*/ 254821 h 4939827"/>
              <a:gd name="connsiteX34" fmla="*/ 8785543 w 12192000"/>
              <a:gd name="connsiteY34" fmla="*/ 263406 h 4939827"/>
              <a:gd name="connsiteX35" fmla="*/ 8830588 w 12192000"/>
              <a:gd name="connsiteY35" fmla="*/ 265483 h 4939827"/>
              <a:gd name="connsiteX36" fmla="*/ 8905142 w 12192000"/>
              <a:gd name="connsiteY36" fmla="*/ 264958 h 4939827"/>
              <a:gd name="connsiteX37" fmla="*/ 8968582 w 12192000"/>
              <a:gd name="connsiteY37" fmla="*/ 262728 h 4939827"/>
              <a:gd name="connsiteX38" fmla="*/ 8972994 w 12192000"/>
              <a:gd name="connsiteY38" fmla="*/ 263284 h 4939827"/>
              <a:gd name="connsiteX39" fmla="*/ 9004605 w 12192000"/>
              <a:gd name="connsiteY39" fmla="*/ 258041 h 4939827"/>
              <a:gd name="connsiteX40" fmla="*/ 9016165 w 12192000"/>
              <a:gd name="connsiteY40" fmla="*/ 261258 h 4939827"/>
              <a:gd name="connsiteX41" fmla="*/ 9043297 w 12192000"/>
              <a:gd name="connsiteY41" fmla="*/ 281547 h 4939827"/>
              <a:gd name="connsiteX42" fmla="*/ 9048315 w 12192000"/>
              <a:gd name="connsiteY42" fmla="*/ 279264 h 4939827"/>
              <a:gd name="connsiteX43" fmla="*/ 9054706 w 12192000"/>
              <a:gd name="connsiteY43" fmla="*/ 278538 h 4939827"/>
              <a:gd name="connsiteX44" fmla="*/ 9070919 w 12192000"/>
              <a:gd name="connsiteY44" fmla="*/ 281810 h 4939827"/>
              <a:gd name="connsiteX45" fmla="*/ 9076813 w 12192000"/>
              <a:gd name="connsiteY45" fmla="*/ 283909 h 4939827"/>
              <a:gd name="connsiteX46" fmla="*/ 9085871 w 12192000"/>
              <a:gd name="connsiteY46" fmla="*/ 285133 h 4939827"/>
              <a:gd name="connsiteX47" fmla="*/ 9086159 w 12192000"/>
              <a:gd name="connsiteY47" fmla="*/ 284887 h 4939827"/>
              <a:gd name="connsiteX48" fmla="*/ 9134606 w 12192000"/>
              <a:gd name="connsiteY48" fmla="*/ 288168 h 4939827"/>
              <a:gd name="connsiteX49" fmla="*/ 9195590 w 12192000"/>
              <a:gd name="connsiteY49" fmla="*/ 279568 h 4939827"/>
              <a:gd name="connsiteX50" fmla="*/ 9219336 w 12192000"/>
              <a:gd name="connsiteY50" fmla="*/ 278133 h 4939827"/>
              <a:gd name="connsiteX51" fmla="*/ 9232362 w 12192000"/>
              <a:gd name="connsiteY51" fmla="*/ 275894 h 4939827"/>
              <a:gd name="connsiteX52" fmla="*/ 9233396 w 12192000"/>
              <a:gd name="connsiteY52" fmla="*/ 274803 h 4939827"/>
              <a:gd name="connsiteX53" fmla="*/ 9256213 w 12192000"/>
              <a:gd name="connsiteY53" fmla="*/ 281576 h 4939827"/>
              <a:gd name="connsiteX54" fmla="*/ 9371484 w 12192000"/>
              <a:gd name="connsiteY54" fmla="*/ 329634 h 4939827"/>
              <a:gd name="connsiteX55" fmla="*/ 9404829 w 12192000"/>
              <a:gd name="connsiteY55" fmla="*/ 339038 h 4939827"/>
              <a:gd name="connsiteX56" fmla="*/ 9427021 w 12192000"/>
              <a:gd name="connsiteY56" fmla="*/ 358784 h 4939827"/>
              <a:gd name="connsiteX57" fmla="*/ 9670844 w 12192000"/>
              <a:gd name="connsiteY57" fmla="*/ 405128 h 4939827"/>
              <a:gd name="connsiteX58" fmla="*/ 9816083 w 12192000"/>
              <a:gd name="connsiteY58" fmla="*/ 416573 h 4939827"/>
              <a:gd name="connsiteX59" fmla="*/ 9936741 w 12192000"/>
              <a:gd name="connsiteY59" fmla="*/ 437044 h 4939827"/>
              <a:gd name="connsiteX60" fmla="*/ 10050093 w 12192000"/>
              <a:gd name="connsiteY60" fmla="*/ 443783 h 4939827"/>
              <a:gd name="connsiteX61" fmla="*/ 10130090 w 12192000"/>
              <a:gd name="connsiteY61" fmla="*/ 459520 h 4939827"/>
              <a:gd name="connsiteX62" fmla="*/ 10173456 w 12192000"/>
              <a:gd name="connsiteY62" fmla="*/ 457749 h 4939827"/>
              <a:gd name="connsiteX63" fmla="*/ 10218232 w 12192000"/>
              <a:gd name="connsiteY63" fmla="*/ 459820 h 4939827"/>
              <a:gd name="connsiteX64" fmla="*/ 10354176 w 12192000"/>
              <a:gd name="connsiteY64" fmla="*/ 471377 h 4939827"/>
              <a:gd name="connsiteX65" fmla="*/ 10430681 w 12192000"/>
              <a:gd name="connsiteY65" fmla="*/ 481226 h 4939827"/>
              <a:gd name="connsiteX66" fmla="*/ 10478169 w 12192000"/>
              <a:gd name="connsiteY66" fmla="*/ 481774 h 4939827"/>
              <a:gd name="connsiteX67" fmla="*/ 10540907 w 12192000"/>
              <a:gd name="connsiteY67" fmla="*/ 485607 h 4939827"/>
              <a:gd name="connsiteX68" fmla="*/ 10614941 w 12192000"/>
              <a:gd name="connsiteY68" fmla="*/ 487592 h 4939827"/>
              <a:gd name="connsiteX69" fmla="*/ 10674098 w 12192000"/>
              <a:gd name="connsiteY69" fmla="*/ 521656 h 4939827"/>
              <a:gd name="connsiteX70" fmla="*/ 10874834 w 12192000"/>
              <a:gd name="connsiteY70" fmla="*/ 574867 h 4939827"/>
              <a:gd name="connsiteX71" fmla="*/ 10944981 w 12192000"/>
              <a:gd name="connsiteY71" fmla="*/ 615042 h 4939827"/>
              <a:gd name="connsiteX72" fmla="*/ 11006376 w 12192000"/>
              <a:gd name="connsiteY72" fmla="*/ 645957 h 4939827"/>
              <a:gd name="connsiteX73" fmla="*/ 11076308 w 12192000"/>
              <a:gd name="connsiteY73" fmla="*/ 675698 h 4939827"/>
              <a:gd name="connsiteX74" fmla="*/ 11148789 w 12192000"/>
              <a:gd name="connsiteY74" fmla="*/ 685041 h 4939827"/>
              <a:gd name="connsiteX75" fmla="*/ 11249129 w 12192000"/>
              <a:gd name="connsiteY75" fmla="*/ 684218 h 4939827"/>
              <a:gd name="connsiteX76" fmla="*/ 11299915 w 12192000"/>
              <a:gd name="connsiteY76" fmla="*/ 692177 h 4939827"/>
              <a:gd name="connsiteX77" fmla="*/ 11386973 w 12192000"/>
              <a:gd name="connsiteY77" fmla="*/ 708209 h 4939827"/>
              <a:gd name="connsiteX78" fmla="*/ 11500105 w 12192000"/>
              <a:gd name="connsiteY78" fmla="*/ 735014 h 4939827"/>
              <a:gd name="connsiteX79" fmla="*/ 11621735 w 12192000"/>
              <a:gd name="connsiteY79" fmla="*/ 789584 h 4939827"/>
              <a:gd name="connsiteX80" fmla="*/ 11691200 w 12192000"/>
              <a:gd name="connsiteY80" fmla="*/ 867902 h 4939827"/>
              <a:gd name="connsiteX81" fmla="*/ 11819427 w 12192000"/>
              <a:gd name="connsiteY81" fmla="*/ 911634 h 4939827"/>
              <a:gd name="connsiteX82" fmla="*/ 11969720 w 12192000"/>
              <a:gd name="connsiteY82" fmla="*/ 964737 h 4939827"/>
              <a:gd name="connsiteX83" fmla="*/ 12055766 w 12192000"/>
              <a:gd name="connsiteY83" fmla="*/ 991268 h 4939827"/>
              <a:gd name="connsiteX84" fmla="*/ 12171539 w 12192000"/>
              <a:gd name="connsiteY84" fmla="*/ 995427 h 4939827"/>
              <a:gd name="connsiteX85" fmla="*/ 12187831 w 12192000"/>
              <a:gd name="connsiteY85" fmla="*/ 996580 h 4939827"/>
              <a:gd name="connsiteX86" fmla="*/ 12192000 w 12192000"/>
              <a:gd name="connsiteY86" fmla="*/ 996726 h 4939827"/>
              <a:gd name="connsiteX87" fmla="*/ 12192000 w 12192000"/>
              <a:gd name="connsiteY87" fmla="*/ 4939827 h 4939827"/>
              <a:gd name="connsiteX88" fmla="*/ 0 w 12192000"/>
              <a:gd name="connsiteY88" fmla="*/ 4939827 h 4939827"/>
              <a:gd name="connsiteX89" fmla="*/ 0 w 12192000"/>
              <a:gd name="connsiteY89" fmla="*/ 512043 h 4939827"/>
              <a:gd name="connsiteX90" fmla="*/ 7381 w 12192000"/>
              <a:gd name="connsiteY90" fmla="*/ 512580 h 4939827"/>
              <a:gd name="connsiteX91" fmla="*/ 100029 w 12192000"/>
              <a:gd name="connsiteY91" fmla="*/ 504758 h 4939827"/>
              <a:gd name="connsiteX92" fmla="*/ 155244 w 12192000"/>
              <a:gd name="connsiteY92" fmla="*/ 525130 h 4939827"/>
              <a:gd name="connsiteX93" fmla="*/ 254366 w 12192000"/>
              <a:gd name="connsiteY93" fmla="*/ 534449 h 4939827"/>
              <a:gd name="connsiteX94" fmla="*/ 447292 w 12192000"/>
              <a:gd name="connsiteY94" fmla="*/ 542725 h 4939827"/>
              <a:gd name="connsiteX95" fmla="*/ 628105 w 12192000"/>
              <a:gd name="connsiteY95" fmla="*/ 547853 h 4939827"/>
              <a:gd name="connsiteX96" fmla="*/ 783146 w 12192000"/>
              <a:gd name="connsiteY96" fmla="*/ 591799 h 4939827"/>
              <a:gd name="connsiteX97" fmla="*/ 1043676 w 12192000"/>
              <a:gd name="connsiteY97" fmla="*/ 591887 h 4939827"/>
              <a:gd name="connsiteX98" fmla="*/ 1281816 w 12192000"/>
              <a:gd name="connsiteY98" fmla="*/ 520946 h 4939827"/>
              <a:gd name="connsiteX99" fmla="*/ 1486347 w 12192000"/>
              <a:gd name="connsiteY99" fmla="*/ 487310 h 4939827"/>
              <a:gd name="connsiteX100" fmla="*/ 1568079 w 12192000"/>
              <a:gd name="connsiteY100" fmla="*/ 462531 h 4939827"/>
              <a:gd name="connsiteX101" fmla="*/ 1622516 w 12192000"/>
              <a:gd name="connsiteY101" fmla="*/ 466058 h 4939827"/>
              <a:gd name="connsiteX102" fmla="*/ 1655457 w 12192000"/>
              <a:gd name="connsiteY102" fmla="*/ 465359 h 4939827"/>
              <a:gd name="connsiteX103" fmla="*/ 1717454 w 12192000"/>
              <a:gd name="connsiteY103" fmla="*/ 417203 h 4939827"/>
              <a:gd name="connsiteX104" fmla="*/ 1913794 w 12192000"/>
              <a:gd name="connsiteY104" fmla="*/ 365255 h 4939827"/>
              <a:gd name="connsiteX105" fmla="*/ 2129762 w 12192000"/>
              <a:gd name="connsiteY105" fmla="*/ 367832 h 4939827"/>
              <a:gd name="connsiteX106" fmla="*/ 2376970 w 12192000"/>
              <a:gd name="connsiteY106" fmla="*/ 350129 h 4939827"/>
              <a:gd name="connsiteX107" fmla="*/ 2480155 w 12192000"/>
              <a:gd name="connsiteY107" fmla="*/ 359227 h 4939827"/>
              <a:gd name="connsiteX108" fmla="*/ 2586782 w 12192000"/>
              <a:gd name="connsiteY108" fmla="*/ 339352 h 4939827"/>
              <a:gd name="connsiteX109" fmla="*/ 2679617 w 12192000"/>
              <a:gd name="connsiteY109" fmla="*/ 305383 h 4939827"/>
              <a:gd name="connsiteX110" fmla="*/ 2788947 w 12192000"/>
              <a:gd name="connsiteY110" fmla="*/ 250375 h 4939827"/>
              <a:gd name="connsiteX111" fmla="*/ 2965530 w 12192000"/>
              <a:gd name="connsiteY111" fmla="*/ 245958 h 4939827"/>
              <a:gd name="connsiteX112" fmla="*/ 3103677 w 12192000"/>
              <a:gd name="connsiteY112" fmla="*/ 209527 h 4939827"/>
              <a:gd name="connsiteX113" fmla="*/ 3126759 w 12192000"/>
              <a:gd name="connsiteY113" fmla="*/ 211226 h 4939827"/>
              <a:gd name="connsiteX114" fmla="*/ 3164020 w 12192000"/>
              <a:gd name="connsiteY114" fmla="*/ 212779 h 4939827"/>
              <a:gd name="connsiteX115" fmla="*/ 3285019 w 12192000"/>
              <a:gd name="connsiteY115" fmla="*/ 220535 h 4939827"/>
              <a:gd name="connsiteX116" fmla="*/ 3365154 w 12192000"/>
              <a:gd name="connsiteY116" fmla="*/ 226416 h 4939827"/>
              <a:gd name="connsiteX117" fmla="*/ 3367507 w 12192000"/>
              <a:gd name="connsiteY117" fmla="*/ 225416 h 4939827"/>
              <a:gd name="connsiteX118" fmla="*/ 3387567 w 12192000"/>
              <a:gd name="connsiteY118" fmla="*/ 227103 h 4939827"/>
              <a:gd name="connsiteX119" fmla="*/ 3498001 w 12192000"/>
              <a:gd name="connsiteY119" fmla="*/ 231941 h 4939827"/>
              <a:gd name="connsiteX120" fmla="*/ 3561557 w 12192000"/>
              <a:gd name="connsiteY120" fmla="*/ 228095 h 4939827"/>
              <a:gd name="connsiteX121" fmla="*/ 3611920 w 12192000"/>
              <a:gd name="connsiteY121" fmla="*/ 218094 h 4939827"/>
              <a:gd name="connsiteX122" fmla="*/ 3620528 w 12192000"/>
              <a:gd name="connsiteY122" fmla="*/ 218788 h 4939827"/>
              <a:gd name="connsiteX123" fmla="*/ 3620766 w 12192000"/>
              <a:gd name="connsiteY123" fmla="*/ 218511 h 4939827"/>
              <a:gd name="connsiteX124" fmla="*/ 3629977 w 12192000"/>
              <a:gd name="connsiteY124" fmla="*/ 218664 h 4939827"/>
              <a:gd name="connsiteX125" fmla="*/ 3636217 w 12192000"/>
              <a:gd name="connsiteY125" fmla="*/ 220048 h 4939827"/>
              <a:gd name="connsiteX126" fmla="*/ 3709484 w 12192000"/>
              <a:gd name="connsiteY126" fmla="*/ 186927 h 4939827"/>
              <a:gd name="connsiteX127" fmla="*/ 3761342 w 12192000"/>
              <a:gd name="connsiteY127" fmla="*/ 177474 h 4939827"/>
              <a:gd name="connsiteX128" fmla="*/ 3799748 w 12192000"/>
              <a:gd name="connsiteY128" fmla="*/ 167154 h 4939827"/>
              <a:gd name="connsiteX129" fmla="*/ 3922756 w 12192000"/>
              <a:gd name="connsiteY129" fmla="*/ 194044 h 4939827"/>
              <a:gd name="connsiteX130" fmla="*/ 4028476 w 12192000"/>
              <a:gd name="connsiteY130" fmla="*/ 223679 h 4939827"/>
              <a:gd name="connsiteX131" fmla="*/ 4191582 w 12192000"/>
              <a:gd name="connsiteY131" fmla="*/ 238952 h 4939827"/>
              <a:gd name="connsiteX132" fmla="*/ 4251024 w 12192000"/>
              <a:gd name="connsiteY132" fmla="*/ 240874 h 4939827"/>
              <a:gd name="connsiteX133" fmla="*/ 4355275 w 12192000"/>
              <a:gd name="connsiteY133" fmla="*/ 260205 h 4939827"/>
              <a:gd name="connsiteX134" fmla="*/ 4423807 w 12192000"/>
              <a:gd name="connsiteY134" fmla="*/ 270366 h 4939827"/>
              <a:gd name="connsiteX135" fmla="*/ 4558432 w 12192000"/>
              <a:gd name="connsiteY135" fmla="*/ 269194 h 4939827"/>
              <a:gd name="connsiteX136" fmla="*/ 4635061 w 12192000"/>
              <a:gd name="connsiteY136" fmla="*/ 280682 h 4939827"/>
              <a:gd name="connsiteX137" fmla="*/ 4807427 w 12192000"/>
              <a:gd name="connsiteY137" fmla="*/ 276835 h 4939827"/>
              <a:gd name="connsiteX138" fmla="*/ 5028933 w 12192000"/>
              <a:gd name="connsiteY138" fmla="*/ 183887 h 4939827"/>
              <a:gd name="connsiteX139" fmla="*/ 5093642 w 12192000"/>
              <a:gd name="connsiteY139" fmla="*/ 177214 h 4939827"/>
              <a:gd name="connsiteX140" fmla="*/ 5102642 w 12192000"/>
              <a:gd name="connsiteY140" fmla="*/ 186816 h 4939827"/>
              <a:gd name="connsiteX141" fmla="*/ 5193590 w 12192000"/>
              <a:gd name="connsiteY141" fmla="*/ 156458 h 4939827"/>
              <a:gd name="connsiteX142" fmla="*/ 5323922 w 12192000"/>
              <a:gd name="connsiteY142" fmla="*/ 146332 h 4939827"/>
              <a:gd name="connsiteX143" fmla="*/ 5421860 w 12192000"/>
              <a:gd name="connsiteY143" fmla="*/ 167298 h 4939827"/>
              <a:gd name="connsiteX144" fmla="*/ 5476948 w 12192000"/>
              <a:gd name="connsiteY144" fmla="*/ 173249 h 4939827"/>
              <a:gd name="connsiteX145" fmla="*/ 5516842 w 12192000"/>
              <a:gd name="connsiteY145" fmla="*/ 184018 h 4939827"/>
              <a:gd name="connsiteX146" fmla="*/ 5619415 w 12192000"/>
              <a:gd name="connsiteY146" fmla="*/ 176781 h 4939827"/>
              <a:gd name="connsiteX147" fmla="*/ 5789867 w 12192000"/>
              <a:gd name="connsiteY147" fmla="*/ 150304 h 4939827"/>
              <a:gd name="connsiteX148" fmla="*/ 5825953 w 12192000"/>
              <a:gd name="connsiteY148" fmla="*/ 147907 h 4939827"/>
              <a:gd name="connsiteX149" fmla="*/ 5856168 w 12192000"/>
              <a:gd name="connsiteY149" fmla="*/ 158719 h 4939827"/>
              <a:gd name="connsiteX150" fmla="*/ 5862476 w 12192000"/>
              <a:gd name="connsiteY150" fmla="*/ 172447 h 4939827"/>
              <a:gd name="connsiteX151" fmla="*/ 5882195 w 12192000"/>
              <a:gd name="connsiteY151" fmla="*/ 173195 h 4939827"/>
              <a:gd name="connsiteX152" fmla="*/ 5887271 w 12192000"/>
              <a:gd name="connsiteY152" fmla="*/ 176084 h 4939827"/>
              <a:gd name="connsiteX153" fmla="*/ 5921577 w 12192000"/>
              <a:gd name="connsiteY153" fmla="*/ 169858 h 4939827"/>
              <a:gd name="connsiteX154" fmla="*/ 5983240 w 12192000"/>
              <a:gd name="connsiteY154" fmla="*/ 152755 h 4939827"/>
              <a:gd name="connsiteX155" fmla="*/ 6152287 w 12192000"/>
              <a:gd name="connsiteY155" fmla="*/ 116736 h 4939827"/>
              <a:gd name="connsiteX156" fmla="*/ 6415830 w 12192000"/>
              <a:gd name="connsiteY156" fmla="*/ 136006 h 4939827"/>
              <a:gd name="connsiteX157" fmla="*/ 6756965 w 12192000"/>
              <a:gd name="connsiteY157" fmla="*/ 57636 h 4939827"/>
              <a:gd name="connsiteX158" fmla="*/ 6819400 w 12192000"/>
              <a:gd name="connsiteY158" fmla="*/ 30742 h 4939827"/>
              <a:gd name="connsiteX159" fmla="*/ 6986370 w 12192000"/>
              <a:gd name="connsiteY159" fmla="*/ 12659 h 4939827"/>
              <a:gd name="connsiteX160" fmla="*/ 6989536 w 12192000"/>
              <a:gd name="connsiteY160" fmla="*/ 14528 h 4939827"/>
              <a:gd name="connsiteX161" fmla="*/ 7015933 w 12192000"/>
              <a:gd name="connsiteY161" fmla="*/ 9653 h 4939827"/>
              <a:gd name="connsiteX162" fmla="*/ 7020592 w 12192000"/>
              <a:gd name="connsiteY162" fmla="*/ 1651 h 4939827"/>
              <a:gd name="connsiteX163" fmla="*/ 7025905 w 12192000"/>
              <a:gd name="connsiteY16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152287 w 12192000"/>
              <a:gd name="connsiteY154" fmla="*/ 116736 h 4939827"/>
              <a:gd name="connsiteX155" fmla="*/ 6415830 w 12192000"/>
              <a:gd name="connsiteY155" fmla="*/ 136006 h 4939827"/>
              <a:gd name="connsiteX156" fmla="*/ 6756965 w 12192000"/>
              <a:gd name="connsiteY156" fmla="*/ 57636 h 4939827"/>
              <a:gd name="connsiteX157" fmla="*/ 6819400 w 12192000"/>
              <a:gd name="connsiteY157" fmla="*/ 30742 h 4939827"/>
              <a:gd name="connsiteX158" fmla="*/ 6986370 w 12192000"/>
              <a:gd name="connsiteY158" fmla="*/ 12659 h 4939827"/>
              <a:gd name="connsiteX159" fmla="*/ 6989536 w 12192000"/>
              <a:gd name="connsiteY159" fmla="*/ 14528 h 4939827"/>
              <a:gd name="connsiteX160" fmla="*/ 7015933 w 12192000"/>
              <a:gd name="connsiteY160" fmla="*/ 9653 h 4939827"/>
              <a:gd name="connsiteX161" fmla="*/ 7020592 w 12192000"/>
              <a:gd name="connsiteY161" fmla="*/ 1651 h 4939827"/>
              <a:gd name="connsiteX162" fmla="*/ 7025905 w 12192000"/>
              <a:gd name="connsiteY16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256213 w 12192000"/>
              <a:gd name="connsiteY51" fmla="*/ 281576 h 4939827"/>
              <a:gd name="connsiteX52" fmla="*/ 9371484 w 12192000"/>
              <a:gd name="connsiteY52" fmla="*/ 329634 h 4939827"/>
              <a:gd name="connsiteX53" fmla="*/ 9404829 w 12192000"/>
              <a:gd name="connsiteY53" fmla="*/ 339038 h 4939827"/>
              <a:gd name="connsiteX54" fmla="*/ 9427021 w 12192000"/>
              <a:gd name="connsiteY54" fmla="*/ 358784 h 4939827"/>
              <a:gd name="connsiteX55" fmla="*/ 9670844 w 12192000"/>
              <a:gd name="connsiteY55" fmla="*/ 405128 h 4939827"/>
              <a:gd name="connsiteX56" fmla="*/ 9816083 w 12192000"/>
              <a:gd name="connsiteY56" fmla="*/ 416573 h 4939827"/>
              <a:gd name="connsiteX57" fmla="*/ 9936741 w 12192000"/>
              <a:gd name="connsiteY57" fmla="*/ 437044 h 4939827"/>
              <a:gd name="connsiteX58" fmla="*/ 10050093 w 12192000"/>
              <a:gd name="connsiteY58" fmla="*/ 443783 h 4939827"/>
              <a:gd name="connsiteX59" fmla="*/ 10130090 w 12192000"/>
              <a:gd name="connsiteY59" fmla="*/ 459520 h 4939827"/>
              <a:gd name="connsiteX60" fmla="*/ 10173456 w 12192000"/>
              <a:gd name="connsiteY60" fmla="*/ 457749 h 4939827"/>
              <a:gd name="connsiteX61" fmla="*/ 10218232 w 12192000"/>
              <a:gd name="connsiteY61" fmla="*/ 459820 h 4939827"/>
              <a:gd name="connsiteX62" fmla="*/ 10354176 w 12192000"/>
              <a:gd name="connsiteY62" fmla="*/ 471377 h 4939827"/>
              <a:gd name="connsiteX63" fmla="*/ 10430681 w 12192000"/>
              <a:gd name="connsiteY63" fmla="*/ 481226 h 4939827"/>
              <a:gd name="connsiteX64" fmla="*/ 10478169 w 12192000"/>
              <a:gd name="connsiteY64" fmla="*/ 481774 h 4939827"/>
              <a:gd name="connsiteX65" fmla="*/ 10540907 w 12192000"/>
              <a:gd name="connsiteY65" fmla="*/ 485607 h 4939827"/>
              <a:gd name="connsiteX66" fmla="*/ 10614941 w 12192000"/>
              <a:gd name="connsiteY66" fmla="*/ 487592 h 4939827"/>
              <a:gd name="connsiteX67" fmla="*/ 10674098 w 12192000"/>
              <a:gd name="connsiteY67" fmla="*/ 521656 h 4939827"/>
              <a:gd name="connsiteX68" fmla="*/ 10874834 w 12192000"/>
              <a:gd name="connsiteY68" fmla="*/ 574867 h 4939827"/>
              <a:gd name="connsiteX69" fmla="*/ 10944981 w 12192000"/>
              <a:gd name="connsiteY69" fmla="*/ 615042 h 4939827"/>
              <a:gd name="connsiteX70" fmla="*/ 11006376 w 12192000"/>
              <a:gd name="connsiteY70" fmla="*/ 645957 h 4939827"/>
              <a:gd name="connsiteX71" fmla="*/ 11076308 w 12192000"/>
              <a:gd name="connsiteY71" fmla="*/ 675698 h 4939827"/>
              <a:gd name="connsiteX72" fmla="*/ 11148789 w 12192000"/>
              <a:gd name="connsiteY72" fmla="*/ 685041 h 4939827"/>
              <a:gd name="connsiteX73" fmla="*/ 11249129 w 12192000"/>
              <a:gd name="connsiteY73" fmla="*/ 684218 h 4939827"/>
              <a:gd name="connsiteX74" fmla="*/ 11299915 w 12192000"/>
              <a:gd name="connsiteY74" fmla="*/ 692177 h 4939827"/>
              <a:gd name="connsiteX75" fmla="*/ 11386973 w 12192000"/>
              <a:gd name="connsiteY75" fmla="*/ 708209 h 4939827"/>
              <a:gd name="connsiteX76" fmla="*/ 11500105 w 12192000"/>
              <a:gd name="connsiteY76" fmla="*/ 735014 h 4939827"/>
              <a:gd name="connsiteX77" fmla="*/ 11621735 w 12192000"/>
              <a:gd name="connsiteY77" fmla="*/ 789584 h 4939827"/>
              <a:gd name="connsiteX78" fmla="*/ 11691200 w 12192000"/>
              <a:gd name="connsiteY78" fmla="*/ 867902 h 4939827"/>
              <a:gd name="connsiteX79" fmla="*/ 11819427 w 12192000"/>
              <a:gd name="connsiteY79" fmla="*/ 911634 h 4939827"/>
              <a:gd name="connsiteX80" fmla="*/ 11969720 w 12192000"/>
              <a:gd name="connsiteY80" fmla="*/ 964737 h 4939827"/>
              <a:gd name="connsiteX81" fmla="*/ 12055766 w 12192000"/>
              <a:gd name="connsiteY81" fmla="*/ 991268 h 4939827"/>
              <a:gd name="connsiteX82" fmla="*/ 12171539 w 12192000"/>
              <a:gd name="connsiteY82" fmla="*/ 995427 h 4939827"/>
              <a:gd name="connsiteX83" fmla="*/ 12187831 w 12192000"/>
              <a:gd name="connsiteY83" fmla="*/ 996580 h 4939827"/>
              <a:gd name="connsiteX84" fmla="*/ 12192000 w 12192000"/>
              <a:gd name="connsiteY84" fmla="*/ 996726 h 4939827"/>
              <a:gd name="connsiteX85" fmla="*/ 12192000 w 12192000"/>
              <a:gd name="connsiteY85" fmla="*/ 4939827 h 4939827"/>
              <a:gd name="connsiteX86" fmla="*/ 0 w 12192000"/>
              <a:gd name="connsiteY86" fmla="*/ 4939827 h 4939827"/>
              <a:gd name="connsiteX87" fmla="*/ 0 w 12192000"/>
              <a:gd name="connsiteY87" fmla="*/ 512043 h 4939827"/>
              <a:gd name="connsiteX88" fmla="*/ 7381 w 12192000"/>
              <a:gd name="connsiteY88" fmla="*/ 512580 h 4939827"/>
              <a:gd name="connsiteX89" fmla="*/ 100029 w 12192000"/>
              <a:gd name="connsiteY89" fmla="*/ 504758 h 4939827"/>
              <a:gd name="connsiteX90" fmla="*/ 155244 w 12192000"/>
              <a:gd name="connsiteY90" fmla="*/ 525130 h 4939827"/>
              <a:gd name="connsiteX91" fmla="*/ 254366 w 12192000"/>
              <a:gd name="connsiteY91" fmla="*/ 534449 h 4939827"/>
              <a:gd name="connsiteX92" fmla="*/ 447292 w 12192000"/>
              <a:gd name="connsiteY92" fmla="*/ 542725 h 4939827"/>
              <a:gd name="connsiteX93" fmla="*/ 628105 w 12192000"/>
              <a:gd name="connsiteY93" fmla="*/ 547853 h 4939827"/>
              <a:gd name="connsiteX94" fmla="*/ 783146 w 12192000"/>
              <a:gd name="connsiteY94" fmla="*/ 591799 h 4939827"/>
              <a:gd name="connsiteX95" fmla="*/ 1043676 w 12192000"/>
              <a:gd name="connsiteY95" fmla="*/ 591887 h 4939827"/>
              <a:gd name="connsiteX96" fmla="*/ 1281816 w 12192000"/>
              <a:gd name="connsiteY96" fmla="*/ 520946 h 4939827"/>
              <a:gd name="connsiteX97" fmla="*/ 1486347 w 12192000"/>
              <a:gd name="connsiteY97" fmla="*/ 487310 h 4939827"/>
              <a:gd name="connsiteX98" fmla="*/ 1568079 w 12192000"/>
              <a:gd name="connsiteY98" fmla="*/ 462531 h 4939827"/>
              <a:gd name="connsiteX99" fmla="*/ 1622516 w 12192000"/>
              <a:gd name="connsiteY99" fmla="*/ 466058 h 4939827"/>
              <a:gd name="connsiteX100" fmla="*/ 1655457 w 12192000"/>
              <a:gd name="connsiteY100" fmla="*/ 465359 h 4939827"/>
              <a:gd name="connsiteX101" fmla="*/ 1717454 w 12192000"/>
              <a:gd name="connsiteY101" fmla="*/ 417203 h 4939827"/>
              <a:gd name="connsiteX102" fmla="*/ 1913794 w 12192000"/>
              <a:gd name="connsiteY102" fmla="*/ 365255 h 4939827"/>
              <a:gd name="connsiteX103" fmla="*/ 2129762 w 12192000"/>
              <a:gd name="connsiteY103" fmla="*/ 367832 h 4939827"/>
              <a:gd name="connsiteX104" fmla="*/ 2376970 w 12192000"/>
              <a:gd name="connsiteY104" fmla="*/ 350129 h 4939827"/>
              <a:gd name="connsiteX105" fmla="*/ 2480155 w 12192000"/>
              <a:gd name="connsiteY105" fmla="*/ 359227 h 4939827"/>
              <a:gd name="connsiteX106" fmla="*/ 2586782 w 12192000"/>
              <a:gd name="connsiteY106" fmla="*/ 339352 h 4939827"/>
              <a:gd name="connsiteX107" fmla="*/ 2679617 w 12192000"/>
              <a:gd name="connsiteY107" fmla="*/ 305383 h 4939827"/>
              <a:gd name="connsiteX108" fmla="*/ 2788947 w 12192000"/>
              <a:gd name="connsiteY108" fmla="*/ 250375 h 4939827"/>
              <a:gd name="connsiteX109" fmla="*/ 2965530 w 12192000"/>
              <a:gd name="connsiteY109" fmla="*/ 245958 h 4939827"/>
              <a:gd name="connsiteX110" fmla="*/ 3103677 w 12192000"/>
              <a:gd name="connsiteY110" fmla="*/ 209527 h 4939827"/>
              <a:gd name="connsiteX111" fmla="*/ 3126759 w 12192000"/>
              <a:gd name="connsiteY111" fmla="*/ 211226 h 4939827"/>
              <a:gd name="connsiteX112" fmla="*/ 3164020 w 12192000"/>
              <a:gd name="connsiteY112" fmla="*/ 212779 h 4939827"/>
              <a:gd name="connsiteX113" fmla="*/ 3285019 w 12192000"/>
              <a:gd name="connsiteY113" fmla="*/ 220535 h 4939827"/>
              <a:gd name="connsiteX114" fmla="*/ 3365154 w 12192000"/>
              <a:gd name="connsiteY114" fmla="*/ 226416 h 4939827"/>
              <a:gd name="connsiteX115" fmla="*/ 3367507 w 12192000"/>
              <a:gd name="connsiteY115" fmla="*/ 225416 h 4939827"/>
              <a:gd name="connsiteX116" fmla="*/ 3387567 w 12192000"/>
              <a:gd name="connsiteY116" fmla="*/ 227103 h 4939827"/>
              <a:gd name="connsiteX117" fmla="*/ 3498001 w 12192000"/>
              <a:gd name="connsiteY117" fmla="*/ 231941 h 4939827"/>
              <a:gd name="connsiteX118" fmla="*/ 3561557 w 12192000"/>
              <a:gd name="connsiteY118" fmla="*/ 228095 h 4939827"/>
              <a:gd name="connsiteX119" fmla="*/ 3611920 w 12192000"/>
              <a:gd name="connsiteY119" fmla="*/ 218094 h 4939827"/>
              <a:gd name="connsiteX120" fmla="*/ 3620528 w 12192000"/>
              <a:gd name="connsiteY120" fmla="*/ 218788 h 4939827"/>
              <a:gd name="connsiteX121" fmla="*/ 3620766 w 12192000"/>
              <a:gd name="connsiteY121" fmla="*/ 218511 h 4939827"/>
              <a:gd name="connsiteX122" fmla="*/ 3629977 w 12192000"/>
              <a:gd name="connsiteY122" fmla="*/ 218664 h 4939827"/>
              <a:gd name="connsiteX123" fmla="*/ 3636217 w 12192000"/>
              <a:gd name="connsiteY123" fmla="*/ 220048 h 4939827"/>
              <a:gd name="connsiteX124" fmla="*/ 3709484 w 12192000"/>
              <a:gd name="connsiteY124" fmla="*/ 186927 h 4939827"/>
              <a:gd name="connsiteX125" fmla="*/ 3761342 w 12192000"/>
              <a:gd name="connsiteY125" fmla="*/ 177474 h 4939827"/>
              <a:gd name="connsiteX126" fmla="*/ 3799748 w 12192000"/>
              <a:gd name="connsiteY126" fmla="*/ 167154 h 4939827"/>
              <a:gd name="connsiteX127" fmla="*/ 3922756 w 12192000"/>
              <a:gd name="connsiteY127" fmla="*/ 194044 h 4939827"/>
              <a:gd name="connsiteX128" fmla="*/ 4028476 w 12192000"/>
              <a:gd name="connsiteY128" fmla="*/ 223679 h 4939827"/>
              <a:gd name="connsiteX129" fmla="*/ 4191582 w 12192000"/>
              <a:gd name="connsiteY129" fmla="*/ 238952 h 4939827"/>
              <a:gd name="connsiteX130" fmla="*/ 4251024 w 12192000"/>
              <a:gd name="connsiteY130" fmla="*/ 240874 h 4939827"/>
              <a:gd name="connsiteX131" fmla="*/ 4355275 w 12192000"/>
              <a:gd name="connsiteY131" fmla="*/ 260205 h 4939827"/>
              <a:gd name="connsiteX132" fmla="*/ 4423807 w 12192000"/>
              <a:gd name="connsiteY132" fmla="*/ 270366 h 4939827"/>
              <a:gd name="connsiteX133" fmla="*/ 4558432 w 12192000"/>
              <a:gd name="connsiteY133" fmla="*/ 269194 h 4939827"/>
              <a:gd name="connsiteX134" fmla="*/ 4635061 w 12192000"/>
              <a:gd name="connsiteY134" fmla="*/ 280682 h 4939827"/>
              <a:gd name="connsiteX135" fmla="*/ 4807427 w 12192000"/>
              <a:gd name="connsiteY135" fmla="*/ 276835 h 4939827"/>
              <a:gd name="connsiteX136" fmla="*/ 5028933 w 12192000"/>
              <a:gd name="connsiteY136" fmla="*/ 183887 h 4939827"/>
              <a:gd name="connsiteX137" fmla="*/ 5093642 w 12192000"/>
              <a:gd name="connsiteY137" fmla="*/ 177214 h 4939827"/>
              <a:gd name="connsiteX138" fmla="*/ 5102642 w 12192000"/>
              <a:gd name="connsiteY138" fmla="*/ 186816 h 4939827"/>
              <a:gd name="connsiteX139" fmla="*/ 5193590 w 12192000"/>
              <a:gd name="connsiteY139" fmla="*/ 156458 h 4939827"/>
              <a:gd name="connsiteX140" fmla="*/ 5323922 w 12192000"/>
              <a:gd name="connsiteY140" fmla="*/ 146332 h 4939827"/>
              <a:gd name="connsiteX141" fmla="*/ 5421860 w 12192000"/>
              <a:gd name="connsiteY141" fmla="*/ 167298 h 4939827"/>
              <a:gd name="connsiteX142" fmla="*/ 5476948 w 12192000"/>
              <a:gd name="connsiteY142" fmla="*/ 173249 h 4939827"/>
              <a:gd name="connsiteX143" fmla="*/ 5516842 w 12192000"/>
              <a:gd name="connsiteY143" fmla="*/ 184018 h 4939827"/>
              <a:gd name="connsiteX144" fmla="*/ 5619415 w 12192000"/>
              <a:gd name="connsiteY144" fmla="*/ 176781 h 4939827"/>
              <a:gd name="connsiteX145" fmla="*/ 5789867 w 12192000"/>
              <a:gd name="connsiteY145" fmla="*/ 150304 h 4939827"/>
              <a:gd name="connsiteX146" fmla="*/ 5825953 w 12192000"/>
              <a:gd name="connsiteY146" fmla="*/ 147907 h 4939827"/>
              <a:gd name="connsiteX147" fmla="*/ 5856168 w 12192000"/>
              <a:gd name="connsiteY147" fmla="*/ 158719 h 4939827"/>
              <a:gd name="connsiteX148" fmla="*/ 5862476 w 12192000"/>
              <a:gd name="connsiteY148" fmla="*/ 172447 h 4939827"/>
              <a:gd name="connsiteX149" fmla="*/ 5882195 w 12192000"/>
              <a:gd name="connsiteY149" fmla="*/ 173195 h 4939827"/>
              <a:gd name="connsiteX150" fmla="*/ 5952585 w 12192000"/>
              <a:gd name="connsiteY150" fmla="*/ 161012 h 4939827"/>
              <a:gd name="connsiteX151" fmla="*/ 6001964 w 12192000"/>
              <a:gd name="connsiteY151" fmla="*/ 154786 h 4939827"/>
              <a:gd name="connsiteX152" fmla="*/ 6184207 w 12192000"/>
              <a:gd name="connsiteY152" fmla="*/ 132658 h 4939827"/>
              <a:gd name="connsiteX153" fmla="*/ 6415830 w 12192000"/>
              <a:gd name="connsiteY153" fmla="*/ 136006 h 4939827"/>
              <a:gd name="connsiteX154" fmla="*/ 6756965 w 12192000"/>
              <a:gd name="connsiteY154" fmla="*/ 57636 h 4939827"/>
              <a:gd name="connsiteX155" fmla="*/ 6819400 w 12192000"/>
              <a:gd name="connsiteY155" fmla="*/ 30742 h 4939827"/>
              <a:gd name="connsiteX156" fmla="*/ 6986370 w 12192000"/>
              <a:gd name="connsiteY156" fmla="*/ 12659 h 4939827"/>
              <a:gd name="connsiteX157" fmla="*/ 6989536 w 12192000"/>
              <a:gd name="connsiteY157" fmla="*/ 14528 h 4939827"/>
              <a:gd name="connsiteX158" fmla="*/ 7015933 w 12192000"/>
              <a:gd name="connsiteY158" fmla="*/ 9653 h 4939827"/>
              <a:gd name="connsiteX159" fmla="*/ 7020592 w 12192000"/>
              <a:gd name="connsiteY159" fmla="*/ 1651 h 4939827"/>
              <a:gd name="connsiteX160" fmla="*/ 7025905 w 12192000"/>
              <a:gd name="connsiteY16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83638 w 12192000"/>
              <a:gd name="connsiteY50" fmla="*/ 299924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622021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281371 w 12192000"/>
              <a:gd name="connsiteY19" fmla="*/ 256875 h 4939827"/>
              <a:gd name="connsiteX20" fmla="*/ 8381609 w 12192000"/>
              <a:gd name="connsiteY20" fmla="*/ 240618 h 4939827"/>
              <a:gd name="connsiteX21" fmla="*/ 8406759 w 12192000"/>
              <a:gd name="connsiteY21" fmla="*/ 232517 h 4939827"/>
              <a:gd name="connsiteX22" fmla="*/ 8426506 w 12192000"/>
              <a:gd name="connsiteY22" fmla="*/ 241842 h 4939827"/>
              <a:gd name="connsiteX23" fmla="*/ 8427949 w 12192000"/>
              <a:gd name="connsiteY23" fmla="*/ 240981 h 4939827"/>
              <a:gd name="connsiteX24" fmla="*/ 8441468 w 12192000"/>
              <a:gd name="connsiteY24" fmla="*/ 241157 h 4939827"/>
              <a:gd name="connsiteX25" fmla="*/ 8565757 w 12192000"/>
              <a:gd name="connsiteY25" fmla="*/ 255317 h 4939827"/>
              <a:gd name="connsiteX26" fmla="*/ 8573171 w 12192000"/>
              <a:gd name="connsiteY26" fmla="*/ 258426 h 4939827"/>
              <a:gd name="connsiteX27" fmla="*/ 8573548 w 12192000"/>
              <a:gd name="connsiteY27" fmla="*/ 258241 h 4939827"/>
              <a:gd name="connsiteX28" fmla="*/ 8622021 w 12192000"/>
              <a:gd name="connsiteY28" fmla="*/ 261028 h 4939827"/>
              <a:gd name="connsiteX29" fmla="*/ 8672650 w 12192000"/>
              <a:gd name="connsiteY29" fmla="*/ 254821 h 4939827"/>
              <a:gd name="connsiteX30" fmla="*/ 8785543 w 12192000"/>
              <a:gd name="connsiteY30" fmla="*/ 263406 h 4939827"/>
              <a:gd name="connsiteX31" fmla="*/ 8830588 w 12192000"/>
              <a:gd name="connsiteY31" fmla="*/ 265483 h 4939827"/>
              <a:gd name="connsiteX32" fmla="*/ 8905142 w 12192000"/>
              <a:gd name="connsiteY32" fmla="*/ 264958 h 4939827"/>
              <a:gd name="connsiteX33" fmla="*/ 8968582 w 12192000"/>
              <a:gd name="connsiteY33" fmla="*/ 262728 h 4939827"/>
              <a:gd name="connsiteX34" fmla="*/ 8972994 w 12192000"/>
              <a:gd name="connsiteY34" fmla="*/ 263284 h 4939827"/>
              <a:gd name="connsiteX35" fmla="*/ 9004605 w 12192000"/>
              <a:gd name="connsiteY35" fmla="*/ 258041 h 4939827"/>
              <a:gd name="connsiteX36" fmla="*/ 9016165 w 12192000"/>
              <a:gd name="connsiteY36" fmla="*/ 261258 h 4939827"/>
              <a:gd name="connsiteX37" fmla="*/ 9043297 w 12192000"/>
              <a:gd name="connsiteY37" fmla="*/ 281547 h 4939827"/>
              <a:gd name="connsiteX38" fmla="*/ 9048315 w 12192000"/>
              <a:gd name="connsiteY38" fmla="*/ 279264 h 4939827"/>
              <a:gd name="connsiteX39" fmla="*/ 9054706 w 12192000"/>
              <a:gd name="connsiteY39" fmla="*/ 278538 h 4939827"/>
              <a:gd name="connsiteX40" fmla="*/ 9070919 w 12192000"/>
              <a:gd name="connsiteY40" fmla="*/ 281810 h 4939827"/>
              <a:gd name="connsiteX41" fmla="*/ 9076813 w 12192000"/>
              <a:gd name="connsiteY41" fmla="*/ 283909 h 4939827"/>
              <a:gd name="connsiteX42" fmla="*/ 9085871 w 12192000"/>
              <a:gd name="connsiteY42" fmla="*/ 285133 h 4939827"/>
              <a:gd name="connsiteX43" fmla="*/ 9086159 w 12192000"/>
              <a:gd name="connsiteY43" fmla="*/ 284887 h 4939827"/>
              <a:gd name="connsiteX44" fmla="*/ 9134606 w 12192000"/>
              <a:gd name="connsiteY44" fmla="*/ 288168 h 4939827"/>
              <a:gd name="connsiteX45" fmla="*/ 9195590 w 12192000"/>
              <a:gd name="connsiteY45" fmla="*/ 279568 h 4939827"/>
              <a:gd name="connsiteX46" fmla="*/ 9219336 w 12192000"/>
              <a:gd name="connsiteY46" fmla="*/ 278133 h 4939827"/>
              <a:gd name="connsiteX47" fmla="*/ 9232362 w 12192000"/>
              <a:gd name="connsiteY47" fmla="*/ 275894 h 4939827"/>
              <a:gd name="connsiteX48" fmla="*/ 9283638 w 12192000"/>
              <a:gd name="connsiteY48" fmla="*/ 299924 h 4939827"/>
              <a:gd name="connsiteX49" fmla="*/ 9371484 w 12192000"/>
              <a:gd name="connsiteY49" fmla="*/ 329634 h 4939827"/>
              <a:gd name="connsiteX50" fmla="*/ 9404829 w 12192000"/>
              <a:gd name="connsiteY50" fmla="*/ 339038 h 4939827"/>
              <a:gd name="connsiteX51" fmla="*/ 9427021 w 12192000"/>
              <a:gd name="connsiteY51" fmla="*/ 358784 h 4939827"/>
              <a:gd name="connsiteX52" fmla="*/ 9670844 w 12192000"/>
              <a:gd name="connsiteY52" fmla="*/ 405128 h 4939827"/>
              <a:gd name="connsiteX53" fmla="*/ 9816083 w 12192000"/>
              <a:gd name="connsiteY53" fmla="*/ 416573 h 4939827"/>
              <a:gd name="connsiteX54" fmla="*/ 9936741 w 12192000"/>
              <a:gd name="connsiteY54" fmla="*/ 437044 h 4939827"/>
              <a:gd name="connsiteX55" fmla="*/ 10050093 w 12192000"/>
              <a:gd name="connsiteY55" fmla="*/ 443783 h 4939827"/>
              <a:gd name="connsiteX56" fmla="*/ 10130090 w 12192000"/>
              <a:gd name="connsiteY56" fmla="*/ 459520 h 4939827"/>
              <a:gd name="connsiteX57" fmla="*/ 10173456 w 12192000"/>
              <a:gd name="connsiteY57" fmla="*/ 457749 h 4939827"/>
              <a:gd name="connsiteX58" fmla="*/ 10218232 w 12192000"/>
              <a:gd name="connsiteY58" fmla="*/ 459820 h 4939827"/>
              <a:gd name="connsiteX59" fmla="*/ 10354176 w 12192000"/>
              <a:gd name="connsiteY59" fmla="*/ 471377 h 4939827"/>
              <a:gd name="connsiteX60" fmla="*/ 10430681 w 12192000"/>
              <a:gd name="connsiteY60" fmla="*/ 481226 h 4939827"/>
              <a:gd name="connsiteX61" fmla="*/ 10478169 w 12192000"/>
              <a:gd name="connsiteY61" fmla="*/ 481774 h 4939827"/>
              <a:gd name="connsiteX62" fmla="*/ 10540907 w 12192000"/>
              <a:gd name="connsiteY62" fmla="*/ 485607 h 4939827"/>
              <a:gd name="connsiteX63" fmla="*/ 10614941 w 12192000"/>
              <a:gd name="connsiteY63" fmla="*/ 487592 h 4939827"/>
              <a:gd name="connsiteX64" fmla="*/ 10674098 w 12192000"/>
              <a:gd name="connsiteY64" fmla="*/ 521656 h 4939827"/>
              <a:gd name="connsiteX65" fmla="*/ 10874834 w 12192000"/>
              <a:gd name="connsiteY65" fmla="*/ 574867 h 4939827"/>
              <a:gd name="connsiteX66" fmla="*/ 10944981 w 12192000"/>
              <a:gd name="connsiteY66" fmla="*/ 615042 h 4939827"/>
              <a:gd name="connsiteX67" fmla="*/ 11006376 w 12192000"/>
              <a:gd name="connsiteY67" fmla="*/ 645957 h 4939827"/>
              <a:gd name="connsiteX68" fmla="*/ 11076308 w 12192000"/>
              <a:gd name="connsiteY68" fmla="*/ 675698 h 4939827"/>
              <a:gd name="connsiteX69" fmla="*/ 11148789 w 12192000"/>
              <a:gd name="connsiteY69" fmla="*/ 685041 h 4939827"/>
              <a:gd name="connsiteX70" fmla="*/ 11249129 w 12192000"/>
              <a:gd name="connsiteY70" fmla="*/ 684218 h 4939827"/>
              <a:gd name="connsiteX71" fmla="*/ 11299915 w 12192000"/>
              <a:gd name="connsiteY71" fmla="*/ 692177 h 4939827"/>
              <a:gd name="connsiteX72" fmla="*/ 11386973 w 12192000"/>
              <a:gd name="connsiteY72" fmla="*/ 708209 h 4939827"/>
              <a:gd name="connsiteX73" fmla="*/ 11500105 w 12192000"/>
              <a:gd name="connsiteY73" fmla="*/ 735014 h 4939827"/>
              <a:gd name="connsiteX74" fmla="*/ 11621735 w 12192000"/>
              <a:gd name="connsiteY74" fmla="*/ 789584 h 4939827"/>
              <a:gd name="connsiteX75" fmla="*/ 11691200 w 12192000"/>
              <a:gd name="connsiteY75" fmla="*/ 867902 h 4939827"/>
              <a:gd name="connsiteX76" fmla="*/ 11819427 w 12192000"/>
              <a:gd name="connsiteY76" fmla="*/ 911634 h 4939827"/>
              <a:gd name="connsiteX77" fmla="*/ 11969720 w 12192000"/>
              <a:gd name="connsiteY77" fmla="*/ 964737 h 4939827"/>
              <a:gd name="connsiteX78" fmla="*/ 12055766 w 12192000"/>
              <a:gd name="connsiteY78" fmla="*/ 991268 h 4939827"/>
              <a:gd name="connsiteX79" fmla="*/ 12171539 w 12192000"/>
              <a:gd name="connsiteY79" fmla="*/ 995427 h 4939827"/>
              <a:gd name="connsiteX80" fmla="*/ 12187831 w 12192000"/>
              <a:gd name="connsiteY80" fmla="*/ 996580 h 4939827"/>
              <a:gd name="connsiteX81" fmla="*/ 12192000 w 12192000"/>
              <a:gd name="connsiteY81" fmla="*/ 996726 h 4939827"/>
              <a:gd name="connsiteX82" fmla="*/ 12192000 w 12192000"/>
              <a:gd name="connsiteY82" fmla="*/ 4939827 h 4939827"/>
              <a:gd name="connsiteX83" fmla="*/ 0 w 12192000"/>
              <a:gd name="connsiteY83" fmla="*/ 4939827 h 4939827"/>
              <a:gd name="connsiteX84" fmla="*/ 0 w 12192000"/>
              <a:gd name="connsiteY84" fmla="*/ 512043 h 4939827"/>
              <a:gd name="connsiteX85" fmla="*/ 7381 w 12192000"/>
              <a:gd name="connsiteY85" fmla="*/ 512580 h 4939827"/>
              <a:gd name="connsiteX86" fmla="*/ 100029 w 12192000"/>
              <a:gd name="connsiteY86" fmla="*/ 504758 h 4939827"/>
              <a:gd name="connsiteX87" fmla="*/ 155244 w 12192000"/>
              <a:gd name="connsiteY87" fmla="*/ 525130 h 4939827"/>
              <a:gd name="connsiteX88" fmla="*/ 254366 w 12192000"/>
              <a:gd name="connsiteY88" fmla="*/ 534449 h 4939827"/>
              <a:gd name="connsiteX89" fmla="*/ 447292 w 12192000"/>
              <a:gd name="connsiteY89" fmla="*/ 542725 h 4939827"/>
              <a:gd name="connsiteX90" fmla="*/ 628105 w 12192000"/>
              <a:gd name="connsiteY90" fmla="*/ 547853 h 4939827"/>
              <a:gd name="connsiteX91" fmla="*/ 783146 w 12192000"/>
              <a:gd name="connsiteY91" fmla="*/ 591799 h 4939827"/>
              <a:gd name="connsiteX92" fmla="*/ 1043676 w 12192000"/>
              <a:gd name="connsiteY92" fmla="*/ 591887 h 4939827"/>
              <a:gd name="connsiteX93" fmla="*/ 1281816 w 12192000"/>
              <a:gd name="connsiteY93" fmla="*/ 520946 h 4939827"/>
              <a:gd name="connsiteX94" fmla="*/ 1486347 w 12192000"/>
              <a:gd name="connsiteY94" fmla="*/ 487310 h 4939827"/>
              <a:gd name="connsiteX95" fmla="*/ 1568079 w 12192000"/>
              <a:gd name="connsiteY95" fmla="*/ 462531 h 4939827"/>
              <a:gd name="connsiteX96" fmla="*/ 1622516 w 12192000"/>
              <a:gd name="connsiteY96" fmla="*/ 466058 h 4939827"/>
              <a:gd name="connsiteX97" fmla="*/ 1655457 w 12192000"/>
              <a:gd name="connsiteY97" fmla="*/ 465359 h 4939827"/>
              <a:gd name="connsiteX98" fmla="*/ 1717454 w 12192000"/>
              <a:gd name="connsiteY98" fmla="*/ 417203 h 4939827"/>
              <a:gd name="connsiteX99" fmla="*/ 1913794 w 12192000"/>
              <a:gd name="connsiteY99" fmla="*/ 365255 h 4939827"/>
              <a:gd name="connsiteX100" fmla="*/ 2129762 w 12192000"/>
              <a:gd name="connsiteY100" fmla="*/ 367832 h 4939827"/>
              <a:gd name="connsiteX101" fmla="*/ 2376970 w 12192000"/>
              <a:gd name="connsiteY101" fmla="*/ 350129 h 4939827"/>
              <a:gd name="connsiteX102" fmla="*/ 2480155 w 12192000"/>
              <a:gd name="connsiteY102" fmla="*/ 359227 h 4939827"/>
              <a:gd name="connsiteX103" fmla="*/ 2586782 w 12192000"/>
              <a:gd name="connsiteY103" fmla="*/ 339352 h 4939827"/>
              <a:gd name="connsiteX104" fmla="*/ 2679617 w 12192000"/>
              <a:gd name="connsiteY104" fmla="*/ 305383 h 4939827"/>
              <a:gd name="connsiteX105" fmla="*/ 2788947 w 12192000"/>
              <a:gd name="connsiteY105" fmla="*/ 250375 h 4939827"/>
              <a:gd name="connsiteX106" fmla="*/ 2965530 w 12192000"/>
              <a:gd name="connsiteY106" fmla="*/ 245958 h 4939827"/>
              <a:gd name="connsiteX107" fmla="*/ 3103677 w 12192000"/>
              <a:gd name="connsiteY107" fmla="*/ 209527 h 4939827"/>
              <a:gd name="connsiteX108" fmla="*/ 3126759 w 12192000"/>
              <a:gd name="connsiteY108" fmla="*/ 211226 h 4939827"/>
              <a:gd name="connsiteX109" fmla="*/ 3164020 w 12192000"/>
              <a:gd name="connsiteY109" fmla="*/ 212779 h 4939827"/>
              <a:gd name="connsiteX110" fmla="*/ 3285019 w 12192000"/>
              <a:gd name="connsiteY110" fmla="*/ 220535 h 4939827"/>
              <a:gd name="connsiteX111" fmla="*/ 3365154 w 12192000"/>
              <a:gd name="connsiteY111" fmla="*/ 226416 h 4939827"/>
              <a:gd name="connsiteX112" fmla="*/ 3367507 w 12192000"/>
              <a:gd name="connsiteY112" fmla="*/ 225416 h 4939827"/>
              <a:gd name="connsiteX113" fmla="*/ 3387567 w 12192000"/>
              <a:gd name="connsiteY113" fmla="*/ 227103 h 4939827"/>
              <a:gd name="connsiteX114" fmla="*/ 3498001 w 12192000"/>
              <a:gd name="connsiteY114" fmla="*/ 231941 h 4939827"/>
              <a:gd name="connsiteX115" fmla="*/ 3561557 w 12192000"/>
              <a:gd name="connsiteY115" fmla="*/ 228095 h 4939827"/>
              <a:gd name="connsiteX116" fmla="*/ 3611920 w 12192000"/>
              <a:gd name="connsiteY116" fmla="*/ 218094 h 4939827"/>
              <a:gd name="connsiteX117" fmla="*/ 3620528 w 12192000"/>
              <a:gd name="connsiteY117" fmla="*/ 218788 h 4939827"/>
              <a:gd name="connsiteX118" fmla="*/ 3620766 w 12192000"/>
              <a:gd name="connsiteY118" fmla="*/ 218511 h 4939827"/>
              <a:gd name="connsiteX119" fmla="*/ 3629977 w 12192000"/>
              <a:gd name="connsiteY119" fmla="*/ 218664 h 4939827"/>
              <a:gd name="connsiteX120" fmla="*/ 3636217 w 12192000"/>
              <a:gd name="connsiteY120" fmla="*/ 220048 h 4939827"/>
              <a:gd name="connsiteX121" fmla="*/ 3709484 w 12192000"/>
              <a:gd name="connsiteY121" fmla="*/ 186927 h 4939827"/>
              <a:gd name="connsiteX122" fmla="*/ 3761342 w 12192000"/>
              <a:gd name="connsiteY122" fmla="*/ 177474 h 4939827"/>
              <a:gd name="connsiteX123" fmla="*/ 3799748 w 12192000"/>
              <a:gd name="connsiteY123" fmla="*/ 167154 h 4939827"/>
              <a:gd name="connsiteX124" fmla="*/ 3922756 w 12192000"/>
              <a:gd name="connsiteY124" fmla="*/ 194044 h 4939827"/>
              <a:gd name="connsiteX125" fmla="*/ 4028476 w 12192000"/>
              <a:gd name="connsiteY125" fmla="*/ 223679 h 4939827"/>
              <a:gd name="connsiteX126" fmla="*/ 4191582 w 12192000"/>
              <a:gd name="connsiteY126" fmla="*/ 238952 h 4939827"/>
              <a:gd name="connsiteX127" fmla="*/ 4251024 w 12192000"/>
              <a:gd name="connsiteY127" fmla="*/ 240874 h 4939827"/>
              <a:gd name="connsiteX128" fmla="*/ 4355275 w 12192000"/>
              <a:gd name="connsiteY128" fmla="*/ 260205 h 4939827"/>
              <a:gd name="connsiteX129" fmla="*/ 4423807 w 12192000"/>
              <a:gd name="connsiteY129" fmla="*/ 270366 h 4939827"/>
              <a:gd name="connsiteX130" fmla="*/ 4558432 w 12192000"/>
              <a:gd name="connsiteY130" fmla="*/ 269194 h 4939827"/>
              <a:gd name="connsiteX131" fmla="*/ 4635061 w 12192000"/>
              <a:gd name="connsiteY131" fmla="*/ 280682 h 4939827"/>
              <a:gd name="connsiteX132" fmla="*/ 4807427 w 12192000"/>
              <a:gd name="connsiteY132" fmla="*/ 276835 h 4939827"/>
              <a:gd name="connsiteX133" fmla="*/ 5028933 w 12192000"/>
              <a:gd name="connsiteY133" fmla="*/ 183887 h 4939827"/>
              <a:gd name="connsiteX134" fmla="*/ 5093642 w 12192000"/>
              <a:gd name="connsiteY134" fmla="*/ 177214 h 4939827"/>
              <a:gd name="connsiteX135" fmla="*/ 5102642 w 12192000"/>
              <a:gd name="connsiteY135" fmla="*/ 186816 h 4939827"/>
              <a:gd name="connsiteX136" fmla="*/ 5193590 w 12192000"/>
              <a:gd name="connsiteY136" fmla="*/ 156458 h 4939827"/>
              <a:gd name="connsiteX137" fmla="*/ 5323922 w 12192000"/>
              <a:gd name="connsiteY137" fmla="*/ 146332 h 4939827"/>
              <a:gd name="connsiteX138" fmla="*/ 5421860 w 12192000"/>
              <a:gd name="connsiteY138" fmla="*/ 167298 h 4939827"/>
              <a:gd name="connsiteX139" fmla="*/ 5476948 w 12192000"/>
              <a:gd name="connsiteY139" fmla="*/ 173249 h 4939827"/>
              <a:gd name="connsiteX140" fmla="*/ 5516842 w 12192000"/>
              <a:gd name="connsiteY140" fmla="*/ 184018 h 4939827"/>
              <a:gd name="connsiteX141" fmla="*/ 5619415 w 12192000"/>
              <a:gd name="connsiteY141" fmla="*/ 176781 h 4939827"/>
              <a:gd name="connsiteX142" fmla="*/ 5789867 w 12192000"/>
              <a:gd name="connsiteY142" fmla="*/ 150304 h 4939827"/>
              <a:gd name="connsiteX143" fmla="*/ 5825953 w 12192000"/>
              <a:gd name="connsiteY143" fmla="*/ 147907 h 4939827"/>
              <a:gd name="connsiteX144" fmla="*/ 5856168 w 12192000"/>
              <a:gd name="connsiteY144" fmla="*/ 158719 h 4939827"/>
              <a:gd name="connsiteX145" fmla="*/ 5862476 w 12192000"/>
              <a:gd name="connsiteY145" fmla="*/ 172447 h 4939827"/>
              <a:gd name="connsiteX146" fmla="*/ 5882195 w 12192000"/>
              <a:gd name="connsiteY146" fmla="*/ 173195 h 4939827"/>
              <a:gd name="connsiteX147" fmla="*/ 5952585 w 12192000"/>
              <a:gd name="connsiteY147" fmla="*/ 161012 h 4939827"/>
              <a:gd name="connsiteX148" fmla="*/ 6001964 w 12192000"/>
              <a:gd name="connsiteY148" fmla="*/ 154786 h 4939827"/>
              <a:gd name="connsiteX149" fmla="*/ 6184207 w 12192000"/>
              <a:gd name="connsiteY149" fmla="*/ 132658 h 4939827"/>
              <a:gd name="connsiteX150" fmla="*/ 6415830 w 12192000"/>
              <a:gd name="connsiteY150" fmla="*/ 136006 h 4939827"/>
              <a:gd name="connsiteX151" fmla="*/ 6756965 w 12192000"/>
              <a:gd name="connsiteY151" fmla="*/ 57636 h 4939827"/>
              <a:gd name="connsiteX152" fmla="*/ 6819400 w 12192000"/>
              <a:gd name="connsiteY152" fmla="*/ 30742 h 4939827"/>
              <a:gd name="connsiteX153" fmla="*/ 6986370 w 12192000"/>
              <a:gd name="connsiteY153" fmla="*/ 12659 h 4939827"/>
              <a:gd name="connsiteX154" fmla="*/ 6989536 w 12192000"/>
              <a:gd name="connsiteY154" fmla="*/ 14528 h 4939827"/>
              <a:gd name="connsiteX155" fmla="*/ 7015933 w 12192000"/>
              <a:gd name="connsiteY155" fmla="*/ 9653 h 4939827"/>
              <a:gd name="connsiteX156" fmla="*/ 7020592 w 12192000"/>
              <a:gd name="connsiteY156" fmla="*/ 1651 h 4939827"/>
              <a:gd name="connsiteX157" fmla="*/ 7025905 w 12192000"/>
              <a:gd name="connsiteY15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58681 w 12192000"/>
              <a:gd name="connsiteY16" fmla="*/ 219431 h 4939827"/>
              <a:gd name="connsiteX17" fmla="*/ 8126175 w 12192000"/>
              <a:gd name="connsiteY17" fmla="*/ 240005 h 4939827"/>
              <a:gd name="connsiteX18" fmla="*/ 8281371 w 12192000"/>
              <a:gd name="connsiteY18" fmla="*/ 256875 h 4939827"/>
              <a:gd name="connsiteX19" fmla="*/ 8381609 w 12192000"/>
              <a:gd name="connsiteY19" fmla="*/ 240618 h 4939827"/>
              <a:gd name="connsiteX20" fmla="*/ 8406759 w 12192000"/>
              <a:gd name="connsiteY20" fmla="*/ 232517 h 4939827"/>
              <a:gd name="connsiteX21" fmla="*/ 8426506 w 12192000"/>
              <a:gd name="connsiteY21" fmla="*/ 241842 h 4939827"/>
              <a:gd name="connsiteX22" fmla="*/ 8427949 w 12192000"/>
              <a:gd name="connsiteY22" fmla="*/ 240981 h 4939827"/>
              <a:gd name="connsiteX23" fmla="*/ 8441468 w 12192000"/>
              <a:gd name="connsiteY23" fmla="*/ 241157 h 4939827"/>
              <a:gd name="connsiteX24" fmla="*/ 8565757 w 12192000"/>
              <a:gd name="connsiteY24" fmla="*/ 255317 h 4939827"/>
              <a:gd name="connsiteX25" fmla="*/ 8573171 w 12192000"/>
              <a:gd name="connsiteY25" fmla="*/ 258426 h 4939827"/>
              <a:gd name="connsiteX26" fmla="*/ 8573548 w 12192000"/>
              <a:gd name="connsiteY26" fmla="*/ 258241 h 4939827"/>
              <a:gd name="connsiteX27" fmla="*/ 8622021 w 12192000"/>
              <a:gd name="connsiteY27" fmla="*/ 261028 h 4939827"/>
              <a:gd name="connsiteX28" fmla="*/ 8672650 w 12192000"/>
              <a:gd name="connsiteY28" fmla="*/ 254821 h 4939827"/>
              <a:gd name="connsiteX29" fmla="*/ 8785543 w 12192000"/>
              <a:gd name="connsiteY29" fmla="*/ 263406 h 4939827"/>
              <a:gd name="connsiteX30" fmla="*/ 8830588 w 12192000"/>
              <a:gd name="connsiteY30" fmla="*/ 265483 h 4939827"/>
              <a:gd name="connsiteX31" fmla="*/ 8905142 w 12192000"/>
              <a:gd name="connsiteY31" fmla="*/ 264958 h 4939827"/>
              <a:gd name="connsiteX32" fmla="*/ 8968582 w 12192000"/>
              <a:gd name="connsiteY32" fmla="*/ 262728 h 4939827"/>
              <a:gd name="connsiteX33" fmla="*/ 8972994 w 12192000"/>
              <a:gd name="connsiteY33" fmla="*/ 263284 h 4939827"/>
              <a:gd name="connsiteX34" fmla="*/ 9004605 w 12192000"/>
              <a:gd name="connsiteY34" fmla="*/ 258041 h 4939827"/>
              <a:gd name="connsiteX35" fmla="*/ 9016165 w 12192000"/>
              <a:gd name="connsiteY35" fmla="*/ 261258 h 4939827"/>
              <a:gd name="connsiteX36" fmla="*/ 9043297 w 12192000"/>
              <a:gd name="connsiteY36" fmla="*/ 281547 h 4939827"/>
              <a:gd name="connsiteX37" fmla="*/ 9048315 w 12192000"/>
              <a:gd name="connsiteY37" fmla="*/ 279264 h 4939827"/>
              <a:gd name="connsiteX38" fmla="*/ 9054706 w 12192000"/>
              <a:gd name="connsiteY38" fmla="*/ 278538 h 4939827"/>
              <a:gd name="connsiteX39" fmla="*/ 9070919 w 12192000"/>
              <a:gd name="connsiteY39" fmla="*/ 281810 h 4939827"/>
              <a:gd name="connsiteX40" fmla="*/ 9076813 w 12192000"/>
              <a:gd name="connsiteY40" fmla="*/ 283909 h 4939827"/>
              <a:gd name="connsiteX41" fmla="*/ 9085871 w 12192000"/>
              <a:gd name="connsiteY41" fmla="*/ 285133 h 4939827"/>
              <a:gd name="connsiteX42" fmla="*/ 9086159 w 12192000"/>
              <a:gd name="connsiteY42" fmla="*/ 284887 h 4939827"/>
              <a:gd name="connsiteX43" fmla="*/ 9134606 w 12192000"/>
              <a:gd name="connsiteY43" fmla="*/ 288168 h 4939827"/>
              <a:gd name="connsiteX44" fmla="*/ 9195590 w 12192000"/>
              <a:gd name="connsiteY44" fmla="*/ 279568 h 4939827"/>
              <a:gd name="connsiteX45" fmla="*/ 9219336 w 12192000"/>
              <a:gd name="connsiteY45" fmla="*/ 278133 h 4939827"/>
              <a:gd name="connsiteX46" fmla="*/ 9232362 w 12192000"/>
              <a:gd name="connsiteY46" fmla="*/ 275894 h 4939827"/>
              <a:gd name="connsiteX47" fmla="*/ 9283638 w 12192000"/>
              <a:gd name="connsiteY47" fmla="*/ 299924 h 4939827"/>
              <a:gd name="connsiteX48" fmla="*/ 9371484 w 12192000"/>
              <a:gd name="connsiteY48" fmla="*/ 329634 h 4939827"/>
              <a:gd name="connsiteX49" fmla="*/ 9404829 w 12192000"/>
              <a:gd name="connsiteY49" fmla="*/ 339038 h 4939827"/>
              <a:gd name="connsiteX50" fmla="*/ 9427021 w 12192000"/>
              <a:gd name="connsiteY50" fmla="*/ 358784 h 4939827"/>
              <a:gd name="connsiteX51" fmla="*/ 9670844 w 12192000"/>
              <a:gd name="connsiteY51" fmla="*/ 405128 h 4939827"/>
              <a:gd name="connsiteX52" fmla="*/ 9816083 w 12192000"/>
              <a:gd name="connsiteY52" fmla="*/ 416573 h 4939827"/>
              <a:gd name="connsiteX53" fmla="*/ 9936741 w 12192000"/>
              <a:gd name="connsiteY53" fmla="*/ 437044 h 4939827"/>
              <a:gd name="connsiteX54" fmla="*/ 10050093 w 12192000"/>
              <a:gd name="connsiteY54" fmla="*/ 443783 h 4939827"/>
              <a:gd name="connsiteX55" fmla="*/ 10130090 w 12192000"/>
              <a:gd name="connsiteY55" fmla="*/ 459520 h 4939827"/>
              <a:gd name="connsiteX56" fmla="*/ 10173456 w 12192000"/>
              <a:gd name="connsiteY56" fmla="*/ 457749 h 4939827"/>
              <a:gd name="connsiteX57" fmla="*/ 10218232 w 12192000"/>
              <a:gd name="connsiteY57" fmla="*/ 459820 h 4939827"/>
              <a:gd name="connsiteX58" fmla="*/ 10354176 w 12192000"/>
              <a:gd name="connsiteY58" fmla="*/ 471377 h 4939827"/>
              <a:gd name="connsiteX59" fmla="*/ 10430681 w 12192000"/>
              <a:gd name="connsiteY59" fmla="*/ 481226 h 4939827"/>
              <a:gd name="connsiteX60" fmla="*/ 10478169 w 12192000"/>
              <a:gd name="connsiteY60" fmla="*/ 481774 h 4939827"/>
              <a:gd name="connsiteX61" fmla="*/ 10540907 w 12192000"/>
              <a:gd name="connsiteY61" fmla="*/ 485607 h 4939827"/>
              <a:gd name="connsiteX62" fmla="*/ 10614941 w 12192000"/>
              <a:gd name="connsiteY62" fmla="*/ 487592 h 4939827"/>
              <a:gd name="connsiteX63" fmla="*/ 10674098 w 12192000"/>
              <a:gd name="connsiteY63" fmla="*/ 521656 h 4939827"/>
              <a:gd name="connsiteX64" fmla="*/ 10874834 w 12192000"/>
              <a:gd name="connsiteY64" fmla="*/ 574867 h 4939827"/>
              <a:gd name="connsiteX65" fmla="*/ 10944981 w 12192000"/>
              <a:gd name="connsiteY65" fmla="*/ 615042 h 4939827"/>
              <a:gd name="connsiteX66" fmla="*/ 11006376 w 12192000"/>
              <a:gd name="connsiteY66" fmla="*/ 645957 h 4939827"/>
              <a:gd name="connsiteX67" fmla="*/ 11076308 w 12192000"/>
              <a:gd name="connsiteY67" fmla="*/ 675698 h 4939827"/>
              <a:gd name="connsiteX68" fmla="*/ 11148789 w 12192000"/>
              <a:gd name="connsiteY68" fmla="*/ 685041 h 4939827"/>
              <a:gd name="connsiteX69" fmla="*/ 11249129 w 12192000"/>
              <a:gd name="connsiteY69" fmla="*/ 684218 h 4939827"/>
              <a:gd name="connsiteX70" fmla="*/ 11299915 w 12192000"/>
              <a:gd name="connsiteY70" fmla="*/ 692177 h 4939827"/>
              <a:gd name="connsiteX71" fmla="*/ 11386973 w 12192000"/>
              <a:gd name="connsiteY71" fmla="*/ 708209 h 4939827"/>
              <a:gd name="connsiteX72" fmla="*/ 11500105 w 12192000"/>
              <a:gd name="connsiteY72" fmla="*/ 735014 h 4939827"/>
              <a:gd name="connsiteX73" fmla="*/ 11621735 w 12192000"/>
              <a:gd name="connsiteY73" fmla="*/ 789584 h 4939827"/>
              <a:gd name="connsiteX74" fmla="*/ 11691200 w 12192000"/>
              <a:gd name="connsiteY74" fmla="*/ 867902 h 4939827"/>
              <a:gd name="connsiteX75" fmla="*/ 11819427 w 12192000"/>
              <a:gd name="connsiteY75" fmla="*/ 911634 h 4939827"/>
              <a:gd name="connsiteX76" fmla="*/ 11969720 w 12192000"/>
              <a:gd name="connsiteY76" fmla="*/ 964737 h 4939827"/>
              <a:gd name="connsiteX77" fmla="*/ 12055766 w 12192000"/>
              <a:gd name="connsiteY77" fmla="*/ 991268 h 4939827"/>
              <a:gd name="connsiteX78" fmla="*/ 12171539 w 12192000"/>
              <a:gd name="connsiteY78" fmla="*/ 995427 h 4939827"/>
              <a:gd name="connsiteX79" fmla="*/ 12187831 w 12192000"/>
              <a:gd name="connsiteY79" fmla="*/ 996580 h 4939827"/>
              <a:gd name="connsiteX80" fmla="*/ 12192000 w 12192000"/>
              <a:gd name="connsiteY80" fmla="*/ 996726 h 4939827"/>
              <a:gd name="connsiteX81" fmla="*/ 12192000 w 12192000"/>
              <a:gd name="connsiteY81" fmla="*/ 4939827 h 4939827"/>
              <a:gd name="connsiteX82" fmla="*/ 0 w 12192000"/>
              <a:gd name="connsiteY82" fmla="*/ 4939827 h 4939827"/>
              <a:gd name="connsiteX83" fmla="*/ 0 w 12192000"/>
              <a:gd name="connsiteY83" fmla="*/ 512043 h 4939827"/>
              <a:gd name="connsiteX84" fmla="*/ 7381 w 12192000"/>
              <a:gd name="connsiteY84" fmla="*/ 512580 h 4939827"/>
              <a:gd name="connsiteX85" fmla="*/ 100029 w 12192000"/>
              <a:gd name="connsiteY85" fmla="*/ 504758 h 4939827"/>
              <a:gd name="connsiteX86" fmla="*/ 155244 w 12192000"/>
              <a:gd name="connsiteY86" fmla="*/ 525130 h 4939827"/>
              <a:gd name="connsiteX87" fmla="*/ 254366 w 12192000"/>
              <a:gd name="connsiteY87" fmla="*/ 534449 h 4939827"/>
              <a:gd name="connsiteX88" fmla="*/ 447292 w 12192000"/>
              <a:gd name="connsiteY88" fmla="*/ 542725 h 4939827"/>
              <a:gd name="connsiteX89" fmla="*/ 628105 w 12192000"/>
              <a:gd name="connsiteY89" fmla="*/ 547853 h 4939827"/>
              <a:gd name="connsiteX90" fmla="*/ 783146 w 12192000"/>
              <a:gd name="connsiteY90" fmla="*/ 591799 h 4939827"/>
              <a:gd name="connsiteX91" fmla="*/ 1043676 w 12192000"/>
              <a:gd name="connsiteY91" fmla="*/ 591887 h 4939827"/>
              <a:gd name="connsiteX92" fmla="*/ 1281816 w 12192000"/>
              <a:gd name="connsiteY92" fmla="*/ 520946 h 4939827"/>
              <a:gd name="connsiteX93" fmla="*/ 1486347 w 12192000"/>
              <a:gd name="connsiteY93" fmla="*/ 487310 h 4939827"/>
              <a:gd name="connsiteX94" fmla="*/ 1568079 w 12192000"/>
              <a:gd name="connsiteY94" fmla="*/ 462531 h 4939827"/>
              <a:gd name="connsiteX95" fmla="*/ 1622516 w 12192000"/>
              <a:gd name="connsiteY95" fmla="*/ 466058 h 4939827"/>
              <a:gd name="connsiteX96" fmla="*/ 1655457 w 12192000"/>
              <a:gd name="connsiteY96" fmla="*/ 465359 h 4939827"/>
              <a:gd name="connsiteX97" fmla="*/ 1717454 w 12192000"/>
              <a:gd name="connsiteY97" fmla="*/ 417203 h 4939827"/>
              <a:gd name="connsiteX98" fmla="*/ 1913794 w 12192000"/>
              <a:gd name="connsiteY98" fmla="*/ 365255 h 4939827"/>
              <a:gd name="connsiteX99" fmla="*/ 2129762 w 12192000"/>
              <a:gd name="connsiteY99" fmla="*/ 367832 h 4939827"/>
              <a:gd name="connsiteX100" fmla="*/ 2376970 w 12192000"/>
              <a:gd name="connsiteY100" fmla="*/ 350129 h 4939827"/>
              <a:gd name="connsiteX101" fmla="*/ 2480155 w 12192000"/>
              <a:gd name="connsiteY101" fmla="*/ 359227 h 4939827"/>
              <a:gd name="connsiteX102" fmla="*/ 2586782 w 12192000"/>
              <a:gd name="connsiteY102" fmla="*/ 339352 h 4939827"/>
              <a:gd name="connsiteX103" fmla="*/ 2679617 w 12192000"/>
              <a:gd name="connsiteY103" fmla="*/ 305383 h 4939827"/>
              <a:gd name="connsiteX104" fmla="*/ 2788947 w 12192000"/>
              <a:gd name="connsiteY104" fmla="*/ 250375 h 4939827"/>
              <a:gd name="connsiteX105" fmla="*/ 2965530 w 12192000"/>
              <a:gd name="connsiteY105" fmla="*/ 245958 h 4939827"/>
              <a:gd name="connsiteX106" fmla="*/ 3103677 w 12192000"/>
              <a:gd name="connsiteY106" fmla="*/ 209527 h 4939827"/>
              <a:gd name="connsiteX107" fmla="*/ 3126759 w 12192000"/>
              <a:gd name="connsiteY107" fmla="*/ 211226 h 4939827"/>
              <a:gd name="connsiteX108" fmla="*/ 3164020 w 12192000"/>
              <a:gd name="connsiteY108" fmla="*/ 212779 h 4939827"/>
              <a:gd name="connsiteX109" fmla="*/ 3285019 w 12192000"/>
              <a:gd name="connsiteY109" fmla="*/ 220535 h 4939827"/>
              <a:gd name="connsiteX110" fmla="*/ 3365154 w 12192000"/>
              <a:gd name="connsiteY110" fmla="*/ 226416 h 4939827"/>
              <a:gd name="connsiteX111" fmla="*/ 3367507 w 12192000"/>
              <a:gd name="connsiteY111" fmla="*/ 225416 h 4939827"/>
              <a:gd name="connsiteX112" fmla="*/ 3387567 w 12192000"/>
              <a:gd name="connsiteY112" fmla="*/ 227103 h 4939827"/>
              <a:gd name="connsiteX113" fmla="*/ 3498001 w 12192000"/>
              <a:gd name="connsiteY113" fmla="*/ 231941 h 4939827"/>
              <a:gd name="connsiteX114" fmla="*/ 3561557 w 12192000"/>
              <a:gd name="connsiteY114" fmla="*/ 228095 h 4939827"/>
              <a:gd name="connsiteX115" fmla="*/ 3611920 w 12192000"/>
              <a:gd name="connsiteY115" fmla="*/ 218094 h 4939827"/>
              <a:gd name="connsiteX116" fmla="*/ 3620528 w 12192000"/>
              <a:gd name="connsiteY116" fmla="*/ 218788 h 4939827"/>
              <a:gd name="connsiteX117" fmla="*/ 3620766 w 12192000"/>
              <a:gd name="connsiteY117" fmla="*/ 218511 h 4939827"/>
              <a:gd name="connsiteX118" fmla="*/ 3629977 w 12192000"/>
              <a:gd name="connsiteY118" fmla="*/ 218664 h 4939827"/>
              <a:gd name="connsiteX119" fmla="*/ 3636217 w 12192000"/>
              <a:gd name="connsiteY119" fmla="*/ 220048 h 4939827"/>
              <a:gd name="connsiteX120" fmla="*/ 3709484 w 12192000"/>
              <a:gd name="connsiteY120" fmla="*/ 186927 h 4939827"/>
              <a:gd name="connsiteX121" fmla="*/ 3761342 w 12192000"/>
              <a:gd name="connsiteY121" fmla="*/ 177474 h 4939827"/>
              <a:gd name="connsiteX122" fmla="*/ 3799748 w 12192000"/>
              <a:gd name="connsiteY122" fmla="*/ 167154 h 4939827"/>
              <a:gd name="connsiteX123" fmla="*/ 3922756 w 12192000"/>
              <a:gd name="connsiteY123" fmla="*/ 194044 h 4939827"/>
              <a:gd name="connsiteX124" fmla="*/ 4028476 w 12192000"/>
              <a:gd name="connsiteY124" fmla="*/ 223679 h 4939827"/>
              <a:gd name="connsiteX125" fmla="*/ 4191582 w 12192000"/>
              <a:gd name="connsiteY125" fmla="*/ 238952 h 4939827"/>
              <a:gd name="connsiteX126" fmla="*/ 4251024 w 12192000"/>
              <a:gd name="connsiteY126" fmla="*/ 240874 h 4939827"/>
              <a:gd name="connsiteX127" fmla="*/ 4355275 w 12192000"/>
              <a:gd name="connsiteY127" fmla="*/ 260205 h 4939827"/>
              <a:gd name="connsiteX128" fmla="*/ 4423807 w 12192000"/>
              <a:gd name="connsiteY128" fmla="*/ 270366 h 4939827"/>
              <a:gd name="connsiteX129" fmla="*/ 4558432 w 12192000"/>
              <a:gd name="connsiteY129" fmla="*/ 269194 h 4939827"/>
              <a:gd name="connsiteX130" fmla="*/ 4635061 w 12192000"/>
              <a:gd name="connsiteY130" fmla="*/ 280682 h 4939827"/>
              <a:gd name="connsiteX131" fmla="*/ 4807427 w 12192000"/>
              <a:gd name="connsiteY131" fmla="*/ 276835 h 4939827"/>
              <a:gd name="connsiteX132" fmla="*/ 5028933 w 12192000"/>
              <a:gd name="connsiteY132" fmla="*/ 183887 h 4939827"/>
              <a:gd name="connsiteX133" fmla="*/ 5093642 w 12192000"/>
              <a:gd name="connsiteY133" fmla="*/ 177214 h 4939827"/>
              <a:gd name="connsiteX134" fmla="*/ 5102642 w 12192000"/>
              <a:gd name="connsiteY134" fmla="*/ 186816 h 4939827"/>
              <a:gd name="connsiteX135" fmla="*/ 5193590 w 12192000"/>
              <a:gd name="connsiteY135" fmla="*/ 156458 h 4939827"/>
              <a:gd name="connsiteX136" fmla="*/ 5323922 w 12192000"/>
              <a:gd name="connsiteY136" fmla="*/ 146332 h 4939827"/>
              <a:gd name="connsiteX137" fmla="*/ 5421860 w 12192000"/>
              <a:gd name="connsiteY137" fmla="*/ 167298 h 4939827"/>
              <a:gd name="connsiteX138" fmla="*/ 5476948 w 12192000"/>
              <a:gd name="connsiteY138" fmla="*/ 173249 h 4939827"/>
              <a:gd name="connsiteX139" fmla="*/ 5516842 w 12192000"/>
              <a:gd name="connsiteY139" fmla="*/ 184018 h 4939827"/>
              <a:gd name="connsiteX140" fmla="*/ 5619415 w 12192000"/>
              <a:gd name="connsiteY140" fmla="*/ 176781 h 4939827"/>
              <a:gd name="connsiteX141" fmla="*/ 5789867 w 12192000"/>
              <a:gd name="connsiteY141" fmla="*/ 150304 h 4939827"/>
              <a:gd name="connsiteX142" fmla="*/ 5825953 w 12192000"/>
              <a:gd name="connsiteY142" fmla="*/ 147907 h 4939827"/>
              <a:gd name="connsiteX143" fmla="*/ 5856168 w 12192000"/>
              <a:gd name="connsiteY143" fmla="*/ 158719 h 4939827"/>
              <a:gd name="connsiteX144" fmla="*/ 5862476 w 12192000"/>
              <a:gd name="connsiteY144" fmla="*/ 172447 h 4939827"/>
              <a:gd name="connsiteX145" fmla="*/ 5882195 w 12192000"/>
              <a:gd name="connsiteY145" fmla="*/ 173195 h 4939827"/>
              <a:gd name="connsiteX146" fmla="*/ 5952585 w 12192000"/>
              <a:gd name="connsiteY146" fmla="*/ 161012 h 4939827"/>
              <a:gd name="connsiteX147" fmla="*/ 6001964 w 12192000"/>
              <a:gd name="connsiteY147" fmla="*/ 154786 h 4939827"/>
              <a:gd name="connsiteX148" fmla="*/ 6184207 w 12192000"/>
              <a:gd name="connsiteY148" fmla="*/ 132658 h 4939827"/>
              <a:gd name="connsiteX149" fmla="*/ 6415830 w 12192000"/>
              <a:gd name="connsiteY149" fmla="*/ 136006 h 4939827"/>
              <a:gd name="connsiteX150" fmla="*/ 6756965 w 12192000"/>
              <a:gd name="connsiteY150" fmla="*/ 57636 h 4939827"/>
              <a:gd name="connsiteX151" fmla="*/ 6819400 w 12192000"/>
              <a:gd name="connsiteY151" fmla="*/ 30742 h 4939827"/>
              <a:gd name="connsiteX152" fmla="*/ 6986370 w 12192000"/>
              <a:gd name="connsiteY152" fmla="*/ 12659 h 4939827"/>
              <a:gd name="connsiteX153" fmla="*/ 6989536 w 12192000"/>
              <a:gd name="connsiteY153" fmla="*/ 14528 h 4939827"/>
              <a:gd name="connsiteX154" fmla="*/ 7015933 w 12192000"/>
              <a:gd name="connsiteY154" fmla="*/ 9653 h 4939827"/>
              <a:gd name="connsiteX155" fmla="*/ 7020592 w 12192000"/>
              <a:gd name="connsiteY155" fmla="*/ 1651 h 4939827"/>
              <a:gd name="connsiteX156" fmla="*/ 7025905 w 12192000"/>
              <a:gd name="connsiteY156" fmla="*/ 0 h 49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2192000" h="4939827">
                <a:moveTo>
                  <a:pt x="7025905" y="0"/>
                </a:moveTo>
                <a:lnTo>
                  <a:pt x="7032579" y="2808"/>
                </a:lnTo>
                <a:cubicBezTo>
                  <a:pt x="7044119" y="6590"/>
                  <a:pt x="7059062" y="10207"/>
                  <a:pt x="7079505" y="12971"/>
                </a:cubicBezTo>
                <a:cubicBezTo>
                  <a:pt x="7111522" y="10537"/>
                  <a:pt x="7122591" y="11519"/>
                  <a:pt x="7158791" y="12462"/>
                </a:cubicBezTo>
                <a:lnTo>
                  <a:pt x="7233338" y="24846"/>
                </a:lnTo>
                <a:cubicBezTo>
                  <a:pt x="7247177" y="23787"/>
                  <a:pt x="7254856" y="25962"/>
                  <a:pt x="7259791" y="29557"/>
                </a:cubicBezTo>
                <a:lnTo>
                  <a:pt x="7263923" y="35029"/>
                </a:lnTo>
                <a:lnTo>
                  <a:pt x="7281549" y="39654"/>
                </a:lnTo>
                <a:lnTo>
                  <a:pt x="7374735" y="65326"/>
                </a:lnTo>
                <a:lnTo>
                  <a:pt x="7376078" y="63849"/>
                </a:lnTo>
                <a:lnTo>
                  <a:pt x="7402026" y="60308"/>
                </a:lnTo>
                <a:lnTo>
                  <a:pt x="7415091" y="77403"/>
                </a:lnTo>
                <a:cubicBezTo>
                  <a:pt x="7421672" y="79965"/>
                  <a:pt x="7475806" y="92960"/>
                  <a:pt x="7488682" y="83440"/>
                </a:cubicBezTo>
                <a:cubicBezTo>
                  <a:pt x="7541625" y="94782"/>
                  <a:pt x="7683214" y="133614"/>
                  <a:pt x="7732750" y="145456"/>
                </a:cubicBezTo>
                <a:cubicBezTo>
                  <a:pt x="7748318" y="162765"/>
                  <a:pt x="7764581" y="171696"/>
                  <a:pt x="7785900" y="154493"/>
                </a:cubicBezTo>
                <a:cubicBezTo>
                  <a:pt x="7822539" y="158614"/>
                  <a:pt x="7915312" y="166523"/>
                  <a:pt x="7952584" y="170181"/>
                </a:cubicBezTo>
                <a:cubicBezTo>
                  <a:pt x="7998047" y="181004"/>
                  <a:pt x="8029749" y="207794"/>
                  <a:pt x="8058681" y="219431"/>
                </a:cubicBezTo>
                <a:cubicBezTo>
                  <a:pt x="8095466" y="185885"/>
                  <a:pt x="8090835" y="241759"/>
                  <a:pt x="8126175" y="240005"/>
                </a:cubicBezTo>
                <a:cubicBezTo>
                  <a:pt x="8163290" y="246246"/>
                  <a:pt x="8238799" y="256773"/>
                  <a:pt x="8281371" y="256875"/>
                </a:cubicBezTo>
                <a:cubicBezTo>
                  <a:pt x="8313651" y="251026"/>
                  <a:pt x="8346882" y="248570"/>
                  <a:pt x="8381609" y="240618"/>
                </a:cubicBezTo>
                <a:lnTo>
                  <a:pt x="8406759" y="232517"/>
                </a:lnTo>
                <a:lnTo>
                  <a:pt x="8426506" y="241842"/>
                </a:lnTo>
                <a:lnTo>
                  <a:pt x="8427949" y="240981"/>
                </a:lnTo>
                <a:cubicBezTo>
                  <a:pt x="8431925" y="239458"/>
                  <a:pt x="8436260" y="239096"/>
                  <a:pt x="8441468" y="241157"/>
                </a:cubicBezTo>
                <a:lnTo>
                  <a:pt x="8565757" y="255317"/>
                </a:lnTo>
                <a:lnTo>
                  <a:pt x="8573171" y="258426"/>
                </a:lnTo>
                <a:lnTo>
                  <a:pt x="8573548" y="258241"/>
                </a:lnTo>
                <a:cubicBezTo>
                  <a:pt x="8575650" y="258391"/>
                  <a:pt x="8618469" y="259217"/>
                  <a:pt x="8622021" y="261028"/>
                </a:cubicBezTo>
                <a:lnTo>
                  <a:pt x="8672650" y="254821"/>
                </a:lnTo>
                <a:cubicBezTo>
                  <a:pt x="8716151" y="260353"/>
                  <a:pt x="8748971" y="243487"/>
                  <a:pt x="8785543" y="263406"/>
                </a:cubicBezTo>
                <a:cubicBezTo>
                  <a:pt x="8826293" y="268498"/>
                  <a:pt x="8797654" y="254573"/>
                  <a:pt x="8830588" y="265483"/>
                </a:cubicBezTo>
                <a:cubicBezTo>
                  <a:pt x="8849202" y="267272"/>
                  <a:pt x="8877544" y="266277"/>
                  <a:pt x="8905142" y="264958"/>
                </a:cubicBezTo>
                <a:lnTo>
                  <a:pt x="8968582" y="262728"/>
                </a:lnTo>
                <a:lnTo>
                  <a:pt x="8972994" y="263284"/>
                </a:lnTo>
                <a:lnTo>
                  <a:pt x="9004605" y="258041"/>
                </a:lnTo>
                <a:lnTo>
                  <a:pt x="9016165" y="261258"/>
                </a:lnTo>
                <a:cubicBezTo>
                  <a:pt x="9028775" y="267579"/>
                  <a:pt x="9039083" y="277488"/>
                  <a:pt x="9043297" y="281547"/>
                </a:cubicBezTo>
                <a:lnTo>
                  <a:pt x="9048315" y="279264"/>
                </a:lnTo>
                <a:lnTo>
                  <a:pt x="9054706" y="278538"/>
                </a:lnTo>
                <a:lnTo>
                  <a:pt x="9070919" y="281810"/>
                </a:lnTo>
                <a:lnTo>
                  <a:pt x="9076813" y="283909"/>
                </a:lnTo>
                <a:cubicBezTo>
                  <a:pt x="9080948" y="285030"/>
                  <a:pt x="9083794" y="285362"/>
                  <a:pt x="9085871" y="285133"/>
                </a:cubicBezTo>
                <a:lnTo>
                  <a:pt x="9086159" y="284887"/>
                </a:lnTo>
                <a:lnTo>
                  <a:pt x="9134606" y="288168"/>
                </a:lnTo>
                <a:cubicBezTo>
                  <a:pt x="9149441" y="274272"/>
                  <a:pt x="9194106" y="309414"/>
                  <a:pt x="9195590" y="279568"/>
                </a:cubicBezTo>
                <a:cubicBezTo>
                  <a:pt x="9212898" y="284479"/>
                  <a:pt x="9220866" y="298055"/>
                  <a:pt x="9219336" y="278133"/>
                </a:cubicBezTo>
                <a:cubicBezTo>
                  <a:pt x="9225159" y="279201"/>
                  <a:pt x="9229164" y="278078"/>
                  <a:pt x="9232362" y="275894"/>
                </a:cubicBezTo>
                <a:lnTo>
                  <a:pt x="9283638" y="299924"/>
                </a:lnTo>
                <a:lnTo>
                  <a:pt x="9371484" y="329634"/>
                </a:lnTo>
                <a:lnTo>
                  <a:pt x="9404829" y="339038"/>
                </a:lnTo>
                <a:lnTo>
                  <a:pt x="9427021" y="358784"/>
                </a:lnTo>
                <a:cubicBezTo>
                  <a:pt x="9500124" y="364086"/>
                  <a:pt x="9604652" y="390635"/>
                  <a:pt x="9670844" y="405128"/>
                </a:cubicBezTo>
                <a:cubicBezTo>
                  <a:pt x="9688531" y="417998"/>
                  <a:pt x="9762277" y="426463"/>
                  <a:pt x="9816083" y="416573"/>
                </a:cubicBezTo>
                <a:lnTo>
                  <a:pt x="9936741" y="437044"/>
                </a:lnTo>
                <a:cubicBezTo>
                  <a:pt x="9978091" y="447025"/>
                  <a:pt x="10008641" y="443705"/>
                  <a:pt x="10050093" y="443783"/>
                </a:cubicBezTo>
                <a:cubicBezTo>
                  <a:pt x="10074709" y="448779"/>
                  <a:pt x="10088915" y="449258"/>
                  <a:pt x="10130090" y="459520"/>
                </a:cubicBezTo>
                <a:cubicBezTo>
                  <a:pt x="10137791" y="458564"/>
                  <a:pt x="10165777" y="459877"/>
                  <a:pt x="10173456" y="457749"/>
                </a:cubicBezTo>
                <a:lnTo>
                  <a:pt x="10218232" y="459820"/>
                </a:lnTo>
                <a:lnTo>
                  <a:pt x="10354176" y="471377"/>
                </a:lnTo>
                <a:cubicBezTo>
                  <a:pt x="10367946" y="478917"/>
                  <a:pt x="10417270" y="488110"/>
                  <a:pt x="10430681" y="481226"/>
                </a:cubicBezTo>
                <a:cubicBezTo>
                  <a:pt x="10441804" y="481366"/>
                  <a:pt x="10469025" y="490181"/>
                  <a:pt x="10478169" y="481774"/>
                </a:cubicBezTo>
                <a:cubicBezTo>
                  <a:pt x="10503830" y="488972"/>
                  <a:pt x="10531359" y="489751"/>
                  <a:pt x="10540907" y="485607"/>
                </a:cubicBezTo>
                <a:cubicBezTo>
                  <a:pt x="10569054" y="475472"/>
                  <a:pt x="10590882" y="489185"/>
                  <a:pt x="10614941" y="487592"/>
                </a:cubicBezTo>
                <a:cubicBezTo>
                  <a:pt x="10654657" y="492458"/>
                  <a:pt x="10645652" y="516778"/>
                  <a:pt x="10674098" y="521656"/>
                </a:cubicBezTo>
                <a:cubicBezTo>
                  <a:pt x="10737163" y="537583"/>
                  <a:pt x="10829686" y="559302"/>
                  <a:pt x="10874834" y="574867"/>
                </a:cubicBezTo>
                <a:cubicBezTo>
                  <a:pt x="10919981" y="590432"/>
                  <a:pt x="10878682" y="577481"/>
                  <a:pt x="10944981" y="615042"/>
                </a:cubicBezTo>
                <a:cubicBezTo>
                  <a:pt x="10976235" y="616974"/>
                  <a:pt x="10982969" y="648568"/>
                  <a:pt x="11006376" y="645957"/>
                </a:cubicBezTo>
                <a:cubicBezTo>
                  <a:pt x="11005343" y="630631"/>
                  <a:pt x="11047577" y="676048"/>
                  <a:pt x="11076308" y="675698"/>
                </a:cubicBezTo>
                <a:cubicBezTo>
                  <a:pt x="11093142" y="677175"/>
                  <a:pt x="11131116" y="681348"/>
                  <a:pt x="11148789" y="685041"/>
                </a:cubicBezTo>
                <a:cubicBezTo>
                  <a:pt x="11177310" y="688243"/>
                  <a:pt x="11217768" y="714725"/>
                  <a:pt x="11249129" y="684218"/>
                </a:cubicBezTo>
                <a:cubicBezTo>
                  <a:pt x="11276269" y="697037"/>
                  <a:pt x="11257432" y="693670"/>
                  <a:pt x="11299915" y="692177"/>
                </a:cubicBezTo>
                <a:cubicBezTo>
                  <a:pt x="11314401" y="703224"/>
                  <a:pt x="11371412" y="714421"/>
                  <a:pt x="11386973" y="708209"/>
                </a:cubicBezTo>
                <a:cubicBezTo>
                  <a:pt x="11425657" y="716286"/>
                  <a:pt x="11454555" y="715485"/>
                  <a:pt x="11500105" y="735014"/>
                </a:cubicBezTo>
                <a:cubicBezTo>
                  <a:pt x="11545172" y="751781"/>
                  <a:pt x="11573053" y="787789"/>
                  <a:pt x="11621735" y="789584"/>
                </a:cubicBezTo>
                <a:lnTo>
                  <a:pt x="11691200" y="867902"/>
                </a:lnTo>
                <a:cubicBezTo>
                  <a:pt x="11734106" y="911360"/>
                  <a:pt x="11773008" y="895495"/>
                  <a:pt x="11819427" y="911634"/>
                </a:cubicBezTo>
                <a:lnTo>
                  <a:pt x="11969720" y="964737"/>
                </a:lnTo>
                <a:cubicBezTo>
                  <a:pt x="12009110" y="978008"/>
                  <a:pt x="12010206" y="989588"/>
                  <a:pt x="12055766" y="991268"/>
                </a:cubicBezTo>
                <a:cubicBezTo>
                  <a:pt x="12105723" y="1003445"/>
                  <a:pt x="12068493" y="1020292"/>
                  <a:pt x="12171539" y="995427"/>
                </a:cubicBezTo>
                <a:cubicBezTo>
                  <a:pt x="12174929" y="995822"/>
                  <a:pt x="12180763" y="996228"/>
                  <a:pt x="12187831" y="996580"/>
                </a:cubicBezTo>
                <a:lnTo>
                  <a:pt x="12192000" y="996726"/>
                </a:lnTo>
                <a:lnTo>
                  <a:pt x="12192000" y="4939827"/>
                </a:lnTo>
                <a:lnTo>
                  <a:pt x="0" y="4939827"/>
                </a:lnTo>
                <a:lnTo>
                  <a:pt x="0" y="512043"/>
                </a:lnTo>
                <a:lnTo>
                  <a:pt x="7381" y="512580"/>
                </a:lnTo>
                <a:cubicBezTo>
                  <a:pt x="39359" y="514524"/>
                  <a:pt x="72732" y="514144"/>
                  <a:pt x="100029" y="504758"/>
                </a:cubicBezTo>
                <a:cubicBezTo>
                  <a:pt x="115935" y="525779"/>
                  <a:pt x="143126" y="489229"/>
                  <a:pt x="155244" y="525130"/>
                </a:cubicBezTo>
                <a:cubicBezTo>
                  <a:pt x="173881" y="522487"/>
                  <a:pt x="242791" y="514086"/>
                  <a:pt x="254366" y="534449"/>
                </a:cubicBezTo>
                <a:cubicBezTo>
                  <a:pt x="303041" y="537382"/>
                  <a:pt x="380161" y="541650"/>
                  <a:pt x="447292" y="542725"/>
                </a:cubicBezTo>
                <a:cubicBezTo>
                  <a:pt x="530282" y="553078"/>
                  <a:pt x="572130" y="539673"/>
                  <a:pt x="628105" y="547853"/>
                </a:cubicBezTo>
                <a:cubicBezTo>
                  <a:pt x="661608" y="509671"/>
                  <a:pt x="746152" y="605137"/>
                  <a:pt x="783146" y="591799"/>
                </a:cubicBezTo>
                <a:cubicBezTo>
                  <a:pt x="862499" y="590113"/>
                  <a:pt x="949481" y="579142"/>
                  <a:pt x="1043676" y="591887"/>
                </a:cubicBezTo>
                <a:cubicBezTo>
                  <a:pt x="1120353" y="576991"/>
                  <a:pt x="1172004" y="553592"/>
                  <a:pt x="1281816" y="520946"/>
                </a:cubicBezTo>
                <a:cubicBezTo>
                  <a:pt x="1339915" y="511282"/>
                  <a:pt x="1459480" y="554579"/>
                  <a:pt x="1486347" y="487310"/>
                </a:cubicBezTo>
                <a:cubicBezTo>
                  <a:pt x="1507765" y="532008"/>
                  <a:pt x="1539168" y="465954"/>
                  <a:pt x="1568079" y="462531"/>
                </a:cubicBezTo>
                <a:cubicBezTo>
                  <a:pt x="1587821" y="491525"/>
                  <a:pt x="1601468" y="469316"/>
                  <a:pt x="1622516" y="466058"/>
                </a:cubicBezTo>
                <a:cubicBezTo>
                  <a:pt x="1630056" y="483510"/>
                  <a:pt x="1647504" y="484261"/>
                  <a:pt x="1655457" y="465359"/>
                </a:cubicBezTo>
                <a:cubicBezTo>
                  <a:pt x="1651800" y="419723"/>
                  <a:pt x="1709718" y="447719"/>
                  <a:pt x="1717454" y="417203"/>
                </a:cubicBezTo>
                <a:cubicBezTo>
                  <a:pt x="1753115" y="414011"/>
                  <a:pt x="1882851" y="412376"/>
                  <a:pt x="1913794" y="365255"/>
                </a:cubicBezTo>
                <a:cubicBezTo>
                  <a:pt x="2001060" y="361067"/>
                  <a:pt x="2099559" y="366414"/>
                  <a:pt x="2129762" y="367832"/>
                </a:cubicBezTo>
                <a:cubicBezTo>
                  <a:pt x="2215380" y="355065"/>
                  <a:pt x="2248807" y="343296"/>
                  <a:pt x="2376970" y="350129"/>
                </a:cubicBezTo>
                <a:cubicBezTo>
                  <a:pt x="2393251" y="360463"/>
                  <a:pt x="2473371" y="379419"/>
                  <a:pt x="2480155" y="359227"/>
                </a:cubicBezTo>
                <a:cubicBezTo>
                  <a:pt x="2520060" y="359505"/>
                  <a:pt x="2561270" y="311415"/>
                  <a:pt x="2586782" y="339352"/>
                </a:cubicBezTo>
                <a:cubicBezTo>
                  <a:pt x="2585230" y="294982"/>
                  <a:pt x="2653633" y="316689"/>
                  <a:pt x="2679617" y="305383"/>
                </a:cubicBezTo>
                <a:cubicBezTo>
                  <a:pt x="2721434" y="266011"/>
                  <a:pt x="2746765" y="276002"/>
                  <a:pt x="2788947" y="250375"/>
                </a:cubicBezTo>
                <a:cubicBezTo>
                  <a:pt x="2851672" y="235447"/>
                  <a:pt x="2913075" y="252766"/>
                  <a:pt x="2965530" y="245958"/>
                </a:cubicBezTo>
                <a:cubicBezTo>
                  <a:pt x="3001911" y="238336"/>
                  <a:pt x="3090203" y="217828"/>
                  <a:pt x="3103677" y="209527"/>
                </a:cubicBezTo>
                <a:lnTo>
                  <a:pt x="3126759" y="211226"/>
                </a:lnTo>
                <a:cubicBezTo>
                  <a:pt x="3136908" y="211889"/>
                  <a:pt x="3148903" y="212490"/>
                  <a:pt x="3164020" y="212779"/>
                </a:cubicBezTo>
                <a:cubicBezTo>
                  <a:pt x="3225474" y="210084"/>
                  <a:pt x="3231859" y="218227"/>
                  <a:pt x="3285019" y="220535"/>
                </a:cubicBezTo>
                <a:cubicBezTo>
                  <a:pt x="3318541" y="222809"/>
                  <a:pt x="3359787" y="223898"/>
                  <a:pt x="3365154" y="226416"/>
                </a:cubicBezTo>
                <a:lnTo>
                  <a:pt x="3367507" y="225416"/>
                </a:lnTo>
                <a:cubicBezTo>
                  <a:pt x="3377583" y="223667"/>
                  <a:pt x="3383502" y="224760"/>
                  <a:pt x="3387567" y="227103"/>
                </a:cubicBezTo>
                <a:lnTo>
                  <a:pt x="3498001" y="231941"/>
                </a:lnTo>
                <a:cubicBezTo>
                  <a:pt x="3513569" y="226158"/>
                  <a:pt x="3539132" y="232525"/>
                  <a:pt x="3561557" y="228095"/>
                </a:cubicBezTo>
                <a:cubicBezTo>
                  <a:pt x="3574944" y="230843"/>
                  <a:pt x="3597426" y="216287"/>
                  <a:pt x="3611920" y="218094"/>
                </a:cubicBezTo>
                <a:lnTo>
                  <a:pt x="3620528" y="218788"/>
                </a:lnTo>
                <a:lnTo>
                  <a:pt x="3620766" y="218511"/>
                </a:lnTo>
                <a:cubicBezTo>
                  <a:pt x="3622780" y="218042"/>
                  <a:pt x="3625663" y="218038"/>
                  <a:pt x="3629977" y="218664"/>
                </a:cubicBezTo>
                <a:lnTo>
                  <a:pt x="3636217" y="220048"/>
                </a:lnTo>
                <a:lnTo>
                  <a:pt x="3709484" y="186927"/>
                </a:lnTo>
                <a:cubicBezTo>
                  <a:pt x="3731015" y="183190"/>
                  <a:pt x="3745790" y="180810"/>
                  <a:pt x="3761342" y="177474"/>
                </a:cubicBezTo>
                <a:lnTo>
                  <a:pt x="3799748" y="167154"/>
                </a:lnTo>
                <a:lnTo>
                  <a:pt x="3922756" y="194044"/>
                </a:lnTo>
                <a:cubicBezTo>
                  <a:pt x="3960877" y="203465"/>
                  <a:pt x="3965250" y="215357"/>
                  <a:pt x="4028476" y="223679"/>
                </a:cubicBezTo>
                <a:cubicBezTo>
                  <a:pt x="4088751" y="228019"/>
                  <a:pt x="4139112" y="248870"/>
                  <a:pt x="4191582" y="238952"/>
                </a:cubicBezTo>
                <a:cubicBezTo>
                  <a:pt x="4210842" y="254091"/>
                  <a:pt x="4229809" y="260810"/>
                  <a:pt x="4251024" y="240874"/>
                </a:cubicBezTo>
                <a:cubicBezTo>
                  <a:pt x="4306627" y="250935"/>
                  <a:pt x="4317066" y="281625"/>
                  <a:pt x="4355275" y="260205"/>
                </a:cubicBezTo>
                <a:cubicBezTo>
                  <a:pt x="4390577" y="327090"/>
                  <a:pt x="4385658" y="272111"/>
                  <a:pt x="4423807" y="270366"/>
                </a:cubicBezTo>
                <a:cubicBezTo>
                  <a:pt x="4457666" y="271864"/>
                  <a:pt x="4523223" y="267475"/>
                  <a:pt x="4558432" y="269194"/>
                </a:cubicBezTo>
                <a:cubicBezTo>
                  <a:pt x="4594553" y="230955"/>
                  <a:pt x="4596517" y="287120"/>
                  <a:pt x="4635061" y="280682"/>
                </a:cubicBezTo>
                <a:cubicBezTo>
                  <a:pt x="4676560" y="281955"/>
                  <a:pt x="4741782" y="292968"/>
                  <a:pt x="4807427" y="276835"/>
                </a:cubicBezTo>
                <a:cubicBezTo>
                  <a:pt x="4876769" y="256626"/>
                  <a:pt x="4951997" y="249407"/>
                  <a:pt x="5028933" y="183887"/>
                </a:cubicBezTo>
                <a:cubicBezTo>
                  <a:pt x="5044713" y="164149"/>
                  <a:pt x="5073685" y="161161"/>
                  <a:pt x="5093642" y="177214"/>
                </a:cubicBezTo>
                <a:cubicBezTo>
                  <a:pt x="5097077" y="179978"/>
                  <a:pt x="5100108" y="183212"/>
                  <a:pt x="5102642" y="186816"/>
                </a:cubicBezTo>
                <a:cubicBezTo>
                  <a:pt x="5150234" y="139156"/>
                  <a:pt x="5169674" y="190314"/>
                  <a:pt x="5193590" y="156458"/>
                </a:cubicBezTo>
                <a:cubicBezTo>
                  <a:pt x="5257854" y="151722"/>
                  <a:pt x="5301917" y="175841"/>
                  <a:pt x="5323922" y="146332"/>
                </a:cubicBezTo>
                <a:cubicBezTo>
                  <a:pt x="5355266" y="153538"/>
                  <a:pt x="5392601" y="198271"/>
                  <a:pt x="5421860" y="167298"/>
                </a:cubicBezTo>
                <a:cubicBezTo>
                  <a:pt x="5420630" y="196364"/>
                  <a:pt x="5461576" y="151467"/>
                  <a:pt x="5476948" y="173249"/>
                </a:cubicBezTo>
                <a:cubicBezTo>
                  <a:pt x="5487334" y="191763"/>
                  <a:pt x="5502178" y="182456"/>
                  <a:pt x="5516842" y="184018"/>
                </a:cubicBezTo>
                <a:cubicBezTo>
                  <a:pt x="5533140" y="200158"/>
                  <a:pt x="5599828" y="189750"/>
                  <a:pt x="5619415" y="176781"/>
                </a:cubicBezTo>
                <a:cubicBezTo>
                  <a:pt x="5690073" y="168499"/>
                  <a:pt x="5748631" y="186964"/>
                  <a:pt x="5789867" y="150304"/>
                </a:cubicBezTo>
                <a:cubicBezTo>
                  <a:pt x="5802836" y="146282"/>
                  <a:pt x="5814753" y="145947"/>
                  <a:pt x="5825953" y="147907"/>
                </a:cubicBezTo>
                <a:lnTo>
                  <a:pt x="5856168" y="158719"/>
                </a:lnTo>
                <a:lnTo>
                  <a:pt x="5862476" y="172447"/>
                </a:lnTo>
                <a:lnTo>
                  <a:pt x="5882195" y="173195"/>
                </a:lnTo>
                <a:lnTo>
                  <a:pt x="5952585" y="161012"/>
                </a:lnTo>
                <a:cubicBezTo>
                  <a:pt x="5962273" y="166588"/>
                  <a:pt x="5992020" y="151579"/>
                  <a:pt x="6001964" y="154786"/>
                </a:cubicBezTo>
                <a:cubicBezTo>
                  <a:pt x="6061748" y="122178"/>
                  <a:pt x="6101539" y="131534"/>
                  <a:pt x="6184207" y="132658"/>
                </a:cubicBezTo>
                <a:cubicBezTo>
                  <a:pt x="6266582" y="127016"/>
                  <a:pt x="6286876" y="151859"/>
                  <a:pt x="6415830" y="136006"/>
                </a:cubicBezTo>
                <a:cubicBezTo>
                  <a:pt x="6563502" y="116945"/>
                  <a:pt x="6684679" y="79367"/>
                  <a:pt x="6756965" y="57636"/>
                </a:cubicBezTo>
                <a:cubicBezTo>
                  <a:pt x="6761544" y="48663"/>
                  <a:pt x="6812642" y="36519"/>
                  <a:pt x="6819400" y="30742"/>
                </a:cubicBezTo>
                <a:lnTo>
                  <a:pt x="6986370" y="12659"/>
                </a:lnTo>
                <a:lnTo>
                  <a:pt x="6989536" y="14528"/>
                </a:lnTo>
                <a:cubicBezTo>
                  <a:pt x="7002946" y="17364"/>
                  <a:pt x="7010700" y="14716"/>
                  <a:pt x="7015933" y="9653"/>
                </a:cubicBezTo>
                <a:lnTo>
                  <a:pt x="7020592" y="1651"/>
                </a:lnTo>
                <a:lnTo>
                  <a:pt x="7025905"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xmlns="" id="{A38F24C9-64C7-F257-6E76-722298B9A922}"/>
              </a:ext>
            </a:extLst>
          </p:cNvPr>
          <p:cNvSpPr>
            <a:spLocks noGrp="1"/>
          </p:cNvSpPr>
          <p:nvPr>
            <p:ph type="ctrTitle"/>
          </p:nvPr>
        </p:nvSpPr>
        <p:spPr>
          <a:xfrm>
            <a:off x="1184744" y="5198168"/>
            <a:ext cx="9859618" cy="642797"/>
          </a:xfrm>
        </p:spPr>
        <p:txBody>
          <a:bodyPr>
            <a:normAutofit/>
          </a:bodyPr>
          <a:lstStyle/>
          <a:p>
            <a:r>
              <a:rPr lang="el-GR" sz="3600"/>
              <a:t>Απόκρυφα ευαγγέλια και γνωστικισμός</a:t>
            </a:r>
          </a:p>
        </p:txBody>
      </p:sp>
      <p:sp>
        <p:nvSpPr>
          <p:cNvPr id="3" name="Υπότιτλος 2">
            <a:extLst>
              <a:ext uri="{FF2B5EF4-FFF2-40B4-BE49-F238E27FC236}">
                <a16:creationId xmlns:a16="http://schemas.microsoft.com/office/drawing/2014/main" xmlns="" id="{4ED1EB81-F1F3-B7F5-6A7A-93751096002B}"/>
              </a:ext>
            </a:extLst>
          </p:cNvPr>
          <p:cNvSpPr>
            <a:spLocks noGrp="1"/>
          </p:cNvSpPr>
          <p:nvPr>
            <p:ph type="subTitle" idx="1"/>
          </p:nvPr>
        </p:nvSpPr>
        <p:spPr>
          <a:xfrm>
            <a:off x="2198774" y="5928655"/>
            <a:ext cx="7831559" cy="410689"/>
          </a:xfrm>
        </p:spPr>
        <p:txBody>
          <a:bodyPr>
            <a:normAutofit/>
          </a:bodyPr>
          <a:lstStyle/>
          <a:p>
            <a:r>
              <a:rPr lang="el-GR" sz="1600" dirty="0"/>
              <a:t>Σπύρος Μάριος Καρανικολός</a:t>
            </a:r>
          </a:p>
        </p:txBody>
      </p:sp>
      <p:sp>
        <p:nvSpPr>
          <p:cNvPr id="4121" name="Freeform: Shape 4106">
            <a:extLst>
              <a:ext uri="{FF2B5EF4-FFF2-40B4-BE49-F238E27FC236}">
                <a16:creationId xmlns:a16="http://schemas.microsoft.com/office/drawing/2014/main" xmlns="" id="{3389D0BC-BA1D-4360-88F9-D9ECCBDAB5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17950" y="647758"/>
            <a:ext cx="8355105" cy="439265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descr="ΓΝΩΣΤΙΚΟΙ - ΓΝΩΣΤΙΚΙΣΜΟΣ (Δ΄) - Ιερός Ναός Αγίων Ταξιαρχών Ιστιαίας">
            <a:extLst>
              <a:ext uri="{FF2B5EF4-FFF2-40B4-BE49-F238E27FC236}">
                <a16:creationId xmlns:a16="http://schemas.microsoft.com/office/drawing/2014/main" xmlns="" id="{0F9AE6C6-90F9-437B-1247-DA667F846B4F}"/>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2900" b="6830"/>
          <a:stretch/>
        </p:blipFill>
        <p:spPr bwMode="auto">
          <a:xfrm>
            <a:off x="2079812" y="805516"/>
            <a:ext cx="8032376" cy="40740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9889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08" name="Rectangle 7193">
            <a:extLst>
              <a:ext uri="{FF2B5EF4-FFF2-40B4-BE49-F238E27FC236}">
                <a16:creationId xmlns:a16="http://schemas.microsoft.com/office/drawing/2014/main" xmlns="" id="{D153EDB2-4AAD-43F4-AE78-4D326C8133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grpSp>
        <p:nvGrpSpPr>
          <p:cNvPr id="7209" name="Group 7195">
            <a:extLst>
              <a:ext uri="{FF2B5EF4-FFF2-40B4-BE49-F238E27FC236}">
                <a16:creationId xmlns:a16="http://schemas.microsoft.com/office/drawing/2014/main" xmlns="" id="{A3CB7779-72E2-4E92-AE18-6BBC335DD88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47625" y="0"/>
            <a:ext cx="11097905" cy="6858000"/>
            <a:chOff x="547625" y="0"/>
            <a:chExt cx="11097905" cy="6858000"/>
          </a:xfrm>
        </p:grpSpPr>
        <p:sp>
          <p:nvSpPr>
            <p:cNvPr id="7197" name="Freeform: Shape 7196">
              <a:extLst>
                <a:ext uri="{FF2B5EF4-FFF2-40B4-BE49-F238E27FC236}">
                  <a16:creationId xmlns:a16="http://schemas.microsoft.com/office/drawing/2014/main" xmlns="" id="{175B9DA5-08BD-40EA-B06C-3D3CCD06A8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a:off x="907575" y="0"/>
              <a:ext cx="10345003"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98" name="Freeform: Shape 7197">
              <a:extLst>
                <a:ext uri="{FF2B5EF4-FFF2-40B4-BE49-F238E27FC236}">
                  <a16:creationId xmlns:a16="http://schemas.microsoft.com/office/drawing/2014/main" xmlns="" id="{9EE62D72-11EF-40E9-BF23-0FCAEACDD7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a:off x="70867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199" name="Freeform: Shape 7198">
              <a:extLst>
                <a:ext uri="{FF2B5EF4-FFF2-40B4-BE49-F238E27FC236}">
                  <a16:creationId xmlns:a16="http://schemas.microsoft.com/office/drawing/2014/main" xmlns="" id="{676336F2-6633-4E26-8760-05F94D87D5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7523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200" name="Freeform: Shape 7199">
              <a:extLst>
                <a:ext uri="{FF2B5EF4-FFF2-40B4-BE49-F238E27FC236}">
                  <a16:creationId xmlns:a16="http://schemas.microsoft.com/office/drawing/2014/main" xmlns="" id="{39F3102E-7749-422F-8F51-A148252B8E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a:off x="547625" y="0"/>
              <a:ext cx="2209181" cy="6858000"/>
            </a:xfrm>
            <a:custGeom>
              <a:avLst/>
              <a:gdLst>
                <a:gd name="connsiteX0" fmla="*/ 955085 w 2209181"/>
                <a:gd name="connsiteY0" fmla="*/ 0 h 6858000"/>
                <a:gd name="connsiteX1" fmla="*/ 937727 w 2209181"/>
                <a:gd name="connsiteY1" fmla="*/ 0 h 6858000"/>
                <a:gd name="connsiteX2" fmla="*/ 963738 w 2209181"/>
                <a:gd name="connsiteY2" fmla="*/ 24346 h 6858000"/>
                <a:gd name="connsiteX3" fmla="*/ 2184004 w 2209181"/>
                <a:gd name="connsiteY3" fmla="*/ 3809420 h 6858000"/>
                <a:gd name="connsiteX4" fmla="*/ 218679 w 2209181"/>
                <a:gd name="connsiteY4" fmla="*/ 6681644 h 6858000"/>
                <a:gd name="connsiteX5" fmla="*/ 0 w 2209181"/>
                <a:gd name="connsiteY5" fmla="*/ 6858000 h 6858000"/>
                <a:gd name="connsiteX6" fmla="*/ 19349 w 2209181"/>
                <a:gd name="connsiteY6" fmla="*/ 6858000 h 6858000"/>
                <a:gd name="connsiteX7" fmla="*/ 236958 w 2209181"/>
                <a:gd name="connsiteY7" fmla="*/ 6682507 h 6858000"/>
                <a:gd name="connsiteX8" fmla="*/ 2202283 w 2209181"/>
                <a:gd name="connsiteY8" fmla="*/ 3810283 h 6858000"/>
                <a:gd name="connsiteX9" fmla="*/ 982018 w 2209181"/>
                <a:gd name="connsiteY9" fmla="*/ 252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55085" y="0"/>
                  </a:moveTo>
                  <a:lnTo>
                    <a:pt x="937727" y="0"/>
                  </a:lnTo>
                  <a:lnTo>
                    <a:pt x="963738" y="24346"/>
                  </a:lnTo>
                  <a:cubicBezTo>
                    <a:pt x="1818009" y="885455"/>
                    <a:pt x="2251801" y="2269402"/>
                    <a:pt x="2184004" y="3809420"/>
                  </a:cubicBezTo>
                  <a:cubicBezTo>
                    <a:pt x="2120250" y="5257592"/>
                    <a:pt x="1181008" y="5895709"/>
                    <a:pt x="218679" y="6681644"/>
                  </a:cubicBezTo>
                  <a:lnTo>
                    <a:pt x="0" y="6858000"/>
                  </a:lnTo>
                  <a:lnTo>
                    <a:pt x="19349" y="6858000"/>
                  </a:lnTo>
                  <a:lnTo>
                    <a:pt x="236958" y="6682507"/>
                  </a:lnTo>
                  <a:cubicBezTo>
                    <a:pt x="1199288" y="5896573"/>
                    <a:pt x="2138530" y="5258455"/>
                    <a:pt x="2202283" y="3810283"/>
                  </a:cubicBezTo>
                  <a:cubicBezTo>
                    <a:pt x="2270080" y="2270266"/>
                    <a:pt x="1836289" y="886318"/>
                    <a:pt x="982018" y="2521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201" name="Freeform: Shape 7200">
              <a:extLst>
                <a:ext uri="{FF2B5EF4-FFF2-40B4-BE49-F238E27FC236}">
                  <a16:creationId xmlns:a16="http://schemas.microsoft.com/office/drawing/2014/main" xmlns="" id="{871191CD-1211-4C40-9D45-449D9BE65A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436349" y="0"/>
              <a:ext cx="2209181" cy="6858000"/>
            </a:xfrm>
            <a:custGeom>
              <a:avLst/>
              <a:gdLst>
                <a:gd name="connsiteX0" fmla="*/ 937727 w 2209181"/>
                <a:gd name="connsiteY0" fmla="*/ 0 h 6858000"/>
                <a:gd name="connsiteX1" fmla="*/ 955085 w 2209181"/>
                <a:gd name="connsiteY1" fmla="*/ 0 h 6858000"/>
                <a:gd name="connsiteX2" fmla="*/ 982018 w 2209181"/>
                <a:gd name="connsiteY2" fmla="*/ 25210 h 6858000"/>
                <a:gd name="connsiteX3" fmla="*/ 2202283 w 2209181"/>
                <a:gd name="connsiteY3" fmla="*/ 3810283 h 6858000"/>
                <a:gd name="connsiteX4" fmla="*/ 236958 w 2209181"/>
                <a:gd name="connsiteY4" fmla="*/ 6682507 h 6858000"/>
                <a:gd name="connsiteX5" fmla="*/ 19349 w 2209181"/>
                <a:gd name="connsiteY5" fmla="*/ 6858000 h 6858000"/>
                <a:gd name="connsiteX6" fmla="*/ 0 w 2209181"/>
                <a:gd name="connsiteY6" fmla="*/ 6858000 h 6858000"/>
                <a:gd name="connsiteX7" fmla="*/ 218679 w 2209181"/>
                <a:gd name="connsiteY7" fmla="*/ 6681644 h 6858000"/>
                <a:gd name="connsiteX8" fmla="*/ 2184004 w 2209181"/>
                <a:gd name="connsiteY8" fmla="*/ 3809420 h 6858000"/>
                <a:gd name="connsiteX9" fmla="*/ 963738 w 2209181"/>
                <a:gd name="connsiteY9" fmla="*/ 243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37727" y="0"/>
                  </a:moveTo>
                  <a:lnTo>
                    <a:pt x="955085" y="0"/>
                  </a:lnTo>
                  <a:lnTo>
                    <a:pt x="982018" y="25210"/>
                  </a:lnTo>
                  <a:cubicBezTo>
                    <a:pt x="1836289" y="886318"/>
                    <a:pt x="2270080" y="2270266"/>
                    <a:pt x="2202283" y="3810283"/>
                  </a:cubicBezTo>
                  <a:cubicBezTo>
                    <a:pt x="2138530" y="5258455"/>
                    <a:pt x="1199288" y="5896573"/>
                    <a:pt x="236958" y="6682507"/>
                  </a:cubicBezTo>
                  <a:lnTo>
                    <a:pt x="19349" y="6858000"/>
                  </a:lnTo>
                  <a:lnTo>
                    <a:pt x="0" y="6858000"/>
                  </a:lnTo>
                  <a:lnTo>
                    <a:pt x="218679" y="6681644"/>
                  </a:lnTo>
                  <a:cubicBezTo>
                    <a:pt x="1181008" y="5895709"/>
                    <a:pt x="2120250" y="5257592"/>
                    <a:pt x="2184004" y="3809420"/>
                  </a:cubicBezTo>
                  <a:cubicBezTo>
                    <a:pt x="2251801" y="2269402"/>
                    <a:pt x="1818009" y="885455"/>
                    <a:pt x="963738" y="24346"/>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pic>
        <p:nvPicPr>
          <p:cNvPr id="7170" name="Picture 2" descr="Μυστηριώδης πίνακας που παραπέμπει σε Ντα Βίντσι και Νταν Μπράουν  αποκαλύπτεται | Ειδήσεις για την Οικονομία | newmoney">
            <a:extLst>
              <a:ext uri="{FF2B5EF4-FFF2-40B4-BE49-F238E27FC236}">
                <a16:creationId xmlns:a16="http://schemas.microsoft.com/office/drawing/2014/main" xmlns="" id="{23C43E68-A47B-FB5E-BA53-4DB2A1C0384F}"/>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361" t="34088" r="40554" b="25790"/>
          <a:stretch/>
        </p:blipFill>
        <p:spPr bwMode="auto">
          <a:xfrm>
            <a:off x="3179440" y="1180532"/>
            <a:ext cx="5623855" cy="439457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26457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6" name="Rectangle 6150">
            <a:extLst>
              <a:ext uri="{FF2B5EF4-FFF2-40B4-BE49-F238E27FC236}">
                <a16:creationId xmlns:a16="http://schemas.microsoft.com/office/drawing/2014/main" xmlns="" id="{E8A8EAB8-D2FF-444D-B34B-7D32F106AD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Τίτλος 1">
            <a:extLst>
              <a:ext uri="{FF2B5EF4-FFF2-40B4-BE49-F238E27FC236}">
                <a16:creationId xmlns:a16="http://schemas.microsoft.com/office/drawing/2014/main" xmlns="" id="{E5BDE023-8B39-B270-44EE-FE22C84389F7}"/>
              </a:ext>
            </a:extLst>
          </p:cNvPr>
          <p:cNvSpPr>
            <a:spLocks noGrp="1"/>
          </p:cNvSpPr>
          <p:nvPr>
            <p:ph type="title"/>
          </p:nvPr>
        </p:nvSpPr>
        <p:spPr>
          <a:xfrm>
            <a:off x="838200" y="448721"/>
            <a:ext cx="4707671" cy="1225650"/>
          </a:xfrm>
        </p:spPr>
        <p:txBody>
          <a:bodyPr vert="horz" lIns="91440" tIns="45720" rIns="91440" bIns="45720" rtlCol="0" anchor="b">
            <a:normAutofit/>
          </a:bodyPr>
          <a:lstStyle/>
          <a:p>
            <a:r>
              <a:rPr lang="el-GR" sz="3800" dirty="0">
                <a:solidFill>
                  <a:schemeClr val="bg1"/>
                </a:solidFill>
              </a:rPr>
              <a:t>Δ) </a:t>
            </a:r>
            <a:r>
              <a:rPr lang="en-US" sz="3800" dirty="0">
                <a:solidFill>
                  <a:schemeClr val="bg1"/>
                </a:solidFill>
              </a:rPr>
              <a:t>Το ευα</a:t>
            </a:r>
            <a:r>
              <a:rPr lang="en-US" sz="3800" dirty="0" err="1">
                <a:solidFill>
                  <a:schemeClr val="bg1"/>
                </a:solidFill>
              </a:rPr>
              <a:t>γγέλιο</a:t>
            </a:r>
            <a:r>
              <a:rPr lang="en-US" sz="3800" dirty="0">
                <a:solidFill>
                  <a:schemeClr val="bg1"/>
                </a:solidFill>
              </a:rPr>
              <a:t> </a:t>
            </a:r>
            <a:r>
              <a:rPr lang="en-US" sz="3800" dirty="0" err="1">
                <a:solidFill>
                  <a:schemeClr val="bg1"/>
                </a:solidFill>
              </a:rPr>
              <a:t>του</a:t>
            </a:r>
            <a:r>
              <a:rPr lang="en-US" sz="3800" dirty="0">
                <a:solidFill>
                  <a:schemeClr val="bg1"/>
                </a:solidFill>
              </a:rPr>
              <a:t> </a:t>
            </a:r>
            <a:r>
              <a:rPr lang="en-US" sz="3800" dirty="0" err="1">
                <a:solidFill>
                  <a:schemeClr val="bg1"/>
                </a:solidFill>
              </a:rPr>
              <a:t>Ιούδ</a:t>
            </a:r>
            <a:r>
              <a:rPr lang="en-US" sz="3800" dirty="0">
                <a:solidFill>
                  <a:schemeClr val="bg1"/>
                </a:solidFill>
              </a:rPr>
              <a:t>α</a:t>
            </a:r>
          </a:p>
        </p:txBody>
      </p:sp>
      <p:cxnSp>
        <p:nvCxnSpPr>
          <p:cNvPr id="6157" name="Straight Connector 6152">
            <a:extLst>
              <a:ext uri="{FF2B5EF4-FFF2-40B4-BE49-F238E27FC236}">
                <a16:creationId xmlns:a16="http://schemas.microsoft.com/office/drawing/2014/main" xmlns="" id="{EEA38897-7BA3-4408-8083-3235339C4A6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xmlns="" id="{1818876C-B011-D6BB-42E4-09277924AB5F}"/>
              </a:ext>
            </a:extLst>
          </p:cNvPr>
          <p:cNvSpPr>
            <a:spLocks noGrp="1"/>
          </p:cNvSpPr>
          <p:nvPr>
            <p:ph sz="half" idx="1"/>
          </p:nvPr>
        </p:nvSpPr>
        <p:spPr>
          <a:xfrm>
            <a:off x="897769" y="1909192"/>
            <a:ext cx="4586513" cy="3647710"/>
          </a:xfrm>
        </p:spPr>
        <p:txBody>
          <a:bodyPr vert="horz" lIns="91440" tIns="45720" rIns="91440" bIns="45720" rtlCol="0">
            <a:normAutofit/>
          </a:bodyPr>
          <a:lstStyle/>
          <a:p>
            <a:r>
              <a:rPr lang="en-US" sz="2000" i="0" dirty="0">
                <a:solidFill>
                  <a:schemeClr val="bg1"/>
                </a:solidFill>
                <a:effectLst/>
              </a:rPr>
              <a:t>Το ευαγγέλιο του Ιούδα βρέθηκε στη βιβλιοθήκη του Ναγκ Χ</a:t>
            </a:r>
            <a:r>
              <a:rPr lang="el-GR" sz="2000" i="0" dirty="0">
                <a:solidFill>
                  <a:schemeClr val="bg1"/>
                </a:solidFill>
                <a:effectLst/>
              </a:rPr>
              <a:t>α</a:t>
            </a:r>
            <a:r>
              <a:rPr lang="en-US" sz="2000" i="0" dirty="0">
                <a:solidFill>
                  <a:schemeClr val="bg1"/>
                </a:solidFill>
                <a:effectLst/>
              </a:rPr>
              <a:t>μα</a:t>
            </a:r>
            <a:r>
              <a:rPr lang="en-US" sz="2000" i="0" dirty="0" err="1">
                <a:solidFill>
                  <a:schemeClr val="bg1"/>
                </a:solidFill>
                <a:effectLst/>
              </a:rPr>
              <a:t>ντί</a:t>
            </a:r>
            <a:r>
              <a:rPr lang="en-US" sz="2000" i="0" dirty="0">
                <a:solidFill>
                  <a:schemeClr val="bg1"/>
                </a:solidFill>
                <a:effectLst/>
              </a:rPr>
              <a:t> το 1945 και χρονολογείται από τον 2</a:t>
            </a:r>
            <a:r>
              <a:rPr lang="en-US" sz="2000" i="0" baseline="30000" dirty="0">
                <a:solidFill>
                  <a:schemeClr val="bg1"/>
                </a:solidFill>
                <a:effectLst/>
              </a:rPr>
              <a:t>ο</a:t>
            </a:r>
            <a:r>
              <a:rPr lang="en-US" sz="2000" i="0" dirty="0">
                <a:solidFill>
                  <a:schemeClr val="bg1"/>
                </a:solidFill>
                <a:effectLst/>
              </a:rPr>
              <a:t> αιώνα </a:t>
            </a:r>
            <a:r>
              <a:rPr lang="el-GR" sz="2000" i="0" dirty="0">
                <a:solidFill>
                  <a:schemeClr val="bg1"/>
                </a:solidFill>
                <a:effectLst/>
              </a:rPr>
              <a:t>μ</a:t>
            </a:r>
            <a:r>
              <a:rPr lang="en-US" sz="2000" i="0" dirty="0">
                <a:solidFill>
                  <a:schemeClr val="bg1"/>
                </a:solidFill>
                <a:effectLst/>
              </a:rPr>
              <a:t>.Χ.</a:t>
            </a:r>
          </a:p>
          <a:p>
            <a:r>
              <a:rPr lang="en-US" sz="2000" dirty="0">
                <a:solidFill>
                  <a:schemeClr val="bg1"/>
                </a:solidFill>
              </a:rPr>
              <a:t>Στο </a:t>
            </a:r>
            <a:r>
              <a:rPr lang="en-US" sz="2000" dirty="0" err="1">
                <a:solidFill>
                  <a:schemeClr val="bg1"/>
                </a:solidFill>
              </a:rPr>
              <a:t>κείμενο</a:t>
            </a:r>
            <a:r>
              <a:rPr lang="en-US" sz="2000" dirty="0">
                <a:solidFill>
                  <a:schemeClr val="bg1"/>
                </a:solidFill>
              </a:rPr>
              <a:t> ο </a:t>
            </a:r>
            <a:r>
              <a:rPr lang="en-US" sz="2000" dirty="0" err="1">
                <a:solidFill>
                  <a:schemeClr val="bg1"/>
                </a:solidFill>
              </a:rPr>
              <a:t>Ιούδ</a:t>
            </a:r>
            <a:r>
              <a:rPr lang="en-US" sz="2000" dirty="0">
                <a:solidFill>
                  <a:schemeClr val="bg1"/>
                </a:solidFill>
              </a:rPr>
              <a:t>ας δεν είναι ο απόλυτος προδότης, αλλά ο πιστότερος ακόλουθος του Ιησού που δέχεται μετά από δική Του παράκληση να τον προδώσει και έτσι να τον βοηθήσει να αποχωριστεί το κακόβουλο υλικό σώμα</a:t>
            </a:r>
            <a:r>
              <a:rPr lang="el-GR" sz="2000" dirty="0">
                <a:solidFill>
                  <a:schemeClr val="bg1"/>
                </a:solidFill>
              </a:rPr>
              <a:t> Του.</a:t>
            </a:r>
            <a:endParaRPr lang="en-US" sz="2000" i="0" dirty="0">
              <a:solidFill>
                <a:schemeClr val="bg1"/>
              </a:solidFill>
              <a:effectLst/>
            </a:endParaRPr>
          </a:p>
        </p:txBody>
      </p:sp>
      <p:cxnSp>
        <p:nvCxnSpPr>
          <p:cNvPr id="6155" name="Straight Connector 6154">
            <a:extLst>
              <a:ext uri="{FF2B5EF4-FFF2-40B4-BE49-F238E27FC236}">
                <a16:creationId xmlns:a16="http://schemas.microsoft.com/office/drawing/2014/main" xmlns="" id="{F11AD06B-AB20-4097-8606-5DA00DBACE8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146" name="Picture 2">
            <a:extLst>
              <a:ext uri="{FF2B5EF4-FFF2-40B4-BE49-F238E27FC236}">
                <a16:creationId xmlns:a16="http://schemas.microsoft.com/office/drawing/2014/main" xmlns="" id="{E6ECAA3D-CFCC-EFA5-0BCC-6DA26E5D391E}"/>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xmlns="" val="0"/>
              </a:ext>
            </a:extLst>
          </a:blip>
          <a:srcRect t="11217" b="10241"/>
          <a:stretch/>
        </p:blipFill>
        <p:spPr bwMode="auto">
          <a:xfrm>
            <a:off x="6525453" y="10"/>
            <a:ext cx="5666547" cy="68579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99080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xmlns="" id="{B95B9BA8-1D69-4796-85F5-B6D0BD52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42E91F1B-B642-EE77-8D2E-1B89B9AC3996}"/>
              </a:ext>
            </a:extLst>
          </p:cNvPr>
          <p:cNvSpPr>
            <a:spLocks noGrp="1"/>
          </p:cNvSpPr>
          <p:nvPr>
            <p:ph type="title"/>
          </p:nvPr>
        </p:nvSpPr>
        <p:spPr>
          <a:xfrm>
            <a:off x="6981825" y="1641752"/>
            <a:ext cx="4391024" cy="1323439"/>
          </a:xfrm>
        </p:spPr>
        <p:txBody>
          <a:bodyPr vert="horz" lIns="91440" tIns="45720" rIns="91440" bIns="45720" rtlCol="0" anchor="t">
            <a:normAutofit/>
          </a:bodyPr>
          <a:lstStyle/>
          <a:p>
            <a:r>
              <a:rPr lang="en-US" sz="4000">
                <a:solidFill>
                  <a:schemeClr val="bg1"/>
                </a:solidFill>
              </a:rPr>
              <a:t>ΛΙΛΙΘ: Η πρώτη γυναίκα του Αδάμ;</a:t>
            </a:r>
          </a:p>
        </p:txBody>
      </p:sp>
      <p:pic>
        <p:nvPicPr>
          <p:cNvPr id="2050" name="Picture 2" descr="Η Λίλιθ ήταν η πρώτη γυναίκα και σύζυγος του Αδάμ που εκδιώχτηκε επειδή  ήθελε να είναι ισάξια μαζί του - KsipnisteRe.com">
            <a:extLst>
              <a:ext uri="{FF2B5EF4-FFF2-40B4-BE49-F238E27FC236}">
                <a16:creationId xmlns:a16="http://schemas.microsoft.com/office/drawing/2014/main" xmlns="" id="{2A75984B-840D-B84E-77BF-35DF3FDB106D}"/>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xmlns="" val="0"/>
              </a:ext>
            </a:extLst>
          </a:blip>
          <a:srcRect l="31821" r="4973"/>
          <a:stretch/>
        </p:blipFill>
        <p:spPr bwMode="auto">
          <a:xfrm>
            <a:off x="827088" y="1498600"/>
            <a:ext cx="5260975" cy="467677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noFill/>
          <a:effectLst>
            <a:outerShdw blurRad="381000" dist="152400" dir="5400000" algn="t" rotWithShape="0">
              <a:prstClr val="black">
                <a:alpha val="10000"/>
              </a:prstClr>
            </a:outerShdw>
          </a:effectLst>
          <a:extLst>
            <a:ext uri="{909E8E84-426E-40DD-AFC4-6F175D3DCCD1}">
              <a14:hiddenFill xmlns:a14="http://schemas.microsoft.com/office/drawing/2010/main" xmlns="">
                <a:solidFill>
                  <a:srgbClr val="FFFFFF"/>
                </a:solidFill>
              </a14:hiddenFill>
            </a:ext>
          </a:extLst>
        </p:spPr>
      </p:pic>
      <p:grpSp>
        <p:nvGrpSpPr>
          <p:cNvPr id="2057" name="Group 2056">
            <a:extLst>
              <a:ext uri="{FF2B5EF4-FFF2-40B4-BE49-F238E27FC236}">
                <a16:creationId xmlns:a16="http://schemas.microsoft.com/office/drawing/2014/main" xmlns="" id="{0EAC7AFE-68C0-41EB-A1C7-108E60D7C33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27088" y="4795537"/>
            <a:ext cx="5260975" cy="1410656"/>
            <a:chOff x="827088" y="4795537"/>
            <a:chExt cx="5260975" cy="1410656"/>
          </a:xfrm>
        </p:grpSpPr>
        <p:sp>
          <p:nvSpPr>
            <p:cNvPr id="2058" name="Freeform: Shape 2057">
              <a:extLst>
                <a:ext uri="{FF2B5EF4-FFF2-40B4-BE49-F238E27FC236}">
                  <a16:creationId xmlns:a16="http://schemas.microsoft.com/office/drawing/2014/main" xmlns="" id="{127393A7-D6DA-410B-8699-AA56B57BF7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9" name="Freeform: Shape 2058">
              <a:extLst>
                <a:ext uri="{FF2B5EF4-FFF2-40B4-BE49-F238E27FC236}">
                  <a16:creationId xmlns:a16="http://schemas.microsoft.com/office/drawing/2014/main" xmlns="" id="{8EC44C88-69E3-42EE-86E8-9B45F712B7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Θέση περιεχομένου 2">
            <a:extLst>
              <a:ext uri="{FF2B5EF4-FFF2-40B4-BE49-F238E27FC236}">
                <a16:creationId xmlns:a16="http://schemas.microsoft.com/office/drawing/2014/main" xmlns="" id="{DD67157D-06BA-510A-FD62-07B4E9E6E411}"/>
              </a:ext>
            </a:extLst>
          </p:cNvPr>
          <p:cNvSpPr>
            <a:spLocks noGrp="1"/>
          </p:cNvSpPr>
          <p:nvPr>
            <p:ph sz="half" idx="1"/>
          </p:nvPr>
        </p:nvSpPr>
        <p:spPr>
          <a:xfrm>
            <a:off x="6981826" y="3146400"/>
            <a:ext cx="4391024" cy="2682000"/>
          </a:xfrm>
        </p:spPr>
        <p:txBody>
          <a:bodyPr vert="horz" lIns="91440" tIns="45720" rIns="91440" bIns="45720" rtlCol="0">
            <a:normAutofit/>
          </a:bodyPr>
          <a:lstStyle/>
          <a:p>
            <a:r>
              <a:rPr lang="en-US" sz="2400" dirty="0" err="1">
                <a:solidFill>
                  <a:schemeClr val="bg1">
                    <a:alpha val="80000"/>
                  </a:schemeClr>
                </a:solidFill>
              </a:rPr>
              <a:t>Στ</a:t>
            </a:r>
            <a:r>
              <a:rPr lang="en-US" sz="2400" dirty="0">
                <a:solidFill>
                  <a:schemeClr val="bg1">
                    <a:alpha val="80000"/>
                  </a:schemeClr>
                </a:solidFill>
              </a:rPr>
              <a:t>α απόκρυφα ευαγγέλια αναφέρεται μια ακόμα</a:t>
            </a:r>
            <a:r>
              <a:rPr lang="el-GR" sz="2400" dirty="0">
                <a:solidFill>
                  <a:schemeClr val="bg1">
                    <a:alpha val="80000"/>
                  </a:schemeClr>
                </a:solidFill>
              </a:rPr>
              <a:t> «</a:t>
            </a:r>
            <a:r>
              <a:rPr lang="en-US" sz="2400" dirty="0" err="1">
                <a:solidFill>
                  <a:schemeClr val="bg1">
                    <a:alpha val="80000"/>
                  </a:schemeClr>
                </a:solidFill>
              </a:rPr>
              <a:t>θεότητ</a:t>
            </a:r>
            <a:r>
              <a:rPr lang="en-US" sz="2400" dirty="0">
                <a:solidFill>
                  <a:schemeClr val="bg1">
                    <a:alpha val="80000"/>
                  </a:schemeClr>
                </a:solidFill>
              </a:rPr>
              <a:t>α</a:t>
            </a:r>
            <a:r>
              <a:rPr lang="el-GR" sz="2400" dirty="0">
                <a:solidFill>
                  <a:schemeClr val="bg1">
                    <a:alpha val="80000"/>
                  </a:schemeClr>
                </a:solidFill>
              </a:rPr>
              <a:t>»</a:t>
            </a:r>
            <a:r>
              <a:rPr lang="en-US" sz="2400" dirty="0">
                <a:solidFill>
                  <a:schemeClr val="bg1">
                    <a:alpha val="80000"/>
                  </a:schemeClr>
                </a:solidFill>
              </a:rPr>
              <a:t>, η Λίλιθ που ήταν, όπως αναφέρουν, η πρώτη γυναίκα του Αδάμ και ήταν πλασμένη από χώμα, όπως κι</a:t>
            </a:r>
            <a:r>
              <a:rPr lang="el-GR" sz="2400" dirty="0">
                <a:solidFill>
                  <a:schemeClr val="bg1">
                    <a:alpha val="80000"/>
                  </a:schemeClr>
                </a:solidFill>
              </a:rPr>
              <a:t> αυτός.</a:t>
            </a:r>
            <a:r>
              <a:rPr lang="en-US" sz="2400" dirty="0">
                <a:solidFill>
                  <a:schemeClr val="bg1">
                    <a:alpha val="80000"/>
                  </a:schemeClr>
                </a:solidFill>
              </a:rPr>
              <a:t> </a:t>
            </a:r>
          </a:p>
        </p:txBody>
      </p:sp>
    </p:spTree>
    <p:extLst>
      <p:ext uri="{BB962C8B-B14F-4D97-AF65-F5344CB8AC3E}">
        <p14:creationId xmlns:p14="http://schemas.microsoft.com/office/powerpoint/2010/main" xmlns="" val="624537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261AE3B-96C0-FA2C-B4BE-2372D674308F}"/>
              </a:ext>
            </a:extLst>
          </p:cNvPr>
          <p:cNvSpPr>
            <a:spLocks noGrp="1"/>
          </p:cNvSpPr>
          <p:nvPr>
            <p:ph type="title"/>
          </p:nvPr>
        </p:nvSpPr>
        <p:spPr>
          <a:xfrm>
            <a:off x="876694" y="741391"/>
            <a:ext cx="3549649" cy="1616203"/>
          </a:xfrm>
        </p:spPr>
        <p:txBody>
          <a:bodyPr vert="horz" lIns="91440" tIns="45720" rIns="91440" bIns="45720" rtlCol="0" anchor="b">
            <a:normAutofit/>
          </a:bodyPr>
          <a:lstStyle/>
          <a:p>
            <a:r>
              <a:rPr lang="en-US" sz="3200"/>
              <a:t>Η ιστορία της </a:t>
            </a:r>
            <a:br>
              <a:rPr lang="en-US" sz="3200"/>
            </a:br>
            <a:r>
              <a:rPr lang="en-US" sz="3200"/>
              <a:t>Εκδοχή 1</a:t>
            </a:r>
            <a:r>
              <a:rPr lang="en-US" sz="3200" baseline="30000"/>
              <a:t>η</a:t>
            </a:r>
            <a:r>
              <a:rPr lang="en-US" sz="3200"/>
              <a:t> : Ως γυναίκα</a:t>
            </a:r>
          </a:p>
        </p:txBody>
      </p:sp>
      <p:sp>
        <p:nvSpPr>
          <p:cNvPr id="3" name="Θέση περιεχομένου 2">
            <a:extLst>
              <a:ext uri="{FF2B5EF4-FFF2-40B4-BE49-F238E27FC236}">
                <a16:creationId xmlns:a16="http://schemas.microsoft.com/office/drawing/2014/main" xmlns="" id="{3FFF08F7-2504-2B0C-6C96-827A403C0208}"/>
              </a:ext>
            </a:extLst>
          </p:cNvPr>
          <p:cNvSpPr>
            <a:spLocks noGrp="1"/>
          </p:cNvSpPr>
          <p:nvPr>
            <p:ph sz="half" idx="1"/>
          </p:nvPr>
        </p:nvSpPr>
        <p:spPr>
          <a:xfrm>
            <a:off x="876693" y="2533476"/>
            <a:ext cx="3346964" cy="3447832"/>
          </a:xfrm>
        </p:spPr>
        <p:txBody>
          <a:bodyPr vert="horz" lIns="91440" tIns="45720" rIns="91440" bIns="45720" rtlCol="0" anchor="t">
            <a:normAutofit/>
          </a:bodyPr>
          <a:lstStyle/>
          <a:p>
            <a:pPr marL="228600" marR="0" lvl="0" fontAlgn="auto">
              <a:spcBef>
                <a:spcPts val="1000"/>
              </a:spcBef>
              <a:spcAft>
                <a:spcPts val="0"/>
              </a:spcAft>
              <a:buClrTx/>
              <a:buSzTx/>
              <a:tabLst/>
              <a:defRPr/>
            </a:pPr>
            <a:r>
              <a:rPr kumimoji="0" lang="en-US" sz="2000" b="0" i="0" u="none" strike="noStrike" cap="none" spc="0" normalizeH="0" baseline="0" noProof="0">
                <a:ln>
                  <a:noFill/>
                </a:ln>
                <a:effectLst/>
                <a:uLnTx/>
                <a:uFillTx/>
              </a:rPr>
              <a:t>Η Λίλιθ, σε αντίθεση με την Εύα, δε θέλησε να υποταχθεί στον Αδάμ και προφέροντας το πιο ιερό όνομα του Θεού, Ιεχωβάς, εκείνος την πήρε από τον Κήπο της Εδέμ. </a:t>
            </a:r>
          </a:p>
          <a:p>
            <a:endParaRPr lang="en-US" sz="2000"/>
          </a:p>
        </p:txBody>
      </p:sp>
      <p:pic>
        <p:nvPicPr>
          <p:cNvPr id="1026" name="Picture 2" descr="Κήπος της Εδέμ. Η ανείπωτη αλήθεια του - Διαδραστικά">
            <a:extLst>
              <a:ext uri="{FF2B5EF4-FFF2-40B4-BE49-F238E27FC236}">
                <a16:creationId xmlns:a16="http://schemas.microsoft.com/office/drawing/2014/main" xmlns="" id="{6336AD56-11A4-3053-AAD1-CD02ABD4C43E}"/>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xmlns="" val="0"/>
              </a:ext>
            </a:extLst>
          </a:blip>
          <a:srcRect l="30903" r="-1" b="-1"/>
          <a:stretch/>
        </p:blipFill>
        <p:spPr bwMode="auto">
          <a:xfrm>
            <a:off x="5089243" y="877413"/>
            <a:ext cx="6222628" cy="504309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031" name="Group 1030">
            <a:extLst>
              <a:ext uri="{FF2B5EF4-FFF2-40B4-BE49-F238E27FC236}">
                <a16:creationId xmlns:a16="http://schemas.microsoft.com/office/drawing/2014/main" xmlns="" id="{3AFCAD34-1AFC-BC1A-F6B2-C34C63912EA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089243" y="5858828"/>
            <a:ext cx="6226463" cy="123363"/>
            <a:chOff x="7015162" y="5858828"/>
            <a:chExt cx="4300544" cy="123363"/>
          </a:xfrm>
        </p:grpSpPr>
        <p:sp>
          <p:nvSpPr>
            <p:cNvPr id="1032" name="Rectangle 1031">
              <a:extLst>
                <a:ext uri="{FF2B5EF4-FFF2-40B4-BE49-F238E27FC236}">
                  <a16:creationId xmlns:a16="http://schemas.microsoft.com/office/drawing/2014/main" xmlns="" id="{1129F4A2-3705-CF87-3DDA-AF9CE9389B9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xmlns="" id="{891B1028-FC76-5583-3A1F-5815A7DCF9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2313240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xmlns="" id="{DB304A14-32D0-4873-B914-423ED7B8DA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Τίτλος 1">
            <a:extLst>
              <a:ext uri="{FF2B5EF4-FFF2-40B4-BE49-F238E27FC236}">
                <a16:creationId xmlns:a16="http://schemas.microsoft.com/office/drawing/2014/main" xmlns="" id="{8503A6DE-7B1A-2285-CAEC-680F3696599C}"/>
              </a:ext>
            </a:extLst>
          </p:cNvPr>
          <p:cNvSpPr>
            <a:spLocks noGrp="1"/>
          </p:cNvSpPr>
          <p:nvPr>
            <p:ph type="title"/>
          </p:nvPr>
        </p:nvSpPr>
        <p:spPr>
          <a:xfrm>
            <a:off x="838200" y="365125"/>
            <a:ext cx="5387502" cy="1325563"/>
          </a:xfrm>
        </p:spPr>
        <p:txBody>
          <a:bodyPr vert="horz" lIns="91440" tIns="45720" rIns="91440" bIns="45720" rtlCol="0" anchor="ctr">
            <a:normAutofit fontScale="90000"/>
          </a:bodyPr>
          <a:lstStyle/>
          <a:p>
            <a:r>
              <a:rPr lang="en-US" dirty="0"/>
              <a:t>Η </a:t>
            </a:r>
            <a:r>
              <a:rPr lang="en-US" dirty="0" err="1"/>
              <a:t>ιστορί</a:t>
            </a:r>
            <a:r>
              <a:rPr lang="en-US" dirty="0"/>
              <a:t>α της</a:t>
            </a:r>
            <a:r>
              <a:rPr lang="el-GR" dirty="0"/>
              <a:t> </a:t>
            </a:r>
            <a:r>
              <a:rPr lang="el-GR" dirty="0" err="1"/>
              <a:t>Λίλιθ</a:t>
            </a:r>
            <a:r>
              <a:rPr lang="el-GR" dirty="0"/>
              <a:t>.</a:t>
            </a:r>
            <a:r>
              <a:rPr lang="en-US" dirty="0"/>
              <a:t> </a:t>
            </a:r>
            <a:br>
              <a:rPr lang="en-US" dirty="0"/>
            </a:br>
            <a:r>
              <a:rPr lang="en-US" dirty="0" err="1"/>
              <a:t>Εκδοχή</a:t>
            </a:r>
            <a:r>
              <a:rPr lang="en-US" dirty="0"/>
              <a:t> </a:t>
            </a:r>
            <a:r>
              <a:rPr lang="el-GR" dirty="0"/>
              <a:t>2</a:t>
            </a:r>
            <a:r>
              <a:rPr lang="el-GR" baseline="30000" dirty="0"/>
              <a:t>η</a:t>
            </a:r>
            <a:r>
              <a:rPr lang="el-GR" dirty="0"/>
              <a:t> : Ως δαίμονας</a:t>
            </a:r>
            <a:endParaRPr lang="en-US" dirty="0"/>
          </a:p>
        </p:txBody>
      </p:sp>
      <p:sp>
        <p:nvSpPr>
          <p:cNvPr id="3" name="Θέση περιεχομένου 2">
            <a:extLst>
              <a:ext uri="{FF2B5EF4-FFF2-40B4-BE49-F238E27FC236}">
                <a16:creationId xmlns:a16="http://schemas.microsoft.com/office/drawing/2014/main" xmlns="" id="{C86887C4-9847-1C74-2160-A2D30FBA2F4B}"/>
              </a:ext>
            </a:extLst>
          </p:cNvPr>
          <p:cNvSpPr>
            <a:spLocks noGrp="1"/>
          </p:cNvSpPr>
          <p:nvPr>
            <p:ph sz="half" idx="1"/>
          </p:nvPr>
        </p:nvSpPr>
        <p:spPr>
          <a:xfrm>
            <a:off x="838200" y="1825625"/>
            <a:ext cx="5387502" cy="4351338"/>
          </a:xfrm>
        </p:spPr>
        <p:txBody>
          <a:bodyPr vert="horz" lIns="91440" tIns="45720" rIns="91440" bIns="45720" rtlCol="0">
            <a:normAutofit/>
          </a:bodyPr>
          <a:lstStyle/>
          <a:p>
            <a:r>
              <a:rPr kumimoji="0" lang="en-US" b="0" i="0" u="none" strike="noStrike" cap="none" spc="0" normalizeH="0" baseline="0" noProof="0" dirty="0" err="1">
                <a:ln>
                  <a:noFill/>
                </a:ln>
                <a:effectLst/>
                <a:uLnTx/>
                <a:uFillTx/>
              </a:rPr>
              <a:t>Αφού</a:t>
            </a:r>
            <a:r>
              <a:rPr kumimoji="0" lang="en-US" b="0" i="0" u="none" strike="noStrike" cap="none" spc="0" normalizeH="0" baseline="0" noProof="0" dirty="0">
                <a:ln>
                  <a:noFill/>
                </a:ln>
                <a:effectLst/>
                <a:uLnTx/>
                <a:uFillTx/>
              </a:rPr>
              <a:t> </a:t>
            </a:r>
            <a:r>
              <a:rPr kumimoji="0" lang="en-US" b="0" i="0" u="none" strike="noStrike" cap="none" spc="0" normalizeH="0" baseline="0" noProof="0" dirty="0" err="1">
                <a:ln>
                  <a:noFill/>
                </a:ln>
                <a:effectLst/>
                <a:uLnTx/>
                <a:uFillTx/>
              </a:rPr>
              <a:t>δε</a:t>
            </a:r>
            <a:r>
              <a:rPr kumimoji="0" lang="en-US" b="0" i="0" u="none" strike="noStrike" cap="none" spc="0" normalizeH="0" baseline="0" noProof="0" dirty="0">
                <a:ln>
                  <a:noFill/>
                </a:ln>
                <a:effectLst/>
                <a:uLnTx/>
                <a:uFillTx/>
              </a:rPr>
              <a:t> </a:t>
            </a:r>
            <a:r>
              <a:rPr kumimoji="0" lang="en-US" b="0" i="0" u="none" strike="noStrike" cap="none" spc="0" normalizeH="0" baseline="0" noProof="0" dirty="0" err="1">
                <a:ln>
                  <a:noFill/>
                </a:ln>
                <a:effectLst/>
                <a:uLnTx/>
                <a:uFillTx/>
              </a:rPr>
              <a:t>θέλησε</a:t>
            </a:r>
            <a:r>
              <a:rPr kumimoji="0" lang="en-US" b="0" i="0" u="none" strike="noStrike" cap="none" spc="0" normalizeH="0" baseline="0" noProof="0" dirty="0">
                <a:ln>
                  <a:noFill/>
                </a:ln>
                <a:effectLst/>
                <a:uLnTx/>
                <a:uFillTx/>
              </a:rPr>
              <a:t> να υπ</a:t>
            </a:r>
            <a:r>
              <a:rPr kumimoji="0" lang="en-US" b="0" i="0" u="none" strike="noStrike" cap="none" spc="0" normalizeH="0" baseline="0" noProof="0" dirty="0" err="1">
                <a:ln>
                  <a:noFill/>
                </a:ln>
                <a:effectLst/>
                <a:uLnTx/>
                <a:uFillTx/>
              </a:rPr>
              <a:t>οτ</a:t>
            </a:r>
            <a:r>
              <a:rPr kumimoji="0" lang="en-US" b="0" i="0" u="none" strike="noStrike" cap="none" spc="0" normalizeH="0" baseline="0" noProof="0" dirty="0">
                <a:ln>
                  <a:noFill/>
                </a:ln>
                <a:effectLst/>
                <a:uLnTx/>
                <a:uFillTx/>
              </a:rPr>
              <a:t>αχθεί στον Αδάμ μετατράπηκε σε όφι (φίδι) και λέγεται ότι μπορεί να ήταν το ίδιο το φίδι που έπεισε την Εύα να δοκιμάσει το μήλο και να οδηγηθεί στο προπατορικό αμάρτημα</a:t>
            </a:r>
            <a:r>
              <a:rPr kumimoji="0" lang="el-GR" b="0" i="0" u="none" strike="noStrike" cap="none" spc="0" normalizeH="0" baseline="0" noProof="0" dirty="0">
                <a:ln>
                  <a:noFill/>
                </a:ln>
                <a:effectLst/>
                <a:uLnTx/>
                <a:uFillTx/>
              </a:rPr>
              <a:t>.</a:t>
            </a:r>
            <a:endParaRPr lang="en-US" dirty="0"/>
          </a:p>
        </p:txBody>
      </p:sp>
      <p:pic>
        <p:nvPicPr>
          <p:cNvPr id="5122" name="Picture 2" descr="Λιλίθεια | Science Wiki | Fandom">
            <a:extLst>
              <a:ext uri="{FF2B5EF4-FFF2-40B4-BE49-F238E27FC236}">
                <a16:creationId xmlns:a16="http://schemas.microsoft.com/office/drawing/2014/main" xmlns="" id="{A8081F5E-1711-10E5-CE66-563690484843}"/>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xmlns="" val="0"/>
              </a:ext>
            </a:extLst>
          </a:blip>
          <a:srcRect l="5805" r="22393" b="1"/>
          <a:stretch/>
        </p:blipFill>
        <p:spPr bwMode="auto">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extLst>
            <a:ext uri="{909E8E84-426E-40DD-AFC4-6F175D3DCCD1}">
              <a14:hiddenFill xmlns:a14="http://schemas.microsoft.com/office/drawing/2010/main" xmlns="">
                <a:solidFill>
                  <a:srgbClr val="FFFFFF"/>
                </a:solidFill>
              </a14:hiddenFill>
            </a:ext>
          </a:extLst>
        </p:spPr>
      </p:pic>
      <p:sp>
        <p:nvSpPr>
          <p:cNvPr id="5132" name="!!Oval">
            <a:extLst>
              <a:ext uri="{FF2B5EF4-FFF2-40B4-BE49-F238E27FC236}">
                <a16:creationId xmlns:a16="http://schemas.microsoft.com/office/drawing/2014/main" xmlns="" id="{1D460C86-854F-4FB3-ABC2-E823D8FEB9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131" name="!!Arc">
            <a:extLst>
              <a:ext uri="{FF2B5EF4-FFF2-40B4-BE49-F238E27FC236}">
                <a16:creationId xmlns:a16="http://schemas.microsoft.com/office/drawing/2014/main" xmlns="" id="{BB48116A-278A-4CC5-89D3-9DE8E8FF12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846456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8" name="Rectangle 2067">
            <a:extLst>
              <a:ext uri="{FF2B5EF4-FFF2-40B4-BE49-F238E27FC236}">
                <a16:creationId xmlns:a16="http://schemas.microsoft.com/office/drawing/2014/main" xmlns="" id="{9427AF5F-9A0E-42B7-A252-FD64C9885F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Τίτλος 6">
            <a:extLst>
              <a:ext uri="{FF2B5EF4-FFF2-40B4-BE49-F238E27FC236}">
                <a16:creationId xmlns:a16="http://schemas.microsoft.com/office/drawing/2014/main" xmlns="" id="{5F0B8535-12E9-E252-5244-DAE5831EFADE}"/>
              </a:ext>
            </a:extLst>
          </p:cNvPr>
          <p:cNvSpPr>
            <a:spLocks noGrp="1"/>
          </p:cNvSpPr>
          <p:nvPr>
            <p:ph type="title"/>
          </p:nvPr>
        </p:nvSpPr>
        <p:spPr>
          <a:xfrm>
            <a:off x="838200" y="365125"/>
            <a:ext cx="10515600" cy="1306443"/>
          </a:xfrm>
        </p:spPr>
        <p:txBody>
          <a:bodyPr vert="horz" lIns="91440" tIns="45720" rIns="91440" bIns="45720" rtlCol="0" anchor="ctr">
            <a:normAutofit/>
          </a:bodyPr>
          <a:lstStyle/>
          <a:p>
            <a:r>
              <a:rPr lang="en-US" sz="4000" dirty="0" err="1"/>
              <a:t>Λίλιθ</a:t>
            </a:r>
            <a:r>
              <a:rPr lang="en-US" sz="4000" dirty="0"/>
              <a:t>: Η </a:t>
            </a:r>
            <a:r>
              <a:rPr lang="en-US" sz="4000" dirty="0" err="1"/>
              <a:t>μητέρ</a:t>
            </a:r>
            <a:r>
              <a:rPr lang="en-US" sz="4000" dirty="0"/>
              <a:t>α των δαιμόνων</a:t>
            </a:r>
          </a:p>
        </p:txBody>
      </p:sp>
      <p:sp>
        <p:nvSpPr>
          <p:cNvPr id="8" name="Θέση περιεχομένου 7">
            <a:extLst>
              <a:ext uri="{FF2B5EF4-FFF2-40B4-BE49-F238E27FC236}">
                <a16:creationId xmlns:a16="http://schemas.microsoft.com/office/drawing/2014/main" xmlns="" id="{8A22E9E0-8280-ED6D-37DD-A3CB633BBBF4}"/>
              </a:ext>
            </a:extLst>
          </p:cNvPr>
          <p:cNvSpPr>
            <a:spLocks noGrp="1"/>
          </p:cNvSpPr>
          <p:nvPr>
            <p:ph sz="half" idx="1"/>
          </p:nvPr>
        </p:nvSpPr>
        <p:spPr>
          <a:xfrm>
            <a:off x="838200" y="1825625"/>
            <a:ext cx="4152774" cy="4303464"/>
          </a:xfrm>
        </p:spPr>
        <p:txBody>
          <a:bodyPr vert="horz" lIns="91440" tIns="45720" rIns="91440" bIns="45720" rtlCol="0">
            <a:normAutofit/>
          </a:bodyPr>
          <a:lstStyle/>
          <a:p>
            <a:r>
              <a:rPr lang="en-US" sz="2000" dirty="0" err="1"/>
              <a:t>Κά</a:t>
            </a:r>
            <a:r>
              <a:rPr lang="en-US" sz="2000" dirty="0"/>
              <a:t>ποιοι τοποθετούν τη Λίλιθ στην Κόλαση μετά από το περιστατικό με τον Αδάμ</a:t>
            </a:r>
            <a:r>
              <a:rPr lang="el-GR" sz="2000" dirty="0"/>
              <a:t>,</a:t>
            </a:r>
            <a:r>
              <a:rPr lang="en-US" sz="2000" dirty="0"/>
              <a:t> ως ερωμένη του Εωσφόρου, ο οποίος τελικά την έδιωξε για τον ίδιο λόγο</a:t>
            </a:r>
            <a:r>
              <a:rPr lang="el-GR" sz="2000" dirty="0"/>
              <a:t> με το Θεό</a:t>
            </a:r>
            <a:r>
              <a:rPr lang="en-US" sz="2000" dirty="0"/>
              <a:t>. </a:t>
            </a:r>
            <a:r>
              <a:rPr lang="el-GR" sz="2000" dirty="0"/>
              <a:t>Υπάρχουν αναφορές ότι μετά υπήρξε ερωμένη του Κάιν και τον ώθησε στην αδελφοκτονία.</a:t>
            </a:r>
          </a:p>
          <a:p>
            <a:r>
              <a:rPr lang="en-US" sz="2000" dirty="0" err="1"/>
              <a:t>Άλλοι</a:t>
            </a:r>
            <a:r>
              <a:rPr lang="en-US" sz="2000" dirty="0"/>
              <a:t> </a:t>
            </a:r>
            <a:r>
              <a:rPr lang="en-US" sz="2000" dirty="0" err="1"/>
              <a:t>τη</a:t>
            </a:r>
            <a:r>
              <a:rPr lang="en-US" sz="2000" dirty="0"/>
              <a:t> </a:t>
            </a:r>
            <a:r>
              <a:rPr lang="en-US" sz="2000" dirty="0" err="1"/>
              <a:t>θέλουν</a:t>
            </a:r>
            <a:r>
              <a:rPr lang="en-US" sz="2000" dirty="0"/>
              <a:t> </a:t>
            </a:r>
            <a:r>
              <a:rPr lang="en-US" sz="2000" dirty="0" err="1"/>
              <a:t>ως</a:t>
            </a:r>
            <a:r>
              <a:rPr lang="en-US" sz="2000" dirty="0"/>
              <a:t> δα</a:t>
            </a:r>
            <a:r>
              <a:rPr lang="en-US" sz="2000" dirty="0" err="1"/>
              <a:t>ίμον</a:t>
            </a:r>
            <a:r>
              <a:rPr lang="en-US" sz="2000" dirty="0"/>
              <a:t>α και μητέρα των δαιμόνων μετά τη με</a:t>
            </a:r>
            <a:r>
              <a:rPr lang="el-GR" sz="2000" dirty="0" err="1"/>
              <a:t>ταμόρφωσή</a:t>
            </a:r>
            <a:r>
              <a:rPr lang="en-US" sz="2000" dirty="0"/>
              <a:t> της σε φίδι. </a:t>
            </a:r>
            <a:endParaRPr lang="el-GR" sz="2000" dirty="0"/>
          </a:p>
          <a:p>
            <a:pPr marL="0" indent="0">
              <a:buNone/>
            </a:pPr>
            <a:endParaRPr lang="en-US" sz="2000" dirty="0"/>
          </a:p>
        </p:txBody>
      </p:sp>
      <p:pic>
        <p:nvPicPr>
          <p:cNvPr id="2050" name="Picture 2" descr="Λίλιθ, η σιωπηλή κόρη που φωσφόριζε | Η ΚΑΘΗΜΕΡΙΝΗ">
            <a:extLst>
              <a:ext uri="{FF2B5EF4-FFF2-40B4-BE49-F238E27FC236}">
                <a16:creationId xmlns:a16="http://schemas.microsoft.com/office/drawing/2014/main" xmlns="" id="{02A34094-F614-8721-020A-689A8AB50D72}"/>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xmlns="" val="0"/>
              </a:ext>
            </a:extLst>
          </a:blip>
          <a:srcRect l="6038" r="2939"/>
          <a:stretch/>
        </p:blipFill>
        <p:spPr bwMode="auto">
          <a:xfrm>
            <a:off x="5183500" y="1904282"/>
            <a:ext cx="6170299" cy="42248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73364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8" name="Rectangle 10246">
            <a:extLst>
              <a:ext uri="{FF2B5EF4-FFF2-40B4-BE49-F238E27FC236}">
                <a16:creationId xmlns:a16="http://schemas.microsoft.com/office/drawing/2014/main" xmlns="" id="{E8A8EAB8-D2FF-444D-B34B-7D32F106AD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Τίτλος 1">
            <a:extLst>
              <a:ext uri="{FF2B5EF4-FFF2-40B4-BE49-F238E27FC236}">
                <a16:creationId xmlns:a16="http://schemas.microsoft.com/office/drawing/2014/main" xmlns="" id="{AB588884-998D-58F1-A259-4F8DCE992FD8}"/>
              </a:ext>
            </a:extLst>
          </p:cNvPr>
          <p:cNvSpPr>
            <a:spLocks noGrp="1"/>
          </p:cNvSpPr>
          <p:nvPr>
            <p:ph type="title"/>
          </p:nvPr>
        </p:nvSpPr>
        <p:spPr>
          <a:xfrm>
            <a:off x="838200" y="205273"/>
            <a:ext cx="4707671" cy="1469098"/>
          </a:xfrm>
        </p:spPr>
        <p:txBody>
          <a:bodyPr vert="horz" lIns="91440" tIns="45720" rIns="91440" bIns="45720" rtlCol="0" anchor="b">
            <a:normAutofit fontScale="90000"/>
          </a:bodyPr>
          <a:lstStyle/>
          <a:p>
            <a:r>
              <a:rPr lang="en-US" sz="3800" kern="1200">
                <a:solidFill>
                  <a:schemeClr val="bg1"/>
                </a:solidFill>
                <a:latin typeface="+mj-lt"/>
                <a:ea typeface="+mj-ea"/>
                <a:cs typeface="+mj-cs"/>
              </a:rPr>
              <a:t>Η </a:t>
            </a:r>
            <a:r>
              <a:rPr lang="en-US" sz="3800" kern="1200" dirty="0" err="1">
                <a:solidFill>
                  <a:schemeClr val="bg1"/>
                </a:solidFill>
                <a:latin typeface="+mj-lt"/>
                <a:ea typeface="+mj-ea"/>
                <a:cs typeface="+mj-cs"/>
              </a:rPr>
              <a:t>γέννηση</a:t>
            </a:r>
            <a:r>
              <a:rPr lang="en-US" sz="3800" kern="1200" dirty="0">
                <a:solidFill>
                  <a:schemeClr val="bg1"/>
                </a:solidFill>
                <a:latin typeface="+mj-lt"/>
                <a:ea typeface="+mj-ea"/>
                <a:cs typeface="+mj-cs"/>
              </a:rPr>
              <a:t> </a:t>
            </a:r>
            <a:r>
              <a:rPr lang="en-US" sz="3800" kern="1200" dirty="0" err="1">
                <a:solidFill>
                  <a:schemeClr val="bg1"/>
                </a:solidFill>
                <a:latin typeface="+mj-lt"/>
                <a:ea typeface="+mj-ea"/>
                <a:cs typeface="+mj-cs"/>
              </a:rPr>
              <a:t>του</a:t>
            </a:r>
            <a:r>
              <a:rPr lang="en-US" sz="3800" kern="1200" dirty="0">
                <a:solidFill>
                  <a:schemeClr val="bg1"/>
                </a:solidFill>
                <a:latin typeface="+mj-lt"/>
                <a:ea typeface="+mj-ea"/>
                <a:cs typeface="+mj-cs"/>
              </a:rPr>
              <a:t> </a:t>
            </a:r>
            <a:r>
              <a:rPr lang="en-US" sz="3800" kern="1200" dirty="0" err="1">
                <a:solidFill>
                  <a:schemeClr val="bg1"/>
                </a:solidFill>
                <a:latin typeface="+mj-lt"/>
                <a:ea typeface="+mj-ea"/>
                <a:cs typeface="+mj-cs"/>
              </a:rPr>
              <a:t>Χριστού</a:t>
            </a:r>
            <a:r>
              <a:rPr lang="el-GR" sz="3800" kern="1200" dirty="0">
                <a:solidFill>
                  <a:schemeClr val="bg1"/>
                </a:solidFill>
                <a:latin typeface="+mj-lt"/>
                <a:ea typeface="+mj-ea"/>
                <a:cs typeface="+mj-cs"/>
              </a:rPr>
              <a:t> κατά τα απόκρυφα ευαγγέλια</a:t>
            </a:r>
            <a:endParaRPr lang="en-US" sz="3800" kern="1200" dirty="0">
              <a:solidFill>
                <a:schemeClr val="bg1"/>
              </a:solidFill>
              <a:latin typeface="+mj-lt"/>
              <a:ea typeface="+mj-ea"/>
              <a:cs typeface="+mj-cs"/>
            </a:endParaRPr>
          </a:p>
        </p:txBody>
      </p:sp>
      <p:cxnSp>
        <p:nvCxnSpPr>
          <p:cNvPr id="10259" name="Straight Connector 10248">
            <a:extLst>
              <a:ext uri="{FF2B5EF4-FFF2-40B4-BE49-F238E27FC236}">
                <a16:creationId xmlns:a16="http://schemas.microsoft.com/office/drawing/2014/main" xmlns="" id="{EEA38897-7BA3-4408-8083-3235339C4A6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xmlns="" id="{32CF74B5-C0B5-1EA3-7A94-FF4E7CA7F788}"/>
              </a:ext>
            </a:extLst>
          </p:cNvPr>
          <p:cNvSpPr>
            <a:spLocks noGrp="1"/>
          </p:cNvSpPr>
          <p:nvPr>
            <p:ph sz="half" idx="1"/>
          </p:nvPr>
        </p:nvSpPr>
        <p:spPr>
          <a:xfrm>
            <a:off x="897769" y="1909192"/>
            <a:ext cx="4586513" cy="3647710"/>
          </a:xfrm>
        </p:spPr>
        <p:txBody>
          <a:bodyPr vert="horz" lIns="91440" tIns="45720" rIns="91440" bIns="45720" rtlCol="0">
            <a:normAutofit/>
          </a:bodyPr>
          <a:lstStyle/>
          <a:p>
            <a:r>
              <a:rPr lang="en-US" sz="2000" dirty="0" err="1">
                <a:solidFill>
                  <a:schemeClr val="bg1"/>
                </a:solidFill>
              </a:rPr>
              <a:t>Στο</a:t>
            </a:r>
            <a:r>
              <a:rPr lang="en-US" sz="2000" dirty="0">
                <a:solidFill>
                  <a:schemeClr val="bg1"/>
                </a:solidFill>
              </a:rPr>
              <a:t> π</a:t>
            </a:r>
            <a:r>
              <a:rPr lang="en-US" sz="2000" dirty="0" err="1">
                <a:solidFill>
                  <a:schemeClr val="bg1"/>
                </a:solidFill>
              </a:rPr>
              <a:t>ρωτευ</a:t>
            </a:r>
            <a:r>
              <a:rPr lang="en-US" sz="2000" dirty="0">
                <a:solidFill>
                  <a:schemeClr val="bg1"/>
                </a:solidFill>
              </a:rPr>
              <a:t>αγγέλιο του Ιακώβου αναφέρει με πρωτοπρόσωπη αφήγηση ο Ιωσήφ: «</a:t>
            </a:r>
            <a:r>
              <a:rPr lang="el-GR" sz="2000" dirty="0">
                <a:solidFill>
                  <a:schemeClr val="bg1"/>
                </a:solidFill>
              </a:rPr>
              <a:t>Το σ</a:t>
            </a:r>
            <a:r>
              <a:rPr kumimoji="0" lang="en-US" sz="2000" b="0" i="0" u="none" strike="noStrike" cap="none" spc="0" normalizeH="0" baseline="0" noProof="0" dirty="0" err="1">
                <a:ln>
                  <a:noFill/>
                </a:ln>
                <a:solidFill>
                  <a:schemeClr val="bg1"/>
                </a:solidFill>
                <a:effectLst/>
                <a:uLnTx/>
                <a:uFillTx/>
              </a:rPr>
              <a:t>ύμ</a:t>
            </a:r>
            <a:r>
              <a:rPr kumimoji="0" lang="en-US" sz="2000" b="0" i="0" u="none" strike="noStrike" cap="none" spc="0" normalizeH="0" baseline="0" noProof="0" dirty="0">
                <a:ln>
                  <a:noFill/>
                </a:ln>
                <a:solidFill>
                  <a:schemeClr val="bg1"/>
                </a:solidFill>
                <a:effectLst/>
                <a:uLnTx/>
                <a:uFillTx/>
              </a:rPr>
              <a:t>παν έκθαμβο σταμάτησε τη ροή και την κίνησή του, οι φωνές ε</a:t>
            </a:r>
            <a:r>
              <a:rPr lang="en-US" sz="2000" dirty="0">
                <a:solidFill>
                  <a:schemeClr val="bg1"/>
                </a:solidFill>
              </a:rPr>
              <a:t>ι</a:t>
            </a:r>
            <a:r>
              <a:rPr kumimoji="0" lang="en-US" sz="2000" b="0" i="0" u="none" strike="noStrike" cap="none" spc="0" normalizeH="0" baseline="0" noProof="0" dirty="0" err="1">
                <a:ln>
                  <a:noFill/>
                </a:ln>
                <a:solidFill>
                  <a:schemeClr val="bg1"/>
                </a:solidFill>
                <a:effectLst/>
                <a:uLnTx/>
                <a:uFillTx/>
              </a:rPr>
              <a:t>σίγησ</a:t>
            </a:r>
            <a:r>
              <a:rPr kumimoji="0" lang="en-US" sz="2000" b="0" i="0" u="none" strike="noStrike" cap="none" spc="0" normalizeH="0" baseline="0" noProof="0" dirty="0">
                <a:ln>
                  <a:noFill/>
                </a:ln>
                <a:solidFill>
                  <a:schemeClr val="bg1"/>
                </a:solidFill>
                <a:effectLst/>
                <a:uLnTx/>
                <a:uFillTx/>
              </a:rPr>
              <a:t>αν, οι κινήσεις ανθρώπων και ζώων διακόπηκαν, τα πουλιά ακινητοποιήθηκαν στον αέρα, τα μέλη κάθε ζωντανού σώματος έμειναν μετέωρα στο σημείο όπου βρίσκονταν την ώρα εκείνη».</a:t>
            </a:r>
          </a:p>
        </p:txBody>
      </p:sp>
      <p:cxnSp>
        <p:nvCxnSpPr>
          <p:cNvPr id="10260" name="Straight Connector 10250">
            <a:extLst>
              <a:ext uri="{FF2B5EF4-FFF2-40B4-BE49-F238E27FC236}">
                <a16:creationId xmlns:a16="http://schemas.microsoft.com/office/drawing/2014/main" xmlns="" id="{F11AD06B-AB20-4097-8606-5DA00DBACE8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242" name="Picture 2" descr="Η γέννηση του Χριστού και τα Απόκρυφα Ευαγγέλια">
            <a:extLst>
              <a:ext uri="{FF2B5EF4-FFF2-40B4-BE49-F238E27FC236}">
                <a16:creationId xmlns:a16="http://schemas.microsoft.com/office/drawing/2014/main" xmlns="" id="{EA91613C-13F5-8B75-208C-FF0A4AA43B50}"/>
              </a:ext>
            </a:extLst>
          </p:cNvPr>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tretch>
            <a:fillRect/>
          </a:stretch>
        </p:blipFill>
        <p:spPr bwMode="auto">
          <a:xfrm>
            <a:off x="6525453" y="0"/>
            <a:ext cx="418338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79026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FEF085B8-A2C0-4A6F-B663-CCC56F3CD3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xmlns="" id="{2658F6D6-96E0-421A-96D6-3DF4040085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a:extLst>
              <a:ext uri="{FF2B5EF4-FFF2-40B4-BE49-F238E27FC236}">
                <a16:creationId xmlns:a16="http://schemas.microsoft.com/office/drawing/2014/main" xmlns="" id="{3CF62545-93A0-4FD5-9B48-48DCA794CB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xmlns="" id="{04391EB8-A993-2481-837D-0E0DD6A01EBE}"/>
              </a:ext>
            </a:extLst>
          </p:cNvPr>
          <p:cNvSpPr>
            <a:spLocks noGrp="1"/>
          </p:cNvSpPr>
          <p:nvPr>
            <p:ph type="title"/>
          </p:nvPr>
        </p:nvSpPr>
        <p:spPr>
          <a:xfrm>
            <a:off x="838200" y="365125"/>
            <a:ext cx="10515600" cy="1325563"/>
          </a:xfrm>
        </p:spPr>
        <p:txBody>
          <a:bodyPr>
            <a:normAutofit/>
          </a:bodyPr>
          <a:lstStyle/>
          <a:p>
            <a:r>
              <a:rPr lang="el-GR" dirty="0"/>
              <a:t>Οι τέσσερεις μάγοι με τα δώρα</a:t>
            </a:r>
          </a:p>
        </p:txBody>
      </p:sp>
      <p:sp>
        <p:nvSpPr>
          <p:cNvPr id="3" name="Θέση περιεχομένου 2">
            <a:extLst>
              <a:ext uri="{FF2B5EF4-FFF2-40B4-BE49-F238E27FC236}">
                <a16:creationId xmlns:a16="http://schemas.microsoft.com/office/drawing/2014/main" xmlns="" id="{C2611CD3-7593-FA40-50DF-86D7523ED7F4}"/>
              </a:ext>
            </a:extLst>
          </p:cNvPr>
          <p:cNvSpPr>
            <a:spLocks noGrp="1"/>
          </p:cNvSpPr>
          <p:nvPr>
            <p:ph sz="half" idx="1"/>
          </p:nvPr>
        </p:nvSpPr>
        <p:spPr>
          <a:xfrm>
            <a:off x="838200" y="2010833"/>
            <a:ext cx="5096934" cy="4166130"/>
          </a:xfrm>
        </p:spPr>
        <p:txBody>
          <a:bodyPr>
            <a:normAutofit/>
          </a:bodyPr>
          <a:lstStyle/>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effectLst/>
                <a:uLnTx/>
                <a:uFillTx/>
                <a:latin typeface="Aptos" panose="02110004020202020204"/>
                <a:ea typeface="+mn-ea"/>
                <a:cs typeface="+mn-cs"/>
              </a:rPr>
              <a:t>Στο Απόκρυφο Αρμένικο ευαγγέλιο αναφέρεται πως οι μάγοι που πήγαν να προσκυνήσουν τον Ιησού ήταν τέσσερις, οι τρεις γνωστοί κι ο Παρχάμ που, όμως, έχασε το δρόμο προς την Αλεξάνδρεια και τη Βηθλεέμ και ξοδεύοντας δύο χρόνια σώζοντας σκλάβους, βοηθώντας θύματα ληστών και άλλους που τον είχαν ανάγκη στη διαδρομή του δεν έφτασε ποτέ στη Βηθλεέμ.</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effectLst/>
                <a:uLnTx/>
                <a:uFillTx/>
                <a:latin typeface="Aptos" panose="02110004020202020204"/>
                <a:ea typeface="+mn-ea"/>
                <a:cs typeface="+mn-cs"/>
              </a:rPr>
              <a:t>Δύο χρόνια μετά, κλαίγοντας που δεν κατάφερε να προσκυνήσει το Χριστό, Αυτός του φανερώθηκε μέσα σε υπέρλαμπρο φως λέγοντας:</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endParaRPr kumimoji="0" lang="el-GR" sz="2000" b="0" i="0" u="none" strike="noStrike" kern="1200" cap="none" spc="0" normalizeH="0" baseline="0" noProof="0" dirty="0">
              <a:ln>
                <a:noFill/>
              </a:ln>
              <a:effectLst/>
              <a:uLnTx/>
              <a:uFillTx/>
              <a:latin typeface="Aptos" panose="02110004020202020204"/>
              <a:ea typeface="+mn-ea"/>
              <a:cs typeface="+mn-cs"/>
            </a:endParaRPr>
          </a:p>
          <a:p>
            <a:endParaRPr lang="el-GR" sz="2000" dirty="0"/>
          </a:p>
        </p:txBody>
      </p:sp>
      <p:sp>
        <p:nvSpPr>
          <p:cNvPr id="4" name="Θέση περιεχομένου 3">
            <a:extLst>
              <a:ext uri="{FF2B5EF4-FFF2-40B4-BE49-F238E27FC236}">
                <a16:creationId xmlns:a16="http://schemas.microsoft.com/office/drawing/2014/main" xmlns="" id="{43C302C5-94DC-D27B-D773-97A5B398E984}"/>
              </a:ext>
            </a:extLst>
          </p:cNvPr>
          <p:cNvSpPr>
            <a:spLocks noGrp="1"/>
          </p:cNvSpPr>
          <p:nvPr>
            <p:ph sz="half" idx="2"/>
          </p:nvPr>
        </p:nvSpPr>
        <p:spPr>
          <a:xfrm>
            <a:off x="6256866" y="2010833"/>
            <a:ext cx="5096933" cy="4166130"/>
          </a:xfrm>
        </p:spPr>
        <p:txBody>
          <a:bodyPr>
            <a:normAutofit/>
          </a:bodyPr>
          <a:lstStyle/>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lang="el-GR" sz="1900" dirty="0"/>
              <a:t> </a:t>
            </a:r>
            <a:r>
              <a:rPr kumimoji="0" lang="el-GR" sz="1900" b="0" i="0" u="none" strike="noStrike" kern="1200" cap="none" spc="0" normalizeH="0" baseline="0" noProof="0" dirty="0">
                <a:ln>
                  <a:noFill/>
                </a:ln>
                <a:effectLst/>
                <a:uLnTx/>
                <a:uFillTx/>
                <a:ea typeface="+mn-ea"/>
                <a:cs typeface="+mn-cs"/>
              </a:rPr>
              <a:t>«Παρχάμ Μάγε, υπηρέτη του Θεού, μη θλίβεσαι αλλά χαίρε. Γιατί δεν άργησες στην προσκύνησή μου. Ήσουν εκεί πάντα και πιο πρώτα από τους άλλους Μάγους. Όταν με περιέθαλπες τραυματισμένο, ήσουν εκεί πλάι μου. Όταν με απελευθέρωνες από την σκλαβιά και απάλυνες την προσφυγιά, μου έδινες τροφή και με φρόντιζες, ήσουν εκεί κοντά μου. Όταν έδινες με την καρδιά σου το έλεος της αγάπης σου, υπέρ των αδελφών μου των ελαχίστων, ήσουν εκεί, προσκυνητής πρώτος, κι εγώ ήμουν πάντα κοντά σου. Χαίρε λοιπόν, Παρχάμ, άξιε ικέτη του Θεού»</a:t>
            </a:r>
          </a:p>
          <a:p>
            <a:endParaRPr lang="el-GR" sz="1900" dirty="0"/>
          </a:p>
        </p:txBody>
      </p:sp>
    </p:spTree>
    <p:extLst>
      <p:ext uri="{BB962C8B-B14F-4D97-AF65-F5344CB8AC3E}">
        <p14:creationId xmlns:p14="http://schemas.microsoft.com/office/powerpoint/2010/main" xmlns="" val="2239137663"/>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xmlns="" id="{55F7ABCA-A68A-47DD-B732-76FF34C6FB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19FB1000-04EF-C3C5-6F26-24DDF9AE8FB4}"/>
              </a:ext>
            </a:extLst>
          </p:cNvPr>
          <p:cNvSpPr>
            <a:spLocks noGrp="1"/>
          </p:cNvSpPr>
          <p:nvPr>
            <p:ph type="title"/>
          </p:nvPr>
        </p:nvSpPr>
        <p:spPr>
          <a:xfrm>
            <a:off x="643465" y="3505199"/>
            <a:ext cx="4809068" cy="2608143"/>
          </a:xfrm>
        </p:spPr>
        <p:txBody>
          <a:bodyPr anchor="t">
            <a:normAutofit/>
          </a:bodyPr>
          <a:lstStyle/>
          <a:p>
            <a:pPr algn="ctr"/>
            <a:r>
              <a:rPr lang="el-GR" sz="4000"/>
              <a:t>Γνωστικισμός</a:t>
            </a:r>
          </a:p>
        </p:txBody>
      </p:sp>
      <p:pic>
        <p:nvPicPr>
          <p:cNvPr id="1026" name="Picture 2">
            <a:extLst>
              <a:ext uri="{FF2B5EF4-FFF2-40B4-BE49-F238E27FC236}">
                <a16:creationId xmlns:a16="http://schemas.microsoft.com/office/drawing/2014/main" xmlns="" id="{FE06B851-8E74-FEA0-1F83-F531C959AEDD}"/>
              </a:ext>
            </a:extLst>
          </p:cNvPr>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2590799" y="2519363"/>
            <a:ext cx="914400" cy="9144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Θέση περιεχομένου 2">
            <a:extLst>
              <a:ext uri="{FF2B5EF4-FFF2-40B4-BE49-F238E27FC236}">
                <a16:creationId xmlns:a16="http://schemas.microsoft.com/office/drawing/2014/main" xmlns="" id="{BAA7F8B4-A396-80A4-2BB1-963799376F84}"/>
              </a:ext>
            </a:extLst>
          </p:cNvPr>
          <p:cNvSpPr>
            <a:spLocks noGrp="1"/>
          </p:cNvSpPr>
          <p:nvPr>
            <p:ph idx="1"/>
          </p:nvPr>
        </p:nvSpPr>
        <p:spPr>
          <a:xfrm>
            <a:off x="6007100" y="643467"/>
            <a:ext cx="5668433" cy="5401733"/>
          </a:xfrm>
        </p:spPr>
        <p:txBody>
          <a:bodyPr anchor="ctr">
            <a:normAutofit/>
          </a:bodyPr>
          <a:lstStyle/>
          <a:p>
            <a:pPr marL="0" indent="0" algn="just">
              <a:buNone/>
            </a:pPr>
            <a:r>
              <a:rPr kumimoji="0" lang="el-GR" sz="2000" i="0" u="none" strike="noStrike" kern="1200" cap="none" spc="0" normalizeH="0" baseline="0" noProof="0" dirty="0">
                <a:ln>
                  <a:noFill/>
                </a:ln>
                <a:effectLst/>
                <a:uLnTx/>
                <a:uFillTx/>
                <a:ea typeface="+mn-ea"/>
                <a:cs typeface="+mn-cs"/>
              </a:rPr>
              <a:t>Γνωστικισμός είναι η πεποίθηση ότι οι άνθρωποι κατέχουν ένα κομμάτι του θεού μέσα τους, το οποίο </a:t>
            </a:r>
            <a:r>
              <a:rPr lang="el-GR" sz="2000" dirty="0" err="1"/>
              <a:t>έπε</a:t>
            </a:r>
            <a:r>
              <a:rPr kumimoji="0" lang="el-GR" sz="2000" i="0" u="none" strike="noStrike" kern="1200" cap="none" spc="0" normalizeH="0" baseline="0" noProof="0" dirty="0">
                <a:ln>
                  <a:noFill/>
                </a:ln>
                <a:effectLst/>
                <a:uLnTx/>
                <a:uFillTx/>
                <a:ea typeface="+mn-ea"/>
                <a:cs typeface="+mn-cs"/>
              </a:rPr>
              <a:t>σε από τον άυλο κόσμο στα σώματα των ανθρώπων. Όλη η φυσική ύλη υπόκειται στη φθορά, τη σήψη και το θάνατο. Αυτά τα σώματα και ο υλικός κόσμος (όπου δημιουργήθηκαν από κάποιο κατώτερο ον) θεωρούνται κακόβουλα</a:t>
            </a:r>
            <a:r>
              <a:rPr kumimoji="0" lang="el-GR" sz="1800" b="1" i="0" u="none" strike="noStrike" kern="1200" cap="none" spc="0" normalizeH="0" baseline="0" noProof="0" dirty="0">
                <a:ln>
                  <a:noFill/>
                </a:ln>
                <a:effectLst/>
                <a:uLnTx/>
                <a:uFillTx/>
                <a:latin typeface="Aptos" panose="020B0004020202020204" pitchFamily="34" charset="0"/>
                <a:ea typeface="+mn-ea"/>
                <a:cs typeface="+mn-cs"/>
              </a:rPr>
              <a:t>.</a:t>
            </a:r>
            <a:endParaRPr lang="el-GR" sz="1800" b="1" dirty="0">
              <a:latin typeface="Aptos" panose="020B0004020202020204" pitchFamily="34" charset="0"/>
            </a:endParaRPr>
          </a:p>
        </p:txBody>
      </p:sp>
    </p:spTree>
    <p:extLst>
      <p:ext uri="{BB962C8B-B14F-4D97-AF65-F5344CB8AC3E}">
        <p14:creationId xmlns:p14="http://schemas.microsoft.com/office/powerpoint/2010/main" xmlns="" val="3188543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5">
            <a:extLst>
              <a:ext uri="{FF2B5EF4-FFF2-40B4-BE49-F238E27FC236}">
                <a16:creationId xmlns:a16="http://schemas.microsoft.com/office/drawing/2014/main" xmlns="" id="{C5E6CFF1-2F42-4E10-9A97-F116F46F53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Θέση περιεχομένου 10">
            <a:extLst>
              <a:ext uri="{FF2B5EF4-FFF2-40B4-BE49-F238E27FC236}">
                <a16:creationId xmlns:a16="http://schemas.microsoft.com/office/drawing/2014/main" xmlns="" id="{700FEF38-9FC1-9D3B-DB46-63C06F40F03E}"/>
              </a:ext>
            </a:extLst>
          </p:cNvPr>
          <p:cNvPicPr>
            <a:picLocks noGrp="1" noChangeAspect="1"/>
          </p:cNvPicPr>
          <p:nvPr>
            <p:ph sz="half" idx="2"/>
          </p:nvPr>
        </p:nvPicPr>
        <p:blipFill rotWithShape="1">
          <a:blip r:embed="rId2">
            <a:alphaModFix amt="35000"/>
          </a:blip>
          <a:srcRect/>
          <a:stretch/>
        </p:blipFill>
        <p:spPr>
          <a:xfrm>
            <a:off x="20" y="1"/>
            <a:ext cx="12191980" cy="6857999"/>
          </a:xfrm>
          <a:prstGeom prst="rect">
            <a:avLst/>
          </a:prstGeom>
        </p:spPr>
      </p:pic>
      <p:sp>
        <p:nvSpPr>
          <p:cNvPr id="2" name="Τίτλος 1">
            <a:extLst>
              <a:ext uri="{FF2B5EF4-FFF2-40B4-BE49-F238E27FC236}">
                <a16:creationId xmlns:a16="http://schemas.microsoft.com/office/drawing/2014/main" xmlns="" id="{E3EE2B82-A1E0-F751-48BF-61C5FD986E58}"/>
              </a:ext>
            </a:extLst>
          </p:cNvPr>
          <p:cNvSpPr>
            <a:spLocks noGrp="1"/>
          </p:cNvSpPr>
          <p:nvPr>
            <p:ph type="title"/>
          </p:nvPr>
        </p:nvSpPr>
        <p:spPr>
          <a:xfrm>
            <a:off x="838199" y="1065862"/>
            <a:ext cx="6052955" cy="4726276"/>
          </a:xfrm>
        </p:spPr>
        <p:txBody>
          <a:bodyPr vert="horz" lIns="91440" tIns="45720" rIns="91440" bIns="45720" rtlCol="0" anchor="ctr">
            <a:normAutofit/>
          </a:bodyPr>
          <a:lstStyle/>
          <a:p>
            <a:pPr algn="r"/>
            <a:r>
              <a:rPr lang="en-US" sz="8000">
                <a:ln w="22225">
                  <a:solidFill>
                    <a:srgbClr val="FFFFFF"/>
                  </a:solidFill>
                </a:ln>
                <a:noFill/>
              </a:rPr>
              <a:t>Η θεολογία του γνωστικισμού</a:t>
            </a:r>
          </a:p>
        </p:txBody>
      </p:sp>
      <p:cxnSp>
        <p:nvCxnSpPr>
          <p:cNvPr id="18" name="Straight Connector 17">
            <a:extLst>
              <a:ext uri="{FF2B5EF4-FFF2-40B4-BE49-F238E27FC236}">
                <a16:creationId xmlns:a16="http://schemas.microsoft.com/office/drawing/2014/main" xmlns="" id="{96A8629B-8289-498B-939B-1CA0C106182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21289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0" name="Θέση περιεχομένου 9">
            <a:extLst>
              <a:ext uri="{FF2B5EF4-FFF2-40B4-BE49-F238E27FC236}">
                <a16:creationId xmlns:a16="http://schemas.microsoft.com/office/drawing/2014/main" xmlns="" id="{FAD9702B-62F2-7702-A5DD-7422CAD6C990}"/>
              </a:ext>
            </a:extLst>
          </p:cNvPr>
          <p:cNvSpPr>
            <a:spLocks noGrp="1"/>
          </p:cNvSpPr>
          <p:nvPr>
            <p:ph sz="half" idx="1"/>
          </p:nvPr>
        </p:nvSpPr>
        <p:spPr>
          <a:xfrm>
            <a:off x="7534641" y="1065862"/>
            <a:ext cx="3860002" cy="4726276"/>
          </a:xfrm>
        </p:spPr>
        <p:txBody>
          <a:bodyPr vert="horz" lIns="91440" tIns="45720" rIns="91440" bIns="45720" rtlCol="0" anchor="ctr">
            <a:normAutofit/>
          </a:bodyPr>
          <a:lstStyle/>
          <a:p>
            <a:r>
              <a:rPr lang="en-US" sz="2000" dirty="0" err="1">
                <a:solidFill>
                  <a:srgbClr val="FFFFFF"/>
                </a:solidFill>
              </a:rPr>
              <a:t>Οι</a:t>
            </a:r>
            <a:r>
              <a:rPr lang="en-US" sz="2000" dirty="0">
                <a:solidFill>
                  <a:srgbClr val="FFFFFF"/>
                </a:solidFill>
              </a:rPr>
              <a:t> </a:t>
            </a:r>
            <a:r>
              <a:rPr lang="en-US" sz="2000" dirty="0" err="1">
                <a:solidFill>
                  <a:srgbClr val="FFFFFF"/>
                </a:solidFill>
              </a:rPr>
              <a:t>γνωστικοί</a:t>
            </a:r>
            <a:r>
              <a:rPr lang="en-US" sz="2000" dirty="0">
                <a:solidFill>
                  <a:srgbClr val="FFFFFF"/>
                </a:solidFill>
              </a:rPr>
              <a:t> </a:t>
            </a:r>
            <a:r>
              <a:rPr lang="en-US" sz="2000" dirty="0" err="1">
                <a:solidFill>
                  <a:srgbClr val="FFFFFF"/>
                </a:solidFill>
              </a:rPr>
              <a:t>έχουν</a:t>
            </a:r>
            <a:r>
              <a:rPr lang="en-US" sz="2000" dirty="0">
                <a:solidFill>
                  <a:srgbClr val="FFFFFF"/>
                </a:solidFill>
              </a:rPr>
              <a:t> </a:t>
            </a:r>
            <a:r>
              <a:rPr lang="en-US" sz="2000" dirty="0" err="1">
                <a:solidFill>
                  <a:srgbClr val="FFFFFF"/>
                </a:solidFill>
              </a:rPr>
              <a:t>μι</a:t>
            </a:r>
            <a:r>
              <a:rPr lang="en-US" sz="2000" dirty="0">
                <a:solidFill>
                  <a:srgbClr val="FFFFFF"/>
                </a:solidFill>
              </a:rPr>
              <a:t>α περίεργη θεολογία που αμφισβητεί το Θεό ως λυτρωτή. </a:t>
            </a:r>
            <a:r>
              <a:rPr lang="en-US" sz="2000" dirty="0" err="1">
                <a:solidFill>
                  <a:srgbClr val="FFFFFF"/>
                </a:solidFill>
              </a:rPr>
              <a:t>Έχουν</a:t>
            </a:r>
            <a:r>
              <a:rPr lang="en-US" sz="2000" dirty="0">
                <a:solidFill>
                  <a:srgbClr val="FFFFFF"/>
                </a:solidFill>
              </a:rPr>
              <a:t> και </a:t>
            </a:r>
            <a:r>
              <a:rPr lang="en-US" sz="2000" dirty="0" err="1">
                <a:solidFill>
                  <a:srgbClr val="FFFFFF"/>
                </a:solidFill>
              </a:rPr>
              <a:t>όρους</a:t>
            </a:r>
            <a:r>
              <a:rPr lang="en-US" sz="2000" dirty="0">
                <a:solidFill>
                  <a:srgbClr val="FFFFFF"/>
                </a:solidFill>
              </a:rPr>
              <a:t> π</a:t>
            </a:r>
            <a:r>
              <a:rPr lang="en-US" sz="2000" dirty="0" err="1">
                <a:solidFill>
                  <a:srgbClr val="FFFFFF"/>
                </a:solidFill>
              </a:rPr>
              <a:t>ου</a:t>
            </a:r>
            <a:r>
              <a:rPr lang="en-US" sz="2000" dirty="0">
                <a:solidFill>
                  <a:srgbClr val="FFFFFF"/>
                </a:solidFill>
              </a:rPr>
              <a:t> το </a:t>
            </a:r>
            <a:r>
              <a:rPr lang="en-US" sz="2000" dirty="0" err="1">
                <a:solidFill>
                  <a:srgbClr val="FFFFFF"/>
                </a:solidFill>
              </a:rPr>
              <a:t>δόγμ</a:t>
            </a:r>
            <a:r>
              <a:rPr lang="en-US" sz="2000" dirty="0">
                <a:solidFill>
                  <a:srgbClr val="FFFFFF"/>
                </a:solidFill>
              </a:rPr>
              <a:t>α μας δεν χρησιμοποιεί. </a:t>
            </a:r>
            <a:r>
              <a:rPr lang="en-US" sz="2000" dirty="0" err="1">
                <a:solidFill>
                  <a:srgbClr val="FFFFFF"/>
                </a:solidFill>
              </a:rPr>
              <a:t>Πιστεύουν</a:t>
            </a:r>
            <a:r>
              <a:rPr lang="en-US" sz="2000" dirty="0">
                <a:solidFill>
                  <a:srgbClr val="FFFFFF"/>
                </a:solidFill>
              </a:rPr>
              <a:t> π</a:t>
            </a:r>
            <a:r>
              <a:rPr lang="en-US" sz="2000" dirty="0" err="1">
                <a:solidFill>
                  <a:srgbClr val="FFFFFF"/>
                </a:solidFill>
              </a:rPr>
              <a:t>ως</a:t>
            </a:r>
            <a:r>
              <a:rPr lang="en-US" sz="2000" dirty="0">
                <a:solidFill>
                  <a:srgbClr val="FFFFFF"/>
                </a:solidFill>
              </a:rPr>
              <a:t> υπ</a:t>
            </a:r>
            <a:r>
              <a:rPr lang="en-US" sz="2000" dirty="0" err="1">
                <a:solidFill>
                  <a:srgbClr val="FFFFFF"/>
                </a:solidFill>
              </a:rPr>
              <a:t>ήρχε</a:t>
            </a:r>
            <a:r>
              <a:rPr lang="en-US" sz="2000" dirty="0">
                <a:solidFill>
                  <a:srgbClr val="FFFFFF"/>
                </a:solidFill>
              </a:rPr>
              <a:t> </a:t>
            </a:r>
            <a:r>
              <a:rPr lang="en-US" sz="2000" dirty="0" err="1">
                <a:solidFill>
                  <a:srgbClr val="FFFFFF"/>
                </a:solidFill>
              </a:rPr>
              <a:t>μι</a:t>
            </a:r>
            <a:r>
              <a:rPr lang="en-US" sz="2000" dirty="0">
                <a:solidFill>
                  <a:srgbClr val="FFFFFF"/>
                </a:solidFill>
              </a:rPr>
              <a:t>α ανώτερη θεότητα, «ο Ένας» και άλλες κατώτερες θεότητες</a:t>
            </a:r>
            <a:r>
              <a:rPr lang="el-GR" sz="2000" dirty="0">
                <a:solidFill>
                  <a:srgbClr val="FFFFFF"/>
                </a:solidFill>
              </a:rPr>
              <a:t>. Μ</a:t>
            </a:r>
            <a:r>
              <a:rPr lang="en-US" sz="2000" dirty="0">
                <a:solidFill>
                  <a:srgbClr val="FFFFFF"/>
                </a:solidFill>
              </a:rPr>
              <a:t>ια απ</a:t>
            </a:r>
            <a:r>
              <a:rPr lang="el-GR" sz="2000" dirty="0">
                <a:solidFill>
                  <a:srgbClr val="FFFFFF"/>
                </a:solidFill>
              </a:rPr>
              <a:t>ό</a:t>
            </a:r>
            <a:r>
              <a:rPr lang="en-US" sz="2000" dirty="0">
                <a:solidFill>
                  <a:srgbClr val="FFFFFF"/>
                </a:solidFill>
              </a:rPr>
              <a:t> </a:t>
            </a:r>
            <a:r>
              <a:rPr lang="el-GR" sz="2000" dirty="0">
                <a:solidFill>
                  <a:srgbClr val="FFFFFF"/>
                </a:solidFill>
              </a:rPr>
              <a:t>αυτές</a:t>
            </a:r>
            <a:r>
              <a:rPr lang="en-US" sz="2000" dirty="0">
                <a:solidFill>
                  <a:srgbClr val="FFFFFF"/>
                </a:solidFill>
              </a:rPr>
              <a:t> αναμείχθηκε με ύλη κι έπλασε </a:t>
            </a:r>
            <a:r>
              <a:rPr lang="en-US" sz="2000" dirty="0" err="1">
                <a:solidFill>
                  <a:srgbClr val="FFFFFF"/>
                </a:solidFill>
              </a:rPr>
              <a:t>τον</a:t>
            </a:r>
            <a:r>
              <a:rPr lang="en-US" sz="2000" dirty="0">
                <a:solidFill>
                  <a:srgbClr val="FFFFFF"/>
                </a:solidFill>
              </a:rPr>
              <a:t> </a:t>
            </a:r>
            <a:r>
              <a:rPr lang="en-US" sz="2000" dirty="0" err="1">
                <a:solidFill>
                  <a:srgbClr val="FFFFFF"/>
                </a:solidFill>
              </a:rPr>
              <a:t>άνθρω</a:t>
            </a:r>
            <a:r>
              <a:rPr lang="en-US" sz="2000" dirty="0">
                <a:solidFill>
                  <a:srgbClr val="FFFFFF"/>
                </a:solidFill>
              </a:rPr>
              <a:t>πο</a:t>
            </a:r>
            <a:r>
              <a:rPr lang="el-GR" sz="2000" dirty="0">
                <a:solidFill>
                  <a:srgbClr val="FFFFFF"/>
                </a:solidFill>
              </a:rPr>
              <a:t>. Ο πλάστης των ανθρώπων θεωρείται</a:t>
            </a:r>
            <a:r>
              <a:rPr lang="en-US" sz="2000" dirty="0">
                <a:solidFill>
                  <a:srgbClr val="FFFFFF"/>
                </a:solidFill>
              </a:rPr>
              <a:t> ο Θεός της Παλαιάς Διαθήκης. </a:t>
            </a:r>
            <a:r>
              <a:rPr lang="en-US" sz="2000" dirty="0" err="1">
                <a:solidFill>
                  <a:srgbClr val="FFFFFF"/>
                </a:solidFill>
              </a:rPr>
              <a:t>Αλλά</a:t>
            </a:r>
            <a:r>
              <a:rPr lang="en-US" sz="2000" dirty="0">
                <a:solidFill>
                  <a:srgbClr val="FFFFFF"/>
                </a:solidFill>
              </a:rPr>
              <a:t> π</a:t>
            </a:r>
            <a:r>
              <a:rPr lang="en-US" sz="2000" dirty="0" err="1">
                <a:solidFill>
                  <a:srgbClr val="FFFFFF"/>
                </a:solidFill>
              </a:rPr>
              <a:t>ριν</a:t>
            </a:r>
            <a:r>
              <a:rPr lang="en-US" sz="2000" dirty="0">
                <a:solidFill>
                  <a:srgbClr val="FFFFFF"/>
                </a:solidFill>
              </a:rPr>
              <a:t> </a:t>
            </a:r>
            <a:r>
              <a:rPr lang="en-US" sz="2000" dirty="0" err="1">
                <a:solidFill>
                  <a:srgbClr val="FFFFFF"/>
                </a:solidFill>
              </a:rPr>
              <a:t>δούμε</a:t>
            </a:r>
            <a:r>
              <a:rPr lang="en-US" sz="2000" dirty="0">
                <a:solidFill>
                  <a:srgbClr val="FFFFFF"/>
                </a:solidFill>
              </a:rPr>
              <a:t> την π</a:t>
            </a:r>
            <a:r>
              <a:rPr lang="en-US" sz="2000" dirty="0" err="1">
                <a:solidFill>
                  <a:srgbClr val="FFFFFF"/>
                </a:solidFill>
              </a:rPr>
              <a:t>ίστη</a:t>
            </a:r>
            <a:r>
              <a:rPr lang="en-US" sz="2000" dirty="0">
                <a:solidFill>
                  <a:srgbClr val="FFFFFF"/>
                </a:solidFill>
              </a:rPr>
              <a:t> </a:t>
            </a:r>
            <a:r>
              <a:rPr lang="en-US" sz="2000" dirty="0" err="1">
                <a:solidFill>
                  <a:srgbClr val="FFFFFF"/>
                </a:solidFill>
              </a:rPr>
              <a:t>τους</a:t>
            </a:r>
            <a:r>
              <a:rPr lang="en-US" sz="2000" dirty="0">
                <a:solidFill>
                  <a:srgbClr val="FFFFFF"/>
                </a:solidFill>
              </a:rPr>
              <a:t> ας </a:t>
            </a:r>
            <a:r>
              <a:rPr lang="en-US" sz="2000" dirty="0" err="1">
                <a:solidFill>
                  <a:srgbClr val="FFFFFF"/>
                </a:solidFill>
              </a:rPr>
              <a:t>δούμε</a:t>
            </a:r>
            <a:r>
              <a:rPr lang="en-US" sz="2000" dirty="0">
                <a:solidFill>
                  <a:srgbClr val="FFFFFF"/>
                </a:solidFill>
              </a:rPr>
              <a:t> </a:t>
            </a:r>
            <a:r>
              <a:rPr lang="en-US" sz="2000" dirty="0" err="1">
                <a:solidFill>
                  <a:srgbClr val="FFFFFF"/>
                </a:solidFill>
              </a:rPr>
              <a:t>τη</a:t>
            </a:r>
            <a:r>
              <a:rPr lang="en-US" sz="2000" dirty="0">
                <a:solidFill>
                  <a:srgbClr val="FFFFFF"/>
                </a:solidFill>
              </a:rPr>
              <a:t> </a:t>
            </a:r>
            <a:r>
              <a:rPr lang="en-US" sz="2000" dirty="0" err="1">
                <a:solidFill>
                  <a:srgbClr val="FFFFFF"/>
                </a:solidFill>
              </a:rPr>
              <a:t>θεολογί</a:t>
            </a:r>
            <a:r>
              <a:rPr lang="en-US" sz="2000" dirty="0">
                <a:solidFill>
                  <a:srgbClr val="FFFFFF"/>
                </a:solidFill>
              </a:rPr>
              <a:t>α τους.</a:t>
            </a:r>
          </a:p>
          <a:p>
            <a:endParaRPr lang="en-US" sz="2000" dirty="0">
              <a:solidFill>
                <a:srgbClr val="FFFFFF"/>
              </a:solidFill>
            </a:endParaRPr>
          </a:p>
          <a:p>
            <a:endParaRPr lang="en-US" sz="2000" dirty="0">
              <a:solidFill>
                <a:srgbClr val="FFFFFF"/>
              </a:solidFill>
            </a:endParaRPr>
          </a:p>
        </p:txBody>
      </p:sp>
    </p:spTree>
    <p:extLst>
      <p:ext uri="{BB962C8B-B14F-4D97-AF65-F5344CB8AC3E}">
        <p14:creationId xmlns:p14="http://schemas.microsoft.com/office/powerpoint/2010/main" xmlns="" val="248307177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xmlns="" id="{E8A8EAB8-D2FF-444D-B34B-7D32F106AD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Τίτλος 1">
            <a:extLst>
              <a:ext uri="{FF2B5EF4-FFF2-40B4-BE49-F238E27FC236}">
                <a16:creationId xmlns:a16="http://schemas.microsoft.com/office/drawing/2014/main" xmlns="" id="{D5F808C6-FB3F-EF2B-22F0-FEE32CBCB848}"/>
              </a:ext>
            </a:extLst>
          </p:cNvPr>
          <p:cNvSpPr>
            <a:spLocks noGrp="1"/>
          </p:cNvSpPr>
          <p:nvPr>
            <p:ph type="title"/>
          </p:nvPr>
        </p:nvSpPr>
        <p:spPr>
          <a:xfrm>
            <a:off x="6527800" y="448721"/>
            <a:ext cx="4713997" cy="1225650"/>
          </a:xfrm>
        </p:spPr>
        <p:txBody>
          <a:bodyPr vert="horz" lIns="91440" tIns="45720" rIns="91440" bIns="45720" rtlCol="0" anchor="b">
            <a:normAutofit/>
          </a:bodyPr>
          <a:lstStyle/>
          <a:p>
            <a:r>
              <a:rPr lang="en-US" sz="3800" kern="1200">
                <a:solidFill>
                  <a:schemeClr val="bg1"/>
                </a:solidFill>
                <a:latin typeface="+mj-lt"/>
                <a:ea typeface="+mj-ea"/>
                <a:cs typeface="+mj-cs"/>
              </a:rPr>
              <a:t>Απόκρυφα ευαγγέλια</a:t>
            </a:r>
          </a:p>
        </p:txBody>
      </p:sp>
      <p:pic>
        <p:nvPicPr>
          <p:cNvPr id="1026" name="Picture 2" descr="Gospel of Thomas (by Unknown author, Public Domain)">
            <a:extLst>
              <a:ext uri="{FF2B5EF4-FFF2-40B4-BE49-F238E27FC236}">
                <a16:creationId xmlns:a16="http://schemas.microsoft.com/office/drawing/2014/main" xmlns="" id="{6F0B542F-D1CA-B214-2207-B969C1A70D06}"/>
              </a:ext>
            </a:extLst>
          </p:cNvPr>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tretch>
            <a:fillRect/>
          </a:stretch>
        </p:blipFill>
        <p:spPr bwMode="auto">
          <a:xfrm>
            <a:off x="1755140" y="0"/>
            <a:ext cx="3909060" cy="68580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033" name="Straight Connector 1032">
            <a:extLst>
              <a:ext uri="{FF2B5EF4-FFF2-40B4-BE49-F238E27FC236}">
                <a16:creationId xmlns:a16="http://schemas.microsoft.com/office/drawing/2014/main" xmlns="" id="{EEA38897-7BA3-4408-8083-3235339C4A6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Θέση περιεχομένου 3">
            <a:extLst>
              <a:ext uri="{FF2B5EF4-FFF2-40B4-BE49-F238E27FC236}">
                <a16:creationId xmlns:a16="http://schemas.microsoft.com/office/drawing/2014/main" xmlns="" id="{60AF0C9A-6917-5D2A-D188-641947DCA4D5}"/>
              </a:ext>
            </a:extLst>
          </p:cNvPr>
          <p:cNvSpPr>
            <a:spLocks noGrp="1"/>
          </p:cNvSpPr>
          <p:nvPr>
            <p:ph sz="half" idx="1"/>
          </p:nvPr>
        </p:nvSpPr>
        <p:spPr>
          <a:xfrm>
            <a:off x="6527800" y="1909192"/>
            <a:ext cx="4713997" cy="3647710"/>
          </a:xfrm>
        </p:spPr>
        <p:txBody>
          <a:bodyPr vert="horz" lIns="91440" tIns="45720" rIns="91440" bIns="45720" rtlCol="0">
            <a:normAutofit/>
          </a:bodyPr>
          <a:lstStyle/>
          <a:p>
            <a:r>
              <a:rPr lang="en-US" sz="2000" dirty="0">
                <a:solidFill>
                  <a:schemeClr val="bg1"/>
                </a:solidFill>
              </a:rPr>
              <a:t>Απ</a:t>
            </a:r>
            <a:r>
              <a:rPr lang="en-US" sz="2000" dirty="0" err="1">
                <a:solidFill>
                  <a:schemeClr val="bg1"/>
                </a:solidFill>
              </a:rPr>
              <a:t>όκρυφ</a:t>
            </a:r>
            <a:r>
              <a:rPr lang="en-US" sz="2000" dirty="0">
                <a:solidFill>
                  <a:schemeClr val="bg1"/>
                </a:solidFill>
              </a:rPr>
              <a:t>α ευαγγέλια είναι τα έγγραφα που περιέχουν εκκλησιαστικό </a:t>
            </a:r>
            <a:r>
              <a:rPr lang="el-GR" sz="2000" dirty="0">
                <a:solidFill>
                  <a:schemeClr val="bg1"/>
                </a:solidFill>
              </a:rPr>
              <a:t>περιεχόμενο</a:t>
            </a:r>
            <a:r>
              <a:rPr lang="en-US" sz="2000" dirty="0">
                <a:solidFill>
                  <a:schemeClr val="bg1"/>
                </a:solidFill>
              </a:rPr>
              <a:t> α</a:t>
            </a:r>
            <a:r>
              <a:rPr lang="en-US" sz="2000" dirty="0" err="1">
                <a:solidFill>
                  <a:schemeClr val="bg1"/>
                </a:solidFill>
              </a:rPr>
              <a:t>λλά</a:t>
            </a:r>
            <a:r>
              <a:rPr lang="en-US" sz="2000" dirty="0">
                <a:solidFill>
                  <a:schemeClr val="bg1"/>
                </a:solidFill>
              </a:rPr>
              <a:t> </a:t>
            </a:r>
            <a:r>
              <a:rPr lang="en-US" sz="2000" dirty="0" err="1">
                <a:solidFill>
                  <a:schemeClr val="bg1"/>
                </a:solidFill>
              </a:rPr>
              <a:t>δεν</a:t>
            </a:r>
            <a:r>
              <a:rPr lang="en-US" sz="2000" dirty="0">
                <a:solidFill>
                  <a:schemeClr val="bg1"/>
                </a:solidFill>
              </a:rPr>
              <a:t> </a:t>
            </a:r>
            <a:r>
              <a:rPr lang="en-US" sz="2000" dirty="0" err="1">
                <a:solidFill>
                  <a:schemeClr val="bg1"/>
                </a:solidFill>
              </a:rPr>
              <a:t>είν</a:t>
            </a:r>
            <a:r>
              <a:rPr lang="en-US" sz="2000" dirty="0">
                <a:solidFill>
                  <a:schemeClr val="bg1"/>
                </a:solidFill>
              </a:rPr>
              <a:t>αι γραμμένα από </a:t>
            </a:r>
            <a:r>
              <a:rPr lang="el-GR" sz="2000" dirty="0">
                <a:solidFill>
                  <a:schemeClr val="bg1"/>
                </a:solidFill>
              </a:rPr>
              <a:t>τους ευαγγελιστές. Μ</a:t>
            </a:r>
            <a:r>
              <a:rPr lang="en-US" sz="2000" dirty="0" err="1">
                <a:solidFill>
                  <a:schemeClr val="bg1"/>
                </a:solidFill>
              </a:rPr>
              <a:t>ετ</a:t>
            </a:r>
            <a:r>
              <a:rPr lang="en-US" sz="2000" dirty="0">
                <a:solidFill>
                  <a:schemeClr val="bg1"/>
                </a:solidFill>
              </a:rPr>
              <a:t>αφέρουν ψεύτικες πληροφορίες</a:t>
            </a:r>
            <a:r>
              <a:rPr lang="el-GR" sz="2000" dirty="0">
                <a:solidFill>
                  <a:schemeClr val="bg1"/>
                </a:solidFill>
              </a:rPr>
              <a:t> και είναι γραμμένα από άγνωστες αιρετικές οργανώσεις</a:t>
            </a:r>
            <a:r>
              <a:rPr lang="en-US" sz="2000" dirty="0">
                <a:solidFill>
                  <a:schemeClr val="bg1"/>
                </a:solidFill>
              </a:rPr>
              <a:t>. Τα απ</a:t>
            </a:r>
            <a:r>
              <a:rPr lang="en-US" sz="2000" dirty="0" err="1">
                <a:solidFill>
                  <a:schemeClr val="bg1"/>
                </a:solidFill>
              </a:rPr>
              <a:t>όκρυφ</a:t>
            </a:r>
            <a:r>
              <a:rPr lang="en-US" sz="2000" dirty="0">
                <a:solidFill>
                  <a:schemeClr val="bg1"/>
                </a:solidFill>
              </a:rPr>
              <a:t>α ευαγγέλια, όπως και κείμενα του γνωστικισμού βρέθηκαν στη βιβλιοθήκη του Ναγκ Χαμαντί. </a:t>
            </a:r>
            <a:r>
              <a:rPr lang="el-GR" sz="2000" dirty="0">
                <a:solidFill>
                  <a:schemeClr val="bg1"/>
                </a:solidFill>
              </a:rPr>
              <a:t>Κάποια από τα απόκρυφα ευαγγέλια είναι:</a:t>
            </a:r>
            <a:endParaRPr lang="en-US" sz="2000" dirty="0">
              <a:solidFill>
                <a:schemeClr val="bg1"/>
              </a:solidFill>
            </a:endParaRPr>
          </a:p>
        </p:txBody>
      </p:sp>
      <p:cxnSp>
        <p:nvCxnSpPr>
          <p:cNvPr id="1035" name="Straight Connector 1034">
            <a:extLst>
              <a:ext uri="{FF2B5EF4-FFF2-40B4-BE49-F238E27FC236}">
                <a16:creationId xmlns:a16="http://schemas.microsoft.com/office/drawing/2014/main" xmlns="" id="{F11AD06B-AB20-4097-8606-5DA00DBACE8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31233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81" name="Rectangle 7174">
            <a:extLst>
              <a:ext uri="{FF2B5EF4-FFF2-40B4-BE49-F238E27FC236}">
                <a16:creationId xmlns:a16="http://schemas.microsoft.com/office/drawing/2014/main" xmlns="" id="{C5E6CFF1-2F42-4E10-9A97-F116F46F53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Links: Όλη η μελέτη για την ιστορία του Γνωστικισμού από την Ι. Μ.  Παντοκράτορος – Cognosco Team">
            <a:extLst>
              <a:ext uri="{FF2B5EF4-FFF2-40B4-BE49-F238E27FC236}">
                <a16:creationId xmlns:a16="http://schemas.microsoft.com/office/drawing/2014/main" xmlns="" id="{E1FD48AE-D70E-1F18-F471-4EBC4ACFEC5B}"/>
              </a:ext>
            </a:extLst>
          </p:cNvPr>
          <p:cNvPicPr>
            <a:picLocks noGrp="1" noChangeAspect="1" noChangeArrowheads="1"/>
          </p:cNvPicPr>
          <p:nvPr>
            <p:ph sz="half" idx="2"/>
          </p:nvPr>
        </p:nvPicPr>
        <p:blipFill rotWithShape="1">
          <a:blip r:embed="rId2">
            <a:alphaModFix amt="35000"/>
            <a:extLst>
              <a:ext uri="{28A0092B-C50C-407E-A947-70E740481C1C}">
                <a14:useLocalDpi xmlns:a14="http://schemas.microsoft.com/office/drawing/2010/main" xmlns="" val="0"/>
              </a:ext>
            </a:extLst>
          </a:blip>
          <a:srcRect b="10359"/>
          <a:stretch/>
        </p:blipFill>
        <p:spPr bwMode="auto">
          <a:xfrm>
            <a:off x="20" y="1"/>
            <a:ext cx="1219198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Τίτλος 1">
            <a:extLst>
              <a:ext uri="{FF2B5EF4-FFF2-40B4-BE49-F238E27FC236}">
                <a16:creationId xmlns:a16="http://schemas.microsoft.com/office/drawing/2014/main" xmlns="" id="{7882A1CF-1EFE-66B1-14F2-B977D539EA1E}"/>
              </a:ext>
            </a:extLst>
          </p:cNvPr>
          <p:cNvSpPr>
            <a:spLocks noGrp="1"/>
          </p:cNvSpPr>
          <p:nvPr>
            <p:ph type="title"/>
          </p:nvPr>
        </p:nvSpPr>
        <p:spPr>
          <a:xfrm>
            <a:off x="838199" y="1065862"/>
            <a:ext cx="6052955" cy="4726276"/>
          </a:xfrm>
        </p:spPr>
        <p:txBody>
          <a:bodyPr vert="horz" lIns="91440" tIns="45720" rIns="91440" bIns="45720" rtlCol="0" anchor="ctr">
            <a:normAutofit/>
          </a:bodyPr>
          <a:lstStyle/>
          <a:p>
            <a:pPr algn="r"/>
            <a:r>
              <a:rPr lang="en-US" sz="8000" dirty="0">
                <a:ln w="22225">
                  <a:solidFill>
                    <a:srgbClr val="FFFFFF"/>
                  </a:solidFill>
                </a:ln>
                <a:noFill/>
              </a:rPr>
              <a:t>Ο</a:t>
            </a:r>
            <a:r>
              <a:rPr lang="en-US" sz="8000" i="1" dirty="0">
                <a:ln w="22225">
                  <a:solidFill>
                    <a:srgbClr val="FFFFFF"/>
                  </a:solidFill>
                </a:ln>
                <a:noFill/>
              </a:rPr>
              <a:t> </a:t>
            </a:r>
            <a:r>
              <a:rPr lang="en-US" sz="8000" i="1" dirty="0" err="1">
                <a:ln w="22225">
                  <a:solidFill>
                    <a:srgbClr val="FFFFFF"/>
                  </a:solidFill>
                </a:ln>
                <a:noFill/>
              </a:rPr>
              <a:t>Έν</a:t>
            </a:r>
            <a:r>
              <a:rPr lang="en-US" sz="8000" i="1" dirty="0">
                <a:ln w="22225">
                  <a:solidFill>
                    <a:srgbClr val="FFFFFF"/>
                  </a:solidFill>
                </a:ln>
                <a:noFill/>
              </a:rPr>
              <a:t>ας </a:t>
            </a:r>
            <a:r>
              <a:rPr lang="en-US" sz="8000" dirty="0">
                <a:ln w="22225">
                  <a:solidFill>
                    <a:srgbClr val="FFFFFF"/>
                  </a:solidFill>
                </a:ln>
                <a:noFill/>
              </a:rPr>
              <a:t>κ</a:t>
            </a:r>
            <a:r>
              <a:rPr lang="el-GR" sz="8000" dirty="0">
                <a:ln w="22225">
                  <a:solidFill>
                    <a:srgbClr val="FFFFFF"/>
                  </a:solidFill>
                </a:ln>
                <a:noFill/>
              </a:rPr>
              <a:t>αι</a:t>
            </a:r>
            <a:r>
              <a:rPr lang="en-US" sz="8000" dirty="0">
                <a:ln w="22225">
                  <a:solidFill>
                    <a:srgbClr val="FFFFFF"/>
                  </a:solidFill>
                </a:ln>
                <a:noFill/>
              </a:rPr>
              <a:t> οι </a:t>
            </a:r>
            <a:r>
              <a:rPr lang="en-US" sz="8000" i="1" dirty="0">
                <a:ln w="22225">
                  <a:solidFill>
                    <a:srgbClr val="FFFFFF"/>
                  </a:solidFill>
                </a:ln>
                <a:noFill/>
              </a:rPr>
              <a:t>Αιώνες</a:t>
            </a:r>
            <a:r>
              <a:rPr lang="en-US" sz="8000" dirty="0">
                <a:ln w="22225">
                  <a:solidFill>
                    <a:srgbClr val="FFFFFF"/>
                  </a:solidFill>
                </a:ln>
                <a:noFill/>
              </a:rPr>
              <a:t>:</a:t>
            </a:r>
            <a:r>
              <a:rPr lang="el-GR" sz="8000" dirty="0">
                <a:ln w="22225">
                  <a:solidFill>
                    <a:srgbClr val="FFFFFF"/>
                  </a:solidFill>
                </a:ln>
                <a:noFill/>
              </a:rPr>
              <a:t> Το πλήρωμα του Θεού</a:t>
            </a:r>
            <a:endParaRPr lang="en-US" sz="8000" dirty="0">
              <a:ln w="22225">
                <a:solidFill>
                  <a:srgbClr val="FFFFFF"/>
                </a:solidFill>
              </a:ln>
              <a:noFill/>
            </a:endParaRPr>
          </a:p>
        </p:txBody>
      </p:sp>
      <p:cxnSp>
        <p:nvCxnSpPr>
          <p:cNvPr id="7182" name="Straight Connector 7176">
            <a:extLst>
              <a:ext uri="{FF2B5EF4-FFF2-40B4-BE49-F238E27FC236}">
                <a16:creationId xmlns:a16="http://schemas.microsoft.com/office/drawing/2014/main" xmlns="" id="{96A8629B-8289-498B-939B-1CA0C106182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21289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Θέση περιεχομένου 3">
            <a:extLst>
              <a:ext uri="{FF2B5EF4-FFF2-40B4-BE49-F238E27FC236}">
                <a16:creationId xmlns:a16="http://schemas.microsoft.com/office/drawing/2014/main" xmlns="" id="{583DF9F1-6839-D092-5558-1B3C6F10469C}"/>
              </a:ext>
            </a:extLst>
          </p:cNvPr>
          <p:cNvSpPr>
            <a:spLocks noGrp="1"/>
          </p:cNvSpPr>
          <p:nvPr>
            <p:ph sz="half" idx="1"/>
          </p:nvPr>
        </p:nvSpPr>
        <p:spPr>
          <a:xfrm>
            <a:off x="7534641" y="1065862"/>
            <a:ext cx="3860002" cy="4726276"/>
          </a:xfrm>
        </p:spPr>
        <p:txBody>
          <a:bodyPr vert="horz" lIns="91440" tIns="45720" rIns="91440" bIns="45720" rtlCol="0" anchor="ctr">
            <a:normAutofit/>
          </a:bodyPr>
          <a:lstStyle/>
          <a:p>
            <a:r>
              <a:rPr lang="en-US" sz="2000" dirty="0" err="1">
                <a:solidFill>
                  <a:srgbClr val="FFFFFF"/>
                </a:solidFill>
              </a:rPr>
              <a:t>Οι</a:t>
            </a:r>
            <a:r>
              <a:rPr lang="en-US" sz="2000" dirty="0">
                <a:solidFill>
                  <a:srgbClr val="FFFFFF"/>
                </a:solidFill>
              </a:rPr>
              <a:t> </a:t>
            </a:r>
            <a:r>
              <a:rPr lang="en-US" sz="2000" dirty="0" err="1">
                <a:solidFill>
                  <a:srgbClr val="FFFFFF"/>
                </a:solidFill>
              </a:rPr>
              <a:t>γνωστικοί</a:t>
            </a:r>
            <a:r>
              <a:rPr lang="en-US" sz="2000" dirty="0">
                <a:solidFill>
                  <a:srgbClr val="FFFFFF"/>
                </a:solidFill>
              </a:rPr>
              <a:t> </a:t>
            </a:r>
            <a:r>
              <a:rPr lang="en-US" sz="2000" dirty="0" err="1">
                <a:solidFill>
                  <a:srgbClr val="FFFFFF"/>
                </a:solidFill>
              </a:rPr>
              <a:t>έχουν</a:t>
            </a:r>
            <a:r>
              <a:rPr lang="en-US" sz="2000" dirty="0">
                <a:solidFill>
                  <a:srgbClr val="FFFFFF"/>
                </a:solidFill>
              </a:rPr>
              <a:t> </a:t>
            </a:r>
            <a:r>
              <a:rPr lang="en-US" sz="2000" dirty="0" err="1">
                <a:solidFill>
                  <a:srgbClr val="FFFFFF"/>
                </a:solidFill>
              </a:rPr>
              <a:t>μι</a:t>
            </a:r>
            <a:r>
              <a:rPr lang="en-US" sz="2000" dirty="0">
                <a:solidFill>
                  <a:srgbClr val="FFFFFF"/>
                </a:solidFill>
              </a:rPr>
              <a:t>α ανώτερη θεότητα, τον </a:t>
            </a:r>
            <a:r>
              <a:rPr lang="el-GR" sz="2000" dirty="0">
                <a:solidFill>
                  <a:srgbClr val="FFFFFF"/>
                </a:solidFill>
              </a:rPr>
              <a:t>«</a:t>
            </a:r>
            <a:r>
              <a:rPr lang="en-US" sz="2000" dirty="0" err="1">
                <a:solidFill>
                  <a:srgbClr val="FFFFFF"/>
                </a:solidFill>
              </a:rPr>
              <a:t>Έν</a:t>
            </a:r>
            <a:r>
              <a:rPr lang="en-US" sz="2000" dirty="0">
                <a:solidFill>
                  <a:srgbClr val="FFFFFF"/>
                </a:solidFill>
              </a:rPr>
              <a:t>αν</a:t>
            </a:r>
            <a:r>
              <a:rPr lang="el-GR" sz="2000" dirty="0">
                <a:solidFill>
                  <a:srgbClr val="FFFFFF"/>
                </a:solidFill>
              </a:rPr>
              <a:t>»</a:t>
            </a:r>
            <a:r>
              <a:rPr lang="en-US" sz="2000" dirty="0">
                <a:solidFill>
                  <a:srgbClr val="FFFFFF"/>
                </a:solidFill>
              </a:rPr>
              <a:t> π</a:t>
            </a:r>
            <a:r>
              <a:rPr lang="en-US" sz="2000" dirty="0" err="1">
                <a:solidFill>
                  <a:srgbClr val="FFFFFF"/>
                </a:solidFill>
              </a:rPr>
              <a:t>ου</a:t>
            </a:r>
            <a:r>
              <a:rPr lang="en-US" sz="2000" dirty="0">
                <a:solidFill>
                  <a:srgbClr val="FFFFFF"/>
                </a:solidFill>
              </a:rPr>
              <a:t> </a:t>
            </a:r>
            <a:r>
              <a:rPr lang="en-US" sz="2000" dirty="0" err="1">
                <a:solidFill>
                  <a:srgbClr val="FFFFFF"/>
                </a:solidFill>
              </a:rPr>
              <a:t>έχει</a:t>
            </a:r>
            <a:r>
              <a:rPr lang="en-US" sz="2000" dirty="0">
                <a:solidFill>
                  <a:srgbClr val="FFFFFF"/>
                </a:solidFill>
              </a:rPr>
              <a:t> κα</a:t>
            </a:r>
            <a:r>
              <a:rPr lang="en-US" sz="2000" dirty="0" err="1">
                <a:solidFill>
                  <a:srgbClr val="FFFFFF"/>
                </a:solidFill>
              </a:rPr>
              <a:t>τώτερο</a:t>
            </a:r>
            <a:r>
              <a:rPr lang="el-GR" sz="2000" dirty="0">
                <a:solidFill>
                  <a:srgbClr val="FFFFFF"/>
                </a:solidFill>
              </a:rPr>
              <a:t>ύ</a:t>
            </a:r>
            <a:r>
              <a:rPr lang="en-US" sz="2000" dirty="0">
                <a:solidFill>
                  <a:srgbClr val="FFFFFF"/>
                </a:solidFill>
              </a:rPr>
              <a:t>ς </a:t>
            </a:r>
            <a:r>
              <a:rPr lang="en-US" sz="2000" dirty="0" err="1">
                <a:solidFill>
                  <a:srgbClr val="FFFFFF"/>
                </a:solidFill>
              </a:rPr>
              <a:t>του</a:t>
            </a:r>
            <a:r>
              <a:rPr lang="en-US" sz="2000" dirty="0">
                <a:solidFill>
                  <a:srgbClr val="FFFFFF"/>
                </a:solidFill>
              </a:rPr>
              <a:t> </a:t>
            </a:r>
            <a:r>
              <a:rPr lang="en-US" sz="2000" dirty="0" err="1">
                <a:solidFill>
                  <a:srgbClr val="FFFFFF"/>
                </a:solidFill>
              </a:rPr>
              <a:t>τριάντ</a:t>
            </a:r>
            <a:r>
              <a:rPr lang="en-US" sz="2000" dirty="0">
                <a:solidFill>
                  <a:srgbClr val="FFFFFF"/>
                </a:solidFill>
              </a:rPr>
              <a:t>α </a:t>
            </a:r>
            <a:r>
              <a:rPr lang="en-US" sz="2000" i="1" dirty="0">
                <a:solidFill>
                  <a:srgbClr val="FFFFFF"/>
                </a:solidFill>
              </a:rPr>
              <a:t>Αιώνες</a:t>
            </a:r>
            <a:r>
              <a:rPr lang="en-US" sz="2000" dirty="0">
                <a:solidFill>
                  <a:srgbClr val="FFFFFF"/>
                </a:solidFill>
              </a:rPr>
              <a:t> (θεότητες ανάμεσα στο θεό και στους ανθρώπους) που δημιούργησαν αρρενοθήλειες ενότητες (ζευγάρια) απ’ όπου προήλθαν κι άλλοι, κατώτεροι στην ιεραρχία,</a:t>
            </a:r>
            <a:r>
              <a:rPr lang="en-US" sz="2000" i="1" dirty="0">
                <a:solidFill>
                  <a:srgbClr val="FFFFFF"/>
                </a:solidFill>
              </a:rPr>
              <a:t> Αιώνες</a:t>
            </a:r>
            <a:r>
              <a:rPr lang="en-US" sz="2000" dirty="0">
                <a:solidFill>
                  <a:srgbClr val="FFFFFF"/>
                </a:solidFill>
              </a:rPr>
              <a:t>. </a:t>
            </a:r>
          </a:p>
        </p:txBody>
      </p:sp>
    </p:spTree>
    <p:extLst>
      <p:ext uri="{BB962C8B-B14F-4D97-AF65-F5344CB8AC3E}">
        <p14:creationId xmlns:p14="http://schemas.microsoft.com/office/powerpoint/2010/main" xmlns="" val="3147603760"/>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778A005-D716-C47E-3CBE-68AC1FA8590A}"/>
              </a:ext>
            </a:extLst>
          </p:cNvPr>
          <p:cNvSpPr>
            <a:spLocks noGrp="1"/>
          </p:cNvSpPr>
          <p:nvPr>
            <p:ph type="title"/>
          </p:nvPr>
        </p:nvSpPr>
        <p:spPr>
          <a:xfrm>
            <a:off x="5868557" y="1138036"/>
            <a:ext cx="5444382" cy="1402470"/>
          </a:xfrm>
        </p:spPr>
        <p:txBody>
          <a:bodyPr vert="horz" lIns="91440" tIns="45720" rIns="91440" bIns="45720" rtlCol="0" anchor="t">
            <a:normAutofit/>
          </a:bodyPr>
          <a:lstStyle/>
          <a:p>
            <a:r>
              <a:rPr lang="en-US" sz="3200"/>
              <a:t>Η Σοφία Ζωή και ο «Ένας»- πώς γεννήθηκε ο Αιώνας Χριστός</a:t>
            </a:r>
          </a:p>
        </p:txBody>
      </p:sp>
      <p:pic>
        <p:nvPicPr>
          <p:cNvPr id="1026" name="Picture 2" descr="Τράπεζα Ἰδεῶν - Γνωστικισμός: Δυαρχικά Συστήματα – Από τον Μανιχαϊσμό στο  Filioque (Οι εισαγωγές των Ευαγγελίων στα μεσαιωνικά χειρόγραφα των Φράγκων)">
            <a:extLst>
              <a:ext uri="{FF2B5EF4-FFF2-40B4-BE49-F238E27FC236}">
                <a16:creationId xmlns:a16="http://schemas.microsoft.com/office/drawing/2014/main" xmlns="" id="{F81CA6E8-6CB8-E466-E07E-5E0D2031C19A}"/>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xmlns="" val="0"/>
              </a:ext>
            </a:extLst>
          </a:blip>
          <a:srcRect r="2" b="8625"/>
          <a:stretch/>
        </p:blipFill>
        <p:spPr bwMode="auto">
          <a:xfrm>
            <a:off x="-1" y="10"/>
            <a:ext cx="5151179" cy="685799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031" name="Straight Connector 1030">
            <a:extLst>
              <a:ext uri="{FF2B5EF4-FFF2-40B4-BE49-F238E27FC236}">
                <a16:creationId xmlns:a16="http://schemas.microsoft.com/office/drawing/2014/main" xmlns="" id="{1503BFE4-729B-D9D0-C17B-501E6AF1127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xmlns="" id="{E1D01783-DF65-16A2-F407-2E44144ED97D}"/>
              </a:ext>
            </a:extLst>
          </p:cNvPr>
          <p:cNvSpPr>
            <a:spLocks noGrp="1"/>
          </p:cNvSpPr>
          <p:nvPr>
            <p:ph sz="half" idx="1"/>
          </p:nvPr>
        </p:nvSpPr>
        <p:spPr>
          <a:xfrm>
            <a:off x="5868557" y="2551176"/>
            <a:ext cx="5444382" cy="3591207"/>
          </a:xfrm>
        </p:spPr>
        <p:txBody>
          <a:bodyPr vert="horz" lIns="91440" tIns="45720" rIns="91440" bIns="45720" rtlCol="0">
            <a:normAutofit/>
          </a:bodyPr>
          <a:lstStyle/>
          <a:p>
            <a:r>
              <a:rPr lang="en-US" sz="2000" dirty="0"/>
              <a:t>Η </a:t>
            </a:r>
            <a:r>
              <a:rPr lang="en-US" sz="2000" dirty="0" err="1"/>
              <a:t>Σοφί</a:t>
            </a:r>
            <a:r>
              <a:rPr lang="en-US" sz="2000" dirty="0"/>
              <a:t>α Ζωή, η τελευταία στην ιεραρχία, θέλησε να ενωθεί με τον «Έναν». </a:t>
            </a:r>
            <a:r>
              <a:rPr lang="en-US" sz="2000" dirty="0" err="1"/>
              <a:t>Αυτός</a:t>
            </a:r>
            <a:r>
              <a:rPr lang="en-US" sz="2000" dirty="0"/>
              <a:t> </a:t>
            </a:r>
            <a:r>
              <a:rPr lang="en-US" sz="2000" dirty="0" err="1"/>
              <a:t>την</a:t>
            </a:r>
            <a:r>
              <a:rPr lang="el-GR" sz="2000" dirty="0"/>
              <a:t> παρότρυνε</a:t>
            </a:r>
            <a:r>
              <a:rPr lang="en-US" sz="2000" dirty="0"/>
              <a:t> να </a:t>
            </a:r>
            <a:r>
              <a:rPr lang="en-US" sz="2000" dirty="0" err="1"/>
              <a:t>ενωθεί</a:t>
            </a:r>
            <a:r>
              <a:rPr lang="en-US" sz="2000" dirty="0"/>
              <a:t> </a:t>
            </a:r>
            <a:r>
              <a:rPr lang="en-US" sz="2000" dirty="0" err="1"/>
              <a:t>με</a:t>
            </a:r>
            <a:r>
              <a:rPr lang="en-US" sz="2000" dirty="0"/>
              <a:t> την π</a:t>
            </a:r>
            <a:r>
              <a:rPr lang="en-US" sz="2000" dirty="0" err="1"/>
              <a:t>ρο</a:t>
            </a:r>
            <a:r>
              <a:rPr lang="en-US" sz="2000" dirty="0"/>
              <a:t>βολή του, το «Νου» και στην προσπάθεια να επιτευχθεί αυτό γεννιούνται δύο νέοι Αιώνες, ο Αιώνας Χριστός και ο Αιώνας Άγιο Πνεύμα.</a:t>
            </a:r>
          </a:p>
        </p:txBody>
      </p:sp>
    </p:spTree>
    <p:extLst>
      <p:ext uri="{BB962C8B-B14F-4D97-AF65-F5344CB8AC3E}">
        <p14:creationId xmlns:p14="http://schemas.microsoft.com/office/powerpoint/2010/main" xmlns="" val="3827735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0" name="Rectangle 6152">
            <a:extLst>
              <a:ext uri="{FF2B5EF4-FFF2-40B4-BE49-F238E27FC236}">
                <a16:creationId xmlns:a16="http://schemas.microsoft.com/office/drawing/2014/main" xmlns="" id="{23E547B5-89CF-4EC0-96DE-25771AED07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Rectangle 6154">
            <a:extLst>
              <a:ext uri="{FF2B5EF4-FFF2-40B4-BE49-F238E27FC236}">
                <a16:creationId xmlns:a16="http://schemas.microsoft.com/office/drawing/2014/main" xmlns="" id="{3F0B8CEB-8279-4E5E-A0CE-1FC9F71736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FE0545B6-6AD5-53F6-CDCA-2F900B60650B}"/>
              </a:ext>
            </a:extLst>
          </p:cNvPr>
          <p:cNvSpPr>
            <a:spLocks noGrp="1"/>
          </p:cNvSpPr>
          <p:nvPr>
            <p:ph type="title"/>
          </p:nvPr>
        </p:nvSpPr>
        <p:spPr>
          <a:xfrm>
            <a:off x="7320466" y="609600"/>
            <a:ext cx="4140014" cy="1330839"/>
          </a:xfrm>
        </p:spPr>
        <p:txBody>
          <a:bodyPr vert="horz" lIns="91440" tIns="45720" rIns="91440" bIns="45720" rtlCol="0" anchor="ctr">
            <a:normAutofit/>
          </a:bodyPr>
          <a:lstStyle/>
          <a:p>
            <a:r>
              <a:rPr lang="en-US" sz="3100"/>
              <a:t>Τι έγινε μετά- πώς χωρίστηκε η Σοφία Ζωή </a:t>
            </a:r>
          </a:p>
        </p:txBody>
      </p:sp>
      <p:pic>
        <p:nvPicPr>
          <p:cNvPr id="6148" name="Picture 4" descr="Creation">
            <a:extLst>
              <a:ext uri="{FF2B5EF4-FFF2-40B4-BE49-F238E27FC236}">
                <a16:creationId xmlns:a16="http://schemas.microsoft.com/office/drawing/2014/main" xmlns="" id="{8DAF7E92-CE2E-AA4E-99E7-6DAA6233F5CD}"/>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xmlns="" val="0"/>
              </a:ext>
            </a:extLst>
          </a:blip>
          <a:srcRect t="298" r="-2" b="85"/>
          <a:stretch/>
        </p:blipFill>
        <p:spPr bwMode="auto">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xmlns="">
                <a:solidFill>
                  <a:srgbClr val="FFFFFF"/>
                </a:solidFill>
              </a14:hiddenFill>
            </a:ext>
          </a:extLst>
        </p:spPr>
      </p:pic>
      <p:sp>
        <p:nvSpPr>
          <p:cNvPr id="3" name="Θέση περιεχομένου 2">
            <a:extLst>
              <a:ext uri="{FF2B5EF4-FFF2-40B4-BE49-F238E27FC236}">
                <a16:creationId xmlns:a16="http://schemas.microsoft.com/office/drawing/2014/main" xmlns="" id="{4980A578-ACB1-5015-276C-905A4A3F1CA4}"/>
              </a:ext>
            </a:extLst>
          </p:cNvPr>
          <p:cNvSpPr>
            <a:spLocks noGrp="1"/>
          </p:cNvSpPr>
          <p:nvPr>
            <p:ph sz="half" idx="1"/>
          </p:nvPr>
        </p:nvSpPr>
        <p:spPr>
          <a:xfrm>
            <a:off x="7320465" y="2194102"/>
            <a:ext cx="4140013" cy="3908586"/>
          </a:xfrm>
        </p:spPr>
        <p:txBody>
          <a:bodyPr vert="horz" lIns="91440" tIns="45720" rIns="91440" bIns="45720" rtlCol="0">
            <a:normAutofit/>
          </a:bodyPr>
          <a:lstStyle/>
          <a:p>
            <a:r>
              <a:rPr lang="en-US" sz="2000" dirty="0"/>
              <a:t>Η ακατα</a:t>
            </a:r>
            <a:r>
              <a:rPr lang="en-US" sz="2000" dirty="0" err="1"/>
              <a:t>στ</a:t>
            </a:r>
            <a:r>
              <a:rPr lang="en-US" sz="2000" dirty="0"/>
              <a:t>ασία </a:t>
            </a:r>
            <a:r>
              <a:rPr lang="el-GR" sz="2000" dirty="0"/>
              <a:t>στο πλήρωμα του Θεού </a:t>
            </a:r>
            <a:r>
              <a:rPr lang="en-US" sz="2000" dirty="0"/>
              <a:t>απ</a:t>
            </a:r>
            <a:r>
              <a:rPr lang="en-US" sz="2000" dirty="0" err="1"/>
              <a:t>οκ</a:t>
            </a:r>
            <a:r>
              <a:rPr lang="en-US" sz="2000" dirty="0"/>
              <a:t>αθίσταται με τη γέννηση του Αιώνα Χριστού ο οποίος χώρισε τον Αιώνα Σοφία σε δύο, την Ουρανία και την Αχαμώθ ή Χθόνια.</a:t>
            </a:r>
            <a:endParaRPr lang="el-GR" sz="2000" dirty="0"/>
          </a:p>
          <a:p>
            <a:endParaRPr lang="en-US" sz="2000" dirty="0"/>
          </a:p>
        </p:txBody>
      </p:sp>
    </p:spTree>
    <p:extLst>
      <p:ext uri="{BB962C8B-B14F-4D97-AF65-F5344CB8AC3E}">
        <p14:creationId xmlns:p14="http://schemas.microsoft.com/office/powerpoint/2010/main" xmlns="" val="3686094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22" name="Rectangle 3113">
            <a:extLst>
              <a:ext uri="{FF2B5EF4-FFF2-40B4-BE49-F238E27FC236}">
                <a16:creationId xmlns:a16="http://schemas.microsoft.com/office/drawing/2014/main" xmlns="" id="{84ECDE7A-6944-466D-8FFE-149A29BA6B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23" name="Rectangle 3115">
            <a:extLst>
              <a:ext uri="{FF2B5EF4-FFF2-40B4-BE49-F238E27FC236}">
                <a16:creationId xmlns:a16="http://schemas.microsoft.com/office/drawing/2014/main" xmlns="" id="{B3420082-9415-44EC-802E-C77D71D59C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124" name="Rectangle 3117">
            <a:extLst>
              <a:ext uri="{FF2B5EF4-FFF2-40B4-BE49-F238E27FC236}">
                <a16:creationId xmlns:a16="http://schemas.microsoft.com/office/drawing/2014/main" xmlns="" id="{55A52C45-1FCB-4636-A80F-2849B8226C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xmlns="" id="{DB48DCEB-E567-B9CF-35AF-374B34969BA0}"/>
              </a:ext>
            </a:extLst>
          </p:cNvPr>
          <p:cNvSpPr>
            <a:spLocks noGrp="1"/>
          </p:cNvSpPr>
          <p:nvPr>
            <p:ph type="title"/>
          </p:nvPr>
        </p:nvSpPr>
        <p:spPr>
          <a:xfrm>
            <a:off x="1115568" y="548640"/>
            <a:ext cx="10168128" cy="1179576"/>
          </a:xfrm>
        </p:spPr>
        <p:txBody>
          <a:bodyPr vert="horz" lIns="91440" tIns="45720" rIns="91440" bIns="45720" rtlCol="0" anchor="ctr">
            <a:normAutofit/>
          </a:bodyPr>
          <a:lstStyle/>
          <a:p>
            <a:r>
              <a:rPr lang="en-US" sz="4000"/>
              <a:t>Περί δημιουργίας του κόσμου</a:t>
            </a:r>
          </a:p>
        </p:txBody>
      </p:sp>
      <p:sp>
        <p:nvSpPr>
          <p:cNvPr id="3125" name="Rectangle 3119">
            <a:extLst>
              <a:ext uri="{FF2B5EF4-FFF2-40B4-BE49-F238E27FC236}">
                <a16:creationId xmlns:a16="http://schemas.microsoft.com/office/drawing/2014/main" xmlns="" id="{768EB4DD-3704-43AD-92B3-C4E0C6EA92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ΓΝΩΣΤΙΚΟΙ - ΓΝΩΣΤΙΚΙΣΜΟΣ (Δ΄) - Ιερός Ναός Αγίων Ταξιαρχών Ιστιαίας">
            <a:extLst>
              <a:ext uri="{FF2B5EF4-FFF2-40B4-BE49-F238E27FC236}">
                <a16:creationId xmlns:a16="http://schemas.microsoft.com/office/drawing/2014/main" xmlns="" id="{8630574C-4838-3CCF-CC0A-A6FDE06EF2B0}"/>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8591" b="-1"/>
          <a:stretch/>
        </p:blipFill>
        <p:spPr bwMode="auto">
          <a:xfrm>
            <a:off x="908304" y="2478024"/>
            <a:ext cx="6009855" cy="369417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Θέση περιεχομένου 2">
            <a:extLst>
              <a:ext uri="{FF2B5EF4-FFF2-40B4-BE49-F238E27FC236}">
                <a16:creationId xmlns:a16="http://schemas.microsoft.com/office/drawing/2014/main" xmlns="" id="{6B1A5249-865D-906F-D892-29A54E3CF4F8}"/>
              </a:ext>
            </a:extLst>
          </p:cNvPr>
          <p:cNvSpPr>
            <a:spLocks/>
          </p:cNvSpPr>
          <p:nvPr/>
        </p:nvSpPr>
        <p:spPr>
          <a:xfrm>
            <a:off x="7411453" y="2478024"/>
            <a:ext cx="3872243" cy="3694176"/>
          </a:xfrm>
          <a:prstGeom prst="rect">
            <a:avLst/>
          </a:prstGeom>
        </p:spPr>
        <p:txBody>
          <a:bodyPr vert="horz" lIns="91440" tIns="45720" rIns="91440" bIns="45720" rtlCol="0" anchor="ctr">
            <a:normAutofit lnSpcReduction="10000"/>
          </a:bodyPr>
          <a:lstStyle/>
          <a:p>
            <a:pPr indent="-228600">
              <a:lnSpc>
                <a:spcPct val="90000"/>
              </a:lnSpc>
              <a:spcAft>
                <a:spcPts val="600"/>
              </a:spcAft>
              <a:buFont typeface="Arial" panose="020B0604020202020204" pitchFamily="34" charset="0"/>
              <a:buChar char="•"/>
            </a:pPr>
            <a:r>
              <a:rPr lang="el-GR" sz="2000" dirty="0"/>
              <a:t>Η </a:t>
            </a:r>
            <a:r>
              <a:rPr lang="en-US" sz="2000" dirty="0" err="1"/>
              <a:t>Σοφί</a:t>
            </a:r>
            <a:r>
              <a:rPr lang="en-US" sz="2000" dirty="0"/>
              <a:t>α Αχαμώθ εκβ</a:t>
            </a:r>
            <a:r>
              <a:rPr lang="el-GR" sz="2000" dirty="0"/>
              <a:t>λήθη</a:t>
            </a:r>
            <a:r>
              <a:rPr lang="en-US" sz="2000" dirty="0"/>
              <a:t> από το πλήρωμα του Θεού και γ</a:t>
            </a:r>
            <a:r>
              <a:rPr lang="el-GR" sz="2000" dirty="0" err="1"/>
              <a:t>έννησε</a:t>
            </a:r>
            <a:r>
              <a:rPr lang="en-US" sz="2000" dirty="0"/>
              <a:t> έναν κακό θεό, τον Ιαλδαβαώθ ο οποίος, μη γνωρίζοντας πως υπάρχει κάποιος ανώτερος θεός δημιούργησε έναν ελλαττωματικό, κακόβουλο κόσμο όπου έζησαν οι άνθρωποι.</a:t>
            </a: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effectLst/>
                <a:uLnTx/>
                <a:uFillTx/>
              </a:rPr>
              <a:t>Ο Ια</a:t>
            </a:r>
            <a:r>
              <a:rPr kumimoji="0" lang="en-US" sz="2000" b="0" i="0" u="none" strike="noStrike" cap="none" spc="0" normalizeH="0" baseline="0" noProof="0" dirty="0" err="1">
                <a:ln>
                  <a:noFill/>
                </a:ln>
                <a:effectLst/>
                <a:uLnTx/>
                <a:uFillTx/>
              </a:rPr>
              <a:t>λδ</a:t>
            </a:r>
            <a:r>
              <a:rPr kumimoji="0" lang="en-US" sz="2000" b="0" i="0" u="none" strike="noStrike" cap="none" spc="0" normalizeH="0" baseline="0" noProof="0" dirty="0">
                <a:ln>
                  <a:noFill/>
                </a:ln>
                <a:effectLst/>
                <a:uLnTx/>
                <a:uFillTx/>
              </a:rPr>
              <a:t>αβαώθ είναι για τους γνωστικούς ο πιο κακός θεός, ο Θεός της Παλαιάς Διαθήκη</a:t>
            </a:r>
            <a:r>
              <a:rPr kumimoji="0" lang="el-GR" sz="2000" b="0" i="0" u="none" strike="noStrike" cap="none" spc="0" normalizeH="0" baseline="0" noProof="0" dirty="0">
                <a:ln>
                  <a:noFill/>
                </a:ln>
                <a:effectLst/>
                <a:uLnTx/>
                <a:uFillTx/>
              </a:rPr>
              <a:t>ς</a:t>
            </a:r>
            <a:r>
              <a:rPr lang="el-GR" sz="2000" dirty="0"/>
              <a:t>. Βοηθοί του ήταν επτά άρχοντες και 360 αρχάγγελοι.  </a:t>
            </a:r>
            <a:endParaRPr kumimoji="0" lang="en-US" sz="2000" b="0" i="0" u="none" strike="noStrike" cap="none" spc="0" normalizeH="0" baseline="0" noProof="0" dirty="0">
              <a:ln>
                <a:noFill/>
              </a:ln>
              <a:effectLst/>
              <a:uLnTx/>
              <a:uFillTx/>
            </a:endParaRPr>
          </a:p>
          <a:p>
            <a:pPr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xmlns="" val="2172674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3" name="Rectangle 1030">
            <a:extLst>
              <a:ext uri="{FF2B5EF4-FFF2-40B4-BE49-F238E27FC236}">
                <a16:creationId xmlns:a16="http://schemas.microsoft.com/office/drawing/2014/main" xmlns=""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B67018D1-DABB-B4E3-979F-552E337997EF}"/>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000" kern="1200" dirty="0" err="1">
                <a:solidFill>
                  <a:schemeClr val="tx1"/>
                </a:solidFill>
                <a:latin typeface="+mj-lt"/>
                <a:ea typeface="+mj-ea"/>
                <a:cs typeface="+mj-cs"/>
              </a:rPr>
              <a:t>Περί</a:t>
            </a:r>
            <a:r>
              <a:rPr lang="en-US" sz="5000" kern="1200" dirty="0">
                <a:solidFill>
                  <a:schemeClr val="tx1"/>
                </a:solidFill>
                <a:latin typeface="+mj-lt"/>
                <a:ea typeface="+mj-ea"/>
                <a:cs typeface="+mj-cs"/>
              </a:rPr>
              <a:t> </a:t>
            </a:r>
            <a:r>
              <a:rPr lang="en-US" sz="5000" kern="1200" dirty="0" err="1">
                <a:solidFill>
                  <a:schemeClr val="tx1"/>
                </a:solidFill>
                <a:latin typeface="+mj-lt"/>
                <a:ea typeface="+mj-ea"/>
                <a:cs typeface="+mj-cs"/>
              </a:rPr>
              <a:t>δημιουργί</a:t>
            </a:r>
            <a:r>
              <a:rPr lang="en-US" sz="5000" kern="1200" dirty="0">
                <a:solidFill>
                  <a:schemeClr val="tx1"/>
                </a:solidFill>
                <a:latin typeface="+mj-lt"/>
                <a:ea typeface="+mj-ea"/>
                <a:cs typeface="+mj-cs"/>
              </a:rPr>
              <a:t>ας του </a:t>
            </a:r>
            <a:r>
              <a:rPr lang="el-GR" sz="5000" dirty="0"/>
              <a:t>ανθρώπου</a:t>
            </a:r>
            <a:endParaRPr lang="en-US" sz="5000" kern="1200" dirty="0">
              <a:solidFill>
                <a:schemeClr val="tx1"/>
              </a:solidFill>
              <a:latin typeface="+mj-lt"/>
              <a:ea typeface="+mj-ea"/>
              <a:cs typeface="+mj-cs"/>
            </a:endParaRPr>
          </a:p>
        </p:txBody>
      </p:sp>
      <p:sp>
        <p:nvSpPr>
          <p:cNvPr id="1033" name="sketch line">
            <a:extLst>
              <a:ext uri="{FF2B5EF4-FFF2-40B4-BE49-F238E27FC236}">
                <a16:creationId xmlns:a16="http://schemas.microsoft.com/office/drawing/2014/main" xmlns="" id="{71877DBC-BB60-40F0-AC93-2ACDBAAE60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Θέση περιεχομένου 3">
            <a:extLst>
              <a:ext uri="{FF2B5EF4-FFF2-40B4-BE49-F238E27FC236}">
                <a16:creationId xmlns:a16="http://schemas.microsoft.com/office/drawing/2014/main" xmlns="" id="{F1FB1499-E572-9AC2-9FD0-A796D8387DD4}"/>
              </a:ext>
            </a:extLst>
          </p:cNvPr>
          <p:cNvSpPr>
            <a:spLocks noGrp="1"/>
          </p:cNvSpPr>
          <p:nvPr>
            <p:ph sz="half" idx="1"/>
          </p:nvPr>
        </p:nvSpPr>
        <p:spPr>
          <a:xfrm>
            <a:off x="630936" y="2660904"/>
            <a:ext cx="4818888" cy="3547872"/>
          </a:xfrm>
        </p:spPr>
        <p:txBody>
          <a:bodyPr vert="horz" lIns="91440" tIns="45720" rIns="91440" bIns="45720" rtlCol="0" anchor="t">
            <a:normAutofit/>
          </a:bodyPr>
          <a:lstStyle/>
          <a:p>
            <a:r>
              <a:rPr lang="en-US" sz="2200" dirty="0"/>
              <a:t> Ο </a:t>
            </a:r>
            <a:r>
              <a:rPr lang="en-US" sz="2200" dirty="0" err="1"/>
              <a:t>Αδάμ</a:t>
            </a:r>
            <a:r>
              <a:rPr lang="el-GR" sz="2200" dirty="0"/>
              <a:t> είναι</a:t>
            </a:r>
            <a:r>
              <a:rPr lang="en-US" sz="2200" dirty="0"/>
              <a:t> </a:t>
            </a:r>
            <a:r>
              <a:rPr lang="en-US" sz="2200" dirty="0" err="1"/>
              <a:t>έν</a:t>
            </a:r>
            <a:r>
              <a:rPr lang="en-US" sz="2200" dirty="0"/>
              <a:t>ας άνθρωπος</a:t>
            </a:r>
            <a:r>
              <a:rPr lang="el-GR" sz="2200" dirty="0"/>
              <a:t> που</a:t>
            </a:r>
            <a:r>
              <a:rPr lang="en-US" sz="2200" dirty="0"/>
              <a:t> πλάστηκε από χώμα αλλά δεν είχε ψυχή για σαράντα μέρες. </a:t>
            </a:r>
            <a:r>
              <a:rPr lang="en-US" sz="2200" dirty="0" err="1"/>
              <a:t>Ώσ</a:t>
            </a:r>
            <a:r>
              <a:rPr lang="en-US" sz="2200" dirty="0"/>
              <a:t>που </a:t>
            </a:r>
            <a:r>
              <a:rPr lang="el-GR" sz="2200" dirty="0"/>
              <a:t>ο Ιαλδαβαώθ</a:t>
            </a:r>
            <a:r>
              <a:rPr lang="en-US" sz="2200" dirty="0"/>
              <a:t> του έστειλε την ανάσα κι εκείνος άρχισε να κινείται αλλά δε μπορούσε να σταθεί όρθιος ακόμα. </a:t>
            </a:r>
            <a:r>
              <a:rPr lang="el-GR" sz="2200" dirty="0"/>
              <a:t>Η πράξη του εξόργισε τους επτά άρχοντες, οι οποίοι είχαν δώσει σώμα στον Αδάμ αλλά είχαν ορίσει πως αν του δίνονταν ψυχή θα γινόταν πιο δυνατός από αυτούς.</a:t>
            </a:r>
            <a:endParaRPr lang="en-US" sz="2200" dirty="0"/>
          </a:p>
        </p:txBody>
      </p:sp>
      <p:pic>
        <p:nvPicPr>
          <p:cNvPr id="1026" name="Picture 2" descr="Η περί ενώσεως ψυχής και σώματος διδασκαλία στον γνωστικισμό και την  Ορθόδοξη θεολογία | Πεμπτουσία">
            <a:extLst>
              <a:ext uri="{FF2B5EF4-FFF2-40B4-BE49-F238E27FC236}">
                <a16:creationId xmlns:a16="http://schemas.microsoft.com/office/drawing/2014/main" xmlns="" id="{0996BD34-548A-FEC8-1E91-CB255B92A08B}"/>
              </a:ext>
            </a:extLst>
          </p:cNvPr>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tretch>
            <a:fillRect/>
          </a:stretch>
        </p:blipFill>
        <p:spPr bwMode="auto">
          <a:xfrm>
            <a:off x="6099048" y="1384522"/>
            <a:ext cx="5458968" cy="40889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00830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343EFB8-2DD0-E80B-DEDE-ADE048B4C0AC}"/>
              </a:ext>
            </a:extLst>
          </p:cNvPr>
          <p:cNvSpPr>
            <a:spLocks noGrp="1"/>
          </p:cNvSpPr>
          <p:nvPr>
            <p:ph type="title"/>
          </p:nvPr>
        </p:nvSpPr>
        <p:spPr>
          <a:xfrm>
            <a:off x="876693" y="741391"/>
            <a:ext cx="4597747" cy="1616203"/>
          </a:xfrm>
        </p:spPr>
        <p:txBody>
          <a:bodyPr vert="horz" lIns="91440" tIns="45720" rIns="91440" bIns="45720" rtlCol="0" anchor="b">
            <a:normAutofit/>
          </a:bodyPr>
          <a:lstStyle/>
          <a:p>
            <a:r>
              <a:rPr lang="en-US" sz="3200" kern="1200">
                <a:solidFill>
                  <a:schemeClr val="tx1"/>
                </a:solidFill>
                <a:latin typeface="+mj-lt"/>
                <a:ea typeface="+mj-ea"/>
                <a:cs typeface="+mj-cs"/>
              </a:rPr>
              <a:t>Πώς η γνωστική Εύα συνάντησε και έσωσε τον Αδάμ</a:t>
            </a:r>
          </a:p>
        </p:txBody>
      </p:sp>
      <p:sp>
        <p:nvSpPr>
          <p:cNvPr id="3" name="Θέση περιεχομένου 2">
            <a:extLst>
              <a:ext uri="{FF2B5EF4-FFF2-40B4-BE49-F238E27FC236}">
                <a16:creationId xmlns:a16="http://schemas.microsoft.com/office/drawing/2014/main" xmlns="" id="{84A54259-2231-915D-D32A-5DB3D2ECF23B}"/>
              </a:ext>
            </a:extLst>
          </p:cNvPr>
          <p:cNvSpPr>
            <a:spLocks noGrp="1"/>
          </p:cNvSpPr>
          <p:nvPr>
            <p:ph sz="half" idx="1"/>
          </p:nvPr>
        </p:nvSpPr>
        <p:spPr>
          <a:xfrm>
            <a:off x="876693" y="2533476"/>
            <a:ext cx="4597746" cy="3447832"/>
          </a:xfrm>
        </p:spPr>
        <p:txBody>
          <a:bodyPr vert="horz" lIns="91440" tIns="45720" rIns="91440" bIns="45720" rtlCol="0" anchor="t">
            <a:normAutofit/>
          </a:bodyPr>
          <a:lstStyle/>
          <a:p>
            <a:r>
              <a:rPr lang="el-GR" sz="2000" dirty="0"/>
              <a:t>Ο</a:t>
            </a:r>
            <a:r>
              <a:rPr lang="en-US" sz="2000" dirty="0"/>
              <a:t> </a:t>
            </a:r>
            <a:r>
              <a:rPr lang="en-US" sz="2000" dirty="0" err="1"/>
              <a:t>Αδάμ</a:t>
            </a:r>
            <a:r>
              <a:rPr lang="en-US" sz="2000" dirty="0"/>
              <a:t> </a:t>
            </a:r>
            <a:r>
              <a:rPr lang="en-US" sz="2000" dirty="0" err="1"/>
              <a:t>είχε</a:t>
            </a:r>
            <a:r>
              <a:rPr lang="en-US" sz="2000" dirty="0"/>
              <a:t> π</a:t>
            </a:r>
            <a:r>
              <a:rPr lang="en-US" sz="2000" dirty="0" err="1"/>
              <a:t>νοή</a:t>
            </a:r>
            <a:r>
              <a:rPr lang="en-US" sz="2000" dirty="0"/>
              <a:t> α</a:t>
            </a:r>
            <a:r>
              <a:rPr lang="en-US" sz="2000" dirty="0" err="1"/>
              <a:t>λλά</a:t>
            </a:r>
            <a:r>
              <a:rPr lang="en-US" sz="2000" dirty="0"/>
              <a:t> </a:t>
            </a:r>
            <a:r>
              <a:rPr lang="en-US" sz="2000" dirty="0" err="1"/>
              <a:t>δεν</a:t>
            </a:r>
            <a:r>
              <a:rPr lang="en-US" sz="2000" dirty="0"/>
              <a:t> </a:t>
            </a:r>
            <a:r>
              <a:rPr lang="en-US" sz="2000" dirty="0" err="1"/>
              <a:t>είχε</a:t>
            </a:r>
            <a:r>
              <a:rPr lang="en-US" sz="2000" dirty="0"/>
              <a:t> α</a:t>
            </a:r>
            <a:r>
              <a:rPr lang="en-US" sz="2000" dirty="0" err="1"/>
              <a:t>κόμ</a:t>
            </a:r>
            <a:r>
              <a:rPr lang="en-US" sz="2000" dirty="0"/>
              <a:t>α ψυχή κι ήταν υποχρεωμένος να σέρνεται στο έδαφος. </a:t>
            </a:r>
            <a:r>
              <a:rPr lang="en-US" sz="2000" dirty="0" err="1"/>
              <a:t>Γι</a:t>
            </a:r>
            <a:r>
              <a:rPr lang="en-US" sz="2000" dirty="0"/>
              <a:t>’ α</a:t>
            </a:r>
            <a:r>
              <a:rPr lang="en-US" sz="2000" dirty="0" err="1"/>
              <a:t>υτό</a:t>
            </a:r>
            <a:r>
              <a:rPr lang="en-US" sz="2000" dirty="0"/>
              <a:t> </a:t>
            </a:r>
            <a:r>
              <a:rPr lang="en-US" sz="2000" dirty="0" err="1"/>
              <a:t>οι</a:t>
            </a:r>
            <a:r>
              <a:rPr lang="en-US" sz="2000" dirty="0"/>
              <a:t> επ</a:t>
            </a:r>
            <a:r>
              <a:rPr lang="en-US" sz="2000" dirty="0" err="1"/>
              <a:t>τά</a:t>
            </a:r>
            <a:r>
              <a:rPr lang="en-US" sz="2000" dirty="0"/>
              <a:t> </a:t>
            </a:r>
            <a:r>
              <a:rPr lang="en-US" sz="2000" dirty="0" err="1"/>
              <a:t>άρχοντες</a:t>
            </a:r>
            <a:r>
              <a:rPr lang="en-US" sz="2000" dirty="0"/>
              <a:t> </a:t>
            </a:r>
            <a:r>
              <a:rPr lang="en-US" sz="2000" dirty="0" err="1"/>
              <a:t>τον</a:t>
            </a:r>
            <a:r>
              <a:rPr lang="en-US" sz="2000" dirty="0"/>
              <a:t> </a:t>
            </a:r>
            <a:r>
              <a:rPr lang="en-US" sz="2000" dirty="0" err="1"/>
              <a:t>το</a:t>
            </a:r>
            <a:r>
              <a:rPr lang="en-US" sz="2000" dirty="0"/>
              <a:t>ποθέτησαν στον Παράδεισο. </a:t>
            </a:r>
            <a:r>
              <a:rPr lang="en-US" sz="2000" dirty="0" err="1"/>
              <a:t>Εκεί</a:t>
            </a:r>
            <a:r>
              <a:rPr lang="en-US" sz="2000" dirty="0"/>
              <a:t> η </a:t>
            </a:r>
            <a:r>
              <a:rPr lang="en-US" sz="2000" dirty="0" err="1"/>
              <a:t>Εύ</a:t>
            </a:r>
            <a:r>
              <a:rPr lang="en-US" sz="2000" dirty="0"/>
              <a:t>α τον λυπήθηκε και του έδωσε ζωή. </a:t>
            </a:r>
            <a:r>
              <a:rPr lang="en-US" sz="2000" dirty="0" err="1"/>
              <a:t>Μόλις</a:t>
            </a:r>
            <a:r>
              <a:rPr lang="en-US" sz="2000" dirty="0"/>
              <a:t> ο </a:t>
            </a:r>
            <a:r>
              <a:rPr lang="en-US" sz="2000" dirty="0" err="1"/>
              <a:t>Αδάμ</a:t>
            </a:r>
            <a:r>
              <a:rPr lang="en-US" sz="2000" dirty="0"/>
              <a:t> </a:t>
            </a:r>
            <a:r>
              <a:rPr lang="en-US" sz="2000" dirty="0" err="1"/>
              <a:t>σηκώθηκε</a:t>
            </a:r>
            <a:r>
              <a:rPr lang="en-US" sz="2000" dirty="0"/>
              <a:t> </a:t>
            </a:r>
            <a:r>
              <a:rPr lang="en-US" sz="2000" dirty="0" err="1"/>
              <a:t>εί</a:t>
            </a:r>
            <a:r>
              <a:rPr lang="en-US" sz="2000" dirty="0"/>
              <a:t>πε: «Θα ονομαστείς μητέρα της ζωής, γιατί εσύ μου έδωσες ζωή».</a:t>
            </a:r>
          </a:p>
        </p:txBody>
      </p:sp>
      <p:pic>
        <p:nvPicPr>
          <p:cNvPr id="2050" name="Picture 2" descr="Οι έμφυλες ταυτότητες και η ενοφυλία των γνωστικών | Πεμπτουσία">
            <a:extLst>
              <a:ext uri="{FF2B5EF4-FFF2-40B4-BE49-F238E27FC236}">
                <a16:creationId xmlns:a16="http://schemas.microsoft.com/office/drawing/2014/main" xmlns="" id="{3B87AF56-AB03-6A3B-9CB6-B23A99F11F62}"/>
              </a:ext>
            </a:extLst>
          </p:cNvPr>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tretch>
            <a:fillRect/>
          </a:stretch>
        </p:blipFill>
        <p:spPr bwMode="auto">
          <a:xfrm>
            <a:off x="6096001" y="1864026"/>
            <a:ext cx="5319062" cy="305486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055" name="Group 2054">
            <a:extLst>
              <a:ext uri="{FF2B5EF4-FFF2-40B4-BE49-F238E27FC236}">
                <a16:creationId xmlns:a16="http://schemas.microsoft.com/office/drawing/2014/main" xmlns="" id="{1FD67D68-9B83-C338-8342-3348D8F2234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025" y="6737718"/>
            <a:ext cx="12207200" cy="123363"/>
            <a:chOff x="-5025" y="6737718"/>
            <a:chExt cx="12207200" cy="123363"/>
          </a:xfrm>
        </p:grpSpPr>
        <p:sp>
          <p:nvSpPr>
            <p:cNvPr id="2056" name="Rectangle 2055">
              <a:extLst>
                <a:ext uri="{FF2B5EF4-FFF2-40B4-BE49-F238E27FC236}">
                  <a16:creationId xmlns:a16="http://schemas.microsoft.com/office/drawing/2014/main" xmlns="" id="{1E397F34-6B84-0D3B-0F29-B1D134B3B8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xmlns="" id="{9BD98075-BFC1-BE9C-7FB7-23FE55E433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4008582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E214AA7-F028-4A0D-8698-61AEC754D1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xmlns="" id="{36775DAA-CB83-B4F9-9B92-80E62384A941}"/>
              </a:ext>
            </a:extLst>
          </p:cNvPr>
          <p:cNvSpPr>
            <a:spLocks noGrp="1"/>
          </p:cNvSpPr>
          <p:nvPr>
            <p:ph type="title"/>
          </p:nvPr>
        </p:nvSpPr>
        <p:spPr>
          <a:xfrm>
            <a:off x="1159933" y="995318"/>
            <a:ext cx="9872134" cy="1193968"/>
          </a:xfrm>
          <a:solidFill>
            <a:srgbClr val="FFFFFF"/>
          </a:solidFill>
          <a:ln w="38100">
            <a:solidFill>
              <a:srgbClr val="7F7F7F"/>
            </a:solidFill>
            <a:miter lim="800000"/>
          </a:ln>
        </p:spPr>
        <p:txBody>
          <a:bodyPr>
            <a:normAutofit/>
          </a:bodyPr>
          <a:lstStyle/>
          <a:p>
            <a:pPr algn="ctr"/>
            <a:r>
              <a:rPr lang="el-GR" sz="3600" dirty="0">
                <a:solidFill>
                  <a:srgbClr val="3F3F3F"/>
                </a:solidFill>
              </a:rPr>
              <a:t>Το προπατορικό αμάρτημα για τους γνωστικούς</a:t>
            </a:r>
          </a:p>
        </p:txBody>
      </p:sp>
      <p:sp>
        <p:nvSpPr>
          <p:cNvPr id="3" name="Θέση περιεχομένου 2">
            <a:extLst>
              <a:ext uri="{FF2B5EF4-FFF2-40B4-BE49-F238E27FC236}">
                <a16:creationId xmlns:a16="http://schemas.microsoft.com/office/drawing/2014/main" xmlns="" id="{AA6F3645-B6A7-F283-32D4-31B46BB24C89}"/>
              </a:ext>
            </a:extLst>
          </p:cNvPr>
          <p:cNvSpPr>
            <a:spLocks noGrp="1"/>
          </p:cNvSpPr>
          <p:nvPr>
            <p:ph sz="half" idx="1"/>
          </p:nvPr>
        </p:nvSpPr>
        <p:spPr>
          <a:xfrm>
            <a:off x="1476915" y="2888250"/>
            <a:ext cx="4297351" cy="2959777"/>
          </a:xfrm>
        </p:spPr>
        <p:txBody>
          <a:bodyPr anchor="t">
            <a:normAutofit/>
          </a:bodyPr>
          <a:lstStyle/>
          <a:p>
            <a:r>
              <a:rPr lang="el-GR" sz="2000" dirty="0"/>
              <a:t>Αφού οι επτά άρχοντες έμαθαν πως ο Αδάμ είχε ζωή έστειλαν επτά αρχάγγελους να δουν τι ακριβώς είχε συμβεί. Όταν οι αρχάγγελοι είδαν τα δύο όντα να μιλάνε σάστισαν και προσπάθησαν να ρίξουν στην Εύα τον σπόρο τους.</a:t>
            </a:r>
          </a:p>
        </p:txBody>
      </p:sp>
      <p:cxnSp>
        <p:nvCxnSpPr>
          <p:cNvPr id="11" name="Straight Connector 10">
            <a:extLst>
              <a:ext uri="{FF2B5EF4-FFF2-40B4-BE49-F238E27FC236}">
                <a16:creationId xmlns:a16="http://schemas.microsoft.com/office/drawing/2014/main" xmlns="" id="{D6206FDC-2777-4D7F-AF9C-73413DA664C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4" name="Θέση περιεχομένου 3">
            <a:extLst>
              <a:ext uri="{FF2B5EF4-FFF2-40B4-BE49-F238E27FC236}">
                <a16:creationId xmlns:a16="http://schemas.microsoft.com/office/drawing/2014/main" xmlns="" id="{6A7ACA16-7FF3-E16B-B5D4-A63450167687}"/>
              </a:ext>
            </a:extLst>
          </p:cNvPr>
          <p:cNvSpPr>
            <a:spLocks noGrp="1"/>
          </p:cNvSpPr>
          <p:nvPr>
            <p:ph sz="half" idx="2"/>
          </p:nvPr>
        </p:nvSpPr>
        <p:spPr>
          <a:xfrm>
            <a:off x="6417731" y="2888250"/>
            <a:ext cx="4292594" cy="2959778"/>
          </a:xfrm>
        </p:spPr>
        <p:txBody>
          <a:bodyPr anchor="t">
            <a:normAutofit/>
          </a:bodyPr>
          <a:lstStyle/>
          <a:p>
            <a:r>
              <a:rPr lang="el-GR" sz="2000" dirty="0"/>
              <a:t>Εκείνη γέλασε με την απόφασή τους κι έχοντας δύναμη σκόρπισε ομίχλη, τύφλωσε τους αγγέλους και κατέφυγε στο δέντρο της γνώσης. Ο Αδάμ έμεινε με ένα ομοίωμα της Εύας με το οποίο κατέβηκε στη Γη. </a:t>
            </a:r>
          </a:p>
          <a:p>
            <a:endParaRPr lang="el-GR" sz="2000" dirty="0"/>
          </a:p>
        </p:txBody>
      </p:sp>
    </p:spTree>
    <p:extLst>
      <p:ext uri="{BB962C8B-B14F-4D97-AF65-F5344CB8AC3E}">
        <p14:creationId xmlns:p14="http://schemas.microsoft.com/office/powerpoint/2010/main" xmlns="" val="693354941"/>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0" name="Rectangle 3083">
            <a:extLst>
              <a:ext uri="{FF2B5EF4-FFF2-40B4-BE49-F238E27FC236}">
                <a16:creationId xmlns:a16="http://schemas.microsoft.com/office/drawing/2014/main" xmlns="" id="{C3896A03-3945-419A-B66B-4EE266EDD1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 y="0"/>
            <a:ext cx="6095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72E1C4D7-E186-3392-A333-5E8192F8F6F5}"/>
              </a:ext>
            </a:extLst>
          </p:cNvPr>
          <p:cNvSpPr>
            <a:spLocks noGrp="1"/>
          </p:cNvSpPr>
          <p:nvPr>
            <p:ph type="title"/>
          </p:nvPr>
        </p:nvSpPr>
        <p:spPr>
          <a:xfrm>
            <a:off x="1155557" y="4551036"/>
            <a:ext cx="4284420" cy="1687143"/>
          </a:xfrm>
        </p:spPr>
        <p:txBody>
          <a:bodyPr vert="horz" lIns="91440" tIns="45720" rIns="91440" bIns="45720" rtlCol="0" anchor="t">
            <a:normAutofit fontScale="90000"/>
          </a:bodyPr>
          <a:lstStyle/>
          <a:p>
            <a:r>
              <a:rPr lang="el-GR" sz="3700" dirty="0">
                <a:solidFill>
                  <a:schemeClr val="bg1"/>
                </a:solidFill>
              </a:rPr>
              <a:t>Η ερμηνεία του προπατορικού αμαρτήματος για τους γνωστικούς</a:t>
            </a:r>
            <a:endParaRPr lang="en-US" sz="3700" dirty="0">
              <a:solidFill>
                <a:schemeClr val="bg1"/>
              </a:solidFill>
            </a:endParaRPr>
          </a:p>
        </p:txBody>
      </p:sp>
      <p:sp>
        <p:nvSpPr>
          <p:cNvPr id="3091" name="Rectangle 3085">
            <a:extLst>
              <a:ext uri="{FF2B5EF4-FFF2-40B4-BE49-F238E27FC236}">
                <a16:creationId xmlns:a16="http://schemas.microsoft.com/office/drawing/2014/main" xmlns="" id="{B34F5AD2-EDBD-4BBD-A55C-EAFFD0C709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ΤΟ ΠΡΟΠΑΤΟΡΙΚΟ ΑΜΑΡΤΗΜΑ ΚΑΙ Η ΕΚΔΙΩΞΗ ΤΩΝ ΠΡΩΤΟΠΛΑΣΤΩΝ ΑΠΟ ΤΟΝ ΠΑΡΑΔΕΙΣΟ -  FiloxeniArt">
            <a:extLst>
              <a:ext uri="{FF2B5EF4-FFF2-40B4-BE49-F238E27FC236}">
                <a16:creationId xmlns:a16="http://schemas.microsoft.com/office/drawing/2014/main" xmlns="" id="{5962BECD-15AA-C3A0-6569-5265BE5DDF7D}"/>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xmlns="" val="0"/>
              </a:ext>
            </a:extLst>
          </a:blip>
          <a:srcRect t="1819" r="-1" b="15280"/>
          <a:stretch/>
        </p:blipFill>
        <p:spPr bwMode="auto">
          <a:xfrm>
            <a:off x="1155556" y="637762"/>
            <a:ext cx="9889765" cy="3579308"/>
          </a:xfrm>
          <a:prstGeom prst="rect">
            <a:avLst/>
          </a:prstGeom>
          <a:noFill/>
          <a:extLst>
            <a:ext uri="{909E8E84-426E-40DD-AFC4-6F175D3DCCD1}">
              <a14:hiddenFill xmlns:a14="http://schemas.microsoft.com/office/drawing/2010/main" xmlns="">
                <a:solidFill>
                  <a:srgbClr val="FFFFFF"/>
                </a:solidFill>
              </a14:hiddenFill>
            </a:ext>
          </a:extLst>
        </p:spPr>
      </p:pic>
      <p:sp>
        <p:nvSpPr>
          <p:cNvPr id="3092" name="Rectangle 3087">
            <a:extLst>
              <a:ext uri="{FF2B5EF4-FFF2-40B4-BE49-F238E27FC236}">
                <a16:creationId xmlns:a16="http://schemas.microsoft.com/office/drawing/2014/main" xmlns="" id="{450D3AD2-FA80-415F-A9CE-54D884561C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34650" y="4544112"/>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xmlns="" id="{F34A9941-98AB-CDE9-9CE8-4AE06AE8FB4B}"/>
              </a:ext>
            </a:extLst>
          </p:cNvPr>
          <p:cNvSpPr>
            <a:spLocks noGrp="1"/>
          </p:cNvSpPr>
          <p:nvPr>
            <p:ph sz="half" idx="1"/>
          </p:nvPr>
        </p:nvSpPr>
        <p:spPr>
          <a:xfrm>
            <a:off x="6734649" y="4750698"/>
            <a:ext cx="4310672" cy="1463834"/>
          </a:xfrm>
        </p:spPr>
        <p:txBody>
          <a:bodyPr vert="horz" lIns="91440" tIns="45720" rIns="91440" bIns="45720" rtlCol="0">
            <a:noAutofit/>
          </a:bodyPr>
          <a:lstStyle/>
          <a:p>
            <a:r>
              <a:rPr lang="en-US" sz="1800" dirty="0" err="1"/>
              <a:t>Σύμφων</a:t>
            </a:r>
            <a:r>
              <a:rPr lang="en-US" sz="1800" dirty="0"/>
              <a:t>α με το γνωστικισμό το προπατορικό αμάρτημα δεν ήταν η ταπείνωση και η καταδίκη του ανθρώπινου γένους αλλά ένας πρώτος διαφωτισμός του, καθώς (όπως μαρτυρά η Βίβλος) τότε ο άνθρωπος κατάλαβε ότι ήταν γυμνός. </a:t>
            </a:r>
          </a:p>
        </p:txBody>
      </p:sp>
    </p:spTree>
    <p:extLst>
      <p:ext uri="{BB962C8B-B14F-4D97-AF65-F5344CB8AC3E}">
        <p14:creationId xmlns:p14="http://schemas.microsoft.com/office/powerpoint/2010/main" xmlns="" val="1939716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xmlns="" id="{D1D34770-47A8-402C-AF23-2B653F2D88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8536C055-513C-DFDC-981B-10817F1010EF}"/>
              </a:ext>
            </a:extLst>
          </p:cNvPr>
          <p:cNvSpPr>
            <a:spLocks noGrp="1"/>
          </p:cNvSpPr>
          <p:nvPr>
            <p:ph type="title"/>
          </p:nvPr>
        </p:nvSpPr>
        <p:spPr>
          <a:xfrm>
            <a:off x="836679" y="723898"/>
            <a:ext cx="6002110" cy="1495425"/>
          </a:xfrm>
        </p:spPr>
        <p:txBody>
          <a:bodyPr vert="horz" lIns="91440" tIns="45720" rIns="91440" bIns="45720" rtlCol="0" anchor="ctr">
            <a:normAutofit/>
          </a:bodyPr>
          <a:lstStyle/>
          <a:p>
            <a:r>
              <a:rPr lang="en-US" sz="4000"/>
              <a:t>Ο σπόρος των γνωστικών</a:t>
            </a:r>
          </a:p>
        </p:txBody>
      </p:sp>
      <p:sp>
        <p:nvSpPr>
          <p:cNvPr id="4" name="Θέση περιεχομένου 3">
            <a:extLst>
              <a:ext uri="{FF2B5EF4-FFF2-40B4-BE49-F238E27FC236}">
                <a16:creationId xmlns:a16="http://schemas.microsoft.com/office/drawing/2014/main" xmlns="" id="{CD13FC57-ACED-A65B-5E94-D6D59808FEB8}"/>
              </a:ext>
            </a:extLst>
          </p:cNvPr>
          <p:cNvSpPr>
            <a:spLocks noGrp="1"/>
          </p:cNvSpPr>
          <p:nvPr>
            <p:ph sz="half" idx="1"/>
          </p:nvPr>
        </p:nvSpPr>
        <p:spPr>
          <a:xfrm>
            <a:off x="836680" y="2405067"/>
            <a:ext cx="6002110" cy="3729034"/>
          </a:xfrm>
        </p:spPr>
        <p:txBody>
          <a:bodyPr vert="horz" lIns="91440" tIns="45720" rIns="91440" bIns="45720" rtlCol="0">
            <a:normAutofit/>
          </a:bodyPr>
          <a:lstStyle/>
          <a:p>
            <a:r>
              <a:rPr lang="en-US" sz="2000"/>
              <a:t>Ο σπόρος των γνωστικών είναι ένα κομμάτι της θεϊκής φύσης που έπεσε από τον άυλο κόσμο στους ανθρώπους. Οι άνθρωποι ήταν κάτω από την κυριαρχία του κακού θεού Ιαλδαβαώθ μέσω αυτού του σπόρου που δεν τους άφηνε να γυρίσουν στο θεϊκό φως.</a:t>
            </a:r>
          </a:p>
        </p:txBody>
      </p:sp>
      <p:pic>
        <p:nvPicPr>
          <p:cNvPr id="2050" name="Picture 2" descr="Τράπεζα Ἰδεῶν - Γνωστικισμός: Δυαρχικά Συστήματα – Μανιχαϊσμός η  πανθρησκεία της αρχαιότητος (Από τους Ουιγούρους Τούρκους στους  νεο-εποχίτες του Zeitgeist)">
            <a:extLst>
              <a:ext uri="{FF2B5EF4-FFF2-40B4-BE49-F238E27FC236}">
                <a16:creationId xmlns:a16="http://schemas.microsoft.com/office/drawing/2014/main" xmlns="" id="{C3F17C5F-5081-02A8-12EC-62BFEA689B93}"/>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xmlns="" val="0"/>
              </a:ext>
            </a:extLst>
          </a:blip>
          <a:srcRect l="3749" r="4523" b="-1"/>
          <a:stretch/>
        </p:blipFill>
        <p:spPr bwMode="auto">
          <a:xfrm>
            <a:off x="7199440" y="10"/>
            <a:ext cx="4992560" cy="6857990"/>
          </a:xfrm>
          <a:prstGeom prst="rect">
            <a:avLst/>
          </a:prstGeom>
          <a:noFill/>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25662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CA06CD6-90CA-4C45-856C-6771339E1E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F96077A4-6F91-75F9-7D93-6C341361D7FE}"/>
              </a:ext>
            </a:extLst>
          </p:cNvPr>
          <p:cNvSpPr>
            <a:spLocks noGrp="1"/>
          </p:cNvSpPr>
          <p:nvPr>
            <p:ph type="title"/>
          </p:nvPr>
        </p:nvSpPr>
        <p:spPr>
          <a:xfrm>
            <a:off x="838200" y="963507"/>
            <a:ext cx="3494362" cy="4930986"/>
          </a:xfrm>
        </p:spPr>
        <p:txBody>
          <a:bodyPr>
            <a:normAutofit/>
          </a:bodyPr>
          <a:lstStyle/>
          <a:p>
            <a:pPr algn="r"/>
            <a:r>
              <a:rPr lang="el-GR">
                <a:solidFill>
                  <a:schemeClr val="accent1"/>
                </a:solidFill>
              </a:rPr>
              <a:t>Από τη «θεϊκή σπίθα» στον «σπόρο» κι η σωτηρία των ανθρώπων</a:t>
            </a:r>
          </a:p>
        </p:txBody>
      </p:sp>
      <p:cxnSp>
        <p:nvCxnSpPr>
          <p:cNvPr id="11" name="Straight Connector 10">
            <a:extLst>
              <a:ext uri="{FF2B5EF4-FFF2-40B4-BE49-F238E27FC236}">
                <a16:creationId xmlns:a16="http://schemas.microsoft.com/office/drawing/2014/main" xmlns="" id="{5021601D-2758-4B15-A31C-FDA184C51B3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xmlns="" id="{190D3C4E-22F9-0B11-89D8-36C14E57B6A5}"/>
              </a:ext>
            </a:extLst>
          </p:cNvPr>
          <p:cNvSpPr>
            <a:spLocks noGrp="1"/>
          </p:cNvSpPr>
          <p:nvPr>
            <p:ph sz="half" idx="1"/>
          </p:nvPr>
        </p:nvSpPr>
        <p:spPr>
          <a:xfrm>
            <a:off x="4976030" y="1520890"/>
            <a:ext cx="6250940" cy="1908110"/>
          </a:xfrm>
        </p:spPr>
        <p:txBody>
          <a:bodyPr anchor="b">
            <a:normAutofit/>
          </a:bodyPr>
          <a:lstStyle/>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effectLst/>
                <a:uLnTx/>
                <a:uFillTx/>
                <a:latin typeface="Aptos" panose="02110004020202020204"/>
                <a:ea typeface="+mn-ea"/>
                <a:cs typeface="+mn-cs"/>
              </a:rPr>
              <a:t>Ο Ιαλδαβαώθ, όταν φύσηξε την πνοή στον Αδάμ του μετέδωσε στοιχεία «θεϊκής σπίθας» που κληρονόμησε από τη μητέρα του, «Σοφία Αχαμώθ». Ο Ιαλδαβαώθ φυλάκισε τη «σπίθα» στα δεσμά της λήθης μέσω του «σπόρου». Η πράξη του θυμίζει τον τιτάνα Προμηθέα της Ελληνικής μυθολογίας.  </a:t>
            </a:r>
            <a:endParaRPr lang="el-GR" sz="2000" dirty="0"/>
          </a:p>
        </p:txBody>
      </p:sp>
      <p:sp>
        <p:nvSpPr>
          <p:cNvPr id="4" name="Θέση περιεχομένου 3">
            <a:extLst>
              <a:ext uri="{FF2B5EF4-FFF2-40B4-BE49-F238E27FC236}">
                <a16:creationId xmlns:a16="http://schemas.microsoft.com/office/drawing/2014/main" xmlns="" id="{37E8AE64-BDC5-0E5B-7784-699B78ED52D1}"/>
              </a:ext>
            </a:extLst>
          </p:cNvPr>
          <p:cNvSpPr>
            <a:spLocks noGrp="1"/>
          </p:cNvSpPr>
          <p:nvPr>
            <p:ph sz="half" idx="2"/>
          </p:nvPr>
        </p:nvSpPr>
        <p:spPr>
          <a:xfrm>
            <a:off x="4976030" y="3589866"/>
            <a:ext cx="6250940" cy="2304628"/>
          </a:xfrm>
        </p:spPr>
        <p:txBody>
          <a:bodyPr>
            <a:normAutofit/>
          </a:bodyPr>
          <a:lstStyle/>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l-GR" sz="2000" b="0" i="0" u="none" strike="noStrike" kern="1200" cap="none" spc="0" normalizeH="0" baseline="0" noProof="0">
                <a:ln>
                  <a:noFill/>
                </a:ln>
                <a:effectLst/>
                <a:uLnTx/>
                <a:uFillTx/>
                <a:latin typeface="Aptos" panose="02110004020202020204"/>
                <a:ea typeface="+mn-ea"/>
                <a:cs typeface="+mn-cs"/>
              </a:rPr>
              <a:t>Η μόνη σωτηρία του ανθρώπινου γένους είναι η γνώση με την οποία θα επιστρέψουν στο φως.</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lang="el-GR" sz="2000">
                <a:latin typeface="Aptos" panose="02110004020202020204"/>
              </a:rPr>
              <a:t>Ο τρόπος σωτηρίας των γνωστικών θυμίζει τη διδασκαλία του Πλάτωνα:</a:t>
            </a:r>
            <a:r>
              <a:rPr lang="el-GR" sz="2000" i="1">
                <a:latin typeface="Aptos" panose="02110004020202020204"/>
              </a:rPr>
              <a:t> «Η γνώση είναι ανάμνηση»</a:t>
            </a:r>
            <a:endParaRPr kumimoji="0" lang="el-GR" sz="2000" b="0" i="1" u="none" strike="noStrike" kern="1200" cap="none" spc="0" normalizeH="0" baseline="0" noProof="0">
              <a:ln>
                <a:noFill/>
              </a:ln>
              <a:effectLst/>
              <a:uLnTx/>
              <a:uFillTx/>
              <a:latin typeface="Aptos" panose="02110004020202020204"/>
              <a:ea typeface="+mn-ea"/>
              <a:cs typeface="+mn-cs"/>
            </a:endParaRPr>
          </a:p>
          <a:p>
            <a:endParaRPr lang="el-GR" sz="2000"/>
          </a:p>
        </p:txBody>
      </p:sp>
    </p:spTree>
    <p:extLst>
      <p:ext uri="{BB962C8B-B14F-4D97-AF65-F5344CB8AC3E}">
        <p14:creationId xmlns:p14="http://schemas.microsoft.com/office/powerpoint/2010/main" xmlns="" val="2242924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xmlns="" id="{D1D34770-47A8-402C-AF23-2B653F2D88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0AEBC3FC-ABAF-F92B-B799-44845C268769}"/>
              </a:ext>
            </a:extLst>
          </p:cNvPr>
          <p:cNvSpPr>
            <a:spLocks noGrp="1"/>
          </p:cNvSpPr>
          <p:nvPr>
            <p:ph type="title"/>
          </p:nvPr>
        </p:nvSpPr>
        <p:spPr>
          <a:xfrm>
            <a:off x="836679" y="723898"/>
            <a:ext cx="6002110" cy="1495425"/>
          </a:xfrm>
        </p:spPr>
        <p:txBody>
          <a:bodyPr vert="horz" lIns="91440" tIns="45720" rIns="91440" bIns="45720" rtlCol="0" anchor="ctr">
            <a:normAutofit/>
          </a:bodyPr>
          <a:lstStyle/>
          <a:p>
            <a:r>
              <a:rPr lang="el-GR" sz="4000" dirty="0"/>
              <a:t>Α) </a:t>
            </a:r>
            <a:r>
              <a:rPr lang="en-US" sz="4000" dirty="0"/>
              <a:t>Το ευαγγέλιο του Ιακώβου</a:t>
            </a:r>
          </a:p>
        </p:txBody>
      </p:sp>
      <p:sp>
        <p:nvSpPr>
          <p:cNvPr id="3" name="Θέση περιεχομένου 2">
            <a:extLst>
              <a:ext uri="{FF2B5EF4-FFF2-40B4-BE49-F238E27FC236}">
                <a16:creationId xmlns:a16="http://schemas.microsoft.com/office/drawing/2014/main" xmlns="" id="{2E798CA7-46AC-6B3E-EE27-38B630828513}"/>
              </a:ext>
            </a:extLst>
          </p:cNvPr>
          <p:cNvSpPr>
            <a:spLocks noGrp="1"/>
          </p:cNvSpPr>
          <p:nvPr>
            <p:ph sz="half" idx="1"/>
          </p:nvPr>
        </p:nvSpPr>
        <p:spPr>
          <a:xfrm>
            <a:off x="836680" y="2405067"/>
            <a:ext cx="6002110" cy="3729034"/>
          </a:xfrm>
        </p:spPr>
        <p:txBody>
          <a:bodyPr vert="horz" lIns="91440" tIns="45720" rIns="91440" bIns="45720" rtlCol="0">
            <a:normAutofit lnSpcReduction="10000"/>
          </a:bodyPr>
          <a:lstStyle/>
          <a:p>
            <a:r>
              <a:rPr lang="en-US" sz="1900" dirty="0"/>
              <a:t>Το ευαγγέλιο του Ιακώβου γράφτηκε από τον Ιάκωβο, τον ετεροθαλή αδερφό του Ιησού κι όχι τον </a:t>
            </a:r>
            <a:r>
              <a:rPr lang="el-GR" sz="1900" dirty="0"/>
              <a:t>Α</a:t>
            </a:r>
            <a:r>
              <a:rPr lang="en-US" sz="1900" dirty="0"/>
              <a:t>π</a:t>
            </a:r>
            <a:r>
              <a:rPr lang="en-US" sz="1900" dirty="0" err="1"/>
              <a:t>όστολο</a:t>
            </a:r>
            <a:r>
              <a:rPr lang="en-US" sz="1900" dirty="0"/>
              <a:t> Ιάκωβο. Χρονολογείται από το 145 μ.Χ.</a:t>
            </a:r>
          </a:p>
          <a:p>
            <a:r>
              <a:rPr lang="en-US" sz="1900" dirty="0"/>
              <a:t>Το ευαγγέλιο γράφει για τη γέννηση και την ανατροφή της Παναγίας και κρατά μια παράλληλη αφήγηση με τα Ευαγγέλια του Λουκά και του Ματθαίου. </a:t>
            </a:r>
            <a:r>
              <a:rPr lang="en-US" sz="1900" dirty="0" err="1"/>
              <a:t>Κάνει</a:t>
            </a:r>
            <a:r>
              <a:rPr lang="en-US" sz="1900" dirty="0"/>
              <a:t> και ανα</a:t>
            </a:r>
            <a:r>
              <a:rPr lang="en-US" sz="1900" dirty="0" err="1"/>
              <a:t>φορές</a:t>
            </a:r>
            <a:r>
              <a:rPr lang="en-US" sz="1900" dirty="0"/>
              <a:t> στο Κοράνι όσον ανα</a:t>
            </a:r>
            <a:r>
              <a:rPr lang="en-US" sz="1900" dirty="0" err="1"/>
              <a:t>φορά</a:t>
            </a:r>
            <a:r>
              <a:rPr lang="en-US" sz="1900" dirty="0"/>
              <a:t> την Πανα</a:t>
            </a:r>
            <a:r>
              <a:rPr lang="en-US" sz="1900" dirty="0" err="1"/>
              <a:t>γί</a:t>
            </a:r>
            <a:r>
              <a:rPr lang="en-US" sz="1900" dirty="0"/>
              <a:t>α. </a:t>
            </a:r>
          </a:p>
          <a:p>
            <a:r>
              <a:rPr lang="en-US" sz="1900" dirty="0"/>
              <a:t>Το ευαγγέλιο αναφέρεται σε μια ιστορία όπου η Σαλώμη προσπαθεί να αγγίξει την Παναγία. Τότε το χέρι της κα</a:t>
            </a:r>
            <a:r>
              <a:rPr lang="en-US" sz="1900" dirty="0" err="1"/>
              <a:t>ίγετ</a:t>
            </a:r>
            <a:r>
              <a:rPr lang="en-US" sz="1900" dirty="0"/>
              <a:t>αι λόγω της αγιότητάς Της</a:t>
            </a:r>
            <a:r>
              <a:rPr lang="el-GR" sz="1900" dirty="0"/>
              <a:t>,</a:t>
            </a:r>
            <a:r>
              <a:rPr lang="en-US" sz="1900" dirty="0"/>
              <a:t> </a:t>
            </a:r>
            <a:r>
              <a:rPr lang="el-GR" sz="1900" dirty="0"/>
              <a:t>η οποία έρχεται σε αντίθεση με την αμαρτωλή </a:t>
            </a:r>
            <a:r>
              <a:rPr lang="en-US" sz="1900" dirty="0"/>
              <a:t>Σα</a:t>
            </a:r>
            <a:r>
              <a:rPr lang="en-US" sz="1900" dirty="0" err="1"/>
              <a:t>λώμη</a:t>
            </a:r>
            <a:r>
              <a:rPr lang="el-GR" sz="1900" dirty="0"/>
              <a:t> </a:t>
            </a:r>
            <a:r>
              <a:rPr lang="en-US" sz="1900" dirty="0"/>
              <a:t>(βλ. </a:t>
            </a:r>
            <a:r>
              <a:rPr lang="en-US" sz="1900" dirty="0" err="1"/>
              <a:t>Εικόν</a:t>
            </a:r>
            <a:r>
              <a:rPr lang="en-US" sz="1900" dirty="0"/>
              <a:t>α).</a:t>
            </a:r>
            <a:r>
              <a:rPr lang="el-GR" sz="1900" dirty="0"/>
              <a:t>  </a:t>
            </a:r>
            <a:endParaRPr lang="en-US" sz="1900" dirty="0"/>
          </a:p>
          <a:p>
            <a:pPr marL="0" indent="0">
              <a:buNone/>
            </a:pPr>
            <a:r>
              <a:rPr lang="en-US" sz="1900" dirty="0"/>
              <a:t>                            </a:t>
            </a:r>
          </a:p>
          <a:p>
            <a:endParaRPr lang="en-US" sz="1900" dirty="0"/>
          </a:p>
          <a:p>
            <a:endParaRPr lang="en-US" sz="1900" dirty="0"/>
          </a:p>
          <a:p>
            <a:endParaRPr lang="en-US" sz="1900" dirty="0"/>
          </a:p>
          <a:p>
            <a:endParaRPr lang="en-US" sz="1900" dirty="0"/>
          </a:p>
          <a:p>
            <a:endParaRPr lang="en-US" sz="1900" dirty="0"/>
          </a:p>
          <a:p>
            <a:endParaRPr lang="en-US" sz="1900" dirty="0"/>
          </a:p>
          <a:p>
            <a:endParaRPr lang="en-US" sz="1900" dirty="0"/>
          </a:p>
          <a:p>
            <a:endParaRPr lang="en-US" sz="1900" dirty="0"/>
          </a:p>
          <a:p>
            <a:endParaRPr lang="en-US" sz="1900" dirty="0"/>
          </a:p>
          <a:p>
            <a:endParaRPr lang="en-US" sz="1900" dirty="0"/>
          </a:p>
          <a:p>
            <a:endParaRPr lang="en-US" sz="1900" dirty="0"/>
          </a:p>
          <a:p>
            <a:pPr marL="0"/>
            <a:endParaRPr lang="en-US" sz="1900" dirty="0"/>
          </a:p>
        </p:txBody>
      </p:sp>
      <p:pic>
        <p:nvPicPr>
          <p:cNvPr id="5122" name="Picture 2">
            <a:extLst>
              <a:ext uri="{FF2B5EF4-FFF2-40B4-BE49-F238E27FC236}">
                <a16:creationId xmlns:a16="http://schemas.microsoft.com/office/drawing/2014/main" xmlns="" id="{8049648A-C2B3-9762-0F01-6E11DD8D8EA3}"/>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xmlns="" val="0"/>
              </a:ext>
            </a:extLst>
          </a:blip>
          <a:srcRect t="2694" r="-2" b="5728"/>
          <a:stretch/>
        </p:blipFill>
        <p:spPr bwMode="auto">
          <a:xfrm>
            <a:off x="7199440" y="10"/>
            <a:ext cx="4992560" cy="6857990"/>
          </a:xfrm>
          <a:prstGeom prst="rect">
            <a:avLst/>
          </a:prstGeom>
          <a:noFill/>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5396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9216443-CA85-BE63-0827-EAF841D7065C}"/>
              </a:ext>
            </a:extLst>
          </p:cNvPr>
          <p:cNvSpPr>
            <a:spLocks noGrp="1"/>
          </p:cNvSpPr>
          <p:nvPr>
            <p:ph type="title"/>
          </p:nvPr>
        </p:nvSpPr>
        <p:spPr>
          <a:xfrm>
            <a:off x="876694" y="741391"/>
            <a:ext cx="4234393" cy="1616203"/>
          </a:xfrm>
        </p:spPr>
        <p:txBody>
          <a:bodyPr vert="horz" lIns="91440" tIns="45720" rIns="91440" bIns="45720" rtlCol="0" anchor="b">
            <a:normAutofit/>
          </a:bodyPr>
          <a:lstStyle/>
          <a:p>
            <a:r>
              <a:rPr lang="en-US" sz="3200" dirty="0"/>
              <a:t>Ο </a:t>
            </a:r>
            <a:r>
              <a:rPr lang="en-US" sz="3200" dirty="0" err="1"/>
              <a:t>Αιών</a:t>
            </a:r>
            <a:r>
              <a:rPr lang="en-US" sz="3200" dirty="0"/>
              <a:t>ας Χριστός στην υλική γη</a:t>
            </a:r>
          </a:p>
        </p:txBody>
      </p:sp>
      <p:sp>
        <p:nvSpPr>
          <p:cNvPr id="3" name="Θέση περιεχομένου 2">
            <a:extLst>
              <a:ext uri="{FF2B5EF4-FFF2-40B4-BE49-F238E27FC236}">
                <a16:creationId xmlns:a16="http://schemas.microsoft.com/office/drawing/2014/main" xmlns="" id="{8E90FDD7-D93D-BBE3-A861-120721EA1708}"/>
              </a:ext>
            </a:extLst>
          </p:cNvPr>
          <p:cNvSpPr>
            <a:spLocks noGrp="1"/>
          </p:cNvSpPr>
          <p:nvPr>
            <p:ph sz="half" idx="1"/>
          </p:nvPr>
        </p:nvSpPr>
        <p:spPr>
          <a:xfrm>
            <a:off x="876693" y="2533476"/>
            <a:ext cx="4234394" cy="3447832"/>
          </a:xfrm>
        </p:spPr>
        <p:txBody>
          <a:bodyPr vert="horz" lIns="91440" tIns="45720" rIns="91440" bIns="45720" rtlCol="0" anchor="t">
            <a:normAutofit/>
          </a:bodyPr>
          <a:lstStyle/>
          <a:p>
            <a:pPr marL="457200" lvl="1" indent="0">
              <a:buNone/>
            </a:pPr>
            <a:r>
              <a:rPr lang="en-US" sz="2000" dirty="0"/>
              <a:t>Ο Βα</a:t>
            </a:r>
            <a:r>
              <a:rPr lang="en-US" sz="2000" dirty="0" err="1"/>
              <a:t>λεντίνος</a:t>
            </a:r>
            <a:r>
              <a:rPr lang="en-US" sz="2000" dirty="0"/>
              <a:t>, πα</a:t>
            </a:r>
            <a:r>
              <a:rPr lang="en-US" sz="2000" dirty="0" err="1"/>
              <a:t>τέρ</a:t>
            </a:r>
            <a:r>
              <a:rPr lang="en-US" sz="2000" dirty="0"/>
              <a:t>ας των γνωστικών, αναφέρει για τον Χριστό:</a:t>
            </a:r>
          </a:p>
          <a:p>
            <a:pPr marL="0" indent="0">
              <a:buNone/>
            </a:pPr>
            <a:r>
              <a:rPr lang="en-US" sz="1900" dirty="0"/>
              <a:t>  «Ο </a:t>
            </a:r>
            <a:r>
              <a:rPr lang="en-US" sz="1900" dirty="0" err="1"/>
              <a:t>Χριστός</a:t>
            </a:r>
            <a:r>
              <a:rPr lang="en-US" sz="1900" dirty="0"/>
              <a:t> </a:t>
            </a:r>
            <a:r>
              <a:rPr lang="en-US" sz="1900" dirty="0" err="1"/>
              <a:t>ήτ</a:t>
            </a:r>
            <a:r>
              <a:rPr lang="en-US" sz="1900" dirty="0"/>
              <a:t>αν ο Αιώνας Ιησούς που ενσαρκώνεται και γίνεται ο τέλειος άνθρωπος Ιησούς. </a:t>
            </a:r>
            <a:r>
              <a:rPr lang="en-US" sz="1900" dirty="0" err="1"/>
              <a:t>Εμφ</a:t>
            </a:r>
            <a:r>
              <a:rPr lang="en-US" sz="1900" dirty="0"/>
              <a:t>ανίζεται στους ανθρώπους με τη μορφή του ανθρώπου Ιησού όπου είχε μείνει ο Αιώνας Χριστός μέχρι τη βάπτισή του στον Ιορδάνη ποταμό με σκοπό να επαναφέρει τους ανθρώπους στο πνευματικό φως»</a:t>
            </a:r>
          </a:p>
        </p:txBody>
      </p:sp>
      <p:pic>
        <p:nvPicPr>
          <p:cNvPr id="8194" name="Picture 2" descr="Η Απεικόνιση της Βάπτισης του Χριστού στην Εκκλησιαστική Τέχνη της Βοιωτίας  - Poimin.gr">
            <a:extLst>
              <a:ext uri="{FF2B5EF4-FFF2-40B4-BE49-F238E27FC236}">
                <a16:creationId xmlns:a16="http://schemas.microsoft.com/office/drawing/2014/main" xmlns="" id="{EC23B11D-7D26-2810-FB0D-57234ABDA61E}"/>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xmlns="" val="0"/>
              </a:ext>
            </a:extLst>
          </a:blip>
          <a:srcRect l="6659" r="15896"/>
          <a:stretch/>
        </p:blipFill>
        <p:spPr bwMode="auto">
          <a:xfrm>
            <a:off x="5854890" y="877414"/>
            <a:ext cx="5453545" cy="498468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199" name="Group 8198">
            <a:extLst>
              <a:ext uri="{FF2B5EF4-FFF2-40B4-BE49-F238E27FC236}">
                <a16:creationId xmlns:a16="http://schemas.microsoft.com/office/drawing/2014/main" xmlns="" id="{434FA563-76F6-CDCF-AEA0-A7B78E44647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025" y="6737718"/>
            <a:ext cx="12207200" cy="123363"/>
            <a:chOff x="-5025" y="6737718"/>
            <a:chExt cx="12207200" cy="123363"/>
          </a:xfrm>
        </p:grpSpPr>
        <p:sp>
          <p:nvSpPr>
            <p:cNvPr id="8200" name="Rectangle 8199">
              <a:extLst>
                <a:ext uri="{FF2B5EF4-FFF2-40B4-BE49-F238E27FC236}">
                  <a16:creationId xmlns:a16="http://schemas.microsoft.com/office/drawing/2014/main" xmlns="" id="{1D2E3CAA-F1BA-6695-301D-22564C3828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1" name="Rectangle 8200">
              <a:extLst>
                <a:ext uri="{FF2B5EF4-FFF2-40B4-BE49-F238E27FC236}">
                  <a16:creationId xmlns:a16="http://schemas.microsoft.com/office/drawing/2014/main" xmlns="" id="{2F3F0F2C-04A5-144D-BDCF-C387072897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3662291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56" name="Rectangle 9244">
            <a:extLst>
              <a:ext uri="{FF2B5EF4-FFF2-40B4-BE49-F238E27FC236}">
                <a16:creationId xmlns:a16="http://schemas.microsoft.com/office/drawing/2014/main" xmlns="" id="{B95B9BA8-1D69-4796-85F5-B6D0BD52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453580C2-51B6-C1A3-76D6-590A213ADF50}"/>
              </a:ext>
            </a:extLst>
          </p:cNvPr>
          <p:cNvSpPr>
            <a:spLocks noGrp="1"/>
          </p:cNvSpPr>
          <p:nvPr>
            <p:ph type="title"/>
          </p:nvPr>
        </p:nvSpPr>
        <p:spPr>
          <a:xfrm>
            <a:off x="838200" y="1641752"/>
            <a:ext cx="4391025" cy="1323439"/>
          </a:xfrm>
        </p:spPr>
        <p:txBody>
          <a:bodyPr vert="horz" lIns="91440" tIns="45720" rIns="91440" bIns="45720" rtlCol="0" anchor="t">
            <a:normAutofit/>
          </a:bodyPr>
          <a:lstStyle/>
          <a:p>
            <a:r>
              <a:rPr lang="en-US" sz="2800" kern="1200">
                <a:solidFill>
                  <a:schemeClr val="bg1"/>
                </a:solidFill>
                <a:latin typeface="+mj-lt"/>
                <a:ea typeface="+mj-ea"/>
                <a:cs typeface="+mj-cs"/>
              </a:rPr>
              <a:t>Η σταύρωση του Αιώνα Χριστού: η απελευθέρωση των ανθρώπων</a:t>
            </a:r>
          </a:p>
        </p:txBody>
      </p:sp>
      <p:sp>
        <p:nvSpPr>
          <p:cNvPr id="3" name="Θέση περιεχομένου 2">
            <a:extLst>
              <a:ext uri="{FF2B5EF4-FFF2-40B4-BE49-F238E27FC236}">
                <a16:creationId xmlns:a16="http://schemas.microsoft.com/office/drawing/2014/main" xmlns="" id="{47A3F145-7DE5-D0BC-789B-C967E3410B78}"/>
              </a:ext>
            </a:extLst>
          </p:cNvPr>
          <p:cNvSpPr>
            <a:spLocks noGrp="1"/>
          </p:cNvSpPr>
          <p:nvPr>
            <p:ph sz="half" idx="1"/>
          </p:nvPr>
        </p:nvSpPr>
        <p:spPr>
          <a:xfrm>
            <a:off x="838200" y="3146400"/>
            <a:ext cx="4391025" cy="2454300"/>
          </a:xfrm>
        </p:spPr>
        <p:txBody>
          <a:bodyPr vert="horz" lIns="91440" tIns="45720" rIns="91440" bIns="45720" rtlCol="0">
            <a:normAutofit/>
          </a:bodyPr>
          <a:lstStyle/>
          <a:p>
            <a:r>
              <a:rPr lang="en-US" sz="2000" dirty="0" err="1">
                <a:solidFill>
                  <a:schemeClr val="bg1">
                    <a:alpha val="80000"/>
                  </a:schemeClr>
                </a:solidFill>
              </a:rPr>
              <a:t>Μετά</a:t>
            </a:r>
            <a:r>
              <a:rPr lang="en-US" sz="2000" dirty="0">
                <a:solidFill>
                  <a:schemeClr val="bg1">
                    <a:alpha val="80000"/>
                  </a:schemeClr>
                </a:solidFill>
              </a:rPr>
              <a:t> </a:t>
            </a:r>
            <a:r>
              <a:rPr lang="en-US" sz="2000" dirty="0" err="1">
                <a:solidFill>
                  <a:schemeClr val="bg1">
                    <a:alpha val="80000"/>
                  </a:schemeClr>
                </a:solidFill>
              </a:rPr>
              <a:t>τη</a:t>
            </a:r>
            <a:r>
              <a:rPr lang="en-US" sz="2000" dirty="0">
                <a:solidFill>
                  <a:schemeClr val="bg1">
                    <a:alpha val="80000"/>
                  </a:schemeClr>
                </a:solidFill>
              </a:rPr>
              <a:t> βάπ</a:t>
            </a:r>
            <a:r>
              <a:rPr lang="en-US" sz="2000" dirty="0" err="1">
                <a:solidFill>
                  <a:schemeClr val="bg1">
                    <a:alpha val="80000"/>
                  </a:schemeClr>
                </a:solidFill>
              </a:rPr>
              <a:t>τιση</a:t>
            </a:r>
            <a:r>
              <a:rPr lang="en-US" sz="2000" dirty="0">
                <a:solidFill>
                  <a:schemeClr val="bg1">
                    <a:alpha val="80000"/>
                  </a:schemeClr>
                </a:solidFill>
              </a:rPr>
              <a:t> </a:t>
            </a:r>
            <a:r>
              <a:rPr lang="en-US" sz="2000" dirty="0" err="1">
                <a:solidFill>
                  <a:schemeClr val="bg1">
                    <a:alpha val="80000"/>
                  </a:schemeClr>
                </a:solidFill>
              </a:rPr>
              <a:t>Του</a:t>
            </a:r>
            <a:r>
              <a:rPr lang="en-US" sz="2000" dirty="0">
                <a:solidFill>
                  <a:schemeClr val="bg1">
                    <a:alpha val="80000"/>
                  </a:schemeClr>
                </a:solidFill>
              </a:rPr>
              <a:t> </a:t>
            </a:r>
            <a:r>
              <a:rPr lang="en-US" sz="2000" dirty="0" err="1">
                <a:solidFill>
                  <a:schemeClr val="bg1">
                    <a:alpha val="80000"/>
                  </a:schemeClr>
                </a:solidFill>
              </a:rPr>
              <a:t>στον</a:t>
            </a:r>
            <a:r>
              <a:rPr lang="en-US" sz="2000" dirty="0">
                <a:solidFill>
                  <a:schemeClr val="bg1">
                    <a:alpha val="80000"/>
                  </a:schemeClr>
                </a:solidFill>
              </a:rPr>
              <a:t> </a:t>
            </a:r>
            <a:r>
              <a:rPr lang="en-US" sz="2000" dirty="0" err="1">
                <a:solidFill>
                  <a:schemeClr val="bg1">
                    <a:alpha val="80000"/>
                  </a:schemeClr>
                </a:solidFill>
              </a:rPr>
              <a:t>Ιορδάνη</a:t>
            </a:r>
            <a:r>
              <a:rPr lang="en-US" sz="2000" dirty="0">
                <a:solidFill>
                  <a:schemeClr val="bg1">
                    <a:alpha val="80000"/>
                  </a:schemeClr>
                </a:solidFill>
              </a:rPr>
              <a:t> π</a:t>
            </a:r>
            <a:r>
              <a:rPr lang="en-US" sz="2000" dirty="0" err="1">
                <a:solidFill>
                  <a:schemeClr val="bg1">
                    <a:alpha val="80000"/>
                  </a:schemeClr>
                </a:solidFill>
              </a:rPr>
              <a:t>οτ</a:t>
            </a:r>
            <a:r>
              <a:rPr lang="en-US" sz="2000" dirty="0">
                <a:solidFill>
                  <a:schemeClr val="bg1">
                    <a:alpha val="80000"/>
                  </a:schemeClr>
                </a:solidFill>
              </a:rPr>
              <a:t>αμό, ο Αιώνας Χριστός άρχισε να εγκαταλείπει το κακόβουλο, υλικό σώμα του με αποκορύφωση τη σταύρωση όπου ο Αιώνας Χριστός δεν πέθανε</a:t>
            </a:r>
            <a:r>
              <a:rPr lang="el-GR" sz="2000" dirty="0">
                <a:solidFill>
                  <a:schemeClr val="bg1">
                    <a:alpha val="80000"/>
                  </a:schemeClr>
                </a:solidFill>
              </a:rPr>
              <a:t>,</a:t>
            </a:r>
            <a:r>
              <a:rPr lang="en-US" sz="2000" dirty="0">
                <a:solidFill>
                  <a:schemeClr val="bg1">
                    <a:alpha val="80000"/>
                  </a:schemeClr>
                </a:solidFill>
              </a:rPr>
              <a:t> αλλά εγκατέλειψε το κακόβουλο σώμα οριστικά και ελευθερώ</a:t>
            </a:r>
            <a:r>
              <a:rPr lang="el-GR" sz="2000" dirty="0" err="1">
                <a:solidFill>
                  <a:schemeClr val="bg1">
                    <a:alpha val="80000"/>
                  </a:schemeClr>
                </a:solidFill>
              </a:rPr>
              <a:t>θηκε</a:t>
            </a:r>
            <a:r>
              <a:rPr lang="en-US" sz="2000" dirty="0">
                <a:solidFill>
                  <a:schemeClr val="bg1">
                    <a:alpha val="80000"/>
                  </a:schemeClr>
                </a:solidFill>
              </a:rPr>
              <a:t> πρώτος απ’ όλους.</a:t>
            </a:r>
          </a:p>
        </p:txBody>
      </p:sp>
      <p:pic>
        <p:nvPicPr>
          <p:cNvPr id="9218" name="Picture 2" descr="Αυτός σταυρώθηκε για τον εαυτό του - ΣΥΝΕΙΔΗΣΗ">
            <a:extLst>
              <a:ext uri="{FF2B5EF4-FFF2-40B4-BE49-F238E27FC236}">
                <a16:creationId xmlns:a16="http://schemas.microsoft.com/office/drawing/2014/main" xmlns="" id="{356973DD-FAA9-0775-76E8-79240DE7636A}"/>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xmlns="" val="0"/>
              </a:ext>
            </a:extLst>
          </a:blip>
          <a:srcRect l="11831" r="6641" b="-2"/>
          <a:stretch/>
        </p:blipFill>
        <p:spPr bwMode="auto">
          <a:xfrm>
            <a:off x="6746480" y="1429488"/>
            <a:ext cx="3960014" cy="396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22371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A9D90BA-AD0F-7066-8293-89F4004FDDAF}"/>
              </a:ext>
            </a:extLst>
          </p:cNvPr>
          <p:cNvSpPr>
            <a:spLocks noGrp="1"/>
          </p:cNvSpPr>
          <p:nvPr>
            <p:ph type="title"/>
          </p:nvPr>
        </p:nvSpPr>
        <p:spPr>
          <a:xfrm>
            <a:off x="8153400" y="1128094"/>
            <a:ext cx="3434180" cy="1415270"/>
          </a:xfrm>
        </p:spPr>
        <p:txBody>
          <a:bodyPr vert="horz" lIns="91440" tIns="45720" rIns="91440" bIns="45720" rtlCol="0" anchor="t">
            <a:normAutofit/>
          </a:bodyPr>
          <a:lstStyle/>
          <a:p>
            <a:r>
              <a:rPr lang="en-US" sz="3200" dirty="0" err="1"/>
              <a:t>Οι</a:t>
            </a:r>
            <a:r>
              <a:rPr lang="en-US" sz="3200" dirty="0"/>
              <a:t> </a:t>
            </a:r>
            <a:r>
              <a:rPr lang="en-US" sz="3200" dirty="0" err="1"/>
              <a:t>σκο</a:t>
            </a:r>
            <a:r>
              <a:rPr lang="en-US" sz="3200" dirty="0"/>
              <a:t>ποί της ενσάρκωσης του Αιώνα Χριστού</a:t>
            </a:r>
          </a:p>
        </p:txBody>
      </p:sp>
      <p:pic>
        <p:nvPicPr>
          <p:cNvPr id="5" name="Θέση περιεχομένου 4" descr="Εικόνα που περιέχει ζωγραφική, ζωγραφιά, σκίτσο/σχέδιο, κηδεία&#10;&#10;Περιγραφή που δημιουργήθηκε αυτόματα">
            <a:extLst>
              <a:ext uri="{FF2B5EF4-FFF2-40B4-BE49-F238E27FC236}">
                <a16:creationId xmlns:a16="http://schemas.microsoft.com/office/drawing/2014/main" xmlns="" id="{D8959459-F2FF-5827-AA12-2F0F59E0854D}"/>
              </a:ext>
            </a:extLst>
          </p:cNvPr>
          <p:cNvPicPr>
            <a:picLocks noGrp="1" noChangeAspect="1"/>
          </p:cNvPicPr>
          <p:nvPr>
            <p:ph sz="half" idx="2"/>
          </p:nvPr>
        </p:nvPicPr>
        <p:blipFill rotWithShape="1">
          <a:blip r:embed="rId2"/>
          <a:srcRect l="2737" r="13621" b="2"/>
          <a:stretch/>
        </p:blipFill>
        <p:spPr>
          <a:xfrm>
            <a:off x="-9886" y="10"/>
            <a:ext cx="7572605" cy="6857990"/>
          </a:xfrm>
          <a:prstGeom prst="rect">
            <a:avLst/>
          </a:prstGeom>
        </p:spPr>
      </p:pic>
      <p:cxnSp>
        <p:nvCxnSpPr>
          <p:cNvPr id="17" name="Straight Connector 16">
            <a:extLst>
              <a:ext uri="{FF2B5EF4-FFF2-40B4-BE49-F238E27FC236}">
                <a16:creationId xmlns:a16="http://schemas.microsoft.com/office/drawing/2014/main" xmlns="" id="{249EDD1B-F94D-B4E6-ACAA-566B9A26FDE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xmlns="" id="{4554D1C2-83C2-F137-B2DD-09ADE4FB51DE}"/>
              </a:ext>
            </a:extLst>
          </p:cNvPr>
          <p:cNvSpPr>
            <a:spLocks noGrp="1"/>
          </p:cNvSpPr>
          <p:nvPr>
            <p:ph sz="half" idx="1"/>
          </p:nvPr>
        </p:nvSpPr>
        <p:spPr>
          <a:xfrm>
            <a:off x="8153400" y="2543364"/>
            <a:ext cx="3434180" cy="3599019"/>
          </a:xfrm>
        </p:spPr>
        <p:txBody>
          <a:bodyPr vert="horz" lIns="91440" tIns="45720" rIns="91440" bIns="45720" rtlCol="0">
            <a:normAutofit/>
          </a:bodyPr>
          <a:lstStyle/>
          <a:p>
            <a:r>
              <a:rPr lang="en-US" sz="2000" dirty="0"/>
              <a:t>Η κατα</a:t>
            </a:r>
            <a:r>
              <a:rPr lang="en-US" sz="2000" dirty="0" err="1"/>
              <a:t>στροφή</a:t>
            </a:r>
            <a:r>
              <a:rPr lang="en-US" sz="2000" dirty="0"/>
              <a:t> </a:t>
            </a:r>
            <a:r>
              <a:rPr lang="en-US" sz="2000" dirty="0" err="1"/>
              <a:t>του</a:t>
            </a:r>
            <a:r>
              <a:rPr lang="en-US" sz="2000" dirty="0"/>
              <a:t> </a:t>
            </a:r>
            <a:r>
              <a:rPr lang="en-US" sz="2000" dirty="0" err="1"/>
              <a:t>ελλ</a:t>
            </a:r>
            <a:r>
              <a:rPr lang="en-US" sz="2000" dirty="0"/>
              <a:t>αττωματικού υλικού κόσμου και των «υλικών» ανθρώπων μέσω της εκ πύρωσης ή μέσω διάλυσης.</a:t>
            </a:r>
          </a:p>
          <a:p>
            <a:r>
              <a:rPr lang="en-US" sz="2000" dirty="0"/>
              <a:t>Η αποβ</a:t>
            </a:r>
            <a:r>
              <a:rPr lang="en-US" sz="2000" dirty="0" err="1"/>
              <a:t>ολή</a:t>
            </a:r>
            <a:r>
              <a:rPr lang="en-US" sz="2000" dirty="0"/>
              <a:t> </a:t>
            </a:r>
            <a:r>
              <a:rPr lang="en-US" sz="2000" dirty="0" err="1"/>
              <a:t>των</a:t>
            </a:r>
            <a:r>
              <a:rPr lang="en-US" sz="2000" dirty="0"/>
              <a:t> «</a:t>
            </a:r>
            <a:r>
              <a:rPr lang="en-US" sz="2000" dirty="0" err="1"/>
              <a:t>ψυχικών</a:t>
            </a:r>
            <a:r>
              <a:rPr lang="en-US" sz="2000" dirty="0"/>
              <a:t>» </a:t>
            </a:r>
            <a:r>
              <a:rPr lang="en-US" sz="2000" dirty="0" err="1"/>
              <a:t>εκ</a:t>
            </a:r>
            <a:r>
              <a:rPr lang="en-US" sz="2000" dirty="0"/>
              <a:t> </a:t>
            </a:r>
            <a:r>
              <a:rPr lang="en-US" sz="2000" dirty="0" err="1"/>
              <a:t>του</a:t>
            </a:r>
            <a:r>
              <a:rPr lang="en-US" sz="2000" dirty="0"/>
              <a:t> </a:t>
            </a:r>
            <a:r>
              <a:rPr lang="en-US" sz="2000" dirty="0" err="1"/>
              <a:t>θείου</a:t>
            </a:r>
            <a:r>
              <a:rPr lang="en-US" sz="2000" dirty="0"/>
              <a:t> π</a:t>
            </a:r>
            <a:r>
              <a:rPr lang="en-US" sz="2000" dirty="0" err="1"/>
              <a:t>ληρώμ</a:t>
            </a:r>
            <a:r>
              <a:rPr lang="en-US" sz="2000" dirty="0"/>
              <a:t>ατος</a:t>
            </a:r>
          </a:p>
          <a:p>
            <a:r>
              <a:rPr lang="en-US" sz="2000" dirty="0"/>
              <a:t>Η απ</a:t>
            </a:r>
            <a:r>
              <a:rPr lang="en-US" sz="2000" dirty="0" err="1"/>
              <a:t>οκ</a:t>
            </a:r>
            <a:r>
              <a:rPr lang="en-US" sz="2000" dirty="0"/>
              <a:t>ατάσταση της θείας τάξης, εντός του πληρώματος του θεού</a:t>
            </a:r>
          </a:p>
          <a:p>
            <a:endParaRPr lang="en-US" sz="2000" dirty="0"/>
          </a:p>
          <a:p>
            <a:endParaRPr lang="en-US" sz="2000" dirty="0"/>
          </a:p>
        </p:txBody>
      </p:sp>
    </p:spTree>
    <p:extLst>
      <p:ext uri="{BB962C8B-B14F-4D97-AF65-F5344CB8AC3E}">
        <p14:creationId xmlns:p14="http://schemas.microsoft.com/office/powerpoint/2010/main" xmlns="" val="3272128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1" name="Rectangle 11270">
            <a:extLst>
              <a:ext uri="{FF2B5EF4-FFF2-40B4-BE49-F238E27FC236}">
                <a16:creationId xmlns:a16="http://schemas.microsoft.com/office/drawing/2014/main" xmlns="" id="{A7AE9375-4664-4DB2-922D-2782A6E439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Τίτλος 1">
            <a:extLst>
              <a:ext uri="{FF2B5EF4-FFF2-40B4-BE49-F238E27FC236}">
                <a16:creationId xmlns:a16="http://schemas.microsoft.com/office/drawing/2014/main" xmlns="" id="{34B53EA4-1C5B-4B14-2FF1-EA1D1706CE53}"/>
              </a:ext>
            </a:extLst>
          </p:cNvPr>
          <p:cNvSpPr>
            <a:spLocks noGrp="1"/>
          </p:cNvSpPr>
          <p:nvPr>
            <p:ph type="title"/>
          </p:nvPr>
        </p:nvSpPr>
        <p:spPr>
          <a:xfrm>
            <a:off x="1295400" y="669925"/>
            <a:ext cx="4800600" cy="1325563"/>
          </a:xfrm>
        </p:spPr>
        <p:txBody>
          <a:bodyPr anchor="b">
            <a:normAutofit/>
          </a:bodyPr>
          <a:lstStyle/>
          <a:p>
            <a:r>
              <a:rPr lang="el-GR" sz="3100">
                <a:solidFill>
                  <a:schemeClr val="bg1"/>
                </a:solidFill>
              </a:rPr>
              <a:t>Οι σκοποί της ενσάρκωσης του Αιώνα Χριστού</a:t>
            </a:r>
          </a:p>
        </p:txBody>
      </p:sp>
      <p:cxnSp>
        <p:nvCxnSpPr>
          <p:cNvPr id="11273" name="Straight Connector 11272">
            <a:extLst>
              <a:ext uri="{FF2B5EF4-FFF2-40B4-BE49-F238E27FC236}">
                <a16:creationId xmlns:a16="http://schemas.microsoft.com/office/drawing/2014/main" xmlns="" id="{EE504C98-6397-41C1-A8D8-2D9C4ED307E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xmlns="" id="{4465FFB2-9BBB-AC4B-EDBD-0D2D0538FFAC}"/>
              </a:ext>
            </a:extLst>
          </p:cNvPr>
          <p:cNvSpPr>
            <a:spLocks noGrp="1"/>
          </p:cNvSpPr>
          <p:nvPr>
            <p:ph idx="1"/>
          </p:nvPr>
        </p:nvSpPr>
        <p:spPr>
          <a:xfrm>
            <a:off x="1295400" y="2288833"/>
            <a:ext cx="5422640" cy="3899241"/>
          </a:xfrm>
        </p:spPr>
        <p:txBody>
          <a:bodyPr>
            <a:normAutofit/>
          </a:bodyPr>
          <a:lstStyle/>
          <a:p>
            <a:pPr marL="25400" marR="0" lvl="0" indent="0" defTabSz="914400" rtl="0" eaLnBrk="1" fontAlgn="auto" latinLnBrk="0" hangingPunct="1">
              <a:spcBef>
                <a:spcPts val="100"/>
              </a:spcBef>
              <a:spcAft>
                <a:spcPts val="100"/>
              </a:spcAft>
              <a:buClrTx/>
              <a:buSzTx/>
              <a:buFont typeface="Arial" panose="020B0604020202020204" pitchFamily="34" charset="0"/>
              <a:buChar char="•"/>
              <a:tabLst/>
              <a:defRPr/>
            </a:pPr>
            <a:r>
              <a:rPr kumimoji="0" lang="el-GR" sz="1900" b="0" i="0" u="none" strike="noStrike" kern="1200" cap="none" spc="0" normalizeH="0" baseline="0" noProof="0" dirty="0">
                <a:ln>
                  <a:noFill/>
                </a:ln>
                <a:solidFill>
                  <a:schemeClr val="bg1"/>
                </a:solidFill>
                <a:effectLst/>
                <a:uLnTx/>
                <a:uFillTx/>
                <a:ea typeface="+mn-ea"/>
                <a:cs typeface="+mn-cs"/>
              </a:rPr>
              <a:t>Η αφύπνιση</a:t>
            </a:r>
            <a:r>
              <a:rPr kumimoji="0" lang="el-GR" sz="1900" b="1" i="0" u="none" strike="noStrike" kern="1200" cap="none" spc="0" normalizeH="0" baseline="0" noProof="0" dirty="0">
                <a:ln>
                  <a:noFill/>
                </a:ln>
                <a:solidFill>
                  <a:schemeClr val="bg1"/>
                </a:solidFill>
                <a:effectLst/>
                <a:uLnTx/>
                <a:uFillTx/>
                <a:ea typeface="+mn-ea"/>
                <a:cs typeface="+mn-cs"/>
              </a:rPr>
              <a:t> </a:t>
            </a:r>
            <a:r>
              <a:rPr kumimoji="0" lang="el-GR" sz="1900" b="0" i="0" u="none" strike="noStrike" kern="1200" cap="none" spc="0" normalizeH="0" baseline="0" noProof="0" dirty="0">
                <a:ln>
                  <a:noFill/>
                </a:ln>
                <a:solidFill>
                  <a:schemeClr val="bg1"/>
                </a:solidFill>
                <a:effectLst/>
                <a:uLnTx/>
                <a:uFillTx/>
                <a:ea typeface="+mn-ea"/>
                <a:cs typeface="+mn-cs"/>
              </a:rPr>
              <a:t>και</a:t>
            </a:r>
            <a:r>
              <a:rPr kumimoji="0" lang="el-GR" sz="1900" b="1" i="0" u="none" strike="noStrike" kern="1200" cap="none" spc="0" normalizeH="0" baseline="0" noProof="0" dirty="0">
                <a:ln>
                  <a:noFill/>
                </a:ln>
                <a:solidFill>
                  <a:schemeClr val="bg1"/>
                </a:solidFill>
                <a:effectLst/>
                <a:uLnTx/>
                <a:uFillTx/>
                <a:ea typeface="+mn-ea"/>
                <a:cs typeface="+mn-cs"/>
              </a:rPr>
              <a:t> </a:t>
            </a:r>
            <a:r>
              <a:rPr kumimoji="0" lang="el-GR" sz="1900" b="0" i="0" u="none" strike="noStrike" kern="1200" cap="none" spc="0" normalizeH="0" baseline="0" noProof="0" dirty="0">
                <a:ln>
                  <a:noFill/>
                </a:ln>
                <a:solidFill>
                  <a:schemeClr val="bg1"/>
                </a:solidFill>
                <a:effectLst/>
                <a:uLnTx/>
                <a:uFillTx/>
                <a:ea typeface="+mn-ea"/>
                <a:cs typeface="+mn-cs"/>
              </a:rPr>
              <a:t>σωτηρία της φθαρμένης ψυχής του θείου στοιχείου του ανθρώπου μέσω της διαφώτισης που πρόσφερε ο Αιώνας Χριστός.</a:t>
            </a:r>
            <a:r>
              <a:rPr lang="el-GR" sz="1900" dirty="0">
                <a:solidFill>
                  <a:schemeClr val="bg1"/>
                </a:solidFill>
              </a:rPr>
              <a:t> Αυτό το</a:t>
            </a:r>
            <a:r>
              <a:rPr kumimoji="0" lang="el-GR" sz="1900" b="0" i="0" u="none" strike="noStrike" kern="1200" cap="none" spc="0" normalizeH="0" baseline="0" noProof="0" dirty="0">
                <a:ln>
                  <a:noFill/>
                </a:ln>
                <a:solidFill>
                  <a:schemeClr val="bg1"/>
                </a:solidFill>
                <a:effectLst/>
                <a:uLnTx/>
                <a:uFillTx/>
                <a:ea typeface="+mn-ea"/>
                <a:cs typeface="+mn-cs"/>
              </a:rPr>
              <a:t> πετύχαιναν οι «</a:t>
            </a:r>
            <a:r>
              <a:rPr kumimoji="0" lang="el-GR" sz="1900" b="0" i="1" u="none" strike="noStrike" kern="1200" cap="none" spc="0" normalizeH="0" baseline="0" noProof="0" dirty="0">
                <a:ln>
                  <a:noFill/>
                </a:ln>
                <a:solidFill>
                  <a:schemeClr val="bg1"/>
                </a:solidFill>
                <a:effectLst/>
                <a:uLnTx/>
                <a:uFillTx/>
                <a:ea typeface="+mn-ea"/>
                <a:cs typeface="+mn-cs"/>
              </a:rPr>
              <a:t>πνευματικοί</a:t>
            </a:r>
            <a:r>
              <a:rPr kumimoji="0" lang="el-GR" sz="1900" b="0" i="0" u="none" strike="noStrike" kern="1200" cap="none" spc="0" normalizeH="0" baseline="0" noProof="0" dirty="0">
                <a:ln>
                  <a:noFill/>
                </a:ln>
                <a:solidFill>
                  <a:schemeClr val="bg1"/>
                </a:solidFill>
                <a:effectLst/>
                <a:uLnTx/>
                <a:uFillTx/>
                <a:ea typeface="+mn-ea"/>
                <a:cs typeface="+mn-cs"/>
              </a:rPr>
              <a:t>» ανακτώντας τη μνήμη των προτέρων. Έτσι οι «πνευματικοί» μέσω της γνώσης </a:t>
            </a:r>
            <a:r>
              <a:rPr kumimoji="0" lang="el-GR" sz="1900" u="none" strike="noStrike" kern="1200" cap="none" spc="0" normalizeH="0" baseline="0" noProof="0" dirty="0">
                <a:ln>
                  <a:noFill/>
                </a:ln>
                <a:solidFill>
                  <a:schemeClr val="bg1"/>
                </a:solidFill>
                <a:effectLst/>
                <a:uLnTx/>
                <a:uFillTx/>
                <a:ea typeface="+mn-ea"/>
                <a:cs typeface="+mn-cs"/>
              </a:rPr>
              <a:t>αυτοσώζονται</a:t>
            </a:r>
            <a:r>
              <a:rPr kumimoji="0" lang="el-GR" sz="1900" b="0" i="1" u="none" strike="noStrike" kern="1200" cap="none" spc="0" normalizeH="0" baseline="0" noProof="0" dirty="0">
                <a:ln>
                  <a:noFill/>
                </a:ln>
                <a:solidFill>
                  <a:schemeClr val="bg1"/>
                </a:solidFill>
                <a:effectLst/>
                <a:uLnTx/>
                <a:uFillTx/>
                <a:ea typeface="+mn-ea"/>
                <a:cs typeface="+mn-cs"/>
              </a:rPr>
              <a:t>,</a:t>
            </a:r>
            <a:r>
              <a:rPr kumimoji="0" lang="el-GR" sz="1900" b="0" i="0" u="none" strike="noStrike" kern="1200" cap="none" spc="0" normalizeH="0" baseline="0" noProof="0" dirty="0">
                <a:ln>
                  <a:noFill/>
                </a:ln>
                <a:solidFill>
                  <a:schemeClr val="bg1"/>
                </a:solidFill>
                <a:effectLst/>
                <a:uLnTx/>
                <a:uFillTx/>
                <a:ea typeface="+mn-ea"/>
                <a:cs typeface="+mn-cs"/>
              </a:rPr>
              <a:t> δηλαδή γίνονται Γνωστικοί και εισέρχονται στο πλήρωμα του θεού.</a:t>
            </a:r>
          </a:p>
          <a:p>
            <a:pPr marL="25400" marR="0" lvl="0" indent="0" defTabSz="914400" rtl="0" eaLnBrk="1" fontAlgn="auto" latinLnBrk="0" hangingPunct="1">
              <a:spcBef>
                <a:spcPts val="100"/>
              </a:spcBef>
              <a:spcAft>
                <a:spcPts val="100"/>
              </a:spcAft>
              <a:buClrTx/>
              <a:buSzTx/>
              <a:buNone/>
              <a:tabLst/>
              <a:defRPr/>
            </a:pPr>
            <a:endParaRPr kumimoji="0" lang="el-GR" sz="1700" b="0" i="0" u="none" strike="noStrike" kern="1200" cap="none" spc="0" normalizeH="0" baseline="0" noProof="0" dirty="0">
              <a:ln>
                <a:noFill/>
              </a:ln>
              <a:solidFill>
                <a:schemeClr val="bg1"/>
              </a:solidFill>
              <a:effectLst/>
              <a:uLnTx/>
              <a:uFillTx/>
              <a:ea typeface="+mn-ea"/>
              <a:cs typeface="+mn-cs"/>
            </a:endParaRPr>
          </a:p>
          <a:p>
            <a:pPr marL="25400" marR="0" lvl="0" indent="0" defTabSz="914400" rtl="0" eaLnBrk="1" fontAlgn="auto" latinLnBrk="0" hangingPunct="1">
              <a:spcBef>
                <a:spcPts val="100"/>
              </a:spcBef>
              <a:spcAft>
                <a:spcPts val="100"/>
              </a:spcAft>
              <a:buClrTx/>
              <a:buSzTx/>
              <a:buFont typeface="Arial" panose="020B0604020202020204" pitchFamily="34" charset="0"/>
              <a:buChar char="•"/>
              <a:tabLst/>
              <a:defRPr/>
            </a:pPr>
            <a:r>
              <a:rPr kumimoji="0" lang="el-GR" sz="1900" b="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 </a:t>
            </a:r>
            <a:r>
              <a:rPr lang="el-GR" sz="1900" dirty="0">
                <a:solidFill>
                  <a:schemeClr val="bg1"/>
                </a:solidFill>
              </a:rPr>
              <a:t>Η </a:t>
            </a:r>
            <a:r>
              <a:rPr kumimoji="0" lang="el-GR" sz="1900" b="0" i="0" u="none" strike="noStrike" kern="1200" cap="none" spc="0" normalizeH="0" baseline="0" noProof="0" dirty="0">
                <a:ln>
                  <a:noFill/>
                </a:ln>
                <a:solidFill>
                  <a:schemeClr val="bg1"/>
                </a:solidFill>
                <a:effectLst/>
                <a:uLnTx/>
                <a:uFillTx/>
                <a:ea typeface="+mn-ea"/>
                <a:cs typeface="+mn-cs"/>
              </a:rPr>
              <a:t>αποκατάσταση της ενοφυλίας ή αφυλίας, που ήταν το αρχέτυπο του ερμαφρόδιτου πνευματικού ανθρώπου.</a:t>
            </a:r>
          </a:p>
          <a:p>
            <a:pPr marL="25400" marR="0" lvl="0" indent="0" defTabSz="914400" rtl="0" eaLnBrk="1" fontAlgn="auto" latinLnBrk="0" hangingPunct="1">
              <a:spcBef>
                <a:spcPts val="100"/>
              </a:spcBef>
              <a:spcAft>
                <a:spcPts val="100"/>
              </a:spcAft>
              <a:buClrTx/>
              <a:buSzTx/>
              <a:buNone/>
              <a:tabLst/>
              <a:defRPr/>
            </a:pPr>
            <a:endParaRPr kumimoji="0" lang="el-GR" sz="1900" b="0" i="0" u="none" strike="noStrike" kern="1200" cap="none" spc="0" normalizeH="0" baseline="0" noProof="0" dirty="0">
              <a:ln>
                <a:noFill/>
              </a:ln>
              <a:solidFill>
                <a:schemeClr val="bg1"/>
              </a:solidFill>
              <a:effectLst/>
              <a:uLnTx/>
              <a:uFillTx/>
              <a:ea typeface="+mn-ea"/>
              <a:cs typeface="+mn-cs"/>
            </a:endParaRPr>
          </a:p>
          <a:p>
            <a:pPr marL="25400" marR="0" lvl="0" indent="0" defTabSz="914400" rtl="0" eaLnBrk="1" fontAlgn="auto" latinLnBrk="0" hangingPunct="1">
              <a:spcBef>
                <a:spcPts val="100"/>
              </a:spcBef>
              <a:spcAft>
                <a:spcPts val="100"/>
              </a:spcAft>
              <a:buClrTx/>
              <a:buSzTx/>
              <a:buFont typeface="Arial" panose="020B0604020202020204" pitchFamily="34" charset="0"/>
              <a:buChar char="•"/>
              <a:tabLst/>
              <a:defRPr/>
            </a:pPr>
            <a:r>
              <a:rPr kumimoji="0" lang="el-GR" sz="1700" b="0" i="0" u="none" strike="noStrike" kern="1200" cap="none" spc="0" normalizeH="0" baseline="0" noProof="0" dirty="0">
                <a:ln>
                  <a:noFill/>
                </a:ln>
                <a:solidFill>
                  <a:schemeClr val="bg1"/>
                </a:solidFill>
                <a:effectLst/>
                <a:uLnTx/>
                <a:uFillTx/>
                <a:ea typeface="+mn-ea"/>
                <a:cs typeface="+mn-cs"/>
              </a:rPr>
              <a:t> </a:t>
            </a:r>
            <a:r>
              <a:rPr kumimoji="0" lang="el-GR" sz="1900" b="0" i="0" u="none" strike="noStrike" kern="1200" cap="none" spc="0" normalizeH="0" baseline="0" noProof="0" dirty="0">
                <a:ln>
                  <a:noFill/>
                </a:ln>
                <a:solidFill>
                  <a:schemeClr val="bg1"/>
                </a:solidFill>
                <a:effectLst/>
                <a:uLnTx/>
                <a:uFillTx/>
                <a:ea typeface="+mn-ea"/>
                <a:cs typeface="+mn-cs"/>
              </a:rPr>
              <a:t>Η οριστική παύση της εξουσίας του κακού θεού της Παλαιάς Διαθήκης</a:t>
            </a:r>
          </a:p>
          <a:p>
            <a:pPr marL="25400" marR="0" lvl="0" indent="0" defTabSz="914400" rtl="0" eaLnBrk="1" fontAlgn="auto" latinLnBrk="0" hangingPunct="1">
              <a:spcBef>
                <a:spcPts val="100"/>
              </a:spcBef>
              <a:spcAft>
                <a:spcPts val="100"/>
              </a:spcAft>
              <a:buClrTx/>
              <a:buSzTx/>
              <a:buFont typeface="Arial" panose="020B0604020202020204" pitchFamily="34" charset="0"/>
              <a:buChar char="•"/>
              <a:tabLst/>
              <a:defRPr/>
            </a:pPr>
            <a:endParaRPr kumimoji="0" lang="el-GR" sz="1700" b="0" i="0" u="none" strike="noStrike" kern="1200" cap="none" spc="0" normalizeH="0" baseline="0" noProof="0" dirty="0">
              <a:ln>
                <a:noFill/>
              </a:ln>
              <a:solidFill>
                <a:schemeClr val="bg1"/>
              </a:solidFill>
              <a:effectLst/>
              <a:uLnTx/>
              <a:uFillTx/>
              <a:ea typeface="+mn-ea"/>
              <a:cs typeface="+mn-cs"/>
            </a:endParaRPr>
          </a:p>
          <a:p>
            <a:endParaRPr lang="el-GR" sz="1400" dirty="0">
              <a:solidFill>
                <a:schemeClr val="bg1"/>
              </a:solidFill>
            </a:endParaRPr>
          </a:p>
        </p:txBody>
      </p:sp>
      <p:pic>
        <p:nvPicPr>
          <p:cNvPr id="11266" name="Picture 2" descr="ΝΥΧΘΗΜΕΡΟΝ: Η Μεταμόρφωση προεικονίζει την Ανάσταση του Χριστού">
            <a:extLst>
              <a:ext uri="{FF2B5EF4-FFF2-40B4-BE49-F238E27FC236}">
                <a16:creationId xmlns:a16="http://schemas.microsoft.com/office/drawing/2014/main" xmlns="" id="{7899833D-1815-18BE-388F-288C3BAC2232}"/>
              </a:ext>
            </a:extLst>
          </p:cNvPr>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7629727" y="177168"/>
            <a:ext cx="4562263" cy="650365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1275" name="Straight Connector 11274">
            <a:extLst>
              <a:ext uri="{FF2B5EF4-FFF2-40B4-BE49-F238E27FC236}">
                <a16:creationId xmlns:a16="http://schemas.microsoft.com/office/drawing/2014/main" xmlns="" id="{B7188D9B-1674-419B-A379-D1632A7EC3A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829053"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29532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35" name="Rectangle 3134">
            <a:extLst>
              <a:ext uri="{FF2B5EF4-FFF2-40B4-BE49-F238E27FC236}">
                <a16:creationId xmlns:a16="http://schemas.microsoft.com/office/drawing/2014/main" xmlns="" id="{FB5B0058-AF13-4859-B429-4EDDE2A26F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2951C754-F728-17CB-F672-BE2C06883812}"/>
              </a:ext>
            </a:extLst>
          </p:cNvPr>
          <p:cNvSpPr>
            <a:spLocks noGrp="1"/>
          </p:cNvSpPr>
          <p:nvPr>
            <p:ph type="title"/>
          </p:nvPr>
        </p:nvSpPr>
        <p:spPr>
          <a:xfrm>
            <a:off x="728664" y="1422400"/>
            <a:ext cx="5505448" cy="2387600"/>
          </a:xfrm>
        </p:spPr>
        <p:txBody>
          <a:bodyPr vert="horz" lIns="91440" tIns="45720" rIns="91440" bIns="45720" rtlCol="0" anchor="b">
            <a:normAutofit/>
          </a:bodyPr>
          <a:lstStyle/>
          <a:p>
            <a:r>
              <a:rPr lang="en-US" sz="4200" dirty="0" err="1">
                <a:solidFill>
                  <a:schemeClr val="bg1"/>
                </a:solidFill>
              </a:rPr>
              <a:t>Εμ</a:t>
            </a:r>
            <a:r>
              <a:rPr lang="en-US" sz="4200" dirty="0">
                <a:solidFill>
                  <a:schemeClr val="bg1"/>
                </a:solidFill>
              </a:rPr>
              <a:t>πορευματοποίηση του Ιησού</a:t>
            </a:r>
            <a:r>
              <a:rPr lang="el-GR" sz="4200" dirty="0">
                <a:solidFill>
                  <a:schemeClr val="bg1"/>
                </a:solidFill>
              </a:rPr>
              <a:t> και η χρήση της Εκκλησίας σε ταινίες</a:t>
            </a:r>
            <a:endParaRPr lang="en-US" sz="4200" dirty="0">
              <a:solidFill>
                <a:schemeClr val="bg1"/>
              </a:solidFill>
            </a:endParaRPr>
          </a:p>
        </p:txBody>
      </p:sp>
      <p:pic>
        <p:nvPicPr>
          <p:cNvPr id="3076" name="Picture 4" descr="Art History News: Dalí / El Greco">
            <a:extLst>
              <a:ext uri="{FF2B5EF4-FFF2-40B4-BE49-F238E27FC236}">
                <a16:creationId xmlns:a16="http://schemas.microsoft.com/office/drawing/2014/main" xmlns="" id="{4437635C-B93A-38BC-062E-487E5D80C47D}"/>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xmlns="" val="0"/>
              </a:ext>
            </a:extLst>
          </a:blip>
          <a:srcRect r="1" b="24744"/>
          <a:stretch/>
        </p:blipFill>
        <p:spPr bwMode="auto">
          <a:xfrm>
            <a:off x="7115176" y="115194"/>
            <a:ext cx="4948226" cy="6627613"/>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137" name="Straight Connector 3136">
            <a:extLst>
              <a:ext uri="{FF2B5EF4-FFF2-40B4-BE49-F238E27FC236}">
                <a16:creationId xmlns:a16="http://schemas.microsoft.com/office/drawing/2014/main" xmlns="" id="{07A9243D-8FC3-4B36-874B-55906B03F48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115176" y="115193"/>
            <a:ext cx="0" cy="662761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139" name="Rectangle 3138">
            <a:extLst>
              <a:ext uri="{FF2B5EF4-FFF2-40B4-BE49-F238E27FC236}">
                <a16:creationId xmlns:a16="http://schemas.microsoft.com/office/drawing/2014/main" xmlns="" id="{0FB8E6CF-61A1-4A48-ADE0-5AE823AF1A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93117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F4C1584-BDBA-4EC2-1214-849CF0E63EC2}"/>
              </a:ext>
            </a:extLst>
          </p:cNvPr>
          <p:cNvSpPr>
            <a:spLocks noGrp="1"/>
          </p:cNvSpPr>
          <p:nvPr>
            <p:ph type="title"/>
          </p:nvPr>
        </p:nvSpPr>
        <p:spPr>
          <a:xfrm>
            <a:off x="704209" y="635069"/>
            <a:ext cx="4509236" cy="1139139"/>
          </a:xfrm>
        </p:spPr>
        <p:txBody>
          <a:bodyPr vert="horz" lIns="91440" tIns="45720" rIns="91440" bIns="45720" rtlCol="0" anchor="ctr">
            <a:normAutofit fontScale="90000"/>
          </a:bodyPr>
          <a:lstStyle/>
          <a:p>
            <a:r>
              <a:rPr lang="en-US" sz="3600" kern="1200" dirty="0">
                <a:solidFill>
                  <a:schemeClr val="tx1"/>
                </a:solidFill>
                <a:latin typeface="+mj-lt"/>
                <a:ea typeface="+mj-ea"/>
                <a:cs typeface="+mj-cs"/>
              </a:rPr>
              <a:t>Ο </a:t>
            </a:r>
            <a:r>
              <a:rPr lang="en-US" sz="3600" kern="1200" dirty="0" err="1">
                <a:solidFill>
                  <a:schemeClr val="tx1"/>
                </a:solidFill>
                <a:latin typeface="+mj-lt"/>
                <a:ea typeface="+mj-ea"/>
                <a:cs typeface="+mj-cs"/>
              </a:rPr>
              <a:t>χριστι</a:t>
            </a:r>
            <a:r>
              <a:rPr lang="en-US" sz="3600" kern="1200" dirty="0">
                <a:solidFill>
                  <a:schemeClr val="tx1"/>
                </a:solidFill>
                <a:latin typeface="+mj-lt"/>
                <a:ea typeface="+mj-ea"/>
                <a:cs typeface="+mj-cs"/>
              </a:rPr>
              <a:t>ανισμός ως θέμα </a:t>
            </a:r>
            <a:r>
              <a:rPr lang="el-GR" sz="3600" kern="1200" dirty="0">
                <a:solidFill>
                  <a:schemeClr val="tx1"/>
                </a:solidFill>
                <a:latin typeface="+mj-lt"/>
                <a:ea typeface="+mj-ea"/>
                <a:cs typeface="+mj-cs"/>
              </a:rPr>
              <a:t>στον </a:t>
            </a:r>
            <a:r>
              <a:rPr lang="en-US" sz="3600" kern="1200" dirty="0" err="1">
                <a:solidFill>
                  <a:schemeClr val="tx1"/>
                </a:solidFill>
                <a:latin typeface="+mj-lt"/>
                <a:ea typeface="+mj-ea"/>
                <a:cs typeface="+mj-cs"/>
              </a:rPr>
              <a:t>κινημ</a:t>
            </a:r>
            <a:r>
              <a:rPr lang="en-US" sz="3600" kern="1200" dirty="0">
                <a:solidFill>
                  <a:schemeClr val="tx1"/>
                </a:solidFill>
                <a:latin typeface="+mj-lt"/>
                <a:ea typeface="+mj-ea"/>
                <a:cs typeface="+mj-cs"/>
              </a:rPr>
              <a:t>ατογράφο</a:t>
            </a:r>
          </a:p>
        </p:txBody>
      </p:sp>
      <p:sp>
        <p:nvSpPr>
          <p:cNvPr id="3" name="Θέση περιεχομένου 2">
            <a:extLst>
              <a:ext uri="{FF2B5EF4-FFF2-40B4-BE49-F238E27FC236}">
                <a16:creationId xmlns:a16="http://schemas.microsoft.com/office/drawing/2014/main" xmlns="" id="{9DA4D26A-81E0-4C63-904C-A31B9FE7C99D}"/>
              </a:ext>
            </a:extLst>
          </p:cNvPr>
          <p:cNvSpPr>
            <a:spLocks noGrp="1"/>
          </p:cNvSpPr>
          <p:nvPr>
            <p:ph sz="half" idx="1"/>
          </p:nvPr>
        </p:nvSpPr>
        <p:spPr>
          <a:xfrm>
            <a:off x="720992" y="1941362"/>
            <a:ext cx="4492454" cy="2419097"/>
          </a:xfrm>
        </p:spPr>
        <p:txBody>
          <a:bodyPr vert="horz" lIns="91440" tIns="45720" rIns="91440" bIns="45720" rtlCol="0" anchor="t">
            <a:normAutofit/>
          </a:bodyPr>
          <a:lstStyle/>
          <a:p>
            <a:r>
              <a:rPr lang="en-US" sz="1800" dirty="0"/>
              <a:t>Ο </a:t>
            </a:r>
            <a:r>
              <a:rPr lang="en-US" sz="1800" dirty="0" err="1"/>
              <a:t>Ιησούς</a:t>
            </a:r>
            <a:r>
              <a:rPr lang="en-US" sz="1800" dirty="0"/>
              <a:t> και </a:t>
            </a:r>
            <a:r>
              <a:rPr lang="el-GR" sz="1800" dirty="0"/>
              <a:t>η διδασκαλία του χριστιανισμού ενέπνευσαν θεματικά συγγραφείς και κινηματογραφιστές.</a:t>
            </a:r>
          </a:p>
          <a:p>
            <a:r>
              <a:rPr lang="el-GR" sz="1800" dirty="0"/>
              <a:t>Κάποιες από τις ταινίες θρησκευτικού περιεχομένου βρίσκονταν πιο κοντά στην άποψη της Εκκλησίας, αλλά οι περισσότερες ξέφυγαν και μερικές  χαρακτηρίστηκαν αιρετικές. </a:t>
            </a:r>
          </a:p>
        </p:txBody>
      </p:sp>
      <p:sp>
        <p:nvSpPr>
          <p:cNvPr id="7223" name="Oval 7182">
            <a:extLst>
              <a:ext uri="{FF2B5EF4-FFF2-40B4-BE49-F238E27FC236}">
                <a16:creationId xmlns:a16="http://schemas.microsoft.com/office/drawing/2014/main" xmlns="" id="{07977D39-626F-40D7-B00F-16E02602DD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4961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176" name="Picture 8" descr="The Name of the Rose (1986) - IMDb">
            <a:extLst>
              <a:ext uri="{FF2B5EF4-FFF2-40B4-BE49-F238E27FC236}">
                <a16:creationId xmlns:a16="http://schemas.microsoft.com/office/drawing/2014/main" xmlns="" id="{9991476E-52DC-E0F2-29B3-CF139CC5E473}"/>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2555" r="1" b="1849"/>
          <a:stretch/>
        </p:blipFill>
        <p:spPr bwMode="auto">
          <a:xfrm>
            <a:off x="571420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a:noFill/>
          <a:extLst>
            <a:ext uri="{909E8E84-426E-40DD-AFC4-6F175D3DCCD1}">
              <a14:hiddenFill xmlns:a14="http://schemas.microsoft.com/office/drawing/2010/main" xmlns="">
                <a:solidFill>
                  <a:srgbClr val="FFFFFF"/>
                </a:solidFill>
              </a14:hiddenFill>
            </a:ext>
          </a:extLst>
        </p:spPr>
      </p:pic>
      <p:sp>
        <p:nvSpPr>
          <p:cNvPr id="7224" name="Freeform: Shape 7184">
            <a:extLst>
              <a:ext uri="{FF2B5EF4-FFF2-40B4-BE49-F238E27FC236}">
                <a16:creationId xmlns:a16="http://schemas.microsoft.com/office/drawing/2014/main" xmlns="" id="{B905CDE4-B751-4B3E-B625-6E59F89034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25" name="Oval 7186">
            <a:extLst>
              <a:ext uri="{FF2B5EF4-FFF2-40B4-BE49-F238E27FC236}">
                <a16:creationId xmlns:a16="http://schemas.microsoft.com/office/drawing/2014/main" xmlns="" id="{08108C16-F4C0-44AA-999D-17BD39219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1428" y="2550745"/>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174" name="Picture 6" descr="The Last Temptation of Christ (1988) | The Criterion Collection">
            <a:extLst>
              <a:ext uri="{FF2B5EF4-FFF2-40B4-BE49-F238E27FC236}">
                <a16:creationId xmlns:a16="http://schemas.microsoft.com/office/drawing/2014/main" xmlns="" id="{09910D84-5276-A2BC-D9FC-32319691F191}"/>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2" b="19601"/>
          <a:stretch/>
        </p:blipFill>
        <p:spPr bwMode="auto">
          <a:xfrm>
            <a:off x="5886020"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noFill/>
          <a:extLst>
            <a:ext uri="{909E8E84-426E-40DD-AFC4-6F175D3DCCD1}">
              <a14:hiddenFill xmlns:a14="http://schemas.microsoft.com/office/drawing/2010/main" xmlns="">
                <a:solidFill>
                  <a:srgbClr val="FFFFFF"/>
                </a:solidFill>
              </a14:hiddenFill>
            </a:ext>
          </a:extLst>
        </p:spPr>
      </p:pic>
      <p:pic>
        <p:nvPicPr>
          <p:cNvPr id="7172" name="Picture 4" descr="Indiana Jones and the Last Crusade - Movies on Google Play">
            <a:extLst>
              <a:ext uri="{FF2B5EF4-FFF2-40B4-BE49-F238E27FC236}">
                <a16:creationId xmlns:a16="http://schemas.microsoft.com/office/drawing/2014/main" xmlns="" id="{3FF21E69-CF56-E064-19DF-F6F9D39B3CBA}"/>
              </a:ext>
            </a:extLst>
          </p:cNvPr>
          <p:cNvPicPr>
            <a:picLocks noChangeAspect="1" noChangeArrowheads="1"/>
          </p:cNvPicPr>
          <p:nvPr/>
        </p:nvPicPr>
        <p:blipFill rotWithShape="1">
          <a:blip r:embed="rId4">
            <a:extLst>
              <a:ext uri="{28A0092B-C50C-407E-A947-70E740481C1C}">
                <a14:useLocalDpi xmlns:a14="http://schemas.microsoft.com/office/drawing/2010/main" xmlns="" val="0"/>
              </a:ext>
            </a:extLst>
          </a:blip>
          <a:srcRect t="20853" r="-1" b="20853"/>
          <a:stretch/>
        </p:blipFill>
        <p:spPr bwMode="auto">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noFill/>
          <a:extLst>
            <a:ext uri="{909E8E84-426E-40DD-AFC4-6F175D3DCCD1}">
              <a14:hiddenFill xmlns:a14="http://schemas.microsoft.com/office/drawing/2010/main" xmlns="">
                <a:solidFill>
                  <a:srgbClr val="FFFFFF"/>
                </a:solidFill>
              </a14:hiddenFill>
            </a:ext>
          </a:extLst>
        </p:spPr>
      </p:pic>
      <p:sp>
        <p:nvSpPr>
          <p:cNvPr id="7226" name="Freeform: Shape 7188">
            <a:extLst>
              <a:ext uri="{FF2B5EF4-FFF2-40B4-BE49-F238E27FC236}">
                <a16:creationId xmlns:a16="http://schemas.microsoft.com/office/drawing/2014/main" xmlns="" id="{CDC29AC1-2821-4FCC-B597-88DAF39C36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53162"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170" name="Picture 2" descr="37 Facts about the movie The Mission - Facts.net">
            <a:extLst>
              <a:ext uri="{FF2B5EF4-FFF2-40B4-BE49-F238E27FC236}">
                <a16:creationId xmlns:a16="http://schemas.microsoft.com/office/drawing/2014/main" xmlns="" id="{95999B19-0F00-06D7-D852-EC0CA2A3A03D}"/>
              </a:ext>
            </a:extLst>
          </p:cNvPr>
          <p:cNvPicPr>
            <a:picLocks noGrp="1" noChangeAspect="1" noChangeArrowheads="1"/>
          </p:cNvPicPr>
          <p:nvPr>
            <p:ph sz="half" idx="2"/>
          </p:nvPr>
        </p:nvPicPr>
        <p:blipFill rotWithShape="1">
          <a:blip r:embed="rId5">
            <a:extLst>
              <a:ext uri="{28A0092B-C50C-407E-A947-70E740481C1C}">
                <a14:useLocalDpi xmlns:a14="http://schemas.microsoft.com/office/drawing/2010/main" xmlns="" val="0"/>
              </a:ext>
            </a:extLst>
          </a:blip>
          <a:srcRect r="-3" b="5587"/>
          <a:stretch/>
        </p:blipFill>
        <p:spPr bwMode="auto">
          <a:xfrm>
            <a:off x="1818614"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noFill/>
          <a:extLst>
            <a:ext uri="{909E8E84-426E-40DD-AFC4-6F175D3DCCD1}">
              <a14:hiddenFill xmlns:a14="http://schemas.microsoft.com/office/drawing/2010/main" xmlns="">
                <a:solidFill>
                  <a:srgbClr val="FFFFFF"/>
                </a:solidFill>
              </a14:hiddenFill>
            </a:ext>
          </a:extLst>
        </p:spPr>
      </p:pic>
      <p:sp>
        <p:nvSpPr>
          <p:cNvPr id="7227" name="Freeform: Shape 7190">
            <a:extLst>
              <a:ext uri="{FF2B5EF4-FFF2-40B4-BE49-F238E27FC236}">
                <a16:creationId xmlns:a16="http://schemas.microsoft.com/office/drawing/2014/main" xmlns="" id="{C8F10CB3-3B5E-4C7A-98CF-B87454DDFA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178" name="Picture 10" descr="What is the historical evidence that Jesus Christ lived and died? |  Christianity | The Guardian">
            <a:extLst>
              <a:ext uri="{FF2B5EF4-FFF2-40B4-BE49-F238E27FC236}">
                <a16:creationId xmlns:a16="http://schemas.microsoft.com/office/drawing/2014/main" xmlns="" id="{20F59C3C-5C1C-1226-80E8-3315BE6AB427}"/>
              </a:ext>
            </a:extLst>
          </p:cNvPr>
          <p:cNvPicPr>
            <a:picLocks noChangeAspect="1" noChangeArrowheads="1"/>
          </p:cNvPicPr>
          <p:nvPr/>
        </p:nvPicPr>
        <p:blipFill rotWithShape="1">
          <a:blip r:embed="rId6">
            <a:extLst>
              <a:ext uri="{28A0092B-C50C-407E-A947-70E740481C1C}">
                <a14:useLocalDpi xmlns:a14="http://schemas.microsoft.com/office/drawing/2010/main" xmlns="" val="0"/>
              </a:ext>
            </a:extLst>
          </a:blip>
          <a:srcRect l="9159" r="20882" b="-2"/>
          <a:stretch/>
        </p:blipFill>
        <p:spPr bwMode="auto">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28918304"/>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2054">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Rectangle 2056">
            <a:extLst>
              <a:ext uri="{FF2B5EF4-FFF2-40B4-BE49-F238E27FC236}">
                <a16:creationId xmlns:a16="http://schemas.microsoft.com/office/drawing/2014/main" xmlns="" id="{F68B3F68-107C-434F-AA38-110D5EA91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Rectangle 2058">
            <a:extLst>
              <a:ext uri="{FF2B5EF4-FFF2-40B4-BE49-F238E27FC236}">
                <a16:creationId xmlns:a16="http://schemas.microsoft.com/office/drawing/2014/main" xmlns="" id="{AAD0DBB9-1A4B-4391-81D4-CB19F9AB9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xmlns="" id="{063BBA22-50EA-4C4D-BE05-F1CE4E63A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xmlns="" id="{E9AD3D75-AB28-5CBA-65D5-598E7436B6ED}"/>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l-GR" sz="4000" kern="1200" dirty="0">
                <a:solidFill>
                  <a:srgbClr val="FFFFFF"/>
                </a:solidFill>
                <a:latin typeface="+mj-lt"/>
                <a:ea typeface="+mj-ea"/>
                <a:cs typeface="+mj-cs"/>
              </a:rPr>
              <a:t>Α) «</a:t>
            </a:r>
            <a:r>
              <a:rPr lang="en-US" sz="4000" kern="1200" dirty="0">
                <a:solidFill>
                  <a:srgbClr val="FFFFFF"/>
                </a:solidFill>
                <a:latin typeface="+mj-lt"/>
                <a:ea typeface="+mj-ea"/>
                <a:cs typeface="+mj-cs"/>
              </a:rPr>
              <a:t>Ο </a:t>
            </a:r>
            <a:r>
              <a:rPr lang="en-US" sz="4000" kern="1200" dirty="0" err="1">
                <a:solidFill>
                  <a:srgbClr val="FFFFFF"/>
                </a:solidFill>
                <a:latin typeface="+mj-lt"/>
                <a:ea typeface="+mj-ea"/>
                <a:cs typeface="+mj-cs"/>
              </a:rPr>
              <a:t>Τελευτ</a:t>
            </a:r>
            <a:r>
              <a:rPr lang="en-US" sz="4000" kern="1200" dirty="0">
                <a:solidFill>
                  <a:srgbClr val="FFFFFF"/>
                </a:solidFill>
                <a:latin typeface="+mj-lt"/>
                <a:ea typeface="+mj-ea"/>
                <a:cs typeface="+mj-cs"/>
              </a:rPr>
              <a:t>αίος Πειρασμός</a:t>
            </a:r>
            <a:r>
              <a:rPr lang="el-GR" sz="4000" dirty="0">
                <a:solidFill>
                  <a:srgbClr val="FFFFFF"/>
                </a:solidFill>
              </a:rPr>
              <a:t>»</a:t>
            </a:r>
            <a:endParaRPr lang="en-US" sz="4000" kern="1200" dirty="0">
              <a:solidFill>
                <a:srgbClr val="FFFFFF"/>
              </a:solidFill>
              <a:latin typeface="+mj-lt"/>
              <a:ea typeface="+mj-ea"/>
              <a:cs typeface="+mj-cs"/>
            </a:endParaRPr>
          </a:p>
        </p:txBody>
      </p:sp>
      <p:sp>
        <p:nvSpPr>
          <p:cNvPr id="3" name="Θέση περιεχομένου 2">
            <a:extLst>
              <a:ext uri="{FF2B5EF4-FFF2-40B4-BE49-F238E27FC236}">
                <a16:creationId xmlns:a16="http://schemas.microsoft.com/office/drawing/2014/main" xmlns="" id="{FBA05335-9505-BDC7-5ED3-F9D1C9D206ED}"/>
              </a:ext>
            </a:extLst>
          </p:cNvPr>
          <p:cNvSpPr>
            <a:spLocks/>
          </p:cNvSpPr>
          <p:nvPr/>
        </p:nvSpPr>
        <p:spPr>
          <a:xfrm>
            <a:off x="1041729" y="2112579"/>
            <a:ext cx="4992818" cy="4192805"/>
          </a:xfrm>
          <a:prstGeom prst="rect">
            <a:avLst/>
          </a:prstGeom>
        </p:spPr>
        <p:txBody>
          <a:bodyPr/>
          <a:lstStyle/>
          <a:p>
            <a:pPr defTabSz="877824">
              <a:spcAft>
                <a:spcPts val="600"/>
              </a:spcAft>
            </a:pPr>
            <a:r>
              <a:rPr lang="el-GR" sz="2000" dirty="0"/>
              <a:t>Η ταινία είναι μεταφορά του βιβλίου του  Νίκου Καζαντζάκη «Ο Τελευταίος Πειρασμός» που πραγματεύεται την ανθρώπινη φύση του θείου. </a:t>
            </a:r>
          </a:p>
          <a:p>
            <a:pPr defTabSz="877824">
              <a:spcAft>
                <a:spcPts val="600"/>
              </a:spcAft>
            </a:pPr>
            <a:r>
              <a:rPr lang="el-GR" sz="2000" dirty="0"/>
              <a:t>Ο Ιησούς πάνω στο Σταυρό σκέφτεται τι θα μπορούσε να είχε κάνει ως θνητός, πως θα μπορούσε να συνεχίσει τη ζωή του όπως όλοι οι άνθρωποι μέσω της θνητής Του φύσης, αν δεν είχε ακούσει το θέλημα του πατέρα Του. </a:t>
            </a:r>
          </a:p>
          <a:p>
            <a:pPr defTabSz="877824">
              <a:spcAft>
                <a:spcPts val="600"/>
              </a:spcAft>
            </a:pPr>
            <a:r>
              <a:rPr lang="el-GR" sz="2000" dirty="0"/>
              <a:t>Ο τελευταίος πειρασμός του Χριστού (σύμφωνα με τον Καζαντζάκη) ήταν η θνητή ζωή Του.</a:t>
            </a:r>
          </a:p>
        </p:txBody>
      </p:sp>
      <p:sp>
        <p:nvSpPr>
          <p:cNvPr id="4" name="Θέση περιεχομένου 3">
            <a:extLst>
              <a:ext uri="{FF2B5EF4-FFF2-40B4-BE49-F238E27FC236}">
                <a16:creationId xmlns:a16="http://schemas.microsoft.com/office/drawing/2014/main" xmlns="" id="{866C36CD-5A08-7F5E-C2E7-A820022D32E3}"/>
              </a:ext>
            </a:extLst>
          </p:cNvPr>
          <p:cNvSpPr>
            <a:spLocks/>
          </p:cNvSpPr>
          <p:nvPr/>
        </p:nvSpPr>
        <p:spPr>
          <a:xfrm>
            <a:off x="6181394" y="2112579"/>
            <a:ext cx="4992818" cy="4192805"/>
          </a:xfrm>
          <a:prstGeom prst="rect">
            <a:avLst/>
          </a:prstGeom>
        </p:spPr>
        <p:txBody>
          <a:bodyPr/>
          <a:lstStyle/>
          <a:p>
            <a:pPr defTabSz="877824">
              <a:spcAft>
                <a:spcPts val="600"/>
              </a:spcAft>
            </a:pPr>
            <a:r>
              <a:rPr lang="el-GR" sz="2000" kern="1200" dirty="0">
                <a:solidFill>
                  <a:schemeClr val="tx1"/>
                </a:solidFill>
                <a:latin typeface="+mn-lt"/>
                <a:ea typeface="+mn-ea"/>
                <a:cs typeface="+mn-cs"/>
              </a:rPr>
              <a:t>Ο Νίκος Καζαντζάκης αφορίστηκε μετά απ’ αυτό ενώ η κινηματογραφική εκδοχή του βιβλίου </a:t>
            </a:r>
            <a:r>
              <a:rPr lang="el-GR" sz="2000" dirty="0"/>
              <a:t>(που προτάθηκε για Όσκαρ) προκάλεσε αντιδράσεις </a:t>
            </a:r>
            <a:r>
              <a:rPr lang="el-GR" sz="2000" kern="1200" dirty="0">
                <a:solidFill>
                  <a:schemeClr val="tx1"/>
                </a:solidFill>
                <a:latin typeface="+mn-lt"/>
                <a:ea typeface="+mn-ea"/>
                <a:cs typeface="+mn-cs"/>
              </a:rPr>
              <a:t>στην Ελλάδα</a:t>
            </a:r>
            <a:r>
              <a:rPr lang="el-GR" sz="1728" kern="1200" dirty="0">
                <a:solidFill>
                  <a:schemeClr val="tx1"/>
                </a:solidFill>
                <a:latin typeface="+mn-lt"/>
                <a:ea typeface="+mn-ea"/>
                <a:cs typeface="+mn-cs"/>
              </a:rPr>
              <a:t>.</a:t>
            </a:r>
            <a:endParaRPr lang="el-GR" dirty="0"/>
          </a:p>
        </p:txBody>
      </p:sp>
      <p:pic>
        <p:nvPicPr>
          <p:cNvPr id="2050" name="Picture 2" descr="Ο ΤΕΛΕΥΤΑΙΟΣ ΠΕΙΡΑΣΜΟΣ">
            <a:extLst>
              <a:ext uri="{FF2B5EF4-FFF2-40B4-BE49-F238E27FC236}">
                <a16:creationId xmlns:a16="http://schemas.microsoft.com/office/drawing/2014/main" xmlns="" id="{415A0D84-62A3-EF54-E2DA-48E8E5FA32B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89072" y="3646816"/>
            <a:ext cx="1679569" cy="25239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00479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91" name="Rectangle 2090">
            <a:extLst>
              <a:ext uri="{FF2B5EF4-FFF2-40B4-BE49-F238E27FC236}">
                <a16:creationId xmlns:a16="http://schemas.microsoft.com/office/drawing/2014/main" xmlns="" id="{79477870-C64A-4E35-8F2F-05B7114F3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32594808-E917-DDF4-172F-C2F0C04686B4}"/>
              </a:ext>
            </a:extLst>
          </p:cNvPr>
          <p:cNvSpPr>
            <a:spLocks noGrp="1"/>
          </p:cNvSpPr>
          <p:nvPr>
            <p:ph type="title"/>
          </p:nvPr>
        </p:nvSpPr>
        <p:spPr>
          <a:xfrm>
            <a:off x="612648" y="1078992"/>
            <a:ext cx="6268770" cy="1536192"/>
          </a:xfrm>
        </p:spPr>
        <p:txBody>
          <a:bodyPr vert="horz" lIns="91440" tIns="45720" rIns="91440" bIns="45720" rtlCol="0" anchor="b">
            <a:normAutofit/>
          </a:bodyPr>
          <a:lstStyle/>
          <a:p>
            <a:r>
              <a:rPr lang="el-GR" sz="5200" dirty="0"/>
              <a:t>Β) </a:t>
            </a:r>
            <a:r>
              <a:rPr lang="en-US" sz="5200" dirty="0"/>
              <a:t>Ο </a:t>
            </a:r>
            <a:r>
              <a:rPr lang="en-US" sz="5200" dirty="0" err="1"/>
              <a:t>Ιησούς</a:t>
            </a:r>
            <a:r>
              <a:rPr lang="en-US" sz="5200" dirty="0"/>
              <a:t> από </a:t>
            </a:r>
            <a:r>
              <a:rPr lang="en-US" sz="5200" dirty="0" err="1"/>
              <a:t>τη</a:t>
            </a:r>
            <a:r>
              <a:rPr lang="en-US" sz="5200" dirty="0"/>
              <a:t> Ναζα</a:t>
            </a:r>
            <a:r>
              <a:rPr lang="en-US" sz="5200" dirty="0" err="1"/>
              <a:t>ρέτ</a:t>
            </a:r>
            <a:endParaRPr lang="en-US" sz="5200" dirty="0"/>
          </a:p>
        </p:txBody>
      </p:sp>
      <p:sp>
        <p:nvSpPr>
          <p:cNvPr id="2093" name="!!accent">
            <a:extLst>
              <a:ext uri="{FF2B5EF4-FFF2-40B4-BE49-F238E27FC236}">
                <a16:creationId xmlns:a16="http://schemas.microsoft.com/office/drawing/2014/main" xmlns="" id="{8AEA628B-C8FF-4D0B-B111-F101F580B1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95" name="Rectangle 2094">
            <a:extLst>
              <a:ext uri="{FF2B5EF4-FFF2-40B4-BE49-F238E27FC236}">
                <a16:creationId xmlns:a16="http://schemas.microsoft.com/office/drawing/2014/main" xmlns="" id="{42663BD0-064C-40FC-A331-F49FCA9536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Θέση περιεχομένου 2">
            <a:extLst>
              <a:ext uri="{FF2B5EF4-FFF2-40B4-BE49-F238E27FC236}">
                <a16:creationId xmlns:a16="http://schemas.microsoft.com/office/drawing/2014/main" xmlns="" id="{C63C8F6F-D3EF-7884-BA73-4394C87FD618}"/>
              </a:ext>
            </a:extLst>
          </p:cNvPr>
          <p:cNvSpPr>
            <a:spLocks noGrp="1"/>
          </p:cNvSpPr>
          <p:nvPr>
            <p:ph sz="half" idx="1"/>
          </p:nvPr>
        </p:nvSpPr>
        <p:spPr>
          <a:xfrm>
            <a:off x="615458" y="3355848"/>
            <a:ext cx="6268770" cy="2825496"/>
          </a:xfrm>
        </p:spPr>
        <p:txBody>
          <a:bodyPr vert="horz" lIns="91440" tIns="45720" rIns="91440" bIns="45720" rtlCol="0">
            <a:normAutofit/>
          </a:bodyPr>
          <a:lstStyle/>
          <a:p>
            <a:r>
              <a:rPr lang="en-US" sz="2200" dirty="0"/>
              <a:t>Ο </a:t>
            </a:r>
            <a:r>
              <a:rPr lang="en-US" sz="2200" dirty="0" err="1"/>
              <a:t>Ιησούς</a:t>
            </a:r>
            <a:r>
              <a:rPr lang="en-US" sz="2200" dirty="0"/>
              <a:t> από </a:t>
            </a:r>
            <a:r>
              <a:rPr lang="en-US" sz="2200" dirty="0" err="1"/>
              <a:t>τη</a:t>
            </a:r>
            <a:r>
              <a:rPr lang="en-US" sz="2200" dirty="0"/>
              <a:t> Ναζα</a:t>
            </a:r>
            <a:r>
              <a:rPr lang="en-US" sz="2200" dirty="0" err="1"/>
              <a:t>ρέτ</a:t>
            </a:r>
            <a:r>
              <a:rPr lang="en-US" sz="2200" dirty="0"/>
              <a:t> </a:t>
            </a:r>
            <a:r>
              <a:rPr lang="en-US" sz="2200" dirty="0" err="1"/>
              <a:t>του</a:t>
            </a:r>
            <a:r>
              <a:rPr lang="en-US" sz="2200" dirty="0"/>
              <a:t> </a:t>
            </a:r>
            <a:r>
              <a:rPr lang="en-US" sz="2200" dirty="0" err="1"/>
              <a:t>Φράνκο</a:t>
            </a:r>
            <a:r>
              <a:rPr lang="en-US" sz="2200" dirty="0"/>
              <a:t> </a:t>
            </a:r>
            <a:r>
              <a:rPr lang="en-US" sz="2200" dirty="0" err="1"/>
              <a:t>Τζεφιρέλι</a:t>
            </a:r>
            <a:r>
              <a:rPr lang="en-US" sz="2200" dirty="0"/>
              <a:t> π</a:t>
            </a:r>
            <a:r>
              <a:rPr lang="en-US" sz="2200" dirty="0" err="1"/>
              <a:t>εριγράφει</a:t>
            </a:r>
            <a:r>
              <a:rPr lang="en-US" sz="2200" dirty="0"/>
              <a:t> </a:t>
            </a:r>
            <a:r>
              <a:rPr lang="en-US" sz="2200" dirty="0" err="1"/>
              <a:t>τη</a:t>
            </a:r>
            <a:r>
              <a:rPr lang="en-US" sz="2200" dirty="0"/>
              <a:t> </a:t>
            </a:r>
            <a:r>
              <a:rPr lang="en-US" sz="2200" dirty="0" err="1"/>
              <a:t>ζωή</a:t>
            </a:r>
            <a:r>
              <a:rPr lang="en-US" sz="2200" dirty="0"/>
              <a:t> και τα θα</a:t>
            </a:r>
            <a:r>
              <a:rPr lang="en-US" sz="2200" dirty="0" err="1"/>
              <a:t>ύμ</a:t>
            </a:r>
            <a:r>
              <a:rPr lang="en-US" sz="2200" dirty="0"/>
              <a:t>ατα του Ιησού Χριστού. </a:t>
            </a:r>
            <a:r>
              <a:rPr lang="en-US" sz="2200" dirty="0" err="1"/>
              <a:t>Είν</a:t>
            </a:r>
            <a:r>
              <a:rPr lang="en-US" sz="2200" dirty="0"/>
              <a:t>αι η μεγαλύτερη εμπορική επιτυχία με </a:t>
            </a:r>
            <a:r>
              <a:rPr lang="el-GR" sz="2200" dirty="0" err="1"/>
              <a:t>θεμά</a:t>
            </a:r>
            <a:r>
              <a:rPr lang="en-US" sz="2200" dirty="0"/>
              <a:t> </a:t>
            </a:r>
            <a:r>
              <a:rPr lang="en-US" sz="2200" dirty="0" err="1"/>
              <a:t>τον</a:t>
            </a:r>
            <a:r>
              <a:rPr lang="en-US" sz="2200" dirty="0"/>
              <a:t> </a:t>
            </a:r>
            <a:r>
              <a:rPr lang="en-US" sz="2200" dirty="0" err="1"/>
              <a:t>Χριστό</a:t>
            </a:r>
            <a:r>
              <a:rPr lang="el-GR" sz="2200" dirty="0"/>
              <a:t>,</a:t>
            </a:r>
            <a:r>
              <a:rPr lang="en-US" sz="2200" dirty="0"/>
              <a:t> ενώ πολλοί έχουν ταυτίσει το υλικό πρόσωπό Του με του Ρόμπερτ Πάουελ που τον υποδύεται.  </a:t>
            </a:r>
          </a:p>
        </p:txBody>
      </p:sp>
      <p:pic>
        <p:nvPicPr>
          <p:cNvPr id="2050" name="Picture 2" descr="Ο Ιησούς από τη Ναζαρέτ (μίνι σειρά) - Βικιπαίδεια">
            <a:extLst>
              <a:ext uri="{FF2B5EF4-FFF2-40B4-BE49-F238E27FC236}">
                <a16:creationId xmlns:a16="http://schemas.microsoft.com/office/drawing/2014/main" xmlns="" id="{A44E4FF0-C3E6-DAEF-42C3-1B052A3B2920}"/>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xmlns="" val="0"/>
              </a:ext>
            </a:extLst>
          </a:blip>
          <a:srcRect l="2973" r="2971" b="-2"/>
          <a:stretch/>
        </p:blipFill>
        <p:spPr bwMode="auto">
          <a:xfrm>
            <a:off x="7684006" y="10"/>
            <a:ext cx="4507993" cy="68579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633202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27" name="Rectangle 3085">
            <a:extLst>
              <a:ext uri="{FF2B5EF4-FFF2-40B4-BE49-F238E27FC236}">
                <a16:creationId xmlns:a16="http://schemas.microsoft.com/office/drawing/2014/main" xmlns="" id="{8380AD67-C5CA-4918-B4BB-C359BB03EE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793EB1BF-97E8-F24C-6CEF-B06E0D3E5BFD}"/>
              </a:ext>
            </a:extLst>
          </p:cNvPr>
          <p:cNvSpPr>
            <a:spLocks noGrp="1"/>
          </p:cNvSpPr>
          <p:nvPr>
            <p:ph type="title"/>
          </p:nvPr>
        </p:nvSpPr>
        <p:spPr>
          <a:xfrm>
            <a:off x="5099266" y="1284749"/>
            <a:ext cx="6272784" cy="1335957"/>
          </a:xfrm>
        </p:spPr>
        <p:txBody>
          <a:bodyPr vert="horz" lIns="91440" tIns="45720" rIns="91440" bIns="45720" rtlCol="0" anchor="b">
            <a:normAutofit/>
          </a:bodyPr>
          <a:lstStyle/>
          <a:p>
            <a:r>
              <a:rPr lang="el-GR" sz="5200" dirty="0"/>
              <a:t>Γ) </a:t>
            </a:r>
            <a:r>
              <a:rPr lang="en-US" sz="5200" dirty="0" err="1"/>
              <a:t>Το</a:t>
            </a:r>
            <a:r>
              <a:rPr lang="en-US" sz="5200" dirty="0"/>
              <a:t> </a:t>
            </a:r>
            <a:r>
              <a:rPr lang="en-US" sz="5200" dirty="0" err="1"/>
              <a:t>όνομ</a:t>
            </a:r>
            <a:r>
              <a:rPr lang="en-US" sz="5200" dirty="0"/>
              <a:t>α του ρόδου </a:t>
            </a:r>
          </a:p>
        </p:txBody>
      </p:sp>
      <p:pic>
        <p:nvPicPr>
          <p:cNvPr id="3074" name="Picture 2">
            <a:extLst>
              <a:ext uri="{FF2B5EF4-FFF2-40B4-BE49-F238E27FC236}">
                <a16:creationId xmlns:a16="http://schemas.microsoft.com/office/drawing/2014/main" xmlns="" id="{250A8807-7E08-14C7-FE6E-31C0B18A434E}"/>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xmlns="" val="0"/>
              </a:ext>
            </a:extLst>
          </a:blip>
          <a:srcRect r="-1" b="2671"/>
          <a:stretch/>
        </p:blipFill>
        <p:spPr bwMode="auto">
          <a:xfrm>
            <a:off x="20" y="10"/>
            <a:ext cx="4505305" cy="6857990"/>
          </a:xfrm>
          <a:prstGeom prst="rect">
            <a:avLst/>
          </a:prstGeom>
          <a:noFill/>
          <a:extLst>
            <a:ext uri="{909E8E84-426E-40DD-AFC4-6F175D3DCCD1}">
              <a14:hiddenFill xmlns:a14="http://schemas.microsoft.com/office/drawing/2010/main" xmlns="">
                <a:solidFill>
                  <a:srgbClr val="FFFFFF"/>
                </a:solidFill>
              </a14:hiddenFill>
            </a:ext>
          </a:extLst>
        </p:spPr>
      </p:pic>
      <p:sp>
        <p:nvSpPr>
          <p:cNvPr id="3128" name="!!accent">
            <a:extLst>
              <a:ext uri="{FF2B5EF4-FFF2-40B4-BE49-F238E27FC236}">
                <a16:creationId xmlns:a16="http://schemas.microsoft.com/office/drawing/2014/main" xmlns="" id="{EABAD4DA-87BA-4F70-9EF0-45C6BCF17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317960"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29" name="Rectangle 3089">
            <a:extLst>
              <a:ext uri="{FF2B5EF4-FFF2-40B4-BE49-F238E27FC236}">
                <a16:creationId xmlns:a16="http://schemas.microsoft.com/office/drawing/2014/main" xmlns="" id="{915128D9-2797-47FA-B6FE-EC24E6B843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9926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Θέση περιεχομένου 2">
            <a:extLst>
              <a:ext uri="{FF2B5EF4-FFF2-40B4-BE49-F238E27FC236}">
                <a16:creationId xmlns:a16="http://schemas.microsoft.com/office/drawing/2014/main" xmlns="" id="{B2952834-3ABA-4AC0-1410-F151CECCCBE2}"/>
              </a:ext>
            </a:extLst>
          </p:cNvPr>
          <p:cNvSpPr>
            <a:spLocks noGrp="1"/>
          </p:cNvSpPr>
          <p:nvPr>
            <p:ph sz="half" idx="1"/>
          </p:nvPr>
        </p:nvSpPr>
        <p:spPr>
          <a:xfrm>
            <a:off x="5080216" y="2838451"/>
            <a:ext cx="6272784" cy="3590924"/>
          </a:xfrm>
        </p:spPr>
        <p:txBody>
          <a:bodyPr vert="horz" lIns="91440" tIns="45720" rIns="91440" bIns="45720" rtlCol="0">
            <a:noAutofit/>
          </a:bodyPr>
          <a:lstStyle/>
          <a:p>
            <a:r>
              <a:rPr lang="en-US" sz="2200" dirty="0"/>
              <a:t>Το </a:t>
            </a:r>
            <a:r>
              <a:rPr lang="en-US" sz="2200" dirty="0" err="1"/>
              <a:t>όνομ</a:t>
            </a:r>
            <a:r>
              <a:rPr lang="en-US" sz="2200" dirty="0"/>
              <a:t>α του ρόδου πραγματεύεται τα βασανιστήρια, τις μεθόδους των κρυφών κειμένων και τη γενικότερη στάση της Εκκλησίας την περίοδο του Μεσαίωνα. </a:t>
            </a:r>
            <a:r>
              <a:rPr lang="en-US" sz="2200" dirty="0" err="1"/>
              <a:t>Πρωτ</a:t>
            </a:r>
            <a:r>
              <a:rPr lang="en-US" sz="2200" dirty="0"/>
              <a:t>αγωνιστής ένας μοναχός που αμφισβητεί την όλη τακτικ</a:t>
            </a:r>
            <a:r>
              <a:rPr lang="el-GR" sz="2200" dirty="0"/>
              <a:t>ή </a:t>
            </a:r>
            <a:r>
              <a:rPr lang="en-US" sz="2200" dirty="0"/>
              <a:t>της Ιεράς Εξέτασης και άλλων συνηθειών της Εκκλησίας  στην προσπάθειά του να εξαγνήσει μια σειρά φόνων. </a:t>
            </a:r>
            <a:r>
              <a:rPr lang="en-US" sz="2200" dirty="0" err="1"/>
              <a:t>Kύριο</a:t>
            </a:r>
            <a:r>
              <a:rPr lang="el-GR" sz="2200" dirty="0"/>
              <a:t>ς</a:t>
            </a:r>
            <a:r>
              <a:rPr lang="en-US" sz="2200" dirty="0"/>
              <a:t> </a:t>
            </a:r>
            <a:r>
              <a:rPr lang="en-US" sz="2200" dirty="0" err="1"/>
              <a:t>σκο</a:t>
            </a:r>
            <a:r>
              <a:rPr lang="en-US" sz="2200" dirty="0"/>
              <a:t>πό</a:t>
            </a:r>
            <a:r>
              <a:rPr lang="el-GR" sz="2200" dirty="0"/>
              <a:t>ς των φόνων ήταν</a:t>
            </a:r>
            <a:r>
              <a:rPr lang="en-US" sz="2200" dirty="0"/>
              <a:t> να κρατηθεί κρυφό ένα κείμενο που αντιτήθ</a:t>
            </a:r>
            <a:r>
              <a:rPr lang="el-GR" sz="2200" dirty="0" err="1"/>
              <a:t>οταν</a:t>
            </a:r>
            <a:r>
              <a:rPr lang="en-US" sz="2200" dirty="0"/>
              <a:t> στ</a:t>
            </a:r>
            <a:r>
              <a:rPr lang="el-GR" sz="2200" dirty="0"/>
              <a:t>α</a:t>
            </a:r>
            <a:r>
              <a:rPr lang="en-US" sz="2200" dirty="0"/>
              <a:t> </a:t>
            </a:r>
            <a:r>
              <a:rPr lang="en-US" sz="2200" dirty="0" err="1"/>
              <a:t>τότε</a:t>
            </a:r>
            <a:r>
              <a:rPr lang="en-US" sz="2200" dirty="0"/>
              <a:t> </a:t>
            </a:r>
            <a:r>
              <a:rPr lang="el-GR" sz="2200" dirty="0"/>
              <a:t>πρότυπα της </a:t>
            </a:r>
            <a:r>
              <a:rPr lang="en-US" sz="2200" dirty="0" err="1"/>
              <a:t>Εκκλησί</a:t>
            </a:r>
            <a:r>
              <a:rPr lang="en-US" sz="2200" dirty="0"/>
              <a:t>α</a:t>
            </a:r>
            <a:r>
              <a:rPr lang="el-GR" sz="2200" dirty="0"/>
              <a:t>ς</a:t>
            </a:r>
            <a:r>
              <a:rPr lang="en-US" sz="2200" dirty="0"/>
              <a:t>. </a:t>
            </a:r>
          </a:p>
        </p:txBody>
      </p:sp>
    </p:spTree>
    <p:extLst>
      <p:ext uri="{BB962C8B-B14F-4D97-AF65-F5344CB8AC3E}">
        <p14:creationId xmlns:p14="http://schemas.microsoft.com/office/powerpoint/2010/main" xmlns="" val="16503590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79477870-C64A-4E35-8F2F-05B7114F3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7D091CF0-6A4F-7202-E981-C9AED798C790}"/>
              </a:ext>
            </a:extLst>
          </p:cNvPr>
          <p:cNvSpPr>
            <a:spLocks noGrp="1"/>
          </p:cNvSpPr>
          <p:nvPr>
            <p:ph type="title"/>
          </p:nvPr>
        </p:nvSpPr>
        <p:spPr>
          <a:xfrm>
            <a:off x="612648" y="1078992"/>
            <a:ext cx="6268770" cy="1536192"/>
          </a:xfrm>
        </p:spPr>
        <p:txBody>
          <a:bodyPr vert="horz" lIns="91440" tIns="45720" rIns="91440" bIns="45720" rtlCol="0" anchor="b">
            <a:normAutofit/>
          </a:bodyPr>
          <a:lstStyle/>
          <a:p>
            <a:r>
              <a:rPr lang="el-GR" sz="5200" dirty="0"/>
              <a:t>Δ) </a:t>
            </a:r>
            <a:r>
              <a:rPr lang="en-US" sz="5200" dirty="0"/>
              <a:t>Ο </a:t>
            </a:r>
            <a:r>
              <a:rPr lang="en-US" sz="5200" dirty="0" err="1"/>
              <a:t>κώδικ</a:t>
            </a:r>
            <a:r>
              <a:rPr lang="en-US" sz="5200" dirty="0"/>
              <a:t>ας Ντα Βίντσι</a:t>
            </a:r>
          </a:p>
        </p:txBody>
      </p:sp>
      <p:sp>
        <p:nvSpPr>
          <p:cNvPr id="14" name="!!accent">
            <a:extLst>
              <a:ext uri="{FF2B5EF4-FFF2-40B4-BE49-F238E27FC236}">
                <a16:creationId xmlns:a16="http://schemas.microsoft.com/office/drawing/2014/main" xmlns="" id="{8AEA628B-C8FF-4D0B-B111-F101F580B1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xmlns="" id="{42663BD0-064C-40FC-A331-F49FCA9536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Θέση περιεχομένου 2">
            <a:extLst>
              <a:ext uri="{FF2B5EF4-FFF2-40B4-BE49-F238E27FC236}">
                <a16:creationId xmlns:a16="http://schemas.microsoft.com/office/drawing/2014/main" xmlns="" id="{A3544914-7B9E-C9D0-448C-1B8BC8B010B5}"/>
              </a:ext>
            </a:extLst>
          </p:cNvPr>
          <p:cNvSpPr>
            <a:spLocks noGrp="1"/>
          </p:cNvSpPr>
          <p:nvPr>
            <p:ph sz="half" idx="1"/>
          </p:nvPr>
        </p:nvSpPr>
        <p:spPr>
          <a:xfrm>
            <a:off x="615458" y="3355848"/>
            <a:ext cx="6268770" cy="2825496"/>
          </a:xfrm>
        </p:spPr>
        <p:txBody>
          <a:bodyPr vert="horz" lIns="91440" tIns="45720" rIns="91440" bIns="45720" rtlCol="0">
            <a:normAutofit/>
          </a:bodyPr>
          <a:lstStyle/>
          <a:p>
            <a:r>
              <a:rPr lang="el-GR" sz="2200" dirty="0"/>
              <a:t>Η</a:t>
            </a:r>
            <a:r>
              <a:rPr lang="en-US" sz="2200" dirty="0"/>
              <a:t> τα</a:t>
            </a:r>
            <a:r>
              <a:rPr lang="en-US" sz="2200" dirty="0" err="1"/>
              <a:t>ινί</a:t>
            </a:r>
            <a:r>
              <a:rPr lang="en-US" sz="2200" dirty="0"/>
              <a:t>α του</a:t>
            </a:r>
            <a:r>
              <a:rPr lang="el-GR" sz="2200" dirty="0"/>
              <a:t> </a:t>
            </a:r>
            <a:r>
              <a:rPr lang="en-US" sz="2200" dirty="0" err="1"/>
              <a:t>Ρον</a:t>
            </a:r>
            <a:r>
              <a:rPr lang="en-US" sz="2200" dirty="0"/>
              <a:t> </a:t>
            </a:r>
            <a:r>
              <a:rPr lang="en-US" sz="2200" dirty="0" err="1"/>
              <a:t>Χάου</a:t>
            </a:r>
            <a:r>
              <a:rPr lang="en-US" sz="2200" dirty="0"/>
              <a:t>αρτ </a:t>
            </a:r>
            <a:r>
              <a:rPr lang="el-GR" sz="2200" dirty="0"/>
              <a:t>«</a:t>
            </a:r>
            <a:r>
              <a:rPr lang="en-US" sz="2200" dirty="0"/>
              <a:t>Ο κώδικας Ντα Βίντσι</a:t>
            </a:r>
            <a:r>
              <a:rPr lang="el-GR" sz="2200" dirty="0"/>
              <a:t>» είναι εμπνευσμένη από το μύθο του Ιερού Δισκοπότηρου. Αναπτύσσει τη θεωρία πως </a:t>
            </a:r>
            <a:r>
              <a:rPr lang="en-US" sz="2200" dirty="0"/>
              <a:t>ο </a:t>
            </a:r>
            <a:r>
              <a:rPr lang="en-US" sz="2200" dirty="0" err="1"/>
              <a:t>Ιησούς</a:t>
            </a:r>
            <a:r>
              <a:rPr lang="en-US" sz="2200" dirty="0"/>
              <a:t> </a:t>
            </a:r>
            <a:r>
              <a:rPr lang="en-US" sz="2200" dirty="0" err="1"/>
              <a:t>Χριστός</a:t>
            </a:r>
            <a:r>
              <a:rPr lang="el-GR" sz="2200" dirty="0"/>
              <a:t> </a:t>
            </a:r>
            <a:r>
              <a:rPr lang="en-US" sz="2200" dirty="0"/>
              <a:t>απ</a:t>
            </a:r>
            <a:r>
              <a:rPr lang="en-US" sz="2200" dirty="0" err="1"/>
              <a:t>έκτησε</a:t>
            </a:r>
            <a:r>
              <a:rPr lang="en-US" sz="2200" dirty="0"/>
              <a:t> απογόνους με τη Μαρία Μαγδαληνή και πως η ιερή γενιά είχε μείνει ζωντανή στη γη. </a:t>
            </a:r>
            <a:r>
              <a:rPr lang="en-US" sz="2200" dirty="0" err="1"/>
              <a:t>Οι</a:t>
            </a:r>
            <a:r>
              <a:rPr lang="en-US" sz="2200" dirty="0"/>
              <a:t> </a:t>
            </a:r>
            <a:r>
              <a:rPr lang="el-GR" sz="2200" dirty="0"/>
              <a:t>γνώστες</a:t>
            </a:r>
            <a:r>
              <a:rPr lang="en-US" sz="2200" dirty="0"/>
              <a:t> αυτού του μυστικού (καθολικοί μοναχοί) προσπαθούν να μην φανερωθεί </a:t>
            </a:r>
            <a:r>
              <a:rPr lang="el-GR" sz="2200" dirty="0"/>
              <a:t>τίποτα </a:t>
            </a:r>
            <a:r>
              <a:rPr lang="en-US" sz="2200" dirty="0" err="1"/>
              <a:t>στον</a:t>
            </a:r>
            <a:r>
              <a:rPr lang="en-US" sz="2200" dirty="0"/>
              <a:t> κόσμο</a:t>
            </a:r>
            <a:r>
              <a:rPr lang="el-GR" sz="2200" dirty="0"/>
              <a:t> καθώς θα κατέρρεε η πίστη.</a:t>
            </a:r>
            <a:endParaRPr lang="en-US" sz="2200" dirty="0"/>
          </a:p>
        </p:txBody>
      </p:sp>
      <p:pic>
        <p:nvPicPr>
          <p:cNvPr id="7" name="Picture 2" descr="Κώδικας Da Vinci - Βικιπαίδεια">
            <a:extLst>
              <a:ext uri="{FF2B5EF4-FFF2-40B4-BE49-F238E27FC236}">
                <a16:creationId xmlns:a16="http://schemas.microsoft.com/office/drawing/2014/main" xmlns="" id="{9D4C8ABB-D335-11CA-6748-6951C4E61DB5}"/>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xmlns="" val="0"/>
              </a:ext>
            </a:extLst>
          </a:blip>
          <a:srcRect l="2114" r="-1" b="-1"/>
          <a:stretch/>
        </p:blipFill>
        <p:spPr bwMode="auto">
          <a:xfrm>
            <a:off x="7684006" y="10"/>
            <a:ext cx="4507993" cy="68579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34990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Slide Background">
            <a:extLst>
              <a:ext uri="{FF2B5EF4-FFF2-40B4-BE49-F238E27FC236}">
                <a16:creationId xmlns:a16="http://schemas.microsoft.com/office/drawing/2014/main" xmlns="" id="{9F7D5CDA-D291-4307-BF55-1381FED296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5E7578D8-9B39-0E5F-7E50-65C2880158F9}"/>
              </a:ext>
            </a:extLst>
          </p:cNvPr>
          <p:cNvSpPr>
            <a:spLocks noGrp="1"/>
          </p:cNvSpPr>
          <p:nvPr>
            <p:ph type="title"/>
          </p:nvPr>
        </p:nvSpPr>
        <p:spPr>
          <a:xfrm>
            <a:off x="761800" y="762001"/>
            <a:ext cx="5334197" cy="1708242"/>
          </a:xfrm>
        </p:spPr>
        <p:txBody>
          <a:bodyPr vert="horz" lIns="91440" tIns="45720" rIns="91440" bIns="45720" rtlCol="0" anchor="ctr">
            <a:normAutofit/>
          </a:bodyPr>
          <a:lstStyle/>
          <a:p>
            <a:r>
              <a:rPr lang="el-GR" sz="4000" dirty="0"/>
              <a:t>Β</a:t>
            </a:r>
            <a:r>
              <a:rPr lang="en-US" sz="4000" dirty="0"/>
              <a:t>)</a:t>
            </a:r>
            <a:r>
              <a:rPr lang="en-US" sz="4000" dirty="0" err="1"/>
              <a:t>Το</a:t>
            </a:r>
            <a:r>
              <a:rPr lang="en-US" sz="4000" dirty="0"/>
              <a:t> </a:t>
            </a:r>
            <a:r>
              <a:rPr lang="en-US" sz="4000" dirty="0" err="1"/>
              <a:t>ευ</a:t>
            </a:r>
            <a:r>
              <a:rPr lang="en-US" sz="4000" dirty="0"/>
              <a:t>αγγέλιο του Φιλίππου</a:t>
            </a:r>
          </a:p>
        </p:txBody>
      </p:sp>
      <p:sp>
        <p:nvSpPr>
          <p:cNvPr id="3" name="Θέση περιεχομένου 2">
            <a:extLst>
              <a:ext uri="{FF2B5EF4-FFF2-40B4-BE49-F238E27FC236}">
                <a16:creationId xmlns:a16="http://schemas.microsoft.com/office/drawing/2014/main" xmlns="" id="{3D584DC8-FCD4-0D1F-53B2-912302BDD6A8}"/>
              </a:ext>
            </a:extLst>
          </p:cNvPr>
          <p:cNvSpPr>
            <a:spLocks noGrp="1"/>
          </p:cNvSpPr>
          <p:nvPr>
            <p:ph sz="half" idx="1"/>
          </p:nvPr>
        </p:nvSpPr>
        <p:spPr>
          <a:xfrm>
            <a:off x="761800" y="2470244"/>
            <a:ext cx="5334197" cy="3769835"/>
          </a:xfrm>
        </p:spPr>
        <p:txBody>
          <a:bodyPr vert="horz" lIns="91440" tIns="45720" rIns="91440" bIns="45720" rtlCol="0" anchor="ctr">
            <a:normAutofit/>
          </a:bodyPr>
          <a:lstStyle/>
          <a:p>
            <a:r>
              <a:rPr lang="en-US" sz="1700" dirty="0" err="1"/>
              <a:t>Το</a:t>
            </a:r>
            <a:r>
              <a:rPr lang="en-US" sz="1700" dirty="0"/>
              <a:t> </a:t>
            </a:r>
            <a:r>
              <a:rPr lang="en-US" sz="1700" dirty="0" err="1"/>
              <a:t>ευ</a:t>
            </a:r>
            <a:r>
              <a:rPr lang="en-US" sz="1700" dirty="0"/>
              <a:t>αγγέλιο του Φιλίππου χρονολογείται από τον 3</a:t>
            </a:r>
            <a:r>
              <a:rPr lang="en-US" sz="1700" baseline="30000" dirty="0"/>
              <a:t>ο</a:t>
            </a:r>
            <a:r>
              <a:rPr lang="en-US" sz="1700" dirty="0"/>
              <a:t> αιώνα μ.Χ. και β</a:t>
            </a:r>
            <a:r>
              <a:rPr lang="en-US" sz="1700" dirty="0" err="1"/>
              <a:t>ρέθηκε</a:t>
            </a:r>
            <a:r>
              <a:rPr lang="en-US" sz="1700" dirty="0"/>
              <a:t> </a:t>
            </a:r>
            <a:r>
              <a:rPr lang="en-US" sz="1700" dirty="0" err="1"/>
              <a:t>το</a:t>
            </a:r>
            <a:r>
              <a:rPr lang="en-US" sz="1700" dirty="0"/>
              <a:t> 1945 </a:t>
            </a:r>
            <a:r>
              <a:rPr lang="en-US" sz="1700" dirty="0" err="1"/>
              <a:t>στη</a:t>
            </a:r>
            <a:r>
              <a:rPr lang="en-US" sz="1700" dirty="0"/>
              <a:t> βιβ</a:t>
            </a:r>
            <a:r>
              <a:rPr lang="en-US" sz="1700" dirty="0" err="1"/>
              <a:t>λιοθήκη</a:t>
            </a:r>
            <a:r>
              <a:rPr lang="en-US" sz="1700" dirty="0"/>
              <a:t> </a:t>
            </a:r>
            <a:r>
              <a:rPr lang="en-US" sz="1700" dirty="0" err="1"/>
              <a:t>του</a:t>
            </a:r>
            <a:r>
              <a:rPr lang="en-US" sz="1700" dirty="0"/>
              <a:t> Να</a:t>
            </a:r>
            <a:r>
              <a:rPr lang="en-US" sz="1700" dirty="0" err="1"/>
              <a:t>γκ</a:t>
            </a:r>
            <a:r>
              <a:rPr lang="en-US" sz="1700" dirty="0"/>
              <a:t> Χαμα</a:t>
            </a:r>
            <a:r>
              <a:rPr lang="en-US" sz="1700" dirty="0" err="1"/>
              <a:t>ντί</a:t>
            </a:r>
            <a:r>
              <a:rPr lang="en-US" sz="1700" dirty="0"/>
              <a:t>.</a:t>
            </a:r>
          </a:p>
          <a:p>
            <a:r>
              <a:rPr lang="en-US" sz="1700" dirty="0" err="1"/>
              <a:t>Το</a:t>
            </a:r>
            <a:r>
              <a:rPr lang="en-US" sz="1700" dirty="0"/>
              <a:t> </a:t>
            </a:r>
            <a:r>
              <a:rPr lang="en-US" sz="1700" dirty="0" err="1"/>
              <a:t>κείμενο</a:t>
            </a:r>
            <a:r>
              <a:rPr lang="en-US" sz="1700" dirty="0"/>
              <a:t> παραπ</a:t>
            </a:r>
            <a:r>
              <a:rPr lang="en-US" sz="1700" dirty="0" err="1"/>
              <a:t>έμ</a:t>
            </a:r>
            <a:r>
              <a:rPr lang="en-US" sz="1700" dirty="0"/>
              <a:t>πει σ</a:t>
            </a:r>
            <a:r>
              <a:rPr lang="el-GR" sz="1700" dirty="0"/>
              <a:t>τον</a:t>
            </a:r>
            <a:r>
              <a:rPr lang="en-US" sz="1700" dirty="0"/>
              <a:t> γνωστικισμό και βρέθηκε στον ίδιο κώδικα μαζί με το ευαγγέλιο του Θωμά. Καθ’ </a:t>
            </a:r>
            <a:r>
              <a:rPr lang="en-US" sz="1700" dirty="0" err="1"/>
              <a:t>όλη</a:t>
            </a:r>
            <a:r>
              <a:rPr lang="en-US" sz="1700" dirty="0"/>
              <a:t> </a:t>
            </a:r>
            <a:r>
              <a:rPr lang="en-US" sz="1700" dirty="0" err="1"/>
              <a:t>τη</a:t>
            </a:r>
            <a:r>
              <a:rPr lang="en-US" sz="1700" dirty="0"/>
              <a:t> </a:t>
            </a:r>
            <a:r>
              <a:rPr lang="en-US" sz="1700" dirty="0" err="1"/>
              <a:t>διάρκει</a:t>
            </a:r>
            <a:r>
              <a:rPr lang="en-US" sz="1700" dirty="0"/>
              <a:t>α του κειμένου τον συγγραφέα απασχολούν τα μυστήρια και ο γάμος.</a:t>
            </a:r>
          </a:p>
          <a:p>
            <a:r>
              <a:rPr lang="en-US" sz="1700" dirty="0" err="1"/>
              <a:t>Δίνει</a:t>
            </a:r>
            <a:r>
              <a:rPr lang="en-US" sz="1700" dirty="0"/>
              <a:t> επ</a:t>
            </a:r>
            <a:r>
              <a:rPr lang="en-US" sz="1700" dirty="0" err="1"/>
              <a:t>ίσης</a:t>
            </a:r>
            <a:r>
              <a:rPr lang="en-US" sz="1700" dirty="0"/>
              <a:t> </a:t>
            </a:r>
            <a:r>
              <a:rPr lang="en-US" sz="1700" dirty="0" err="1"/>
              <a:t>μι</a:t>
            </a:r>
            <a:r>
              <a:rPr lang="en-US" sz="1700" dirty="0"/>
              <a:t>α νέα </a:t>
            </a:r>
            <a:r>
              <a:rPr lang="el-GR" sz="1700" dirty="0"/>
              <a:t>εκδοχή</a:t>
            </a:r>
            <a:r>
              <a:rPr lang="en-US" sz="1700" dirty="0"/>
              <a:t> </a:t>
            </a:r>
            <a:r>
              <a:rPr lang="en-US" sz="1700" dirty="0" err="1"/>
              <a:t>τη</a:t>
            </a:r>
            <a:r>
              <a:rPr lang="el-GR" sz="1700" dirty="0"/>
              <a:t>ς</a:t>
            </a:r>
            <a:r>
              <a:rPr lang="en-US" sz="1700" dirty="0"/>
              <a:t> Μα</a:t>
            </a:r>
            <a:r>
              <a:rPr lang="en-US" sz="1700" dirty="0" err="1"/>
              <a:t>ρί</a:t>
            </a:r>
            <a:r>
              <a:rPr lang="en-US" sz="1700" dirty="0"/>
              <a:t>α</a:t>
            </a:r>
            <a:r>
              <a:rPr lang="el-GR" sz="1700" dirty="0"/>
              <a:t>ς</a:t>
            </a:r>
            <a:r>
              <a:rPr lang="en-US" sz="1700" dirty="0"/>
              <a:t> Μα</a:t>
            </a:r>
            <a:r>
              <a:rPr lang="en-US" sz="1700" dirty="0" err="1"/>
              <a:t>γδ</a:t>
            </a:r>
            <a:r>
              <a:rPr lang="en-US" sz="1700" dirty="0"/>
              <a:t>αληνή</a:t>
            </a:r>
            <a:r>
              <a:rPr lang="el-GR" sz="1700" dirty="0"/>
              <a:t>ς</a:t>
            </a:r>
            <a:r>
              <a:rPr lang="en-US" sz="1700" dirty="0"/>
              <a:t> π</a:t>
            </a:r>
            <a:r>
              <a:rPr lang="en-US" sz="1700" dirty="0" err="1"/>
              <a:t>ου</a:t>
            </a:r>
            <a:r>
              <a:rPr lang="en-US" sz="1700" dirty="0"/>
              <a:t> αντί για πόρνη την παρουσιάζει</a:t>
            </a:r>
            <a:r>
              <a:rPr lang="en-US" sz="1700" b="1" dirty="0"/>
              <a:t> ως γυναίκα του Ιησού Χριστού και μητέρα των απογόνων Του</a:t>
            </a:r>
            <a:r>
              <a:rPr lang="en-US" sz="1700" dirty="0"/>
              <a:t>.</a:t>
            </a:r>
          </a:p>
          <a:p>
            <a:r>
              <a:rPr lang="en-US" sz="1700" b="0" i="0" dirty="0">
                <a:effectLst/>
              </a:rPr>
              <a:t>«Η α</a:t>
            </a:r>
            <a:r>
              <a:rPr lang="en-US" sz="1700" b="0" i="0" dirty="0" err="1">
                <a:effectLst/>
              </a:rPr>
              <a:t>δελφή</a:t>
            </a:r>
            <a:r>
              <a:rPr lang="en-US" sz="1700" b="0" i="0" dirty="0">
                <a:effectLst/>
              </a:rPr>
              <a:t> </a:t>
            </a:r>
            <a:r>
              <a:rPr lang="en-US" sz="1700" b="0" i="0" dirty="0" err="1">
                <a:effectLst/>
              </a:rPr>
              <a:t>της</a:t>
            </a:r>
            <a:r>
              <a:rPr lang="en-US" sz="1700" b="0" i="0" dirty="0">
                <a:effectLst/>
              </a:rPr>
              <a:t> </a:t>
            </a:r>
            <a:r>
              <a:rPr lang="en-US" sz="1700" b="0" i="0" dirty="0" err="1">
                <a:effectLst/>
              </a:rPr>
              <a:t>μητέρ</a:t>
            </a:r>
            <a:r>
              <a:rPr lang="en-US" sz="1700" b="0" i="0" dirty="0">
                <a:effectLst/>
              </a:rPr>
              <a:t>ας του, η μητέρα του και η </a:t>
            </a:r>
            <a:r>
              <a:rPr lang="en-US" sz="1700" b="1" i="0" dirty="0">
                <a:effectLst/>
              </a:rPr>
              <a:t>σύντροφός του ήταν η καθεμία Μαρία</a:t>
            </a:r>
            <a:r>
              <a:rPr lang="en-US" sz="1700" b="0" i="0" dirty="0">
                <a:effectLst/>
              </a:rPr>
              <a:t>», γράφει.</a:t>
            </a:r>
            <a:endParaRPr lang="en-US" sz="1700" dirty="0"/>
          </a:p>
        </p:txBody>
      </p:sp>
      <p:pic>
        <p:nvPicPr>
          <p:cNvPr id="6146" name="Picture 2" descr="ΜΝΗΜΗ ΤΟΥ ΑΓΙΟΥ ΑΠΟΣΤΟΛΟΥ ΦΙΛΙΠΠΟΥ « Ι. Ν. «ΜΕΓΑΛΗΣ» ΠΑΝΑΓΙΑΣ - ΑΓΙΟΥ  ΔΗΜΗΤΡΙΟΥ ΘΗΒΩΝ">
            <a:extLst>
              <a:ext uri="{FF2B5EF4-FFF2-40B4-BE49-F238E27FC236}">
                <a16:creationId xmlns:a16="http://schemas.microsoft.com/office/drawing/2014/main" xmlns="" id="{7FC66CCF-0D59-1588-A523-665294701F6E}"/>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xmlns="" val="0"/>
              </a:ext>
            </a:extLst>
          </a:blip>
          <a:srcRect r="1271" b="1"/>
          <a:stretch/>
        </p:blipFill>
        <p:spPr bwMode="auto">
          <a:xfrm>
            <a:off x="6857797" y="-10886"/>
            <a:ext cx="5334204" cy="6868886"/>
          </a:xfrm>
          <a:prstGeom prst="rect">
            <a:avLst/>
          </a:prstGeom>
          <a:noFill/>
          <a:effectLst>
            <a:outerShdw blurRad="127000" dist="50800" dir="10800000" sx="99000" sy="99000" algn="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530601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5893F9F-2FD0-35BA-32CC-F8FB2FAF77FC}"/>
              </a:ext>
            </a:extLst>
          </p:cNvPr>
          <p:cNvSpPr>
            <a:spLocks noGrp="1"/>
          </p:cNvSpPr>
          <p:nvPr>
            <p:ph type="title"/>
          </p:nvPr>
        </p:nvSpPr>
        <p:spPr/>
        <p:txBody>
          <a:bodyPr/>
          <a:lstStyle/>
          <a:p>
            <a:r>
              <a:rPr lang="el-GR" dirty="0"/>
              <a:t>Πηγές</a:t>
            </a:r>
          </a:p>
        </p:txBody>
      </p:sp>
      <p:sp>
        <p:nvSpPr>
          <p:cNvPr id="5" name="Θέση περιεχομένου 4">
            <a:extLst>
              <a:ext uri="{FF2B5EF4-FFF2-40B4-BE49-F238E27FC236}">
                <a16:creationId xmlns:a16="http://schemas.microsoft.com/office/drawing/2014/main" xmlns="" id="{911E67C0-90D2-4F86-1105-9023B313025B}"/>
              </a:ext>
            </a:extLst>
          </p:cNvPr>
          <p:cNvSpPr>
            <a:spLocks noGrp="1"/>
          </p:cNvSpPr>
          <p:nvPr>
            <p:ph idx="1"/>
          </p:nvPr>
        </p:nvSpPr>
        <p:spPr/>
        <p:txBody>
          <a:bodyPr>
            <a:normAutofit/>
          </a:bodyPr>
          <a:lstStyle/>
          <a:p>
            <a:r>
              <a:rPr lang="en-GB" dirty="0">
                <a:hlinkClick r:id="rId2"/>
              </a:rPr>
              <a:t>https://www.aionios-diathiki.gr</a:t>
            </a:r>
            <a:endParaRPr lang="el-GR" dirty="0"/>
          </a:p>
          <a:p>
            <a:r>
              <a:rPr lang="en-GB" dirty="0">
                <a:hlinkClick r:id="rId3"/>
              </a:rPr>
              <a:t>https://el.wikipedia.org/wiki</a:t>
            </a:r>
            <a:r>
              <a:rPr lang="el-GR" dirty="0"/>
              <a:t> </a:t>
            </a:r>
          </a:p>
          <a:p>
            <a:r>
              <a:rPr lang="en-GB" dirty="0">
                <a:hlinkClick r:id="rId4"/>
              </a:rPr>
              <a:t>https://www.newsbeast.gr/weekend/arthro/2656931/ti-ine-ke-ti-lei-to-eretiko-evangelio-tou-iouda</a:t>
            </a:r>
            <a:r>
              <a:rPr lang="el-GR" dirty="0"/>
              <a:t> </a:t>
            </a:r>
          </a:p>
          <a:p>
            <a:r>
              <a:rPr lang="en-GB" dirty="0">
                <a:hlinkClick r:id="rId5"/>
              </a:rPr>
              <a:t>https://www.worldhistory.org/trans/el/1-19579/</a:t>
            </a:r>
            <a:r>
              <a:rPr lang="el-GR" dirty="0"/>
              <a:t> </a:t>
            </a:r>
          </a:p>
          <a:p>
            <a:r>
              <a:rPr lang="en-GB" dirty="0">
                <a:hlinkClick r:id="rId6"/>
              </a:rPr>
              <a:t>https://independent.academia.edu/EIRINIARTEMINationalandCapodistrianUniversityofAthens</a:t>
            </a:r>
            <a:r>
              <a:rPr lang="en-GB" dirty="0"/>
              <a:t> </a:t>
            </a:r>
          </a:p>
          <a:p>
            <a:r>
              <a:rPr lang="el-GR" dirty="0"/>
              <a:t>Απόκρυφα και γνωστικά ευαγγέλια</a:t>
            </a:r>
            <a:r>
              <a:rPr lang="en-GB" dirty="0"/>
              <a:t> (</a:t>
            </a:r>
            <a:r>
              <a:rPr lang="el-GR" dirty="0"/>
              <a:t>Μιχαήλ </a:t>
            </a:r>
            <a:r>
              <a:rPr lang="el-GR" dirty="0" err="1"/>
              <a:t>Χούλης</a:t>
            </a:r>
            <a:r>
              <a:rPr lang="el-GR" dirty="0"/>
              <a:t>)</a:t>
            </a:r>
          </a:p>
          <a:p>
            <a:r>
              <a:rPr lang="en-GB" dirty="0">
                <a:hlinkClick r:id="rId7"/>
              </a:rPr>
              <a:t>https://www.antibaro.gr/article</a:t>
            </a:r>
            <a:r>
              <a:rPr lang="en-GB">
                <a:hlinkClick r:id="rId7"/>
              </a:rPr>
              <a:t>/14062</a:t>
            </a:r>
            <a:endParaRPr lang="en-GB" dirty="0"/>
          </a:p>
          <a:p>
            <a:endParaRPr lang="en-GB" dirty="0"/>
          </a:p>
        </p:txBody>
      </p:sp>
    </p:spTree>
    <p:extLst>
      <p:ext uri="{BB962C8B-B14F-4D97-AF65-F5344CB8AC3E}">
        <p14:creationId xmlns:p14="http://schemas.microsoft.com/office/powerpoint/2010/main" xmlns="" val="4110815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62" name="Rectangle 4149">
            <a:extLst>
              <a:ext uri="{FF2B5EF4-FFF2-40B4-BE49-F238E27FC236}">
                <a16:creationId xmlns:a16="http://schemas.microsoft.com/office/drawing/2014/main" xmlns="" id="{A9E881A4-A468-403A-9941-F8FFD5C681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ΤΟ ΚΑΤΑ ΘΩΜΑΝ ΑΠΟΚΡΥΦΟ ΕΥΑΓΓΕΛΙΟ - Εκδόσεις Ζήτρος">
            <a:extLst>
              <a:ext uri="{FF2B5EF4-FFF2-40B4-BE49-F238E27FC236}">
                <a16:creationId xmlns:a16="http://schemas.microsoft.com/office/drawing/2014/main" xmlns="" id="{25E51283-70EF-1F72-2EE6-B6869E275096}"/>
              </a:ext>
            </a:extLst>
          </p:cNvPr>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tretch>
            <a:fillRect/>
          </a:stretch>
        </p:blipFill>
        <p:spPr bwMode="auto">
          <a:xfrm>
            <a:off x="874561" y="871444"/>
            <a:ext cx="3013012" cy="5115114"/>
          </a:xfrm>
          <a:prstGeom prst="rect">
            <a:avLst/>
          </a:prstGeom>
          <a:noFill/>
          <a:extLst>
            <a:ext uri="{909E8E84-426E-40DD-AFC4-6F175D3DCCD1}">
              <a14:hiddenFill xmlns:a14="http://schemas.microsoft.com/office/drawing/2010/main" xmlns="">
                <a:solidFill>
                  <a:srgbClr val="FFFFFF"/>
                </a:solidFill>
              </a14:hiddenFill>
            </a:ext>
          </a:extLst>
        </p:spPr>
      </p:pic>
      <p:sp>
        <p:nvSpPr>
          <p:cNvPr id="4163" name="Rectangle 4151">
            <a:extLst>
              <a:ext uri="{FF2B5EF4-FFF2-40B4-BE49-F238E27FC236}">
                <a16:creationId xmlns:a16="http://schemas.microsoft.com/office/drawing/2014/main" xmlns="" id="{6F168544-607B-491A-8601-3087D0FCE1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68703" y="1"/>
            <a:ext cx="7423298"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Τίτλος 1">
            <a:extLst>
              <a:ext uri="{FF2B5EF4-FFF2-40B4-BE49-F238E27FC236}">
                <a16:creationId xmlns:a16="http://schemas.microsoft.com/office/drawing/2014/main" xmlns="" id="{0335E961-749E-C60C-681B-428666109EB9}"/>
              </a:ext>
            </a:extLst>
          </p:cNvPr>
          <p:cNvSpPr>
            <a:spLocks noGrp="1"/>
          </p:cNvSpPr>
          <p:nvPr>
            <p:ph type="title"/>
          </p:nvPr>
        </p:nvSpPr>
        <p:spPr>
          <a:xfrm>
            <a:off x="5653287" y="871442"/>
            <a:ext cx="5667269" cy="1289024"/>
          </a:xfrm>
        </p:spPr>
        <p:txBody>
          <a:bodyPr vert="horz" lIns="91440" tIns="45720" rIns="91440" bIns="45720" rtlCol="0" anchor="b">
            <a:normAutofit/>
          </a:bodyPr>
          <a:lstStyle/>
          <a:p>
            <a:pPr algn="ctr"/>
            <a:r>
              <a:rPr lang="el-GR" sz="3200" kern="1200" dirty="0">
                <a:latin typeface="+mj-lt"/>
                <a:ea typeface="+mj-ea"/>
                <a:cs typeface="+mj-cs"/>
              </a:rPr>
              <a:t>Γ) </a:t>
            </a:r>
            <a:r>
              <a:rPr lang="en-US" sz="3200" kern="1200" dirty="0">
                <a:latin typeface="+mj-lt"/>
                <a:ea typeface="+mj-ea"/>
                <a:cs typeface="+mj-cs"/>
              </a:rPr>
              <a:t>Το ευαγγέλιο του Θωμά </a:t>
            </a:r>
          </a:p>
        </p:txBody>
      </p:sp>
      <p:sp>
        <p:nvSpPr>
          <p:cNvPr id="3" name="Θέση περιεχομένου 2">
            <a:extLst>
              <a:ext uri="{FF2B5EF4-FFF2-40B4-BE49-F238E27FC236}">
                <a16:creationId xmlns:a16="http://schemas.microsoft.com/office/drawing/2014/main" xmlns="" id="{ECB1E2F6-0066-5026-EC39-34E13C92FA6D}"/>
              </a:ext>
            </a:extLst>
          </p:cNvPr>
          <p:cNvSpPr>
            <a:spLocks noGrp="1"/>
          </p:cNvSpPr>
          <p:nvPr>
            <p:ph sz="half" idx="1"/>
          </p:nvPr>
        </p:nvSpPr>
        <p:spPr>
          <a:xfrm>
            <a:off x="5653287" y="2447337"/>
            <a:ext cx="5667269" cy="3539220"/>
          </a:xfrm>
        </p:spPr>
        <p:txBody>
          <a:bodyPr vert="horz" lIns="91440" tIns="45720" rIns="91440" bIns="45720" rtlCol="0" anchor="t">
            <a:normAutofit/>
          </a:bodyPr>
          <a:lstStyle/>
          <a:p>
            <a:r>
              <a:rPr kumimoji="0" lang="en-US" sz="2000" b="0" i="0" u="none" strike="noStrike" cap="none" spc="0" normalizeH="0" baseline="0" noProof="0" dirty="0" err="1">
                <a:ln>
                  <a:noFill/>
                </a:ln>
                <a:effectLst/>
                <a:uLnTx/>
                <a:uFillTx/>
              </a:rPr>
              <a:t>Αντίθετ</a:t>
            </a:r>
            <a:r>
              <a:rPr kumimoji="0" lang="en-US" sz="2000" b="0" i="0" u="none" strike="noStrike" cap="none" spc="0" normalizeH="0" baseline="0" noProof="0" dirty="0">
                <a:ln>
                  <a:noFill/>
                </a:ln>
                <a:effectLst/>
                <a:uLnTx/>
                <a:uFillTx/>
              </a:rPr>
              <a:t>α με τα τέσσερα κανονικά Ευαγγέλια, το Ευαγγέλιο του Θωμά δεν περιγράφει στιγμές από τη ζωή του Ιησού</a:t>
            </a:r>
            <a:r>
              <a:rPr kumimoji="0" lang="el-GR" sz="2000" b="0" i="0" u="none" strike="noStrike" cap="none" spc="0" normalizeH="0" baseline="0" noProof="0" dirty="0">
                <a:ln>
                  <a:noFill/>
                </a:ln>
                <a:effectLst/>
                <a:uLnTx/>
                <a:uFillTx/>
              </a:rPr>
              <a:t>,</a:t>
            </a:r>
            <a:r>
              <a:rPr kumimoji="0" lang="en-US" sz="2000" b="0" i="0" u="none" strike="noStrike" cap="none" spc="0" normalizeH="0" baseline="0" noProof="0" dirty="0">
                <a:ln>
                  <a:noFill/>
                </a:ln>
                <a:effectLst/>
                <a:uLnTx/>
                <a:uFillTx/>
              </a:rPr>
              <a:t> αλλά μια συλλογή με λόγια</a:t>
            </a:r>
            <a:r>
              <a:rPr kumimoji="0" lang="el-GR" sz="2000" b="0" i="0" u="none" strike="noStrike" cap="none" spc="0" normalizeH="0" baseline="0" noProof="0" dirty="0">
                <a:ln>
                  <a:noFill/>
                </a:ln>
                <a:effectLst/>
                <a:uLnTx/>
                <a:uFillTx/>
              </a:rPr>
              <a:t> Του</a:t>
            </a:r>
            <a:r>
              <a:rPr kumimoji="0" lang="en-US" sz="2000" b="0" i="0" u="none" strike="noStrike" cap="none" spc="0" normalizeH="0" baseline="0" noProof="0" dirty="0">
                <a:ln>
                  <a:noFill/>
                </a:ln>
                <a:effectLst/>
                <a:uLnTx/>
                <a:uFillTx/>
              </a:rPr>
              <a:t> τα οποία έχουν χαλαρή σύνδεση μεταξύ τους. </a:t>
            </a:r>
            <a:r>
              <a:rPr lang="el-GR" sz="2000" dirty="0"/>
              <a:t>Περιέχει 114 φ</a:t>
            </a:r>
            <a:r>
              <a:rPr kumimoji="0" lang="en-US" sz="2000" b="0" i="0" u="none" strike="noStrike" cap="none" spc="0" normalizeH="0" baseline="0" noProof="0" dirty="0" err="1">
                <a:ln>
                  <a:noFill/>
                </a:ln>
                <a:effectLst/>
                <a:uLnTx/>
                <a:uFillTx/>
              </a:rPr>
              <a:t>ράσεις</a:t>
            </a:r>
            <a:r>
              <a:rPr kumimoji="0" lang="en-US" sz="2000" b="0" i="0" u="none" strike="noStrike" cap="none" spc="0" normalizeH="0" baseline="0" noProof="0" dirty="0">
                <a:ln>
                  <a:noFill/>
                </a:ln>
                <a:effectLst/>
                <a:uLnTx/>
                <a:uFillTx/>
              </a:rPr>
              <a:t> </a:t>
            </a:r>
            <a:r>
              <a:rPr kumimoji="0" lang="en-US" sz="2000" b="0" i="0" u="none" strike="noStrike" cap="none" spc="0" normalizeH="0" baseline="0" noProof="0" dirty="0" err="1">
                <a:ln>
                  <a:noFill/>
                </a:ln>
                <a:effectLst/>
                <a:uLnTx/>
                <a:uFillTx/>
              </a:rPr>
              <a:t>του</a:t>
            </a:r>
            <a:r>
              <a:rPr kumimoji="0" lang="en-US" sz="2000" b="0" i="0" u="none" strike="noStrike" cap="none" spc="0" normalizeH="0" baseline="0" noProof="0" dirty="0">
                <a:ln>
                  <a:noFill/>
                </a:ln>
                <a:effectLst/>
                <a:uLnTx/>
                <a:uFillTx/>
              </a:rPr>
              <a:t> </a:t>
            </a:r>
            <a:r>
              <a:rPr kumimoji="0" lang="en-US" sz="2000" b="0" i="0" u="none" strike="noStrike" cap="none" spc="0" normalizeH="0" baseline="0" noProof="0" dirty="0" err="1">
                <a:ln>
                  <a:noFill/>
                </a:ln>
                <a:effectLst/>
                <a:uLnTx/>
                <a:uFillTx/>
              </a:rPr>
              <a:t>Ιησού</a:t>
            </a:r>
            <a:r>
              <a:rPr kumimoji="0" lang="en-US" sz="2000" b="0" i="0" u="none" strike="noStrike" cap="none" spc="0" normalizeH="0" baseline="0" noProof="0" dirty="0">
                <a:ln>
                  <a:noFill/>
                </a:ln>
                <a:effectLst/>
                <a:uLnTx/>
                <a:uFillTx/>
              </a:rPr>
              <a:t> π</a:t>
            </a:r>
            <a:r>
              <a:rPr kumimoji="0" lang="en-US" sz="2000" b="0" i="0" u="none" strike="noStrike" cap="none" spc="0" normalizeH="0" baseline="0" noProof="0" dirty="0" err="1">
                <a:ln>
                  <a:noFill/>
                </a:ln>
                <a:effectLst/>
                <a:uLnTx/>
                <a:uFillTx/>
              </a:rPr>
              <a:t>ου</a:t>
            </a:r>
            <a:r>
              <a:rPr kumimoji="0" lang="en-US" sz="2000" b="0" i="0" u="none" strike="noStrike" cap="none" spc="0" normalizeH="0" baseline="0" noProof="0" dirty="0">
                <a:ln>
                  <a:noFill/>
                </a:ln>
                <a:effectLst/>
                <a:uLnTx/>
                <a:uFillTx/>
              </a:rPr>
              <a:t> </a:t>
            </a:r>
            <a:r>
              <a:rPr kumimoji="0" lang="en-US" sz="2000" b="0" i="0" u="none" strike="noStrike" cap="none" spc="0" normalizeH="0" baseline="0" noProof="0" dirty="0" err="1">
                <a:ln>
                  <a:noFill/>
                </a:ln>
                <a:effectLst/>
                <a:uLnTx/>
                <a:uFillTx/>
              </a:rPr>
              <a:t>είτε</a:t>
            </a:r>
            <a:r>
              <a:rPr kumimoji="0" lang="en-US" sz="2000" b="0" i="0" u="none" strike="noStrike" cap="none" spc="0" normalizeH="0" baseline="0" noProof="0" dirty="0">
                <a:ln>
                  <a:noFill/>
                </a:ln>
                <a:effectLst/>
                <a:uLnTx/>
                <a:uFillTx/>
              </a:rPr>
              <a:t> π</a:t>
            </a:r>
            <a:r>
              <a:rPr kumimoji="0" lang="en-US" sz="2000" b="0" i="0" u="none" strike="noStrike" cap="none" spc="0" normalizeH="0" baseline="0" noProof="0" dirty="0" err="1">
                <a:ln>
                  <a:noFill/>
                </a:ln>
                <a:effectLst/>
                <a:uLnTx/>
                <a:uFillTx/>
              </a:rPr>
              <a:t>εριέχοντ</a:t>
            </a:r>
            <a:r>
              <a:rPr kumimoji="0" lang="en-US" sz="2000" b="0" i="0" u="none" strike="noStrike" cap="none" spc="0" normalizeH="0" baseline="0" noProof="0" dirty="0">
                <a:ln>
                  <a:noFill/>
                </a:ln>
                <a:effectLst/>
                <a:uLnTx/>
                <a:uFillTx/>
              </a:rPr>
              <a:t>αι στα κανονικά Ευαγγέλια, είτε υπόκει</a:t>
            </a:r>
            <a:r>
              <a:rPr kumimoji="0" lang="el-GR" sz="2000" b="0" i="0" u="none" strike="noStrike" cap="none" spc="0" normalizeH="0" baseline="0" noProof="0" dirty="0" err="1">
                <a:ln>
                  <a:noFill/>
                </a:ln>
                <a:effectLst/>
                <a:uLnTx/>
                <a:uFillTx/>
              </a:rPr>
              <a:t>νται</a:t>
            </a:r>
            <a:r>
              <a:rPr kumimoji="0" lang="en-US" sz="2000" b="0" i="0" u="none" strike="noStrike" cap="none" spc="0" normalizeH="0" baseline="0" noProof="0" dirty="0">
                <a:ln>
                  <a:noFill/>
                </a:ln>
                <a:effectLst/>
                <a:uLnTx/>
                <a:uFillTx/>
              </a:rPr>
              <a:t> μερικ</a:t>
            </a:r>
            <a:r>
              <a:rPr lang="en-US" sz="2000" dirty="0" err="1"/>
              <a:t>ές</a:t>
            </a:r>
            <a:r>
              <a:rPr lang="en-US" sz="2000" dirty="0"/>
              <a:t> α</a:t>
            </a:r>
            <a:r>
              <a:rPr lang="en-US" sz="2000" dirty="0" err="1"/>
              <a:t>λλ</a:t>
            </a:r>
            <a:r>
              <a:rPr lang="en-US" sz="2000" dirty="0"/>
              <a:t>αγές, είτε δεν ειπώθηκαν ποτέ από τον Χριστό και παραπέμπουν σ</a:t>
            </a:r>
            <a:r>
              <a:rPr lang="el-GR" sz="2000" dirty="0"/>
              <a:t>το</a:t>
            </a:r>
            <a:r>
              <a:rPr lang="en-US" sz="2000" dirty="0"/>
              <a:t> γνωστικισμό.</a:t>
            </a:r>
          </a:p>
          <a:p>
            <a:r>
              <a:rPr lang="en-US" sz="2000" dirty="0"/>
              <a:t>Το ευαγγέλιο του Θωμά βρέθηκε το 1945 στη βιβλιοθήκη του Ναγκ Χαμαντί και χρονολογείται από τον 3</a:t>
            </a:r>
            <a:r>
              <a:rPr lang="en-US" sz="2000" baseline="30000" dirty="0"/>
              <a:t>ο</a:t>
            </a:r>
            <a:r>
              <a:rPr lang="en-US" sz="2000" dirty="0"/>
              <a:t> αιώνα μ.Χ.</a:t>
            </a:r>
          </a:p>
        </p:txBody>
      </p:sp>
    </p:spTree>
    <p:extLst>
      <p:ext uri="{BB962C8B-B14F-4D97-AF65-F5344CB8AC3E}">
        <p14:creationId xmlns:p14="http://schemas.microsoft.com/office/powerpoint/2010/main" xmlns="" val="3079286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B36F400F-DF28-43BC-8D8E-4929793B39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9258C79E-273D-11A1-4B06-9EBB9DC7ECA7}"/>
              </a:ext>
            </a:extLst>
          </p:cNvPr>
          <p:cNvSpPr>
            <a:spLocks noGrp="1"/>
          </p:cNvSpPr>
          <p:nvPr>
            <p:ph type="title"/>
          </p:nvPr>
        </p:nvSpPr>
        <p:spPr>
          <a:xfrm>
            <a:off x="838200" y="668377"/>
            <a:ext cx="10515600" cy="1325563"/>
          </a:xfrm>
        </p:spPr>
        <p:txBody>
          <a:bodyPr>
            <a:normAutofit/>
          </a:bodyPr>
          <a:lstStyle/>
          <a:p>
            <a:r>
              <a:rPr lang="el-GR" dirty="0"/>
              <a:t>Δ)Το ευαγγέλιο της Μαρίας</a:t>
            </a:r>
          </a:p>
        </p:txBody>
      </p:sp>
      <p:sp>
        <p:nvSpPr>
          <p:cNvPr id="3" name="Θέση περιεχομένου 2">
            <a:extLst>
              <a:ext uri="{FF2B5EF4-FFF2-40B4-BE49-F238E27FC236}">
                <a16:creationId xmlns:a16="http://schemas.microsoft.com/office/drawing/2014/main" xmlns="" id="{054CC484-D93A-6DEC-F7BE-87A58325FB74}"/>
              </a:ext>
            </a:extLst>
          </p:cNvPr>
          <p:cNvSpPr>
            <a:spLocks noGrp="1"/>
          </p:cNvSpPr>
          <p:nvPr>
            <p:ph sz="half" idx="1"/>
          </p:nvPr>
        </p:nvSpPr>
        <p:spPr>
          <a:xfrm>
            <a:off x="838200" y="2177456"/>
            <a:ext cx="5097780" cy="3795748"/>
          </a:xfrm>
        </p:spPr>
        <p:txBody>
          <a:bodyPr>
            <a:normAutofit/>
          </a:bodyPr>
          <a:lstStyle/>
          <a:p>
            <a:r>
              <a:rPr lang="el-GR" sz="2000" dirty="0"/>
              <a:t>Στο ευαγγέλιο της Μαρίας ο συγγραφέας αφήνει να εννοηθεί πως το κείμενο γράφτηκε από ένα πρόσωπο της Καινής Διαθήκης με το όνομα Μαρία. Δεν έχει αποσαφηνιστεί σε ποια Μαρία αναφέρεται, όμως οι πιο πολλοί εικάζουν πως ήταν η Μαρία Μαγδαληνή.</a:t>
            </a:r>
          </a:p>
        </p:txBody>
      </p:sp>
      <p:graphicFrame>
        <p:nvGraphicFramePr>
          <p:cNvPr id="12" name="Θέση περιεχομένου 3">
            <a:extLst>
              <a:ext uri="{FF2B5EF4-FFF2-40B4-BE49-F238E27FC236}">
                <a16:creationId xmlns:a16="http://schemas.microsoft.com/office/drawing/2014/main" xmlns="" id="{17693935-F27C-DEB6-4660-7534BFA2FDEB}"/>
              </a:ext>
            </a:extLst>
          </p:cNvPr>
          <p:cNvGraphicFramePr>
            <a:graphicFrameLocks noGrp="1"/>
          </p:cNvGraphicFramePr>
          <p:nvPr>
            <p:ph sz="half" idx="2"/>
            <p:extLst>
              <p:ext uri="{D42A27DB-BD31-4B8C-83A1-F6EECF244321}">
                <p14:modId xmlns:p14="http://schemas.microsoft.com/office/powerpoint/2010/main" xmlns="" val="2217057466"/>
              </p:ext>
            </p:extLst>
          </p:nvPr>
        </p:nvGraphicFramePr>
        <p:xfrm>
          <a:off x="6256020" y="2177456"/>
          <a:ext cx="5097780" cy="3795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6" descr="Μαρία Μαγδαληνή: Όλη η αλήθεια για την ζωή της">
            <a:extLst>
              <a:ext uri="{FF2B5EF4-FFF2-40B4-BE49-F238E27FC236}">
                <a16:creationId xmlns:a16="http://schemas.microsoft.com/office/drawing/2014/main" xmlns="" id="{6451C1FB-DC20-9132-14A7-CDAD50D3606B}"/>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802861" y="4270532"/>
            <a:ext cx="2800350" cy="16287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46631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FEF085B8-A2C0-4A6F-B663-CCC56F3CD3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xmlns="" id="{2658F6D6-96E0-421A-96D6-3DF4040085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a:extLst>
              <a:ext uri="{FF2B5EF4-FFF2-40B4-BE49-F238E27FC236}">
                <a16:creationId xmlns:a16="http://schemas.microsoft.com/office/drawing/2014/main" xmlns="" id="{3CF62545-93A0-4FD5-9B48-48DCA794CB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xmlns="" id="{7D79DC66-570F-64F4-24DC-FC339F19E00E}"/>
              </a:ext>
            </a:extLst>
          </p:cNvPr>
          <p:cNvSpPr>
            <a:spLocks noGrp="1"/>
          </p:cNvSpPr>
          <p:nvPr>
            <p:ph type="title"/>
          </p:nvPr>
        </p:nvSpPr>
        <p:spPr>
          <a:xfrm>
            <a:off x="838200" y="365125"/>
            <a:ext cx="10515600" cy="1325563"/>
          </a:xfrm>
        </p:spPr>
        <p:txBody>
          <a:bodyPr>
            <a:normAutofit/>
          </a:bodyPr>
          <a:lstStyle/>
          <a:p>
            <a:r>
              <a:rPr lang="el-GR" dirty="0"/>
              <a:t>Το ευαγγέλιο της Μαρίας</a:t>
            </a:r>
          </a:p>
        </p:txBody>
      </p:sp>
      <p:sp>
        <p:nvSpPr>
          <p:cNvPr id="3" name="Θέση περιεχομένου 2">
            <a:extLst>
              <a:ext uri="{FF2B5EF4-FFF2-40B4-BE49-F238E27FC236}">
                <a16:creationId xmlns:a16="http://schemas.microsoft.com/office/drawing/2014/main" xmlns="" id="{B1099FAD-33FC-20BF-64F5-362A66BB10D8}"/>
              </a:ext>
            </a:extLst>
          </p:cNvPr>
          <p:cNvSpPr>
            <a:spLocks noGrp="1"/>
          </p:cNvSpPr>
          <p:nvPr>
            <p:ph sz="half" idx="1"/>
          </p:nvPr>
        </p:nvSpPr>
        <p:spPr>
          <a:xfrm>
            <a:off x="838200" y="2010833"/>
            <a:ext cx="5096934" cy="4166130"/>
          </a:xfrm>
        </p:spPr>
        <p:txBody>
          <a:bodyPr>
            <a:normAutofit/>
          </a:bodyPr>
          <a:lstStyle/>
          <a:p>
            <a:r>
              <a:rPr lang="el-GR" sz="2000" dirty="0"/>
              <a:t>3.Μετά από τέσσερεις χαμένες σελίδες η Μαρία δε θυμάται πια αυτό το διάλογο και διηγείται τη διαδικασία της αποκάλυψης που είδε στο όραμα.</a:t>
            </a:r>
          </a:p>
          <a:p>
            <a:r>
              <a:rPr lang="el-GR" sz="2000" b="0" i="0" dirty="0">
                <a:effectLst/>
                <a:latin typeface="Arial" panose="020B0604020202020204" pitchFamily="34" charset="0"/>
              </a:rPr>
              <a:t>4.Η αποκάλυψη είναι η ανάβαση μιας ψυχής στον δρόμο προς την τελική της ανάπαυση όπου αρχίζει διάλογο με τέσσερις δυνάμεις που προσπαθούν να την σταματήσουν.</a:t>
            </a:r>
            <a:endParaRPr lang="el-GR" sz="2000" dirty="0"/>
          </a:p>
        </p:txBody>
      </p:sp>
      <p:sp>
        <p:nvSpPr>
          <p:cNvPr id="4" name="Θέση περιεχομένου 3">
            <a:extLst>
              <a:ext uri="{FF2B5EF4-FFF2-40B4-BE49-F238E27FC236}">
                <a16:creationId xmlns:a16="http://schemas.microsoft.com/office/drawing/2014/main" xmlns="" id="{650CA892-C19C-6D4F-504A-CF6A700F7D68}"/>
              </a:ext>
            </a:extLst>
          </p:cNvPr>
          <p:cNvSpPr>
            <a:spLocks noGrp="1"/>
          </p:cNvSpPr>
          <p:nvPr>
            <p:ph sz="half" idx="2"/>
          </p:nvPr>
        </p:nvSpPr>
        <p:spPr>
          <a:xfrm>
            <a:off x="6256866" y="2010833"/>
            <a:ext cx="5096933" cy="4166130"/>
          </a:xfrm>
        </p:spPr>
        <p:txBody>
          <a:bodyPr>
            <a:normAutofit/>
          </a:bodyPr>
          <a:lstStyle/>
          <a:p>
            <a:r>
              <a:rPr lang="el-GR" sz="2000" dirty="0"/>
              <a:t>5.Στη συνέχεια αναφέρεται στο ευαγγέλιο πως κανείς από τους μαθητές του Κυρίου δε δέχτηκε αυτό το όραμα. </a:t>
            </a:r>
          </a:p>
          <a:p>
            <a:r>
              <a:rPr lang="el-GR" sz="2000" dirty="0"/>
              <a:t>6.Ο Ανδρέας είπε: «</a:t>
            </a:r>
            <a:r>
              <a:rPr lang="el-GR" sz="2000" b="0" i="0" dirty="0">
                <a:effectLst/>
              </a:rPr>
              <a:t>Πείτε, τι πιστεύετε για αυτό που είπε. Γιατί δεν πιστεύω ότι το είπε ο Σωτήρας. Σίγουρα αυτές οι διδασκαλίες είναι άλλων ιδεών»</a:t>
            </a:r>
          </a:p>
          <a:p>
            <a:r>
              <a:rPr lang="el-GR" sz="2000" b="0" i="0" dirty="0">
                <a:effectLst/>
              </a:rPr>
              <a:t>7.Ο Πέτρος απάντησε: «Μιλούσε τότε κρυφά με μια γυναίκα, αντί με εμάς, και όχι ανοιχτά; Θα γυρίσουμε πίσω και όλοι θα την ακούσουμε; </a:t>
            </a:r>
            <a:r>
              <a:rPr lang="el-GR" sz="2000" b="1" i="0" dirty="0">
                <a:effectLst/>
              </a:rPr>
              <a:t>Μήπως την προτιμούσε από εμάς;</a:t>
            </a:r>
            <a:r>
              <a:rPr lang="el-GR" sz="2000" i="0" dirty="0">
                <a:effectLst/>
              </a:rPr>
              <a:t>»</a:t>
            </a:r>
            <a:endParaRPr lang="el-GR" sz="2000" dirty="0"/>
          </a:p>
        </p:txBody>
      </p:sp>
    </p:spTree>
    <p:extLst>
      <p:ext uri="{BB962C8B-B14F-4D97-AF65-F5344CB8AC3E}">
        <p14:creationId xmlns:p14="http://schemas.microsoft.com/office/powerpoint/2010/main" xmlns="" val="256546603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46" name="Rectangle 4137">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EF63F0FA-5CB7-C822-C54E-F438AB40C0E2}"/>
              </a:ext>
            </a:extLst>
          </p:cNvPr>
          <p:cNvSpPr>
            <a:spLocks noGrp="1"/>
          </p:cNvSpPr>
          <p:nvPr>
            <p:ph type="title"/>
          </p:nvPr>
        </p:nvSpPr>
        <p:spPr>
          <a:xfrm>
            <a:off x="4654296" y="329184"/>
            <a:ext cx="6894576" cy="1783080"/>
          </a:xfrm>
        </p:spPr>
        <p:txBody>
          <a:bodyPr vert="horz" lIns="91440" tIns="45720" rIns="91440" bIns="45720" rtlCol="0" anchor="b">
            <a:normAutofit/>
          </a:bodyPr>
          <a:lstStyle/>
          <a:p>
            <a:r>
              <a:rPr lang="en-US" sz="5400"/>
              <a:t>Ο μύθος του Ιερού Δισκοπότηρου</a:t>
            </a:r>
          </a:p>
        </p:txBody>
      </p:sp>
      <p:pic>
        <p:nvPicPr>
          <p:cNvPr id="4104" name="Picture 8" descr="Μαρία Μαγδαληνή: Πόρνη, απόστολος ή σύζυγος; - tvxs.gr">
            <a:extLst>
              <a:ext uri="{FF2B5EF4-FFF2-40B4-BE49-F238E27FC236}">
                <a16:creationId xmlns:a16="http://schemas.microsoft.com/office/drawing/2014/main" xmlns="" id="{17B1EBDB-480B-4450-4C1D-EABCC57B8A01}"/>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xmlns="" val="0"/>
              </a:ext>
            </a:extLst>
          </a:blip>
          <a:srcRect l="8489" r="11600" b="1"/>
          <a:stretch/>
        </p:blipFill>
        <p:spPr bwMode="auto">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noFill/>
          <a:extLst>
            <a:ext uri="{909E8E84-426E-40DD-AFC4-6F175D3DCCD1}">
              <a14:hiddenFill xmlns:a14="http://schemas.microsoft.com/office/drawing/2010/main" xmlns="">
                <a:solidFill>
                  <a:srgbClr val="FFFFFF"/>
                </a:solidFill>
              </a14:hiddenFill>
            </a:ext>
          </a:extLst>
        </p:spPr>
      </p:pic>
      <p:sp>
        <p:nvSpPr>
          <p:cNvPr id="4147" name="sketchy line">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xmlns="" id="{4C3723D7-E7CC-AACC-1EC4-D01E46E71F7C}"/>
              </a:ext>
            </a:extLst>
          </p:cNvPr>
          <p:cNvSpPr>
            <a:spLocks noGrp="1"/>
          </p:cNvSpPr>
          <p:nvPr>
            <p:ph sz="half" idx="1"/>
          </p:nvPr>
        </p:nvSpPr>
        <p:spPr>
          <a:xfrm>
            <a:off x="4654296" y="2706624"/>
            <a:ext cx="6894576" cy="3483864"/>
          </a:xfrm>
        </p:spPr>
        <p:txBody>
          <a:bodyPr vert="horz" lIns="91440" tIns="45720" rIns="91440" bIns="45720" rtlCol="0">
            <a:normAutofit/>
          </a:bodyPr>
          <a:lstStyle/>
          <a:p>
            <a:r>
              <a:rPr lang="en-US" sz="2200" dirty="0" err="1"/>
              <a:t>Κά</a:t>
            </a:r>
            <a:r>
              <a:rPr lang="en-US" sz="2200" dirty="0"/>
              <a:t>ποιοι αναφέρουν πως ο Ιησούς Χριστός </a:t>
            </a:r>
            <a:r>
              <a:rPr lang="el-GR" sz="2200" dirty="0"/>
              <a:t>ήταν παντρεμένος</a:t>
            </a:r>
            <a:r>
              <a:rPr lang="en-US" sz="2200" dirty="0"/>
              <a:t> με τη Μαρία Μαγδαληνή και πως απέκτησε απογόνους μαζί της. </a:t>
            </a:r>
            <a:r>
              <a:rPr lang="en-US" sz="2200" dirty="0" err="1"/>
              <a:t>Σύμφων</a:t>
            </a:r>
            <a:r>
              <a:rPr lang="en-US" sz="2200" dirty="0"/>
              <a:t>α με αυτόν τον</a:t>
            </a:r>
            <a:r>
              <a:rPr lang="el-GR" sz="2200" dirty="0"/>
              <a:t> </a:t>
            </a:r>
            <a:r>
              <a:rPr lang="en-US" sz="2200" dirty="0" err="1"/>
              <a:t>μύθο</a:t>
            </a:r>
            <a:r>
              <a:rPr lang="en-US" sz="2200" dirty="0"/>
              <a:t> το Ιερό Δισκοπότηρο στο οποίο ο Ιωσήφ της Αριμανθείας έβαλε το αίμα του Χριστού δεν ήταν όντως ένα ποτήρι αλλά η Μαρία, που ως γυναίκα δέχτηκε το </a:t>
            </a:r>
            <a:r>
              <a:rPr lang="el-GR" sz="2200" dirty="0"/>
              <a:t>σπόρο</a:t>
            </a:r>
            <a:r>
              <a:rPr lang="en-US" sz="2200" dirty="0"/>
              <a:t> του ίδιου του Θεού.</a:t>
            </a:r>
          </a:p>
        </p:txBody>
      </p:sp>
    </p:spTree>
    <p:extLst>
      <p:ext uri="{BB962C8B-B14F-4D97-AF65-F5344CB8AC3E}">
        <p14:creationId xmlns:p14="http://schemas.microsoft.com/office/powerpoint/2010/main" xmlns="" val="1194126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D153EDB2-4AAD-43F4-AE78-4D326C8133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grpSp>
        <p:nvGrpSpPr>
          <p:cNvPr id="26" name="Group 25">
            <a:extLst>
              <a:ext uri="{FF2B5EF4-FFF2-40B4-BE49-F238E27FC236}">
                <a16:creationId xmlns:a16="http://schemas.microsoft.com/office/drawing/2014/main" xmlns="" id="{A3CB7779-72E2-4E92-AE18-6BBC335DD88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47625" y="0"/>
            <a:ext cx="11097905" cy="6858000"/>
            <a:chOff x="547625" y="0"/>
            <a:chExt cx="11097905" cy="6858000"/>
          </a:xfrm>
        </p:grpSpPr>
        <p:sp>
          <p:nvSpPr>
            <p:cNvPr id="27" name="Freeform: Shape 26">
              <a:extLst>
                <a:ext uri="{FF2B5EF4-FFF2-40B4-BE49-F238E27FC236}">
                  <a16:creationId xmlns:a16="http://schemas.microsoft.com/office/drawing/2014/main" xmlns="" id="{175B9DA5-08BD-40EA-B06C-3D3CCD06A8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a:off x="907575" y="0"/>
              <a:ext cx="10345003"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7">
              <a:extLst>
                <a:ext uri="{FF2B5EF4-FFF2-40B4-BE49-F238E27FC236}">
                  <a16:creationId xmlns:a16="http://schemas.microsoft.com/office/drawing/2014/main" xmlns="" id="{9EE62D72-11EF-40E9-BF23-0FCAEACDD7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a:off x="70867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9" name="Freeform: Shape 28">
              <a:extLst>
                <a:ext uri="{FF2B5EF4-FFF2-40B4-BE49-F238E27FC236}">
                  <a16:creationId xmlns:a16="http://schemas.microsoft.com/office/drawing/2014/main" xmlns="" id="{676336F2-6633-4E26-8760-05F94D87D5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7523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xmlns="" id="{39F3102E-7749-422F-8F51-A148252B8E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a:off x="547625" y="0"/>
              <a:ext cx="2209181" cy="6858000"/>
            </a:xfrm>
            <a:custGeom>
              <a:avLst/>
              <a:gdLst>
                <a:gd name="connsiteX0" fmla="*/ 955085 w 2209181"/>
                <a:gd name="connsiteY0" fmla="*/ 0 h 6858000"/>
                <a:gd name="connsiteX1" fmla="*/ 937727 w 2209181"/>
                <a:gd name="connsiteY1" fmla="*/ 0 h 6858000"/>
                <a:gd name="connsiteX2" fmla="*/ 963738 w 2209181"/>
                <a:gd name="connsiteY2" fmla="*/ 24346 h 6858000"/>
                <a:gd name="connsiteX3" fmla="*/ 2184004 w 2209181"/>
                <a:gd name="connsiteY3" fmla="*/ 3809420 h 6858000"/>
                <a:gd name="connsiteX4" fmla="*/ 218679 w 2209181"/>
                <a:gd name="connsiteY4" fmla="*/ 6681644 h 6858000"/>
                <a:gd name="connsiteX5" fmla="*/ 0 w 2209181"/>
                <a:gd name="connsiteY5" fmla="*/ 6858000 h 6858000"/>
                <a:gd name="connsiteX6" fmla="*/ 19349 w 2209181"/>
                <a:gd name="connsiteY6" fmla="*/ 6858000 h 6858000"/>
                <a:gd name="connsiteX7" fmla="*/ 236958 w 2209181"/>
                <a:gd name="connsiteY7" fmla="*/ 6682507 h 6858000"/>
                <a:gd name="connsiteX8" fmla="*/ 2202283 w 2209181"/>
                <a:gd name="connsiteY8" fmla="*/ 3810283 h 6858000"/>
                <a:gd name="connsiteX9" fmla="*/ 982018 w 2209181"/>
                <a:gd name="connsiteY9" fmla="*/ 252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55085" y="0"/>
                  </a:moveTo>
                  <a:lnTo>
                    <a:pt x="937727" y="0"/>
                  </a:lnTo>
                  <a:lnTo>
                    <a:pt x="963738" y="24346"/>
                  </a:lnTo>
                  <a:cubicBezTo>
                    <a:pt x="1818009" y="885455"/>
                    <a:pt x="2251801" y="2269402"/>
                    <a:pt x="2184004" y="3809420"/>
                  </a:cubicBezTo>
                  <a:cubicBezTo>
                    <a:pt x="2120250" y="5257592"/>
                    <a:pt x="1181008" y="5895709"/>
                    <a:pt x="218679" y="6681644"/>
                  </a:cubicBezTo>
                  <a:lnTo>
                    <a:pt x="0" y="6858000"/>
                  </a:lnTo>
                  <a:lnTo>
                    <a:pt x="19349" y="6858000"/>
                  </a:lnTo>
                  <a:lnTo>
                    <a:pt x="236958" y="6682507"/>
                  </a:lnTo>
                  <a:cubicBezTo>
                    <a:pt x="1199288" y="5896573"/>
                    <a:pt x="2138530" y="5258455"/>
                    <a:pt x="2202283" y="3810283"/>
                  </a:cubicBezTo>
                  <a:cubicBezTo>
                    <a:pt x="2270080" y="2270266"/>
                    <a:pt x="1836289" y="886318"/>
                    <a:pt x="982018" y="2521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1" name="Freeform: Shape 30">
              <a:extLst>
                <a:ext uri="{FF2B5EF4-FFF2-40B4-BE49-F238E27FC236}">
                  <a16:creationId xmlns:a16="http://schemas.microsoft.com/office/drawing/2014/main" xmlns="" id="{871191CD-1211-4C40-9D45-449D9BE65A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436349" y="0"/>
              <a:ext cx="2209181" cy="6858000"/>
            </a:xfrm>
            <a:custGeom>
              <a:avLst/>
              <a:gdLst>
                <a:gd name="connsiteX0" fmla="*/ 937727 w 2209181"/>
                <a:gd name="connsiteY0" fmla="*/ 0 h 6858000"/>
                <a:gd name="connsiteX1" fmla="*/ 955085 w 2209181"/>
                <a:gd name="connsiteY1" fmla="*/ 0 h 6858000"/>
                <a:gd name="connsiteX2" fmla="*/ 982018 w 2209181"/>
                <a:gd name="connsiteY2" fmla="*/ 25210 h 6858000"/>
                <a:gd name="connsiteX3" fmla="*/ 2202283 w 2209181"/>
                <a:gd name="connsiteY3" fmla="*/ 3810283 h 6858000"/>
                <a:gd name="connsiteX4" fmla="*/ 236958 w 2209181"/>
                <a:gd name="connsiteY4" fmla="*/ 6682507 h 6858000"/>
                <a:gd name="connsiteX5" fmla="*/ 19349 w 2209181"/>
                <a:gd name="connsiteY5" fmla="*/ 6858000 h 6858000"/>
                <a:gd name="connsiteX6" fmla="*/ 0 w 2209181"/>
                <a:gd name="connsiteY6" fmla="*/ 6858000 h 6858000"/>
                <a:gd name="connsiteX7" fmla="*/ 218679 w 2209181"/>
                <a:gd name="connsiteY7" fmla="*/ 6681644 h 6858000"/>
                <a:gd name="connsiteX8" fmla="*/ 2184004 w 2209181"/>
                <a:gd name="connsiteY8" fmla="*/ 3809420 h 6858000"/>
                <a:gd name="connsiteX9" fmla="*/ 963738 w 2209181"/>
                <a:gd name="connsiteY9" fmla="*/ 243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37727" y="0"/>
                  </a:moveTo>
                  <a:lnTo>
                    <a:pt x="955085" y="0"/>
                  </a:lnTo>
                  <a:lnTo>
                    <a:pt x="982018" y="25210"/>
                  </a:lnTo>
                  <a:cubicBezTo>
                    <a:pt x="1836289" y="886318"/>
                    <a:pt x="2270080" y="2270266"/>
                    <a:pt x="2202283" y="3810283"/>
                  </a:cubicBezTo>
                  <a:cubicBezTo>
                    <a:pt x="2138530" y="5258455"/>
                    <a:pt x="1199288" y="5896573"/>
                    <a:pt x="236958" y="6682507"/>
                  </a:cubicBezTo>
                  <a:lnTo>
                    <a:pt x="19349" y="6858000"/>
                  </a:lnTo>
                  <a:lnTo>
                    <a:pt x="0" y="6858000"/>
                  </a:lnTo>
                  <a:lnTo>
                    <a:pt x="218679" y="6681644"/>
                  </a:lnTo>
                  <a:cubicBezTo>
                    <a:pt x="1181008" y="5895709"/>
                    <a:pt x="2120250" y="5257592"/>
                    <a:pt x="2184004" y="3809420"/>
                  </a:cubicBezTo>
                  <a:cubicBezTo>
                    <a:pt x="2251801" y="2269402"/>
                    <a:pt x="1818009" y="885455"/>
                    <a:pt x="963738" y="24346"/>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pic>
        <p:nvPicPr>
          <p:cNvPr id="7" name="Picture 6" descr="Μυστηριώδης πίνακας που παραπέμπει σε Ντα Βίντσι και Νταν Μπράουν  αποκαλύπτεται | Ειδήσεις για την Οικονομία | newmoney">
            <a:extLst>
              <a:ext uri="{FF2B5EF4-FFF2-40B4-BE49-F238E27FC236}">
                <a16:creationId xmlns:a16="http://schemas.microsoft.com/office/drawing/2014/main" xmlns="" id="{864874BD-5807-D976-3D37-B2E4A6A0A133}"/>
              </a:ext>
            </a:extLst>
          </p:cNvPr>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2210938" y="1383614"/>
            <a:ext cx="7560860" cy="39884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154664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1232</TotalTime>
  <Words>2486</Words>
  <Application>Microsoft Office PowerPoint</Application>
  <PresentationFormat>Προσαρμογή</PresentationFormat>
  <Paragraphs>123</Paragraphs>
  <Slides>40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40</vt:i4>
      </vt:variant>
    </vt:vector>
  </HeadingPairs>
  <TitlesOfParts>
    <vt:vector size="41" baseType="lpstr">
      <vt:lpstr>Θέμα του Office</vt:lpstr>
      <vt:lpstr>Απόκρυφα ευαγγέλια και γνωστικισμός</vt:lpstr>
      <vt:lpstr>Απόκρυφα ευαγγέλια</vt:lpstr>
      <vt:lpstr>Α) Το ευαγγέλιο του Ιακώβου</vt:lpstr>
      <vt:lpstr>Β)Το ευαγγέλιο του Φιλίππου</vt:lpstr>
      <vt:lpstr>Γ) Το ευαγγέλιο του Θωμά </vt:lpstr>
      <vt:lpstr>Δ)Το ευαγγέλιο της Μαρίας</vt:lpstr>
      <vt:lpstr>Το ευαγγέλιο της Μαρίας</vt:lpstr>
      <vt:lpstr>Ο μύθος του Ιερού Δισκοπότηρου</vt:lpstr>
      <vt:lpstr>Διαφάνεια 9</vt:lpstr>
      <vt:lpstr>Διαφάνεια 10</vt:lpstr>
      <vt:lpstr>Δ) Το ευαγγέλιο του Ιούδα</vt:lpstr>
      <vt:lpstr>ΛΙΛΙΘ: Η πρώτη γυναίκα του Αδάμ;</vt:lpstr>
      <vt:lpstr>Η ιστορία της  Εκδοχή 1η : Ως γυναίκα</vt:lpstr>
      <vt:lpstr>Η ιστορία της Λίλιθ.  Εκδοχή 2η : Ως δαίμονας</vt:lpstr>
      <vt:lpstr>Λίλιθ: Η μητέρα των δαιμόνων</vt:lpstr>
      <vt:lpstr>Η γέννηση του Χριστού κατά τα απόκρυφα ευαγγέλια</vt:lpstr>
      <vt:lpstr>Οι τέσσερεις μάγοι με τα δώρα</vt:lpstr>
      <vt:lpstr>Γνωστικισμός</vt:lpstr>
      <vt:lpstr>Η θεολογία του γνωστικισμού</vt:lpstr>
      <vt:lpstr>Ο Ένας και οι Αιώνες: Το πλήρωμα του Θεού</vt:lpstr>
      <vt:lpstr>Η Σοφία Ζωή και ο «Ένας»- πώς γεννήθηκε ο Αιώνας Χριστός</vt:lpstr>
      <vt:lpstr>Τι έγινε μετά- πώς χωρίστηκε η Σοφία Ζωή </vt:lpstr>
      <vt:lpstr>Περί δημιουργίας του κόσμου</vt:lpstr>
      <vt:lpstr>Περί δημιουργίας του ανθρώπου</vt:lpstr>
      <vt:lpstr>Πώς η γνωστική Εύα συνάντησε και έσωσε τον Αδάμ</vt:lpstr>
      <vt:lpstr>Το προπατορικό αμάρτημα για τους γνωστικούς</vt:lpstr>
      <vt:lpstr>Η ερμηνεία του προπατορικού αμαρτήματος για τους γνωστικούς</vt:lpstr>
      <vt:lpstr>Ο σπόρος των γνωστικών</vt:lpstr>
      <vt:lpstr>Από τη «θεϊκή σπίθα» στον «σπόρο» κι η σωτηρία των ανθρώπων</vt:lpstr>
      <vt:lpstr>Ο Αιώνας Χριστός στην υλική γη</vt:lpstr>
      <vt:lpstr>Η σταύρωση του Αιώνα Χριστού: η απελευθέρωση των ανθρώπων</vt:lpstr>
      <vt:lpstr>Οι σκοποί της ενσάρκωσης του Αιώνα Χριστού</vt:lpstr>
      <vt:lpstr>Οι σκοποί της ενσάρκωσης του Αιώνα Χριστού</vt:lpstr>
      <vt:lpstr>Εμπορευματοποίηση του Ιησού και η χρήση της Εκκλησίας σε ταινίες</vt:lpstr>
      <vt:lpstr>Ο χριστιανισμός ως θέμα στον κινηματογράφο</vt:lpstr>
      <vt:lpstr>Α) «Ο Τελευταίος Πειρασμός»</vt:lpstr>
      <vt:lpstr>Β) Ο Ιησούς από τη Ναζαρέτ</vt:lpstr>
      <vt:lpstr>Γ) Το όνομα του ρόδου </vt:lpstr>
      <vt:lpstr>Δ) Ο κώδικας Ντα Βίντσι</vt:lpstr>
      <vt:lpstr>Πηγές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Απόκρυφα ευαγγέλια και γνωστικισμός</dc:title>
  <dc:creator>ΣΠΥΡΟΣ ΚΑΡΑΝΙΚΟΛΟΣ</dc:creator>
  <cp:lastModifiedBy>User</cp:lastModifiedBy>
  <cp:revision>2</cp:revision>
  <dcterms:created xsi:type="dcterms:W3CDTF">2024-02-20T16:59:13Z</dcterms:created>
  <dcterms:modified xsi:type="dcterms:W3CDTF">2024-03-27T02:06:33Z</dcterms:modified>
</cp:coreProperties>
</file>