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unito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58a47176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58a47176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58a47176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58a47176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58a47176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58a47176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58a47176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58a47176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58a47176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58a47176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58a4717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58a4717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58a47176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58a47176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58a4717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58a4717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58a47176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58a47176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58a4717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58a47176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58a47176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58a47176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58a47176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58a47176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Μέθοδος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των Έξι Καπέλων Σκέψης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Calibri"/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     </a:t>
            </a:r>
            <a:r>
              <a:rPr lang="en-US" sz="3600"/>
              <a:t>Μνηστηροφονία στην Οδύσσεια</a:t>
            </a:r>
            <a:endParaRPr sz="3600"/>
          </a:p>
        </p:txBody>
      </p:sp>
      <p:sp>
        <p:nvSpPr>
          <p:cNvPr id="136" name="Google Shape;136;p14"/>
          <p:cNvSpPr txBox="1"/>
          <p:nvPr/>
        </p:nvSpPr>
        <p:spPr>
          <a:xfrm>
            <a:off x="965450" y="244975"/>
            <a:ext cx="71769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675" y="859050"/>
            <a:ext cx="62674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806400" y="3719075"/>
            <a:ext cx="7531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</a:rPr>
              <a:t>Η </a:t>
            </a:r>
            <a:r>
              <a:rPr lang="en-US" b="1" dirty="0" err="1">
                <a:solidFill>
                  <a:schemeClr val="dk2"/>
                </a:solidFill>
              </a:rPr>
              <a:t>μέθοδος</a:t>
            </a:r>
            <a:r>
              <a:rPr lang="en-US" b="1" dirty="0">
                <a:solidFill>
                  <a:schemeClr val="dk2"/>
                </a:solidFill>
              </a:rPr>
              <a:t> Six Thinking Hats </a:t>
            </a:r>
            <a:r>
              <a:rPr lang="en-US" b="1" dirty="0" err="1">
                <a:solidFill>
                  <a:schemeClr val="dk2"/>
                </a:solidFill>
              </a:rPr>
              <a:t>του</a:t>
            </a:r>
            <a:r>
              <a:rPr lang="en-US" b="1" dirty="0">
                <a:solidFill>
                  <a:schemeClr val="dk2"/>
                </a:solidFill>
              </a:rPr>
              <a:t> Edward de Bono </a:t>
            </a:r>
            <a:r>
              <a:rPr lang="en-US" b="1" dirty="0" err="1">
                <a:solidFill>
                  <a:schemeClr val="dk2"/>
                </a:solidFill>
              </a:rPr>
              <a:t>είναι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μια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εκπαιδευτική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τεχνική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για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την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ολόπλευρη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εξέταση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ενός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ζητήματος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από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διαφορετικές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οπτικές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γωνίες</a:t>
            </a:r>
            <a:r>
              <a:rPr lang="en-US" b="1" dirty="0">
                <a:solidFill>
                  <a:schemeClr val="dk2"/>
                </a:solidFill>
              </a:rPr>
              <a:t>, </a:t>
            </a:r>
            <a:r>
              <a:rPr lang="en-US" b="1" dirty="0" err="1">
                <a:solidFill>
                  <a:schemeClr val="dk2"/>
                </a:solidFill>
              </a:rPr>
              <a:t>την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οργάνωση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και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τη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διευθέτηση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της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σκέψης</a:t>
            </a:r>
            <a:r>
              <a:rPr lang="en-US" b="1" dirty="0">
                <a:solidFill>
                  <a:schemeClr val="dk2"/>
                </a:solidFill>
              </a:rPr>
              <a:t>, </a:t>
            </a:r>
            <a:r>
              <a:rPr lang="en-US" b="1" dirty="0" err="1">
                <a:solidFill>
                  <a:schemeClr val="dk2"/>
                </a:solidFill>
              </a:rPr>
              <a:t>τη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λήψη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αποφάσεων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και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την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επίλυση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προβλήματος</a:t>
            </a:r>
            <a:r>
              <a:rPr lang="en-US" b="1" dirty="0">
                <a:solidFill>
                  <a:schemeClr val="dk2"/>
                </a:solidFill>
              </a:rPr>
              <a:t>. </a:t>
            </a:r>
            <a:r>
              <a:rPr lang="en-US" b="1" dirty="0" err="1">
                <a:solidFill>
                  <a:schemeClr val="dk2"/>
                </a:solidFill>
              </a:rPr>
              <a:t>Κάθε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μία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από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τις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οπτικές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γωνίες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συμβολίζεται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από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ένα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καπέλο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διαφορετικού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χρώματος</a:t>
            </a:r>
            <a:r>
              <a:rPr lang="en-US" b="1" dirty="0">
                <a:solidFill>
                  <a:schemeClr val="dk2"/>
                </a:solidFill>
              </a:rPr>
              <a:t>. </a:t>
            </a:r>
            <a:endParaRPr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7F6000"/>
                </a:solidFill>
              </a:rPr>
              <a:t>Πάμε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να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δούμε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ποια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χρώματα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είναι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αυτά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και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τι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σημαίνουν</a:t>
            </a:r>
            <a:r>
              <a:rPr lang="en-US" b="1" dirty="0">
                <a:solidFill>
                  <a:srgbClr val="7F6000"/>
                </a:solidFill>
              </a:rPr>
              <a:t>. </a:t>
            </a:r>
            <a:r>
              <a:rPr lang="en-US" b="1" dirty="0" err="1">
                <a:solidFill>
                  <a:srgbClr val="7F6000"/>
                </a:solidFill>
              </a:rPr>
              <a:t>Το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κυριότερο</a:t>
            </a:r>
            <a:r>
              <a:rPr lang="en-US" b="1" dirty="0">
                <a:solidFill>
                  <a:srgbClr val="7F6000"/>
                </a:solidFill>
              </a:rPr>
              <a:t>, </a:t>
            </a:r>
            <a:r>
              <a:rPr lang="en-US" b="1" dirty="0" err="1">
                <a:solidFill>
                  <a:srgbClr val="7F6000"/>
                </a:solidFill>
              </a:rPr>
              <a:t>πάμε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να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αναδείξουμε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με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τη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βοήθεια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της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τεχνικής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αυτής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το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πολύπλευρο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ζήτημα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της</a:t>
            </a:r>
            <a:r>
              <a:rPr lang="en-US" b="1" dirty="0">
                <a:solidFill>
                  <a:srgbClr val="7F6000"/>
                </a:solidFill>
              </a:rPr>
              <a:t> </a:t>
            </a:r>
            <a:r>
              <a:rPr lang="en-US" b="1" dirty="0" err="1">
                <a:solidFill>
                  <a:srgbClr val="7F6000"/>
                </a:solidFill>
              </a:rPr>
              <a:t>Μνηστηροφονίας</a:t>
            </a:r>
            <a:r>
              <a:rPr lang="en-US" b="1" dirty="0">
                <a:solidFill>
                  <a:srgbClr val="7F6000"/>
                </a:solidFill>
              </a:rPr>
              <a:t>. </a:t>
            </a:r>
            <a:endParaRPr b="1">
              <a:solidFill>
                <a:srgbClr val="7F6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Πράσινο Καπέλο (Δημιουργικότητα και εναλλακτικές προτάσεις)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457200" y="1917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Προτάσσει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δημιουργικότητα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αναζητώντας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εναλλακτικές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δημιουργικές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λύσεις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Βασίζεται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σκέψη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επίλυση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προβλήματος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κάνει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υπέρβαση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γνωστού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προφανούς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απλώς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ικανοποιητικού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αποτελεί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ευκαιρία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αμφισβήτηση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κριτική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ιδέες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κάποιου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άλλου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Αντίθετα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ευκαιρία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ανάδειξη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συνεργατικής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Συνήθως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αποτελεί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τελευταίο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στάδιο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διαδικασίας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δόκιμο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όλοι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συζήτηση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φορούν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ταυτόχρονα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πράσινο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επιτευχθεί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ο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στόχος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συνεργατικής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θεωρήσουν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αποτέλεσμα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δημιουργικό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950" y="546100"/>
            <a:ext cx="1520449" cy="15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Πράσινο Καπέλο (Δημιουργικότητα και εναλλακτικές προτάσεις)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457200" y="2171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4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βίαιη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εκδίκηση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ο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Οδυσσέας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μπορούσε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χρησιμοποιήσει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διπλωματία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διώξει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Αναζήτηση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συμβιβαστικής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λύσης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ικανοποιεί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δύο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πλευρές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ενός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διαγωνισμού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δοκιμασίας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επιλογή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πιο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άξιου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 θα αναλάβει να αναμετρηθεί με τον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Οδυσσέα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Συνέλευση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Ιθακησίων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δημοκρατική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απόφαση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μέλλον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950" y="546100"/>
            <a:ext cx="1520449" cy="15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Μπλε Καπέλο (Διαδικασία και έλεγχος)</a:t>
            </a:r>
            <a:endParaRPr b="1"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457200" y="20828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συντονιστής της διαδικασίας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παρουσιάζει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θέματα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οποία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κατευθύνεται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σκέψη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θέτει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εστίαση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καθορίζει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προβλήματα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διαμορφώνει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ερωτήσεις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Επιπλέον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έχει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ευθύνη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παραγόμενα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έργα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περιλήψεις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συνοπτικές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παρουσιάσεις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συμπεράσματα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κ.ά.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διασφαλίζει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ότι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κανόνες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τηρούνται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επιβάλλοντας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αν χρειαστεί,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πειθαρχία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χρησιμοποιηθεί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περιστασιακές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ενδιάμεσες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παρεμβάσεις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ακολουθία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 επιμέρους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λειτουργιών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σκέψης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Ακόμα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όταν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ο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συγκεκριμένος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ρόλος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στοχαστή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μπλε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έχει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ανατεθεί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άτομο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επιτρεπτό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όλους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προσφέρουν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σχόλια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προτάσεις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Πρόταση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πρώτες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δοκιμές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μεθόδου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προτιμότερο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μπλε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φορά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ο/η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εκπαιδευτικός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συντονίζει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κατευθύνει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διαδικασία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επόμενες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προτείνεται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ανάθεση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μπλε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μαθητές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20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9800" y="1001535"/>
            <a:ext cx="1221225" cy="12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Μπλε Καπέλο (Διαδικασία και έλεγχος) στην Μνηστηροφονία 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4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Οργάνωση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μιας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στρατηγικής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συνεδρίας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σχεδιασμό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μνηστηροφονίας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Καθορισμός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στόχων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μέσων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χρησιμοποιηθούν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Παρακολούθηση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αξιολόγηση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αποτελεσμάτων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ενέργειας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Ανατροφοδότηση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επιτυχία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όχι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όλου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εγχειρήματος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Εμπλοκή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όλων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διαδικασία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αποφάσεων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9800" y="861575"/>
            <a:ext cx="1221225" cy="12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Λευκό Καπέλο (Αντικειμενικά δεδομένα και πληροφορίες)</a:t>
            </a:r>
            <a:endParaRPr b="1"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721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γεγονότα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αφορούν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συζήτηση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διερεύνηση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θέμα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Χαρακτηρίζεται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αντικειμενικότητα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ουδετερότητα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προσπάθεια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ερμηνείας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εκφοράς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γνώμης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αναδείξει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τριπλό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σύστημα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πληροφοριών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Πρώτης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κατηγορίας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γεγονότα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ελεγμένα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αποδεδειγμένα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γεγονότα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Δεύτερης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κατηγορίας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γεγονότα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θεωρούνται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αληθή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αλλά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έχουν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ελεγχθεί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πλήρως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Υποθέσεις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θεωρούνται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κοινές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Πρόταση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Χρησιμοποιήστε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κατάλληλο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πλαίσιο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υποδείξετε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πιθανότητα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Πρόταση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Χρησιμοποιήστε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εστιασμένες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ερωτήσεις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λάβετε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πληροφορίες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καλύψετε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κενά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πληροφοριών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281" y="747678"/>
            <a:ext cx="1456950" cy="14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Λευκό Καπέλο (Αντικειμενικά δεδομένα και πληροφορίες) στην Μνηστηροφονία 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4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Ο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Οδυσσέας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επιστρέφει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Ιθάκη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χρόνια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Βρίσκει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παλάτι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γεμάτο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διεκδικούν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Πηνελόπη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καταχρώνται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περιουσία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βοήθεια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Τηλέμαχου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λίγων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πιστών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υπηρετών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οργανώνει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αντεπίθεση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σκοτώνει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όλους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μνηστήρες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 τους ακόλουθούς τους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προσπάθειά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αυτή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έχει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υποστήριξη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συμπαράσταση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χάριν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Αθηνάς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συνέπεια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Μνηστηροφονίας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αντίδραση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συγγενών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ων μνηστήρων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735" y="823427"/>
            <a:ext cx="1456950" cy="14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457200" y="223846"/>
            <a:ext cx="8229600" cy="7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Κόκκινο Καπέλο (Συναίσθημα και Διαίσθηση)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177800" y="1380750"/>
            <a:ext cx="8229600" cy="463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Καλύπτει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δύο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ευρείς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τύπους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συναισθημάτων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Συνηθισμένα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συναισθήματα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κυμαίνονται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έντονα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συναισθήματα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όπως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φόβος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αντιπάθεια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πιο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λεπτά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όπως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υποψία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Σύνθετες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κρίσεις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περιλαμβάνουν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τύπους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συναισθημάτων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όπως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προαίσθημα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διαίσθηση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αίσθηση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“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γεύση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αισθητική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αλλά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όσους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ύ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πους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συναισθημάτων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αναδύονται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σταδιακά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ερμηνεία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δικαιολόγηση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συναισθημάτων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τοποθέτησή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λογική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βάση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Αμέσως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ανάλυση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κίτρινο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θετικά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μαύρο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αρνητικά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διότι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πρέπει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βασίζεται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διαθέσιμα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αποτελέσματά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αντανακλά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όσα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προκύπτουν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αυτά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075" y="577600"/>
            <a:ext cx="1633725" cy="14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Κόκκινο Καπέλο (Συναίσθημα και Διαίσθηση) στην Μνηστηροφονία</a:t>
            </a:r>
            <a:r>
              <a:rPr lang="en-US" sz="3200"/>
              <a:t> 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Οργή και θυμός του Οδυσσέα για την αλαζονεία και την ασέβεια των μνηστήρων.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Φόβος και ανασφάλεια των μνηστήρων, όταν συνειδητοποιούν ότι ο Οδυσσέας έχει επιστρέψει.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Ανακούφιση και χαρά των πιστών του Οδυσσέα μετά την εξόντωση των μνηστήρων.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Οργή και διάθεση εκδίκησης εκ μέρους των συγγενών των μνηστήρων.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Οργή για τον Οδυσσέα και την αποτρόπαια πράξη του να θανατώσει τόσους ανθρώπους.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932" y="699356"/>
            <a:ext cx="1633725" cy="14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dirty="0" err="1"/>
              <a:t>Μαύρο</a:t>
            </a:r>
            <a:r>
              <a:rPr lang="en-US" sz="3200" b="1" dirty="0"/>
              <a:t> </a:t>
            </a:r>
            <a:r>
              <a:rPr lang="en-US" sz="3200" b="1" dirty="0" err="1"/>
              <a:t>Καπέλο</a:t>
            </a:r>
            <a:r>
              <a:rPr lang="en-US" sz="3200" b="1" dirty="0"/>
              <a:t> (</a:t>
            </a:r>
            <a:r>
              <a:rPr lang="en-US" sz="3200" b="1" dirty="0" err="1"/>
              <a:t>Αρνητική</a:t>
            </a:r>
            <a:r>
              <a:rPr lang="en-US" sz="3200" b="1" dirty="0"/>
              <a:t> </a:t>
            </a:r>
            <a:r>
              <a:rPr lang="en-US" sz="3200" b="1" dirty="0" err="1"/>
              <a:t>κρίση</a:t>
            </a:r>
            <a:r>
              <a:rPr lang="en-US" sz="3200" b="1" dirty="0"/>
              <a:t> </a:t>
            </a:r>
            <a:r>
              <a:rPr lang="en-US" sz="3200" b="1" dirty="0" err="1"/>
              <a:t>και</a:t>
            </a:r>
            <a:r>
              <a:rPr lang="en-US" sz="3200" b="1" dirty="0"/>
              <a:t> </a:t>
            </a:r>
            <a:r>
              <a:rPr lang="en-US" sz="3200" b="1" dirty="0" err="1"/>
              <a:t>προειδοποίηση</a:t>
            </a:r>
            <a:r>
              <a:rPr lang="en-US" sz="3200" b="1" dirty="0"/>
              <a:t>)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l-GR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ρ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νητική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αξιολό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ηση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αφο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ρ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επισήμανση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λαθών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σφαλμάτων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αιτιών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κινδύνων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ελαττωμάτων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συζήτηση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θέμα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Ενδείκνυται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περιπτώσεις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επιθυμούμε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επισημάνουμε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ς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κάτι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ταιριάζει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εμπειρία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αποδεκτή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γνώση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Πρόταση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δράσει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μεταγνωστικά,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επισημαίνοντας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επιπλέον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λάθη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διαδικασία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σκέψης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ίδια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μέθοδο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αναφορά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ανάδειξη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αρνητικών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συναισθημάτων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ούτε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καλύπτει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όποια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αρνητική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διάθεση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Αυτά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συναισθήματα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δηλαδή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αφορούν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κόκκινου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πρέπει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χρησιμοποιείται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κίτρινο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ιδιαίτερα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αναδύονται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νέες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ιδέες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οπωσδήποτε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πριν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κόκκινο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7428992" y="535908"/>
            <a:ext cx="1325550" cy="13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Μαύρο Καπέλο (Αρνητική κρίση και προειδοποίηση) στην Μνηστηροφονία 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485191" y="2029408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4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μνηστηροφονίας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θεωρηθεί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υπερβολική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βίαιη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εκδίκηση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άνευ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τεκμηρίου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αθωότητας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θανάτωση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ανθρώπων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έφεραν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μερίδιο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ευθύνης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κίνδυνος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ασφάλεια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Οδυσσέα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οικογένειάς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συμμάχων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αναμέτρηση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πιθανότητα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δημιουργηθούν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νέοι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εχθροί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οικογένειες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μνηστήρων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κίνδυνος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διασάλευσης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ειρήνης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σταθερότητας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7408566" y="749754"/>
            <a:ext cx="1325550" cy="13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Κίτρινο Καπέλο (Θετική κρίση και οφέλη)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57200" y="15314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Σκέψη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εποικοδομητική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Καλύπτει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θετικό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φάσμα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σκέψεων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ιδεών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απόψεων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κυμαίνονται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λογικό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πραγματικό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όνειρα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προσδοκίες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ελπίδες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τελική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φάση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διερευνά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αναζητά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αξία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όφελος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ενδεχομένως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προκύπτει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ανάλυση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θέμα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Τι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αφορά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απλώς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θετική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διάθεση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ή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ευφορία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κόκκινο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ούτε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αναφέρεται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άμεσα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δημιουργία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νέων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ιδεών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πράσινο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καπέλο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Αναλύει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αντικειμενικά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θετικ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ά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δεδομέν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επίδρασή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l-GR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ς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συνολικά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Χρήση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Όταν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επιχειρούμε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εντοπίσουμε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θετικά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χαρακτηριστικά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μιας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ιδέας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20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4625" y="823225"/>
            <a:ext cx="1461701" cy="14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/>
              <a:t>Κίτρινο Καπέλο (Θετική κρίση και οφέλη) στην Μνηστηροφονία </a:t>
            </a:r>
            <a:endParaRPr b="1"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Αποκατάσταση της τάξης και της δικαιοσύνης (όπως την αντιλαμβάνεται η ομηρική εποχή) στην Ιθάκη.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Επιστροφή του Οδυσσέα στην οικογένειά του και αποκατάσταση της ηγεμονίας του.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Εξάλειψη των αλαζόνων και παράνομων διεκδικητών της Πηνελόπης και της περιουσίας του Οδυσσέα.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Παραδειγματική τιμωρία για την αποφυγή μελλοντικών παρόμοιων αδικημάτων.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600" y="833450"/>
            <a:ext cx="1461701" cy="14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1273</Words>
  <PresentationFormat>Προβολή στην οθόνη (4:3)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Nunito</vt:lpstr>
      <vt:lpstr>Shift</vt:lpstr>
      <vt:lpstr>Μέθοδος των Έξι Καπέλων Σκέψης </vt:lpstr>
      <vt:lpstr>Λευκό Καπέλο (Αντικειμενικά δεδομένα και πληροφορίες)</vt:lpstr>
      <vt:lpstr>Λευκό Καπέλο (Αντικειμενικά δεδομένα και πληροφορίες) στην Μνηστηροφονία  </vt:lpstr>
      <vt:lpstr>Κόκκινο Καπέλο (Συναίσθημα και Διαίσθηση) </vt:lpstr>
      <vt:lpstr>Κόκκινο Καπέλο (Συναίσθημα και Διαίσθηση) στην Μνηστηροφονία </vt:lpstr>
      <vt:lpstr>Μαύρο Καπέλο (Αρνητική κρίση και προειδοποίηση) </vt:lpstr>
      <vt:lpstr>Μαύρο Καπέλο (Αρνητική κρίση και προειδοποίηση) στην Μνηστηροφονία  </vt:lpstr>
      <vt:lpstr>Κίτρινο Καπέλο (Θετική κρίση και οφέλη) </vt:lpstr>
      <vt:lpstr>Κίτρινο Καπέλο (Θετική κρίση και οφέλη) στην Μνηστηροφονία </vt:lpstr>
      <vt:lpstr>Πράσινο Καπέλο (Δημιουργικότητα και εναλλακτικές προτάσεις)  </vt:lpstr>
      <vt:lpstr>Πράσινο Καπέλο (Δημιουργικότητα και εναλλακτικές προτάσεις) </vt:lpstr>
      <vt:lpstr>Μπλε Καπέλο (Διαδικασία και έλεγχος)</vt:lpstr>
      <vt:lpstr>Μπλε Καπέλο (Διαδικασία και έλεγχος) στην Μνηστηροφονία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Μέθοδος των Έξι Καπέλων Σκέψης</dc:title>
  <dc:creator>Admin</dc:creator>
  <cp:lastModifiedBy>Admin</cp:lastModifiedBy>
  <cp:revision>3</cp:revision>
  <dcterms:modified xsi:type="dcterms:W3CDTF">2024-07-11T14:24:16Z</dcterms:modified>
</cp:coreProperties>
</file>