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131FF-9B4D-44A2-93FC-75538BF25B6E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FCDE6-99F8-418A-91CF-1E5A978486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06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9591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CDE6-99F8-418A-91CF-1E5A9784868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52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919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6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247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62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9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53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01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69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1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80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D4CF-B315-4C89-8F3D-B6CDABE16303}" type="datetimeFigureOut">
              <a:rPr lang="el-GR" smtClean="0"/>
              <a:t>15/7/2015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9E61-BC21-47E8-9762-2983212B0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576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Στρογγυλεμένο ορθογώνιο 8"/>
          <p:cNvSpPr/>
          <p:nvPr/>
        </p:nvSpPr>
        <p:spPr>
          <a:xfrm>
            <a:off x="1404456" y="1052737"/>
            <a:ext cx="6624736" cy="38990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Αρχαία Ελληνική Γλώσσα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el-GR" sz="2400" b="1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l-GR" sz="24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Γ</a:t>
            </a: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΄ Γυμνασίου</a:t>
            </a:r>
          </a:p>
          <a:p>
            <a:pPr algn="ctr"/>
            <a:endParaRPr lang="el-GR" sz="24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endParaRPr lang="el-GR" sz="24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endParaRPr lang="el-GR" sz="24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Θυσία για την πατρίδα</a:t>
            </a:r>
          </a:p>
        </p:txBody>
      </p:sp>
    </p:spTree>
    <p:extLst>
      <p:ext uri="{BB962C8B-B14F-4D97-AF65-F5344CB8AC3E}">
        <p14:creationId xmlns:p14="http://schemas.microsoft.com/office/powerpoint/2010/main" val="3830727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Ἐγὼ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μὲν    οὖν    αὐτοὺς   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καὶ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μακαρίζω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τοῦ θανάτου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4254356" y="4464383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4536040" y="3573735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6156176" y="3534467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5364088" y="4684291"/>
            <a:ext cx="237052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l-GR" dirty="0" smtClean="0"/>
              <a:t>ενική της αιτίας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4401827"/>
            <a:ext cx="1714485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υποκείμενο ρήματος </a:t>
            </a:r>
            <a:endParaRPr lang="el-GR" dirty="0"/>
          </a:p>
        </p:txBody>
      </p:sp>
      <p:cxnSp>
        <p:nvCxnSpPr>
          <p:cNvPr id="11" name="Ευθύγραμμο βέλος σύνδεσης 18"/>
          <p:cNvCxnSpPr/>
          <p:nvPr/>
        </p:nvCxnSpPr>
        <p:spPr>
          <a:xfrm>
            <a:off x="899592" y="3573735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8"/>
          <p:cNvCxnSpPr/>
          <p:nvPr/>
        </p:nvCxnSpPr>
        <p:spPr>
          <a:xfrm>
            <a:off x="3041040" y="364178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202589" y="4499043"/>
            <a:ext cx="1714485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αντικείμενο</a:t>
            </a:r>
          </a:p>
          <a:p>
            <a:pPr algn="ctr"/>
            <a:r>
              <a:rPr lang="el-GR" dirty="0" smtClean="0"/>
              <a:t>ρήματος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9315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 smtClean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καὶ    ζηλῶ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130093" y="4715451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cxnSp>
        <p:nvCxnSpPr>
          <p:cNvPr id="11" name="Ευθύγραμμο βέλος σύνδεσης 18"/>
          <p:cNvCxnSpPr/>
          <p:nvPr/>
        </p:nvCxnSpPr>
        <p:spPr>
          <a:xfrm>
            <a:off x="1468341" y="3915413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9832" y="3429000"/>
            <a:ext cx="2664296" cy="9728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Ἐγὼ </a:t>
            </a:r>
            <a:r>
              <a:rPr lang="el-GR" dirty="0" smtClean="0"/>
              <a:t>: υποκείμενο ρήματος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75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καὶ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μόνοις     τούτοις     ἀνθρώπων    οἶμαι    </a:t>
            </a:r>
            <a:r>
              <a:rPr lang="el-GR" b="1" u="sng" dirty="0">
                <a:latin typeface="Palatino Linotype"/>
                <a:ea typeface="Trebuchet MS"/>
                <a:cs typeface="Times New Roman"/>
              </a:rPr>
              <a:t>κρεῖττον εἶναι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γενέσθαι,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4873739" y="4464383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5220072" y="3580676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6459907" y="3724898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5516208" y="4976764"/>
            <a:ext cx="1578438" cy="15125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ιδικό απαρέμφατο αντικείμενο ρήματος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2076694"/>
            <a:ext cx="2448272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2195736" y="4494901"/>
            <a:ext cx="1411068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l-GR" dirty="0" smtClean="0"/>
              <a:t>οτική προσωπική</a:t>
            </a:r>
            <a:endParaRPr lang="el-GR" dirty="0"/>
          </a:p>
        </p:txBody>
      </p:sp>
      <p:cxnSp>
        <p:nvCxnSpPr>
          <p:cNvPr id="11" name="Ευθύγραμμο βέλος σύνδεσης 18"/>
          <p:cNvCxnSpPr/>
          <p:nvPr/>
        </p:nvCxnSpPr>
        <p:spPr>
          <a:xfrm>
            <a:off x="2627784" y="3601101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8"/>
          <p:cNvCxnSpPr/>
          <p:nvPr/>
        </p:nvCxnSpPr>
        <p:spPr>
          <a:xfrm>
            <a:off x="7949061" y="3557580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214043" y="4381988"/>
            <a:ext cx="1714485" cy="16393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τελικό απαρέμφατο, υποκείμενο του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κρεῖττον εἶναι </a:t>
            </a:r>
            <a:endParaRPr lang="el-G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303" y="2204864"/>
            <a:ext cx="26892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Ευθύγραμμο βέλος σύνδεσης 18"/>
          <p:cNvCxnSpPr/>
          <p:nvPr/>
        </p:nvCxnSpPr>
        <p:spPr>
          <a:xfrm>
            <a:off x="1324325" y="3666809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3552" y="4527516"/>
            <a:ext cx="2052183" cy="12055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</a:t>
            </a:r>
            <a:r>
              <a:rPr lang="el-GR" dirty="0" smtClean="0"/>
              <a:t>ατηγορηματικός προσδιορισμός στο τούτοις</a:t>
            </a:r>
            <a:endParaRPr lang="el-GR" dirty="0"/>
          </a:p>
        </p:txBody>
      </p:sp>
      <p:cxnSp>
        <p:nvCxnSpPr>
          <p:cNvPr id="20" name="Ευθύγραμμο βέλος σύνδεσης 18"/>
          <p:cNvCxnSpPr/>
          <p:nvPr/>
        </p:nvCxnSpPr>
        <p:spPr>
          <a:xfrm>
            <a:off x="4139952" y="3601101"/>
            <a:ext cx="7315" cy="1901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347864" y="5517232"/>
            <a:ext cx="1792498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l-GR" dirty="0" smtClean="0"/>
              <a:t>ενική διαιρετική από το τούτοις</a:t>
            </a:r>
            <a:endParaRPr lang="el-GR" dirty="0"/>
          </a:p>
        </p:txBody>
      </p:sp>
      <p:sp>
        <p:nvSpPr>
          <p:cNvPr id="22" name="Rounded Rectangle 21"/>
          <p:cNvSpPr/>
          <p:nvPr/>
        </p:nvSpPr>
        <p:spPr>
          <a:xfrm>
            <a:off x="2997309" y="2204864"/>
            <a:ext cx="2664296" cy="9728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τούτους : υποκείμενο απαρεμφάτου γενέσθαι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6332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ἐπειδὴ         θνητῶν      σωμάτων      ἔτυχον,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4520090" y="4527516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4880604" y="3580676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179511" y="2076694"/>
            <a:ext cx="4694227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Δευτερεύουσα χρονική </a:t>
            </a:r>
            <a:r>
              <a:rPr lang="el-GR" dirty="0"/>
              <a:t>π</a:t>
            </a:r>
            <a:r>
              <a:rPr lang="el-GR" dirty="0" smtClean="0"/>
              <a:t>ρόταση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971600" y="4472708"/>
            <a:ext cx="1929670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πιθετικός προσδιορισμός στο σωμάτων</a:t>
            </a:r>
            <a:endParaRPr lang="el-GR" dirty="0"/>
          </a:p>
        </p:txBody>
      </p:sp>
      <p:cxnSp>
        <p:nvCxnSpPr>
          <p:cNvPr id="11" name="Ευθύγραμμο βέλος σύνδεσης 18"/>
          <p:cNvCxnSpPr/>
          <p:nvPr/>
        </p:nvCxnSpPr>
        <p:spPr>
          <a:xfrm>
            <a:off x="2138100" y="3580676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8"/>
          <p:cNvCxnSpPr/>
          <p:nvPr/>
        </p:nvCxnSpPr>
        <p:spPr>
          <a:xfrm>
            <a:off x="3563888" y="3576560"/>
            <a:ext cx="7315" cy="1901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51510" y="5517232"/>
            <a:ext cx="1792498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ντικείμενο ρήματος</a:t>
            </a:r>
            <a:endParaRPr lang="el-GR" dirty="0"/>
          </a:p>
        </p:txBody>
      </p:sp>
      <p:sp>
        <p:nvSpPr>
          <p:cNvPr id="23" name="Rounded Rectangle 22"/>
          <p:cNvSpPr/>
          <p:nvPr/>
        </p:nvSpPr>
        <p:spPr>
          <a:xfrm>
            <a:off x="6714210" y="2273036"/>
            <a:ext cx="1714485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οὗτοι </a:t>
            </a:r>
            <a:r>
              <a:rPr lang="el-GR" dirty="0" smtClean="0"/>
              <a:t>: υποκείμενο ρήματος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4207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οἵτινες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 ἀθάνατον     μνήμην   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διὰ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τὴν   ἀρετὴν   αὑτῶν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κατέλιπον.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7499117" y="4527516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7740352" y="3601101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1871699" y="2078685"/>
            <a:ext cx="5544617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Δευτερεύουσα αναφορική αιτιολογική πρόταση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1979711" y="4429193"/>
            <a:ext cx="1764389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πιθετικός προσδιορισμός στο μνήμην</a:t>
            </a:r>
            <a:endParaRPr lang="el-GR" dirty="0"/>
          </a:p>
        </p:txBody>
      </p:sp>
      <p:cxnSp>
        <p:nvCxnSpPr>
          <p:cNvPr id="11" name="Ευθύγραμμο βέλος σύνδεσης 18"/>
          <p:cNvCxnSpPr/>
          <p:nvPr/>
        </p:nvCxnSpPr>
        <p:spPr>
          <a:xfrm>
            <a:off x="984145" y="3601101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8"/>
          <p:cNvCxnSpPr/>
          <p:nvPr/>
        </p:nvCxnSpPr>
        <p:spPr>
          <a:xfrm>
            <a:off x="3851920" y="3615320"/>
            <a:ext cx="7315" cy="1901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51510" y="5517232"/>
            <a:ext cx="1792498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ντικείμενο ρήματος</a:t>
            </a:r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211445" y="4514552"/>
            <a:ext cx="1552244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υποκείμενο ρήματος </a:t>
            </a:r>
            <a:endParaRPr lang="el-GR" dirty="0"/>
          </a:p>
        </p:txBody>
      </p:sp>
      <p:cxnSp>
        <p:nvCxnSpPr>
          <p:cNvPr id="14" name="Ευθύγραμμο βέλος σύνδεσης 18"/>
          <p:cNvCxnSpPr/>
          <p:nvPr/>
        </p:nvCxnSpPr>
        <p:spPr>
          <a:xfrm>
            <a:off x="2267744" y="3601101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11960" y="4424930"/>
            <a:ext cx="2016224" cy="10977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αιτίας</a:t>
            </a:r>
            <a:endParaRPr lang="el-GR" dirty="0"/>
          </a:p>
        </p:txBody>
      </p:sp>
      <p:cxnSp>
        <p:nvCxnSpPr>
          <p:cNvPr id="16" name="Ευθύγραμμο βέλος σύνδεσης 18"/>
          <p:cNvCxnSpPr/>
          <p:nvPr/>
        </p:nvCxnSpPr>
        <p:spPr>
          <a:xfrm>
            <a:off x="5004048" y="3615320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8"/>
          <p:cNvCxnSpPr/>
          <p:nvPr/>
        </p:nvCxnSpPr>
        <p:spPr>
          <a:xfrm>
            <a:off x="6732240" y="3601101"/>
            <a:ext cx="0" cy="1921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925749" y="5522664"/>
            <a:ext cx="1792498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l-GR" dirty="0" smtClean="0"/>
              <a:t>ενική κτητική στο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ἀρετὴν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5913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5346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Ὥστε προσήκει τούτους εὐδαιμονεστάτους ἡγεῖσθαι</a:t>
            </a:r>
            <a:r>
              <a:rPr lang="en-US" b="1" dirty="0" smtClean="0">
                <a:effectLst/>
                <a:latin typeface="Palatino Linotype"/>
                <a:ea typeface="Trebuchet MS"/>
                <a:cs typeface="Times New Roman"/>
              </a:rPr>
              <a:t> 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1124535" y="4176429"/>
            <a:ext cx="1206298" cy="56949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ρήμα</a:t>
            </a:r>
          </a:p>
          <a:p>
            <a:pPr algn="ctr"/>
            <a:endParaRPr lang="el-GR" dirty="0"/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5868144" y="4444259"/>
            <a:ext cx="2664296" cy="996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</a:t>
            </a:r>
            <a:r>
              <a:rPr lang="el-GR" dirty="0" smtClean="0"/>
              <a:t>ελικό απαρέμφατο, υποκείμενο ρήματος, ετεροπροσωπία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979712" y="5013176"/>
            <a:ext cx="1656184" cy="85526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ντικείμενο απαρεμφάτου 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727684" y="3616167"/>
            <a:ext cx="0" cy="539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2915816" y="3616167"/>
            <a:ext cx="0" cy="1397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6163491" y="3525869"/>
            <a:ext cx="0" cy="9183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427984" y="3616167"/>
            <a:ext cx="0" cy="1656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3918190" y="5284036"/>
            <a:ext cx="1800200" cy="8910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κατηγορούμενο στο αντικείμενο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28" name="Rounded Rectangle 27"/>
          <p:cNvSpPr/>
          <p:nvPr/>
        </p:nvSpPr>
        <p:spPr>
          <a:xfrm>
            <a:off x="7092280" y="2564904"/>
            <a:ext cx="1440160" cy="132100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ἡμᾶς: υποκείμενο στο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ἡγεῖσθαι</a:t>
            </a:r>
            <a:r>
              <a:rPr lang="en-US" dirty="0">
                <a:latin typeface="Palatino Linotype"/>
                <a:ea typeface="Trebuchet MS"/>
                <a:cs typeface="Times New Roman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1298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5346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οἵτινες  </a:t>
            </a:r>
            <a:r>
              <a:rPr lang="el-GR" b="1" u="sng" dirty="0" smtClean="0">
                <a:latin typeface="Palatino Linotype"/>
                <a:ea typeface="Trebuchet MS"/>
                <a:cs typeface="Times New Roman"/>
              </a:rPr>
              <a:t>ὑπὲρ  μεγίστων </a:t>
            </a:r>
            <a:r>
              <a:rPr lang="el-GR" b="1" u="sng" dirty="0">
                <a:latin typeface="Palatino Linotype"/>
                <a:ea typeface="Trebuchet MS"/>
                <a:cs typeface="Times New Roman"/>
              </a:rPr>
              <a:t>καὶ καλλίστων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κινδυνεύσαντες  οὕτω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τὸν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βίον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 smtClean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ἐτελεύτησαν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, οὐκ ἐπιτρέψαντες περὶ αὑτῶν τῇ τύχῃ, οὐδ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’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ἀναμείναντες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τὸν αὐτόματον θάνατον, ἀλλ’ ἐκλεξάμενοι τὸν κάλλιστον. 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786241" y="3759390"/>
            <a:ext cx="992800" cy="5760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ρήμα</a:t>
            </a:r>
          </a:p>
          <a:p>
            <a:pPr algn="ctr"/>
            <a:endParaRPr lang="el-GR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503548" y="5157192"/>
            <a:ext cx="2196244" cy="101794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τροπική μετοχή, συνημμένη στο υποκείμενο ρήματος</a:t>
            </a:r>
          </a:p>
          <a:p>
            <a:pPr algn="ctr"/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3312368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6300191" y="4797152"/>
            <a:ext cx="2232249" cy="12511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τροπική μετοχή, συνημμένη στο υποκείμενο ρήματος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5004048" y="907976"/>
            <a:ext cx="30963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Δευτερεύουσα αναφορική πρόταση</a:t>
            </a:r>
            <a:endParaRPr lang="el-GR" dirty="0"/>
          </a:p>
        </p:txBody>
      </p:sp>
      <p:sp>
        <p:nvSpPr>
          <p:cNvPr id="17" name="Στρογγυλεμένο ορθογώνιο 7"/>
          <p:cNvSpPr/>
          <p:nvPr/>
        </p:nvSpPr>
        <p:spPr>
          <a:xfrm>
            <a:off x="153469" y="2132856"/>
            <a:ext cx="1466203" cy="792088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ρήματος</a:t>
            </a:r>
            <a:endParaRPr lang="el-GR" dirty="0"/>
          </a:p>
        </p:txBody>
      </p:sp>
      <p:sp>
        <p:nvSpPr>
          <p:cNvPr id="20" name="Στρογγυλεμένο ορθογώνιο 4"/>
          <p:cNvSpPr/>
          <p:nvPr/>
        </p:nvSpPr>
        <p:spPr>
          <a:xfrm>
            <a:off x="7645901" y="2098932"/>
            <a:ext cx="1490668" cy="83546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αντικείμενο ρήματος</a:t>
            </a:r>
          </a:p>
          <a:p>
            <a:pPr algn="ctr"/>
            <a:endParaRPr lang="el-GR" dirty="0"/>
          </a:p>
        </p:txBody>
      </p:sp>
      <p:sp>
        <p:nvSpPr>
          <p:cNvPr id="21" name="Στρογγυλεμένο ορθογώνιο 15"/>
          <p:cNvSpPr/>
          <p:nvPr/>
        </p:nvSpPr>
        <p:spPr>
          <a:xfrm>
            <a:off x="6163491" y="2356778"/>
            <a:ext cx="1728192" cy="100920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πιρρηματικός προσδιορισμός του τρόπου</a:t>
            </a:r>
          </a:p>
          <a:p>
            <a:pPr algn="ctr"/>
            <a:endParaRPr lang="el-GR" dirty="0"/>
          </a:p>
        </p:txBody>
      </p:sp>
      <p:sp>
        <p:nvSpPr>
          <p:cNvPr id="22" name="Στρογγυλεμένο ορθογώνιο 7"/>
          <p:cNvSpPr/>
          <p:nvPr/>
        </p:nvSpPr>
        <p:spPr>
          <a:xfrm>
            <a:off x="2123728" y="2132856"/>
            <a:ext cx="1948734" cy="1224136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υπεράσπισης</a:t>
            </a:r>
            <a:endParaRPr lang="el-GR" dirty="0"/>
          </a:p>
        </p:txBody>
      </p:sp>
      <p:sp>
        <p:nvSpPr>
          <p:cNvPr id="23" name="Στρογγυλεμένο ορθογώνιο 7"/>
          <p:cNvSpPr/>
          <p:nvPr/>
        </p:nvSpPr>
        <p:spPr>
          <a:xfrm>
            <a:off x="4211960" y="2132856"/>
            <a:ext cx="1951531" cy="1224136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χ</a:t>
            </a:r>
            <a:r>
              <a:rPr lang="el-GR" dirty="0" smtClean="0"/>
              <a:t>ρονική μετοχή, συνημμένη στο υποκείμενο ρήματος</a:t>
            </a:r>
            <a:endParaRPr lang="el-GR" dirty="0"/>
          </a:p>
        </p:txBody>
      </p:sp>
      <p:sp>
        <p:nvSpPr>
          <p:cNvPr id="24" name="Στρογγυλεμένο ορθογώνιο 7"/>
          <p:cNvSpPr/>
          <p:nvPr/>
        </p:nvSpPr>
        <p:spPr>
          <a:xfrm>
            <a:off x="1877260" y="3759390"/>
            <a:ext cx="2478716" cy="715662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</a:t>
            </a:r>
            <a:r>
              <a:rPr lang="el-GR" dirty="0" smtClean="0"/>
              <a:t>ροπική μετοχή, συνημμένη στο υποκείμενο ρήματος</a:t>
            </a:r>
            <a:endParaRPr lang="el-GR" dirty="0"/>
          </a:p>
        </p:txBody>
      </p:sp>
      <p:sp>
        <p:nvSpPr>
          <p:cNvPr id="25" name="Στρογγυλεμένο ορθογώνιο 15"/>
          <p:cNvSpPr/>
          <p:nvPr/>
        </p:nvSpPr>
        <p:spPr>
          <a:xfrm>
            <a:off x="4524371" y="3671671"/>
            <a:ext cx="3367311" cy="80338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αναφοράς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45901" y="3429000"/>
            <a:ext cx="1490668" cy="10460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 αντικείμενο </a:t>
            </a:r>
            <a:r>
              <a:rPr lang="el-GR" dirty="0" smtClean="0"/>
              <a:t>μετοχής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οὐκ </a:t>
            </a:r>
            <a:r>
              <a:rPr lang="el-GR" sz="1400" dirty="0">
                <a:latin typeface="Palatino Linotype"/>
                <a:ea typeface="Trebuchet MS"/>
                <a:cs typeface="Times New Roman"/>
              </a:rPr>
              <a:t>ἐπιτρέψαντες</a:t>
            </a:r>
            <a:r>
              <a:rPr lang="el-GR" sz="1400" dirty="0" smtClean="0"/>
              <a:t> </a:t>
            </a:r>
            <a:endParaRPr lang="el-GR" sz="1400" dirty="0"/>
          </a:p>
        </p:txBody>
      </p:sp>
      <p:cxnSp>
        <p:nvCxnSpPr>
          <p:cNvPr id="26" name="Ευθύγραμμο βέλος σύνδεσης 12"/>
          <p:cNvCxnSpPr/>
          <p:nvPr/>
        </p:nvCxnSpPr>
        <p:spPr>
          <a:xfrm>
            <a:off x="6372200" y="3429000"/>
            <a:ext cx="1519482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Στρογγυλεμένο ορθογώνιο 4"/>
          <p:cNvSpPr/>
          <p:nvPr/>
        </p:nvSpPr>
        <p:spPr>
          <a:xfrm>
            <a:off x="4573424" y="4869160"/>
            <a:ext cx="1438735" cy="117913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αντικείμενο μετοχής </a:t>
            </a:r>
            <a:r>
              <a:rPr lang="el-GR" sz="1200" b="1" dirty="0">
                <a:latin typeface="Palatino Linotype"/>
                <a:ea typeface="Trebuchet MS"/>
                <a:cs typeface="Times New Roman"/>
              </a:rPr>
              <a:t>ἀναμείναντες </a:t>
            </a:r>
            <a:endParaRPr lang="el-GR" sz="1200" dirty="0" smtClean="0"/>
          </a:p>
          <a:p>
            <a:pPr algn="ctr"/>
            <a:endParaRPr lang="el-GR" dirty="0"/>
          </a:p>
        </p:txBody>
      </p:sp>
      <p:sp>
        <p:nvSpPr>
          <p:cNvPr id="29" name="Στρογγυλεμένο ορθογώνιο 4"/>
          <p:cNvSpPr/>
          <p:nvPr/>
        </p:nvSpPr>
        <p:spPr>
          <a:xfrm>
            <a:off x="2699792" y="4996004"/>
            <a:ext cx="1824579" cy="117913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πιθετικοί προσδιορισμοί στο θάνατον</a:t>
            </a:r>
            <a:endParaRPr lang="el-GR" sz="1200" dirty="0" smtClean="0"/>
          </a:p>
          <a:p>
            <a:pPr algn="ctr"/>
            <a:endParaRPr lang="el-GR" dirty="0"/>
          </a:p>
        </p:txBody>
      </p:sp>
      <p:cxnSp>
        <p:nvCxnSpPr>
          <p:cNvPr id="30" name="Ευθύγραμμο βέλος σύνδεσης 12"/>
          <p:cNvCxnSpPr/>
          <p:nvPr/>
        </p:nvCxnSpPr>
        <p:spPr>
          <a:xfrm>
            <a:off x="1877260" y="4996004"/>
            <a:ext cx="1110564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Ευθύγραμμο βέλος σύνδεσης 12"/>
          <p:cNvCxnSpPr/>
          <p:nvPr/>
        </p:nvCxnSpPr>
        <p:spPr>
          <a:xfrm>
            <a:off x="2987824" y="4725144"/>
            <a:ext cx="408918" cy="2708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292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5346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Καὶ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γάρ    τοι     ἀγήρατοι    μὲν     αὐτῶν    αἱ    μνῆμαι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5868144" y="4444259"/>
            <a:ext cx="2664296" cy="996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ρήματος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835696" y="5013176"/>
            <a:ext cx="1800200" cy="85526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</a:t>
            </a:r>
            <a:r>
              <a:rPr lang="el-GR" dirty="0" smtClean="0"/>
              <a:t>ατηγορούμενο στο υποκείμενο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>
            <a:off x="2915816" y="3616167"/>
            <a:ext cx="0" cy="1397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6156176" y="361616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721531" y="3616166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3707904" y="4797152"/>
            <a:ext cx="201048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l-GR" dirty="0" smtClean="0"/>
              <a:t>ενική αντικειμενική από το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αἱ    μνῆμαι</a:t>
            </a:r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28" name="Rounded Rectangle 27"/>
          <p:cNvSpPr/>
          <p:nvPr/>
        </p:nvSpPr>
        <p:spPr>
          <a:xfrm>
            <a:off x="7092280" y="2564904"/>
            <a:ext cx="1440160" cy="96096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εἰσί:ρήμα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3227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5346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ζηλωταὶ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 δὲ      </a:t>
            </a:r>
            <a:r>
              <a:rPr lang="el-GR" b="1" u="sng" dirty="0" smtClean="0">
                <a:latin typeface="Palatino Linotype"/>
                <a:ea typeface="Trebuchet MS"/>
                <a:cs typeface="Times New Roman"/>
              </a:rPr>
              <a:t>ὑπὸ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πάντων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</a:t>
            </a:r>
            <a:r>
              <a:rPr lang="el-GR" b="1" u="sng" dirty="0" smtClean="0">
                <a:latin typeface="Palatino Linotype"/>
                <a:ea typeface="Trebuchet MS"/>
                <a:cs typeface="Times New Roman"/>
              </a:rPr>
              <a:t>ἀνθρώπων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αἱ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τιμαί·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5868144" y="4444259"/>
            <a:ext cx="2664296" cy="996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ρήματος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215516" y="4997151"/>
            <a:ext cx="1800200" cy="85526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</a:t>
            </a:r>
            <a:r>
              <a:rPr lang="el-GR" dirty="0" smtClean="0"/>
              <a:t>ατηγορούμενο στο υποκείμενο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>
            <a:off x="1115616" y="3616166"/>
            <a:ext cx="0" cy="1397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6156176" y="361616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721531" y="3616166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3347864" y="4797152"/>
            <a:ext cx="237052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του ποιητικού αιτίου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28" name="Rounded Rectangle 27"/>
          <p:cNvSpPr/>
          <p:nvPr/>
        </p:nvSpPr>
        <p:spPr>
          <a:xfrm>
            <a:off x="7092280" y="2564904"/>
            <a:ext cx="1440160" cy="96096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εἰσί:ρήμα</a:t>
            </a:r>
            <a:endParaRPr lang="el-GR" dirty="0"/>
          </a:p>
        </p:txBody>
      </p:sp>
      <p:cxnSp>
        <p:nvCxnSpPr>
          <p:cNvPr id="13" name="Ευθύγραμμο βέλος σύνδεσης 14"/>
          <p:cNvCxnSpPr/>
          <p:nvPr/>
        </p:nvCxnSpPr>
        <p:spPr>
          <a:xfrm>
            <a:off x="3131840" y="3586997"/>
            <a:ext cx="0" cy="443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Στρογγυλεμένο ορθογώνιο 7"/>
          <p:cNvSpPr/>
          <p:nvPr/>
        </p:nvSpPr>
        <p:spPr>
          <a:xfrm>
            <a:off x="1331640" y="4030213"/>
            <a:ext cx="2020385" cy="85526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</a:t>
            </a:r>
            <a:r>
              <a:rPr lang="el-GR" dirty="0" smtClean="0"/>
              <a:t>ατηγορηματικός προσδιορισμός στο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ἀνθρώπων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90717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063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οἳ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  πενθοῦνται     μὲν    διὰ     τὴν    φύσιν    ὡς    θνητοί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140638" y="4489595"/>
            <a:ext cx="1479034" cy="996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ρήματος και μετοχής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691680" y="4984006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>
            <a:off x="2015716" y="3586997"/>
            <a:ext cx="0" cy="1397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611560" y="358699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283968" y="3586997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3059832" y="4771461"/>
            <a:ext cx="237052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αιτίας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cxnSp>
        <p:nvCxnSpPr>
          <p:cNvPr id="13" name="Ευθύγραμμο βέλος σύνδεσης 14"/>
          <p:cNvCxnSpPr/>
          <p:nvPr/>
        </p:nvCxnSpPr>
        <p:spPr>
          <a:xfrm>
            <a:off x="6588224" y="3616166"/>
            <a:ext cx="0" cy="443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7236296" y="2708920"/>
            <a:ext cx="1584176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ὡς </a:t>
            </a:r>
            <a:r>
              <a:rPr lang="el-GR" dirty="0" smtClean="0"/>
              <a:t>ὄντες: αιτιολογική μετοχή, συνημμένη στο υποκείμενο του ρήματος</a:t>
            </a:r>
            <a:endParaRPr lang="el-GR" dirty="0"/>
          </a:p>
        </p:txBody>
      </p:sp>
      <p:sp>
        <p:nvSpPr>
          <p:cNvPr id="20" name="Στρογγυλεμένο ορθογώνιο 6"/>
          <p:cNvSpPr/>
          <p:nvPr/>
        </p:nvSpPr>
        <p:spPr>
          <a:xfrm>
            <a:off x="5430358" y="4087813"/>
            <a:ext cx="1767066" cy="996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</a:t>
            </a:r>
            <a:r>
              <a:rPr lang="el-GR" dirty="0" smtClean="0"/>
              <a:t>ατηγορούμενο στο υποκείμενο της μετοχής</a:t>
            </a:r>
          </a:p>
        </p:txBody>
      </p:sp>
    </p:spTree>
    <p:extLst>
      <p:ext uri="{BB962C8B-B14F-4D97-AF65-F5344CB8AC3E}">
        <p14:creationId xmlns:p14="http://schemas.microsoft.com/office/powerpoint/2010/main" val="3894118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39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ὑμνοῦνται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δὲ   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ὡς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ἀθάνατοι   διὰ   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τὴν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ἀρετήν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.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481251" y="4469879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827584" y="358699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5433271" y="3534467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4541332" y="4720948"/>
            <a:ext cx="237052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αιτίας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3" name="Rounded Rectangle 2"/>
          <p:cNvSpPr/>
          <p:nvPr/>
        </p:nvSpPr>
        <p:spPr>
          <a:xfrm>
            <a:off x="7236296" y="2708920"/>
            <a:ext cx="1584176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ὡς </a:t>
            </a:r>
            <a:r>
              <a:rPr lang="el-GR" dirty="0" smtClean="0"/>
              <a:t>ὄντες: αιτιολογική μετοχή, συνημμένη στο υποκείμενο του ρήματος</a:t>
            </a:r>
            <a:endParaRPr lang="el-GR" dirty="0"/>
          </a:p>
        </p:txBody>
      </p:sp>
      <p:cxnSp>
        <p:nvCxnSpPr>
          <p:cNvPr id="17" name="Ευθύγραμμο βέλος σύνδεσης 18"/>
          <p:cNvCxnSpPr/>
          <p:nvPr/>
        </p:nvCxnSpPr>
        <p:spPr>
          <a:xfrm>
            <a:off x="3419872" y="358699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Στρογγυλεμένο ορθογώνιο 15"/>
          <p:cNvSpPr/>
          <p:nvPr/>
        </p:nvSpPr>
        <p:spPr>
          <a:xfrm>
            <a:off x="2195736" y="4415089"/>
            <a:ext cx="2226510" cy="11021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κατηγορούμενο </a:t>
            </a:r>
            <a:r>
              <a:rPr lang="el-GR" dirty="0"/>
              <a:t>στο υποκείμενο της </a:t>
            </a:r>
            <a:r>
              <a:rPr lang="el-GR" dirty="0" smtClean="0"/>
              <a:t>μετοχής</a:t>
            </a:r>
          </a:p>
          <a:p>
            <a:pPr algn="ctr"/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81251" y="2060848"/>
            <a:ext cx="1714485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οἳ: υποκείμενο ρήματος - μετοχής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7879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43552" y="188639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Καὶ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γάρ    τοι           θάπτονται              δημοσίᾳ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,</a:t>
            </a: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3059832" y="4546083"/>
            <a:ext cx="707296" cy="502137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6624736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3347864" y="3641787"/>
            <a:ext cx="7315" cy="82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5433271" y="3534467"/>
            <a:ext cx="0" cy="1180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Στρογγυλεμένο ορθογώνιο 15"/>
          <p:cNvSpPr/>
          <p:nvPr/>
        </p:nvSpPr>
        <p:spPr>
          <a:xfrm>
            <a:off x="4541332" y="4720948"/>
            <a:ext cx="2370526" cy="1377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επιρρηματικός προσδιορισμός του τρόπου</a:t>
            </a:r>
          </a:p>
          <a:p>
            <a:pPr algn="ctr"/>
            <a:endParaRPr lang="el-GR" dirty="0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3059832" y="2060848"/>
            <a:ext cx="309634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πρόταση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732240" y="2780928"/>
            <a:ext cx="1714485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οὗτοι </a:t>
            </a:r>
            <a:r>
              <a:rPr lang="el-GR" dirty="0" smtClean="0"/>
              <a:t>: υποκείμενο ρήματος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3692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53469" y="188640"/>
            <a:ext cx="8784976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καὶ ἀγῶνες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τίθενται     ἐπ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’ αὐτοῖς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</a:t>
            </a:r>
            <a:r>
              <a:rPr lang="el-GR" b="1" u="sng" dirty="0" smtClean="0">
                <a:latin typeface="Palatino Linotype"/>
                <a:ea typeface="Trebuchet MS"/>
                <a:cs typeface="Times New Roman"/>
              </a:rPr>
              <a:t>ῥώμης </a:t>
            </a:r>
            <a:r>
              <a:rPr lang="el-GR" b="1" u="sng" dirty="0">
                <a:latin typeface="Palatino Linotype"/>
                <a:ea typeface="Trebuchet MS"/>
                <a:cs typeface="Times New Roman"/>
              </a:rPr>
              <a:t>καὶ σοφίας καὶ πλούτου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 smtClean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ὡς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ἀξίους          ὄντας        τοὺς       ἐν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τῷ πολέμῳ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τετελευτηκότας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b="1" dirty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b="1" dirty="0">
                <a:latin typeface="Palatino Linotype"/>
                <a:ea typeface="Trebuchet MS"/>
                <a:cs typeface="Times New Roman"/>
              </a:rPr>
              <a:t>ταῖς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   αὐταῖς        τιμαῖς     καὶ      τοὺς 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ἀθανάτους </a:t>
            </a:r>
            <a:r>
              <a:rPr lang="el-GR" b="1" dirty="0" smtClean="0">
                <a:latin typeface="Palatino Linotype"/>
                <a:ea typeface="Trebuchet MS"/>
                <a:cs typeface="Times New Roman"/>
              </a:rPr>
              <a:t>   τιμᾶσθαι</a:t>
            </a:r>
            <a:r>
              <a:rPr lang="el-GR" b="1" dirty="0">
                <a:latin typeface="Palatino Linotype"/>
                <a:ea typeface="Trebuchet MS"/>
                <a:cs typeface="Times New Roman"/>
              </a:rPr>
              <a:t>. </a:t>
            </a:r>
            <a:endParaRPr lang="el-GR" b="1" dirty="0" smtClean="0">
              <a:latin typeface="Palatino Linotype"/>
              <a:ea typeface="Trebuchet MS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l-GR" sz="1600" dirty="0">
              <a:effectLst/>
              <a:latin typeface="Trebuchet MS"/>
              <a:ea typeface="Trebuchet MS"/>
              <a:cs typeface="Times New Roman"/>
            </a:endParaRPr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0" y="3671672"/>
            <a:ext cx="2195736" cy="8033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κατηγορούμενο στο τετελευτηκότας</a:t>
            </a:r>
          </a:p>
          <a:p>
            <a:pPr algn="ctr"/>
            <a:endParaRPr lang="el-GR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503548" y="5157192"/>
            <a:ext cx="1895427" cy="1017943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πιθετικός προσδιορισμός στο </a:t>
            </a:r>
            <a:r>
              <a:rPr lang="el-GR" dirty="0">
                <a:latin typeface="Palatino Linotype"/>
                <a:ea typeface="Trebuchet MS"/>
                <a:cs typeface="Times New Roman"/>
              </a:rPr>
              <a:t>τιμαῖς 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331640" y="548680"/>
            <a:ext cx="3312368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Συντακτική ανάλυση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Ενότητα 2η</a:t>
            </a:r>
          </a:p>
          <a:p>
            <a:pPr algn="ctr"/>
            <a:r>
              <a:rPr lang="el-GR" dirty="0" smtClean="0">
                <a:latin typeface="Bookman Old Style" panose="02050604050505020204" pitchFamily="18" charset="0"/>
              </a:rPr>
              <a:t>Θυσία για την πατρίδα</a:t>
            </a:r>
            <a:endParaRPr lang="el-GR" dirty="0">
              <a:latin typeface="Bookman Old Style" panose="02050604050505020204" pitchFamily="18" charset="0"/>
            </a:endParaRPr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79512" y="6309320"/>
            <a:ext cx="2219463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Όλγα Παΐζη</a:t>
            </a:r>
            <a:endParaRPr lang="el-GR" dirty="0"/>
          </a:p>
        </p:txBody>
      </p:sp>
      <p:sp>
        <p:nvSpPr>
          <p:cNvPr id="2" name="Rounded Rectangle 1"/>
          <p:cNvSpPr/>
          <p:nvPr/>
        </p:nvSpPr>
        <p:spPr>
          <a:xfrm>
            <a:off x="5004048" y="907976"/>
            <a:ext cx="30963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Κύρια  πρόταση</a:t>
            </a:r>
            <a:endParaRPr lang="el-GR" dirty="0"/>
          </a:p>
        </p:txBody>
      </p:sp>
      <p:sp>
        <p:nvSpPr>
          <p:cNvPr id="17" name="Στρογγυλεμένο ορθογώνιο 7"/>
          <p:cNvSpPr/>
          <p:nvPr/>
        </p:nvSpPr>
        <p:spPr>
          <a:xfrm>
            <a:off x="312838" y="2069292"/>
            <a:ext cx="1466203" cy="792088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ρήματος</a:t>
            </a:r>
            <a:endParaRPr lang="el-GR" dirty="0"/>
          </a:p>
        </p:txBody>
      </p:sp>
      <p:sp>
        <p:nvSpPr>
          <p:cNvPr id="20" name="Στρογγυλεμένο ορθογώνιο 4"/>
          <p:cNvSpPr/>
          <p:nvPr/>
        </p:nvSpPr>
        <p:spPr>
          <a:xfrm>
            <a:off x="5508104" y="2263627"/>
            <a:ext cx="1994723" cy="83546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l-GR" dirty="0" smtClean="0"/>
              <a:t>ενικές ιδιότητας</a:t>
            </a:r>
          </a:p>
          <a:p>
            <a:pPr algn="ctr"/>
            <a:endParaRPr lang="el-GR" dirty="0"/>
          </a:p>
        </p:txBody>
      </p:sp>
      <p:sp>
        <p:nvSpPr>
          <p:cNvPr id="22" name="Στρογγυλεμένο ορθογώνιο 7"/>
          <p:cNvSpPr/>
          <p:nvPr/>
        </p:nvSpPr>
        <p:spPr>
          <a:xfrm>
            <a:off x="1822911" y="2132113"/>
            <a:ext cx="1152128" cy="728524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23" name="Στρογγυλεμένο ορθογώνιο 7"/>
          <p:cNvSpPr/>
          <p:nvPr/>
        </p:nvSpPr>
        <p:spPr>
          <a:xfrm>
            <a:off x="3052517" y="2069292"/>
            <a:ext cx="1951531" cy="1224136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της αναφοράς</a:t>
            </a:r>
            <a:endParaRPr lang="el-GR" dirty="0"/>
          </a:p>
        </p:txBody>
      </p:sp>
      <p:sp>
        <p:nvSpPr>
          <p:cNvPr id="24" name="Στρογγυλεμένο ορθογώνιο 7"/>
          <p:cNvSpPr/>
          <p:nvPr/>
        </p:nvSpPr>
        <p:spPr>
          <a:xfrm>
            <a:off x="2195736" y="3759390"/>
            <a:ext cx="2160239" cy="715662"/>
          </a:xfrm>
          <a:prstGeom prst="roundRect">
            <a:avLst>
              <a:gd name="adj" fmla="val 429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ιτιολογική μετοχή, αιτιατική απόλυτη</a:t>
            </a:r>
            <a:endParaRPr lang="el-GR" dirty="0"/>
          </a:p>
        </p:txBody>
      </p:sp>
      <p:sp>
        <p:nvSpPr>
          <p:cNvPr id="25" name="Στρογγυλεμένο ορθογώνιο 15"/>
          <p:cNvSpPr/>
          <p:nvPr/>
        </p:nvSpPr>
        <p:spPr>
          <a:xfrm>
            <a:off x="4316782" y="3671671"/>
            <a:ext cx="3367311" cy="80338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μπρόθετος επιρρηματικός προσδιορισμός του χρόνου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76422" y="3671670"/>
            <a:ext cx="1490668" cy="139634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πιθετική μετοχή, υποκείμενο στη μετοχή </a:t>
            </a:r>
            <a:r>
              <a:rPr lang="el-GR" sz="1600" dirty="0">
                <a:latin typeface="Palatino Linotype"/>
                <a:ea typeface="Trebuchet MS"/>
                <a:cs typeface="Times New Roman"/>
              </a:rPr>
              <a:t>ὡς</a:t>
            </a:r>
            <a:r>
              <a:rPr lang="el-GR" sz="1600" dirty="0" smtClean="0"/>
              <a:t> </a:t>
            </a:r>
            <a:r>
              <a:rPr lang="el-GR" sz="1600" dirty="0">
                <a:latin typeface="Palatino Linotype"/>
                <a:ea typeface="Trebuchet MS"/>
                <a:cs typeface="Times New Roman"/>
              </a:rPr>
              <a:t>ὄντας </a:t>
            </a:r>
            <a:endParaRPr lang="el-GR" sz="1600" dirty="0"/>
          </a:p>
        </p:txBody>
      </p:sp>
      <p:sp>
        <p:nvSpPr>
          <p:cNvPr id="27" name="Στρογγυλεμένο ορθογώνιο 4"/>
          <p:cNvSpPr/>
          <p:nvPr/>
        </p:nvSpPr>
        <p:spPr>
          <a:xfrm>
            <a:off x="6156177" y="4869159"/>
            <a:ext cx="1800200" cy="18002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</a:t>
            </a:r>
            <a:r>
              <a:rPr lang="el-GR" dirty="0" smtClean="0"/>
              <a:t>ελικό απαρέμφατο, προσδιορισμός της αναφοράς από το </a:t>
            </a:r>
            <a:r>
              <a:rPr lang="el-GR" sz="1600" dirty="0">
                <a:latin typeface="Palatino Linotype"/>
                <a:ea typeface="Trebuchet MS"/>
                <a:cs typeface="Times New Roman"/>
              </a:rPr>
              <a:t>ἀξίους </a:t>
            </a:r>
            <a:endParaRPr lang="el-GR" sz="1600" dirty="0" smtClean="0"/>
          </a:p>
          <a:p>
            <a:pPr algn="ctr"/>
            <a:endParaRPr lang="el-GR" dirty="0"/>
          </a:p>
        </p:txBody>
      </p:sp>
      <p:sp>
        <p:nvSpPr>
          <p:cNvPr id="29" name="Στρογγυλεμένο ορθογώνιο 4"/>
          <p:cNvSpPr/>
          <p:nvPr/>
        </p:nvSpPr>
        <p:spPr>
          <a:xfrm>
            <a:off x="2398975" y="4738255"/>
            <a:ext cx="1236921" cy="113901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l-GR" dirty="0" smtClean="0"/>
              <a:t>οτική του τρόπου</a:t>
            </a:r>
            <a:endParaRPr lang="el-GR" sz="1200" dirty="0" smtClean="0"/>
          </a:p>
          <a:p>
            <a:pPr algn="ctr"/>
            <a:endParaRPr lang="el-GR" dirty="0"/>
          </a:p>
        </p:txBody>
      </p:sp>
      <p:sp>
        <p:nvSpPr>
          <p:cNvPr id="28" name="Στρογγυλεμένο ορθογώνιο 4"/>
          <p:cNvSpPr/>
          <p:nvPr/>
        </p:nvSpPr>
        <p:spPr>
          <a:xfrm>
            <a:off x="3851920" y="4797152"/>
            <a:ext cx="2285523" cy="16921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</a:t>
            </a:r>
            <a:r>
              <a:rPr lang="el-GR" dirty="0" smtClean="0"/>
              <a:t>ποκείμενο του απαρεμφάτου (επίσης και το τετελευτηκότας είναι υποκείμενο)</a:t>
            </a:r>
            <a:endParaRPr lang="el-GR" sz="1200" dirty="0" smtClean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01838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ARTICULATE_PROJECT_OPEN" val="0"/>
  <p:tag name="ISPRING_RESOURCE_PATHS_HASH_2" val="d385c3ed876cd725ddeaa555960ddf2ae27eb98"/>
  <p:tag name="ISPRING_RESOURCE_PATHS_HASH_PRESENTER" val="160b527e9d6c7df58376f5ba52c46e165361d6"/>
</p:tagLst>
</file>

<file path=ppt/theme/theme1.xml><?xml version="1.0" encoding="utf-8"?>
<a:theme xmlns:a="http://schemas.openxmlformats.org/drawingml/2006/main" name="λατινικαβ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λατινικαβ1</Template>
  <TotalTime>367</TotalTime>
  <Words>633</Words>
  <Application>Microsoft Office PowerPoint</Application>
  <PresentationFormat>Προβολή στην οθόνη (4:3)</PresentationFormat>
  <Paragraphs>188</Paragraphs>
  <Slides>14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Palatino Linotype</vt:lpstr>
      <vt:lpstr>Times New Roman</vt:lpstr>
      <vt:lpstr>Trebuchet MS</vt:lpstr>
      <vt:lpstr>λατινικαβ1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suntaktiko2</dc:title>
  <dc:creator>MARIA PAIZI</dc:creator>
  <cp:lastModifiedBy>georgia -</cp:lastModifiedBy>
  <cp:revision>96</cp:revision>
  <dcterms:created xsi:type="dcterms:W3CDTF">2013-04-09T09:15:00Z</dcterms:created>
  <dcterms:modified xsi:type="dcterms:W3CDTF">2015-07-15T09:41:33Z</dcterms:modified>
</cp:coreProperties>
</file>