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5"/>
  </p:notesMasterIdLst>
  <p:sldIdLst>
    <p:sldId id="256" r:id="rId2"/>
    <p:sldId id="257" r:id="rId3"/>
    <p:sldId id="259" r:id="rId4"/>
    <p:sldId id="260" r:id="rId5"/>
    <p:sldId id="261" r:id="rId6"/>
    <p:sldId id="263" r:id="rId7"/>
    <p:sldId id="264" r:id="rId8"/>
    <p:sldId id="266" r:id="rId9"/>
    <p:sldId id="267" r:id="rId10"/>
    <p:sldId id="274" r:id="rId11"/>
    <p:sldId id="275" r:id="rId12"/>
    <p:sldId id="276" r:id="rId13"/>
    <p:sldId id="277" r:id="rId14"/>
    <p:sldId id="278" r:id="rId15"/>
    <p:sldId id="279" r:id="rId16"/>
    <p:sldId id="281" r:id="rId17"/>
    <p:sldId id="284" r:id="rId18"/>
    <p:sldId id="289" r:id="rId19"/>
    <p:sldId id="283" r:id="rId20"/>
    <p:sldId id="286" r:id="rId21"/>
    <p:sldId id="288" r:id="rId22"/>
    <p:sldId id="290" r:id="rId23"/>
    <p:sldId id="292" r:id="rId24"/>
    <p:sldId id="294" r:id="rId25"/>
    <p:sldId id="322" r:id="rId26"/>
    <p:sldId id="296" r:id="rId27"/>
    <p:sldId id="297" r:id="rId28"/>
    <p:sldId id="298" r:id="rId29"/>
    <p:sldId id="300" r:id="rId30"/>
    <p:sldId id="301" r:id="rId31"/>
    <p:sldId id="302" r:id="rId32"/>
    <p:sldId id="305" r:id="rId33"/>
    <p:sldId id="327" r:id="rId34"/>
    <p:sldId id="324" r:id="rId35"/>
    <p:sldId id="306" r:id="rId36"/>
    <p:sldId id="316" r:id="rId37"/>
    <p:sldId id="326" r:id="rId38"/>
    <p:sldId id="313" r:id="rId39"/>
    <p:sldId id="314" r:id="rId40"/>
    <p:sldId id="317" r:id="rId41"/>
    <p:sldId id="330" r:id="rId42"/>
    <p:sldId id="311" r:id="rId43"/>
    <p:sldId id="331"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516" y="120"/>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c69b1ea9f2_8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c69b1ea9f2_8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c869879f8f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c869879f8f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cc3c60fd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cc3c60fd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ca0d12a2f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ca0d12a2f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cc6b1ff61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cc6b1ff61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cc6b1ff61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cc6b1ff61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cc3c60fdb6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cc3c60fdb6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cc3c60fdb6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cc3c60fdb6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cc3c60fdb6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cc3c60fdb6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cc3c60fdb6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cc3c60fdb6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30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be9883678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be9883678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c69b1ea9f2_7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c69b1ea9f2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cc3c60fdb6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cc3c60fdb6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cc6b1ff61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cc6b1ff61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cc6b1ff61b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cc6b1ff61b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cc6b1ff61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cc6b1ff61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cc6b1ff61b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cc6b1ff61b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ca314d5e77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ca314d5e7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ca314d5e77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ca314d5e77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c056165a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2cc056165a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ca314d5e77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ca314d5e77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a314d5e77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ca314d5e77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c056165a0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c056165a0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ca314d5e77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2ca314d5e77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2c69b1ea9f2_7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2c69b1ea9f2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cc056165a0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cc056165a0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c69b1ea9f2_7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c69b1ea9f2_7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4566eb1d2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4566eb1d2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c9c1ca504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c9c1ca504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be9883678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be9883678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c76882fede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c76882fed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c833cde7d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c833cde7d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2c7dcb070c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2c7dcb070c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c4566eb1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c4566eb1d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869879f8f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c869879f8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be98836780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be98836780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c4566eb1d2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c4566eb1d2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bef55c6aa5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bef55c6aa5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028700"/>
            <a:ext cx="7851648" cy="13716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Kλικ για επεξεργασία του τίτλου</a:t>
            </a:r>
            <a:endParaRPr kumimoji="0" lang="en-US"/>
          </a:p>
        </p:txBody>
      </p:sp>
      <p:sp>
        <p:nvSpPr>
          <p:cNvPr id="17" name="16 - Υπότιτλος"/>
          <p:cNvSpPr>
            <a:spLocks noGrp="1"/>
          </p:cNvSpPr>
          <p:nvPr>
            <p:ph type="subTitle" idx="1"/>
          </p:nvPr>
        </p:nvSpPr>
        <p:spPr>
          <a:xfrm>
            <a:off x="533400" y="2421402"/>
            <a:ext cx="7854696" cy="131445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19" name="18 - Θέση υποσέλιδου"/>
          <p:cNvSpPr>
            <a:spLocks noGrp="1"/>
          </p:cNvSpPr>
          <p:nvPr>
            <p:ph type="ftr" sz="quarter" idx="11"/>
          </p:nvPr>
        </p:nvSpPr>
        <p:spPr/>
        <p:txBody>
          <a:bodyPr/>
          <a:lstStyle/>
          <a:p>
            <a:endParaRPr kumimoji="0" lang="en-US"/>
          </a:p>
        </p:txBody>
      </p:sp>
      <p:sp>
        <p:nvSpPr>
          <p:cNvPr id="27" name="26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overrideClrMapping bg1="dk1" tx1="lt1" bg2="dk2" tx2="lt2" accent1="accent1" accent2="accent2" accent3="accent3" accent4="accent4" accent5="accent5" accent6="accent6" hlink="hlink" folHlink="folHlink"/>
  </p:clrMapOvr>
  <p:transition spd="slow">
    <p:push dir="u"/>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685801"/>
            <a:ext cx="2057400" cy="3908822"/>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685801"/>
            <a:ext cx="6019800" cy="3908822"/>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987552"/>
            <a:ext cx="7772400" cy="102184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530352" y="2028498"/>
            <a:ext cx="7772400" cy="1132284"/>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5" name="4 - Θέση υποσέλιδου"/>
          <p:cNvSpPr>
            <a:spLocks noGrp="1"/>
          </p:cNvSpPr>
          <p:nvPr>
            <p:ph type="ftr" sz="quarter" idx="11"/>
          </p:nvPr>
        </p:nvSpPr>
        <p:spPr/>
        <p:txBody>
          <a:bodyPr/>
          <a:lstStyle/>
          <a:p>
            <a:endParaRPr kumimoji="0" lang="en-US"/>
          </a:p>
        </p:txBody>
      </p:sp>
      <p:sp>
        <p:nvSpPr>
          <p:cNvPr id="6" name="5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overrideClrMapping bg1="dk1" tx1="lt1" bg2="dk2" tx2="lt2" accent1="accent1" accent2="accent2" accent3="accent3" accent4="accent4" accent5="accent5" accent6="accent6" hlink="hlink" folHlink="folHlink"/>
  </p:clrMapOvr>
  <p:transition spd="slow">
    <p:push dir="u"/>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28066"/>
            <a:ext cx="8229600" cy="857250"/>
          </a:xfrm>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457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648200" y="1440064"/>
            <a:ext cx="4038600" cy="332613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28066"/>
            <a:ext cx="8229600" cy="857250"/>
          </a:xfrm>
        </p:spPr>
        <p:txBody>
          <a:bodyPr tIns="45720" anchor="b"/>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57200" y="1391436"/>
            <a:ext cx="4040188" cy="494514"/>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645026" y="1394818"/>
            <a:ext cx="4041775" cy="491132"/>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457200" y="1885950"/>
            <a:ext cx="4040188"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645026" y="1885950"/>
            <a:ext cx="4041775" cy="288429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8" name="7 - Θέση υποσέλιδου"/>
          <p:cNvSpPr>
            <a:spLocks noGrp="1"/>
          </p:cNvSpPr>
          <p:nvPr>
            <p:ph type="ftr" sz="quarter" idx="11"/>
          </p:nvPr>
        </p:nvSpPr>
        <p:spPr/>
        <p:txBody>
          <a:bodyPr/>
          <a:lstStyle/>
          <a:p>
            <a:endParaRPr kumimoji="0" lang="en-US" dirty="0"/>
          </a:p>
        </p:txBody>
      </p:sp>
      <p:sp>
        <p:nvSpPr>
          <p:cNvPr id="9" name="8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528066"/>
            <a:ext cx="8305800" cy="85725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4" name="3 - Θέση υποσέλιδου"/>
          <p:cNvSpPr>
            <a:spLocks noGrp="1"/>
          </p:cNvSpPr>
          <p:nvPr>
            <p:ph type="ftr" sz="quarter" idx="11"/>
          </p:nvPr>
        </p:nvSpPr>
        <p:spPr/>
        <p:txBody>
          <a:bodyPr/>
          <a:lstStyle/>
          <a:p>
            <a:endParaRPr kumimoji="0" lang="en-US"/>
          </a:p>
        </p:txBody>
      </p:sp>
      <p:sp>
        <p:nvSpPr>
          <p:cNvPr id="5" name="4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3" name="2 - Θέση υποσέλιδου"/>
          <p:cNvSpPr>
            <a:spLocks noGrp="1"/>
          </p:cNvSpPr>
          <p:nvPr>
            <p:ph type="ftr" sz="quarter" idx="11"/>
          </p:nvPr>
        </p:nvSpPr>
        <p:spPr/>
        <p:txBody>
          <a:bodyPr/>
          <a:lstStyle/>
          <a:p>
            <a:endParaRPr kumimoji="0" lang="en-US"/>
          </a:p>
        </p:txBody>
      </p:sp>
      <p:sp>
        <p:nvSpPr>
          <p:cNvPr id="4" name="3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385764"/>
            <a:ext cx="2743200" cy="871538"/>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685800" y="1257300"/>
            <a:ext cx="2743200" cy="3429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3575050" y="1257300"/>
            <a:ext cx="5111750" cy="3429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Tree>
  </p:cSld>
  <p:clrMapOvr>
    <a:masterClrMapping/>
  </p:clrMapOvr>
  <p:transition spd="slow">
    <p:push dir="u"/>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831058"/>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4019827"/>
            <a:ext cx="155448" cy="116586"/>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882747"/>
            <a:ext cx="2212848" cy="1186966"/>
          </a:xfrm>
        </p:spPr>
        <p:txBody>
          <a:bodyPr vert="horz" lIns="45720" tIns="45720" rIns="45720" bIns="45720" anchor="b"/>
          <a:lstStyle>
            <a:lvl1pPr algn="l">
              <a:buNone/>
              <a:defRPr sz="2000" b="1">
                <a:solidFill>
                  <a:schemeClr val="tx2"/>
                </a:solidFill>
              </a:defRPr>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p:nvPr>
        </p:nvSpPr>
        <p:spPr>
          <a:xfrm>
            <a:off x="609600" y="2121589"/>
            <a:ext cx="2209800" cy="163449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7C9B81F-C347-4BEF-BFDF-29C42F48304A}" type="datetimeFigureOut">
              <a:rPr lang="en-US" smtClean="0"/>
              <a:pPr/>
              <a:t>5/12/2024</a:t>
            </a:fld>
            <a:endParaRPr lang="en-US"/>
          </a:p>
        </p:txBody>
      </p:sp>
      <p:sp>
        <p:nvSpPr>
          <p:cNvPr id="6" name="5 - Θέση υποσέλιδου"/>
          <p:cNvSpPr>
            <a:spLocks noGrp="1"/>
          </p:cNvSpPr>
          <p:nvPr>
            <p:ph type="ftr" sz="quarter" idx="11"/>
          </p:nvPr>
        </p:nvSpPr>
        <p:spPr/>
        <p:txBody>
          <a:bodyPr/>
          <a:lstStyle/>
          <a:p>
            <a:endParaRPr kumimoji="0" lang="en-US"/>
          </a:p>
        </p:txBody>
      </p:sp>
      <p:sp>
        <p:nvSpPr>
          <p:cNvPr id="7" name="6 - Θέση αριθμού διαφάνειας"/>
          <p:cNvSpPr>
            <a:spLocks noGrp="1"/>
          </p:cNvSpPr>
          <p:nvPr>
            <p:ph type="sldNum" sz="quarter" idx="12"/>
          </p:nvPr>
        </p:nvSpPr>
        <p:spPr>
          <a:xfrm>
            <a:off x="8077200" y="4767263"/>
            <a:ext cx="609600" cy="273844"/>
          </a:xfrm>
        </p:spPr>
        <p:txBody>
          <a:body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sp>
        <p:nvSpPr>
          <p:cNvPr id="3" name="2 - Θέση εικόνας"/>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push dir="u"/>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5358"/>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5358"/>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528066"/>
            <a:ext cx="8229600" cy="857250"/>
          </a:xfrm>
          <a:prstGeom prst="rect">
            <a:avLst/>
          </a:prstGeom>
        </p:spPr>
        <p:txBody>
          <a:bodyPr vert="horz" lIns="0" rIns="0" bIns="0" anchor="b">
            <a:normAutofit/>
          </a:bodyPr>
          <a:lstStyle/>
          <a:p>
            <a:r>
              <a:rPr kumimoji="0" lang="el-GR"/>
              <a:t>Kλικ για επεξεργασία του τίτλου</a:t>
            </a:r>
            <a:endParaRPr kumimoji="0" lang="en-US"/>
          </a:p>
        </p:txBody>
      </p:sp>
      <p:sp>
        <p:nvSpPr>
          <p:cNvPr id="30" name="29 - Θέση κειμένου"/>
          <p:cNvSpPr>
            <a:spLocks noGrp="1"/>
          </p:cNvSpPr>
          <p:nvPr>
            <p:ph type="body" idx="1"/>
          </p:nvPr>
        </p:nvSpPr>
        <p:spPr>
          <a:xfrm>
            <a:off x="457200" y="1451610"/>
            <a:ext cx="8229600" cy="3291840"/>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0" name="9 - Θέση ημερομηνίας"/>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7C9B81F-C347-4BEF-BFDF-29C42F48304A}" type="datetimeFigureOut">
              <a:rPr lang="en-US" smtClean="0"/>
              <a:pPr/>
              <a:t>5/12/2024</a:t>
            </a:fld>
            <a:endParaRPr lang="en-US" dirty="0">
              <a:solidFill>
                <a:schemeClr val="tx2">
                  <a:shade val="90000"/>
                </a:schemeClr>
              </a:solidFill>
            </a:endParaRPr>
          </a:p>
        </p:txBody>
      </p:sp>
      <p:sp>
        <p:nvSpPr>
          <p:cNvPr id="22" name="21 - Θέση υποσέλιδου"/>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l" eaLnBrk="1" latinLnBrk="0" hangingPunct="1"/>
            <a:endParaRPr kumimoji="0" lang="en-US" dirty="0">
              <a:solidFill>
                <a:schemeClr val="tx2">
                  <a:shade val="90000"/>
                </a:schemeClr>
              </a:solidFill>
            </a:endParaRPr>
          </a:p>
        </p:txBody>
      </p:sp>
      <p:sp>
        <p:nvSpPr>
          <p:cNvPr id="18" name="17 - Θέση αριθμού διαφάνειας"/>
          <p:cNvSpPr>
            <a:spLocks noGrp="1"/>
          </p:cNvSpPr>
          <p:nvPr>
            <p:ph type="sldNum" sz="quarter" idx="4"/>
          </p:nvPr>
        </p:nvSpPr>
        <p:spPr>
          <a:xfrm>
            <a:off x="7924800" y="4767263"/>
            <a:ext cx="762000" cy="273844"/>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marL="0" lvl="0" indent="0" algn="r" rtl="0">
              <a:spcBef>
                <a:spcPts val="0"/>
              </a:spcBef>
              <a:spcAft>
                <a:spcPts val="0"/>
              </a:spcAft>
              <a:buNone/>
            </a:pPr>
            <a:fld id="{00000000-1234-1234-1234-123412341234}" type="slidenum">
              <a:rPr lang="el" smtClean="0"/>
              <a:pPr marL="0" lvl="0" indent="0" algn="r" rtl="0">
                <a:spcBef>
                  <a:spcPts val="0"/>
                </a:spcBef>
                <a:spcAft>
                  <a:spcPts val="0"/>
                </a:spcAft>
                <a:buNone/>
              </a:pPr>
              <a:t>‹#›</a:t>
            </a:fld>
            <a:endParaRPr lang="el"/>
          </a:p>
        </p:txBody>
      </p:sp>
      <p:grpSp>
        <p:nvGrpSpPr>
          <p:cNvPr id="2" name="1 - Ομάδα"/>
          <p:cNvGrpSpPr/>
          <p:nvPr/>
        </p:nvGrpSpPr>
        <p:grpSpPr>
          <a:xfrm>
            <a:off x="-19017" y="151806"/>
            <a:ext cx="9180548" cy="486918"/>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Lst>
  <p:transition spd="slow">
    <p:push dir="u"/>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www.uoa.gr/"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ntua.gr/el/"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839775"/>
            <a:ext cx="8520600" cy="2563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l" sz="4977" dirty="0"/>
              <a:t>1974-2024</a:t>
            </a:r>
            <a:endParaRPr sz="4977" dirty="0"/>
          </a:p>
          <a:p>
            <a:pPr marL="0" lvl="0" indent="0" algn="ctr" rtl="0">
              <a:spcBef>
                <a:spcPts val="0"/>
              </a:spcBef>
              <a:spcAft>
                <a:spcPts val="0"/>
              </a:spcAft>
              <a:buNone/>
            </a:pPr>
            <a:r>
              <a:rPr lang="el" sz="3977" dirty="0">
                <a:solidFill>
                  <a:srgbClr val="00FFFF"/>
                </a:solidFill>
              </a:rPr>
              <a:t>o μακρύς δρόμος προς τη </a:t>
            </a:r>
            <a:r>
              <a:rPr lang="el-GR" sz="3977" dirty="0">
                <a:solidFill>
                  <a:srgbClr val="00FFFF"/>
                </a:solidFill>
              </a:rPr>
              <a:t>Δ</a:t>
            </a:r>
            <a:r>
              <a:rPr lang="el" sz="3977" dirty="0">
                <a:solidFill>
                  <a:srgbClr val="00FFFF"/>
                </a:solidFill>
              </a:rPr>
              <a:t>ημοκρατία</a:t>
            </a:r>
            <a:endParaRPr sz="3755" dirty="0">
              <a:solidFill>
                <a:srgbClr val="00FFFF"/>
              </a:solidFill>
            </a:endParaRPr>
          </a:p>
          <a:p>
            <a:pPr marL="0" lvl="0" indent="0" algn="ctr" rtl="0">
              <a:spcBef>
                <a:spcPts val="0"/>
              </a:spcBef>
              <a:spcAft>
                <a:spcPts val="0"/>
              </a:spcAft>
              <a:buNone/>
            </a:pPr>
            <a:endParaRPr sz="1300" dirty="0"/>
          </a:p>
        </p:txBody>
      </p:sp>
      <p:sp>
        <p:nvSpPr>
          <p:cNvPr id="55" name="Google Shape;55;p13"/>
          <p:cNvSpPr txBox="1">
            <a:spLocks noGrp="1"/>
          </p:cNvSpPr>
          <p:nvPr>
            <p:ph type="subTitle" idx="1"/>
          </p:nvPr>
        </p:nvSpPr>
        <p:spPr>
          <a:xfrm>
            <a:off x="311700" y="3615575"/>
            <a:ext cx="8520600" cy="7926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l" dirty="0"/>
              <a:t>Ένας περίπατος στα κτήρια της Αθήνας </a:t>
            </a:r>
          </a:p>
          <a:p>
            <a:pPr marL="0" lvl="0" indent="0" algn="ctr" rtl="0">
              <a:spcBef>
                <a:spcPts val="0"/>
              </a:spcBef>
              <a:spcAft>
                <a:spcPts val="0"/>
              </a:spcAft>
              <a:buNone/>
            </a:pPr>
            <a:r>
              <a:rPr lang="el" dirty="0"/>
              <a:t>όπου θεμελιώθηκε η Δημοκρατία</a:t>
            </a:r>
            <a:endParaRPr dirty="0"/>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 name="Τίτλος 1">
            <a:extLst>
              <a:ext uri="{FF2B5EF4-FFF2-40B4-BE49-F238E27FC236}">
                <a16:creationId xmlns:a16="http://schemas.microsoft.com/office/drawing/2014/main" id="{FD953C01-804E-A110-35BC-F23276D41FAB}"/>
              </a:ext>
            </a:extLst>
          </p:cNvPr>
          <p:cNvSpPr>
            <a:spLocks noGrp="1"/>
          </p:cNvSpPr>
          <p:nvPr>
            <p:ph type="title"/>
          </p:nvPr>
        </p:nvSpPr>
        <p:spPr/>
        <p:txBody>
          <a:bodyPr>
            <a:normAutofit/>
          </a:bodyPr>
          <a:lstStyle/>
          <a:p>
            <a:r>
              <a:rPr lang="el-GR" sz="2000" dirty="0">
                <a:latin typeface="Arial" panose="020B0604020202020204" pitchFamily="34" charset="0"/>
                <a:cs typeface="Arial" panose="020B0604020202020204" pitchFamily="34" charset="0"/>
              </a:rPr>
              <a:t>Η Δημοκρατία αναζητά στέγη</a:t>
            </a:r>
          </a:p>
        </p:txBody>
      </p:sp>
      <p:sp>
        <p:nvSpPr>
          <p:cNvPr id="193" name="Google Shape;193;p31"/>
          <p:cNvSpPr txBox="1">
            <a:spLocks noGrp="1"/>
          </p:cNvSpPr>
          <p:nvPr>
            <p:ph sz="half"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Και μετά τι έγινε παππού;</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Ε, η Δημοκρατία έπρεπε να έχει και ένα σπίτι. Δεν υπήρχαν και πολλά στην Αθήνα τότε… βρήκε το σπίτι της στην οικία Κοντοσταύλου.</a:t>
            </a:r>
            <a:endParaRPr sz="1100" dirty="0">
              <a:solidFill>
                <a:schemeClr val="dk1"/>
              </a:solidFill>
              <a:latin typeface="Arial" panose="020B0604020202020204" pitchFamily="34" charset="0"/>
              <a:cs typeface="Arial" panose="020B0604020202020204" pitchFamily="34" charset="0"/>
            </a:endParaRPr>
          </a:p>
        </p:txBody>
      </p:sp>
      <p:pic>
        <p:nvPicPr>
          <p:cNvPr id="4" name="Θέση περιεχομένου 3">
            <a:extLst>
              <a:ext uri="{FF2B5EF4-FFF2-40B4-BE49-F238E27FC236}">
                <a16:creationId xmlns:a16="http://schemas.microsoft.com/office/drawing/2014/main" id="{9581AE03-2AFB-8E2D-063F-C88AA0B44C8F}"/>
              </a:ext>
            </a:extLst>
          </p:cNvPr>
          <p:cNvPicPr>
            <a:picLocks noGrp="1" noChangeAspect="1"/>
          </p:cNvPicPr>
          <p:nvPr>
            <p:ph sz="half" idx="2"/>
          </p:nvPr>
        </p:nvPicPr>
        <p:blipFill>
          <a:blip r:embed="rId3"/>
          <a:stretch>
            <a:fillRect/>
          </a:stretch>
        </p:blipFill>
        <p:spPr>
          <a:xfrm>
            <a:off x="5024485" y="1517671"/>
            <a:ext cx="3286029" cy="3170195"/>
          </a:xfrm>
          <a:prstGeom prst="rect">
            <a:avLst/>
          </a:prstGeom>
        </p:spPr>
      </p:pic>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201" name="Google Shape;201;p32"/>
          <p:cNvSpPr txBox="1">
            <a:spLocks noGrp="1"/>
          </p:cNvSpPr>
          <p:nvPr>
            <p:ph type="title"/>
          </p:nvPr>
        </p:nvSpPr>
        <p:spPr>
          <a:xfrm>
            <a:off x="311700" y="591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sz="2000" b="1" dirty="0">
                <a:latin typeface="Arial" panose="020B0604020202020204" pitchFamily="34" charset="0"/>
                <a:cs typeface="Arial" panose="020B0604020202020204" pitchFamily="34" charset="0"/>
              </a:rPr>
              <a:t>Το πρώτο σπίτι </a:t>
            </a:r>
            <a:r>
              <a:rPr lang="el" sz="2000" b="1" dirty="0" smtClean="0">
                <a:latin typeface="Arial" panose="020B0604020202020204" pitchFamily="34" charset="0"/>
                <a:cs typeface="Arial" panose="020B0604020202020204" pitchFamily="34" charset="0"/>
              </a:rPr>
              <a:t>της Δημοκρατίας</a:t>
            </a:r>
            <a:endParaRPr sz="2000" b="1" dirty="0">
              <a:latin typeface="Arial" panose="020B0604020202020204" pitchFamily="34" charset="0"/>
              <a:cs typeface="Arial" panose="020B0604020202020204" pitchFamily="34" charset="0"/>
            </a:endParaRPr>
          </a:p>
        </p:txBody>
      </p:sp>
      <p:sp>
        <p:nvSpPr>
          <p:cNvPr id="198" name="Google Shape;198;p32"/>
          <p:cNvSpPr txBox="1">
            <a:spLocks noGrp="1"/>
          </p:cNvSpPr>
          <p:nvPr>
            <p:ph type="body" idx="1"/>
          </p:nvPr>
        </p:nvSpPr>
        <p:spPr>
          <a:xfrm>
            <a:off x="311700" y="631850"/>
            <a:ext cx="3999900" cy="3416400"/>
          </a:xfrm>
          <a:prstGeom prst="rect">
            <a:avLst/>
          </a:prstGeom>
        </p:spPr>
        <p:txBody>
          <a:bodyPr spcFirstLastPara="1" wrap="square" lIns="91425" tIns="91425" rIns="91425" bIns="91425" anchor="t" anchorCtr="0">
            <a:noAutofit/>
          </a:bodyPr>
          <a:lstStyle/>
          <a:p>
            <a:pPr marL="0" lvl="0" indent="0" algn="just" rtl="0">
              <a:lnSpc>
                <a:spcPct val="80000"/>
              </a:lnSpc>
              <a:spcBef>
                <a:spcPts val="0"/>
              </a:spcBef>
              <a:spcAft>
                <a:spcPts val="0"/>
              </a:spcAft>
              <a:buNone/>
            </a:pPr>
            <a:endParaRPr lang="el" sz="1200" i="1" dirty="0">
              <a:solidFill>
                <a:srgbClr val="252525"/>
              </a:solidFill>
              <a:latin typeface="Arial" panose="020B0604020202020204" pitchFamily="34" charset="0"/>
              <a:cs typeface="Arial" panose="020B0604020202020204" pitchFamily="34" charset="0"/>
            </a:endParaRPr>
          </a:p>
          <a:p>
            <a:pPr marL="0" lvl="0" indent="0" algn="just" rtl="0">
              <a:lnSpc>
                <a:spcPct val="80000"/>
              </a:lnSpc>
              <a:spcBef>
                <a:spcPts val="0"/>
              </a:spcBef>
              <a:spcAft>
                <a:spcPts val="0"/>
              </a:spcAft>
              <a:buNone/>
            </a:pPr>
            <a:endParaRPr lang="el" sz="1200" i="1" dirty="0">
              <a:solidFill>
                <a:srgbClr val="252525"/>
              </a:solidFill>
              <a:latin typeface="Arial" panose="020B0604020202020204" pitchFamily="34" charset="0"/>
              <a:cs typeface="Arial" panose="020B0604020202020204" pitchFamily="34" charset="0"/>
            </a:endParaRPr>
          </a:p>
          <a:p>
            <a:pPr marL="0" lvl="0" indent="0" algn="just" rtl="0">
              <a:lnSpc>
                <a:spcPct val="80000"/>
              </a:lnSpc>
              <a:spcBef>
                <a:spcPts val="0"/>
              </a:spcBef>
              <a:spcAft>
                <a:spcPts val="0"/>
              </a:spcAft>
              <a:buNone/>
            </a:pPr>
            <a:r>
              <a:rPr lang="el" sz="1200" i="1" dirty="0">
                <a:solidFill>
                  <a:srgbClr val="252525"/>
                </a:solidFill>
                <a:latin typeface="Arial" panose="020B0604020202020204" pitchFamily="34" charset="0"/>
                <a:cs typeface="Arial" panose="020B0604020202020204" pitchFamily="34" charset="0"/>
              </a:rPr>
              <a:t>παππούς Μανώλης</a:t>
            </a:r>
            <a:r>
              <a:rPr lang="el" sz="1200" dirty="0">
                <a:solidFill>
                  <a:srgbClr val="252525"/>
                </a:solidFill>
                <a:latin typeface="Arial" panose="020B0604020202020204" pitchFamily="34" charset="0"/>
                <a:cs typeface="Arial" panose="020B0604020202020204" pitchFamily="34" charset="0"/>
              </a:rPr>
              <a:t>: Φτάσαμε στην  "Παλαιά Βουλή" ένα αρχιτεκτονικό στολίδι στο κέντρο της Αθήνας. Σήμερα στεγάζει το Εθνικό Ιστορικό Μουσείο. Το έχεις επισκεφτεί με το σχολείο σου;</a:t>
            </a:r>
            <a:endParaRPr sz="1200" dirty="0">
              <a:solidFill>
                <a:srgbClr val="252525"/>
              </a:solidFill>
              <a:latin typeface="Arial" panose="020B0604020202020204" pitchFamily="34" charset="0"/>
              <a:cs typeface="Arial" panose="020B0604020202020204" pitchFamily="34" charset="0"/>
            </a:endParaRPr>
          </a:p>
          <a:p>
            <a:pPr marL="0" lvl="0" indent="0" algn="just" rtl="0">
              <a:lnSpc>
                <a:spcPct val="80000"/>
              </a:lnSpc>
              <a:spcBef>
                <a:spcPts val="1400"/>
              </a:spcBef>
              <a:spcAft>
                <a:spcPts val="0"/>
              </a:spcAft>
              <a:buNone/>
            </a:pPr>
            <a:r>
              <a:rPr lang="el" sz="1200" i="1" dirty="0">
                <a:solidFill>
                  <a:srgbClr val="252525"/>
                </a:solidFill>
                <a:latin typeface="Arial" panose="020B0604020202020204" pitchFamily="34" charset="0"/>
                <a:cs typeface="Arial" panose="020B0604020202020204" pitchFamily="34" charset="0"/>
              </a:rPr>
              <a:t>Νικηφόρος</a:t>
            </a:r>
            <a:r>
              <a:rPr lang="el" sz="1200" dirty="0">
                <a:solidFill>
                  <a:srgbClr val="252525"/>
                </a:solidFill>
                <a:latin typeface="Arial" panose="020B0604020202020204" pitchFamily="34" charset="0"/>
                <a:cs typeface="Arial" panose="020B0604020202020204" pitchFamily="34" charset="0"/>
              </a:rPr>
              <a:t>: Βέβαια, είδαμε όπλα των αγωνιστών του 1821, λάβαρα, μου άρεσε πολύ. </a:t>
            </a:r>
            <a:endParaRPr sz="1200" dirty="0">
              <a:solidFill>
                <a:srgbClr val="252525"/>
              </a:solidFill>
              <a:latin typeface="Arial" panose="020B0604020202020204" pitchFamily="34" charset="0"/>
              <a:cs typeface="Arial" panose="020B0604020202020204" pitchFamily="34" charset="0"/>
            </a:endParaRPr>
          </a:p>
          <a:p>
            <a:pPr marL="0" lvl="0" indent="0" algn="just" rtl="0">
              <a:lnSpc>
                <a:spcPct val="80000"/>
              </a:lnSpc>
              <a:spcBef>
                <a:spcPts val="1400"/>
              </a:spcBef>
              <a:spcAft>
                <a:spcPts val="0"/>
              </a:spcAft>
              <a:buNone/>
            </a:pPr>
            <a:r>
              <a:rPr lang="el" sz="1200" i="1" dirty="0">
                <a:solidFill>
                  <a:srgbClr val="252525"/>
                </a:solidFill>
                <a:latin typeface="Arial" panose="020B0604020202020204" pitchFamily="34" charset="0"/>
                <a:cs typeface="Arial" panose="020B0604020202020204" pitchFamily="34" charset="0"/>
              </a:rPr>
              <a:t>παππούς Μανώλης</a:t>
            </a:r>
            <a:r>
              <a:rPr lang="el" sz="1200" dirty="0">
                <a:solidFill>
                  <a:srgbClr val="252525"/>
                </a:solidFill>
                <a:latin typeface="Arial" panose="020B0604020202020204" pitchFamily="34" charset="0"/>
                <a:cs typeface="Arial" panose="020B0604020202020204" pitchFamily="34" charset="0"/>
              </a:rPr>
              <a:t>: Κι εμένα μου αρέσει πολύ αυτό το μουσείο. </a:t>
            </a:r>
            <a:r>
              <a:rPr lang="el" sz="1200" dirty="0">
                <a:solidFill>
                  <a:srgbClr val="252525"/>
                </a:solidFill>
                <a:highlight>
                  <a:schemeClr val="lt1"/>
                </a:highlight>
                <a:latin typeface="Arial" panose="020B0604020202020204" pitchFamily="34" charset="0"/>
                <a:cs typeface="Arial" panose="020B0604020202020204" pitchFamily="34" charset="0"/>
              </a:rPr>
              <a:t> Ιδρύθηκε το 1884 από την Ιστορική και Εθνολογική Εταιρεία της Ελλάδος. Η συλλογή του δημιουργήθηκε από ιστορικά κειμήλια που παραχώρησαν οικογένειες των αγωνιστών του 1821. Κοίταξε και τους ανδριάντες, ξέρεις ποιοι είναι;</a:t>
            </a:r>
            <a:endParaRPr sz="1200" dirty="0">
              <a:solidFill>
                <a:srgbClr val="252525"/>
              </a:solidFill>
              <a:highlight>
                <a:schemeClr val="lt1"/>
              </a:highlight>
              <a:latin typeface="Arial" panose="020B0604020202020204" pitchFamily="34" charset="0"/>
              <a:cs typeface="Arial" panose="020B0604020202020204" pitchFamily="34" charset="0"/>
            </a:endParaRPr>
          </a:p>
          <a:p>
            <a:pPr marL="0" lvl="0" indent="0" algn="just" rtl="0">
              <a:lnSpc>
                <a:spcPct val="80000"/>
              </a:lnSpc>
              <a:spcBef>
                <a:spcPts val="1400"/>
              </a:spcBef>
              <a:spcAft>
                <a:spcPts val="0"/>
              </a:spcAft>
              <a:buNone/>
            </a:pPr>
            <a:r>
              <a:rPr lang="el" sz="1200" i="1" dirty="0">
                <a:solidFill>
                  <a:srgbClr val="252525"/>
                </a:solidFill>
                <a:highlight>
                  <a:schemeClr val="lt1"/>
                </a:highlight>
                <a:latin typeface="Arial" panose="020B0604020202020204" pitchFamily="34" charset="0"/>
                <a:cs typeface="Arial" panose="020B0604020202020204" pitchFamily="34" charset="0"/>
              </a:rPr>
              <a:t>Νικηφόρος</a:t>
            </a:r>
            <a:r>
              <a:rPr lang="el" sz="1200" dirty="0">
                <a:solidFill>
                  <a:srgbClr val="252525"/>
                </a:solidFill>
                <a:highlight>
                  <a:schemeClr val="lt1"/>
                </a:highlight>
                <a:latin typeface="Arial" panose="020B0604020202020204" pitchFamily="34" charset="0"/>
                <a:cs typeface="Arial" panose="020B0604020202020204" pitchFamily="34" charset="0"/>
              </a:rPr>
              <a:t>: Μόνο τον Κολοκοτρώνη αναγνωρίζω πάνω στο άλογο.</a:t>
            </a:r>
            <a:endParaRPr sz="1200" dirty="0">
              <a:solidFill>
                <a:srgbClr val="252525"/>
              </a:solidFill>
              <a:highlight>
                <a:schemeClr val="lt1"/>
              </a:highlight>
              <a:latin typeface="Arial" panose="020B0604020202020204" pitchFamily="34" charset="0"/>
              <a:cs typeface="Arial" panose="020B0604020202020204" pitchFamily="34" charset="0"/>
            </a:endParaRPr>
          </a:p>
          <a:p>
            <a:pPr marL="0" lvl="0" indent="0" algn="just" rtl="0">
              <a:lnSpc>
                <a:spcPct val="80000"/>
              </a:lnSpc>
              <a:spcBef>
                <a:spcPts val="1400"/>
              </a:spcBef>
              <a:spcAft>
                <a:spcPts val="1400"/>
              </a:spcAft>
              <a:buNone/>
            </a:pPr>
            <a:r>
              <a:rPr lang="el" sz="1200" i="1" dirty="0">
                <a:solidFill>
                  <a:srgbClr val="252525"/>
                </a:solidFill>
                <a:highlight>
                  <a:schemeClr val="lt1"/>
                </a:highlight>
                <a:latin typeface="Arial" panose="020B0604020202020204" pitchFamily="34" charset="0"/>
                <a:cs typeface="Arial" panose="020B0604020202020204" pitchFamily="34" charset="0"/>
              </a:rPr>
              <a:t>παππούς Μανώλης</a:t>
            </a:r>
            <a:r>
              <a:rPr lang="el" sz="1200" dirty="0">
                <a:solidFill>
                  <a:srgbClr val="252525"/>
                </a:solidFill>
                <a:highlight>
                  <a:schemeClr val="lt1"/>
                </a:highlight>
                <a:latin typeface="Arial" panose="020B0604020202020204" pitchFamily="34" charset="0"/>
                <a:cs typeface="Arial" panose="020B0604020202020204" pitchFamily="34" charset="0"/>
              </a:rPr>
              <a:t>: Σωστά. Μπορείς να δεις ακόμη και τους ανδριάντες  </a:t>
            </a:r>
            <a:r>
              <a:rPr lang="el" sz="1200" dirty="0">
                <a:solidFill>
                  <a:srgbClr val="252525"/>
                </a:solidFill>
                <a:highlight>
                  <a:srgbClr val="FFFFFF"/>
                </a:highlight>
                <a:latin typeface="Arial" panose="020B0604020202020204" pitchFamily="34" charset="0"/>
                <a:cs typeface="Arial" panose="020B0604020202020204" pitchFamily="34" charset="0"/>
              </a:rPr>
              <a:t>των πρωθυπουργών Χαριλάου Τρικούπη και  Θεοδώρου Δηλιγιάννη, ο οποίος δολοφονήθηκε το 1905 στα σκαλιά του Μεγάρου.</a:t>
            </a:r>
            <a:endParaRPr sz="1200" dirty="0">
              <a:solidFill>
                <a:srgbClr val="252525"/>
              </a:solidFill>
              <a:highlight>
                <a:schemeClr val="lt1"/>
              </a:highlight>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srcRect/>
          <a:stretch>
            <a:fillRect/>
          </a:stretch>
        </p:blipFill>
        <p:spPr bwMode="auto">
          <a:xfrm>
            <a:off x="4500562" y="1000114"/>
            <a:ext cx="4286279" cy="3143272"/>
          </a:xfrm>
          <a:prstGeom prst="rect">
            <a:avLst/>
          </a:prstGeom>
          <a:noFill/>
          <a:ln w="9525">
            <a:noFill/>
            <a:miter lim="800000"/>
            <a:headEnd/>
            <a:tailEnd/>
          </a:ln>
          <a:effectLst/>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311700" y="0"/>
            <a:ext cx="8520600" cy="396600"/>
          </a:xfrm>
          <a:prstGeom prst="rect">
            <a:avLst/>
          </a:prstGeom>
        </p:spPr>
        <p:txBody>
          <a:bodyPr spcFirstLastPara="1" wrap="square" lIns="91425" tIns="91425" rIns="91425" bIns="91425" anchor="t" anchorCtr="0">
            <a:noAutofit/>
          </a:bodyPr>
          <a:lstStyle/>
          <a:p>
            <a:pPr marL="0" lvl="0" indent="0" algn="ctr" rtl="0">
              <a:lnSpc>
                <a:spcPct val="107916"/>
              </a:lnSpc>
              <a:spcBef>
                <a:spcPts val="0"/>
              </a:spcBef>
              <a:spcAft>
                <a:spcPts val="800"/>
              </a:spcAft>
              <a:buNone/>
            </a:pPr>
            <a:r>
              <a:rPr lang="el" sz="2000" b="1" dirty="0">
                <a:latin typeface="Arial" panose="020B0604020202020204" pitchFamily="34" charset="0"/>
                <a:ea typeface="Calibri"/>
                <a:cs typeface="Arial" panose="020B0604020202020204" pitchFamily="34" charset="0"/>
                <a:sym typeface="Calibri"/>
              </a:rPr>
              <a:t>Τα πρώτα βήματα της Δημοκρατίας</a:t>
            </a:r>
            <a:r>
              <a:rPr lang="el" sz="2000" b="1" dirty="0" smtClean="0">
                <a:latin typeface="Arial" panose="020B0604020202020204" pitchFamily="34" charset="0"/>
                <a:ea typeface="Calibri"/>
                <a:cs typeface="Arial" panose="020B0604020202020204" pitchFamily="34" charset="0"/>
                <a:sym typeface="Calibri"/>
              </a:rPr>
              <a:t>…</a:t>
            </a:r>
            <a:endParaRPr sz="2000" dirty="0">
              <a:latin typeface="Arial" panose="020B0604020202020204" pitchFamily="34" charset="0"/>
              <a:cs typeface="Arial" panose="020B0604020202020204" pitchFamily="34" charset="0"/>
            </a:endParaRPr>
          </a:p>
        </p:txBody>
      </p:sp>
      <p:sp>
        <p:nvSpPr>
          <p:cNvPr id="207" name="Google Shape;207;p33"/>
          <p:cNvSpPr txBox="1"/>
          <p:nvPr/>
        </p:nvSpPr>
        <p:spPr>
          <a:xfrm>
            <a:off x="4660250" y="699800"/>
            <a:ext cx="4062000" cy="3343800"/>
          </a:xfrm>
          <a:prstGeom prst="rect">
            <a:avLst/>
          </a:prstGeom>
          <a:noFill/>
          <a:ln>
            <a:noFill/>
          </a:ln>
        </p:spPr>
        <p:txBody>
          <a:bodyPr spcFirstLastPara="1" wrap="square" lIns="91425" tIns="91425" rIns="91425" bIns="91425" anchor="ctr" anchorCtr="0">
            <a:noAutofit/>
          </a:bodyPr>
          <a:lstStyle/>
          <a:p>
            <a:pPr marL="0" lvl="0" indent="0" algn="just" rtl="0">
              <a:lnSpc>
                <a:spcPct val="107916"/>
              </a:lnSpc>
              <a:spcBef>
                <a:spcPts val="0"/>
              </a:spcBef>
              <a:spcAft>
                <a:spcPts val="0"/>
              </a:spcAft>
              <a:buNone/>
            </a:pPr>
            <a:endParaRPr dirty="0">
              <a:latin typeface="Calibri"/>
              <a:ea typeface="Calibri"/>
              <a:cs typeface="Calibri"/>
              <a:sym typeface="Calibri"/>
            </a:endParaRPr>
          </a:p>
          <a:p>
            <a:pPr marL="0" lvl="0" indent="0" algn="just" rtl="0">
              <a:lnSpc>
                <a:spcPct val="107916"/>
              </a:lnSpc>
              <a:spcBef>
                <a:spcPts val="800"/>
              </a:spcBef>
              <a:spcAft>
                <a:spcPts val="0"/>
              </a:spcAft>
              <a:buNone/>
            </a:pPr>
            <a:endParaRPr dirty="0">
              <a:latin typeface="Calibri"/>
              <a:ea typeface="Calibri"/>
              <a:cs typeface="Calibri"/>
              <a:sym typeface="Calibri"/>
            </a:endParaRPr>
          </a:p>
          <a:p>
            <a:pPr marL="0" lvl="0" indent="0" algn="just" rtl="0">
              <a:lnSpc>
                <a:spcPct val="107916"/>
              </a:lnSpc>
              <a:spcBef>
                <a:spcPts val="800"/>
              </a:spcBef>
              <a:spcAft>
                <a:spcPts val="0"/>
              </a:spcAft>
              <a:buClr>
                <a:schemeClr val="dk1"/>
              </a:buClr>
              <a:buSzPts val="1100"/>
              <a:buFont typeface="Arial"/>
              <a:buNone/>
            </a:pPr>
            <a:r>
              <a:rPr lang="el" sz="1100" i="1" dirty="0">
                <a:solidFill>
                  <a:schemeClr val="dk1"/>
                </a:solidFill>
              </a:rPr>
              <a:t>Νικηφόρος</a:t>
            </a:r>
            <a:r>
              <a:rPr lang="el" sz="1100" dirty="0">
                <a:solidFill>
                  <a:schemeClr val="dk1"/>
                </a:solidFill>
              </a:rPr>
              <a:t>: Γιατί είπες όμως ότι ήταν το πρώτο σπίτι της Δημοκρατίας;</a:t>
            </a:r>
            <a:endParaRPr sz="1100" dirty="0"/>
          </a:p>
          <a:p>
            <a:pPr lvl="0" algn="just">
              <a:lnSpc>
                <a:spcPct val="107916"/>
              </a:lnSpc>
              <a:spcBef>
                <a:spcPts val="800"/>
              </a:spcBef>
            </a:pPr>
            <a:r>
              <a:rPr lang="el" sz="1100" i="1" dirty="0"/>
              <a:t>παππούς Μανώλης</a:t>
            </a:r>
            <a:r>
              <a:rPr lang="el" sz="1100" dirty="0"/>
              <a:t>: </a:t>
            </a:r>
            <a:r>
              <a:rPr lang="el" sz="1100" dirty="0">
                <a:solidFill>
                  <a:srgbClr val="252525"/>
                </a:solidFill>
                <a:highlight>
                  <a:srgbClr val="FFFFFF"/>
                </a:highlight>
              </a:rPr>
              <a:t>Γιατί για  60 ολόκληρα χρόνια στέγαζε το ελληνικό Κοινοβούλιο. Στην πραγματικότητα ήταν ένα σπίτι. </a:t>
            </a:r>
            <a:r>
              <a:rPr lang="el" sz="1100" dirty="0"/>
              <a:t>Η οικία Κοντοσταύλου ήταν ένα από τα πρώτα σπίτια της απελευθερωμένης Αθήνας. Κτίστηκε σε σχέδια του Δανού αρχιτέκτονα Hans Christian Hansen και χρησιμοποιήθηκε ως πρώτη κατοικία του βασιλιά Όθωνα. Το  1854 μια πυρκαγιά κατέστρεψε τελείως το κτήριο. Τότε άρχισε η κατασκευή του μεγάρου που βλέπεις σήμερα, </a:t>
            </a:r>
            <a:r>
              <a:rPr lang="el" sz="1100" dirty="0">
                <a:solidFill>
                  <a:srgbClr val="252525"/>
                </a:solidFill>
                <a:highlight>
                  <a:srgbClr val="FFFFFF"/>
                </a:highlight>
              </a:rPr>
              <a:t>το οποίο  θεμελιώθηκε το 1858 από τη βασίλισσα Αμαλία</a:t>
            </a:r>
            <a:r>
              <a:rPr lang="el" sz="1100" dirty="0"/>
              <a:t> και ανεγέρθηκε σε σχέδια του Γάλλου αρχιτέκτονα François Boulanger.</a:t>
            </a:r>
            <a:endParaRPr sz="1100" dirty="0"/>
          </a:p>
          <a:p>
            <a:pPr marL="0" lvl="0" indent="0" algn="just" rtl="0">
              <a:spcBef>
                <a:spcPts val="800"/>
              </a:spcBef>
              <a:spcAft>
                <a:spcPts val="1400"/>
              </a:spcAft>
              <a:buClr>
                <a:schemeClr val="dk1"/>
              </a:buClr>
              <a:buSzPts val="1100"/>
              <a:buFont typeface="Arial"/>
              <a:buNone/>
            </a:pPr>
            <a:r>
              <a:rPr lang="el" sz="1100" dirty="0">
                <a:solidFill>
                  <a:srgbClr val="252525"/>
                </a:solidFill>
                <a:highlight>
                  <a:schemeClr val="lt1"/>
                </a:highlight>
              </a:rPr>
              <a:t>Το κτήριο του Κοινοβουλίου ολοκληρώθηκε το 1875. </a:t>
            </a:r>
            <a:r>
              <a:rPr lang="el" sz="1100" dirty="0">
                <a:solidFill>
                  <a:srgbClr val="252525"/>
                </a:solidFill>
              </a:rPr>
              <a:t>Στις 11 Αυγούστου 1875 πραγματοποιήθηκε η επίσημη έναρξη των συνεδριάσεων της Βουλής, με πρωθυπουργό τον Χαρίλαο Τρικούπη.</a:t>
            </a:r>
            <a:endParaRPr sz="1100" dirty="0"/>
          </a:p>
        </p:txBody>
      </p:sp>
      <p:pic>
        <p:nvPicPr>
          <p:cNvPr id="8" name="Picture 2"/>
          <p:cNvPicPr>
            <a:picLocks noChangeAspect="1" noChangeArrowheads="1"/>
          </p:cNvPicPr>
          <p:nvPr/>
        </p:nvPicPr>
        <p:blipFill>
          <a:blip r:embed="rId3"/>
          <a:srcRect/>
          <a:stretch>
            <a:fillRect/>
          </a:stretch>
        </p:blipFill>
        <p:spPr bwMode="auto">
          <a:xfrm>
            <a:off x="311700" y="987574"/>
            <a:ext cx="4084934" cy="3444414"/>
          </a:xfrm>
          <a:prstGeom prst="rect">
            <a:avLst/>
          </a:prstGeom>
          <a:noFill/>
          <a:ln w="9525">
            <a:noFill/>
            <a:miter lim="800000"/>
            <a:headEnd/>
            <a:tailEnd/>
          </a:ln>
          <a:effectLst/>
        </p:spPr>
      </p:pic>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4" name="3 - Τίτλος"/>
          <p:cNvSpPr>
            <a:spLocks noGrp="1"/>
          </p:cNvSpPr>
          <p:nvPr>
            <p:ph type="title"/>
          </p:nvPr>
        </p:nvSpPr>
        <p:spPr/>
        <p:txBody>
          <a:bodyPr>
            <a:noAutofit/>
          </a:bodyPr>
          <a:lstStyle/>
          <a:p>
            <a:r>
              <a:rPr lang="el-GR" sz="2000" b="1" dirty="0">
                <a:latin typeface="Arial" panose="020B0604020202020204" pitchFamily="34" charset="0"/>
                <a:cs typeface="Arial" panose="020B0604020202020204" pitchFamily="34" charset="0"/>
              </a:rPr>
              <a:t>Η Βουλή των Ελλήνων</a:t>
            </a:r>
          </a:p>
        </p:txBody>
      </p:sp>
      <p:sp>
        <p:nvSpPr>
          <p:cNvPr id="217" name="Google Shape;217;p34"/>
          <p:cNvSpPr txBox="1">
            <a:spLocks noGrp="1"/>
          </p:cNvSpPr>
          <p:nvPr>
            <p:ph type="body" idx="1"/>
          </p:nvPr>
        </p:nvSpPr>
        <p:spPr>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l" sz="1200" i="1" dirty="0">
                <a:solidFill>
                  <a:srgbClr val="252525"/>
                </a:solidFill>
                <a:latin typeface="Arial" panose="020B0604020202020204" pitchFamily="34" charset="0"/>
                <a:cs typeface="Arial" panose="020B0604020202020204" pitchFamily="34" charset="0"/>
              </a:rPr>
              <a:t>Νικηφόρος</a:t>
            </a:r>
            <a:r>
              <a:rPr lang="el" sz="1200" dirty="0">
                <a:solidFill>
                  <a:srgbClr val="252525"/>
                </a:solidFill>
                <a:latin typeface="Arial" panose="020B0604020202020204" pitchFamily="34" charset="0"/>
                <a:cs typeface="Arial" panose="020B0604020202020204" pitchFamily="34" charset="0"/>
              </a:rPr>
              <a:t>: Όμως εδώ βρίσκεται το Εθνικό Μουσείο. Η Βουλή των Ελλήνων στεγάζεται αλλού σωστά;</a:t>
            </a:r>
            <a:endParaRPr sz="1200" dirty="0">
              <a:solidFill>
                <a:srgbClr val="252525"/>
              </a:solidFill>
              <a:latin typeface="Arial" panose="020B0604020202020204" pitchFamily="34" charset="0"/>
              <a:cs typeface="Arial" panose="020B0604020202020204" pitchFamily="34" charset="0"/>
            </a:endParaRPr>
          </a:p>
          <a:p>
            <a:pPr marL="0" lvl="0" indent="0" algn="just" rtl="0">
              <a:lnSpc>
                <a:spcPct val="100000"/>
              </a:lnSpc>
              <a:spcBef>
                <a:spcPts val="1400"/>
              </a:spcBef>
              <a:spcAft>
                <a:spcPts val="0"/>
              </a:spcAft>
              <a:buNone/>
            </a:pPr>
            <a:r>
              <a:rPr lang="el" sz="1200" i="1" dirty="0">
                <a:solidFill>
                  <a:srgbClr val="252525"/>
                </a:solidFill>
                <a:latin typeface="Arial" panose="020B0604020202020204" pitchFamily="34" charset="0"/>
                <a:cs typeface="Arial" panose="020B0604020202020204" pitchFamily="34" charset="0"/>
              </a:rPr>
              <a:t>παππούς Μανώλης:</a:t>
            </a:r>
            <a:r>
              <a:rPr lang="el" sz="1200" dirty="0">
                <a:solidFill>
                  <a:srgbClr val="252525"/>
                </a:solidFill>
                <a:latin typeface="Arial" panose="020B0604020202020204" pitchFamily="34" charset="0"/>
                <a:cs typeface="Arial" panose="020B0604020202020204" pitchFamily="34" charset="0"/>
              </a:rPr>
              <a:t> Σωστά. Το 1935 </a:t>
            </a:r>
            <a:r>
              <a:rPr lang="el" sz="1200" dirty="0" smtClean="0">
                <a:solidFill>
                  <a:srgbClr val="252525"/>
                </a:solidFill>
                <a:latin typeface="Arial" panose="020B0604020202020204" pitchFamily="34" charset="0"/>
                <a:cs typeface="Arial" panose="020B0604020202020204" pitchFamily="34" charset="0"/>
              </a:rPr>
              <a:t>η Βουλή </a:t>
            </a:r>
            <a:r>
              <a:rPr lang="el" sz="1200" dirty="0">
                <a:solidFill>
                  <a:srgbClr val="252525"/>
                </a:solidFill>
                <a:latin typeface="Arial" panose="020B0604020202020204" pitchFamily="34" charset="0"/>
                <a:cs typeface="Arial" panose="020B0604020202020204" pitchFamily="34" charset="0"/>
              </a:rPr>
              <a:t>των Ελλήνων μεταστεγάστηκε στα Παλαιά Ανάκτορα, στην Πλατεία Συντάγματος, </a:t>
            </a:r>
            <a:endParaRPr sz="1200" dirty="0">
              <a:solidFill>
                <a:srgbClr val="252525"/>
              </a:solidFill>
              <a:latin typeface="Arial" panose="020B0604020202020204" pitchFamily="34" charset="0"/>
              <a:cs typeface="Arial" panose="020B0604020202020204" pitchFamily="34" charset="0"/>
            </a:endParaRPr>
          </a:p>
          <a:p>
            <a:pPr marL="0" lvl="0" indent="0" algn="just" rtl="0">
              <a:lnSpc>
                <a:spcPct val="100000"/>
              </a:lnSpc>
              <a:spcBef>
                <a:spcPts val="1400"/>
              </a:spcBef>
              <a:spcAft>
                <a:spcPts val="0"/>
              </a:spcAft>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Ποια είναι τα παλαιά Ανάκτορα παππού; </a:t>
            </a:r>
            <a:endParaRPr sz="12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1400"/>
              </a:spcBef>
              <a:spcAft>
                <a:spcPts val="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Αν και σήμερα το κτήριο δεν ονομάζεται πια παλιά Ανάκτορα αλλά Κοινοβούλιο, καλό θα ήταν να μάθεις την ιστορία του προτού γίνει η Βουλή των Ελλήνων.</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r>
              <a:rPr lang="el" sz="1200" dirty="0">
                <a:solidFill>
                  <a:srgbClr val="161616"/>
                </a:solidFill>
                <a:latin typeface="Arial" panose="020B0604020202020204" pitchFamily="34" charset="0"/>
                <a:cs typeface="Arial" panose="020B0604020202020204" pitchFamily="34" charset="0"/>
              </a:rPr>
              <a:t>Αυτός θα είναι ο επόμενος σταθμός μας.</a:t>
            </a:r>
          </a:p>
          <a:p>
            <a:pPr marL="0" lvl="0" indent="0" algn="just" rtl="0">
              <a:spcBef>
                <a:spcPts val="0"/>
              </a:spcBef>
              <a:spcAft>
                <a:spcPts val="0"/>
              </a:spcAft>
              <a:buNone/>
            </a:pPr>
            <a:endParaRPr lang="el" sz="1200" dirty="0">
              <a:solidFill>
                <a:srgbClr val="161616"/>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l-GR" sz="900" dirty="0">
                <a:solidFill>
                  <a:srgbClr val="161616"/>
                </a:solidFill>
                <a:latin typeface="Arial" panose="020B0604020202020204" pitchFamily="34" charset="0"/>
                <a:cs typeface="Arial" panose="020B0604020202020204" pitchFamily="34" charset="0"/>
              </a:rPr>
              <a:t>  </a:t>
            </a:r>
            <a:endParaRPr sz="900" dirty="0">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sz="1600" dirty="0"/>
          </a:p>
        </p:txBody>
      </p:sp>
      <p:pic>
        <p:nvPicPr>
          <p:cNvPr id="1028" name="Picture 4">
            <a:extLst>
              <a:ext uri="{FF2B5EF4-FFF2-40B4-BE49-F238E27FC236}">
                <a16:creationId xmlns:a16="http://schemas.microsoft.com/office/drawing/2014/main" id="{BAD56554-3249-C1BE-C573-DD7F82E933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016286"/>
            <a:ext cx="4608512" cy="3416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3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38372"/>
              <a:buFont typeface="Arial"/>
              <a:buNone/>
            </a:pPr>
            <a:r>
              <a:rPr lang="el-GR" sz="2700" b="1" dirty="0">
                <a:latin typeface="Arial" panose="020B0604020202020204" pitchFamily="34" charset="0"/>
                <a:cs typeface="Arial" panose="020B0604020202020204" pitchFamily="34" charset="0"/>
              </a:rPr>
              <a:t>Τα Ανάκτορα</a:t>
            </a:r>
            <a:endParaRPr sz="2700"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dirty="0"/>
          </a:p>
        </p:txBody>
      </p:sp>
      <p:sp>
        <p:nvSpPr>
          <p:cNvPr id="223" name="Google Shape;223;p35"/>
          <p:cNvSpPr txBox="1">
            <a:spLocks noGrp="1"/>
          </p:cNvSpPr>
          <p:nvPr>
            <p:ph type="body" idx="1"/>
          </p:nvPr>
        </p:nvSpPr>
        <p:spPr>
          <a:xfrm>
            <a:off x="35496" y="572700"/>
            <a:ext cx="4032448" cy="4303306"/>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l" sz="1200" i="1" dirty="0">
                <a:solidFill>
                  <a:schemeClr val="dk1"/>
                </a:solidFill>
                <a:highlight>
                  <a:srgbClr val="FFFFFF"/>
                </a:highlight>
                <a:latin typeface="Arial" panose="020B0604020202020204" pitchFamily="34" charset="0"/>
                <a:cs typeface="Arial" panose="020B0604020202020204" pitchFamily="34" charset="0"/>
              </a:rPr>
              <a:t>Νικηφόρος</a:t>
            </a:r>
            <a:r>
              <a:rPr lang="el" sz="1200" dirty="0">
                <a:solidFill>
                  <a:schemeClr val="dk1"/>
                </a:solidFill>
                <a:highlight>
                  <a:srgbClr val="FFFFFF"/>
                </a:highlight>
                <a:latin typeface="Arial" panose="020B0604020202020204" pitchFamily="34" charset="0"/>
                <a:cs typeface="Arial" panose="020B0604020202020204" pitchFamily="34" charset="0"/>
              </a:rPr>
              <a:t>: Γιατί είπες Παλαιά Ανάκτορα;</a:t>
            </a:r>
            <a:endParaRPr sz="1200" dirty="0">
              <a:solidFill>
                <a:schemeClr val="dk1"/>
              </a:solidFill>
              <a:highlight>
                <a:srgbClr val="FFFFFF"/>
              </a:highlight>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highlight>
                  <a:srgbClr val="FFFFFF"/>
                </a:highlight>
                <a:latin typeface="Arial" panose="020B0604020202020204" pitchFamily="34" charset="0"/>
                <a:cs typeface="Arial" panose="020B0604020202020204" pitchFamily="34" charset="0"/>
              </a:rPr>
              <a:t>παππούς Μανώλης</a:t>
            </a:r>
            <a:r>
              <a:rPr lang="el" sz="1200" dirty="0">
                <a:solidFill>
                  <a:schemeClr val="dk1"/>
                </a:solidFill>
                <a:highlight>
                  <a:srgbClr val="FFFFFF"/>
                </a:highlight>
                <a:latin typeface="Arial" panose="020B0604020202020204" pitchFamily="34" charset="0"/>
                <a:cs typeface="Arial" panose="020B0604020202020204" pitchFamily="34" charset="0"/>
              </a:rPr>
              <a:t>: Γιατί εδώ ήταν τα Ανάκτορα, η κατοικία του πρώτου βασιλιά της Ελλάδας, του Όθωνα. Το σημείο αυτό </a:t>
            </a:r>
            <a:r>
              <a:rPr lang="el" sz="1200" dirty="0">
                <a:solidFill>
                  <a:schemeClr val="dk1"/>
                </a:solidFill>
                <a:highlight>
                  <a:schemeClr val="lt1"/>
                </a:highlight>
                <a:latin typeface="Arial" panose="020B0604020202020204" pitchFamily="34" charset="0"/>
                <a:cs typeface="Arial" panose="020B0604020202020204" pitchFamily="34" charset="0"/>
              </a:rPr>
              <a:t>προτάθηκε από τον διευθυντή της Ακαδημίας Καλών Τεχνών του Μονάχου και επίσημο αρχιτέκτονα της βαυαρικής αυλής Φρίντριχ φον Γκαίρτνερ </a:t>
            </a:r>
            <a:r>
              <a:rPr lang="el" sz="1200" dirty="0">
                <a:solidFill>
                  <a:schemeClr val="dk1"/>
                </a:solidFill>
                <a:highlight>
                  <a:srgbClr val="FFFFFF"/>
                </a:highlight>
                <a:latin typeface="Arial" panose="020B0604020202020204" pitchFamily="34" charset="0"/>
                <a:cs typeface="Arial" panose="020B0604020202020204" pitchFamily="34" charset="0"/>
              </a:rPr>
              <a:t>ως τοποθεσία ανέγερσης των Ανακτόρων του Όθωνα  και στις </a:t>
            </a:r>
            <a:r>
              <a:rPr lang="el" sz="1200" dirty="0">
                <a:solidFill>
                  <a:schemeClr val="dk1"/>
                </a:solidFill>
                <a:latin typeface="Arial" panose="020B0604020202020204" pitchFamily="34" charset="0"/>
                <a:cs typeface="Arial" panose="020B0604020202020204" pitchFamily="34" charset="0"/>
              </a:rPr>
              <a:t>6 Φεβρουαρίου 1836 τέθηκε ο θεμέλιος λίθος. Τον επόμενο μήνα άρχισαν οι οικοδομικές εργασίες. Στρατός και τεχνίτες, Γερμανοί αρχιτέκτονες, Έλληνες, </a:t>
            </a:r>
            <a:r>
              <a:rPr lang="el-GR" sz="1200" dirty="0">
                <a:solidFill>
                  <a:schemeClr val="dk1"/>
                </a:solidFill>
                <a:latin typeface="Arial" panose="020B0604020202020204" pitchFamily="34" charset="0"/>
                <a:cs typeface="Arial" panose="020B0604020202020204" pitchFamily="34" charset="0"/>
              </a:rPr>
              <a:t>Γερμανοί</a:t>
            </a:r>
            <a:r>
              <a:rPr lang="el" sz="1200" dirty="0">
                <a:solidFill>
                  <a:schemeClr val="dk1"/>
                </a:solidFill>
                <a:latin typeface="Arial" panose="020B0604020202020204" pitchFamily="34" charset="0"/>
                <a:cs typeface="Arial" panose="020B0604020202020204" pitchFamily="34" charset="0"/>
              </a:rPr>
              <a:t> και Ιταλοί μάστορες συνεργάστηκαν στην κατασκευή. Στις 25 Ιουλίου 1843 οι πρώτοι βασιλείς της Ελλάδας, ο Όθωνας και η Αμαλία, εγκαταστάθηκαν στη νέα τους κατοικία, όπου έζησαν μέχρι το 1862.</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Γιατί μέχρι τότε;</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highlight>
                  <a:schemeClr val="lt1"/>
                </a:highlight>
                <a:latin typeface="Arial" panose="020B0604020202020204" pitchFamily="34" charset="0"/>
                <a:cs typeface="Arial" panose="020B0604020202020204" pitchFamily="34" charset="0"/>
              </a:rPr>
              <a:t>παππούς Μανώλης: </a:t>
            </a:r>
            <a:r>
              <a:rPr lang="el" sz="1200" dirty="0">
                <a:solidFill>
                  <a:schemeClr val="dk1"/>
                </a:solidFill>
                <a:latin typeface="Arial" panose="020B0604020202020204" pitchFamily="34" charset="0"/>
                <a:cs typeface="Arial" panose="020B0604020202020204" pitchFamily="34" charset="0"/>
              </a:rPr>
              <a:t>Γιατί εξορίστηκαν. Ήρθε νέος </a:t>
            </a:r>
            <a:r>
              <a:rPr lang="el" sz="1200" dirty="0" smtClean="0">
                <a:solidFill>
                  <a:schemeClr val="dk1"/>
                </a:solidFill>
                <a:latin typeface="Arial" panose="020B0604020202020204" pitchFamily="34" charset="0"/>
                <a:cs typeface="Arial" panose="020B0604020202020204" pitchFamily="34" charset="0"/>
              </a:rPr>
              <a:t>βασιλιάς, </a:t>
            </a:r>
            <a:r>
              <a:rPr lang="el" sz="1200" dirty="0">
                <a:solidFill>
                  <a:schemeClr val="dk1"/>
                </a:solidFill>
                <a:latin typeface="Arial" panose="020B0604020202020204" pitchFamily="34" charset="0"/>
                <a:cs typeface="Arial" panose="020B0604020202020204" pitchFamily="34" charset="0"/>
              </a:rPr>
              <a:t>ο </a:t>
            </a:r>
            <a:r>
              <a:rPr lang="el" sz="1200" dirty="0" smtClean="0">
                <a:solidFill>
                  <a:schemeClr val="dk1"/>
                </a:solidFill>
                <a:latin typeface="Arial" panose="020B0604020202020204" pitchFamily="34" charset="0"/>
                <a:cs typeface="Arial" panose="020B0604020202020204" pitchFamily="34" charset="0"/>
              </a:rPr>
              <a:t>Γεώργιος, </a:t>
            </a:r>
            <a:r>
              <a:rPr lang="el" sz="1200" dirty="0">
                <a:solidFill>
                  <a:schemeClr val="dk1"/>
                </a:solidFill>
                <a:latin typeface="Arial" panose="020B0604020202020204" pitchFamily="34" charset="0"/>
                <a:cs typeface="Arial" panose="020B0604020202020204" pitchFamily="34" charset="0"/>
              </a:rPr>
              <a:t>και ψηφίστηκε νέο Σύνταγμα το 1864. Το πολίτευμα άλλαξε και η </a:t>
            </a:r>
            <a:r>
              <a:rPr lang="el" sz="1200" dirty="0" smtClean="0">
                <a:solidFill>
                  <a:schemeClr val="dk1"/>
                </a:solidFill>
                <a:latin typeface="Arial" panose="020B0604020202020204" pitchFamily="34" charset="0"/>
                <a:cs typeface="Arial" panose="020B0604020202020204" pitchFamily="34" charset="0"/>
              </a:rPr>
              <a:t>Δημοκρατία </a:t>
            </a:r>
            <a:r>
              <a:rPr lang="el" sz="1200" dirty="0">
                <a:solidFill>
                  <a:schemeClr val="dk1"/>
                </a:solidFill>
                <a:latin typeface="Arial" panose="020B0604020202020204" pitchFamily="34" charset="0"/>
                <a:cs typeface="Arial" panose="020B0604020202020204" pitchFamily="34" charset="0"/>
              </a:rPr>
              <a:t>πήρε τη θέση της σε αυτό. Το πολίτευμα δεν ήταν πια συνταγματική μοναρχία αλλά βασιλευομένη δημοκρατία.</a:t>
            </a:r>
          </a:p>
          <a:p>
            <a:pPr marL="0" lvl="0" indent="0" algn="just" rtl="0">
              <a:spcBef>
                <a:spcPts val="1200"/>
              </a:spcBef>
              <a:spcAft>
                <a:spcPts val="0"/>
              </a:spcAft>
              <a:buClr>
                <a:schemeClr val="dk1"/>
              </a:buClr>
              <a:buSzPts val="1100"/>
              <a:buFont typeface="Arial"/>
              <a:buNone/>
            </a:pPr>
            <a:endParaRPr sz="12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Clr>
                <a:schemeClr val="dk1"/>
              </a:buClr>
              <a:buSzPts val="1100"/>
              <a:buFont typeface="Arial"/>
              <a:buNone/>
            </a:pPr>
            <a:endParaRPr sz="1700" dirty="0">
              <a:solidFill>
                <a:schemeClr val="dk1"/>
              </a:solidFill>
            </a:endParaRPr>
          </a:p>
          <a:p>
            <a:pPr marL="0" lvl="0" indent="0" algn="l" rtl="0">
              <a:spcBef>
                <a:spcPts val="1200"/>
              </a:spcBef>
              <a:spcAft>
                <a:spcPts val="1200"/>
              </a:spcAft>
              <a:buClr>
                <a:schemeClr val="dk1"/>
              </a:buClr>
              <a:buSzPts val="1100"/>
              <a:buFont typeface="Arial"/>
              <a:buNone/>
            </a:pPr>
            <a:endParaRPr sz="1500" dirty="0"/>
          </a:p>
        </p:txBody>
      </p:sp>
      <p:pic>
        <p:nvPicPr>
          <p:cNvPr id="2" name="Εικόνα 1">
            <a:extLst>
              <a:ext uri="{FF2B5EF4-FFF2-40B4-BE49-F238E27FC236}">
                <a16:creationId xmlns:a16="http://schemas.microsoft.com/office/drawing/2014/main" id="{FC3D463F-C9F3-E9F5-8A2C-175BD0AE40E5}"/>
              </a:ext>
            </a:extLst>
          </p:cNvPr>
          <p:cNvPicPr>
            <a:picLocks noChangeAspect="1"/>
          </p:cNvPicPr>
          <p:nvPr/>
        </p:nvPicPr>
        <p:blipFill>
          <a:blip r:embed="rId3"/>
          <a:stretch>
            <a:fillRect/>
          </a:stretch>
        </p:blipFill>
        <p:spPr>
          <a:xfrm>
            <a:off x="4061890" y="1059582"/>
            <a:ext cx="5046613" cy="3462590"/>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GR" sz="2000" b="1" dirty="0">
                <a:latin typeface="Arial" panose="020B0604020202020204" pitchFamily="34" charset="0"/>
                <a:cs typeface="Arial" panose="020B0604020202020204" pitchFamily="34" charset="0"/>
              </a:rPr>
              <a:t>Η Δημοκρατία αποκτά μόνιμη κατοικία</a:t>
            </a:r>
          </a:p>
        </p:txBody>
      </p:sp>
      <p:sp>
        <p:nvSpPr>
          <p:cNvPr id="231" name="Google Shape;231;p36"/>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 Μετά τη δολοφονία του Γεωργίου του Α΄,  βασιλιάς ορκίστηκε ο διάδοχος Κωνσταντίνος, ο οποίος κατοίκησε στο Μέγαρο της Ηρώδου Αττικού (σημερινό Προεδρικό Μέγαρο). Στα Παλαιά, πλέον, Ανάκτορα ζούσαν άλλα μέλη της βασιλικής οικογένειας. Δύο πυρκαγιές το 1884 και το 1909 όμως κατέστρεψαν μέρη του κτηρίου και τότε έγιναν παρεμβάσεις και αλλαγές.</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Νικηφόρος </a:t>
            </a:r>
            <a:r>
              <a:rPr lang="el" sz="1200" dirty="0">
                <a:solidFill>
                  <a:schemeClr val="dk1"/>
                </a:solidFill>
                <a:latin typeface="Arial" panose="020B0604020202020204" pitchFamily="34" charset="0"/>
                <a:cs typeface="Arial" panose="020B0604020202020204" pitchFamily="34" charset="0"/>
              </a:rPr>
              <a:t>: Κι έτσι εκεί ζούσε πια η μισή βασιλική οικογένεια σωστά παππού;</a:t>
            </a:r>
            <a:endParaRPr sz="1200" dirty="0">
              <a:solidFill>
                <a:schemeClr val="dk1"/>
              </a:solidFill>
              <a:latin typeface="Arial" panose="020B0604020202020204" pitchFamily="34" charset="0"/>
              <a:cs typeface="Arial" panose="020B0604020202020204" pitchFamily="34" charset="0"/>
            </a:endParaRPr>
          </a:p>
          <a:p>
            <a:pPr marL="0" lvl="0" indent="0" algn="just">
              <a:spcBef>
                <a:spcPts val="1200"/>
              </a:spcBef>
              <a:buClr>
                <a:schemeClr val="dk1"/>
              </a:buClr>
              <a:buSzPts val="1100"/>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Όχι παιδί μου. H ιστορία αποφασίζει κάποιες φορές και για την τύχη των κτηρίων. Έγιναν πολλά, εγκαθίδρυση της  </a:t>
            </a:r>
            <a:r>
              <a:rPr lang="el" sz="1200" dirty="0" smtClean="0">
                <a:solidFill>
                  <a:schemeClr val="dk1"/>
                </a:solidFill>
                <a:latin typeface="Arial" panose="020B0604020202020204" pitchFamily="34" charset="0"/>
                <a:cs typeface="Arial" panose="020B0604020202020204" pitchFamily="34" charset="0"/>
              </a:rPr>
              <a:t>Προεδρευομένης </a:t>
            </a:r>
            <a:r>
              <a:rPr lang="el" sz="1200" dirty="0">
                <a:solidFill>
                  <a:schemeClr val="dk1"/>
                </a:solidFill>
                <a:latin typeface="Arial" panose="020B0604020202020204" pitchFamily="34" charset="0"/>
                <a:cs typeface="Arial" panose="020B0604020202020204" pitchFamily="34" charset="0"/>
              </a:rPr>
              <a:t>Δημοκρατίας, Μικρασιατική Καταστροφή…Μαζί με την Ελλάδα άλλαξαν και τα Ανάκτορα. Το 1922, τα Ανάκτορα εγκαταλείφθηκαν οριστικά από τη βασιλική οικογένεια και στέγασαν για μια περίοδο δημόσιες υπηρεσίες και διεθνείς οργανώσεις, οι οποίες εργαζόντουσαν για την αντιμετώπιση των προβλημάτων της Μικρασιατικής Καταστροφής. Τον Μάρτιο του 1929 η κυβέρνηση του Ελευθερίου Βενιζέλου, αποφάσισε τη στέγαση της Βουλής στο κτήριο των Παλαιών Ανακτόρων. Το 1930  άρχισαν με σχέδια του αρχιτέκτονα  Ανδρέα Κριεζή οι εργασίες μετατροπής του Ανακτόρου σε έδρα του Κοινοβουλίου.Τον Ιούλιο του 1935 συγκλήθηκε για πρώτη φορά στη νέα της έδρα η Βουλή των Ελλήνων.</a:t>
            </a:r>
            <a:endParaRPr sz="12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p>
        </p:txBody>
      </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38"/>
          <p:cNvSpPr txBox="1">
            <a:spLocks noGrp="1"/>
          </p:cNvSpPr>
          <p:nvPr>
            <p:ph type="title"/>
          </p:nvPr>
        </p:nvSpPr>
        <p:spPr>
          <a:xfrm>
            <a:off x="546300" y="79900"/>
            <a:ext cx="8051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l" sz="2000" b="1" dirty="0">
                <a:latin typeface="Arial" panose="020B0604020202020204" pitchFamily="34" charset="0"/>
                <a:cs typeface="Arial" panose="020B0604020202020204" pitchFamily="34" charset="0"/>
              </a:rPr>
              <a:t>1967, η Δημοκρατία εκδιώκεται από το σπίτι της </a:t>
            </a:r>
            <a:endParaRPr sz="2000" b="1" dirty="0">
              <a:latin typeface="Arial" panose="020B0604020202020204" pitchFamily="34" charset="0"/>
              <a:cs typeface="Arial" panose="020B0604020202020204" pitchFamily="34" charset="0"/>
            </a:endParaRPr>
          </a:p>
        </p:txBody>
      </p:sp>
      <p:sp>
        <p:nvSpPr>
          <p:cNvPr id="243" name="Google Shape;243;p38"/>
          <p:cNvSpPr txBox="1">
            <a:spLocks noGrp="1"/>
          </p:cNvSpPr>
          <p:nvPr>
            <p:ph type="body" idx="1"/>
          </p:nvPr>
        </p:nvSpPr>
        <p:spPr>
          <a:xfrm>
            <a:off x="271825" y="547625"/>
            <a:ext cx="4552800" cy="4596000"/>
          </a:xfrm>
          <a:prstGeom prst="rect">
            <a:avLst/>
          </a:prstGeom>
        </p:spPr>
        <p:txBody>
          <a:bodyPr spcFirstLastPara="1" wrap="square" lIns="91425" tIns="91425" rIns="91425" bIns="91425" anchor="t" anchorCtr="0">
            <a:noAutofit/>
          </a:bodyPr>
          <a:lstStyle/>
          <a:p>
            <a:pPr marL="0" lvl="0" indent="0" algn="just" rtl="0">
              <a:lnSpc>
                <a:spcPct val="107916"/>
              </a:lnSpc>
              <a:spcBef>
                <a:spcPts val="0"/>
              </a:spcBef>
              <a:spcAft>
                <a:spcPts val="0"/>
              </a:spcAft>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Άρα παππού,  η Δημοκρατία είχε πια θα λέγαμε μόνιμη κατοικία.</a:t>
            </a:r>
          </a:p>
          <a:p>
            <a:pPr marL="0" lvl="0" indent="0" algn="just" rtl="0">
              <a:lnSpc>
                <a:spcPct val="107916"/>
              </a:lnSpc>
              <a:spcBef>
                <a:spcPts val="0"/>
              </a:spcBef>
              <a:spcAft>
                <a:spcPts val="0"/>
              </a:spcAft>
              <a:buNone/>
            </a:pPr>
            <a:endParaRPr sz="12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None/>
            </a:pPr>
            <a:r>
              <a:rPr lang="el" sz="1200" i="1" dirty="0">
                <a:solidFill>
                  <a:schemeClr val="dk1"/>
                </a:solidFill>
                <a:latin typeface="Arial" panose="020B0604020202020204" pitchFamily="34" charset="0"/>
                <a:cs typeface="Arial" panose="020B0604020202020204" pitchFamily="34" charset="0"/>
              </a:rPr>
              <a:t>παππούς Μανώλης </a:t>
            </a:r>
            <a:r>
              <a:rPr lang="el" sz="1200" dirty="0">
                <a:solidFill>
                  <a:schemeClr val="dk1"/>
                </a:solidFill>
                <a:latin typeface="Arial" panose="020B0604020202020204" pitchFamily="34" charset="0"/>
                <a:cs typeface="Arial" panose="020B0604020202020204" pitchFamily="34" charset="0"/>
              </a:rPr>
              <a:t>: Δυστυχώς όχι παιδί μου. Την έδιωξαν, έμεινε άστεγη επτά χρόνια. Στις 21 Απριλίου 1967 με το στρατιωτικό πραξικόπημα των συνταγματαρχών επιβάλλεται δικτατορία και η Βουλή παύει να λειτουργεί.</a:t>
            </a:r>
            <a:endParaRPr sz="12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None/>
            </a:pP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Και όλα αυτά τα χρόνια πού ζούσε η Δημοκρατία; </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Περιφερόταν μέχρι να ξαναγυρίσει στο σπίτι της. Πολλοί άνθρωποι που την αγαπούσαν πολύ, φρόντιζαν να τη φιλοξενήσουν με κίνδυνο τη ζωή τους.</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Και πού τη φιλοξενούσαν;</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Οι νέοι άνθρωποι, οι φοιτητές, τη φιλοξενούσαν στα σχολεία τους, στο Πανεπιστήμιο και το Πολυτεχνείο. Εκεί θα πάμε τώρα.</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Και όταν ήρθε η δικτατορία τι έκαναν οι φοιτητές; </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 </a:t>
            </a:r>
            <a:r>
              <a:rPr lang="el" sz="1200" dirty="0">
                <a:solidFill>
                  <a:schemeClr val="dk1"/>
                </a:solidFill>
                <a:latin typeface="Arial" panose="020B0604020202020204" pitchFamily="34" charset="0"/>
                <a:cs typeface="Arial" panose="020B0604020202020204" pitchFamily="34" charset="0"/>
              </a:rPr>
              <a:t>: Αγωνίστηκαν με πολλούς κινδύνους !</a:t>
            </a:r>
            <a:endParaRPr sz="12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1200"/>
              </a:spcBef>
              <a:spcAft>
                <a:spcPts val="0"/>
              </a:spcAft>
              <a:buNone/>
            </a:pPr>
            <a:endParaRPr sz="1200" dirty="0">
              <a:solidFill>
                <a:schemeClr val="dk1"/>
              </a:solidFill>
            </a:endParaRPr>
          </a:p>
          <a:p>
            <a:pPr marL="0" lvl="0" indent="0" algn="l" rtl="0">
              <a:lnSpc>
                <a:spcPct val="100000"/>
              </a:lnSpc>
              <a:spcBef>
                <a:spcPts val="0"/>
              </a:spcBef>
              <a:spcAft>
                <a:spcPts val="0"/>
              </a:spcAft>
              <a:buNone/>
            </a:pPr>
            <a:endParaRPr sz="1200" dirty="0">
              <a:solidFill>
                <a:schemeClr val="dk1"/>
              </a:solidFill>
            </a:endParaRPr>
          </a:p>
          <a:p>
            <a:pPr marL="0" lvl="0" indent="0" algn="l" rtl="0">
              <a:lnSpc>
                <a:spcPct val="100000"/>
              </a:lnSpc>
              <a:spcBef>
                <a:spcPts val="0"/>
              </a:spcBef>
              <a:spcAft>
                <a:spcPts val="0"/>
              </a:spcAft>
              <a:buNone/>
            </a:pPr>
            <a:endParaRPr sz="1200" dirty="0">
              <a:solidFill>
                <a:schemeClr val="dk1"/>
              </a:solidFill>
            </a:endParaRPr>
          </a:p>
          <a:p>
            <a:pPr marL="0" lvl="0" indent="0" algn="l" rtl="0">
              <a:spcBef>
                <a:spcPts val="0"/>
              </a:spcBef>
              <a:spcAft>
                <a:spcPts val="0"/>
              </a:spcAft>
              <a:buNone/>
            </a:pPr>
            <a:endParaRPr sz="1200" dirty="0"/>
          </a:p>
          <a:p>
            <a:pPr marL="0" lvl="0" indent="0" algn="l" rtl="0">
              <a:lnSpc>
                <a:spcPct val="107916"/>
              </a:lnSpc>
              <a:spcBef>
                <a:spcPts val="1200"/>
              </a:spcBef>
              <a:spcAft>
                <a:spcPts val="600"/>
              </a:spcAft>
              <a:buNone/>
            </a:pPr>
            <a:r>
              <a:rPr lang="el" sz="1200" dirty="0">
                <a:solidFill>
                  <a:schemeClr val="dk1"/>
                </a:solidFill>
                <a:latin typeface="Calibri"/>
                <a:ea typeface="Calibri"/>
                <a:cs typeface="Calibri"/>
                <a:sym typeface="Calibri"/>
              </a:rPr>
              <a:t>. </a:t>
            </a:r>
            <a:endParaRPr sz="1200" dirty="0"/>
          </a:p>
        </p:txBody>
      </p:sp>
      <p:pic>
        <p:nvPicPr>
          <p:cNvPr id="245" name="Google Shape;245;p38"/>
          <p:cNvPicPr preferRelativeResize="0"/>
          <p:nvPr/>
        </p:nvPicPr>
        <p:blipFill>
          <a:blip r:embed="rId3">
            <a:alphaModFix/>
          </a:blip>
          <a:stretch>
            <a:fillRect/>
          </a:stretch>
        </p:blipFill>
        <p:spPr>
          <a:xfrm>
            <a:off x="5081225" y="1396187"/>
            <a:ext cx="3961375" cy="2236876"/>
          </a:xfrm>
          <a:prstGeom prst="rect">
            <a:avLst/>
          </a:prstGeom>
          <a:noFill/>
          <a:ln>
            <a:noFill/>
          </a:ln>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 name="Τίτλος 1">
            <a:extLst>
              <a:ext uri="{FF2B5EF4-FFF2-40B4-BE49-F238E27FC236}">
                <a16:creationId xmlns:a16="http://schemas.microsoft.com/office/drawing/2014/main" id="{C37000E3-7071-78F6-F28D-2DFBF8AD84A1}"/>
              </a:ext>
            </a:extLst>
          </p:cNvPr>
          <p:cNvSpPr>
            <a:spLocks noGrp="1"/>
          </p:cNvSpPr>
          <p:nvPr>
            <p:ph type="title"/>
          </p:nvPr>
        </p:nvSpPr>
        <p:spPr/>
        <p:txBody>
          <a:bodyPr>
            <a:noAutofit/>
          </a:bodyPr>
          <a:lstStyle/>
          <a:p>
            <a:r>
              <a:rPr lang="el-GR" sz="2800" dirty="0"/>
              <a:t>                                   </a:t>
            </a:r>
            <a:r>
              <a:rPr lang="el-GR" sz="2000" b="1" dirty="0">
                <a:latin typeface="Arial" panose="020B0604020202020204" pitchFamily="34" charset="0"/>
                <a:cs typeface="Arial" panose="020B0604020202020204" pitchFamily="34" charset="0"/>
              </a:rPr>
              <a:t>Το Πανεπιστήμιο</a:t>
            </a:r>
          </a:p>
        </p:txBody>
      </p:sp>
      <p:sp>
        <p:nvSpPr>
          <p:cNvPr id="263" name="Google Shape;263;p41"/>
          <p:cNvSpPr txBox="1">
            <a:spLocks noGrp="1"/>
          </p:cNvSpPr>
          <p:nvPr>
            <p:ph type="body" idx="1"/>
          </p:nvPr>
        </p:nvSpPr>
        <p:spPr>
          <a:xfrm>
            <a:off x="311700" y="1152474"/>
            <a:ext cx="3999900" cy="3867548"/>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Clr>
                <a:schemeClr val="dk1"/>
              </a:buClr>
              <a:buSzPts val="1100"/>
              <a:buFont typeface="Arial"/>
              <a:buNone/>
            </a:pPr>
            <a:endParaRPr lang="el" sz="1100" i="1" dirty="0"/>
          </a:p>
          <a:p>
            <a:pPr marL="0" lvl="0" indent="0" algn="just" rtl="0">
              <a:spcBef>
                <a:spcPts val="0"/>
              </a:spcBef>
              <a:spcAft>
                <a:spcPts val="0"/>
              </a:spcAft>
              <a:buClr>
                <a:schemeClr val="dk1"/>
              </a:buClr>
              <a:buSzPts val="1100"/>
              <a:buFont typeface="Arial"/>
              <a:buNone/>
            </a:pPr>
            <a:endParaRPr lang="el" sz="1100" i="1" dirty="0"/>
          </a:p>
          <a:p>
            <a:pPr marL="0" lvl="0" indent="0" algn="just" rtl="0">
              <a:spcBef>
                <a:spcPts val="0"/>
              </a:spcBef>
              <a:spcAft>
                <a:spcPts val="0"/>
              </a:spcAft>
              <a:buClr>
                <a:schemeClr val="dk1"/>
              </a:buClr>
              <a:buSzPts val="1100"/>
              <a:buFont typeface="Arial"/>
              <a:buNone/>
            </a:pPr>
            <a:r>
              <a:rPr lang="el" sz="1100" i="1" dirty="0">
                <a:latin typeface="Arial" panose="020B0604020202020204" pitchFamily="34" charset="0"/>
                <a:cs typeface="Arial" panose="020B0604020202020204" pitchFamily="34" charset="0"/>
              </a:rPr>
              <a:t>π</a:t>
            </a:r>
            <a:r>
              <a:rPr lang="el" sz="1100" i="1" dirty="0">
                <a:solidFill>
                  <a:schemeClr val="dk1"/>
                </a:solidFill>
                <a:latin typeface="Arial" panose="020B0604020202020204" pitchFamily="34" charset="0"/>
                <a:cs typeface="Arial" panose="020B0604020202020204" pitchFamily="34" charset="0"/>
              </a:rPr>
              <a:t>αππούς Μανώλης</a:t>
            </a:r>
            <a:r>
              <a:rPr lang="el" sz="1100" dirty="0">
                <a:solidFill>
                  <a:schemeClr val="dk1"/>
                </a:solidFill>
                <a:latin typeface="Arial" panose="020B0604020202020204" pitchFamily="34" charset="0"/>
                <a:cs typeface="Arial" panose="020B0604020202020204" pitchFamily="34" charset="0"/>
              </a:rPr>
              <a:t>: Και να φτάσαμε στο Πανεπιστήμιο, που ήταν πάντα χώρος έκφρασης δημοκρατικών ιδεών. Οι φοιτητές εξέφραζαν και εκφράζουν την άποψή τους για πολιτικά, κοινωνικά, ιδεολογικά θέματα.</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Clr>
                <a:schemeClr val="dk1"/>
              </a:buClr>
              <a:buSzPts val="1100"/>
              <a:buFont typeface="Arial"/>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Πότε ιδρύθηκε το Πανεπιστήμιο παππού;</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Το Πανεπιστήμιο Αθηνών εγκαινιάστηκε στις 3 Μαΐου του 1837 και ονομάστηκε Οθωνικό, από το όνομα του πρώτου βασιλιά της Ελλάδας Όθωνα, θυμάσαι που μιλήσαμε γι’ αυτόν. Δεν είχε και αυτό σπίτι, όπως και η Βουλή στην αρχή, και γι’ αυτό στεγάστηκε σε ένα ανακαινισμένο οθωμανικό κτήριο κάτω από την Ακρόπολη, στην οικία Κλεάνθη. Το 1841 μεταφέρθηκε  στο σημερινό κτήριο  στην οδό Πανεπιστημίου. Το 1932 το Πανεπιστήμιο ονομάστηκε Εθνικό και Καποδιστριακό Πανεπιστήμιο Αθηνών, προς τιμήν του Ιωάννη Καποδίστρια, του πρώτου Κυβερνήτη της Ελλάδας.  Σήμερα, εδώ στεγάζονται η Πρυτανεία, η Σύγκλητος, η Μεγάλη Αίθουσα Τελετών και υπηρεσίες του Πανεπιστημίου . </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p>
        </p:txBody>
      </p:sp>
      <p:sp>
        <p:nvSpPr>
          <p:cNvPr id="3" name="Θέση κειμένου 2">
            <a:extLst>
              <a:ext uri="{FF2B5EF4-FFF2-40B4-BE49-F238E27FC236}">
                <a16:creationId xmlns:a16="http://schemas.microsoft.com/office/drawing/2014/main" id="{A85CD76A-6B47-6154-5A86-1A4FCD0614AA}"/>
              </a:ext>
            </a:extLst>
          </p:cNvPr>
          <p:cNvSpPr>
            <a:spLocks noGrp="1"/>
          </p:cNvSpPr>
          <p:nvPr>
            <p:ph type="body" idx="2"/>
          </p:nvPr>
        </p:nvSpPr>
        <p:spPr/>
        <p:txBody>
          <a:bodyPr/>
          <a:lstStyle/>
          <a:p>
            <a:endParaRPr lang="el-GR"/>
          </a:p>
        </p:txBody>
      </p:sp>
      <p:pic>
        <p:nvPicPr>
          <p:cNvPr id="264" name="Google Shape;264;p41"/>
          <p:cNvPicPr preferRelativeResize="0"/>
          <p:nvPr/>
        </p:nvPicPr>
        <p:blipFill>
          <a:blip r:embed="rId3">
            <a:alphaModFix/>
          </a:blip>
          <a:stretch>
            <a:fillRect/>
          </a:stretch>
        </p:blipFill>
        <p:spPr>
          <a:xfrm>
            <a:off x="4932040" y="1137046"/>
            <a:ext cx="3418932" cy="2013350"/>
          </a:xfrm>
          <a:prstGeom prst="rect">
            <a:avLst/>
          </a:prstGeom>
          <a:noFill/>
          <a:ln>
            <a:noFill/>
          </a:ln>
        </p:spPr>
      </p:pic>
      <p:pic>
        <p:nvPicPr>
          <p:cNvPr id="265" name="Google Shape;265;p41"/>
          <p:cNvPicPr preferRelativeResize="0"/>
          <p:nvPr/>
        </p:nvPicPr>
        <p:blipFill>
          <a:blip r:embed="rId4">
            <a:alphaModFix/>
          </a:blip>
          <a:stretch>
            <a:fillRect/>
          </a:stretch>
        </p:blipFill>
        <p:spPr>
          <a:xfrm>
            <a:off x="6760103" y="3315130"/>
            <a:ext cx="2072197" cy="1383345"/>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6"/>
          <p:cNvSpPr txBox="1">
            <a:spLocks noGrp="1"/>
          </p:cNvSpPr>
          <p:nvPr>
            <p:ph type="body" idx="1"/>
          </p:nvPr>
        </p:nvSpPr>
        <p:spPr>
          <a:xfrm>
            <a:off x="4802500" y="483518"/>
            <a:ext cx="3999900" cy="442133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Και γιατί είπες παππού ότι οι φοιτητές φιλοξένησαν τη Δημοκρατία;</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Γιατί πάντα αγωνιζόντουσαν γι’ αυτήν. Εξέδιδαν εφημερίδες, πολεμούσαν την απολυταρχία. Οι φοιτητές δεν φοβήθηκαν ούτε τον Γερμανό κατακτητή!            Στις 28 Οκτωβρίου του 1941 οι φοιτητές παρά τις απαγορεύσεις έβγαζαν λόγους για το νόημα της ημέρας και τραγουδούσαν τον Εθνικό Ύμνο. Στις 24 Μαρτίου του 1942 έγινε η πρώτη ανοιχτή φοιτητική εξέγερση. Ξεκίνησε στην πλατεία των Εξαρχείων, με ομιλίες για τις θυσίες των προγόνων του ‘21. Μαζεύτηκε πολύς κόσμος. Μια μεγάλη πορεία ξεκίνησε και έφτασε στο Κολωνάκι, όπου στεφάνωσαν το άγαλμα των Φιλικών.</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100" dirty="0">
                <a:solidFill>
                  <a:schemeClr val="dk1"/>
                </a:solidFill>
                <a:latin typeface="Arial" panose="020B0604020202020204" pitchFamily="34" charset="0"/>
                <a:cs typeface="Arial" panose="020B0604020202020204" pitchFamily="34" charset="0"/>
              </a:rPr>
              <a:t>Όμως, οι πιο σημαντικοί αγώνες των φοιτητών έγιναν για να ξαναφέρουν τη Δημοκρατία στην πατρίδα μας μετά την επιβολή της δικτατορίας το 1967 και τελικά τα κατάφεραν!  </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 </a:t>
            </a:r>
            <a:r>
              <a:rPr lang="el" sz="1100" dirty="0">
                <a:solidFill>
                  <a:schemeClr val="dk1"/>
                </a:solidFill>
                <a:latin typeface="Arial" panose="020B0604020202020204" pitchFamily="34" charset="0"/>
                <a:cs typeface="Arial" panose="020B0604020202020204" pitchFamily="34" charset="0"/>
              </a:rPr>
              <a:t>Και πώς έγινε αυτό παππού;</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Η επόμενή μας στάση θα απαντήσει </a:t>
            </a:r>
            <a:r>
              <a:rPr lang="el" sz="1100" dirty="0" smtClean="0">
                <a:solidFill>
                  <a:schemeClr val="dk1"/>
                </a:solidFill>
                <a:latin typeface="Arial" panose="020B0604020202020204" pitchFamily="34" charset="0"/>
                <a:cs typeface="Arial" panose="020B0604020202020204" pitchFamily="34" charset="0"/>
              </a:rPr>
              <a:t>στην </a:t>
            </a:r>
            <a:r>
              <a:rPr lang="el" sz="1100" dirty="0">
                <a:solidFill>
                  <a:schemeClr val="dk1"/>
                </a:solidFill>
                <a:latin typeface="Arial" panose="020B0604020202020204" pitchFamily="34" charset="0"/>
                <a:cs typeface="Arial" panose="020B0604020202020204" pitchFamily="34" charset="0"/>
              </a:rPr>
              <a:t>ερώτησή σου, είναι το μέρος όπου άναψε ξανά η σπίθα της Δημοκρατίας από τη νέα γενιά!</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r>
              <a:rPr lang="el" sz="1100" dirty="0">
                <a:latin typeface="Arial" panose="020B0604020202020204" pitchFamily="34" charset="0"/>
                <a:cs typeface="Arial" panose="020B0604020202020204" pitchFamily="34" charset="0"/>
              </a:rPr>
              <a:t>  </a:t>
            </a:r>
            <a:endParaRPr sz="1100" dirty="0">
              <a:latin typeface="Arial" panose="020B0604020202020204" pitchFamily="34" charset="0"/>
              <a:cs typeface="Arial" panose="020B0604020202020204" pitchFamily="34" charset="0"/>
            </a:endParaRPr>
          </a:p>
        </p:txBody>
      </p:sp>
      <p:pic>
        <p:nvPicPr>
          <p:cNvPr id="303" name="Google Shape;303;p46"/>
          <p:cNvPicPr preferRelativeResize="0"/>
          <p:nvPr/>
        </p:nvPicPr>
        <p:blipFill>
          <a:blip r:embed="rId3">
            <a:alphaModFix/>
          </a:blip>
          <a:stretch>
            <a:fillRect/>
          </a:stretch>
        </p:blipFill>
        <p:spPr>
          <a:xfrm>
            <a:off x="285720" y="857238"/>
            <a:ext cx="1689486" cy="2540800"/>
          </a:xfrm>
          <a:prstGeom prst="rect">
            <a:avLst/>
          </a:prstGeom>
          <a:noFill/>
          <a:ln>
            <a:noFill/>
          </a:ln>
        </p:spPr>
      </p:pic>
      <p:pic>
        <p:nvPicPr>
          <p:cNvPr id="304" name="Google Shape;304;p46"/>
          <p:cNvPicPr preferRelativeResize="0"/>
          <p:nvPr/>
        </p:nvPicPr>
        <p:blipFill>
          <a:blip r:embed="rId4">
            <a:alphaModFix/>
          </a:blip>
          <a:stretch>
            <a:fillRect/>
          </a:stretch>
        </p:blipFill>
        <p:spPr>
          <a:xfrm>
            <a:off x="2232825" y="69574"/>
            <a:ext cx="2157527" cy="1697148"/>
          </a:xfrm>
          <a:prstGeom prst="rect">
            <a:avLst/>
          </a:prstGeom>
          <a:noFill/>
          <a:ln>
            <a:noFill/>
          </a:ln>
        </p:spPr>
      </p:pic>
      <p:pic>
        <p:nvPicPr>
          <p:cNvPr id="305" name="Google Shape;305;p46"/>
          <p:cNvPicPr preferRelativeResize="0"/>
          <p:nvPr/>
        </p:nvPicPr>
        <p:blipFill>
          <a:blip r:embed="rId5">
            <a:alphaModFix/>
          </a:blip>
          <a:stretch>
            <a:fillRect/>
          </a:stretch>
        </p:blipFill>
        <p:spPr>
          <a:xfrm>
            <a:off x="2232824" y="1826713"/>
            <a:ext cx="2313426" cy="1649223"/>
          </a:xfrm>
          <a:prstGeom prst="rect">
            <a:avLst/>
          </a:prstGeom>
          <a:noFill/>
          <a:ln>
            <a:noFill/>
          </a:ln>
        </p:spPr>
      </p:pic>
      <p:pic>
        <p:nvPicPr>
          <p:cNvPr id="306" name="Google Shape;306;p46"/>
          <p:cNvPicPr preferRelativeResize="0"/>
          <p:nvPr/>
        </p:nvPicPr>
        <p:blipFill rotWithShape="1">
          <a:blip r:embed="rId6">
            <a:alphaModFix/>
          </a:blip>
          <a:srcRect l="10010" t="22767" r="4868" b="43558"/>
          <a:stretch/>
        </p:blipFill>
        <p:spPr>
          <a:xfrm>
            <a:off x="826700" y="3535925"/>
            <a:ext cx="3309074" cy="1557228"/>
          </a:xfrm>
          <a:prstGeom prst="rect">
            <a:avLst/>
          </a:prstGeom>
          <a:noFill/>
          <a:ln>
            <a:noFill/>
          </a:ln>
        </p:spPr>
      </p:pic>
    </p:spTree>
    <p:extLst>
      <p:ext uri="{BB962C8B-B14F-4D97-AF65-F5344CB8AC3E}">
        <p14:creationId xmlns:p14="http://schemas.microsoft.com/office/powerpoint/2010/main" val="236388933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GR" sz="2000" b="1" dirty="0">
                <a:latin typeface="Arial" panose="020B0604020202020204" pitchFamily="34" charset="0"/>
                <a:cs typeface="Arial" panose="020B0604020202020204" pitchFamily="34" charset="0"/>
              </a:rPr>
              <a:t>«π</a:t>
            </a:r>
            <a:r>
              <a:rPr lang="el" sz="2000" b="1" dirty="0">
                <a:latin typeface="Arial" panose="020B0604020202020204" pitchFamily="34" charset="0"/>
                <a:cs typeface="Arial" panose="020B0604020202020204" pitchFamily="34" charset="0"/>
              </a:rPr>
              <a:t>ερί δημοσίων συναθροίσεων»</a:t>
            </a:r>
            <a:endParaRPr sz="2000" b="1" dirty="0">
              <a:latin typeface="Arial" panose="020B0604020202020204" pitchFamily="34" charset="0"/>
              <a:cs typeface="Arial" panose="020B0604020202020204" pitchFamily="34" charset="0"/>
            </a:endParaRPr>
          </a:p>
        </p:txBody>
      </p:sp>
      <p:sp>
        <p:nvSpPr>
          <p:cNvPr id="258" name="Google Shape;258;p40"/>
          <p:cNvSpPr txBox="1">
            <a:spLocks noGrp="1"/>
          </p:cNvSpPr>
          <p:nvPr>
            <p:ph type="body" idx="1"/>
          </p:nvPr>
        </p:nvSpPr>
        <p:spPr>
          <a:xfrm>
            <a:off x="539552" y="1152475"/>
            <a:ext cx="3772048"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Και πώς, παππού, αγωνίστηκαν οι φοιτητές; </a:t>
            </a:r>
            <a:r>
              <a:rPr lang="el-GR" sz="1100" dirty="0">
                <a:solidFill>
                  <a:schemeClr val="dk1"/>
                </a:solidFill>
                <a:latin typeface="Arial" panose="020B0604020202020204" pitchFamily="34" charset="0"/>
                <a:cs typeface="Arial" panose="020B0604020202020204" pitchFamily="34" charset="0"/>
              </a:rPr>
              <a:t>Τ</a:t>
            </a:r>
            <a:r>
              <a:rPr lang="el" sz="1100" dirty="0">
                <a:solidFill>
                  <a:schemeClr val="dk1"/>
                </a:solidFill>
                <a:latin typeface="Arial" panose="020B0604020202020204" pitchFamily="34" charset="0"/>
                <a:cs typeface="Arial" panose="020B0604020202020204" pitchFamily="34" charset="0"/>
              </a:rPr>
              <a:t>ι μέτρα πήρε η χούντα;</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120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Η χούντα διέταξε κατευθείαν τη διάλυση των φοιτητικών οργανώσεων, συλλόγων, σωματείων, όπως η ΕΦΕΕ (Εθνική Φοιτητική Ένωση Ελλάδος) και των πολιτικών νεολαίων, όπως της νεολαίας Λαμπράκη. Οδήγησε τους φοιτητές στις φυλακές, στα βασανιστήρια. Σε όλα τα πανεπιστήμια φιμώθηκαν οι φωνές των φοιτητών εξ αιτίας του νόμου 93/1969, σύμφωνα με τον οποίο, όποιος αντιστεκόταν με οποιοδήποτε τρόπο στη χούντα, θα αποβαλλόταν και θα στρατευόταν.</a:t>
            </a:r>
            <a:endParaRPr sz="1100" dirty="0">
              <a:solidFill>
                <a:schemeClr val="dk1"/>
              </a:solidFill>
              <a:latin typeface="Arial" panose="020B0604020202020204" pitchFamily="34" charset="0"/>
              <a:cs typeface="Arial" panose="020B0604020202020204" pitchFamily="34" charset="0"/>
            </a:endParaRPr>
          </a:p>
        </p:txBody>
      </p:sp>
      <p:sp>
        <p:nvSpPr>
          <p:cNvPr id="4" name="3 - Θέση κειμένου"/>
          <p:cNvSpPr>
            <a:spLocks noGrp="1"/>
          </p:cNvSpPr>
          <p:nvPr>
            <p:ph type="body" idx="2"/>
          </p:nvPr>
        </p:nvSpPr>
        <p:spPr/>
        <p:txBody>
          <a:bodyPr>
            <a:normAutofit fontScale="92500" lnSpcReduction="10000"/>
          </a:bodyPr>
          <a:lstStyle/>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endParaRPr lang="el-GR" dirty="0"/>
          </a:p>
          <a:p>
            <a:r>
              <a:rPr lang="el-GR" sz="1100" dirty="0"/>
              <a:t>Περί δημοσίων συναθροίσεων , 1970, ( απαγορεύονται οι συγκεντρώσεις με ποινή φυλάκισης ενός έτους και προστίμου 5000 </a:t>
            </a:r>
            <a:r>
              <a:rPr lang="el-GR" sz="1100" dirty="0" err="1"/>
              <a:t>δρχ</a:t>
            </a:r>
            <a:r>
              <a:rPr lang="el-GR" sz="1100" dirty="0"/>
              <a:t> και διαλύονται από την αστυνομία),  </a:t>
            </a:r>
            <a:r>
              <a:rPr lang="el-GR" sz="1100" i="1" dirty="0"/>
              <a:t>Βιβλιοθήκη της Βουλής.</a:t>
            </a:r>
          </a:p>
        </p:txBody>
      </p:sp>
      <p:pic>
        <p:nvPicPr>
          <p:cNvPr id="5" name="Google Shape;252;p39"/>
          <p:cNvPicPr preferRelativeResize="0"/>
          <p:nvPr/>
        </p:nvPicPr>
        <p:blipFill>
          <a:blip r:embed="rId3">
            <a:alphaModFix/>
          </a:blip>
          <a:stretch>
            <a:fillRect/>
          </a:stretch>
        </p:blipFill>
        <p:spPr>
          <a:xfrm>
            <a:off x="4929190" y="1071552"/>
            <a:ext cx="1534788" cy="2214579"/>
          </a:xfrm>
          <a:prstGeom prst="rect">
            <a:avLst/>
          </a:prstGeom>
          <a:noFill/>
          <a:ln>
            <a:noFill/>
          </a:ln>
        </p:spPr>
      </p:pic>
      <p:pic>
        <p:nvPicPr>
          <p:cNvPr id="3074" name="Picture 2"/>
          <p:cNvPicPr>
            <a:picLocks noChangeAspect="1" noChangeArrowheads="1"/>
          </p:cNvPicPr>
          <p:nvPr/>
        </p:nvPicPr>
        <p:blipFill>
          <a:blip r:embed="rId4"/>
          <a:srcRect/>
          <a:stretch>
            <a:fillRect/>
          </a:stretch>
        </p:blipFill>
        <p:spPr bwMode="auto">
          <a:xfrm>
            <a:off x="6572264" y="1071552"/>
            <a:ext cx="1785918" cy="2571768"/>
          </a:xfrm>
          <a:prstGeom prst="rect">
            <a:avLst/>
          </a:prstGeom>
          <a:noFill/>
          <a:ln w="9525">
            <a:noFill/>
            <a:miter lim="800000"/>
            <a:headEnd/>
            <a:tailEnd/>
          </a:ln>
          <a:effectLst/>
        </p:spPr>
      </p:pic>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body" idx="2"/>
          </p:nvPr>
        </p:nvSpPr>
        <p:spPr>
          <a:prstGeom prst="rect">
            <a:avLst/>
          </a:prstGeom>
        </p:spPr>
        <p:txBody>
          <a:bodyPr spcFirstLastPara="1" wrap="square" lIns="91425" tIns="91425" rIns="91425" bIns="91425" anchor="ctr" anchorCtr="0">
            <a:normAutofit/>
          </a:bodyPr>
          <a:lstStyle/>
          <a:p>
            <a:pPr marL="0" lvl="0" indent="0" algn="just" rtl="0">
              <a:spcBef>
                <a:spcPts val="0"/>
              </a:spcBef>
              <a:spcAft>
                <a:spcPts val="0"/>
              </a:spcAft>
              <a:buNone/>
            </a:pPr>
            <a:r>
              <a:rPr lang="el" sz="1400" dirty="0">
                <a:latin typeface="Arial" panose="020B0604020202020204" pitchFamily="34" charset="0"/>
                <a:cs typeface="Arial" panose="020B0604020202020204" pitchFamily="34" charset="0"/>
              </a:rPr>
              <a:t>17 Νοέμβρη 1974</a:t>
            </a:r>
            <a:endParaRPr sz="1400" dirty="0">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400" dirty="0">
                <a:latin typeface="Arial" panose="020B0604020202020204" pitchFamily="34" charset="0"/>
                <a:cs typeface="Arial" panose="020B0604020202020204" pitchFamily="34" charset="0"/>
              </a:rPr>
              <a:t>Τυλιγμένη στην ελληνική σημαία όλη η Ελλάδα πανηγυρίζει.  </a:t>
            </a:r>
            <a:endParaRPr sz="1400" dirty="0">
              <a:latin typeface="Arial" panose="020B0604020202020204" pitchFamily="34" charset="0"/>
              <a:cs typeface="Arial" panose="020B0604020202020204" pitchFamily="34" charset="0"/>
            </a:endParaRPr>
          </a:p>
          <a:p>
            <a:pPr marL="0" lvl="0" indent="0" algn="just" rtl="0">
              <a:spcBef>
                <a:spcPts val="1200"/>
              </a:spcBef>
              <a:spcAft>
                <a:spcPts val="1200"/>
              </a:spcAft>
              <a:buNone/>
            </a:pPr>
            <a:r>
              <a:rPr lang="el" sz="1400" dirty="0">
                <a:latin typeface="Arial" panose="020B0604020202020204" pitchFamily="34" charset="0"/>
                <a:cs typeface="Arial" panose="020B0604020202020204" pitchFamily="34" charset="0"/>
              </a:rPr>
              <a:t>Η </a:t>
            </a:r>
            <a:r>
              <a:rPr lang="el" sz="1400" dirty="0" smtClean="0">
                <a:latin typeface="Arial" panose="020B0604020202020204" pitchFamily="34" charset="0"/>
                <a:cs typeface="Arial" panose="020B0604020202020204" pitchFamily="34" charset="0"/>
              </a:rPr>
              <a:t>Δημοκρατία </a:t>
            </a:r>
            <a:r>
              <a:rPr lang="el" sz="1400" dirty="0">
                <a:latin typeface="Arial" panose="020B0604020202020204" pitchFamily="34" charset="0"/>
                <a:cs typeface="Arial" panose="020B0604020202020204" pitchFamily="34" charset="0"/>
              </a:rPr>
              <a:t>επιστρέφει στον τόπο της μετά από 7 χρόνια δικτατορίας. Οι Έλληνες και οι Ελληνίδες μπορούν να ψηφίσουν ελεύθερα.</a:t>
            </a:r>
            <a:endParaRPr sz="1400" dirty="0">
              <a:latin typeface="Arial" panose="020B0604020202020204" pitchFamily="34" charset="0"/>
              <a:cs typeface="Arial" panose="020B0604020202020204" pitchFamily="34" charset="0"/>
            </a:endParaRPr>
          </a:p>
        </p:txBody>
      </p:sp>
      <p:pic>
        <p:nvPicPr>
          <p:cNvPr id="61" name="Google Shape;61;p14"/>
          <p:cNvPicPr preferRelativeResize="0"/>
          <p:nvPr/>
        </p:nvPicPr>
        <p:blipFill>
          <a:blip r:embed="rId3">
            <a:alphaModFix/>
          </a:blip>
          <a:stretch>
            <a:fillRect/>
          </a:stretch>
        </p:blipFill>
        <p:spPr>
          <a:xfrm>
            <a:off x="395536" y="915566"/>
            <a:ext cx="4405322" cy="3695099"/>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175350" y="142200"/>
            <a:ext cx="8831400" cy="82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l" sz="2000" b="1" dirty="0">
                <a:latin typeface="Arial" panose="020B0604020202020204" pitchFamily="34" charset="0"/>
                <a:cs typeface="Arial" panose="020B0604020202020204" pitchFamily="34" charset="0"/>
              </a:rPr>
              <a:t>Νομική , 21 Φεβρουαρίου 1973, </a:t>
            </a:r>
            <a:br>
              <a:rPr lang="el" sz="2000" b="1" dirty="0">
                <a:latin typeface="Arial" panose="020B0604020202020204" pitchFamily="34" charset="0"/>
                <a:cs typeface="Arial" panose="020B0604020202020204" pitchFamily="34" charset="0"/>
              </a:rPr>
            </a:br>
            <a:r>
              <a:rPr lang="el" sz="2000" b="1" dirty="0">
                <a:latin typeface="Arial" panose="020B0604020202020204" pitchFamily="34" charset="0"/>
                <a:cs typeface="Arial" panose="020B0604020202020204" pitchFamily="34" charset="0"/>
              </a:rPr>
              <a:t>η πρώτη οργανωμένη φοιτητική αντίδραση κατά της δικτατορίας</a:t>
            </a:r>
            <a:endParaRPr sz="2000" b="1" dirty="0">
              <a:latin typeface="Arial" panose="020B0604020202020204" pitchFamily="34" charset="0"/>
              <a:cs typeface="Arial" panose="020B0604020202020204" pitchFamily="34" charset="0"/>
            </a:endParaRPr>
          </a:p>
        </p:txBody>
      </p:sp>
      <p:sp>
        <p:nvSpPr>
          <p:cNvPr id="278" name="Google Shape;278;p43"/>
          <p:cNvSpPr txBox="1">
            <a:spLocks noGrp="1"/>
          </p:cNvSpPr>
          <p:nvPr>
            <p:ph type="body" idx="1"/>
          </p:nvPr>
        </p:nvSpPr>
        <p:spPr>
          <a:xfrm>
            <a:off x="207300" y="963000"/>
            <a:ext cx="4136100" cy="375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παππούς Μανώλης: </a:t>
            </a:r>
            <a:r>
              <a:rPr lang="el" sz="1100" dirty="0">
                <a:solidFill>
                  <a:schemeClr val="dk1"/>
                </a:solidFill>
                <a:latin typeface="Arial" panose="020B0604020202020204" pitchFamily="34" charset="0"/>
                <a:cs typeface="Arial" panose="020B0604020202020204" pitchFamily="34" charset="0"/>
              </a:rPr>
              <a:t>Κοίταξε εδώ αυτή την πλάκα. </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 Και γιατί υπάρχει αυτή η πλάκα παππού;</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100" i="1" dirty="0">
                <a:solidFill>
                  <a:srgbClr val="202122"/>
                </a:solidFill>
                <a:highlight>
                  <a:srgbClr val="FFFFFF"/>
                </a:highlight>
                <a:latin typeface="Arial" panose="020B0604020202020204" pitchFamily="34" charset="0"/>
                <a:cs typeface="Arial" panose="020B0604020202020204" pitchFamily="34" charset="0"/>
              </a:rPr>
              <a:t>παππούς Μανώλης</a:t>
            </a:r>
            <a:r>
              <a:rPr lang="el" sz="1100" dirty="0">
                <a:solidFill>
                  <a:srgbClr val="202122"/>
                </a:solidFill>
                <a:highlight>
                  <a:srgbClr val="FFFFFF"/>
                </a:highlight>
                <a:latin typeface="Arial" panose="020B0604020202020204" pitchFamily="34" charset="0"/>
                <a:cs typeface="Arial" panose="020B0604020202020204" pitchFamily="34" charset="0"/>
              </a:rPr>
              <a:t>: Στις 21 Φεβρουαρίου 1973  φοιτητές κατέλαβαν το κτήριο της Νομικής, για να διαμαρτυρηθούν για το νομοθετικό διάταγμα της χούντας που τους απαγόρευε να αναβάλουν τη</a:t>
            </a:r>
            <a:r>
              <a:rPr lang="el" sz="1100" dirty="0">
                <a:highlight>
                  <a:srgbClr val="FFFFFF"/>
                </a:highlight>
                <a:latin typeface="Arial" panose="020B0604020202020204" pitchFamily="34" charset="0"/>
                <a:cs typeface="Arial" panose="020B0604020202020204" pitchFamily="34" charset="0"/>
              </a:rPr>
              <a:t> στράτευση. </a:t>
            </a:r>
            <a:r>
              <a:rPr lang="el" sz="1100" dirty="0">
                <a:solidFill>
                  <a:srgbClr val="202122"/>
                </a:solidFill>
                <a:highlight>
                  <a:srgbClr val="FFFFFF"/>
                </a:highlight>
                <a:latin typeface="Arial" panose="020B0604020202020204" pitchFamily="34" charset="0"/>
                <a:cs typeface="Arial" panose="020B0604020202020204" pitchFamily="34" charset="0"/>
              </a:rPr>
              <a:t>Η κατάληψη της Νομικής αποτελεί την πρώτη οργανωμένη φοιτητική αντίδραση κατά της δικτατορίας. Σήμερα στον προαύλιο χώρο της Νομικής Αθηνών υπάρχει αναμνηστική στήλη.</a:t>
            </a:r>
            <a:r>
              <a:rPr lang="el" sz="1100" dirty="0">
                <a:solidFill>
                  <a:schemeClr val="dk1"/>
                </a:solidFill>
                <a:latin typeface="Arial" panose="020B0604020202020204" pitchFamily="34" charset="0"/>
                <a:cs typeface="Arial" panose="020B0604020202020204" pitchFamily="34" charset="0"/>
              </a:rPr>
              <a:t>                 </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sz="1800" dirty="0">
              <a:solidFill>
                <a:schemeClr val="dk1"/>
              </a:solidFill>
            </a:endParaRPr>
          </a:p>
        </p:txBody>
      </p:sp>
      <p:sp>
        <p:nvSpPr>
          <p:cNvPr id="279" name="Google Shape;279;p43"/>
          <p:cNvSpPr txBox="1">
            <a:spLocks noGrp="1"/>
          </p:cNvSpPr>
          <p:nvPr>
            <p:ph type="body" idx="2"/>
          </p:nvPr>
        </p:nvSpPr>
        <p:spPr>
          <a:xfrm>
            <a:off x="4386225" y="963000"/>
            <a:ext cx="4757700" cy="40383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Clr>
                <a:schemeClr val="dk1"/>
              </a:buClr>
              <a:buSzPts val="1100"/>
              <a:buFont typeface="Arial"/>
              <a:buNone/>
            </a:pPr>
            <a:r>
              <a:rPr lang="el" sz="1100" dirty="0">
                <a:solidFill>
                  <a:schemeClr val="dk1"/>
                </a:solidFill>
                <a:latin typeface="Arial" panose="020B0604020202020204" pitchFamily="34" charset="0"/>
                <a:cs typeface="Arial" panose="020B0604020202020204" pitchFamily="34" charset="0"/>
              </a:rPr>
              <a:t>Στη γωνία Μασσαλίας και Σόλωνος, λίγο ψηλά, περνούσε μάλλον απαρατήρητη μια εντοιχισμένη πλάκα με στίχους του Γιάννη Κουτσοχέρα: </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100" i="1" dirty="0">
                <a:solidFill>
                  <a:schemeClr val="dk1"/>
                </a:solidFill>
                <a:latin typeface="Arial" panose="020B0604020202020204" pitchFamily="34" charset="0"/>
                <a:cs typeface="Arial" panose="020B0604020202020204" pitchFamily="34" charset="0"/>
              </a:rPr>
              <a:t>Κούροι και Κόρες της Σπουδής, /Τέτοιες ώρες – Τρανές ώρες Μόνο εσείς και τα πουλιά τα ελεύθερα /Ξεδιπλώνετε τον άνεμο και πετάτε με το αγέρι/ Και ξεμούδιασαν και ορθώθηκαν τα κορμιά /Άρχισε το Ροδοχάραμα </a:t>
            </a:r>
            <a:endParaRPr sz="1100" i="1"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100" i="1" dirty="0">
                <a:solidFill>
                  <a:schemeClr val="dk1"/>
                </a:solidFill>
                <a:latin typeface="Arial" panose="020B0604020202020204" pitchFamily="34" charset="0"/>
                <a:cs typeface="Arial" panose="020B0604020202020204" pitchFamily="34" charset="0"/>
              </a:rPr>
              <a:t>Γιάννης Κουτσοχέρας, 21 Φεβρουαρίου 1973.</a:t>
            </a:r>
            <a:endParaRPr sz="1100" i="1"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100" dirty="0">
                <a:solidFill>
                  <a:schemeClr val="dk1"/>
                </a:solidFill>
                <a:latin typeface="Arial" panose="020B0604020202020204" pitchFamily="34" charset="0"/>
                <a:cs typeface="Arial" panose="020B0604020202020204" pitchFamily="34" charset="0"/>
              </a:rPr>
              <a:t>Από σήμερα η πλάκα αυτή κοσμεί την κεντρική είσοδο του εμβληματικού </a:t>
            </a:r>
            <a:r>
              <a:rPr lang="el" sz="1100" dirty="0" smtClean="0">
                <a:solidFill>
                  <a:schemeClr val="dk1"/>
                </a:solidFill>
                <a:latin typeface="Arial" panose="020B0604020202020204" pitchFamily="34" charset="0"/>
                <a:cs typeface="Arial" panose="020B0604020202020204" pitchFamily="34" charset="0"/>
              </a:rPr>
              <a:t>Κτηρίου </a:t>
            </a:r>
            <a:r>
              <a:rPr lang="el" sz="1100" dirty="0">
                <a:solidFill>
                  <a:schemeClr val="dk1"/>
                </a:solidFill>
                <a:latin typeface="Arial" panose="020B0604020202020204" pitchFamily="34" charset="0"/>
                <a:cs typeface="Arial" panose="020B0604020202020204" pitchFamily="34" charset="0"/>
              </a:rPr>
              <a:t>της Νομικής Σχολής.</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050" i="1" dirty="0">
                <a:solidFill>
                  <a:schemeClr val="dk1"/>
                </a:solidFill>
                <a:latin typeface="Arial" panose="020B0604020202020204" pitchFamily="34" charset="0"/>
                <a:cs typeface="Arial" panose="020B0604020202020204" pitchFamily="34" charset="0"/>
              </a:rPr>
              <a:t>(Χαιρετισμός του κοσμήτορα της Νομικής Σχολής Λίνου-Αλέξανδρου Σισιλιάνου, κατά την εκδήλωση μνήμης και τιμής με τίτλο:«“Η κατάληψη της Νομικής” 50 χρόνια μετά»,  21/2/2023 στη Μεγάλη Αίθουσα του Πανεπιστημίου Αθηνών.)</a:t>
            </a:r>
            <a:endParaRPr sz="1050" i="1"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p>
        </p:txBody>
      </p:sp>
      <p:sp>
        <p:nvSpPr>
          <p:cNvPr id="277" name="Google Shape;277;p43"/>
          <p:cNvSpPr txBox="1"/>
          <p:nvPr/>
        </p:nvSpPr>
        <p:spPr>
          <a:xfrm>
            <a:off x="7062950" y="3628950"/>
            <a:ext cx="562200" cy="240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l" sz="1200">
                <a:solidFill>
                  <a:schemeClr val="dk2"/>
                </a:solidFill>
              </a:rPr>
              <a:t>	</a:t>
            </a:r>
            <a:endParaRPr sz="1050">
              <a:solidFill>
                <a:srgbClr val="202122"/>
              </a:solidFill>
            </a:endParaRPr>
          </a:p>
        </p:txBody>
      </p:sp>
      <p:pic>
        <p:nvPicPr>
          <p:cNvPr id="280" name="Google Shape;280;p43"/>
          <p:cNvPicPr preferRelativeResize="0"/>
          <p:nvPr/>
        </p:nvPicPr>
        <p:blipFill>
          <a:blip r:embed="rId3">
            <a:alphaModFix/>
          </a:blip>
          <a:stretch>
            <a:fillRect/>
          </a:stretch>
        </p:blipFill>
        <p:spPr>
          <a:xfrm>
            <a:off x="2180673" y="3460350"/>
            <a:ext cx="2095500" cy="1569602"/>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l" sz="1800" dirty="0">
                <a:solidFill>
                  <a:srgbClr val="0070C0"/>
                </a:solidFill>
              </a:rPr>
              <a:t>                          </a:t>
            </a:r>
            <a:r>
              <a:rPr lang="el" sz="2000" b="1" dirty="0">
                <a:latin typeface="Arial" panose="020B0604020202020204" pitchFamily="34" charset="0"/>
                <a:cs typeface="Arial" panose="020B0604020202020204" pitchFamily="34" charset="0"/>
              </a:rPr>
              <a:t>Νομική Σχολή, 21 Φεβρουαρίου 1973</a:t>
            </a:r>
            <a:endParaRPr sz="2000" b="1" dirty="0">
              <a:latin typeface="Arial" panose="020B0604020202020204" pitchFamily="34" charset="0"/>
              <a:cs typeface="Arial" panose="020B0604020202020204" pitchFamily="34" charset="0"/>
            </a:endParaRPr>
          </a:p>
        </p:txBody>
      </p:sp>
      <p:sp>
        <p:nvSpPr>
          <p:cNvPr id="294" name="Google Shape;294;p45"/>
          <p:cNvSpPr txBox="1">
            <a:spLocks noGrp="1"/>
          </p:cNvSpPr>
          <p:nvPr>
            <p:ph type="body" idx="1"/>
          </p:nvPr>
        </p:nvSpPr>
        <p:spPr>
          <a:xfrm>
            <a:off x="311700" y="999338"/>
            <a:ext cx="3999900" cy="35511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275"/>
              <a:buFont typeface="Arial"/>
              <a:buNone/>
            </a:pPr>
            <a:r>
              <a:rPr lang="el" sz="1100" i="1" dirty="0">
                <a:solidFill>
                  <a:schemeClr val="dk1"/>
                </a:solidFill>
                <a:latin typeface="Arial" panose="020B0604020202020204" pitchFamily="34" charset="0"/>
                <a:cs typeface="Arial" panose="020B0604020202020204" pitchFamily="34" charset="0"/>
              </a:rPr>
              <a:t>Νικηφόρος: </a:t>
            </a:r>
            <a:r>
              <a:rPr lang="el" sz="1100" dirty="0">
                <a:solidFill>
                  <a:schemeClr val="dk1"/>
                </a:solidFill>
                <a:latin typeface="Arial" panose="020B0604020202020204" pitchFamily="34" charset="0"/>
                <a:cs typeface="Arial" panose="020B0604020202020204" pitchFamily="34" charset="0"/>
              </a:rPr>
              <a:t>Τι έγινε τότε; Ήσουν κι εσύ εκεί; </a:t>
            </a:r>
            <a:endParaRPr sz="11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Clr>
                <a:schemeClr val="dk1"/>
              </a:buClr>
              <a:buSzPts val="275"/>
              <a:buFont typeface="Arial"/>
              <a:buNone/>
            </a:pPr>
            <a:endParaRPr sz="11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Clr>
                <a:schemeClr val="dk1"/>
              </a:buClr>
              <a:buSzPts val="275"/>
              <a:buFont typeface="Arial"/>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Όχι, δεν ήμουν εγώ, όμως, όπως γνωρίζεις, είχα έναν πολύ καλό φίλο που φοιτούσε στη Νομική. Από αυτόν τα ξέρω όλα, άκου τώρα προσεκτικά αυτά που θα σου πω. Στις 21 Φεβρουαρίου, στην ταράτσα της Νομικής ξεδιπλώθηκε πανό με συνθήματα «Ψωμί-Παιδεία-Ελευθερία», «Κάτω η Χούντα», «Δεν περνά ο φασισμός», «Ελλάς, Ελλήνων φυλακισμένων». Περίπου 4.000 φοιτητές και φοιτήτριες κλείστηκαν στο κτήριο και κατέλαβαν τη σχολή. Το νέο κυκλοφόρησε αστραπιαία και το απόγευμα έξω από τη Νομική μαζεύτηκαν εκατοντάδες άτομα για να συμπαρασταθούν στους φοιτητές. Ο όρκος των φοιτητών περνούσε από στόμα σε στόμα:</a:t>
            </a:r>
            <a:endParaRPr sz="11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Clr>
                <a:schemeClr val="dk1"/>
              </a:buClr>
              <a:buSzPts val="275"/>
              <a:buFont typeface="Arial"/>
              <a:buNone/>
            </a:pPr>
            <a:endParaRPr sz="1100" dirty="0">
              <a:solidFill>
                <a:schemeClr val="dk1"/>
              </a:solidFill>
              <a:latin typeface="Arial" panose="020B0604020202020204" pitchFamily="34" charset="0"/>
              <a:cs typeface="Arial" panose="020B0604020202020204" pitchFamily="34" charset="0"/>
            </a:endParaRPr>
          </a:p>
          <a:p>
            <a:pPr marL="0" lvl="0" indent="0" algn="just" rtl="0">
              <a:lnSpc>
                <a:spcPct val="100000"/>
              </a:lnSpc>
              <a:spcBef>
                <a:spcPts val="0"/>
              </a:spcBef>
              <a:spcAft>
                <a:spcPts val="0"/>
              </a:spcAft>
              <a:buClr>
                <a:schemeClr val="dk1"/>
              </a:buClr>
              <a:buSzPts val="275"/>
              <a:buFont typeface="Arial"/>
              <a:buNone/>
            </a:pPr>
            <a:r>
              <a:rPr lang="el" sz="1100" i="1" dirty="0">
                <a:solidFill>
                  <a:schemeClr val="dk1"/>
                </a:solidFill>
                <a:latin typeface="Arial" panose="020B0604020202020204" pitchFamily="34" charset="0"/>
                <a:cs typeface="Arial" panose="020B0604020202020204" pitchFamily="34" charset="0"/>
              </a:rPr>
              <a:t>«Εμείς οι φοιτητές των Ανώτατων Εκπαιδευτικών Ιδρυμάτων ορκιζόμεθα εις το όνομα της Ελευθερίας να αγωνισθώμεν μέχρι τέλους δια την κατοχύρωσιν: των ακαδημαϊκών ελευθεριών, του πανεπιστημιακού ασύλου, της ανακλήσεως όλων των καταπιεστικών νόμων και διαταγμάτων. Ορκιζόμεθα συμπαράσταση εις όλον τον φοιτητικόν κόσμον της Ελλάδος, ο οποίος βασανίζεται. Η βία και η τρομοκρατία δεν θα περάσουν. Ζήτω ο φοιτητικός κόσμος της Ελλάδος.»</a:t>
            </a:r>
            <a:r>
              <a:rPr lang="el" sz="1100" i="1" dirty="0">
                <a:solidFill>
                  <a:schemeClr val="dk1"/>
                </a:solidFill>
              </a:rPr>
              <a:t/>
            </a:r>
            <a:br>
              <a:rPr lang="el" sz="1100" i="1" dirty="0">
                <a:solidFill>
                  <a:schemeClr val="dk1"/>
                </a:solidFill>
              </a:rPr>
            </a:br>
            <a:endParaRPr sz="1100" i="1" dirty="0">
              <a:solidFill>
                <a:schemeClr val="dk1"/>
              </a:solidFill>
            </a:endParaRPr>
          </a:p>
          <a:p>
            <a:pPr marL="0" lvl="0" indent="0" algn="just" rtl="0">
              <a:lnSpc>
                <a:spcPct val="100000"/>
              </a:lnSpc>
              <a:spcBef>
                <a:spcPts val="0"/>
              </a:spcBef>
              <a:spcAft>
                <a:spcPts val="0"/>
              </a:spcAft>
              <a:buSzPts val="275"/>
              <a:buNone/>
            </a:pPr>
            <a:r>
              <a:rPr lang="el" sz="700" dirty="0"/>
              <a:t>	</a:t>
            </a:r>
            <a:endParaRPr sz="700" dirty="0"/>
          </a:p>
          <a:p>
            <a:pPr marL="0" lvl="0" indent="0" algn="l" rtl="0">
              <a:spcBef>
                <a:spcPts val="0"/>
              </a:spcBef>
              <a:spcAft>
                <a:spcPts val="1200"/>
              </a:spcAft>
              <a:buSzPts val="275"/>
              <a:buNone/>
            </a:pPr>
            <a:endParaRPr sz="750" dirty="0"/>
          </a:p>
        </p:txBody>
      </p:sp>
      <p:sp>
        <p:nvSpPr>
          <p:cNvPr id="295" name="Google Shape;295;p45"/>
          <p:cNvSpPr txBox="1">
            <a:spLocks noGrp="1"/>
          </p:cNvSpPr>
          <p:nvPr>
            <p:ph type="body" idx="2"/>
          </p:nvPr>
        </p:nvSpPr>
        <p:spPr>
          <a:xfrm>
            <a:off x="8578200" y="0"/>
            <a:ext cx="565800" cy="353700"/>
          </a:xfrm>
          <a:prstGeom prst="rect">
            <a:avLst/>
          </a:prstGeom>
        </p:spPr>
        <p:txBody>
          <a:bodyPr spcFirstLastPara="1" wrap="square" lIns="91425" tIns="91425" rIns="91425" bIns="91425" anchor="t" anchorCtr="0">
            <a:normAutofit fontScale="25000" lnSpcReduction="20000"/>
          </a:bodyPr>
          <a:lstStyle/>
          <a:p>
            <a:pPr marL="0" lvl="0" indent="0" algn="just" rtl="0">
              <a:lnSpc>
                <a:spcPct val="100000"/>
              </a:lnSpc>
              <a:spcBef>
                <a:spcPts val="0"/>
              </a:spcBef>
              <a:spcAft>
                <a:spcPts val="0"/>
              </a:spcAft>
              <a:buNone/>
            </a:pPr>
            <a:r>
              <a:rPr lang="el" sz="1200"/>
              <a:t>	</a:t>
            </a:r>
            <a:endParaRPr sz="1200"/>
          </a:p>
          <a:p>
            <a:pPr marL="0" lvl="0" indent="457200" algn="just" rtl="0">
              <a:lnSpc>
                <a:spcPct val="100000"/>
              </a:lnSpc>
              <a:spcBef>
                <a:spcPts val="0"/>
              </a:spcBef>
              <a:spcAft>
                <a:spcPts val="0"/>
              </a:spcAft>
              <a:buClr>
                <a:schemeClr val="dk1"/>
              </a:buClr>
              <a:buSzPct val="104761"/>
              <a:buFont typeface="Arial"/>
              <a:buNone/>
            </a:pPr>
            <a:endParaRPr sz="1050">
              <a:solidFill>
                <a:srgbClr val="202122"/>
              </a:solidFill>
            </a:endParaRPr>
          </a:p>
          <a:p>
            <a:pPr marL="0" lvl="0" indent="0" algn="just" rtl="0">
              <a:lnSpc>
                <a:spcPct val="100000"/>
              </a:lnSpc>
              <a:spcBef>
                <a:spcPts val="0"/>
              </a:spcBef>
              <a:spcAft>
                <a:spcPts val="0"/>
              </a:spcAft>
              <a:buNone/>
            </a:pPr>
            <a:r>
              <a:rPr lang="el" sz="1200">
                <a:solidFill>
                  <a:srgbClr val="000000"/>
                </a:solidFill>
              </a:rPr>
              <a:t>	</a:t>
            </a:r>
            <a:endParaRPr sz="12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just" rtl="0">
              <a:lnSpc>
                <a:spcPct val="100000"/>
              </a:lnSpc>
              <a:spcBef>
                <a:spcPts val="0"/>
              </a:spcBef>
              <a:spcAft>
                <a:spcPts val="0"/>
              </a:spcAft>
              <a:buNone/>
            </a:pPr>
            <a:r>
              <a:rPr lang="el" sz="1200">
                <a:solidFill>
                  <a:srgbClr val="000000"/>
                </a:solidFill>
              </a:rPr>
              <a:t>	</a:t>
            </a:r>
            <a:endParaRPr sz="12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just" rtl="0">
              <a:lnSpc>
                <a:spcPct val="100000"/>
              </a:lnSpc>
              <a:spcBef>
                <a:spcPts val="0"/>
              </a:spcBef>
              <a:spcAft>
                <a:spcPts val="0"/>
              </a:spcAft>
              <a:buNone/>
            </a:pPr>
            <a:r>
              <a:rPr lang="el" sz="1200">
                <a:solidFill>
                  <a:srgbClr val="000000"/>
                </a:solidFill>
              </a:rPr>
              <a:t>	</a:t>
            </a:r>
            <a:endParaRPr sz="1200">
              <a:solidFill>
                <a:srgbClr val="000000"/>
              </a:solidFill>
            </a:endParaRPr>
          </a:p>
          <a:p>
            <a:pPr marL="0" lvl="0" indent="0" algn="l" rtl="0">
              <a:lnSpc>
                <a:spcPct val="100000"/>
              </a:lnSpc>
              <a:spcBef>
                <a:spcPts val="0"/>
              </a:spcBef>
              <a:spcAft>
                <a:spcPts val="0"/>
              </a:spcAft>
              <a:buNone/>
            </a:pPr>
            <a:endParaRPr sz="1400">
              <a:solidFill>
                <a:srgbClr val="000000"/>
              </a:solidFill>
            </a:endParaRPr>
          </a:p>
          <a:p>
            <a:pPr marL="0" lvl="0" indent="0" algn="l" rtl="0">
              <a:spcBef>
                <a:spcPts val="0"/>
              </a:spcBef>
              <a:spcAft>
                <a:spcPts val="1200"/>
              </a:spcAft>
              <a:buNone/>
            </a:pPr>
            <a:endParaRPr/>
          </a:p>
        </p:txBody>
      </p:sp>
      <p:pic>
        <p:nvPicPr>
          <p:cNvPr id="296" name="Google Shape;296;p45"/>
          <p:cNvPicPr preferRelativeResize="0"/>
          <p:nvPr/>
        </p:nvPicPr>
        <p:blipFill>
          <a:blip r:embed="rId3">
            <a:alphaModFix/>
          </a:blip>
          <a:stretch>
            <a:fillRect/>
          </a:stretch>
        </p:blipFill>
        <p:spPr>
          <a:xfrm>
            <a:off x="4451826" y="1113525"/>
            <a:ext cx="4566600" cy="3280775"/>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7"/>
          <p:cNvSpPr txBox="1">
            <a:spLocks noGrp="1"/>
          </p:cNvSpPr>
          <p:nvPr>
            <p:ph type="body" idx="1"/>
          </p:nvPr>
        </p:nvSpPr>
        <p:spPr>
          <a:xfrm>
            <a:off x="311700" y="746450"/>
            <a:ext cx="3999900" cy="3822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Μόνο στη Νομική έγινε κατάληψη;</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Όχι, η κατάληψη της Νομικής ήταν η σπίθα που άναψε μια μεγάλη φωτιά στο Πολυτεχνείο.</a:t>
            </a:r>
            <a:r>
              <a:rPr lang="el-GR" sz="1100" dirty="0">
                <a:solidFill>
                  <a:schemeClr val="dk1"/>
                </a:solidFill>
                <a:latin typeface="Arial" panose="020B0604020202020204" pitchFamily="34" charset="0"/>
                <a:cs typeface="Arial" panose="020B0604020202020204" pitchFamily="34" charset="0"/>
              </a:rPr>
              <a:t> Θα πάμε τώρα εκεί όπου άρχισε η εξέγερση των φοιτητών, εκεί όπου άνθισε το μήνυμα της Δημοκρατίας.</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Το ξέρω, κάνουμε γιορτή στο σχολείο κάθε χρόνο στις 17 Νοέμβρη.</a:t>
            </a:r>
            <a:endParaRPr sz="1100" dirty="0">
              <a:solidFill>
                <a:schemeClr val="dk1"/>
              </a:solidFill>
              <a:latin typeface="Arial" panose="020B0604020202020204" pitchFamily="34" charset="0"/>
              <a:cs typeface="Arial" panose="020B0604020202020204" pitchFamily="34" charset="0"/>
            </a:endParaRPr>
          </a:p>
        </p:txBody>
      </p:sp>
      <p:pic>
        <p:nvPicPr>
          <p:cNvPr id="2" name="Εικόνα 1">
            <a:extLst>
              <a:ext uri="{FF2B5EF4-FFF2-40B4-BE49-F238E27FC236}">
                <a16:creationId xmlns:a16="http://schemas.microsoft.com/office/drawing/2014/main" id="{C5D37185-72C1-3ED0-B2F0-129623EFB131}"/>
              </a:ext>
            </a:extLst>
          </p:cNvPr>
          <p:cNvPicPr>
            <a:picLocks noChangeAspect="1"/>
          </p:cNvPicPr>
          <p:nvPr/>
        </p:nvPicPr>
        <p:blipFill>
          <a:blip r:embed="rId3"/>
          <a:stretch>
            <a:fillRect/>
          </a:stretch>
        </p:blipFill>
        <p:spPr>
          <a:xfrm>
            <a:off x="4832402" y="1131590"/>
            <a:ext cx="3286029" cy="3170195"/>
          </a:xfrm>
          <a:prstGeom prst="rect">
            <a:avLst/>
          </a:prstGeom>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9"/>
          <p:cNvSpPr txBox="1">
            <a:spLocks noGrp="1"/>
          </p:cNvSpPr>
          <p:nvPr>
            <p:ph type="title"/>
          </p:nvPr>
        </p:nvSpPr>
        <p:spPr>
          <a:xfrm>
            <a:off x="311700" y="315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000" b="1" dirty="0">
                <a:latin typeface="Arial" panose="020B0604020202020204" pitchFamily="34" charset="0"/>
                <a:cs typeface="Arial" panose="020B0604020202020204" pitchFamily="34" charset="0"/>
              </a:rPr>
              <a:t>Εθνικό Μετσόβιο Πολυτεχνείο</a:t>
            </a:r>
            <a:endParaRPr sz="2000" b="1" dirty="0">
              <a:latin typeface="Arial" panose="020B0604020202020204" pitchFamily="34" charset="0"/>
              <a:cs typeface="Arial" panose="020B0604020202020204" pitchFamily="34" charset="0"/>
            </a:endParaRPr>
          </a:p>
        </p:txBody>
      </p:sp>
      <p:sp>
        <p:nvSpPr>
          <p:cNvPr id="325" name="Google Shape;325;p49"/>
          <p:cNvSpPr txBox="1">
            <a:spLocks noGrp="1"/>
          </p:cNvSpPr>
          <p:nvPr>
            <p:ph type="body" idx="1"/>
          </p:nvPr>
        </p:nvSpPr>
        <p:spPr>
          <a:xfrm>
            <a:off x="311700" y="839750"/>
            <a:ext cx="3999900" cy="36009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Ας δούμε πρώτα αυτό το υπέροχο κτήριο, ένα ακόμη στολίδι της Αθήνας, στο οποίο φοίτησαν λαμπροί επιστήμονες!  Ιδρύθηκε το 1837 με βασιλικό διάταγμα, στην αρχή ως τεχνικό σχολείο που λειτουργούσε μόνο τις Κυριακές, για να παρακολουθούν μαθήματα όσοι ήθελαν να μορφωθούν ως αρχιτεχνίτες στην αρχιτεκτονική. Οι μαθητές όμως ήταν τόσοι πολλοί που το 1840 προστέθηκαν και καθημερινά μαθήματα και το πρόγραμμα εμπλουτίστηκε. Στην αρχή στεγαζόταν κι αυτό σε ένα σπίτι, στην οικία Βλαχούτση, στην οδό Πειραιώς</a:t>
            </a:r>
            <a:r>
              <a:rPr lang="el" sz="1200" dirty="0">
                <a:solidFill>
                  <a:schemeClr val="dk1"/>
                </a:solidFill>
                <a:highlight>
                  <a:srgbClr val="E2E2E2"/>
                </a:highlight>
                <a:latin typeface="Arial" panose="020B0604020202020204" pitchFamily="34" charset="0"/>
                <a:cs typeface="Arial" panose="020B0604020202020204" pitchFamily="34" charset="0"/>
              </a:rPr>
              <a:t>.</a:t>
            </a:r>
            <a:endParaRPr sz="1200" dirty="0">
              <a:solidFill>
                <a:schemeClr val="dk1"/>
              </a:solidFill>
              <a:highlight>
                <a:srgbClr val="E2E2E2"/>
              </a:highlight>
              <a:latin typeface="Arial" panose="020B0604020202020204" pitchFamily="34" charset="0"/>
              <a:cs typeface="Arial" panose="020B0604020202020204" pitchFamily="34" charset="0"/>
            </a:endParaRPr>
          </a:p>
          <a:p>
            <a:pPr marL="0" lvl="0" indent="0" algn="just" rtl="0">
              <a:lnSpc>
                <a:spcPct val="95000"/>
              </a:lnSpc>
              <a:spcBef>
                <a:spcPts val="1200"/>
              </a:spcBef>
              <a:spcAft>
                <a:spcPts val="0"/>
              </a:spcAft>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Σήμερα όμως είναι στην Πατησίων, σωστά;</a:t>
            </a:r>
            <a:endParaRPr sz="1200" dirty="0">
              <a:solidFill>
                <a:schemeClr val="dk1"/>
              </a:solidFill>
              <a:latin typeface="Arial" panose="020B0604020202020204" pitchFamily="34" charset="0"/>
              <a:cs typeface="Arial" panose="020B0604020202020204" pitchFamily="34" charset="0"/>
            </a:endParaRPr>
          </a:p>
          <a:p>
            <a:pPr marL="0" lvl="0" indent="0" algn="just" rtl="0">
              <a:lnSpc>
                <a:spcPct val="95000"/>
              </a:lnSpc>
              <a:spcBef>
                <a:spcPts val="1200"/>
              </a:spcBef>
              <a:spcAft>
                <a:spcPts val="120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Σωστά. Ο Νικόλαος Στουρνάρης στη διαθήκη του το 1852 επιθυμούσε “να κτισθή εις Αθήνας εν λαμπρόν Πολυτεχνείον”  και κληροδότησε ένα σημαντικό ποσό για την ανέγερσή του. Συμπατριώτες του από το Μέτσοβο, ο Μιχαήλ Τοσίτσας, η Ελένη Τοσίτσα και ο Γεώργιος Αβέρωφ ακολούθησαν το παράδειγμά του και έτσι σήμερα έχουμε το Μετσόβιο Πολυτεχνείο, για να θυμόμαστε και τους εθνικούς μας ευεργέτες. </a:t>
            </a:r>
            <a:endParaRPr sz="1200" dirty="0">
              <a:solidFill>
                <a:schemeClr val="dk1"/>
              </a:solidFill>
              <a:latin typeface="Arial" panose="020B0604020202020204" pitchFamily="34" charset="0"/>
              <a:cs typeface="Arial" panose="020B0604020202020204" pitchFamily="34" charset="0"/>
            </a:endParaRPr>
          </a:p>
        </p:txBody>
      </p:sp>
      <p:sp>
        <p:nvSpPr>
          <p:cNvPr id="326" name="Google Shape;326;p49"/>
          <p:cNvSpPr txBox="1">
            <a:spLocks noGrp="1"/>
          </p:cNvSpPr>
          <p:nvPr>
            <p:ph type="body" idx="2"/>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p>
          <a:p>
            <a:pPr marL="0" lvl="0" indent="0" algn="l" rtl="0">
              <a:spcBef>
                <a:spcPts val="1200"/>
              </a:spcBef>
              <a:spcAft>
                <a:spcPts val="1200"/>
              </a:spcAft>
              <a:buNone/>
            </a:pPr>
            <a:r>
              <a:rPr lang="el" dirty="0"/>
              <a:t>https://ntua.gr/el/ntua/history-of-ntua</a:t>
            </a:r>
            <a:endParaRPr dirty="0"/>
          </a:p>
        </p:txBody>
      </p:sp>
      <p:pic>
        <p:nvPicPr>
          <p:cNvPr id="327" name="Google Shape;327;p49"/>
          <p:cNvPicPr preferRelativeResize="0"/>
          <p:nvPr/>
        </p:nvPicPr>
        <p:blipFill>
          <a:blip r:embed="rId3">
            <a:alphaModFix/>
          </a:blip>
          <a:stretch>
            <a:fillRect/>
          </a:stretch>
        </p:blipFill>
        <p:spPr>
          <a:xfrm>
            <a:off x="4731700" y="839750"/>
            <a:ext cx="4100601" cy="1884525"/>
          </a:xfrm>
          <a:prstGeom prst="rect">
            <a:avLst/>
          </a:prstGeom>
          <a:noFill/>
          <a:ln>
            <a:noFill/>
          </a:ln>
        </p:spPr>
      </p:pic>
      <p:sp>
        <p:nvSpPr>
          <p:cNvPr id="328" name="Google Shape;328;p49"/>
          <p:cNvSpPr txBox="1"/>
          <p:nvPr/>
        </p:nvSpPr>
        <p:spPr>
          <a:xfrm>
            <a:off x="5256748" y="2706775"/>
            <a:ext cx="33477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GR" sz="800" dirty="0"/>
              <a:t>Εθνικό Μετσόβιο Πολυτεχνείο https://ntua.gr/el/ntua/history-of-ntua</a:t>
            </a:r>
          </a:p>
        </p:txBody>
      </p:sp>
      <p:pic>
        <p:nvPicPr>
          <p:cNvPr id="329" name="Google Shape;329;p49"/>
          <p:cNvPicPr preferRelativeResize="0"/>
          <p:nvPr/>
        </p:nvPicPr>
        <p:blipFill>
          <a:blip r:embed="rId4">
            <a:alphaModFix/>
          </a:blip>
          <a:stretch>
            <a:fillRect/>
          </a:stretch>
        </p:blipFill>
        <p:spPr>
          <a:xfrm>
            <a:off x="5256747" y="3006208"/>
            <a:ext cx="3347700" cy="2067694"/>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1"/>
          <p:cNvSpPr txBox="1">
            <a:spLocks noGrp="1"/>
          </p:cNvSpPr>
          <p:nvPr>
            <p:ph type="title"/>
          </p:nvPr>
        </p:nvSpPr>
        <p:spPr>
          <a:xfrm>
            <a:off x="311700" y="434732"/>
            <a:ext cx="8520600" cy="373067"/>
          </a:xfrm>
          <a:prstGeom prst="rect">
            <a:avLst/>
          </a:prstGeom>
        </p:spPr>
        <p:txBody>
          <a:bodyPr spcFirstLastPara="1" wrap="square" lIns="91425" tIns="91425" rIns="91425" bIns="91425" anchor="t" anchorCtr="0">
            <a:noAutofit/>
          </a:bodyPr>
          <a:lstStyle/>
          <a:p>
            <a:r>
              <a:rPr lang="el" sz="2000" b="1" dirty="0">
                <a:latin typeface="Arial" panose="020B0604020202020204" pitchFamily="34" charset="0"/>
                <a:cs typeface="Arial" panose="020B0604020202020204" pitchFamily="34" charset="0"/>
              </a:rPr>
              <a:t>Η εξέγερση του Πολυτεχνείου</a:t>
            </a:r>
            <a:endParaRPr sz="2000" b="1" dirty="0">
              <a:latin typeface="Arial" panose="020B0604020202020204" pitchFamily="34" charset="0"/>
              <a:cs typeface="Arial" panose="020B0604020202020204" pitchFamily="34" charset="0"/>
            </a:endParaRPr>
          </a:p>
        </p:txBody>
      </p:sp>
      <p:sp>
        <p:nvSpPr>
          <p:cNvPr id="341" name="Google Shape;341;p51"/>
          <p:cNvSpPr txBox="1">
            <a:spLocks noGrp="1"/>
          </p:cNvSpPr>
          <p:nvPr>
            <p:ph type="body" idx="1"/>
          </p:nvPr>
        </p:nvSpPr>
        <p:spPr>
          <a:xfrm>
            <a:off x="311700" y="665275"/>
            <a:ext cx="4411800" cy="4140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endParaRPr lang="el"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Μου είπες ότι κάθε χρόνο γιορτάζετε στο σχολείο την εξέγερση του Πολυτεχνείου, άρα ξέρεις τι έγινε.</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Βέβαια. Ήταν μια μεγάλη εξέγερση των φοιτητών κατά της χούντας. Οι φοιτητές κλείστηκαν στο Πολυτεχνείο και ζητούσαν να επιστρέψει η </a:t>
            </a:r>
            <a:r>
              <a:rPr lang="el" sz="1200" dirty="0" smtClean="0">
                <a:solidFill>
                  <a:schemeClr val="dk1"/>
                </a:solidFill>
                <a:latin typeface="Arial" panose="020B0604020202020204" pitchFamily="34" charset="0"/>
                <a:cs typeface="Arial" panose="020B0604020202020204" pitchFamily="34" charset="0"/>
              </a:rPr>
              <a:t>Δημοκρατία </a:t>
            </a:r>
            <a:r>
              <a:rPr lang="el" sz="1200" dirty="0">
                <a:solidFill>
                  <a:schemeClr val="dk1"/>
                </a:solidFill>
                <a:latin typeface="Arial" panose="020B0604020202020204" pitchFamily="34" charset="0"/>
                <a:cs typeface="Arial" panose="020B0604020202020204" pitchFamily="34" charset="0"/>
              </a:rPr>
              <a:t>και η ελευθερία στις σχολές τους αλλά και στη χώρα. Είχαν και ραδιοφωνικό σταθμό για να ακούν όλοι τα αιτήματά τους. “Εδώ Πολυτεχνείο”, έλεγαν οι εκφωνητές τους. Το βράδυ της 17 Νοέμβρη ένα τανκ γκρέμισε την πύλη του Πολυτεχνείου και αστυνομικές δυνάμεις μπήκαν στο κτήριο για να βγάλουν έξω τους φοιτητές. Σκοτώθηκαν πολλοί εκείνη την ημέρα. Ήσουν κι εσύ παππού μέσα εκείνες τις ημέρες;</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120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Όχι, αλλά θα σου τα διηγηθώ, όπως μου τα διηγήθηκε ένας καλός μου φίλος που τα έζησε. </a:t>
            </a:r>
            <a:endParaRPr sz="1200" dirty="0">
              <a:solidFill>
                <a:srgbClr val="FF0000"/>
              </a:solidFill>
              <a:latin typeface="Arial" panose="020B0604020202020204" pitchFamily="34" charset="0"/>
              <a:cs typeface="Arial" panose="020B0604020202020204" pitchFamily="34" charset="0"/>
            </a:endParaRPr>
          </a:p>
        </p:txBody>
      </p:sp>
      <p:sp>
        <p:nvSpPr>
          <p:cNvPr id="342" name="Google Shape;342;p51"/>
          <p:cNvSpPr txBox="1">
            <a:spLocks noGrp="1"/>
          </p:cNvSpPr>
          <p:nvPr>
            <p:ph type="body" idx="2"/>
          </p:nvPr>
        </p:nvSpPr>
        <p:spPr>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sz="950" dirty="0">
              <a:solidFill>
                <a:srgbClr val="202122"/>
              </a:solidFill>
              <a:highlight>
                <a:srgbClr val="F8F9FA"/>
              </a:highlight>
            </a:endParaRPr>
          </a:p>
          <a:p>
            <a:pPr marL="0" lvl="0" indent="0" algn="l" rtl="0">
              <a:spcBef>
                <a:spcPts val="1200"/>
              </a:spcBef>
              <a:spcAft>
                <a:spcPts val="0"/>
              </a:spcAft>
              <a:buNone/>
            </a:pPr>
            <a:endParaRPr sz="950" dirty="0">
              <a:solidFill>
                <a:srgbClr val="202122"/>
              </a:solidFill>
              <a:highlight>
                <a:srgbClr val="F8F9FA"/>
              </a:highlight>
            </a:endParaRPr>
          </a:p>
          <a:p>
            <a:pPr marL="0" lvl="0" indent="0" algn="l" rtl="0">
              <a:spcBef>
                <a:spcPts val="1200"/>
              </a:spcBef>
              <a:spcAft>
                <a:spcPts val="0"/>
              </a:spcAft>
              <a:buNone/>
            </a:pPr>
            <a:endParaRPr sz="950" dirty="0">
              <a:solidFill>
                <a:srgbClr val="202122"/>
              </a:solidFill>
              <a:highlight>
                <a:srgbClr val="F8F9FA"/>
              </a:highlight>
            </a:endParaRPr>
          </a:p>
          <a:p>
            <a:pPr marL="0" lvl="0" indent="0" algn="l" rtl="0">
              <a:spcBef>
                <a:spcPts val="1200"/>
              </a:spcBef>
              <a:spcAft>
                <a:spcPts val="1200"/>
              </a:spcAft>
              <a:buNone/>
            </a:pPr>
            <a:endParaRPr lang="el" sz="950" dirty="0">
              <a:solidFill>
                <a:srgbClr val="202122"/>
              </a:solidFill>
              <a:highlight>
                <a:srgbClr val="F8F9FA"/>
              </a:highlight>
            </a:endParaRPr>
          </a:p>
          <a:p>
            <a:pPr marL="0" lvl="0" indent="0" algn="l" rtl="0">
              <a:spcBef>
                <a:spcPts val="1200"/>
              </a:spcBef>
              <a:spcAft>
                <a:spcPts val="1200"/>
              </a:spcAft>
              <a:buNone/>
            </a:pPr>
            <a:endParaRPr lang="el" sz="950" dirty="0">
              <a:solidFill>
                <a:srgbClr val="202122"/>
              </a:solidFill>
              <a:highlight>
                <a:srgbClr val="F8F9FA"/>
              </a:highlight>
            </a:endParaRPr>
          </a:p>
          <a:p>
            <a:pPr marL="0" lvl="0" indent="0" algn="l" rtl="0">
              <a:spcBef>
                <a:spcPts val="1200"/>
              </a:spcBef>
              <a:spcAft>
                <a:spcPts val="1200"/>
              </a:spcAft>
              <a:buNone/>
            </a:pPr>
            <a:r>
              <a:rPr lang="el" sz="950" dirty="0">
                <a:solidFill>
                  <a:srgbClr val="202122"/>
                </a:solidFill>
                <a:highlight>
                  <a:srgbClr val="F8F9FA"/>
                </a:highlight>
              </a:rPr>
              <a:t>Η κατεστραμμένη πύλη του ιδρύματος, την οποία κατέρριψε το άρμα μάχης στις 17 Νοεμβρίου του 1973, και το γλυπτό «Προς τιμήν των θυμάτων» του </a:t>
            </a:r>
            <a:r>
              <a:rPr lang="el" sz="950" dirty="0">
                <a:solidFill>
                  <a:srgbClr val="202122"/>
                </a:solidFill>
              </a:rPr>
              <a:t>Μέμου Μακρή (</a:t>
            </a:r>
            <a:r>
              <a:rPr lang="el" sz="950" dirty="0">
                <a:solidFill>
                  <a:srgbClr val="202122"/>
                </a:solidFill>
                <a:highlight>
                  <a:srgbClr val="F8F9FA"/>
                </a:highlight>
              </a:rPr>
              <a:t> https://el.wikipedia.org/)</a:t>
            </a:r>
            <a:endParaRPr dirty="0"/>
          </a:p>
        </p:txBody>
      </p:sp>
      <p:pic>
        <p:nvPicPr>
          <p:cNvPr id="343" name="Google Shape;343;p51"/>
          <p:cNvPicPr preferRelativeResize="0"/>
          <p:nvPr/>
        </p:nvPicPr>
        <p:blipFill>
          <a:blip r:embed="rId3">
            <a:alphaModFix/>
          </a:blip>
          <a:stretch>
            <a:fillRect/>
          </a:stretch>
        </p:blipFill>
        <p:spPr>
          <a:xfrm>
            <a:off x="5151700" y="1219008"/>
            <a:ext cx="3085375" cy="2632125"/>
          </a:xfrm>
          <a:prstGeom prst="rect">
            <a:avLst/>
          </a:prstGeom>
          <a:noFill/>
          <a:ln>
            <a:noFill/>
          </a:ln>
        </p:spPr>
      </p:pic>
      <p:sp>
        <p:nvSpPr>
          <p:cNvPr id="3" name="TextBox 2">
            <a:extLst>
              <a:ext uri="{FF2B5EF4-FFF2-40B4-BE49-F238E27FC236}">
                <a16:creationId xmlns:a16="http://schemas.microsoft.com/office/drawing/2014/main" id="{F52A7AEF-07EE-1B46-0DEA-D9A832826D83}"/>
              </a:ext>
            </a:extLst>
          </p:cNvPr>
          <p:cNvSpPr txBox="1"/>
          <p:nvPr/>
        </p:nvSpPr>
        <p:spPr>
          <a:xfrm>
            <a:off x="2282588" y="2381183"/>
            <a:ext cx="4578824" cy="307777"/>
          </a:xfrm>
          <a:prstGeom prst="rect">
            <a:avLst/>
          </a:prstGeom>
          <a:noFill/>
        </p:spPr>
        <p:txBody>
          <a:bodyPr wrap="square">
            <a:spAutoFit/>
          </a:bodyPr>
          <a:lstStyle/>
          <a:p>
            <a:r>
              <a:rPr lang="el-GR" dirty="0"/>
              <a:t> </a:t>
            </a: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F7BCD2-9F83-733C-0900-ACE388A6AB2D}"/>
              </a:ext>
            </a:extLst>
          </p:cNvPr>
          <p:cNvSpPr>
            <a:spLocks noGrp="1"/>
          </p:cNvSpPr>
          <p:nvPr>
            <p:ph type="title"/>
          </p:nvPr>
        </p:nvSpPr>
        <p:spPr/>
        <p:txBody>
          <a:bodyPr>
            <a:noAutofit/>
          </a:bodyPr>
          <a:lstStyle/>
          <a:p>
            <a:r>
              <a:rPr lang="el-GR" sz="1200" dirty="0">
                <a:solidFill>
                  <a:schemeClr val="tx1"/>
                </a:solidFill>
                <a:latin typeface="Arial" panose="020B0604020202020204" pitchFamily="34" charset="0"/>
                <a:cs typeface="Arial" panose="020B0604020202020204" pitchFamily="34" charset="0"/>
              </a:rPr>
              <a:t/>
            </a:r>
            <a:br>
              <a:rPr lang="el-GR" sz="1200" dirty="0">
                <a:solidFill>
                  <a:schemeClr val="tx1"/>
                </a:solidFill>
                <a:latin typeface="Arial" panose="020B0604020202020204" pitchFamily="34" charset="0"/>
                <a:cs typeface="Arial" panose="020B0604020202020204" pitchFamily="34" charset="0"/>
              </a:rPr>
            </a:br>
            <a:r>
              <a:rPr lang="el-GR" sz="1200" dirty="0">
                <a:solidFill>
                  <a:schemeClr val="tx1"/>
                </a:solidFill>
                <a:latin typeface="Arial" panose="020B0604020202020204" pitchFamily="34" charset="0"/>
                <a:cs typeface="Arial" panose="020B0604020202020204" pitchFamily="34" charset="0"/>
              </a:rPr>
              <a:t/>
            </a:r>
            <a:br>
              <a:rPr lang="el-GR" sz="1200" dirty="0">
                <a:solidFill>
                  <a:schemeClr val="tx1"/>
                </a:solidFill>
                <a:latin typeface="Arial" panose="020B0604020202020204" pitchFamily="34" charset="0"/>
                <a:cs typeface="Arial" panose="020B0604020202020204" pitchFamily="34" charset="0"/>
              </a:rPr>
            </a:br>
            <a:r>
              <a:rPr lang="el-GR" sz="1200" i="1" dirty="0">
                <a:solidFill>
                  <a:schemeClr val="tx1"/>
                </a:solidFill>
                <a:latin typeface="Arial" panose="020B0604020202020204" pitchFamily="34" charset="0"/>
                <a:cs typeface="Arial" panose="020B0604020202020204" pitchFamily="34" charset="0"/>
              </a:rPr>
              <a:t>παππούς Μανώλης</a:t>
            </a:r>
            <a:r>
              <a:rPr lang="el-GR" sz="1200" dirty="0">
                <a:solidFill>
                  <a:schemeClr val="tx1"/>
                </a:solidFill>
                <a:latin typeface="Arial" panose="020B0604020202020204" pitchFamily="34" charset="0"/>
                <a:cs typeface="Arial" panose="020B0604020202020204" pitchFamily="34" charset="0"/>
              </a:rPr>
              <a:t>: Η περιγραφή του φίλου μου Άλκη για τις κρίσιμες στιγμές που ακολούθησαν την εισβολή του τανκ στο Πολυτεχνείο ήταν συγκλονιστική! Μου είπε λοιπόν τα εξής:</a:t>
            </a:r>
          </a:p>
        </p:txBody>
      </p:sp>
      <p:sp>
        <p:nvSpPr>
          <p:cNvPr id="3" name="Θέση κειμένου 2">
            <a:extLst>
              <a:ext uri="{FF2B5EF4-FFF2-40B4-BE49-F238E27FC236}">
                <a16:creationId xmlns:a16="http://schemas.microsoft.com/office/drawing/2014/main" id="{317716E4-8063-1AA0-94B3-EA8426F242F3}"/>
              </a:ext>
            </a:extLst>
          </p:cNvPr>
          <p:cNvSpPr>
            <a:spLocks noGrp="1"/>
          </p:cNvSpPr>
          <p:nvPr>
            <p:ph type="body" idx="1"/>
          </p:nvPr>
        </p:nvSpPr>
        <p:spPr>
          <a:xfrm>
            <a:off x="311700" y="1635645"/>
            <a:ext cx="8520600" cy="2933229"/>
          </a:xfrm>
        </p:spPr>
        <p:txBody>
          <a:bodyPr>
            <a:normAutofit fontScale="77500" lnSpcReduction="20000"/>
          </a:bodyPr>
          <a:lstStyle/>
          <a:p>
            <a:pPr algn="just">
              <a:buNone/>
            </a:pPr>
            <a:r>
              <a:rPr lang="el-GR" b="0" dirty="0">
                <a:effectLst/>
              </a:rPr>
              <a:t>      </a:t>
            </a:r>
            <a:r>
              <a:rPr lang="el-GR" sz="1600" b="0" dirty="0">
                <a:effectLst/>
                <a:latin typeface="Arial" panose="020B0604020202020204" pitchFamily="34" charset="0"/>
                <a:cs typeface="Arial" panose="020B0604020202020204" pitchFamily="34" charset="0"/>
              </a:rPr>
              <a:t>«Την ώρα της εισβολής βρισκόμουνα στην κορυφή της σκάλας της Αρχιτεκτονικής βλέποντας την εισβολή του τανκ  με τον προβολέα του, που έκανε τη νύχτα μέρα. Τρομακτική, εφιαλτική και μαζί συγκλονιστική εικόνα. Δεν θα το ξεχάσω ποτέ. Βγήκαμε με τον αδελφό μου από την πεσμένη πύλη του Πολυτεχνείου δίπλα από το τανκ σε μια κόλαση σειρήνων, δακρυγόνων και πυροβολισμών. Για καλή μας τύχη, την ώρα που βγήκαμε, οι κλούβες είχαν γεμίσει και έφυγαν με όσους φοιτητές είχαν συλλάβει. Τρέχοντας προς τα Εξάρχεια μέσω των οδών Τοσίτσα, </a:t>
            </a:r>
            <a:r>
              <a:rPr lang="el-GR" sz="1600" b="0" dirty="0" err="1">
                <a:effectLst/>
                <a:latin typeface="Arial" panose="020B0604020202020204" pitchFamily="34" charset="0"/>
                <a:cs typeface="Arial" panose="020B0604020202020204" pitchFamily="34" charset="0"/>
              </a:rPr>
              <a:t>Μπουμπουλίνας</a:t>
            </a:r>
            <a:r>
              <a:rPr lang="el-GR" sz="1600" b="0" dirty="0">
                <a:effectLst/>
                <a:latin typeface="Arial" panose="020B0604020202020204" pitchFamily="34" charset="0"/>
                <a:cs typeface="Arial" panose="020B0604020202020204" pitchFamily="34" charset="0"/>
              </a:rPr>
              <a:t> και </a:t>
            </a:r>
            <a:r>
              <a:rPr lang="el-GR" sz="1600" b="0" dirty="0" err="1">
                <a:effectLst/>
                <a:latin typeface="Arial" panose="020B0604020202020204" pitchFamily="34" charset="0"/>
                <a:cs typeface="Arial" panose="020B0604020202020204" pitchFamily="34" charset="0"/>
              </a:rPr>
              <a:t>Στουρνάρη</a:t>
            </a:r>
            <a:r>
              <a:rPr lang="el-GR" sz="1600" b="0" dirty="0">
                <a:effectLst/>
                <a:latin typeface="Arial" panose="020B0604020202020204" pitchFamily="34" charset="0"/>
                <a:cs typeface="Arial" panose="020B0604020202020204" pitchFamily="34" charset="0"/>
              </a:rPr>
              <a:t> προσπαθήσαμε να γλυτώσουμε από τους μανιασμένους αστυνομικούς που χτυπούσαν με ό,τι έβρισκαν. Μας έκρυψε στο σπίτι της μια κυρία μαζί με είκοσι και πάνω άλλους ανθρώπους στην οδό Ζαΐμη. Φύγαμε με τον αδελφό μου το πρωί και φτάσαμε με τα πόδια  στο σπίτι μας, στου Ζωγράφου. Αποχαιρέτησα τους γονείς κι έφυγα από το σπίτι, για να αποφύγω τη σύλληψη.»</a:t>
            </a:r>
          </a:p>
          <a:p>
            <a:pPr>
              <a:buNone/>
            </a:pPr>
            <a:endParaRPr lang="el-GR" sz="1600" b="0" dirty="0">
              <a:effectLst/>
              <a:latin typeface="Arial" panose="020B0604020202020204" pitchFamily="34" charset="0"/>
              <a:cs typeface="Arial" panose="020B0604020202020204" pitchFamily="34" charset="0"/>
            </a:endParaRPr>
          </a:p>
          <a:p>
            <a:pPr algn="just">
              <a:buNone/>
            </a:pPr>
            <a:r>
              <a:rPr lang="el-GR" sz="1600" b="0" dirty="0">
                <a:effectLst/>
                <a:latin typeface="Arial" panose="020B0604020202020204" pitchFamily="34" charset="0"/>
                <a:cs typeface="Arial" panose="020B0604020202020204" pitchFamily="34" charset="0"/>
              </a:rPr>
              <a:t>        </a:t>
            </a:r>
            <a:r>
              <a:rPr lang="el-GR" sz="1400" b="0" i="1" dirty="0">
                <a:effectLst/>
                <a:latin typeface="Arial" panose="020B0604020202020204" pitchFamily="34" charset="0"/>
                <a:cs typeface="Arial" panose="020B0604020202020204" pitchFamily="34" charset="0"/>
              </a:rPr>
              <a:t>Ο Αλκιβιάδης (Άλκης)  Παπαδήμας, απόφοιτος του Βαρβακείου του έτους 1968, </a:t>
            </a:r>
            <a:r>
              <a:rPr lang="el-GR" sz="1400" b="0" i="1" dirty="0" smtClean="0">
                <a:effectLst/>
                <a:latin typeface="Arial" panose="020B0604020202020204" pitchFamily="34" charset="0"/>
                <a:cs typeface="Arial" panose="020B0604020202020204" pitchFamily="34" charset="0"/>
              </a:rPr>
              <a:t>μαθηματικός, ανέσυρε </a:t>
            </a:r>
            <a:r>
              <a:rPr lang="el-GR" sz="1400" b="0" i="1" dirty="0">
                <a:effectLst/>
                <a:latin typeface="Arial" panose="020B0604020202020204" pitchFamily="34" charset="0"/>
                <a:cs typeface="Arial" panose="020B0604020202020204" pitchFamily="34" charset="0"/>
              </a:rPr>
              <a:t>τις αναμνήσεις του από τους αγώνες του την περίοδο της δικτατορίας και παραχώρησε στους μαθητές και τις μαθήτριες του Ομίλου Ιστορίας του Βαρβακείου Προτύπου Γυμνασίου μια αποκαλυπτική συνέντευξη στο </a:t>
            </a:r>
            <a:r>
              <a:rPr lang="el-GR" sz="1400" b="0" i="1" dirty="0" smtClean="0">
                <a:effectLst/>
                <a:latin typeface="Arial" panose="020B0604020202020204" pitchFamily="34" charset="0"/>
                <a:cs typeface="Arial" panose="020B0604020202020204" pitchFamily="34" charset="0"/>
              </a:rPr>
              <a:t>περιοδικό του Ομίλου  </a:t>
            </a:r>
            <a:r>
              <a:rPr lang="el-GR" sz="1400" b="0" i="1" dirty="0" err="1">
                <a:effectLst/>
                <a:latin typeface="Arial" panose="020B0604020202020204" pitchFamily="34" charset="0"/>
                <a:cs typeface="Arial" panose="020B0604020202020204" pitchFamily="34" charset="0"/>
              </a:rPr>
              <a:t>ΙστοριοΔύτες</a:t>
            </a:r>
            <a:r>
              <a:rPr lang="el-GR" sz="1400" b="0" i="1" dirty="0">
                <a:effectLst/>
                <a:latin typeface="Arial" panose="020B0604020202020204" pitchFamily="34" charset="0"/>
                <a:cs typeface="Arial" panose="020B0604020202020204" pitchFamily="34" charset="0"/>
              </a:rPr>
              <a:t>.</a:t>
            </a:r>
          </a:p>
          <a:p>
            <a:pPr>
              <a:buNone/>
            </a:pPr>
            <a:endParaRPr lang="el-GR" sz="1600" b="0" dirty="0">
              <a:effectLst/>
              <a:latin typeface="Arial" panose="020B0604020202020204" pitchFamily="34" charset="0"/>
              <a:cs typeface="Arial" panose="020B0604020202020204" pitchFamily="34" charset="0"/>
            </a:endParaRPr>
          </a:p>
          <a:p>
            <a:r>
              <a:rPr lang="el-GR" b="0" dirty="0">
                <a:effectLst/>
              </a:rPr>
              <a:t>   </a:t>
            </a:r>
            <a:endParaRPr lang="el-GR" dirty="0"/>
          </a:p>
        </p:txBody>
      </p:sp>
      <p:sp>
        <p:nvSpPr>
          <p:cNvPr id="5" name="TextBox 4">
            <a:extLst>
              <a:ext uri="{FF2B5EF4-FFF2-40B4-BE49-F238E27FC236}">
                <a16:creationId xmlns:a16="http://schemas.microsoft.com/office/drawing/2014/main" id="{2872B257-DBDE-6CA7-6FDA-AA4B821E2419}"/>
              </a:ext>
            </a:extLst>
          </p:cNvPr>
          <p:cNvSpPr txBox="1"/>
          <p:nvPr/>
        </p:nvSpPr>
        <p:spPr>
          <a:xfrm>
            <a:off x="2026084" y="2382632"/>
            <a:ext cx="4850171" cy="307777"/>
          </a:xfrm>
          <a:prstGeom prst="rect">
            <a:avLst/>
          </a:prstGeom>
          <a:noFill/>
        </p:spPr>
        <p:txBody>
          <a:bodyPr wrap="square">
            <a:spAutoFit/>
          </a:bodyPr>
          <a:lstStyle/>
          <a:p>
            <a:r>
              <a:rPr lang="el-GR" dirty="0"/>
              <a:t> </a:t>
            </a:r>
          </a:p>
        </p:txBody>
      </p:sp>
    </p:spTree>
    <p:extLst>
      <p:ext uri="{BB962C8B-B14F-4D97-AF65-F5344CB8AC3E}">
        <p14:creationId xmlns:p14="http://schemas.microsoft.com/office/powerpoint/2010/main" val="722434892"/>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a:spLocks noGrp="1"/>
          </p:cNvSpPr>
          <p:nvPr>
            <p:ph type="title"/>
          </p:nvPr>
        </p:nvSpPr>
        <p:spPr>
          <a:xfrm>
            <a:off x="467544" y="483518"/>
            <a:ext cx="8411356" cy="704232"/>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1200" i="1" dirty="0">
                <a:solidFill>
                  <a:schemeClr val="tx1"/>
                </a:solidFill>
                <a:latin typeface="Arial" panose="020B0604020202020204" pitchFamily="34" charset="0"/>
                <a:cs typeface="Arial" panose="020B0604020202020204" pitchFamily="34" charset="0"/>
              </a:rPr>
              <a:t>Νικηφόρος</a:t>
            </a:r>
            <a:r>
              <a:rPr lang="el" sz="1200" dirty="0">
                <a:solidFill>
                  <a:schemeClr val="tx1"/>
                </a:solidFill>
                <a:latin typeface="Arial" panose="020B0604020202020204" pitchFamily="34" charset="0"/>
                <a:cs typeface="Arial" panose="020B0604020202020204" pitchFamily="34" charset="0"/>
              </a:rPr>
              <a:t>: Διάβασα κι εγώ μια συνέντευξη ενός ανθρώπου που έζησε τα γεγονότα, σε ένα σχολικό ηλεκτρονικό περιοδικό με ιστορικά θέματα, το </a:t>
            </a:r>
            <a:r>
              <a:rPr lang="el" sz="1200" i="1" dirty="0">
                <a:solidFill>
                  <a:schemeClr val="tx1"/>
                </a:solidFill>
                <a:latin typeface="Arial" panose="020B0604020202020204" pitchFamily="34" charset="0"/>
                <a:cs typeface="Arial" panose="020B0604020202020204" pitchFamily="34" charset="0"/>
              </a:rPr>
              <a:t>ΙστοριοΔύτες</a:t>
            </a:r>
            <a:r>
              <a:rPr lang="el" sz="1200" dirty="0">
                <a:solidFill>
                  <a:schemeClr val="tx1"/>
                </a:solidFill>
                <a:latin typeface="Arial" panose="020B0604020202020204" pitchFamily="34" charset="0"/>
                <a:cs typeface="Arial" panose="020B0604020202020204" pitchFamily="34" charset="0"/>
              </a:rPr>
              <a:t>, που εκδίδει ο Όμιλος Ιστορίας του Βαρβακείου Προτύπου Γυμνασίου, πηγαίνει ένας φίλος μου σε αυτό το σχολείο και μου το είπε. Να σου το διαβάσω από το κινητό μου; </a:t>
            </a:r>
            <a:endParaRPr sz="1200" dirty="0">
              <a:solidFill>
                <a:schemeClr val="tx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endParaRPr sz="1200" dirty="0">
              <a:solidFill>
                <a:schemeClr val="tx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r>
              <a:rPr lang="el" sz="1200" i="1" dirty="0">
                <a:solidFill>
                  <a:schemeClr val="tx1"/>
                </a:solidFill>
                <a:latin typeface="Arial" panose="020B0604020202020204" pitchFamily="34" charset="0"/>
                <a:cs typeface="Arial" panose="020B0604020202020204" pitchFamily="34" charset="0"/>
              </a:rPr>
              <a:t>παππούς Μανώλης</a:t>
            </a:r>
            <a:r>
              <a:rPr lang="el" sz="1200" dirty="0">
                <a:solidFill>
                  <a:schemeClr val="tx1"/>
                </a:solidFill>
                <a:latin typeface="Arial" panose="020B0604020202020204" pitchFamily="34" charset="0"/>
                <a:cs typeface="Arial" panose="020B0604020202020204" pitchFamily="34" charset="0"/>
              </a:rPr>
              <a:t>: Φυσικά, είμαι περίεργος να ακούσω!</a:t>
            </a:r>
            <a:endParaRPr sz="1200" dirty="0">
              <a:solidFill>
                <a:schemeClr val="tx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l" sz="1200" dirty="0">
                <a:latin typeface="Arial" panose="020B0604020202020204" pitchFamily="34" charset="0"/>
                <a:cs typeface="Arial" panose="020B0604020202020204" pitchFamily="34" charset="0"/>
              </a:rPr>
              <a:t> </a:t>
            </a:r>
            <a:endParaRPr sz="1200" dirty="0">
              <a:latin typeface="Arial" panose="020B0604020202020204" pitchFamily="34" charset="0"/>
              <a:cs typeface="Arial" panose="020B0604020202020204" pitchFamily="34" charset="0"/>
            </a:endParaRPr>
          </a:p>
        </p:txBody>
      </p:sp>
      <p:sp>
        <p:nvSpPr>
          <p:cNvPr id="355" name="Google Shape;355;p53"/>
          <p:cNvSpPr txBox="1">
            <a:spLocks noGrp="1"/>
          </p:cNvSpPr>
          <p:nvPr>
            <p:ph type="subTitle" idx="4294967295"/>
          </p:nvPr>
        </p:nvSpPr>
        <p:spPr>
          <a:xfrm>
            <a:off x="539552" y="1563638"/>
            <a:ext cx="8339348" cy="4463083"/>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Clr>
                <a:schemeClr val="dk1"/>
              </a:buClr>
              <a:buSzPts val="1100"/>
              <a:buFont typeface="Arial"/>
              <a:buNone/>
            </a:pPr>
            <a:r>
              <a:rPr lang="el" sz="1100" i="1" dirty="0">
                <a:solidFill>
                  <a:schemeClr val="dk1"/>
                </a:solidFill>
                <a:latin typeface="Arial" panose="020B0604020202020204" pitchFamily="34" charset="0"/>
                <a:cs typeface="Arial" panose="020B0604020202020204" pitchFamily="34" charset="0"/>
              </a:rPr>
              <a:t>Ο Δημήτρης Παντάκας, απόφοιτος του Βαρβακείου του έτους 1968, πολιτικός μηχανικός του ΕΠΜ, αφηγείται σε μια αποκαλυπτική συνέντευξη τους αντιδικτατορικούς αγώνες, τις δραματικές στιγμές της κατάληψης του Πολυτεχνείου, τους κινδύνους που διέτρεξε, τη σύλληψή του μετά τα γεγονότα του Πολυτεχνείου.</a:t>
            </a:r>
            <a:endParaRPr sz="1100" i="1" dirty="0">
              <a:solidFill>
                <a:schemeClr val="dk1"/>
              </a:solidFill>
              <a:latin typeface="Arial" panose="020B0604020202020204" pitchFamily="34" charset="0"/>
              <a:cs typeface="Arial" panose="020B0604020202020204" pitchFamily="34" charset="0"/>
            </a:endParaRPr>
          </a:p>
          <a:p>
            <a:pPr marL="457200" indent="-298450" algn="just">
              <a:spcBef>
                <a:spcPts val="1200"/>
              </a:spcBef>
              <a:buClr>
                <a:schemeClr val="dk1"/>
              </a:buClr>
              <a:buSzPts val="1100"/>
            </a:pPr>
            <a:r>
              <a:rPr lang="el" sz="1100" i="1" dirty="0">
                <a:solidFill>
                  <a:schemeClr val="dk1"/>
                </a:solidFill>
                <a:latin typeface="Arial" panose="020B0604020202020204" pitchFamily="34" charset="0"/>
                <a:cs typeface="Arial" panose="020B0604020202020204" pitchFamily="34" charset="0"/>
              </a:rPr>
              <a:t>Πού βρισκόσασταν εκείνη την ημέρα, 17 Νοέμβρη</a:t>
            </a:r>
            <a:r>
              <a:rPr lang="el" sz="1100" dirty="0">
                <a:solidFill>
                  <a:schemeClr val="dk1"/>
                </a:solidFill>
                <a:latin typeface="Arial" panose="020B0604020202020204" pitchFamily="34" charset="0"/>
                <a:cs typeface="Arial" panose="020B0604020202020204" pitchFamily="34" charset="0"/>
              </a:rPr>
              <a:t>; Βρισκόμουνα στο Πολυτεχνείο</a:t>
            </a:r>
            <a:r>
              <a:rPr lang="el" sz="1100" dirty="0" smtClean="0">
                <a:solidFill>
                  <a:schemeClr val="dk1"/>
                </a:solidFill>
                <a:latin typeface="Arial" panose="020B0604020202020204" pitchFamily="34" charset="0"/>
                <a:cs typeface="Arial" panose="020B0604020202020204" pitchFamily="34" charset="0"/>
              </a:rPr>
              <a:t>.</a:t>
            </a:r>
          </a:p>
          <a:p>
            <a:pPr marL="158750" indent="0" algn="just">
              <a:spcBef>
                <a:spcPts val="1200"/>
              </a:spcBef>
              <a:buClr>
                <a:schemeClr val="dk1"/>
              </a:buClr>
              <a:buSzPts val="1100"/>
              <a:buNone/>
            </a:pPr>
            <a:endParaRPr sz="1100" dirty="0">
              <a:solidFill>
                <a:schemeClr val="dk1"/>
              </a:solidFill>
              <a:latin typeface="Arial" panose="020B0604020202020204" pitchFamily="34" charset="0"/>
              <a:cs typeface="Arial" panose="020B0604020202020204" pitchFamily="34" charset="0"/>
            </a:endParaRPr>
          </a:p>
          <a:p>
            <a:pPr marL="457200" indent="-298450" algn="just">
              <a:spcBef>
                <a:spcPts val="0"/>
              </a:spcBef>
              <a:buClr>
                <a:schemeClr val="dk1"/>
              </a:buClr>
              <a:buSzPts val="1100"/>
            </a:pPr>
            <a:r>
              <a:rPr lang="el" sz="1100" i="1" dirty="0">
                <a:solidFill>
                  <a:schemeClr val="dk1"/>
                </a:solidFill>
                <a:latin typeface="Arial" panose="020B0604020202020204" pitchFamily="34" charset="0"/>
                <a:cs typeface="Arial" panose="020B0604020202020204" pitchFamily="34" charset="0"/>
              </a:rPr>
              <a:t>Πώς μάθατε για την κατάληψη του Πολυτεχνείου; </a:t>
            </a:r>
            <a:r>
              <a:rPr lang="el" sz="1100" dirty="0">
                <a:solidFill>
                  <a:schemeClr val="dk1"/>
                </a:solidFill>
                <a:latin typeface="Arial" panose="020B0604020202020204" pitchFamily="34" charset="0"/>
                <a:cs typeface="Arial" panose="020B0604020202020204" pitchFamily="34" charset="0"/>
              </a:rPr>
              <a:t>Ήμουν ήδη στο Πολυτεχνείο και συμμετείχα στην Γενική Συνέλευση της Σχολής μου, που πραγματοποιήθηκε ενόψει των προβλεπόμενων φοιτητικών εκλογών.</a:t>
            </a:r>
          </a:p>
          <a:p>
            <a:pPr marL="457200" indent="-298450" algn="just">
              <a:spcBef>
                <a:spcPts val="0"/>
              </a:spcBef>
              <a:buClr>
                <a:schemeClr val="dk1"/>
              </a:buClr>
              <a:buSzPts val="1100"/>
              <a:buNone/>
            </a:pPr>
            <a:endParaRPr sz="1100" dirty="0">
              <a:solidFill>
                <a:schemeClr val="dk1"/>
              </a:solidFill>
              <a:latin typeface="Arial" panose="020B0604020202020204" pitchFamily="34" charset="0"/>
              <a:cs typeface="Arial" panose="020B0604020202020204" pitchFamily="34" charset="0"/>
            </a:endParaRPr>
          </a:p>
          <a:p>
            <a:pPr marL="457200" indent="-298450" algn="just">
              <a:spcBef>
                <a:spcPts val="0"/>
              </a:spcBef>
              <a:buClr>
                <a:schemeClr val="dk1"/>
              </a:buClr>
              <a:buSzPts val="1100"/>
            </a:pPr>
            <a:r>
              <a:rPr lang="el" sz="1100" i="1" dirty="0">
                <a:solidFill>
                  <a:schemeClr val="dk1"/>
                </a:solidFill>
                <a:latin typeface="Arial" panose="020B0604020202020204" pitchFamily="34" charset="0"/>
                <a:cs typeface="Arial" panose="020B0604020202020204" pitchFamily="34" charset="0"/>
              </a:rPr>
              <a:t>Ποιοι λόγοι σας ώθησαν να συμμετάσχετε; </a:t>
            </a:r>
            <a:r>
              <a:rPr lang="el" sz="1100" dirty="0">
                <a:solidFill>
                  <a:schemeClr val="dk1"/>
                </a:solidFill>
                <a:latin typeface="Arial" panose="020B0604020202020204" pitchFamily="34" charset="0"/>
                <a:cs typeface="Arial" panose="020B0604020202020204" pitchFamily="34" charset="0"/>
              </a:rPr>
              <a:t>Η αντίθεσή μου προς την χούντα και η επιθυμία για λαϊκή κυριαρχία και εθνική ανεξαρτησία  με στράτευσαν στον αντιδικτατορικό αγώνα.</a:t>
            </a:r>
          </a:p>
          <a:p>
            <a:pPr marL="457200" indent="-298450" algn="just">
              <a:spcBef>
                <a:spcPts val="0"/>
              </a:spcBef>
              <a:buClr>
                <a:schemeClr val="dk1"/>
              </a:buClr>
              <a:buSzPts val="1100"/>
              <a:buNone/>
            </a:pPr>
            <a:endParaRPr sz="1100" dirty="0">
              <a:solidFill>
                <a:schemeClr val="dk1"/>
              </a:solidFill>
              <a:latin typeface="Arial" panose="020B0604020202020204" pitchFamily="34" charset="0"/>
              <a:cs typeface="Arial" panose="020B0604020202020204" pitchFamily="34" charset="0"/>
            </a:endParaRPr>
          </a:p>
          <a:p>
            <a:pPr marL="457200" indent="-298450" algn="just">
              <a:spcBef>
                <a:spcPts val="0"/>
              </a:spcBef>
              <a:buClr>
                <a:schemeClr val="dk1"/>
              </a:buClr>
              <a:buSzPts val="1100"/>
            </a:pPr>
            <a:r>
              <a:rPr lang="el" sz="1100" i="1" dirty="0">
                <a:solidFill>
                  <a:schemeClr val="dk1"/>
                </a:solidFill>
                <a:latin typeface="Arial" panose="020B0604020202020204" pitchFamily="34" charset="0"/>
                <a:cs typeface="Arial" panose="020B0604020202020204" pitchFamily="34" charset="0"/>
              </a:rPr>
              <a:t>Ποιος ήταν ο ρόλος του κάθε φοιτητή/τριας κατά την κατάληψη του Πολυτεχνείου και πώς συνεργαζόταν με τους συμφοιτητές του; Εσείς είχατε αναλάβει κάποιον συγκεκριμένο ρόλο; </a:t>
            </a:r>
            <a:r>
              <a:rPr lang="el" sz="1100" dirty="0">
                <a:solidFill>
                  <a:schemeClr val="dk1"/>
                </a:solidFill>
                <a:latin typeface="Arial" panose="020B0604020202020204" pitchFamily="34" charset="0"/>
                <a:cs typeface="Arial" panose="020B0604020202020204" pitchFamily="34" charset="0"/>
              </a:rPr>
              <a:t>Ο</a:t>
            </a:r>
            <a:r>
              <a:rPr lang="el" sz="1100" i="1" dirty="0">
                <a:solidFill>
                  <a:schemeClr val="dk1"/>
                </a:solidFill>
                <a:latin typeface="Arial" panose="020B0604020202020204" pitchFamily="34" charset="0"/>
                <a:cs typeface="Arial" panose="020B0604020202020204" pitchFamily="34" charset="0"/>
              </a:rPr>
              <a:t> </a:t>
            </a:r>
            <a:r>
              <a:rPr lang="el" sz="1100" dirty="0">
                <a:solidFill>
                  <a:schemeClr val="dk1"/>
                </a:solidFill>
                <a:latin typeface="Arial" panose="020B0604020202020204" pitchFamily="34" charset="0"/>
                <a:cs typeface="Arial" panose="020B0604020202020204" pitchFamily="34" charset="0"/>
              </a:rPr>
              <a:t>κάθε φοιτητής αναλάμβανε αυθόρμητα πρωτοβουλίες δράσης, συνήθως μόνος του και σπάνια (οι πιο οργανωμένοι) σε συνεννόηση με άλλους συναγωνιστές που ήδη γνωρίζονταν. Ακόμη δημιουργήθηκαν δεσμοί συνεργασίας και μεταξύ αγνώστων, όπως θυμάμαι έναν άγνωστό μου μαθητή γυμνασίου, που «κόλλησε» μαζί μου και με ακολουθούσε συνέχεια σε ό,τι έκανα, προσφερόμενος να παίξει τον ρόλο του «βοηθού» μου. Όπως προανάφερα, είχα αναλάβει την εκτύπωση προκηρύξεων με έναν πολύγραφο του Πολυτεχνείου και υπήρξα σύνδεσμος της Συντονιστικής Επιτροπής με τον ραδιοσταθμό του Πολυτεχνείου.</a:t>
            </a:r>
            <a:endParaRPr sz="1100" dirty="0">
              <a:solidFill>
                <a:schemeClr val="dk1"/>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sz="1100" dirty="0">
              <a:solidFill>
                <a:schemeClr val="dk1"/>
              </a:solidFill>
            </a:endParaRP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4"/>
          <p:cNvSpPr txBox="1">
            <a:spLocks noGrp="1"/>
          </p:cNvSpPr>
          <p:nvPr>
            <p:ph type="title"/>
          </p:nvPr>
        </p:nvSpPr>
        <p:spPr>
          <a:xfrm>
            <a:off x="311700" y="48775"/>
            <a:ext cx="8520600" cy="572700"/>
          </a:xfrm>
          <a:prstGeom prst="rect">
            <a:avLst/>
          </a:prstGeom>
        </p:spPr>
        <p:txBody>
          <a:bodyPr spcFirstLastPara="1" wrap="square" lIns="91425" tIns="91425" rIns="91425" bIns="91425" anchor="t" anchorCtr="0">
            <a:normAutofit/>
          </a:bodyPr>
          <a:lstStyle/>
          <a:p>
            <a:r>
              <a:rPr lang="el-GR" sz="2000" b="1" dirty="0">
                <a:solidFill>
                  <a:srgbClr val="0070C0"/>
                </a:solidFill>
                <a:latin typeface="Arial" panose="020B0604020202020204" pitchFamily="34" charset="0"/>
                <a:cs typeface="Arial" panose="020B0604020202020204" pitchFamily="34" charset="0"/>
              </a:rPr>
              <a:t>Οι δραματικές στιγμές της εξέγερσης του Πολυτεχνείου</a:t>
            </a:r>
            <a:endParaRPr sz="2000" b="1" dirty="0">
              <a:solidFill>
                <a:srgbClr val="0070C0"/>
              </a:solidFill>
              <a:latin typeface="Arial" panose="020B0604020202020204" pitchFamily="34" charset="0"/>
              <a:cs typeface="Arial" panose="020B0604020202020204" pitchFamily="34" charset="0"/>
            </a:endParaRPr>
          </a:p>
        </p:txBody>
      </p:sp>
      <p:sp>
        <p:nvSpPr>
          <p:cNvPr id="361" name="Google Shape;361;p54"/>
          <p:cNvSpPr txBox="1">
            <a:spLocks noGrp="1"/>
          </p:cNvSpPr>
          <p:nvPr>
            <p:ph type="body" idx="1"/>
          </p:nvPr>
        </p:nvSpPr>
        <p:spPr>
          <a:xfrm>
            <a:off x="311700" y="1275606"/>
            <a:ext cx="8520600" cy="3759094"/>
          </a:xfrm>
          <a:prstGeom prst="rect">
            <a:avLst/>
          </a:prstGeom>
        </p:spPr>
        <p:txBody>
          <a:bodyPr spcFirstLastPara="1" wrap="square" lIns="91425" tIns="91425" rIns="91425" bIns="91425" anchor="t" anchorCtr="0">
            <a:normAutofit/>
          </a:bodyPr>
          <a:lstStyle/>
          <a:p>
            <a:pPr indent="-298450" algn="just">
              <a:buClr>
                <a:schemeClr val="dk1"/>
              </a:buClr>
              <a:buSzPts val="1100"/>
              <a:buFont typeface="Arial" pitchFamily="34" charset="0"/>
              <a:buChar char="•"/>
            </a:pPr>
            <a:r>
              <a:rPr lang="el" sz="1100" i="1" dirty="0">
                <a:solidFill>
                  <a:schemeClr val="dk1"/>
                </a:solidFill>
                <a:latin typeface="Arial" panose="020B0604020202020204" pitchFamily="34" charset="0"/>
                <a:cs typeface="Arial" panose="020B0604020202020204" pitchFamily="34" charset="0"/>
              </a:rPr>
              <a:t>Ποια ήταν τα συναισθήματα των φοιτητών, όσο ήταν σε κατάληψη στο Πολυτεχνείο;  </a:t>
            </a:r>
            <a:r>
              <a:rPr lang="el" sz="1100" dirty="0">
                <a:solidFill>
                  <a:schemeClr val="dk1"/>
                </a:solidFill>
                <a:latin typeface="Arial" panose="020B0604020202020204" pitchFamily="34" charset="0"/>
                <a:cs typeface="Arial" panose="020B0604020202020204" pitchFamily="34" charset="0"/>
              </a:rPr>
              <a:t>Όσο βλέπαμε την προσέλευση και τη συμπαράσταση </a:t>
            </a:r>
            <a:r>
              <a:rPr lang="el-GR" sz="1100" dirty="0">
                <a:solidFill>
                  <a:schemeClr val="dk1"/>
                </a:solidFill>
                <a:latin typeface="Arial" panose="020B0604020202020204" pitchFamily="34" charset="0"/>
                <a:cs typeface="Arial" panose="020B0604020202020204" pitchFamily="34" charset="0"/>
              </a:rPr>
              <a:t>του κόσμου </a:t>
            </a:r>
            <a:r>
              <a:rPr lang="el" sz="1100" dirty="0">
                <a:solidFill>
                  <a:schemeClr val="dk1"/>
                </a:solidFill>
                <a:latin typeface="Arial" panose="020B0604020202020204" pitchFamily="34" charset="0"/>
                <a:cs typeface="Arial" panose="020B0604020202020204" pitchFamily="34" charset="0"/>
              </a:rPr>
              <a:t>να μεγαλώνουν, τόσο παίρναμε δυνάμεις και ελπίδα, ότι ο αγώνας μας θα ήταν νικηφόρος. Ό,τι κάναμε το κάναμε με χαρά και ζούσαμε μια έξαρση σε μια γιορτή δημοκρατίας. Η μόνη ανησυχία μας ήταν τυχόν διαστρέβλωση και συκοφάντηση του αγώνα μας, με συνθήματα και ενέργειες άκαιρες, που ευτυχώς αποφεύχθηκε ανώδυνα και επιτεύχθηκε μια σύμπνοια όλων των απόψεων μέχρι την τελική στιγμή.</a:t>
            </a:r>
            <a:endParaRPr sz="1100" dirty="0">
              <a:solidFill>
                <a:schemeClr val="dk1"/>
              </a:solidFill>
              <a:latin typeface="Arial" panose="020B0604020202020204" pitchFamily="34" charset="0"/>
              <a:cs typeface="Arial" panose="020B0604020202020204" pitchFamily="34" charset="0"/>
            </a:endParaRPr>
          </a:p>
          <a:p>
            <a:pPr indent="-298450" algn="just">
              <a:spcBef>
                <a:spcPts val="1200"/>
              </a:spcBef>
              <a:buClr>
                <a:schemeClr val="dk1"/>
              </a:buClr>
              <a:buSzPts val="1100"/>
              <a:buFont typeface="Arial" pitchFamily="34" charset="0"/>
              <a:buChar char="•"/>
            </a:pPr>
            <a:r>
              <a:rPr lang="el" sz="1100" i="1" dirty="0">
                <a:solidFill>
                  <a:schemeClr val="dk1"/>
                </a:solidFill>
                <a:latin typeface="Arial" panose="020B0604020202020204" pitchFamily="34" charset="0"/>
                <a:cs typeface="Arial" panose="020B0604020202020204" pitchFamily="34" charset="0"/>
              </a:rPr>
              <a:t>Σε ποιο σημείο βρισκόσασταν την ώρα της επίθεσης; Κινδυνεύσατε;  </a:t>
            </a:r>
            <a:r>
              <a:rPr lang="el" sz="1100" dirty="0">
                <a:solidFill>
                  <a:schemeClr val="dk1"/>
                </a:solidFill>
                <a:latin typeface="Arial" panose="020B0604020202020204" pitchFamily="34" charset="0"/>
                <a:cs typeface="Arial" panose="020B0604020202020204" pitchFamily="34" charset="0"/>
              </a:rPr>
              <a:t>Την ώρα της επίθεσης ήμουν εκτός του Πολυτεχνείου, γιατί είχα εξέλθει το απόγευμα της Παρασκευής και δεν μπόρεσα να ξαναμπώ, καθώς είχαν περικυκλώσει το Πολυτεχνείο η αστυνομία και ο στρατός. Οι πιο επικίνδυνες στιγμές για μένα ήταν το Σάββατο το πρωί στις οδούς Πατησίων και Γ΄ Σεπτεμβρίου, όταν τα θωρακισμένα οχήματα μεταφοράς προσωπικού της αστυνομίας κυκλοφορούσαν πυροβολώντας με πραγματικά πυρά, για να διαλύσουν τον συγκεντρωμένο κόσμο που διαμαρτυρόταν.</a:t>
            </a:r>
            <a:endParaRPr sz="1100" dirty="0">
              <a:solidFill>
                <a:schemeClr val="dk1"/>
              </a:solidFill>
              <a:latin typeface="Arial" panose="020B0604020202020204" pitchFamily="34" charset="0"/>
              <a:cs typeface="Arial" panose="020B0604020202020204" pitchFamily="34" charset="0"/>
            </a:endParaRPr>
          </a:p>
          <a:p>
            <a:pPr marL="457200" lvl="0" indent="-298450" algn="just" rtl="0">
              <a:spcBef>
                <a:spcPts val="1200"/>
              </a:spcBef>
              <a:spcAft>
                <a:spcPts val="0"/>
              </a:spcAft>
              <a:buClr>
                <a:schemeClr val="dk1"/>
              </a:buClr>
              <a:buSzPts val="1100"/>
              <a:buFont typeface="Arial" pitchFamily="34" charset="0"/>
              <a:buChar char="•"/>
            </a:pPr>
            <a:r>
              <a:rPr lang="el" sz="1100" i="1" dirty="0">
                <a:solidFill>
                  <a:schemeClr val="dk1"/>
                </a:solidFill>
                <a:latin typeface="Arial" panose="020B0604020202020204" pitchFamily="34" charset="0"/>
                <a:cs typeface="Arial" panose="020B0604020202020204" pitchFamily="34" charset="0"/>
              </a:rPr>
              <a:t>Πώς αντέδρασαν οι φοιτητές μετά την είσοδο του τανκ;   </a:t>
            </a:r>
            <a:r>
              <a:rPr lang="el" sz="1100" dirty="0">
                <a:solidFill>
                  <a:schemeClr val="dk1"/>
                </a:solidFill>
                <a:latin typeface="Arial" panose="020B0604020202020204" pitchFamily="34" charset="0"/>
                <a:cs typeface="Arial" panose="020B0604020202020204" pitchFamily="34" charset="0"/>
              </a:rPr>
              <a:t>Από ό,τι γνωρίζω οι περισσότεροι φοιτητές βγήκαν από την κεντρική πύλη του Πολυτεχνείου μετά το γκρέμισμά της, προστατευόμενοι από τους στρατιώτες, για να μην τους δείρουν οι παρακρατικοί ή τους συλλάβουν οι αστυνομικοί και κρύφτηκαν σε γειτονικές πολυκατοικίες, όπου φιλόξενοι κάτοικοι τους προστάτευσαν μέχρι να ξημερώσει και να φύγουν δύο-δύο. Μερικοί φοιτητές κρύφτηκαν μέσα στα κτήρια του Πολυτεχνείου, όπου τους «ξετρύπωσαν» οι στρατιώτες στην έρευνα που έκαναν και τέλος μερικοί συνελήφθησαν.</a:t>
            </a:r>
            <a:endParaRPr dirty="0">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5"/>
          <p:cNvSpPr txBox="1">
            <a:spLocks noGrp="1"/>
          </p:cNvSpPr>
          <p:nvPr>
            <p:ph type="title"/>
          </p:nvPr>
        </p:nvSpPr>
        <p:spPr>
          <a:xfrm>
            <a:off x="107504" y="445025"/>
            <a:ext cx="9036496" cy="572700"/>
          </a:xfrm>
          <a:prstGeom prst="rect">
            <a:avLst/>
          </a:prstGeom>
        </p:spPr>
        <p:txBody>
          <a:bodyPr spcFirstLastPara="1" wrap="square" lIns="91425" tIns="91425" rIns="91425" bIns="91425" anchor="t" anchorCtr="0">
            <a:noAutofit/>
          </a:bodyPr>
          <a:lstStyle/>
          <a:p>
            <a:pPr marL="0" lvl="0" indent="0"/>
            <a:r>
              <a:rPr lang="el-GR" sz="1800" b="1" dirty="0">
                <a:latin typeface="Arial" panose="020B0604020202020204" pitchFamily="34" charset="0"/>
                <a:cs typeface="Arial" panose="020B0604020202020204" pitchFamily="34" charset="0"/>
              </a:rPr>
              <a:t>«να ζήσεις μια δικτατορία και να καταλάβεις τι σημαίνει στέρηση ελευθερίας»</a:t>
            </a:r>
            <a:endParaRPr sz="1800" b="1" dirty="0">
              <a:latin typeface="Arial" panose="020B0604020202020204" pitchFamily="34" charset="0"/>
              <a:cs typeface="Arial" panose="020B0604020202020204" pitchFamily="34" charset="0"/>
            </a:endParaRPr>
          </a:p>
        </p:txBody>
      </p:sp>
      <p:sp>
        <p:nvSpPr>
          <p:cNvPr id="367" name="Google Shape;367;p5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just" rtl="0">
              <a:spcBef>
                <a:spcPts val="0"/>
              </a:spcBef>
              <a:spcAft>
                <a:spcPts val="1200"/>
              </a:spcAft>
              <a:buNone/>
            </a:pPr>
            <a:endParaRPr lang="el-GR" sz="1200" i="1" dirty="0">
              <a:solidFill>
                <a:srgbClr val="393939"/>
              </a:solidFill>
              <a:latin typeface="Arial" panose="020B0604020202020204" pitchFamily="34" charset="0"/>
              <a:cs typeface="Arial" panose="020B0604020202020204" pitchFamily="34" charset="0"/>
            </a:endParaRPr>
          </a:p>
          <a:p>
            <a:pPr marL="0" lvl="0" indent="0" algn="just" rtl="0">
              <a:spcBef>
                <a:spcPts val="0"/>
              </a:spcBef>
              <a:spcAft>
                <a:spcPts val="1200"/>
              </a:spcAft>
              <a:buNone/>
            </a:pPr>
            <a:endParaRPr lang="el-GR" sz="1200" i="1" dirty="0">
              <a:solidFill>
                <a:srgbClr val="393939"/>
              </a:solidFill>
              <a:latin typeface="Arial" panose="020B0604020202020204" pitchFamily="34" charset="0"/>
              <a:cs typeface="Arial" panose="020B0604020202020204" pitchFamily="34" charset="0"/>
            </a:endParaRPr>
          </a:p>
          <a:p>
            <a:pPr marL="0" lvl="0" indent="0" algn="just" rtl="0">
              <a:spcBef>
                <a:spcPts val="0"/>
              </a:spcBef>
              <a:spcAft>
                <a:spcPts val="1200"/>
              </a:spcAft>
              <a:buNone/>
            </a:pPr>
            <a:r>
              <a:rPr lang="el-GR" sz="1200" i="1" dirty="0">
                <a:solidFill>
                  <a:srgbClr val="393939"/>
                </a:solidFill>
                <a:latin typeface="Arial" panose="020B0604020202020204" pitchFamily="34" charset="0"/>
                <a:cs typeface="Arial" panose="020B0604020202020204" pitchFamily="34" charset="0"/>
              </a:rPr>
              <a:t>παππούς Μανώλης </a:t>
            </a:r>
            <a:r>
              <a:rPr lang="el-GR" sz="1200" dirty="0">
                <a:solidFill>
                  <a:srgbClr val="393939"/>
                </a:solidFill>
                <a:latin typeface="Arial" panose="020B0604020202020204" pitchFamily="34" charset="0"/>
                <a:cs typeface="Arial" panose="020B0604020202020204" pitchFamily="34" charset="0"/>
              </a:rPr>
              <a:t>: Είναι φοβερά όλα αυτά! Εγώ δεν θα ξεχάσω μια συνέντευξη της Μαρίας Δαμανάκη. Η φωνή της ήταν η φωνή πίσω από τον ραδιοφωνικό σταθμό του Πολυτεχνείου που επαναλάμβανε το “Εδώ Πολυτεχνείο”. </a:t>
            </a:r>
          </a:p>
          <a:p>
            <a:pPr marL="0" lvl="0" indent="0" algn="just" rtl="0">
              <a:spcBef>
                <a:spcPts val="0"/>
              </a:spcBef>
              <a:spcAft>
                <a:spcPts val="1200"/>
              </a:spcAft>
              <a:buNone/>
            </a:pPr>
            <a:r>
              <a:rPr lang="el" sz="1200" dirty="0">
                <a:solidFill>
                  <a:srgbClr val="393939"/>
                </a:solidFill>
                <a:latin typeface="Arial" panose="020B0604020202020204" pitchFamily="34" charset="0"/>
                <a:cs typeface="Arial" panose="020B0604020202020204" pitchFamily="34" charset="0"/>
              </a:rPr>
              <a:t>Σε μια συνέντευξή της είχε πει: </a:t>
            </a:r>
            <a:r>
              <a:rPr lang="el" sz="1200" i="1" dirty="0">
                <a:solidFill>
                  <a:srgbClr val="393939"/>
                </a:solidFill>
                <a:latin typeface="Arial" panose="020B0604020202020204" pitchFamily="34" charset="0"/>
                <a:cs typeface="Arial" panose="020B0604020202020204" pitchFamily="34" charset="0"/>
              </a:rPr>
              <a:t>“Ήμουν πάρα πολύ τυχερή στη ζωή μου. Είναι τύχη να είσαι νέος, να ζήσεις μια δικτατορία και να καταλάβεις τι σημαίνει στέρηση ελευθερίας. Να έχεις την εμπειρία της Μεταπολίτευσης και της αλλαγής. Μου δόθηκαν ευκαιρίες να ζήσω πολλές ζωές σε μία…”.</a:t>
            </a:r>
          </a:p>
          <a:p>
            <a:pPr marL="0" lvl="0" indent="0" algn="just" rtl="0">
              <a:spcBef>
                <a:spcPts val="0"/>
              </a:spcBef>
              <a:spcAft>
                <a:spcPts val="1200"/>
              </a:spcAft>
              <a:buNone/>
            </a:pPr>
            <a:endParaRPr lang="el" sz="1200" i="1" dirty="0">
              <a:solidFill>
                <a:srgbClr val="393939"/>
              </a:solidFill>
              <a:latin typeface="Arial" panose="020B0604020202020204" pitchFamily="34" charset="0"/>
              <a:cs typeface="Arial" panose="020B0604020202020204" pitchFamily="34" charset="0"/>
            </a:endParaRPr>
          </a:p>
          <a:p>
            <a:pPr marL="0" lvl="0" indent="0" algn="just" rtl="0">
              <a:spcBef>
                <a:spcPts val="0"/>
              </a:spcBef>
              <a:spcAft>
                <a:spcPts val="1200"/>
              </a:spcAft>
              <a:buNone/>
            </a:pPr>
            <a:r>
              <a:rPr lang="el-GR" sz="1200" i="1" dirty="0">
                <a:solidFill>
                  <a:srgbClr val="393939"/>
                </a:solidFill>
                <a:latin typeface="Arial" panose="020B0604020202020204" pitchFamily="34" charset="0"/>
                <a:cs typeface="Arial" panose="020B0604020202020204" pitchFamily="34" charset="0"/>
              </a:rPr>
              <a:t>Μαρία Δαμανάκη, Ήμουν τυχερή. Έζησα πολλές ζωές σε μία, Συνέντευξη στη Μαρία </a:t>
            </a:r>
            <a:r>
              <a:rPr lang="el-GR" sz="1200" i="1" dirty="0" err="1">
                <a:solidFill>
                  <a:srgbClr val="393939"/>
                </a:solidFill>
                <a:latin typeface="Arial" panose="020B0604020202020204" pitchFamily="34" charset="0"/>
                <a:cs typeface="Arial" panose="020B0604020202020204" pitchFamily="34" charset="0"/>
              </a:rPr>
              <a:t>Κατσουνάκη</a:t>
            </a:r>
            <a:r>
              <a:rPr lang="el-GR" sz="1200" i="1" dirty="0">
                <a:solidFill>
                  <a:srgbClr val="393939"/>
                </a:solidFill>
                <a:latin typeface="Arial" panose="020B0604020202020204" pitchFamily="34" charset="0"/>
                <a:cs typeface="Arial" panose="020B0604020202020204" pitchFamily="34" charset="0"/>
              </a:rPr>
              <a:t>, Η ΚΑΘΗΜΕΡΙΝΗ ΤΗΣ ΚΥΡΙΑΚΗΣ, 14/04/2024.</a:t>
            </a:r>
          </a:p>
          <a:p>
            <a:pPr marL="0" lvl="0" indent="0" algn="just" rtl="0">
              <a:spcBef>
                <a:spcPts val="0"/>
              </a:spcBef>
              <a:spcAft>
                <a:spcPts val="1200"/>
              </a:spcAft>
              <a:buNone/>
            </a:pPr>
            <a:endParaRPr sz="1200" i="1" dirty="0">
              <a:solidFill>
                <a:srgbClr val="393939"/>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body" idx="4294967295"/>
          </p:nvPr>
        </p:nvSpPr>
        <p:spPr>
          <a:xfrm>
            <a:off x="0" y="1152525"/>
            <a:ext cx="4000500" cy="34163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endParaRPr lang="el" sz="11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endParaRPr lang="el" sz="11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endParaRPr lang="el" sz="11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None/>
            </a:pPr>
            <a:r>
              <a:rPr lang="el" sz="1100" i="1" dirty="0">
                <a:solidFill>
                  <a:schemeClr val="dk1"/>
                </a:solidFill>
                <a:latin typeface="Arial" panose="020B0604020202020204" pitchFamily="34" charset="0"/>
                <a:cs typeface="Arial" panose="020B0604020202020204" pitchFamily="34" charset="0"/>
              </a:rPr>
              <a:t>Νικηφόρος</a:t>
            </a:r>
            <a:r>
              <a:rPr lang="el" sz="1100" dirty="0">
                <a:solidFill>
                  <a:schemeClr val="dk1"/>
                </a:solidFill>
                <a:latin typeface="Arial" panose="020B0604020202020204" pitchFamily="34" charset="0"/>
                <a:cs typeface="Arial" panose="020B0604020202020204" pitchFamily="34" charset="0"/>
              </a:rPr>
              <a:t>: Πολύ σπουδαία γεγονότα αυτά παππού!  Όμως δεν κατάλαβα, πού κρατούνταν όσοι συλλαμβάνονταν τότε;</a:t>
            </a:r>
            <a:endParaRPr sz="11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1200"/>
              </a:spcAft>
              <a:buNone/>
            </a:pPr>
            <a:r>
              <a:rPr lang="el" sz="1100" i="1" dirty="0">
                <a:solidFill>
                  <a:schemeClr val="dk1"/>
                </a:solidFill>
                <a:latin typeface="Arial" panose="020B0604020202020204" pitchFamily="34" charset="0"/>
                <a:cs typeface="Arial" panose="020B0604020202020204" pitchFamily="34" charset="0"/>
              </a:rPr>
              <a:t>παππούς Μανώλης</a:t>
            </a:r>
            <a:r>
              <a:rPr lang="el" sz="1100" dirty="0">
                <a:solidFill>
                  <a:schemeClr val="dk1"/>
                </a:solidFill>
                <a:latin typeface="Arial" panose="020B0604020202020204" pitchFamily="34" charset="0"/>
                <a:cs typeface="Arial" panose="020B0604020202020204" pitchFamily="34" charset="0"/>
              </a:rPr>
              <a:t>: Περίμενα ότι θα ρωτήσεις κάτι τέτοιο. Τώρα θα απαντηθούν όλες σου οι απορίες, γιατί φτάνουμε στα κρατητήρια όπου βασανίστηκαν χιλιάδες άνθρωποι.</a:t>
            </a:r>
            <a:endParaRPr sz="1100" dirty="0">
              <a:solidFill>
                <a:schemeClr val="dk1"/>
              </a:solidFill>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103FA783-05B2-CFE7-D0DA-8D21D34413BF}"/>
              </a:ext>
            </a:extLst>
          </p:cNvPr>
          <p:cNvPicPr>
            <a:picLocks noChangeAspect="1"/>
          </p:cNvPicPr>
          <p:nvPr/>
        </p:nvPicPr>
        <p:blipFill>
          <a:blip r:embed="rId3"/>
          <a:stretch>
            <a:fillRect/>
          </a:stretch>
        </p:blipFill>
        <p:spPr>
          <a:xfrm>
            <a:off x="5004048" y="1275577"/>
            <a:ext cx="3286029" cy="3170195"/>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4000" dirty="0"/>
              <a:t>1974 – 2024</a:t>
            </a:r>
            <a:br>
              <a:rPr lang="el" sz="4000" dirty="0"/>
            </a:br>
            <a:r>
              <a:rPr lang="el" sz="4000" dirty="0"/>
              <a:t>  50 χρόνια μετά</a:t>
            </a:r>
            <a:endParaRPr sz="4000" dirty="0"/>
          </a:p>
        </p:txBody>
      </p:sp>
      <p:sp>
        <p:nvSpPr>
          <p:cNvPr id="73" name="Google Shape;73;p16"/>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endParaRPr lang="el" sz="1400" dirty="0"/>
          </a:p>
          <a:p>
            <a:pPr marL="0" lvl="0" indent="0" algn="just" rtl="0">
              <a:spcBef>
                <a:spcPts val="0"/>
              </a:spcBef>
              <a:spcAft>
                <a:spcPts val="0"/>
              </a:spcAft>
              <a:buNone/>
            </a:pPr>
            <a:endParaRPr lang="el" sz="1400" dirty="0"/>
          </a:p>
          <a:p>
            <a:pPr marL="0" lvl="0" indent="0" algn="just" rtl="0">
              <a:spcBef>
                <a:spcPts val="0"/>
              </a:spcBef>
              <a:spcAft>
                <a:spcPts val="0"/>
              </a:spcAft>
              <a:buNone/>
            </a:pPr>
            <a:endParaRPr lang="el" sz="1400" dirty="0"/>
          </a:p>
          <a:p>
            <a:pPr marL="0" lvl="0" indent="0" algn="just" rtl="0">
              <a:spcBef>
                <a:spcPts val="0"/>
              </a:spcBef>
              <a:spcAft>
                <a:spcPts val="0"/>
              </a:spcAft>
              <a:buNone/>
            </a:pPr>
            <a:endParaRPr lang="el" sz="1400" dirty="0"/>
          </a:p>
          <a:p>
            <a:pPr marL="0" lvl="0" indent="0" algn="just" rtl="0">
              <a:spcBef>
                <a:spcPts val="0"/>
              </a:spcBef>
              <a:spcAft>
                <a:spcPts val="0"/>
              </a:spcAft>
              <a:buNone/>
            </a:pPr>
            <a:r>
              <a:rPr lang="el" sz="1400" dirty="0">
                <a:latin typeface="Arial" panose="020B0604020202020204" pitchFamily="34" charset="0"/>
                <a:cs typeface="Arial" panose="020B0604020202020204" pitchFamily="34" charset="0"/>
              </a:rPr>
              <a:t>Πέρασαν 50 χρόνια από την αποκατάσταση της Δημοκρατίας. Μιας δημοκρατίας που θεμελιώθηκε με αγώνες από τα πρώτα χρόνια της ίδρυσης του ελληνικού κράτους. Τα κτήρια όπου γεννήθηκε και άνθισε η </a:t>
            </a:r>
            <a:r>
              <a:rPr lang="el" sz="1400" dirty="0" smtClean="0">
                <a:latin typeface="Arial" panose="020B0604020202020204" pitchFamily="34" charset="0"/>
                <a:cs typeface="Arial" panose="020B0604020202020204" pitchFamily="34" charset="0"/>
              </a:rPr>
              <a:t>Δημοκρατία </a:t>
            </a:r>
            <a:r>
              <a:rPr lang="el" sz="1400" dirty="0">
                <a:latin typeface="Arial" panose="020B0604020202020204" pitchFamily="34" charset="0"/>
                <a:cs typeface="Arial" panose="020B0604020202020204" pitchFamily="34" charset="0"/>
              </a:rPr>
              <a:t>στη νεότερη ιστορία της Ελλάδας είναι οι αδιάψευστοι μάρτυρές της.</a:t>
            </a:r>
            <a:endParaRPr sz="1400" dirty="0">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400" dirty="0">
                <a:latin typeface="Arial" panose="020B0604020202020204" pitchFamily="34" charset="0"/>
                <a:cs typeface="Arial" panose="020B0604020202020204" pitchFamily="34" charset="0"/>
              </a:rPr>
              <a:t>Δύο γενιές θα συναντηθούν σ’ἐναν  περίπατο σε κτήρια της Αθήνας για να συναντήσουν τη Δημοκρατία.</a:t>
            </a:r>
          </a:p>
          <a:p>
            <a:pPr marL="0" lvl="0" indent="0" algn="just" rtl="0">
              <a:spcBef>
                <a:spcPts val="1200"/>
              </a:spcBef>
              <a:spcAft>
                <a:spcPts val="1200"/>
              </a:spcAft>
              <a:buNone/>
            </a:pPr>
            <a:r>
              <a:rPr lang="el-GR" sz="1400" dirty="0">
                <a:latin typeface="Arial" panose="020B0604020202020204" pitchFamily="34" charset="0"/>
                <a:cs typeface="Arial" panose="020B0604020202020204" pitchFamily="34" charset="0"/>
              </a:rPr>
              <a:t> Ας τις ακολουθήσουμε για να γνωρίσουμε τα κτήρια και  να  ακούσουμε τις ιστορίες τους…</a:t>
            </a: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a:spLocks noGrp="1"/>
          </p:cNvSpPr>
          <p:nvPr>
            <p:ph type="title"/>
          </p:nvPr>
        </p:nvSpPr>
        <p:spPr>
          <a:xfrm>
            <a:off x="311700" y="2780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 sz="2000" b="1" dirty="0">
                <a:latin typeface="Arial" panose="020B0604020202020204" pitchFamily="34" charset="0"/>
                <a:cs typeface="Arial" panose="020B0604020202020204" pitchFamily="34" charset="0"/>
              </a:rPr>
              <a:t>ΕΑΤ-ΕΣΑ εκεί όπου βασανίστηκε η </a:t>
            </a:r>
            <a:r>
              <a:rPr lang="el" sz="2000" b="1" dirty="0" smtClean="0">
                <a:latin typeface="Arial" panose="020B0604020202020204" pitchFamily="34" charset="0"/>
                <a:cs typeface="Arial" panose="020B0604020202020204" pitchFamily="34" charset="0"/>
              </a:rPr>
              <a:t>Δημοκρατία </a:t>
            </a:r>
            <a:endParaRPr sz="2000" b="1" dirty="0">
              <a:latin typeface="Arial" panose="020B0604020202020204" pitchFamily="34" charset="0"/>
              <a:cs typeface="Arial" panose="020B0604020202020204" pitchFamily="34" charset="0"/>
            </a:endParaRPr>
          </a:p>
        </p:txBody>
      </p:sp>
      <p:sp>
        <p:nvSpPr>
          <p:cNvPr id="397" name="Google Shape;397;p58"/>
          <p:cNvSpPr txBox="1">
            <a:spLocks noGrp="1"/>
          </p:cNvSpPr>
          <p:nvPr>
            <p:ph type="body" idx="1"/>
          </p:nvPr>
        </p:nvSpPr>
        <p:spPr>
          <a:xfrm>
            <a:off x="311700" y="1152475"/>
            <a:ext cx="3468212" cy="3435499"/>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Clr>
                <a:schemeClr val="dk1"/>
              </a:buClr>
              <a:buSzPts val="1100"/>
              <a:buFont typeface="Arial"/>
              <a:buNone/>
            </a:pPr>
            <a:endParaRPr lang="el-GR"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1100"/>
              <a:buFont typeface="Arial"/>
              <a:buNone/>
            </a:pPr>
            <a:endParaRPr lang="el-GR"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1100"/>
              <a:buFont typeface="Arial"/>
              <a:buNone/>
            </a:pPr>
            <a:r>
              <a:rPr lang="el-GR" sz="1200" i="1" dirty="0">
                <a:solidFill>
                  <a:schemeClr val="dk1"/>
                </a:solidFill>
                <a:latin typeface="Arial" panose="020B0604020202020204" pitchFamily="34" charset="0"/>
                <a:cs typeface="Arial" panose="020B0604020202020204" pitchFamily="34" charset="0"/>
              </a:rPr>
              <a:t>π</a:t>
            </a:r>
            <a:r>
              <a:rPr lang="el" sz="1200" i="1" dirty="0">
                <a:solidFill>
                  <a:schemeClr val="dk1"/>
                </a:solidFill>
                <a:latin typeface="Arial" panose="020B0604020202020204" pitchFamily="34" charset="0"/>
                <a:cs typeface="Arial" panose="020B0604020202020204" pitchFamily="34" charset="0"/>
              </a:rPr>
              <a:t>αππούς Μανώλης: </a:t>
            </a:r>
            <a:r>
              <a:rPr lang="el" sz="1200" dirty="0">
                <a:solidFill>
                  <a:schemeClr val="dk1"/>
                </a:solidFill>
                <a:latin typeface="Arial" panose="020B0604020202020204" pitchFamily="34" charset="0"/>
                <a:cs typeface="Arial" panose="020B0604020202020204" pitchFamily="34" charset="0"/>
              </a:rPr>
              <a:t>Την περίοδο της δικτατορίας, το κύριο σώμα ασφαλείας της χούντας ήταν το ΕΑΤ-ΕΣΑ (Ειδικό Ανακριτικό Τμήμα-Ελληνικής Στρατιωτικής Αστυνομίας). Μετά την πτώση της χούντας έγιναν γνωστές πολλές πληροφορίες σχετικά με τον τρόπο ανάκρισης μαρτύρων και τα βασανιστήρια στα οποία υποβάλλονταν οι κρατούμενοι. </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1100"/>
              <a:buFont typeface="Arial"/>
              <a:buNone/>
            </a:pPr>
            <a:r>
              <a:rPr lang="el" sz="1200" dirty="0">
                <a:solidFill>
                  <a:schemeClr val="dk1"/>
                </a:solidFill>
                <a:latin typeface="Arial" panose="020B0604020202020204" pitchFamily="34" charset="0"/>
                <a:cs typeface="Arial" panose="020B0604020202020204" pitchFamily="34" charset="0"/>
              </a:rPr>
              <a:t>Σήμερα ο χώρος αυτός λειτουργεί ως Μουσείο Αντιδικτατορικής Δημοκρατικής Αντίστασης</a:t>
            </a:r>
            <a:r>
              <a:rPr lang="el" sz="1200" dirty="0">
                <a:solidFill>
                  <a:schemeClr val="dk1"/>
                </a:solidFill>
              </a:rPr>
              <a:t>. </a:t>
            </a:r>
            <a:endParaRPr sz="1200" dirty="0">
              <a:solidFill>
                <a:srgbClr val="FF0000"/>
              </a:solidFill>
            </a:endParaRPr>
          </a:p>
        </p:txBody>
      </p:sp>
      <p:pic>
        <p:nvPicPr>
          <p:cNvPr id="398" name="Google Shape;398;p58"/>
          <p:cNvPicPr preferRelativeResize="0"/>
          <p:nvPr/>
        </p:nvPicPr>
        <p:blipFill>
          <a:blip r:embed="rId3">
            <a:alphaModFix/>
          </a:blip>
          <a:stretch>
            <a:fillRect/>
          </a:stretch>
        </p:blipFill>
        <p:spPr>
          <a:xfrm>
            <a:off x="4439100" y="1170125"/>
            <a:ext cx="4469050" cy="3738350"/>
          </a:xfrm>
          <a:prstGeom prst="rect">
            <a:avLst/>
          </a:prstGeom>
          <a:noFill/>
          <a:ln>
            <a:noFill/>
          </a:ln>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9"/>
          <p:cNvPicPr preferRelativeResize="0"/>
          <p:nvPr/>
        </p:nvPicPr>
        <p:blipFill>
          <a:blip r:embed="rId3">
            <a:alphaModFix/>
          </a:blip>
          <a:stretch>
            <a:fillRect/>
          </a:stretch>
        </p:blipFill>
        <p:spPr>
          <a:xfrm>
            <a:off x="5292080" y="1131590"/>
            <a:ext cx="2736304" cy="3334021"/>
          </a:xfrm>
          <a:prstGeom prst="rect">
            <a:avLst/>
          </a:prstGeom>
          <a:noFill/>
          <a:ln>
            <a:noFill/>
          </a:ln>
        </p:spPr>
      </p:pic>
      <p:sp>
        <p:nvSpPr>
          <p:cNvPr id="404" name="Google Shape;404;p59"/>
          <p:cNvSpPr txBox="1"/>
          <p:nvPr/>
        </p:nvSpPr>
        <p:spPr>
          <a:xfrm>
            <a:off x="0" y="140000"/>
            <a:ext cx="4788024" cy="427267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endParaRPr lang="el" sz="1100" i="1" dirty="0">
              <a:solidFill>
                <a:schemeClr val="dk1"/>
              </a:solidFill>
            </a:endParaRPr>
          </a:p>
          <a:p>
            <a:pPr marL="0" lvl="0" indent="0" algn="just" rtl="0">
              <a:lnSpc>
                <a:spcPct val="115000"/>
              </a:lnSpc>
              <a:spcBef>
                <a:spcPts val="0"/>
              </a:spcBef>
              <a:spcAft>
                <a:spcPts val="0"/>
              </a:spcAft>
              <a:buClr>
                <a:schemeClr val="dk1"/>
              </a:buClr>
              <a:buSzPts val="990"/>
              <a:buFont typeface="Arial"/>
              <a:buNone/>
            </a:pPr>
            <a:r>
              <a:rPr lang="el" sz="1100" i="1" dirty="0">
                <a:solidFill>
                  <a:schemeClr val="dk1"/>
                </a:solidFill>
              </a:rPr>
              <a:t>παππούς Μανώλης:</a:t>
            </a:r>
            <a:r>
              <a:rPr lang="el" sz="1100" dirty="0">
                <a:solidFill>
                  <a:schemeClr val="dk1"/>
                </a:solidFill>
              </a:rPr>
              <a:t> Θα χρειαστεί να διανύσουμε λίγα χιλιόμετρα έως τα παλιά κρατητήρια της ΕΑΤ-ΕΣΑ στην πλατεία Ελευθερίας. Εκεί δεσπόζει η προτομή του Σπύρου Μουστακλή και μας θυμίζει τα φρικτά βασανιστήρια από τα οποία πέρασε.</a:t>
            </a:r>
          </a:p>
          <a:p>
            <a:pPr marL="0" lvl="0" indent="0" algn="just" rtl="0">
              <a:lnSpc>
                <a:spcPct val="115000"/>
              </a:lnSpc>
              <a:spcBef>
                <a:spcPts val="0"/>
              </a:spcBef>
              <a:spcAft>
                <a:spcPts val="0"/>
              </a:spcAft>
              <a:buClr>
                <a:schemeClr val="dk1"/>
              </a:buClr>
              <a:buSzPts val="990"/>
              <a:buFont typeface="Arial"/>
              <a:buNone/>
            </a:pPr>
            <a:endParaRPr sz="1100" dirty="0">
              <a:solidFill>
                <a:schemeClr val="dk1"/>
              </a:solidFill>
            </a:endParaRPr>
          </a:p>
          <a:p>
            <a:pPr marL="0" lvl="0" indent="0" algn="just" rtl="0">
              <a:lnSpc>
                <a:spcPct val="115000"/>
              </a:lnSpc>
              <a:spcBef>
                <a:spcPts val="0"/>
              </a:spcBef>
              <a:spcAft>
                <a:spcPts val="0"/>
              </a:spcAft>
              <a:buClr>
                <a:schemeClr val="dk1"/>
              </a:buClr>
              <a:buSzPts val="990"/>
              <a:buFont typeface="Arial"/>
              <a:buNone/>
            </a:pPr>
            <a:r>
              <a:rPr lang="el" sz="1100" i="1" dirty="0">
                <a:solidFill>
                  <a:schemeClr val="dk1"/>
                </a:solidFill>
              </a:rPr>
              <a:t>Νικηφόρος</a:t>
            </a:r>
            <a:r>
              <a:rPr lang="el" sz="1100" dirty="0">
                <a:solidFill>
                  <a:schemeClr val="dk1"/>
                </a:solidFill>
              </a:rPr>
              <a:t>: Παππού, ποιος ήταν ο Σπύρος Μουστακλής; </a:t>
            </a:r>
          </a:p>
          <a:p>
            <a:pPr marL="0" lvl="0" indent="0" algn="just" rtl="0">
              <a:lnSpc>
                <a:spcPct val="115000"/>
              </a:lnSpc>
              <a:spcBef>
                <a:spcPts val="0"/>
              </a:spcBef>
              <a:spcAft>
                <a:spcPts val="0"/>
              </a:spcAft>
              <a:buClr>
                <a:schemeClr val="dk1"/>
              </a:buClr>
              <a:buSzPts val="990"/>
              <a:buFont typeface="Arial"/>
              <a:buNone/>
            </a:pPr>
            <a:endParaRPr sz="1100" dirty="0">
              <a:solidFill>
                <a:schemeClr val="dk1"/>
              </a:solidFill>
            </a:endParaRPr>
          </a:p>
          <a:p>
            <a:pPr marL="0" lvl="0" indent="0" algn="just" rtl="0">
              <a:lnSpc>
                <a:spcPct val="115000"/>
              </a:lnSpc>
              <a:spcBef>
                <a:spcPts val="0"/>
              </a:spcBef>
              <a:spcAft>
                <a:spcPts val="0"/>
              </a:spcAft>
              <a:buNone/>
            </a:pPr>
            <a:r>
              <a:rPr lang="el" sz="1100" i="1" dirty="0">
                <a:solidFill>
                  <a:schemeClr val="dk1"/>
                </a:solidFill>
              </a:rPr>
              <a:t>παππούς Μανώλης</a:t>
            </a:r>
            <a:r>
              <a:rPr lang="el" sz="1100" dirty="0">
                <a:solidFill>
                  <a:schemeClr val="dk1"/>
                </a:solidFill>
              </a:rPr>
              <a:t>: Ο Σπύρος Μουστακλής ήταν αξιωματικός του ελληνικού στρατού και κατά τη διάρκεια της δικτατορίας συμμετείχε στο κίνημα του Ναυτικού, με αποτέλεσμα να συλληφθεί. Κρατήθηκε στα κρατητήρια του ΕΑΤ-ΕΣΑ, όπου βασανίστηκε άγρια και έμεινε παράλυτος.</a:t>
            </a:r>
          </a:p>
          <a:p>
            <a:pPr marL="0" lvl="0" indent="0" algn="just" rtl="0">
              <a:lnSpc>
                <a:spcPct val="115000"/>
              </a:lnSpc>
              <a:spcBef>
                <a:spcPts val="0"/>
              </a:spcBef>
              <a:spcAft>
                <a:spcPts val="0"/>
              </a:spcAft>
              <a:buNone/>
            </a:pPr>
            <a:endParaRPr lang="el" sz="1100" dirty="0">
              <a:solidFill>
                <a:schemeClr val="dk1"/>
              </a:solidFill>
            </a:endParaRPr>
          </a:p>
          <a:p>
            <a:pPr marL="0" lvl="0" indent="0" algn="just" rtl="0">
              <a:lnSpc>
                <a:spcPct val="115000"/>
              </a:lnSpc>
              <a:spcBef>
                <a:spcPts val="0"/>
              </a:spcBef>
              <a:spcAft>
                <a:spcPts val="0"/>
              </a:spcAft>
              <a:buNone/>
            </a:pPr>
            <a:r>
              <a:rPr lang="el" sz="1100" i="1" dirty="0">
                <a:solidFill>
                  <a:schemeClr val="dk1"/>
                </a:solidFill>
              </a:rPr>
              <a:t>Νικηφόρος</a:t>
            </a:r>
            <a:r>
              <a:rPr lang="el" sz="1100" dirty="0">
                <a:solidFill>
                  <a:schemeClr val="dk1"/>
                </a:solidFill>
              </a:rPr>
              <a:t>: Θυσιάστηκε για τη Δημοκρατία! </a:t>
            </a:r>
            <a:endParaRPr sz="1100" dirty="0">
              <a:solidFill>
                <a:schemeClr val="dk1"/>
              </a:solidFill>
            </a:endParaRPr>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2"/>
          <p:cNvSpPr txBox="1">
            <a:spLocks noGrp="1"/>
          </p:cNvSpPr>
          <p:nvPr>
            <p:ph type="title"/>
          </p:nvPr>
        </p:nvSpPr>
        <p:spPr>
          <a:xfrm>
            <a:off x="633173" y="53378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 sz="2000" b="1" dirty="0">
                <a:latin typeface="Arial" panose="020B0604020202020204" pitchFamily="34" charset="0"/>
                <a:cs typeface="Arial" panose="020B0604020202020204" pitchFamily="34" charset="0"/>
              </a:rPr>
              <a:t>1974, η κατάρρευση της δικτατορίας</a:t>
            </a:r>
            <a:endParaRPr sz="2000" b="1" dirty="0">
              <a:latin typeface="Arial" panose="020B0604020202020204" pitchFamily="34" charset="0"/>
              <a:cs typeface="Arial" panose="020B0604020202020204" pitchFamily="34" charset="0"/>
            </a:endParaRPr>
          </a:p>
        </p:txBody>
      </p:sp>
      <p:sp>
        <p:nvSpPr>
          <p:cNvPr id="426" name="Google Shape;426;p62"/>
          <p:cNvSpPr txBox="1">
            <a:spLocks noGrp="1"/>
          </p:cNvSpPr>
          <p:nvPr>
            <p:ph type="body" idx="1"/>
          </p:nvPr>
        </p:nvSpPr>
        <p:spPr>
          <a:xfrm>
            <a:off x="5000628" y="1017725"/>
            <a:ext cx="3831672" cy="1464600"/>
          </a:xfrm>
          <a:prstGeom prst="rect">
            <a:avLst/>
          </a:prstGeom>
        </p:spPr>
        <p:txBody>
          <a:bodyPr spcFirstLastPara="1" wrap="square" lIns="91425" tIns="91425" rIns="91425" bIns="91425" anchor="t" anchorCtr="0">
            <a:noAutofit/>
          </a:bodyPr>
          <a:lstStyle/>
          <a:p>
            <a:pPr marL="0" indent="0" algn="just">
              <a:lnSpc>
                <a:spcPct val="97916"/>
              </a:lnSpc>
              <a:spcAft>
                <a:spcPts val="600"/>
              </a:spcAft>
              <a:buClr>
                <a:schemeClr val="dk1"/>
              </a:buClr>
              <a:buSzPts val="1100"/>
              <a:buNone/>
            </a:pPr>
            <a:r>
              <a:rPr lang="el" sz="1200" i="1" dirty="0">
                <a:latin typeface="Arial" panose="020B0604020202020204" pitchFamily="34" charset="0"/>
                <a:ea typeface="Calibri"/>
                <a:cs typeface="Arial" panose="020B0604020202020204" pitchFamily="34" charset="0"/>
                <a:sym typeface="Calibri"/>
              </a:rPr>
              <a:t>Νικηφόρος: </a:t>
            </a:r>
            <a:r>
              <a:rPr lang="el" sz="1200" dirty="0">
                <a:latin typeface="Arial" panose="020B0604020202020204" pitchFamily="34" charset="0"/>
                <a:ea typeface="Calibri"/>
                <a:cs typeface="Arial" panose="020B0604020202020204" pitchFamily="34" charset="0"/>
                <a:sym typeface="Calibri"/>
              </a:rPr>
              <a:t>Τελικά όμως παππού όλοι αυτοί οι αγώνες δικαιώθηκαν και σήμερα έχουμε Δημοκρατία!</a:t>
            </a:r>
          </a:p>
          <a:p>
            <a:pPr marL="0" lvl="0" indent="0" algn="just">
              <a:lnSpc>
                <a:spcPct val="97916"/>
              </a:lnSpc>
              <a:spcAft>
                <a:spcPts val="600"/>
              </a:spcAft>
              <a:buClr>
                <a:schemeClr val="dk1"/>
              </a:buClr>
              <a:buSzPts val="1100"/>
              <a:buNone/>
            </a:pPr>
            <a:r>
              <a:rPr lang="el" sz="1200" i="1" dirty="0">
                <a:latin typeface="Arial" panose="020B0604020202020204" pitchFamily="34" charset="0"/>
                <a:ea typeface="Calibri"/>
                <a:cs typeface="Arial" panose="020B0604020202020204" pitchFamily="34" charset="0"/>
                <a:sym typeface="Calibri"/>
              </a:rPr>
              <a:t>παππούς Μανώλης: </a:t>
            </a:r>
            <a:r>
              <a:rPr lang="el-GR" sz="1200" dirty="0">
                <a:highlight>
                  <a:srgbClr val="FFFFFF"/>
                </a:highlight>
                <a:latin typeface="Arial" panose="020B0604020202020204" pitchFamily="34" charset="0"/>
                <a:ea typeface="Calibri"/>
                <a:cs typeface="Arial" panose="020B0604020202020204" pitchFamily="34" charset="0"/>
                <a:sym typeface="Calibri"/>
              </a:rPr>
              <a:t>Ναι, αλλά χρειάστηκαν και άλλες θυσίες. </a:t>
            </a:r>
            <a:r>
              <a:rPr lang="el-GR" sz="1200" dirty="0">
                <a:highlight>
                  <a:srgbClr val="FFFFFF"/>
                </a:highlight>
                <a:latin typeface="Arial" panose="020B0604020202020204" pitchFamily="34" charset="0"/>
                <a:cs typeface="Arial" panose="020B0604020202020204" pitchFamily="34" charset="0"/>
              </a:rPr>
              <a:t>Η πτώση της προκλήθηκε εξαιτίας της τραγωδίας στην Κύπρο. Στις 15 Ιουλίου 1974, ο δικτάτορας Δημήτριος Ιωαννίδης οργάνωσε πραξικόπημα εναντίον του προέδρου Μακάριου, γεγονός που έδωσε στην Τουρκία το πρόσχημα για να εισβάλει στο νησί. Η δικτατορία, η οποία δεν αντέδρασε κατά τη διάρκεια της πρώτης εισβολής (ΑΤΤΙΛΑΣ Ι 20-22 Ιουλίου 1974), κατέρρευσε και άνοιξε ο δρόμος για την αποκατάσταση της δημοκρατίας στην Ελλάδα. </a:t>
            </a:r>
          </a:p>
          <a:p>
            <a:pPr marL="0" lvl="0" indent="0" algn="just" rtl="0">
              <a:lnSpc>
                <a:spcPct val="97916"/>
              </a:lnSpc>
              <a:spcBef>
                <a:spcPts val="0"/>
              </a:spcBef>
              <a:spcAft>
                <a:spcPts val="600"/>
              </a:spcAft>
              <a:buClr>
                <a:schemeClr val="dk1"/>
              </a:buClr>
              <a:buSzPts val="1100"/>
              <a:buFont typeface="Arial"/>
              <a:buNone/>
            </a:pPr>
            <a:r>
              <a:rPr lang="el" sz="1200" dirty="0">
                <a:latin typeface="Arial" panose="020B0604020202020204" pitchFamily="34" charset="0"/>
                <a:ea typeface="Calibri"/>
                <a:cs typeface="Arial" panose="020B0604020202020204" pitchFamily="34" charset="0"/>
                <a:sym typeface="Calibri"/>
              </a:rPr>
              <a:t>Ο Φαίδων Γκιζίκης κάλεσε τους πολιτικούς αρχηγούς στο Μέγαρο της Βουλής και τους ζήτησε να αναλάβουν τη διακυβέρνηση της χώρας.</a:t>
            </a:r>
          </a:p>
          <a:p>
            <a:pPr marL="0" lvl="0" indent="0" algn="just" rtl="0">
              <a:lnSpc>
                <a:spcPct val="97916"/>
              </a:lnSpc>
              <a:spcBef>
                <a:spcPts val="0"/>
              </a:spcBef>
              <a:spcAft>
                <a:spcPts val="600"/>
              </a:spcAft>
              <a:buClr>
                <a:schemeClr val="dk1"/>
              </a:buClr>
              <a:buSzPts val="1100"/>
              <a:buFont typeface="Arial"/>
              <a:buNone/>
            </a:pPr>
            <a:r>
              <a:rPr lang="el" sz="1200" dirty="0">
                <a:latin typeface="Arial" panose="020B0604020202020204" pitchFamily="34" charset="0"/>
                <a:ea typeface="Calibri"/>
                <a:cs typeface="Arial" panose="020B0604020202020204" pitchFamily="34" charset="0"/>
                <a:sym typeface="Calibri"/>
              </a:rPr>
              <a:t>Οι πρωταίτιοι του πραξικοπήματος του 1967 οδηγήθηκαν στη δικαιοσύνη.</a:t>
            </a:r>
            <a:endParaRPr sz="1200" dirty="0">
              <a:latin typeface="Arial" panose="020B0604020202020204" pitchFamily="34" charset="0"/>
              <a:cs typeface="Arial" panose="020B0604020202020204" pitchFamily="34" charset="0"/>
            </a:endParaRPr>
          </a:p>
        </p:txBody>
      </p:sp>
      <p:pic>
        <p:nvPicPr>
          <p:cNvPr id="2" name="Εικόνα 1">
            <a:extLst>
              <a:ext uri="{FF2B5EF4-FFF2-40B4-BE49-F238E27FC236}">
                <a16:creationId xmlns:a16="http://schemas.microsoft.com/office/drawing/2014/main" id="{5498158D-FDF6-36A9-3CD7-6F159776AC41}"/>
              </a:ext>
            </a:extLst>
          </p:cNvPr>
          <p:cNvPicPr>
            <a:picLocks noChangeAspect="1"/>
          </p:cNvPicPr>
          <p:nvPr/>
        </p:nvPicPr>
        <p:blipFill>
          <a:blip r:embed="rId3"/>
          <a:stretch>
            <a:fillRect/>
          </a:stretch>
        </p:blipFill>
        <p:spPr>
          <a:xfrm>
            <a:off x="827584" y="1017725"/>
            <a:ext cx="2773920" cy="4084674"/>
          </a:xfrm>
          <a:prstGeom prst="rect">
            <a:avLst/>
          </a:prstGeom>
        </p:spPr>
      </p:pic>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857224" y="428610"/>
            <a:ext cx="3015599" cy="4143404"/>
          </a:xfrm>
          <a:prstGeom prst="rect">
            <a:avLst/>
          </a:prstGeom>
          <a:noFill/>
          <a:ln w="9525">
            <a:noFill/>
            <a:miter lim="800000"/>
            <a:headEnd/>
            <a:tailEnd/>
          </a:ln>
          <a:effectLst/>
        </p:spPr>
      </p:pic>
      <p:sp>
        <p:nvSpPr>
          <p:cNvPr id="17" name="16 - Τίτλος"/>
          <p:cNvSpPr>
            <a:spLocks noGrp="1"/>
          </p:cNvSpPr>
          <p:nvPr>
            <p:ph type="title"/>
          </p:nvPr>
        </p:nvSpPr>
        <p:spPr/>
        <p:txBody>
          <a:bodyPr>
            <a:normAutofit/>
          </a:bodyPr>
          <a:lstStyle/>
          <a:p>
            <a:r>
              <a:rPr lang="el-GR" sz="2000" b="1" dirty="0">
                <a:latin typeface="Arial" panose="020B0604020202020204" pitchFamily="34" charset="0"/>
                <a:cs typeface="Arial" panose="020B0604020202020204" pitchFamily="34" charset="0"/>
              </a:rPr>
              <a:t>Περί αποκαταστάσεως της δημοκρατικής νομιμότητας</a:t>
            </a:r>
          </a:p>
        </p:txBody>
      </p:sp>
      <p:sp>
        <p:nvSpPr>
          <p:cNvPr id="18" name="17 - Θέση κειμένου"/>
          <p:cNvSpPr>
            <a:spLocks noGrp="1"/>
          </p:cNvSpPr>
          <p:nvPr>
            <p:ph type="body" idx="1"/>
          </p:nvPr>
        </p:nvSpPr>
        <p:spPr>
          <a:xfrm>
            <a:off x="928662" y="1071552"/>
            <a:ext cx="3382938" cy="3929090"/>
          </a:xfrm>
        </p:spPr>
        <p:txBody>
          <a:bodyPr/>
          <a:lstStyle/>
          <a:p>
            <a:endParaRPr lang="el-GR" dirty="0"/>
          </a:p>
        </p:txBody>
      </p:sp>
      <p:sp>
        <p:nvSpPr>
          <p:cNvPr id="19" name="18 - Θέση κειμένου"/>
          <p:cNvSpPr>
            <a:spLocks noGrp="1"/>
          </p:cNvSpPr>
          <p:nvPr>
            <p:ph type="body" idx="2"/>
          </p:nvPr>
        </p:nvSpPr>
        <p:spPr>
          <a:xfrm>
            <a:off x="4832400" y="1152475"/>
            <a:ext cx="4132088" cy="3416400"/>
          </a:xfrm>
        </p:spPr>
        <p:txBody>
          <a:bodyPr>
            <a:normAutofit fontScale="85000" lnSpcReduction="20000"/>
          </a:bodyPr>
          <a:lstStyle/>
          <a:p>
            <a:endParaRPr lang="el-GR" dirty="0"/>
          </a:p>
          <a:p>
            <a:pPr algn="just">
              <a:buNone/>
            </a:pPr>
            <a:r>
              <a:rPr lang="el-GR" i="1" dirty="0"/>
              <a:t> </a:t>
            </a:r>
            <a:r>
              <a:rPr lang="el-GR" i="1" dirty="0">
                <a:latin typeface="Arial" panose="020B0604020202020204" pitchFamily="34" charset="0"/>
                <a:cs typeface="Arial" panose="020B0604020202020204" pitchFamily="34" charset="0"/>
              </a:rPr>
              <a:t>Νικηφόρος</a:t>
            </a:r>
            <a:r>
              <a:rPr lang="el-GR" dirty="0">
                <a:latin typeface="Arial" panose="020B0604020202020204" pitchFamily="34" charset="0"/>
                <a:cs typeface="Arial" panose="020B0604020202020204" pitchFamily="34" charset="0"/>
              </a:rPr>
              <a:t>: Και οι πολιτικοί τι έκαναν; </a:t>
            </a:r>
          </a:p>
          <a:p>
            <a:pPr algn="just">
              <a:buNone/>
            </a:pPr>
            <a:endParaRPr lang="el-GR" dirty="0">
              <a:latin typeface="Arial" panose="020B0604020202020204" pitchFamily="34" charset="0"/>
              <a:cs typeface="Arial" panose="020B0604020202020204" pitchFamily="34" charset="0"/>
            </a:endParaRPr>
          </a:p>
          <a:p>
            <a:pPr algn="just">
              <a:buNone/>
            </a:pPr>
            <a:r>
              <a:rPr lang="el-GR" i="1" dirty="0">
                <a:latin typeface="Arial" panose="020B0604020202020204" pitchFamily="34" charset="0"/>
                <a:cs typeface="Arial" panose="020B0604020202020204" pitchFamily="34" charset="0"/>
              </a:rPr>
              <a:t>παππούς Μανώλης: </a:t>
            </a:r>
            <a:r>
              <a:rPr lang="el-GR" dirty="0">
                <a:latin typeface="Arial" panose="020B0604020202020204" pitchFamily="34" charset="0"/>
                <a:cs typeface="Arial" panose="020B0604020202020204" pitchFamily="34" charset="0"/>
              </a:rPr>
              <a:t>Ύστερα από διαβουλεύσεις και ενέργειες πολιτικών </a:t>
            </a:r>
            <a:r>
              <a:rPr lang="el-GR" dirty="0" smtClean="0">
                <a:latin typeface="Arial" panose="020B0604020202020204" pitchFamily="34" charset="0"/>
                <a:cs typeface="Arial" panose="020B0604020202020204" pitchFamily="34" charset="0"/>
              </a:rPr>
              <a:t>ο </a:t>
            </a:r>
            <a:r>
              <a:rPr lang="el-GR" dirty="0">
                <a:latin typeface="Arial" panose="020B0604020202020204" pitchFamily="34" charset="0"/>
                <a:cs typeface="Arial" panose="020B0604020202020204" pitchFamily="34" charset="0"/>
              </a:rPr>
              <a:t>Κωνσταντίνος Καραμανλής </a:t>
            </a:r>
            <a:r>
              <a:rPr lang="el-GR" dirty="0" smtClean="0">
                <a:latin typeface="Arial" panose="020B0604020202020204" pitchFamily="34" charset="0"/>
                <a:cs typeface="Arial" panose="020B0604020202020204" pitchFamily="34" charset="0"/>
              </a:rPr>
              <a:t>επέστρεψε στην </a:t>
            </a:r>
            <a:r>
              <a:rPr lang="el-GR" dirty="0">
                <a:latin typeface="Arial" panose="020B0604020202020204" pitchFamily="34" charset="0"/>
                <a:cs typeface="Arial" panose="020B0604020202020204" pitchFamily="34" charset="0"/>
              </a:rPr>
              <a:t>Ελλάδα και συγκρότησε κυβέρνηση Εθνικής </a:t>
            </a:r>
            <a:r>
              <a:rPr lang="el-GR" dirty="0" smtClean="0">
                <a:latin typeface="Arial" panose="020B0604020202020204" pitchFamily="34" charset="0"/>
                <a:cs typeface="Arial" panose="020B0604020202020204" pitchFamily="34" charset="0"/>
              </a:rPr>
              <a:t>Ενότητας. Για </a:t>
            </a:r>
            <a:r>
              <a:rPr lang="el-GR" dirty="0">
                <a:latin typeface="Arial" panose="020B0604020202020204" pitchFamily="34" charset="0"/>
                <a:cs typeface="Arial" panose="020B0604020202020204" pitchFamily="34" charset="0"/>
              </a:rPr>
              <a:t>την εξομάλυνση της πολιτικής ζωής και την αποκατάσταση των ελευθεριών προκηρύχθηκαν εκλογές στις 17 Νοεμβρίου 1974. Μετά έπρεπε να αποφασίσουν τι θα γίνει με τον βασιλιά και γι’ αυτό θα  έπρεπε να αποφασίσει ο λαός με δημοψήφισμα.</a:t>
            </a:r>
          </a:p>
          <a:p>
            <a:pPr algn="just">
              <a:buNone/>
            </a:pPr>
            <a:endParaRPr lang="el-GR" dirty="0">
              <a:latin typeface="Arial" panose="020B0604020202020204" pitchFamily="34" charset="0"/>
              <a:cs typeface="Arial" panose="020B0604020202020204" pitchFamily="34" charset="0"/>
            </a:endParaRPr>
          </a:p>
          <a:p>
            <a:pPr algn="just">
              <a:buNone/>
            </a:pPr>
            <a:endParaRPr lang="el-GR" dirty="0">
              <a:latin typeface="Arial" panose="020B0604020202020204" pitchFamily="34" charset="0"/>
              <a:cs typeface="Arial" panose="020B0604020202020204" pitchFamily="34" charset="0"/>
            </a:endParaRPr>
          </a:p>
          <a:p>
            <a:pPr>
              <a:buNone/>
            </a:pPr>
            <a:endParaRPr lang="el-GR" dirty="0">
              <a:latin typeface="Arial" panose="020B0604020202020204" pitchFamily="34" charset="0"/>
              <a:cs typeface="Arial" panose="020B0604020202020204" pitchFamily="34" charset="0"/>
            </a:endParaRPr>
          </a:p>
          <a:p>
            <a:pPr>
              <a:buNone/>
            </a:pPr>
            <a:endParaRPr lang="el-GR" i="1" dirty="0"/>
          </a:p>
          <a:p>
            <a:pPr>
              <a:buNone/>
            </a:pPr>
            <a:endParaRPr lang="el-GR" i="1" dirty="0"/>
          </a:p>
          <a:p>
            <a:pPr>
              <a:buNone/>
            </a:pPr>
            <a:r>
              <a:rPr lang="el-GR" i="1" dirty="0"/>
              <a:t>Συντακτική </a:t>
            </a:r>
            <a:r>
              <a:rPr lang="el-GR" i="1" dirty="0" err="1"/>
              <a:t>πράξις</a:t>
            </a:r>
            <a:r>
              <a:rPr lang="el-GR" i="1" dirty="0"/>
              <a:t> </a:t>
            </a:r>
          </a:p>
          <a:p>
            <a:pPr>
              <a:buNone/>
            </a:pPr>
            <a:r>
              <a:rPr lang="el-GR" i="1" dirty="0"/>
              <a:t>23 Ιουλίου 1974 , ανάθεση της πρωθυπουργίας στον Κωνσταντίνο Καραμανλή, μέχρι την ψήφιση του οριστικού Συντάγματος της χώρας.</a:t>
            </a:r>
          </a:p>
          <a:p>
            <a:pPr>
              <a:buNone/>
            </a:pPr>
            <a:endParaRPr lang="el-GR" dirty="0"/>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4"/>
          <p:cNvSpPr txBox="1">
            <a:spLocks noGrp="1"/>
          </p:cNvSpPr>
          <p:nvPr>
            <p:ph type="title"/>
          </p:nvPr>
        </p:nvSpPr>
        <p:spPr>
          <a:xfrm>
            <a:off x="871525" y="55002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1200"/>
              </a:spcAft>
              <a:buClr>
                <a:schemeClr val="dk1"/>
              </a:buClr>
              <a:buSzPct val="73333"/>
              <a:buFont typeface="Arial"/>
              <a:buNone/>
            </a:pPr>
            <a:r>
              <a:rPr lang="el" sz="1500" dirty="0">
                <a:solidFill>
                  <a:schemeClr val="dk2"/>
                </a:solidFill>
              </a:rPr>
              <a:t>                                                                            </a:t>
            </a:r>
            <a:r>
              <a:rPr lang="el" sz="2200" b="1" dirty="0">
                <a:latin typeface="Arial" panose="020B0604020202020204" pitchFamily="34" charset="0"/>
                <a:cs typeface="Arial" panose="020B0604020202020204" pitchFamily="34" charset="0"/>
              </a:rPr>
              <a:t>Η  δημοκρατία </a:t>
            </a:r>
            <a:r>
              <a:rPr lang="el-GR" sz="2200" b="1" dirty="0" err="1">
                <a:latin typeface="Arial" panose="020B0604020202020204" pitchFamily="34" charset="0"/>
                <a:cs typeface="Arial" panose="020B0604020202020204" pitchFamily="34" charset="0"/>
              </a:rPr>
              <a:t>δικαίῳ</a:t>
            </a:r>
            <a:r>
              <a:rPr lang="el" sz="2200" b="1" dirty="0">
                <a:latin typeface="Arial" panose="020B0604020202020204" pitchFamily="34" charset="0"/>
                <a:cs typeface="Arial" panose="020B0604020202020204" pitchFamily="34" charset="0"/>
              </a:rPr>
              <a:t> ουδέποτε κατελύθη           </a:t>
            </a:r>
            <a:r>
              <a:rPr lang="el" sz="2200" b="1" dirty="0">
                <a:solidFill>
                  <a:schemeClr val="dk2"/>
                </a:solidFill>
                <a:latin typeface="Arial" panose="020B0604020202020204" pitchFamily="34" charset="0"/>
                <a:cs typeface="Arial" panose="020B0604020202020204" pitchFamily="34" charset="0"/>
              </a:rPr>
              <a:t>  </a:t>
            </a:r>
            <a:endParaRPr sz="2200" b="1" dirty="0">
              <a:latin typeface="Arial" panose="020B0604020202020204" pitchFamily="34" charset="0"/>
              <a:cs typeface="Arial" panose="020B0604020202020204" pitchFamily="34" charset="0"/>
            </a:endParaRPr>
          </a:p>
        </p:txBody>
      </p:sp>
      <p:sp>
        <p:nvSpPr>
          <p:cNvPr id="442" name="Google Shape;442;p64"/>
          <p:cNvSpPr txBox="1">
            <a:spLocks noGrp="1"/>
          </p:cNvSpPr>
          <p:nvPr>
            <p:ph type="body" idx="1"/>
          </p:nvPr>
        </p:nvSpPr>
        <p:spPr>
          <a:xfrm>
            <a:off x="4343975" y="101772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lang="el" sz="1100" dirty="0">
              <a:solidFill>
                <a:srgbClr val="252525"/>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l" sz="1100" dirty="0">
              <a:solidFill>
                <a:srgbClr val="252525"/>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l" sz="1100" dirty="0">
              <a:solidFill>
                <a:srgbClr val="252525"/>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1100"/>
              <a:buFont typeface="Arial"/>
              <a:buNone/>
            </a:pPr>
            <a:r>
              <a:rPr lang="el" sz="1200" dirty="0">
                <a:solidFill>
                  <a:srgbClr val="252525"/>
                </a:solidFill>
                <a:latin typeface="Arial" panose="020B0604020202020204" pitchFamily="34" charset="0"/>
                <a:cs typeface="Arial" panose="020B0604020202020204" pitchFamily="34" charset="0"/>
              </a:rPr>
              <a:t>Μετά τις  εκλογές της 17ης Νοεμβρίου 1974 στην Ε΄ Αναθεωρητική Βουλή των Ελλήνων εκφράζεται ο απόλυτος σεβασμός του κυρίαρχου λαού στα ανθρώπινα </a:t>
            </a:r>
            <a:r>
              <a:rPr lang="el" sz="1200" dirty="0" smtClean="0">
                <a:solidFill>
                  <a:srgbClr val="252525"/>
                </a:solidFill>
                <a:latin typeface="Arial" panose="020B0604020202020204" pitchFamily="34" charset="0"/>
                <a:cs typeface="Arial" panose="020B0604020202020204" pitchFamily="34" charset="0"/>
              </a:rPr>
              <a:t>δικαιώματα, </a:t>
            </a:r>
            <a:r>
              <a:rPr lang="el" sz="1200" dirty="0">
                <a:solidFill>
                  <a:srgbClr val="252525"/>
                </a:solidFill>
                <a:latin typeface="Arial" panose="020B0604020202020204" pitchFamily="34" charset="0"/>
                <a:cs typeface="Arial" panose="020B0604020202020204" pitchFamily="34" charset="0"/>
              </a:rPr>
              <a:t>η ακλόνητος πίστη προς τη δημοκρατία και καταδικάζεται η δικτατορία:</a:t>
            </a:r>
            <a:endParaRPr sz="1200" dirty="0">
              <a:solidFill>
                <a:srgbClr val="252525"/>
              </a:solidFill>
              <a:latin typeface="Arial" panose="020B0604020202020204" pitchFamily="34" charset="0"/>
              <a:cs typeface="Arial" panose="020B0604020202020204" pitchFamily="34" charset="0"/>
            </a:endParaRPr>
          </a:p>
          <a:p>
            <a:pPr marL="0" lvl="0" indent="0" algn="just" rtl="0">
              <a:spcBef>
                <a:spcPts val="1200"/>
              </a:spcBef>
              <a:spcAft>
                <a:spcPts val="0"/>
              </a:spcAft>
              <a:buClr>
                <a:schemeClr val="dk1"/>
              </a:buClr>
              <a:buSzPts val="1100"/>
              <a:buFont typeface="Arial"/>
              <a:buNone/>
            </a:pPr>
            <a:r>
              <a:rPr lang="el" sz="1200" i="1" dirty="0">
                <a:solidFill>
                  <a:srgbClr val="252525"/>
                </a:solidFill>
                <a:latin typeface="Arial" panose="020B0604020202020204" pitchFamily="34" charset="0"/>
                <a:cs typeface="Arial" panose="020B0604020202020204" pitchFamily="34" charset="0"/>
              </a:rPr>
              <a:t>«Το στασιακό κίνημα της 21ης Απριλίου ἀποτέλεσεν  πραξικόπημα, δι΄ οὑ ἐσκοπεῖτο ὁ σφετερισμός τῆς ἐξουσίας και τῶν κυριαρχικῶν δικαιωμάτων τοῦ Λαοῦ».</a:t>
            </a:r>
            <a:endParaRPr sz="1200" i="1" dirty="0">
              <a:solidFill>
                <a:srgbClr val="252525"/>
              </a:solidFill>
              <a:latin typeface="Arial" panose="020B0604020202020204" pitchFamily="34" charset="0"/>
              <a:cs typeface="Arial" panose="020B0604020202020204" pitchFamily="34" charset="0"/>
            </a:endParaRPr>
          </a:p>
          <a:p>
            <a:pPr marL="0" lvl="0" indent="0" algn="l" rtl="0">
              <a:spcBef>
                <a:spcPts val="1200"/>
              </a:spcBef>
              <a:spcAft>
                <a:spcPts val="1200"/>
              </a:spcAft>
              <a:buNone/>
            </a:pPr>
            <a:endParaRPr dirty="0">
              <a:solidFill>
                <a:srgbClr val="252525"/>
              </a:solidFill>
            </a:endParaRPr>
          </a:p>
        </p:txBody>
      </p:sp>
      <p:pic>
        <p:nvPicPr>
          <p:cNvPr id="443" name="Google Shape;443;p64"/>
          <p:cNvPicPr preferRelativeResize="0"/>
          <p:nvPr/>
        </p:nvPicPr>
        <p:blipFill>
          <a:blip r:embed="rId3">
            <a:alphaModFix/>
          </a:blip>
          <a:stretch>
            <a:fillRect/>
          </a:stretch>
        </p:blipFill>
        <p:spPr>
          <a:xfrm>
            <a:off x="389625" y="134126"/>
            <a:ext cx="3491150" cy="4875251"/>
          </a:xfrm>
          <a:prstGeom prst="rect">
            <a:avLst/>
          </a:prstGeom>
          <a:noFill/>
          <a:ln>
            <a:noFill/>
          </a:ln>
        </p:spPr>
      </p:pic>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lnSpc>
                <a:spcPct val="107916"/>
              </a:lnSpc>
              <a:spcBef>
                <a:spcPts val="0"/>
              </a:spcBef>
              <a:spcAft>
                <a:spcPts val="600"/>
              </a:spcAft>
              <a:buClr>
                <a:schemeClr val="dk1"/>
              </a:buClr>
              <a:buSzPct val="48529"/>
              <a:buFont typeface="Arial"/>
              <a:buNone/>
            </a:pPr>
            <a:r>
              <a:rPr lang="el-GR" sz="2200" b="1" dirty="0">
                <a:latin typeface="Arial" panose="020B0604020202020204" pitchFamily="34" charset="0"/>
                <a:cs typeface="Arial" panose="020B0604020202020204" pitchFamily="34" charset="0"/>
                <a:sym typeface="Calibri"/>
              </a:rPr>
              <a:t>Τ</a:t>
            </a:r>
            <a:r>
              <a:rPr lang="el" sz="2200" b="1" dirty="0">
                <a:latin typeface="Arial" panose="020B0604020202020204" pitchFamily="34" charset="0"/>
                <a:cs typeface="Arial" panose="020B0604020202020204" pitchFamily="34" charset="0"/>
                <a:sym typeface="Calibri"/>
              </a:rPr>
              <a:t>ο δημοψήφισμα για το πολιτειακό</a:t>
            </a:r>
            <a:endParaRPr sz="2200" b="1" dirty="0">
              <a:latin typeface="Arial" panose="020B0604020202020204" pitchFamily="34" charset="0"/>
              <a:cs typeface="Arial" panose="020B0604020202020204" pitchFamily="34" charset="0"/>
            </a:endParaRPr>
          </a:p>
        </p:txBody>
      </p:sp>
      <p:sp>
        <p:nvSpPr>
          <p:cNvPr id="435" name="Google Shape;435;p63"/>
          <p:cNvSpPr txBox="1">
            <a:spLocks noGrp="1"/>
          </p:cNvSpPr>
          <p:nvPr>
            <p:ph sz="half" idx="1"/>
          </p:nvPr>
        </p:nvSpPr>
        <p:spPr>
          <a:prstGeom prst="rect">
            <a:avLst/>
          </a:prstGeom>
        </p:spPr>
        <p:txBody>
          <a:bodyPr spcFirstLastPara="1" wrap="square" lIns="91425" tIns="91425" rIns="91425" bIns="91425" anchor="t" anchorCtr="0">
            <a:noAutofit/>
          </a:bodyPr>
          <a:lstStyle/>
          <a:p>
            <a:pPr marL="0" indent="0" algn="just">
              <a:lnSpc>
                <a:spcPct val="107916"/>
              </a:lnSpc>
              <a:buSzPts val="523"/>
              <a:buNone/>
            </a:pPr>
            <a:r>
              <a:rPr lang="el-GR" sz="1200" i="1" dirty="0">
                <a:solidFill>
                  <a:srgbClr val="393939"/>
                </a:solidFill>
                <a:highlight>
                  <a:srgbClr val="FFFFFF"/>
                </a:highlight>
                <a:latin typeface="Arial" panose="020B0604020202020204" pitchFamily="34" charset="0"/>
                <a:cs typeface="Arial" panose="020B0604020202020204" pitchFamily="34" charset="0"/>
              </a:rPr>
              <a:t>παππούς Μανώλης: </a:t>
            </a:r>
            <a:r>
              <a:rPr lang="el-GR" sz="1200" dirty="0">
                <a:highlight>
                  <a:srgbClr val="FFFFFF"/>
                </a:highlight>
                <a:latin typeface="Arial" panose="020B0604020202020204" pitchFamily="34" charset="0"/>
                <a:cs typeface="Arial" panose="020B0604020202020204" pitchFamily="34" charset="0"/>
              </a:rPr>
              <a:t>Μετά τις εκλογές της 17ης Νοεμβρίου 1974, ο ελληνικός λαός κλήθηκε να αποφασίσει με το δημοψήφισμα της 8ης Δεκεμβρίου 1974 για τη μορφή του πολιτεύματος. Το 69,2% του εκλογικού σώματος τάχθηκε υπέρ της αβασίλευτης δημοκρατίας. </a:t>
            </a:r>
          </a:p>
          <a:p>
            <a:pPr marL="0" lvl="0" indent="0" algn="just" rtl="0">
              <a:lnSpc>
                <a:spcPct val="107916"/>
              </a:lnSpc>
              <a:spcBef>
                <a:spcPts val="0"/>
              </a:spcBef>
              <a:spcAft>
                <a:spcPts val="0"/>
              </a:spcAft>
              <a:buSzPts val="523"/>
              <a:buNone/>
            </a:pPr>
            <a:r>
              <a:rPr lang="el" sz="1200" dirty="0">
                <a:latin typeface="Arial" panose="020B0604020202020204" pitchFamily="34" charset="0"/>
                <a:ea typeface="Calibri"/>
                <a:cs typeface="Arial" panose="020B0604020202020204" pitchFamily="34" charset="0"/>
                <a:sym typeface="Calibri"/>
              </a:rPr>
              <a:t>Στις 8 Δεκεμβρίου 1974 έγινε το δημοψήφισμα για το πολιτειακό. Καταργήθηκε η βασιλεία και ορίστηκε ως πολίτευμα της Ελλάδας η Προεδρευόμενη Κοινοβουλευτική Δημοκρατία. </a:t>
            </a:r>
            <a:endParaRPr sz="1200" dirty="0">
              <a:latin typeface="Arial" panose="020B0604020202020204" pitchFamily="34" charset="0"/>
              <a:ea typeface="Calibri"/>
              <a:cs typeface="Arial" panose="020B0604020202020204" pitchFamily="34" charset="0"/>
              <a:sym typeface="Calibri"/>
            </a:endParaRPr>
          </a:p>
          <a:p>
            <a:pPr marL="0" lvl="0" indent="0" algn="l" rtl="0">
              <a:lnSpc>
                <a:spcPct val="107916"/>
              </a:lnSpc>
              <a:spcBef>
                <a:spcPts val="600"/>
              </a:spcBef>
              <a:spcAft>
                <a:spcPts val="0"/>
              </a:spcAft>
              <a:buSzPts val="523"/>
              <a:buNone/>
            </a:pPr>
            <a:endParaRPr sz="1200" i="1" dirty="0">
              <a:latin typeface="+mj-lt"/>
              <a:ea typeface="Calibri"/>
              <a:cs typeface="Calibri"/>
              <a:sym typeface="Calibri"/>
            </a:endParaRPr>
          </a:p>
          <a:p>
            <a:pPr marL="0" lvl="0" indent="0" algn="l" rtl="0">
              <a:lnSpc>
                <a:spcPct val="107916"/>
              </a:lnSpc>
              <a:spcBef>
                <a:spcPts val="600"/>
              </a:spcBef>
              <a:spcAft>
                <a:spcPts val="0"/>
              </a:spcAft>
              <a:buSzPts val="523"/>
              <a:buNone/>
            </a:pPr>
            <a:endParaRPr sz="864" i="1" dirty="0">
              <a:solidFill>
                <a:srgbClr val="FF0000"/>
              </a:solidFill>
              <a:latin typeface="Calibri"/>
              <a:ea typeface="Calibri"/>
              <a:cs typeface="Calibri"/>
              <a:sym typeface="Calibri"/>
            </a:endParaRPr>
          </a:p>
          <a:p>
            <a:pPr marL="0" lvl="0" indent="0" algn="l" rtl="0">
              <a:lnSpc>
                <a:spcPct val="107916"/>
              </a:lnSpc>
              <a:spcBef>
                <a:spcPts val="600"/>
              </a:spcBef>
              <a:spcAft>
                <a:spcPts val="0"/>
              </a:spcAft>
              <a:buSzPts val="523"/>
              <a:buNone/>
            </a:pPr>
            <a:endParaRPr sz="1033" dirty="0">
              <a:solidFill>
                <a:schemeClr val="dk1"/>
              </a:solidFill>
              <a:latin typeface="Calibri"/>
              <a:ea typeface="Calibri"/>
              <a:cs typeface="Calibri"/>
              <a:sym typeface="Calibri"/>
            </a:endParaRPr>
          </a:p>
          <a:p>
            <a:pPr marL="0" lvl="0" indent="0" algn="l" rtl="0">
              <a:lnSpc>
                <a:spcPct val="107916"/>
              </a:lnSpc>
              <a:spcBef>
                <a:spcPts val="600"/>
              </a:spcBef>
              <a:spcAft>
                <a:spcPts val="0"/>
              </a:spcAft>
              <a:buSzPts val="523"/>
              <a:buNone/>
            </a:pPr>
            <a:endParaRPr sz="938" dirty="0">
              <a:solidFill>
                <a:schemeClr val="dk1"/>
              </a:solidFill>
              <a:latin typeface="Calibri"/>
              <a:ea typeface="Calibri"/>
              <a:cs typeface="Calibri"/>
              <a:sym typeface="Calibri"/>
            </a:endParaRPr>
          </a:p>
          <a:p>
            <a:pPr marL="0" lvl="0" indent="0" algn="l" rtl="0">
              <a:lnSpc>
                <a:spcPct val="107916"/>
              </a:lnSpc>
              <a:spcBef>
                <a:spcPts val="600"/>
              </a:spcBef>
              <a:spcAft>
                <a:spcPts val="0"/>
              </a:spcAft>
              <a:buClr>
                <a:schemeClr val="dk1"/>
              </a:buClr>
              <a:buSzPts val="523"/>
              <a:buFont typeface="Arial"/>
              <a:buNone/>
            </a:pPr>
            <a:endParaRPr sz="938" dirty="0">
              <a:solidFill>
                <a:schemeClr val="dk1"/>
              </a:solidFill>
              <a:latin typeface="Calibri"/>
              <a:ea typeface="Calibri"/>
              <a:cs typeface="Calibri"/>
              <a:sym typeface="Calibri"/>
            </a:endParaRPr>
          </a:p>
          <a:p>
            <a:pPr marL="0" lvl="0" indent="0" algn="l" rtl="0">
              <a:spcBef>
                <a:spcPts val="600"/>
              </a:spcBef>
              <a:spcAft>
                <a:spcPts val="1200"/>
              </a:spcAft>
              <a:buSzPts val="523"/>
              <a:buNone/>
            </a:pPr>
            <a:endParaRPr sz="864" dirty="0"/>
          </a:p>
        </p:txBody>
      </p:sp>
      <p:sp>
        <p:nvSpPr>
          <p:cNvPr id="2" name="Θέση περιεχομένου 1">
            <a:extLst>
              <a:ext uri="{FF2B5EF4-FFF2-40B4-BE49-F238E27FC236}">
                <a16:creationId xmlns:a16="http://schemas.microsoft.com/office/drawing/2014/main" id="{4C06C1AB-81ED-04A0-BE06-B6217E750737}"/>
              </a:ext>
            </a:extLst>
          </p:cNvPr>
          <p:cNvSpPr>
            <a:spLocks noGrp="1"/>
          </p:cNvSpPr>
          <p:nvPr>
            <p:ph sz="half" idx="2"/>
          </p:nvPr>
        </p:nvSpPr>
        <p:spPr>
          <a:xfrm>
            <a:off x="4648200" y="1440063"/>
            <a:ext cx="4038600" cy="3529011"/>
          </a:xfrm>
        </p:spPr>
        <p:txBody>
          <a:bodyPr/>
          <a:lstStyle/>
          <a:p>
            <a:pPr marL="0" indent="0">
              <a:buNone/>
            </a:pPr>
            <a:endParaRPr lang="el-GR" dirty="0"/>
          </a:p>
        </p:txBody>
      </p:sp>
      <p:pic>
        <p:nvPicPr>
          <p:cNvPr id="4" name="Εικόνα 3">
            <a:extLst>
              <a:ext uri="{FF2B5EF4-FFF2-40B4-BE49-F238E27FC236}">
                <a16:creationId xmlns:a16="http://schemas.microsoft.com/office/drawing/2014/main" id="{B241C0C6-F403-519D-2C00-9E83E70EF767}"/>
              </a:ext>
            </a:extLst>
          </p:cNvPr>
          <p:cNvPicPr>
            <a:picLocks noChangeAspect="1"/>
          </p:cNvPicPr>
          <p:nvPr/>
        </p:nvPicPr>
        <p:blipFill>
          <a:blip r:embed="rId3"/>
          <a:stretch>
            <a:fillRect/>
          </a:stretch>
        </p:blipFill>
        <p:spPr>
          <a:xfrm>
            <a:off x="4953000" y="1152474"/>
            <a:ext cx="3271510" cy="3816600"/>
          </a:xfrm>
          <a:prstGeom prst="rect">
            <a:avLst/>
          </a:prstGeom>
        </p:spPr>
      </p:pic>
      <p:sp>
        <p:nvSpPr>
          <p:cNvPr id="436" name="Google Shape;436;p63"/>
          <p:cNvSpPr txBox="1"/>
          <p:nvPr/>
        </p:nvSpPr>
        <p:spPr>
          <a:xfrm>
            <a:off x="0" y="4568875"/>
            <a:ext cx="7064400" cy="4002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600"/>
              </a:spcAft>
              <a:buNone/>
            </a:pPr>
            <a:endParaRPr/>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311700" y="193388"/>
            <a:ext cx="8520600" cy="457500"/>
          </a:xfrm>
          <a:prstGeom prst="rect">
            <a:avLst/>
          </a:prstGeom>
        </p:spPr>
        <p:txBody>
          <a:bodyPr spcFirstLastPara="1" wrap="square" lIns="91425" tIns="91425" rIns="91425" bIns="91425" anchor="t" anchorCtr="0">
            <a:noAutofit/>
          </a:bodyPr>
          <a:lstStyle/>
          <a:p>
            <a:pPr marL="0" lvl="0" indent="0" algn="ctr" rtl="0">
              <a:lnSpc>
                <a:spcPct val="107916"/>
              </a:lnSpc>
              <a:spcBef>
                <a:spcPts val="0"/>
              </a:spcBef>
              <a:spcAft>
                <a:spcPts val="0"/>
              </a:spcAft>
              <a:buClr>
                <a:schemeClr val="dk1"/>
              </a:buClr>
              <a:buSzPts val="990"/>
              <a:buFont typeface="Arial"/>
              <a:buNone/>
            </a:pPr>
            <a:r>
              <a:rPr lang="el-GR" sz="2000" b="1" dirty="0">
                <a:latin typeface="Arial" panose="020B0604020202020204" pitchFamily="34" charset="0"/>
                <a:ea typeface="Calibri"/>
                <a:cs typeface="Arial" panose="020B0604020202020204" pitchFamily="34" charset="0"/>
                <a:sym typeface="Calibri"/>
              </a:rPr>
              <a:t>Τ</a:t>
            </a:r>
            <a:r>
              <a:rPr lang="el" sz="2000" b="1" dirty="0">
                <a:latin typeface="Arial" panose="020B0604020202020204" pitchFamily="34" charset="0"/>
                <a:ea typeface="Calibri"/>
                <a:cs typeface="Arial" panose="020B0604020202020204" pitchFamily="34" charset="0"/>
                <a:sym typeface="Calibri"/>
              </a:rPr>
              <a:t>ο Σύνταγμα του 1975</a:t>
            </a:r>
            <a:endParaRPr sz="2000" b="1" dirty="0">
              <a:latin typeface="Arial" panose="020B0604020202020204" pitchFamily="34" charset="0"/>
              <a:ea typeface="Calibri"/>
              <a:cs typeface="Arial" panose="020B0604020202020204" pitchFamily="34" charset="0"/>
              <a:sym typeface="Calibri"/>
            </a:endParaRPr>
          </a:p>
          <a:p>
            <a:pPr marL="0" lvl="0" indent="0" algn="l" rtl="0">
              <a:spcBef>
                <a:spcPts val="600"/>
              </a:spcBef>
              <a:spcAft>
                <a:spcPts val="0"/>
              </a:spcAft>
              <a:buSzPts val="990"/>
              <a:buNone/>
            </a:pPr>
            <a:endParaRPr sz="2520" dirty="0"/>
          </a:p>
        </p:txBody>
      </p:sp>
      <p:sp>
        <p:nvSpPr>
          <p:cNvPr id="165" name="Google Shape;165;p28"/>
          <p:cNvSpPr txBox="1">
            <a:spLocks noGrp="1"/>
          </p:cNvSpPr>
          <p:nvPr>
            <p:ph type="body" idx="1"/>
          </p:nvPr>
        </p:nvSpPr>
        <p:spPr>
          <a:xfrm>
            <a:off x="4640025" y="785800"/>
            <a:ext cx="3999900" cy="1785950"/>
          </a:xfrm>
          <a:prstGeom prst="rect">
            <a:avLst/>
          </a:prstGeom>
        </p:spPr>
        <p:txBody>
          <a:bodyPr spcFirstLastPara="1" wrap="square" lIns="91425" tIns="91425" rIns="91425" bIns="91425" anchor="t" anchorCtr="0">
            <a:normAutofit fontScale="25000" lnSpcReduction="20000"/>
          </a:bodyPr>
          <a:lstStyle/>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endParaRPr lang="el"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rtl="0">
              <a:lnSpc>
                <a:spcPct val="107916"/>
              </a:lnSpc>
              <a:spcBef>
                <a:spcPts val="0"/>
              </a:spcBef>
              <a:spcAft>
                <a:spcPts val="0"/>
              </a:spcAft>
              <a:buClr>
                <a:schemeClr val="dk1"/>
              </a:buClr>
              <a:buSzPts val="275"/>
              <a:buFont typeface="Arial"/>
              <a:buNone/>
            </a:pPr>
            <a:r>
              <a:rPr lang="el" sz="4800" dirty="0">
                <a:solidFill>
                  <a:schemeClr val="dk1"/>
                </a:solidFill>
                <a:latin typeface="Arial" panose="020B0604020202020204" pitchFamily="34" charset="0"/>
                <a:ea typeface="Calibri"/>
                <a:cs typeface="Arial" panose="020B0604020202020204" pitchFamily="34" charset="0"/>
                <a:sym typeface="Calibri"/>
              </a:rPr>
              <a:t>Στις 7 Ιουνίου 1975 ψηφίστηκε στη  Βουλή το νέο Σύνταγμα. </a:t>
            </a:r>
            <a:endParaRPr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just">
              <a:lnSpc>
                <a:spcPct val="107916"/>
              </a:lnSpc>
              <a:spcBef>
                <a:spcPts val="600"/>
              </a:spcBef>
              <a:buClr>
                <a:schemeClr val="dk1"/>
              </a:buClr>
              <a:buSzPts val="275"/>
              <a:buNone/>
            </a:pPr>
            <a:r>
              <a:rPr lang="el" sz="4800" dirty="0">
                <a:solidFill>
                  <a:schemeClr val="dk1"/>
                </a:solidFill>
                <a:latin typeface="Arial" panose="020B0604020202020204" pitchFamily="34" charset="0"/>
                <a:ea typeface="Calibri"/>
                <a:cs typeface="Arial" panose="020B0604020202020204" pitchFamily="34" charset="0"/>
                <a:sym typeface="Calibri"/>
              </a:rPr>
              <a:t>Στις  9 Ιουνίου 1975</a:t>
            </a:r>
            <a:r>
              <a:rPr lang="el" sz="4800" b="1" dirty="0">
                <a:solidFill>
                  <a:schemeClr val="dk1"/>
                </a:solidFill>
                <a:latin typeface="Arial" panose="020B0604020202020204" pitchFamily="34" charset="0"/>
                <a:ea typeface="Calibri"/>
                <a:cs typeface="Arial" panose="020B0604020202020204" pitchFamily="34" charset="0"/>
                <a:sym typeface="Calibri"/>
              </a:rPr>
              <a:t> </a:t>
            </a:r>
            <a:r>
              <a:rPr lang="el" sz="4800" dirty="0">
                <a:solidFill>
                  <a:schemeClr val="dk1"/>
                </a:solidFill>
                <a:latin typeface="Arial" panose="020B0604020202020204" pitchFamily="34" charset="0"/>
                <a:ea typeface="Calibri"/>
                <a:cs typeface="Arial" panose="020B0604020202020204" pitchFamily="34" charset="0"/>
                <a:sym typeface="Calibri"/>
              </a:rPr>
              <a:t>σε μια πανηγυρική συνεδρίαση της Βουλής στην Αίθουσα Τροπαίων υπογράφτηκε το Σύνταγμα από τον προσωρινό Πρόεδρο της Δημοκρατίας, Μιχαήλ Στασινόπουλο, τον πρωθυπουργό, Κωνσταντίνο Καραμανλή, και τον Πρόεδρο της Βουλής, Κωνσταντίνο Παπακωνσταντίνου.</a:t>
            </a:r>
            <a:endParaRPr sz="48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spcBef>
                <a:spcPts val="600"/>
              </a:spcBef>
              <a:spcAft>
                <a:spcPts val="0"/>
              </a:spcAft>
              <a:buNone/>
            </a:pPr>
            <a:endParaRPr sz="4800" dirty="0">
              <a:latin typeface="Arial" panose="020B0604020202020204" pitchFamily="34" charset="0"/>
              <a:cs typeface="Arial" panose="020B0604020202020204" pitchFamily="34" charset="0"/>
            </a:endParaRPr>
          </a:p>
          <a:p>
            <a:pPr marL="0" lvl="0" indent="0" algn="l" rtl="0">
              <a:spcBef>
                <a:spcPts val="1200"/>
              </a:spcBef>
              <a:spcAft>
                <a:spcPts val="0"/>
              </a:spcAft>
              <a:buNone/>
            </a:pPr>
            <a:endParaRPr sz="4800" dirty="0">
              <a:latin typeface="Arial" panose="020B0604020202020204" pitchFamily="34" charset="0"/>
              <a:cs typeface="Arial" panose="020B0604020202020204" pitchFamily="34" charset="0"/>
            </a:endParaRPr>
          </a:p>
          <a:p>
            <a:pPr marL="0" lvl="0" indent="0" algn="l" rtl="0">
              <a:spcBef>
                <a:spcPts val="1200"/>
              </a:spcBef>
              <a:spcAft>
                <a:spcPts val="0"/>
              </a:spcAft>
              <a:buNone/>
            </a:pPr>
            <a:endParaRPr sz="4800" dirty="0">
              <a:latin typeface="Arial" panose="020B0604020202020204" pitchFamily="34" charset="0"/>
              <a:cs typeface="Arial" panose="020B0604020202020204" pitchFamily="34" charset="0"/>
            </a:endParaRPr>
          </a:p>
          <a:p>
            <a:pPr marL="0" lvl="0" indent="0" algn="l" rtl="0">
              <a:lnSpc>
                <a:spcPct val="107916"/>
              </a:lnSpc>
              <a:spcBef>
                <a:spcPts val="1200"/>
              </a:spcBef>
              <a:spcAft>
                <a:spcPts val="0"/>
              </a:spcAft>
              <a:buClr>
                <a:schemeClr val="dk1"/>
              </a:buClr>
              <a:buSzPct val="91666"/>
              <a:buFont typeface="Arial"/>
              <a:buNone/>
            </a:pPr>
            <a:endParaRPr sz="4800" i="1" dirty="0">
              <a:solidFill>
                <a:schemeClr val="dk1"/>
              </a:solidFill>
              <a:latin typeface="Calibri"/>
              <a:ea typeface="Calibri"/>
              <a:cs typeface="Calibri"/>
              <a:sym typeface="Calibri"/>
            </a:endParaRPr>
          </a:p>
          <a:p>
            <a:pPr marL="0" lvl="0" indent="0" algn="l" rtl="0">
              <a:spcBef>
                <a:spcPts val="600"/>
              </a:spcBef>
              <a:spcAft>
                <a:spcPts val="1200"/>
              </a:spcAft>
              <a:buNone/>
            </a:pPr>
            <a:endParaRPr dirty="0"/>
          </a:p>
        </p:txBody>
      </p:sp>
      <p:pic>
        <p:nvPicPr>
          <p:cNvPr id="166" name="Google Shape;166;p28"/>
          <p:cNvPicPr preferRelativeResize="0"/>
          <p:nvPr/>
        </p:nvPicPr>
        <p:blipFill>
          <a:blip r:embed="rId3">
            <a:alphaModFix/>
          </a:blip>
          <a:stretch>
            <a:fillRect/>
          </a:stretch>
        </p:blipFill>
        <p:spPr>
          <a:xfrm>
            <a:off x="301815" y="958980"/>
            <a:ext cx="4070256" cy="3225540"/>
          </a:xfrm>
          <a:prstGeom prst="rect">
            <a:avLst/>
          </a:prstGeom>
          <a:noFill/>
          <a:ln>
            <a:noFill/>
          </a:ln>
        </p:spPr>
      </p:pic>
      <p:sp>
        <p:nvSpPr>
          <p:cNvPr id="167" name="Google Shape;167;p28"/>
          <p:cNvSpPr txBox="1"/>
          <p:nvPr/>
        </p:nvSpPr>
        <p:spPr>
          <a:xfrm>
            <a:off x="173325" y="3000378"/>
            <a:ext cx="4327237" cy="1975895"/>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600"/>
              </a:spcAft>
              <a:buNone/>
            </a:pPr>
            <a:endParaRPr lang="el" sz="1000" i="1" dirty="0">
              <a:solidFill>
                <a:schemeClr val="dk1"/>
              </a:solidFill>
              <a:latin typeface="Calibri"/>
              <a:ea typeface="Calibri"/>
              <a:cs typeface="Calibri"/>
              <a:sym typeface="Calibri"/>
            </a:endParaRPr>
          </a:p>
          <a:p>
            <a:pPr marL="0" lvl="0" indent="0" algn="l" rtl="0">
              <a:lnSpc>
                <a:spcPct val="107916"/>
              </a:lnSpc>
              <a:spcBef>
                <a:spcPts val="0"/>
              </a:spcBef>
              <a:spcAft>
                <a:spcPts val="600"/>
              </a:spcAft>
              <a:buNone/>
            </a:pPr>
            <a:endParaRPr lang="el" sz="1000" i="1" dirty="0">
              <a:solidFill>
                <a:schemeClr val="dk1"/>
              </a:solidFill>
              <a:latin typeface="Calibri"/>
              <a:ea typeface="Calibri"/>
              <a:cs typeface="Calibri"/>
              <a:sym typeface="Calibri"/>
            </a:endParaRPr>
          </a:p>
          <a:p>
            <a:pPr marL="0" lvl="0" indent="0" algn="l" rtl="0">
              <a:lnSpc>
                <a:spcPct val="107916"/>
              </a:lnSpc>
              <a:spcBef>
                <a:spcPts val="0"/>
              </a:spcBef>
              <a:spcAft>
                <a:spcPts val="600"/>
              </a:spcAft>
              <a:buNone/>
            </a:pPr>
            <a:endParaRPr lang="el" sz="1000" i="1" dirty="0">
              <a:solidFill>
                <a:schemeClr val="dk1"/>
              </a:solidFill>
              <a:latin typeface="Calibri"/>
              <a:ea typeface="Calibri"/>
              <a:cs typeface="Calibri"/>
              <a:sym typeface="Calibri"/>
            </a:endParaRPr>
          </a:p>
          <a:p>
            <a:pPr marL="0" lvl="0" indent="0" algn="l" rtl="0">
              <a:lnSpc>
                <a:spcPct val="107916"/>
              </a:lnSpc>
              <a:spcBef>
                <a:spcPts val="0"/>
              </a:spcBef>
              <a:spcAft>
                <a:spcPts val="600"/>
              </a:spcAft>
              <a:buNone/>
            </a:pPr>
            <a:endParaRPr lang="el" sz="1000" i="1" dirty="0">
              <a:solidFill>
                <a:schemeClr val="dk1"/>
              </a:solidFill>
              <a:latin typeface="Calibri"/>
              <a:ea typeface="Calibri"/>
              <a:cs typeface="Calibri"/>
              <a:sym typeface="Calibri"/>
            </a:endParaRPr>
          </a:p>
          <a:p>
            <a:pPr marL="0" lvl="0" indent="0" algn="l" rtl="0">
              <a:lnSpc>
                <a:spcPct val="107916"/>
              </a:lnSpc>
              <a:spcBef>
                <a:spcPts val="0"/>
              </a:spcBef>
              <a:spcAft>
                <a:spcPts val="600"/>
              </a:spcAft>
              <a:buNone/>
            </a:pPr>
            <a:endParaRPr lang="el" sz="1000" i="1" dirty="0">
              <a:solidFill>
                <a:schemeClr val="dk1"/>
              </a:solidFill>
              <a:latin typeface="Calibri"/>
              <a:ea typeface="Calibri"/>
              <a:cs typeface="Calibri"/>
              <a:sym typeface="Calibri"/>
            </a:endParaRPr>
          </a:p>
          <a:p>
            <a:pPr marL="0" lvl="0" indent="0" algn="l" rtl="0">
              <a:lnSpc>
                <a:spcPct val="107916"/>
              </a:lnSpc>
              <a:spcBef>
                <a:spcPts val="0"/>
              </a:spcBef>
              <a:spcAft>
                <a:spcPts val="600"/>
              </a:spcAft>
              <a:buNone/>
            </a:pPr>
            <a:r>
              <a:rPr lang="el" sz="1000" i="1" dirty="0">
                <a:solidFill>
                  <a:schemeClr val="dk1"/>
                </a:solidFill>
                <a:latin typeface="Calibri"/>
                <a:ea typeface="Calibri"/>
                <a:cs typeface="Calibri"/>
                <a:sym typeface="Calibri"/>
              </a:rPr>
              <a:t>Ο Κωνσταντίνος Τσάτσος, ως πρόεδρος της συντακτικής επιτροπής του νέου συντάγματος, αναλύει τα βασικότερα σημεία του ενώπιον της Ολομέλειας της Βουλής, 7 Ιουνίου 1975, Βιβλιοθήκη της Βουλής</a:t>
            </a:r>
            <a:endParaRPr sz="1200" i="1" dirty="0">
              <a:solidFill>
                <a:schemeClr val="dk1"/>
              </a:solidFill>
            </a:endParaRPr>
          </a:p>
        </p:txBody>
      </p:sp>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Τίτλος 17">
            <a:extLst>
              <a:ext uri="{FF2B5EF4-FFF2-40B4-BE49-F238E27FC236}">
                <a16:creationId xmlns:a16="http://schemas.microsoft.com/office/drawing/2014/main" id="{C8172D5B-CCA2-E7A6-4959-9AA0F5091DB8}"/>
              </a:ext>
            </a:extLst>
          </p:cNvPr>
          <p:cNvSpPr>
            <a:spLocks noGrp="1"/>
          </p:cNvSpPr>
          <p:nvPr>
            <p:ph type="title"/>
          </p:nvPr>
        </p:nvSpPr>
        <p:spPr>
          <a:xfrm>
            <a:off x="457200" y="528066"/>
            <a:ext cx="8229600" cy="459508"/>
          </a:xfrm>
        </p:spPr>
        <p:txBody>
          <a:bodyPr>
            <a:normAutofit fontScale="90000"/>
          </a:bodyPr>
          <a:lstStyle/>
          <a:p>
            <a:r>
              <a:rPr lang="el-GR" dirty="0"/>
              <a:t> </a:t>
            </a:r>
            <a:r>
              <a:rPr lang="el-GR" sz="2200" dirty="0" smtClean="0">
                <a:latin typeface="Arial" panose="020B0604020202020204" pitchFamily="34" charset="0"/>
                <a:cs typeface="Arial" panose="020B0604020202020204" pitchFamily="34" charset="0"/>
              </a:rPr>
              <a:t>προς</a:t>
            </a:r>
            <a:r>
              <a:rPr lang="el-GR" sz="2200" dirty="0" smtClean="0">
                <a:latin typeface="Arial" panose="020B0604020202020204" pitchFamily="34" charset="0"/>
                <a:cs typeface="Arial" panose="020B0604020202020204" pitchFamily="34" charset="0"/>
              </a:rPr>
              <a:t> </a:t>
            </a:r>
            <a:r>
              <a:rPr lang="el-GR" sz="2200" dirty="0">
                <a:latin typeface="Arial" panose="020B0604020202020204" pitchFamily="34" charset="0"/>
                <a:cs typeface="Arial" panose="020B0604020202020204" pitchFamily="34" charset="0"/>
              </a:rPr>
              <a:t>την αποκατάσταση της Δημοκρατίας</a:t>
            </a:r>
          </a:p>
        </p:txBody>
      </p:sp>
      <p:sp>
        <p:nvSpPr>
          <p:cNvPr id="19" name="Θέση κειμένου 18">
            <a:extLst>
              <a:ext uri="{FF2B5EF4-FFF2-40B4-BE49-F238E27FC236}">
                <a16:creationId xmlns:a16="http://schemas.microsoft.com/office/drawing/2014/main" id="{EE68048C-F830-4C8C-61EE-52444D8F70FB}"/>
              </a:ext>
            </a:extLst>
          </p:cNvPr>
          <p:cNvSpPr>
            <a:spLocks noGrp="1"/>
          </p:cNvSpPr>
          <p:nvPr>
            <p:ph type="body" idx="1"/>
          </p:nvPr>
        </p:nvSpPr>
        <p:spPr/>
        <p:txBody>
          <a:bodyPr/>
          <a:lstStyle/>
          <a:p>
            <a:endParaRPr lang="el-GR" sz="2000" dirty="0">
              <a:latin typeface="Arial" panose="020B0604020202020204" pitchFamily="34" charset="0"/>
              <a:cs typeface="Arial" panose="020B0604020202020204" pitchFamily="34" charset="0"/>
            </a:endParaRPr>
          </a:p>
          <a:p>
            <a:r>
              <a:rPr lang="el-GR" sz="1600" dirty="0">
                <a:latin typeface="Arial" panose="020B0604020202020204" pitchFamily="34" charset="0"/>
                <a:cs typeface="Arial" panose="020B0604020202020204" pitchFamily="34" charset="0"/>
              </a:rPr>
              <a:t>Δίωξη των εγκλημάτων </a:t>
            </a:r>
          </a:p>
          <a:p>
            <a:r>
              <a:rPr lang="el-GR" sz="1600" dirty="0">
                <a:latin typeface="Arial" panose="020B0604020202020204" pitchFamily="34" charset="0"/>
                <a:cs typeface="Arial" panose="020B0604020202020204" pitchFamily="34" charset="0"/>
              </a:rPr>
              <a:t>του πραξικοπήματος της 21ης Απριλίου </a:t>
            </a:r>
          </a:p>
          <a:p>
            <a:endParaRPr lang="el-GR" dirty="0"/>
          </a:p>
        </p:txBody>
      </p:sp>
      <p:sp>
        <p:nvSpPr>
          <p:cNvPr id="2" name="Θέση κειμένου 1">
            <a:extLst>
              <a:ext uri="{FF2B5EF4-FFF2-40B4-BE49-F238E27FC236}">
                <a16:creationId xmlns:a16="http://schemas.microsoft.com/office/drawing/2014/main" id="{B28924C8-2818-06D3-0643-E48CFDC4454D}"/>
              </a:ext>
            </a:extLst>
          </p:cNvPr>
          <p:cNvSpPr>
            <a:spLocks noGrp="1"/>
          </p:cNvSpPr>
          <p:nvPr>
            <p:ph type="body" sz="half" idx="3"/>
          </p:nvPr>
        </p:nvSpPr>
        <p:spPr/>
        <p:txBody>
          <a:bodyPr>
            <a:normAutofit fontScale="77500" lnSpcReduction="20000"/>
          </a:bodyPr>
          <a:lstStyle/>
          <a:p>
            <a:r>
              <a:rPr lang="el-GR" dirty="0"/>
              <a:t>Περί </a:t>
            </a:r>
            <a:r>
              <a:rPr lang="el-GR" dirty="0" err="1"/>
              <a:t>ἀποκαταστάσεως</a:t>
            </a:r>
            <a:r>
              <a:rPr lang="el-GR" dirty="0"/>
              <a:t> </a:t>
            </a:r>
            <a:r>
              <a:rPr lang="el-GR" dirty="0" err="1"/>
              <a:t>τῆς</a:t>
            </a:r>
            <a:r>
              <a:rPr lang="el-GR" dirty="0"/>
              <a:t> τάξεως και </a:t>
            </a:r>
            <a:r>
              <a:rPr lang="el-GR" dirty="0" err="1"/>
              <a:t>εὐρυθμίας</a:t>
            </a:r>
            <a:r>
              <a:rPr lang="el-GR" dirty="0"/>
              <a:t> </a:t>
            </a:r>
            <a:r>
              <a:rPr lang="el-GR" dirty="0" err="1"/>
              <a:t>ἐν</a:t>
            </a:r>
            <a:r>
              <a:rPr lang="el-GR" dirty="0"/>
              <a:t> </a:t>
            </a:r>
            <a:r>
              <a:rPr lang="el-GR" dirty="0" err="1"/>
              <a:t>τῆ</a:t>
            </a:r>
            <a:r>
              <a:rPr lang="el-GR" dirty="0"/>
              <a:t> </a:t>
            </a:r>
            <a:r>
              <a:rPr lang="el-GR" dirty="0" err="1"/>
              <a:t>δικαιοσύνῃ</a:t>
            </a:r>
            <a:endParaRPr lang="el-GR" dirty="0"/>
          </a:p>
        </p:txBody>
      </p:sp>
      <p:pic>
        <p:nvPicPr>
          <p:cNvPr id="21" name="Θέση περιεχομένου 20">
            <a:extLst>
              <a:ext uri="{FF2B5EF4-FFF2-40B4-BE49-F238E27FC236}">
                <a16:creationId xmlns:a16="http://schemas.microsoft.com/office/drawing/2014/main" id="{96C55A48-4715-9C64-3FAB-0488FEC1D2E9}"/>
              </a:ext>
            </a:extLst>
          </p:cNvPr>
          <p:cNvPicPr>
            <a:picLocks noGrp="1" noChangeAspect="1"/>
          </p:cNvPicPr>
          <p:nvPr>
            <p:ph sz="quarter" idx="2"/>
          </p:nvPr>
        </p:nvPicPr>
        <p:blipFill>
          <a:blip r:embed="rId2"/>
          <a:stretch>
            <a:fillRect/>
          </a:stretch>
        </p:blipFill>
        <p:spPr>
          <a:xfrm>
            <a:off x="290991" y="1995686"/>
            <a:ext cx="1515352" cy="2147348"/>
          </a:xfrm>
          <a:prstGeom prst="rect">
            <a:avLst/>
          </a:prstGeom>
        </p:spPr>
      </p:pic>
      <p:pic>
        <p:nvPicPr>
          <p:cNvPr id="9" name="Θέση περιεχομένου 8">
            <a:extLst>
              <a:ext uri="{FF2B5EF4-FFF2-40B4-BE49-F238E27FC236}">
                <a16:creationId xmlns:a16="http://schemas.microsoft.com/office/drawing/2014/main" id="{641D5386-EFED-9BCD-B2B2-A7C5A3244619}"/>
              </a:ext>
            </a:extLst>
          </p:cNvPr>
          <p:cNvPicPr>
            <a:picLocks noGrp="1" noChangeAspect="1"/>
          </p:cNvPicPr>
          <p:nvPr>
            <p:ph sz="quarter" idx="4"/>
          </p:nvPr>
        </p:nvPicPr>
        <p:blipFill>
          <a:blip r:embed="rId3"/>
          <a:stretch>
            <a:fillRect/>
          </a:stretch>
        </p:blipFill>
        <p:spPr>
          <a:xfrm>
            <a:off x="4648596" y="1885950"/>
            <a:ext cx="4034632" cy="2884488"/>
          </a:xfrm>
          <a:prstGeom prst="rect">
            <a:avLst/>
          </a:prstGeom>
        </p:spPr>
      </p:pic>
      <p:pic>
        <p:nvPicPr>
          <p:cNvPr id="10" name="Εικόνα 9">
            <a:extLst>
              <a:ext uri="{FF2B5EF4-FFF2-40B4-BE49-F238E27FC236}">
                <a16:creationId xmlns:a16="http://schemas.microsoft.com/office/drawing/2014/main" id="{B67F6FCE-784B-D0E1-EA63-8836CC83DD80}"/>
              </a:ext>
            </a:extLst>
          </p:cNvPr>
          <p:cNvPicPr>
            <a:picLocks noChangeAspect="1"/>
          </p:cNvPicPr>
          <p:nvPr/>
        </p:nvPicPr>
        <p:blipFill>
          <a:blip r:embed="rId4"/>
          <a:stretch>
            <a:fillRect/>
          </a:stretch>
        </p:blipFill>
        <p:spPr>
          <a:xfrm>
            <a:off x="5364088" y="1995686"/>
            <a:ext cx="2731245" cy="2914364"/>
          </a:xfrm>
          <a:prstGeom prst="rect">
            <a:avLst/>
          </a:prstGeom>
        </p:spPr>
      </p:pic>
      <p:pic>
        <p:nvPicPr>
          <p:cNvPr id="22" name="Εικόνα 21">
            <a:extLst>
              <a:ext uri="{FF2B5EF4-FFF2-40B4-BE49-F238E27FC236}">
                <a16:creationId xmlns:a16="http://schemas.microsoft.com/office/drawing/2014/main" id="{0A7BDAB8-7021-2288-EBCE-60DCB2E59EE1}"/>
              </a:ext>
            </a:extLst>
          </p:cNvPr>
          <p:cNvPicPr>
            <a:picLocks noChangeAspect="1"/>
          </p:cNvPicPr>
          <p:nvPr/>
        </p:nvPicPr>
        <p:blipFill>
          <a:blip r:embed="rId5"/>
          <a:stretch>
            <a:fillRect/>
          </a:stretch>
        </p:blipFill>
        <p:spPr>
          <a:xfrm>
            <a:off x="2339752" y="2184566"/>
            <a:ext cx="2301701" cy="2914364"/>
          </a:xfrm>
          <a:prstGeom prst="rect">
            <a:avLst/>
          </a:prstGeom>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5"/>
          <p:cNvSpPr txBox="1">
            <a:spLocks noGrp="1"/>
          </p:cNvSpPr>
          <p:nvPr>
            <p:ph type="body" idx="4294967295"/>
          </p:nvPr>
        </p:nvSpPr>
        <p:spPr>
          <a:xfrm>
            <a:off x="395536" y="1257300"/>
            <a:ext cx="3672408" cy="3429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l" sz="1200" dirty="0">
                <a:solidFill>
                  <a:schemeClr val="dk1"/>
                </a:solidFill>
                <a:latin typeface="Arial" panose="020B0604020202020204" pitchFamily="34" charset="0"/>
                <a:cs typeface="Arial" panose="020B0604020202020204" pitchFamily="34" charset="0"/>
              </a:rPr>
              <a:t>Νικηφόρος : Πάντως παππού σήμερα το πολίτευμά μας είναι δημοκρατικό…</a:t>
            </a: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l" sz="1200" dirty="0">
                <a:solidFill>
                  <a:schemeClr val="dk1"/>
                </a:solidFill>
                <a:latin typeface="Arial" panose="020B0604020202020204" pitchFamily="34" charset="0"/>
                <a:cs typeface="Arial" panose="020B0604020202020204" pitchFamily="34" charset="0"/>
              </a:rPr>
              <a:t>Παππούς Μανώλης : Ναι, σήμερα το πολίτευμα της Ελλάδας είναι </a:t>
            </a:r>
            <a:r>
              <a:rPr lang="el" sz="1200" dirty="0" smtClean="0">
                <a:solidFill>
                  <a:schemeClr val="dk1"/>
                </a:solidFill>
                <a:latin typeface="Arial" panose="020B0604020202020204" pitchFamily="34" charset="0"/>
                <a:cs typeface="Arial" panose="020B0604020202020204" pitchFamily="34" charset="0"/>
              </a:rPr>
              <a:t>Προεδρευομένη Κοινοβουλευτική </a:t>
            </a:r>
            <a:r>
              <a:rPr lang="el" sz="1200" dirty="0">
                <a:solidFill>
                  <a:schemeClr val="dk1"/>
                </a:solidFill>
                <a:latin typeface="Arial" panose="020B0604020202020204" pitchFamily="34" charset="0"/>
                <a:cs typeface="Arial" panose="020B0604020202020204" pitchFamily="34" charset="0"/>
              </a:rPr>
              <a:t>Δημοκρατία, όπως ορίζει το Σύνταγμα το 1975.</a:t>
            </a: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r>
              <a:rPr lang="el" sz="1200" dirty="0">
                <a:solidFill>
                  <a:schemeClr val="dk1"/>
                </a:solidFill>
                <a:latin typeface="Arial" panose="020B0604020202020204" pitchFamily="34" charset="0"/>
                <a:cs typeface="Arial" panose="020B0604020202020204" pitchFamily="34" charset="0"/>
              </a:rPr>
              <a:t>Νικηφόρος : Τι ορίζει όμως αυτό το </a:t>
            </a:r>
            <a:r>
              <a:rPr lang="el" sz="1200" dirty="0" smtClean="0">
                <a:solidFill>
                  <a:schemeClr val="dk1"/>
                </a:solidFill>
                <a:latin typeface="Arial" panose="020B0604020202020204" pitchFamily="34" charset="0"/>
                <a:cs typeface="Arial" panose="020B0604020202020204" pitchFamily="34" charset="0"/>
              </a:rPr>
              <a:t>Σύνταγμα</a:t>
            </a:r>
            <a:r>
              <a:rPr lang="el" sz="1200" dirty="0">
                <a:solidFill>
                  <a:schemeClr val="dk1"/>
                </a:solidFill>
                <a:latin typeface="Arial" panose="020B0604020202020204" pitchFamily="34" charset="0"/>
                <a:cs typeface="Arial" panose="020B0604020202020204" pitchFamily="34" charset="0"/>
              </a:rPr>
              <a:t>, έτσι ώστε εμείς να θεωρούμε πως έχουμε Δημοκρατία;</a:t>
            </a: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None/>
            </a:pP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100"/>
              <a:buFont typeface="Arial"/>
              <a:buNone/>
            </a:pPr>
            <a:r>
              <a:rPr lang="el" sz="1200" dirty="0">
                <a:solidFill>
                  <a:schemeClr val="dk1"/>
                </a:solidFill>
                <a:latin typeface="Arial" panose="020B0604020202020204" pitchFamily="34" charset="0"/>
                <a:cs typeface="Arial" panose="020B0604020202020204" pitchFamily="34" charset="0"/>
              </a:rPr>
              <a:t>Παππούς Μανώλης : Θα σου πω…</a:t>
            </a:r>
            <a:endParaRPr sz="1200" dirty="0">
              <a:solidFill>
                <a:schemeClr val="dk1"/>
              </a:solidFill>
              <a:latin typeface="Arial" panose="020B0604020202020204" pitchFamily="34" charset="0"/>
              <a:cs typeface="Arial" panose="020B0604020202020204" pitchFamily="34" charset="0"/>
            </a:endParaRPr>
          </a:p>
        </p:txBody>
      </p:sp>
      <p:pic>
        <p:nvPicPr>
          <p:cNvPr id="4" name="Εικόνα 3">
            <a:extLst>
              <a:ext uri="{FF2B5EF4-FFF2-40B4-BE49-F238E27FC236}">
                <a16:creationId xmlns:a16="http://schemas.microsoft.com/office/drawing/2014/main" id="{25C52411-1491-3343-7DFA-009B88D8D071}"/>
              </a:ext>
            </a:extLst>
          </p:cNvPr>
          <p:cNvPicPr>
            <a:picLocks noChangeAspect="1"/>
          </p:cNvPicPr>
          <p:nvPr/>
        </p:nvPicPr>
        <p:blipFill>
          <a:blip r:embed="rId3"/>
          <a:stretch>
            <a:fillRect/>
          </a:stretch>
        </p:blipFill>
        <p:spPr>
          <a:xfrm>
            <a:off x="4355976" y="986652"/>
            <a:ext cx="3286029" cy="3170195"/>
          </a:xfrm>
          <a:prstGeom prst="rect">
            <a:avLst/>
          </a:prstGeom>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body" idx="4294967295"/>
          </p:nvPr>
        </p:nvSpPr>
        <p:spPr>
          <a:xfrm>
            <a:off x="0" y="869950"/>
            <a:ext cx="4403725" cy="215741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400" dirty="0">
              <a:solidFill>
                <a:schemeClr val="dk1"/>
              </a:solidFill>
            </a:endParaRPr>
          </a:p>
          <a:p>
            <a:pPr marL="0" lvl="0" indent="0" algn="l" rtl="0">
              <a:lnSpc>
                <a:spcPct val="100000"/>
              </a:lnSpc>
              <a:spcBef>
                <a:spcPts val="0"/>
              </a:spcBef>
              <a:spcAft>
                <a:spcPts val="0"/>
              </a:spcAft>
              <a:buNone/>
            </a:pPr>
            <a:r>
              <a:rPr lang="el" sz="1600" dirty="0">
                <a:solidFill>
                  <a:schemeClr val="dk1"/>
                </a:solidFill>
              </a:rPr>
              <a:t>“To πoλίτευμα της Eλλάδας είναι </a:t>
            </a:r>
            <a:r>
              <a:rPr lang="el" sz="1600" dirty="0" smtClean="0">
                <a:solidFill>
                  <a:schemeClr val="dk1"/>
                </a:solidFill>
              </a:rPr>
              <a:t>Προεδρευομένη </a:t>
            </a:r>
            <a:r>
              <a:rPr lang="el" sz="1600" dirty="0">
                <a:solidFill>
                  <a:schemeClr val="dk1"/>
                </a:solidFill>
              </a:rPr>
              <a:t>Koινoβoυλευτική Δημoκρατία.</a:t>
            </a:r>
            <a:endParaRPr sz="1600" dirty="0">
              <a:solidFill>
                <a:schemeClr val="dk1"/>
              </a:solidFill>
            </a:endParaRPr>
          </a:p>
          <a:p>
            <a:pPr marL="0" lvl="0" indent="0" algn="l" rtl="0">
              <a:lnSpc>
                <a:spcPct val="100000"/>
              </a:lnSpc>
              <a:spcBef>
                <a:spcPts val="0"/>
              </a:spcBef>
              <a:spcAft>
                <a:spcPts val="0"/>
              </a:spcAft>
              <a:buNone/>
            </a:pPr>
            <a:r>
              <a:rPr lang="el" sz="1600" dirty="0">
                <a:solidFill>
                  <a:schemeClr val="dk1"/>
                </a:solidFill>
              </a:rPr>
              <a:t>Θεμέλιο του πολιτεύματος είναι η λαϊκή κυριαρχία. </a:t>
            </a:r>
            <a:endParaRPr sz="1600" dirty="0">
              <a:solidFill>
                <a:schemeClr val="dk1"/>
              </a:solidFill>
            </a:endParaRPr>
          </a:p>
          <a:p>
            <a:pPr marL="0" lvl="0" indent="0" algn="l" rtl="0">
              <a:lnSpc>
                <a:spcPct val="100000"/>
              </a:lnSpc>
              <a:spcBef>
                <a:spcPts val="0"/>
              </a:spcBef>
              <a:spcAft>
                <a:spcPts val="0"/>
              </a:spcAft>
              <a:buNone/>
            </a:pPr>
            <a:r>
              <a:rPr lang="el" sz="1600" dirty="0">
                <a:solidFill>
                  <a:schemeClr val="dk1"/>
                </a:solidFill>
              </a:rPr>
              <a:t>Όλες οι εξουσίες πηγάζουν από τo Λαό, υπάρχουν υπέρ αυτού και τoυ Έθνους και ασκούνται όπως ορίζει το Σύνταγμα.”.</a:t>
            </a:r>
            <a:endParaRPr sz="1600" dirty="0">
              <a:solidFill>
                <a:schemeClr val="dk1"/>
              </a:solidFill>
            </a:endParaRPr>
          </a:p>
        </p:txBody>
      </p:sp>
      <p:pic>
        <p:nvPicPr>
          <p:cNvPr id="150" name="Google Shape;150;p26"/>
          <p:cNvPicPr preferRelativeResize="0"/>
          <p:nvPr/>
        </p:nvPicPr>
        <p:blipFill>
          <a:blip r:embed="rId3">
            <a:alphaModFix/>
          </a:blip>
          <a:stretch>
            <a:fillRect/>
          </a:stretch>
        </p:blipFill>
        <p:spPr>
          <a:xfrm>
            <a:off x="5334125" y="869727"/>
            <a:ext cx="2755676" cy="3792748"/>
          </a:xfrm>
          <a:prstGeom prst="rect">
            <a:avLst/>
          </a:prstGeom>
          <a:noFill/>
          <a:ln>
            <a:noFill/>
          </a:ln>
        </p:spPr>
      </p:pic>
      <p:sp>
        <p:nvSpPr>
          <p:cNvPr id="151" name="Google Shape;151;p26"/>
          <p:cNvSpPr txBox="1"/>
          <p:nvPr/>
        </p:nvSpPr>
        <p:spPr>
          <a:xfrm>
            <a:off x="709525" y="3026575"/>
            <a:ext cx="300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100" b="1" i="1">
                <a:solidFill>
                  <a:srgbClr val="666666"/>
                </a:solidFill>
              </a:rPr>
              <a:t>Άρθρο 1/ Μέρος 1ο</a:t>
            </a:r>
            <a:r>
              <a:rPr lang="el" sz="1100" i="1">
                <a:solidFill>
                  <a:srgbClr val="666666"/>
                </a:solidFill>
              </a:rPr>
              <a:t>, Σύνταγμα 1975</a:t>
            </a:r>
            <a:endParaRPr sz="1100" i="1">
              <a:solidFill>
                <a:srgbClr val="666666"/>
              </a:solidFill>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367500" y="267494"/>
            <a:ext cx="4204500" cy="14823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SzPts val="990"/>
              <a:buNone/>
            </a:pPr>
            <a:r>
              <a:rPr lang="el" sz="1800" dirty="0">
                <a:solidFill>
                  <a:schemeClr val="dk2"/>
                </a:solidFill>
                <a:latin typeface="Arial" panose="020B0604020202020204" pitchFamily="34" charset="0"/>
                <a:cs typeface="Arial" panose="020B0604020202020204" pitchFamily="34" charset="0"/>
              </a:rPr>
              <a:t>Ένας περίπατος σε τόπους αντίστασης και αγώνων για τη Δημοκρατία</a:t>
            </a:r>
            <a:endParaRPr sz="1800" dirty="0">
              <a:solidFill>
                <a:schemeClr val="dk2"/>
              </a:solidFill>
              <a:latin typeface="Arial" panose="020B0604020202020204" pitchFamily="34" charset="0"/>
              <a:cs typeface="Arial" panose="020B0604020202020204" pitchFamily="34" charset="0"/>
            </a:endParaRPr>
          </a:p>
          <a:p>
            <a:pPr marL="0" lvl="0" indent="0" algn="l" rtl="0">
              <a:spcBef>
                <a:spcPts val="0"/>
              </a:spcBef>
              <a:spcAft>
                <a:spcPts val="0"/>
              </a:spcAft>
              <a:buSzPts val="990"/>
              <a:buNone/>
            </a:pPr>
            <a:endParaRPr sz="1800" dirty="0">
              <a:solidFill>
                <a:schemeClr val="dk2"/>
              </a:solidFill>
            </a:endParaRPr>
          </a:p>
        </p:txBody>
      </p:sp>
      <p:sp>
        <p:nvSpPr>
          <p:cNvPr id="79" name="Google Shape;79;p17"/>
          <p:cNvSpPr txBox="1">
            <a:spLocks noGrp="1"/>
          </p:cNvSpPr>
          <p:nvPr>
            <p:ph type="subTitle" idx="1"/>
          </p:nvPr>
        </p:nvSpPr>
        <p:spPr>
          <a:prstGeom prst="rect">
            <a:avLst/>
          </a:prstGeom>
        </p:spPr>
        <p:txBody>
          <a:bodyPr spcFirstLastPara="1" wrap="square" lIns="91425" tIns="91425" rIns="91425" bIns="91425" anchor="t" anchorCtr="0">
            <a:normAutofit fontScale="85000" lnSpcReduction="20000"/>
          </a:bodyPr>
          <a:lstStyle/>
          <a:p>
            <a:pPr marL="0" lvl="0" indent="0" algn="l" rtl="0">
              <a:lnSpc>
                <a:spcPct val="115000"/>
              </a:lnSpc>
              <a:spcBef>
                <a:spcPts val="1200"/>
              </a:spcBef>
              <a:spcAft>
                <a:spcPts val="0"/>
              </a:spcAft>
              <a:buNone/>
            </a:pPr>
            <a:endParaRPr sz="7333"/>
          </a:p>
          <a:p>
            <a:pPr marL="0" lvl="0" indent="0" algn="ctr" rtl="0">
              <a:spcBef>
                <a:spcPts val="1200"/>
              </a:spcBef>
              <a:spcAft>
                <a:spcPts val="0"/>
              </a:spcAft>
              <a:buNone/>
            </a:pPr>
            <a:endParaRPr/>
          </a:p>
        </p:txBody>
      </p:sp>
      <p:sp>
        <p:nvSpPr>
          <p:cNvPr id="80" name="Google Shape;80;p17"/>
          <p:cNvSpPr txBox="1">
            <a:spLocks noGrp="1"/>
          </p:cNvSpPr>
          <p:nvPr>
            <p:ph type="body" idx="2"/>
          </p:nvPr>
        </p:nvSpPr>
        <p:spPr>
          <a:xfrm>
            <a:off x="5000628" y="771550"/>
            <a:ext cx="3775872" cy="3917150"/>
          </a:xfrm>
          <a:prstGeom prst="rect">
            <a:avLst/>
          </a:prstGeom>
        </p:spPr>
        <p:txBody>
          <a:bodyPr spcFirstLastPara="1" wrap="square" lIns="91425" tIns="91425" rIns="91425" bIns="91425" anchor="ctr" anchorCtr="0">
            <a:noAutofit/>
          </a:bodyPr>
          <a:lstStyle/>
          <a:p>
            <a:pPr marL="0" lvl="0" indent="0" algn="just" rtl="0">
              <a:lnSpc>
                <a:spcPct val="105000"/>
              </a:lnSpc>
              <a:spcBef>
                <a:spcPts val="0"/>
              </a:spcBef>
              <a:spcAft>
                <a:spcPts val="0"/>
              </a:spcAft>
              <a:buSzPts val="605"/>
              <a:buNone/>
            </a:pPr>
            <a:endParaRPr lang="el" sz="1200" dirty="0">
              <a:solidFill>
                <a:schemeClr val="dk1"/>
              </a:solidFill>
              <a:latin typeface="Arial" panose="020B0604020202020204" pitchFamily="34" charset="0"/>
              <a:cs typeface="Arial" panose="020B0604020202020204" pitchFamily="34" charset="0"/>
            </a:endParaRPr>
          </a:p>
          <a:p>
            <a:pPr marL="0" lvl="0" indent="0" algn="just" rtl="0">
              <a:lnSpc>
                <a:spcPct val="105000"/>
              </a:lnSpc>
              <a:spcBef>
                <a:spcPts val="0"/>
              </a:spcBef>
              <a:spcAft>
                <a:spcPts val="0"/>
              </a:spcAft>
              <a:buSzPts val="605"/>
              <a:buNone/>
            </a:pPr>
            <a:endParaRPr lang="el" sz="1200" dirty="0">
              <a:solidFill>
                <a:schemeClr val="dk1"/>
              </a:solidFill>
              <a:latin typeface="Arial" panose="020B0604020202020204" pitchFamily="34" charset="0"/>
              <a:cs typeface="Arial" panose="020B0604020202020204" pitchFamily="34" charset="0"/>
            </a:endParaRPr>
          </a:p>
          <a:p>
            <a:pPr marL="0" lvl="0" indent="0" algn="just" rtl="0">
              <a:lnSpc>
                <a:spcPct val="105000"/>
              </a:lnSpc>
              <a:spcBef>
                <a:spcPts val="0"/>
              </a:spcBef>
              <a:spcAft>
                <a:spcPts val="0"/>
              </a:spcAft>
              <a:buSzPts val="605"/>
              <a:buNone/>
            </a:pPr>
            <a:endParaRPr lang="el" sz="1200" dirty="0">
              <a:solidFill>
                <a:schemeClr val="dk1"/>
              </a:solidFill>
              <a:latin typeface="Arial" panose="020B0604020202020204" pitchFamily="34" charset="0"/>
              <a:cs typeface="Arial" panose="020B0604020202020204" pitchFamily="34" charset="0"/>
            </a:endParaRPr>
          </a:p>
          <a:p>
            <a:pPr marL="0" lvl="0" indent="0" algn="just" rtl="0">
              <a:lnSpc>
                <a:spcPct val="105000"/>
              </a:lnSpc>
              <a:spcBef>
                <a:spcPts val="0"/>
              </a:spcBef>
              <a:spcAft>
                <a:spcPts val="0"/>
              </a:spcAft>
              <a:buSzPts val="605"/>
              <a:buNone/>
            </a:pPr>
            <a:r>
              <a:rPr lang="el" sz="1200" dirty="0">
                <a:solidFill>
                  <a:schemeClr val="dk1"/>
                </a:solidFill>
                <a:latin typeface="Arial" panose="020B0604020202020204" pitchFamily="34" charset="0"/>
                <a:cs typeface="Arial" panose="020B0604020202020204" pitchFamily="34" charset="0"/>
              </a:rPr>
              <a:t>Ο Μανώλης ο Σκυριανός ήταν ένας από τους φοιτητές της εξέγερσης του Πολυτεχνείου. Μίλησε, φώναξε πολύ στις συνελεύσεις των φοιτητών. Ευτυχώς ούτε συνελήφθη ούτε πληγώθηκε, όταν το τανκ  εισέβαλε στο Πολυτεχνείο.</a:t>
            </a:r>
            <a:endParaRPr sz="1200" dirty="0">
              <a:solidFill>
                <a:schemeClr val="dk1"/>
              </a:solidFill>
              <a:latin typeface="Arial" panose="020B0604020202020204" pitchFamily="34" charset="0"/>
              <a:cs typeface="Arial" panose="020B0604020202020204" pitchFamily="34" charset="0"/>
            </a:endParaRPr>
          </a:p>
          <a:p>
            <a:pPr marL="0" lvl="0" indent="0" algn="just" rtl="0">
              <a:lnSpc>
                <a:spcPct val="105000"/>
              </a:lnSpc>
              <a:spcBef>
                <a:spcPts val="1200"/>
              </a:spcBef>
              <a:spcAft>
                <a:spcPts val="0"/>
              </a:spcAft>
              <a:buSzPts val="605"/>
              <a:buNone/>
            </a:pPr>
            <a:r>
              <a:rPr lang="el" sz="1200" dirty="0">
                <a:solidFill>
                  <a:schemeClr val="dk1"/>
                </a:solidFill>
                <a:latin typeface="Arial" panose="020B0604020202020204" pitchFamily="34" charset="0"/>
                <a:cs typeface="Arial" panose="020B0604020202020204" pitchFamily="34" charset="0"/>
              </a:rPr>
              <a:t> Κατόρθωσε και έφυγε από την Ελλάδα και πέρασε όλη του τη ζωή στην Αγγλία. Εκεί δραστηριοποιήθηκε επαγγελματικά, παντρεύτηκε και απέκτησε ένα γιο, τον Μάριο. Ο Μάριος δεν έδειξε ποτέ ενδιαφέρον για τα πολιτικά πράγματα, όμως ο εγγονός του Μανώλη, ο Νικηφόρος, από πολύ μικρός, ρωτούσε τον παππού του για την Ελλάδα και την ιστορία της. Ένα ταξίδι στην Αθήνα, το καλοκαίρι του 2024, θα δώσει την ευκαιρία στον εγγονό να μάθει δια στόματος του παππού του για  τους τόπους της αντίστασης και αγώνων  για τη δημοκρατία.</a:t>
            </a:r>
            <a:endParaRPr sz="1200" dirty="0">
              <a:solidFill>
                <a:schemeClr val="dk1"/>
              </a:solidFill>
              <a:latin typeface="Arial" panose="020B0604020202020204" pitchFamily="34" charset="0"/>
              <a:cs typeface="Arial" panose="020B0604020202020204" pitchFamily="34" charset="0"/>
            </a:endParaRPr>
          </a:p>
          <a:p>
            <a:pPr marL="0" lvl="0" indent="0" algn="l" rtl="0">
              <a:lnSpc>
                <a:spcPct val="105000"/>
              </a:lnSpc>
              <a:spcBef>
                <a:spcPts val="1200"/>
              </a:spcBef>
              <a:spcAft>
                <a:spcPts val="0"/>
              </a:spcAft>
              <a:buSzPts val="605"/>
              <a:buNone/>
            </a:pPr>
            <a:endParaRPr sz="1190" dirty="0">
              <a:solidFill>
                <a:schemeClr val="dk1"/>
              </a:solidFill>
            </a:endParaRPr>
          </a:p>
          <a:p>
            <a:pPr marL="0" lvl="0" indent="0" algn="l" rtl="0">
              <a:lnSpc>
                <a:spcPct val="105000"/>
              </a:lnSpc>
              <a:spcBef>
                <a:spcPts val="1200"/>
              </a:spcBef>
              <a:spcAft>
                <a:spcPts val="1200"/>
              </a:spcAft>
              <a:buSzPts val="605"/>
              <a:buNone/>
            </a:pPr>
            <a:r>
              <a:rPr lang="el" sz="1190" dirty="0">
                <a:solidFill>
                  <a:schemeClr val="dk1"/>
                </a:solidFill>
              </a:rPr>
              <a:t>[</a:t>
            </a:r>
            <a:r>
              <a:rPr lang="el" sz="1190" i="1" dirty="0">
                <a:solidFill>
                  <a:schemeClr val="dk1"/>
                </a:solidFill>
              </a:rPr>
              <a:t>Τα ονόματα των πρωταγωνιστών είναι δανεισμένα από το μυθιστόρημα “Αργώ” του Γ. Θεοτοκά, Αθήνα, 1936]</a:t>
            </a:r>
            <a:endParaRPr sz="1190" i="1" dirty="0">
              <a:solidFill>
                <a:schemeClr val="dk1"/>
              </a:solidFill>
            </a:endParaRPr>
          </a:p>
        </p:txBody>
      </p:sp>
      <p:sp>
        <p:nvSpPr>
          <p:cNvPr id="81" name="Google Shape;81;p17"/>
          <p:cNvSpPr txBox="1"/>
          <p:nvPr/>
        </p:nvSpPr>
        <p:spPr>
          <a:xfrm>
            <a:off x="0" y="0"/>
            <a:ext cx="3000000" cy="39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None/>
            </a:pPr>
            <a:endParaRPr sz="1350" b="1">
              <a:solidFill>
                <a:schemeClr val="dk1"/>
              </a:solidFill>
              <a:highlight>
                <a:srgbClr val="FFFFFF"/>
              </a:highlight>
            </a:endParaRPr>
          </a:p>
        </p:txBody>
      </p:sp>
      <p:pic>
        <p:nvPicPr>
          <p:cNvPr id="82" name="Google Shape;82;p17"/>
          <p:cNvPicPr preferRelativeResize="0"/>
          <p:nvPr/>
        </p:nvPicPr>
        <p:blipFill rotWithShape="1">
          <a:blip r:embed="rId3">
            <a:alphaModFix/>
          </a:blip>
          <a:srcRect l="5938" t="5419" r="28581" b="16940"/>
          <a:stretch/>
        </p:blipFill>
        <p:spPr>
          <a:xfrm>
            <a:off x="645238" y="1835063"/>
            <a:ext cx="3285725" cy="3171125"/>
          </a:xfrm>
          <a:prstGeom prst="rect">
            <a:avLst/>
          </a:prstGeom>
          <a:noFill/>
          <a:ln>
            <a:noFill/>
          </a:ln>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p:nvPr/>
        </p:nvSpPr>
        <p:spPr>
          <a:xfrm>
            <a:off x="488425" y="1558875"/>
            <a:ext cx="5073900" cy="938688"/>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 sz="1200" i="1" dirty="0">
                <a:solidFill>
                  <a:schemeClr val="dk2"/>
                </a:solidFill>
              </a:rPr>
              <a:t>Καθένας έχει δικαίωμα να αναπτύσει ελεύθερα την προσωπικότητά του και να συμμετεχει στην κοινωνική, οικονομική και πολιτική ζωή της Χώρας, εφόσον δεν προσβάλει τα δικαιώματα των άλλων και δεν παραβιάζει το Σύνταγμα ή τα χρηστά ήθη.</a:t>
            </a:r>
            <a:endParaRPr sz="1200" i="1" dirty="0">
              <a:solidFill>
                <a:schemeClr val="dk2"/>
              </a:solidFill>
            </a:endParaRPr>
          </a:p>
        </p:txBody>
      </p:sp>
      <p:sp>
        <p:nvSpPr>
          <p:cNvPr id="173" name="Google Shape;173;p29"/>
          <p:cNvSpPr txBox="1"/>
          <p:nvPr/>
        </p:nvSpPr>
        <p:spPr>
          <a:xfrm>
            <a:off x="488424" y="2657525"/>
            <a:ext cx="4944299" cy="923299"/>
          </a:xfrm>
          <a:prstGeom prst="rect">
            <a:avLst/>
          </a:prstGeom>
          <a:solidFill>
            <a:schemeClr val="lt1"/>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 sz="1200" i="1" dirty="0">
                <a:solidFill>
                  <a:schemeClr val="dk2"/>
                </a:solidFill>
              </a:rPr>
              <a:t>Έλληνες πολίτες πoυ έχουν τo εκλογικό δικαίωμα μπoρoύν ελεύθερα να ιδρύουν και να συμμετέχουν σε πολιτικά κόμματα, πoυ η oργάνωση και η δράση τους οφείλει να εξυπηρετεί την ελεύθερη λειτoυργία τoυ δημoκρατικoύ πολιτεύματος.</a:t>
            </a:r>
            <a:endParaRPr sz="1200" i="1" dirty="0">
              <a:solidFill>
                <a:schemeClr val="dk2"/>
              </a:solidFill>
            </a:endParaRPr>
          </a:p>
        </p:txBody>
      </p:sp>
      <p:sp>
        <p:nvSpPr>
          <p:cNvPr id="174" name="Google Shape;174;p29"/>
          <p:cNvSpPr txBox="1"/>
          <p:nvPr/>
        </p:nvSpPr>
        <p:spPr>
          <a:xfrm>
            <a:off x="368800" y="328713"/>
            <a:ext cx="7874700" cy="11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l" sz="1200" i="1" dirty="0">
              <a:solidFill>
                <a:schemeClr val="dk1"/>
              </a:solidFill>
            </a:endParaRPr>
          </a:p>
          <a:p>
            <a:pPr marL="0" lvl="0" indent="0" algn="l" rtl="0">
              <a:spcBef>
                <a:spcPts val="0"/>
              </a:spcBef>
              <a:spcAft>
                <a:spcPts val="0"/>
              </a:spcAft>
              <a:buNone/>
            </a:pPr>
            <a:r>
              <a:rPr lang="el" sz="1200" i="1" dirty="0">
                <a:solidFill>
                  <a:schemeClr val="dk1"/>
                </a:solidFill>
              </a:rPr>
              <a:t>Νικηφόρος: </a:t>
            </a:r>
            <a:r>
              <a:rPr lang="el" sz="1200" dirty="0">
                <a:solidFill>
                  <a:schemeClr val="dk1"/>
                </a:solidFill>
              </a:rPr>
              <a:t>Παππού, πες μου κάποια δικαιώματα που κατάφεραν να αποκτήσουν οι Έλληνες και οι Ελληνίδες με το Σύνταγμα του 1975;</a:t>
            </a:r>
            <a:endParaRPr sz="1200" dirty="0">
              <a:solidFill>
                <a:schemeClr val="dk1"/>
              </a:solidFill>
            </a:endParaRPr>
          </a:p>
        </p:txBody>
      </p:sp>
      <p:sp>
        <p:nvSpPr>
          <p:cNvPr id="175" name="Google Shape;175;p29"/>
          <p:cNvSpPr txBox="1"/>
          <p:nvPr/>
        </p:nvSpPr>
        <p:spPr>
          <a:xfrm>
            <a:off x="368800" y="927025"/>
            <a:ext cx="8094225" cy="5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 sz="1200" i="1" dirty="0">
                <a:solidFill>
                  <a:schemeClr val="dk1"/>
                </a:solidFill>
              </a:rPr>
              <a:t>παππούς Μανώλης:</a:t>
            </a:r>
            <a:r>
              <a:rPr lang="el" sz="1200" dirty="0">
                <a:solidFill>
                  <a:schemeClr val="dk1"/>
                </a:solidFill>
              </a:rPr>
              <a:t> Λοιπόν, παιδί μου, κάποια από τα δικαιώματα που απέκτησε ο ελληνικός λαός ήταν: </a:t>
            </a:r>
            <a:endParaRPr sz="1200" dirty="0">
              <a:solidFill>
                <a:schemeClr val="dk1"/>
              </a:solidFill>
            </a:endParaRPr>
          </a:p>
        </p:txBody>
      </p:sp>
      <p:sp>
        <p:nvSpPr>
          <p:cNvPr id="176" name="Google Shape;176;p29"/>
          <p:cNvSpPr txBox="1"/>
          <p:nvPr/>
        </p:nvSpPr>
        <p:spPr>
          <a:xfrm>
            <a:off x="2806150" y="24024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000" b="1" i="1" dirty="0">
                <a:solidFill>
                  <a:schemeClr val="dk2"/>
                </a:solidFill>
              </a:rPr>
              <a:t>Άρθρο 5/ Μέρος 2ο,Σύνταγμα 1975</a:t>
            </a:r>
            <a:endParaRPr sz="900" i="1" dirty="0"/>
          </a:p>
        </p:txBody>
      </p:sp>
      <p:sp>
        <p:nvSpPr>
          <p:cNvPr id="177" name="Google Shape;177;p29"/>
          <p:cNvSpPr txBox="1"/>
          <p:nvPr/>
        </p:nvSpPr>
        <p:spPr>
          <a:xfrm>
            <a:off x="2806150" y="35152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000" b="1" i="1" dirty="0">
                <a:solidFill>
                  <a:schemeClr val="dk2"/>
                </a:solidFill>
              </a:rPr>
              <a:t>Άρθρο 29/ Μέρος 3ο , Σύνταγμα 1975</a:t>
            </a:r>
            <a:endParaRPr sz="1000" b="1" i="1" dirty="0">
              <a:solidFill>
                <a:schemeClr val="dk2"/>
              </a:solidFill>
            </a:endParaRPr>
          </a:p>
        </p:txBody>
      </p:sp>
      <p:sp>
        <p:nvSpPr>
          <p:cNvPr id="178" name="Google Shape;178;p29"/>
          <p:cNvSpPr txBox="1"/>
          <p:nvPr/>
        </p:nvSpPr>
        <p:spPr>
          <a:xfrm>
            <a:off x="488425" y="3842825"/>
            <a:ext cx="4944300" cy="938688"/>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l" sz="1200" i="1" dirty="0">
                <a:solidFill>
                  <a:schemeClr val="dk2"/>
                </a:solidFill>
              </a:rPr>
              <a:t>H κατoικία τoυ καθενός είναι άσυλo. H ιδιωτική και oικoγενειακή ζωή τoυ ατόμoυ είναι απαραβίαστη. Kαμία έρευνα δεν γίνεται σε κατoικία, παρά μόνo όταν και όπως oρίζει o νόμoς και πάντoτε με την παρoυσία εκπρoσώπων της δικαστικής εξoυσίας</a:t>
            </a:r>
            <a:r>
              <a:rPr lang="el" sz="1300" i="1" dirty="0">
                <a:solidFill>
                  <a:srgbClr val="666666"/>
                </a:solidFill>
              </a:rPr>
              <a:t>.</a:t>
            </a:r>
            <a:endParaRPr sz="1300" i="1" dirty="0">
              <a:solidFill>
                <a:srgbClr val="666666"/>
              </a:solidFill>
            </a:endParaRPr>
          </a:p>
        </p:txBody>
      </p:sp>
      <p:sp>
        <p:nvSpPr>
          <p:cNvPr id="179" name="Google Shape;179;p29"/>
          <p:cNvSpPr txBox="1"/>
          <p:nvPr/>
        </p:nvSpPr>
        <p:spPr>
          <a:xfrm>
            <a:off x="2916369" y="4658675"/>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000" b="1" i="1" dirty="0">
                <a:solidFill>
                  <a:schemeClr val="dk2"/>
                </a:solidFill>
              </a:rPr>
              <a:t>Άρθρο 9/ Μέρος 2ο, Σύνταγμα 1975</a:t>
            </a:r>
            <a:endParaRPr sz="1000" b="1" i="1" dirty="0">
              <a:solidFill>
                <a:schemeClr val="dk2"/>
              </a:solidFill>
            </a:endParaRP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0C34B4-EE91-7431-C861-AE02F577C2BE}"/>
              </a:ext>
            </a:extLst>
          </p:cNvPr>
          <p:cNvSpPr>
            <a:spLocks noGrp="1"/>
          </p:cNvSpPr>
          <p:nvPr>
            <p:ph type="title"/>
          </p:nvPr>
        </p:nvSpPr>
        <p:spPr/>
        <p:txBody>
          <a:bodyPr>
            <a:normAutofit fontScale="90000"/>
          </a:bodyPr>
          <a:lstStyle/>
          <a:p>
            <a:r>
              <a:rPr lang="el-GR" sz="2000" b="1" dirty="0" smtClean="0">
                <a:latin typeface="Arial" panose="020B0604020202020204" pitchFamily="34" charset="0"/>
                <a:cs typeface="Arial" panose="020B0604020202020204" pitchFamily="34" charset="0"/>
              </a:rPr>
              <a:t>Οι μαθητές και μαθήτριες του Ομίλου Ιστορίας μιλούν για τη Δημοκρατία</a:t>
            </a:r>
            <a:endParaRPr lang="el-GR" sz="2000" b="1" dirty="0">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04C61C3-8CFD-7AB2-43BF-7DBE50CD8A45}"/>
              </a:ext>
            </a:extLst>
          </p:cNvPr>
          <p:cNvSpPr>
            <a:spLocks noGrp="1"/>
          </p:cNvSpPr>
          <p:nvPr>
            <p:ph type="body" idx="1"/>
          </p:nvPr>
        </p:nvSpPr>
        <p:spPr/>
        <p:txBody>
          <a:bodyPr>
            <a:normAutofit fontScale="55000" lnSpcReduction="20000"/>
          </a:bodyPr>
          <a:lstStyle/>
          <a:p>
            <a:pPr marL="114300" indent="0">
              <a:buNone/>
            </a:pPr>
            <a:r>
              <a:rPr lang="el-GR" sz="2200" i="1" dirty="0">
                <a:latin typeface="Arial" panose="020B0604020202020204" pitchFamily="34" charset="0"/>
                <a:cs typeface="Arial" panose="020B0604020202020204" pitchFamily="34" charset="0"/>
              </a:rPr>
              <a:t>Μαργαρίτα</a:t>
            </a:r>
            <a:r>
              <a:rPr lang="el-GR" sz="2200" dirty="0">
                <a:latin typeface="Arial" panose="020B0604020202020204" pitchFamily="34" charset="0"/>
                <a:cs typeface="Arial" panose="020B0604020202020204" pitchFamily="34" charset="0"/>
              </a:rPr>
              <a:t>: Δημοκρατία είναι το δικαίωμα κάθε πολίτη να ψηφίζει για την πορεία της χώρας του.</a:t>
            </a:r>
          </a:p>
          <a:p>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Χάρης</a:t>
            </a:r>
            <a:r>
              <a:rPr lang="el-GR" sz="2200" dirty="0">
                <a:latin typeface="Arial" panose="020B0604020202020204" pitchFamily="34" charset="0"/>
                <a:cs typeface="Arial" panose="020B0604020202020204" pitchFamily="34" charset="0"/>
              </a:rPr>
              <a:t>: Ισότητα, Ελευθερία και ελεύθερη έκφραση.</a:t>
            </a:r>
          </a:p>
          <a:p>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Γιώργος</a:t>
            </a:r>
            <a:r>
              <a:rPr lang="el-GR" sz="2200" dirty="0">
                <a:latin typeface="Arial" panose="020B0604020202020204" pitchFamily="34" charset="0"/>
                <a:cs typeface="Arial" panose="020B0604020202020204" pitchFamily="34" charset="0"/>
              </a:rPr>
              <a:t>: Προστασία  δικαιωμάτων και ελευθερία άποψης.</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Αγγελική Δ</a:t>
            </a:r>
            <a:r>
              <a:rPr lang="el-GR" sz="2200" dirty="0">
                <a:latin typeface="Arial" panose="020B0604020202020204" pitchFamily="34" charset="0"/>
                <a:cs typeface="Arial" panose="020B0604020202020204" pitchFamily="34" charset="0"/>
              </a:rPr>
              <a:t>.: Όταν κάποιος μπορεί να εκπροσωπείται και να μπορεί να πει ελεύθερα τη γνώμη του για τη Δημοκρατία.</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Αγγελική Γ</a:t>
            </a:r>
            <a:r>
              <a:rPr lang="el-GR" sz="2200" dirty="0">
                <a:latin typeface="Arial" panose="020B0604020202020204" pitchFamily="34" charset="0"/>
                <a:cs typeface="Arial" panose="020B0604020202020204" pitchFamily="34" charset="0"/>
              </a:rPr>
              <a:t>.: Όταν είμαι ελεύθερη να διεκδικώ τα δικαιώματά μου, έχοντας μάθει να ξεχωρίζω την παρανομία από την ελευθερία και την αυθάδεια από το δικαίωμα.</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Κατερίνα</a:t>
            </a:r>
            <a:r>
              <a:rPr lang="el-GR" sz="2200" dirty="0">
                <a:latin typeface="Arial" panose="020B0604020202020204" pitchFamily="34" charset="0"/>
                <a:cs typeface="Arial" panose="020B0604020202020204" pitchFamily="34" charset="0"/>
              </a:rPr>
              <a:t>: Το δικαίωμα τον ανθρώπων στην ελεύθερη έκφραση των απόψεων και των ιδεών τους.</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Λυδία</a:t>
            </a:r>
            <a:r>
              <a:rPr lang="el-GR" sz="2200" dirty="0">
                <a:latin typeface="Arial" panose="020B0604020202020204" pitchFamily="34" charset="0"/>
                <a:cs typeface="Arial" panose="020B0604020202020204" pitchFamily="34" charset="0"/>
              </a:rPr>
              <a:t>: Η εξουσία που πηγάζει από τον λαό και κάνει </a:t>
            </a:r>
            <a:r>
              <a:rPr lang="el-GR" sz="2200" dirty="0" smtClean="0">
                <a:latin typeface="Arial" panose="020B0604020202020204" pitchFamily="34" charset="0"/>
                <a:cs typeface="Arial" panose="020B0604020202020204" pitchFamily="34" charset="0"/>
              </a:rPr>
              <a:t>πράξη τις  </a:t>
            </a:r>
            <a:r>
              <a:rPr lang="el-GR" sz="2200" dirty="0">
                <a:latin typeface="Arial" panose="020B0604020202020204" pitchFamily="34" charset="0"/>
                <a:cs typeface="Arial" panose="020B0604020202020204" pitchFamily="34" charset="0"/>
              </a:rPr>
              <a:t>επιθυμίες </a:t>
            </a:r>
            <a:r>
              <a:rPr lang="el-GR" sz="2200" dirty="0" smtClean="0">
                <a:latin typeface="Arial" panose="020B0604020202020204" pitchFamily="34" charset="0"/>
                <a:cs typeface="Arial" panose="020B0604020202020204" pitchFamily="34" charset="0"/>
              </a:rPr>
              <a:t>των ανθρώπων </a:t>
            </a:r>
            <a:r>
              <a:rPr lang="el-GR" sz="2200" dirty="0">
                <a:latin typeface="Arial" panose="020B0604020202020204" pitchFamily="34" charset="0"/>
                <a:cs typeface="Arial" panose="020B0604020202020204" pitchFamily="34" charset="0"/>
              </a:rPr>
              <a:t>χωρίς διακρίσεις.</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Κωστής</a:t>
            </a:r>
            <a:r>
              <a:rPr lang="el-GR" sz="2200" dirty="0">
                <a:latin typeface="Arial" panose="020B0604020202020204" pitchFamily="34" charset="0"/>
                <a:cs typeface="Arial" panose="020B0604020202020204" pitchFamily="34" charset="0"/>
              </a:rPr>
              <a:t>: Το δικαίωμα του κάθε ανθρώπου να αισθάνεται ελεύθερος.</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Ορέστης</a:t>
            </a:r>
            <a:r>
              <a:rPr lang="el-GR" sz="2200" dirty="0">
                <a:latin typeface="Arial" panose="020B0604020202020204" pitchFamily="34" charset="0"/>
                <a:cs typeface="Arial" panose="020B0604020202020204" pitchFamily="34" charset="0"/>
              </a:rPr>
              <a:t>: Δημοκρατία για εμένα σημαίνει ότι ο λαός αποφασίζει για τον εαυτό του άμεσα ή έμμεσα. </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Αντώνης</a:t>
            </a:r>
            <a:r>
              <a:rPr lang="el-GR" sz="2200" dirty="0">
                <a:latin typeface="Arial" panose="020B0604020202020204" pitchFamily="34" charset="0"/>
                <a:cs typeface="Arial" panose="020B0604020202020204" pitchFamily="34" charset="0"/>
              </a:rPr>
              <a:t>: Όταν όλοι οι άνθρωποι είναι ίσοι μεταξύ τους και μπορούν να εκφραστούν ελεύθερα.</a:t>
            </a:r>
          </a:p>
          <a:p>
            <a:pPr marL="114300" indent="0">
              <a:buNone/>
            </a:pPr>
            <a:endParaRPr lang="el-GR" sz="2200" dirty="0">
              <a:latin typeface="Arial" panose="020B0604020202020204" pitchFamily="34" charset="0"/>
              <a:cs typeface="Arial" panose="020B0604020202020204" pitchFamily="34" charset="0"/>
            </a:endParaRPr>
          </a:p>
          <a:p>
            <a:pPr marL="114300" indent="0">
              <a:buNone/>
            </a:pPr>
            <a:r>
              <a:rPr lang="el-GR" sz="2200" i="1" dirty="0">
                <a:latin typeface="Arial" panose="020B0604020202020204" pitchFamily="34" charset="0"/>
                <a:cs typeface="Arial" panose="020B0604020202020204" pitchFamily="34" charset="0"/>
              </a:rPr>
              <a:t>Σωτήρης</a:t>
            </a:r>
            <a:r>
              <a:rPr lang="el-GR" sz="2200" dirty="0">
                <a:latin typeface="Arial" panose="020B0604020202020204" pitchFamily="34" charset="0"/>
                <a:cs typeface="Arial" panose="020B0604020202020204" pitchFamily="34" charset="0"/>
              </a:rPr>
              <a:t>: Να είναι ο κάθε άνθρωπος ελεύθερος να κάνει οτιδήποτε τον/την ευχαριστεί χωρίς περιορισμούς.</a:t>
            </a:r>
          </a:p>
          <a:p>
            <a:endParaRPr lang="el-GR" dirty="0"/>
          </a:p>
        </p:txBody>
      </p:sp>
    </p:spTree>
    <p:extLst>
      <p:ext uri="{BB962C8B-B14F-4D97-AF65-F5344CB8AC3E}">
        <p14:creationId xmlns:p14="http://schemas.microsoft.com/office/powerpoint/2010/main" val="331477116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8"/>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sz="2000" dirty="0">
                <a:latin typeface="Arial" panose="020B0604020202020204" pitchFamily="34" charset="0"/>
                <a:cs typeface="Arial" panose="020B0604020202020204" pitchFamily="34" charset="0"/>
              </a:rPr>
              <a:t>Πηγές</a:t>
            </a:r>
            <a:endParaRPr sz="2000" dirty="0">
              <a:latin typeface="Arial" panose="020B0604020202020204" pitchFamily="34" charset="0"/>
              <a:cs typeface="Arial" panose="020B0604020202020204" pitchFamily="34" charset="0"/>
            </a:endParaRPr>
          </a:p>
        </p:txBody>
      </p:sp>
      <p:sp>
        <p:nvSpPr>
          <p:cNvPr id="470" name="Google Shape;470;p68"/>
          <p:cNvSpPr txBox="1">
            <a:spLocks noGrp="1"/>
          </p:cNvSpPr>
          <p:nvPr>
            <p:ph type="body" idx="1"/>
          </p:nvPr>
        </p:nvSpPr>
        <p:spPr>
          <a:xfrm>
            <a:off x="311700" y="1152475"/>
            <a:ext cx="8520600" cy="3816000"/>
          </a:xfrm>
          <a:prstGeom prst="rect">
            <a:avLst/>
          </a:prstGeom>
        </p:spPr>
        <p:txBody>
          <a:bodyPr spcFirstLastPara="1" wrap="square" lIns="91425" tIns="91425" rIns="91425" bIns="91425" anchor="t" anchorCtr="0">
            <a:noAutofit/>
          </a:bodyPr>
          <a:lstStyle/>
          <a:p>
            <a:pPr marL="139700" lvl="0" indent="0" algn="l" rtl="0">
              <a:lnSpc>
                <a:spcPct val="95000"/>
              </a:lnSpc>
              <a:spcBef>
                <a:spcPts val="0"/>
              </a:spcBef>
              <a:spcAft>
                <a:spcPts val="0"/>
              </a:spcAft>
              <a:buSzPts val="1400"/>
              <a:buNone/>
            </a:pPr>
            <a:r>
              <a:rPr lang="el-GR" sz="1200" dirty="0">
                <a:highlight>
                  <a:srgbClr val="FFFFFF"/>
                </a:highlight>
                <a:latin typeface="Arial" panose="020B0604020202020204" pitchFamily="34" charset="0"/>
                <a:cs typeface="Arial" panose="020B0604020202020204" pitchFamily="34" charset="0"/>
              </a:rPr>
              <a:t>1. Η Αποκατάσταση της Δημοκρατίας, </a:t>
            </a:r>
            <a:r>
              <a:rPr lang="el" sz="1200" dirty="0">
                <a:highlight>
                  <a:srgbClr val="FFFFFF"/>
                </a:highlight>
                <a:latin typeface="Arial" panose="020B0604020202020204" pitchFamily="34" charset="0"/>
                <a:cs typeface="Arial" panose="020B0604020202020204" pitchFamily="34" charset="0"/>
              </a:rPr>
              <a:t>Ίδρυμα της Βουλής των Ελλήνων,</a:t>
            </a:r>
            <a:r>
              <a:rPr lang="en-US" sz="1200" dirty="0">
                <a:highlight>
                  <a:srgbClr val="FFFFFF"/>
                </a:highlight>
                <a:latin typeface="Arial" panose="020B0604020202020204" pitchFamily="34" charset="0"/>
                <a:cs typeface="Arial" panose="020B0604020202020204" pitchFamily="34" charset="0"/>
              </a:rPr>
              <a:t> https://foundation.parliament.gr/el/ekthesi/i-apokatastasi-tis-dimokratias</a:t>
            </a:r>
            <a:endParaRPr lang="el" sz="1200" dirty="0">
              <a:latin typeface="Arial" panose="020B0604020202020204" pitchFamily="34" charset="0"/>
              <a:cs typeface="Arial" panose="020B0604020202020204" pitchFamily="34" charset="0"/>
            </a:endParaRPr>
          </a:p>
          <a:p>
            <a:pPr marL="457200" lvl="0" indent="-317500" algn="l" rtl="0">
              <a:lnSpc>
                <a:spcPct val="95000"/>
              </a:lnSpc>
              <a:spcBef>
                <a:spcPts val="0"/>
              </a:spcBef>
              <a:spcAft>
                <a:spcPts val="0"/>
              </a:spcAft>
              <a:buSzPts val="1400"/>
              <a:buAutoNum type="arabicPeriod"/>
            </a:pPr>
            <a:endParaRPr sz="1200" u="sng" dirty="0">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r>
              <a:rPr lang="el" sz="1200" dirty="0">
                <a:highlight>
                  <a:srgbClr val="FFFFFF"/>
                </a:highlight>
                <a:latin typeface="Arial" panose="020B0604020202020204" pitchFamily="34" charset="0"/>
                <a:cs typeface="Arial" panose="020B0604020202020204" pitchFamily="34" charset="0"/>
              </a:rPr>
              <a:t>2. Το κτήριο της Βουλής των Ελλήνων (Κατάλογος Έκθεσης 2009), Βουλή των Ελλήνων, Αθήνα 2009</a:t>
            </a:r>
            <a:endParaRPr sz="1200" dirty="0">
              <a:highlight>
                <a:srgbClr val="FFFFFF"/>
              </a:highlight>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r>
              <a:rPr lang="el" sz="1200" dirty="0">
                <a:latin typeface="Arial" panose="020B0604020202020204" pitchFamily="34" charset="0"/>
                <a:cs typeface="Arial" panose="020B0604020202020204" pitchFamily="34" charset="0"/>
              </a:rPr>
              <a:t>        Βουλή των Ελλήνων- ιστορία του κτηρίου/συνταγματικά κείμενα, </a:t>
            </a:r>
            <a:r>
              <a:rPr lang="en-US" sz="1200" dirty="0">
                <a:latin typeface="Arial" panose="020B0604020202020204" pitchFamily="34" charset="0"/>
                <a:cs typeface="Arial" panose="020B0604020202020204" pitchFamily="34" charset="0"/>
              </a:rPr>
              <a:t>https://www.hellenicparliament.gr/Vouli-ton-Ellinon/ToKtirio/Istoria-Ktiriou/ </a:t>
            </a:r>
            <a:endParaRPr lang="el-GR" sz="1200" dirty="0">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endParaRPr lang="el" sz="1200" dirty="0">
              <a:latin typeface="Arial" panose="020B0604020202020204" pitchFamily="34" charset="0"/>
              <a:cs typeface="Arial" panose="020B0604020202020204" pitchFamily="34" charset="0"/>
            </a:endParaRPr>
          </a:p>
          <a:p>
            <a:pPr marL="368300" lvl="0" indent="-228600" algn="l" rtl="0">
              <a:lnSpc>
                <a:spcPct val="95000"/>
              </a:lnSpc>
              <a:spcBef>
                <a:spcPts val="0"/>
              </a:spcBef>
              <a:spcAft>
                <a:spcPts val="0"/>
              </a:spcAft>
              <a:buClr>
                <a:schemeClr val="dk1"/>
              </a:buClr>
              <a:buSzPts val="1400"/>
              <a:buAutoNum type="arabicPeriod" startAt="3"/>
            </a:pPr>
            <a:r>
              <a:rPr lang="el-GR" sz="1200" dirty="0" smtClean="0">
                <a:latin typeface="Arial" panose="020B0604020202020204" pitchFamily="34" charset="0"/>
                <a:cs typeface="Arial" panose="020B0604020202020204" pitchFamily="34" charset="0"/>
              </a:rPr>
              <a:t>Εθνικό </a:t>
            </a:r>
            <a:r>
              <a:rPr lang="el-GR" sz="1200" dirty="0">
                <a:latin typeface="Arial" panose="020B0604020202020204" pitchFamily="34" charset="0"/>
                <a:cs typeface="Arial" panose="020B0604020202020204" pitchFamily="34" charset="0"/>
              </a:rPr>
              <a:t>και </a:t>
            </a:r>
            <a:r>
              <a:rPr lang="el-GR" sz="1200" dirty="0" smtClean="0">
                <a:latin typeface="Arial" panose="020B0604020202020204" pitchFamily="34" charset="0"/>
                <a:cs typeface="Arial" panose="020B0604020202020204" pitchFamily="34" charset="0"/>
              </a:rPr>
              <a:t>Καποδιστριακό Πανεπιστήμιο </a:t>
            </a:r>
            <a:r>
              <a:rPr lang="el-GR" sz="1200" dirty="0">
                <a:latin typeface="Arial" panose="020B0604020202020204" pitchFamily="34" charset="0"/>
                <a:cs typeface="Arial" panose="020B0604020202020204" pitchFamily="34" charset="0"/>
              </a:rPr>
              <a:t>Αθηνών</a:t>
            </a:r>
            <a:r>
              <a:rPr lang="el-GR" sz="1200" dirty="0" smtClean="0">
                <a:latin typeface="Arial" panose="020B0604020202020204" pitchFamily="34" charset="0"/>
                <a:cs typeface="Arial" panose="020B0604020202020204" pitchFamily="34" charset="0"/>
              </a:rPr>
              <a:t>, Ιδρυθέν το 1837,  </a:t>
            </a:r>
            <a:r>
              <a:rPr lang="el-GR" sz="1200" dirty="0">
                <a:latin typeface="Arial" panose="020B0604020202020204" pitchFamily="34" charset="0"/>
                <a:cs typeface="Arial" panose="020B0604020202020204" pitchFamily="34" charset="0"/>
                <a:hlinkClick r:id="rId3"/>
              </a:rPr>
              <a:t>https://www.uoa.gr</a:t>
            </a:r>
            <a:r>
              <a:rPr lang="el-GR" sz="1200" dirty="0" smtClean="0">
                <a:latin typeface="Arial" panose="020B0604020202020204" pitchFamily="34" charset="0"/>
                <a:cs typeface="Arial" panose="020B0604020202020204" pitchFamily="34" charset="0"/>
                <a:hlinkClick r:id="rId3"/>
              </a:rPr>
              <a:t>/</a:t>
            </a:r>
            <a:endParaRPr lang="el-GR" sz="1200" dirty="0" smtClean="0">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endParaRPr lang="el-GR" sz="1200" dirty="0" smtClean="0">
              <a:latin typeface="Arial" panose="020B0604020202020204" pitchFamily="34" charset="0"/>
              <a:cs typeface="Arial" panose="020B0604020202020204" pitchFamily="34" charset="0"/>
            </a:endParaRPr>
          </a:p>
          <a:p>
            <a:pPr marL="368300" lvl="0" indent="-228600">
              <a:lnSpc>
                <a:spcPct val="95000"/>
              </a:lnSpc>
              <a:buClr>
                <a:schemeClr val="dk1"/>
              </a:buClr>
              <a:buSzPts val="1400"/>
              <a:buAutoNum type="arabicPeriod" startAt="3"/>
            </a:pPr>
            <a:r>
              <a:rPr lang="el-GR" sz="1200" dirty="0" smtClean="0">
                <a:latin typeface="Arial" panose="020B0604020202020204" pitchFamily="34" charset="0"/>
                <a:cs typeface="Arial" panose="020B0604020202020204" pitchFamily="34" charset="0"/>
              </a:rPr>
              <a:t>Εθνικό Μετσόβιο Πολυτεχνείο, Η Ιστορία του ΕΜΠ, </a:t>
            </a:r>
            <a:r>
              <a:rPr lang="en-US" sz="1200" dirty="0">
                <a:latin typeface="Arial" panose="020B0604020202020204" pitchFamily="34" charset="0"/>
                <a:cs typeface="Arial" panose="020B0604020202020204" pitchFamily="34" charset="0"/>
                <a:hlinkClick r:id="rId4"/>
              </a:rPr>
              <a:t>https://ntua.gr/el</a:t>
            </a:r>
            <a:r>
              <a:rPr lang="en-US" sz="1200" dirty="0" smtClean="0">
                <a:latin typeface="Arial" panose="020B0604020202020204" pitchFamily="34" charset="0"/>
                <a:cs typeface="Arial" panose="020B0604020202020204" pitchFamily="34" charset="0"/>
                <a:hlinkClick r:id="rId4"/>
              </a:rPr>
              <a:t>/</a:t>
            </a:r>
            <a:endParaRPr lang="el-GR" sz="1200" dirty="0" smtClean="0">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endParaRPr lang="el-GR" sz="1200" dirty="0">
              <a:latin typeface="Arial" panose="020B0604020202020204" pitchFamily="34" charset="0"/>
              <a:cs typeface="Arial" panose="020B0604020202020204" pitchFamily="34" charset="0"/>
            </a:endParaRPr>
          </a:p>
          <a:p>
            <a:pPr marL="368300" lvl="0" indent="-228600" algn="l" rtl="0">
              <a:lnSpc>
                <a:spcPct val="95000"/>
              </a:lnSpc>
              <a:spcBef>
                <a:spcPts val="0"/>
              </a:spcBef>
              <a:spcAft>
                <a:spcPts val="0"/>
              </a:spcAft>
              <a:buClr>
                <a:schemeClr val="dk1"/>
              </a:buClr>
              <a:buSzPts val="1400"/>
              <a:buAutoNum type="arabicPeriod" startAt="5"/>
            </a:pPr>
            <a:r>
              <a:rPr lang="el" sz="1200" dirty="0" smtClean="0">
                <a:latin typeface="Arial" panose="020B0604020202020204" pitchFamily="34" charset="0"/>
                <a:cs typeface="Arial" panose="020B0604020202020204" pitchFamily="34" charset="0"/>
              </a:rPr>
              <a:t>Λάζος </a:t>
            </a:r>
            <a:r>
              <a:rPr lang="el" sz="1200" dirty="0">
                <a:latin typeface="Arial" panose="020B0604020202020204" pitchFamily="34" charset="0"/>
                <a:cs typeface="Arial" panose="020B0604020202020204" pitchFamily="34" charset="0"/>
              </a:rPr>
              <a:t>Χρήστος, “Ελληνικό Φοιτητικό Κίνημα, Κοινωνικοί &amp; Πολιτικοί Αγώνες”, Εκδόσεις “Γνώση</a:t>
            </a:r>
            <a:r>
              <a:rPr lang="el" sz="1200" dirty="0" smtClean="0">
                <a:latin typeface="Arial" panose="020B0604020202020204" pitchFamily="34" charset="0"/>
                <a:cs typeface="Arial" panose="020B0604020202020204" pitchFamily="34" charset="0"/>
              </a:rPr>
              <a:t>”</a:t>
            </a:r>
            <a:endParaRPr lang="el" sz="1200" dirty="0">
              <a:latin typeface="Arial" panose="020B0604020202020204" pitchFamily="34" charset="0"/>
              <a:cs typeface="Arial" panose="020B0604020202020204" pitchFamily="34" charset="0"/>
            </a:endParaRPr>
          </a:p>
          <a:p>
            <a:pPr marL="368300" lvl="0" indent="-228600" algn="l" rtl="0">
              <a:lnSpc>
                <a:spcPct val="95000"/>
              </a:lnSpc>
              <a:spcBef>
                <a:spcPts val="0"/>
              </a:spcBef>
              <a:spcAft>
                <a:spcPts val="0"/>
              </a:spcAft>
              <a:buClr>
                <a:schemeClr val="dk1"/>
              </a:buClr>
              <a:buSzPts val="1400"/>
              <a:buAutoNum type="arabicPeriod" startAt="5"/>
            </a:pPr>
            <a:endParaRPr lang="el" sz="1200" dirty="0">
              <a:latin typeface="Arial" panose="020B0604020202020204" pitchFamily="34" charset="0"/>
              <a:cs typeface="Arial" panose="020B0604020202020204" pitchFamily="34" charset="0"/>
            </a:endParaRPr>
          </a:p>
          <a:p>
            <a:pPr marL="139700" lvl="0" indent="0" algn="l" rtl="0">
              <a:lnSpc>
                <a:spcPct val="95000"/>
              </a:lnSpc>
              <a:spcBef>
                <a:spcPts val="0"/>
              </a:spcBef>
              <a:spcAft>
                <a:spcPts val="0"/>
              </a:spcAft>
              <a:buClr>
                <a:schemeClr val="dk1"/>
              </a:buClr>
              <a:buSzPts val="1400"/>
              <a:buNone/>
            </a:pPr>
            <a:endParaRPr lang="el-GR" sz="850" dirty="0"/>
          </a:p>
          <a:p>
            <a:pPr marL="0" lvl="0" indent="0" algn="l" rtl="0">
              <a:lnSpc>
                <a:spcPct val="95000"/>
              </a:lnSpc>
              <a:spcBef>
                <a:spcPts val="1200"/>
              </a:spcBef>
              <a:spcAft>
                <a:spcPts val="1200"/>
              </a:spcAft>
              <a:buSzPts val="935"/>
              <a:buNone/>
            </a:pPr>
            <a:r>
              <a:rPr lang="el-GR" sz="1200" dirty="0">
                <a:latin typeface="Arial" panose="020B0604020202020204" pitchFamily="34" charset="0"/>
                <a:cs typeface="Arial" panose="020B0604020202020204" pitchFamily="34" charset="0"/>
              </a:rPr>
              <a:t>Τα τεκμήρια προέρχονται από τη Βιβλιοθήκη της Βουλής των Ελλήνων.</a:t>
            </a:r>
          </a:p>
          <a:p>
            <a:pPr marL="0" lvl="0" indent="0" algn="l" rtl="0">
              <a:lnSpc>
                <a:spcPct val="95000"/>
              </a:lnSpc>
              <a:spcBef>
                <a:spcPts val="1200"/>
              </a:spcBef>
              <a:spcAft>
                <a:spcPts val="1200"/>
              </a:spcAft>
              <a:buSzPts val="935"/>
              <a:buNone/>
            </a:pPr>
            <a:r>
              <a:rPr lang="el-GR" sz="1200" dirty="0">
                <a:latin typeface="Arial" panose="020B0604020202020204" pitchFamily="34" charset="0"/>
                <a:cs typeface="Arial" panose="020B0604020202020204" pitchFamily="34" charset="0"/>
              </a:rPr>
              <a:t>Θερμές ευχαριστίες απευθύνονται στην κ.  Αγγελική Καραπάνου, Προϊσταμένη του Τμήματος Κοινοβουλευτικών Αρχείων της Βιβλιοθήκης της Βουλής, για την καθοριστική συμβολή της στην επιλογή και παραχώρηση των τεκμηρίων.</a:t>
            </a:r>
          </a:p>
          <a:p>
            <a:pPr marL="0" lvl="0" indent="0" algn="l" rtl="0">
              <a:lnSpc>
                <a:spcPct val="95000"/>
              </a:lnSpc>
              <a:spcBef>
                <a:spcPts val="1200"/>
              </a:spcBef>
              <a:spcAft>
                <a:spcPts val="1200"/>
              </a:spcAft>
              <a:buSzPts val="935"/>
              <a:buNone/>
            </a:pPr>
            <a:endParaRPr lang="el-GR" sz="850" dirty="0"/>
          </a:p>
          <a:p>
            <a:pPr marL="0" lvl="0" indent="0" algn="l" rtl="0">
              <a:lnSpc>
                <a:spcPct val="95000"/>
              </a:lnSpc>
              <a:spcBef>
                <a:spcPts val="1200"/>
              </a:spcBef>
              <a:spcAft>
                <a:spcPts val="1200"/>
              </a:spcAft>
              <a:buSzPts val="935"/>
              <a:buNone/>
            </a:pPr>
            <a:endParaRPr lang="el-GR" sz="850" dirty="0"/>
          </a:p>
          <a:p>
            <a:pPr marL="0" lvl="0" indent="0" algn="l" rtl="0">
              <a:lnSpc>
                <a:spcPct val="95000"/>
              </a:lnSpc>
              <a:spcBef>
                <a:spcPts val="1200"/>
              </a:spcBef>
              <a:spcAft>
                <a:spcPts val="1200"/>
              </a:spcAft>
              <a:buSzPts val="935"/>
              <a:buNone/>
            </a:pPr>
            <a:r>
              <a:rPr lang="el-GR" sz="850" dirty="0"/>
              <a:t> </a:t>
            </a:r>
            <a:endParaRPr sz="850" dirty="0"/>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2CBBC6-0B9B-FF1B-8166-B5DCE6054F3E}"/>
              </a:ext>
            </a:extLst>
          </p:cNvPr>
          <p:cNvSpPr>
            <a:spLocks noGrp="1"/>
          </p:cNvSpPr>
          <p:nvPr>
            <p:ph type="title"/>
          </p:nvPr>
        </p:nvSpPr>
        <p:spPr/>
        <p:txBody>
          <a:bodyPr>
            <a:normAutofit/>
          </a:bodyPr>
          <a:lstStyle/>
          <a:p>
            <a:r>
              <a:rPr lang="el-GR" sz="2000" dirty="0">
                <a:latin typeface="Arial" panose="020B0604020202020204" pitchFamily="34" charset="0"/>
                <a:cs typeface="Arial" panose="020B0604020202020204" pitchFamily="34" charset="0"/>
              </a:rPr>
              <a:t>συντελεστές</a:t>
            </a:r>
          </a:p>
        </p:txBody>
      </p:sp>
      <p:sp>
        <p:nvSpPr>
          <p:cNvPr id="3" name="Θέση κειμένου 2">
            <a:extLst>
              <a:ext uri="{FF2B5EF4-FFF2-40B4-BE49-F238E27FC236}">
                <a16:creationId xmlns:a16="http://schemas.microsoft.com/office/drawing/2014/main" id="{CAD061D7-B329-3CE0-737C-CF73B619E794}"/>
              </a:ext>
            </a:extLst>
          </p:cNvPr>
          <p:cNvSpPr>
            <a:spLocks noGrp="1"/>
          </p:cNvSpPr>
          <p:nvPr>
            <p:ph type="body" idx="1"/>
          </p:nvPr>
        </p:nvSpPr>
        <p:spPr/>
        <p:txBody>
          <a:bodyPr>
            <a:normAutofit/>
          </a:bodyPr>
          <a:lstStyle/>
          <a:p>
            <a:pPr marL="114300" indent="0">
              <a:buNone/>
            </a:pPr>
            <a:r>
              <a:rPr lang="el-GR" sz="1100" dirty="0" smtClean="0">
                <a:latin typeface="Arial" panose="020B0604020202020204" pitchFamily="34" charset="0"/>
                <a:cs typeface="Arial" panose="020B0604020202020204" pitchFamily="34" charset="0"/>
              </a:rPr>
              <a:t>Οι μαθητές και μαθήτριες του Ομίλου Ιστορίας του Βαρβακείου Προτύπου Γυμνασίου</a:t>
            </a:r>
          </a:p>
          <a:p>
            <a:pPr marL="114300" indent="0">
              <a:buNone/>
            </a:pPr>
            <a:endParaRPr lang="el-GR" sz="1100" dirty="0" smtClean="0">
              <a:latin typeface="Arial" panose="020B0604020202020204" pitchFamily="34" charset="0"/>
              <a:cs typeface="Arial" panose="020B0604020202020204" pitchFamily="34" charset="0"/>
            </a:endParaRPr>
          </a:p>
          <a:p>
            <a:r>
              <a:rPr lang="el-GR" sz="1100" dirty="0" smtClean="0">
                <a:latin typeface="Arial" panose="020B0604020202020204" pitchFamily="34" charset="0"/>
                <a:cs typeface="Arial" panose="020B0604020202020204" pitchFamily="34" charset="0"/>
              </a:rPr>
              <a:t>Ανδρικοπούλου Λυδία</a:t>
            </a:r>
          </a:p>
          <a:p>
            <a:r>
              <a:rPr lang="el-GR" sz="1100" dirty="0">
                <a:latin typeface="Arial" panose="020B0604020202020204" pitchFamily="34" charset="0"/>
                <a:cs typeface="Arial" panose="020B0604020202020204" pitchFamily="34" charset="0"/>
              </a:rPr>
              <a:t>Γιαννάκη Αγγελική</a:t>
            </a:r>
          </a:p>
          <a:p>
            <a:r>
              <a:rPr lang="el-GR" sz="1100" dirty="0">
                <a:latin typeface="Arial" panose="020B0604020202020204" pitchFamily="34" charset="0"/>
                <a:cs typeface="Arial" panose="020B0604020202020204" pitchFamily="34" charset="0"/>
              </a:rPr>
              <a:t>Γιαννικόπουλος Ευάγγελος Ορέστης</a:t>
            </a:r>
          </a:p>
          <a:p>
            <a:r>
              <a:rPr lang="el-GR" sz="1100" dirty="0" smtClean="0">
                <a:latin typeface="Arial" panose="020B0604020202020204" pitchFamily="34" charset="0"/>
                <a:cs typeface="Arial" panose="020B0604020202020204" pitchFamily="34" charset="0"/>
              </a:rPr>
              <a:t>Γρυπάρης Κωνσταντίνος</a:t>
            </a:r>
          </a:p>
          <a:p>
            <a:r>
              <a:rPr lang="el-GR" sz="1100" dirty="0" err="1" smtClean="0">
                <a:latin typeface="Arial" panose="020B0604020202020204" pitchFamily="34" charset="0"/>
                <a:cs typeface="Arial" panose="020B0604020202020204" pitchFamily="34" charset="0"/>
              </a:rPr>
              <a:t>Δημητρέση</a:t>
            </a:r>
            <a:r>
              <a:rPr lang="el-GR" sz="1100" dirty="0" smtClean="0">
                <a:latin typeface="Arial" panose="020B0604020202020204" pitchFamily="34" charset="0"/>
                <a:cs typeface="Arial" panose="020B0604020202020204" pitchFamily="34" charset="0"/>
              </a:rPr>
              <a:t> Αικατερίνη</a:t>
            </a:r>
            <a:endParaRPr lang="el-GR" sz="1100" dirty="0">
              <a:latin typeface="Arial" panose="020B0604020202020204" pitchFamily="34" charset="0"/>
              <a:cs typeface="Arial" panose="020B0604020202020204" pitchFamily="34" charset="0"/>
            </a:endParaRPr>
          </a:p>
          <a:p>
            <a:r>
              <a:rPr lang="el-GR" sz="1100" dirty="0" smtClean="0">
                <a:latin typeface="Arial" panose="020B0604020202020204" pitchFamily="34" charset="0"/>
                <a:cs typeface="Arial" panose="020B0604020202020204" pitchFamily="34" charset="0"/>
              </a:rPr>
              <a:t>Δημητρίου Αγγελική</a:t>
            </a:r>
            <a:endParaRPr lang="el-GR" sz="1100" dirty="0">
              <a:latin typeface="Arial" panose="020B0604020202020204" pitchFamily="34" charset="0"/>
              <a:cs typeface="Arial" panose="020B0604020202020204" pitchFamily="34" charset="0"/>
            </a:endParaRPr>
          </a:p>
          <a:p>
            <a:r>
              <a:rPr lang="el-GR" sz="1100" dirty="0" err="1" smtClean="0">
                <a:latin typeface="Arial" panose="020B0604020202020204" pitchFamily="34" charset="0"/>
                <a:cs typeface="Arial" panose="020B0604020202020204" pitchFamily="34" charset="0"/>
              </a:rPr>
              <a:t>Δημοβέλης</a:t>
            </a:r>
            <a:r>
              <a:rPr lang="el-GR" sz="1100" dirty="0" smtClean="0">
                <a:latin typeface="Arial" panose="020B0604020202020204" pitchFamily="34" charset="0"/>
                <a:cs typeface="Arial" panose="020B0604020202020204" pitchFamily="34" charset="0"/>
              </a:rPr>
              <a:t> Σωτήρης</a:t>
            </a:r>
          </a:p>
          <a:p>
            <a:r>
              <a:rPr lang="el-GR" sz="1100" dirty="0">
                <a:latin typeface="Arial" panose="020B0604020202020204" pitchFamily="34" charset="0"/>
                <a:cs typeface="Arial" panose="020B0604020202020204" pitchFamily="34" charset="0"/>
              </a:rPr>
              <a:t>Καρύδης Γεώργιος Παναγιώτης </a:t>
            </a:r>
            <a:endParaRPr lang="el-GR" sz="1100" dirty="0" smtClean="0">
              <a:latin typeface="Arial" panose="020B0604020202020204" pitchFamily="34" charset="0"/>
              <a:cs typeface="Arial" panose="020B0604020202020204" pitchFamily="34" charset="0"/>
            </a:endParaRPr>
          </a:p>
          <a:p>
            <a:r>
              <a:rPr lang="el-GR" sz="1100" dirty="0" smtClean="0">
                <a:latin typeface="Arial" panose="020B0604020202020204" pitchFamily="34" charset="0"/>
                <a:cs typeface="Arial" panose="020B0604020202020204" pitchFamily="34" charset="0"/>
              </a:rPr>
              <a:t>Κρεμμύδας Αντώνης</a:t>
            </a:r>
            <a:endParaRPr lang="el-GR" sz="1100" dirty="0">
              <a:latin typeface="Arial" panose="020B0604020202020204" pitchFamily="34" charset="0"/>
              <a:cs typeface="Arial" panose="020B0604020202020204" pitchFamily="34" charset="0"/>
            </a:endParaRPr>
          </a:p>
          <a:p>
            <a:r>
              <a:rPr lang="el-GR" sz="1100" dirty="0" smtClean="0">
                <a:latin typeface="Arial" panose="020B0604020202020204" pitchFamily="34" charset="0"/>
                <a:cs typeface="Arial" panose="020B0604020202020204" pitchFamily="34" charset="0"/>
              </a:rPr>
              <a:t>Παπουτσής </a:t>
            </a:r>
            <a:r>
              <a:rPr lang="el-GR" sz="1100" dirty="0">
                <a:latin typeface="Arial" panose="020B0604020202020204" pitchFamily="34" charset="0"/>
                <a:cs typeface="Arial" panose="020B0604020202020204" pitchFamily="34" charset="0"/>
              </a:rPr>
              <a:t>Χαράλαμπος</a:t>
            </a:r>
          </a:p>
          <a:p>
            <a:r>
              <a:rPr lang="el-GR" sz="1100" dirty="0" err="1">
                <a:latin typeface="Arial" panose="020B0604020202020204" pitchFamily="34" charset="0"/>
                <a:cs typeface="Arial" panose="020B0604020202020204" pitchFamily="34" charset="0"/>
              </a:rPr>
              <a:t>Σέχου</a:t>
            </a:r>
            <a:r>
              <a:rPr lang="el-GR" sz="1100" dirty="0">
                <a:latin typeface="Arial" panose="020B0604020202020204" pitchFamily="34" charset="0"/>
                <a:cs typeface="Arial" panose="020B0604020202020204" pitchFamily="34" charset="0"/>
              </a:rPr>
              <a:t> Μαργαρίτα</a:t>
            </a:r>
          </a:p>
          <a:p>
            <a:pPr marL="114300" indent="0">
              <a:buNone/>
            </a:pPr>
            <a:endParaRPr lang="el-GR" sz="1100" dirty="0" smtClean="0">
              <a:latin typeface="Arial" panose="020B0604020202020204" pitchFamily="34" charset="0"/>
              <a:cs typeface="Arial" panose="020B0604020202020204" pitchFamily="34" charset="0"/>
            </a:endParaRPr>
          </a:p>
          <a:p>
            <a:pPr marL="114300" indent="0">
              <a:buNone/>
            </a:pPr>
            <a:r>
              <a:rPr lang="el-GR" sz="1100" dirty="0" smtClean="0">
                <a:latin typeface="Arial" panose="020B0604020202020204" pitchFamily="34" charset="0"/>
                <a:cs typeface="Arial" panose="020B0604020202020204" pitchFamily="34" charset="0"/>
              </a:rPr>
              <a:t>Υπεύθυνες εκπαιδευτικοί οι φιλόλογοι Μαίρη </a:t>
            </a:r>
            <a:r>
              <a:rPr lang="el-GR" sz="1100" dirty="0" err="1" smtClean="0">
                <a:latin typeface="Arial" panose="020B0604020202020204" pitchFamily="34" charset="0"/>
                <a:cs typeface="Arial" panose="020B0604020202020204" pitchFamily="34" charset="0"/>
              </a:rPr>
              <a:t>Βερδιάκη</a:t>
            </a:r>
            <a:r>
              <a:rPr lang="el-GR" sz="1100" dirty="0" smtClean="0">
                <a:latin typeface="Arial" panose="020B0604020202020204" pitchFamily="34" charset="0"/>
                <a:cs typeface="Arial" panose="020B0604020202020204" pitchFamily="34" charset="0"/>
              </a:rPr>
              <a:t> και Έλενα Γκίκα</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730960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body" idx="1"/>
          </p:nvPr>
        </p:nvSpPr>
        <p:spPr>
          <a:xfrm>
            <a:off x="311700" y="244925"/>
            <a:ext cx="3999900" cy="43239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852"/>
              <a:buNone/>
            </a:pPr>
            <a:endParaRPr sz="1100" i="1" dirty="0">
              <a:solidFill>
                <a:schemeClr val="dk1"/>
              </a:solidFill>
            </a:endParaRPr>
          </a:p>
          <a:p>
            <a:pPr marL="0" lvl="0" indent="0" algn="l" rtl="0">
              <a:lnSpc>
                <a:spcPct val="80000"/>
              </a:lnSpc>
              <a:spcBef>
                <a:spcPts val="0"/>
              </a:spcBef>
              <a:spcAft>
                <a:spcPts val="0"/>
              </a:spcAft>
              <a:buSzPts val="852"/>
              <a:buNone/>
            </a:pPr>
            <a:endParaRPr sz="1100" i="1" dirty="0">
              <a:solidFill>
                <a:schemeClr val="dk1"/>
              </a:solidFill>
            </a:endParaRPr>
          </a:p>
          <a:p>
            <a:pPr marL="0" lvl="0" indent="0" algn="just" rtl="0">
              <a:spcBef>
                <a:spcPts val="0"/>
              </a:spcBef>
              <a:spcAft>
                <a:spcPts val="0"/>
              </a:spcAft>
              <a:buSzPts val="852"/>
              <a:buNone/>
            </a:pPr>
            <a:endParaRPr lang="el"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SzPts val="852"/>
              <a:buNone/>
            </a:pPr>
            <a:endParaRPr lang="el" sz="1200" i="1"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SzPts val="852"/>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Παππού</a:t>
            </a:r>
            <a:r>
              <a:rPr lang="en-US" sz="1200" dirty="0">
                <a:solidFill>
                  <a:schemeClr val="dk1"/>
                </a:solidFill>
                <a:latin typeface="Arial" panose="020B0604020202020204" pitchFamily="34" charset="0"/>
                <a:cs typeface="Arial" panose="020B0604020202020204" pitchFamily="34" charset="0"/>
              </a:rPr>
              <a:t>,</a:t>
            </a:r>
            <a:r>
              <a:rPr lang="el" sz="1200" dirty="0">
                <a:solidFill>
                  <a:schemeClr val="dk1"/>
                </a:solidFill>
                <a:latin typeface="Arial" panose="020B0604020202020204" pitchFamily="34" charset="0"/>
                <a:cs typeface="Arial" panose="020B0604020202020204" pitchFamily="34" charset="0"/>
              </a:rPr>
              <a:t> διάβασα σ’ ένα βιβλίο ότι για επτά χρόνια δεν υπήρχε δημοκρατία στην Ελλάδα.</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Έτσι είναι παιδί μου,</a:t>
            </a:r>
            <a:r>
              <a:rPr lang="el-GR" sz="1200" dirty="0">
                <a:solidFill>
                  <a:schemeClr val="dk1"/>
                </a:solidFill>
                <a:latin typeface="Arial" panose="020B0604020202020204" pitchFamily="34" charset="0"/>
                <a:cs typeface="Arial" panose="020B0604020202020204" pitchFamily="34" charset="0"/>
              </a:rPr>
              <a:t> μετά από επτά χρόνια </a:t>
            </a:r>
            <a:r>
              <a:rPr lang="el" sz="1200" dirty="0">
                <a:solidFill>
                  <a:schemeClr val="dk1"/>
                </a:solidFill>
                <a:latin typeface="Arial" panose="020B0604020202020204" pitchFamily="34" charset="0"/>
                <a:cs typeface="Arial" panose="020B0604020202020204" pitchFamily="34" charset="0"/>
              </a:rPr>
              <a:t> ανασάναμε ελεύθερα! </a:t>
            </a:r>
            <a:r>
              <a:rPr lang="el" sz="1200" dirty="0">
                <a:solidFill>
                  <a:schemeClr val="dk1"/>
                </a:solidFill>
                <a:highlight>
                  <a:schemeClr val="lt1"/>
                </a:highlight>
                <a:latin typeface="Arial" panose="020B0604020202020204" pitchFamily="34" charset="0"/>
                <a:cs typeface="Arial" panose="020B0604020202020204" pitchFamily="34" charset="0"/>
              </a:rPr>
              <a:t>Ο Ιούλιος του 1974 ήταν ένας σημαντικός σταθμός  στην ιστορία της Ελλάδας μας. Η δικτατορία κατέρρευσε, αφού βέβαια πρώτα πλήρωσε η Κύπρος με το αίμα της, με την τουρκική εισβολή. Η δημοκρατία γύρισε στην πατρίδα της!</a:t>
            </a:r>
            <a:endParaRPr sz="1200" dirty="0">
              <a:solidFill>
                <a:schemeClr val="dk1"/>
              </a:solidFill>
              <a:highlight>
                <a:schemeClr val="lt1"/>
              </a:highlight>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endParaRPr sz="1200" dirty="0">
              <a:solidFill>
                <a:schemeClr val="dk1"/>
              </a:solidFill>
              <a:highlight>
                <a:schemeClr val="lt1"/>
              </a:highlight>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r>
              <a:rPr lang="el" sz="1200" i="1" dirty="0">
                <a:solidFill>
                  <a:schemeClr val="dk1"/>
                </a:solidFill>
                <a:latin typeface="Arial" panose="020B0604020202020204" pitchFamily="34" charset="0"/>
                <a:cs typeface="Arial" panose="020B0604020202020204" pitchFamily="34" charset="0"/>
              </a:rPr>
              <a:t>Νικηφόρος: Είναι </a:t>
            </a:r>
            <a:r>
              <a:rPr lang="el" sz="1200" dirty="0">
                <a:solidFill>
                  <a:schemeClr val="dk1"/>
                </a:solidFill>
                <a:highlight>
                  <a:schemeClr val="lt1"/>
                </a:highlight>
                <a:latin typeface="Arial" panose="020B0604020202020204" pitchFamily="34" charset="0"/>
                <a:cs typeface="Arial" panose="020B0604020202020204" pitchFamily="34" charset="0"/>
              </a:rPr>
              <a:t>τόσο σημαντική η </a:t>
            </a:r>
            <a:r>
              <a:rPr lang="el-GR" sz="1200" dirty="0">
                <a:solidFill>
                  <a:schemeClr val="dk1"/>
                </a:solidFill>
                <a:highlight>
                  <a:schemeClr val="lt1"/>
                </a:highlight>
                <a:latin typeface="Arial" panose="020B0604020202020204" pitchFamily="34" charset="0"/>
                <a:cs typeface="Arial" panose="020B0604020202020204" pitchFamily="34" charset="0"/>
              </a:rPr>
              <a:t>Δ</a:t>
            </a:r>
            <a:r>
              <a:rPr lang="el" sz="1200" dirty="0">
                <a:solidFill>
                  <a:schemeClr val="dk1"/>
                </a:solidFill>
                <a:highlight>
                  <a:schemeClr val="lt1"/>
                </a:highlight>
                <a:latin typeface="Arial" panose="020B0604020202020204" pitchFamily="34" charset="0"/>
                <a:cs typeface="Arial" panose="020B0604020202020204" pitchFamily="34" charset="0"/>
              </a:rPr>
              <a:t>ημοκρατία;</a:t>
            </a:r>
            <a:endParaRPr sz="1200" dirty="0">
              <a:solidFill>
                <a:schemeClr val="dk1"/>
              </a:solidFill>
              <a:highlight>
                <a:schemeClr val="lt1"/>
              </a:highlight>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endParaRPr lang="el" sz="1200" dirty="0">
              <a:solidFill>
                <a:schemeClr val="dk1"/>
              </a:solidFill>
              <a:highlight>
                <a:schemeClr val="lt1"/>
              </a:highlight>
              <a:latin typeface="Arial" panose="020B0604020202020204" pitchFamily="34" charset="0"/>
              <a:cs typeface="Arial" panose="020B0604020202020204" pitchFamily="34" charset="0"/>
            </a:endParaRPr>
          </a:p>
          <a:p>
            <a:pPr marL="0" lvl="0" indent="0" algn="just" rtl="0">
              <a:spcBef>
                <a:spcPts val="0"/>
              </a:spcBef>
              <a:spcAft>
                <a:spcPts val="0"/>
              </a:spcAft>
              <a:buClr>
                <a:schemeClr val="dk1"/>
              </a:buClr>
              <a:buSzPts val="852"/>
              <a:buFont typeface="Arial"/>
              <a:buNone/>
            </a:pPr>
            <a:r>
              <a:rPr lang="el" sz="1200" i="1" dirty="0">
                <a:solidFill>
                  <a:schemeClr val="dk1"/>
                </a:solidFill>
                <a:latin typeface="Arial" panose="020B0604020202020204" pitchFamily="34" charset="0"/>
                <a:cs typeface="Arial" panose="020B0604020202020204" pitchFamily="34" charset="0"/>
              </a:rPr>
              <a:t>παππούς Μανώλης: </a:t>
            </a:r>
            <a:r>
              <a:rPr lang="el" sz="1200" dirty="0">
                <a:solidFill>
                  <a:schemeClr val="dk1"/>
                </a:solidFill>
                <a:highlight>
                  <a:schemeClr val="lt1"/>
                </a:highlight>
                <a:latin typeface="Arial" panose="020B0604020202020204" pitchFamily="34" charset="0"/>
                <a:cs typeface="Arial" panose="020B0604020202020204" pitchFamily="34" charset="0"/>
              </a:rPr>
              <a:t>Έλα να σου δείξω. Θα κάνουμε έναν μεγάλο περίπατο στην Αθήνα για να δούμε κτήρια και αυτά θα μας μιλήσουν για τη δημοκρατία…</a:t>
            </a:r>
            <a:endParaRPr sz="1200" dirty="0">
              <a:solidFill>
                <a:schemeClr val="dk1"/>
              </a:solidFill>
              <a:latin typeface="Arial" panose="020B0604020202020204" pitchFamily="34" charset="0"/>
              <a:cs typeface="Arial" panose="020B0604020202020204" pitchFamily="34" charset="0"/>
            </a:endParaRPr>
          </a:p>
          <a:p>
            <a:pPr marL="0" lvl="0" indent="0" algn="l" rtl="0">
              <a:lnSpc>
                <a:spcPct val="95000"/>
              </a:lnSpc>
              <a:spcBef>
                <a:spcPts val="0"/>
              </a:spcBef>
              <a:spcAft>
                <a:spcPts val="1200"/>
              </a:spcAft>
              <a:buSzPts val="852"/>
              <a:buNone/>
            </a:pPr>
            <a:endParaRPr sz="1500" dirty="0"/>
          </a:p>
        </p:txBody>
      </p:sp>
      <p:pic>
        <p:nvPicPr>
          <p:cNvPr id="88" name="Google Shape;88;p18"/>
          <p:cNvPicPr preferRelativeResize="0"/>
          <p:nvPr/>
        </p:nvPicPr>
        <p:blipFill>
          <a:blip r:embed="rId3">
            <a:alphaModFix/>
          </a:blip>
          <a:stretch>
            <a:fillRect/>
          </a:stretch>
        </p:blipFill>
        <p:spPr>
          <a:xfrm>
            <a:off x="4887629" y="128888"/>
            <a:ext cx="3556600" cy="4885725"/>
          </a:xfrm>
          <a:prstGeom prst="rect">
            <a:avLst/>
          </a:prstGeom>
          <a:noFill/>
          <a:ln>
            <a:noFill/>
          </a:ln>
        </p:spPr>
      </p:pic>
      <p:sp>
        <p:nvSpPr>
          <p:cNvPr id="89" name="Google Shape;89;p18"/>
          <p:cNvSpPr txBox="1"/>
          <p:nvPr/>
        </p:nvSpPr>
        <p:spPr>
          <a:xfrm>
            <a:off x="5357818" y="570750"/>
            <a:ext cx="2786082" cy="3877954"/>
          </a:xfrm>
          <a:prstGeom prst="rect">
            <a:avLst/>
          </a:prstGeom>
          <a:noFill/>
          <a:ln>
            <a:noFill/>
          </a:ln>
        </p:spPr>
        <p:txBody>
          <a:bodyPr spcFirstLastPara="1" wrap="square" lIns="91425" tIns="91425" rIns="91425" bIns="91425" anchor="t" anchorCtr="0">
            <a:spAutoFit/>
          </a:bodyPr>
          <a:lstStyle/>
          <a:p>
            <a:pPr marL="0" lvl="0" indent="0" algn="just" rtl="0">
              <a:spcBef>
                <a:spcPts val="1200"/>
              </a:spcBef>
              <a:spcAft>
                <a:spcPts val="0"/>
              </a:spcAft>
              <a:buNone/>
            </a:pPr>
            <a:r>
              <a:rPr lang="el" sz="1200" dirty="0"/>
              <a:t>6 χρόνια στον γύψο. Η </a:t>
            </a:r>
            <a:r>
              <a:rPr lang="el" sz="1200" dirty="0" smtClean="0"/>
              <a:t>χούντα </a:t>
            </a:r>
            <a:r>
              <a:rPr lang="el" sz="1200" dirty="0"/>
              <a:t>είχε στεριώσει. Κάθε τομέας της ζωής ελεγχόταν από τους κυβερνητικούς επιτρόπους που είχαν οριστεί για να εφαρμόζεται σωστά η πολιτική της κυβέρνησης</a:t>
            </a:r>
            <a:r>
              <a:rPr lang="el" sz="1500" dirty="0"/>
              <a:t>…  </a:t>
            </a:r>
            <a:endParaRPr sz="1500" dirty="0"/>
          </a:p>
          <a:p>
            <a:pPr marL="0" lvl="0" indent="0" algn="l" rtl="0">
              <a:spcBef>
                <a:spcPts val="1200"/>
              </a:spcBef>
              <a:spcAft>
                <a:spcPts val="0"/>
              </a:spcAft>
              <a:buNone/>
            </a:pPr>
            <a:endParaRPr sz="15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0" lvl="0" indent="0" algn="l" rtl="0">
              <a:spcBef>
                <a:spcPts val="1200"/>
              </a:spcBef>
              <a:spcAft>
                <a:spcPts val="0"/>
              </a:spcAft>
              <a:buNone/>
            </a:pPr>
            <a:r>
              <a:rPr lang="el" sz="1200" dirty="0" smtClean="0"/>
              <a:t>Μαρίζα Ντεκάστρο</a:t>
            </a:r>
            <a:r>
              <a:rPr lang="el" sz="1200" dirty="0"/>
              <a:t>, 2651 μέρες Δικτατορίας.</a:t>
            </a:r>
            <a:endParaRPr sz="1200" dirty="0"/>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title"/>
          </p:nvPr>
        </p:nvSpPr>
        <p:spPr>
          <a:xfrm>
            <a:off x="265500" y="425625"/>
            <a:ext cx="4045200" cy="554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l-GR" sz="2000" b="1" dirty="0">
                <a:latin typeface="Arial" panose="020B0604020202020204" pitchFamily="34" charset="0"/>
                <a:cs typeface="Arial" panose="020B0604020202020204" pitchFamily="34" charset="0"/>
              </a:rPr>
              <a:t>Π</a:t>
            </a:r>
            <a:r>
              <a:rPr lang="el" sz="2000" b="1" dirty="0">
                <a:latin typeface="Arial" panose="020B0604020202020204" pitchFamily="34" charset="0"/>
                <a:cs typeface="Arial" panose="020B0604020202020204" pitchFamily="34" charset="0"/>
              </a:rPr>
              <a:t>λατεία Συντάγματος</a:t>
            </a:r>
            <a:endParaRPr sz="2000" b="1" dirty="0">
              <a:latin typeface="Arial" panose="020B0604020202020204" pitchFamily="34" charset="0"/>
              <a:cs typeface="Arial" panose="020B0604020202020204" pitchFamily="34" charset="0"/>
            </a:endParaRPr>
          </a:p>
        </p:txBody>
      </p:sp>
      <p:sp>
        <p:nvSpPr>
          <p:cNvPr id="102" name="Google Shape;102;p20"/>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103" name="Google Shape;103;p20"/>
          <p:cNvSpPr txBox="1">
            <a:spLocks noGrp="1"/>
          </p:cNvSpPr>
          <p:nvPr>
            <p:ph type="body" idx="2"/>
          </p:nvPr>
        </p:nvSpPr>
        <p:spPr>
          <a:prstGeom prst="rect">
            <a:avLst/>
          </a:prstGeom>
        </p:spPr>
        <p:txBody>
          <a:bodyPr spcFirstLastPara="1" wrap="square" lIns="91425" tIns="91425" rIns="91425" bIns="91425" anchor="ctr" anchorCtr="0">
            <a:normAutofit/>
          </a:bodyPr>
          <a:lstStyle/>
          <a:p>
            <a:pPr marL="0" lvl="0" indent="0" algn="just" rtl="0">
              <a:spcBef>
                <a:spcPts val="0"/>
              </a:spcBef>
              <a:spcAft>
                <a:spcPts val="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Ας ξεκινήσουμε τον περίπατό μας από εκεί που άρχισαν όλα, την Πλατεία Συντάγματος. Νικηφόρε, μήπως ξέρεις γιατί ονομάζεται έτσι; </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0"/>
              </a:spcAft>
              <a:buNone/>
            </a:pPr>
            <a:r>
              <a:rPr lang="el" sz="1200" i="1" dirty="0">
                <a:solidFill>
                  <a:schemeClr val="dk1"/>
                </a:solidFill>
                <a:latin typeface="Arial" panose="020B0604020202020204" pitchFamily="34" charset="0"/>
                <a:cs typeface="Arial" panose="020B0604020202020204" pitchFamily="34" charset="0"/>
              </a:rPr>
              <a:t>Νικηφόρος</a:t>
            </a:r>
            <a:r>
              <a:rPr lang="el" sz="1200" dirty="0">
                <a:solidFill>
                  <a:schemeClr val="dk1"/>
                </a:solidFill>
                <a:latin typeface="Arial" panose="020B0604020202020204" pitchFamily="34" charset="0"/>
                <a:cs typeface="Arial" panose="020B0604020202020204" pitchFamily="34" charset="0"/>
              </a:rPr>
              <a:t>: Έχει σχέση με το σύνταγμα;</a:t>
            </a:r>
            <a:endParaRPr sz="1200" dirty="0">
              <a:solidFill>
                <a:schemeClr val="dk1"/>
              </a:solidFill>
              <a:latin typeface="Arial" panose="020B0604020202020204" pitchFamily="34" charset="0"/>
              <a:cs typeface="Arial" panose="020B0604020202020204" pitchFamily="34" charset="0"/>
            </a:endParaRPr>
          </a:p>
          <a:p>
            <a:pPr marL="0" lvl="0" indent="0" algn="just" rtl="0">
              <a:spcBef>
                <a:spcPts val="1200"/>
              </a:spcBef>
              <a:spcAft>
                <a:spcPts val="1200"/>
              </a:spcAft>
              <a:buNone/>
            </a:pPr>
            <a:r>
              <a:rPr lang="el" sz="1200" i="1" dirty="0">
                <a:solidFill>
                  <a:schemeClr val="dk1"/>
                </a:solidFill>
                <a:latin typeface="Arial" panose="020B0604020202020204" pitchFamily="34" charset="0"/>
                <a:cs typeface="Arial" panose="020B0604020202020204" pitchFamily="34" charset="0"/>
              </a:rPr>
              <a:t>παππούς Μανώλης</a:t>
            </a:r>
            <a:r>
              <a:rPr lang="el" sz="1200" dirty="0">
                <a:solidFill>
                  <a:schemeClr val="dk1"/>
                </a:solidFill>
                <a:latin typeface="Arial" panose="020B0604020202020204" pitchFamily="34" charset="0"/>
                <a:cs typeface="Arial" panose="020B0604020202020204" pitchFamily="34" charset="0"/>
              </a:rPr>
              <a:t>: Πολύ σωστά. Το σύνταγμα είναι ο θεμελιώδης νόμος στον οποίο βασίζονται οι νόμοι μιας χώρας. Καθορίζει  τα δικαιώματα αλλά και τις υποχρεώσεις του πολίτη, την οργάνωση και τους βασικούς κανόνες λειτουργίας του κράτους και των θεσμών, τους νόμους τους οποίους όλοι θα πρέπει να σεβόμαστε και να υπακούμε.</a:t>
            </a:r>
            <a:endParaRPr sz="1200" dirty="0">
              <a:solidFill>
                <a:schemeClr val="dk1"/>
              </a:solidFill>
              <a:latin typeface="Arial" panose="020B0604020202020204" pitchFamily="34" charset="0"/>
              <a:cs typeface="Arial" panose="020B0604020202020204" pitchFamily="34" charset="0"/>
            </a:endParaRPr>
          </a:p>
        </p:txBody>
      </p:sp>
      <p:pic>
        <p:nvPicPr>
          <p:cNvPr id="104" name="Google Shape;104;p20"/>
          <p:cNvPicPr preferRelativeResize="0"/>
          <p:nvPr/>
        </p:nvPicPr>
        <p:blipFill>
          <a:blip r:embed="rId3">
            <a:alphaModFix/>
          </a:blip>
          <a:stretch>
            <a:fillRect/>
          </a:stretch>
        </p:blipFill>
        <p:spPr>
          <a:xfrm>
            <a:off x="265501" y="1338325"/>
            <a:ext cx="4104075" cy="3080852"/>
          </a:xfrm>
          <a:prstGeom prst="rect">
            <a:avLst/>
          </a:prstGeom>
          <a:noFill/>
          <a:ln>
            <a:noFill/>
          </a:ln>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1"/>
          <p:cNvSpPr txBox="1">
            <a:spLocks noGrp="1"/>
          </p:cNvSpPr>
          <p:nvPr>
            <p:ph type="title"/>
          </p:nvPr>
        </p:nvSpPr>
        <p:spPr>
          <a:xfrm>
            <a:off x="311700" y="288032"/>
            <a:ext cx="8520600" cy="269668"/>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ts val="990"/>
              <a:buNone/>
            </a:pPr>
            <a:r>
              <a:rPr lang="el" sz="2000" b="1" dirty="0"/>
              <a:t>Πλατεία Συντάγματος, η αρχή του δρόμου για τη </a:t>
            </a:r>
            <a:r>
              <a:rPr lang="el" sz="2000" b="1" dirty="0" smtClean="0"/>
              <a:t>Δημοκρατία</a:t>
            </a:r>
            <a:endParaRPr sz="2000" b="1" dirty="0"/>
          </a:p>
        </p:txBody>
      </p:sp>
      <p:sp>
        <p:nvSpPr>
          <p:cNvPr id="110" name="Google Shape;110;p21"/>
          <p:cNvSpPr txBox="1">
            <a:spLocks noGrp="1"/>
          </p:cNvSpPr>
          <p:nvPr>
            <p:ph type="body" idx="1"/>
          </p:nvPr>
        </p:nvSpPr>
        <p:spPr>
          <a:xfrm>
            <a:off x="0" y="525900"/>
            <a:ext cx="4311600" cy="4617600"/>
          </a:xfrm>
          <a:prstGeom prst="rect">
            <a:avLst/>
          </a:prstGeom>
        </p:spPr>
        <p:txBody>
          <a:bodyPr spcFirstLastPara="1" wrap="square" lIns="91425" tIns="91425" rIns="91425" bIns="91425" anchor="t" anchorCtr="0">
            <a:normAutofit/>
          </a:bodyPr>
          <a:lstStyle/>
          <a:p>
            <a:pPr marL="0" lvl="0" indent="457200" algn="l" rtl="0">
              <a:spcBef>
                <a:spcPts val="1200"/>
              </a:spcBef>
              <a:spcAft>
                <a:spcPts val="0"/>
              </a:spcAft>
              <a:buClr>
                <a:schemeClr val="dk1"/>
              </a:buClr>
              <a:buSzPts val="1100"/>
              <a:buFont typeface="Arial"/>
              <a:buNone/>
            </a:pPr>
            <a:r>
              <a:rPr lang="el" sz="1100">
                <a:solidFill>
                  <a:schemeClr val="dk1"/>
                </a:solidFill>
              </a:rPr>
              <a:t> </a:t>
            </a:r>
            <a:endParaRPr sz="1100">
              <a:solidFill>
                <a:schemeClr val="dk1"/>
              </a:solidFill>
            </a:endParaRPr>
          </a:p>
          <a:p>
            <a:pPr marL="0" lvl="0" indent="0" algn="l" rtl="0">
              <a:spcBef>
                <a:spcPts val="1200"/>
              </a:spcBef>
              <a:spcAft>
                <a:spcPts val="1200"/>
              </a:spcAft>
              <a:buNone/>
            </a:pPr>
            <a:endParaRPr/>
          </a:p>
        </p:txBody>
      </p:sp>
      <p:sp>
        <p:nvSpPr>
          <p:cNvPr id="111" name="Google Shape;111;p21"/>
          <p:cNvSpPr txBox="1"/>
          <p:nvPr/>
        </p:nvSpPr>
        <p:spPr>
          <a:xfrm>
            <a:off x="207150" y="699542"/>
            <a:ext cx="3897300" cy="4244708"/>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l" sz="1100" i="1" dirty="0">
                <a:solidFill>
                  <a:schemeClr val="dk1"/>
                </a:solidFill>
              </a:rPr>
              <a:t>παππούς Μανώλης</a:t>
            </a:r>
            <a:r>
              <a:rPr lang="el" sz="1100" dirty="0">
                <a:solidFill>
                  <a:schemeClr val="dk1"/>
                </a:solidFill>
              </a:rPr>
              <a:t>: Στις αρχές του 1843 το πολίτευμα της Ελλάδας ήταν απόλυτη μοναρχία, δηλαδή κυβερνούσε μόνο ο Όθωνας και δεν υπήρχε Σύνταγμα.  Η Ελλάδα τότε ήταν ένα κράτος που είχε κερδίσει την ανεξαρτησία του πριν από λίγα χρόνια και αντιμετώπιζε οικονομική κρίση. Τα</a:t>
            </a:r>
            <a:r>
              <a:rPr lang="el" sz="1100" dirty="0">
                <a:solidFill>
                  <a:srgbClr val="FF0000"/>
                </a:solidFill>
              </a:rPr>
              <a:t> </a:t>
            </a:r>
            <a:r>
              <a:rPr lang="el" sz="1100" dirty="0">
                <a:solidFill>
                  <a:schemeClr val="dk1"/>
                </a:solidFill>
              </a:rPr>
              <a:t>οικονομικά μέτρα που πήρε η κυβέρνηση δυσαρέστησαν πολλούς. Πολλοί όμως ζητούσαν και Σύνταγμα, μεταξύ τους και παλιοί αγωνιστές, όπως ο Μακρυγιάννης. </a:t>
            </a:r>
            <a:endParaRPr sz="1100"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l" sz="1100" dirty="0">
                <a:solidFill>
                  <a:schemeClr val="dk1"/>
                </a:solidFill>
                <a:highlight>
                  <a:srgbClr val="FFFFFF"/>
                </a:highlight>
              </a:rPr>
              <a:t>Τη νύχτα της 2ης προς 3ης Σεπτεμβρίου ο συνταγματάρχης </a:t>
            </a:r>
            <a:r>
              <a:rPr lang="el" sz="1100" dirty="0">
                <a:solidFill>
                  <a:schemeClr val="dk1"/>
                </a:solidFill>
              </a:rPr>
              <a:t>Καλλέργης, επικεφαλής μιας μεγάλης ομάδας στρατιωτών, εμφανίστηκε μπροστά στα Ανάκτορα  και  μετέφερε στον βασιλιά  το αίτημα του λαού για Σύνταγμα. Γύρω από τα ανάκτορα συγκεντρώθηκε πλήθος λαού που ζητούσε από τον Όθωνα να τους παραχωρήσει Σύνταγμα. Ο  Όθωνας  υποχώρησε, έγιναν εκλογές, συγκροτήθηκε Εθνική Συντακτική Συνέλευση και ο Όθωνας υπέγραψε το πρώτο Σύνταγμα της Ελλάδας το 1844. Μαζί με το πρώτο Σύνταγμα έγινε και το  πρώτο βήμα για τη Δημοκρατία.</a:t>
            </a:r>
            <a:endParaRPr sz="1100"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r>
              <a:rPr lang="el" sz="1100" i="1" dirty="0">
                <a:solidFill>
                  <a:schemeClr val="dk1"/>
                </a:solidFill>
              </a:rPr>
              <a:t>Νικηφόρος</a:t>
            </a:r>
            <a:r>
              <a:rPr lang="el" sz="1100" dirty="0">
                <a:solidFill>
                  <a:schemeClr val="dk1"/>
                </a:solidFill>
              </a:rPr>
              <a:t>: Κι έτσι έχουμε την πλατεία Συντάγματος! </a:t>
            </a:r>
            <a:endParaRPr sz="1100" dirty="0">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sz="1100" dirty="0">
              <a:solidFill>
                <a:schemeClr val="dk1"/>
              </a:solidFill>
            </a:endParaRPr>
          </a:p>
          <a:p>
            <a:pPr marL="0" lvl="0" indent="457200" algn="just" rtl="0">
              <a:lnSpc>
                <a:spcPct val="115000"/>
              </a:lnSpc>
              <a:spcBef>
                <a:spcPts val="1200"/>
              </a:spcBef>
              <a:spcAft>
                <a:spcPts val="0"/>
              </a:spcAft>
              <a:buClr>
                <a:schemeClr val="dk1"/>
              </a:buClr>
              <a:buSzPts val="1100"/>
              <a:buFont typeface="Arial"/>
              <a:buNone/>
            </a:pPr>
            <a:endParaRPr sz="1500" dirty="0">
              <a:solidFill>
                <a:schemeClr val="dk1"/>
              </a:solidFill>
              <a:latin typeface="Calibri"/>
              <a:ea typeface="Calibri"/>
              <a:cs typeface="Calibri"/>
              <a:sym typeface="Calibri"/>
            </a:endParaRPr>
          </a:p>
          <a:p>
            <a:pPr marL="0" lvl="0" indent="457200" algn="just" rtl="0">
              <a:lnSpc>
                <a:spcPct val="115000"/>
              </a:lnSpc>
              <a:spcBef>
                <a:spcPts val="1200"/>
              </a:spcBef>
              <a:spcAft>
                <a:spcPts val="0"/>
              </a:spcAft>
              <a:buClr>
                <a:schemeClr val="dk1"/>
              </a:buClr>
              <a:buSzPts val="1100"/>
              <a:buFont typeface="Arial"/>
              <a:buNone/>
            </a:pPr>
            <a:endParaRPr sz="1050" dirty="0">
              <a:solidFill>
                <a:srgbClr val="202122"/>
              </a:solidFill>
              <a:highlight>
                <a:srgbClr val="FFFFFF"/>
              </a:highlight>
            </a:endParaRPr>
          </a:p>
          <a:p>
            <a:pPr marL="0" lvl="0" indent="457200" algn="l" rtl="0">
              <a:lnSpc>
                <a:spcPct val="115000"/>
              </a:lnSpc>
              <a:spcBef>
                <a:spcPts val="1200"/>
              </a:spcBef>
              <a:spcAft>
                <a:spcPts val="0"/>
              </a:spcAft>
              <a:buClr>
                <a:schemeClr val="dk1"/>
              </a:buClr>
              <a:buSzPts val="1100"/>
              <a:buFont typeface="Arial"/>
              <a:buNone/>
            </a:pPr>
            <a:endParaRPr sz="1300" dirty="0">
              <a:solidFill>
                <a:schemeClr val="dk1"/>
              </a:solidFill>
              <a:latin typeface="Calibri"/>
              <a:ea typeface="Calibri"/>
              <a:cs typeface="Calibri"/>
              <a:sym typeface="Calibri"/>
            </a:endParaRPr>
          </a:p>
          <a:p>
            <a:pPr marL="0" lvl="0" indent="457200" algn="just" rtl="0">
              <a:lnSpc>
                <a:spcPct val="115000"/>
              </a:lnSpc>
              <a:spcBef>
                <a:spcPts val="1200"/>
              </a:spcBef>
              <a:spcAft>
                <a:spcPts val="0"/>
              </a:spcAft>
              <a:buNone/>
            </a:pPr>
            <a:endParaRPr sz="1405" dirty="0">
              <a:solidFill>
                <a:schemeClr val="dk1"/>
              </a:solidFill>
              <a:latin typeface="Calibri"/>
              <a:ea typeface="Calibri"/>
              <a:cs typeface="Calibri"/>
              <a:sym typeface="Calibri"/>
            </a:endParaRPr>
          </a:p>
          <a:p>
            <a:pPr marL="0" lvl="0" indent="457200" algn="just" rtl="0">
              <a:lnSpc>
                <a:spcPct val="115000"/>
              </a:lnSpc>
              <a:spcBef>
                <a:spcPts val="1200"/>
              </a:spcBef>
              <a:spcAft>
                <a:spcPts val="0"/>
              </a:spcAft>
              <a:buNone/>
            </a:pPr>
            <a:endParaRPr sz="1604" dirty="0">
              <a:solidFill>
                <a:schemeClr val="dk1"/>
              </a:solidFill>
              <a:latin typeface="Calibri"/>
              <a:ea typeface="Calibri"/>
              <a:cs typeface="Calibri"/>
              <a:sym typeface="Calibri"/>
            </a:endParaRPr>
          </a:p>
          <a:p>
            <a:pPr marL="0" lvl="0" indent="457200" algn="just" rtl="0">
              <a:lnSpc>
                <a:spcPct val="115000"/>
              </a:lnSpc>
              <a:spcBef>
                <a:spcPts val="1200"/>
              </a:spcBef>
              <a:spcAft>
                <a:spcPts val="0"/>
              </a:spcAft>
              <a:buClr>
                <a:schemeClr val="dk1"/>
              </a:buClr>
              <a:buSzPts val="605"/>
              <a:buFont typeface="Arial"/>
              <a:buNone/>
            </a:pPr>
            <a:endParaRPr sz="1704" dirty="0">
              <a:solidFill>
                <a:schemeClr val="dk1"/>
              </a:solidFill>
            </a:endParaRPr>
          </a:p>
          <a:p>
            <a:pPr marL="0" lvl="0" indent="457200" algn="just" rtl="0">
              <a:lnSpc>
                <a:spcPct val="105000"/>
              </a:lnSpc>
              <a:spcBef>
                <a:spcPts val="1200"/>
              </a:spcBef>
              <a:spcAft>
                <a:spcPts val="0"/>
              </a:spcAft>
              <a:buClr>
                <a:schemeClr val="dk1"/>
              </a:buClr>
              <a:buSzPts val="440"/>
              <a:buFont typeface="Arial"/>
              <a:buNone/>
            </a:pPr>
            <a:endParaRPr sz="1100" dirty="0">
              <a:solidFill>
                <a:schemeClr val="dk1"/>
              </a:solidFill>
            </a:endParaRPr>
          </a:p>
          <a:p>
            <a:pPr marL="0" lvl="0" indent="0" algn="l" rtl="0">
              <a:lnSpc>
                <a:spcPct val="105000"/>
              </a:lnSpc>
              <a:spcBef>
                <a:spcPts val="1200"/>
              </a:spcBef>
              <a:spcAft>
                <a:spcPts val="1200"/>
              </a:spcAft>
              <a:buClr>
                <a:schemeClr val="dk1"/>
              </a:buClr>
              <a:buSzPts val="440"/>
              <a:buFont typeface="Arial"/>
              <a:buNone/>
            </a:pPr>
            <a:endParaRPr sz="640" dirty="0">
              <a:solidFill>
                <a:schemeClr val="dk1"/>
              </a:solidFill>
              <a:latin typeface="Calibri"/>
              <a:ea typeface="Calibri"/>
              <a:cs typeface="Calibri"/>
              <a:sym typeface="Calibri"/>
            </a:endParaRPr>
          </a:p>
        </p:txBody>
      </p:sp>
      <p:pic>
        <p:nvPicPr>
          <p:cNvPr id="112" name="Google Shape;112;p21"/>
          <p:cNvPicPr preferRelativeResize="0"/>
          <p:nvPr/>
        </p:nvPicPr>
        <p:blipFill>
          <a:blip r:embed="rId3">
            <a:alphaModFix/>
          </a:blip>
          <a:stretch>
            <a:fillRect/>
          </a:stretch>
        </p:blipFill>
        <p:spPr>
          <a:xfrm>
            <a:off x="4283968" y="843558"/>
            <a:ext cx="2431172" cy="3888431"/>
          </a:xfrm>
          <a:prstGeom prst="rect">
            <a:avLst/>
          </a:prstGeom>
          <a:noFill/>
          <a:ln>
            <a:noFill/>
          </a:ln>
        </p:spPr>
      </p:pic>
      <p:pic>
        <p:nvPicPr>
          <p:cNvPr id="114" name="Google Shape;114;p21"/>
          <p:cNvPicPr preferRelativeResize="0"/>
          <p:nvPr/>
        </p:nvPicPr>
        <p:blipFill>
          <a:blip r:embed="rId4">
            <a:alphaModFix/>
          </a:blip>
          <a:stretch>
            <a:fillRect/>
          </a:stretch>
        </p:blipFill>
        <p:spPr>
          <a:xfrm>
            <a:off x="7164288" y="915566"/>
            <a:ext cx="1440160" cy="2121160"/>
          </a:xfrm>
          <a:prstGeom prst="rect">
            <a:avLst/>
          </a:prstGeom>
          <a:noFill/>
          <a:ln>
            <a:noFill/>
          </a:ln>
        </p:spPr>
      </p:pic>
      <p:sp>
        <p:nvSpPr>
          <p:cNvPr id="115" name="Google Shape;115;p21"/>
          <p:cNvSpPr txBox="1"/>
          <p:nvPr/>
        </p:nvSpPr>
        <p:spPr>
          <a:xfrm flipH="1">
            <a:off x="7092280" y="3291830"/>
            <a:ext cx="2051720" cy="1731213"/>
          </a:xfrm>
          <a:prstGeom prst="rect">
            <a:avLst/>
          </a:prstGeom>
          <a:noFill/>
          <a:ln>
            <a:noFill/>
          </a:ln>
        </p:spPr>
        <p:txBody>
          <a:bodyPr spcFirstLastPara="1" wrap="square" lIns="91425" tIns="91425" rIns="91425" bIns="91425" anchor="t" anchorCtr="0">
            <a:spAutoFit/>
          </a:bodyPr>
          <a:lstStyle/>
          <a:p>
            <a:pPr marL="0" lvl="0" indent="457200" rtl="0">
              <a:lnSpc>
                <a:spcPct val="115000"/>
              </a:lnSpc>
              <a:spcBef>
                <a:spcPts val="0"/>
              </a:spcBef>
              <a:spcAft>
                <a:spcPts val="1200"/>
              </a:spcAft>
              <a:buNone/>
            </a:pPr>
            <a:r>
              <a:rPr lang="el" sz="1000" i="1" dirty="0">
                <a:solidFill>
                  <a:schemeClr val="dk1"/>
                </a:solidFill>
              </a:rPr>
              <a:t>Το εξώφυλλο του πρώτου Συντάγματος που υπογράφτηκε το 1844.  </a:t>
            </a:r>
          </a:p>
          <a:p>
            <a:pPr marL="0" lvl="0" indent="457200" rtl="0">
              <a:lnSpc>
                <a:spcPct val="115000"/>
              </a:lnSpc>
              <a:spcBef>
                <a:spcPts val="0"/>
              </a:spcBef>
              <a:spcAft>
                <a:spcPts val="1200"/>
              </a:spcAft>
              <a:buNone/>
            </a:pPr>
            <a:r>
              <a:rPr lang="el" sz="1000" i="1" dirty="0">
                <a:solidFill>
                  <a:schemeClr val="dk1"/>
                </a:solidFill>
              </a:rPr>
              <a:t>Ο Αλέξανδρος Μαυροκορδάτος, ο Ανδρέας Μεταξάς υπέγραψαν μεταξύ άλλων το πρώτο Σύνταγμα.</a:t>
            </a:r>
            <a:endParaRPr sz="1000" i="1" dirty="0">
              <a:solidFill>
                <a:schemeClr val="dk1"/>
              </a:solidFill>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153575" y="500049"/>
            <a:ext cx="2474209" cy="559534"/>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GR" sz="2400" b="1" dirty="0"/>
              <a:t>Τ</a:t>
            </a:r>
            <a:r>
              <a:rPr lang="el" sz="2400" b="1" dirty="0"/>
              <a:t>α Συντάγματα</a:t>
            </a:r>
            <a:endParaRPr sz="2400" b="1" dirty="0"/>
          </a:p>
        </p:txBody>
      </p:sp>
      <p:sp>
        <p:nvSpPr>
          <p:cNvPr id="129" name="Google Shape;129;p23"/>
          <p:cNvSpPr txBox="1">
            <a:spLocks noGrp="1"/>
          </p:cNvSpPr>
          <p:nvPr>
            <p:ph type="body" idx="1"/>
          </p:nvPr>
        </p:nvSpPr>
        <p:spPr>
          <a:xfrm>
            <a:off x="153575" y="1097932"/>
            <a:ext cx="2834249" cy="3418034"/>
          </a:xfrm>
          <a:prstGeom prst="rect">
            <a:avLst/>
          </a:prstGeom>
        </p:spPr>
        <p:txBody>
          <a:bodyPr spcFirstLastPara="1" wrap="square" lIns="91425" tIns="91425" rIns="91425" bIns="91425" anchor="t" anchorCtr="0">
            <a:normAutofit fontScale="25000" lnSpcReduction="20000"/>
          </a:bodyPr>
          <a:lstStyle/>
          <a:p>
            <a:pPr marL="0" lvl="0" indent="457200">
              <a:lnSpc>
                <a:spcPct val="107916"/>
              </a:lnSpc>
              <a:buClr>
                <a:schemeClr val="dk1"/>
              </a:buClr>
              <a:buSzPts val="1100"/>
              <a:buNone/>
            </a:pPr>
            <a:r>
              <a:rPr lang="el" sz="4400" i="1" dirty="0" smtClean="0">
                <a:solidFill>
                  <a:schemeClr val="dk1"/>
                </a:solidFill>
                <a:latin typeface="Arial" panose="020B0604020202020204" pitchFamily="34" charset="0"/>
                <a:cs typeface="Arial" panose="020B0604020202020204" pitchFamily="34" charset="0"/>
              </a:rPr>
              <a:t>παππούς </a:t>
            </a:r>
            <a:r>
              <a:rPr lang="el" sz="4400" i="1" dirty="0">
                <a:solidFill>
                  <a:schemeClr val="dk1"/>
                </a:solidFill>
                <a:latin typeface="Arial" panose="020B0604020202020204" pitchFamily="34" charset="0"/>
                <a:cs typeface="Arial" panose="020B0604020202020204" pitchFamily="34" charset="0"/>
              </a:rPr>
              <a:t>Μανώλης</a:t>
            </a:r>
            <a:r>
              <a:rPr lang="el" sz="4400" dirty="0">
                <a:solidFill>
                  <a:schemeClr val="dk1"/>
                </a:solidFill>
                <a:latin typeface="Arial" panose="020B0604020202020204" pitchFamily="34" charset="0"/>
                <a:cs typeface="Arial" panose="020B0604020202020204" pitchFamily="34" charset="0"/>
              </a:rPr>
              <a:t>: Το Σύνταγμα είναι ένας αγώνας για τη Δημοκρατία, γι΄αυτό και αλλάζει  μέσα στον χρόνο, για να ενισχύσει και να προστατεύσει περισσότερο τη Δημοκρατία και τους πολίτες.</a:t>
            </a:r>
          </a:p>
          <a:p>
            <a:pPr marL="0" lvl="0" indent="457200">
              <a:lnSpc>
                <a:spcPct val="107916"/>
              </a:lnSpc>
              <a:buClr>
                <a:schemeClr val="dk1"/>
              </a:buClr>
              <a:buSzPts val="1100"/>
              <a:buNone/>
            </a:pPr>
            <a:endParaRPr lang="el" sz="4400" dirty="0">
              <a:solidFill>
                <a:schemeClr val="dk1"/>
              </a:solidFill>
              <a:latin typeface="Arial" panose="020B0604020202020204" pitchFamily="34" charset="0"/>
              <a:cs typeface="Arial" panose="020B0604020202020204" pitchFamily="34" charset="0"/>
            </a:endParaRPr>
          </a:p>
          <a:p>
            <a:pPr marL="0" lvl="0" indent="457200">
              <a:lnSpc>
                <a:spcPct val="107916"/>
              </a:lnSpc>
              <a:buClr>
                <a:schemeClr val="dk1"/>
              </a:buClr>
              <a:buSzPts val="1100"/>
              <a:buNone/>
            </a:pPr>
            <a:r>
              <a:rPr lang="el" sz="4400" i="1" dirty="0">
                <a:solidFill>
                  <a:schemeClr val="dk1"/>
                </a:solidFill>
                <a:latin typeface="Arial" panose="020B0604020202020204" pitchFamily="34" charset="0"/>
                <a:ea typeface="Calibri"/>
                <a:cs typeface="Arial" panose="020B0604020202020204" pitchFamily="34" charset="0"/>
                <a:sym typeface="Calibri"/>
              </a:rPr>
              <a:t>Νικηφόρος</a:t>
            </a:r>
            <a:r>
              <a:rPr lang="el" sz="4400" dirty="0">
                <a:solidFill>
                  <a:schemeClr val="dk1"/>
                </a:solidFill>
                <a:latin typeface="Arial" panose="020B0604020202020204" pitchFamily="34" charset="0"/>
                <a:ea typeface="Calibri"/>
                <a:cs typeface="Arial" panose="020B0604020202020204" pitchFamily="34" charset="0"/>
                <a:sym typeface="Calibri"/>
              </a:rPr>
              <a:t> : Έχουμε πολλά συντάγματα;</a:t>
            </a:r>
          </a:p>
          <a:p>
            <a:pPr marL="0" lvl="0" indent="457200">
              <a:lnSpc>
                <a:spcPct val="107916"/>
              </a:lnSpc>
              <a:buClr>
                <a:schemeClr val="dk1"/>
              </a:buClr>
              <a:buSzPts val="1100"/>
              <a:buNone/>
            </a:pPr>
            <a:endParaRPr lang="el" sz="4400" dirty="0">
              <a:solidFill>
                <a:schemeClr val="dk1"/>
              </a:solidFill>
              <a:latin typeface="Arial" panose="020B0604020202020204" pitchFamily="34" charset="0"/>
              <a:ea typeface="Calibri"/>
              <a:cs typeface="Arial" panose="020B0604020202020204" pitchFamily="34" charset="0"/>
              <a:sym typeface="Calibri"/>
            </a:endParaRPr>
          </a:p>
          <a:p>
            <a:pPr marL="0" lvl="0" indent="457200">
              <a:lnSpc>
                <a:spcPct val="107916"/>
              </a:lnSpc>
              <a:buClr>
                <a:schemeClr val="dk1"/>
              </a:buClr>
              <a:buSzPts val="1100"/>
              <a:buNone/>
            </a:pPr>
            <a:r>
              <a:rPr lang="el-GR" sz="4400" i="1" dirty="0">
                <a:solidFill>
                  <a:schemeClr val="dk1"/>
                </a:solidFill>
                <a:latin typeface="Arial" panose="020B0604020202020204" pitchFamily="34" charset="0"/>
                <a:ea typeface="Calibri"/>
                <a:cs typeface="Arial" panose="020B0604020202020204" pitchFamily="34" charset="0"/>
                <a:sym typeface="Calibri"/>
              </a:rPr>
              <a:t>π</a:t>
            </a:r>
            <a:r>
              <a:rPr lang="el" sz="4400" i="1" dirty="0">
                <a:solidFill>
                  <a:schemeClr val="dk1"/>
                </a:solidFill>
                <a:latin typeface="Arial" panose="020B0604020202020204" pitchFamily="34" charset="0"/>
                <a:ea typeface="Calibri"/>
                <a:cs typeface="Arial" panose="020B0604020202020204" pitchFamily="34" charset="0"/>
                <a:sym typeface="Calibri"/>
              </a:rPr>
              <a:t>αππούς Μανώλης: </a:t>
            </a:r>
            <a:r>
              <a:rPr lang="el" sz="4400" dirty="0">
                <a:solidFill>
                  <a:schemeClr val="dk1"/>
                </a:solidFill>
                <a:latin typeface="Arial" panose="020B0604020202020204" pitchFamily="34" charset="0"/>
                <a:ea typeface="Calibri"/>
                <a:cs typeface="Arial" panose="020B0604020202020204" pitchFamily="34" charset="0"/>
                <a:sym typeface="Calibri"/>
              </a:rPr>
              <a:t>Βέβαια. Από την Επανάσταση υπάρχουν  Συντάγματα. Μετά το Σύνταγμα του 1844 ακολούθησαν και άλλα το 1964, το 1911, το 1927, το  1952, το 1975.</a:t>
            </a:r>
          </a:p>
          <a:p>
            <a:pPr marL="0" lvl="0" indent="457200">
              <a:lnSpc>
                <a:spcPct val="107916"/>
              </a:lnSpc>
              <a:buClr>
                <a:schemeClr val="dk1"/>
              </a:buClr>
              <a:buSzPts val="1100"/>
              <a:buNone/>
            </a:pPr>
            <a:r>
              <a:rPr lang="el" sz="4400" dirty="0">
                <a:solidFill>
                  <a:schemeClr val="dk1"/>
                </a:solidFill>
                <a:latin typeface="Arial" panose="020B0604020202020204" pitchFamily="34" charset="0"/>
                <a:ea typeface="Calibri"/>
                <a:cs typeface="Arial" panose="020B0604020202020204" pitchFamily="34" charset="0"/>
                <a:sym typeface="Calibri"/>
              </a:rPr>
              <a:t> </a:t>
            </a:r>
          </a:p>
          <a:p>
            <a:pPr marL="0" lvl="0" indent="457200">
              <a:lnSpc>
                <a:spcPct val="107916"/>
              </a:lnSpc>
              <a:buClr>
                <a:schemeClr val="dk1"/>
              </a:buClr>
              <a:buSzPts val="1100"/>
              <a:buNone/>
            </a:pPr>
            <a:r>
              <a:rPr lang="el" sz="4400" i="1" dirty="0">
                <a:solidFill>
                  <a:schemeClr val="dk1"/>
                </a:solidFill>
                <a:latin typeface="Arial" panose="020B0604020202020204" pitchFamily="34" charset="0"/>
                <a:ea typeface="Calibri"/>
                <a:cs typeface="Arial" panose="020B0604020202020204" pitchFamily="34" charset="0"/>
                <a:sym typeface="Calibri"/>
              </a:rPr>
              <a:t>Νικηφόρος</a:t>
            </a:r>
            <a:r>
              <a:rPr lang="el" sz="4400" dirty="0">
                <a:solidFill>
                  <a:schemeClr val="dk1"/>
                </a:solidFill>
                <a:latin typeface="Arial" panose="020B0604020202020204" pitchFamily="34" charset="0"/>
                <a:ea typeface="Calibri"/>
                <a:cs typeface="Arial" panose="020B0604020202020204" pitchFamily="34" charset="0"/>
                <a:sym typeface="Calibri"/>
              </a:rPr>
              <a:t>: Και τι γράφει το Σύνταγμα παππού;</a:t>
            </a:r>
          </a:p>
          <a:p>
            <a:pPr marL="0" lvl="0" indent="457200">
              <a:lnSpc>
                <a:spcPct val="107916"/>
              </a:lnSpc>
              <a:buClr>
                <a:schemeClr val="dk1"/>
              </a:buClr>
              <a:buSzPts val="1100"/>
              <a:buNone/>
            </a:pPr>
            <a:endParaRPr lang="el" sz="4400" dirty="0">
              <a:solidFill>
                <a:schemeClr val="dk1"/>
              </a:solidFill>
              <a:latin typeface="Arial" panose="020B0604020202020204" pitchFamily="34" charset="0"/>
              <a:ea typeface="Calibri"/>
              <a:cs typeface="Arial" panose="020B0604020202020204" pitchFamily="34" charset="0"/>
              <a:sym typeface="Calibri"/>
            </a:endParaRPr>
          </a:p>
          <a:p>
            <a:pPr marL="0" lvl="0" indent="457200">
              <a:lnSpc>
                <a:spcPct val="107916"/>
              </a:lnSpc>
              <a:buClr>
                <a:schemeClr val="dk1"/>
              </a:buClr>
              <a:buSzPts val="1100"/>
              <a:buNone/>
            </a:pPr>
            <a:r>
              <a:rPr lang="el-GR" sz="4400" i="1" dirty="0">
                <a:solidFill>
                  <a:schemeClr val="dk1"/>
                </a:solidFill>
                <a:latin typeface="Arial" panose="020B0604020202020204" pitchFamily="34" charset="0"/>
                <a:ea typeface="Calibri"/>
                <a:cs typeface="Arial" panose="020B0604020202020204" pitchFamily="34" charset="0"/>
                <a:sym typeface="Calibri"/>
              </a:rPr>
              <a:t>π</a:t>
            </a:r>
            <a:r>
              <a:rPr lang="el" sz="4400" i="1" dirty="0">
                <a:solidFill>
                  <a:schemeClr val="dk1"/>
                </a:solidFill>
                <a:latin typeface="Arial" panose="020B0604020202020204" pitchFamily="34" charset="0"/>
                <a:ea typeface="Calibri"/>
                <a:cs typeface="Arial" panose="020B0604020202020204" pitchFamily="34" charset="0"/>
                <a:sym typeface="Calibri"/>
              </a:rPr>
              <a:t>αππούς Μανώλης</a:t>
            </a:r>
            <a:r>
              <a:rPr lang="el" sz="4400" dirty="0">
                <a:solidFill>
                  <a:schemeClr val="dk1"/>
                </a:solidFill>
                <a:latin typeface="Arial" panose="020B0604020202020204" pitchFamily="34" charset="0"/>
                <a:ea typeface="Calibri"/>
                <a:cs typeface="Arial" panose="020B0604020202020204" pitchFamily="34" charset="0"/>
                <a:sym typeface="Calibri"/>
              </a:rPr>
              <a:t>: Στα άρθρα του καταγράφει τα δικαιώματα και τις υποχρεώσεις του πολίτη. Άκου μερικά από το Σύνταγμα του 1927 και θα καταλάβεις.</a:t>
            </a:r>
          </a:p>
          <a:p>
            <a:pPr marL="0" lvl="0" indent="457200">
              <a:lnSpc>
                <a:spcPct val="107916"/>
              </a:lnSpc>
              <a:buClr>
                <a:schemeClr val="dk1"/>
              </a:buClr>
              <a:buSzPts val="1100"/>
              <a:buNone/>
            </a:pPr>
            <a:endParaRPr sz="4400" dirty="0">
              <a:solidFill>
                <a:schemeClr val="dk1"/>
              </a:solidFill>
              <a:latin typeface="Arial" panose="020B0604020202020204" pitchFamily="34" charset="0"/>
              <a:ea typeface="Calibri"/>
              <a:cs typeface="Arial" panose="020B0604020202020204" pitchFamily="34" charset="0"/>
              <a:sym typeface="Calibri"/>
            </a:endParaRPr>
          </a:p>
          <a:p>
            <a:pPr marL="0" lvl="0" indent="0" algn="l" rtl="0">
              <a:spcBef>
                <a:spcPts val="800"/>
              </a:spcBef>
              <a:spcAft>
                <a:spcPts val="1200"/>
              </a:spcAft>
              <a:buNone/>
            </a:pPr>
            <a:endParaRPr sz="4400" dirty="0">
              <a:latin typeface="Arial" panose="020B0604020202020204" pitchFamily="34" charset="0"/>
              <a:cs typeface="Arial" panose="020B0604020202020204" pitchFamily="34" charset="0"/>
            </a:endParaRPr>
          </a:p>
        </p:txBody>
      </p:sp>
      <p:pic>
        <p:nvPicPr>
          <p:cNvPr id="130" name="Google Shape;130;p23"/>
          <p:cNvPicPr preferRelativeResize="0"/>
          <p:nvPr/>
        </p:nvPicPr>
        <p:blipFill>
          <a:blip r:embed="rId3">
            <a:alphaModFix/>
          </a:blip>
          <a:stretch>
            <a:fillRect/>
          </a:stretch>
        </p:blipFill>
        <p:spPr>
          <a:xfrm>
            <a:off x="3720549" y="548299"/>
            <a:ext cx="1660040" cy="2437469"/>
          </a:xfrm>
          <a:prstGeom prst="rect">
            <a:avLst/>
          </a:prstGeom>
          <a:noFill/>
          <a:ln>
            <a:noFill/>
          </a:ln>
        </p:spPr>
      </p:pic>
      <p:pic>
        <p:nvPicPr>
          <p:cNvPr id="1027" name="Picture 3"/>
          <p:cNvPicPr>
            <a:picLocks noChangeAspect="1" noChangeArrowheads="1"/>
          </p:cNvPicPr>
          <p:nvPr/>
        </p:nvPicPr>
        <p:blipFill>
          <a:blip r:embed="rId4"/>
          <a:srcRect/>
          <a:stretch>
            <a:fillRect/>
          </a:stretch>
        </p:blipFill>
        <p:spPr bwMode="auto">
          <a:xfrm>
            <a:off x="7396742" y="2755138"/>
            <a:ext cx="1747258" cy="2284876"/>
          </a:xfrm>
          <a:prstGeom prst="rect">
            <a:avLst/>
          </a:prstGeom>
          <a:noFill/>
          <a:ln w="9525">
            <a:noFill/>
            <a:miter lim="800000"/>
            <a:headEnd/>
            <a:tailEnd/>
          </a:ln>
          <a:effectLst/>
        </p:spPr>
      </p:pic>
      <p:pic>
        <p:nvPicPr>
          <p:cNvPr id="2" name="Εικόνα 1">
            <a:extLst>
              <a:ext uri="{FF2B5EF4-FFF2-40B4-BE49-F238E27FC236}">
                <a16:creationId xmlns:a16="http://schemas.microsoft.com/office/drawing/2014/main" id="{8920B58D-1055-C355-3BBF-47A70D50EF40}"/>
              </a:ext>
            </a:extLst>
          </p:cNvPr>
          <p:cNvPicPr>
            <a:picLocks noChangeAspect="1"/>
          </p:cNvPicPr>
          <p:nvPr/>
        </p:nvPicPr>
        <p:blipFill>
          <a:blip r:embed="rId5"/>
          <a:stretch>
            <a:fillRect/>
          </a:stretch>
        </p:blipFill>
        <p:spPr>
          <a:xfrm>
            <a:off x="5868144" y="500048"/>
            <a:ext cx="1621804" cy="2232248"/>
          </a:xfrm>
          <a:prstGeom prst="rect">
            <a:avLst/>
          </a:prstGeom>
        </p:spPr>
      </p:pic>
      <p:pic>
        <p:nvPicPr>
          <p:cNvPr id="3" name="Εικόνα 2">
            <a:extLst>
              <a:ext uri="{FF2B5EF4-FFF2-40B4-BE49-F238E27FC236}">
                <a16:creationId xmlns:a16="http://schemas.microsoft.com/office/drawing/2014/main" id="{6AFD2B5C-E21B-D6F8-6AB0-4DAEEA0EA284}"/>
              </a:ext>
            </a:extLst>
          </p:cNvPr>
          <p:cNvPicPr>
            <a:picLocks noChangeAspect="1"/>
          </p:cNvPicPr>
          <p:nvPr/>
        </p:nvPicPr>
        <p:blipFill>
          <a:blip r:embed="rId6"/>
          <a:stretch>
            <a:fillRect/>
          </a:stretch>
        </p:blipFill>
        <p:spPr>
          <a:xfrm>
            <a:off x="4427984" y="3075806"/>
            <a:ext cx="2704436" cy="1944216"/>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body" idx="2"/>
          </p:nvPr>
        </p:nvSpPr>
        <p:spPr>
          <a:xfrm>
            <a:off x="4939500" y="614425"/>
            <a:ext cx="3837000" cy="3695100"/>
          </a:xfrm>
          <a:prstGeom prst="rect">
            <a:avLst/>
          </a:prstGeom>
        </p:spPr>
        <p:txBody>
          <a:bodyPr spcFirstLastPara="1" wrap="square" lIns="91425" tIns="91425" rIns="91425" bIns="91425" anchor="ctr" anchorCtr="0">
            <a:normAutofit/>
          </a:bodyPr>
          <a:lstStyle/>
          <a:p>
            <a:pPr marL="0" lvl="0" indent="457200" algn="l" rtl="0">
              <a:lnSpc>
                <a:spcPct val="107916"/>
              </a:lnSpc>
              <a:spcBef>
                <a:spcPts val="0"/>
              </a:spcBef>
              <a:spcAft>
                <a:spcPts val="0"/>
              </a:spcAft>
              <a:buNone/>
            </a:pPr>
            <a:r>
              <a:rPr lang="el" sz="1200" dirty="0">
                <a:solidFill>
                  <a:schemeClr val="dk1"/>
                </a:solidFill>
                <a:latin typeface="Arial" panose="020B0604020202020204" pitchFamily="34" charset="0"/>
                <a:ea typeface="Calibri"/>
                <a:cs typeface="Arial" panose="020B0604020202020204" pitchFamily="34" charset="0"/>
                <a:sym typeface="Calibri"/>
              </a:rPr>
              <a:t>Στις 3 Ιουνίου 1927 ψηφίζεται το Σύνταγμα της Ελληνικής Δημοκρατίας. </a:t>
            </a: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457200" algn="l" rtl="0">
              <a:lnSpc>
                <a:spcPct val="107916"/>
              </a:lnSpc>
              <a:spcBef>
                <a:spcPts val="800"/>
              </a:spcBef>
              <a:spcAft>
                <a:spcPts val="0"/>
              </a:spcAft>
              <a:buNone/>
            </a:pPr>
            <a:r>
              <a:rPr lang="el" sz="1200" dirty="0">
                <a:solidFill>
                  <a:schemeClr val="dk1"/>
                </a:solidFill>
                <a:latin typeface="Arial" panose="020B0604020202020204" pitchFamily="34" charset="0"/>
                <a:ea typeface="Calibri"/>
                <a:cs typeface="Arial" panose="020B0604020202020204" pitchFamily="34" charset="0"/>
                <a:sym typeface="Calibri"/>
              </a:rPr>
              <a:t>Άρθρο 13 : “Οι Έλληνες έχουν το δικαίωμα του να συνέρχεσθαι ησύχως και αόπλως.”</a:t>
            </a: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457200" algn="l" rtl="0">
              <a:lnSpc>
                <a:spcPct val="107916"/>
              </a:lnSpc>
              <a:spcBef>
                <a:spcPts val="800"/>
              </a:spcBef>
              <a:spcAft>
                <a:spcPts val="0"/>
              </a:spcAft>
              <a:buNone/>
            </a:pPr>
            <a:r>
              <a:rPr lang="el" sz="1200" dirty="0">
                <a:solidFill>
                  <a:schemeClr val="dk1"/>
                </a:solidFill>
                <a:latin typeface="Arial" panose="020B0604020202020204" pitchFamily="34" charset="0"/>
                <a:ea typeface="Calibri"/>
                <a:cs typeface="Arial" panose="020B0604020202020204" pitchFamily="34" charset="0"/>
                <a:sym typeface="Calibri"/>
              </a:rPr>
              <a:t>Άρθρο 14 : “Οι Έλληνες έχουν το δικαίωμα του να συνεταιρίζεσθαι”.</a:t>
            </a: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457200" algn="l" rtl="0">
              <a:lnSpc>
                <a:spcPct val="107916"/>
              </a:lnSpc>
              <a:spcBef>
                <a:spcPts val="800"/>
              </a:spcBef>
              <a:spcAft>
                <a:spcPts val="0"/>
              </a:spcAft>
              <a:buClr>
                <a:schemeClr val="dk1"/>
              </a:buClr>
              <a:buSzPts val="1100"/>
              <a:buFont typeface="Arial"/>
              <a:buNone/>
            </a:pPr>
            <a:r>
              <a:rPr lang="el" sz="1200" dirty="0">
                <a:solidFill>
                  <a:schemeClr val="dk1"/>
                </a:solidFill>
                <a:latin typeface="Arial" panose="020B0604020202020204" pitchFamily="34" charset="0"/>
                <a:ea typeface="Calibri"/>
                <a:cs typeface="Arial" panose="020B0604020202020204" pitchFamily="34" charset="0"/>
                <a:sym typeface="Calibri"/>
              </a:rPr>
              <a:t>Άρθρο 15 : “Το άσυλο της κατοικίας είναι απαραβίαστο”.</a:t>
            </a:r>
            <a:endParaRPr sz="1200" dirty="0">
              <a:solidFill>
                <a:schemeClr val="dk1"/>
              </a:solidFill>
              <a:latin typeface="Arial" panose="020B0604020202020204" pitchFamily="34" charset="0"/>
              <a:ea typeface="Calibri"/>
              <a:cs typeface="Arial" panose="020B0604020202020204" pitchFamily="34" charset="0"/>
              <a:sym typeface="Calibri"/>
            </a:endParaRPr>
          </a:p>
          <a:p>
            <a:pPr marL="0" lvl="0" indent="457200" algn="l" rtl="0">
              <a:lnSpc>
                <a:spcPct val="107916"/>
              </a:lnSpc>
              <a:spcBef>
                <a:spcPts val="800"/>
              </a:spcBef>
              <a:spcAft>
                <a:spcPts val="800"/>
              </a:spcAft>
              <a:buClr>
                <a:schemeClr val="dk1"/>
              </a:buClr>
              <a:buSzPts val="1100"/>
              <a:buFont typeface="Arial"/>
              <a:buNone/>
            </a:pPr>
            <a:r>
              <a:rPr lang="el" sz="1200" dirty="0">
                <a:solidFill>
                  <a:schemeClr val="dk1"/>
                </a:solidFill>
                <a:latin typeface="Arial" panose="020B0604020202020204" pitchFamily="34" charset="0"/>
                <a:ea typeface="Calibri"/>
                <a:cs typeface="Arial" panose="020B0604020202020204" pitchFamily="34" charset="0"/>
                <a:sym typeface="Calibri"/>
              </a:rPr>
              <a:t>Άρθρο 16 : “Ο τύπος είναι ελεύθερος . Η λογοκρισία , ως και παν άλλο προληπτικόν μέτρον απαγορεύονται”.</a:t>
            </a:r>
            <a:endParaRPr sz="1200" dirty="0">
              <a:solidFill>
                <a:schemeClr val="dk1"/>
              </a:solidFill>
              <a:latin typeface="Arial" panose="020B0604020202020204" pitchFamily="34" charset="0"/>
              <a:ea typeface="Calibri"/>
              <a:cs typeface="Arial" panose="020B0604020202020204" pitchFamily="34" charset="0"/>
              <a:sym typeface="Calibri"/>
            </a:endParaRPr>
          </a:p>
        </p:txBody>
      </p:sp>
      <p:pic>
        <p:nvPicPr>
          <p:cNvPr id="137" name="Google Shape;137;p24"/>
          <p:cNvPicPr preferRelativeResize="0"/>
          <p:nvPr/>
        </p:nvPicPr>
        <p:blipFill>
          <a:blip r:embed="rId3">
            <a:alphaModFix/>
          </a:blip>
          <a:stretch>
            <a:fillRect/>
          </a:stretch>
        </p:blipFill>
        <p:spPr>
          <a:xfrm>
            <a:off x="909975" y="483517"/>
            <a:ext cx="2867900" cy="4365557"/>
          </a:xfrm>
          <a:prstGeom prst="rect">
            <a:avLst/>
          </a:prstGeom>
          <a:noFill/>
          <a:ln>
            <a:noFill/>
          </a:ln>
        </p:spPr>
      </p:pic>
      <p:sp>
        <p:nvSpPr>
          <p:cNvPr id="138" name="Google Shape;138;p24"/>
          <p:cNvSpPr txBox="1"/>
          <p:nvPr/>
        </p:nvSpPr>
        <p:spPr>
          <a:xfrm>
            <a:off x="-67300" y="4789500"/>
            <a:ext cx="5532300" cy="3540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0"/>
              </a:spcBef>
              <a:spcAft>
                <a:spcPts val="600"/>
              </a:spcAft>
              <a:buNone/>
            </a:pPr>
            <a:r>
              <a:rPr lang="el" sz="600" i="1" dirty="0">
                <a:solidFill>
                  <a:schemeClr val="dk1"/>
                </a:solidFill>
                <a:latin typeface="Calibri"/>
                <a:ea typeface="Calibri"/>
                <a:cs typeface="Calibri"/>
                <a:sym typeface="Calibri"/>
              </a:rPr>
              <a:t> </a:t>
            </a:r>
            <a:r>
              <a:rPr lang="el" sz="1100" i="1" dirty="0">
                <a:solidFill>
                  <a:schemeClr val="dk1"/>
                </a:solidFill>
                <a:latin typeface="Calibri"/>
                <a:ea typeface="Calibri"/>
                <a:cs typeface="Calibri"/>
                <a:sym typeface="Calibri"/>
              </a:rPr>
              <a:t>Σύνταγμα του 1927  Κεφ Γ ΄Δημόσιον δίκαιον των Ελλήνων, Βουλή των Ελλήνων</a:t>
            </a:r>
            <a:endParaRPr sz="1300" dirty="0"/>
          </a:p>
        </p:txBody>
      </p:sp>
    </p:spTree>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1283</TotalTime>
  <Words>5453</Words>
  <Application>Microsoft Office PowerPoint</Application>
  <PresentationFormat>Προβολή στην οθόνη (16:9)</PresentationFormat>
  <Paragraphs>401</Paragraphs>
  <Slides>43</Slides>
  <Notes>38</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43</vt:i4>
      </vt:variant>
    </vt:vector>
  </HeadingPairs>
  <TitlesOfParts>
    <vt:vector size="48" baseType="lpstr">
      <vt:lpstr>Arial</vt:lpstr>
      <vt:lpstr>Calibri</vt:lpstr>
      <vt:lpstr>Constantia</vt:lpstr>
      <vt:lpstr>Wingdings 2</vt:lpstr>
      <vt:lpstr>Ροή</vt:lpstr>
      <vt:lpstr>1974-2024 o μακρύς δρόμος προς τη Δημοκρατία </vt:lpstr>
      <vt:lpstr>Παρουσίαση του PowerPoint</vt:lpstr>
      <vt:lpstr>1974 – 2024   50 χρόνια μετά</vt:lpstr>
      <vt:lpstr>Ένας περίπατος σε τόπους αντίστασης και αγώνων για τη Δημοκρατία </vt:lpstr>
      <vt:lpstr>Παρουσίαση του PowerPoint</vt:lpstr>
      <vt:lpstr>Πλατεία Συντάγματος</vt:lpstr>
      <vt:lpstr>Πλατεία Συντάγματος, η αρχή του δρόμου για τη Δημοκρατία</vt:lpstr>
      <vt:lpstr>Τα Συντάγματα</vt:lpstr>
      <vt:lpstr>Παρουσίαση του PowerPoint</vt:lpstr>
      <vt:lpstr>Η Δημοκρατία αναζητά στέγη</vt:lpstr>
      <vt:lpstr>Το πρώτο σπίτι της Δημοκρατίας</vt:lpstr>
      <vt:lpstr>Τα πρώτα βήματα της Δημοκρατίας…</vt:lpstr>
      <vt:lpstr>Η Βουλή των Ελλήνων</vt:lpstr>
      <vt:lpstr>Τα Ανάκτορα </vt:lpstr>
      <vt:lpstr>Η Δημοκρατία αποκτά μόνιμη κατοικία</vt:lpstr>
      <vt:lpstr>1967, η Δημοκρατία εκδιώκεται από το σπίτι της </vt:lpstr>
      <vt:lpstr>                                   Το Πανεπιστήμιο</vt:lpstr>
      <vt:lpstr>Παρουσίαση του PowerPoint</vt:lpstr>
      <vt:lpstr>«περί δημοσίων συναθροίσεων»</vt:lpstr>
      <vt:lpstr>Νομική , 21 Φεβρουαρίου 1973,  η πρώτη οργανωμένη φοιτητική αντίδραση κατά της δικτατορίας</vt:lpstr>
      <vt:lpstr>                          Νομική Σχολή, 21 Φεβρουαρίου 1973</vt:lpstr>
      <vt:lpstr>Παρουσίαση του PowerPoint</vt:lpstr>
      <vt:lpstr>Εθνικό Μετσόβιο Πολυτεχνείο</vt:lpstr>
      <vt:lpstr>Η εξέγερση του Πολυτεχνείου</vt:lpstr>
      <vt:lpstr>  παππούς Μανώλης: Η περιγραφή του φίλου μου Άλκη για τις κρίσιμες στιγμές που ακολούθησαν την εισβολή του τανκ στο Πολυτεχνείο ήταν συγκλονιστική! Μου είπε λοιπόν τα εξής:</vt:lpstr>
      <vt:lpstr>Νικηφόρος: Διάβασα κι εγώ μια συνέντευξη ενός ανθρώπου που έζησε τα γεγονότα, σε ένα σχολικό ηλεκτρονικό περιοδικό με ιστορικά θέματα, το ΙστοριοΔύτες, που εκδίδει ο Όμιλος Ιστορίας του Βαρβακείου Προτύπου Γυμνασίου, πηγαίνει ένας φίλος μου σε αυτό το σχολείο και μου το είπε. Να σου το διαβάσω από το κινητό μου;   παππούς Μανώλης: Φυσικά, είμαι περίεργος να ακούσω!  </vt:lpstr>
      <vt:lpstr>Οι δραματικές στιγμές της εξέγερσης του Πολυτεχνείου</vt:lpstr>
      <vt:lpstr>«να ζήσεις μια δικτατορία και να καταλάβεις τι σημαίνει στέρηση ελευθερίας»</vt:lpstr>
      <vt:lpstr>Παρουσίαση του PowerPoint</vt:lpstr>
      <vt:lpstr>ΕΑΤ-ΕΣΑ εκεί όπου βασανίστηκε η Δημοκρατία </vt:lpstr>
      <vt:lpstr>Παρουσίαση του PowerPoint</vt:lpstr>
      <vt:lpstr>1974, η κατάρρευση της δικτατορίας</vt:lpstr>
      <vt:lpstr>Περί αποκαταστάσεως της δημοκρατικής νομιμότητας</vt:lpstr>
      <vt:lpstr>                                                                            Η  δημοκρατία δικαίῳ ουδέποτε κατελύθη             </vt:lpstr>
      <vt:lpstr>Το δημοψήφισμα για το πολιτειακό</vt:lpstr>
      <vt:lpstr>Το Σύνταγμα του 1975 </vt:lpstr>
      <vt:lpstr> προς την αποκατάσταση της Δημοκρατίας</vt:lpstr>
      <vt:lpstr>Παρουσίαση του PowerPoint</vt:lpstr>
      <vt:lpstr>Παρουσίαση του PowerPoint</vt:lpstr>
      <vt:lpstr>Παρουσίαση του PowerPoint</vt:lpstr>
      <vt:lpstr>Οι μαθητές και μαθήτριες του Ομίλου Ιστορίας μιλούν για τη Δημοκρατία</vt:lpstr>
      <vt:lpstr>Πηγές</vt:lpstr>
      <vt:lpstr>συντελεστές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1974-2024 Για να έρθει η δημοκρατία θέλει δρόμο πολύ o μακρύς δρόμος προς τη δημοκρατία</dc:title>
  <dc:creator>User</dc:creator>
  <cp:lastModifiedBy>User</cp:lastModifiedBy>
  <cp:revision>100</cp:revision>
  <dcterms:modified xsi:type="dcterms:W3CDTF">2024-05-12T18:09:33Z</dcterms:modified>
</cp:coreProperties>
</file>