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3" r:id="rId5"/>
    <p:sldId id="260" r:id="rId6"/>
    <p:sldId id="262" r:id="rId7"/>
    <p:sldId id="261" r:id="rId8"/>
    <p:sldId id="264" r:id="rId9"/>
    <p:sldId id="268" r:id="rId10"/>
    <p:sldId id="265" r:id="rId11"/>
    <p:sldId id="270" r:id="rId12"/>
    <p:sldId id="279" r:id="rId13"/>
    <p:sldId id="267" r:id="rId14"/>
    <p:sldId id="276" r:id="rId15"/>
    <p:sldId id="274" r:id="rId16"/>
    <p:sldId id="277" r:id="rId17"/>
    <p:sldId id="278" r:id="rId18"/>
    <p:sldId id="269" r:id="rId19"/>
    <p:sldId id="273" r:id="rId20"/>
    <p:sldId id="271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C8D4-982F-4463-BE7C-B8E189839DC8}" type="datetimeFigureOut">
              <a:rPr lang="el-GR" smtClean="0"/>
              <a:pPr/>
              <a:t>13/5/2024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1498-BAC1-46AC-9836-EBE97644AB7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TELLA\Downloads\&#925;&#949;&#769;&#945;%20&#949;&#947;&#947;&#961;&#945;&#966;&#951;&#769;%202.m4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TELLA\Downloads\video-56208a0544f1bc53e4bd7fe072c9da05-V_001_001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4282" y="642918"/>
            <a:ext cx="89297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800" b="1" u="sng" dirty="0" smtClean="0"/>
              <a:t>Γενικό Λύκειο </a:t>
            </a:r>
            <a:r>
              <a:rPr lang="el-GR" sz="3800" b="1" u="sng" dirty="0" err="1" smtClean="0"/>
              <a:t>Λεονταρίου</a:t>
            </a:r>
            <a:r>
              <a:rPr lang="el-GR" sz="3800" b="1" u="sng" dirty="0" smtClean="0"/>
              <a:t> Καρδίτσας</a:t>
            </a:r>
          </a:p>
          <a:p>
            <a:pPr algn="ctr"/>
            <a:r>
              <a:rPr lang="el-GR" sz="3800" b="1" dirty="0" smtClean="0"/>
              <a:t>&amp;</a:t>
            </a:r>
          </a:p>
          <a:p>
            <a:pPr algn="ctr"/>
            <a:r>
              <a:rPr lang="el-GR" sz="3800" b="1" u="sng" dirty="0" smtClean="0"/>
              <a:t>Ημερήσιο Γυμνάσιο </a:t>
            </a:r>
            <a:r>
              <a:rPr lang="el-GR" sz="3800" b="1" u="sng" dirty="0" err="1" smtClean="0"/>
              <a:t>Λεονταρίου</a:t>
            </a:r>
            <a:r>
              <a:rPr lang="el-GR" sz="3800" b="1" u="sng" dirty="0" smtClean="0"/>
              <a:t> Καρδίτσας</a:t>
            </a:r>
            <a:endParaRPr lang="el-GR" sz="3800" b="1" u="sng" dirty="0"/>
          </a:p>
        </p:txBody>
      </p:sp>
      <p:sp>
        <p:nvSpPr>
          <p:cNvPr id="3" name="2 - Ορθογώνιο"/>
          <p:cNvSpPr/>
          <p:nvPr/>
        </p:nvSpPr>
        <p:spPr>
          <a:xfrm>
            <a:off x="2428860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 smtClean="0"/>
              <a:t>ΣΧΟΛΙΚΟ ΕΤΟΣ 2023-2024</a:t>
            </a:r>
          </a:p>
          <a:p>
            <a:pPr algn="ctr"/>
            <a:r>
              <a:rPr lang="el-GR" b="1" dirty="0" smtClean="0"/>
              <a:t>ΑΠΡΙΛΙΟΣ 2024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214282" y="3429000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i="1" dirty="0" smtClean="0"/>
              <a:t>«Να σας μιλήσω για τον τόπο μου...»</a:t>
            </a:r>
            <a:endParaRPr lang="el-GR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85852" y="357166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Σημεία ενδιαφέροντος του Νομού Καρδίτσας</a:t>
            </a:r>
            <a:endParaRPr lang="el-GR" sz="2000" b="1" dirty="0"/>
          </a:p>
        </p:txBody>
      </p:sp>
      <p:sp>
        <p:nvSpPr>
          <p:cNvPr id="2050" name="AutoShape 2" descr="Φωτογραφία με ετικέτες: Drawing, Sketch, Art, Arts and crafts, Handwriting,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Φωτογραφία με ετικέτες: Drawing, Sketch, Art, Arts and crafts, Handwriting,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5 - Εικόνα" descr="ΤΟ ΗΡΩΟ ΣΤΑ ΓΑΒΡΑΚΙΑ.jpg"/>
          <p:cNvPicPr>
            <a:picLocks noChangeAspect="1"/>
          </p:cNvPicPr>
          <p:nvPr/>
        </p:nvPicPr>
        <p:blipFill>
          <a:blip r:embed="rId2" cstate="print"/>
          <a:srcRect r="4110" b="17808"/>
          <a:stretch>
            <a:fillRect/>
          </a:stretch>
        </p:blipFill>
        <p:spPr>
          <a:xfrm rot="16200000" flipV="1">
            <a:off x="-341882" y="1984932"/>
            <a:ext cx="4786322" cy="410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ΠΛΑΤΕΙΑ ΚΑΙ ΠΑΡΚΟ ΓΑΒΡΑΚΙΩΝ.jpg"/>
          <p:cNvPicPr>
            <a:picLocks noChangeAspect="1"/>
          </p:cNvPicPr>
          <p:nvPr/>
        </p:nvPicPr>
        <p:blipFill>
          <a:blip r:embed="rId3" cstate="print"/>
          <a:srcRect l="1111" t="26666" r="2222" b="3333"/>
          <a:stretch>
            <a:fillRect/>
          </a:stretch>
        </p:blipFill>
        <p:spPr>
          <a:xfrm>
            <a:off x="3915418" y="1000108"/>
            <a:ext cx="522858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- TextBox"/>
          <p:cNvSpPr txBox="1"/>
          <p:nvPr/>
        </p:nvSpPr>
        <p:spPr>
          <a:xfrm>
            <a:off x="214282" y="128586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Το Ηρώο στο χωριό </a:t>
            </a:r>
            <a:r>
              <a:rPr lang="el-GR" b="1" dirty="0" err="1" smtClean="0"/>
              <a:t>Γαβράκια</a:t>
            </a:r>
            <a:endParaRPr lang="el-GR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4714876" y="4786322"/>
            <a:ext cx="4286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 Πλατεία και Το Κοινοτικό Πάρκο στο χωριό </a:t>
            </a:r>
            <a:r>
              <a:rPr lang="el-GR" b="1" dirty="0" err="1" smtClean="0"/>
              <a:t>Γαβράκια</a:t>
            </a:r>
            <a:endParaRPr lang="el-GR" b="1" dirty="0" smtClean="0"/>
          </a:p>
          <a:p>
            <a:endParaRPr lang="el-GR" b="1" dirty="0" smtClean="0"/>
          </a:p>
          <a:p>
            <a:r>
              <a:rPr lang="el-GR" sz="1600" dirty="0" smtClean="0"/>
              <a:t>(</a:t>
            </a:r>
            <a:r>
              <a:rPr lang="el-GR" sz="1600" dirty="0" err="1" smtClean="0"/>
              <a:t>΄Εργο</a:t>
            </a:r>
            <a:r>
              <a:rPr lang="el-GR" sz="1600" dirty="0" smtClean="0"/>
              <a:t> του μαθητή </a:t>
            </a:r>
            <a:r>
              <a:rPr lang="el-GR" sz="1600" dirty="0" err="1" smtClean="0"/>
              <a:t>Λέτσα</a:t>
            </a:r>
            <a:r>
              <a:rPr lang="el-GR" sz="1600" dirty="0" smtClean="0"/>
              <a:t> Γεώργιου, Γ’ Λυκείου)</a:t>
            </a:r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0" y="6286520"/>
            <a:ext cx="400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(Έργο της μαθήτριας </a:t>
            </a:r>
            <a:r>
              <a:rPr lang="el-GR" sz="1600" dirty="0" err="1" smtClean="0"/>
              <a:t>Λέτσα</a:t>
            </a:r>
            <a:r>
              <a:rPr lang="el-GR" sz="1600" dirty="0" smtClean="0"/>
              <a:t> Παρασκευής, Α’ Λυκείου)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ΚΚΛΗΣΙΑ ΑΧΛΑΔΙΑΣ.jpg"/>
          <p:cNvPicPr>
            <a:picLocks noChangeAspect="1"/>
          </p:cNvPicPr>
          <p:nvPr/>
        </p:nvPicPr>
        <p:blipFill>
          <a:blip r:embed="rId2" cstate="print"/>
          <a:srcRect l="2083" t="13542" r="7291" b="18750"/>
          <a:stretch>
            <a:fillRect/>
          </a:stretch>
        </p:blipFill>
        <p:spPr>
          <a:xfrm rot="16200000">
            <a:off x="-225336" y="1654041"/>
            <a:ext cx="5737021" cy="4286280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2000232" y="357166"/>
            <a:ext cx="503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/>
              <a:t>Σημεία ενδιαφέροντος του Νομού Καρδίτσας</a:t>
            </a:r>
            <a:endParaRPr lang="el-GR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000628" y="2214554"/>
            <a:ext cx="39290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 Ιερός Ναός Μεταμορφώσεως του </a:t>
            </a:r>
            <a:r>
              <a:rPr lang="el-GR" b="1" dirty="0" err="1" smtClean="0"/>
              <a:t>Σωτήρος</a:t>
            </a:r>
            <a:r>
              <a:rPr lang="el-GR" b="1" dirty="0" smtClean="0"/>
              <a:t> στο χωριό Αχλαδιά</a:t>
            </a:r>
          </a:p>
          <a:p>
            <a:endParaRPr lang="el-GR" b="1" dirty="0" smtClean="0"/>
          </a:p>
          <a:p>
            <a:r>
              <a:rPr lang="el-GR" sz="1600" dirty="0" smtClean="0"/>
              <a:t>(Έργο της μαθήτριας Κύρκου </a:t>
            </a:r>
            <a:r>
              <a:rPr lang="el-GR" sz="1600" dirty="0" err="1" smtClean="0"/>
              <a:t>Μαριλίνας</a:t>
            </a:r>
            <a:r>
              <a:rPr lang="el-GR" sz="1600" dirty="0" smtClean="0"/>
              <a:t>, Γ’ Γυμνασίου)  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71538" y="2714620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b="1" i="1" dirty="0" smtClean="0"/>
              <a:t> Ο Νομός Καρδίτσας παρουσιάζει έντονο ενδιαφέρον από </a:t>
            </a:r>
            <a:r>
              <a:rPr lang="el-GR" sz="2000" b="1" i="1" dirty="0" err="1" smtClean="0"/>
              <a:t>μουσικο</a:t>
            </a:r>
            <a:r>
              <a:rPr lang="el-GR" sz="2000" b="1" i="1" dirty="0" smtClean="0"/>
              <a:t> - χορευτική άποψη</a:t>
            </a:r>
            <a:r>
              <a:rPr lang="el-GR" sz="2000" i="1" dirty="0" smtClean="0"/>
              <a:t>.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2143108" y="642919"/>
            <a:ext cx="5429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Στοιχεία πολιτισμού του Νομού Καρδίτσας . . . 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1000108"/>
            <a:ext cx="82868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Στις </a:t>
            </a:r>
            <a:r>
              <a:rPr lang="el-GR" dirty="0" err="1" smtClean="0"/>
              <a:t>καρδιτσιώτικες</a:t>
            </a:r>
            <a:r>
              <a:rPr lang="el-GR" dirty="0" smtClean="0"/>
              <a:t> παραστάσεις, από το 1948 και έως περίπου τα μέσα της δεκαετίας του 1950, κυριαρχούσε το πασίγνωστο τραγούδι “</a:t>
            </a:r>
            <a:r>
              <a:rPr lang="el-GR" i="1" dirty="0" smtClean="0"/>
              <a:t>Καρδίτσα</a:t>
            </a:r>
            <a:r>
              <a:rPr lang="el-GR" dirty="0" smtClean="0"/>
              <a:t>“, το οποίο πράγματι ήταν η μεγάλη επιτυχία της εποχής. Τους στίχους είχε γράψει ο τότε υπολοχαγός και αργότερα δημοσιογράφος </a:t>
            </a:r>
            <a:r>
              <a:rPr lang="el-GR" b="1" dirty="0" smtClean="0"/>
              <a:t>Λάζαρος </a:t>
            </a:r>
            <a:r>
              <a:rPr lang="el-GR" b="1" dirty="0" err="1" smtClean="0"/>
              <a:t>Τσιλιγγίρης</a:t>
            </a:r>
            <a:r>
              <a:rPr lang="el-GR" dirty="0" smtClean="0"/>
              <a:t>, το τραγούδησε δε ο </a:t>
            </a:r>
            <a:r>
              <a:rPr lang="el-GR" dirty="0" err="1" smtClean="0"/>
              <a:t>Γατσαποστόλης</a:t>
            </a:r>
            <a:r>
              <a:rPr lang="el-GR" dirty="0" smtClean="0"/>
              <a:t> Λάζαρος. </a:t>
            </a:r>
          </a:p>
          <a:p>
            <a:pPr>
              <a:buFont typeface="Wingdings" pitchFamily="2" charset="2"/>
              <a:buChar char="Ø"/>
            </a:pPr>
            <a:r>
              <a:rPr lang="el-GR" sz="1600" b="1" dirty="0" smtClean="0">
                <a:solidFill>
                  <a:srgbClr val="FF0000"/>
                </a:solidFill>
              </a:rPr>
              <a:t> Ερμηνεία από τις μαθήτριες του Λυκείου και Γυμνασίου </a:t>
            </a:r>
            <a:r>
              <a:rPr lang="el-GR" sz="1600" b="1" dirty="0" err="1" smtClean="0">
                <a:solidFill>
                  <a:srgbClr val="FF0000"/>
                </a:solidFill>
              </a:rPr>
              <a:t>Λεονταρίου</a:t>
            </a:r>
            <a:r>
              <a:rPr lang="el-GR" sz="1600" b="1" dirty="0" smtClean="0">
                <a:solidFill>
                  <a:srgbClr val="FF0000"/>
                </a:solidFill>
              </a:rPr>
              <a:t> Καρδίτσας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500034" y="642918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Το τραγούδι της Καρδίτσας</a:t>
            </a:r>
            <a:endParaRPr lang="el-GR" sz="20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779961"/>
            <a:ext cx="6715172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3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ΚΑΡΔΙΤΣΑ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Σε πεδιάδα που ‘ναι γύρω σου σπαρμένη καμαρωτή προβάλλεις σαν τη ζωγραφιά πόλη μικρή, ωραία και πολιτισμένη </a:t>
            </a:r>
            <a:r>
              <a:rPr kumimoji="0" lang="el-GR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μ’αγόρια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και κορίτσια λεβεντιά. Κι αν σε κτυπήσανε χιλιάδες τόσες μπόρες κι αν σε βασάνιζε διαρκώς η Κατοχή ξαναπλησιάζεις τις χρυσές εκείνες ώρες και ξαναχτίζεσαι όπως ήσουν στην αρχή.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Καρδίτσα, πόλη </a:t>
            </a:r>
            <a:r>
              <a:rPr kumimoji="0" lang="el-GR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γλυκειά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που δεν υπάρχει άλλη καμία Καρδίτσα, της Θεσσαλίας το καμάρι κι η λατρεία μέσα στα στάχυα τα χρυσά είσαι βουτηγμένη και όσες </a:t>
            </a:r>
            <a:r>
              <a:rPr kumimoji="0" lang="el-GR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μπορες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κι αν περνάς, πάντα γελάς Καρδίτσα, είσαι </a:t>
            </a:r>
            <a:r>
              <a:rPr kumimoji="0" lang="el-GR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στ’αλήθεια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πόλη διαλεγμένη γιατί εσύ βγάζεις το ψωμί που τρώει η Ελλάς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Μέσα στα στάχυα τα χρυσά είσαι βουτηγμένη και σκεπασμένη από το γαλάζιο ουρανό με τα χωριά σου γύρω στολισμένη και το πιο όμορφο που έχεις δειλινό. Της Θεσσαλίας είσαι η πιο όμορφη νυφούλα ένα κομμάτι της Ελλάδας διαλεχτό είσαι η πιο πλούσια της χώρας μας </a:t>
            </a:r>
            <a:r>
              <a:rPr kumimoji="0" lang="el-GR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γωνιούλα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l-GR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γι’αυτό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σου δώσανε και </a:t>
            </a:r>
            <a:r>
              <a:rPr kumimoji="0" lang="el-GR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τ’όνομα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αυτό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l-G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  <a:t>Στίχοι – Μουσική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  <a:t>: Λάζαρος </a:t>
            </a:r>
            <a:r>
              <a:rPr kumimoji="0" lang="el-GR" sz="1300" b="0" i="0" u="none" strike="noStrike" cap="none" normalizeH="0" baseline="0" dirty="0" err="1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  <a:t>Τσιλιγγίρης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  <a:t/>
            </a:r>
            <a:b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</a:b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  <a:t>Ενορχήστρωση: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  <a:t> Στέφανος Ευθυμιάδης</a:t>
            </a:r>
            <a:b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</a:br>
            <a:r>
              <a:rPr kumimoji="0" lang="el-GR" sz="1300" b="1" i="0" u="none" strike="noStrike" cap="none" normalizeH="0" baseline="0" dirty="0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  <a:t>Ερμηνευτής</a:t>
            </a: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  <a:t>: Λάζαρος </a:t>
            </a:r>
            <a:r>
              <a:rPr kumimoji="0" lang="el-GR" sz="1300" b="0" i="0" u="none" strike="noStrike" cap="none" normalizeH="0" baseline="0" dirty="0" err="1" smtClean="0">
                <a:ln>
                  <a:noFill/>
                </a:ln>
                <a:solidFill>
                  <a:srgbClr val="1A282B"/>
                </a:solidFill>
                <a:effectLst/>
                <a:latin typeface="Open Sans"/>
                <a:cs typeface="Arial" pitchFamily="34" charset="0"/>
              </a:rPr>
              <a:t>Γατσαποστόλης</a:t>
            </a:r>
            <a:endParaRPr kumimoji="0" lang="el-GR" sz="1300" b="0" i="0" u="none" strike="noStrike" cap="none" normalizeH="0" baseline="0" dirty="0" smtClean="0">
              <a:ln>
                <a:noFill/>
              </a:ln>
              <a:solidFill>
                <a:srgbClr val="1A282B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dirty="0" smtClean="0">
              <a:solidFill>
                <a:srgbClr val="1A282B"/>
              </a:solidFill>
              <a:latin typeface="Open Sans"/>
              <a:cs typeface="Arial" pitchFamily="34" charset="0"/>
            </a:endParaRPr>
          </a:p>
        </p:txBody>
      </p:sp>
      <p:pic>
        <p:nvPicPr>
          <p:cNvPr id="5" name="Νέα εγγραφή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8148" y="2357430"/>
            <a:ext cx="304800" cy="30480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143108" y="214290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Στοιχεία πολιτισμού του Νομού Καρδίτσας . . . 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ΤΑΙ ΤΑΙ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42976" y="35716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Στοιχεία πολιτισμού του Νομού Καρδίτσας . . . </a:t>
            </a:r>
            <a:endParaRPr lang="el-GR" sz="20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357158" y="92867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Πολλοί χοροί του είναι ευρέως διαδεδομένοι αφενός διότι οι μορφές των χορών του παρουσιάζονται και σε άλλες περιοχές </a:t>
            </a:r>
            <a:r>
              <a:rPr lang="el-GR" smtClean="0"/>
              <a:t>της Ελλάδας </a:t>
            </a:r>
            <a:r>
              <a:rPr lang="el-GR" dirty="0" smtClean="0"/>
              <a:t>αφετέρου διότι αποτέλεσαν εξ αρχής κομμάτι του ενιαίου, εθνικού ρεπερτορίου που διδάσκονται μέχρι και σήμερα στα σχολεία.</a:t>
            </a:r>
          </a:p>
        </p:txBody>
      </p:sp>
      <p:sp>
        <p:nvSpPr>
          <p:cNvPr id="3078" name="AutoShape 6" descr="ΤΑΙ ΤΑΙ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083" t="27244" r="694" b="43269"/>
          <a:stretch>
            <a:fillRect/>
          </a:stretch>
        </p:blipFill>
        <p:spPr bwMode="auto">
          <a:xfrm>
            <a:off x="1643042" y="2357430"/>
            <a:ext cx="6000792" cy="39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-53" t="41071" r="7466" b="38252"/>
          <a:stretch>
            <a:fillRect/>
          </a:stretch>
        </p:blipFill>
        <p:spPr bwMode="auto">
          <a:xfrm>
            <a:off x="642910" y="1785926"/>
            <a:ext cx="8072494" cy="390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714480" y="500043"/>
            <a:ext cx="521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Στοιχεία πολιτισμού του Νομού Καρδίτσας . . . 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1214422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Ο Νομός Καρδίτσας παρουσιάζει ιδιαίτερο τοπικό πολιτισμικό ενδιαφέρον χάρη στα διαφορετικά χορευτικά ιδιώματα της πεδινής Καρδίτσας σε σχέση με αυτά της ορεινής.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Ένας χαρακτηριστικός και ιδιαίτερος χορός είναι ο χορός Τάι </a:t>
            </a:r>
            <a:r>
              <a:rPr lang="el-GR" dirty="0" err="1" smtClean="0"/>
              <a:t>Τάι</a:t>
            </a:r>
            <a:r>
              <a:rPr lang="el-GR" dirty="0" smtClean="0"/>
              <a:t> που εκτελείται μόνο στα ορεινά χωριά του Νομού και μόνο κατά την Τρίτη του Πάσχα.</a:t>
            </a:r>
            <a:endParaRPr lang="el-GR" dirty="0"/>
          </a:p>
        </p:txBody>
      </p:sp>
      <p:pic>
        <p:nvPicPr>
          <p:cNvPr id="3" name="Picture 7" descr="C:\Users\STELLA\Desktop\ΛΥΚΕΙΟ Κ ΓΥΜΝΑΣΙΟ ΛΕΟΝΤΑΡΙΟΥ\ΤΑΙ ΤΑ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4337306" cy="242889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785918" y="571480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Στοιχεία πολιτισμού του Νομού Καρδίτσας . . . </a:t>
            </a:r>
            <a:endParaRPr lang="el-GR" sz="2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4572000" y="307181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b="1" u="sng" dirty="0" smtClean="0"/>
              <a:t>Το τραγούδι έχει ως εξής:</a:t>
            </a:r>
          </a:p>
          <a:p>
            <a:endParaRPr lang="el-GR" sz="1600" dirty="0" smtClean="0"/>
          </a:p>
          <a:p>
            <a:r>
              <a:rPr lang="el-GR" sz="1600" dirty="0" smtClean="0"/>
              <a:t>Της Αλεξάνδρας το βουνό, κανείς δεν τ’ ανεβαίνει</a:t>
            </a:r>
          </a:p>
          <a:p>
            <a:r>
              <a:rPr lang="el-GR" sz="1600" dirty="0" smtClean="0"/>
              <a:t>κι η κόρη οπού τ’ </a:t>
            </a:r>
            <a:r>
              <a:rPr lang="el-GR" sz="1600" dirty="0" err="1" smtClean="0"/>
              <a:t>αϊνέβαινε</a:t>
            </a:r>
            <a:r>
              <a:rPr lang="el-GR" sz="1600" dirty="0" smtClean="0"/>
              <a:t> πλέκοντας το γαϊτάνι</a:t>
            </a:r>
          </a:p>
          <a:p>
            <a:r>
              <a:rPr lang="el-GR" sz="1600" dirty="0" smtClean="0"/>
              <a:t>πλέκοντας κι </a:t>
            </a:r>
            <a:r>
              <a:rPr lang="el-GR" sz="1600" dirty="0" err="1" smtClean="0"/>
              <a:t>αργοπλέκοντας</a:t>
            </a:r>
            <a:r>
              <a:rPr lang="el-GR" sz="1600" dirty="0" smtClean="0"/>
              <a:t> και σιγοτραγουδώντας.</a:t>
            </a:r>
          </a:p>
          <a:p>
            <a:r>
              <a:rPr lang="el-GR" sz="1600" dirty="0" smtClean="0"/>
              <a:t>Κι ο χρυσικός αγνάντευε από το παραθύρι.</a:t>
            </a:r>
          </a:p>
          <a:p>
            <a:r>
              <a:rPr lang="el-GR" sz="1600" dirty="0" smtClean="0"/>
              <a:t>Αυτού σου στέλνω κόρη μου, ένα </a:t>
            </a:r>
            <a:r>
              <a:rPr lang="el-GR" sz="1600" dirty="0" err="1" smtClean="0"/>
              <a:t>σκαρδί</a:t>
            </a:r>
            <a:r>
              <a:rPr lang="el-GR" sz="1600" dirty="0" smtClean="0"/>
              <a:t> μετάξι</a:t>
            </a:r>
          </a:p>
          <a:p>
            <a:r>
              <a:rPr lang="el-GR" sz="1600" dirty="0" smtClean="0"/>
              <a:t>να φκιάσεις </a:t>
            </a:r>
            <a:r>
              <a:rPr lang="el-GR" sz="1600" dirty="0" err="1" smtClean="0"/>
              <a:t>μπούλιες</a:t>
            </a:r>
            <a:r>
              <a:rPr lang="el-GR" sz="1600" dirty="0" smtClean="0"/>
              <a:t> δώδεκα και πέντε </a:t>
            </a:r>
            <a:r>
              <a:rPr lang="el-GR" sz="1600" dirty="0" err="1" smtClean="0"/>
              <a:t>φουστανέλλες</a:t>
            </a:r>
            <a:endParaRPr lang="el-GR" sz="1600" dirty="0" smtClean="0"/>
          </a:p>
          <a:p>
            <a:r>
              <a:rPr lang="el-GR" sz="1600" dirty="0" smtClean="0"/>
              <a:t>κι αν </a:t>
            </a:r>
            <a:r>
              <a:rPr lang="el-GR" sz="1600" dirty="0" err="1" smtClean="0"/>
              <a:t>ξαπομείνει</a:t>
            </a:r>
            <a:r>
              <a:rPr lang="el-GR" sz="1600" dirty="0" smtClean="0"/>
              <a:t> τίποτα, </a:t>
            </a:r>
            <a:r>
              <a:rPr lang="el-GR" sz="1600" dirty="0" err="1" smtClean="0"/>
              <a:t>φκειάσ</a:t>
            </a:r>
            <a:r>
              <a:rPr lang="el-GR" sz="1600" dirty="0" smtClean="0"/>
              <a:t>’ </a:t>
            </a:r>
            <a:r>
              <a:rPr lang="el-GR" sz="1600" dirty="0" err="1" smtClean="0"/>
              <a:t>τηνε</a:t>
            </a:r>
            <a:r>
              <a:rPr lang="el-GR" sz="1600" dirty="0" smtClean="0"/>
              <a:t> </a:t>
            </a:r>
            <a:r>
              <a:rPr lang="el-GR" sz="1600" dirty="0" err="1" smtClean="0"/>
              <a:t>σιρεβέτα</a:t>
            </a:r>
            <a:r>
              <a:rPr lang="el-GR" sz="1600" dirty="0" smtClean="0"/>
              <a:t> </a:t>
            </a:r>
          </a:p>
          <a:p>
            <a:r>
              <a:rPr lang="el-GR" sz="1600" dirty="0" smtClean="0"/>
              <a:t>κι η </a:t>
            </a:r>
            <a:r>
              <a:rPr lang="el-GR" sz="1600" dirty="0" err="1" smtClean="0"/>
              <a:t>σιρεβέτα</a:t>
            </a:r>
            <a:r>
              <a:rPr lang="el-GR" sz="1600" dirty="0" smtClean="0"/>
              <a:t> να’ ν’  τρανή, να ‘χει σαράντα φούντες.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56208a0544f1bc53e4bd7fe072c9da05-V_001_0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7422" y="2214554"/>
            <a:ext cx="4572032" cy="3429025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1571604" y="428604"/>
            <a:ext cx="5857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Στοιχεία πολιτισμού του Νομού Καρδίτσας . . </a:t>
            </a:r>
            <a:r>
              <a:rPr lang="el-GR" b="1" dirty="0" smtClean="0"/>
              <a:t>. </a:t>
            </a:r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571472" y="121442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 χορός Τάι – Τάι από μαθήτριες του Γυμνασίου </a:t>
            </a:r>
            <a:r>
              <a:rPr lang="el-GR" b="1" dirty="0" err="1" smtClean="0">
                <a:solidFill>
                  <a:srgbClr val="FF0000"/>
                </a:solidFill>
              </a:rPr>
              <a:t>Λεονταρίου</a:t>
            </a:r>
            <a:r>
              <a:rPr lang="el-GR" b="1" dirty="0" smtClean="0">
                <a:solidFill>
                  <a:srgbClr val="FF0000"/>
                </a:solidFill>
              </a:rPr>
              <a:t> Καρδίτσας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21429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b="1" i="1" u="sng" dirty="0" smtClean="0"/>
              <a:t>ΣΤΗ ΔΗΜΙΟΥΡΓΙΑ ΤΗΣ ΕΡΓΑΣΙΑΣ ΕΛΑΒΑΝ ΜΕΡΟΣ ΟΙ ΜΑΘΗΤΕΣ . . </a:t>
            </a:r>
            <a:r>
              <a:rPr lang="el-GR" sz="2800" b="1" i="1" u="sng" dirty="0" smtClean="0"/>
              <a:t>.</a:t>
            </a:r>
            <a:endParaRPr lang="el-GR" sz="2800" b="1" i="1" u="sng" dirty="0"/>
          </a:p>
        </p:txBody>
      </p:sp>
      <p:grpSp>
        <p:nvGrpSpPr>
          <p:cNvPr id="9" name="8 - Ομάδα"/>
          <p:cNvGrpSpPr/>
          <p:nvPr/>
        </p:nvGrpSpPr>
        <p:grpSpPr>
          <a:xfrm>
            <a:off x="571472" y="714356"/>
            <a:ext cx="8858280" cy="6687363"/>
            <a:chOff x="571472" y="714356"/>
            <a:chExt cx="8858280" cy="6687363"/>
          </a:xfrm>
        </p:grpSpPr>
        <p:sp>
          <p:nvSpPr>
            <p:cNvPr id="3" name="2 - Ορθογώνιο"/>
            <p:cNvSpPr/>
            <p:nvPr/>
          </p:nvSpPr>
          <p:spPr>
            <a:xfrm>
              <a:off x="5143504" y="714356"/>
              <a:ext cx="2434321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700" b="1" i="1" u="sng" dirty="0" smtClean="0"/>
                <a:t>ΖΩΓΡΑΦΙΚΗ ΣΕ ΧΑΡΤΟΝΙ:</a:t>
              </a:r>
            </a:p>
          </p:txBody>
        </p:sp>
        <p:sp>
          <p:nvSpPr>
            <p:cNvPr id="4" name="3 - Ορθογώνιο"/>
            <p:cNvSpPr/>
            <p:nvPr/>
          </p:nvSpPr>
          <p:spPr>
            <a:xfrm>
              <a:off x="571472" y="714356"/>
              <a:ext cx="3214710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700" b="1" i="1" u="sng" dirty="0" smtClean="0"/>
                <a:t>ΔΗΜΙΟΥΡΓΙΑ ΠΑΡΟΥΣΙΑΣΗΣ:</a:t>
              </a:r>
            </a:p>
            <a:p>
              <a:r>
                <a:rPr lang="el-GR" sz="1600" dirty="0" err="1" smtClean="0"/>
                <a:t>Καραχρήστος</a:t>
              </a:r>
              <a:r>
                <a:rPr lang="el-GR" sz="1600" dirty="0" smtClean="0"/>
                <a:t> Χάρης, Γ΄ Λυκείου</a:t>
              </a:r>
            </a:p>
            <a:p>
              <a:r>
                <a:rPr lang="el-GR" sz="1600" dirty="0" smtClean="0"/>
                <a:t>Μόσχος Γιώργος, Γ΄ Λυκείου</a:t>
              </a:r>
            </a:p>
            <a:p>
              <a:r>
                <a:rPr lang="el-GR" sz="1600" dirty="0" smtClean="0"/>
                <a:t>Μόσχου Ελένη, Α΄ Λυκείου</a:t>
              </a:r>
            </a:p>
            <a:p>
              <a:endParaRPr lang="el-GR" sz="2000" dirty="0" smtClean="0"/>
            </a:p>
            <a:p>
              <a:endParaRPr lang="el-GR" sz="2000" dirty="0" smtClean="0"/>
            </a:p>
          </p:txBody>
        </p:sp>
        <p:sp>
          <p:nvSpPr>
            <p:cNvPr id="5" name="4 - Ορθογώνιο"/>
            <p:cNvSpPr/>
            <p:nvPr/>
          </p:nvSpPr>
          <p:spPr>
            <a:xfrm>
              <a:off x="4857752" y="1000108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l-GR" sz="1600" dirty="0" err="1" smtClean="0"/>
                <a:t>Λέτσας</a:t>
              </a:r>
              <a:r>
                <a:rPr lang="el-GR" sz="1600" dirty="0" smtClean="0"/>
                <a:t> Γιώργος, Γ΄ Λυκείου</a:t>
              </a:r>
            </a:p>
            <a:p>
              <a:r>
                <a:rPr lang="el-GR" sz="1600" dirty="0" err="1" smtClean="0"/>
                <a:t>Λέτσα</a:t>
              </a:r>
              <a:r>
                <a:rPr lang="el-GR" sz="1600" dirty="0" smtClean="0"/>
                <a:t> Παρασκευή, Α΄ Λυκείου</a:t>
              </a:r>
            </a:p>
            <a:p>
              <a:r>
                <a:rPr lang="el-GR" sz="1600" dirty="0" smtClean="0"/>
                <a:t>Κύρκου </a:t>
              </a:r>
              <a:r>
                <a:rPr lang="el-GR" sz="1600" dirty="0" err="1" smtClean="0"/>
                <a:t>Μαριλίνα</a:t>
              </a:r>
              <a:r>
                <a:rPr lang="el-GR" sz="1600" dirty="0" smtClean="0"/>
                <a:t>, Γ΄ Γυμνασίου</a:t>
              </a:r>
            </a:p>
            <a:p>
              <a:r>
                <a:rPr lang="el-GR" sz="1600" dirty="0" err="1" smtClean="0"/>
                <a:t>Παρασκευούδη</a:t>
              </a:r>
              <a:r>
                <a:rPr lang="el-GR" sz="1600" dirty="0" smtClean="0"/>
                <a:t> Ευδοξία, Β΄ Λυκείου</a:t>
              </a:r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1500166" y="2000240"/>
              <a:ext cx="4143404" cy="540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700" b="1" i="1" u="sng" dirty="0" smtClean="0"/>
                <a:t>ΤΡΑΓΟΥΔΙ – ΑΦΗΓΗΣΗ:</a:t>
              </a:r>
            </a:p>
            <a:p>
              <a:r>
                <a:rPr lang="el-GR" sz="1600" dirty="0" err="1" smtClean="0"/>
                <a:t>Γιαβρούτα</a:t>
              </a:r>
              <a:r>
                <a:rPr lang="el-GR" sz="1600" dirty="0" smtClean="0"/>
                <a:t> Σοφία, Γ΄ Γυμνασίου</a:t>
              </a:r>
            </a:p>
            <a:p>
              <a:r>
                <a:rPr lang="el-GR" sz="1600" dirty="0" smtClean="0"/>
                <a:t>Βέττα Χριστίνα, Α΄ Λυκείου</a:t>
              </a:r>
            </a:p>
            <a:p>
              <a:r>
                <a:rPr lang="el-GR" sz="1600" dirty="0" smtClean="0"/>
                <a:t>Δήμου Κατερίνα, Α΄ Λυκείου</a:t>
              </a:r>
            </a:p>
            <a:p>
              <a:r>
                <a:rPr lang="el-GR" sz="1600" dirty="0" err="1" smtClean="0"/>
                <a:t>Καραγεώργου</a:t>
              </a:r>
              <a:r>
                <a:rPr lang="el-GR" sz="1600" dirty="0" smtClean="0"/>
                <a:t> Ελευθερία, Α΄ Λυκείου</a:t>
              </a:r>
            </a:p>
            <a:p>
              <a:r>
                <a:rPr lang="el-GR" sz="1600" dirty="0" err="1" smtClean="0"/>
                <a:t>Καρκανιά</a:t>
              </a:r>
              <a:r>
                <a:rPr lang="el-GR" sz="1600" dirty="0" smtClean="0"/>
                <a:t> Ηλιάνα, Α΄ Λυκείου</a:t>
              </a:r>
            </a:p>
            <a:p>
              <a:r>
                <a:rPr lang="el-GR" sz="1600" dirty="0" err="1" smtClean="0"/>
                <a:t>Κουτσούρα</a:t>
              </a:r>
              <a:r>
                <a:rPr lang="el-GR" sz="1600" dirty="0" smtClean="0"/>
                <a:t> Αντιγόνη, Α΄ Λυκείου</a:t>
              </a:r>
            </a:p>
            <a:p>
              <a:r>
                <a:rPr lang="el-GR" sz="1600" dirty="0" err="1" smtClean="0"/>
                <a:t>Λέτσα</a:t>
              </a:r>
              <a:r>
                <a:rPr lang="el-GR" sz="1600" dirty="0" smtClean="0"/>
                <a:t> Παρασκευή, Α΄ Λυκείου</a:t>
              </a:r>
            </a:p>
            <a:p>
              <a:r>
                <a:rPr lang="el-GR" sz="1600" dirty="0" smtClean="0"/>
                <a:t>Μακρή Βασιλική, Α΄ Λυκείου</a:t>
              </a:r>
            </a:p>
            <a:p>
              <a:r>
                <a:rPr lang="el-GR" sz="1600" dirty="0" smtClean="0"/>
                <a:t>Μόσχου Ελένη, Α΄ Λυκείου</a:t>
              </a:r>
            </a:p>
            <a:p>
              <a:r>
                <a:rPr lang="el-GR" sz="1600" dirty="0" err="1" smtClean="0"/>
                <a:t>Μπενίση</a:t>
              </a:r>
              <a:r>
                <a:rPr lang="el-GR" sz="1600" dirty="0" smtClean="0"/>
                <a:t> </a:t>
              </a:r>
              <a:r>
                <a:rPr lang="el-GR" sz="1600" dirty="0" err="1" smtClean="0"/>
                <a:t>Αγορή</a:t>
              </a:r>
              <a:r>
                <a:rPr lang="el-GR" sz="1600" dirty="0" smtClean="0"/>
                <a:t>, Α΄ Λυκείου</a:t>
              </a:r>
            </a:p>
            <a:p>
              <a:r>
                <a:rPr lang="el-GR" sz="1600" dirty="0" err="1" smtClean="0"/>
                <a:t>Μπούρα</a:t>
              </a:r>
              <a:r>
                <a:rPr lang="el-GR" sz="1600" dirty="0" smtClean="0"/>
                <a:t> </a:t>
              </a:r>
              <a:r>
                <a:rPr lang="el-GR" sz="1600" dirty="0" err="1" smtClean="0"/>
                <a:t>Αγορή</a:t>
              </a:r>
              <a:r>
                <a:rPr lang="el-GR" sz="1600" dirty="0" smtClean="0"/>
                <a:t>, Α΄ Λυκείου</a:t>
              </a:r>
            </a:p>
            <a:p>
              <a:r>
                <a:rPr lang="el-GR" sz="1600" dirty="0" err="1" smtClean="0"/>
                <a:t>Ντούλα</a:t>
              </a:r>
              <a:r>
                <a:rPr lang="el-GR" sz="1600" dirty="0" smtClean="0"/>
                <a:t> Αγάπη, Α΄ Λυκείου</a:t>
              </a:r>
            </a:p>
            <a:p>
              <a:r>
                <a:rPr lang="el-GR" sz="1600" dirty="0" err="1" smtClean="0"/>
                <a:t>Φλωροδημήτρη</a:t>
              </a:r>
              <a:r>
                <a:rPr lang="el-GR" sz="1600" dirty="0" smtClean="0"/>
                <a:t> Ευαγγελία, Α΄ Λυκείου</a:t>
              </a:r>
            </a:p>
            <a:p>
              <a:r>
                <a:rPr lang="el-GR" sz="1600" dirty="0" err="1" smtClean="0"/>
                <a:t>Γιαβρούτα</a:t>
              </a:r>
              <a:r>
                <a:rPr lang="el-GR" sz="1600" dirty="0" smtClean="0"/>
                <a:t> Κωνσταντίνα, Β΄ Λυκείου</a:t>
              </a:r>
            </a:p>
            <a:p>
              <a:r>
                <a:rPr lang="el-GR" sz="1600" dirty="0" err="1" smtClean="0"/>
                <a:t>Γιαβρούτα</a:t>
              </a:r>
              <a:r>
                <a:rPr lang="el-GR" sz="1600" dirty="0" smtClean="0"/>
                <a:t> Σταυρούλα, Β΄ Λυκείου</a:t>
              </a:r>
            </a:p>
            <a:p>
              <a:r>
                <a:rPr lang="el-GR" sz="1600" dirty="0" err="1" smtClean="0"/>
                <a:t>Μαλαϊ</a:t>
              </a:r>
              <a:r>
                <a:rPr lang="el-GR" sz="1600" dirty="0" smtClean="0"/>
                <a:t> </a:t>
              </a:r>
              <a:r>
                <a:rPr lang="el-GR" sz="1600" dirty="0" err="1" smtClean="0"/>
                <a:t>Ροζαλίντα</a:t>
              </a:r>
              <a:r>
                <a:rPr lang="el-GR" sz="1600" dirty="0" smtClean="0"/>
                <a:t>, Β΄ Λυκείου</a:t>
              </a:r>
            </a:p>
            <a:p>
              <a:r>
                <a:rPr lang="el-GR" sz="1600" dirty="0" err="1" smtClean="0"/>
                <a:t>Νικοπούλου</a:t>
              </a:r>
              <a:r>
                <a:rPr lang="el-GR" sz="1600" dirty="0" smtClean="0"/>
                <a:t> Χριστίνα, Β΄ Λυκείου</a:t>
              </a:r>
            </a:p>
            <a:p>
              <a:r>
                <a:rPr lang="el-GR" sz="1600" dirty="0" err="1" smtClean="0"/>
                <a:t>Παρασκευούδη</a:t>
              </a:r>
              <a:r>
                <a:rPr lang="el-GR" sz="1600" dirty="0" smtClean="0"/>
                <a:t> Ευδοξία, Β΄ Λυκείου</a:t>
              </a:r>
            </a:p>
            <a:p>
              <a:endParaRPr lang="el-GR" sz="2000" b="1" i="1" u="sng" dirty="0" smtClean="0"/>
            </a:p>
            <a:p>
              <a:endParaRPr lang="el-GR" sz="2000" b="1" i="1" u="sng" dirty="0"/>
            </a:p>
          </p:txBody>
        </p:sp>
      </p:grpSp>
      <p:sp>
        <p:nvSpPr>
          <p:cNvPr id="8" name="7 - TextBox"/>
          <p:cNvSpPr txBox="1"/>
          <p:nvPr/>
        </p:nvSpPr>
        <p:spPr>
          <a:xfrm>
            <a:off x="5000628" y="2214555"/>
            <a:ext cx="3571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700" b="1" dirty="0" smtClean="0"/>
          </a:p>
          <a:p>
            <a:endParaRPr lang="el-GR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500042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b="1" i="1" u="sng" dirty="0" smtClean="0"/>
              <a:t>ΣΤΗ ΔΗΜΙΟΥΡΓΙΑ ΤΗΣ ΕΡΓΑΣΙΑΣ ΕΛΑΒΑΝ ΜΕΡΟΣ ΟΙ ΜΑΘΗΤΕΣ . . .</a:t>
            </a:r>
            <a:endParaRPr lang="el-GR" sz="2500" b="1" i="1" u="sng" dirty="0"/>
          </a:p>
        </p:txBody>
      </p:sp>
      <p:grpSp>
        <p:nvGrpSpPr>
          <p:cNvPr id="5" name="4 - Ομάδα"/>
          <p:cNvGrpSpPr/>
          <p:nvPr/>
        </p:nvGrpSpPr>
        <p:grpSpPr>
          <a:xfrm>
            <a:off x="785786" y="1285860"/>
            <a:ext cx="8501090" cy="5078313"/>
            <a:chOff x="785786" y="1285860"/>
            <a:chExt cx="8501090" cy="5078313"/>
          </a:xfrm>
        </p:grpSpPr>
        <p:sp>
          <p:nvSpPr>
            <p:cNvPr id="3" name="2 - Ορθογώνιο"/>
            <p:cNvSpPr/>
            <p:nvPr/>
          </p:nvSpPr>
          <p:spPr>
            <a:xfrm>
              <a:off x="785786" y="1285860"/>
              <a:ext cx="4071966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i="1" u="sng" dirty="0" smtClean="0"/>
                <a:t>ΠΑΡΑΔΟΣΙΑΚΟΙ ΧΟΡΟΙ:</a:t>
              </a:r>
            </a:p>
            <a:p>
              <a:endParaRPr lang="el-GR" b="1" u="sng" dirty="0" smtClean="0"/>
            </a:p>
            <a:p>
              <a:r>
                <a:rPr lang="el-GR" dirty="0" err="1" smtClean="0"/>
                <a:t>Δαλιάνη</a:t>
              </a:r>
              <a:r>
                <a:rPr lang="el-GR" dirty="0" smtClean="0"/>
                <a:t> Βασιλική, Α΄ Γυμνασίου</a:t>
              </a:r>
            </a:p>
            <a:p>
              <a:r>
                <a:rPr lang="el-GR" dirty="0" smtClean="0"/>
                <a:t>Κίσσα Αλεξάνδρα, Α΄ Γυμνασίου</a:t>
              </a:r>
            </a:p>
            <a:p>
              <a:r>
                <a:rPr lang="el-GR" dirty="0" smtClean="0"/>
                <a:t>Μπακογιάννη Βίβιαν, Α΄ Γυμνασίου</a:t>
              </a:r>
            </a:p>
            <a:p>
              <a:r>
                <a:rPr lang="el-GR" dirty="0" err="1" smtClean="0"/>
                <a:t>Ντόβα</a:t>
              </a:r>
              <a:r>
                <a:rPr lang="el-GR" dirty="0" smtClean="0"/>
                <a:t> Παρασκευή, Α΄ Γυμνασίου</a:t>
              </a:r>
            </a:p>
            <a:p>
              <a:r>
                <a:rPr lang="el-GR" dirty="0" err="1" smtClean="0"/>
                <a:t>Πατσή</a:t>
              </a:r>
              <a:r>
                <a:rPr lang="el-GR" dirty="0" smtClean="0"/>
                <a:t> Άρτεμις, Α΄ Γυμνασίου</a:t>
              </a:r>
            </a:p>
            <a:p>
              <a:r>
                <a:rPr lang="el-GR" dirty="0" err="1" smtClean="0"/>
                <a:t>Τσίπη</a:t>
              </a:r>
              <a:r>
                <a:rPr lang="el-GR" dirty="0" smtClean="0"/>
                <a:t> Αλεξάνδρα, Α΄ Γυμνασίου</a:t>
              </a:r>
            </a:p>
            <a:p>
              <a:r>
                <a:rPr lang="el-GR" dirty="0" smtClean="0"/>
                <a:t>Βέττα Έφη, Β΄ Γυμνασίου</a:t>
              </a:r>
            </a:p>
            <a:p>
              <a:r>
                <a:rPr lang="el-GR" dirty="0" err="1" smtClean="0"/>
                <a:t>Βράκα</a:t>
              </a:r>
              <a:r>
                <a:rPr lang="el-GR" dirty="0" smtClean="0"/>
                <a:t> Μαρία, Β΄ Γυμνασίου</a:t>
              </a:r>
            </a:p>
            <a:p>
              <a:r>
                <a:rPr lang="el-GR" dirty="0" smtClean="0"/>
                <a:t>Κίσσα Ευαγγελία, Β΄ Γυμνασίου</a:t>
              </a:r>
            </a:p>
            <a:p>
              <a:r>
                <a:rPr lang="el-GR" dirty="0" smtClean="0"/>
                <a:t>Αποστόλου Αναστασία, Γ΄ Γυμνασίου</a:t>
              </a:r>
            </a:p>
            <a:p>
              <a:r>
                <a:rPr lang="el-GR" dirty="0" smtClean="0"/>
                <a:t>Θεοδοσίου Νίκη, Γ΄ Γυμνασίου</a:t>
              </a:r>
            </a:p>
            <a:p>
              <a:r>
                <a:rPr lang="el-GR" dirty="0" smtClean="0"/>
                <a:t>Κύρκου </a:t>
              </a:r>
              <a:r>
                <a:rPr lang="el-GR" dirty="0" err="1" smtClean="0"/>
                <a:t>Μαριλίνα</a:t>
              </a:r>
              <a:r>
                <a:rPr lang="el-GR" dirty="0" smtClean="0"/>
                <a:t>, Γ΄ Γυμνασίου</a:t>
              </a:r>
            </a:p>
            <a:p>
              <a:r>
                <a:rPr lang="el-GR" dirty="0" smtClean="0"/>
                <a:t>Κωστάκη Εύη, Γ΄ Γυμνασίου</a:t>
              </a:r>
            </a:p>
            <a:p>
              <a:r>
                <a:rPr lang="el-GR" dirty="0" err="1" smtClean="0"/>
                <a:t>Ντούλα</a:t>
              </a:r>
              <a:r>
                <a:rPr lang="el-GR" dirty="0" smtClean="0"/>
                <a:t> Άννα, Γ΄ Γυμνασίου</a:t>
              </a:r>
            </a:p>
            <a:p>
              <a:r>
                <a:rPr lang="el-GR" dirty="0" smtClean="0"/>
                <a:t>Παπαδοπούλου Φανή, Γ΄ Γυμνασίου</a:t>
              </a:r>
            </a:p>
            <a:p>
              <a:r>
                <a:rPr lang="el-GR" dirty="0" smtClean="0"/>
                <a:t>Σερέτη Άννα-Δώρα, Γ΄ Γυμνασίου</a:t>
              </a:r>
            </a:p>
          </p:txBody>
        </p:sp>
        <p:sp>
          <p:nvSpPr>
            <p:cNvPr id="4" name="3 - Ορθογώνιο"/>
            <p:cNvSpPr/>
            <p:nvPr/>
          </p:nvSpPr>
          <p:spPr>
            <a:xfrm>
              <a:off x="4714876" y="1928802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l-GR" dirty="0" smtClean="0"/>
                <a:t>Δήμου Κατερίνα, Α΄ Λυκείου</a:t>
              </a:r>
            </a:p>
            <a:p>
              <a:r>
                <a:rPr lang="el-GR" dirty="0" err="1" smtClean="0"/>
                <a:t>Καραγεώργου</a:t>
              </a:r>
              <a:r>
                <a:rPr lang="el-GR" dirty="0" smtClean="0"/>
                <a:t> Ελευθερία, Α΄ Λυκείου</a:t>
              </a:r>
            </a:p>
            <a:p>
              <a:r>
                <a:rPr lang="el-GR" dirty="0" err="1" smtClean="0"/>
                <a:t>Καρκανιά</a:t>
              </a:r>
              <a:r>
                <a:rPr lang="el-GR" dirty="0" smtClean="0"/>
                <a:t> Ηλιάνα, Α΄ Λυκείου</a:t>
              </a:r>
            </a:p>
            <a:p>
              <a:r>
                <a:rPr lang="el-GR" dirty="0" err="1" smtClean="0"/>
                <a:t>Λέτσα</a:t>
              </a:r>
              <a:r>
                <a:rPr lang="el-GR" dirty="0" smtClean="0"/>
                <a:t> Παρασκευή, Α΄ Λυκείου</a:t>
              </a:r>
            </a:p>
            <a:p>
              <a:r>
                <a:rPr lang="el-GR" dirty="0" smtClean="0"/>
                <a:t>Μακρή Βασιλική, Α΄ Λυκείου</a:t>
              </a:r>
            </a:p>
            <a:p>
              <a:r>
                <a:rPr lang="el-GR" dirty="0" smtClean="0"/>
                <a:t>Μόσχου Ελένη, Α΄ Λυκείου</a:t>
              </a:r>
            </a:p>
            <a:p>
              <a:r>
                <a:rPr lang="el-GR" dirty="0" err="1" smtClean="0"/>
                <a:t>Μπενίση</a:t>
              </a:r>
              <a:r>
                <a:rPr lang="el-GR" dirty="0" smtClean="0"/>
                <a:t> </a:t>
              </a:r>
              <a:r>
                <a:rPr lang="el-GR" dirty="0" err="1" smtClean="0"/>
                <a:t>Αγορή</a:t>
              </a:r>
              <a:r>
                <a:rPr lang="el-GR" dirty="0" smtClean="0"/>
                <a:t>, Α΄ Λυκείου</a:t>
              </a:r>
            </a:p>
            <a:p>
              <a:r>
                <a:rPr lang="el-GR" dirty="0" err="1" smtClean="0"/>
                <a:t>Μπούρα</a:t>
              </a:r>
              <a:r>
                <a:rPr lang="el-GR" dirty="0" smtClean="0"/>
                <a:t> </a:t>
              </a:r>
              <a:r>
                <a:rPr lang="el-GR" dirty="0" err="1" smtClean="0"/>
                <a:t>Αγορή</a:t>
              </a:r>
              <a:r>
                <a:rPr lang="el-GR" dirty="0" smtClean="0"/>
                <a:t>, Α΄ Λυκείου</a:t>
              </a:r>
            </a:p>
            <a:p>
              <a:r>
                <a:rPr lang="el-GR" dirty="0" err="1" smtClean="0"/>
                <a:t>Ντούλα</a:t>
              </a:r>
              <a:r>
                <a:rPr lang="el-GR" dirty="0" smtClean="0"/>
                <a:t> Αγάπη, Α΄ Λυκείου</a:t>
              </a:r>
            </a:p>
            <a:p>
              <a:r>
                <a:rPr lang="el-GR" dirty="0" err="1" smtClean="0"/>
                <a:t>Κίσσσα</a:t>
              </a:r>
              <a:r>
                <a:rPr lang="el-GR" dirty="0" smtClean="0"/>
                <a:t> Αναστασία, Γ΄ Λυκείου</a:t>
              </a:r>
            </a:p>
            <a:p>
              <a:r>
                <a:rPr lang="el-GR" dirty="0" err="1" smtClean="0"/>
                <a:t>Μπούχρα</a:t>
              </a:r>
              <a:r>
                <a:rPr lang="el-GR" dirty="0" smtClean="0"/>
                <a:t> Μαρία, Γ΄ Λυκείου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File:Nomos Karditsas.p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File:Nomos Karditsas.png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2" name="Picture 6" descr="File:Nomos Karditsas.png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539115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TextBox"/>
          <p:cNvSpPr txBox="1"/>
          <p:nvPr/>
        </p:nvSpPr>
        <p:spPr>
          <a:xfrm>
            <a:off x="5715008" y="1571612"/>
            <a:ext cx="32504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εκδοχές για την ετυμολογία του Νομού Καρδίτσας είναι πολλές.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Στο βιβλίο του Α.Γ. </a:t>
            </a:r>
            <a:r>
              <a:rPr lang="el-GR" dirty="0" err="1" smtClean="0"/>
              <a:t>Σαμαρόπουλου</a:t>
            </a:r>
            <a:r>
              <a:rPr lang="el-GR" dirty="0" smtClean="0"/>
              <a:t> «Οδηγός του Νομού Καρδίτσας» αναφέρεται ότι ο Νομός έλαβε το όνομά του από την χωροταξία του στον χάρτη της Ελλάδος. Επειδή δηλαδή βρίσκεται στο κέντρο, στην καρδιά της χώρας.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285852" y="357166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Νομός Καρδίτσας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28662" y="571480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i="1" u="sng" dirty="0" smtClean="0"/>
              <a:t>ΥΠΕΥΘΥΝΟΙ ΕΚΠΑΙΔΕΥΤΙΚΟΙ ΔΗΜΙΟΥΡΓΙΑΣ ΤΟΥ ΠΡΟΓΡΑΜΜΑΤΟΣ:</a:t>
            </a:r>
          </a:p>
          <a:p>
            <a:endParaRPr lang="el-GR" sz="2000" b="1" i="1" u="sng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i="1" u="sng" dirty="0" smtClean="0"/>
              <a:t> </a:t>
            </a:r>
            <a:r>
              <a:rPr lang="el-GR" sz="2000" b="1" i="1" u="sng" dirty="0" err="1" smtClean="0"/>
              <a:t>Μαυρογεώργου</a:t>
            </a:r>
            <a:r>
              <a:rPr lang="el-GR" sz="2000" b="1" i="1" u="sng" dirty="0" smtClean="0"/>
              <a:t> Ελένη, Διευθύντρια Γενικού Λυκείου </a:t>
            </a:r>
            <a:r>
              <a:rPr lang="el-GR" sz="2000" b="1" i="1" u="sng" dirty="0" err="1" smtClean="0"/>
              <a:t>Λεονταρίου</a:t>
            </a:r>
            <a:r>
              <a:rPr lang="el-GR" sz="2000" b="1" i="1" u="sng" dirty="0" smtClean="0"/>
              <a:t> Καρδίτσας, ΠΕ02</a:t>
            </a:r>
          </a:p>
          <a:p>
            <a:pPr>
              <a:buFont typeface="Wingdings" pitchFamily="2" charset="2"/>
              <a:buChar char="Ø"/>
            </a:pPr>
            <a:endParaRPr lang="el-GR" sz="2000" b="1" i="1" u="sng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i="1" u="sng" dirty="0" smtClean="0"/>
              <a:t>Αναγνωστοπούλου Κωνσταντίνα, Διευθύντρια Ημερήσιου Γυμνασίου </a:t>
            </a:r>
            <a:r>
              <a:rPr lang="el-GR" sz="2000" b="1" i="1" u="sng" dirty="0" err="1" smtClean="0"/>
              <a:t>Λεονταρίου</a:t>
            </a:r>
            <a:r>
              <a:rPr lang="el-GR" sz="2000" b="1" i="1" u="sng" dirty="0" smtClean="0"/>
              <a:t> Καρδίτσας, ΠΕ11</a:t>
            </a:r>
          </a:p>
          <a:p>
            <a:endParaRPr lang="el-GR" sz="2000" b="1" i="1" u="sng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i="1" u="sng" dirty="0" smtClean="0"/>
              <a:t>Σχοινά Στυλιανή, Εκπαιδευτικός ΠΕ86</a:t>
            </a:r>
          </a:p>
          <a:p>
            <a:pPr>
              <a:buFont typeface="Wingdings" pitchFamily="2" charset="2"/>
              <a:buChar char="Ø"/>
            </a:pPr>
            <a:endParaRPr lang="el-GR" sz="2000" b="1" i="1" u="sng" dirty="0" smtClean="0"/>
          </a:p>
          <a:p>
            <a:endParaRPr lang="en-US" sz="2000" b="1" i="1" u="sng" dirty="0" smtClean="0"/>
          </a:p>
          <a:p>
            <a:endParaRPr lang="el-GR" sz="2000" b="1" i="1" u="sng" dirty="0" smtClean="0"/>
          </a:p>
          <a:p>
            <a:pPr algn="ctr"/>
            <a:r>
              <a:rPr lang="el-GR" sz="2000" b="1" i="1" u="sng" dirty="0" smtClean="0"/>
              <a:t>ΥΠΕΥΘΥΝΗ ΕΚΠΑΙΔΕΥΤΙΚΟΣ ΨΗΦΙΑΚΗΣ ΔΗΜΙΟΥΡΓΙΑΣ:</a:t>
            </a:r>
          </a:p>
          <a:p>
            <a:endParaRPr lang="el-GR" sz="2000" b="1" i="1" u="sng" dirty="0" smtClean="0"/>
          </a:p>
          <a:p>
            <a:pPr>
              <a:buFont typeface="Wingdings" pitchFamily="2" charset="2"/>
              <a:buChar char="Ø"/>
            </a:pPr>
            <a:r>
              <a:rPr lang="el-GR" sz="2000" b="1" i="1" u="sng" dirty="0" smtClean="0"/>
              <a:t>Σχοινά Στυλιανή, Εκπαιδευτικός ΠΕ86</a:t>
            </a:r>
          </a:p>
          <a:p>
            <a:pPr algn="ctr">
              <a:buFont typeface="Wingdings" pitchFamily="2" charset="2"/>
              <a:buChar char="Ø"/>
            </a:pPr>
            <a:endParaRPr lang="el-GR" b="1" i="1" u="sng" dirty="0" smtClean="0"/>
          </a:p>
          <a:p>
            <a:endParaRPr lang="el-GR" b="1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Καρδίτσα, Θεσσαλία, νομός Καρδίτσας, χάρτης νομού Καρδίτσα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5572164" cy="43423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- TextBox"/>
          <p:cNvSpPr txBox="1"/>
          <p:nvPr/>
        </p:nvSpPr>
        <p:spPr>
          <a:xfrm>
            <a:off x="1285852" y="357166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Νομός Καρδίτσας</a:t>
            </a:r>
            <a:endParaRPr lang="el-GR" sz="2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6429388" y="2071678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Ο Νομός Καρδίτσας χαρακτηρίζεται από την αντίθεση της άγριας ομορφιάς της οροσειράς των Αγράφων και της ηρεμίας του ατελείωτου Θεσσαλικού κάμπου.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500166" y="57148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Σημεία ενδιαφέροντος του Νομού Καρδίτσας</a:t>
            </a:r>
            <a:endParaRPr lang="el-GR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71472" y="278605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b="1" i="1" dirty="0" smtClean="0"/>
              <a:t> Ο Νομός Καρδίτσας  αποτελεί πόλο έλξης για τους λάτρεις του φυσικού κάλλους αλλά και της παράδοσης . . .</a:t>
            </a:r>
            <a:endParaRPr lang="el-G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85852" y="357166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Σημεία ενδιαφέροντος του Νομού Καρδίτσας</a:t>
            </a:r>
            <a:endParaRPr lang="el-GR" sz="2000" b="1" dirty="0"/>
          </a:p>
        </p:txBody>
      </p:sp>
      <p:sp>
        <p:nvSpPr>
          <p:cNvPr id="3074" name="AutoShape 2" descr="Η υπέροχη λίμνη Πλαστήρα πλαισιωμένη με φθινοπωρινά χρώματα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6" name="AutoShape 4" descr="Η υπέροχη λίμνη Πλαστήρα πλαισιωμένη με φθινοπωρινά χρώματα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8" name="AutoShape 6" descr="Λίμνη Πλαστήρα: 5 Δεκεμβρίου 1959 – Το ναυάγιο με τα 20 θύμα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0" name="Picture 8" descr="Λίμνη Πλαστήρα: Το θεσσαλικό στολίδι της φύσης που «έφτιαξε» ο άνθρωπος |  travel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286280" cy="2857520"/>
          </a:xfrm>
          <a:prstGeom prst="rect">
            <a:avLst/>
          </a:prstGeom>
          <a:noFill/>
        </p:spPr>
      </p:pic>
      <p:pic>
        <p:nvPicPr>
          <p:cNvPr id="8" name="Picture 2" descr="Λίμνη Πλαστήρα ή η «Λίμνη των 4 εποχών» | ArtMe Magaz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445030" cy="2857519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428596" y="85723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Η Λίμνη Πλαστήρα</a:t>
            </a:r>
            <a:endParaRPr lang="el-GR" sz="16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285720" y="4429132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Η λίμνη Πλαστήρα είναι τεχνητή λίμνη και το επίσημο όνομά της είναι λίμνη </a:t>
            </a:r>
            <a:r>
              <a:rPr lang="el-GR" dirty="0" err="1" smtClean="0"/>
              <a:t>Ταυρωπού</a:t>
            </a:r>
            <a:r>
              <a:rPr lang="el-G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Η ιδέα της κατασκευής , γύρω στο 1928 οφείλεται στον στρατιωτικό και πολιτικό Νικόλαο Πλαστήρα από όπου πήρε και την ονομασία της.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Σκοπός της δημιουργίας της ήταν και παραμένει η άρδευση του θεσσαλικού κάμπου, η ύδρευση της Καρδίτσας και άλλων χωριών αλλά και η παραγωγή ρεύματος.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Σχηματίστηκε το 1959 με την ολοκλήρωση του φράγματος στο νότιο άκρο της, επί της αρχής του ποταμού </a:t>
            </a:r>
            <a:r>
              <a:rPr lang="el-GR" dirty="0" err="1" smtClean="0"/>
              <a:t>Ταυρωπού</a:t>
            </a:r>
            <a:r>
              <a:rPr lang="el-GR" dirty="0" smtClean="0"/>
              <a:t> ή Μέγδοβα.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85852" y="357166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Σημεία ενδιαφέροντος του Νομού Καρδίτσας</a:t>
            </a:r>
            <a:endParaRPr lang="el-GR" sz="20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357158" y="785794"/>
            <a:ext cx="441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Η Λίμνη </a:t>
            </a:r>
            <a:r>
              <a:rPr lang="el-GR" b="1" dirty="0" err="1" smtClean="0"/>
              <a:t>Σμοκόβου</a:t>
            </a:r>
            <a:r>
              <a:rPr lang="el-GR" b="1" dirty="0" smtClean="0"/>
              <a:t> και τα Λουτρά </a:t>
            </a:r>
            <a:r>
              <a:rPr lang="el-GR" b="1" dirty="0" err="1" smtClean="0"/>
              <a:t>Σμοκόβου</a:t>
            </a:r>
            <a:endParaRPr lang="el-GR" b="1" dirty="0"/>
          </a:p>
        </p:txBody>
      </p:sp>
      <p:sp>
        <p:nvSpPr>
          <p:cNvPr id="1026" name="AutoShape 2" descr="Μαγεύει» η Λίμνη Σμοκόβου από ψηλά... - ΝΕΟΣ ΑΓΩ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Μαγεύει» η Λίμνη Σμοκόβου από ψηλά... - ΝΕΟΣ ΑΓΩ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Μαγεύει» η Λίμνη Σμοκόβου από ψηλά... - ΝΕΟΣ ΑΓΩ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Η άγνωστη λίμνη του Σμοκόβου και το εντυπωσιακό φράγμα που άλλαξαν τα  Αγραφα [εικόνες &amp; βίντεο] - iefimerida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85794"/>
            <a:ext cx="4181734" cy="2786081"/>
          </a:xfrm>
          <a:prstGeom prst="rect">
            <a:avLst/>
          </a:prstGeom>
          <a:noFill/>
        </p:spPr>
      </p:pic>
      <p:sp>
        <p:nvSpPr>
          <p:cNvPr id="1038" name="AutoShape 14" descr="Μαγεύει» η Λίμνη Σμοκόβου από ψηλά... - ΝΕΟΣ ΑΓΩ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40" name="AutoShape 16" descr="Μαγεύει» η Λίμνη Σμοκόβου από ψηλά... - ΝΕΟΣ ΑΓΩ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42" name="Picture 18" descr="Λίμνη Σμοκόβου, μια μαγεία δίπλα μας όλες τις εποχέ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495800" cy="2857500"/>
          </a:xfrm>
          <a:prstGeom prst="rect">
            <a:avLst/>
          </a:prstGeom>
          <a:noFill/>
        </p:spPr>
      </p:pic>
      <p:sp>
        <p:nvSpPr>
          <p:cNvPr id="1044" name="AutoShape 20" descr="Καρδίτσα : Λουτρά Σμοκόβ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46" name="Picture 22" descr="Κερδίστε ένα 4ημερο στα Ιαματικά λουτρά Σμοκόβου | Εναλλακτική Ατζέντ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3799112" cy="2857520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214282" y="4214818"/>
            <a:ext cx="47149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500" dirty="0" smtClean="0"/>
              <a:t> Η Λίμνη </a:t>
            </a:r>
            <a:r>
              <a:rPr lang="el-GR" sz="1500" dirty="0" err="1" smtClean="0"/>
              <a:t>Σμοκόβου</a:t>
            </a:r>
            <a:r>
              <a:rPr lang="el-GR" sz="1500" dirty="0" smtClean="0"/>
              <a:t> είναι τεχνητή λίμνη που εγκαινιάστηκε το 2002.</a:t>
            </a:r>
          </a:p>
          <a:p>
            <a:pPr>
              <a:buFont typeface="Arial" pitchFamily="34" charset="0"/>
              <a:buChar char="•"/>
            </a:pPr>
            <a:r>
              <a:rPr lang="el-GR" sz="1500" dirty="0" smtClean="0"/>
              <a:t> Ο πρωταρχικός σκοπός κατασκευής της είναι να αρδεύει το νοτιοανατολικό τμήμα του κάμπου της Περιφερειακής Ενότητας Καρδίτσας. </a:t>
            </a:r>
          </a:p>
          <a:p>
            <a:pPr>
              <a:buFont typeface="Arial" pitchFamily="34" charset="0"/>
              <a:buChar char="•"/>
            </a:pPr>
            <a:endParaRPr lang="el-GR" sz="1500" dirty="0"/>
          </a:p>
          <a:p>
            <a:pPr>
              <a:buFont typeface="Arial" pitchFamily="34" charset="0"/>
              <a:buChar char="•"/>
            </a:pPr>
            <a:r>
              <a:rPr lang="el-GR" sz="1500" dirty="0" smtClean="0"/>
              <a:t> Τα Λουτρά </a:t>
            </a:r>
            <a:r>
              <a:rPr lang="el-GR" sz="1500" dirty="0" err="1" smtClean="0"/>
              <a:t>Σμοκόβου</a:t>
            </a:r>
            <a:r>
              <a:rPr lang="el-GR" sz="1500" dirty="0" smtClean="0"/>
              <a:t> είναι μικρός οικισμός του Νομού Καρδίτσας και οφείλουν την ονομασία τους στις κοντινές ιαματικές πηγές.</a:t>
            </a:r>
          </a:p>
          <a:p>
            <a:pPr>
              <a:buFont typeface="Arial" pitchFamily="34" charset="0"/>
              <a:buChar char="•"/>
            </a:pPr>
            <a:r>
              <a:rPr lang="el-GR" sz="1500" dirty="0" smtClean="0"/>
              <a:t>Στην περιοχή λειτουργεί και κλειστό Υδροθεραπευτήριο.</a:t>
            </a:r>
            <a:endParaRPr lang="el-G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85852" y="357166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Σημεία ενδιαφέροντος του Νομού Καρδίτσας</a:t>
            </a:r>
            <a:endParaRPr lang="el-GR" sz="2000" b="1" dirty="0"/>
          </a:p>
        </p:txBody>
      </p:sp>
      <p:sp>
        <p:nvSpPr>
          <p:cNvPr id="2050" name="AutoShape 2" descr="Νομός Καρδίτσας - Η «Ωραία Κοιμωμένη» των Αγράφων ❤ Καλό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Νομός Καρδίτσας - Η «Ωραία Κοιμωμένη» των Αγράφων ❤ Καλό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4" name="AutoShape 6" descr="Ελληνικός Ορειβατικός Σύλλογος Καρδίτσας - Όπως είναι φυσικό, λόγω των  μέτρων γενικού περιορισμού (lockdown) που ανακοινώθηκαν, όλες οι επόμενες  δράσεις μας , ακυρώνονται!! Μπορεί οι αναβάσεις να αναστέλλονται, αλλά ο  αγώνας γ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6" name="Picture 8" descr="Ελληνικός Ορειβατικός Σύλλογος Καρδίτσας - Όπως είναι φυσικό, λόγω των  μέτρων γενικού περιορισμού (lockdown) που ανακοινώθηκαν, όλες οι επόμενες  δράσεις μας , ακυρώνονται!! Μπορεί οι αναβάσεις να αναστέλλονται, αλλά ο  αγώνας γι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286148" cy="2186783"/>
          </a:xfrm>
          <a:prstGeom prst="rect">
            <a:avLst/>
          </a:prstGeom>
          <a:noFill/>
        </p:spPr>
      </p:pic>
      <p:sp>
        <p:nvSpPr>
          <p:cNvPr id="2058" name="AutoShape 10" descr="Η &quot;Ωραία κοιμωμένη των Αγράφων&quot; - ΤΡΙΚΚΗPress - Τα νέα των Τρικάλω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571472" y="92867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</a:t>
            </a:r>
            <a:r>
              <a:rPr lang="el-GR" sz="1600" dirty="0" smtClean="0"/>
              <a:t>  </a:t>
            </a:r>
            <a:r>
              <a:rPr lang="el-GR" sz="1600" b="1" dirty="0" smtClean="0"/>
              <a:t>Η Ωραία Κοιμωμένη ή Κοιμωμένη των Αγράφων</a:t>
            </a:r>
            <a:endParaRPr lang="el-GR" sz="16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4357686" y="1428736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Με μία πρώτη ματιά φαίνεται μία κορυφογραμμή.</a:t>
            </a:r>
          </a:p>
          <a:p>
            <a:r>
              <a:rPr lang="el-GR" dirty="0" smtClean="0"/>
              <a:t>Παρατηρώντας καλύτερα φαίνεται το θαύμα της φύσης!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Οι </a:t>
            </a:r>
            <a:r>
              <a:rPr lang="el-GR" dirty="0" err="1" smtClean="0"/>
              <a:t>τραχειές</a:t>
            </a:r>
            <a:r>
              <a:rPr lang="el-GR" dirty="0" smtClean="0"/>
              <a:t> και δαιδαλώδεις κορυφές των Αγράφων σχηματίζουν τη φιγούρα μιας γυναίκας, τη γνωστή σε εμάς «Ωραία Κοιμωμένη»</a:t>
            </a:r>
          </a:p>
          <a:p>
            <a:r>
              <a:rPr lang="el-GR" dirty="0" smtClean="0"/>
              <a:t>  </a:t>
            </a:r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42910" y="4143380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Σχηματίζεται από τις κορυφές Πέντε Πύργοι, </a:t>
            </a:r>
            <a:r>
              <a:rPr lang="el-GR" dirty="0" err="1" smtClean="0"/>
              <a:t>Φλυντζάνι</a:t>
            </a:r>
            <a:r>
              <a:rPr lang="el-GR" dirty="0" smtClean="0"/>
              <a:t>, Πλάκα και </a:t>
            </a:r>
            <a:r>
              <a:rPr lang="el-GR" dirty="0" err="1" smtClean="0"/>
              <a:t>Μπορλέρο</a:t>
            </a:r>
            <a:r>
              <a:rPr lang="el-G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/>
              <a:t> </a:t>
            </a:r>
            <a:r>
              <a:rPr lang="el-GR" dirty="0" smtClean="0"/>
              <a:t>Είναι </a:t>
            </a:r>
            <a:r>
              <a:rPr lang="el-GR" dirty="0"/>
              <a:t>μοναδικό φυσικό μνημείο που η μορφή </a:t>
            </a:r>
            <a:r>
              <a:rPr lang="el-GR" dirty="0" smtClean="0"/>
              <a:t>του </a:t>
            </a:r>
            <a:r>
              <a:rPr lang="el-GR" dirty="0"/>
              <a:t>είναι ορατή από ολόκληρο σχεδόν τον Θεσσαλικό κάμπο.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/>
              <a:t> </a:t>
            </a:r>
            <a:r>
              <a:rPr lang="el-GR" dirty="0" smtClean="0"/>
              <a:t>Αποτελεί </a:t>
            </a:r>
            <a:r>
              <a:rPr lang="el-GR" dirty="0"/>
              <a:t>τον πιο χαρακτηριστικό ορεινό σχηματισμό.</a:t>
            </a:r>
          </a:p>
        </p:txBody>
      </p:sp>
      <p:pic>
        <p:nvPicPr>
          <p:cNvPr id="2060" name="Picture 12" descr="https://blogger.googleusercontent.com/img/b/R29vZ2xl/AVvXsEgAK60TPs70H8VmOaNmEqogcJaEt6q24QKb9Hgw3a-pSBsPDHB2F1aP0O0UDjBBi5f8fDxf8_baMXQjs93nQ5OcgfOEdQeVXuFqPZfAY6m4s8GsABje-UnaoUgiSuz-guRZhEfBX_Q2jLP4/s200/koimomeni_ton_agra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459603"/>
            <a:ext cx="2286016" cy="1531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85852" y="21429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Σημεία ενδιαφέροντος του Νομού Καρδίτσας</a:t>
            </a:r>
            <a:endParaRPr lang="el-GR" sz="2000" b="1" dirty="0"/>
          </a:p>
        </p:txBody>
      </p:sp>
      <p:sp>
        <p:nvSpPr>
          <p:cNvPr id="3" name="2 - TextBox"/>
          <p:cNvSpPr txBox="1"/>
          <p:nvPr/>
        </p:nvSpPr>
        <p:spPr>
          <a:xfrm>
            <a:off x="785786" y="642918"/>
            <a:ext cx="807249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Το σχολείο μας… </a:t>
            </a:r>
          </a:p>
          <a:p>
            <a:r>
              <a:rPr lang="el-GR" b="1" dirty="0" smtClean="0"/>
              <a:t>                              Γενικό Λύκειο και Ημερήσιο Γυμνάσιο </a:t>
            </a:r>
            <a:r>
              <a:rPr lang="el-GR" b="1" dirty="0" err="1" smtClean="0"/>
              <a:t>Λεονταρίου</a:t>
            </a:r>
            <a:r>
              <a:rPr lang="el-GR" b="1" dirty="0" smtClean="0"/>
              <a:t> Καρδίτσας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3286116" y="1214422"/>
            <a:ext cx="32147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600" dirty="0" smtClean="0"/>
          </a:p>
          <a:p>
            <a:r>
              <a:rPr lang="el-GR" sz="1600" dirty="0" smtClean="0"/>
              <a:t>Σε αυτό φοιτούν περίπου 90 μαθητές  από τουλάχιστον 10 διαφορετικά χωριά του Νομού αλλά και γειτονικών Νομών.</a:t>
            </a:r>
          </a:p>
          <a:p>
            <a:endParaRPr lang="el-GR" sz="1600" dirty="0" smtClean="0"/>
          </a:p>
          <a:p>
            <a:r>
              <a:rPr lang="el-GR" sz="1600" dirty="0" smtClean="0"/>
              <a:t>Αξίζει να σημειωθεί ότι μαθητές διανύουν μέχρι και 70χλμ ημερησίως για να προσεγγίσουν το σχολείο και να επιστρέψουν σπίτι τους.</a:t>
            </a:r>
            <a:endParaRPr lang="el-GR" sz="1600" dirty="0"/>
          </a:p>
        </p:txBody>
      </p:sp>
      <p:pic>
        <p:nvPicPr>
          <p:cNvPr id="3074" name="Picture 2" descr="https://blogger.googleusercontent.com/img/b/R29vZ2xl/AVvXsEglos4ydi-B4nkyyGCI7-7899-XCftzfszIPjfmrcd_cDqGsL4usCqmB7UlSfc_qMUlh1ZPKnlD-vHNWLGYHhwz2RFgMEwCsfzp8os5zbmLdurAh9FaGczti8PWFyGHrXbZqj9FqpEhh2M/s400/n602568001_1079172_4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714752"/>
            <a:ext cx="3810000" cy="2857500"/>
          </a:xfrm>
          <a:prstGeom prst="rect">
            <a:avLst/>
          </a:prstGeom>
          <a:noFill/>
        </p:spPr>
      </p:pic>
      <p:pic>
        <p:nvPicPr>
          <p:cNvPr id="8" name="7 - Εικόνα" descr="ΣΧΟΛΕΙΟ.jpg"/>
          <p:cNvPicPr>
            <a:picLocks noChangeAspect="1"/>
          </p:cNvPicPr>
          <p:nvPr/>
        </p:nvPicPr>
        <p:blipFill>
          <a:blip r:embed="rId3" cstate="print"/>
          <a:srcRect l="347" t="7291" r="347" b="13541"/>
          <a:stretch>
            <a:fillRect/>
          </a:stretch>
        </p:blipFill>
        <p:spPr>
          <a:xfrm>
            <a:off x="214282" y="1428736"/>
            <a:ext cx="3000396" cy="5182502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5429256" y="3857628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Βρίσκεται σε θέση αρκετά ψηλά, με υπέροχη θέα το Θεσσαλικό κάμπο.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Φωτογραφία με ετικέτες: Drawing, Sketch, Art, Arts and crafts, Handwriting,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4580" name="AutoShape 4" descr="Φωτογραφία με ετικέτες: Drawing, Sketch, Art, Arts and crafts, Handwriting, Illust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2143108" y="428604"/>
            <a:ext cx="503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/>
              <a:t>Σημεία ενδιαφέροντος του Νομού Καρδίτσας</a:t>
            </a:r>
            <a:endParaRPr lang="el-GR" sz="20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2071670" y="492919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Η Κεντρική Πλατεία της Καρδίτσας</a:t>
            </a:r>
          </a:p>
          <a:p>
            <a:pPr algn="ctr"/>
            <a:r>
              <a:rPr lang="el-GR" dirty="0" smtClean="0"/>
              <a:t>(</a:t>
            </a:r>
            <a:r>
              <a:rPr lang="el-GR" sz="1600" dirty="0" smtClean="0"/>
              <a:t>Έργο της μαθήτριας </a:t>
            </a:r>
            <a:r>
              <a:rPr lang="el-GR" sz="1600" dirty="0" err="1" smtClean="0"/>
              <a:t>Παρασκευούδη</a:t>
            </a:r>
            <a:r>
              <a:rPr lang="el-GR" sz="1600" dirty="0" smtClean="0"/>
              <a:t> Ευδοξίας, Β’ Λυκείου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6" name="5 - Εικόνα" descr="ΚΕΝΤΡΙΚΗ ΠΛΑΤΕΙΑ ΚΑΡΔΙΤΣΑΣ.jpg"/>
          <p:cNvPicPr>
            <a:picLocks noChangeAspect="1"/>
          </p:cNvPicPr>
          <p:nvPr/>
        </p:nvPicPr>
        <p:blipFill>
          <a:blip r:embed="rId2">
            <a:lum bright="13000" contrast="-8000"/>
          </a:blip>
          <a:srcRect l="3883" r="27670" b="2427"/>
          <a:stretch>
            <a:fillRect/>
          </a:stretch>
        </p:blipFill>
        <p:spPr>
          <a:xfrm rot="16200000">
            <a:off x="3000364" y="500042"/>
            <a:ext cx="3357586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1305</Words>
  <Application>Microsoft Office PowerPoint</Application>
  <PresentationFormat>Προβολή στην οθόνη (4:3)</PresentationFormat>
  <Paragraphs>162</Paragraphs>
  <Slides>20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STELLA</dc:creator>
  <cp:lastModifiedBy>STELLA</cp:lastModifiedBy>
  <cp:revision>73</cp:revision>
  <dcterms:created xsi:type="dcterms:W3CDTF">2024-02-23T07:15:34Z</dcterms:created>
  <dcterms:modified xsi:type="dcterms:W3CDTF">2024-05-13T14:32:32Z</dcterms:modified>
</cp:coreProperties>
</file>