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2246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446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2420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5350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7276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6753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4570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7881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453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712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231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0420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196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7261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9273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2153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9283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AC9D3-77A2-4055-9658-A13D75736347}" type="datetimeFigureOut">
              <a:rPr lang="el-GR" smtClean="0"/>
              <a:t>18/6/2024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94060-C8F6-4F3A-931E-9116485900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07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  <p:sldLayoutId id="2147484029" r:id="rId16"/>
    <p:sldLayoutId id="214748403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285549-C2A9-D2C7-848A-43FFC0FE4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 flipV="1">
            <a:off x="1232571" y="2955848"/>
            <a:ext cx="6720582" cy="574160"/>
          </a:xfrm>
        </p:spPr>
        <p:txBody>
          <a:bodyPr/>
          <a:lstStyle/>
          <a:p>
            <a:r>
              <a:rPr lang="el-GR" sz="100" dirty="0"/>
              <a:t>.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A670736-5398-4DB9-E44C-44359165B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4416" y="4590477"/>
            <a:ext cx="8825658" cy="861420"/>
          </a:xfrm>
        </p:spPr>
        <p:txBody>
          <a:bodyPr/>
          <a:lstStyle/>
          <a:p>
            <a:r>
              <a:rPr lang="el-GR" dirty="0"/>
              <a:t>.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0C4985B-366F-DA1E-CFCE-CDC709A61E87}"/>
              </a:ext>
            </a:extLst>
          </p:cNvPr>
          <p:cNvSpPr/>
          <p:nvPr/>
        </p:nvSpPr>
        <p:spPr>
          <a:xfrm>
            <a:off x="2567539" y="0"/>
            <a:ext cx="65678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Η ΠΛΗΜΜΥΡΑ </a:t>
            </a:r>
          </a:p>
          <a:p>
            <a:pPr algn="ctr"/>
            <a:r>
              <a:rPr lang="el-G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ΣΤΟ ΙΛΙΟΝ ΤΟ 1961 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4F6E2DC-122C-E0BB-66F2-2E879ABD0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45" y="1895379"/>
            <a:ext cx="8001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54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D78D3CB-EBDF-553E-3FB6-E6368AAA9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2286000"/>
            <a:ext cx="8162925" cy="4572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7A8DB2E-F00C-2522-E4C9-F8544FF15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084" y="2115879"/>
            <a:ext cx="8549378" cy="4742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482A93-DD69-7E0D-3111-E96260D7216B}"/>
              </a:ext>
            </a:extLst>
          </p:cNvPr>
          <p:cNvSpPr txBox="1"/>
          <p:nvPr/>
        </p:nvSpPr>
        <p:spPr>
          <a:xfrm>
            <a:off x="435935" y="91827"/>
            <a:ext cx="10111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Σύμφωνα με τον καθηγητή φυσικών καταστροφών Διακάκη Μιχάλη, </a:t>
            </a:r>
          </a:p>
          <a:p>
            <a:r>
              <a:rPr lang="el-GR" sz="2400" dirty="0"/>
              <a:t>η πλημμύρα στο Ίλιον προκλήθηκε κυρίως από την εγκατάσταση μέσα στα πλημμυρικά πεδία. Ο ίδιος μας μίλησε και για το προσωπικό βίωμα του πατέρα του, ο οποίος είχε βιώσει τις καταστροφικές συνέπειες της πλημμύρας του Ιλίου το 1961.</a:t>
            </a:r>
          </a:p>
        </p:txBody>
      </p:sp>
    </p:spTree>
    <p:extLst>
      <p:ext uri="{BB962C8B-B14F-4D97-AF65-F5344CB8AC3E}">
        <p14:creationId xmlns:p14="http://schemas.microsoft.com/office/powerpoint/2010/main" val="3781484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BA2191-0405-9514-BD80-990658DF1698}"/>
              </a:ext>
            </a:extLst>
          </p:cNvPr>
          <p:cNvSpPr txBox="1"/>
          <p:nvPr/>
        </p:nvSpPr>
        <p:spPr>
          <a:xfrm>
            <a:off x="531628" y="223284"/>
            <a:ext cx="9207795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Παρόμοια καιρικά φαινόμενα παρατηρούνται και στις μέρες μας στη χώρα μας </a:t>
            </a:r>
          </a:p>
          <a:p>
            <a:endParaRPr lang="el-GR" sz="2800" dirty="0"/>
          </a:p>
          <a:p>
            <a:endParaRPr lang="el-GR" dirty="0"/>
          </a:p>
          <a:p>
            <a:pPr marL="342900" indent="-342900">
              <a:buAutoNum type="arabicPeriod"/>
            </a:pPr>
            <a:r>
              <a:rPr lang="el-GR" sz="2400" dirty="0"/>
              <a:t>12 Ιουνίου 2021, πλημμύρα στο Ίλιον</a:t>
            </a:r>
          </a:p>
          <a:p>
            <a:pPr marL="342900" indent="-342900">
              <a:buAutoNum type="arabicPeriod"/>
            </a:pP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15 Νοεμβρίου 2017, Δυτική Αττική</a:t>
            </a:r>
          </a:p>
          <a:p>
            <a:pPr marL="342900" indent="-342900">
              <a:buAutoNum type="arabicPeriod"/>
            </a:pP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9 Αυγούστου 2020, Εύβοια</a:t>
            </a:r>
          </a:p>
          <a:p>
            <a:endParaRPr lang="el-GR" sz="2400" dirty="0"/>
          </a:p>
          <a:p>
            <a:r>
              <a:rPr lang="el-GR" sz="2400" dirty="0"/>
              <a:t>4. 4 Σεπτέμβρη 2023, Θεσσαλία</a:t>
            </a:r>
          </a:p>
          <a:p>
            <a:endParaRPr lang="el-GR" sz="2400" dirty="0"/>
          </a:p>
          <a:p>
            <a:r>
              <a:rPr lang="el-GR" sz="2400" dirty="0"/>
              <a:t>5. 12 Ιανουαρίου και 1 Φεβρουαρίου 2021, Έβρος</a:t>
            </a:r>
          </a:p>
          <a:p>
            <a:endParaRPr lang="el-GR" sz="2400" dirty="0"/>
          </a:p>
          <a:p>
            <a:r>
              <a:rPr lang="el-GR" sz="2400" dirty="0"/>
              <a:t>6. 14 Σεπτέμβρη 2020, Κεφαλληνία – Ιθάκη – Ζάκυνθος –        Πελοπόννησος </a:t>
            </a:r>
          </a:p>
          <a:p>
            <a:pPr marL="342900" indent="-342900" algn="ctr">
              <a:buAutoNum type="arabicPeriod"/>
            </a:pPr>
            <a:endParaRPr lang="el-GR" sz="2400" dirty="0"/>
          </a:p>
          <a:p>
            <a:endParaRPr lang="el-GR" sz="2400" dirty="0"/>
          </a:p>
          <a:p>
            <a:endParaRPr lang="el-GR" sz="2400" dirty="0"/>
          </a:p>
          <a:p>
            <a:endParaRPr lang="el-GR" sz="2400" dirty="0"/>
          </a:p>
          <a:p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AA6E5D2-846E-4449-A13C-73CD1A46E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247" y="1520457"/>
            <a:ext cx="5299125" cy="296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42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A1337E-24D3-4A0F-85DC-21CDFE9F1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18802"/>
            <a:ext cx="9404723" cy="1400530"/>
          </a:xfrm>
        </p:spPr>
        <p:txBody>
          <a:bodyPr>
            <a:normAutofit fontScale="90000"/>
          </a:bodyPr>
          <a:lstStyle/>
          <a:p>
            <a:r>
              <a:rPr lang="el-GR" dirty="0"/>
              <a:t>Τρόποι για να αποφύγουμε τις καταστροφικές συνέπειες των πλημμυρών :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DE43368-E339-E4FD-4970-8E75B56D3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.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720D5A1F-6DC4-AEC8-8008-0466EDF092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2406058"/>
            <a:ext cx="5510216" cy="4451942"/>
          </a:xfrm>
          <a:prstGeom prst="rect">
            <a:avLst/>
          </a:prstGeom>
        </p:spPr>
      </p:pic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3C37CAD-84CB-9B13-FEA9-0668744A6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΄.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295EE269-FEB5-D707-B26E-B328F3A554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05662" y="3594100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73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4FEFD-4C61-74BF-5E2C-0A7B287C079F}"/>
              </a:ext>
            </a:extLst>
          </p:cNvPr>
          <p:cNvSpPr txBox="1"/>
          <p:nvPr/>
        </p:nvSpPr>
        <p:spPr>
          <a:xfrm>
            <a:off x="946298" y="340241"/>
            <a:ext cx="9994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 Περιορίστε τις μετακινήσεις σας και αποφύγετε την εργασία και την παραμονή σε υπόγειους χώρους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8A5B80E-892F-77F9-920E-9AAEB20CC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370" y="1462079"/>
            <a:ext cx="8144318" cy="51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09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E94C9F-C7B0-0940-708C-E36D37D37EA8}"/>
              </a:ext>
            </a:extLst>
          </p:cNvPr>
          <p:cNvSpPr txBox="1"/>
          <p:nvPr/>
        </p:nvSpPr>
        <p:spPr>
          <a:xfrm>
            <a:off x="1024270" y="170121"/>
            <a:ext cx="10143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Αν είστε μέσα σε κτίριο : Εγκαταλείψτε υπόγειους χώρους και μετακινηθείτε σε ασφαλές υψηλό σημείο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B6DD5A-DCD6-3455-6219-1661644E2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140" y="2206255"/>
            <a:ext cx="6826474" cy="44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25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6EDDE5-BBFF-0989-19B5-672DA8338A3E}"/>
              </a:ext>
            </a:extLst>
          </p:cNvPr>
          <p:cNvSpPr txBox="1"/>
          <p:nvPr/>
        </p:nvSpPr>
        <p:spPr>
          <a:xfrm>
            <a:off x="967562" y="233917"/>
            <a:ext cx="9154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Αν βρίσκεστε σε ανοιχτό χώρο : Μην διασχίσετε χείμαρρο πεζή ή με αυτοκίνητο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62FC8A-1518-9DAA-8C13-6E13FF800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903" y="1599917"/>
            <a:ext cx="8781859" cy="491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28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0017BF-E9E1-9226-E4AD-066D347A71CC}"/>
              </a:ext>
            </a:extLst>
          </p:cNvPr>
          <p:cNvSpPr txBox="1"/>
          <p:nvPr/>
        </p:nvSpPr>
        <p:spPr>
          <a:xfrm>
            <a:off x="935665" y="244549"/>
            <a:ext cx="9165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0" i="0" dirty="0">
                <a:effectLst/>
                <a:latin typeface="Google Sans"/>
              </a:rPr>
              <a:t>Μείνετε μακριά από ηλεκτροφόρα καλώδια</a:t>
            </a:r>
            <a:endParaRPr lang="el-GR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08B2C-5BB1-65BB-E274-5BCC234F02CD}"/>
              </a:ext>
            </a:extLst>
          </p:cNvPr>
          <p:cNvSpPr txBox="1"/>
          <p:nvPr/>
        </p:nvSpPr>
        <p:spPr>
          <a:xfrm>
            <a:off x="3048886" y="323370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>
                <a:solidFill>
                  <a:srgbClr val="202124"/>
                </a:solidFill>
                <a:effectLst/>
                <a:latin typeface="Google Sans"/>
              </a:rPr>
              <a:t>Μείνετε μακριά από ηλεκτροφόρα καλώδια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4B9B0FC-CF08-A899-73DB-4B8768E28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722" y="1253239"/>
            <a:ext cx="8357190" cy="55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8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0E135D9-1386-AF89-A3A9-61A6F69F3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08" y="0"/>
            <a:ext cx="57883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7F64F8-9513-F542-CF4B-395020ADF133}"/>
              </a:ext>
            </a:extLst>
          </p:cNvPr>
          <p:cNvSpPr txBox="1"/>
          <p:nvPr/>
        </p:nvSpPr>
        <p:spPr>
          <a:xfrm>
            <a:off x="276225" y="971550"/>
            <a:ext cx="2609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i="1" dirty="0" err="1">
                <a:latin typeface="Arial Narrow" panose="020B0606020202030204" pitchFamily="34" charset="0"/>
              </a:rPr>
              <a:t>Αναπαραγωγη</a:t>
            </a:r>
            <a:r>
              <a:rPr lang="el-GR" sz="2800" b="1" i="1" dirty="0">
                <a:latin typeface="Arial Narrow" panose="020B0606020202030204" pitchFamily="34" charset="0"/>
              </a:rPr>
              <a:t> </a:t>
            </a:r>
            <a:r>
              <a:rPr lang="el-GR" sz="2800" b="1" i="1" dirty="0" err="1">
                <a:latin typeface="Arial Narrow" panose="020B0606020202030204" pitchFamily="34" charset="0"/>
              </a:rPr>
              <a:t>εξωφυλλου</a:t>
            </a:r>
            <a:r>
              <a:rPr lang="el-GR" sz="2800" b="1" i="1" dirty="0">
                <a:latin typeface="Arial Narrow" panose="020B0606020202030204" pitchFamily="34" charset="0"/>
              </a:rPr>
              <a:t> </a:t>
            </a:r>
            <a:r>
              <a:rPr lang="el-GR" sz="2800" b="1" i="1" dirty="0" err="1">
                <a:latin typeface="Arial Narrow" panose="020B0606020202030204" pitchFamily="34" charset="0"/>
              </a:rPr>
              <a:t>εποχης</a:t>
            </a:r>
            <a:r>
              <a:rPr lang="el-GR" sz="2800" b="1" i="1" dirty="0">
                <a:latin typeface="Arial Narrow" panose="020B0606020202030204" pitchFamily="34" charset="0"/>
              </a:rPr>
              <a:t> : </a:t>
            </a:r>
            <a:r>
              <a:rPr lang="el-GR" sz="2800" b="1" i="1" dirty="0" err="1">
                <a:latin typeface="Arial Narrow" panose="020B0606020202030204" pitchFamily="34" charset="0"/>
              </a:rPr>
              <a:t>τεχνικη</a:t>
            </a:r>
            <a:r>
              <a:rPr lang="el-GR" sz="2800" b="1" i="1" dirty="0">
                <a:latin typeface="Arial Narrow" panose="020B0606020202030204" pitchFamily="34" charset="0"/>
              </a:rPr>
              <a:t> </a:t>
            </a:r>
            <a:r>
              <a:rPr lang="el-GR" sz="2800" b="1" i="1" dirty="0" err="1">
                <a:latin typeface="Arial Narrow" panose="020B0606020202030204" pitchFamily="34" charset="0"/>
              </a:rPr>
              <a:t>καρβουνου</a:t>
            </a:r>
            <a:r>
              <a:rPr lang="el-GR" sz="2800" b="1" i="1" dirty="0">
                <a:latin typeface="Arial Narrow" panose="020B0606020202030204" pitchFamily="34" charset="0"/>
              </a:rPr>
              <a:t> </a:t>
            </a:r>
            <a:r>
              <a:rPr lang="el-GR" sz="2800" b="1" i="1" dirty="0" err="1">
                <a:latin typeface="Arial Narrow" panose="020B0606020202030204" pitchFamily="34" charset="0"/>
              </a:rPr>
              <a:t>μαρκαδορου</a:t>
            </a:r>
            <a:endParaRPr lang="el-GR" sz="28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445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8963E1A-9F21-2525-4998-9562DC89C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98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B88302E-15D7-FF34-D5BC-75DF9D3B3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51" y="0"/>
            <a:ext cx="3125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9FCFF6-431F-372A-FA4C-E2201CDE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471" y="208170"/>
            <a:ext cx="9072047" cy="1418944"/>
          </a:xfrm>
        </p:spPr>
        <p:txBody>
          <a:bodyPr>
            <a:normAutofit/>
          </a:bodyPr>
          <a:lstStyle/>
          <a:p>
            <a:pPr algn="ctr"/>
            <a:r>
              <a:rPr lang="el-GR" sz="3200" dirty="0"/>
              <a:t>5 Νοεμβρίου 1961- Πρωτοφανή τραγωδία στην Αθήνα από</a:t>
            </a:r>
            <a:br>
              <a:rPr lang="el-GR" sz="3200" dirty="0"/>
            </a:br>
            <a:r>
              <a:rPr lang="el-GR" sz="3200" dirty="0"/>
              <a:t>καταρρακτώδεις βροχές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F764C3B-0930-7B70-2585-5FDDBD13F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/>
              <a:t>Θεομηνία στην Αθήνα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7ADDAA6E-90F6-DBB0-6333-5034D7CCFB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935" y="2514600"/>
            <a:ext cx="5063716" cy="3741738"/>
          </a:xfrm>
          <a:prstGeom prst="rect">
            <a:avLst/>
          </a:prstGeom>
        </p:spPr>
      </p:pic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9D3CF5F-7710-3EE1-4063-087FBCAF4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4494" y="2023730"/>
            <a:ext cx="5063716" cy="5762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l-GR" dirty="0"/>
              <a:t>44 γνωστοποιημένοι νεκροί από τις καταρρακτώδεις βροχές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74FF887F-F492-E7CA-5727-6A733D5668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918123"/>
            <a:ext cx="5095875" cy="286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2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CD3AA5-90BE-09F9-07CD-22B7C38DB7A2}"/>
              </a:ext>
            </a:extLst>
          </p:cNvPr>
          <p:cNvSpPr txBox="1"/>
          <p:nvPr/>
        </p:nvSpPr>
        <p:spPr>
          <a:xfrm>
            <a:off x="886046" y="4826675"/>
            <a:ext cx="10419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B0CF69E-F108-45B7-1322-D613447FEE7B}"/>
              </a:ext>
            </a:extLst>
          </p:cNvPr>
          <p:cNvSpPr/>
          <p:nvPr/>
        </p:nvSpPr>
        <p:spPr>
          <a:xfrm>
            <a:off x="238472" y="25361"/>
            <a:ext cx="11393546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Παπουτσή Νάντια : Δημιουργός </a:t>
            </a:r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Power Point, </a:t>
            </a:r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εισηγήτρια</a:t>
            </a:r>
          </a:p>
          <a:p>
            <a:pPr algn="ctr"/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Παπαγεωργίου Ευρυδίκη : Γραμματέας Πρακτικών</a:t>
            </a:r>
          </a:p>
          <a:p>
            <a:pPr algn="ctr"/>
            <a:r>
              <a:rPr lang="el-GR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Χασανέα</a:t>
            </a:r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Ξένια : Αποτύπωση φωτογραφιών σε σχέδιο</a:t>
            </a:r>
          </a:p>
          <a:p>
            <a:pPr algn="ctr"/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Χατζ</a:t>
            </a:r>
            <a:r>
              <a:rPr lang="el-G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η</a:t>
            </a:r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παναγιώτη Δήμητρα: Εισηγήτρια</a:t>
            </a:r>
          </a:p>
          <a:p>
            <a:pPr algn="ctr"/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Τερζάκη Ειρήνη : Εισηγήτρια</a:t>
            </a:r>
          </a:p>
          <a:p>
            <a:pPr algn="ctr"/>
            <a:r>
              <a:rPr lang="el-GR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Σκιαδάς</a:t>
            </a:r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Έκτορας : </a:t>
            </a:r>
            <a:r>
              <a:rPr lang="el-GR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Αρχιακή</a:t>
            </a:r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έρευνα</a:t>
            </a:r>
          </a:p>
          <a:p>
            <a:pPr algn="ctr"/>
            <a:r>
              <a:rPr lang="el-GR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Σιάννου</a:t>
            </a:r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Νίκη : Συντονίστρια </a:t>
            </a:r>
            <a:r>
              <a:rPr lang="el-GR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κομικογράφησης</a:t>
            </a:r>
            <a:endParaRPr lang="el-GR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Τόλη Ηλέκτρα : </a:t>
            </a:r>
            <a:r>
              <a:rPr lang="el-GR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Κομικογράφος</a:t>
            </a:r>
            <a:endParaRPr lang="el-GR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Νίκα Ηλέκτρα : </a:t>
            </a:r>
            <a:r>
              <a:rPr lang="el-GR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Κομικογράφος</a:t>
            </a:r>
            <a:endParaRPr lang="el-GR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Σωτηροπούλου Ανθούλα : Παραγωγή δημιουργικού σεναρίου </a:t>
            </a:r>
          </a:p>
          <a:p>
            <a:pPr algn="ctr"/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Πάστρας Θεοχάρης : </a:t>
            </a:r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Urban Exploration</a:t>
            </a:r>
          </a:p>
          <a:p>
            <a:pPr algn="ctr"/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Σταθακόπουλος Παύλος : </a:t>
            </a:r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Urban Exploration</a:t>
            </a:r>
            <a:endParaRPr lang="el-GR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l-GR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551AA40-1021-BECB-262E-28CBDCE18653}"/>
              </a:ext>
            </a:extLst>
          </p:cNvPr>
          <p:cNvSpPr/>
          <p:nvPr/>
        </p:nvSpPr>
        <p:spPr>
          <a:xfrm>
            <a:off x="-49619" y="5288340"/>
            <a:ext cx="1238591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ΤΕΛΟΣ, ΕΥΧΑΡΙΣΤΟΥΜΕ ΌΛΑ ΤΑ ΠΑΙΔΙΑ ΤΟΥ Α3’ ΓΙΑ ΤΗ ΣΥΜΒΟΛΗ ΤΟΥΣ, </a:t>
            </a:r>
          </a:p>
          <a:p>
            <a:pPr algn="ctr"/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ΚΑΘΩΣ ΚΑΙ ΤΗ ΣΥΜΠΑΡΑΣΤΑΣΗ ΤΟΥΣ, ΜΕ ΣΤΟΧΟ ΤΗΝ ΚΑΛΥΤΕΡΗ ΔΥΝΑΤΗ ΠΑΡΟΥΣΙΑΣΗ.</a:t>
            </a:r>
          </a:p>
        </p:txBody>
      </p:sp>
    </p:spTree>
    <p:extLst>
      <p:ext uri="{BB962C8B-B14F-4D97-AF65-F5344CB8AC3E}">
        <p14:creationId xmlns:p14="http://schemas.microsoft.com/office/powerpoint/2010/main" val="116654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8AEC3C7-6042-177E-44B0-E53B6F11D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74" y="963483"/>
            <a:ext cx="8857881" cy="5894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9BA16B-AB88-C8E5-1E7D-AD0BF2035C43}"/>
              </a:ext>
            </a:extLst>
          </p:cNvPr>
          <p:cNvSpPr txBox="1"/>
          <p:nvPr/>
        </p:nvSpPr>
        <p:spPr>
          <a:xfrm>
            <a:off x="1594884" y="297712"/>
            <a:ext cx="976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Νοεμβρίου 1961 , πρωτοσέλιδο από εφημερίδα "Τα Νέα"</a:t>
            </a:r>
          </a:p>
        </p:txBody>
      </p:sp>
    </p:spTree>
    <p:extLst>
      <p:ext uri="{BB962C8B-B14F-4D97-AF65-F5344CB8AC3E}">
        <p14:creationId xmlns:p14="http://schemas.microsoft.com/office/powerpoint/2010/main" val="463483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19C94C-A6E5-0EAF-1E93-38E2001E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562" y="397641"/>
            <a:ext cx="9404723" cy="1400530"/>
          </a:xfrm>
        </p:spPr>
        <p:txBody>
          <a:bodyPr/>
          <a:lstStyle/>
          <a:p>
            <a:r>
              <a:rPr lang="el-GR" dirty="0"/>
              <a:t>Η πλημμύρα του 1961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B634E2B-DDC9-F58F-7F75-30FF61093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00" dirty="0"/>
              <a:t>.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65BA083-6A0F-03BA-9AEC-E2CF85932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8763" y="1691341"/>
            <a:ext cx="4396339" cy="4024423"/>
          </a:xfrm>
        </p:spPr>
        <p:txBody>
          <a:bodyPr>
            <a:normAutofit fontScale="47500" lnSpcReduction="20000"/>
          </a:bodyPr>
          <a:lstStyle/>
          <a:p>
            <a:r>
              <a:rPr lang="el-GR" sz="3800" dirty="0">
                <a:latin typeface="Calibri" panose="020F0502020204030204" pitchFamily="34" charset="0"/>
                <a:cs typeface="Calibri" panose="020F0502020204030204" pitchFamily="34" charset="0"/>
              </a:rPr>
              <a:t>Μία από τις πιο τραγικές και καταστροφικές στιγμές της έζησε η Αθήνα τη νύχτα της 5ης προς την 6</a:t>
            </a:r>
            <a:r>
              <a:rPr lang="el-GR" sz="3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l-GR" sz="3800" dirty="0">
                <a:latin typeface="Calibri" panose="020F0502020204030204" pitchFamily="34" charset="0"/>
                <a:cs typeface="Calibri" panose="020F0502020204030204" pitchFamily="34" charset="0"/>
              </a:rPr>
              <a:t> Νοεμβρίου του 1961.</a:t>
            </a:r>
          </a:p>
          <a:p>
            <a:r>
              <a:rPr lang="el-GR" sz="3800" dirty="0">
                <a:latin typeface="Calibri" panose="020F0502020204030204" pitchFamily="34" charset="0"/>
                <a:cs typeface="Calibri" panose="020F0502020204030204" pitchFamily="34" charset="0"/>
              </a:rPr>
              <a:t>Μια άγρια και παρατεταμένη νεροποντή.</a:t>
            </a:r>
          </a:p>
          <a:p>
            <a:r>
              <a:rPr lang="el-GR" sz="3800" dirty="0">
                <a:latin typeface="Calibri" panose="020F0502020204030204" pitchFamily="34" charset="0"/>
                <a:cs typeface="Calibri" panose="020F0502020204030204" pitchFamily="34" charset="0"/>
              </a:rPr>
              <a:t>Καταρρακτώδεις βροχές συνοδευόμενες από αναρίθμητους κεραυνούς και χαλάζι.</a:t>
            </a:r>
          </a:p>
          <a:p>
            <a:r>
              <a:rPr lang="el-GR" sz="3800" dirty="0">
                <a:latin typeface="Calibri" panose="020F0502020204030204" pitchFamily="34" charset="0"/>
                <a:cs typeface="Calibri" panose="020F0502020204030204" pitchFamily="34" charset="0"/>
              </a:rPr>
              <a:t>Δεκάδες νεκροί, αρκετοί εκατοντάδες τραυματίες, πολλοί χιλιάδες άστεγοι και εκτεταμένες ζημιές</a:t>
            </a:r>
          </a:p>
          <a:p>
            <a:endParaRPr lang="el-GR" sz="3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5B84E487-C9CA-4AA1-A0E0-AD800E80F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sz="100" dirty="0"/>
              <a:t>.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9DD1CBB5-A6C6-3AD2-E3DA-B834FFA016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94370" y="1691341"/>
            <a:ext cx="5442355" cy="402442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442CFDE-7320-1094-5390-57770D197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417" y="1594958"/>
            <a:ext cx="6173868" cy="432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8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593071-A2F3-0D38-0E51-3C3B57AFD3DF}"/>
              </a:ext>
            </a:extLst>
          </p:cNvPr>
          <p:cNvSpPr txBox="1"/>
          <p:nvPr/>
        </p:nvSpPr>
        <p:spPr>
          <a:xfrm>
            <a:off x="173665" y="159489"/>
            <a:ext cx="1184467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Μετά την τραγωδία έπρεπε να αναζητηθούν τα αίτια.</a:t>
            </a:r>
          </a:p>
          <a:p>
            <a:r>
              <a:rPr lang="el-GR" sz="2800" dirty="0"/>
              <a:t>Η ομάδα των ειδικών που μελέτησε το φαινόμενο </a:t>
            </a:r>
          </a:p>
          <a:p>
            <a:r>
              <a:rPr lang="el-GR" sz="2800" dirty="0"/>
              <a:t>κατέληξε στα εξής συμπεράσματα :</a:t>
            </a:r>
          </a:p>
          <a:p>
            <a:endParaRPr lang="en-US" sz="2800" dirty="0"/>
          </a:p>
          <a:p>
            <a:pPr marL="342900" indent="-342900" algn="ctr">
              <a:buAutoNum type="arabicPeriod"/>
            </a:pPr>
            <a:r>
              <a:rPr lang="en-US" sz="2800" dirty="0"/>
              <a:t>A</a:t>
            </a:r>
            <a:r>
              <a:rPr lang="el-GR" sz="2800" dirty="0"/>
              <a:t>πό βροχομετρικής άποψης η βροχή έφτασε μέσα σε 40 λεπτά σε “κρίσιμο σημείο”, χωρίς ωστόσο αυτό να σημαίνει ότι το βροχομετρικό ύψος μπορούσε να δικαιολογήσει την προκληθείσα καταστροφή. </a:t>
            </a:r>
          </a:p>
          <a:p>
            <a:pPr marL="342900" indent="-342900" algn="ctr">
              <a:buAutoNum type="arabicPeriod"/>
            </a:pPr>
            <a:endParaRPr lang="en-US" sz="2800" dirty="0"/>
          </a:p>
          <a:p>
            <a:pPr algn="ctr"/>
            <a:r>
              <a:rPr lang="el-GR" sz="2800" dirty="0"/>
              <a:t>2.  Όσον αφορά την ορμή των υδάτων που κατέρχονταν από την Πάρνηθα, οι ειδικοί εξήγησαν πως </a:t>
            </a:r>
            <a:r>
              <a:rPr lang="en-US" sz="2800" dirty="0"/>
              <a:t>o</a:t>
            </a:r>
            <a:r>
              <a:rPr lang="el-GR" sz="2800" dirty="0"/>
              <a:t> όγκος του ορμητικού παραχειμάρρου Λιοσίων, που είχε τις εκβολές του στον Κηφισό συσσωρεύθηκε σε πολλά σημεία, με αποτέλεσμα να δημιουργηθούν τεράστιες πιέσεις και να προκληθεί η βίαιη  διέξοδος του νερού προς τις κατοικημένες περιοχές.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05520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96D598-5F1C-3149-4EB8-F08C27204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123" y="-1569892"/>
            <a:ext cx="10345479" cy="3329581"/>
          </a:xfrm>
        </p:spPr>
        <p:txBody>
          <a:bodyPr/>
          <a:lstStyle/>
          <a:p>
            <a:pPr algn="ctr"/>
            <a:r>
              <a:rPr lang="el-GR" sz="5400" dirty="0">
                <a:latin typeface="Calibri" panose="020F0502020204030204" pitchFamily="34" charset="0"/>
                <a:cs typeface="Calibri" panose="020F0502020204030204" pitchFamily="34" charset="0"/>
              </a:rPr>
              <a:t>Βαρομετρικό χαμηλό που ήρθε </a:t>
            </a:r>
            <a:br>
              <a:rPr lang="el-GR" sz="5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5400" dirty="0">
                <a:latin typeface="Calibri" panose="020F0502020204030204" pitchFamily="34" charset="0"/>
                <a:cs typeface="Calibri" panose="020F0502020204030204" pitchFamily="34" charset="0"/>
              </a:rPr>
              <a:t>από την περιοχή της Ιταλίας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9D6CE1E-F9D5-E26C-357F-3B07FF2913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.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D5779D6-3BE6-C28D-D185-87FCFA7F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91" y="1860699"/>
            <a:ext cx="10122417" cy="47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1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4D1F6E-7CB9-B7DF-A719-32AA6EDC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106" y="505881"/>
            <a:ext cx="9404723" cy="1400530"/>
          </a:xfrm>
        </p:spPr>
        <p:txBody>
          <a:bodyPr/>
          <a:lstStyle/>
          <a:p>
            <a:r>
              <a:rPr lang="el-GR" dirty="0"/>
              <a:t>Πλάτος πλημμύρας : 10</a:t>
            </a:r>
            <a:r>
              <a:rPr lang="en-US" dirty="0"/>
              <a:t>m </a:t>
            </a:r>
            <a:r>
              <a:rPr lang="el-GR" dirty="0"/>
              <a:t>-15</a:t>
            </a:r>
            <a:r>
              <a:rPr lang="en-US" dirty="0"/>
              <a:t>m</a:t>
            </a:r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AF989AB8-BDE9-464E-6C27-351517780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8587" y="2414587"/>
            <a:ext cx="4305300" cy="305752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57F871B9-9E4D-AF03-CB1F-30535C0DD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92" y="2107903"/>
            <a:ext cx="5950689" cy="446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6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E3A896-F731-8A50-48DB-104189C67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479" y="255182"/>
            <a:ext cx="9168332" cy="1513006"/>
          </a:xfrm>
        </p:spPr>
        <p:txBody>
          <a:bodyPr>
            <a:normAutofit fontScale="90000"/>
          </a:bodyPr>
          <a:lstStyle/>
          <a:p>
            <a:r>
              <a:rPr lang="el-GR" sz="3200" dirty="0"/>
              <a:t>Η πλημμύρα ήταν απρόσμενη και προκάλεσε εκτός από τους θανάτους, καταστροφή κτηρίων, απόγνωση και προφανώς σοβαρή άνοδο της στάθμης του νερού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F5C8B0AA-CBD7-F86B-6D37-A118CD6307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" y="2360430"/>
            <a:ext cx="5624623" cy="4359347"/>
          </a:xfrm>
          <a:prstGeom prst="rect">
            <a:avLst/>
          </a:prstGeom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11466635-657E-820A-4132-288D34E9F2F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23338" y="2911475"/>
            <a:ext cx="4193599" cy="28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37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C93D5AE-440D-E293-256C-812EC1C55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32"/>
          <a:stretch/>
        </p:blipFill>
        <p:spPr>
          <a:xfrm>
            <a:off x="2602762" y="1889162"/>
            <a:ext cx="6667500" cy="49688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A8AF0B-D1D0-48DC-3F36-D8168E268075}"/>
              </a:ext>
            </a:extLst>
          </p:cNvPr>
          <p:cNvSpPr txBox="1"/>
          <p:nvPr/>
        </p:nvSpPr>
        <p:spPr>
          <a:xfrm>
            <a:off x="1158948" y="414670"/>
            <a:ext cx="8952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Υπερχείλιση : μεγάλες ποσότητες βροχής σε μικρό χρονικό διάστημα</a:t>
            </a:r>
          </a:p>
        </p:txBody>
      </p:sp>
    </p:spTree>
    <p:extLst>
      <p:ext uri="{BB962C8B-B14F-4D97-AF65-F5344CB8AC3E}">
        <p14:creationId xmlns:p14="http://schemas.microsoft.com/office/powerpoint/2010/main" val="27062609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TM04033921[[fn=Δασμασκό]]</Template>
  <TotalTime>681</TotalTime>
  <Words>528</Words>
  <Application>Microsoft Office PowerPoint</Application>
  <PresentationFormat>Widescreen</PresentationFormat>
  <Paragraphs>70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Bookman Old Style</vt:lpstr>
      <vt:lpstr>Calibri</vt:lpstr>
      <vt:lpstr>Google Sans</vt:lpstr>
      <vt:lpstr>Rockwell</vt:lpstr>
      <vt:lpstr>Damask</vt:lpstr>
      <vt:lpstr>.</vt:lpstr>
      <vt:lpstr>5 Νοεμβρίου 1961- Πρωτοφανή τραγωδία στην Αθήνα από καταρρακτώδεις βροχές</vt:lpstr>
      <vt:lpstr>PowerPoint Presentation</vt:lpstr>
      <vt:lpstr>Η πλημμύρα του 1961</vt:lpstr>
      <vt:lpstr>PowerPoint Presentation</vt:lpstr>
      <vt:lpstr>Βαρομετρικό χαμηλό που ήρθε  από την περιοχή της Ιταλίας</vt:lpstr>
      <vt:lpstr>Πλάτος πλημμύρας : 10m -15m</vt:lpstr>
      <vt:lpstr>Η πλημμύρα ήταν απρόσμενη και προκάλεσε εκτός από τους θανάτους, καταστροφή κτηρίων, απόγνωση και προφανώς σοβαρή άνοδο της στάθμης του νερού</vt:lpstr>
      <vt:lpstr>PowerPoint Presentation</vt:lpstr>
      <vt:lpstr>PowerPoint Presentation</vt:lpstr>
      <vt:lpstr>PowerPoint Presentation</vt:lpstr>
      <vt:lpstr>Τρόποι για να αποφύγουμε τις καταστροφικές συνέπειες των πλημμυρών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Costas Papoutsis</dc:creator>
  <cp:lastModifiedBy>Alexander Chalikas</cp:lastModifiedBy>
  <cp:revision>27</cp:revision>
  <dcterms:created xsi:type="dcterms:W3CDTF">2024-01-27T14:13:11Z</dcterms:created>
  <dcterms:modified xsi:type="dcterms:W3CDTF">2024-06-18T16:26:14Z</dcterms:modified>
</cp:coreProperties>
</file>