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28" r:id="rId1"/>
  </p:sldMasterIdLst>
  <p:notesMasterIdLst>
    <p:notesMasterId r:id="rId62"/>
  </p:notesMasterIdLst>
  <p:sldIdLst>
    <p:sldId id="287" r:id="rId2"/>
    <p:sldId id="292" r:id="rId3"/>
    <p:sldId id="293" r:id="rId4"/>
    <p:sldId id="331" r:id="rId5"/>
    <p:sldId id="257" r:id="rId6"/>
    <p:sldId id="318" r:id="rId7"/>
    <p:sldId id="319" r:id="rId8"/>
    <p:sldId id="320" r:id="rId9"/>
    <p:sldId id="258" r:id="rId10"/>
    <p:sldId id="294" r:id="rId11"/>
    <p:sldId id="264" r:id="rId12"/>
    <p:sldId id="291" r:id="rId13"/>
    <p:sldId id="259" r:id="rId14"/>
    <p:sldId id="300" r:id="rId15"/>
    <p:sldId id="301" r:id="rId16"/>
    <p:sldId id="260" r:id="rId17"/>
    <p:sldId id="323" r:id="rId18"/>
    <p:sldId id="262" r:id="rId19"/>
    <p:sldId id="295" r:id="rId20"/>
    <p:sldId id="268" r:id="rId21"/>
    <p:sldId id="304" r:id="rId22"/>
    <p:sldId id="321" r:id="rId23"/>
    <p:sldId id="263" r:id="rId24"/>
    <p:sldId id="327" r:id="rId25"/>
    <p:sldId id="328" r:id="rId26"/>
    <p:sldId id="329" r:id="rId27"/>
    <p:sldId id="265" r:id="rId28"/>
    <p:sldId id="296" r:id="rId29"/>
    <p:sldId id="299" r:id="rId30"/>
    <p:sldId id="282" r:id="rId31"/>
    <p:sldId id="306" r:id="rId32"/>
    <p:sldId id="286" r:id="rId33"/>
    <p:sldId id="307" r:id="rId34"/>
    <p:sldId id="278" r:id="rId35"/>
    <p:sldId id="338" r:id="rId36"/>
    <p:sldId id="339" r:id="rId37"/>
    <p:sldId id="271" r:id="rId38"/>
    <p:sldId id="309" r:id="rId39"/>
    <p:sldId id="269" r:id="rId40"/>
    <p:sldId id="311" r:id="rId41"/>
    <p:sldId id="288" r:id="rId42"/>
    <p:sldId id="302" r:id="rId43"/>
    <p:sldId id="317" r:id="rId44"/>
    <p:sldId id="267" r:id="rId45"/>
    <p:sldId id="313" r:id="rId46"/>
    <p:sldId id="273" r:id="rId47"/>
    <p:sldId id="312" r:id="rId48"/>
    <p:sldId id="322" r:id="rId49"/>
    <p:sldId id="272" r:id="rId50"/>
    <p:sldId id="314" r:id="rId51"/>
    <p:sldId id="284" r:id="rId52"/>
    <p:sldId id="315" r:id="rId53"/>
    <p:sldId id="283" r:id="rId54"/>
    <p:sldId id="297" r:id="rId55"/>
    <p:sldId id="298" r:id="rId56"/>
    <p:sldId id="324" r:id="rId57"/>
    <p:sldId id="325" r:id="rId58"/>
    <p:sldId id="285" r:id="rId59"/>
    <p:sldId id="316" r:id="rId60"/>
    <p:sldId id="337" r:id="rId6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0000"/>
    <a:srgbClr val="FF9933"/>
    <a:srgbClr val="000000"/>
    <a:srgbClr val="FFCC66"/>
    <a:srgbClr val="20D5DE"/>
    <a:srgbClr val="CC0000"/>
    <a:srgbClr val="413BC3"/>
    <a:srgbClr val="0066FF"/>
    <a:srgbClr val="3399FF"/>
    <a:srgbClr val="704B8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7646" autoAdjust="0"/>
  </p:normalViewPr>
  <p:slideViewPr>
    <p:cSldViewPr>
      <p:cViewPr varScale="1">
        <p:scale>
          <a:sx n="105" d="100"/>
          <a:sy n="105" d="100"/>
        </p:scale>
        <p:origin x="-2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44ADAD-524A-4F61-8491-474CD17C2571}" type="datetimeFigureOut">
              <a:rPr lang="el-GR" smtClean="0"/>
              <a:pPr/>
              <a:t>31/5/2021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E3D07-7DB0-4FA9-AE21-A2719F795B5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AE3D07-7DB0-4FA9-AE21-A2719F795B59}" type="slidenum">
              <a:rPr lang="el-GR" smtClean="0"/>
              <a:pPr/>
              <a:t>12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AE3D07-7DB0-4FA9-AE21-A2719F795B59}" type="slidenum">
              <a:rPr lang="el-GR" smtClean="0"/>
              <a:pPr/>
              <a:t>48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AE3D07-7DB0-4FA9-AE21-A2719F795B59}" type="slidenum">
              <a:rPr lang="el-GR" smtClean="0"/>
              <a:pPr/>
              <a:t>50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31/5/2021</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31/5/2021</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Τιμή στο '21» - ota24.g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171" name="Rectangle 3"/>
          <p:cNvSpPr>
            <a:spLocks noChangeArrowheads="1"/>
          </p:cNvSpPr>
          <p:nvPr/>
        </p:nvSpPr>
        <p:spPr bwMode="auto">
          <a:xfrm>
            <a:off x="2964829" y="-186898"/>
            <a:ext cx="321434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4800" b="0" i="0" u="none" strike="noStrike" cap="none" normalizeH="0" baseline="0" dirty="0">
                <a:ln>
                  <a:noFill/>
                </a:ln>
                <a:solidFill>
                  <a:schemeClr val="bg1">
                    <a:lumMod val="95000"/>
                  </a:schemeClr>
                </a:solidFill>
                <a:effectLst/>
                <a:latin typeface="Calibri" pitchFamily="34" charset="0"/>
                <a:ea typeface="Calibri" pitchFamily="34" charset="0"/>
                <a:cs typeface="Times New Roman" pitchFamily="18" charset="0"/>
              </a:rPr>
              <a:t>200 ΧΡΟΝΙΑ</a:t>
            </a:r>
            <a:endParaRPr kumimoji="0" lang="el-GR" sz="1800" b="0" i="0" u="none" strike="noStrike" cap="none" normalizeH="0" baseline="0" dirty="0">
              <a:ln>
                <a:noFill/>
              </a:ln>
              <a:solidFill>
                <a:schemeClr val="bg1">
                  <a:lumMod val="95000"/>
                </a:schemeClr>
              </a:solidFill>
              <a:effectLst/>
              <a:latin typeface="Arial" pitchFamily="34" charset="0"/>
              <a:cs typeface="Arial" pitchFamily="34" charset="0"/>
            </a:endParaRPr>
          </a:p>
        </p:txBody>
      </p:sp>
      <p:sp>
        <p:nvSpPr>
          <p:cNvPr id="6" name="5 - Ορθογώνιο"/>
          <p:cNvSpPr/>
          <p:nvPr/>
        </p:nvSpPr>
        <p:spPr>
          <a:xfrm>
            <a:off x="3563888" y="6365557"/>
            <a:ext cx="2430152" cy="492443"/>
          </a:xfrm>
          <a:prstGeom prst="rect">
            <a:avLst/>
          </a:prstGeom>
        </p:spPr>
        <p:txBody>
          <a:bodyPr wrap="none">
            <a:spAutoFit/>
          </a:bodyPr>
          <a:lstStyle/>
          <a:p>
            <a:pPr lvl="0" algn="ctr" fontAlgn="base">
              <a:spcBef>
                <a:spcPct val="0"/>
              </a:spcBef>
              <a:spcAft>
                <a:spcPct val="0"/>
              </a:spcAft>
            </a:pPr>
            <a:r>
              <a:rPr lang="el-GR" sz="2600" dirty="0">
                <a:solidFill>
                  <a:schemeClr val="bg1"/>
                </a:solidFill>
                <a:latin typeface="Calibri" pitchFamily="34" charset="0"/>
                <a:ea typeface="Calibri" pitchFamily="34" charset="0"/>
                <a:cs typeface="Times New Roman" pitchFamily="18" charset="0"/>
              </a:rPr>
              <a:t>ΛΥΚΕΙΟ ΒΑΡΔΑΣ  </a:t>
            </a:r>
            <a:endParaRPr lang="el-GR" dirty="0">
              <a:solidFill>
                <a:schemeClr val="bg1"/>
              </a:solidFill>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827584" y="476672"/>
            <a:ext cx="7486650" cy="6740307"/>
          </a:xfrm>
          <a:prstGeom prst="rect">
            <a:avLst/>
          </a:prstGeom>
        </p:spPr>
        <p:txBody>
          <a:bodyPr wrap="square">
            <a:spAutoFit/>
          </a:bodyPr>
          <a:lstStyle/>
          <a:p>
            <a:pPr lvl="0" fontAlgn="base">
              <a:spcBef>
                <a:spcPct val="0"/>
              </a:spcBef>
              <a:spcAft>
                <a:spcPct val="0"/>
              </a:spcAft>
            </a:pPr>
            <a:r>
              <a:rPr lang="el-GR" sz="1600" dirty="0">
                <a:solidFill>
                  <a:srgbClr val="000000"/>
                </a:solidFill>
                <a:latin typeface="Arial" pitchFamily="34" charset="0"/>
                <a:ea typeface="Times New Roman" pitchFamily="18" charset="0"/>
                <a:cs typeface="Arial" pitchFamily="34" charset="0"/>
              </a:rPr>
              <a:t>                                                                Εκ Παρισίων, 5 Φεβρουαρίου 1823</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latin typeface="Arial" pitchFamily="34" charset="0"/>
                <a:ea typeface="Times New Roman" pitchFamily="18" charset="0"/>
                <a:cs typeface="Arial" pitchFamily="34" charset="0"/>
              </a:rPr>
              <a:t>Φίλε μου και αδερφέ, χαίρε!</a:t>
            </a:r>
            <a:r>
              <a:rPr lang="el-GR" sz="1600" dirty="0">
                <a:solidFill>
                  <a:srgbClr val="000000"/>
                </a:solidFill>
                <a:ea typeface="Times New Roman" pitchFamily="18" charset="0"/>
                <a:cs typeface="Arial" pitchFamily="34" charset="0"/>
              </a:rPr>
              <a:t> </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ea typeface="Times New Roman" pitchFamily="18" charset="0"/>
                <a:cs typeface="Arial" pitchFamily="34" charset="0"/>
              </a:rPr>
              <a:t> </a:t>
            </a:r>
            <a:r>
              <a:rPr lang="el-GR" sz="1600" dirty="0">
                <a:solidFill>
                  <a:srgbClr val="000000"/>
                </a:solidFill>
                <a:latin typeface="Arial" pitchFamily="34" charset="0"/>
                <a:ea typeface="Times New Roman" pitchFamily="18" charset="0"/>
                <a:cs typeface="Arial" pitchFamily="34" charset="0"/>
              </a:rPr>
              <a:t>Σου είμαι ευγνώμων, που με ενημερώνεις για την εξέλιξη της Επανάστασης. Μαθαίνω, λοιπόν, ότι ακολουθεί η Δεύτερη Εθνοσυνέλευση. Δυστυχώς δεν μπορώ να παρευρεθώ, βρίσκομαι, όπως ήδη γνωρίζεις, στο Παρίσι. Σου στέλνω, όμως, αυτή την επιστολή, επιθυμώντας να ακουστούν κάποιες από τις απόψεις </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latin typeface="Arial" pitchFamily="34" charset="0"/>
                <a:ea typeface="Times New Roman" pitchFamily="18" charset="0"/>
                <a:cs typeface="Arial" pitchFamily="34" charset="0"/>
              </a:rPr>
              <a:t>μου.</a:t>
            </a:r>
            <a:r>
              <a:rPr lang="el-GR" sz="1600" dirty="0">
                <a:solidFill>
                  <a:srgbClr val="000000"/>
                </a:solidFill>
                <a:ea typeface="Times New Roman" pitchFamily="18" charset="0"/>
                <a:cs typeface="Arial" pitchFamily="34" charset="0"/>
              </a:rPr>
              <a:t> </a:t>
            </a:r>
            <a:r>
              <a:rPr lang="el-GR" sz="1600" dirty="0">
                <a:solidFill>
                  <a:srgbClr val="000000"/>
                </a:solidFill>
                <a:latin typeface="Arial" pitchFamily="34" charset="0"/>
                <a:ea typeface="Times New Roman" pitchFamily="18" charset="0"/>
                <a:cs typeface="Arial" pitchFamily="34" charset="0"/>
              </a:rPr>
              <a:t> Γνωρίζεις ότι σε στηρίζω, σου ζητώ λοιπόν να αναφέρεις τα παρακάτω.</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latin typeface="Arial" pitchFamily="34" charset="0"/>
                <a:ea typeface="Times New Roman" pitchFamily="18" charset="0"/>
                <a:cs typeface="Arial" pitchFamily="34" charset="0"/>
              </a:rPr>
              <a:t>Η επανάσταση, αν και πρόωρη, είναι ανάγκη να πετύχει. Πώς αλλιώς, όμως, μπορεί να επιτευχθεί ένα τόσο μεγάλο έργο χωρίς έναν οργανωμένο λαό; Οι Έλληνες πρέπει να καλλιεργήσουν το πνεύμα και τις γνώσεις τους. Τότε, δεν θα υπάρχει μόνο η αγάπη για το έδαφος, αλλά και η αγάπη για τη γλώσσα. Πόσο όμορφο και ισχυρό κίνητρο ! Έτσι οι αγωνιστές θα αντλήσουν δύναμη και κουράγιο. Δεν αρκεί ο πόλεμος με τα όπλα, χρειαζόμαστε καλλιεργημένα άτομα να μας οδηγούν. Όταν η επανάσταση ολοκληρωθεί, τι θα απογίνει η Ελλάδα δίχως έναν άξιο ηγέτη; Η λευτεριά βασίζεται στη γλώσσα.</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latin typeface="Arial" pitchFamily="34" charset="0"/>
                <a:ea typeface="Times New Roman" pitchFamily="18" charset="0"/>
                <a:cs typeface="Arial" pitchFamily="34" charset="0"/>
              </a:rPr>
              <a:t>Όπως ξέρεις, ξεχωρίστε μου φίλε, δεν πολεμώ με τα όπλα, πολεμώ με τη γνώση. Προσφέρω στο γένος από το δικό μου μετερίζι. Ήδη εκδίδω βιβλία για τη μόρφωση του λαού.</a:t>
            </a:r>
            <a:r>
              <a:rPr lang="el-GR" sz="1600" dirty="0">
                <a:solidFill>
                  <a:srgbClr val="000000"/>
                </a:solidFill>
                <a:ea typeface="Times New Roman" pitchFamily="18" charset="0"/>
                <a:cs typeface="Arial" pitchFamily="34" charset="0"/>
              </a:rPr>
              <a:t> </a:t>
            </a:r>
            <a:r>
              <a:rPr lang="el-GR" sz="1600" dirty="0">
                <a:solidFill>
                  <a:srgbClr val="000000"/>
                </a:solidFill>
                <a:latin typeface="Arial" pitchFamily="34" charset="0"/>
                <a:ea typeface="Times New Roman" pitchFamily="18" charset="0"/>
                <a:cs typeface="Arial" pitchFamily="34" charset="0"/>
              </a:rPr>
              <a:t> Όσοι έχουν τις γνώσεις, πρέπει να φροντίσουν για τη μετάδοσή τους. Πιστεύω, ακόμα, ότι πρέπει να μειώσουμε τις ξένες και λαϊκές λέξεις από την Ελληνική.</a:t>
            </a:r>
            <a:r>
              <a:rPr lang="el-GR" sz="1600" dirty="0">
                <a:solidFill>
                  <a:srgbClr val="000000"/>
                </a:solidFill>
                <a:ea typeface="Times New Roman" pitchFamily="18" charset="0"/>
                <a:cs typeface="Arial" pitchFamily="34" charset="0"/>
              </a:rPr>
              <a:t> </a:t>
            </a:r>
            <a:r>
              <a:rPr lang="el-GR" sz="1600" dirty="0">
                <a:solidFill>
                  <a:srgbClr val="000000"/>
                </a:solidFill>
                <a:latin typeface="Arial" pitchFamily="34" charset="0"/>
                <a:ea typeface="Times New Roman" pitchFamily="18" charset="0"/>
                <a:cs typeface="Arial" pitchFamily="34" charset="0"/>
              </a:rPr>
              <a:t> Ήρθε η ώρα να καθαρίσει η γλώσσα μας από τις άλλες. Είναι σπουδαίος ο Διαφωτισμός των Ελλήνων!</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latin typeface="Arial" pitchFamily="34" charset="0"/>
                <a:ea typeface="Times New Roman" pitchFamily="18" charset="0"/>
                <a:cs typeface="Arial" pitchFamily="34" charset="0"/>
              </a:rPr>
              <a:t>Η Επανάσταση χρειάζεται τη μόρφωση. Θα ήθελα να ακούσω και τη δική σου άποψη. Περιμένω απάντησή σου.</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srgbClr val="000000"/>
                </a:solidFill>
                <a:ea typeface="Times New Roman" pitchFamily="18" charset="0"/>
                <a:cs typeface="Arial" pitchFamily="34" charset="0"/>
              </a:rPr>
              <a:t>                      </a:t>
            </a:r>
            <a:r>
              <a:rPr lang="el-GR" sz="1600" dirty="0">
                <a:solidFill>
                  <a:srgbClr val="000000"/>
                </a:solidFill>
                <a:latin typeface="Arial" pitchFamily="34" charset="0"/>
                <a:ea typeface="Times New Roman" pitchFamily="18" charset="0"/>
                <a:cs typeface="Arial" pitchFamily="34" charset="0"/>
              </a:rPr>
              <a:t>Μετά τιμής, </a:t>
            </a:r>
          </a:p>
          <a:p>
            <a:pPr lvl="0" eaLnBrk="0" fontAlgn="base" hangingPunct="0">
              <a:spcBef>
                <a:spcPct val="0"/>
              </a:spcBef>
              <a:spcAft>
                <a:spcPct val="0"/>
              </a:spcAft>
            </a:pPr>
            <a:r>
              <a:rPr lang="el-GR" sz="1600" dirty="0">
                <a:solidFill>
                  <a:srgbClr val="000000"/>
                </a:solidFill>
                <a:latin typeface="Arial" pitchFamily="34" charset="0"/>
                <a:ea typeface="Times New Roman" pitchFamily="18" charset="0"/>
                <a:cs typeface="Arial" pitchFamily="34" charset="0"/>
              </a:rPr>
              <a:t>                                    Αδαμάντιος Κοραής</a:t>
            </a:r>
            <a:r>
              <a:rPr lang="el-GR" sz="1600" dirty="0">
                <a:solidFill>
                  <a:srgbClr val="000000"/>
                </a:solidFill>
                <a:ea typeface="Times New Roman" pitchFamily="18" charset="0"/>
                <a:cs typeface="Arial" pitchFamily="34" charset="0"/>
              </a:rPr>
              <a:t> </a:t>
            </a:r>
          </a:p>
          <a:p>
            <a:pPr lvl="0" eaLnBrk="0" fontAlgn="base" hangingPunct="0">
              <a:spcBef>
                <a:spcPct val="0"/>
              </a:spcBef>
              <a:spcAft>
                <a:spcPct val="0"/>
              </a:spcAft>
            </a:pPr>
            <a:r>
              <a:rPr lang="el-GR" sz="1600" dirty="0">
                <a:solidFill>
                  <a:srgbClr val="000000"/>
                </a:solidFill>
                <a:latin typeface="Arial" pitchFamily="34" charset="0"/>
                <a:cs typeface="Arial" pitchFamily="34" charset="0"/>
              </a:rPr>
              <a:t>                                                                            ΔΙΟΝΥΣΙΑ  ΨΥΧΟΜΑΝΗ  Α3</a:t>
            </a:r>
            <a:endParaRPr lang="el-GR" dirty="0">
              <a:solidFill>
                <a:prstClr val="black"/>
              </a:solidFill>
              <a:latin typeface="Arial" pitchFamily="34" charset="0"/>
              <a:cs typeface="Arial" pitchFamily="34" charset="0"/>
            </a:endParaRPr>
          </a:p>
        </p:txBody>
      </p:sp>
      <p:sp>
        <p:nvSpPr>
          <p:cNvPr id="1026" name="Rectangle 2"/>
          <p:cNvSpPr>
            <a:spLocks noChangeArrowheads="1"/>
          </p:cNvSpPr>
          <p:nvPr/>
        </p:nvSpPr>
        <p:spPr bwMode="auto">
          <a:xfrm>
            <a:off x="0" y="74711"/>
            <a:ext cx="82586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5" name="4 - Ορθογώνιο"/>
          <p:cNvSpPr/>
          <p:nvPr/>
        </p:nvSpPr>
        <p:spPr>
          <a:xfrm>
            <a:off x="2915816" y="0"/>
            <a:ext cx="3328715" cy="523220"/>
          </a:xfrm>
          <a:prstGeom prst="rect">
            <a:avLst/>
          </a:prstGeom>
        </p:spPr>
        <p:txBody>
          <a:bodyPr wrap="square">
            <a:spAutoFit/>
          </a:bodyPr>
          <a:lstStyle/>
          <a:p>
            <a:pPr lvl="0" fontAlgn="base">
              <a:spcBef>
                <a:spcPct val="0"/>
              </a:spcBef>
              <a:spcAft>
                <a:spcPct val="0"/>
              </a:spcAft>
            </a:pPr>
            <a:r>
              <a:rPr lang="el-GR" sz="1400" dirty="0">
                <a:solidFill>
                  <a:prstClr val="black"/>
                </a:solidFill>
                <a:latin typeface="Calibri" pitchFamily="34" charset="0"/>
                <a:ea typeface="Calibri" pitchFamily="34" charset="0"/>
                <a:cs typeface="Times New Roman" pitchFamily="18" charset="0"/>
              </a:rPr>
              <a:t>                </a:t>
            </a:r>
            <a:r>
              <a:rPr lang="el-GR" sz="1400" dirty="0">
                <a:solidFill>
                  <a:schemeClr val="accent2">
                    <a:lumMod val="50000"/>
                  </a:schemeClr>
                </a:solidFill>
                <a:latin typeface="Calibri" pitchFamily="34" charset="0"/>
                <a:ea typeface="Calibri" pitchFamily="34" charset="0"/>
                <a:cs typeface="Times New Roman" pitchFamily="18" charset="0"/>
              </a:rPr>
              <a:t>ΑΜΑΝΤΙΟΣ ΚΟΡΑΗΣ</a:t>
            </a:r>
            <a:endParaRPr lang="el-GR" sz="900" dirty="0">
              <a:solidFill>
                <a:schemeClr val="accent2">
                  <a:lumMod val="50000"/>
                </a:schemeClr>
              </a:solidFill>
              <a:latin typeface="Arial" pitchFamily="34" charset="0"/>
              <a:cs typeface="Arial" pitchFamily="34" charset="0"/>
            </a:endParaRPr>
          </a:p>
          <a:p>
            <a:pPr lvl="0" eaLnBrk="0" fontAlgn="base" hangingPunct="0">
              <a:spcBef>
                <a:spcPct val="0"/>
              </a:spcBef>
              <a:spcAft>
                <a:spcPct val="0"/>
              </a:spcAft>
            </a:pPr>
            <a:r>
              <a:rPr lang="el-GR" sz="1400" dirty="0">
                <a:solidFill>
                  <a:schemeClr val="accent2">
                    <a:lumMod val="50000"/>
                  </a:schemeClr>
                </a:solidFill>
                <a:latin typeface="Calibri" pitchFamily="34" charset="0"/>
                <a:ea typeface="Calibri" pitchFamily="34" charset="0"/>
                <a:cs typeface="Times New Roman" pitchFamily="18" charset="0"/>
              </a:rPr>
              <a:t>ΜΥΘΙΣΤΟΡΗΜΑΤΙΚΗ ΕΠΙΣΤΟΛΟΓΡΑΦΙΑ</a:t>
            </a:r>
            <a:r>
              <a:rPr lang="el-GR" sz="1400" dirty="0">
                <a:solidFill>
                  <a:schemeClr val="tx2">
                    <a:lumMod val="50000"/>
                  </a:schemeClr>
                </a:solidFill>
                <a:latin typeface="Calibri" pitchFamily="34" charset="0"/>
                <a:ea typeface="Calibri" pitchFamily="34" charset="0"/>
                <a:cs typeface="Times New Roman" pitchFamily="18" charset="0"/>
              </a:rPr>
              <a:t> </a:t>
            </a:r>
            <a:endParaRPr lang="el-GR" dirty="0">
              <a:solidFill>
                <a:schemeClr val="tx2">
                  <a:lumMod val="50000"/>
                </a:schemeClr>
              </a:solidFill>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2 - Ορθογώνιο"/>
          <p:cNvSpPr/>
          <p:nvPr/>
        </p:nvSpPr>
        <p:spPr>
          <a:xfrm>
            <a:off x="2699792" y="188640"/>
            <a:ext cx="3751114" cy="369332"/>
          </a:xfrm>
          <a:prstGeom prst="rect">
            <a:avLst/>
          </a:prstGeom>
        </p:spPr>
        <p:txBody>
          <a:bodyPr wrap="square">
            <a:spAutoFit/>
          </a:bodyPr>
          <a:lstStyle/>
          <a:p>
            <a:pPr lvl="0"/>
            <a:r>
              <a:rPr lang="el-GR" dirty="0">
                <a:solidFill>
                  <a:prstClr val="white"/>
                </a:solidFill>
              </a:rPr>
              <a:t>ΜΑΡΚΟΣ ΜΠΟΤΣΑΡΗΣ 1790-1823</a:t>
            </a:r>
          </a:p>
        </p:txBody>
      </p:sp>
      <p:sp>
        <p:nvSpPr>
          <p:cNvPr id="14338" name="AutoShape 2" descr="Η μάχη του Κεφαλόβρυσου και ο ηρωικός θάνατος του Μάρκου Μπότσαρ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4340" name="AutoShape 4" descr="Η μάχη του Κεφαλόβρυσου και ο ηρωικός θάνατος του Μάρκου Μπότσαρ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4342" name="Picture 6" descr="Η μάχη του Κεφαλόβρυσου και ο ηρωικός θάνατος του Μάρκου Μπότσαρη"/>
          <p:cNvPicPr>
            <a:picLocks noChangeAspect="1" noChangeArrowheads="1"/>
          </p:cNvPicPr>
          <p:nvPr/>
        </p:nvPicPr>
        <p:blipFill>
          <a:blip r:embed="rId2" cstate="print"/>
          <a:srcRect/>
          <a:stretch>
            <a:fillRect/>
          </a:stretch>
        </p:blipFill>
        <p:spPr bwMode="auto">
          <a:xfrm>
            <a:off x="1115616" y="3861048"/>
            <a:ext cx="6976839" cy="2996952"/>
          </a:xfrm>
          <a:prstGeom prst="rect">
            <a:avLst/>
          </a:prstGeom>
          <a:noFill/>
        </p:spPr>
      </p:pic>
      <p:pic>
        <p:nvPicPr>
          <p:cNvPr id="14344" name="Picture 8" descr="Μάρκος Μπότσαρης - Βιογραφία - Σαν Σήμερα .gr"/>
          <p:cNvPicPr>
            <a:picLocks noChangeAspect="1" noChangeArrowheads="1"/>
          </p:cNvPicPr>
          <p:nvPr/>
        </p:nvPicPr>
        <p:blipFill>
          <a:blip r:embed="rId3" cstate="print"/>
          <a:srcRect/>
          <a:stretch>
            <a:fillRect/>
          </a:stretch>
        </p:blipFill>
        <p:spPr bwMode="auto">
          <a:xfrm>
            <a:off x="395536" y="836712"/>
            <a:ext cx="2592288" cy="2677691"/>
          </a:xfrm>
          <a:prstGeom prst="rect">
            <a:avLst/>
          </a:prstGeom>
          <a:noFill/>
        </p:spPr>
      </p:pic>
      <p:pic>
        <p:nvPicPr>
          <p:cNvPr id="14346" name="Picture 10" descr="Ο Μάρκος Μπότσαρης - Η μεγάλη επανάσταση"/>
          <p:cNvPicPr>
            <a:picLocks noChangeAspect="1" noChangeArrowheads="1"/>
          </p:cNvPicPr>
          <p:nvPr/>
        </p:nvPicPr>
        <p:blipFill>
          <a:blip r:embed="rId4" cstate="print"/>
          <a:srcRect/>
          <a:stretch>
            <a:fillRect/>
          </a:stretch>
        </p:blipFill>
        <p:spPr bwMode="auto">
          <a:xfrm>
            <a:off x="6084168" y="836712"/>
            <a:ext cx="2686075" cy="2631579"/>
          </a:xfrm>
          <a:prstGeom prst="rect">
            <a:avLst/>
          </a:prstGeom>
          <a:noFill/>
        </p:spPr>
      </p:pic>
      <p:pic>
        <p:nvPicPr>
          <p:cNvPr id="14348" name="Picture 12" descr="Μάρκος Μπότσαρης"/>
          <p:cNvPicPr>
            <a:picLocks noChangeAspect="1" noChangeArrowheads="1"/>
          </p:cNvPicPr>
          <p:nvPr/>
        </p:nvPicPr>
        <p:blipFill>
          <a:blip r:embed="rId5" cstate="print"/>
          <a:srcRect/>
          <a:stretch>
            <a:fillRect/>
          </a:stretch>
        </p:blipFill>
        <p:spPr bwMode="auto">
          <a:xfrm>
            <a:off x="3203848" y="764704"/>
            <a:ext cx="2657872" cy="2736304"/>
          </a:xfrm>
          <a:prstGeom prst="rect">
            <a:avLst/>
          </a:prstGeom>
          <a:noFill/>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763688" y="1484784"/>
            <a:ext cx="2723823"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4451350" algn="l"/>
              </a:tabLst>
            </a:pPr>
            <a:r>
              <a:rPr kumimoji="0" lang="el-G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0" y="28545"/>
            <a:ext cx="433965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4451350" algn="l"/>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6" name="5 - Ορθογώνιο"/>
          <p:cNvSpPr/>
          <p:nvPr/>
        </p:nvSpPr>
        <p:spPr>
          <a:xfrm>
            <a:off x="107504" y="0"/>
            <a:ext cx="8856984" cy="4708981"/>
          </a:xfrm>
          <a:prstGeom prst="rect">
            <a:avLst/>
          </a:prstGeom>
        </p:spPr>
        <p:txBody>
          <a:bodyPr wrap="square">
            <a:spAutoFit/>
          </a:bodyPr>
          <a:lstStyle/>
          <a:p>
            <a:pPr lvl="0" fontAlgn="base">
              <a:spcBef>
                <a:spcPct val="0"/>
              </a:spcBef>
              <a:spcAft>
                <a:spcPct val="0"/>
              </a:spcAft>
              <a:tabLst>
                <a:tab pos="2636838" algn="ctr"/>
                <a:tab pos="4451350" algn="l"/>
              </a:tabLst>
            </a:pPr>
            <a:r>
              <a:rPr lang="el-GR" sz="2000" dirty="0">
                <a:latin typeface="Calibri" pitchFamily="34" charset="0"/>
                <a:ea typeface="Calibri" pitchFamily="34" charset="0"/>
                <a:cs typeface="Times New Roman" pitchFamily="18" charset="0"/>
              </a:rPr>
              <a:t> ΜΑΡΚΟΣ ΜΠΟΤΣΑΡΗΣ</a:t>
            </a:r>
            <a:endParaRPr lang="el-GR" sz="900" dirty="0">
              <a:latin typeface="Arial" pitchFamily="34" charset="0"/>
              <a:cs typeface="Arial" pitchFamily="34" charset="0"/>
            </a:endParaRPr>
          </a:p>
          <a:p>
            <a:pPr lvl="0" eaLnBrk="0" fontAlgn="base" hangingPunct="0">
              <a:spcBef>
                <a:spcPct val="0"/>
              </a:spcBef>
              <a:spcAft>
                <a:spcPct val="0"/>
              </a:spcAft>
              <a:tabLst>
                <a:tab pos="2636838" algn="ctr"/>
                <a:tab pos="4451350" algn="l"/>
              </a:tabLst>
            </a:pPr>
            <a:r>
              <a:rPr lang="el-GR" sz="2000" dirty="0">
                <a:latin typeface="Calibri" pitchFamily="34" charset="0"/>
                <a:ea typeface="Calibri" pitchFamily="34" charset="0"/>
                <a:cs typeface="Times New Roman" pitchFamily="18" charset="0"/>
              </a:rPr>
              <a:t>                                                  ΣΕΛΙΔΑ ΗΜΕΡΟΛΟΓΙΟΥ	</a:t>
            </a:r>
            <a:endParaRPr lang="el-GR" sz="900" dirty="0">
              <a:latin typeface="Arial" pitchFamily="34" charset="0"/>
              <a:cs typeface="Arial" pitchFamily="34" charset="0"/>
            </a:endParaRPr>
          </a:p>
          <a:p>
            <a:pPr lvl="0" eaLnBrk="0" fontAlgn="base" hangingPunct="0">
              <a:spcBef>
                <a:spcPct val="0"/>
              </a:spcBef>
              <a:spcAft>
                <a:spcPct val="0"/>
              </a:spcAft>
              <a:tabLst>
                <a:tab pos="2636838" algn="ctr"/>
                <a:tab pos="4451350" algn="l"/>
              </a:tabLst>
            </a:pPr>
            <a:r>
              <a:rPr lang="el-GR" sz="2000" dirty="0">
                <a:latin typeface="Calibri" pitchFamily="34" charset="0"/>
                <a:ea typeface="Calibri" pitchFamily="34" charset="0"/>
                <a:cs typeface="Times New Roman" pitchFamily="18" charset="0"/>
              </a:rPr>
              <a:t>                                                                                                         Σούλι ,30-10-1820                                                                                          </a:t>
            </a:r>
            <a:endParaRPr lang="el-GR" sz="900" dirty="0">
              <a:latin typeface="Arial" pitchFamily="34" charset="0"/>
              <a:cs typeface="Arial" pitchFamily="34" charset="0"/>
            </a:endParaRPr>
          </a:p>
          <a:p>
            <a:pPr lvl="0" eaLnBrk="0" fontAlgn="base" hangingPunct="0">
              <a:spcBef>
                <a:spcPct val="0"/>
              </a:spcBef>
              <a:spcAft>
                <a:spcPct val="0"/>
              </a:spcAft>
              <a:tabLst>
                <a:tab pos="2636838" algn="ctr"/>
                <a:tab pos="4451350" algn="l"/>
              </a:tabLst>
            </a:pPr>
            <a:r>
              <a:rPr lang="el-GR" sz="2000" dirty="0">
                <a:latin typeface="Calibri" pitchFamily="34" charset="0"/>
                <a:ea typeface="Calibri" pitchFamily="34" charset="0"/>
                <a:cs typeface="Times New Roman" pitchFamily="18" charset="0"/>
              </a:rPr>
              <a:t>Αγαπητό μου ημερολόγιο,</a:t>
            </a:r>
            <a:endParaRPr lang="el-GR" sz="900" dirty="0">
              <a:latin typeface="Arial" pitchFamily="34" charset="0"/>
              <a:cs typeface="Arial" pitchFamily="34" charset="0"/>
            </a:endParaRPr>
          </a:p>
          <a:p>
            <a:pPr lvl="0" eaLnBrk="0" fontAlgn="base" hangingPunct="0">
              <a:spcBef>
                <a:spcPct val="0"/>
              </a:spcBef>
              <a:spcAft>
                <a:spcPct val="0"/>
              </a:spcAft>
              <a:tabLst>
                <a:tab pos="2636838" algn="ctr"/>
                <a:tab pos="4451350" algn="l"/>
              </a:tabLst>
            </a:pPr>
            <a:r>
              <a:rPr lang="el-GR" sz="2000" dirty="0">
                <a:latin typeface="Calibri" pitchFamily="34" charset="0"/>
                <a:ea typeface="Calibri" pitchFamily="34" charset="0"/>
                <a:cs typeface="Times New Roman" pitchFamily="18" charset="0"/>
              </a:rPr>
              <a:t>Έρχεται μια δύσκολη μέρα αύριο .Έρχεται η ώρα για να δείξω ότι υπερασπίζομαι και θέλω να βοηθήσω την πατρίδα. Θέλω να δώσω τον καλύτερό μου εαυτό , γι’ αυτόν τον πόλεμο, γιατί το γένος πρέπει επιτέλους να ελευθερωθεί .Θα αγωνιστώ μαζί με τον θείο μου , τον Νότη, εναντίον του Αλή Πασά . Το μεσημέρι για μια ακόμα φορά ξανακοιτάξαμε το σχέδιο της μάχης και πιστεύουμε ότι θα  πετύχουμε στον αγώνα εναντίον των Τουρκοαλβανών. Είμαι στρατηγός τριακοσίων , τριακοσίων πενήντα (300-350)αντρών .Το βάρος είναι μεγάλο, αλλά ελπίζω πως θα τα καταφέρω. Είμαι πολύ αγχωμένος, αλλά δεν το δείχνω .Άραγε ,θα κερδίσουμε ή θα χάσουμε εντελώς τη μάχη και θα καταστραφούμε; Οι στρατιώτες μου με θεωρούν άφοβο και εγώ παίρνω κουράγιο από την ορμή τους .Επιθυμώ πολύ τη νίκη, γιατί ο αγώνας μας αξίζει να δικαιωθεί. Η Ελλάδα αξίζει την λευτεριά!</a:t>
            </a:r>
            <a:endParaRPr lang="el-GR" dirty="0"/>
          </a:p>
        </p:txBody>
      </p:sp>
      <p:sp>
        <p:nvSpPr>
          <p:cNvPr id="1032" name="AutoShape 8" descr="Ο Μάρκος Μπότσαρης .... - ΣΟΥΛΙ, Σουλιώτες &amp; Ιστορία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4" name="AutoShape 10" descr="Ο Μάρκος Μπότσαρης .... - ΣΟΥΛΙ, Σουλιώτες &amp; Ιστορία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6" name="AutoShape 12" descr="Ο Μάρκος Μπότσαρης .... - ΣΟΥΛΙ, Σουλιώτες &amp; Ιστορία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8" name="AutoShape 14" descr="Ο Μάρκος Μπότσαρης .... - ΣΟΥΛΙ, Σουλιώτες &amp; Ιστορία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40" name="AutoShape 16" descr="Ο Μάρκος Μπότσαρης .... - ΣΟΥΛΙ, Σουλιώτες &amp; Ιστορία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 name="Picture 6" descr="Αρχοντικό Μπότσαρη | Culture Gate Worldwide"/>
          <p:cNvPicPr>
            <a:picLocks noChangeAspect="1" noChangeArrowheads="1"/>
          </p:cNvPicPr>
          <p:nvPr/>
        </p:nvPicPr>
        <p:blipFill>
          <a:blip r:embed="rId4" cstate="print"/>
          <a:srcRect/>
          <a:stretch>
            <a:fillRect/>
          </a:stretch>
        </p:blipFill>
        <p:spPr bwMode="auto">
          <a:xfrm>
            <a:off x="179512" y="4725144"/>
            <a:ext cx="4896544" cy="2132856"/>
          </a:xfrm>
          <a:prstGeom prst="rect">
            <a:avLst/>
          </a:prstGeom>
          <a:noFill/>
        </p:spPr>
      </p:pic>
      <p:sp>
        <p:nvSpPr>
          <p:cNvPr id="21505" name="Rectangle 1"/>
          <p:cNvSpPr>
            <a:spLocks noChangeArrowheads="1"/>
          </p:cNvSpPr>
          <p:nvPr/>
        </p:nvSpPr>
        <p:spPr bwMode="auto">
          <a:xfrm>
            <a:off x="0" y="97795"/>
            <a:ext cx="2108269"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21506" name="Rectangle 2"/>
          <p:cNvSpPr>
            <a:spLocks noChangeArrowheads="1"/>
          </p:cNvSpPr>
          <p:nvPr/>
        </p:nvSpPr>
        <p:spPr bwMode="auto">
          <a:xfrm>
            <a:off x="0" y="97795"/>
            <a:ext cx="217239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 name="13 - Ορθογώνιο"/>
          <p:cNvSpPr/>
          <p:nvPr/>
        </p:nvSpPr>
        <p:spPr>
          <a:xfrm>
            <a:off x="5076056" y="4869318"/>
            <a:ext cx="3672408" cy="646331"/>
          </a:xfrm>
          <a:prstGeom prst="rect">
            <a:avLst/>
          </a:prstGeom>
        </p:spPr>
        <p:txBody>
          <a:bodyPr wrap="square">
            <a:spAutoFit/>
          </a:bodyPr>
          <a:lstStyle/>
          <a:p>
            <a:r>
              <a:rPr lang="el-GR" dirty="0">
                <a:solidFill>
                  <a:prstClr val="black"/>
                </a:solidFill>
                <a:latin typeface="Calibri" pitchFamily="34" charset="0"/>
                <a:ea typeface="Calibri" pitchFamily="34" charset="0"/>
                <a:cs typeface="Times New Roman" pitchFamily="18" charset="0"/>
              </a:rPr>
              <a:t>Χαρούλα Ράπτη θεωρητική Κατεύθυνση Β’ Λυκείου </a:t>
            </a:r>
            <a:endParaRPr lang="el-GR" dirty="0"/>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2C23"/>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405381" y="28545"/>
            <a:ext cx="433323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bg1"/>
                </a:solidFill>
                <a:effectLst/>
                <a:latin typeface="Calibri" pitchFamily="34" charset="0"/>
                <a:ea typeface="Calibri" pitchFamily="34" charset="0"/>
                <a:cs typeface="Times New Roman" pitchFamily="18" charset="0"/>
              </a:rPr>
              <a:t>ΑΛΕΞΑΝΔΡΟΣ ΥΨΗΛΛΑΝΤΗΣ 1792-1828</a:t>
            </a:r>
            <a:endParaRPr kumimoji="0" lang="el-GR" sz="1800" b="0" i="0" u="none" strike="noStrike" cap="none" normalizeH="0" baseline="0" dirty="0">
              <a:ln>
                <a:noFill/>
              </a:ln>
              <a:solidFill>
                <a:schemeClr val="bg1"/>
              </a:solidFill>
              <a:effectLst/>
              <a:latin typeface="Arial" pitchFamily="34" charset="0"/>
              <a:cs typeface="Arial" pitchFamily="34" charset="0"/>
            </a:endParaRPr>
          </a:p>
        </p:txBody>
      </p:sp>
      <p:pic>
        <p:nvPicPr>
          <p:cNvPr id="3" name="2 - Εικόνα" descr="Αλέξανδρος Υψηλάντης: Η ζωή του πριν τον Αγώνα για την Ελευθερία | in.gr"/>
          <p:cNvPicPr/>
          <p:nvPr/>
        </p:nvPicPr>
        <p:blipFill>
          <a:blip r:embed="rId2" cstate="print"/>
          <a:srcRect/>
          <a:stretch>
            <a:fillRect/>
          </a:stretch>
        </p:blipFill>
        <p:spPr bwMode="auto">
          <a:xfrm>
            <a:off x="179512" y="3501008"/>
            <a:ext cx="4499992" cy="2650569"/>
          </a:xfrm>
          <a:prstGeom prst="rect">
            <a:avLst/>
          </a:prstGeom>
          <a:noFill/>
          <a:ln w="9525">
            <a:noFill/>
            <a:miter lim="800000"/>
            <a:headEnd/>
            <a:tailEnd/>
          </a:ln>
        </p:spPr>
      </p:pic>
      <p:pic>
        <p:nvPicPr>
          <p:cNvPr id="4" name="3 - Εικόνα" descr="Σαν σήμερα το 1828 πεθαίνει πάμπτωχος στη Βιέννη ο Αλέξανδρος Υψηλάντης  αρχηγός της Φιλικής Εταιρίας | Λευκαδίτικα Νέα - Lefkada News"/>
          <p:cNvPicPr/>
          <p:nvPr/>
        </p:nvPicPr>
        <p:blipFill>
          <a:blip r:embed="rId3" cstate="print"/>
          <a:srcRect/>
          <a:stretch>
            <a:fillRect/>
          </a:stretch>
        </p:blipFill>
        <p:spPr bwMode="auto">
          <a:xfrm>
            <a:off x="179512" y="620688"/>
            <a:ext cx="4392488" cy="2548003"/>
          </a:xfrm>
          <a:prstGeom prst="rect">
            <a:avLst/>
          </a:prstGeom>
          <a:noFill/>
          <a:ln w="9525">
            <a:noFill/>
            <a:miter lim="800000"/>
            <a:headEnd/>
            <a:tailEnd/>
          </a:ln>
        </p:spPr>
      </p:pic>
      <p:pic>
        <p:nvPicPr>
          <p:cNvPr id="24579" name="Picture 3" descr="Η &quot;άγνωστη&quot; Προκήρυξη του Αλέξανδρου Υψηλάντη (vid.) | Defence-point.gr"/>
          <p:cNvPicPr>
            <a:picLocks noChangeAspect="1" noChangeArrowheads="1"/>
          </p:cNvPicPr>
          <p:nvPr/>
        </p:nvPicPr>
        <p:blipFill>
          <a:blip r:embed="rId4" cstate="print"/>
          <a:srcRect/>
          <a:stretch>
            <a:fillRect/>
          </a:stretch>
        </p:blipFill>
        <p:spPr bwMode="auto">
          <a:xfrm>
            <a:off x="4860032" y="548680"/>
            <a:ext cx="4139952" cy="5688632"/>
          </a:xfrm>
          <a:prstGeom prst="rect">
            <a:avLst/>
          </a:prstGeom>
          <a:noFill/>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lum bright="29000"/>
          </a:blip>
          <a:tile tx="0" ty="0" sx="100000" sy="100000" flip="none" algn="tl"/>
        </a:blipFill>
        <a:effectLst/>
      </p:bgPr>
    </p:bg>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0" y="43934"/>
            <a:ext cx="24237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2 - Ορθογώνιο"/>
          <p:cNvSpPr/>
          <p:nvPr/>
        </p:nvSpPr>
        <p:spPr>
          <a:xfrm>
            <a:off x="0" y="0"/>
            <a:ext cx="9144000" cy="7294305"/>
          </a:xfrm>
          <a:prstGeom prst="rect">
            <a:avLst/>
          </a:prstGeom>
        </p:spPr>
        <p:txBody>
          <a:bodyPr wrap="square">
            <a:spAutoFit/>
          </a:bodyPr>
          <a:lstStyle/>
          <a:p>
            <a:pPr lvl="0" fontAlgn="base">
              <a:spcBef>
                <a:spcPct val="0"/>
              </a:spcBef>
              <a:spcAft>
                <a:spcPct val="0"/>
              </a:spcAft>
            </a:pPr>
            <a:r>
              <a:rPr lang="el-GR" dirty="0">
                <a:solidFill>
                  <a:prstClr val="black"/>
                </a:solidFill>
                <a:latin typeface="Calibri" pitchFamily="34" charset="0"/>
                <a:ea typeface="Calibri" pitchFamily="34" charset="0"/>
                <a:cs typeface="Times New Roman" pitchFamily="18" charset="0"/>
              </a:rPr>
              <a:t>Αλέξανδρος Υψηλάντης </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dirty="0">
                <a:solidFill>
                  <a:prstClr val="black"/>
                </a:solidFill>
                <a:latin typeface="Times New Roman" pitchFamily="18" charset="0"/>
                <a:ea typeface="Calibri" pitchFamily="34" charset="0"/>
                <a:cs typeface="Times New Roman" pitchFamily="18" charset="0"/>
              </a:rPr>
              <a:t>                                                                        Σελίδα Ημερολογίου</a:t>
            </a:r>
            <a:r>
              <a:rPr lang="en-US" dirty="0">
                <a:solidFill>
                  <a:prstClr val="black"/>
                </a:solidFill>
                <a:latin typeface="Times New Roman" pitchFamily="18" charset="0"/>
                <a:ea typeface="Calibri" pitchFamily="34" charset="0"/>
                <a:cs typeface="Times New Roman" pitchFamily="18" charset="0"/>
              </a:rPr>
              <a:t>       </a:t>
            </a:r>
          </a:p>
          <a:p>
            <a:pPr lvl="0" eaLnBrk="0" fontAlgn="base" hangingPunct="0">
              <a:spcBef>
                <a:spcPct val="0"/>
              </a:spcBef>
              <a:spcAft>
                <a:spcPct val="0"/>
              </a:spcAft>
            </a:pPr>
            <a:r>
              <a:rPr lang="en-US" dirty="0">
                <a:solidFill>
                  <a:prstClr val="black"/>
                </a:solidFill>
                <a:latin typeface="Times New Roman" pitchFamily="18" charset="0"/>
                <a:ea typeface="Calibri" pitchFamily="34" charset="0"/>
                <a:cs typeface="Times New Roman" pitchFamily="18" charset="0"/>
              </a:rPr>
              <a:t>                                                                                                                         </a:t>
            </a:r>
            <a:r>
              <a:rPr lang="el-GR" dirty="0">
                <a:solidFill>
                  <a:prstClr val="black"/>
                </a:solidFill>
                <a:latin typeface="Times New Roman" pitchFamily="18" charset="0"/>
                <a:ea typeface="Calibri" pitchFamily="34" charset="0"/>
                <a:cs typeface="Times New Roman" pitchFamily="18" charset="0"/>
              </a:rPr>
              <a:t>Αυστρία,  10/06/1821</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dirty="0">
                <a:solidFill>
                  <a:prstClr val="black"/>
                </a:solidFill>
                <a:latin typeface="Times New Roman" pitchFamily="18" charset="0"/>
                <a:ea typeface="Calibri" pitchFamily="34" charset="0"/>
                <a:cs typeface="Times New Roman" pitchFamily="18" charset="0"/>
              </a:rPr>
              <a:t>Αγαπητό μου ημερολόγιο, </a:t>
            </a:r>
          </a:p>
          <a:p>
            <a:pPr lvl="0" eaLnBrk="0" fontAlgn="base" hangingPunct="0">
              <a:spcBef>
                <a:spcPct val="0"/>
              </a:spcBef>
              <a:spcAft>
                <a:spcPct val="0"/>
              </a:spcAft>
            </a:pPr>
            <a:r>
              <a:rPr lang="el-GR" dirty="0">
                <a:solidFill>
                  <a:prstClr val="black"/>
                </a:solidFill>
                <a:latin typeface="Times New Roman" pitchFamily="18" charset="0"/>
                <a:ea typeface="Calibri" pitchFamily="34" charset="0"/>
                <a:cs typeface="Times New Roman" pitchFamily="18" charset="0"/>
              </a:rPr>
              <a:t>Έχουν περάσει τρεις μέρες από εκείνη της φυλάκισής μου. Κατακλύζομαι από το συναίσθημα της λύπης και της απογοήτευσης, καθώς ο στρατός μου συντρίφθηκε στις 7 Ιουνίου στη μάχη που δώσαμε στο Δραγατσάνι. Έπειτα από αυτή την καταστροφή αποφάσισα να προχωρήσω προς τα Αυστριακά σύνορα, όπου και παραδόθηκα στις Αυστριακές αρχές. Νιώθω πως τα χέρια μου είναι δεμένα, δεν έχω τη δυνατότητα να παρακολουθώ και να ενημερώνομαι για τις εξελίξεις της Επανάστασης. Μου στερούν την επιθυμία , τη δίψα και την προθυμία που έχω να αγωνιστώ για την πατρίδα μου ! </a:t>
            </a:r>
            <a:endParaRPr lang="en-US"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dirty="0">
                <a:solidFill>
                  <a:prstClr val="black"/>
                </a:solidFill>
                <a:latin typeface="Times New Roman" pitchFamily="18" charset="0"/>
                <a:ea typeface="Calibri" pitchFamily="34" charset="0"/>
                <a:cs typeface="Times New Roman" pitchFamily="18" charset="0"/>
              </a:rPr>
              <a:t>         </a:t>
            </a:r>
            <a:r>
              <a:rPr lang="el-GR" dirty="0">
                <a:solidFill>
                  <a:prstClr val="black"/>
                </a:solidFill>
                <a:latin typeface="Times New Roman" pitchFamily="18" charset="0"/>
                <a:ea typeface="Calibri" pitchFamily="34" charset="0"/>
                <a:cs typeface="Times New Roman" pitchFamily="18" charset="0"/>
              </a:rPr>
              <a:t>Θυμάμαι σαν τώρα την ημέρα που μου έγινε πρόταση από τους φιλικούς να ενσωματωθώ και εγώ στην φιλική εταιρεία. Η χαρά, ο ενθουσιασμός και η συγκίνηση, που με διαπερνούσαν στην ιδέα της απελευθέρωσης του έθνους με δική μου προαίρεση, ξεπερνούσε την πραγματικότητα. Από εκείνη την ημέρα και μετά, ξεκίνησα να οραματίζομαι το σχέδιο που χρειάζεται να ακολουθηθεί για την ημέρα της απελευθέρωσης. Η μέρα που κινητοποιήθηκα, εκδίδοντας την προκήρυξη της ανεξαρτησίας, θα μείνει για πάντα χαραγμένη στον νου μου. </a:t>
            </a:r>
            <a:endParaRPr lang="en-US"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dirty="0">
                <a:solidFill>
                  <a:prstClr val="black"/>
                </a:solidFill>
                <a:latin typeface="Times New Roman" pitchFamily="18" charset="0"/>
                <a:ea typeface="Calibri" pitchFamily="34" charset="0"/>
                <a:cs typeface="Times New Roman" pitchFamily="18" charset="0"/>
              </a:rPr>
              <a:t>    </a:t>
            </a:r>
            <a:r>
              <a:rPr lang="el-GR" dirty="0">
                <a:solidFill>
                  <a:prstClr val="black"/>
                </a:solidFill>
                <a:latin typeface="Times New Roman" pitchFamily="18" charset="0"/>
                <a:ea typeface="Calibri" pitchFamily="34" charset="0"/>
                <a:cs typeface="Times New Roman" pitchFamily="18" charset="0"/>
              </a:rPr>
              <a:t>Πέρασα τον ποταμό Προύθο και ύψωσα τη σημαία στις 22 Φεβρουαρίου, στις Παραδουνάβιες Ηγεμονίες , στο Ιάσιο της Μολδοβλαχίας , η ενδοξότερη και η πιο σημαντική στιγμή μέχρι ώρας για μένα, η οποία συγχρόνως αποτελεί αφετηρία για την πολυπόθητη</a:t>
            </a:r>
            <a:r>
              <a:rPr lang="el-GR" dirty="0"/>
              <a:t> απελευθέρωση. Το βάρος που αποφάσισα να σηκώσω στις πλάτες μου ήταν μεγάλο, καθώς μέσα μου φοβόμουν την αποτυχία, όχι την ήττα, αλλά την απογοήτευση που θα έκοβε τα φτερά της ελπίδας για την ελευθερία. Εκείνη την ημέρα έδωσα την ελπίδα στο ελληνικό έθνος για μια καλύτερη ζωή, χωρίς σκλαβιά. Και αν αποτύχω; Θα καταστρέψω το όνειρο του έθνους μου , την ελπίδα αυτών που υποφέρουν;</a:t>
            </a:r>
            <a:r>
              <a:rPr lang="el-GR" dirty="0">
                <a:solidFill>
                  <a:prstClr val="black"/>
                </a:solidFill>
                <a:latin typeface="Calibri" pitchFamily="34" charset="0"/>
                <a:ea typeface="Calibri" pitchFamily="34" charset="0"/>
                <a:cs typeface="Times New Roman" pitchFamily="18" charset="0"/>
              </a:rPr>
              <a:t> Για αυτό, αν και οι ημέρες ήταν ένδοξες, έκρυβαν και δυσκολίες. Στις 26 </a:t>
            </a:r>
            <a:endParaRPr lang="el-GR" dirty="0"/>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22000"/>
          </a:blip>
          <a:srcRec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899592" y="0"/>
            <a:ext cx="6984776" cy="5401479"/>
          </a:xfrm>
          <a:prstGeom prst="rect">
            <a:avLst/>
          </a:prstGeom>
        </p:spPr>
        <p:txBody>
          <a:bodyPr wrap="square">
            <a:spAutoFit/>
          </a:bodyPr>
          <a:lstStyle/>
          <a:p>
            <a:r>
              <a:rPr lang="el-GR" sz="1600" dirty="0">
                <a:solidFill>
                  <a:prstClr val="black"/>
                </a:solidFill>
                <a:latin typeface="Calibri" pitchFamily="34" charset="0"/>
                <a:ea typeface="Calibri" pitchFamily="34" charset="0"/>
                <a:cs typeface="Times New Roman" pitchFamily="18" charset="0"/>
              </a:rPr>
              <a:t>Φεβρουαρίου μου παραδόθηκε το ξίφος και η σημαία με το έμβλημα του Σταυρού</a:t>
            </a:r>
            <a:r>
              <a:rPr lang="en-US" sz="1600" dirty="0">
                <a:solidFill>
                  <a:prstClr val="black"/>
                </a:solidFill>
                <a:latin typeface="Calibri" pitchFamily="34" charset="0"/>
                <a:ea typeface="Calibri" pitchFamily="34" charset="0"/>
                <a:cs typeface="Times New Roman" pitchFamily="18" charset="0"/>
              </a:rPr>
              <a:t>,</a:t>
            </a:r>
            <a:r>
              <a:rPr lang="el-GR" sz="1600" dirty="0">
                <a:solidFill>
                  <a:prstClr val="black"/>
                </a:solidFill>
                <a:latin typeface="Calibri" pitchFamily="34" charset="0"/>
                <a:ea typeface="Calibri" pitchFamily="34" charset="0"/>
                <a:cs typeface="Times New Roman" pitchFamily="18" charset="0"/>
              </a:rPr>
              <a:t> ύστερα από δοξολογία . </a:t>
            </a:r>
            <a:endParaRPr lang="en-US" sz="1600" dirty="0">
              <a:solidFill>
                <a:prstClr val="black"/>
              </a:solidFill>
              <a:latin typeface="Calibri" pitchFamily="34" charset="0"/>
              <a:ea typeface="Calibri" pitchFamily="34" charset="0"/>
              <a:cs typeface="Times New Roman" pitchFamily="18" charset="0"/>
            </a:endParaRPr>
          </a:p>
          <a:p>
            <a:r>
              <a:rPr lang="en-US" sz="1600" dirty="0">
                <a:solidFill>
                  <a:prstClr val="black"/>
                </a:solidFill>
                <a:latin typeface="Calibri" pitchFamily="34" charset="0"/>
                <a:ea typeface="Calibri" pitchFamily="34" charset="0"/>
                <a:cs typeface="Times New Roman" pitchFamily="18" charset="0"/>
              </a:rPr>
              <a:t>            </a:t>
            </a:r>
            <a:r>
              <a:rPr lang="el-GR" sz="1600" dirty="0">
                <a:solidFill>
                  <a:prstClr val="black"/>
                </a:solidFill>
                <a:latin typeface="Calibri" pitchFamily="34" charset="0"/>
                <a:ea typeface="Calibri" pitchFamily="34" charset="0"/>
                <a:cs typeface="Times New Roman" pitchFamily="18" charset="0"/>
              </a:rPr>
              <a:t>Ξέρεις ποιο γεγονός  μου υπενθύμισε πως οι Έλληνες έχουν ψυχή, υπομονή , πίστη , ανδρεία αλλά πάνω από όλα ότι είναι φιλόπατρεις; Οι πεντακόσιοι εθελοντές σπουδαστές που αποτέλεσαν τον Ιερό Λόχο. Η προθυμότητα ,η τολμηρότητα και προπάντων το γεγονός της θυσίας τους για την πατρίδα με συγκίνησε, αλλά συγχρόνως  με έκανε να νιώσω υπερηφάνεια για την ταυτότητα μου! Η καρδιά μου πλημμυριζόταν από την ελπίδα για απελευθέρωση, η οποία ήταν ο επόμενος σταθμός μας. Πλέον η αγωνία για την πατρίδα αντικατοπτρίζεται στα μάτια μου, φοβάμαι μήπως ξημερώσουν ακόμα πιο μαύρες μέρες για το έθνος. Άραγε είναι γραφτό μας; Η ελπίδα ζει ή θάφτηκε, όπως η δική μου;</a:t>
            </a:r>
          </a:p>
          <a:p>
            <a:endParaRPr lang="el-GR" sz="1600" dirty="0">
              <a:solidFill>
                <a:prstClr val="black"/>
              </a:solidFill>
              <a:latin typeface="Calibri" pitchFamily="34" charset="0"/>
              <a:ea typeface="Calibri" pitchFamily="34" charset="0"/>
              <a:cs typeface="Times New Roman" pitchFamily="18" charset="0"/>
            </a:endParaRPr>
          </a:p>
          <a:p>
            <a:endParaRPr lang="el-GR" sz="1600" dirty="0">
              <a:solidFill>
                <a:prstClr val="black"/>
              </a:solidFill>
              <a:latin typeface="Calibri" pitchFamily="34" charset="0"/>
              <a:ea typeface="Calibri" pitchFamily="34" charset="0"/>
              <a:cs typeface="Times New Roman" pitchFamily="18" charset="0"/>
            </a:endParaRPr>
          </a:p>
          <a:p>
            <a:r>
              <a:rPr lang="el-GR" sz="1600" dirty="0">
                <a:solidFill>
                  <a:prstClr val="black"/>
                </a:solidFill>
                <a:latin typeface="Calibri" pitchFamily="34" charset="0"/>
                <a:ea typeface="Calibri" pitchFamily="34" charset="0"/>
                <a:cs typeface="Times New Roman" pitchFamily="18" charset="0"/>
              </a:rPr>
              <a:t>                                                                           </a:t>
            </a:r>
            <a:r>
              <a:rPr lang="el-GR" sz="1600" dirty="0"/>
              <a:t>Καραβούλια Ξανθή, Τμήμα  Α1</a:t>
            </a:r>
          </a:p>
          <a:p>
            <a:r>
              <a:rPr lang="el-GR" sz="1600" dirty="0"/>
              <a:t> </a:t>
            </a:r>
          </a:p>
          <a:p>
            <a:endParaRPr lang="el-GR" sz="1600" dirty="0">
              <a:solidFill>
                <a:prstClr val="black"/>
              </a:solidFill>
              <a:latin typeface="Calibri" pitchFamily="34" charset="0"/>
              <a:ea typeface="Calibri" pitchFamily="34" charset="0"/>
              <a:cs typeface="Times New Roman" pitchFamily="18" charset="0"/>
            </a:endParaRPr>
          </a:p>
          <a:p>
            <a:endParaRPr lang="el-GR" sz="1600" dirty="0">
              <a:solidFill>
                <a:prstClr val="black"/>
              </a:solidFill>
              <a:latin typeface="Calibri" pitchFamily="34" charset="0"/>
              <a:cs typeface="Times New Roman" pitchFamily="18" charset="0"/>
            </a:endParaRPr>
          </a:p>
          <a:p>
            <a:r>
              <a:rPr lang="el-GR" sz="1600" dirty="0">
                <a:solidFill>
                  <a:prstClr val="black"/>
                </a:solidFill>
                <a:latin typeface="Calibri" pitchFamily="34" charset="0"/>
                <a:cs typeface="Times New Roman" pitchFamily="18" charset="0"/>
              </a:rPr>
              <a:t>                                                                                  </a:t>
            </a:r>
            <a:endParaRPr lang="el-GR" sz="1600" dirty="0"/>
          </a:p>
          <a:p>
            <a:r>
              <a:rPr lang="el-GR" sz="1600" dirty="0"/>
              <a:t> </a:t>
            </a:r>
          </a:p>
          <a:p>
            <a:pPr lvl="0" fontAlgn="base">
              <a:spcBef>
                <a:spcPct val="0"/>
              </a:spcBef>
              <a:spcAft>
                <a:spcPct val="0"/>
              </a:spcAft>
            </a:pP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sz="1600" dirty="0">
                <a:solidFill>
                  <a:prstClr val="black"/>
                </a:solidFill>
                <a:latin typeface="Calibri" pitchFamily="34" charset="0"/>
                <a:ea typeface="Calibri" pitchFamily="34" charset="0"/>
                <a:cs typeface="Times New Roman" pitchFamily="18" charset="0"/>
              </a:rPr>
              <a:t>                                                                               </a:t>
            </a:r>
            <a:endParaRPr lang="el-GR" dirty="0">
              <a:solidFill>
                <a:prstClr val="black"/>
              </a:solidFill>
              <a:latin typeface="Arial" pitchFamily="34" charset="0"/>
              <a:cs typeface="Arial" pitchFamily="34" charset="0"/>
            </a:endParaRPr>
          </a:p>
        </p:txBody>
      </p:sp>
      <p:sp>
        <p:nvSpPr>
          <p:cNvPr id="49154" name="Rectangle 2"/>
          <p:cNvSpPr>
            <a:spLocks noChangeArrowheads="1"/>
          </p:cNvSpPr>
          <p:nvPr/>
        </p:nvSpPr>
        <p:spPr bwMode="auto">
          <a:xfrm>
            <a:off x="0" y="-25315"/>
            <a:ext cx="184731" cy="5078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24578" name="Picture 2" descr="https://upload.wikimedia.org/wikipedia/commons/thumb/6/68/YpsilantisFlag.svg/170px-YpsilantisFlag.svg.png"/>
          <p:cNvPicPr>
            <a:picLocks noChangeAspect="1" noChangeArrowheads="1"/>
          </p:cNvPicPr>
          <p:nvPr/>
        </p:nvPicPr>
        <p:blipFill>
          <a:blip r:embed="rId3" cstate="print"/>
          <a:srcRect/>
          <a:stretch>
            <a:fillRect/>
          </a:stretch>
        </p:blipFill>
        <p:spPr bwMode="auto">
          <a:xfrm>
            <a:off x="5220072" y="3789040"/>
            <a:ext cx="3096344" cy="2808312"/>
          </a:xfrm>
          <a:prstGeom prst="rect">
            <a:avLst/>
          </a:prstGeom>
          <a:noFill/>
        </p:spPr>
      </p:pic>
      <p:pic>
        <p:nvPicPr>
          <p:cNvPr id="24580" name="Picture 4" descr="https://upload.wikimedia.org/wikipedia/commons/thumb/9/98/Sacred_band_dragatsani_battle.jpg/220px-Sacred_band_dragatsani_battle.jpg"/>
          <p:cNvPicPr>
            <a:picLocks noChangeAspect="1" noChangeArrowheads="1"/>
          </p:cNvPicPr>
          <p:nvPr/>
        </p:nvPicPr>
        <p:blipFill>
          <a:blip r:embed="rId4" cstate="print"/>
          <a:srcRect/>
          <a:stretch>
            <a:fillRect/>
          </a:stretch>
        </p:blipFill>
        <p:spPr bwMode="auto">
          <a:xfrm>
            <a:off x="971600" y="2996952"/>
            <a:ext cx="2736304" cy="3768638"/>
          </a:xfrm>
          <a:prstGeom prst="rect">
            <a:avLst/>
          </a:prstGeom>
          <a:noFill/>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2929179" y="28545"/>
            <a:ext cx="328564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l-GR" sz="2000" b="0" i="0" u="none" strike="noStrike" cap="none" normalizeH="0" baseline="0" dirty="0">
                <a:ln>
                  <a:noFill/>
                </a:ln>
                <a:solidFill>
                  <a:schemeClr val="bg1"/>
                </a:solidFill>
                <a:effectLst/>
                <a:latin typeface="Calibri" pitchFamily="34" charset="0"/>
                <a:ea typeface="Calibri" pitchFamily="34" charset="0"/>
                <a:cs typeface="Times New Roman" pitchFamily="18" charset="0"/>
              </a:rPr>
              <a:t>ΛΟΡΔΟΣ </a:t>
            </a:r>
            <a:r>
              <a:rPr lang="el-GR" sz="2000" dirty="0">
                <a:solidFill>
                  <a:schemeClr val="bg1"/>
                </a:solidFill>
                <a:latin typeface="Calibri" pitchFamily="34" charset="0"/>
                <a:ea typeface="Calibri" pitchFamily="34" charset="0"/>
                <a:cs typeface="Times New Roman" pitchFamily="18" charset="0"/>
              </a:rPr>
              <a:t>ΒΥΡΩΝ 1788-1824</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ΟΣ</a:t>
            </a:r>
            <a:endParaRPr kumimoji="0" lang="el-GR" sz="1800" b="0" i="0" u="none" strike="noStrike" cap="none" normalizeH="0" baseline="0" dirty="0">
              <a:ln>
                <a:noFill/>
              </a:ln>
              <a:solidFill>
                <a:schemeClr val="bg1"/>
              </a:solidFill>
              <a:effectLst/>
              <a:latin typeface="Arial" pitchFamily="34" charset="0"/>
              <a:cs typeface="Arial" pitchFamily="34" charset="0"/>
            </a:endParaRPr>
          </a:p>
        </p:txBody>
      </p:sp>
      <p:pic>
        <p:nvPicPr>
          <p:cNvPr id="23556" name="Εικόνα 22" descr="Ο φιλέλληνας Λόρδος Βύρων"/>
          <p:cNvPicPr>
            <a:picLocks noChangeAspect="1" noChangeArrowheads="1"/>
          </p:cNvPicPr>
          <p:nvPr/>
        </p:nvPicPr>
        <p:blipFill>
          <a:blip r:embed="rId2" cstate="print"/>
          <a:srcRect/>
          <a:stretch>
            <a:fillRect/>
          </a:stretch>
        </p:blipFill>
        <p:spPr bwMode="auto">
          <a:xfrm>
            <a:off x="0" y="3861048"/>
            <a:ext cx="4644008" cy="2996952"/>
          </a:xfrm>
          <a:prstGeom prst="rect">
            <a:avLst/>
          </a:prstGeom>
          <a:noFill/>
        </p:spPr>
      </p:pic>
      <p:pic>
        <p:nvPicPr>
          <p:cNvPr id="23555" name="Εικόνα 25" descr="19 Απριλίου 1824 ο Λόρδος Βύρων αφήνει την τελευταία του πνοή | ΕΜΠΛΟΚΗ"/>
          <p:cNvPicPr>
            <a:picLocks noChangeAspect="1" noChangeArrowheads="1"/>
          </p:cNvPicPr>
          <p:nvPr/>
        </p:nvPicPr>
        <p:blipFill>
          <a:blip r:embed="rId3" cstate="print"/>
          <a:srcRect/>
          <a:stretch>
            <a:fillRect/>
          </a:stretch>
        </p:blipFill>
        <p:spPr bwMode="auto">
          <a:xfrm>
            <a:off x="323528" y="548680"/>
            <a:ext cx="2143125" cy="3102868"/>
          </a:xfrm>
          <a:prstGeom prst="rect">
            <a:avLst/>
          </a:prstGeom>
          <a:noFill/>
        </p:spPr>
      </p:pic>
      <p:pic>
        <p:nvPicPr>
          <p:cNvPr id="23554" name="Εικόνα 28" descr="George Gordon Noel Byron, Lord Byron, το συνώνυμο του ρομαντισμού και του  Φιλελληνισμού, ο λυτρωτής της Ελλάδας - Εταιρεία για τον Ελληνισμό και τον  Φιλελληνισμό"/>
          <p:cNvPicPr>
            <a:picLocks noChangeAspect="1" noChangeArrowheads="1"/>
          </p:cNvPicPr>
          <p:nvPr/>
        </p:nvPicPr>
        <p:blipFill>
          <a:blip r:embed="rId4" cstate="print"/>
          <a:srcRect/>
          <a:stretch>
            <a:fillRect/>
          </a:stretch>
        </p:blipFill>
        <p:spPr bwMode="auto">
          <a:xfrm>
            <a:off x="4644008" y="3861048"/>
            <a:ext cx="4499992" cy="2996952"/>
          </a:xfrm>
          <a:prstGeom prst="rect">
            <a:avLst/>
          </a:prstGeom>
          <a:noFill/>
        </p:spPr>
      </p:pic>
      <p:sp>
        <p:nvSpPr>
          <p:cNvPr id="2355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3558" name="Rectangle 6"/>
          <p:cNvSpPr>
            <a:spLocks noChangeArrowheads="1"/>
          </p:cNvSpPr>
          <p:nvPr/>
        </p:nvSpPr>
        <p:spPr bwMode="auto">
          <a:xfrm>
            <a:off x="0" y="7229475"/>
            <a:ext cx="9144000" cy="0"/>
          </a:xfrm>
          <a:prstGeom prst="rect">
            <a:avLst/>
          </a:prstGeom>
          <a:solidFill>
            <a:srgbClr val="000000"/>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06438" algn="l"/>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23559" name="Rectangle 7"/>
          <p:cNvSpPr>
            <a:spLocks noChangeArrowheads="1"/>
          </p:cNvSpPr>
          <p:nvPr/>
        </p:nvSpPr>
        <p:spPr bwMode="auto">
          <a:xfrm>
            <a:off x="0" y="103727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2" descr="Ο Λόρδος Βύρωνας και η Ελλάδα"/>
          <p:cNvPicPr>
            <a:picLocks noChangeAspect="1" noChangeArrowheads="1"/>
          </p:cNvPicPr>
          <p:nvPr/>
        </p:nvPicPr>
        <p:blipFill>
          <a:blip r:embed="rId5" cstate="print"/>
          <a:srcRect/>
          <a:stretch>
            <a:fillRect/>
          </a:stretch>
        </p:blipFill>
        <p:spPr bwMode="auto">
          <a:xfrm>
            <a:off x="3419872" y="620688"/>
            <a:ext cx="5544616" cy="2924944"/>
          </a:xfrm>
          <a:prstGeom prst="rect">
            <a:avLst/>
          </a:prstGeom>
          <a:noFill/>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7344816" cy="7294305"/>
          </a:xfrm>
          <a:prstGeom prst="rect">
            <a:avLst/>
          </a:prstGeom>
        </p:spPr>
        <p:txBody>
          <a:bodyPr wrap="square">
            <a:spAutoFit/>
          </a:bodyPr>
          <a:lstStyle/>
          <a:p>
            <a:r>
              <a:rPr lang="el-GR" dirty="0">
                <a:solidFill>
                  <a:schemeClr val="bg1"/>
                </a:solidFill>
              </a:rPr>
              <a:t>Ο Μπάιρον ικετεύει ........</a:t>
            </a:r>
          </a:p>
          <a:p>
            <a:endParaRPr lang="el-GR" dirty="0">
              <a:solidFill>
                <a:schemeClr val="bg1"/>
              </a:solidFill>
            </a:endParaRPr>
          </a:p>
          <a:p>
            <a:r>
              <a:rPr lang="el-GR" dirty="0">
                <a:solidFill>
                  <a:schemeClr val="bg1"/>
                </a:solidFill>
              </a:rPr>
              <a:t>Σταματήστε τη διχόνοια Έλληνες.</a:t>
            </a:r>
          </a:p>
          <a:p>
            <a:r>
              <a:rPr lang="el-GR" dirty="0">
                <a:solidFill>
                  <a:schemeClr val="bg1"/>
                </a:solidFill>
              </a:rPr>
              <a:t>Συμφιλιωθείτε οπλαρχηγοί αυτής της χωράς.</a:t>
            </a:r>
          </a:p>
          <a:p>
            <a:r>
              <a:rPr lang="el-GR" dirty="0">
                <a:solidFill>
                  <a:schemeClr val="bg1"/>
                </a:solidFill>
              </a:rPr>
              <a:t>Την Ελλάδα να δούμε ελεύθερη και ενωμένη </a:t>
            </a:r>
          </a:p>
          <a:p>
            <a:r>
              <a:rPr lang="el-GR" dirty="0">
                <a:solidFill>
                  <a:schemeClr val="bg1"/>
                </a:solidFill>
              </a:rPr>
              <a:t>οι αντίπαλοι να βγούνε ηττημένοι.</a:t>
            </a:r>
          </a:p>
          <a:p>
            <a:endParaRPr lang="el-GR" dirty="0">
              <a:solidFill>
                <a:schemeClr val="bg1"/>
              </a:solidFill>
            </a:endParaRPr>
          </a:p>
          <a:p>
            <a:r>
              <a:rPr lang="el-GR" dirty="0">
                <a:solidFill>
                  <a:schemeClr val="bg1"/>
                </a:solidFill>
              </a:rPr>
              <a:t>Η Ελλάδα στα πόδια της ξανά να σταθεί ,</a:t>
            </a:r>
          </a:p>
          <a:p>
            <a:r>
              <a:rPr lang="el-GR" dirty="0">
                <a:solidFill>
                  <a:schemeClr val="bg1"/>
                </a:solidFill>
              </a:rPr>
              <a:t>άλλο αίμα να μη χυθεί.</a:t>
            </a:r>
          </a:p>
          <a:p>
            <a:r>
              <a:rPr lang="el-GR" dirty="0">
                <a:solidFill>
                  <a:schemeClr val="bg1"/>
                </a:solidFill>
              </a:rPr>
              <a:t>Και άλλα παλικάρια μας να μην χαθούν,</a:t>
            </a:r>
          </a:p>
          <a:p>
            <a:r>
              <a:rPr lang="el-GR" dirty="0">
                <a:solidFill>
                  <a:schemeClr val="bg1"/>
                </a:solidFill>
              </a:rPr>
              <a:t>άλλες οικογένειες να μην ταλαιπωρηθούν .</a:t>
            </a:r>
          </a:p>
          <a:p>
            <a:endParaRPr lang="el-GR" dirty="0">
              <a:solidFill>
                <a:schemeClr val="bg1"/>
              </a:solidFill>
            </a:endParaRPr>
          </a:p>
          <a:p>
            <a:r>
              <a:rPr lang="el-GR" dirty="0">
                <a:solidFill>
                  <a:schemeClr val="bg1"/>
                </a:solidFill>
              </a:rPr>
              <a:t>Οι εικόνες τραγικές και οι πράξεις φρικιαστικές .</a:t>
            </a:r>
          </a:p>
          <a:p>
            <a:r>
              <a:rPr lang="el-GR" dirty="0">
                <a:solidFill>
                  <a:schemeClr val="bg1"/>
                </a:solidFill>
              </a:rPr>
              <a:t>Τα σπαθιά περνάνε μέσα από τα σώματα ,</a:t>
            </a:r>
          </a:p>
          <a:p>
            <a:r>
              <a:rPr lang="el-GR" dirty="0">
                <a:solidFill>
                  <a:schemeClr val="bg1"/>
                </a:solidFill>
              </a:rPr>
              <a:t>το αίμα κυλάει και τρέχει από τα χαρακώματα .</a:t>
            </a:r>
          </a:p>
          <a:p>
            <a:r>
              <a:rPr lang="el-GR" dirty="0">
                <a:solidFill>
                  <a:schemeClr val="bg1"/>
                </a:solidFill>
              </a:rPr>
              <a:t>Οδυνηρό αίσθημα διαπερνά το κορμί και την ψυχή.</a:t>
            </a:r>
          </a:p>
          <a:p>
            <a:r>
              <a:rPr lang="el-GR" dirty="0">
                <a:solidFill>
                  <a:schemeClr val="bg1"/>
                </a:solidFill>
              </a:rPr>
              <a:t>Η πατρίδα μας να ελευθερωθεί .</a:t>
            </a:r>
          </a:p>
          <a:p>
            <a:endParaRPr lang="el-GR" dirty="0">
              <a:solidFill>
                <a:schemeClr val="bg1"/>
              </a:solidFill>
            </a:endParaRPr>
          </a:p>
          <a:p>
            <a:r>
              <a:rPr lang="el-GR" dirty="0">
                <a:solidFill>
                  <a:schemeClr val="bg1"/>
                </a:solidFill>
              </a:rPr>
              <a:t>Της μαθήτριας:</a:t>
            </a:r>
          </a:p>
          <a:p>
            <a:r>
              <a:rPr lang="el-GR" dirty="0">
                <a:solidFill>
                  <a:schemeClr val="bg1"/>
                </a:solidFill>
              </a:rPr>
              <a:t>Ελφρίντα  Μανάι  Β2</a:t>
            </a:r>
          </a:p>
          <a:p>
            <a:endParaRPr lang="el-GR" dirty="0">
              <a:solidFill>
                <a:schemeClr val="bg1"/>
              </a:solidFill>
            </a:endParaRPr>
          </a:p>
          <a:p>
            <a:endParaRPr lang="el-GR" dirty="0">
              <a:solidFill>
                <a:schemeClr val="bg1"/>
              </a:solidFill>
            </a:endParaRPr>
          </a:p>
          <a:p>
            <a:r>
              <a:rPr lang="el-GR" dirty="0">
                <a:solidFill>
                  <a:schemeClr val="bg1"/>
                </a:solidFill>
              </a:rPr>
              <a:t>Ένα ποιήμα γραμμένο από τη μαθήτρια Ελφρίντα Μανάι που υποτίθεται ότι έγραψε ο Μπάιρον ,λίγο πριν πεθάνει , για την πρώτη φάση του εμφυλίου πολέμου.</a:t>
            </a:r>
          </a:p>
        </p:txBody>
      </p:sp>
      <p:pic>
        <p:nvPicPr>
          <p:cNvPr id="49154" name="Picture 2" descr="Λόρδος Βύρων: Ο κορυφαίος φιλέλληνας που έδωσε τη ζωή του για την ελληνική  ανεξαρτησία – διαφορετικό"/>
          <p:cNvPicPr>
            <a:picLocks noChangeAspect="1" noChangeArrowheads="1"/>
          </p:cNvPicPr>
          <p:nvPr/>
        </p:nvPicPr>
        <p:blipFill>
          <a:blip r:embed="rId3" cstate="print"/>
          <a:srcRect/>
          <a:stretch>
            <a:fillRect/>
          </a:stretch>
        </p:blipFill>
        <p:spPr bwMode="auto">
          <a:xfrm>
            <a:off x="5076056" y="188640"/>
            <a:ext cx="3941168" cy="2069113"/>
          </a:xfrm>
          <a:prstGeom prst="rect">
            <a:avLst/>
          </a:prstGeom>
          <a:noFill/>
        </p:spPr>
      </p:pic>
      <p:pic>
        <p:nvPicPr>
          <p:cNvPr id="49156" name="Picture 4" descr="Το ποίημα του Λόρδου Βύρωνα για τον ανεκπλήρωτο έρωτα του στην Αθήνα. –  Artigo"/>
          <p:cNvPicPr>
            <a:picLocks noChangeAspect="1" noChangeArrowheads="1"/>
          </p:cNvPicPr>
          <p:nvPr/>
        </p:nvPicPr>
        <p:blipFill>
          <a:blip r:embed="rId4" cstate="print"/>
          <a:srcRect/>
          <a:stretch>
            <a:fillRect/>
          </a:stretch>
        </p:blipFill>
        <p:spPr bwMode="auto">
          <a:xfrm>
            <a:off x="5868144" y="2636912"/>
            <a:ext cx="3131840" cy="2016224"/>
          </a:xfrm>
          <a:prstGeom prst="rect">
            <a:avLst/>
          </a:prstGeom>
          <a:noFill/>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2532" name="Εικόνα 1" descr="Ο Δικός Μου Δρόμος - ΠΑΠΑΦΛΕΣΣΑΣ | Facebook"/>
          <p:cNvPicPr>
            <a:picLocks noChangeAspect="1" noChangeArrowheads="1"/>
          </p:cNvPicPr>
          <p:nvPr/>
        </p:nvPicPr>
        <p:blipFill>
          <a:blip r:embed="rId2" cstate="print"/>
          <a:srcRect/>
          <a:stretch>
            <a:fillRect/>
          </a:stretch>
        </p:blipFill>
        <p:spPr bwMode="auto">
          <a:xfrm>
            <a:off x="179511" y="548681"/>
            <a:ext cx="4937693" cy="2592287"/>
          </a:xfrm>
          <a:prstGeom prst="rect">
            <a:avLst/>
          </a:prstGeom>
          <a:noFill/>
        </p:spPr>
      </p:pic>
      <p:pic>
        <p:nvPicPr>
          <p:cNvPr id="22531" name="Εικόνα 7" descr="Οδός Ελλήνων: Φωτογραφίες από την προτομή του Παπαφλέσσα στην Καλαμάτα"/>
          <p:cNvPicPr>
            <a:picLocks noChangeAspect="1" noChangeArrowheads="1"/>
          </p:cNvPicPr>
          <p:nvPr/>
        </p:nvPicPr>
        <p:blipFill>
          <a:blip r:embed="rId3" cstate="print"/>
          <a:srcRect/>
          <a:stretch>
            <a:fillRect/>
          </a:stretch>
        </p:blipFill>
        <p:spPr bwMode="auto">
          <a:xfrm>
            <a:off x="5940152" y="476672"/>
            <a:ext cx="2376289" cy="3143250"/>
          </a:xfrm>
          <a:prstGeom prst="rect">
            <a:avLst/>
          </a:prstGeom>
          <a:noFill/>
        </p:spPr>
      </p:pic>
      <p:pic>
        <p:nvPicPr>
          <p:cNvPr id="22530" name="Εικόνα 10" descr="Η άφιξις του Παπαφλέσσα | poimin.gr"/>
          <p:cNvPicPr>
            <a:picLocks noChangeAspect="1" noChangeArrowheads="1"/>
          </p:cNvPicPr>
          <p:nvPr/>
        </p:nvPicPr>
        <p:blipFill>
          <a:blip r:embed="rId4" cstate="print"/>
          <a:srcRect/>
          <a:stretch>
            <a:fillRect/>
          </a:stretch>
        </p:blipFill>
        <p:spPr bwMode="auto">
          <a:xfrm>
            <a:off x="179512" y="3573016"/>
            <a:ext cx="2228850" cy="3152775"/>
          </a:xfrm>
          <a:prstGeom prst="rect">
            <a:avLst/>
          </a:prstGeom>
          <a:noFill/>
        </p:spPr>
      </p:pic>
      <p:sp>
        <p:nvSpPr>
          <p:cNvPr id="2253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534" name="Rectangle 6"/>
          <p:cNvSpPr>
            <a:spLocks noChangeArrowheads="1"/>
          </p:cNvSpPr>
          <p:nvPr/>
        </p:nvSpPr>
        <p:spPr bwMode="auto">
          <a:xfrm>
            <a:off x="0" y="38610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22535" name="Rectangle 7"/>
          <p:cNvSpPr>
            <a:spLocks noChangeArrowheads="1"/>
          </p:cNvSpPr>
          <p:nvPr/>
        </p:nvSpPr>
        <p:spPr bwMode="auto">
          <a:xfrm>
            <a:off x="0" y="7658100"/>
            <a:ext cx="9144000" cy="0"/>
          </a:xfrm>
          <a:prstGeom prst="rect">
            <a:avLst/>
          </a:prstGeom>
          <a:solidFill>
            <a:srgbClr val="002060"/>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22537" name="Picture 9" descr="ΠΑΠΑΦΛΕΣΣΑΣ, ΤΟ ΣΥΜΒΟΛΟ ΤΗΣ ΘΥΣΙΑΣ ΣΤΟ ΜΑΝΙΑΚΙ - Hellenic News of America"/>
          <p:cNvPicPr>
            <a:picLocks noChangeAspect="1" noChangeArrowheads="1"/>
          </p:cNvPicPr>
          <p:nvPr/>
        </p:nvPicPr>
        <p:blipFill>
          <a:blip r:embed="rId5" cstate="print"/>
          <a:srcRect/>
          <a:stretch>
            <a:fillRect/>
          </a:stretch>
        </p:blipFill>
        <p:spPr bwMode="auto">
          <a:xfrm>
            <a:off x="2987824" y="3789040"/>
            <a:ext cx="5544616" cy="2927599"/>
          </a:xfrm>
          <a:prstGeom prst="rect">
            <a:avLst/>
          </a:prstGeom>
          <a:noFill/>
        </p:spPr>
      </p:pic>
      <p:sp>
        <p:nvSpPr>
          <p:cNvPr id="2" name="Rectangle 1"/>
          <p:cNvSpPr>
            <a:spLocks noChangeArrowheads="1"/>
          </p:cNvSpPr>
          <p:nvPr/>
        </p:nvSpPr>
        <p:spPr bwMode="auto">
          <a:xfrm>
            <a:off x="3099481" y="28545"/>
            <a:ext cx="2945037"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bg1"/>
                </a:solidFill>
                <a:effectLst/>
                <a:latin typeface="Calibri" pitchFamily="34" charset="0"/>
                <a:ea typeface="Calibri" pitchFamily="34" charset="0"/>
                <a:cs typeface="Times New Roman" pitchFamily="18" charset="0"/>
              </a:rPr>
              <a:t>ΠΑΠΑΦΛΕΣΣΑΣ 1788-1825</a:t>
            </a:r>
            <a:endParaRPr kumimoji="0" lang="el-GR" sz="1800" b="0" i="0" u="none" strike="noStrike" cap="none" normalizeH="0" baseline="0" dirty="0">
              <a:ln>
                <a:noFill/>
              </a:ln>
              <a:solidFill>
                <a:schemeClr val="bg1"/>
              </a:solidFill>
              <a:effectLst/>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3851920" y="404664"/>
            <a:ext cx="464539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latin typeface="Calibri" pitchFamily="34" charset="0"/>
                <a:ea typeface="Calibri" pitchFamily="34" charset="0"/>
                <a:cs typeface="Arial Black" pitchFamily="34" charset="0"/>
              </a:rPr>
              <a:t>                                           ΠΑΠΑΦΛΕΣΣΑΣ</a:t>
            </a: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latin typeface="Calibri" pitchFamily="34" charset="0"/>
                <a:ea typeface="Calibri" pitchFamily="34" charset="0"/>
                <a:cs typeface="Calibri" pitchFamily="34"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2 - Ορθογώνιο"/>
          <p:cNvSpPr/>
          <p:nvPr/>
        </p:nvSpPr>
        <p:spPr>
          <a:xfrm>
            <a:off x="1115616" y="1700808"/>
            <a:ext cx="7354887" cy="4031873"/>
          </a:xfrm>
          <a:prstGeom prst="rect">
            <a:avLst/>
          </a:prstGeom>
        </p:spPr>
        <p:txBody>
          <a:bodyPr wrap="square">
            <a:spAutoFit/>
          </a:bodyPr>
          <a:lstStyle/>
          <a:p>
            <a:r>
              <a:rPr lang="el-GR" sz="1600" b="1" dirty="0">
                <a:solidFill>
                  <a:prstClr val="black"/>
                </a:solidFill>
                <a:latin typeface="Calibri" pitchFamily="34" charset="0"/>
                <a:ea typeface="Calibri" pitchFamily="34" charset="0"/>
                <a:cs typeface="Calibri" pitchFamily="34" charset="0"/>
              </a:rPr>
              <a:t>Εκάρην Μοναχός το 1876 στην Καλαμάτα .... Επαναστατική φύση , έγινα μέλος της Φιλικής με το συνθηματικό  &lt;&lt;Αρμόδιος&gt;&gt; . Γρήγορα  χειροτονήθηκα Αρχιμανδρίτης. Άλλοτε με  αλήθειες, άλλοτε με ψέματα προσπαθούσα να ξεσηκώσω τους Έλληνες . Τον  Γενάρη  του 1821, στη συνέλευση  στη Βοστίτσα , ήμουν  από τους λίγους  που επιθυμούσαν  την Επανάσταση. Η ιδέα της Λευτεριάς έκαιγε την καρδιά μου. Θυμάμαι οι άλλοι  ήτανε όλο ερωτήσεις</a:t>
            </a:r>
            <a:r>
              <a:rPr lang="en-US" sz="1600" b="1" dirty="0">
                <a:solidFill>
                  <a:prstClr val="black"/>
                </a:solidFill>
                <a:latin typeface="Calibri" pitchFamily="34" charset="0"/>
                <a:ea typeface="Calibri" pitchFamily="34" charset="0"/>
                <a:cs typeface="Calibri" pitchFamily="34" charset="0"/>
              </a:rPr>
              <a:t>:</a:t>
            </a:r>
            <a:r>
              <a:rPr lang="el-GR" sz="1600" b="1" dirty="0">
                <a:solidFill>
                  <a:prstClr val="black"/>
                </a:solidFill>
                <a:latin typeface="Calibri" pitchFamily="34" charset="0"/>
                <a:ea typeface="Calibri" pitchFamily="34" charset="0"/>
                <a:cs typeface="Calibri" pitchFamily="34" charset="0"/>
              </a:rPr>
              <a:t> &lt;&lt;Πώς;&gt;&gt; , &lt;&lt; Πού;&gt;&gt; , &lt;&lt;Τι θα γίνει  αν χάσουμε;&gt;&gt; Απρίλης του 1825. Εδιορίσθη από το εκτελεστικό  για να στρατολογήσω άνδρες , ώστε να αντιμετωπίσουμε τον Ιμπραήμ. Η απροθυμία  και η σύγχυσή τους  είναι   γραμμένη στα  μάτια τους . Η εισήγησή μου για την απελευθέρωση του Κολοκοτρώνη τους εμψυχώνει. Η  οργάνωση ανατίθεται  στους  έμπειρους. Όμως  κι εγώ  έχω την υποχρέωση να  υπακούσω  στο κάλεσμα της Πατρίδας . Τον Μάη βρίσκομαι  στο Μανιάκι. Έχω ένα κακό προαίσθημα ...... Δεν  θα υποκύψω όμως!!!! Δεν πρέπει!! Η Λευτεριά  χρειάζεται θυσία , όχι  Δισταγμό!!!</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endParaRPr lang="el-GR" sz="1600" b="1" dirty="0">
              <a:solidFill>
                <a:prstClr val="black"/>
              </a:solidFill>
              <a:latin typeface="Calibri" pitchFamily="34" charset="0"/>
              <a:ea typeface="Calibri" pitchFamily="34" charset="0"/>
              <a:cs typeface="Calibri" pitchFamily="34" charset="0"/>
            </a:endParaRPr>
          </a:p>
          <a:p>
            <a:pPr lvl="0" eaLnBrk="0" fontAlgn="base" hangingPunct="0">
              <a:spcBef>
                <a:spcPct val="0"/>
              </a:spcBef>
              <a:spcAft>
                <a:spcPct val="0"/>
              </a:spcAft>
            </a:pPr>
            <a:r>
              <a:rPr lang="el-GR" sz="1600" b="1" dirty="0">
                <a:solidFill>
                  <a:prstClr val="black"/>
                </a:solidFill>
                <a:latin typeface="Calibri" pitchFamily="34" charset="0"/>
                <a:ea typeface="Calibri" pitchFamily="34" charset="0"/>
                <a:cs typeface="Calibri" pitchFamily="34" charset="0"/>
              </a:rPr>
              <a:t>Ανδρέας-Νικόλαος Πέρδικας Α2</a:t>
            </a:r>
            <a:endParaRPr lang="el-GR" dirty="0">
              <a:solidFill>
                <a:prstClr val="black"/>
              </a:solidFill>
              <a:latin typeface="Arial" pitchFamily="34" charset="0"/>
              <a:cs typeface="Arial" pitchFamily="34" charset="0"/>
            </a:endParaRPr>
          </a:p>
        </p:txBody>
      </p:sp>
      <p:sp>
        <p:nvSpPr>
          <p:cNvPr id="44034" name="Rectangle 2"/>
          <p:cNvSpPr>
            <a:spLocks noChangeArrowheads="1"/>
          </p:cNvSpPr>
          <p:nvPr/>
        </p:nvSpPr>
        <p:spPr bwMode="auto">
          <a:xfrm>
            <a:off x="3779912" y="90872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ΜΟΝΟΛΟΓΟΣ</a:t>
            </a: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25602" name="Picture 2" descr="Στο Κιούπι » Η Δημητσάνα"/>
          <p:cNvPicPr>
            <a:picLocks noChangeAspect="1" noChangeArrowheads="1"/>
          </p:cNvPicPr>
          <p:nvPr/>
        </p:nvPicPr>
        <p:blipFill>
          <a:blip r:embed="rId3" cstate="print"/>
          <a:srcRect/>
          <a:stretch>
            <a:fillRect/>
          </a:stretch>
        </p:blipFill>
        <p:spPr bwMode="auto">
          <a:xfrm>
            <a:off x="4788024" y="5013176"/>
            <a:ext cx="3312368" cy="1628800"/>
          </a:xfrm>
          <a:prstGeom prst="rect">
            <a:avLst/>
          </a:prstGeom>
          <a:noFill/>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41986" name="Picture 2" descr="Η «Ευγνωμονούσα Ελλάς» και οι αγνώμονες νταβατζήδες… – Olympia.gr"/>
          <p:cNvPicPr>
            <a:picLocks noChangeAspect="1" noChangeArrowheads="1"/>
          </p:cNvPicPr>
          <p:nvPr/>
        </p:nvPicPr>
        <p:blipFill>
          <a:blip r:embed="rId2" cstate="print"/>
          <a:srcRect/>
          <a:stretch>
            <a:fillRect/>
          </a:stretch>
        </p:blipFill>
        <p:spPr bwMode="auto">
          <a:xfrm>
            <a:off x="0" y="0"/>
            <a:ext cx="6228184" cy="6858000"/>
          </a:xfrm>
          <a:prstGeom prst="rect">
            <a:avLst/>
          </a:prstGeom>
          <a:noFill/>
        </p:spPr>
      </p:pic>
      <p:sp>
        <p:nvSpPr>
          <p:cNvPr id="6" name="5 - Ορθογώνιο"/>
          <p:cNvSpPr/>
          <p:nvPr/>
        </p:nvSpPr>
        <p:spPr>
          <a:xfrm>
            <a:off x="6660232" y="188640"/>
            <a:ext cx="2286000" cy="3416320"/>
          </a:xfrm>
          <a:prstGeom prst="rect">
            <a:avLst/>
          </a:prstGeom>
        </p:spPr>
        <p:txBody>
          <a:bodyPr>
            <a:spAutoFit/>
          </a:bodyPr>
          <a:lstStyle/>
          <a:p>
            <a:pPr lvl="0" fontAlgn="base">
              <a:spcBef>
                <a:spcPct val="0"/>
              </a:spcBef>
              <a:spcAft>
                <a:spcPct val="0"/>
              </a:spcAft>
            </a:pPr>
            <a:r>
              <a:rPr lang="el-GR" sz="2400" dirty="0">
                <a:latin typeface="Calibri" pitchFamily="34" charset="0"/>
                <a:ea typeface="Calibri" pitchFamily="34" charset="0"/>
                <a:cs typeface="Times New Roman" pitchFamily="18" charset="0"/>
              </a:rPr>
              <a:t>ΛΥΚΕΙΟ ΒΑΡΔΑΣ </a:t>
            </a:r>
            <a:endParaRPr lang="el-GR" sz="2400" dirty="0">
              <a:latin typeface="Arial" pitchFamily="34" charset="0"/>
              <a:cs typeface="Arial" pitchFamily="34" charset="0"/>
            </a:endParaRPr>
          </a:p>
          <a:p>
            <a:pPr lvl="0" eaLnBrk="0" fontAlgn="base" hangingPunct="0">
              <a:spcBef>
                <a:spcPct val="0"/>
              </a:spcBef>
              <a:spcAft>
                <a:spcPct val="0"/>
              </a:spcAft>
            </a:pPr>
            <a:endParaRPr lang="el-GR" sz="2400" dirty="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l-GR" sz="2400" dirty="0">
                <a:latin typeface="Calibri" pitchFamily="34" charset="0"/>
                <a:ea typeface="Calibri" pitchFamily="34" charset="0"/>
                <a:cs typeface="Times New Roman" pitchFamily="18" charset="0"/>
              </a:rPr>
              <a:t>200 ΧΡΟΝΙΑ ΜΕΤΑ…</a:t>
            </a:r>
            <a:endParaRPr lang="el-GR" sz="2400" dirty="0">
              <a:latin typeface="Arial" pitchFamily="34" charset="0"/>
              <a:cs typeface="Arial" pitchFamily="34" charset="0"/>
            </a:endParaRPr>
          </a:p>
          <a:p>
            <a:pPr lvl="0" eaLnBrk="0" fontAlgn="base" hangingPunct="0">
              <a:spcBef>
                <a:spcPct val="0"/>
              </a:spcBef>
              <a:spcAft>
                <a:spcPct val="0"/>
              </a:spcAft>
            </a:pPr>
            <a:endParaRPr lang="el-GR" sz="2400" dirty="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l-GR" sz="2400" dirty="0">
                <a:latin typeface="Calibri" pitchFamily="34" charset="0"/>
                <a:ea typeface="Calibri" pitchFamily="34" charset="0"/>
                <a:cs typeface="Times New Roman" pitchFamily="18" charset="0"/>
              </a:rPr>
              <a:t>ΟΙ ΗΡΩΕΣ ΑΓΩΝΙΣΤΗΚΑΝ,</a:t>
            </a:r>
            <a:endParaRPr lang="el-GR" sz="2400" dirty="0">
              <a:latin typeface="Arial" pitchFamily="34" charset="0"/>
              <a:cs typeface="Arial" pitchFamily="34" charset="0"/>
            </a:endParaRPr>
          </a:p>
          <a:p>
            <a:pPr lvl="0" eaLnBrk="0" fontAlgn="base" hangingPunct="0">
              <a:spcBef>
                <a:spcPct val="0"/>
              </a:spcBef>
              <a:spcAft>
                <a:spcPct val="0"/>
              </a:spcAft>
            </a:pPr>
            <a:r>
              <a:rPr lang="el-GR" sz="2400" dirty="0">
                <a:latin typeface="Calibri" pitchFamily="34" charset="0"/>
                <a:ea typeface="Calibri" pitchFamily="34" charset="0"/>
                <a:cs typeface="Times New Roman" pitchFamily="18" charset="0"/>
              </a:rPr>
              <a:t>ΟΙ ΜΑΘΗΤΕΣ ΕΓΡΑΨΑΝ…</a:t>
            </a:r>
            <a:endParaRPr lang="el-GR" sz="2400" dirty="0">
              <a:latin typeface="Arial" pitchFamily="34" charset="0"/>
              <a:cs typeface="Arial" pitchFamily="34" charset="0"/>
            </a:endParaRPr>
          </a:p>
        </p:txBody>
      </p:sp>
      <p:pic>
        <p:nvPicPr>
          <p:cNvPr id="41990" name="Picture 6" descr="Αφιέρωμα της Die Welt στην Ελληνική Επανάσταση του 1821 - ΤΑ ΝΕΑ"/>
          <p:cNvPicPr>
            <a:picLocks noChangeAspect="1" noChangeArrowheads="1"/>
          </p:cNvPicPr>
          <p:nvPr/>
        </p:nvPicPr>
        <p:blipFill>
          <a:blip r:embed="rId3" cstate="print"/>
          <a:srcRect/>
          <a:stretch>
            <a:fillRect/>
          </a:stretch>
        </p:blipFill>
        <p:spPr bwMode="auto">
          <a:xfrm>
            <a:off x="6372200" y="3645024"/>
            <a:ext cx="2655182" cy="3212976"/>
          </a:xfrm>
          <a:prstGeom prst="rect">
            <a:avLst/>
          </a:prstGeom>
          <a:noFill/>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2 - Ορθογώνιο"/>
          <p:cNvSpPr/>
          <p:nvPr/>
        </p:nvSpPr>
        <p:spPr>
          <a:xfrm>
            <a:off x="3275856" y="57835"/>
            <a:ext cx="3355132" cy="369332"/>
          </a:xfrm>
          <a:prstGeom prst="rect">
            <a:avLst/>
          </a:prstGeom>
        </p:spPr>
        <p:txBody>
          <a:bodyPr wrap="square">
            <a:spAutoFit/>
          </a:bodyPr>
          <a:lstStyle/>
          <a:p>
            <a:pPr lvl="0"/>
            <a:r>
              <a:rPr lang="el-GR" dirty="0">
                <a:solidFill>
                  <a:srgbClr val="EEECE1"/>
                </a:solidFill>
              </a:rPr>
              <a:t>ΑΘΑΝΑΣΙΟΣ ΔΙΑΚΟΣ 1788-1821</a:t>
            </a:r>
          </a:p>
        </p:txBody>
      </p:sp>
      <p:pic>
        <p:nvPicPr>
          <p:cNvPr id="10242" name="Picture 2" descr="Αθανάσιος Διάκος, ο μάρτυρας του '21 που λέγεται ότι έγινε κλέφτης γιατί  ένας τούρκος πασάς τον πρόσβαλε ανήθικα. Δείτε το χωριό που έχει το όνομά  του (drone) - ΜΗΧΑΝΗ ΤΟΥ ΧΡΟΝΟΥ"/>
          <p:cNvPicPr>
            <a:picLocks noChangeAspect="1" noChangeArrowheads="1"/>
          </p:cNvPicPr>
          <p:nvPr/>
        </p:nvPicPr>
        <p:blipFill>
          <a:blip r:embed="rId2" cstate="print"/>
          <a:srcRect/>
          <a:stretch>
            <a:fillRect/>
          </a:stretch>
        </p:blipFill>
        <p:spPr bwMode="auto">
          <a:xfrm>
            <a:off x="179512" y="4365104"/>
            <a:ext cx="3923928" cy="2304256"/>
          </a:xfrm>
          <a:prstGeom prst="rect">
            <a:avLst/>
          </a:prstGeom>
          <a:noFill/>
        </p:spPr>
      </p:pic>
      <p:pic>
        <p:nvPicPr>
          <p:cNvPr id="10248" name="Picture 8" descr="Homo Universalis: Αθανάσιος Διάκος"/>
          <p:cNvPicPr>
            <a:picLocks noChangeAspect="1" noChangeArrowheads="1"/>
          </p:cNvPicPr>
          <p:nvPr/>
        </p:nvPicPr>
        <p:blipFill>
          <a:blip r:embed="rId3" cstate="print"/>
          <a:srcRect/>
          <a:stretch>
            <a:fillRect/>
          </a:stretch>
        </p:blipFill>
        <p:spPr bwMode="auto">
          <a:xfrm>
            <a:off x="179512" y="620688"/>
            <a:ext cx="4572000" cy="3352801"/>
          </a:xfrm>
          <a:prstGeom prst="rect">
            <a:avLst/>
          </a:prstGeom>
          <a:noFill/>
        </p:spPr>
      </p:pic>
      <p:pic>
        <p:nvPicPr>
          <p:cNvPr id="10250" name="Picture 10" descr="αθανασιος διακος"/>
          <p:cNvPicPr>
            <a:picLocks noChangeAspect="1" noChangeArrowheads="1"/>
          </p:cNvPicPr>
          <p:nvPr/>
        </p:nvPicPr>
        <p:blipFill>
          <a:blip r:embed="rId4" cstate="print"/>
          <a:srcRect/>
          <a:stretch>
            <a:fillRect/>
          </a:stretch>
        </p:blipFill>
        <p:spPr bwMode="auto">
          <a:xfrm>
            <a:off x="4499992" y="4437112"/>
            <a:ext cx="4392488" cy="2207891"/>
          </a:xfrm>
          <a:prstGeom prst="rect">
            <a:avLst/>
          </a:prstGeom>
          <a:noFill/>
        </p:spPr>
      </p:pic>
      <p:pic>
        <p:nvPicPr>
          <p:cNvPr id="10254" name="Picture 14" descr="ΑΘΑΝΑΣΙΟΣ ΔΙΑΚΟΣ: Ο ΆΓΙΟΣ ΤΗΣ ΕΛΛΗΝΙΚΗΣ ΕΠΑΝΑΣΤΑΣΕΩΣ | ΕΘΝΙΚΙΣΜΟΣ.net"/>
          <p:cNvPicPr>
            <a:picLocks noChangeAspect="1" noChangeArrowheads="1"/>
          </p:cNvPicPr>
          <p:nvPr/>
        </p:nvPicPr>
        <p:blipFill>
          <a:blip r:embed="rId5" cstate="print"/>
          <a:srcRect/>
          <a:stretch>
            <a:fillRect/>
          </a:stretch>
        </p:blipFill>
        <p:spPr bwMode="auto">
          <a:xfrm>
            <a:off x="5148064" y="620688"/>
            <a:ext cx="3672408" cy="3460580"/>
          </a:xfrm>
          <a:prstGeom prst="rect">
            <a:avLst/>
          </a:prstGeom>
          <a:noFill/>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3">
                <a:tint val="45000"/>
                <a:satMod val="400000"/>
              </a:schemeClr>
            </a:duotone>
            <a:lum bright="-19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6740307"/>
          </a:xfrm>
          <a:prstGeom prst="rect">
            <a:avLst/>
          </a:prstGeom>
        </p:spPr>
        <p:txBody>
          <a:bodyPr wrap="square">
            <a:spAutoFit/>
          </a:bodyPr>
          <a:lstStyle/>
          <a:p>
            <a:r>
              <a:rPr lang="el-GR" dirty="0"/>
              <a:t>Αθανάσιος Διάκος                               ΔΙΗΓΗΜΑ</a:t>
            </a:r>
          </a:p>
          <a:p>
            <a:endParaRPr lang="el-GR" dirty="0"/>
          </a:p>
          <a:p>
            <a:r>
              <a:rPr lang="el-GR" dirty="0"/>
              <a:t>Άνοιξη 23 Απριλίου 1821</a:t>
            </a:r>
          </a:p>
          <a:p>
            <a:r>
              <a:rPr lang="el-GR" dirty="0"/>
              <a:t>      Οι Θερμοπύλες αναζητούν καινούριο Λεωνίδα, ώσπου συνάντησαν τον φιλόπατρη</a:t>
            </a:r>
          </a:p>
          <a:p>
            <a:r>
              <a:rPr lang="el-GR" dirty="0"/>
              <a:t>Αθανάσιο Διάκο. Ο ελληνικός λαός υπέφερε και αναζητούσε τη λύτρωση. Η</a:t>
            </a:r>
          </a:p>
          <a:p>
            <a:r>
              <a:rPr lang="el-GR" dirty="0"/>
              <a:t>Πελοπόννησος ξεσηκώθηκε, γι΄ αυτό  ο Ομέρ Βρυώνης ήθελε να την ισοπεδώσει. Ένα</a:t>
            </a:r>
          </a:p>
          <a:p>
            <a:r>
              <a:rPr lang="el-GR" dirty="0"/>
              <a:t>εμπόδιο όμως ερχόταν στο δρόμο του, η ξύλινη γέφυρα της Αλαμάνας. Ο γενναίος</a:t>
            </a:r>
          </a:p>
          <a:p>
            <a:r>
              <a:rPr lang="el-GR" dirty="0"/>
              <a:t>πολεμιστής και τα παλικάρια του προτάσσουν τα στήθη τους απέναντι στον εχθρό</a:t>
            </a:r>
          </a:p>
          <a:p>
            <a:r>
              <a:rPr lang="el-GR" dirty="0"/>
              <a:t>κλείνοντας του τη δίοδο για την Πελοπόννησο.</a:t>
            </a:r>
          </a:p>
          <a:p>
            <a:r>
              <a:rPr lang="el-GR" dirty="0"/>
              <a:t>      Τι είναι πατριώτης αδέλφια; Έτσι μονάχα θα μπορούσα να χαρακτηρίσω εκείνους τους πραγματικούς Έλληνες που αντικρίζοντας τον εχθρό δεν κιότεψαν. Τίποτα όμως δεν μπορούσε να σταματήσει το κακό που παραμόνευε. Έλληνες και τούρκοι ξεχύνονται στη μάχη. Μία μάχη</a:t>
            </a:r>
          </a:p>
          <a:p>
            <a:r>
              <a:rPr lang="el-GR" dirty="0"/>
              <a:t>άνιση. Μία θάλασσα τούρκων δεν κατάφερε να φτάσει την ορμή και το πνεύμα</a:t>
            </a:r>
          </a:p>
          <a:p>
            <a:r>
              <a:rPr lang="el-GR" dirty="0"/>
              <a:t>μερικών μονάχα Ελλήνων. Τα χώματα της Στερεάς Ελλάδας ξέρουν βαθιά τον</a:t>
            </a:r>
          </a:p>
          <a:p>
            <a:r>
              <a:rPr lang="el-GR" dirty="0"/>
              <a:t>πόνο του πολέμου, βλέποντας τον εχθρό να υπερτερεί. </a:t>
            </a:r>
          </a:p>
          <a:p>
            <a:r>
              <a:rPr lang="el-GR" dirty="0"/>
              <a:t>     Τη φρίκη του πολέμου από πρώτο χέρι έζησε ο Διάκος. Ο τραυματισμός στον ώμο αποτέλεσαι την αχίλλειο πτέρνα του. Θέλοντας να μην υποχωρήσει, παρά την έκβαση της μάχης και ύστερα από τον τραυματισμό του, έπεσε στα χέρια των τούρκων. Εκεί που η</a:t>
            </a:r>
          </a:p>
          <a:p>
            <a:r>
              <a:rPr lang="el-GR" dirty="0"/>
              <a:t>ιστορία είχε ραντεβού με την αθανασία! Τι πιο σπουδαίο για έναν ήρωα να</a:t>
            </a:r>
          </a:p>
          <a:p>
            <a:r>
              <a:rPr lang="el-GR" dirty="0"/>
              <a:t>απολαμβάνει τον θαυμασμό του εχθρού του προς το πρόσωπό του! Τα</a:t>
            </a:r>
          </a:p>
          <a:p>
            <a:r>
              <a:rPr lang="el-GR" dirty="0"/>
              <a:t>τεχνάσματα του Ομέρ Βρυώνη ηχούσαν σαν Σειρήνες στα αυτιά του Διάκου.</a:t>
            </a:r>
          </a:p>
          <a:p>
            <a:r>
              <a:rPr lang="el-GR" dirty="0"/>
              <a:t>Τίποτα όμως δεν μπορούσε να σταθεί εμπόδιο  μπροστά στο όνειρο του Διάκου για μία</a:t>
            </a:r>
          </a:p>
          <a:p>
            <a:r>
              <a:rPr lang="el-GR" dirty="0"/>
              <a:t>ελεύθερη Ελλάδα. Η απόφαση για την τιμωρία του με θάνατο ήταν τελεσίδικη. Μία</a:t>
            </a:r>
          </a:p>
          <a:p>
            <a:r>
              <a:rPr lang="el-GR" dirty="0"/>
              <a:t>όμορφη ανοιξιάτικη μέρα του Απριλίου κανείς δε θέλει να πεθάνει... </a:t>
            </a:r>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3">
                <a:tint val="45000"/>
                <a:satMod val="400000"/>
              </a:schemeClr>
            </a:duotone>
            <a:lum bright="-19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1754326"/>
          </a:xfrm>
          <a:prstGeom prst="rect">
            <a:avLst/>
          </a:prstGeom>
        </p:spPr>
        <p:txBody>
          <a:bodyPr wrap="square">
            <a:spAutoFit/>
          </a:bodyPr>
          <a:lstStyle/>
          <a:p>
            <a:r>
              <a:rPr lang="el-GR" dirty="0"/>
              <a:t>Ο θάνατος διά ανασκολοπισμού ήταν και το τέλος που του επιφύλασσε η μοίρα. Τι φρικιαστικός τρόπος να πεθάνει κανείς!</a:t>
            </a:r>
          </a:p>
          <a:p>
            <a:r>
              <a:rPr lang="el-GR" dirty="0"/>
              <a:t>"Για ειδές καιρό που διάλεξε ο Χάρος να με πάρει. Τώρα π' ανθίζουν τα κλαριά και</a:t>
            </a:r>
          </a:p>
          <a:p>
            <a:r>
              <a:rPr lang="el-GR" dirty="0"/>
              <a:t>βγάζει η γης χορτάρι."</a:t>
            </a:r>
          </a:p>
          <a:p>
            <a:r>
              <a:rPr lang="el-GR" dirty="0"/>
              <a:t>Είπε και ξεψύχησε...</a:t>
            </a:r>
          </a:p>
          <a:p>
            <a:r>
              <a:rPr lang="el-GR" dirty="0"/>
              <a:t>                                                                      Σταματία  Δουλαβέρη  Α1</a:t>
            </a:r>
          </a:p>
        </p:txBody>
      </p:sp>
      <p:pic>
        <p:nvPicPr>
          <p:cNvPr id="44034" name="Picture 2" descr="https://upload.wikimedia.org/wikipedia/commons/c/ce/Athanasios_Diakos_by_Hess.jpg"/>
          <p:cNvPicPr>
            <a:picLocks noChangeAspect="1" noChangeArrowheads="1"/>
          </p:cNvPicPr>
          <p:nvPr/>
        </p:nvPicPr>
        <p:blipFill>
          <a:blip r:embed="rId3" cstate="print"/>
          <a:srcRect/>
          <a:stretch>
            <a:fillRect/>
          </a:stretch>
        </p:blipFill>
        <p:spPr bwMode="auto">
          <a:xfrm>
            <a:off x="827584" y="1916832"/>
            <a:ext cx="3333750" cy="4676776"/>
          </a:xfrm>
          <a:prstGeom prst="rect">
            <a:avLst/>
          </a:prstGeom>
          <a:noFill/>
        </p:spPr>
      </p:pic>
      <p:pic>
        <p:nvPicPr>
          <p:cNvPr id="44036" name="Picture 4" descr="Σαν σήμερα σκότωσαν τον Αθανάσιο Διάκο"/>
          <p:cNvPicPr>
            <a:picLocks noChangeAspect="1" noChangeArrowheads="1"/>
          </p:cNvPicPr>
          <p:nvPr/>
        </p:nvPicPr>
        <p:blipFill>
          <a:blip r:embed="rId4" cstate="print"/>
          <a:srcRect/>
          <a:stretch>
            <a:fillRect/>
          </a:stretch>
        </p:blipFill>
        <p:spPr bwMode="auto">
          <a:xfrm>
            <a:off x="5148064" y="1844824"/>
            <a:ext cx="3794113" cy="4725144"/>
          </a:xfrm>
          <a:prstGeom prst="rect">
            <a:avLst/>
          </a:prstGeom>
          <a:noFill/>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1507" name="Εικόνα 7" descr="ErmioniGreece - ΓΕΩΡΓΙΟΣ ΧΡ. ΣΙΣΙΝΗΣ (1769 – 1831) Οπλαρχηγός και πολιτικός  της Επανάστασης του 1821"/>
          <p:cNvPicPr>
            <a:picLocks noChangeAspect="1" noChangeArrowheads="1"/>
          </p:cNvPicPr>
          <p:nvPr/>
        </p:nvPicPr>
        <p:blipFill>
          <a:blip r:embed="rId2" cstate="print"/>
          <a:srcRect/>
          <a:stretch>
            <a:fillRect/>
          </a:stretch>
        </p:blipFill>
        <p:spPr bwMode="auto">
          <a:xfrm>
            <a:off x="323528" y="620688"/>
            <a:ext cx="3816424" cy="3257550"/>
          </a:xfrm>
          <a:prstGeom prst="rect">
            <a:avLst/>
          </a:prstGeom>
          <a:noFill/>
        </p:spPr>
      </p:pic>
      <p:pic>
        <p:nvPicPr>
          <p:cNvPr id="21506" name="Εικόνα 10" descr="Σισίνης Γεώργιος (1769 – 1831) | ΑΡΓΟΛΙΚΗ ΑΡΧΕΙΑΚΗ ΒΙΒΛΙΟΘΗΚΗ ΙΣΤΟΡΙΑΣ ΚΑΙ  ΠΟΛΙΤΙΣΜΟΥ"/>
          <p:cNvPicPr>
            <a:picLocks noChangeAspect="1" noChangeArrowheads="1"/>
          </p:cNvPicPr>
          <p:nvPr/>
        </p:nvPicPr>
        <p:blipFill>
          <a:blip r:embed="rId3" cstate="print"/>
          <a:srcRect/>
          <a:stretch>
            <a:fillRect/>
          </a:stretch>
        </p:blipFill>
        <p:spPr bwMode="auto">
          <a:xfrm>
            <a:off x="4860032" y="620688"/>
            <a:ext cx="3816424" cy="3257550"/>
          </a:xfrm>
          <a:prstGeom prst="rect">
            <a:avLst/>
          </a:prstGeom>
          <a:noFill/>
        </p:spPr>
      </p:pic>
      <p:pic>
        <p:nvPicPr>
          <p:cNvPr id="21505" name="Εικόνα 4" descr="Η Σημαία που ύψωσε ο Γεώργιος Σισίνης στην Ήλιδα το 1821, … | Flickr"/>
          <p:cNvPicPr>
            <a:picLocks noChangeAspect="1" noChangeArrowheads="1"/>
          </p:cNvPicPr>
          <p:nvPr/>
        </p:nvPicPr>
        <p:blipFill>
          <a:blip r:embed="rId4" cstate="print"/>
          <a:srcRect/>
          <a:stretch>
            <a:fillRect/>
          </a:stretch>
        </p:blipFill>
        <p:spPr bwMode="auto">
          <a:xfrm>
            <a:off x="179512" y="4077072"/>
            <a:ext cx="3600400" cy="2600325"/>
          </a:xfrm>
          <a:prstGeom prst="rect">
            <a:avLst/>
          </a:prstGeom>
          <a:noFill/>
        </p:spPr>
      </p:pic>
      <p:sp>
        <p:nvSpPr>
          <p:cNvPr id="21509" name="Rectangle 5"/>
          <p:cNvSpPr>
            <a:spLocks noChangeArrowheads="1"/>
          </p:cNvSpPr>
          <p:nvPr/>
        </p:nvSpPr>
        <p:spPr bwMode="auto">
          <a:xfrm>
            <a:off x="0" y="3714750"/>
            <a:ext cx="9144000" cy="0"/>
          </a:xfrm>
          <a:prstGeom prst="rect">
            <a:avLst/>
          </a:prstGeom>
          <a:solidFill>
            <a:srgbClr val="0F243E"/>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21511" name="Rectangle 7"/>
          <p:cNvSpPr>
            <a:spLocks noChangeArrowheads="1"/>
          </p:cNvSpPr>
          <p:nvPr/>
        </p:nvSpPr>
        <p:spPr bwMode="auto">
          <a:xfrm>
            <a:off x="0" y="10029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9" name="8 - Ορθογώνιο"/>
          <p:cNvSpPr/>
          <p:nvPr/>
        </p:nvSpPr>
        <p:spPr>
          <a:xfrm>
            <a:off x="3203848" y="-68292"/>
            <a:ext cx="3374445" cy="400110"/>
          </a:xfrm>
          <a:prstGeom prst="rect">
            <a:avLst/>
          </a:prstGeom>
        </p:spPr>
        <p:txBody>
          <a:bodyPr wrap="square">
            <a:spAutoFit/>
          </a:bodyPr>
          <a:lstStyle/>
          <a:p>
            <a:pPr lvl="0" fontAlgn="base">
              <a:spcBef>
                <a:spcPct val="0"/>
              </a:spcBef>
              <a:spcAft>
                <a:spcPct val="0"/>
              </a:spcAft>
            </a:pPr>
            <a:r>
              <a:rPr lang="el-GR" sz="2000" dirty="0">
                <a:solidFill>
                  <a:srgbClr val="EEECE1"/>
                </a:solidFill>
                <a:latin typeface="Calibri" pitchFamily="34" charset="0"/>
                <a:ea typeface="Calibri" pitchFamily="34" charset="0"/>
                <a:cs typeface="Times New Roman" pitchFamily="18" charset="0"/>
              </a:rPr>
              <a:t>ΓΕΩΡΓΙΟΣ ΣΙΣΙΝΗΣ 1769-1831</a:t>
            </a:r>
            <a:endParaRPr lang="el-GR" sz="900" dirty="0">
              <a:solidFill>
                <a:srgbClr val="EEECE1"/>
              </a:solidFill>
              <a:latin typeface="Arial" pitchFamily="34" charset="0"/>
              <a:cs typeface="Arial" pitchFamily="34" charset="0"/>
            </a:endParaRPr>
          </a:p>
        </p:txBody>
      </p:sp>
      <p:pic>
        <p:nvPicPr>
          <p:cNvPr id="21513" name="Picture 9" descr="Γεώργιος Σισίνης"/>
          <p:cNvPicPr>
            <a:picLocks noChangeAspect="1" noChangeArrowheads="1"/>
          </p:cNvPicPr>
          <p:nvPr/>
        </p:nvPicPr>
        <p:blipFill>
          <a:blip r:embed="rId5" cstate="print"/>
          <a:srcRect/>
          <a:stretch>
            <a:fillRect/>
          </a:stretch>
        </p:blipFill>
        <p:spPr bwMode="auto">
          <a:xfrm>
            <a:off x="4139952" y="4077072"/>
            <a:ext cx="4876800" cy="2571751"/>
          </a:xfrm>
          <a:prstGeom prst="rect">
            <a:avLst/>
          </a:prstGeom>
          <a:noFill/>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1">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1115616" y="0"/>
            <a:ext cx="9144000" cy="6463308"/>
          </a:xfrm>
          <a:prstGeom prst="rect">
            <a:avLst/>
          </a:prstGeom>
        </p:spPr>
        <p:txBody>
          <a:bodyPr wrap="square">
            <a:spAutoFit/>
          </a:bodyPr>
          <a:lstStyle/>
          <a:p>
            <a:r>
              <a:rPr lang="el-GR" dirty="0">
                <a:solidFill>
                  <a:schemeClr val="bg1"/>
                </a:solidFill>
              </a:rPr>
              <a:t>                         Η Ιδέα</a:t>
            </a:r>
          </a:p>
          <a:p>
            <a:r>
              <a:rPr lang="el-GR" dirty="0">
                <a:solidFill>
                  <a:schemeClr val="bg1"/>
                </a:solidFill>
              </a:rPr>
              <a:t>                              Ι</a:t>
            </a:r>
          </a:p>
          <a:p>
            <a:r>
              <a:rPr lang="el-GR" dirty="0">
                <a:solidFill>
                  <a:schemeClr val="bg1"/>
                </a:solidFill>
              </a:rPr>
              <a:t>Σισίνη, ξέρεις καλά πως οι Έλληνες</a:t>
            </a:r>
          </a:p>
          <a:p>
            <a:r>
              <a:rPr lang="el-GR" dirty="0">
                <a:solidFill>
                  <a:schemeClr val="bg1"/>
                </a:solidFill>
              </a:rPr>
              <a:t>δεν πατάμε σε σκλαβωμένες πέτρες.</a:t>
            </a:r>
          </a:p>
          <a:p>
            <a:r>
              <a:rPr lang="el-GR" dirty="0">
                <a:solidFill>
                  <a:schemeClr val="bg1"/>
                </a:solidFill>
              </a:rPr>
              <a:t>          Δεν αντέχουμε το άδικο,</a:t>
            </a:r>
          </a:p>
          <a:p>
            <a:r>
              <a:rPr lang="el-GR" dirty="0">
                <a:solidFill>
                  <a:schemeClr val="bg1"/>
                </a:solidFill>
              </a:rPr>
              <a:t>     δε λυγίζουμε στην προδοσία.</a:t>
            </a:r>
          </a:p>
          <a:p>
            <a:endParaRPr lang="el-GR" dirty="0">
              <a:solidFill>
                <a:schemeClr val="bg1"/>
              </a:solidFill>
            </a:endParaRPr>
          </a:p>
          <a:p>
            <a:r>
              <a:rPr lang="el-GR" dirty="0">
                <a:solidFill>
                  <a:schemeClr val="bg1"/>
                </a:solidFill>
              </a:rPr>
              <a:t>Γι’αυτό δε θαύμαζες τον πλούτο σου μακριά μας</a:t>
            </a:r>
          </a:p>
          <a:p>
            <a:r>
              <a:rPr lang="el-GR" dirty="0">
                <a:solidFill>
                  <a:schemeClr val="bg1"/>
                </a:solidFill>
              </a:rPr>
              <a:t>     δεν αδιαφόρησες για την οικογένεια σου</a:t>
            </a:r>
          </a:p>
          <a:p>
            <a:r>
              <a:rPr lang="el-GR" dirty="0">
                <a:solidFill>
                  <a:schemeClr val="bg1"/>
                </a:solidFill>
              </a:rPr>
              <a:t>            Μα θυσίασες το αίμα σου</a:t>
            </a:r>
          </a:p>
          <a:p>
            <a:r>
              <a:rPr lang="el-GR" dirty="0">
                <a:solidFill>
                  <a:schemeClr val="bg1"/>
                </a:solidFill>
              </a:rPr>
              <a:t>                      για την Ιδέα</a:t>
            </a:r>
          </a:p>
          <a:p>
            <a:endParaRPr lang="el-GR" dirty="0">
              <a:solidFill>
                <a:schemeClr val="bg1"/>
              </a:solidFill>
            </a:endParaRPr>
          </a:p>
          <a:p>
            <a:r>
              <a:rPr lang="el-GR" dirty="0">
                <a:solidFill>
                  <a:schemeClr val="bg1"/>
                </a:solidFill>
              </a:rPr>
              <a:t>       Για μία Γαστούνη, μίαν Ηλεία</a:t>
            </a:r>
          </a:p>
          <a:p>
            <a:r>
              <a:rPr lang="el-GR" dirty="0">
                <a:solidFill>
                  <a:schemeClr val="bg1"/>
                </a:solidFill>
              </a:rPr>
              <a:t>για την Πελοπόννησο, την ελευθερία, την πατρίδα.</a:t>
            </a:r>
          </a:p>
          <a:p>
            <a:r>
              <a:rPr lang="el-GR" dirty="0">
                <a:solidFill>
                  <a:schemeClr val="bg1"/>
                </a:solidFill>
              </a:rPr>
              <a:t>Αποχώρησες από τον υλικό κόσμο με τη μεγαλύτερη</a:t>
            </a:r>
          </a:p>
          <a:p>
            <a:r>
              <a:rPr lang="el-GR" dirty="0">
                <a:solidFill>
                  <a:schemeClr val="bg1"/>
                </a:solidFill>
              </a:rPr>
              <a:t>      πνευματική κατάκτηση· την ηθική.</a:t>
            </a:r>
          </a:p>
          <a:p>
            <a:endParaRPr lang="el-GR" dirty="0">
              <a:solidFill>
                <a:schemeClr val="bg1"/>
              </a:solidFill>
            </a:endParaRPr>
          </a:p>
          <a:p>
            <a:r>
              <a:rPr lang="el-GR" dirty="0">
                <a:solidFill>
                  <a:schemeClr val="bg1"/>
                </a:solidFill>
              </a:rPr>
              <a:t>                               ΙΙ</a:t>
            </a:r>
          </a:p>
          <a:p>
            <a:endParaRPr lang="el-GR" dirty="0">
              <a:solidFill>
                <a:schemeClr val="bg1"/>
              </a:solidFill>
            </a:endParaRPr>
          </a:p>
          <a:p>
            <a:r>
              <a:rPr lang="el-GR" dirty="0">
                <a:solidFill>
                  <a:schemeClr val="bg1"/>
                </a:solidFill>
              </a:rPr>
              <a:t>«Γιατί να παλέψεις για την Ελλάδα της προδοσίας;</a:t>
            </a:r>
          </a:p>
          <a:p>
            <a:r>
              <a:rPr lang="el-GR" dirty="0">
                <a:solidFill>
                  <a:schemeClr val="bg1"/>
                </a:solidFill>
              </a:rPr>
              <a:t>      Γιατί να νοιαστείς για τους αγνώστους;»</a:t>
            </a:r>
          </a:p>
          <a:p>
            <a:r>
              <a:rPr lang="el-GR" dirty="0">
                <a:solidFill>
                  <a:schemeClr val="bg1"/>
                </a:solidFill>
              </a:rPr>
              <a:t>               σε ρώταγαν οι λιπόψυχοι.</a:t>
            </a:r>
          </a:p>
          <a:p>
            <a:r>
              <a:rPr lang="el-GR" dirty="0"/>
              <a:t> </a:t>
            </a:r>
          </a:p>
        </p:txBody>
      </p:sp>
      <p:pic>
        <p:nvPicPr>
          <p:cNvPr id="41986" name="Picture 2" descr=" "/>
          <p:cNvPicPr>
            <a:picLocks noChangeAspect="1" noChangeArrowheads="1"/>
          </p:cNvPicPr>
          <p:nvPr/>
        </p:nvPicPr>
        <p:blipFill>
          <a:blip r:embed="rId3" cstate="print"/>
          <a:srcRect/>
          <a:stretch>
            <a:fillRect/>
          </a:stretch>
        </p:blipFill>
        <p:spPr bwMode="auto">
          <a:xfrm>
            <a:off x="6156176" y="332656"/>
            <a:ext cx="2771800" cy="5715000"/>
          </a:xfrm>
          <a:prstGeom prst="rect">
            <a:avLst/>
          </a:prstGeom>
          <a:noFill/>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1">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827584" y="0"/>
            <a:ext cx="8532440" cy="5909310"/>
          </a:xfrm>
          <a:prstGeom prst="rect">
            <a:avLst/>
          </a:prstGeom>
        </p:spPr>
        <p:txBody>
          <a:bodyPr wrap="square">
            <a:spAutoFit/>
          </a:bodyPr>
          <a:lstStyle/>
          <a:p>
            <a:r>
              <a:rPr lang="el-GR" dirty="0">
                <a:solidFill>
                  <a:schemeClr val="bg1"/>
                </a:solidFill>
              </a:rPr>
              <a:t>«Γιατί αυτοί οι άγνωστοι είναι οι Έλληνες,</a:t>
            </a:r>
          </a:p>
          <a:p>
            <a:r>
              <a:rPr lang="el-GR" dirty="0">
                <a:solidFill>
                  <a:schemeClr val="bg1"/>
                </a:solidFill>
              </a:rPr>
              <a:t>      τα αδέλφια, οι γείτονες, οι φίλοι…</a:t>
            </a:r>
          </a:p>
          <a:p>
            <a:r>
              <a:rPr lang="el-GR" dirty="0">
                <a:solidFill>
                  <a:schemeClr val="bg1"/>
                </a:solidFill>
              </a:rPr>
              <a:t>                     οι γενναίοι!</a:t>
            </a:r>
          </a:p>
          <a:p>
            <a:endParaRPr lang="el-GR" dirty="0">
              <a:solidFill>
                <a:schemeClr val="bg1"/>
              </a:solidFill>
            </a:endParaRPr>
          </a:p>
          <a:p>
            <a:r>
              <a:rPr lang="el-GR" dirty="0">
                <a:solidFill>
                  <a:schemeClr val="bg1"/>
                </a:solidFill>
              </a:rPr>
              <a:t>Αυτούς θα σώσω από τις σκλαβωμένες πέτρες,</a:t>
            </a:r>
          </a:p>
          <a:p>
            <a:r>
              <a:rPr lang="el-GR" dirty="0">
                <a:solidFill>
                  <a:schemeClr val="bg1"/>
                </a:solidFill>
              </a:rPr>
              <a:t>        την αδικία, τη λιποψυχία σας…»</a:t>
            </a:r>
          </a:p>
          <a:p>
            <a:r>
              <a:rPr lang="el-GR" dirty="0">
                <a:solidFill>
                  <a:schemeClr val="bg1"/>
                </a:solidFill>
              </a:rPr>
              <a:t>          είπες εσύ, όντας ο γενναίος.</a:t>
            </a:r>
          </a:p>
          <a:p>
            <a:endParaRPr lang="el-GR" dirty="0">
              <a:solidFill>
                <a:schemeClr val="bg1"/>
              </a:solidFill>
            </a:endParaRPr>
          </a:p>
          <a:p>
            <a:r>
              <a:rPr lang="el-GR" dirty="0">
                <a:solidFill>
                  <a:schemeClr val="bg1"/>
                </a:solidFill>
              </a:rPr>
              <a:t>                          ΙΙΙ </a:t>
            </a:r>
          </a:p>
          <a:p>
            <a:endParaRPr lang="el-GR" dirty="0">
              <a:solidFill>
                <a:schemeClr val="bg1"/>
              </a:solidFill>
            </a:endParaRPr>
          </a:p>
          <a:p>
            <a:r>
              <a:rPr lang="el-GR" dirty="0">
                <a:solidFill>
                  <a:schemeClr val="bg1"/>
                </a:solidFill>
              </a:rPr>
              <a:t>Και οι λιπόψυχοι σε φυλάκισαν,</a:t>
            </a:r>
          </a:p>
          <a:p>
            <a:r>
              <a:rPr lang="el-GR" dirty="0">
                <a:solidFill>
                  <a:schemeClr val="bg1"/>
                </a:solidFill>
              </a:rPr>
              <a:t>      απομόνωσαν την Ιδέα</a:t>
            </a:r>
          </a:p>
          <a:p>
            <a:r>
              <a:rPr lang="el-GR" dirty="0">
                <a:solidFill>
                  <a:schemeClr val="bg1"/>
                </a:solidFill>
              </a:rPr>
              <a:t>σε πέταξαν μαζί με έναν Κολοκοτρώνη</a:t>
            </a:r>
          </a:p>
          <a:p>
            <a:r>
              <a:rPr lang="el-GR" dirty="0">
                <a:solidFill>
                  <a:schemeClr val="bg1"/>
                </a:solidFill>
              </a:rPr>
              <a:t>         στην αφιλόξενη Ύδρα</a:t>
            </a:r>
          </a:p>
          <a:p>
            <a:endParaRPr lang="el-GR" dirty="0">
              <a:solidFill>
                <a:schemeClr val="bg1"/>
              </a:solidFill>
            </a:endParaRPr>
          </a:p>
          <a:p>
            <a:r>
              <a:rPr lang="el-GR" dirty="0">
                <a:solidFill>
                  <a:schemeClr val="bg1"/>
                </a:solidFill>
              </a:rPr>
              <a:t>        Είδες τον ίδιο σου τον γιο,</a:t>
            </a:r>
          </a:p>
          <a:p>
            <a:r>
              <a:rPr lang="el-GR" dirty="0">
                <a:solidFill>
                  <a:schemeClr val="bg1"/>
                </a:solidFill>
              </a:rPr>
              <a:t>τον ήρωα, να τον περιγελούν στις φυλακές.</a:t>
            </a:r>
          </a:p>
          <a:p>
            <a:r>
              <a:rPr lang="el-GR" dirty="0">
                <a:solidFill>
                  <a:schemeClr val="bg1"/>
                </a:solidFill>
              </a:rPr>
              <a:t>Περιφρόνηση, απαξίωση, εξάντληση.</a:t>
            </a:r>
          </a:p>
          <a:p>
            <a:r>
              <a:rPr lang="el-GR" dirty="0">
                <a:solidFill>
                  <a:schemeClr val="bg1"/>
                </a:solidFill>
              </a:rPr>
              <a:t>                 Σε ξέχασαν.</a:t>
            </a:r>
          </a:p>
          <a:p>
            <a:endParaRPr lang="el-GR" dirty="0">
              <a:solidFill>
                <a:schemeClr val="bg1"/>
              </a:solidFill>
            </a:endParaRPr>
          </a:p>
          <a:p>
            <a:r>
              <a:rPr lang="el-GR" dirty="0">
                <a:solidFill>
                  <a:schemeClr val="bg1"/>
                </a:solidFill>
              </a:rPr>
              <a:t>                           Ι</a:t>
            </a:r>
            <a:r>
              <a:rPr lang="en-US" dirty="0">
                <a:solidFill>
                  <a:schemeClr val="bg1"/>
                </a:solidFill>
              </a:rPr>
              <a:t>V</a:t>
            </a:r>
            <a:endParaRPr lang="el-GR" dirty="0">
              <a:solidFill>
                <a:schemeClr val="bg1"/>
              </a:solidFill>
            </a:endParaRPr>
          </a:p>
        </p:txBody>
      </p:sp>
      <p:sp>
        <p:nvSpPr>
          <p:cNvPr id="4" name="3 - Ορθογώνιο"/>
          <p:cNvSpPr/>
          <p:nvPr/>
        </p:nvSpPr>
        <p:spPr>
          <a:xfrm>
            <a:off x="755576" y="5934670"/>
            <a:ext cx="6912768" cy="646331"/>
          </a:xfrm>
          <a:prstGeom prst="rect">
            <a:avLst/>
          </a:prstGeom>
        </p:spPr>
        <p:txBody>
          <a:bodyPr wrap="square">
            <a:spAutoFit/>
          </a:bodyPr>
          <a:lstStyle/>
          <a:p>
            <a:r>
              <a:rPr lang="el-GR" dirty="0">
                <a:solidFill>
                  <a:schemeClr val="bg1"/>
                </a:solidFill>
              </a:rPr>
              <a:t>                 Όμως ξέχασαν επίσης</a:t>
            </a:r>
          </a:p>
          <a:p>
            <a:r>
              <a:rPr lang="el-GR" dirty="0">
                <a:solidFill>
                  <a:schemeClr val="bg1"/>
                </a:solidFill>
              </a:rPr>
              <a:t>την πίστη, την πατρίδα, τα θάρρος, την επιμονή.</a:t>
            </a:r>
          </a:p>
        </p:txBody>
      </p:sp>
      <p:pic>
        <p:nvPicPr>
          <p:cNvPr id="40964" name="Picture 4" descr="Γαστούνη: Το άγαλμα του Γεωργίου Σισίνη στην πλατεία του Αγίου Νικολάου |  &quot;Ενδείξεις-Αποδείξεις&quot;"/>
          <p:cNvPicPr>
            <a:picLocks noChangeAspect="1" noChangeArrowheads="1"/>
          </p:cNvPicPr>
          <p:nvPr/>
        </p:nvPicPr>
        <p:blipFill>
          <a:blip r:embed="rId3" cstate="print"/>
          <a:srcRect/>
          <a:stretch>
            <a:fillRect/>
          </a:stretch>
        </p:blipFill>
        <p:spPr bwMode="auto">
          <a:xfrm>
            <a:off x="5076056" y="1700808"/>
            <a:ext cx="3888432" cy="3495675"/>
          </a:xfrm>
          <a:prstGeom prst="rect">
            <a:avLst/>
          </a:prstGeom>
          <a:noFill/>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1">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683568" y="-531440"/>
            <a:ext cx="4572000" cy="4917946"/>
          </a:xfrm>
          <a:prstGeom prst="rect">
            <a:avLst/>
          </a:prstGeom>
        </p:spPr>
        <p:txBody>
          <a:bodyPr wrap="square">
            <a:spAutoFit/>
          </a:bodyPr>
          <a:lstStyle/>
          <a:p>
            <a:endParaRPr lang="el-GR" dirty="0">
              <a:solidFill>
                <a:schemeClr val="bg1"/>
              </a:solidFill>
            </a:endParaRPr>
          </a:p>
          <a:p>
            <a:endParaRPr lang="el-GR" dirty="0">
              <a:solidFill>
                <a:schemeClr val="bg1"/>
              </a:solidFill>
            </a:endParaRPr>
          </a:p>
          <a:p>
            <a:r>
              <a:rPr lang="el-GR" dirty="0">
                <a:solidFill>
                  <a:schemeClr val="bg1"/>
                </a:solidFill>
              </a:rPr>
              <a:t>                     Εσύ ποτέ!</a:t>
            </a:r>
          </a:p>
          <a:p>
            <a:r>
              <a:rPr lang="el-GR" dirty="0">
                <a:solidFill>
                  <a:schemeClr val="bg1"/>
                </a:solidFill>
              </a:rPr>
              <a:t>   Και μόλις σε άφησαν, λησμονημένο,</a:t>
            </a:r>
          </a:p>
          <a:p>
            <a:r>
              <a:rPr lang="el-GR" dirty="0">
                <a:solidFill>
                  <a:schemeClr val="bg1"/>
                </a:solidFill>
              </a:rPr>
              <a:t>    έτρεξες να υπερασπιστείς την Ηλεία</a:t>
            </a:r>
          </a:p>
          <a:p>
            <a:endParaRPr lang="el-GR" dirty="0">
              <a:solidFill>
                <a:schemeClr val="bg1"/>
              </a:solidFill>
            </a:endParaRPr>
          </a:p>
          <a:p>
            <a:r>
              <a:rPr lang="el-GR" dirty="0">
                <a:solidFill>
                  <a:schemeClr val="bg1"/>
                </a:solidFill>
              </a:rPr>
              <a:t>    Γιατί δεν αντέχεις την αδικία.</a:t>
            </a:r>
          </a:p>
          <a:p>
            <a:r>
              <a:rPr lang="el-GR" dirty="0">
                <a:solidFill>
                  <a:schemeClr val="bg1"/>
                </a:solidFill>
              </a:rPr>
              <a:t>  Και αιώνια θα υψώνεις, πρώτος,</a:t>
            </a:r>
          </a:p>
          <a:p>
            <a:r>
              <a:rPr lang="el-GR" dirty="0">
                <a:solidFill>
                  <a:schemeClr val="bg1"/>
                </a:solidFill>
              </a:rPr>
              <a:t>τη σημαία της Ελλάδος, της φιλότιμης,</a:t>
            </a:r>
          </a:p>
          <a:p>
            <a:r>
              <a:rPr lang="el-GR" dirty="0">
                <a:solidFill>
                  <a:schemeClr val="bg1"/>
                </a:solidFill>
              </a:rPr>
              <a:t>      στους λόφους της Ήλιδας</a:t>
            </a:r>
          </a:p>
          <a:p>
            <a:r>
              <a:rPr lang="el-GR" dirty="0">
                <a:solidFill>
                  <a:schemeClr val="bg1"/>
                </a:solidFill>
              </a:rPr>
              <a:t>   και θα ηγείσαι Εθνοσυνελεύσεις</a:t>
            </a:r>
          </a:p>
          <a:p>
            <a:endParaRPr lang="el-GR" dirty="0">
              <a:solidFill>
                <a:schemeClr val="bg1"/>
              </a:solidFill>
            </a:endParaRPr>
          </a:p>
          <a:p>
            <a:r>
              <a:rPr lang="el-GR" dirty="0">
                <a:solidFill>
                  <a:schemeClr val="bg1"/>
                </a:solidFill>
              </a:rPr>
              <a:t>Υπερχρόνια ανήκεις σε Φιλικές Εταιρείες,</a:t>
            </a:r>
          </a:p>
          <a:p>
            <a:r>
              <a:rPr lang="el-GR" dirty="0">
                <a:solidFill>
                  <a:schemeClr val="bg1"/>
                </a:solidFill>
              </a:rPr>
              <a:t>                   Σε Αγώνες,</a:t>
            </a:r>
          </a:p>
          <a:p>
            <a:r>
              <a:rPr lang="el-GR" dirty="0">
                <a:solidFill>
                  <a:schemeClr val="bg1"/>
                </a:solidFill>
              </a:rPr>
              <a:t>                   Σε Βουλές</a:t>
            </a:r>
          </a:p>
          <a:p>
            <a:r>
              <a:rPr lang="el-GR" dirty="0">
                <a:solidFill>
                  <a:schemeClr val="bg1"/>
                </a:solidFill>
              </a:rPr>
              <a:t>        Στην ελληνική σωτηρία.</a:t>
            </a:r>
          </a:p>
          <a:p>
            <a:r>
              <a:rPr lang="el-GR" dirty="0"/>
              <a:t>   </a:t>
            </a:r>
          </a:p>
        </p:txBody>
      </p:sp>
      <p:sp>
        <p:nvSpPr>
          <p:cNvPr id="3" name="2 - Ορθογώνιο"/>
          <p:cNvSpPr/>
          <p:nvPr/>
        </p:nvSpPr>
        <p:spPr>
          <a:xfrm>
            <a:off x="611560" y="3995678"/>
            <a:ext cx="4572000" cy="2862322"/>
          </a:xfrm>
          <a:prstGeom prst="rect">
            <a:avLst/>
          </a:prstGeom>
        </p:spPr>
        <p:txBody>
          <a:bodyPr>
            <a:spAutoFit/>
          </a:bodyPr>
          <a:lstStyle/>
          <a:p>
            <a:r>
              <a:rPr lang="el-GR" dirty="0">
                <a:solidFill>
                  <a:schemeClr val="bg1"/>
                </a:solidFill>
              </a:rPr>
              <a:t>        Και πάντα θα θυμόμαστε</a:t>
            </a:r>
          </a:p>
          <a:p>
            <a:r>
              <a:rPr lang="el-GR" dirty="0">
                <a:solidFill>
                  <a:schemeClr val="bg1"/>
                </a:solidFill>
              </a:rPr>
              <a:t>την καταγγελία σου για τους λιπόψυχους·</a:t>
            </a:r>
          </a:p>
          <a:p>
            <a:r>
              <a:rPr lang="el-GR" dirty="0">
                <a:solidFill>
                  <a:schemeClr val="bg1"/>
                </a:solidFill>
              </a:rPr>
              <a:t>  «Κακούς και ολέθριους» τους είπες,</a:t>
            </a:r>
          </a:p>
          <a:p>
            <a:r>
              <a:rPr lang="el-GR" dirty="0">
                <a:solidFill>
                  <a:schemeClr val="bg1"/>
                </a:solidFill>
              </a:rPr>
              <a:t>και η ηχώ χαράκτηκε στο πνεύμα της Ελλάδας.</a:t>
            </a:r>
          </a:p>
          <a:p>
            <a:endParaRPr lang="el-GR" dirty="0">
              <a:solidFill>
                <a:schemeClr val="bg1"/>
              </a:solidFill>
            </a:endParaRPr>
          </a:p>
          <a:p>
            <a:r>
              <a:rPr lang="el-GR" dirty="0">
                <a:solidFill>
                  <a:schemeClr val="bg1"/>
                </a:solidFill>
              </a:rPr>
              <a:t>       Εις όνομα πίστεως και πατρίδος,</a:t>
            </a:r>
          </a:p>
          <a:p>
            <a:r>
              <a:rPr lang="el-GR" dirty="0">
                <a:solidFill>
                  <a:schemeClr val="bg1"/>
                </a:solidFill>
              </a:rPr>
              <a:t>                    Για την Ηλεία,</a:t>
            </a:r>
          </a:p>
          <a:p>
            <a:r>
              <a:rPr lang="el-GR" dirty="0">
                <a:solidFill>
                  <a:schemeClr val="bg1"/>
                </a:solidFill>
              </a:rPr>
              <a:t>                    Για την Ιδέα,</a:t>
            </a:r>
          </a:p>
          <a:p>
            <a:r>
              <a:rPr lang="el-GR" dirty="0">
                <a:solidFill>
                  <a:schemeClr val="bg1"/>
                </a:solidFill>
              </a:rPr>
              <a:t>                    Σε ευχαριστώ.</a:t>
            </a:r>
          </a:p>
          <a:p>
            <a:endParaRPr lang="el-GR" dirty="0">
              <a:solidFill>
                <a:schemeClr val="bg1"/>
              </a:solidFill>
            </a:endParaRPr>
          </a:p>
        </p:txBody>
      </p:sp>
      <p:sp>
        <p:nvSpPr>
          <p:cNvPr id="4" name="3 - Ορθογώνιο"/>
          <p:cNvSpPr/>
          <p:nvPr/>
        </p:nvSpPr>
        <p:spPr>
          <a:xfrm>
            <a:off x="5364088" y="5934670"/>
            <a:ext cx="4572000" cy="923330"/>
          </a:xfrm>
          <a:prstGeom prst="rect">
            <a:avLst/>
          </a:prstGeom>
        </p:spPr>
        <p:txBody>
          <a:bodyPr>
            <a:spAutoFit/>
          </a:bodyPr>
          <a:lstStyle/>
          <a:p>
            <a:r>
              <a:rPr lang="el-GR" dirty="0">
                <a:solidFill>
                  <a:schemeClr val="bg1"/>
                </a:solidFill>
              </a:rPr>
              <a:t>Γεώργιος Σισίνης (1769 – 1831)</a:t>
            </a:r>
          </a:p>
          <a:p>
            <a:r>
              <a:rPr lang="el-GR" dirty="0">
                <a:solidFill>
                  <a:schemeClr val="bg1"/>
                </a:solidFill>
              </a:rPr>
              <a:t>Τσούλη  Αναστασία, Α’3</a:t>
            </a:r>
          </a:p>
          <a:p>
            <a:r>
              <a:rPr lang="el-GR" dirty="0">
                <a:solidFill>
                  <a:schemeClr val="bg1"/>
                </a:solidFill>
              </a:rPr>
              <a:t>2020-2021</a:t>
            </a:r>
          </a:p>
        </p:txBody>
      </p:sp>
      <p:pic>
        <p:nvPicPr>
          <p:cNvPr id="5" name="0 - Εικόνα" descr="σισίνης.jpg"/>
          <p:cNvPicPr/>
          <p:nvPr/>
        </p:nvPicPr>
        <p:blipFill>
          <a:blip r:embed="rId3" cstate="print"/>
          <a:stretch>
            <a:fillRect/>
          </a:stretch>
        </p:blipFill>
        <p:spPr>
          <a:xfrm>
            <a:off x="5436096" y="260648"/>
            <a:ext cx="3600400" cy="4968552"/>
          </a:xfrm>
          <a:prstGeom prst="rect">
            <a:avLst/>
          </a:prstGeom>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rgbClr val="FFFFFF"/>
                </a:solidFill>
                <a:effectLst/>
                <a:latin typeface="Calibri" pitchFamily="34" charset="0"/>
                <a:ea typeface="Calibri" pitchFamily="34" charset="0"/>
                <a:cs typeface="Times New Roman" pitchFamily="18" charset="0"/>
              </a:rPr>
              <a:t>ΑΝΔΡΕΑΣ ΜΕΤΑΞΑΣ 1790-1860</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13315" name="Picture 3" descr="Ανδρέας Π. Μεταξάς - Βικιπαίδεια"/>
          <p:cNvPicPr>
            <a:picLocks noChangeAspect="1" noChangeArrowheads="1"/>
          </p:cNvPicPr>
          <p:nvPr/>
        </p:nvPicPr>
        <p:blipFill>
          <a:blip r:embed="rId2" cstate="print"/>
          <a:srcRect/>
          <a:stretch>
            <a:fillRect/>
          </a:stretch>
        </p:blipFill>
        <p:spPr bwMode="auto">
          <a:xfrm>
            <a:off x="755576" y="908720"/>
            <a:ext cx="3528392" cy="3816424"/>
          </a:xfrm>
          <a:prstGeom prst="rect">
            <a:avLst/>
          </a:prstGeom>
          <a:noFill/>
        </p:spPr>
      </p:pic>
      <p:pic>
        <p:nvPicPr>
          <p:cNvPr id="13317" name="Picture 5" descr="Ανδρέας Μεταξάς: Πρωθυπουργός τής Ελλάδας, δεύτερος πρόεδρος τής Φ.Ε."/>
          <p:cNvPicPr>
            <a:picLocks noChangeAspect="1" noChangeArrowheads="1"/>
          </p:cNvPicPr>
          <p:nvPr/>
        </p:nvPicPr>
        <p:blipFill>
          <a:blip r:embed="rId3" cstate="print"/>
          <a:srcRect/>
          <a:stretch>
            <a:fillRect/>
          </a:stretch>
        </p:blipFill>
        <p:spPr bwMode="auto">
          <a:xfrm>
            <a:off x="4499992" y="908720"/>
            <a:ext cx="4464496" cy="5760640"/>
          </a:xfrm>
          <a:prstGeom prst="rect">
            <a:avLst/>
          </a:prstGeom>
          <a:noFill/>
        </p:spPr>
      </p:pic>
      <p:pic>
        <p:nvPicPr>
          <p:cNvPr id="13319" name="Picture 7" descr="Το οικόσημο του οίκου των Μεταξάδων."/>
          <p:cNvPicPr>
            <a:picLocks noChangeAspect="1" noChangeArrowheads="1"/>
          </p:cNvPicPr>
          <p:nvPr/>
        </p:nvPicPr>
        <p:blipFill>
          <a:blip r:embed="rId4" cstate="print"/>
          <a:srcRect/>
          <a:stretch>
            <a:fillRect/>
          </a:stretch>
        </p:blipFill>
        <p:spPr bwMode="auto">
          <a:xfrm>
            <a:off x="755576" y="4797152"/>
            <a:ext cx="3528392" cy="1905000"/>
          </a:xfrm>
          <a:prstGeom prst="rect">
            <a:avLst/>
          </a:prstGeom>
          <a:noFill/>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43934"/>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2 - Ορθογώνιο"/>
          <p:cNvSpPr/>
          <p:nvPr/>
        </p:nvSpPr>
        <p:spPr>
          <a:xfrm>
            <a:off x="0" y="0"/>
            <a:ext cx="9144000" cy="6909584"/>
          </a:xfrm>
          <a:prstGeom prst="rect">
            <a:avLst/>
          </a:prstGeom>
        </p:spPr>
        <p:txBody>
          <a:bodyPr wrap="square">
            <a:spAutoFit/>
          </a:bodyPr>
          <a:lstStyle/>
          <a:p>
            <a:pPr lvl="0" fontAlgn="base">
              <a:spcBef>
                <a:spcPct val="0"/>
              </a:spcBef>
              <a:spcAft>
                <a:spcPct val="0"/>
              </a:spcAft>
            </a:pPr>
            <a:r>
              <a:rPr lang="el-GR" sz="1600" b="1" dirty="0">
                <a:solidFill>
                  <a:prstClr val="black"/>
                </a:solidFill>
                <a:latin typeface="Calibri" pitchFamily="34" charset="0"/>
                <a:ea typeface="Calibri" pitchFamily="34" charset="0"/>
                <a:cs typeface="Times New Roman" pitchFamily="18" charset="0"/>
              </a:rPr>
              <a:t>                                                                               </a:t>
            </a:r>
            <a:r>
              <a:rPr lang="el-GR" sz="2000" b="1" dirty="0">
                <a:solidFill>
                  <a:prstClr val="black"/>
                </a:solidFill>
                <a:latin typeface="Calibri" pitchFamily="34" charset="0"/>
                <a:ea typeface="Calibri" pitchFamily="34" charset="0"/>
                <a:cs typeface="Times New Roman" pitchFamily="18" charset="0"/>
              </a:rPr>
              <a:t>Ανδρέας Μεταξάς</a:t>
            </a:r>
          </a:p>
          <a:p>
            <a:pPr lvl="0" fontAlgn="base">
              <a:spcBef>
                <a:spcPct val="0"/>
              </a:spcBef>
              <a:spcAft>
                <a:spcPct val="0"/>
              </a:spcAft>
            </a:pPr>
            <a:r>
              <a:rPr lang="el-GR" sz="900" dirty="0">
                <a:solidFill>
                  <a:prstClr val="black"/>
                </a:solidFill>
                <a:latin typeface="Arial" pitchFamily="34" charset="0"/>
                <a:cs typeface="Arial" pitchFamily="34" charset="0"/>
              </a:rPr>
              <a:t> </a:t>
            </a:r>
          </a:p>
          <a:p>
            <a:pPr lvl="0" eaLnBrk="0" fontAlgn="base" hangingPunct="0">
              <a:spcBef>
                <a:spcPct val="0"/>
              </a:spcBef>
              <a:spcAft>
                <a:spcPct val="0"/>
              </a:spcAft>
            </a:pPr>
            <a:r>
              <a:rPr lang="el-GR" sz="2000" b="1" dirty="0">
                <a:solidFill>
                  <a:prstClr val="black"/>
                </a:solidFill>
                <a:latin typeface="Calibri" pitchFamily="34" charset="0"/>
                <a:ea typeface="Calibri" pitchFamily="34" charset="0"/>
                <a:cs typeface="Times New Roman" pitchFamily="18" charset="0"/>
              </a:rPr>
              <a:t>                                                           Σελίδα Ημερολογίου                                                                     </a:t>
            </a:r>
          </a:p>
          <a:p>
            <a:pPr lvl="0" eaLnBrk="0" fontAlgn="base" hangingPunct="0">
              <a:spcBef>
                <a:spcPct val="0"/>
              </a:spcBef>
              <a:spcAft>
                <a:spcPct val="0"/>
              </a:spcAft>
            </a:pPr>
            <a:r>
              <a:rPr lang="el-GR" sz="1600" b="1" dirty="0">
                <a:solidFill>
                  <a:prstClr val="black"/>
                </a:solidFill>
                <a:latin typeface="Calibri" pitchFamily="34" charset="0"/>
                <a:ea typeface="Calibri" pitchFamily="34" charset="0"/>
                <a:cs typeface="Times New Roman" pitchFamily="18" charset="0"/>
              </a:rPr>
              <a:t>                                                                                                                                                         </a:t>
            </a:r>
            <a:r>
              <a:rPr lang="el-GR" sz="2000" b="1" dirty="0">
                <a:solidFill>
                  <a:prstClr val="black"/>
                </a:solidFill>
                <a:latin typeface="Calibri" pitchFamily="34" charset="0"/>
                <a:ea typeface="Calibri" pitchFamily="34" charset="0"/>
                <a:cs typeface="Times New Roman" pitchFamily="18" charset="0"/>
              </a:rPr>
              <a:t>Πούσι</a:t>
            </a:r>
            <a:r>
              <a:rPr lang="el-GR" sz="1600" b="1" dirty="0">
                <a:solidFill>
                  <a:prstClr val="black"/>
                </a:solidFill>
                <a:latin typeface="Calibri" pitchFamily="34" charset="0"/>
                <a:ea typeface="Calibri" pitchFamily="34" charset="0"/>
                <a:cs typeface="Times New Roman" pitchFamily="18" charset="0"/>
              </a:rPr>
              <a:t> ,  </a:t>
            </a:r>
            <a:r>
              <a:rPr lang="el-GR" b="1" dirty="0">
                <a:solidFill>
                  <a:prstClr val="black"/>
                </a:solidFill>
                <a:latin typeface="Calibri" pitchFamily="34" charset="0"/>
                <a:ea typeface="Calibri" pitchFamily="34" charset="0"/>
                <a:cs typeface="Times New Roman" pitchFamily="18" charset="0"/>
              </a:rPr>
              <a:t>13/6/1821</a:t>
            </a:r>
            <a:endParaRPr lang="el-GR" dirty="0">
              <a:solidFill>
                <a:prstClr val="black"/>
              </a:solidFill>
              <a:latin typeface="Arial" pitchFamily="34" charset="0"/>
              <a:cs typeface="Arial" pitchFamily="34" charset="0"/>
            </a:endParaRPr>
          </a:p>
          <a:p>
            <a:pPr lvl="0" eaLnBrk="0" fontAlgn="base" hangingPunct="0">
              <a:spcBef>
                <a:spcPct val="0"/>
              </a:spcBef>
              <a:spcAft>
                <a:spcPct val="0"/>
              </a:spcAft>
            </a:pPr>
            <a:endParaRPr lang="el-GR"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l-GR" dirty="0">
                <a:solidFill>
                  <a:prstClr val="black"/>
                </a:solidFill>
                <a:latin typeface="Calibri" pitchFamily="34" charset="0"/>
                <a:ea typeface="Calibri" pitchFamily="34" charset="0"/>
                <a:cs typeface="Times New Roman" pitchFamily="18" charset="0"/>
              </a:rPr>
              <a:t>Αγαπητό μου ημερολόγιο,</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r>
              <a:rPr lang="el-GR" dirty="0">
                <a:solidFill>
                  <a:prstClr val="black"/>
                </a:solidFill>
                <a:latin typeface="Arial" pitchFamily="34" charset="0"/>
                <a:ea typeface="Calibri" pitchFamily="34" charset="0"/>
                <a:cs typeface="Times New Roman" pitchFamily="18" charset="0"/>
              </a:rPr>
              <a:t>Άλλος ένας αγώνας σήμερα για την ελευθερία της πατρίδας μας. Άλλος ένας αγώνας με πολλούς νεκρούς και τραυματίες. Ο φόβος και ο τρόμος με έχουν καταβάλει αρκετά, αλλά δεν θα τα παρατήσω, θα παλέψω μέχρι τέλους για την ελευθερία μας. Αγωνιστήκαμε ενάντια στα στρατεύματα του Λάλα ,στους πιο σκληρούς πολεμιστές της Πελοποννήσου. </a:t>
            </a:r>
          </a:p>
          <a:p>
            <a:pPr lvl="0" eaLnBrk="0" fontAlgn="base" hangingPunct="0">
              <a:spcBef>
                <a:spcPct val="0"/>
              </a:spcBef>
              <a:spcAft>
                <a:spcPct val="0"/>
              </a:spcAft>
            </a:pPr>
            <a:r>
              <a:rPr lang="el-GR" dirty="0">
                <a:solidFill>
                  <a:prstClr val="black"/>
                </a:solidFill>
                <a:latin typeface="Arial" pitchFamily="34" charset="0"/>
                <a:ea typeface="Calibri" pitchFamily="34" charset="0"/>
                <a:cs typeface="Times New Roman" pitchFamily="18" charset="0"/>
              </a:rPr>
              <a:t>      Μου έρχεται στο νου η μέρα, που μαζί με τον αδελφό μου Αναστάσιο και τον ξάδελφο μου Κωνσταντίνο με χαρά συγκροτήσαμε ένα στρατιωτικό σώμα 350 ανδρών, από την Κεφαλονιά, εξοπλισμένο με 2 τηλεβόλα. Με το πρόσχημα της καταδίωξης πειρατών επιβιβαστήκαμε σε πλοίο του Αναστάσιου και των αδελφών Φωκά -Θεοδωράτου που ήταν εξοπλισμένο με 18 κανόνια,50 ναύτες και 50 οπλοφόρους . Αρχές Μαΐου αποβιβαστήκαμε στη</a:t>
            </a:r>
            <a:r>
              <a:rPr lang="el-GR" dirty="0"/>
              <a:t> </a:t>
            </a:r>
            <a:r>
              <a:rPr lang="el-GR" sz="2000" dirty="0"/>
              <a:t>Γλαρέντζα όπου εκεί ενωθήκαμε με άλλους Ζακυνθινούς οπλαρχηγούς, με τον Βιλαέτη, τον Σισίνη, τον Πλαπούτα και κατευθυνθήκαμε προς τη Μανωλάδα. Είχα μεγάλη αγωνία για το τι θα συμβεί εκεί, καθώς η Μανωλάδα ήταν η έδρα των Αλβανών πολεμιστών. Παρόλα αυτά όμως κατά τις μάχες που διεξήχθησαν στην ευρύτερη περιοχή, ήμασταν αρκετά καλοί και οι Λαλαίοι αναγκάστηκαν να υποχωρήσουν. Η πρώτη μας νίκη με ανακούφισε αλλά η αγωνία και ο φόβος μήπως μας περικυκλώσουν επικρατούσε ακόμη.</a:t>
            </a: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827584" y="0"/>
            <a:ext cx="7689850" cy="4247317"/>
          </a:xfrm>
          <a:prstGeom prst="rect">
            <a:avLst/>
          </a:prstGeom>
        </p:spPr>
        <p:txBody>
          <a:bodyPr wrap="square">
            <a:spAutoFit/>
          </a:bodyPr>
          <a:lstStyle/>
          <a:p>
            <a:pPr lvl="0" fontAlgn="base">
              <a:spcBef>
                <a:spcPct val="0"/>
              </a:spcBef>
              <a:spcAft>
                <a:spcPct val="0"/>
              </a:spcAft>
            </a:pPr>
            <a:r>
              <a:rPr lang="el-GR" dirty="0">
                <a:solidFill>
                  <a:prstClr val="black"/>
                </a:solidFill>
                <a:latin typeface="Calibri" pitchFamily="34" charset="0"/>
                <a:ea typeface="Calibri" pitchFamily="34" charset="0"/>
                <a:cs typeface="Times New Roman" pitchFamily="18" charset="0"/>
              </a:rPr>
              <a:t>   </a:t>
            </a:r>
            <a:r>
              <a:rPr lang="el-GR" dirty="0"/>
              <a:t> Σήμερα καταφέραμε και περικυκλώσαμε το Λάλα , καταλαμβάνοντας οχυρές θέσεις γύρω από αυτό</a:t>
            </a:r>
            <a:r>
              <a:rPr lang="el-GR" dirty="0" smtClean="0"/>
              <a:t>.</a:t>
            </a:r>
            <a:r>
              <a:rPr lang="en-US" dirty="0" smtClean="0"/>
              <a:t> </a:t>
            </a:r>
            <a:r>
              <a:rPr lang="el-GR" dirty="0" smtClean="0">
                <a:solidFill>
                  <a:prstClr val="black"/>
                </a:solidFill>
                <a:latin typeface="Calibri" pitchFamily="34" charset="0"/>
                <a:ea typeface="Calibri" pitchFamily="34" charset="0"/>
                <a:cs typeface="Times New Roman" pitchFamily="18" charset="0"/>
              </a:rPr>
              <a:t>Η </a:t>
            </a:r>
            <a:r>
              <a:rPr lang="el-GR" dirty="0">
                <a:solidFill>
                  <a:prstClr val="black"/>
                </a:solidFill>
                <a:latin typeface="Calibri" pitchFamily="34" charset="0"/>
                <a:ea typeface="Calibri" pitchFamily="34" charset="0"/>
                <a:cs typeface="Times New Roman" pitchFamily="18" charset="0"/>
              </a:rPr>
              <a:t>αριθμητική δύναμη και η στρατιωτική οργάνωση που είχαμε ,προκάλεσε θαυμασμό στους Έλληνες επαναστάτες. Αυτό μας έδωσε κουράγιο και δύναμη να καταφέρουμε να νικήσουμε  και να τους διώξουμε, καθώς  ήρθε η ώρα μετά από αρκετά χρόνια να ελευθερωθούμε</a:t>
            </a:r>
            <a:r>
              <a:rPr lang="el-GR" dirty="0" smtClean="0">
                <a:solidFill>
                  <a:prstClr val="black"/>
                </a:solidFill>
                <a:latin typeface="Calibri" pitchFamily="34" charset="0"/>
                <a:ea typeface="Calibri" pitchFamily="34" charset="0"/>
                <a:cs typeface="Times New Roman" pitchFamily="18" charset="0"/>
              </a:rPr>
              <a:t>!</a:t>
            </a:r>
            <a:r>
              <a:rPr lang="en-US" dirty="0" smtClean="0">
                <a:solidFill>
                  <a:prstClr val="black"/>
                </a:solidFill>
                <a:latin typeface="Calibri" pitchFamily="34" charset="0"/>
                <a:ea typeface="Calibri" pitchFamily="34" charset="0"/>
                <a:cs typeface="Times New Roman" pitchFamily="18" charset="0"/>
              </a:rPr>
              <a:t> </a:t>
            </a:r>
            <a:r>
              <a:rPr lang="el-GR" dirty="0" smtClean="0">
                <a:solidFill>
                  <a:prstClr val="black"/>
                </a:solidFill>
                <a:latin typeface="Calibri" pitchFamily="34" charset="0"/>
                <a:ea typeface="Calibri" pitchFamily="34" charset="0"/>
                <a:cs typeface="Times New Roman" pitchFamily="18" charset="0"/>
              </a:rPr>
              <a:t>Σε </a:t>
            </a:r>
            <a:r>
              <a:rPr lang="el-GR" dirty="0">
                <a:solidFill>
                  <a:prstClr val="black"/>
                </a:solidFill>
                <a:latin typeface="Calibri" pitchFamily="34" charset="0"/>
                <a:ea typeface="Calibri" pitchFamily="34" charset="0"/>
                <a:cs typeface="Times New Roman" pitchFamily="18" charset="0"/>
              </a:rPr>
              <a:t>ένα σκληρό αγώνα που δώσαμε στο Πούσι καταφέραμε να αποκρούσουμε τον Γιουσούφ, ο οποίος προσπάθησε να πάρει τα κανόνια μας. Έτσι οι Τούρκοι αφού δεν τα κατάφεραν αναγκάστηκαν να υποχωρήσουν  μαζί με τους Λαλαίους.</a:t>
            </a:r>
          </a:p>
          <a:p>
            <a:pPr lvl="0" fontAlgn="base">
              <a:spcBef>
                <a:spcPct val="0"/>
              </a:spcBef>
              <a:spcAft>
                <a:spcPct val="0"/>
              </a:spcAft>
            </a:pPr>
            <a:r>
              <a:rPr lang="el-GR" dirty="0">
                <a:solidFill>
                  <a:prstClr val="black"/>
                </a:solidFill>
                <a:latin typeface="Calibri" pitchFamily="34" charset="0"/>
                <a:ea typeface="Calibri" pitchFamily="34" charset="0"/>
                <a:cs typeface="Times New Roman" pitchFamily="18" charset="0"/>
              </a:rPr>
              <a:t>      Είμαι πολύ χαρούμενος που καταφέραμε τόσα διαφορετικά στρατεύματα να ενωθούμε για την πατρίδα και να νικήσουμε ένα δυνατό στρατό, όπως αυτόν του Λάλα. Αυτό επέφερε την ανακούφιση αλλά και την αναπτέρωση του ηθικού των Ελλήνων μαχητών. Οι σκέψεις που κάνω όμως είναι αρκετά λυπηρές, αφού με τον τραυματισμό που είχα και στα δυο χεριά από σφαίρες, υπάρχει περίπτωση να μην ξαναγωνιστώ . Εύχομαι την επόμενη φορά που θα σου γράψω να είμαστε ελεύθεροι!!</a:t>
            </a:r>
            <a:endParaRPr lang="el-GR" dirty="0">
              <a:solidFill>
                <a:prstClr val="black"/>
              </a:solidFill>
              <a:latin typeface="Arial" pitchFamily="34" charset="0"/>
              <a:cs typeface="Arial" pitchFamily="34" charset="0"/>
            </a:endParaRPr>
          </a:p>
        </p:txBody>
      </p:sp>
      <p:sp>
        <p:nvSpPr>
          <p:cNvPr id="4" name="3 - Ορθογώνιο"/>
          <p:cNvSpPr/>
          <p:nvPr/>
        </p:nvSpPr>
        <p:spPr>
          <a:xfrm>
            <a:off x="6804248" y="6021288"/>
            <a:ext cx="1828321" cy="369332"/>
          </a:xfrm>
          <a:prstGeom prst="rect">
            <a:avLst/>
          </a:prstGeom>
        </p:spPr>
        <p:txBody>
          <a:bodyPr wrap="none">
            <a:spAutoFit/>
          </a:bodyPr>
          <a:lstStyle/>
          <a:p>
            <a:r>
              <a:rPr lang="en-US" dirty="0"/>
              <a:t>ΚΛΕΑ ΜΕΤΑΝΙ Β’2</a:t>
            </a:r>
            <a:endParaRPr lang="el-GR" dirty="0"/>
          </a:p>
        </p:txBody>
      </p:sp>
      <p:sp>
        <p:nvSpPr>
          <p:cNvPr id="47107" name="AutoShape 3" descr="Μεταξάς Π. Ανδρέας (1790–1860) | ΑΡΓΟΛΙΚΗ ΑΡΧΕΙΑΚΗ ΒΙΒΛΙΟΘΗΚΗ ΙΣΤΟΡΙΑΣ ΚΑΙ  ΠΟΛΙΤΙΣΜΟ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109" name="AutoShape 5" descr="Μεταξάς Π. Ανδρέας (1790–1860) | ΑΡΓΟΛΙΚΗ ΑΡΧΕΙΑΚΗ ΒΙΒΛΙΟΘΗΚΗ ΙΣΤΟΡΙΑΣ ΚΑΙ  ΠΟΛΙΤΙΣΜΟ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7111" name="Picture 7" descr="Μεταξάς Π. Ανδρέας (1790–1860) | ΑΡΓΟΛΙΚΗ ΑΡΧΕΙΑΚΗ ΒΙΒΛΙΟΘΗΚΗ ΙΣΤΟΡΙΑΣ ΚΑΙ  ΠΟΛΙΤΙΣΜΟΥ"/>
          <p:cNvPicPr>
            <a:picLocks noChangeAspect="1" noChangeArrowheads="1"/>
          </p:cNvPicPr>
          <p:nvPr/>
        </p:nvPicPr>
        <p:blipFill>
          <a:blip r:embed="rId3" cstate="print"/>
          <a:srcRect/>
          <a:stretch>
            <a:fillRect/>
          </a:stretch>
        </p:blipFill>
        <p:spPr bwMode="auto">
          <a:xfrm>
            <a:off x="827584" y="4221088"/>
            <a:ext cx="2076450" cy="2420888"/>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3 - Ορθογώνιο"/>
          <p:cNvSpPr/>
          <p:nvPr/>
        </p:nvSpPr>
        <p:spPr>
          <a:xfrm>
            <a:off x="1475656" y="260648"/>
            <a:ext cx="6696744" cy="5940088"/>
          </a:xfrm>
          <a:prstGeom prst="rect">
            <a:avLst/>
          </a:prstGeom>
        </p:spPr>
        <p:txBody>
          <a:bodyPr wrap="square">
            <a:spAutoFit/>
          </a:bodyPr>
          <a:lstStyle/>
          <a:p>
            <a:pPr lvl="0" fontAlgn="base">
              <a:spcBef>
                <a:spcPct val="0"/>
              </a:spcBef>
              <a:spcAft>
                <a:spcPct val="0"/>
              </a:spcAft>
            </a:pPr>
            <a:r>
              <a:rPr lang="el-GR" sz="2000" dirty="0">
                <a:solidFill>
                  <a:prstClr val="black"/>
                </a:solidFill>
                <a:latin typeface="Calibri" pitchFamily="34" charset="0"/>
                <a:ea typeface="Calibri" pitchFamily="34" charset="0"/>
                <a:cs typeface="Times New Roman" pitchFamily="18" charset="0"/>
              </a:rPr>
              <a:t>                          ΕΠΕΤΕΙΑΚΗ ΕΚΔΟΣΗ </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n-US"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l-GR" sz="2000" dirty="0">
                <a:solidFill>
                  <a:prstClr val="black"/>
                </a:solidFill>
                <a:latin typeface="Calibri" pitchFamily="34" charset="0"/>
                <a:ea typeface="Calibri" pitchFamily="34" charset="0"/>
                <a:cs typeface="Times New Roman" pitchFamily="18" charset="0"/>
              </a:rPr>
              <a:t>ΕΠΙΜΕΛΕΙΑ: </a:t>
            </a:r>
            <a:r>
              <a:rPr lang="el-GR" dirty="0">
                <a:solidFill>
                  <a:prstClr val="black"/>
                </a:solidFill>
                <a:latin typeface="Calibri" pitchFamily="34" charset="0"/>
                <a:ea typeface="Calibri" pitchFamily="34" charset="0"/>
                <a:cs typeface="Times New Roman" pitchFamily="18" charset="0"/>
              </a:rPr>
              <a:t>ΠΕΤΡΟΠΟΥΛΟΥ ΣΤΑΥΡΟΥΛΑ-ΦΙΛΟΛΟΓΟΣ</a:t>
            </a:r>
            <a:r>
              <a:rPr lang="el-GR" sz="2000" dirty="0">
                <a:solidFill>
                  <a:prstClr val="black"/>
                </a:solidFill>
                <a:latin typeface="Calibri" pitchFamily="34" charset="0"/>
                <a:ea typeface="Calibri" pitchFamily="34" charset="0"/>
                <a:cs typeface="Times New Roman" pitchFamily="18" charset="0"/>
              </a:rPr>
              <a:t>  </a:t>
            </a:r>
            <a:endParaRPr lang="el-GR" sz="900" dirty="0">
              <a:solidFill>
                <a:prstClr val="black"/>
              </a:solidFill>
              <a:latin typeface="Arial" pitchFamily="34" charset="0"/>
              <a:cs typeface="Arial" pitchFamily="34" charset="0"/>
            </a:endParaRPr>
          </a:p>
          <a:p>
            <a:pPr lvl="0" eaLnBrk="0" fontAlgn="base" hangingPunct="0">
              <a:spcBef>
                <a:spcPct val="0"/>
              </a:spcBef>
              <a:spcAft>
                <a:spcPct val="0"/>
              </a:spcAft>
            </a:pPr>
            <a:endParaRPr lang="el-GR" sz="2000" dirty="0">
              <a:solidFill>
                <a:prstClr val="black"/>
              </a:solidFill>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l-GR" sz="2000" dirty="0">
                <a:solidFill>
                  <a:prstClr val="black"/>
                </a:solidFill>
                <a:latin typeface="Calibri" pitchFamily="34" charset="0"/>
                <a:ea typeface="Calibri" pitchFamily="34" charset="0"/>
                <a:cs typeface="Times New Roman" pitchFamily="18" charset="0"/>
              </a:rPr>
              <a:t>ΕΠΕΞΕΡΓΑΣΙΑ-ΦΩΤΟΓΡΑΦΙΕΣ: </a:t>
            </a:r>
            <a:r>
              <a:rPr lang="el-GR" dirty="0">
                <a:solidFill>
                  <a:prstClr val="black"/>
                </a:solidFill>
                <a:latin typeface="Calibri" pitchFamily="34" charset="0"/>
                <a:ea typeface="Calibri" pitchFamily="34" charset="0"/>
                <a:cs typeface="Times New Roman" pitchFamily="18" charset="0"/>
              </a:rPr>
              <a:t> ΧΡΙΣΤΟΓΙΑΝΝΗΣ </a:t>
            </a:r>
            <a:r>
              <a:rPr lang="el-GR" dirty="0" smtClean="0">
                <a:solidFill>
                  <a:prstClr val="black"/>
                </a:solidFill>
                <a:latin typeface="Calibri" pitchFamily="34" charset="0"/>
                <a:ea typeface="Calibri" pitchFamily="34" charset="0"/>
                <a:cs typeface="Times New Roman" pitchFamily="18" charset="0"/>
              </a:rPr>
              <a:t>ΠΑΝΑΓΙΩΤΗΣ</a:t>
            </a:r>
            <a:r>
              <a:rPr lang="en-US" dirty="0" smtClean="0">
                <a:solidFill>
                  <a:prstClr val="black"/>
                </a:solidFill>
                <a:latin typeface="Calibri" pitchFamily="34" charset="0"/>
                <a:ea typeface="Calibri" pitchFamily="34" charset="0"/>
                <a:cs typeface="Times New Roman" pitchFamily="18" charset="0"/>
              </a:rPr>
              <a:t> </a:t>
            </a:r>
            <a:endParaRPr lang="el-GR" dirty="0">
              <a:solidFill>
                <a:prstClr val="black"/>
              </a:solidFill>
              <a:latin typeface="Arial" pitchFamily="34" charset="0"/>
              <a:cs typeface="Arial" pitchFamily="34" charset="0"/>
            </a:endParaRPr>
          </a:p>
        </p:txBody>
      </p:sp>
      <p:pic>
        <p:nvPicPr>
          <p:cNvPr id="40966" name="Picture 6" descr="1821-2021 | 200 χρόνια από την Ελληνική Επανάσταση | ΑΦΙΕΡΩΜΑ - YouTube"/>
          <p:cNvPicPr>
            <a:picLocks noChangeAspect="1" noChangeArrowheads="1"/>
          </p:cNvPicPr>
          <p:nvPr/>
        </p:nvPicPr>
        <p:blipFill>
          <a:blip r:embed="rId3" cstate="print"/>
          <a:srcRect/>
          <a:stretch>
            <a:fillRect/>
          </a:stretch>
        </p:blipFill>
        <p:spPr bwMode="auto">
          <a:xfrm>
            <a:off x="1835696" y="1556792"/>
            <a:ext cx="4824536" cy="3600400"/>
          </a:xfrm>
          <a:prstGeom prst="rect">
            <a:avLst/>
          </a:prstGeom>
          <a:noFill/>
        </p:spPr>
      </p:pic>
      <p:sp>
        <p:nvSpPr>
          <p:cNvPr id="5" name="4 - Ορθογώνιο"/>
          <p:cNvSpPr/>
          <p:nvPr/>
        </p:nvSpPr>
        <p:spPr>
          <a:xfrm>
            <a:off x="1691680" y="692696"/>
            <a:ext cx="4824536" cy="830997"/>
          </a:xfrm>
          <a:prstGeom prst="rect">
            <a:avLst/>
          </a:prstGeom>
        </p:spPr>
        <p:txBody>
          <a:bodyPr wrap="square">
            <a:spAutoFit/>
          </a:bodyPr>
          <a:lstStyle/>
          <a:p>
            <a:r>
              <a:rPr lang="el-GR" sz="1600" dirty="0">
                <a:solidFill>
                  <a:prstClr val="black"/>
                </a:solidFill>
                <a:latin typeface="Arial" pitchFamily="34" charset="0"/>
                <a:ea typeface="Calibri" pitchFamily="34" charset="0"/>
                <a:cs typeface="Times New Roman" pitchFamily="18" charset="0"/>
              </a:rPr>
              <a:t>Οι μαθητές αξιοποιούν τις τεχνικές της λογοτεχνίας και γράφουν πρωτότυπα κείμενα για τους ήρωες της επανάστασης…</a:t>
            </a:r>
            <a:endParaRPr lang="el-GR" sz="1600" dirty="0"/>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13BC3"/>
        </a:solidFill>
        <a:effectLst/>
      </p:bgPr>
    </p:bg>
    <p:spTree>
      <p:nvGrpSpPr>
        <p:cNvPr id="1" name=""/>
        <p:cNvGrpSpPr/>
        <p:nvPr/>
      </p:nvGrpSpPr>
      <p:grpSpPr>
        <a:xfrm>
          <a:off x="0" y="0"/>
          <a:ext cx="0" cy="0"/>
          <a:chOff x="0" y="0"/>
          <a:chExt cx="0" cy="0"/>
        </a:xfrm>
      </p:grpSpPr>
      <p:pic>
        <p:nvPicPr>
          <p:cNvPr id="12290" name="Picture 2" descr="Εμμανουήλ Παπάς - Βικιπαίδεια"/>
          <p:cNvPicPr>
            <a:picLocks noChangeAspect="1" noChangeArrowheads="1"/>
          </p:cNvPicPr>
          <p:nvPr/>
        </p:nvPicPr>
        <p:blipFill>
          <a:blip r:embed="rId2" cstate="print"/>
          <a:srcRect/>
          <a:stretch>
            <a:fillRect/>
          </a:stretch>
        </p:blipFill>
        <p:spPr bwMode="auto">
          <a:xfrm>
            <a:off x="2987824" y="908720"/>
            <a:ext cx="2448272" cy="3096344"/>
          </a:xfrm>
          <a:prstGeom prst="rect">
            <a:avLst/>
          </a:prstGeom>
          <a:noFill/>
        </p:spPr>
      </p:pic>
      <p:sp>
        <p:nvSpPr>
          <p:cNvPr id="122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FFFFFF"/>
                </a:solidFill>
                <a:effectLst/>
                <a:latin typeface="Calibri" pitchFamily="34" charset="0"/>
                <a:ea typeface="Calibri" pitchFamily="34" charset="0"/>
                <a:cs typeface="Times New Roman" pitchFamily="18" charset="0"/>
              </a:rPr>
              <a:t>ΕΜΑΝΟΥΗΛ ΠΑΠΑΣ 1772-1821</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12295" name="Picture 7" descr="https://upload.wikimedia.org/wikipedia/commons/thumb/4/4b/Emmanouil_Papas-Serres%2C_Greece.JPG/194px-Emmanouil_Papas-Serres%2C_Greece.JPG"/>
          <p:cNvPicPr>
            <a:picLocks noChangeAspect="1" noChangeArrowheads="1"/>
          </p:cNvPicPr>
          <p:nvPr/>
        </p:nvPicPr>
        <p:blipFill>
          <a:blip r:embed="rId3" cstate="print"/>
          <a:srcRect/>
          <a:stretch>
            <a:fillRect/>
          </a:stretch>
        </p:blipFill>
        <p:spPr bwMode="auto">
          <a:xfrm>
            <a:off x="5940152" y="908720"/>
            <a:ext cx="3024336" cy="5616624"/>
          </a:xfrm>
          <a:prstGeom prst="rect">
            <a:avLst/>
          </a:prstGeom>
          <a:noFill/>
        </p:spPr>
      </p:pic>
      <p:pic>
        <p:nvPicPr>
          <p:cNvPr id="12297" name="Picture 9" descr="https://upload.wikimedia.org/wikipedia/commons/thumb/c/c9/Banner_of_Macedonians_in_the_Greek_War_for_Independence.jpg/220px-Banner_of_Macedonians_in_the_Greek_War_for_Independence.jpg"/>
          <p:cNvPicPr>
            <a:picLocks noChangeAspect="1" noChangeArrowheads="1"/>
          </p:cNvPicPr>
          <p:nvPr/>
        </p:nvPicPr>
        <p:blipFill>
          <a:blip r:embed="rId4" cstate="print"/>
          <a:srcRect/>
          <a:stretch>
            <a:fillRect/>
          </a:stretch>
        </p:blipFill>
        <p:spPr bwMode="auto">
          <a:xfrm>
            <a:off x="251520" y="4120132"/>
            <a:ext cx="2160240" cy="2737868"/>
          </a:xfrm>
          <a:prstGeom prst="rect">
            <a:avLst/>
          </a:prstGeom>
          <a:noFill/>
        </p:spPr>
      </p:pic>
      <p:pic>
        <p:nvPicPr>
          <p:cNvPr id="12299" name="Picture 11" descr="stampemanpapas"/>
          <p:cNvPicPr>
            <a:picLocks noChangeAspect="1" noChangeArrowheads="1"/>
          </p:cNvPicPr>
          <p:nvPr/>
        </p:nvPicPr>
        <p:blipFill>
          <a:blip r:embed="rId5" cstate="print"/>
          <a:srcRect/>
          <a:stretch>
            <a:fillRect/>
          </a:stretch>
        </p:blipFill>
        <p:spPr bwMode="auto">
          <a:xfrm>
            <a:off x="251520" y="980728"/>
            <a:ext cx="2160240" cy="3073524"/>
          </a:xfrm>
          <a:prstGeom prst="rect">
            <a:avLst/>
          </a:prstGeom>
          <a:noFill/>
        </p:spPr>
      </p:pic>
      <p:pic>
        <p:nvPicPr>
          <p:cNvPr id="12301" name="Picture 13" descr="Ημερολόγιο της Επανάστασης - 29 Μαΐου 1821 | Κατάνυξη"/>
          <p:cNvPicPr>
            <a:picLocks noChangeAspect="1" noChangeArrowheads="1"/>
          </p:cNvPicPr>
          <p:nvPr/>
        </p:nvPicPr>
        <p:blipFill>
          <a:blip r:embed="rId6" cstate="print"/>
          <a:srcRect/>
          <a:stretch>
            <a:fillRect/>
          </a:stretch>
        </p:blipFill>
        <p:spPr bwMode="auto">
          <a:xfrm>
            <a:off x="2627784" y="4149080"/>
            <a:ext cx="2981502" cy="2708920"/>
          </a:xfrm>
          <a:prstGeom prst="rect">
            <a:avLst/>
          </a:prstGeom>
          <a:noFill/>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1">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5512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bg1"/>
                </a:solidFill>
                <a:effectLst/>
                <a:latin typeface="Calibri" pitchFamily="34" charset="0"/>
                <a:ea typeface="Times New Roman" pitchFamily="18" charset="0"/>
                <a:cs typeface="Constantia" pitchFamily="18" charset="0"/>
              </a:rPr>
              <a:t>                                                        ΕΜΜΑΝΟΥΗΛ ΠΑΠΑΣ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a:ln>
                  <a:noFill/>
                </a:ln>
                <a:solidFill>
                  <a:schemeClr val="bg1"/>
                </a:solidFill>
                <a:effectLst/>
                <a:latin typeface="Arial" pitchFamily="34" charset="0"/>
                <a:cs typeface="Arial" pitchFamily="34" charset="0"/>
              </a:rPr>
              <a:t>                                                       ΜΟΝΟΛΟΓΟΣ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bg1"/>
                </a:solidFill>
                <a:effectLst/>
                <a:latin typeface="Calibri" pitchFamily="34" charset="0"/>
                <a:ea typeface="Times New Roman" pitchFamily="18" charset="0"/>
                <a:cs typeface="Constantia" pitchFamily="18" charset="0"/>
              </a:rPr>
              <a:t>   Ονομάζομαι  Εμμανουήλ Παπάς. Γεννήθηκα στις Σέρρες το 1712. Μεγαλώνοντας έκαιγε μέσα μου η φλόγα της ελευθερίας , η αγάπη της πατρίδας . Αφού μορφώθηκα κατάλληλα δημιούργησα οικογένεια και ανέπτυξα μια μεγάλη επιχειρηματική δράση. Καθώς βρισκόμουν στην Κωνσταντινούπολη το 1819 μυήθηκα στη Φιλική Εταιρεία. Ρίγος συγκίνησης με διαπέρασε !</a:t>
            </a:r>
          </a:p>
          <a:p>
            <a:pPr marL="0" marR="0" lvl="0" indent="0" algn="l" defTabSz="914400" rtl="0" eaLnBrk="0" fontAlgn="base" latinLnBrk="0" hangingPunct="0">
              <a:lnSpc>
                <a:spcPct val="100000"/>
              </a:lnSpc>
              <a:spcBef>
                <a:spcPct val="0"/>
              </a:spcBef>
              <a:spcAft>
                <a:spcPct val="0"/>
              </a:spcAft>
              <a:buClrTx/>
              <a:buSzTx/>
              <a:buFontTx/>
              <a:buNone/>
              <a:tabLst/>
            </a:pPr>
            <a:r>
              <a:rPr lang="el-GR" sz="2000" dirty="0">
                <a:solidFill>
                  <a:schemeClr val="bg1"/>
                </a:solidFill>
                <a:latin typeface="Calibri" pitchFamily="34" charset="0"/>
                <a:ea typeface="Times New Roman" pitchFamily="18" charset="0"/>
                <a:cs typeface="Constantia" pitchFamily="18" charset="0"/>
              </a:rPr>
              <a:t>   </a:t>
            </a:r>
            <a:r>
              <a:rPr kumimoji="0" lang="el-GR" sz="2000" b="0" i="0" u="none" strike="noStrike" cap="none" normalizeH="0" baseline="0" dirty="0">
                <a:ln>
                  <a:noFill/>
                </a:ln>
                <a:solidFill>
                  <a:schemeClr val="bg1"/>
                </a:solidFill>
                <a:effectLst/>
                <a:latin typeface="Calibri" pitchFamily="34" charset="0"/>
                <a:ea typeface="Times New Roman" pitchFamily="18" charset="0"/>
                <a:cs typeface="Constantia" pitchFamily="18" charset="0"/>
              </a:rPr>
              <a:t> Στην αρχή  δώρισα 1000 γρόσια  για τον σκοπό της Επανάστασης και αργότερα πολλά περισσότερα . Το 1821 αγόρασα πολλά πολεμοφόδια και μαζί με τους άλλους πατριώτες  ξεκινήσαμε την επανάσταση  στη  Χαλκιδική . Ο ενθουσιασμός μας ήταν μεγάλος , όπως και η δύναμη της ψυχής μας . Παρόλο που πολεμήσαμε γενναία , νικηθήκαμε από τον πολυάριθμο στρατό των τούρκων . Ένα μας μεγάλο μειονέκτημα ήταν ότι δεν είχαμε τον κατάλληλο  αριθμό στρατιωτών .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bg1"/>
                </a:solidFill>
                <a:effectLst/>
                <a:latin typeface="Calibri" pitchFamily="34" charset="0"/>
                <a:ea typeface="Times New Roman" pitchFamily="18" charset="0"/>
                <a:cs typeface="Constantia" pitchFamily="18" charset="0"/>
              </a:rPr>
              <a:t>    Πάντως με την επανάσταση στη Χαλκιδική καταφέραμε να απασχολήσουμε τον εχθρό , ώστε να  εδραιωθεί η επανάσταση  στη νότια  Ελλάδα . Καμία θυσία δεν πάει χαμένη!  Ξόδεψα  όλη μου την περιουσία , έχασα τρία από τα παιδιά μου. Θλίψη, πόνος αμέτρητος ! Ο αγώνας κράτησε έξι μήνες και ελπίζω να συνεχιστεί, διότι η Ελλάδα αξίζει να είναι ΕΛΕΥΘΕΡΗ!!!</a:t>
            </a:r>
          </a:p>
          <a:p>
            <a:pPr marL="0" marR="0" lvl="0" indent="0" algn="l" defTabSz="914400" rtl="0" eaLnBrk="0" fontAlgn="base" latinLnBrk="0" hangingPunct="0">
              <a:lnSpc>
                <a:spcPct val="100000"/>
              </a:lnSpc>
              <a:spcBef>
                <a:spcPct val="0"/>
              </a:spcBef>
              <a:spcAft>
                <a:spcPct val="0"/>
              </a:spcAft>
              <a:buClrTx/>
              <a:buSzTx/>
              <a:buFontTx/>
              <a:buNone/>
              <a:tabLst/>
            </a:pPr>
            <a:r>
              <a:rPr lang="el-GR" sz="2000" dirty="0">
                <a:solidFill>
                  <a:schemeClr val="bg1"/>
                </a:solidFill>
                <a:latin typeface="Calibri" pitchFamily="34" charset="0"/>
                <a:ea typeface="Times New Roman" pitchFamily="18" charset="0"/>
                <a:cs typeface="Constantia" pitchFamily="18" charset="0"/>
              </a:rPr>
              <a:t>                                                                               ΛΑΚΑΤΟΥΣ  ΝΤΕΝΙΣΑ – ΜΠΙΑΝΚΑ   Α2</a:t>
            </a:r>
            <a:endParaRPr kumimoji="0" lang="el-GR" sz="2000" b="0" i="0" u="none" strike="noStrike" cap="none" normalizeH="0" baseline="0" dirty="0">
              <a:ln>
                <a:noFill/>
              </a:ln>
              <a:solidFill>
                <a:schemeClr val="bg1"/>
              </a:solidFill>
              <a:effectLst/>
              <a:latin typeface="Calibri" pitchFamily="34" charset="0"/>
              <a:ea typeface="Times New Roman" pitchFamily="18" charset="0"/>
              <a:cs typeface="Constantia"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000" b="0" i="0" u="none" strike="noStrike" cap="none" normalizeH="0" baseline="0" dirty="0">
              <a:ln>
                <a:noFill/>
              </a:ln>
              <a:solidFill>
                <a:schemeClr val="bg1"/>
              </a:solidFill>
              <a:effectLst/>
              <a:latin typeface="Calibri" pitchFamily="34" charset="0"/>
              <a:ea typeface="Times New Roman" pitchFamily="18" charset="0"/>
              <a:cs typeface="Constantia"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sz="2000" dirty="0">
                <a:solidFill>
                  <a:schemeClr val="bg1"/>
                </a:solidFill>
                <a:latin typeface="Calibri" pitchFamily="34" charset="0"/>
                <a:cs typeface="Arial" pitchFamily="34" charset="0"/>
              </a:rPr>
              <a:t>                                                                                  </a:t>
            </a:r>
            <a:endParaRPr kumimoji="0" lang="el-GR" sz="2000" b="0" i="0" u="none" strike="noStrike" cap="none" normalizeH="0" baseline="0" dirty="0">
              <a:ln>
                <a:noFill/>
              </a:ln>
              <a:solidFill>
                <a:schemeClr val="bg1"/>
              </a:solidFill>
              <a:effectLst/>
              <a:latin typeface="Arial" pitchFamily="34" charset="0"/>
              <a:cs typeface="Arial" pitchFamily="34" charset="0"/>
            </a:endParaRPr>
          </a:p>
        </p:txBody>
      </p:sp>
      <p:pic>
        <p:nvPicPr>
          <p:cNvPr id="33794" name="Picture 2" descr="https://geetha.mil.gr/wp-content/uploads/2021/03/kariofili4.jpg"/>
          <p:cNvPicPr>
            <a:picLocks noChangeAspect="1" noChangeArrowheads="1"/>
          </p:cNvPicPr>
          <p:nvPr/>
        </p:nvPicPr>
        <p:blipFill>
          <a:blip r:embed="rId3" cstate="print"/>
          <a:srcRect/>
          <a:stretch>
            <a:fillRect/>
          </a:stretch>
        </p:blipFill>
        <p:spPr bwMode="auto">
          <a:xfrm>
            <a:off x="0" y="6093296"/>
            <a:ext cx="5943600" cy="764704"/>
          </a:xfrm>
          <a:prstGeom prst="rect">
            <a:avLst/>
          </a:prstGeom>
          <a:noFill/>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rgbClr val="FFFFFF"/>
                </a:solidFill>
                <a:effectLst/>
                <a:latin typeface="Calibri" pitchFamily="34" charset="0"/>
                <a:ea typeface="Calibri" pitchFamily="34" charset="0"/>
                <a:cs typeface="Times New Roman" pitchFamily="18" charset="0"/>
              </a:rPr>
              <a:t>ΔΟΜΝΑ ΒΙΣΒΙΖΗ 1783-1850</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8195" name="Picture 3" descr="Domna visvizi protomi.jpg"/>
          <p:cNvPicPr>
            <a:picLocks noChangeAspect="1" noChangeArrowheads="1"/>
          </p:cNvPicPr>
          <p:nvPr/>
        </p:nvPicPr>
        <p:blipFill>
          <a:blip r:embed="rId2" cstate="print"/>
          <a:srcRect/>
          <a:stretch>
            <a:fillRect/>
          </a:stretch>
        </p:blipFill>
        <p:spPr bwMode="auto">
          <a:xfrm>
            <a:off x="7199784" y="836712"/>
            <a:ext cx="1944216" cy="3344053"/>
          </a:xfrm>
          <a:prstGeom prst="rect">
            <a:avLst/>
          </a:prstGeom>
          <a:noFill/>
        </p:spPr>
      </p:pic>
      <p:pic>
        <p:nvPicPr>
          <p:cNvPr id="8197" name="Picture 5" descr="Δόμνα Βισβίζη: Η ηρωική ναυμάχος του '21 που πέθανε φτωχή και ξεχασμένη –  Cognosco Team"/>
          <p:cNvPicPr>
            <a:picLocks noChangeAspect="1" noChangeArrowheads="1"/>
          </p:cNvPicPr>
          <p:nvPr/>
        </p:nvPicPr>
        <p:blipFill>
          <a:blip r:embed="rId3" cstate="print"/>
          <a:srcRect/>
          <a:stretch>
            <a:fillRect/>
          </a:stretch>
        </p:blipFill>
        <p:spPr bwMode="auto">
          <a:xfrm>
            <a:off x="179512" y="3212976"/>
            <a:ext cx="4068960" cy="3645024"/>
          </a:xfrm>
          <a:prstGeom prst="rect">
            <a:avLst/>
          </a:prstGeom>
          <a:noFill/>
        </p:spPr>
      </p:pic>
      <p:pic>
        <p:nvPicPr>
          <p:cNvPr id="8199" name="Picture 7" descr="https://antexoume.files.wordpress.com/2014/03/15405-25ce25a525cf258025ce25bf25ce25b325cf258125ce25b125cf258625ce25ae2b25ce259425cf258c25ce25bc25ce25bd25ce25b125cf25822b25ce259225ce25b925cf258325ce25b225ce25.jpg?w=400"/>
          <p:cNvPicPr>
            <a:picLocks noChangeAspect="1" noChangeArrowheads="1"/>
          </p:cNvPicPr>
          <p:nvPr/>
        </p:nvPicPr>
        <p:blipFill>
          <a:blip r:embed="rId4" cstate="print"/>
          <a:srcRect/>
          <a:stretch>
            <a:fillRect/>
          </a:stretch>
        </p:blipFill>
        <p:spPr bwMode="auto">
          <a:xfrm>
            <a:off x="4499992" y="4509120"/>
            <a:ext cx="4464496" cy="1967855"/>
          </a:xfrm>
          <a:prstGeom prst="rect">
            <a:avLst/>
          </a:prstGeom>
          <a:noFill/>
        </p:spPr>
      </p:pic>
      <p:pic>
        <p:nvPicPr>
          <p:cNvPr id="8201" name="Picture 9" descr="https://antexoume.files.wordpress.com/2014/03/bd188-25ce259a25ce25b125ce25bb25ce25bf25ce25bc25ce25bf25ce25af25cf258125ce25b1.jpg?w=320"/>
          <p:cNvPicPr>
            <a:picLocks noChangeAspect="1" noChangeArrowheads="1"/>
          </p:cNvPicPr>
          <p:nvPr/>
        </p:nvPicPr>
        <p:blipFill>
          <a:blip r:embed="rId5" cstate="print"/>
          <a:srcRect/>
          <a:stretch>
            <a:fillRect/>
          </a:stretch>
        </p:blipFill>
        <p:spPr bwMode="auto">
          <a:xfrm>
            <a:off x="179512" y="836712"/>
            <a:ext cx="4032448" cy="2000251"/>
          </a:xfrm>
          <a:prstGeom prst="rect">
            <a:avLst/>
          </a:prstGeom>
          <a:noFill/>
        </p:spPr>
      </p:pic>
      <p:pic>
        <p:nvPicPr>
          <p:cNvPr id="8203" name="Picture 11" descr="Δόμνα Βισβίζη | στον Τοίχο"/>
          <p:cNvPicPr>
            <a:picLocks noChangeAspect="1" noChangeArrowheads="1"/>
          </p:cNvPicPr>
          <p:nvPr/>
        </p:nvPicPr>
        <p:blipFill>
          <a:blip r:embed="rId6" cstate="print"/>
          <a:srcRect/>
          <a:stretch>
            <a:fillRect/>
          </a:stretch>
        </p:blipFill>
        <p:spPr bwMode="auto">
          <a:xfrm>
            <a:off x="4283968" y="836712"/>
            <a:ext cx="2664296" cy="3384376"/>
          </a:xfrm>
          <a:prstGeom prst="rect">
            <a:avLst/>
          </a:prstGeom>
          <a:noFill/>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74711"/>
            <a:ext cx="182774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2 - Ορθογώνιο"/>
          <p:cNvSpPr/>
          <p:nvPr/>
        </p:nvSpPr>
        <p:spPr>
          <a:xfrm>
            <a:off x="0" y="0"/>
            <a:ext cx="9144000" cy="6524863"/>
          </a:xfrm>
          <a:prstGeom prst="rect">
            <a:avLst/>
          </a:prstGeom>
        </p:spPr>
        <p:txBody>
          <a:bodyPr wrap="square">
            <a:spAutoFit/>
          </a:bodyPr>
          <a:lstStyle/>
          <a:p>
            <a:pPr lvl="0" fontAlgn="base">
              <a:spcBef>
                <a:spcPct val="0"/>
              </a:spcBef>
              <a:spcAft>
                <a:spcPct val="0"/>
              </a:spcAft>
            </a:pPr>
            <a:r>
              <a:rPr lang="el-GR" sz="1400" dirty="0">
                <a:solidFill>
                  <a:prstClr val="black"/>
                </a:solidFill>
                <a:latin typeface="Calibri" pitchFamily="34" charset="0"/>
                <a:ea typeface="Calibri" pitchFamily="34" charset="0"/>
                <a:cs typeface="Times New Roman" pitchFamily="18" charset="0"/>
              </a:rPr>
              <a:t> </a:t>
            </a:r>
            <a:r>
              <a:rPr lang="el-GR" sz="2000" dirty="0">
                <a:solidFill>
                  <a:schemeClr val="bg1"/>
                </a:solidFill>
                <a:latin typeface="Calibri" pitchFamily="34" charset="0"/>
                <a:ea typeface="Calibri" pitchFamily="34" charset="0"/>
                <a:cs typeface="Times New Roman" pitchFamily="18" charset="0"/>
              </a:rPr>
              <a:t>ΔΟΜΝΑ </a:t>
            </a:r>
            <a:r>
              <a:rPr lang="el-GR" sz="1400" dirty="0">
                <a:solidFill>
                  <a:schemeClr val="bg1"/>
                </a:solidFill>
                <a:latin typeface="Calibri" pitchFamily="34" charset="0"/>
                <a:ea typeface="Calibri" pitchFamily="34" charset="0"/>
                <a:cs typeface="Times New Roman" pitchFamily="18" charset="0"/>
              </a:rPr>
              <a:t> </a:t>
            </a:r>
            <a:r>
              <a:rPr lang="el-GR" sz="2000" dirty="0">
                <a:solidFill>
                  <a:schemeClr val="bg1"/>
                </a:solidFill>
                <a:latin typeface="Calibri" pitchFamily="34" charset="0"/>
                <a:ea typeface="Calibri" pitchFamily="34" charset="0"/>
                <a:cs typeface="Times New Roman" pitchFamily="18" charset="0"/>
              </a:rPr>
              <a:t>ΒΙΣΒΙΖΗ</a:t>
            </a:r>
            <a:r>
              <a:rPr lang="el-GR" sz="1400" dirty="0">
                <a:solidFill>
                  <a:schemeClr val="bg1"/>
                </a:solidFill>
                <a:latin typeface="Calibri" pitchFamily="34" charset="0"/>
                <a:ea typeface="Calibri" pitchFamily="34" charset="0"/>
                <a:cs typeface="Times New Roman" pitchFamily="18" charset="0"/>
              </a:rPr>
              <a:t> </a:t>
            </a:r>
            <a:endParaRPr lang="el-GR" sz="9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400" dirty="0">
                <a:solidFill>
                  <a:schemeClr val="bg1"/>
                </a:solidFill>
                <a:latin typeface="Calibri" pitchFamily="34" charset="0"/>
                <a:ea typeface="Calibri" pitchFamily="34" charset="0"/>
                <a:cs typeface="Times New Roman" pitchFamily="18" charset="0"/>
              </a:rPr>
              <a:t>                                                                       </a:t>
            </a:r>
            <a:r>
              <a:rPr lang="el-GR" sz="2000" dirty="0">
                <a:solidFill>
                  <a:schemeClr val="bg1"/>
                </a:solidFill>
                <a:latin typeface="Calibri" pitchFamily="34" charset="0"/>
                <a:ea typeface="Calibri" pitchFamily="34" charset="0"/>
                <a:cs typeface="Times New Roman" pitchFamily="18" charset="0"/>
              </a:rPr>
              <a:t>Σελίδα</a:t>
            </a:r>
            <a:r>
              <a:rPr lang="el-GR" sz="1400" dirty="0">
                <a:solidFill>
                  <a:schemeClr val="bg1"/>
                </a:solidFill>
                <a:latin typeface="Calibri" pitchFamily="34" charset="0"/>
                <a:ea typeface="Calibri" pitchFamily="34" charset="0"/>
                <a:cs typeface="Times New Roman" pitchFamily="18" charset="0"/>
              </a:rPr>
              <a:t>  </a:t>
            </a:r>
            <a:r>
              <a:rPr lang="el-GR" sz="2000" dirty="0">
                <a:solidFill>
                  <a:schemeClr val="bg1"/>
                </a:solidFill>
                <a:latin typeface="Calibri" pitchFamily="34" charset="0"/>
                <a:ea typeface="Calibri" pitchFamily="34" charset="0"/>
                <a:cs typeface="Times New Roman" pitchFamily="18" charset="0"/>
              </a:rPr>
              <a:t>Ημερολογίου</a:t>
            </a:r>
            <a:r>
              <a:rPr lang="el-GR" sz="1400" dirty="0">
                <a:solidFill>
                  <a:schemeClr val="bg1"/>
                </a:solidFill>
                <a:latin typeface="Calibri" pitchFamily="34" charset="0"/>
                <a:ea typeface="Calibri" pitchFamily="34" charset="0"/>
                <a:cs typeface="Times New Roman" pitchFamily="18" charset="0"/>
              </a:rPr>
              <a:t>                                         </a:t>
            </a:r>
            <a:endParaRPr lang="el-GR" sz="9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400" dirty="0">
                <a:solidFill>
                  <a:schemeClr val="bg1"/>
                </a:solidFill>
                <a:latin typeface="Calibri" pitchFamily="34" charset="0"/>
                <a:ea typeface="Calibri" pitchFamily="34" charset="0"/>
                <a:cs typeface="Times New Roman" pitchFamily="18" charset="0"/>
              </a:rPr>
              <a:t>                                                                                                                                                                           </a:t>
            </a:r>
            <a:r>
              <a:rPr lang="el-GR" dirty="0">
                <a:solidFill>
                  <a:schemeClr val="bg1"/>
                </a:solidFill>
                <a:latin typeface="Calibri" pitchFamily="34" charset="0"/>
                <a:ea typeface="Calibri" pitchFamily="34" charset="0"/>
                <a:cs typeface="Times New Roman" pitchFamily="18" charset="0"/>
              </a:rPr>
              <a:t>Βάρδα,</a:t>
            </a:r>
            <a:r>
              <a:rPr lang="el-GR" sz="1400" dirty="0">
                <a:solidFill>
                  <a:schemeClr val="bg1"/>
                </a:solidFill>
                <a:latin typeface="Calibri" pitchFamily="34" charset="0"/>
                <a:ea typeface="Calibri" pitchFamily="34" charset="0"/>
                <a:cs typeface="Times New Roman" pitchFamily="18" charset="0"/>
              </a:rPr>
              <a:t>  7/3/2021</a:t>
            </a:r>
            <a:endParaRPr lang="el-GR" sz="900" dirty="0">
              <a:solidFill>
                <a:schemeClr val="bg1"/>
              </a:solidFill>
              <a:latin typeface="Arial" pitchFamily="34" charset="0"/>
              <a:cs typeface="Arial" pitchFamily="34" charset="0"/>
            </a:endParaRPr>
          </a:p>
          <a:p>
            <a:pPr lvl="0" eaLnBrk="0" fontAlgn="base" hangingPunct="0">
              <a:spcBef>
                <a:spcPct val="0"/>
              </a:spcBef>
              <a:spcAft>
                <a:spcPct val="0"/>
              </a:spcAft>
            </a:pPr>
            <a:r>
              <a:rPr lang="el-GR" dirty="0">
                <a:solidFill>
                  <a:schemeClr val="bg1"/>
                </a:solidFill>
                <a:latin typeface="Calibri" pitchFamily="34" charset="0"/>
                <a:ea typeface="Calibri" pitchFamily="34" charset="0"/>
                <a:cs typeface="Times New Roman" pitchFamily="18" charset="0"/>
              </a:rPr>
              <a:t>Αγαπημένο μου ημερολόγιο , </a:t>
            </a:r>
            <a:endParaRPr lang="el-GR" dirty="0">
              <a:solidFill>
                <a:schemeClr val="bg1"/>
              </a:solidFill>
              <a:latin typeface="Arial" pitchFamily="34" charset="0"/>
              <a:cs typeface="Arial" pitchFamily="34" charset="0"/>
            </a:endParaRPr>
          </a:p>
          <a:p>
            <a:pPr lvl="0" eaLnBrk="0" fontAlgn="base" hangingPunct="0">
              <a:spcBef>
                <a:spcPct val="0"/>
              </a:spcBef>
              <a:spcAft>
                <a:spcPct val="0"/>
              </a:spcAft>
            </a:pPr>
            <a:r>
              <a:rPr lang="el-GR" dirty="0">
                <a:solidFill>
                  <a:schemeClr val="bg1"/>
                </a:solidFill>
                <a:latin typeface="Calibri" pitchFamily="34" charset="0"/>
                <a:ea typeface="Calibri" pitchFamily="34" charset="0"/>
                <a:cs typeface="Times New Roman" pitchFamily="18" charset="0"/>
              </a:rPr>
              <a:t>   Σε λίγες μέρες πλησιάζουν τα 200 χρόνια απ΄ όταν ξεκίνησε η επανάσταση , του ’21 . Ψάχνοντας λοιπόν στο διαδίκτυο για σπουδαίες γυναίκες που έλαβαν μέρος στην  επανάσταση για μια εργασία που έπρεπε να παρουσιάσω την ημέρα της γυναίκας , διάβασα ένα άρθρο για τη Δόμνα Βισβίζη .</a:t>
            </a:r>
          </a:p>
          <a:p>
            <a:pPr lvl="0" eaLnBrk="0" fontAlgn="base" hangingPunct="0">
              <a:spcBef>
                <a:spcPct val="0"/>
              </a:spcBef>
              <a:spcAft>
                <a:spcPct val="0"/>
              </a:spcAft>
            </a:pPr>
            <a:r>
              <a:rPr lang="el-GR" dirty="0">
                <a:solidFill>
                  <a:schemeClr val="bg1"/>
                </a:solidFill>
                <a:latin typeface="Calibri" pitchFamily="34" charset="0"/>
                <a:ea typeface="Calibri" pitchFamily="34" charset="0"/>
                <a:cs typeface="Times New Roman" pitchFamily="18" charset="0"/>
              </a:rPr>
              <a:t>   Η Καπετάνισσα Δόμνα αναδείχθηκε σε ηρωίδα της Ελληνικής Επανάστασης του 1821, γιατί επί τρία χρόνια αγωνιζόταν, αψηφώντας τους κινδύνους και ξοδεύοντας όλη την περιουσία της στους αγώνες . Όλοι οι αρχηγοί των Ελληνικών επαναστατικών σωμάτων της Στερεάς Ελλάδας, όταν ήθελαν να επιλύσουν κάποιο θέμα του αγώνα ή ακόμη και τις διαφορές που προέκυπταν, όριζαν ως τόπο συνάντησης και συνεδρίασης το πλοίο ΚΑΛΟΜΟΙΡΑ της Καπετάνισσας Δόμνας Βισβίζη .Όταν ο άντρας της σκοτώνεται , η Δόμνα αναλαμβάνει τη θέση της καπετάνισσας και συνεχίζει να πολεμά , να παίρνει μέρος σε διάφορες ναυμαχίες .</a:t>
            </a:r>
          </a:p>
          <a:p>
            <a:pPr lvl="0" eaLnBrk="0" fontAlgn="base" hangingPunct="0">
              <a:spcBef>
                <a:spcPct val="0"/>
              </a:spcBef>
              <a:spcAft>
                <a:spcPct val="0"/>
              </a:spcAft>
            </a:pPr>
            <a:r>
              <a:rPr lang="el-GR" dirty="0">
                <a:solidFill>
                  <a:schemeClr val="bg1"/>
                </a:solidFill>
                <a:latin typeface="Calibri" pitchFamily="34" charset="0"/>
                <a:ea typeface="Calibri" pitchFamily="34" charset="0"/>
                <a:cs typeface="Times New Roman" pitchFamily="18" charset="0"/>
              </a:rPr>
              <a:t>   Η  Δόμνα Βισβίζη ήταν αναγκασμένη, μετά την απελευθέρωση της πατρίδος μας, να ζήσει με τα παιδιά της τη μεγαλύτερη φτώχεια και να παρακαλεί, με όλη την αξιοπρέπειά της, να παραμείνει στο σπίτι στο Ναύπλιο ,ξεχασμένη από όλους ! Πόσο τραγικό , να προσφέρεις όλα σου τα χρήματα, για να σώσεις την πατρίδα σου και τους πολίτες της, και αυτοί να σε αφήνουν να πεθάνεις με τέτοιο άσχημο τρόπο, αβοήθητη ! Θα σου γράψω αύριο, αγαπημένο μου ημερολόγιο, με τα νέα μου από την παρουσίαση της εργασίας μου .Μακάρι να κατορθώσω να αποδώσω το μεγαλείο της μορφής της !</a:t>
            </a:r>
            <a:endParaRPr lang="el-GR" dirty="0">
              <a:solidFill>
                <a:schemeClr val="bg1"/>
              </a:solidFill>
              <a:latin typeface="Arial" pitchFamily="34" charset="0"/>
              <a:cs typeface="Arial" pitchFamily="34" charset="0"/>
            </a:endParaRPr>
          </a:p>
          <a:p>
            <a:pPr lvl="0" eaLnBrk="0" fontAlgn="base" hangingPunct="0">
              <a:spcBef>
                <a:spcPct val="0"/>
              </a:spcBef>
              <a:spcAft>
                <a:spcPct val="0"/>
              </a:spcAft>
            </a:pPr>
            <a:r>
              <a:rPr lang="el-GR" b="1" dirty="0">
                <a:solidFill>
                  <a:schemeClr val="bg1"/>
                </a:solidFill>
                <a:latin typeface="Bookman Old Style" pitchFamily="18" charset="0"/>
                <a:ea typeface="Calibri" pitchFamily="34" charset="0"/>
                <a:cs typeface="Times New Roman" pitchFamily="18" charset="0"/>
              </a:rPr>
              <a:t>ΣΕΛΒΙΝΑ ΥΜΕΡΑ’Ι’  Α3</a:t>
            </a:r>
            <a:endParaRPr lang="el-GR"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rgbClr val="EEECE1"/>
                </a:solidFill>
                <a:effectLst/>
                <a:latin typeface="Calibri" pitchFamily="34" charset="0"/>
                <a:ea typeface="Calibri" pitchFamily="34" charset="0"/>
                <a:cs typeface="Times New Roman" pitchFamily="18" charset="0"/>
              </a:rPr>
              <a:t>ΚΩΣΤΑΝΤΙΝΟΣ ΚΑΝΑΡΗΣ 1793-1877</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16387" name="Picture 3" descr="https://upload.wikimedia.org/wikipedia/commons/thumb/2/28/The_burning_of_the_Turkish_flagship_by_Kanaris.png/220px-The_burning_of_the_Turkish_flagship_by_Kanaris.png"/>
          <p:cNvPicPr>
            <a:picLocks noChangeAspect="1" noChangeArrowheads="1"/>
          </p:cNvPicPr>
          <p:nvPr/>
        </p:nvPicPr>
        <p:blipFill>
          <a:blip r:embed="rId2" cstate="print"/>
          <a:srcRect/>
          <a:stretch>
            <a:fillRect/>
          </a:stretch>
        </p:blipFill>
        <p:spPr bwMode="auto">
          <a:xfrm>
            <a:off x="6012160" y="692696"/>
            <a:ext cx="2952328" cy="5832648"/>
          </a:xfrm>
          <a:prstGeom prst="rect">
            <a:avLst/>
          </a:prstGeom>
          <a:noFill/>
        </p:spPr>
      </p:pic>
      <p:pic>
        <p:nvPicPr>
          <p:cNvPr id="16389" name="Picture 5" descr="https://upload.wikimedia.org/wikipedia/commons/thumb/c/c7/Konstantinos_Kanaris_monument_in_Kypseli%2C_Athens.png/220px-Konstantinos_Kanaris_monument_in_Kypseli%2C_Athens.png"/>
          <p:cNvPicPr>
            <a:picLocks noChangeAspect="1" noChangeArrowheads="1"/>
          </p:cNvPicPr>
          <p:nvPr/>
        </p:nvPicPr>
        <p:blipFill>
          <a:blip r:embed="rId3" cstate="print"/>
          <a:srcRect/>
          <a:stretch>
            <a:fillRect/>
          </a:stretch>
        </p:blipFill>
        <p:spPr bwMode="auto">
          <a:xfrm>
            <a:off x="3203848" y="764704"/>
            <a:ext cx="2599556" cy="3096344"/>
          </a:xfrm>
          <a:prstGeom prst="rect">
            <a:avLst/>
          </a:prstGeom>
          <a:noFill/>
        </p:spPr>
      </p:pic>
      <p:pic>
        <p:nvPicPr>
          <p:cNvPr id="16391" name="Picture 7" descr="https://upload.wikimedia.org/wikipedia/commons/thumb/7/72/Constantine_Kanaris_1_Drachma.png/220px-Constantine_Kanaris_1_Drachma.png"/>
          <p:cNvPicPr>
            <a:picLocks noChangeAspect="1" noChangeArrowheads="1"/>
          </p:cNvPicPr>
          <p:nvPr/>
        </p:nvPicPr>
        <p:blipFill>
          <a:blip r:embed="rId4" cstate="print"/>
          <a:srcRect/>
          <a:stretch>
            <a:fillRect/>
          </a:stretch>
        </p:blipFill>
        <p:spPr bwMode="auto">
          <a:xfrm>
            <a:off x="3203848" y="4149080"/>
            <a:ext cx="2592288" cy="2232248"/>
          </a:xfrm>
          <a:prstGeom prst="rect">
            <a:avLst/>
          </a:prstGeom>
          <a:noFill/>
        </p:spPr>
      </p:pic>
      <p:pic>
        <p:nvPicPr>
          <p:cNvPr id="16393" name="Picture 9" descr="Κωνσταντίνος Κανάρης - Βιογραφία - Σαν Σήμερα .gr"/>
          <p:cNvPicPr>
            <a:picLocks noChangeAspect="1" noChangeArrowheads="1"/>
          </p:cNvPicPr>
          <p:nvPr/>
        </p:nvPicPr>
        <p:blipFill>
          <a:blip r:embed="rId5" cstate="print"/>
          <a:srcRect/>
          <a:stretch>
            <a:fillRect/>
          </a:stretch>
        </p:blipFill>
        <p:spPr bwMode="auto">
          <a:xfrm>
            <a:off x="179512" y="4005064"/>
            <a:ext cx="2880320" cy="2376264"/>
          </a:xfrm>
          <a:prstGeom prst="rect">
            <a:avLst/>
          </a:prstGeom>
          <a:noFill/>
        </p:spPr>
      </p:pic>
      <p:pic>
        <p:nvPicPr>
          <p:cNvPr id="16395" name="Picture 11" descr="Konstantinos Kanaris (1793 – 1877) - Εταιρεία για τον Ελληνισμό και τον  Φιλελληνισμό"/>
          <p:cNvPicPr>
            <a:picLocks noChangeAspect="1" noChangeArrowheads="1"/>
          </p:cNvPicPr>
          <p:nvPr/>
        </p:nvPicPr>
        <p:blipFill>
          <a:blip r:embed="rId6" cstate="print"/>
          <a:srcRect/>
          <a:stretch>
            <a:fillRect/>
          </a:stretch>
        </p:blipFill>
        <p:spPr bwMode="auto">
          <a:xfrm>
            <a:off x="179512" y="764704"/>
            <a:ext cx="2952328" cy="3096344"/>
          </a:xfrm>
          <a:prstGeom prst="rect">
            <a:avLst/>
          </a:prstGeom>
          <a:noFill/>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6463308"/>
          </a:xfrm>
          <a:prstGeom prst="rect">
            <a:avLst/>
          </a:prstGeom>
        </p:spPr>
        <p:txBody>
          <a:bodyPr wrap="square">
            <a:spAutoFit/>
          </a:bodyPr>
          <a:lstStyle/>
          <a:p>
            <a:r>
              <a:rPr lang="el-GR" dirty="0"/>
              <a:t>ΕΠΙΣΤΟΛΗ ΠΡΟΣ ΚΩΝΣΤΑΝΤΙΝΟ ΚΑΝΑΡΗ</a:t>
            </a:r>
          </a:p>
          <a:p>
            <a:r>
              <a:rPr lang="el-GR" dirty="0"/>
              <a:t>Μέσω της επιστολογραφίας ένας σύγχρονος Κωνσταντίνος επικοινωνεί με τον Κωνσταντίνο της Επανάστασης</a:t>
            </a:r>
          </a:p>
          <a:p>
            <a:endParaRPr lang="el-GR" dirty="0"/>
          </a:p>
          <a:p>
            <a:r>
              <a:rPr lang="el-GR" dirty="0"/>
              <a:t>                                                                                                                        Βάρδα, 24 Μαρτίου 2021</a:t>
            </a:r>
          </a:p>
          <a:p>
            <a:r>
              <a:rPr lang="el-GR" dirty="0"/>
              <a:t>Αγαπημένε μου ήρωα Κωνσταντίνε Κανάρη,</a:t>
            </a:r>
          </a:p>
          <a:p>
            <a:endParaRPr lang="el-GR" dirty="0"/>
          </a:p>
          <a:p>
            <a:r>
              <a:rPr lang="el-GR" dirty="0"/>
              <a:t>  Με αφορμή την επέτειο των 200 χρόνων από την Ελληνική Επανάσταση του 1821, θα ήθελα να σου εκφράσω τα συναισθήματά μου για την υψίστης σημασίας προσφορά σου στον αγώνα για την απελευθέρωση του έθνους μας από τον τουρκικό ζυγό. Το έργο σου έχει συγκλονίσει τόσο τον ελληνικό χώρο όσο και την Ευρώπη!! Δικαιολογημένα άλλωστε...!</a:t>
            </a:r>
          </a:p>
          <a:p>
            <a:r>
              <a:rPr lang="el-GR" dirty="0"/>
              <a:t>   Αρχικά , θα ήθελα να επισημάνω το τεράστιο έργο σου και τη σημαντική προσφορά σου στον</a:t>
            </a:r>
          </a:p>
          <a:p>
            <a:r>
              <a:rPr lang="el-GR" dirty="0"/>
              <a:t>απελευθερωτικό αγώνα του 1821. Είναι τόσο αξιόλογο... που θα μνημονεύεται ανά τους αιώνες από τις επερχόμενες γενιές. Επίτρεψέ μου σε αυτό το σημείο να κάνω μια συμβολική αναφορά στο έργο σου. Πυρπόλησες τη ναυαρχίδα του καπετάν πασά Καρά Αλή στη Χίο το 1822 . 2000 νεκροί Οθωμανοί και ανάμεσά τους ο Καρά Αλής . Εν συνεχεία ,ανατίναξες την υποναυαρχίδα του νέου αντιναυάρχου που είχε διαδεχθεί τον Καρά Αλή . Νεκροί 800 Οθω-μανοί .Επιπλέον ,πυρπόλησες τη  τουρκική φρεγάτα κοντά στη Σάμο. 600 νεκροί Οθωμανοί και... τόσες άλλες αξιόλογες ενέργειες που τις γνωρίζεις ήδη και δεν θα ήθελα να σε κου-</a:t>
            </a:r>
          </a:p>
          <a:p>
            <a:r>
              <a:rPr lang="el-GR" dirty="0"/>
              <a:t>ράσω. Δικαιολογημένα σου έχει αποδοθεί ο χαρακτηρισμός “Μπουρλοτιέρης”.</a:t>
            </a:r>
          </a:p>
          <a:p>
            <a:endParaRPr lang="el-GR" dirty="0"/>
          </a:p>
          <a:p>
            <a:endParaRPr lang="el-GR" dirty="0"/>
          </a:p>
          <a:p>
            <a:endParaRPr lang="el-GR" dirty="0"/>
          </a:p>
        </p:txBody>
      </p:sp>
      <p:sp>
        <p:nvSpPr>
          <p:cNvPr id="4" name="3 - Ορθογώνιο"/>
          <p:cNvSpPr/>
          <p:nvPr/>
        </p:nvSpPr>
        <p:spPr>
          <a:xfrm>
            <a:off x="0" y="5445224"/>
            <a:ext cx="8532440" cy="1754326"/>
          </a:xfrm>
          <a:prstGeom prst="rect">
            <a:avLst/>
          </a:prstGeom>
        </p:spPr>
        <p:txBody>
          <a:bodyPr wrap="square">
            <a:spAutoFit/>
          </a:bodyPr>
          <a:lstStyle/>
          <a:p>
            <a:r>
              <a:rPr lang="el-GR" dirty="0"/>
              <a:t>   Το αξιοζήλευτο έργο σου έχει ήδη αναγνωριστεί μετά την απελευθέρωση του έθνους μας, καθώς διορίστηκες αρχηγός του στόλου των πυρπολικών. Επιπροσθέτως , έγινες ναύαρχος και πρωθυπουργός! Θα ήταν παράλειψη να μην αναφερθεί ότι δόθηκε τιμητικά το όνομά σου σε τρία πολεμικά σκάφη και έχεις τιμηθεί με τον Μεγαλόσταυρο του Σωτήρος</a:t>
            </a:r>
          </a:p>
          <a:p>
            <a:endParaRPr lang="el-GR" dirty="0"/>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171400"/>
            <a:ext cx="9144000" cy="4247317"/>
          </a:xfrm>
          <a:prstGeom prst="rect">
            <a:avLst/>
          </a:prstGeom>
        </p:spPr>
        <p:txBody>
          <a:bodyPr wrap="square">
            <a:spAutoFit/>
          </a:bodyPr>
          <a:lstStyle/>
          <a:p>
            <a:endParaRPr lang="el-GR" dirty="0"/>
          </a:p>
          <a:p>
            <a:endParaRPr lang="el-GR" dirty="0"/>
          </a:p>
          <a:p>
            <a:r>
              <a:rPr lang="el-GR" dirty="0"/>
              <a:t>   Η αναγνώριση της πολύτιμης προσφοράς σου στην επανάσταση του 1821 με βρίσκει απόλυτα σύμφωνο. Είμαι υπερήφανος που σου απευθύνω αυτή την επιστολή και νιώθω χρέος μου, αλλά ταυτόχρονα και μεγάλη μου τιμή, καθώς μπορώ να εκφράσω τον βαθύτατο σεβασμό μου στο πρόσωπό σου , την απεριόριστη ευγνωμοσύνη μου στη σημαντική προσφορά σου και εύχομαι το αγωνιστικό σου πνεύμα να γίνει παράδειγμα μίμησης για τις νεότερες γενιές και να φανούμε αντάξιοι των περιστάσεων, γιατί οι καιροί στους οποίους ζούμε είναι δύσκολοι, καθώς εγκυμονούν πολλοί εχθροί που καιροφυλαχτούν να κατασπαράξουν τη “μικρή” Ελλάδα μας.</a:t>
            </a:r>
          </a:p>
          <a:p>
            <a:r>
              <a:rPr lang="el-GR" dirty="0"/>
              <a:t>      Σε ευχαριστούμε απεριόριστα...!!</a:t>
            </a:r>
          </a:p>
          <a:p>
            <a:endParaRPr lang="el-GR" dirty="0"/>
          </a:p>
          <a:p>
            <a:r>
              <a:rPr lang="el-GR" dirty="0"/>
              <a:t>                                                                                                   Με θαυμασμό,</a:t>
            </a:r>
          </a:p>
          <a:p>
            <a:r>
              <a:rPr lang="el-GR" dirty="0"/>
              <a:t>                                                                                 ένας συνονόματός σου Κωνσταντίνος</a:t>
            </a:r>
          </a:p>
          <a:p>
            <a:r>
              <a:rPr lang="el-GR" dirty="0"/>
              <a:t>Σωτηρία  Κατσιμπερνάκη  Α1</a:t>
            </a:r>
          </a:p>
        </p:txBody>
      </p:sp>
      <p:pic>
        <p:nvPicPr>
          <p:cNvPr id="80898" name="Picture 2" descr="Κωνσταντίνος Κανάρης - Καλύτερη Λαμία"/>
          <p:cNvPicPr>
            <a:picLocks noChangeAspect="1" noChangeArrowheads="1"/>
          </p:cNvPicPr>
          <p:nvPr/>
        </p:nvPicPr>
        <p:blipFill>
          <a:blip r:embed="rId3" cstate="print"/>
          <a:srcRect/>
          <a:stretch>
            <a:fillRect/>
          </a:stretch>
        </p:blipFill>
        <p:spPr bwMode="auto">
          <a:xfrm>
            <a:off x="6948264" y="3717032"/>
            <a:ext cx="2016224" cy="2888158"/>
          </a:xfrm>
          <a:prstGeom prst="rect">
            <a:avLst/>
          </a:prstGeom>
          <a:noFill/>
        </p:spPr>
      </p:pic>
      <p:pic>
        <p:nvPicPr>
          <p:cNvPr id="80900" name="Picture 4" descr="https://dadoudisdrawings.eu/wp-content/uploads/2019/07/Untitled-1-min.jpg"/>
          <p:cNvPicPr>
            <a:picLocks noChangeAspect="1" noChangeArrowheads="1"/>
          </p:cNvPicPr>
          <p:nvPr/>
        </p:nvPicPr>
        <p:blipFill>
          <a:blip r:embed="rId4" cstate="print"/>
          <a:srcRect/>
          <a:stretch>
            <a:fillRect/>
          </a:stretch>
        </p:blipFill>
        <p:spPr bwMode="auto">
          <a:xfrm flipH="1">
            <a:off x="179512" y="4005064"/>
            <a:ext cx="2326648" cy="2852936"/>
          </a:xfrm>
          <a:prstGeom prst="rect">
            <a:avLst/>
          </a:prstGeom>
          <a:noFill/>
        </p:spPr>
      </p:pic>
      <p:pic>
        <p:nvPicPr>
          <p:cNvPr id="80902" name="Picture 6" descr="http://www.polignosi.com/pictures/20080214/1202981800-00361-01062.jpg"/>
          <p:cNvPicPr>
            <a:picLocks noChangeAspect="1" noChangeArrowheads="1"/>
          </p:cNvPicPr>
          <p:nvPr/>
        </p:nvPicPr>
        <p:blipFill>
          <a:blip r:embed="rId5" cstate="print"/>
          <a:srcRect/>
          <a:stretch>
            <a:fillRect/>
          </a:stretch>
        </p:blipFill>
        <p:spPr bwMode="auto">
          <a:xfrm>
            <a:off x="2843808" y="3861048"/>
            <a:ext cx="3888432" cy="2662858"/>
          </a:xfrm>
          <a:prstGeom prst="rect">
            <a:avLst/>
          </a:prstGeom>
          <a:noFill/>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rgbClr val="FFFFFF"/>
                </a:solidFill>
                <a:effectLst/>
                <a:latin typeface="Calibri" pitchFamily="34" charset="0"/>
                <a:ea typeface="Calibri" pitchFamily="34" charset="0"/>
                <a:cs typeface="Times New Roman" pitchFamily="18" charset="0"/>
              </a:rPr>
              <a:t>ΑΝΔΡΕΑΣ ΜΙΑΟΥΛΗΣ 1769-1835</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17410" name="Picture 2" descr="Ανδρέας Μιαούλης - Βικιπαίδεια"/>
          <p:cNvPicPr>
            <a:picLocks noChangeAspect="1" noChangeArrowheads="1"/>
          </p:cNvPicPr>
          <p:nvPr/>
        </p:nvPicPr>
        <p:blipFill>
          <a:blip r:embed="rId2" cstate="print"/>
          <a:srcRect/>
          <a:stretch>
            <a:fillRect/>
          </a:stretch>
        </p:blipFill>
        <p:spPr bwMode="auto">
          <a:xfrm>
            <a:off x="467544" y="764704"/>
            <a:ext cx="2381250" cy="3124201"/>
          </a:xfrm>
          <a:prstGeom prst="rect">
            <a:avLst/>
          </a:prstGeom>
          <a:noFill/>
        </p:spPr>
      </p:pic>
      <p:pic>
        <p:nvPicPr>
          <p:cNvPr id="17414" name="Picture 6" descr="Η Ναυμαχία των Πατρών: Ο Ανδρέας Μιαούλης απέναντι στους Τούρκους"/>
          <p:cNvPicPr>
            <a:picLocks noChangeAspect="1" noChangeArrowheads="1"/>
          </p:cNvPicPr>
          <p:nvPr/>
        </p:nvPicPr>
        <p:blipFill>
          <a:blip r:embed="rId3" cstate="print"/>
          <a:srcRect/>
          <a:stretch>
            <a:fillRect/>
          </a:stretch>
        </p:blipFill>
        <p:spPr bwMode="auto">
          <a:xfrm>
            <a:off x="467544" y="4149080"/>
            <a:ext cx="4392488" cy="2477075"/>
          </a:xfrm>
          <a:prstGeom prst="rect">
            <a:avLst/>
          </a:prstGeom>
          <a:noFill/>
        </p:spPr>
      </p:pic>
      <p:pic>
        <p:nvPicPr>
          <p:cNvPr id="17416" name="Picture 8" descr="Ο ΕΛΛΗΝΙΚΟΣ ΣΤΟΛΟΣ ΥΔΡΑΣ, ΣΠΕΤΣΩΝ, ΨΑΡΩΝ, το 1821 | ΑΡΧΕΙΟΝ ΠΟΛΙΤΙΣΜΟΥ"/>
          <p:cNvPicPr>
            <a:picLocks noChangeAspect="1" noChangeArrowheads="1"/>
          </p:cNvPicPr>
          <p:nvPr/>
        </p:nvPicPr>
        <p:blipFill>
          <a:blip r:embed="rId4" cstate="print"/>
          <a:srcRect/>
          <a:stretch>
            <a:fillRect/>
          </a:stretch>
        </p:blipFill>
        <p:spPr bwMode="auto">
          <a:xfrm>
            <a:off x="3059832" y="692696"/>
            <a:ext cx="5760640" cy="3168352"/>
          </a:xfrm>
          <a:prstGeom prst="rect">
            <a:avLst/>
          </a:prstGeom>
          <a:noFill/>
        </p:spPr>
      </p:pic>
      <p:pic>
        <p:nvPicPr>
          <p:cNvPr id="17420" name="Picture 12" descr="https://upload.wikimedia.org/wikipedia/commons/thumb/f/fb/MIAOULIS.jpg/400px-MIAOULIS.jpg"/>
          <p:cNvPicPr>
            <a:picLocks noChangeAspect="1" noChangeArrowheads="1"/>
          </p:cNvPicPr>
          <p:nvPr/>
        </p:nvPicPr>
        <p:blipFill>
          <a:blip r:embed="rId5" cstate="print"/>
          <a:srcRect/>
          <a:stretch>
            <a:fillRect/>
          </a:stretch>
        </p:blipFill>
        <p:spPr bwMode="auto">
          <a:xfrm>
            <a:off x="5004048" y="4077072"/>
            <a:ext cx="3810000" cy="2543175"/>
          </a:xfrm>
          <a:prstGeom prst="rect">
            <a:avLst/>
          </a:prstGeom>
          <a:noFill/>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5">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6986528"/>
          </a:xfrm>
          <a:prstGeom prst="rect">
            <a:avLst/>
          </a:prstGeom>
        </p:spPr>
        <p:txBody>
          <a:bodyPr wrap="square">
            <a:spAutoFit/>
          </a:bodyPr>
          <a:lstStyle/>
          <a:p>
            <a:r>
              <a:rPr lang="el-GR" sz="1600" b="1" dirty="0"/>
              <a:t>ΑΝΔΡΕΑΣ ΜΙΑΟΥΛΗΣ</a:t>
            </a:r>
          </a:p>
          <a:p>
            <a:r>
              <a:rPr lang="el-GR" sz="1600" b="1" dirty="0"/>
              <a:t>ΕΠΙΣΤΟΛΗ</a:t>
            </a:r>
          </a:p>
          <a:p>
            <a:r>
              <a:rPr lang="el-GR" sz="1600" b="1" dirty="0"/>
              <a:t>                                                                                                                                     ΥΔΡΑ 24/3/2021 </a:t>
            </a:r>
          </a:p>
          <a:p>
            <a:r>
              <a:rPr lang="el-GR" sz="1600" b="1" dirty="0"/>
              <a:t>Αγαπημένε μου Ανδρέα Μιαούλη,</a:t>
            </a:r>
          </a:p>
          <a:p>
            <a:r>
              <a:rPr lang="el-GR" sz="1600" b="1" dirty="0"/>
              <a:t> ‘Ηρωα εσύ της Ελλάδας που τόση περηφάνια μου έχεις προσφέρει ! Έκανα μια βόλτα σήμερα το πρωί στην Ύδρα και έβλεπα κόσμο να πηγαίνει στη δουλειά του, λεωφορεία πέρα- δώθε ,παιδιά να χαμογελούν , όλοι τόσο άγνωστοι μεταξύ τους, αλλά ελεύθεροι . Ο δρόμος με πήγε στην προτομή σου, στην είσοδο του ναού της Θεοτόκου και αμέσως θλίψη με κατέβαλε τόσο απεριποίητο που ήταν .                                                                                                                                                              Πλησιάζουν  200 χρόνια από τότε που χάρη στη γενναιότητά σου και άλλων σαν και εσένα, η χώρα μας απελευθερώθηκε και μια πληθώρα σκέψεων με έχει καταλάβει . Μα καλά δε φοβήθηκες ούτε στιγμή ; </a:t>
            </a:r>
          </a:p>
          <a:p>
            <a:r>
              <a:rPr lang="el-GR" sz="1600" b="1" dirty="0"/>
              <a:t>Πώς τόσο γενναία στάθηκες μέχρι την τελευταία σου πνοή ; Ακόμα διαβάζω για την ναυμαχία στην Πύλο και εκείνη των Πατρών που τον εχθρό εξολοθρεύσατε και ολόκληρη ανατριχιάζω! Πολύ θα ήθελα να είμαι εκεί  πλάι σου να πολεμάω και εγώ για την πατρίδα . Ακολούθησαν πολλές ναυμαχίες στη Χίο, στο Ναύπλιο στη  Σαμοθράκη, στη Σκιάθο, η ναυμαχία του Γέροντα και άλλες πολλές. Βοήθησες και τους πατριώτες μας στο Μεσολόγγι με εφόδια και ας είχες προβλέψει πως σύντομα θα πέσει . Στάθηκες σαν ηγέτης μπροστά σε Οθωμανούς και Αιγύπτιους, που προσπάθησαν να σε συντρίψουν .                                                                                                                                                            Αχ, και να είχαμε σήμερα ανθρώπους αντάξιους σου να μας γλυτώνανε από τα τόσα βάσανα… Αλλά πες μου γενναίε Ανδρέα γιατί δεν ήθελες στην αρχή να ξεκινήσει η επανάσταση ; Τι ήταν εκείνο που έβλεπες εσύ και όχι οι άλλοι ; Αμφιβάλλω ότι ήταν φόβος ή δισταγμός . Αυτές οι σκέψεις με βασανίζουν και θέλω τόσα να σε ρωτήσω, πράγμα που δεν είναι εφικτό . Σημασία, όμως, έχει πως τα 200 χρόνια απελευθέρωσης πλησιάζουν και θα σε τιμήσω εσένα και τους όμοιους σου μέσα από την ψυχή μου, γιατί χάρη σε εσάς δε ζούμε κάτω από τον ζυγό των Τούρκων, αλλά βλέπουμε τον γαλάζιο ουρανό και ξέρουμε πως είμαστε ελεύθεροι . Μέσα από τα βάθη της καρδιάς μου, αγαπημένε μου Μιαούλη, σου λέω ευχαριστώ που τόσο γενναία αγωνίστηκες για τη λευτεριά!</a:t>
            </a:r>
          </a:p>
          <a:p>
            <a:r>
              <a:rPr lang="el-GR" sz="1600" b="1" dirty="0"/>
              <a:t>Με πολλή αγάπη,</a:t>
            </a:r>
          </a:p>
          <a:p>
            <a:r>
              <a:rPr lang="el-GR" sz="1600" b="1" dirty="0"/>
              <a:t> μια μαθήτρια Δευτέρας Λυκείου που θέλει τόσο πολύ να σου μοιάσει ! </a:t>
            </a:r>
          </a:p>
          <a:p>
            <a:r>
              <a:rPr lang="el-GR" sz="1600" b="1" dirty="0"/>
              <a:t>                                                                                                                            ΓΙΑΟΥΠΑΙ ΝΤΕΣΓΙΑΝΑ-ΘΕΩΡΗΤΙΚΗ Β ΛΥΚΕΙΟΥ </a:t>
            </a:r>
          </a:p>
        </p:txBody>
      </p:sp>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rgbClr val="FFFFFF"/>
                </a:solidFill>
                <a:effectLst/>
                <a:latin typeface="Calibri" pitchFamily="34" charset="0"/>
                <a:ea typeface="Calibri" pitchFamily="34" charset="0"/>
                <a:cs typeface="Times New Roman" pitchFamily="18" charset="0"/>
              </a:rPr>
              <a:t>ΛΑΣΚΑΡΙΝΑ ΜΠΟΥΜΠΟΥΛΙΝΑ 1771-1825</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9221" name="Picture 5" descr="Λασκαρίνα Μπουμπουλίνα - Βικιπαίδεια"/>
          <p:cNvPicPr>
            <a:picLocks noChangeAspect="1" noChangeArrowheads="1"/>
          </p:cNvPicPr>
          <p:nvPr/>
        </p:nvPicPr>
        <p:blipFill>
          <a:blip r:embed="rId2" cstate="print"/>
          <a:srcRect/>
          <a:stretch>
            <a:fillRect/>
          </a:stretch>
        </p:blipFill>
        <p:spPr bwMode="auto">
          <a:xfrm>
            <a:off x="6300192" y="764704"/>
            <a:ext cx="2520280" cy="5688632"/>
          </a:xfrm>
          <a:prstGeom prst="rect">
            <a:avLst/>
          </a:prstGeom>
          <a:noFill/>
        </p:spPr>
      </p:pic>
      <p:pic>
        <p:nvPicPr>
          <p:cNvPr id="9225" name="Picture 9" descr="METΩΠΟ ΓΥΝΑΙΚΩΝ: Λασκαρίνα Μπουμπουλίνα"/>
          <p:cNvPicPr>
            <a:picLocks noChangeAspect="1" noChangeArrowheads="1"/>
          </p:cNvPicPr>
          <p:nvPr/>
        </p:nvPicPr>
        <p:blipFill>
          <a:blip r:embed="rId3" cstate="print"/>
          <a:srcRect/>
          <a:stretch>
            <a:fillRect/>
          </a:stretch>
        </p:blipFill>
        <p:spPr bwMode="auto">
          <a:xfrm>
            <a:off x="467544" y="3645024"/>
            <a:ext cx="5184576" cy="2940175"/>
          </a:xfrm>
          <a:prstGeom prst="rect">
            <a:avLst/>
          </a:prstGeom>
          <a:noFill/>
        </p:spPr>
      </p:pic>
      <p:pic>
        <p:nvPicPr>
          <p:cNvPr id="9227" name="Picture 11" descr="Μπουμπουλίνα: Φωτορεπορτάζ από το 300 ετών αρχοντικό σπίτι της στις Σπέτσες  | Η ΚΑΘΗΜΕΡΙΝΗ"/>
          <p:cNvPicPr>
            <a:picLocks noChangeAspect="1" noChangeArrowheads="1"/>
          </p:cNvPicPr>
          <p:nvPr/>
        </p:nvPicPr>
        <p:blipFill>
          <a:blip r:embed="rId4" cstate="print"/>
          <a:srcRect/>
          <a:stretch>
            <a:fillRect/>
          </a:stretch>
        </p:blipFill>
        <p:spPr bwMode="auto">
          <a:xfrm>
            <a:off x="2987824" y="764704"/>
            <a:ext cx="3024336" cy="2592288"/>
          </a:xfrm>
          <a:prstGeom prst="rect">
            <a:avLst/>
          </a:prstGeom>
          <a:noFill/>
        </p:spPr>
      </p:pic>
      <p:pic>
        <p:nvPicPr>
          <p:cNvPr id="9229" name="Picture 13" descr="Λασκαρίνα Μπουμπουλίνα - Βικιπαίδεια"/>
          <p:cNvPicPr>
            <a:picLocks noChangeAspect="1" noChangeArrowheads="1"/>
          </p:cNvPicPr>
          <p:nvPr/>
        </p:nvPicPr>
        <p:blipFill>
          <a:blip r:embed="rId5" cstate="print"/>
          <a:srcRect/>
          <a:stretch>
            <a:fillRect/>
          </a:stretch>
        </p:blipFill>
        <p:spPr bwMode="auto">
          <a:xfrm>
            <a:off x="251520" y="548680"/>
            <a:ext cx="2507725" cy="2880320"/>
          </a:xfrm>
          <a:prstGeom prst="rect">
            <a:avLst/>
          </a:prstGeo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1331640" y="332656"/>
            <a:ext cx="6300192" cy="6124754"/>
          </a:xfrm>
          <a:prstGeom prst="rect">
            <a:avLst/>
          </a:prstGeom>
        </p:spPr>
        <p:txBody>
          <a:bodyPr wrap="square">
            <a:spAutoFit/>
          </a:bodyPr>
          <a:lstStyle/>
          <a:p>
            <a:pPr lvl="0" eaLnBrk="0" fontAlgn="base" hangingPunct="0">
              <a:spcBef>
                <a:spcPct val="0"/>
              </a:spcBef>
              <a:spcAft>
                <a:spcPct val="0"/>
              </a:spcAft>
            </a:pPr>
            <a:endParaRPr lang="el-GR" sz="1400" dirty="0">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l-GR" sz="1400" dirty="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1.ΡΗΓΑΣ  ΦΕΡΑΙΟΣ (ΜΟΝΟΛΟΓΟΣ) – ΓΕΩΡΓΑΚΟΠΟΥΛΟΥ  ΙΩΑΝΝΑ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2.ΑΔΑΜΑΝΤΙΟΣ  ΚΟΡΑΗΣ (ΜΥΘΙΣΤΟΡΗΜΑΤΙΚΗ ΕΠΙΣΤΟΛΟΓΡΑΦΙΑ) -  ΨΥΧΟΜΑΝΗ ΔΙΟΝΥΣΙΑ   Α3</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3.ΜΑΡΚΟΣ ΜΠΟΤΣΑΡΗΣ (ΣΕΛΙΔΑ ΗΜΕΡΟΛΟΓΙΟΥ) – ΡΑΠΤΗ   ΧΑΡΟΥΛΑ Β’ ΘΕΩΡΗΤΙΚΗ</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4.ΑΛΕΞΑΝΔΡΟΣ  ΥΨΗΛΑΝΤΗΣ (ΣΕΛΙΔΑ ΗΜΕΡΟΛΟΓΙΟΥ) – ΚΑΡΑΒΟΥΛΙΑ   ΞΑΝΘΗ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5.ΛΟΡΔΟΣ   ΜΠΑΙΡΟΝ (ΠΟΙΗΜΑ) – ΜΑΝΑ’Ι’  ΦΡΙΝΤΑ  Β2</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6.ΠΑΠΑΦΛΕΣΣΑΣ (ΜΟΝΟΛΟΓΟΣ) – ΠΕΡΔΙΚΑΣ  ΑΝΔΡΕΑΣ  Α2</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7.ΑΘΑΝΑΣΙΟΣ  ΔΙΑΚΟΣ (ΔΙΗΓΗΜΑ) – ΔΟΥΛΑΒΕΡΗ  ΣΤΑΜΑΤΙΑ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8.ΓΕΩΡΓΙΟΣ  ΣΙΣΙΝΗΣ (ΠΟΙΗΜΑ) – ΤΣΟΥΛΗ  ΑΝΑΣΤΑΣΙΑ  Α3</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9.ΑΝΔΡΕΑΣ  ΜΕΤΑΞΑΣ (ΣΕΛΙΔΑ ΗΜΕΡΟΛΟΓΙΟΥ) – ΜΕΤΑΝΙ  ΚΛΕΑ  Β2</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10.ΕΜΜΑΝΟΥΗΛ  ΠΑΠΠΑΣ (ΜΟΝΟΛΟΓΟΣ) – ΛΑΚΑΤΟΥΣ  ΝΤΕΝΙΣΑ  - ΜΠΙΑΝΚΑ  Α2</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11.ΔΟΜΝΑ  ΒΙΣΒΙΖΗ (ΣΕΛΙΔΑ ΗΜΕΡΟΛΟΓΙΟΥ) – ΥΜΕΡΑ’Ι’  ΣΕΛΒΙΝΑ  Α3</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12.ΚΩΝΣΤΑΝΤΙΝΟΣ  ΚΑΝΑΡΗΣ (ΕΠΙΣΤΟΛΗ) – ΚΑΤΣΙΜΠΕΡΝΑΚΗ  ΣΩΤΗΡΙΑ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13.ΑΝΔΡΕΑΣ  ΜΙΑΟΥΛΗΣ (ΕΠΙΣΤΟΛΗ) – ΓΙΑΟΥΠΑ’Ι’  ΝΤΕΣΓΙΑΝΑ  Β’ ΘΕΩΡΗΤΙΚΗ</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14.ΛΑΣΚΑΡΙΝΑ  ΜΠΟΥΜΠΟΥΛΙΝΑ (ΜΥΘΙΣΤΟΡΗΜΑΤΙΚΗ ΕΠΙΣΤΟΛΟΓΡΑΦΙΑ) – </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ΑΝΤΩΝΑΚΟΠΟΥΛΟΥ  ΒΑΣΙΛΙΚΗ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15.ΕΞΟΔΟΣ  ΜΕΣΟΛΟΓΓΙΟΥ (ΔΙΑΛΟΓΟΣ:ΑΘΑΝΑΣΙΟΣ ΡΑΖΗΚΟΤΣΙΚΑΣ-ΚΙΤΣΟΣ ΤΖΑΒΕΛΑΣ) – ΨΕΥΤΗΣ  ΑΛΕΞΗΣ  Α3</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16.ΟΔΥΣΣΕΑΣ  ΑΝΔΡΟΥΤΣΟΣ (ΠΟΙΗΜΑ) – ΤΑΚΤΙΚΟΥ  ΜΑΡΙΑ  Β’ ΘΕΩΡΗΤΙΚΗ</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17.ΓΕΩΡΓΙΟΣ  ΚΑΡΑΙΣΚΑΚΗΣ (ΕΣΩΤΕΡΙΚΟΣ ΜΟΝΟΛΟΓΟΣ) – ΚΑΡΑΧΑΛΙΟΥ ΧΑΡΙΤΙΝΗ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18.ΙΩΑΝΝΗΣ  ΜΑΚΡΥΓΙΑΝΝΗΣ (ΕΣΩΤΕΡΙΚΟΣ ΜΟΝΟΛΟΓΟΣ) – ΓΟΥΡΓΑΡΗ  ΣΟΦΙΑ  Α1</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19.ΜΑΝΤΩ  ΜΑΥΡΟΓΕΝΟΥΣ (ΠΟΙΗΜΑ) – ΜΠΑΚΟΓΙΑΝΝΗ   ΔΕΣΠΟΙΝΑ  Β2</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20.ΝΙΚΗΤΑΡΑΣ  (ΔΙΗΓΗΜΑ ΚΑΙ ΜΥΘΙΣΤΟΡΗΜΑΤΙΚΗ ΕΠΙΣΤΟΛΟΓΡΑΦΙΑ) – ΚΑΡΑΒΟΥΛΙΑΣ  ΑΝΔΡΕΑΣ  Β2</a:t>
            </a:r>
            <a:endParaRPr lang="el-GR" sz="1400" dirty="0">
              <a:latin typeface="Arial" pitchFamily="34" charset="0"/>
              <a:cs typeface="Arial" pitchFamily="34" charset="0"/>
            </a:endParaRPr>
          </a:p>
          <a:p>
            <a:pPr lvl="0" eaLnBrk="0" fontAlgn="base" hangingPunct="0">
              <a:spcBef>
                <a:spcPct val="0"/>
              </a:spcBef>
              <a:spcAft>
                <a:spcPct val="0"/>
              </a:spcAft>
            </a:pPr>
            <a:r>
              <a:rPr lang="el-GR" sz="1400" dirty="0">
                <a:latin typeface="Calibri" pitchFamily="34" charset="0"/>
                <a:ea typeface="Calibri" pitchFamily="34" charset="0"/>
                <a:cs typeface="Times New Roman" pitchFamily="18" charset="0"/>
              </a:rPr>
              <a:t>21.ΘΕΟΔΩΡΟΣ  ΚΟΛΟΚΟΤΡΩΝΗΣ (ΣΕΛΙΔΕΣ ΗΜΕΡΟΛΟΓΙΟΥ) – ΚΑΤΣΙΜΠΕΡΝΑΚΗ ΣΩΤΗΡΙΑ  Α1</a:t>
            </a:r>
            <a:endParaRPr lang="el-GR" sz="1400" dirty="0">
              <a:latin typeface="Arial" pitchFamily="34" charset="0"/>
              <a:cs typeface="Arial" pitchFamily="34" charset="0"/>
            </a:endParaRPr>
          </a:p>
        </p:txBody>
      </p:sp>
      <p:sp>
        <p:nvSpPr>
          <p:cNvPr id="4" name="3 - Ορθογώνιο"/>
          <p:cNvSpPr/>
          <p:nvPr/>
        </p:nvSpPr>
        <p:spPr>
          <a:xfrm>
            <a:off x="3491880" y="188640"/>
            <a:ext cx="1746504" cy="400110"/>
          </a:xfrm>
          <a:prstGeom prst="rect">
            <a:avLst/>
          </a:prstGeom>
        </p:spPr>
        <p:txBody>
          <a:bodyPr wrap="none">
            <a:spAutoFit/>
          </a:bodyPr>
          <a:lstStyle/>
          <a:p>
            <a:pPr lvl="0" fontAlgn="base">
              <a:spcBef>
                <a:spcPct val="0"/>
              </a:spcBef>
              <a:spcAft>
                <a:spcPct val="0"/>
              </a:spcAft>
            </a:pPr>
            <a:r>
              <a:rPr lang="el-GR" sz="2000" dirty="0">
                <a:latin typeface="Calibri" pitchFamily="34" charset="0"/>
                <a:ea typeface="Calibri" pitchFamily="34" charset="0"/>
                <a:cs typeface="Times New Roman" pitchFamily="18" charset="0"/>
              </a:rPr>
              <a:t>ΠΕΡΙΕΧΟΜΕΝΑ</a:t>
            </a:r>
            <a:endParaRPr lang="el-GR" sz="2000" dirty="0">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0" y="0"/>
            <a:ext cx="9144000" cy="7140416"/>
          </a:xfrm>
          <a:prstGeom prst="rect">
            <a:avLst/>
          </a:prstGeom>
        </p:spPr>
        <p:txBody>
          <a:bodyPr wrap="square">
            <a:spAutoFit/>
          </a:bodyPr>
          <a:lstStyle/>
          <a:p>
            <a:pPr lvl="0" algn="just" fontAlgn="base">
              <a:spcBef>
                <a:spcPct val="0"/>
              </a:spcBef>
              <a:spcAft>
                <a:spcPct val="0"/>
              </a:spcAft>
            </a:pPr>
            <a:r>
              <a:rPr lang="el-GR" sz="1400" b="1" dirty="0">
                <a:solidFill>
                  <a:srgbClr val="403152"/>
                </a:solidFill>
                <a:latin typeface="Calibri" pitchFamily="34" charset="0"/>
                <a:ea typeface="Calibri" pitchFamily="34" charset="0"/>
                <a:cs typeface="Times New Roman" pitchFamily="18" charset="0"/>
              </a:rPr>
              <a:t>                                                                                                                                                                                </a:t>
            </a:r>
            <a:r>
              <a:rPr lang="el-GR" sz="1200" b="1" u="sng" dirty="0">
                <a:solidFill>
                  <a:srgbClr val="403152"/>
                </a:solidFill>
                <a:latin typeface="Calibri" pitchFamily="34" charset="0"/>
                <a:ea typeface="Calibri" pitchFamily="34" charset="0"/>
                <a:cs typeface="Times New Roman" pitchFamily="18" charset="0"/>
              </a:rPr>
              <a:t>ΛΑΣΚΑΡΙΝΑ ΜΠΟΥΜΠΟΥΛΙΝΑ </a:t>
            </a:r>
            <a:endParaRPr lang="el-GR" sz="1200" dirty="0">
              <a:solidFill>
                <a:prstClr val="black"/>
              </a:solidFill>
              <a:latin typeface="Arial" pitchFamily="34" charset="0"/>
              <a:cs typeface="Arial" pitchFamily="34" charset="0"/>
            </a:endParaRPr>
          </a:p>
          <a:p>
            <a:pPr lvl="0" algn="just" eaLnBrk="0" fontAlgn="base" hangingPunct="0">
              <a:spcBef>
                <a:spcPct val="0"/>
              </a:spcBef>
              <a:spcAft>
                <a:spcPct val="0"/>
              </a:spcAft>
            </a:pPr>
            <a:r>
              <a:rPr lang="el-GR" sz="1200" b="1" dirty="0">
                <a:solidFill>
                  <a:srgbClr val="403152"/>
                </a:solidFill>
                <a:latin typeface="Calibri" pitchFamily="34" charset="0"/>
                <a:ea typeface="Calibri" pitchFamily="34" charset="0"/>
                <a:cs typeface="Times New Roman" pitchFamily="18" charset="0"/>
              </a:rPr>
              <a:t>                                                              ΜΥΘΙΣΤΟΡΗΜΑΤΙΚΗ      ΕΠΙΣΤΟΛΟΓΡΑΦΙΑ</a:t>
            </a:r>
            <a:endParaRPr lang="el-GR" sz="1200" dirty="0">
              <a:solidFill>
                <a:prstClr val="black"/>
              </a:solidFill>
              <a:latin typeface="Arial" pitchFamily="34" charset="0"/>
              <a:cs typeface="Arial" pitchFamily="34" charset="0"/>
            </a:endParaRPr>
          </a:p>
          <a:p>
            <a:pPr lvl="0" algn="just" eaLnBrk="0" fontAlgn="base" hangingPunct="0">
              <a:spcBef>
                <a:spcPct val="0"/>
              </a:spcBef>
              <a:spcAft>
                <a:spcPct val="0"/>
              </a:spcAft>
            </a:pPr>
            <a:r>
              <a:rPr lang="el-GR" sz="1200" dirty="0">
                <a:solidFill>
                  <a:srgbClr val="403152"/>
                </a:solidFill>
                <a:latin typeface="Calibri" pitchFamily="34" charset="0"/>
                <a:ea typeface="Calibri" pitchFamily="34" charset="0"/>
                <a:cs typeface="Times New Roman" pitchFamily="18" charset="0"/>
              </a:rPr>
              <a:t>                                                                                                                                                                                                             </a:t>
            </a:r>
            <a:r>
              <a:rPr lang="el-GR" sz="1200" dirty="0">
                <a:solidFill>
                  <a:schemeClr val="accent2">
                    <a:lumMod val="50000"/>
                  </a:schemeClr>
                </a:solidFill>
                <a:latin typeface="Calibri" pitchFamily="34" charset="0"/>
                <a:ea typeface="Calibri" pitchFamily="34" charset="0"/>
                <a:cs typeface="Times New Roman" pitchFamily="18" charset="0"/>
              </a:rPr>
              <a:t>Σπέτσες , 12 Απριλίου 1825</a:t>
            </a:r>
            <a:r>
              <a:rPr lang="el-GR" sz="1200" dirty="0">
                <a:solidFill>
                  <a:schemeClr val="accent2">
                    <a:lumMod val="50000"/>
                  </a:schemeClr>
                </a:solidFill>
                <a:latin typeface="Arial" pitchFamily="34" charset="0"/>
                <a:cs typeface="Arial" pitchFamily="34" charset="0"/>
              </a:rPr>
              <a:t>  </a:t>
            </a:r>
            <a:r>
              <a:rPr lang="el-GR" sz="1200" dirty="0">
                <a:solidFill>
                  <a:schemeClr val="accent2">
                    <a:lumMod val="50000"/>
                  </a:schemeClr>
                </a:solidFill>
                <a:latin typeface="Calibri" pitchFamily="34" charset="0"/>
                <a:ea typeface="Calibri" pitchFamily="34" charset="0"/>
                <a:cs typeface="Times New Roman" pitchFamily="18" charset="0"/>
              </a:rPr>
              <a:t>Αγαπημένη μου εξαδέρφη Δέσπω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Σου γράφω για να σε ενημερώσω ότι λίγους μήνες μετά τις δύο συλλήψεις μου και τον εξορισμό μου από το Ναύπλιο βρίσκομαι και πάλι στις Σπέτσες , έχοντας χάσει τον κλήρο γης μου από το Κράτος και έχοντας ξοδέψει όλη την περιουσία μου στον Αγώνα. Είμαι βαθύτατα πικραμένη και πληγωμένη από την συμπεριφορά των πολιτικών του Κράτους και με την εξέλιξη του Αγώνα και επιθυμώ να μοιραστώ τις σκέψεις μου μαζί σου, αφού ξέρω πόσο πολύ ενδιαφέρεσαι για μένα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Έπειτα από το ξέσπασμα του δευτέρου εμφυλίου πολέμου το 1824, δολοφονήθηκαν και φυλακίστηκαν σπουδαίοι ήρωες που συνέβαλαν στην απελευθέρωση της Ελλάδας , όπως συνέβη με τον Κολοκοτρώνη .Δεν μπορούσα να μην αντιδράσω μπροστά σε αυτή την άδικη ενέργεια. Έτσι όμως  έγινα επικίνδυνη, σύμφωνα με την κυβέρνηση, για την χώρα. Ο εκδιωγμός μου αυτός  ήταν ιδιαίτερα στενάχωρος , καθώς όλα αυτά τα χρόνια αγωνίστηκα και πολέμησα για την απελευθέρωση του Έθνους. Νιώθω προδομένη από την πατρίδα για την οποία θυσίασα όλη την κληρονομιά και περιουσία μου.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Ποτέ δε θα ξεχάσω όταν έγινα συνέταιρος σε δεκάδες πλοία, κατασκεύασα τρία δικά μου και τα πρόσφερα στην Επανάσταση το 1821. Αν θυμάσαι και εσύ, η ναυπήγηση τους μου κόστισε 75.000 τάλαντα, όπως επίσης μου κόστισε τρεις μήνες αποστασιοποίησης  από την επανάσταση, όταν η Οθωμανική Αυτοκρατορία με έστειλε στην Κριμαία μετά από κατηγορίες για συμμετοχή των πλοίων του δεύτερου άντρα μου στο ρωσοτουρκικό πόλεμο . Αχ Δέσπω μου! Πόσο βασανιστικοί μου είχαν φανεί αυτοί οι μήνες ! Οι μέρες μου φαίνονταν αιώνες , καθώς αναμωνούσα τη στιγμή που θα επιστρέψω στις Σπέτσες, για να συνεχίσω τον αγώνα μαζί με τους άλλους Έλληνες και Ελληνίδες για τη λευτεριά που τόσο επιθυμούσαμε όλοι . Έπρεπε τότε να κάνω υπομονή και να συγκρατήσω το πάθος μου μέχρι να ηρεμήσει η κατάσταση , όπως και έγινε στην συνέχεια .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Μόλις γύρισα, έγινα μέλος της Φιλικής Εταιρίας στην Κωνσταντινούπολη. Ήταν η πιο συγκινητική στιγμή της ζωής μου , αφού η Κωνσταντινούπολη ήταν η πόλη όπου γεννήθηκα και επίσης ήμουν η πρώτη γυναίκα που μυήθηκε σε αυτήν ! Τα επόμενα χρόνια κατέβαλα όλη μου τη δύναμη και τα χρήματα που είχα για το έθνος. Να σου υπενθυμίσω, Δέσπω μου, πως αγόρασα μυστικά όπλα και πολεμοφόδια , επισκεύασα το πλοίο Αγαμέμνων , ανέλαβα να αρματώσω , να συντηρήσω και να πληρώσω το στρατό από μόνη μου, όπως έκανα και με τα πλοία και τα πληρώματα τους . Έκανα ότι περνούσε από το χέρι μου για να καταφέρω να περικυκλώσω τα τουρκικά οχυρά , το Ναύπλιο και την Τρίπολη. Πηγή της δυναμής μου ήταν η αυτοθυσία , η ανδρεία και η ψυχή που κατέθεταν κάθε μέρα  οι Έλληνες ,για να ξαναγίνουν ελληνικά τα χώματα που πατούσαν.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Πολλές φορές είχα συγκινηθεί από το σθένος , την υπομονή και το θάρρος των συμπολεμιστών μου που τους τα πρόσφερε απλόχερα η πίστη στη θρησκεία και την πατρίδα . Αυτόν τον πόλεμο τον είχαμε δώσει όλοι μαζί , όμως τώρα πια οι Έλληνες έχουμε χωριστεί και οι τότε ήρωες γίναμε εχθροί της Ελλάδας . Μετά την κατάληψη του Ναυπλίου από τους Έλληνες στις 30 Νοεμβρίου του 1822 πήρα κλήρο από το κράτος για την προσφορά μου στο έθνος και έμεινα εκεί. Η ανταμοιβή μου ωστόσο δεν κράτησε πολύ, καθώς εξορίστηκα πριν λίγο καιρό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Σήμερα πια η Ελλάδα έχει βρεθεί ξανά σε μεγάλο κίνδυνο . Πριν δύο μήνες στις 12 Φεβρουαρίου, αποβιβάστηκε ο Ιμπραήμ Πασάς με τον τουρκοαιγυπτιακό στόλο στην Πύλο. Παρόλο που είμαι απογοητευμένη , αρχίζω να προετοιμάζω ήδη τα πλοία μου και πιστεύω σε δυόμιση μήνες θα είναι έτοιμα . Ούτως ή αλλιώς η αγάπη και η πίστη στην πατρίδα δεν χάνεται ποτέ , ακόμα κι αν έχεις προδοθεί , κι αν έχεις πικραθεί , κι αν έχεις πονέσει , ο καημός και η λαχτάρα για το καλύτερο μέλλον του έθνους παραμένει. Περιμένω με ανυπομονησία τη δική σου επιστολή .                                                   Με πολλή αγάπη , </a:t>
            </a:r>
            <a:endParaRPr lang="el-GR" sz="1200" dirty="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el-GR" sz="1200" dirty="0">
                <a:solidFill>
                  <a:schemeClr val="accent2">
                    <a:lumMod val="50000"/>
                  </a:schemeClr>
                </a:solidFill>
                <a:latin typeface="Calibri" pitchFamily="34" charset="0"/>
                <a:ea typeface="Calibri" pitchFamily="34" charset="0"/>
                <a:cs typeface="Times New Roman" pitchFamily="18" charset="0"/>
              </a:rPr>
              <a:t>                                                                                       Η εξαδέρφη σου Λασκαρίνα                                                 </a:t>
            </a:r>
            <a:r>
              <a:rPr lang="el-GR" sz="1200" b="1" dirty="0">
                <a:solidFill>
                  <a:schemeClr val="accent2">
                    <a:lumMod val="50000"/>
                  </a:schemeClr>
                </a:solidFill>
                <a:latin typeface="Calibri" pitchFamily="34" charset="0"/>
                <a:ea typeface="Calibri" pitchFamily="34" charset="0"/>
                <a:cs typeface="Times New Roman" pitchFamily="18" charset="0"/>
              </a:rPr>
              <a:t>ΑΝΤΩΝΑΚΟΠΟΥΛΟΥ ΒΑΣΙΛΙΚΗ-Α1</a:t>
            </a:r>
            <a:endParaRPr lang="el-GR" sz="1200" b="1" dirty="0">
              <a:solidFill>
                <a:schemeClr val="accent2">
                  <a:lumMod val="50000"/>
                </a:schemeClr>
              </a:solidFill>
            </a:endParaRPr>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25276"/>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rgbClr val="FFFFFF"/>
                </a:solidFill>
                <a:effectLst/>
                <a:latin typeface="Calibri" pitchFamily="34" charset="0"/>
                <a:ea typeface="Calibri" pitchFamily="34" charset="0"/>
                <a:cs typeface="Times New Roman" pitchFamily="18" charset="0"/>
              </a:rPr>
              <a:t>ΕΞΟΔΟΣ ΜΕΣΟΛΟΓΓΙΟΥ</a:t>
            </a: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a:ln>
                  <a:noFill/>
                </a:ln>
                <a:solidFill>
                  <a:srgbClr val="FFFFFF"/>
                </a:solidFill>
                <a:effectLst/>
                <a:latin typeface="Calibri" pitchFamily="34" charset="0"/>
                <a:ea typeface="Calibri" pitchFamily="34" charset="0"/>
                <a:cs typeface="Times New Roman" pitchFamily="18" charset="0"/>
              </a:rPr>
              <a:t>ΑΘΑΝΑΣΙΟΣ ΡΑΖΗΚΟΤΣΙΚΑΣ-ΚΙΤΣΟΣ ΤΖΑΒΕΛΑΣ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1029" name="Picture 5" descr="Athanasios Rasikotsikas.JPG"/>
          <p:cNvPicPr>
            <a:picLocks noChangeAspect="1" noChangeArrowheads="1"/>
          </p:cNvPicPr>
          <p:nvPr/>
        </p:nvPicPr>
        <p:blipFill>
          <a:blip r:embed="rId2" cstate="print"/>
          <a:srcRect/>
          <a:stretch>
            <a:fillRect/>
          </a:stretch>
        </p:blipFill>
        <p:spPr bwMode="auto">
          <a:xfrm>
            <a:off x="179512" y="4293096"/>
            <a:ext cx="1944216" cy="2381250"/>
          </a:xfrm>
          <a:prstGeom prst="rect">
            <a:avLst/>
          </a:prstGeom>
          <a:noFill/>
        </p:spPr>
      </p:pic>
      <p:pic>
        <p:nvPicPr>
          <p:cNvPr id="1031" name="Picture 7" descr="ΠΕΡΙ ΤΕΧΝΗΣ Ο ΛΟΓΟΣ: «ΟΙ ΕΛΛΗΝΕΣ ΣΤΟΝ ΑΓΩΝΑ ΓΙΑ ΤΗΝ ΕΛΕΥΘΕΡΙΑ ΤΟ 1821»- Ο  Μεσολογγίτης Οπλαρχηγός ΑΘΑΝΑΣΙΟΣ ΡΑΖΙΚΟΤΣΙΚΑΣ, (1798-1826)"/>
          <p:cNvPicPr>
            <a:picLocks noChangeAspect="1" noChangeArrowheads="1"/>
          </p:cNvPicPr>
          <p:nvPr/>
        </p:nvPicPr>
        <p:blipFill>
          <a:blip r:embed="rId3" cstate="print"/>
          <a:srcRect/>
          <a:stretch>
            <a:fillRect/>
          </a:stretch>
        </p:blipFill>
        <p:spPr bwMode="auto">
          <a:xfrm>
            <a:off x="179512" y="1196752"/>
            <a:ext cx="2016224" cy="2952328"/>
          </a:xfrm>
          <a:prstGeom prst="rect">
            <a:avLst/>
          </a:prstGeom>
          <a:noFill/>
        </p:spPr>
      </p:pic>
      <p:pic>
        <p:nvPicPr>
          <p:cNvPr id="1033" name="Picture 9" descr="Κίτσος Τζαβέλας (1800 ή 1801 -1855) | ΑΡΓΟΛΙΚΗ ΑΡΧΕΙΑΚΗ ΒΙΒΛΙΟΘΗΚΗ ΙΣΤΟΡΙΑΣ  ΚΑΙ ΠΟΛΙΤΙΣΜΟΥ"/>
          <p:cNvPicPr>
            <a:picLocks noChangeAspect="1" noChangeArrowheads="1"/>
          </p:cNvPicPr>
          <p:nvPr/>
        </p:nvPicPr>
        <p:blipFill>
          <a:blip r:embed="rId4" cstate="print"/>
          <a:srcRect/>
          <a:stretch>
            <a:fillRect/>
          </a:stretch>
        </p:blipFill>
        <p:spPr bwMode="auto">
          <a:xfrm>
            <a:off x="6588224" y="1196752"/>
            <a:ext cx="2411760" cy="3024336"/>
          </a:xfrm>
          <a:prstGeom prst="rect">
            <a:avLst/>
          </a:prstGeom>
          <a:noFill/>
        </p:spPr>
      </p:pic>
      <p:pic>
        <p:nvPicPr>
          <p:cNvPr id="1035" name="Picture 11" descr="Κίτσος Τζαβέλας - Βικιπαίδεια"/>
          <p:cNvPicPr>
            <a:picLocks noChangeAspect="1" noChangeArrowheads="1"/>
          </p:cNvPicPr>
          <p:nvPr/>
        </p:nvPicPr>
        <p:blipFill>
          <a:blip r:embed="rId5" cstate="print"/>
          <a:srcRect/>
          <a:stretch>
            <a:fillRect/>
          </a:stretch>
        </p:blipFill>
        <p:spPr bwMode="auto">
          <a:xfrm>
            <a:off x="6588224" y="4293096"/>
            <a:ext cx="2376264" cy="2310671"/>
          </a:xfrm>
          <a:prstGeom prst="rect">
            <a:avLst/>
          </a:prstGeom>
          <a:noFill/>
        </p:spPr>
      </p:pic>
      <p:pic>
        <p:nvPicPr>
          <p:cNvPr id="1037" name="Picture 13" descr="Μεσολόγγι: Η πολιορκία και η Έξοδος | in.gr"/>
          <p:cNvPicPr>
            <a:picLocks noChangeAspect="1" noChangeArrowheads="1"/>
          </p:cNvPicPr>
          <p:nvPr/>
        </p:nvPicPr>
        <p:blipFill>
          <a:blip r:embed="rId6" cstate="print"/>
          <a:srcRect/>
          <a:stretch>
            <a:fillRect/>
          </a:stretch>
        </p:blipFill>
        <p:spPr bwMode="auto">
          <a:xfrm>
            <a:off x="2267744" y="1143000"/>
            <a:ext cx="4238625" cy="5715000"/>
          </a:xfrm>
          <a:prstGeom prst="rect">
            <a:avLst/>
          </a:prstGeom>
          <a:noFill/>
        </p:spPr>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0" y="0"/>
            <a:ext cx="9144000" cy="6740307"/>
          </a:xfrm>
          <a:prstGeom prst="rect">
            <a:avLst/>
          </a:prstGeom>
        </p:spPr>
        <p:txBody>
          <a:bodyPr wrap="square">
            <a:spAutoFit/>
          </a:bodyPr>
          <a:lstStyle/>
          <a:p>
            <a:pPr lvl="0" fontAlgn="base">
              <a:spcBef>
                <a:spcPct val="0"/>
              </a:spcBef>
              <a:spcAft>
                <a:spcPct val="0"/>
              </a:spcAft>
            </a:pPr>
            <a:r>
              <a:rPr lang="el-GR" b="1" dirty="0">
                <a:latin typeface="Calibri" pitchFamily="34" charset="0"/>
                <a:ea typeface="Calibri" pitchFamily="34" charset="0"/>
                <a:cs typeface="Times New Roman" pitchFamily="18" charset="0"/>
              </a:rPr>
              <a:t>Λίγο πριν την έξοδο του Μεσολογγίου</a:t>
            </a:r>
          </a:p>
          <a:p>
            <a:pPr lvl="0" fontAlgn="base">
              <a:spcBef>
                <a:spcPct val="0"/>
              </a:spcBef>
              <a:spcAft>
                <a:spcPct val="0"/>
              </a:spcAft>
            </a:pPr>
            <a:r>
              <a:rPr lang="el-GR" b="1" dirty="0">
                <a:latin typeface="Calibri" pitchFamily="34" charset="0"/>
                <a:ea typeface="Calibri" pitchFamily="34" charset="0"/>
                <a:cs typeface="Times New Roman" pitchFamily="18" charset="0"/>
              </a:rPr>
              <a:t>Συνομιλούν ο αρχηγός της φρουράς του Μεσολογγίου Αθανάσιος Ραζηκότσικας και ο αρχηγός των Σουλιωτών Κίτσος Τζαβέλας</a:t>
            </a: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(Σάββατο του Λαζάρου-ξημερώματα Κυριακής των Βαΐων 10-11</a:t>
            </a:r>
            <a:r>
              <a:rPr lang="el-GR" b="1" baseline="-30000" dirty="0">
                <a:latin typeface="Candara" pitchFamily="34" charset="0"/>
                <a:ea typeface="Calibri" pitchFamily="34" charset="0"/>
                <a:cs typeface="Times New Roman" pitchFamily="18" charset="0"/>
              </a:rPr>
              <a:t>ης </a:t>
            </a:r>
            <a:r>
              <a:rPr lang="el-GR" b="1" dirty="0">
                <a:latin typeface="Candara" pitchFamily="34" charset="0"/>
                <a:ea typeface="Calibri" pitchFamily="34" charset="0"/>
                <a:cs typeface="Times New Roman" pitchFamily="18" charset="0"/>
              </a:rPr>
              <a:t> Απριλίου του 1821</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                                                                         ΔΙΑΛΟΓΟΣ</a:t>
            </a: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Ήρθε η ώρα συναγωνιστή!</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Ήρθε η μεγάλη στιγμή!</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:Ιερό το χώμα που πατούμε και θα το τιμήσουμε.</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Θυμούμαι ,μωρέ ,τα παλικάρια απάνω στην κανονοστοιχία  να πολεμούν για τα εδάφη τούτα, να τα προστατεύσουμε, όταν ο εχθρός φαινόταν.</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Τα γενναία μας τα παλικάρια που ποτέ δεν το βάζουν κάτω. Θυμήσου  πέρσυ τον Απρίλη τους 580 άνδρες που μπήκαν στο Μεσολόγγι μαζί μου . Νικηφόρες μάχες ήρθαν</a:t>
            </a:r>
            <a:r>
              <a:rPr lang="el-GR" b="1" dirty="0">
                <a:ea typeface="Calibri" pitchFamily="34" charset="0"/>
                <a:cs typeface="Times New Roman" pitchFamily="18" charset="0"/>
              </a:rPr>
              <a:t>…</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Ο λαός μας υποφέρει 400 χρόνια σκλαβωμένος .Ποδοπάτησαν την πίστη μας, τα πάτρια εδάφη , την τιμή μας!</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Ήρθε η ώρα! Τόσο αγώνα κάναμε να κρατήσουμε τις βραχονησίδες . Τα πήραν  κι</a:t>
            </a:r>
            <a:r>
              <a:rPr lang="el-GR" b="1" dirty="0">
                <a:ea typeface="Calibri" pitchFamily="34" charset="0"/>
                <a:cs typeface="Times New Roman" pitchFamily="18" charset="0"/>
              </a:rPr>
              <a:t>’ </a:t>
            </a:r>
            <a:r>
              <a:rPr lang="el-GR" b="1" dirty="0">
                <a:latin typeface="Candara" pitchFamily="34" charset="0"/>
                <a:ea typeface="Calibri" pitchFamily="34" charset="0"/>
                <a:cs typeface="Times New Roman" pitchFamily="18" charset="0"/>
              </a:rPr>
              <a:t>αυτά μαζί με την τροφή και το νερό!</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Αχχ! Η πείνα θέρισε τα γυναικόπαιδα. Θαμπώνουν τα μάτια μου. Ό,τι είχα το έδωσα για την πατρίδα. Τώρα ετοιμάζομαι να δώσω ακόμα και τη ζωή μου!</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Λαλεί πουλί , παίρνει σπυρί κι η μάνα το ζηλεύει .</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Με την κατάληψη  στο Βασιλάδι και στον Ντολμά ο στόλος  δεν ξανάφερε εφόδια</a:t>
            </a:r>
            <a:r>
              <a:rPr lang="el-GR" b="1" dirty="0">
                <a:ea typeface="Calibri" pitchFamily="34" charset="0"/>
                <a:cs typeface="Times New Roman" pitchFamily="18" charset="0"/>
              </a:rPr>
              <a:t>…</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a:t>
            </a:r>
            <a:r>
              <a:rPr lang="el-GR" b="1" dirty="0">
                <a:ea typeface="Calibri" pitchFamily="34" charset="0"/>
                <a:cs typeface="Times New Roman" pitchFamily="18" charset="0"/>
              </a:rPr>
              <a:t>…</a:t>
            </a:r>
            <a:r>
              <a:rPr lang="el-GR" b="1" dirty="0">
                <a:latin typeface="Candara" pitchFamily="34" charset="0"/>
                <a:ea typeface="Calibri" pitchFamily="34" charset="0"/>
                <a:cs typeface="Times New Roman" pitchFamily="18" charset="0"/>
              </a:rPr>
              <a:t>και η πείνα άρχισε να μας θερίζει.</a:t>
            </a:r>
            <a:endParaRPr lang="el-GR"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Κάποιοι λιγοψύχησαν. Είπαν να παραδοθούμε. Ποτέ! Το τουφέκι που κρατώ χαραγμένη έχει την επανάσταση απάνω του και θα το κρατώ μέχρι η ψυχή μου να αφήσει το σώμα ετούτο. Πατρίδα και Θρησκεία κυριαρχούν στον νου μου!</a:t>
            </a:r>
            <a:endParaRPr lang="el-GR" dirty="0">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3 - Ορθογώνιο"/>
          <p:cNvSpPr/>
          <p:nvPr/>
        </p:nvSpPr>
        <p:spPr>
          <a:xfrm>
            <a:off x="0" y="0"/>
            <a:ext cx="9144000" cy="6901889"/>
          </a:xfrm>
          <a:prstGeom prst="rect">
            <a:avLst/>
          </a:prstGeom>
        </p:spPr>
        <p:txBody>
          <a:bodyPr wrap="square">
            <a:spAutoFit/>
          </a:bodyPr>
          <a:lstStyle/>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Εγώ γεννήθηκα στο Σούλι  και τον οχτρό δεν τον φοβάμαι .</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Λοιπόν! Εγώ θα πάρω την κεντρική πύλη  και θα βάλω την ξύλινη γέφυρα παρέα με τους εξοδίτες.</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-Κιτσος: . Εγώ θα πάρω την Τρίτη φάλαγγα και με τ΄άλογο θα προσπαθήσω να καταφύγω στο Ναύπλιο.</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Ξέρω πόσο με στήριξες αδερφέ ,όταν οι άλλοι με ξέχναγαν!</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-Κίτσος:  Ενωμένοι  όλοι οι Έλληνες θα νικήσουμε!</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Εκείθε με τους αδερφούς..</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-Κιτσος: ...και εδώθε με τον Χάρο!</a:t>
            </a:r>
            <a:endParaRPr lang="el-GR" sz="1050" dirty="0">
              <a:latin typeface="Arial" pitchFamily="34" charset="0"/>
              <a:cs typeface="Arial" pitchFamily="34" charset="0"/>
            </a:endParaRPr>
          </a:p>
          <a:p>
            <a:pPr lvl="0" eaLnBrk="0" fontAlgn="base" hangingPunct="0">
              <a:spcBef>
                <a:spcPct val="0"/>
              </a:spcBef>
              <a:spcAft>
                <a:spcPct val="0"/>
              </a:spcAft>
            </a:pPr>
            <a:r>
              <a:rPr lang="el-GR" b="1" dirty="0">
                <a:latin typeface="Candara" pitchFamily="34" charset="0"/>
                <a:ea typeface="Calibri" pitchFamily="34" charset="0"/>
                <a:cs typeface="Times New Roman" pitchFamily="18" charset="0"/>
              </a:rPr>
              <a:t>-Αθαν: Επάνω τους! Πάρτε τους!</a:t>
            </a:r>
            <a:endParaRPr lang="el-GR" sz="1050" dirty="0">
              <a:latin typeface="Arial" pitchFamily="34" charset="0"/>
              <a:cs typeface="Arial" pitchFamily="34" charset="0"/>
            </a:endParaRPr>
          </a:p>
          <a:p>
            <a:pPr lvl="0" eaLnBrk="0" fontAlgn="base" hangingPunct="0">
              <a:spcBef>
                <a:spcPct val="0"/>
              </a:spcBef>
              <a:spcAft>
                <a:spcPct val="0"/>
              </a:spcAft>
            </a:pPr>
            <a:endParaRPr lang="el-GR" b="1" i="1" dirty="0">
              <a:latin typeface="Candara" pitchFamily="34" charset="0"/>
              <a:cs typeface="Times New Roman" pitchFamily="18" charset="0"/>
            </a:endParaRPr>
          </a:p>
          <a:p>
            <a:pPr lvl="0" eaLnBrk="0" fontAlgn="base" hangingPunct="0">
              <a:spcBef>
                <a:spcPct val="0"/>
              </a:spcBef>
              <a:spcAft>
                <a:spcPct val="0"/>
              </a:spcAft>
            </a:pPr>
            <a:endParaRPr lang="el-GR" sz="1050" b="1" i="1" dirty="0">
              <a:latin typeface="Candara" pitchFamily="34" charset="0"/>
              <a:cs typeface="Times New Roman" pitchFamily="18" charset="0"/>
            </a:endParaRPr>
          </a:p>
          <a:p>
            <a:pPr lvl="0" eaLnBrk="0" fontAlgn="base" hangingPunct="0">
              <a:spcBef>
                <a:spcPct val="0"/>
              </a:spcBef>
              <a:spcAft>
                <a:spcPct val="0"/>
              </a:spcAft>
            </a:pPr>
            <a:r>
              <a:rPr lang="el-GR" b="1" i="1" dirty="0">
                <a:latin typeface="Candara" pitchFamily="34" charset="0"/>
                <a:cs typeface="Times New Roman" pitchFamily="18" charset="0"/>
              </a:rPr>
              <a:t>Αλέξης  Ψεύτης</a:t>
            </a:r>
            <a:endParaRPr lang="el-GR" dirty="0">
              <a:latin typeface="Arial" pitchFamily="34" charset="0"/>
              <a:cs typeface="Arial" pitchFamily="34" charset="0"/>
            </a:endParaRPr>
          </a:p>
          <a:p>
            <a:pPr lvl="0" eaLnBrk="0" fontAlgn="base" hangingPunct="0">
              <a:spcBef>
                <a:spcPct val="0"/>
              </a:spcBef>
              <a:spcAft>
                <a:spcPct val="0"/>
              </a:spcAft>
            </a:pPr>
            <a:r>
              <a:rPr lang="el-GR" b="1" i="1" dirty="0">
                <a:latin typeface="Candara" pitchFamily="34" charset="0"/>
                <a:ea typeface="Calibri" pitchFamily="34" charset="0"/>
                <a:cs typeface="Times New Roman" pitchFamily="18" charset="0"/>
              </a:rPr>
              <a:t>Τάξη : Α΄3</a:t>
            </a: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b="1" i="1" dirty="0">
              <a:solidFill>
                <a:schemeClr val="bg1"/>
              </a:solidFill>
              <a:latin typeface="Candara" pitchFamily="34" charset="0"/>
              <a:cs typeface="Times New Roman" pitchFamily="18" charset="0"/>
            </a:endParaRPr>
          </a:p>
          <a:p>
            <a:pPr lvl="0" eaLnBrk="0" fontAlgn="base" hangingPunct="0">
              <a:spcBef>
                <a:spcPct val="0"/>
              </a:spcBef>
              <a:spcAft>
                <a:spcPct val="0"/>
              </a:spcAft>
            </a:pPr>
            <a:endParaRPr lang="el-GR" dirty="0">
              <a:solidFill>
                <a:schemeClr val="bg1"/>
              </a:solidFill>
              <a:latin typeface="Arial" pitchFamily="34" charset="0"/>
              <a:cs typeface="Arial" pitchFamily="34" charset="0"/>
            </a:endParaRPr>
          </a:p>
        </p:txBody>
      </p:sp>
      <p:pic>
        <p:nvPicPr>
          <p:cNvPr id="19460" name="Picture 4" descr="mesologgi334"/>
          <p:cNvPicPr>
            <a:picLocks noChangeAspect="1" noChangeArrowheads="1"/>
          </p:cNvPicPr>
          <p:nvPr/>
        </p:nvPicPr>
        <p:blipFill>
          <a:blip r:embed="rId3" cstate="print"/>
          <a:srcRect/>
          <a:stretch>
            <a:fillRect/>
          </a:stretch>
        </p:blipFill>
        <p:spPr bwMode="auto">
          <a:xfrm>
            <a:off x="2915816" y="3068960"/>
            <a:ext cx="6048734" cy="3639716"/>
          </a:xfrm>
          <a:prstGeom prst="rect">
            <a:avLst/>
          </a:prstGeom>
          <a:noFill/>
        </p:spPr>
      </p:pic>
      <p:pic>
        <p:nvPicPr>
          <p:cNvPr id="19462" name="Picture 6" descr="ΜΕΣΟΛΟΓΓΙ Η Εξοδος με την πανευρωπαϊκή και παγκόσμια σημασία | Άρθρα |  Ελευθεροτυπία"/>
          <p:cNvPicPr>
            <a:picLocks noChangeAspect="1" noChangeArrowheads="1"/>
          </p:cNvPicPr>
          <p:nvPr/>
        </p:nvPicPr>
        <p:blipFill>
          <a:blip r:embed="rId4" cstate="print"/>
          <a:srcRect/>
          <a:stretch>
            <a:fillRect/>
          </a:stretch>
        </p:blipFill>
        <p:spPr bwMode="auto">
          <a:xfrm>
            <a:off x="251520" y="3933056"/>
            <a:ext cx="2400640" cy="2755893"/>
          </a:xfrm>
          <a:prstGeom prst="rect">
            <a:avLst/>
          </a:prstGeom>
          <a:noFill/>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2 - Ορθογώνιο"/>
          <p:cNvSpPr/>
          <p:nvPr/>
        </p:nvSpPr>
        <p:spPr>
          <a:xfrm>
            <a:off x="2627784" y="227311"/>
            <a:ext cx="3825404" cy="369332"/>
          </a:xfrm>
          <a:prstGeom prst="rect">
            <a:avLst/>
          </a:prstGeom>
        </p:spPr>
        <p:txBody>
          <a:bodyPr wrap="square">
            <a:spAutoFit/>
          </a:bodyPr>
          <a:lstStyle/>
          <a:p>
            <a:pPr lvl="0"/>
            <a:r>
              <a:rPr lang="el-GR" dirty="0">
                <a:solidFill>
                  <a:prstClr val="white"/>
                </a:solidFill>
              </a:rPr>
              <a:t>ΟΔΥΣΣΕΑΣ ΑΝΔΡΟΥΤΣΟΣ 1788-1825</a:t>
            </a:r>
          </a:p>
        </p:txBody>
      </p:sp>
      <p:pic>
        <p:nvPicPr>
          <p:cNvPr id="11266" name="Picture 2" descr="Οδυσσέας Ανδρούτσος: Παλικάρι και υπερασπιστής των δίκαιων του αγώνα του  λαού - Κατιούσα"/>
          <p:cNvPicPr>
            <a:picLocks noChangeAspect="1" noChangeArrowheads="1"/>
          </p:cNvPicPr>
          <p:nvPr/>
        </p:nvPicPr>
        <p:blipFill>
          <a:blip r:embed="rId2" cstate="print"/>
          <a:srcRect/>
          <a:stretch>
            <a:fillRect/>
          </a:stretch>
        </p:blipFill>
        <p:spPr bwMode="auto">
          <a:xfrm>
            <a:off x="323528" y="4293096"/>
            <a:ext cx="3096344" cy="2160240"/>
          </a:xfrm>
          <a:prstGeom prst="rect">
            <a:avLst/>
          </a:prstGeom>
          <a:noFill/>
        </p:spPr>
      </p:pic>
      <p:pic>
        <p:nvPicPr>
          <p:cNvPr id="11268" name="Picture 4" descr="Οδυσσέας Ανδρούτσος - Βιογραφία - Σαν Σήμερα .gr"/>
          <p:cNvPicPr>
            <a:picLocks noChangeAspect="1" noChangeArrowheads="1"/>
          </p:cNvPicPr>
          <p:nvPr/>
        </p:nvPicPr>
        <p:blipFill>
          <a:blip r:embed="rId3" cstate="print"/>
          <a:srcRect/>
          <a:stretch>
            <a:fillRect/>
          </a:stretch>
        </p:blipFill>
        <p:spPr bwMode="auto">
          <a:xfrm>
            <a:off x="395536" y="692696"/>
            <a:ext cx="3024336" cy="3312368"/>
          </a:xfrm>
          <a:prstGeom prst="rect">
            <a:avLst/>
          </a:prstGeom>
          <a:noFill/>
        </p:spPr>
      </p:pic>
      <p:pic>
        <p:nvPicPr>
          <p:cNvPr id="11270" name="Picture 6" descr="Ο Οδυσσέας Ανδρούτσος, τα “καπάκια” και το άδοξο τέλος – Ιστορικά Χρονικά"/>
          <p:cNvPicPr>
            <a:picLocks noChangeAspect="1" noChangeArrowheads="1"/>
          </p:cNvPicPr>
          <p:nvPr/>
        </p:nvPicPr>
        <p:blipFill>
          <a:blip r:embed="rId4" cstate="print"/>
          <a:srcRect/>
          <a:stretch>
            <a:fillRect/>
          </a:stretch>
        </p:blipFill>
        <p:spPr bwMode="auto">
          <a:xfrm>
            <a:off x="3635896" y="692696"/>
            <a:ext cx="2952328" cy="5805264"/>
          </a:xfrm>
          <a:prstGeom prst="rect">
            <a:avLst/>
          </a:prstGeom>
          <a:noFill/>
        </p:spPr>
      </p:pic>
      <p:pic>
        <p:nvPicPr>
          <p:cNvPr id="11272" name="Picture 8" descr="Οδυσσέας Ανδρούτσος"/>
          <p:cNvPicPr>
            <a:picLocks noChangeAspect="1" noChangeArrowheads="1"/>
          </p:cNvPicPr>
          <p:nvPr/>
        </p:nvPicPr>
        <p:blipFill>
          <a:blip r:embed="rId5" cstate="print"/>
          <a:srcRect/>
          <a:stretch>
            <a:fillRect/>
          </a:stretch>
        </p:blipFill>
        <p:spPr bwMode="auto">
          <a:xfrm>
            <a:off x="6732240" y="692696"/>
            <a:ext cx="2297832" cy="5760640"/>
          </a:xfrm>
          <a:prstGeom prst="rect">
            <a:avLst/>
          </a:prstGeom>
          <a:noFill/>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2">
                <a:tint val="45000"/>
                <a:satMod val="400000"/>
              </a:schemeClr>
            </a:duotone>
            <a:lum bright="-19000" contrast="43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179512" y="0"/>
            <a:ext cx="5508104" cy="5632311"/>
          </a:xfrm>
          <a:prstGeom prst="rect">
            <a:avLst/>
          </a:prstGeom>
        </p:spPr>
        <p:txBody>
          <a:bodyPr wrap="square">
            <a:spAutoFit/>
          </a:bodyPr>
          <a:lstStyle/>
          <a:p>
            <a:r>
              <a:rPr lang="el-GR" b="1" u="sng" dirty="0">
                <a:solidFill>
                  <a:schemeClr val="bg1"/>
                </a:solidFill>
              </a:rPr>
              <a:t>ΟΔΥΣΣΕΑΣ ΑΝΔΡΟΥΤΣΟΣ</a:t>
            </a:r>
            <a:endParaRPr lang="el-GR" dirty="0">
              <a:solidFill>
                <a:schemeClr val="bg1"/>
              </a:solidFill>
            </a:endParaRPr>
          </a:p>
          <a:p>
            <a:r>
              <a:rPr lang="el-GR" b="1" u="sng" dirty="0">
                <a:solidFill>
                  <a:schemeClr val="bg1"/>
                </a:solidFill>
              </a:rPr>
              <a:t> </a:t>
            </a:r>
            <a:endParaRPr lang="el-GR" dirty="0">
              <a:solidFill>
                <a:schemeClr val="bg1"/>
              </a:solidFill>
            </a:endParaRPr>
          </a:p>
          <a:p>
            <a:r>
              <a:rPr lang="el-GR" dirty="0">
                <a:solidFill>
                  <a:schemeClr val="bg1"/>
                </a:solidFill>
              </a:rPr>
              <a:t>Διακόσια χρόνια σήμερα έπειτα απ’ τον αγώνα. </a:t>
            </a:r>
          </a:p>
          <a:p>
            <a:r>
              <a:rPr lang="el-GR" dirty="0">
                <a:solidFill>
                  <a:schemeClr val="bg1"/>
                </a:solidFill>
              </a:rPr>
              <a:t>Κ η μνήμη μένει ζωντανή μες στην ψυχή ακόμα.</a:t>
            </a:r>
          </a:p>
          <a:p>
            <a:r>
              <a:rPr lang="el-GR" dirty="0">
                <a:solidFill>
                  <a:schemeClr val="bg1"/>
                </a:solidFill>
              </a:rPr>
              <a:t>Τόσοι και τόσοι οπλαρχηγοί περάσαν, </a:t>
            </a:r>
          </a:p>
          <a:p>
            <a:r>
              <a:rPr lang="el-GR" dirty="0">
                <a:solidFill>
                  <a:schemeClr val="bg1"/>
                </a:solidFill>
              </a:rPr>
              <a:t>που δεν ξεχάστηκαν ποτέ και τη γενιά δοξάσαν.</a:t>
            </a:r>
          </a:p>
          <a:p>
            <a:endParaRPr lang="el-GR" dirty="0">
              <a:solidFill>
                <a:schemeClr val="bg1"/>
              </a:solidFill>
            </a:endParaRPr>
          </a:p>
          <a:p>
            <a:r>
              <a:rPr lang="el-GR" dirty="0">
                <a:solidFill>
                  <a:schemeClr val="bg1"/>
                </a:solidFill>
              </a:rPr>
              <a:t> </a:t>
            </a:r>
          </a:p>
          <a:p>
            <a:r>
              <a:rPr lang="el-GR" dirty="0">
                <a:solidFill>
                  <a:schemeClr val="bg1"/>
                </a:solidFill>
              </a:rPr>
              <a:t>Αναμεσά τους και εσύ, λαμπρό παράδειγμα ήσουν!</a:t>
            </a:r>
          </a:p>
          <a:p>
            <a:r>
              <a:rPr lang="el-GR" dirty="0">
                <a:solidFill>
                  <a:schemeClr val="bg1"/>
                </a:solidFill>
              </a:rPr>
              <a:t>Τρανέ Ανδρούτσε δυνατέ, πολέμησες γενναία </a:t>
            </a:r>
          </a:p>
          <a:p>
            <a:r>
              <a:rPr lang="el-GR" dirty="0">
                <a:solidFill>
                  <a:schemeClr val="bg1"/>
                </a:solidFill>
              </a:rPr>
              <a:t>κι’ άφησες την ανάμνηση πίσω σου σπουδαία.</a:t>
            </a:r>
          </a:p>
          <a:p>
            <a:endParaRPr lang="el-GR" dirty="0">
              <a:solidFill>
                <a:schemeClr val="bg1"/>
              </a:solidFill>
            </a:endParaRPr>
          </a:p>
          <a:p>
            <a:r>
              <a:rPr lang="el-GR" dirty="0">
                <a:solidFill>
                  <a:schemeClr val="bg1"/>
                </a:solidFill>
              </a:rPr>
              <a:t> </a:t>
            </a:r>
          </a:p>
          <a:p>
            <a:r>
              <a:rPr lang="el-GR" dirty="0">
                <a:solidFill>
                  <a:schemeClr val="bg1"/>
                </a:solidFill>
              </a:rPr>
              <a:t>Το όνομά σου δέθηκε με της Γραβιάς το Χάνι </a:t>
            </a:r>
          </a:p>
          <a:p>
            <a:r>
              <a:rPr lang="el-GR" dirty="0">
                <a:solidFill>
                  <a:schemeClr val="bg1"/>
                </a:solidFill>
              </a:rPr>
              <a:t>Και δίδαξες σ ’όλους τους εχθρούς</a:t>
            </a:r>
          </a:p>
          <a:p>
            <a:r>
              <a:rPr lang="el-GR" dirty="0">
                <a:solidFill>
                  <a:schemeClr val="bg1"/>
                </a:solidFill>
              </a:rPr>
              <a:t>πως κι ο &lt;&lt;σπουδαίος&gt;&gt; χάνει!</a:t>
            </a:r>
          </a:p>
          <a:p>
            <a:r>
              <a:rPr lang="el-GR" dirty="0">
                <a:solidFill>
                  <a:schemeClr val="bg1"/>
                </a:solidFill>
              </a:rPr>
              <a:t/>
            </a:r>
            <a:br>
              <a:rPr lang="el-GR" dirty="0">
                <a:solidFill>
                  <a:schemeClr val="bg1"/>
                </a:solidFill>
              </a:rPr>
            </a:br>
            <a:endParaRPr lang="el-GR" dirty="0">
              <a:solidFill>
                <a:schemeClr val="bg1"/>
              </a:solidFill>
            </a:endParaRPr>
          </a:p>
          <a:p>
            <a:r>
              <a:rPr lang="el-GR" dirty="0">
                <a:solidFill>
                  <a:schemeClr val="bg1"/>
                </a:solidFill>
              </a:rPr>
              <a:t/>
            </a:r>
            <a:br>
              <a:rPr lang="el-GR" dirty="0">
                <a:solidFill>
                  <a:schemeClr val="bg1"/>
                </a:solidFill>
              </a:rPr>
            </a:br>
            <a:endParaRPr lang="el-GR" dirty="0">
              <a:solidFill>
                <a:schemeClr val="bg1"/>
              </a:solidFill>
            </a:endParaRPr>
          </a:p>
        </p:txBody>
      </p:sp>
      <p:sp>
        <p:nvSpPr>
          <p:cNvPr id="3" name="2 - Ορθογώνιο"/>
          <p:cNvSpPr/>
          <p:nvPr/>
        </p:nvSpPr>
        <p:spPr>
          <a:xfrm>
            <a:off x="251520" y="5517232"/>
            <a:ext cx="4572000" cy="646331"/>
          </a:xfrm>
          <a:prstGeom prst="rect">
            <a:avLst/>
          </a:prstGeom>
        </p:spPr>
        <p:txBody>
          <a:bodyPr>
            <a:spAutoFit/>
          </a:bodyPr>
          <a:lstStyle/>
          <a:p>
            <a:r>
              <a:rPr lang="el-GR" dirty="0">
                <a:solidFill>
                  <a:schemeClr val="bg1"/>
                </a:solidFill>
              </a:rPr>
              <a:t>Τακτικού  Μαρία</a:t>
            </a:r>
          </a:p>
          <a:p>
            <a:r>
              <a:rPr lang="el-GR" dirty="0" err="1">
                <a:solidFill>
                  <a:schemeClr val="bg1"/>
                </a:solidFill>
              </a:rPr>
              <a:t>Β’Θεωρητικής</a:t>
            </a:r>
            <a:r>
              <a:rPr lang="el-GR" dirty="0">
                <a:solidFill>
                  <a:schemeClr val="bg1"/>
                </a:solidFill>
              </a:rPr>
              <a:t> Κατεύθυνσης</a:t>
            </a:r>
            <a:r>
              <a:rPr lang="el-GR" dirty="0"/>
              <a:t> </a:t>
            </a:r>
          </a:p>
        </p:txBody>
      </p:sp>
      <p:pic>
        <p:nvPicPr>
          <p:cNvPr id="17410" name="Picture 2" descr="Οδυσσέας Ανδρούτσος, ο ήρωας που δολοφόνησε η πατρίδα. Ποιους κατηγόρησε ο  Μακρυγιάννης για τη δολοφονία του: &quot;Ο Κωλέττης, αυτόν τον πουλημένο άνθρωπο  κι άρπαγο τον έκανε αρχηγό να πάγη εναντίον του Δυσσέως&quot; -"/>
          <p:cNvPicPr>
            <a:picLocks noChangeAspect="1" noChangeArrowheads="1"/>
          </p:cNvPicPr>
          <p:nvPr/>
        </p:nvPicPr>
        <p:blipFill>
          <a:blip r:embed="rId3" cstate="print"/>
          <a:srcRect/>
          <a:stretch>
            <a:fillRect/>
          </a:stretch>
        </p:blipFill>
        <p:spPr bwMode="auto">
          <a:xfrm>
            <a:off x="5148064" y="116632"/>
            <a:ext cx="3995936" cy="4316314"/>
          </a:xfrm>
          <a:prstGeom prst="rect">
            <a:avLst/>
          </a:prstGeom>
          <a:noFill/>
        </p:spPr>
      </p:pic>
      <p:pic>
        <p:nvPicPr>
          <p:cNvPr id="17412" name="Picture 4" descr="ΑΜΦΙΚΛΕΙΑ ΔΑΔΙ: Το σπαθί τού Οδυσσέα Ανδρούτσου."/>
          <p:cNvPicPr>
            <a:picLocks noChangeAspect="1" noChangeArrowheads="1"/>
          </p:cNvPicPr>
          <p:nvPr/>
        </p:nvPicPr>
        <p:blipFill>
          <a:blip r:embed="rId4" cstate="print"/>
          <a:srcRect/>
          <a:stretch>
            <a:fillRect/>
          </a:stretch>
        </p:blipFill>
        <p:spPr bwMode="auto">
          <a:xfrm>
            <a:off x="4283968" y="4552950"/>
            <a:ext cx="3781425" cy="2305050"/>
          </a:xfrm>
          <a:prstGeom prst="rect">
            <a:avLst/>
          </a:prstGeom>
          <a:noFill/>
        </p:spPr>
      </p:pic>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2520733" y="28545"/>
            <a:ext cx="410253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bg1"/>
                </a:solidFill>
                <a:effectLst/>
                <a:latin typeface="Arial" pitchFamily="34" charset="0"/>
                <a:ea typeface="Calibri" pitchFamily="34" charset="0"/>
                <a:cs typeface="Arial" pitchFamily="34" charset="0"/>
              </a:rPr>
              <a:t>Γεώργιος Καραϊσκάκης 1782-1827</a:t>
            </a:r>
            <a:endParaRPr kumimoji="0" lang="el-GR" sz="1800" b="0" i="0" u="none" strike="noStrike" cap="none" normalizeH="0" baseline="0" dirty="0">
              <a:ln>
                <a:noFill/>
              </a:ln>
              <a:solidFill>
                <a:schemeClr val="bg1"/>
              </a:solidFill>
              <a:effectLst/>
              <a:latin typeface="Arial" pitchFamily="34" charset="0"/>
              <a:cs typeface="Arial" pitchFamily="34" charset="0"/>
            </a:endParaRPr>
          </a:p>
        </p:txBody>
      </p:sp>
      <p:pic>
        <p:nvPicPr>
          <p:cNvPr id="14341" name="Picture 5" descr="Γεώργιος Καραϊσκάκης: Η ζωή ενός ήρωα και οι απίστευτες βωμολοχίες που  έγραψαν ιστορία - ΤΑ ΝΕΑ"/>
          <p:cNvPicPr>
            <a:picLocks noChangeAspect="1" noChangeArrowheads="1"/>
          </p:cNvPicPr>
          <p:nvPr/>
        </p:nvPicPr>
        <p:blipFill>
          <a:blip r:embed="rId2" cstate="print"/>
          <a:srcRect/>
          <a:stretch>
            <a:fillRect/>
          </a:stretch>
        </p:blipFill>
        <p:spPr bwMode="auto">
          <a:xfrm>
            <a:off x="179512" y="4077072"/>
            <a:ext cx="4320480" cy="2561910"/>
          </a:xfrm>
          <a:prstGeom prst="rect">
            <a:avLst/>
          </a:prstGeom>
          <a:noFill/>
        </p:spPr>
      </p:pic>
      <p:pic>
        <p:nvPicPr>
          <p:cNvPr id="14345" name="Picture 9" descr="Ο Γεώργιος Καραϊσκάκης - Μουσείο Μπενάκη"/>
          <p:cNvPicPr>
            <a:picLocks noChangeAspect="1" noChangeArrowheads="1"/>
          </p:cNvPicPr>
          <p:nvPr/>
        </p:nvPicPr>
        <p:blipFill>
          <a:blip r:embed="rId3" cstate="print"/>
          <a:srcRect/>
          <a:stretch>
            <a:fillRect/>
          </a:stretch>
        </p:blipFill>
        <p:spPr bwMode="auto">
          <a:xfrm>
            <a:off x="179513" y="692696"/>
            <a:ext cx="2736304" cy="3332312"/>
          </a:xfrm>
          <a:prstGeom prst="rect">
            <a:avLst/>
          </a:prstGeom>
          <a:noFill/>
        </p:spPr>
      </p:pic>
      <p:pic>
        <p:nvPicPr>
          <p:cNvPr id="14347" name="Picture 11" descr="Γλυπτά της Αθήνας ::: AthensSculptures.com / atenistas: Γεώργιος Καραϊσκάκης  - George Karaiskakis"/>
          <p:cNvPicPr>
            <a:picLocks noChangeAspect="1" noChangeArrowheads="1"/>
          </p:cNvPicPr>
          <p:nvPr/>
        </p:nvPicPr>
        <p:blipFill>
          <a:blip r:embed="rId4" cstate="print"/>
          <a:srcRect/>
          <a:stretch>
            <a:fillRect/>
          </a:stretch>
        </p:blipFill>
        <p:spPr bwMode="auto">
          <a:xfrm>
            <a:off x="3059832" y="692696"/>
            <a:ext cx="2448272" cy="3266332"/>
          </a:xfrm>
          <a:prstGeom prst="rect">
            <a:avLst/>
          </a:prstGeom>
          <a:noFill/>
        </p:spPr>
      </p:pic>
      <p:pic>
        <p:nvPicPr>
          <p:cNvPr id="14349" name="Picture 13" descr="Γεώργιος Καραϊσκάκης - Εταιρεία για τον Ελληνισμό και τον Φιλελληνισμό"/>
          <p:cNvPicPr>
            <a:picLocks noChangeAspect="1" noChangeArrowheads="1"/>
          </p:cNvPicPr>
          <p:nvPr/>
        </p:nvPicPr>
        <p:blipFill>
          <a:blip r:embed="rId5" cstate="print"/>
          <a:srcRect/>
          <a:stretch>
            <a:fillRect/>
          </a:stretch>
        </p:blipFill>
        <p:spPr bwMode="auto">
          <a:xfrm>
            <a:off x="5796136" y="692696"/>
            <a:ext cx="3096344" cy="3312368"/>
          </a:xfrm>
          <a:prstGeom prst="rect">
            <a:avLst/>
          </a:prstGeom>
          <a:noFill/>
        </p:spPr>
      </p:pic>
      <p:pic>
        <p:nvPicPr>
          <p:cNvPr id="14351" name="Picture 15" descr="Χατζημιχαήλ Θεόφιλος-Ο Γεώργιος Καραισκάκης καταδιώκων τους Τούρκους |  paletaart - Χρώμα &amp; Φώς"/>
          <p:cNvPicPr>
            <a:picLocks noChangeAspect="1" noChangeArrowheads="1"/>
          </p:cNvPicPr>
          <p:nvPr/>
        </p:nvPicPr>
        <p:blipFill>
          <a:blip r:embed="rId6" cstate="print"/>
          <a:srcRect/>
          <a:stretch>
            <a:fillRect/>
          </a:stretch>
        </p:blipFill>
        <p:spPr bwMode="auto">
          <a:xfrm>
            <a:off x="4716016" y="4149080"/>
            <a:ext cx="4211960" cy="2448272"/>
          </a:xfrm>
          <a:prstGeom prst="rect">
            <a:avLst/>
          </a:prstGeom>
          <a:noFill/>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6">
                <a:tint val="45000"/>
                <a:satMod val="400000"/>
              </a:schemeClr>
            </a:duotone>
            <a:lum bright="-5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251504" cy="7017306"/>
          </a:xfrm>
          <a:prstGeom prst="rect">
            <a:avLst/>
          </a:prstGeom>
        </p:spPr>
        <p:txBody>
          <a:bodyPr wrap="square">
            <a:spAutoFit/>
          </a:bodyPr>
          <a:lstStyle/>
          <a:p>
            <a:r>
              <a:rPr lang="el-GR" sz="2400" dirty="0">
                <a:solidFill>
                  <a:srgbClr val="990000"/>
                </a:solidFill>
              </a:rPr>
              <a:t>                                         Επανάσταση 1821</a:t>
            </a:r>
          </a:p>
          <a:p>
            <a:r>
              <a:rPr lang="el-GR" sz="2400" dirty="0">
                <a:solidFill>
                  <a:srgbClr val="990000"/>
                </a:solidFill>
              </a:rPr>
              <a:t>                                   ΓΕΩΡΓΙΟΣ  ΚΑΡΑΪΣΚΑΚΗΣ</a:t>
            </a:r>
          </a:p>
          <a:p>
            <a:r>
              <a:rPr lang="el-GR" sz="2400" dirty="0">
                <a:solidFill>
                  <a:srgbClr val="990000"/>
                </a:solidFill>
              </a:rPr>
              <a:t>                                 &lt;&lt;Εσωτερικός Μονόλογος&gt;&gt;</a:t>
            </a:r>
          </a:p>
          <a:p>
            <a:endParaRPr lang="el-GR" dirty="0"/>
          </a:p>
          <a:p>
            <a:r>
              <a:rPr lang="el-GR" dirty="0"/>
              <a:t>    Είμαστε στην καρδιά της 21 Απριλίου του 1827.Εγώ ο Γεώργιος Καραϊσκάκης και οι υπόλοιπες Ελληνικές δυνάμεις έχουμε στρατοπεδεύσει στο Φάληρο για να αντιμετωπίσουμε σε μία ακόμα μάχη του Κιουταχή . Στην Γ’ Εθνοσυνέλευση της Τροιζήνας  , αποφασίστηκε την  αρχιστρατηγία να την αναλάβουν οι Άγγλοι φιλέλληνες  Τσώρτς και Τόμας  Κόχραν . Το σχέδιο της επίθεσης με αφήνει αδιάφορο και έτσι βρίσκομαι στην σκηνή , καθώς νιώθω  αδύναμος ,  αφού η αρρώστια με βασανίζει, μου τρώει τα σωθικά μου από παιδί ,χρόνια τώρα . Τη νύχτα της 22ας  προς την 23</a:t>
            </a:r>
            <a:r>
              <a:rPr lang="el-GR" baseline="30000" dirty="0"/>
              <a:t>η</a:t>
            </a:r>
            <a:r>
              <a:rPr lang="el-GR" dirty="0"/>
              <a:t>  Απριλίου θα γίνει η επίθεση , αφού δοθεί το σύνθημα . Το απόγευμα όμως από το Κρητικό οχύρωμα ακούστηκαν πυροβολισμοί .  Ξαφνιάστηκα ,δεν ήθελα να γενικευτεί η σύγκρουση.</a:t>
            </a:r>
          </a:p>
          <a:p>
            <a:r>
              <a:rPr lang="el-GR" dirty="0"/>
              <a:t>    Παρότι είμαι βαριά άρρωστος παίρνω τα άλογα και πάω στη μάχη . Δίπλα μου έχω τον Ιωάννη Σταυριανό . Διατάζω τον υπασπιστή μου να καταδιώξει τους ιππείς και απομακρύνομαι λίγο από τη μάντρα. Τότε νιώθω μία σφαίρα στο κορμί μου. Μάτωσα και  πονούσα! Με γύρισαν πίσω στο στρατόπεδο, στο Κερατσίνι. Οι γιατροί προσπαθούν να με βοηθήσουν. Τώρα πια καταλαβαίνω ότι οι ώρες μου λιγοστεύουν. Ο Μακρυγιάννης ήρθε να με δει και εγώ του είπα: ¨Εγώ πεθαίνω, όμως εσείς να είστε μονιασμένοι και να βαστήξετε την πατρίδα¨. Τότε σκέφτηκα ότι πρέπει να φτιάξω τη διαθήκη μου.</a:t>
            </a:r>
          </a:p>
          <a:p>
            <a:r>
              <a:rPr lang="el-GR" dirty="0"/>
              <a:t>     Τις τελευταίες αυτές ώρες βλέπω όλη μου τη ζωή να περνάει μπροστά από τα μάτια μου. Γεννήθηκα στις 23 Ιανουαρίου 1780 στο Μαυρομάτη Καρδίτσας .Παιδί της καλόγριας Ζωής και του αρματολού  Δημήτρη  Καραΐσκου. Πάντα ήμουν  ανυπότακτος. Από τα 15 μου είχα γίνει κλέφτης. Στα Γιάννενα έμαθα γράμματα , γραφή και ανάγνωση . Ήμουνα κοντά στον Κατσαντώνη  ως κλέφτης . Ο θεός με ευλόγησε να γίνω πατέρας τριών παιδιών … Γίνομαι</a:t>
            </a:r>
          </a:p>
        </p:txBody>
      </p:sp>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cstate="print">
            <a:duotone>
              <a:prstClr val="black"/>
              <a:schemeClr val="accent6">
                <a:tint val="45000"/>
                <a:satMod val="400000"/>
              </a:schemeClr>
            </a:duotone>
            <a:lum bright="-5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3231654"/>
          </a:xfrm>
          <a:prstGeom prst="rect">
            <a:avLst/>
          </a:prstGeom>
        </p:spPr>
        <p:txBody>
          <a:bodyPr wrap="square">
            <a:spAutoFit/>
          </a:bodyPr>
          <a:lstStyle/>
          <a:p>
            <a:r>
              <a:rPr lang="el-GR" dirty="0"/>
              <a:t>στρατηγός , αλλά η φυματίωση με αναγκάζει να ξεκουραστώ στο μοναστήρι του Προυσού . Πολέμησα στη μάχη  του Σοβαλάκου,στο Δίστομο ,στο Μεσολόγγι , σε όλη τη Στερεά Ελλάδα.           Αρχιστράτηγος της Ρούμελης τώρα πλέον!</a:t>
            </a:r>
          </a:p>
          <a:p>
            <a:r>
              <a:rPr lang="el-GR" dirty="0"/>
              <a:t>   Καταλαβαίνω ότι το τέλος μου θα έρθει τη μέρα που έχω και τη γιορτή μου (23 Απρίλη).Βλέπω ότι οι γιατροί δεν μπορούν να με βοηθήσουν άλλο . Τα πράγματα έφτασαν στο τέλος τους . Η πατρίδα με χρειάζεται αλλά και τα παιδιά μου . Ο θεός να δώσει δύναμη στους Έλληνες και θάρρος να συνεχίσουν τον αγώνα . Εγώ φεύγω……</a:t>
            </a:r>
          </a:p>
          <a:p>
            <a:endParaRPr lang="el-GR" dirty="0"/>
          </a:p>
          <a:p>
            <a:r>
              <a:rPr lang="el-GR" sz="2000" dirty="0">
                <a:solidFill>
                  <a:srgbClr val="990000"/>
                </a:solidFill>
              </a:rPr>
              <a:t>                                                                                               Χαριτίνη Καραχάλιου  Α1</a:t>
            </a:r>
          </a:p>
          <a:p>
            <a:endParaRPr lang="el-GR" sz="2000" dirty="0">
              <a:solidFill>
                <a:srgbClr val="990000"/>
              </a:solidFill>
            </a:endParaRPr>
          </a:p>
          <a:p>
            <a:endParaRPr lang="el-GR" sz="2000" dirty="0">
              <a:solidFill>
                <a:srgbClr val="990000"/>
              </a:solidFill>
            </a:endParaRPr>
          </a:p>
        </p:txBody>
      </p:sp>
      <p:pic>
        <p:nvPicPr>
          <p:cNvPr id="14338" name="Picture 2" descr="karaiskakis"/>
          <p:cNvPicPr>
            <a:picLocks noChangeAspect="1" noChangeArrowheads="1"/>
          </p:cNvPicPr>
          <p:nvPr/>
        </p:nvPicPr>
        <p:blipFill>
          <a:blip r:embed="rId4" cstate="print"/>
          <a:srcRect/>
          <a:stretch>
            <a:fillRect/>
          </a:stretch>
        </p:blipFill>
        <p:spPr bwMode="auto">
          <a:xfrm>
            <a:off x="107504" y="2348880"/>
            <a:ext cx="4724182" cy="4248472"/>
          </a:xfrm>
          <a:prstGeom prst="rect">
            <a:avLst/>
          </a:prstGeom>
          <a:noFill/>
        </p:spPr>
      </p:pic>
      <p:pic>
        <p:nvPicPr>
          <p:cNvPr id="14340" name="Picture 4" descr="Γεωργιος Καραισκακης,Γιος της καλογριας,Αρχιστρατηγος-χ.ν.κουβελης c.n.couvelis"/>
          <p:cNvPicPr>
            <a:picLocks noChangeAspect="1" noChangeArrowheads="1"/>
          </p:cNvPicPr>
          <p:nvPr/>
        </p:nvPicPr>
        <p:blipFill>
          <a:blip r:embed="rId5" cstate="print"/>
          <a:srcRect/>
          <a:stretch>
            <a:fillRect/>
          </a:stretch>
        </p:blipFill>
        <p:spPr bwMode="auto">
          <a:xfrm>
            <a:off x="5292080" y="2708920"/>
            <a:ext cx="3528392" cy="3816424"/>
          </a:xfrm>
          <a:prstGeom prst="rect">
            <a:avLst/>
          </a:prstGeom>
          <a:noFill/>
        </p:spPr>
      </p:pic>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4 - Ορθογώνιο"/>
          <p:cNvSpPr/>
          <p:nvPr/>
        </p:nvSpPr>
        <p:spPr>
          <a:xfrm>
            <a:off x="1691680" y="0"/>
            <a:ext cx="5400600" cy="461665"/>
          </a:xfrm>
          <a:prstGeom prst="rect">
            <a:avLst/>
          </a:prstGeom>
        </p:spPr>
        <p:txBody>
          <a:bodyPr wrap="square">
            <a:spAutoFit/>
          </a:bodyPr>
          <a:lstStyle/>
          <a:p>
            <a:r>
              <a:rPr lang="el-GR" sz="2400" dirty="0">
                <a:solidFill>
                  <a:srgbClr val="EEECE1"/>
                </a:solidFill>
                <a:latin typeface="Calibri" pitchFamily="34" charset="0"/>
                <a:ea typeface="Calibri" pitchFamily="34" charset="0"/>
                <a:cs typeface="Times New Roman" pitchFamily="18" charset="0"/>
              </a:rPr>
              <a:t>ΣΤΡΑΤΗΓΟΣ Ι. ΜΑΚΡΥΓΙΑΝΝΗΣ 1797-1864</a:t>
            </a:r>
            <a:endParaRPr lang="el-GR" dirty="0"/>
          </a:p>
        </p:txBody>
      </p:sp>
      <p:pic>
        <p:nvPicPr>
          <p:cNvPr id="15364" name="Picture 4" descr="https://upload.wikimedia.org/wikipedia/commons/thumb/f/f8/Makrygiannis.jpg/220px-Makrygiannis.jpg"/>
          <p:cNvPicPr>
            <a:picLocks noChangeAspect="1" noChangeArrowheads="1"/>
          </p:cNvPicPr>
          <p:nvPr/>
        </p:nvPicPr>
        <p:blipFill>
          <a:blip r:embed="rId2" cstate="print"/>
          <a:srcRect/>
          <a:stretch>
            <a:fillRect/>
          </a:stretch>
        </p:blipFill>
        <p:spPr bwMode="auto">
          <a:xfrm>
            <a:off x="323528" y="908720"/>
            <a:ext cx="2095500" cy="3124201"/>
          </a:xfrm>
          <a:prstGeom prst="rect">
            <a:avLst/>
          </a:prstGeom>
          <a:noFill/>
        </p:spPr>
      </p:pic>
      <p:pic>
        <p:nvPicPr>
          <p:cNvPr id="15366" name="Picture 6" descr="https://upload.wikimedia.org/wikipedia/commons/thumb/0/05/Weapons_of_Ioannis_Makrygiannis_%284551710841%29.jpg/220px-Weapons_of_Ioannis_Makrygiannis_%284551710841%29.jpg"/>
          <p:cNvPicPr>
            <a:picLocks noChangeAspect="1" noChangeArrowheads="1"/>
          </p:cNvPicPr>
          <p:nvPr/>
        </p:nvPicPr>
        <p:blipFill>
          <a:blip r:embed="rId3" cstate="print"/>
          <a:srcRect/>
          <a:stretch>
            <a:fillRect/>
          </a:stretch>
        </p:blipFill>
        <p:spPr bwMode="auto">
          <a:xfrm>
            <a:off x="2627784" y="2204864"/>
            <a:ext cx="2880320" cy="1944216"/>
          </a:xfrm>
          <a:prstGeom prst="rect">
            <a:avLst/>
          </a:prstGeom>
          <a:noFill/>
        </p:spPr>
      </p:pic>
      <p:pic>
        <p:nvPicPr>
          <p:cNvPr id="15368" name="Picture 8" descr="https://upload.wikimedia.org/wikipedia/commons/thumb/f/f6/Weapons_of_Ioannis_Makrygiannis_%284551708997%29.jpg/220px-Weapons_of_Ioannis_Makrygiannis_%284551708997%29.jpg"/>
          <p:cNvPicPr>
            <a:picLocks noChangeAspect="1" noChangeArrowheads="1"/>
          </p:cNvPicPr>
          <p:nvPr/>
        </p:nvPicPr>
        <p:blipFill>
          <a:blip r:embed="rId4" cstate="print"/>
          <a:srcRect/>
          <a:stretch>
            <a:fillRect/>
          </a:stretch>
        </p:blipFill>
        <p:spPr bwMode="auto">
          <a:xfrm>
            <a:off x="2627784" y="908720"/>
            <a:ext cx="2880320" cy="1224136"/>
          </a:xfrm>
          <a:prstGeom prst="rect">
            <a:avLst/>
          </a:prstGeom>
          <a:noFill/>
        </p:spPr>
      </p:pic>
      <p:sp>
        <p:nvSpPr>
          <p:cNvPr id="15370" name="AutoShape 10" descr="Ο ΣΤΡΑΤΗΓΟΣ ΜΑΚΡΥΓΙΑΝΝΗΣ (1797-1864) « Ι. Ν. «ΜΕΓΑΛΗΣ» ΠΑΝΑΓΙΑΣ - ΑΓΙΟΥ  ΔΗΜΗΤΡΙΟΥ ΘΗΒΩ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5372" name="AutoShape 12" descr="Ο ΣΤΡΑΤΗΓΟΣ ΜΑΚΡΥΓΙΑΝΝΗΣ (1797-1864) « Ι. Ν. «ΜΕΓΑΛΗΣ» ΠΑΝΑΓΙΑΣ - ΑΓΙΟΥ  ΔΗΜΗΤΡΙΟΥ ΘΗΒΩ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5374" name="AutoShape 14" descr="Ο ΣΤΡΑΤΗΓΟΣ ΜΑΚΡΥΓΙΑΝΝΗΣ (1797-1864) « Ι. Ν. «ΜΕΓΑΛΗΣ» ΠΑΝΑΓΙΑΣ - ΑΓΙΟΥ  ΔΗΜΗΤΡΙΟΥ ΘΗΒΩ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5376" name="Picture 16" descr="Ο ΣΤΡΑΤΗΓΟΣ ΜΑΚΡΥΓΙΑΝΝΗΣ (1797-1864) « Ι. Ν. «ΜΕΓΑΛΗΣ» ΠΑΝΑΓΙΑΣ - ΑΓΙΟΥ  ΔΗΜΗΤΡΙΟΥ ΘΗΒΩΝ"/>
          <p:cNvPicPr>
            <a:picLocks noChangeAspect="1" noChangeArrowheads="1"/>
          </p:cNvPicPr>
          <p:nvPr/>
        </p:nvPicPr>
        <p:blipFill>
          <a:blip r:embed="rId5" cstate="print"/>
          <a:srcRect/>
          <a:stretch>
            <a:fillRect/>
          </a:stretch>
        </p:blipFill>
        <p:spPr bwMode="auto">
          <a:xfrm>
            <a:off x="5580112" y="908720"/>
            <a:ext cx="3347864" cy="5760640"/>
          </a:xfrm>
          <a:prstGeom prst="rect">
            <a:avLst/>
          </a:prstGeom>
          <a:noFill/>
        </p:spPr>
      </p:pic>
      <p:pic>
        <p:nvPicPr>
          <p:cNvPr id="15380" name="Picture 20" descr="Μακρυγιάννης: Το «εγώ» και το «εμείς» – Τerrapapers"/>
          <p:cNvPicPr>
            <a:picLocks noChangeAspect="1" noChangeArrowheads="1"/>
          </p:cNvPicPr>
          <p:nvPr/>
        </p:nvPicPr>
        <p:blipFill>
          <a:blip r:embed="rId6" cstate="print"/>
          <a:srcRect/>
          <a:stretch>
            <a:fillRect/>
          </a:stretch>
        </p:blipFill>
        <p:spPr bwMode="auto">
          <a:xfrm>
            <a:off x="107504" y="4149080"/>
            <a:ext cx="5400600" cy="2520280"/>
          </a:xfrm>
          <a:prstGeom prst="rect">
            <a:avLst/>
          </a:prstGeo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Εικόνα 4" descr="Ρήγας Φεραίος: Συγγραφέας, Στοχαστής και Επαναστάτης! | ΠΡΟΜΑΧΟΙ School Net"/>
          <p:cNvPicPr>
            <a:picLocks noChangeAspect="1" noChangeArrowheads="1"/>
          </p:cNvPicPr>
          <p:nvPr/>
        </p:nvPicPr>
        <p:blipFill>
          <a:blip r:embed="rId2" cstate="print"/>
          <a:srcRect/>
          <a:stretch>
            <a:fillRect/>
          </a:stretch>
        </p:blipFill>
        <p:spPr bwMode="auto">
          <a:xfrm>
            <a:off x="251520" y="404664"/>
            <a:ext cx="2592288" cy="3312368"/>
          </a:xfrm>
          <a:prstGeom prst="rect">
            <a:avLst/>
          </a:prstGeom>
          <a:noFill/>
        </p:spPr>
      </p:pic>
      <p:pic>
        <p:nvPicPr>
          <p:cNvPr id="1027" name="Εικόνα 13" descr="Ρήγας Βελεστινλής - Wikiwand"/>
          <p:cNvPicPr>
            <a:picLocks noChangeAspect="1" noChangeArrowheads="1"/>
          </p:cNvPicPr>
          <p:nvPr/>
        </p:nvPicPr>
        <p:blipFill>
          <a:blip r:embed="rId3" cstate="print"/>
          <a:srcRect/>
          <a:stretch>
            <a:fillRect/>
          </a:stretch>
        </p:blipFill>
        <p:spPr bwMode="auto">
          <a:xfrm>
            <a:off x="3347864" y="404664"/>
            <a:ext cx="2362200" cy="3943350"/>
          </a:xfrm>
          <a:prstGeom prst="rect">
            <a:avLst/>
          </a:prstGeom>
          <a:noFill/>
        </p:spPr>
      </p:pic>
      <p:pic>
        <p:nvPicPr>
          <p:cNvPr id="1026" name="Εικόνα 19" descr="Ρήγας Βελεστινλής: Σπορέας Ελευθερίας"/>
          <p:cNvPicPr>
            <a:picLocks noChangeAspect="1" noChangeArrowheads="1"/>
          </p:cNvPicPr>
          <p:nvPr/>
        </p:nvPicPr>
        <p:blipFill>
          <a:blip r:embed="rId4" cstate="print"/>
          <a:srcRect/>
          <a:stretch>
            <a:fillRect/>
          </a:stretch>
        </p:blipFill>
        <p:spPr bwMode="auto">
          <a:xfrm>
            <a:off x="179512" y="3861048"/>
            <a:ext cx="2676525" cy="2996952"/>
          </a:xfrm>
          <a:prstGeom prst="rect">
            <a:avLst/>
          </a:prstGeom>
          <a:noFill/>
        </p:spPr>
      </p:pic>
      <p:pic>
        <p:nvPicPr>
          <p:cNvPr id="1025" name="Εικόνα 22" descr="Η Προκήρυξη του Ρήγα Φεραίου | ΑΡΧΕΙΟΝ ΠΟΛΙΤΙΣΜΟΥ"/>
          <p:cNvPicPr>
            <a:picLocks noChangeAspect="1" noChangeArrowheads="1"/>
          </p:cNvPicPr>
          <p:nvPr/>
        </p:nvPicPr>
        <p:blipFill>
          <a:blip r:embed="rId5" cstate="print"/>
          <a:srcRect/>
          <a:stretch>
            <a:fillRect/>
          </a:stretch>
        </p:blipFill>
        <p:spPr bwMode="auto">
          <a:xfrm>
            <a:off x="6012160" y="404664"/>
            <a:ext cx="3024336" cy="4032448"/>
          </a:xfrm>
          <a:prstGeom prst="rect">
            <a:avLst/>
          </a:prstGeom>
          <a:solidFill>
            <a:srgbClr val="000000"/>
          </a:solidFill>
        </p:spPr>
      </p:pic>
      <p:sp>
        <p:nvSpPr>
          <p:cNvPr id="1029" name="Rectangle 5"/>
          <p:cNvSpPr>
            <a:spLocks noChangeArrowheads="1"/>
          </p:cNvSpPr>
          <p:nvPr/>
        </p:nvSpPr>
        <p:spPr bwMode="auto">
          <a:xfrm>
            <a:off x="251520" y="0"/>
            <a:ext cx="260008"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7" name="6 - Ορθογώνιο"/>
          <p:cNvSpPr/>
          <p:nvPr/>
        </p:nvSpPr>
        <p:spPr>
          <a:xfrm>
            <a:off x="3131840" y="0"/>
            <a:ext cx="5509522" cy="369332"/>
          </a:xfrm>
          <a:prstGeom prst="rect">
            <a:avLst/>
          </a:prstGeom>
        </p:spPr>
        <p:txBody>
          <a:bodyPr wrap="none">
            <a:spAutoFit/>
          </a:bodyPr>
          <a:lstStyle/>
          <a:p>
            <a:r>
              <a:rPr lang="el-GR" dirty="0">
                <a:solidFill>
                  <a:schemeClr val="bg1"/>
                </a:solidFill>
                <a:latin typeface="Calibri" pitchFamily="34" charset="0"/>
                <a:ea typeface="Calibri" pitchFamily="34" charset="0"/>
                <a:cs typeface="Times New Roman" pitchFamily="18" charset="0"/>
              </a:rPr>
              <a:t>ΡΗΓΑΣ</a:t>
            </a:r>
            <a:r>
              <a:rPr lang="el-GR" dirty="0">
                <a:latin typeface="Calibri" pitchFamily="34" charset="0"/>
                <a:ea typeface="Calibri" pitchFamily="34" charset="0"/>
                <a:cs typeface="Times New Roman" pitchFamily="18" charset="0"/>
              </a:rPr>
              <a:t> </a:t>
            </a:r>
            <a:r>
              <a:rPr lang="el-GR" dirty="0">
                <a:solidFill>
                  <a:schemeClr val="bg1"/>
                </a:solidFill>
              </a:rPr>
              <a:t>ΦΕΡΑΙΟΣ 1757-1798</a:t>
            </a:r>
            <a:r>
              <a:rPr lang="el-GR" dirty="0">
                <a:latin typeface="Calibri" pitchFamily="34" charset="0"/>
                <a:ea typeface="Calibri" pitchFamily="34" charset="0"/>
                <a:cs typeface="Times New Roman" pitchFamily="18" charset="0"/>
              </a:rPr>
              <a:t>ΗΓΑΣ ΦΕΡΑ</a:t>
            </a:r>
            <a:r>
              <a:rPr lang="el-GR" dirty="0"/>
              <a:t>ΡΗΓΑΣ </a:t>
            </a:r>
            <a:r>
              <a:rPr lang="el-GR" dirty="0">
                <a:latin typeface="Calibri" pitchFamily="34" charset="0"/>
                <a:ea typeface="Calibri" pitchFamily="34" charset="0"/>
                <a:cs typeface="Times New Roman" pitchFamily="18" charset="0"/>
              </a:rPr>
              <a:t>1757-1798</a:t>
            </a:r>
            <a:endParaRPr lang="el-GR" dirty="0"/>
          </a:p>
        </p:txBody>
      </p:sp>
      <p:pic>
        <p:nvPicPr>
          <p:cNvPr id="51202" name="Picture 2" descr="Η σύλληψη του Ρήγα Φεραίου την 19η Δεκεμβρίου του 1797 | Πεμπτουσία"/>
          <p:cNvPicPr>
            <a:picLocks noChangeAspect="1" noChangeArrowheads="1"/>
          </p:cNvPicPr>
          <p:nvPr/>
        </p:nvPicPr>
        <p:blipFill>
          <a:blip r:embed="rId6" cstate="print"/>
          <a:srcRect/>
          <a:stretch>
            <a:fillRect/>
          </a:stretch>
        </p:blipFill>
        <p:spPr bwMode="auto">
          <a:xfrm>
            <a:off x="3131840" y="4509120"/>
            <a:ext cx="5715000" cy="2204864"/>
          </a:xfrm>
          <a:prstGeom prst="rect">
            <a:avLst/>
          </a:prstGeom>
          <a:noFill/>
        </p:spPr>
      </p:pic>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cstate="print">
            <a:lum bright="40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6740307"/>
          </a:xfrm>
          <a:prstGeom prst="rect">
            <a:avLst/>
          </a:prstGeom>
        </p:spPr>
        <p:txBody>
          <a:bodyPr wrap="square">
            <a:spAutoFit/>
          </a:bodyPr>
          <a:lstStyle/>
          <a:p>
            <a:r>
              <a:rPr lang="el-GR" dirty="0"/>
              <a:t> </a:t>
            </a:r>
          </a:p>
          <a:p>
            <a:r>
              <a:rPr lang="el-GR" dirty="0"/>
              <a:t>                                                                                                                        </a:t>
            </a:r>
            <a:r>
              <a:rPr lang="el-GR" b="1" dirty="0"/>
              <a:t>ΙΩΑΝΝΗΣ ΜΑΚΡΥΓΙΑΝΝΗΣ </a:t>
            </a:r>
            <a:r>
              <a:rPr lang="el-GR" dirty="0"/>
              <a:t> </a:t>
            </a:r>
          </a:p>
          <a:p>
            <a:r>
              <a:rPr lang="el-GR" dirty="0"/>
              <a:t>                                                             </a:t>
            </a:r>
            <a:r>
              <a:rPr lang="el-GR" b="1" dirty="0"/>
              <a:t>Εσωτερικός μονόλογος</a:t>
            </a:r>
          </a:p>
          <a:p>
            <a:endParaRPr lang="el-GR" b="1" dirty="0"/>
          </a:p>
          <a:p>
            <a:r>
              <a:rPr lang="el-GR" b="1" dirty="0"/>
              <a:t>   Μάρτιος, 1853. Δεν ξέρω τι ώρα είναι. Το κελί που βρίσκομαι δεν έχει παράθυρο για να καταλάβω πόσες ώρες, ή μέρες βρίσκομαι εδώ. Με έχουν δικάσει με την κατηγορία της έσχατης προδοσίας, και η ποινή είναι θάνατος ! Όσο κάθομαι εδώ και περιμένω να έρθει ο φρουρός να με τελειώσει, σκέφτομαι την οικογένεια μου, πώς δολοφονήθηκε ο πατέρας μου από τους Τούρκους, πώς αναγκάστηκε η μάνα μου μόνη να μεταναστεύσει στην Λιβαδειά και να με μεγαλώσει.</a:t>
            </a:r>
          </a:p>
          <a:p>
            <a:r>
              <a:rPr lang="el-GR" b="1" dirty="0"/>
              <a:t>    Θυμάμαι τις μάχες που πήρα μέρος, στρατιωτικές και πολιτικές, και τα τραύματα που κουβαλάω από κάθε μια. Θυμάμαι ιδιαίτερα την μάχη μου στους Μύλους της Αργολίδος, πως μπήκε το βόλι λόξα στην μέση του πήχη του χεριού μου. Δεν ήθελα να μου κάνουν επέμβαση για να μην επηρεαστούν οι σύντροφοί μου και χάσουν το κουράγιο τους απέναντι στους Αιγύπτιους. Ποτέ δεν γιατρεύτηκε εντελώς, μια συνεχής υπενθύμιση της μάχης αυτής. Θυμάμαι ακόμα την πολιορκία της Ακρόπολης των Αθηνών, πως ποδοπατήθηκα από τους συντρόφους μου στα άλογα, και ακόμα και σήμερα δεν έχω ξεχάσει τον πόνο και τον φόβο που ένιωσα.</a:t>
            </a:r>
          </a:p>
          <a:p>
            <a:r>
              <a:rPr lang="el-GR" b="1" dirty="0"/>
              <a:t>   Πολλοί λένε ότι αυτό με έκανε να χάσω τα λογικά μου, εγώ ξέρω πως πάντα έκανα ότι πίστευα καλύτερο για την πατρίδα! Ας πουν ότι θέλουν όλοι, για συνωμοσίες και προδοσίες, εγώ στο μυαλό μου είχα πάντα το καλύτερο για την Ελλάδα... Και αν χρειαστεί ο θάνατος μου για να γίνει αυτό, ας είναι έτσι !</a:t>
            </a:r>
            <a:r>
              <a:rPr lang="el-GR" dirty="0"/>
              <a:t> </a:t>
            </a:r>
          </a:p>
          <a:p>
            <a:endParaRPr lang="el-GR" dirty="0"/>
          </a:p>
          <a:p>
            <a:r>
              <a:rPr lang="el-GR" dirty="0"/>
              <a:t>                                                                                                                       </a:t>
            </a:r>
          </a:p>
        </p:txBody>
      </p:sp>
      <p:sp>
        <p:nvSpPr>
          <p:cNvPr id="3" name="2 - Ορθογώνιο"/>
          <p:cNvSpPr/>
          <p:nvPr/>
        </p:nvSpPr>
        <p:spPr>
          <a:xfrm>
            <a:off x="6300192" y="6021288"/>
            <a:ext cx="2520280" cy="369332"/>
          </a:xfrm>
          <a:prstGeom prst="rect">
            <a:avLst/>
          </a:prstGeom>
        </p:spPr>
        <p:txBody>
          <a:bodyPr wrap="square">
            <a:spAutoFit/>
          </a:bodyPr>
          <a:lstStyle/>
          <a:p>
            <a:r>
              <a:rPr lang="el-GR" b="1" dirty="0"/>
              <a:t>ΣΟΦΙΑ ΓΟΥΡΓΑΡΗ-Α1</a:t>
            </a:r>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0242" name="Picture 2" descr="Μαντώ Μαυρογένους, Λασκαρίνα Μπουμπουλίνα, Μαριγώ Ζαραφοπούλα: Oι γυναίκες  της ελληνικής Επανάστασης | Portraits"/>
          <p:cNvPicPr>
            <a:picLocks noChangeAspect="1" noChangeArrowheads="1"/>
          </p:cNvPicPr>
          <p:nvPr/>
        </p:nvPicPr>
        <p:blipFill>
          <a:blip r:embed="rId2" cstate="print"/>
          <a:srcRect/>
          <a:stretch>
            <a:fillRect/>
          </a:stretch>
        </p:blipFill>
        <p:spPr bwMode="auto">
          <a:xfrm>
            <a:off x="0" y="332656"/>
            <a:ext cx="2664296" cy="3328033"/>
          </a:xfrm>
          <a:prstGeom prst="rect">
            <a:avLst/>
          </a:prstGeom>
          <a:noFill/>
        </p:spPr>
      </p:pic>
      <p:sp>
        <p:nvSpPr>
          <p:cNvPr id="10243" name="Rectangle 3"/>
          <p:cNvSpPr>
            <a:spLocks noChangeArrowheads="1"/>
          </p:cNvSpPr>
          <p:nvPr/>
        </p:nvSpPr>
        <p:spPr bwMode="auto">
          <a:xfrm>
            <a:off x="2295030" y="-2232"/>
            <a:ext cx="455393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chemeClr val="bg1">
                    <a:lumMod val="95000"/>
                  </a:schemeClr>
                </a:solidFill>
                <a:effectLst/>
                <a:latin typeface="Calibri" pitchFamily="34" charset="0"/>
                <a:ea typeface="Calibri" pitchFamily="34" charset="0"/>
                <a:cs typeface="Times New Roman" pitchFamily="18" charset="0"/>
              </a:rPr>
              <a:t>ΜΑΝΤΩ ΜΑΥΡΟΓΕΝΟΥΣ 1796-1848</a:t>
            </a:r>
            <a:endParaRPr kumimoji="0" lang="el-GR" sz="1800" b="0" i="0" u="none" strike="noStrike" cap="none" normalizeH="0" baseline="0" dirty="0">
              <a:ln>
                <a:noFill/>
              </a:ln>
              <a:solidFill>
                <a:schemeClr val="bg1">
                  <a:lumMod val="95000"/>
                </a:schemeClr>
              </a:solidFill>
              <a:effectLst/>
              <a:latin typeface="Arial" pitchFamily="34" charset="0"/>
              <a:cs typeface="Arial" pitchFamily="34" charset="0"/>
            </a:endParaRPr>
          </a:p>
        </p:txBody>
      </p:sp>
      <p:pic>
        <p:nvPicPr>
          <p:cNvPr id="10245" name="Picture 5" descr="https://upload.wikimedia.org/wikipedia/commons/thumb/7/73/MantwMayrogenous.JPG/200px-MantwMayrogenous.JPG"/>
          <p:cNvPicPr>
            <a:picLocks noChangeAspect="1" noChangeArrowheads="1"/>
          </p:cNvPicPr>
          <p:nvPr/>
        </p:nvPicPr>
        <p:blipFill>
          <a:blip r:embed="rId3" cstate="print"/>
          <a:srcRect/>
          <a:stretch>
            <a:fillRect/>
          </a:stretch>
        </p:blipFill>
        <p:spPr bwMode="auto">
          <a:xfrm>
            <a:off x="6479704" y="404664"/>
            <a:ext cx="2664296" cy="3336405"/>
          </a:xfrm>
          <a:prstGeom prst="rect">
            <a:avLst/>
          </a:prstGeom>
          <a:noFill/>
        </p:spPr>
      </p:pic>
      <p:pic>
        <p:nvPicPr>
          <p:cNvPr id="10247" name="Picture 7" descr="ΜΑΝΤΩ ΜΑΥΡΟΓΕΝΟΥΣ. - ppt κατέβασμα"/>
          <p:cNvPicPr>
            <a:picLocks noChangeAspect="1" noChangeArrowheads="1"/>
          </p:cNvPicPr>
          <p:nvPr/>
        </p:nvPicPr>
        <p:blipFill>
          <a:blip r:embed="rId4" cstate="print"/>
          <a:srcRect/>
          <a:stretch>
            <a:fillRect/>
          </a:stretch>
        </p:blipFill>
        <p:spPr bwMode="auto">
          <a:xfrm>
            <a:off x="0" y="3789040"/>
            <a:ext cx="5364088" cy="3068960"/>
          </a:xfrm>
          <a:prstGeom prst="rect">
            <a:avLst/>
          </a:prstGeom>
          <a:noFill/>
        </p:spPr>
      </p:pic>
      <p:pic>
        <p:nvPicPr>
          <p:cNvPr id="10249" name="Picture 9" descr="Ελλάδα - Κέρμα 2 Δραχμές UNC, Μαντώ Μαυρογένους, 1994"/>
          <p:cNvPicPr>
            <a:picLocks noChangeAspect="1" noChangeArrowheads="1"/>
          </p:cNvPicPr>
          <p:nvPr/>
        </p:nvPicPr>
        <p:blipFill>
          <a:blip r:embed="rId5" cstate="print"/>
          <a:srcRect/>
          <a:stretch>
            <a:fillRect/>
          </a:stretch>
        </p:blipFill>
        <p:spPr bwMode="auto">
          <a:xfrm>
            <a:off x="5364088" y="3789040"/>
            <a:ext cx="3779912" cy="3068960"/>
          </a:xfrm>
          <a:prstGeom prst="rect">
            <a:avLst/>
          </a:prstGeom>
          <a:noFill/>
        </p:spPr>
      </p:pic>
      <p:pic>
        <p:nvPicPr>
          <p:cNvPr id="10251" name="Picture 11" descr="Ημερολόγιο του Δήμου Μυκόνου 2018 - larissanet.gr"/>
          <p:cNvPicPr>
            <a:picLocks noChangeAspect="1" noChangeArrowheads="1"/>
          </p:cNvPicPr>
          <p:nvPr/>
        </p:nvPicPr>
        <p:blipFill>
          <a:blip r:embed="rId6" cstate="print"/>
          <a:srcRect/>
          <a:stretch>
            <a:fillRect/>
          </a:stretch>
        </p:blipFill>
        <p:spPr bwMode="auto">
          <a:xfrm>
            <a:off x="2843808" y="548680"/>
            <a:ext cx="3240360" cy="3168352"/>
          </a:xfrm>
          <a:prstGeom prst="rect">
            <a:avLst/>
          </a:prstGeom>
          <a:noFill/>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4">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1043608" y="0"/>
            <a:ext cx="5148064" cy="7478970"/>
          </a:xfrm>
          <a:prstGeom prst="rect">
            <a:avLst/>
          </a:prstGeom>
        </p:spPr>
        <p:txBody>
          <a:bodyPr wrap="square">
            <a:spAutoFit/>
          </a:bodyPr>
          <a:lstStyle/>
          <a:p>
            <a:r>
              <a:rPr lang="el-GR" sz="2000" dirty="0">
                <a:solidFill>
                  <a:schemeClr val="bg1"/>
                </a:solidFill>
              </a:rPr>
              <a:t>                                      ΜΑΝΤΩ  ΜΑΥΡΟΓΕΝΟΥΣ</a:t>
            </a:r>
            <a:endParaRPr lang="en-US" sz="2000" dirty="0">
              <a:solidFill>
                <a:schemeClr val="bg1"/>
              </a:solidFill>
            </a:endParaRPr>
          </a:p>
          <a:p>
            <a:r>
              <a:rPr lang="el-GR" sz="2000" dirty="0">
                <a:solidFill>
                  <a:schemeClr val="bg1"/>
                </a:solidFill>
              </a:rPr>
              <a:t>                                                 ΠΟΙΗΜΑ</a:t>
            </a:r>
            <a:endParaRPr lang="en-US" sz="2000" dirty="0">
              <a:solidFill>
                <a:schemeClr val="bg1"/>
              </a:solidFill>
            </a:endParaRPr>
          </a:p>
          <a:p>
            <a:endParaRPr lang="en-US" sz="2000" dirty="0">
              <a:solidFill>
                <a:schemeClr val="bg1"/>
              </a:solidFill>
            </a:endParaRPr>
          </a:p>
          <a:p>
            <a:r>
              <a:rPr lang="el-GR" sz="2000" dirty="0">
                <a:solidFill>
                  <a:schemeClr val="bg1"/>
                </a:solidFill>
              </a:rPr>
              <a:t>            ΑΠΟΔΟΣΗ ΤΙΜΗΣ</a:t>
            </a:r>
          </a:p>
          <a:p>
            <a:r>
              <a:rPr lang="el-GR" sz="2000" dirty="0">
                <a:solidFill>
                  <a:schemeClr val="bg1"/>
                </a:solidFill>
              </a:rPr>
              <a:t>Αποδίδω τιμή σε εσένα….</a:t>
            </a:r>
          </a:p>
          <a:p>
            <a:endParaRPr lang="el-GR" sz="2000" dirty="0">
              <a:solidFill>
                <a:schemeClr val="bg1"/>
              </a:solidFill>
            </a:endParaRPr>
          </a:p>
          <a:p>
            <a:r>
              <a:rPr lang="el-GR" sz="2000" dirty="0">
                <a:solidFill>
                  <a:schemeClr val="bg1"/>
                </a:solidFill>
              </a:rPr>
              <a:t>Σε εσένα που με τη φιλοπατρία σου</a:t>
            </a:r>
          </a:p>
          <a:p>
            <a:r>
              <a:rPr lang="el-GR" sz="2000" dirty="0">
                <a:solidFill>
                  <a:schemeClr val="bg1"/>
                </a:solidFill>
              </a:rPr>
              <a:t>προσέφερες στον αγώνα</a:t>
            </a:r>
          </a:p>
          <a:p>
            <a:endParaRPr lang="el-GR" sz="2000" dirty="0">
              <a:solidFill>
                <a:schemeClr val="bg1"/>
              </a:solidFill>
            </a:endParaRPr>
          </a:p>
          <a:p>
            <a:r>
              <a:rPr lang="el-GR" sz="2000" dirty="0">
                <a:solidFill>
                  <a:schemeClr val="bg1"/>
                </a:solidFill>
              </a:rPr>
              <a:t>Σε εσένα που προσπάθησες τόσο πολύ για</a:t>
            </a:r>
          </a:p>
          <a:p>
            <a:r>
              <a:rPr lang="el-GR" sz="2000" dirty="0">
                <a:solidFill>
                  <a:schemeClr val="bg1"/>
                </a:solidFill>
              </a:rPr>
              <a:t>την ελευθερία του έθνους μας!</a:t>
            </a:r>
          </a:p>
          <a:p>
            <a:endParaRPr lang="el-GR" sz="2000" dirty="0">
              <a:solidFill>
                <a:schemeClr val="bg1"/>
              </a:solidFill>
            </a:endParaRPr>
          </a:p>
          <a:p>
            <a:r>
              <a:rPr lang="el-GR" sz="2000" dirty="0">
                <a:solidFill>
                  <a:schemeClr val="bg1"/>
                </a:solidFill>
              </a:rPr>
              <a:t>Σε εσένα που έδωσες την ψυχή σου για την</a:t>
            </a:r>
          </a:p>
          <a:p>
            <a:r>
              <a:rPr lang="el-GR" sz="2000" dirty="0">
                <a:solidFill>
                  <a:schemeClr val="bg1"/>
                </a:solidFill>
              </a:rPr>
              <a:t>ΕΛΛΑΔΑ που τόσο αγαπούσες</a:t>
            </a:r>
          </a:p>
          <a:p>
            <a:endParaRPr lang="el-GR" sz="2000" dirty="0">
              <a:solidFill>
                <a:schemeClr val="bg1"/>
              </a:solidFill>
            </a:endParaRPr>
          </a:p>
          <a:p>
            <a:r>
              <a:rPr lang="el-GR" sz="2000" dirty="0">
                <a:solidFill>
                  <a:schemeClr val="bg1"/>
                </a:solidFill>
              </a:rPr>
              <a:t>Κι ας είχες μία κατάληξη που δεν σου</a:t>
            </a:r>
          </a:p>
          <a:p>
            <a:r>
              <a:rPr lang="el-GR" sz="2000" dirty="0">
                <a:solidFill>
                  <a:schemeClr val="bg1"/>
                </a:solidFill>
              </a:rPr>
              <a:t>άξιζε</a:t>
            </a:r>
            <a:r>
              <a:rPr lang="el-GR" sz="2000" dirty="0" smtClean="0">
                <a:solidFill>
                  <a:schemeClr val="bg1"/>
                </a:solidFill>
              </a:rPr>
              <a:t>……</a:t>
            </a:r>
            <a:r>
              <a:rPr lang="en-US" sz="2000" dirty="0" smtClean="0">
                <a:solidFill>
                  <a:schemeClr val="bg1"/>
                </a:solidFill>
              </a:rPr>
              <a:t> </a:t>
            </a:r>
            <a:r>
              <a:rPr lang="el-GR" sz="2000" dirty="0" smtClean="0">
                <a:solidFill>
                  <a:schemeClr val="bg1"/>
                </a:solidFill>
              </a:rPr>
              <a:t>όταν </a:t>
            </a:r>
            <a:r>
              <a:rPr lang="el-GR" sz="2000" dirty="0">
                <a:solidFill>
                  <a:schemeClr val="bg1"/>
                </a:solidFill>
              </a:rPr>
              <a:t>οι έλληνες σου γύρισαν την</a:t>
            </a:r>
          </a:p>
          <a:p>
            <a:r>
              <a:rPr lang="el-GR" sz="2000" dirty="0">
                <a:solidFill>
                  <a:schemeClr val="bg1"/>
                </a:solidFill>
              </a:rPr>
              <a:t>Πλάτη</a:t>
            </a:r>
          </a:p>
          <a:p>
            <a:endParaRPr lang="el-GR" sz="2000" dirty="0">
              <a:solidFill>
                <a:schemeClr val="bg1"/>
              </a:solidFill>
            </a:endParaRPr>
          </a:p>
          <a:p>
            <a:r>
              <a:rPr lang="el-GR" sz="2000" dirty="0">
                <a:solidFill>
                  <a:schemeClr val="bg1"/>
                </a:solidFill>
              </a:rPr>
              <a:t>Σκέψου ότι παραμένεις αλησμόνητη όλα</a:t>
            </a:r>
          </a:p>
          <a:p>
            <a:r>
              <a:rPr lang="el-GR" sz="2000" dirty="0">
                <a:solidFill>
                  <a:schemeClr val="bg1"/>
                </a:solidFill>
              </a:rPr>
              <a:t>αυτά τα χρόνια και η συμβολή σου θα σε</a:t>
            </a:r>
          </a:p>
          <a:p>
            <a:r>
              <a:rPr lang="el-GR" sz="2000" dirty="0">
                <a:solidFill>
                  <a:schemeClr val="bg1"/>
                </a:solidFill>
              </a:rPr>
              <a:t>κάνει πρότυπο για όλους ες αεί.</a:t>
            </a:r>
          </a:p>
          <a:p>
            <a:endParaRPr lang="el-GR" sz="2000" dirty="0">
              <a:solidFill>
                <a:schemeClr val="bg1"/>
              </a:solidFill>
            </a:endParaRPr>
          </a:p>
          <a:p>
            <a:endParaRPr lang="el-GR" sz="2000" dirty="0">
              <a:solidFill>
                <a:schemeClr val="bg1"/>
              </a:solidFill>
            </a:endParaRPr>
          </a:p>
        </p:txBody>
      </p:sp>
      <p:sp>
        <p:nvSpPr>
          <p:cNvPr id="4" name="3 - Ορθογώνιο"/>
          <p:cNvSpPr/>
          <p:nvPr/>
        </p:nvSpPr>
        <p:spPr>
          <a:xfrm>
            <a:off x="5659392" y="1628800"/>
            <a:ext cx="3484608" cy="369332"/>
          </a:xfrm>
          <a:prstGeom prst="rect">
            <a:avLst/>
          </a:prstGeom>
        </p:spPr>
        <p:txBody>
          <a:bodyPr wrap="none">
            <a:spAutoFit/>
          </a:bodyPr>
          <a:lstStyle/>
          <a:p>
            <a:r>
              <a:rPr lang="el-GR" dirty="0">
                <a:solidFill>
                  <a:schemeClr val="bg1"/>
                </a:solidFill>
              </a:rPr>
              <a:t>ΑΘΑΝΑΤΗ είσαι δυναμική ΜΑΝΤΩ!</a:t>
            </a:r>
          </a:p>
        </p:txBody>
      </p:sp>
      <p:sp>
        <p:nvSpPr>
          <p:cNvPr id="5" name="4 - Ορθογώνιο"/>
          <p:cNvSpPr/>
          <p:nvPr/>
        </p:nvSpPr>
        <p:spPr>
          <a:xfrm>
            <a:off x="5868144" y="2060848"/>
            <a:ext cx="3275856" cy="369332"/>
          </a:xfrm>
          <a:prstGeom prst="rect">
            <a:avLst/>
          </a:prstGeom>
        </p:spPr>
        <p:txBody>
          <a:bodyPr wrap="square">
            <a:spAutoFit/>
          </a:bodyPr>
          <a:lstStyle/>
          <a:p>
            <a:r>
              <a:rPr lang="el-GR" dirty="0">
                <a:solidFill>
                  <a:schemeClr val="bg1"/>
                </a:solidFill>
              </a:rPr>
              <a:t>Μπακογιάννη Δέσποινα Β’2</a:t>
            </a:r>
            <a:endParaRPr lang="el-GR" dirty="0"/>
          </a:p>
        </p:txBody>
      </p:sp>
      <p:pic>
        <p:nvPicPr>
          <p:cNvPr id="10242" name="Picture 2" descr="manto_mavrogenous"/>
          <p:cNvPicPr>
            <a:picLocks noChangeAspect="1" noChangeArrowheads="1"/>
          </p:cNvPicPr>
          <p:nvPr/>
        </p:nvPicPr>
        <p:blipFill>
          <a:blip r:embed="rId3" cstate="print"/>
          <a:srcRect/>
          <a:stretch>
            <a:fillRect/>
          </a:stretch>
        </p:blipFill>
        <p:spPr bwMode="auto">
          <a:xfrm>
            <a:off x="5619750" y="2420888"/>
            <a:ext cx="3524250" cy="4437111"/>
          </a:xfrm>
          <a:prstGeom prst="rect">
            <a:avLst/>
          </a:prstGeom>
          <a:noFill/>
        </p:spPr>
      </p:pic>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28546"/>
            <a:ext cx="1915909"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rgbClr val="FFFFFF"/>
                </a:solidFill>
                <a:effectLst/>
                <a:latin typeface="Calibri" pitchFamily="34" charset="0"/>
                <a:ea typeface="Calibri" pitchFamily="34" charset="0"/>
                <a:cs typeface="Times New Roman" pitchFamily="18" charset="0"/>
              </a:rPr>
              <a:t>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2 - Ορθογώνιο"/>
          <p:cNvSpPr/>
          <p:nvPr/>
        </p:nvSpPr>
        <p:spPr>
          <a:xfrm>
            <a:off x="1187624" y="0"/>
            <a:ext cx="7128792" cy="400110"/>
          </a:xfrm>
          <a:prstGeom prst="rect">
            <a:avLst/>
          </a:prstGeom>
        </p:spPr>
        <p:txBody>
          <a:bodyPr wrap="square">
            <a:spAutoFit/>
          </a:bodyPr>
          <a:lstStyle/>
          <a:p>
            <a:r>
              <a:rPr lang="el-GR" sz="2000" dirty="0">
                <a:solidFill>
                  <a:srgbClr val="FFFFFF"/>
                </a:solidFill>
                <a:latin typeface="Calibri" pitchFamily="34" charset="0"/>
                <a:ea typeface="Calibri" pitchFamily="34" charset="0"/>
                <a:cs typeface="Times New Roman" pitchFamily="18" charset="0"/>
              </a:rPr>
              <a:t> ΝΙΚΗΤΑΡΑΣ Ο ΤΟΥΡΚΟΦΑΓΟΣ(ΣΤΑΜΑΤΕΛΟΠΟΥΛΟΣ)  1781-1849</a:t>
            </a:r>
            <a:endParaRPr lang="el-GR" dirty="0"/>
          </a:p>
        </p:txBody>
      </p:sp>
      <p:pic>
        <p:nvPicPr>
          <p:cNvPr id="11267" name="Picture 3" descr="https://upload.wikimedia.org/wikipedia/commons/thumb/b/be/Nikitaras1.jpg/170px-Nikitaras1.jpg"/>
          <p:cNvPicPr>
            <a:picLocks noChangeAspect="1" noChangeArrowheads="1"/>
          </p:cNvPicPr>
          <p:nvPr/>
        </p:nvPicPr>
        <p:blipFill>
          <a:blip r:embed="rId2" cstate="print"/>
          <a:srcRect/>
          <a:stretch>
            <a:fillRect/>
          </a:stretch>
        </p:blipFill>
        <p:spPr bwMode="auto">
          <a:xfrm>
            <a:off x="323528" y="764704"/>
            <a:ext cx="2448272" cy="2822715"/>
          </a:xfrm>
          <a:prstGeom prst="rect">
            <a:avLst/>
          </a:prstGeom>
          <a:noFill/>
        </p:spPr>
      </p:pic>
      <p:pic>
        <p:nvPicPr>
          <p:cNvPr id="11269" name="Picture 5" descr="https://upload.wikimedia.org/wikipedia/commons/thumb/8/8c/Folklore_museum_of_Doliana-Building.jpg/220px-Folklore_museum_of_Doliana-Building.jpg"/>
          <p:cNvPicPr>
            <a:picLocks noChangeAspect="1" noChangeArrowheads="1"/>
          </p:cNvPicPr>
          <p:nvPr/>
        </p:nvPicPr>
        <p:blipFill>
          <a:blip r:embed="rId3" cstate="print"/>
          <a:srcRect/>
          <a:stretch>
            <a:fillRect/>
          </a:stretch>
        </p:blipFill>
        <p:spPr bwMode="auto">
          <a:xfrm>
            <a:off x="2987824" y="764704"/>
            <a:ext cx="3384376" cy="2939778"/>
          </a:xfrm>
          <a:prstGeom prst="rect">
            <a:avLst/>
          </a:prstGeom>
          <a:noFill/>
        </p:spPr>
      </p:pic>
      <p:pic>
        <p:nvPicPr>
          <p:cNvPr id="11271" name="Picture 7" descr="https://upload.wikimedia.org/wikipedia/commons/thumb/5/51/Nikitaras_bust.jpg/170px-Nikitaras_bust.jpg"/>
          <p:cNvPicPr>
            <a:picLocks noChangeAspect="1" noChangeArrowheads="1"/>
          </p:cNvPicPr>
          <p:nvPr/>
        </p:nvPicPr>
        <p:blipFill>
          <a:blip r:embed="rId4" cstate="print"/>
          <a:srcRect/>
          <a:stretch>
            <a:fillRect/>
          </a:stretch>
        </p:blipFill>
        <p:spPr bwMode="auto">
          <a:xfrm>
            <a:off x="6588224" y="788958"/>
            <a:ext cx="2304256" cy="2870578"/>
          </a:xfrm>
          <a:prstGeom prst="rect">
            <a:avLst/>
          </a:prstGeom>
          <a:noFill/>
        </p:spPr>
      </p:pic>
      <p:pic>
        <p:nvPicPr>
          <p:cNvPr id="11273" name="Picture 9" descr="Nikitaras.jpg"/>
          <p:cNvPicPr>
            <a:picLocks noChangeAspect="1" noChangeArrowheads="1"/>
          </p:cNvPicPr>
          <p:nvPr/>
        </p:nvPicPr>
        <p:blipFill>
          <a:blip r:embed="rId5" cstate="print"/>
          <a:srcRect/>
          <a:stretch>
            <a:fillRect/>
          </a:stretch>
        </p:blipFill>
        <p:spPr bwMode="auto">
          <a:xfrm>
            <a:off x="323528" y="3752850"/>
            <a:ext cx="2381250" cy="3105150"/>
          </a:xfrm>
          <a:prstGeom prst="rect">
            <a:avLst/>
          </a:prstGeom>
          <a:noFill/>
        </p:spPr>
      </p:pic>
      <p:pic>
        <p:nvPicPr>
          <p:cNvPr id="11275" name="Picture 11" descr="25η Μαρτίου 2014 – Το σπαθί του Νικηταρά | Comics Magic"/>
          <p:cNvPicPr>
            <a:picLocks noChangeAspect="1" noChangeArrowheads="1"/>
          </p:cNvPicPr>
          <p:nvPr/>
        </p:nvPicPr>
        <p:blipFill>
          <a:blip r:embed="rId6" cstate="print"/>
          <a:srcRect/>
          <a:stretch>
            <a:fillRect/>
          </a:stretch>
        </p:blipFill>
        <p:spPr bwMode="auto">
          <a:xfrm>
            <a:off x="3131840" y="3933056"/>
            <a:ext cx="5688632" cy="2664295"/>
          </a:xfrm>
          <a:prstGeom prst="rect">
            <a:avLst/>
          </a:prstGeom>
          <a:noFill/>
        </p:spPr>
      </p:pic>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2699792" y="116632"/>
            <a:ext cx="3600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effectLst/>
                <a:latin typeface="Calibri" pitchFamily="34" charset="0"/>
                <a:ea typeface="Calibri" pitchFamily="34" charset="0"/>
                <a:cs typeface="Times New Roman" pitchFamily="18" charset="0"/>
              </a:rPr>
              <a:t>ΝΙΚΗΤΑΡΑΣ ΣΤΑΜΑΤΕΛΟΠΟΥΛΟΣ</a:t>
            </a:r>
            <a:endParaRPr kumimoji="0" lang="el-GR" sz="900" b="0" i="0" u="none" strike="noStrike" cap="none" normalizeH="0" baseline="0" dirty="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b="0" i="0" u="none" strike="noStrike" cap="none" normalizeH="0" baseline="0" dirty="0">
                <a:ln>
                  <a:noFill/>
                </a:ln>
                <a:effectLst/>
                <a:latin typeface="Calibri" pitchFamily="34" charset="0"/>
                <a:ea typeface="Calibri" pitchFamily="34" charset="0"/>
                <a:cs typeface="Times New Roman" pitchFamily="18" charset="0"/>
              </a:rPr>
              <a:t>ΔΙΗΓΗΜΑ</a:t>
            </a:r>
            <a:endParaRPr kumimoji="0" lang="el-GR" sz="1800" b="0" i="0" u="none" strike="noStrike" cap="none" normalizeH="0" baseline="0" dirty="0">
              <a:ln>
                <a:noFill/>
              </a:ln>
              <a:effectLst/>
              <a:latin typeface="Arial" pitchFamily="34" charset="0"/>
              <a:cs typeface="Arial" pitchFamily="34" charset="0"/>
            </a:endParaRPr>
          </a:p>
        </p:txBody>
      </p:sp>
      <p:sp>
        <p:nvSpPr>
          <p:cNvPr id="3" name="2 - Ορθογώνιο"/>
          <p:cNvSpPr/>
          <p:nvPr/>
        </p:nvSpPr>
        <p:spPr>
          <a:xfrm>
            <a:off x="251520" y="764704"/>
            <a:ext cx="8676456" cy="6186309"/>
          </a:xfrm>
          <a:prstGeom prst="rect">
            <a:avLst/>
          </a:prstGeom>
        </p:spPr>
        <p:txBody>
          <a:bodyPr wrap="square">
            <a:spAutoFit/>
          </a:bodyPr>
          <a:lstStyle/>
          <a:p>
            <a:r>
              <a:rPr lang="el-GR" dirty="0"/>
              <a:t>      Πρωί ... Ο ήλιος ξεπρόβαλε, οι ηλιαχτίδες του χτυπούν στα νερά του ιστορικού λιμανιού του Πειραιά. Το σκηνικό μαγευτικό, καλοκαίρι πια, όλα είναι πιο όμορφα παρόλη τη δύσκολη κατάσταση που επικρατούσε. Οι Πειραιώτες και ολόκληρος ο Ελληνικός λαός είχε νιώσει στο πετσί του τη σκληρή μαχαιριά του πολέμου. Η πείνα, ο πόνος και η δυστυχία είναι βιώματα που πλήγωσαν βαθιά όλους, όμως ακόμα οι αναμνήσεις αυτές είναι ζωντανές .Η δύστροπη οικονομική κατάσταση έχει οδηγήσει σε τέλμα τόσο ψυχικό όσο και κοινωνικό. Και κάπου εκεί διαφαίνεται η στιβαρή και συνάμα σεμνή παρουσία του ήρωα της επανάστασης , του Νικηταρά. Ήρωας του χθες και του σήμερα. </a:t>
            </a:r>
          </a:p>
          <a:p>
            <a:r>
              <a:rPr lang="el-GR" dirty="0"/>
              <a:t>      Ο ίδιος ζει με τη γυναίκα του στο μέρος που συνεχίζει να τους πληγώνει. Η απορία και η φτώχεια τους ρημάζουν τα τελευταία χρόνια της ζωής τους. Το σπίτι τους </a:t>
            </a:r>
            <a:r>
              <a:rPr lang="el-GR" dirty="0" err="1"/>
              <a:t>παλιό,γέρικο</a:t>
            </a:r>
            <a:r>
              <a:rPr lang="el-GR" dirty="0"/>
              <a:t> και φτωχό, όπως ακριβώς και η ζωή αυτού του σπουδαίου ανθρώπου, αυτού του ΗΡΩΑ! Εκεί ζει μαζί με την άρρωστη γυναίκα του. Το εισόδημά τους πενιχρό, ζουν από την λεγόμενη &lt;&lt;Εθνική σύνταξη&gt;&gt;  όπως ονόμαζαν την οικονομική στήριξη των ηρώων. Τα χρήματα αυτά δεν έφταναν ούτε για τις βασικές τους ανάγκες, ο Νικηταράς ο άλλοτε πολεμιστής για την πατρίδα, ο άλλοτε &lt;&lt;ΤΟΥΡΚΟΦΑΓΟΣ&gt; &gt; βγήκε στη ζητιανιά για μια μπουκιά ψωμί. Ο ίδιος φανερά καταβεβλημένος, είχε μάλιστα χάσει το ένα μάτι του, ποτέ δεν τα παράτησε, ποτέ δεν έχασε το κουράγιο του. </a:t>
            </a:r>
          </a:p>
          <a:p>
            <a:r>
              <a:rPr lang="el-GR" dirty="0"/>
              <a:t>       Εκείνο το πρωινό η ατμόσφαιρα ήταν αλλαγμένη, ο ήλιος έκανε τα χρώματα του ουρανού να λαμπυρίζουν, τέτοια ήταν και η ψυχολογία του Νικηταρά. Ο ήρωας δεν ξέχασε πότε τους δύσκολους αγώνες που βίωσε. Σήμερα ήταν όλα αλλιώς , ξύπνησε με χαρά, με αισιοδοξία. Κοιτάχτηκε σε ένα μικρό κορνιζαρισμένο καθρεφτάκι, έριξε λίγο νερό στο πρόσωπο του, καλημέρισε τη γυναίκα του και έφυγε για μία μικρή βόλτα. </a:t>
            </a:r>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251520" y="0"/>
            <a:ext cx="8784976" cy="6740307"/>
          </a:xfrm>
          <a:prstGeom prst="rect">
            <a:avLst/>
          </a:prstGeom>
        </p:spPr>
        <p:txBody>
          <a:bodyPr wrap="square">
            <a:spAutoFit/>
          </a:bodyPr>
          <a:lstStyle/>
          <a:p>
            <a:r>
              <a:rPr lang="el-GR" dirty="0"/>
              <a:t>      Καθώς περπατούσε, τον χτυπούσε το καλοκαιρινό δροσερό αεράκι, έμοιαζε σαν η ζωή να τον καλούσε να απολαύσει τη μέρα που ξεκινούσε. Ο Νικηταράς ,ως φυσιολάτρης που ήταν ,πέρασε αρχικά από το λιμάνι. Εκεί που ενωνόταν ο ουρανός και η θάλασσα, εκεί που ο χρόνος γυρνούσε πίσω στις παραμονές έναρξης της επανάστασης. Ο Νικηταράς θυμόταν πάντα την πρώτη μάχη που έδωσε στο Βαλτέτσι και πάντα δάκρυζε. Ο αγώνας που έδωσε για να ελευθερώσει τον τόπο που τόσο αγαπά ήταν πραγματικά σπουδαίος. Σηκώθηκε, σκούπισε τα δάκρυα χαράς που κύλησαν ακόμα μια φορά στο ρυτιδιασμένο μάγουλό του και άρχισε να περπατά.</a:t>
            </a:r>
          </a:p>
          <a:p>
            <a:r>
              <a:rPr lang="el-GR" dirty="0"/>
              <a:t>         Στη βόλτα που έκανε ο Νικηταράς εκείνο το πρωί συνάντησε ακόμη μια φορά τον σκληρό χαρακτήρα της ζωής. Εκείνο το πρωινό βέβαια συνάντησε και κάτι που δεν περίμενε. Εκεί που καθόταν ακούστηκε ξαφνικά μια φωνή : ‘’ Τι κάνετε εδώ στρατηγέ μου» είπε ένα κυβερνητικό πρόσωπο. Ο μεγάλος αγωνιστής μαζεύοντας κάθε δύναμη ψυχής είπε: «κάθομαι εδώ και απολαμβάνω την απελευθερωμένη πατρίδα μου». Ο ξένος επέμενε «καλά κάθεστε στο δρόμο και απολαμβάνετε την ελεύθερη πατρίδα σας;» και ο Νικηταράς είπε: «η πατρίδα μου μού χορήγησε σύνταξη να ζω αξιοπρεπώς, αλλά μου αρέσει να παρατηρώ πως ζει ο υπόλοιπος κόσμος». Αφού συζήτησαν αρκετή ώρα ο ξένος φεύγοντας άφησε επίτηδες να του πέσει ένα πουγκί με χρυσά νομίσματα και ο μισότυφλος ήρωας το κατάλαβε από τον ήχο. Το έπιασε, το ψηλάφησε, κατάλαβε ότι είχε μέσα χρυσά φλουριά και ότι ο ξένος θέλησε να τον βοηθήσει. Ο υπερήφανος αυτός αγωνιστής, που δεν συνέδεε την έννοια πατρίδα με τους κυβερνώντες, φώναξε τον ξένο και του είπε: «σας έπεσε αυτό το πουγκί, πάρτε το και προσέξτε, γιατί έχει μεγάλη αξία, μην συναντήσετε κλέφτες και σας τα πάρουν». Ο γέροντας Νικηταράς κοίταξε τον ουρανό, χαμογέλασε και είπε: &lt;&lt; Θεέ μου εγώ αγαπώ την πατρίδα μου ,όχι την πολυτέλεια, δώσε μου υγεία και άσε με να πολεμώ κάθε μέρα για την πρόοδο και τη λευτεριά του τόπου μου&gt;&gt;! </a:t>
            </a:r>
          </a:p>
        </p:txBody>
      </p:sp>
      <p:sp>
        <p:nvSpPr>
          <p:cNvPr id="45057" name="Rectangle 1"/>
          <p:cNvSpPr>
            <a:spLocks noChangeArrowheads="1"/>
          </p:cNvSpPr>
          <p:nvPr/>
        </p:nvSpPr>
        <p:spPr bwMode="auto">
          <a:xfrm>
            <a:off x="6228184" y="6381328"/>
            <a:ext cx="435597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Ανδρέας Καραβούλιας Β’2</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2">
                <a:tint val="45000"/>
                <a:satMod val="400000"/>
              </a:schemeClr>
            </a:duotone>
            <a:lum bright="-19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7294305"/>
          </a:xfrm>
          <a:prstGeom prst="rect">
            <a:avLst/>
          </a:prstGeom>
        </p:spPr>
        <p:txBody>
          <a:bodyPr wrap="square">
            <a:spAutoFit/>
          </a:bodyPr>
          <a:lstStyle/>
          <a:p>
            <a:r>
              <a:rPr lang="el-GR" dirty="0">
                <a:solidFill>
                  <a:schemeClr val="bg1"/>
                </a:solidFill>
              </a:rPr>
              <a:t>                                                                       ΝΙΚΗΤΑΡΑΣ</a:t>
            </a:r>
          </a:p>
          <a:p>
            <a:r>
              <a:rPr lang="el-GR" dirty="0">
                <a:solidFill>
                  <a:schemeClr val="bg1"/>
                </a:solidFill>
              </a:rPr>
              <a:t>                                                  ΜΥΘΙΣΤΟΡΗΜΑΤΙΚΗ ΕΠΙΣΤΟΛΟΓΡΑΦΙΑ</a:t>
            </a:r>
          </a:p>
          <a:p>
            <a:r>
              <a:rPr lang="el-GR" dirty="0">
                <a:solidFill>
                  <a:schemeClr val="bg1"/>
                </a:solidFill>
              </a:rPr>
              <a:t>                                                                                                                     Πειραιάς,16 Οκτωβρίου 1846</a:t>
            </a:r>
          </a:p>
          <a:p>
            <a:endParaRPr lang="el-GR" dirty="0">
              <a:solidFill>
                <a:schemeClr val="bg1"/>
              </a:solidFill>
            </a:endParaRPr>
          </a:p>
          <a:p>
            <a:r>
              <a:rPr lang="el-GR" dirty="0">
                <a:solidFill>
                  <a:schemeClr val="bg1"/>
                </a:solidFill>
              </a:rPr>
              <a:t>Αξιότιμοι Κυβερνώντες,</a:t>
            </a:r>
          </a:p>
          <a:p>
            <a:r>
              <a:rPr lang="el-GR" dirty="0">
                <a:solidFill>
                  <a:schemeClr val="bg1"/>
                </a:solidFill>
              </a:rPr>
              <a:t>         Η κατάσταση που επικρατεί σήμερον εις αυτήν την χώρα είναι εξαιρετικά δύσκολη. Πήρα λοιπόν την απόφαση να σας γράψω αυτήν την επιστολή, για να σας εκφράσω τη βαθιά θλίψη και στενοχώρια που προκαλεί σε εμένα και στους συμπολίτες μου αυτή η </a:t>
            </a:r>
            <a:r>
              <a:rPr lang="el-GR" dirty="0" err="1">
                <a:solidFill>
                  <a:schemeClr val="bg1"/>
                </a:solidFill>
              </a:rPr>
              <a:t>κατάστασις</a:t>
            </a:r>
            <a:r>
              <a:rPr lang="el-GR" dirty="0">
                <a:solidFill>
                  <a:schemeClr val="bg1"/>
                </a:solidFill>
              </a:rPr>
              <a:t> που λεηλατεί, θα έλεγα, τούτο τον τόπο.</a:t>
            </a:r>
          </a:p>
          <a:p>
            <a:r>
              <a:rPr lang="el-GR" dirty="0">
                <a:solidFill>
                  <a:schemeClr val="bg1"/>
                </a:solidFill>
              </a:rPr>
              <a:t>        Περάσαμε πολλούς δύσκολους χρόνους, περάσαμε πολέμους, όλα αυτά σε δύσκολες και</a:t>
            </a:r>
          </a:p>
          <a:p>
            <a:r>
              <a:rPr lang="el-GR" dirty="0">
                <a:solidFill>
                  <a:schemeClr val="bg1"/>
                </a:solidFill>
              </a:rPr>
              <a:t>δύστροπες συνθήκες διαβίωσης με καταστροφικές συνέπειες. Αξιότιμοι κυβερνώντες, επιτρέψτε μου να πω ότι η προσπάθεια που κάναμε όλοι εμείς μαζί , ήταν αξιοσέβαστη και θαυμαστή. Εμείς καταφέραμε, με την οικουμενικότητα και τη συλλογικότητα που επιδείξαμε, να νικήσουμε τον πόλεμο ,να αποδείξουμε την αξία του Ελληνικού λαού, την αξία της Ελλάδας μας. Όλοι μαζί ,φυσικά και με τη σπουδαία βοήθειά σας , καταφέραμε να απαλλαγούμε από τον Τουρκικό ζυγό. Η Ελλάδα μας, οι απανταχού Έλληνες, απ’ άκρη σε άκρη, από τον βορά μέχρι και τα νοτιότερα νησιά αποδείξαμε ότι αξίζουμε να ζήσουμε σε μία ελεύθερη πατρίδα. Η ανδρεία και η τιμιότητα που επέδειξαν άνδρες, γυναίκες και παιδιά για να πετύχουμε τον κοινό μας στόχο, την απελευθέρωση μας, ξεπέρασαν τη σκληρότητα της κατάστασης και την πολεμική ισχύ των Τούρκων. Όλα αυτά γιατί ήμασταν ενωμένοι , ήμασταν πεπεισμένοι ότι θα πετύχουμε τον στόχο μας, να ελευθερώσουμε την Ελλάδα μας, να λυτρωθούμε.</a:t>
            </a:r>
          </a:p>
          <a:p>
            <a:r>
              <a:rPr lang="el-GR" dirty="0">
                <a:solidFill>
                  <a:schemeClr val="bg1"/>
                </a:solidFill>
              </a:rPr>
              <a:t>      Όλα αυτά πέρασαν, πέρασαν χρόνια από τότε, οι πληγές μισοεπουλώθηκαν αλλά η σημερινή κατάσταση μετά τον πόλεμο τείνει να ανατραπεί σε μια ακόμη μαύρη σελίδα ιστορίας για τούτο τον τόπο. Αξιότιμοι κυβερνήτες, πρέπει να σας γνωστοποιήσω ότι τα δύσκολα δεν τα έχουμε ξεπεράσει ακόμα, δεν έχουν εξαλειφθεί, όπως πολλοί νομίζετε. </a:t>
            </a:r>
          </a:p>
        </p:txBody>
      </p:sp>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2">
                <a:tint val="45000"/>
                <a:satMod val="400000"/>
              </a:schemeClr>
            </a:duotone>
            <a:lum bright="-19000"/>
          </a:blip>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7571303"/>
          </a:xfrm>
          <a:prstGeom prst="rect">
            <a:avLst/>
          </a:prstGeom>
        </p:spPr>
        <p:txBody>
          <a:bodyPr wrap="square">
            <a:spAutoFit/>
          </a:bodyPr>
          <a:lstStyle/>
          <a:p>
            <a:r>
              <a:rPr lang="el-GR" dirty="0">
                <a:solidFill>
                  <a:schemeClr val="bg1"/>
                </a:solidFill>
              </a:rPr>
              <a:t>Περπατώντας στους δρόμους αντίκρισα παιδιά να κλαίνε, μανές να ζητιανεύουν για μια μπουκιά ψωμί. Μπορείτε να το διανοηθείτε αυτό; Άνδρες δουλεύουν για μέρες μακριά από τις οικογένειές τους μήπως και σώσουν κάτι. Στο μεταξύ η Ελλάδα ταξιδεύει, ολοένα ταξιδεύει.. Τα προβλήματα όμως δεν τελειώνουν εδώ. Η ενασχόληση μου για καιρό με την πολιτική μού επέτρεψε, αξιότιμοι κυβερνήτες, να γνωρίσω από πρώτο χέρι αυτά τα γεγονότα. Ξέρετε  ότι πολλοί αξιόλογοι, ειδήμονες της εποχής, είχαν προβλέψει αυτήν τη δυσμενή κατάσταση, αυτό το τέλμα που κυριαρχεί σήμερον, αλλά δεν εισακούστηκαν από τους ισχυρούς. Το χειρότερο βέβαια απ’ όλα είναι ότι, όπως ο ίδιος συλλογίζομαι, η πείνα και η δυστυχία που υπάρχει σήμερα θα διχάσει τον λαό, θα διαρρήξει την όποιαν συνοχή της κοινωνίας. Αν δεν αλλάξει σύντομα αυτή κατάσταση, προβλέπω ακόμα πιο δύσκολους καιρούς. Δεν είναι κρίμα</a:t>
            </a:r>
          </a:p>
          <a:p>
            <a:r>
              <a:rPr lang="el-GR" dirty="0">
                <a:solidFill>
                  <a:schemeClr val="bg1"/>
                </a:solidFill>
              </a:rPr>
              <a:t>όμως να χαλάσουμε ότι με κόπο φτιάξαμε; Όπως καλά γνωρίζετε, βρισκόμαστε ένα βήμα πριν την καταστροφή και πραγματικά πιστέψτε </a:t>
            </a:r>
            <a:r>
              <a:rPr lang="el-GR" dirty="0" err="1">
                <a:solidFill>
                  <a:schemeClr val="bg1"/>
                </a:solidFill>
              </a:rPr>
              <a:t>με,αν</a:t>
            </a:r>
            <a:r>
              <a:rPr lang="el-GR" dirty="0">
                <a:solidFill>
                  <a:schemeClr val="bg1"/>
                </a:solidFill>
              </a:rPr>
              <a:t> ξαναπέσουμε, θα πονέσει πολύ τούτος ο λαός, η Ελλάδα μας........</a:t>
            </a:r>
          </a:p>
          <a:p>
            <a:r>
              <a:rPr lang="el-GR" dirty="0">
                <a:solidFill>
                  <a:schemeClr val="bg1"/>
                </a:solidFill>
              </a:rPr>
              <a:t>    Κλείνοντας ελπίζω να καταλάβατε ότι ο αγώνας που έκανε ο Ελληνικός λαός για να απελευθερωθεί ήταν δύσκολος και μακρύς! Ευχάριστες αλλά κυρίως δύσκολες στιγμές μας συνόδευσαν . Εύχομαι λοιπόν να πράξετε με τον καλύτερο δυνατό τρόπο, ώστε να αντιμετωπιστούν οι δυσκολίες και τα</a:t>
            </a:r>
          </a:p>
          <a:p>
            <a:r>
              <a:rPr lang="el-GR" dirty="0">
                <a:solidFill>
                  <a:schemeClr val="bg1"/>
                </a:solidFill>
              </a:rPr>
              <a:t>προβλήματα που επικρατούν σήμερα και να ζήσουμε με ελευθερία και ευτυχία στην αγαπημένη</a:t>
            </a:r>
          </a:p>
          <a:p>
            <a:r>
              <a:rPr lang="el-GR" dirty="0">
                <a:solidFill>
                  <a:schemeClr val="bg1"/>
                </a:solidFill>
              </a:rPr>
              <a:t>μας Ελλάδα. </a:t>
            </a:r>
          </a:p>
          <a:p>
            <a:endParaRPr lang="el-GR" dirty="0">
              <a:solidFill>
                <a:schemeClr val="bg1"/>
              </a:solidFill>
            </a:endParaRPr>
          </a:p>
          <a:p>
            <a:r>
              <a:rPr lang="el-GR" dirty="0">
                <a:solidFill>
                  <a:schemeClr val="bg1"/>
                </a:solidFill>
              </a:rPr>
              <a:t>                                                                                                                                  </a:t>
            </a:r>
          </a:p>
          <a:p>
            <a:r>
              <a:rPr lang="el-GR" dirty="0">
                <a:solidFill>
                  <a:schemeClr val="bg1"/>
                </a:solidFill>
              </a:rPr>
              <a:t>                                                                                                                          Με εκτίμηση</a:t>
            </a:r>
          </a:p>
          <a:p>
            <a:r>
              <a:rPr lang="el-GR" dirty="0">
                <a:solidFill>
                  <a:schemeClr val="bg1"/>
                </a:solidFill>
              </a:rPr>
              <a:t>                                                                                                              Νικηταράς ο &lt;&lt;τουρκοφάγος&gt;&gt;</a:t>
            </a:r>
          </a:p>
          <a:p>
            <a:endParaRPr lang="el-GR" dirty="0">
              <a:solidFill>
                <a:schemeClr val="bg1"/>
              </a:solidFill>
            </a:endParaRPr>
          </a:p>
          <a:p>
            <a:endParaRPr lang="el-GR" dirty="0">
              <a:solidFill>
                <a:schemeClr val="bg1"/>
              </a:solidFill>
            </a:endParaRPr>
          </a:p>
          <a:p>
            <a:endParaRPr lang="el-GR" dirty="0">
              <a:solidFill>
                <a:schemeClr val="bg1"/>
              </a:solidFill>
            </a:endParaRPr>
          </a:p>
        </p:txBody>
      </p:sp>
      <p:pic>
        <p:nvPicPr>
          <p:cNvPr id="3" name="Εικόνα 2">
            <a:extLst>
              <a:ext uri="{FF2B5EF4-FFF2-40B4-BE49-F238E27FC236}">
                <a16:creationId xmlns:a16="http://schemas.microsoft.com/office/drawing/2014/main" xmlns="" id="{4E6471DA-3BD8-473C-AC46-7F7CF4A077C4}"/>
              </a:ext>
            </a:extLst>
          </p:cNvPr>
          <p:cNvPicPr>
            <a:picLocks noChangeAspect="1"/>
          </p:cNvPicPr>
          <p:nvPr/>
        </p:nvPicPr>
        <p:blipFill>
          <a:blip r:embed="rId3" cstate="print"/>
          <a:stretch>
            <a:fillRect/>
          </a:stretch>
        </p:blipFill>
        <p:spPr>
          <a:xfrm>
            <a:off x="323528" y="5610325"/>
            <a:ext cx="4536504" cy="1220536"/>
          </a:xfrm>
          <a:prstGeom prst="rect">
            <a:avLst/>
          </a:prstGeom>
        </p:spPr>
      </p:pic>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85028"/>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rgbClr val="FFFFFF"/>
                </a:solidFill>
                <a:effectLst/>
                <a:latin typeface="Calibri" pitchFamily="34" charset="0"/>
                <a:ea typeface="Calibri" pitchFamily="34" charset="0"/>
                <a:cs typeface="Times New Roman" pitchFamily="18" charset="0"/>
              </a:rPr>
              <a:t>               </a:t>
            </a:r>
            <a:r>
              <a:rPr kumimoji="0" lang="el-GR" sz="2400" b="0" i="0" u="none" strike="noStrike" cap="none" normalizeH="0" dirty="0">
                <a:ln>
                  <a:noFill/>
                </a:ln>
                <a:solidFill>
                  <a:srgbClr val="FFFFFF"/>
                </a:solidFill>
                <a:effectLst/>
                <a:latin typeface="Calibri" pitchFamily="34" charset="0"/>
                <a:ea typeface="Calibri" pitchFamily="34" charset="0"/>
                <a:cs typeface="Times New Roman" pitchFamily="18" charset="0"/>
              </a:rPr>
              <a:t>           </a:t>
            </a:r>
            <a:r>
              <a:rPr kumimoji="0" lang="el-GR" sz="2400" b="0" i="0" u="none" strike="noStrike" cap="none" normalizeH="0" baseline="0" dirty="0">
                <a:ln>
                  <a:noFill/>
                </a:ln>
                <a:solidFill>
                  <a:srgbClr val="FFFFFF"/>
                </a:solidFill>
                <a:effectLst/>
                <a:latin typeface="Calibri" pitchFamily="34" charset="0"/>
                <a:ea typeface="Calibri" pitchFamily="34" charset="0"/>
                <a:cs typeface="Times New Roman" pitchFamily="18" charset="0"/>
              </a:rPr>
              <a:t>ΘΕΟΔΩΡΟΣ ΚΟΛΟΚΟΤΡΩΝΗΣ 1770-1843</a:t>
            </a: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9219" name="Picture 3" descr="Kolokotronis01.jpg"/>
          <p:cNvPicPr>
            <a:picLocks noChangeAspect="1" noChangeArrowheads="1"/>
          </p:cNvPicPr>
          <p:nvPr/>
        </p:nvPicPr>
        <p:blipFill>
          <a:blip r:embed="rId2" cstate="print"/>
          <a:srcRect/>
          <a:stretch>
            <a:fillRect/>
          </a:stretch>
        </p:blipFill>
        <p:spPr bwMode="auto">
          <a:xfrm>
            <a:off x="395536" y="764704"/>
            <a:ext cx="2376264" cy="3041618"/>
          </a:xfrm>
          <a:prstGeom prst="rect">
            <a:avLst/>
          </a:prstGeom>
          <a:noFill/>
        </p:spPr>
      </p:pic>
      <p:pic>
        <p:nvPicPr>
          <p:cNvPr id="9221" name="Picture 5" descr="https://upload.wikimedia.org/wikipedia/commons/thumb/c/cd/Kolokotronis_uniform.jpg/200px-Kolokotronis_uniform.jpg"/>
          <p:cNvPicPr>
            <a:picLocks noChangeAspect="1" noChangeArrowheads="1"/>
          </p:cNvPicPr>
          <p:nvPr/>
        </p:nvPicPr>
        <p:blipFill>
          <a:blip r:embed="rId3" cstate="print"/>
          <a:srcRect/>
          <a:stretch>
            <a:fillRect/>
          </a:stretch>
        </p:blipFill>
        <p:spPr bwMode="auto">
          <a:xfrm>
            <a:off x="6516216" y="692697"/>
            <a:ext cx="2627784" cy="6165304"/>
          </a:xfrm>
          <a:prstGeom prst="rect">
            <a:avLst/>
          </a:prstGeom>
          <a:noFill/>
        </p:spPr>
      </p:pic>
      <p:pic>
        <p:nvPicPr>
          <p:cNvPr id="9223" name="Picture 7" descr="https://upload.wikimedia.org/wikipedia/commons/thumb/c/c0/Kolokotronis_statue_Athens_1.jpg/200px-Kolokotronis_statue_Athens_1.jpg"/>
          <p:cNvPicPr>
            <a:picLocks noChangeAspect="1" noChangeArrowheads="1"/>
          </p:cNvPicPr>
          <p:nvPr/>
        </p:nvPicPr>
        <p:blipFill>
          <a:blip r:embed="rId4" cstate="print"/>
          <a:srcRect/>
          <a:stretch>
            <a:fillRect/>
          </a:stretch>
        </p:blipFill>
        <p:spPr bwMode="auto">
          <a:xfrm>
            <a:off x="0" y="3949597"/>
            <a:ext cx="3075641" cy="2908403"/>
          </a:xfrm>
          <a:prstGeom prst="rect">
            <a:avLst/>
          </a:prstGeom>
          <a:noFill/>
        </p:spPr>
      </p:pic>
      <p:pic>
        <p:nvPicPr>
          <p:cNvPr id="9225" name="Picture 9" descr="https://upload.wikimedia.org/wikipedia/commons/thumb/5/51/Theofilos_Lerni.jpg/200px-Theofilos_Lerni.jpg"/>
          <p:cNvPicPr>
            <a:picLocks noChangeAspect="1" noChangeArrowheads="1"/>
          </p:cNvPicPr>
          <p:nvPr/>
        </p:nvPicPr>
        <p:blipFill>
          <a:blip r:embed="rId5" cstate="print"/>
          <a:srcRect/>
          <a:stretch>
            <a:fillRect/>
          </a:stretch>
        </p:blipFill>
        <p:spPr bwMode="auto">
          <a:xfrm>
            <a:off x="3131840" y="3861048"/>
            <a:ext cx="3201144" cy="2996952"/>
          </a:xfrm>
          <a:prstGeom prst="rect">
            <a:avLst/>
          </a:prstGeom>
          <a:noFill/>
        </p:spPr>
      </p:pic>
      <p:pic>
        <p:nvPicPr>
          <p:cNvPr id="9227" name="Picture 11" descr="Θεατρική παράσταση για τον Θεόδωρο Κολοκοτρώνη, το Σάββατο στη Μεσαριά |  Atlantea"/>
          <p:cNvPicPr>
            <a:picLocks noChangeAspect="1" noChangeArrowheads="1"/>
          </p:cNvPicPr>
          <p:nvPr/>
        </p:nvPicPr>
        <p:blipFill>
          <a:blip r:embed="rId6" cstate="print"/>
          <a:srcRect/>
          <a:stretch>
            <a:fillRect/>
          </a:stretch>
        </p:blipFill>
        <p:spPr bwMode="auto">
          <a:xfrm>
            <a:off x="2915816" y="692696"/>
            <a:ext cx="3456384" cy="3168352"/>
          </a:xfrm>
          <a:prstGeom prst="rect">
            <a:avLst/>
          </a:prstGeom>
          <a:noFill/>
        </p:spPr>
      </p:pic>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5">
                <a:tint val="45000"/>
                <a:satMod val="400000"/>
              </a:schemeClr>
            </a:duotone>
            <a:lum bright="-18000"/>
          </a:blip>
          <a:tile tx="0" ty="0" sx="100000" sy="100000" flip="none" algn="tl"/>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74711"/>
            <a:ext cx="22955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7" name="6 - Ορθογώνιο"/>
          <p:cNvSpPr/>
          <p:nvPr/>
        </p:nvSpPr>
        <p:spPr>
          <a:xfrm>
            <a:off x="0" y="0"/>
            <a:ext cx="9144000" cy="6894195"/>
          </a:xfrm>
          <a:prstGeom prst="rect">
            <a:avLst/>
          </a:prstGeom>
        </p:spPr>
        <p:txBody>
          <a:bodyPr wrap="square">
            <a:spAutoFit/>
          </a:bodyPr>
          <a:lstStyle/>
          <a:p>
            <a:pPr lvl="0" eaLnBrk="0" fontAlgn="base" hangingPunct="0">
              <a:spcBef>
                <a:spcPct val="0"/>
              </a:spcBef>
              <a:spcAft>
                <a:spcPct val="0"/>
              </a:spcAft>
            </a:pPr>
            <a:r>
              <a:rPr lang="el-GR" sz="1500" dirty="0">
                <a:solidFill>
                  <a:schemeClr val="bg1"/>
                </a:solidFill>
                <a:latin typeface="Calibri" pitchFamily="34" charset="0"/>
                <a:ea typeface="Calibri" pitchFamily="34" charset="0"/>
                <a:cs typeface="Times New Roman" pitchFamily="18" charset="0"/>
              </a:rPr>
              <a:t>                                                                           ΘΕΟΔΩΡΟΣ  ΚΟΛΟΚΟΤΡΩΝΗΣ</a:t>
            </a:r>
          </a:p>
          <a:p>
            <a:pPr lvl="0" eaLnBrk="0" fontAlgn="base" hangingPunct="0">
              <a:spcBef>
                <a:spcPct val="0"/>
              </a:spcBef>
              <a:spcAft>
                <a:spcPct val="0"/>
              </a:spcAft>
            </a:pPr>
            <a:r>
              <a:rPr lang="el-GR" sz="1500" dirty="0">
                <a:solidFill>
                  <a:schemeClr val="bg1"/>
                </a:solidFill>
                <a:latin typeface="Calibri" pitchFamily="34" charset="0"/>
                <a:ea typeface="Calibri" pitchFamily="34" charset="0"/>
                <a:cs typeface="Times New Roman" pitchFamily="18" charset="0"/>
              </a:rPr>
              <a:t>                                                                                 ΣΕΛΙΔΕΣ ΗΜΕΡΟΛΟΓΙΟΥ</a:t>
            </a:r>
          </a:p>
          <a:p>
            <a:pPr lvl="0" eaLnBrk="0" fontAlgn="base" hangingPunct="0">
              <a:spcBef>
                <a:spcPct val="0"/>
              </a:spcBef>
              <a:spcAft>
                <a:spcPct val="0"/>
              </a:spcAft>
            </a:pPr>
            <a:r>
              <a:rPr lang="el-GR" sz="1500" dirty="0">
                <a:solidFill>
                  <a:schemeClr val="bg1"/>
                </a:solidFill>
                <a:latin typeface="Calibri" pitchFamily="34" charset="0"/>
                <a:ea typeface="Calibri" pitchFamily="34" charset="0"/>
                <a:cs typeface="Times New Roman" pitchFamily="18" charset="0"/>
              </a:rPr>
              <a:t>Αποσπάσματα από κάποιες σελίδες</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του ημερολογίου του Γέρου του</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Μοριά</a:t>
            </a:r>
            <a:r>
              <a:rPr lang="el-GR" sz="1500" dirty="0">
                <a:solidFill>
                  <a:schemeClr val="bg1"/>
                </a:solidFill>
                <a:latin typeface="Arial" pitchFamily="34" charset="0"/>
                <a:cs typeface="Arial" pitchFamily="34" charset="0"/>
              </a:rPr>
              <a:t>                                         </a:t>
            </a:r>
          </a:p>
          <a:p>
            <a:pPr lvl="0" algn="r" eaLnBrk="0" fontAlgn="base" hangingPunct="0">
              <a:spcBef>
                <a:spcPct val="0"/>
              </a:spcBef>
              <a:spcAft>
                <a:spcPct val="0"/>
              </a:spcAft>
            </a:pPr>
            <a:r>
              <a:rPr lang="el-GR" sz="1200" dirty="0">
                <a:solidFill>
                  <a:schemeClr val="bg1"/>
                </a:solidFill>
                <a:latin typeface="Arial" pitchFamily="34" charset="0"/>
                <a:ea typeface="Calibri"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9 Απρίλη 1783</a:t>
            </a:r>
            <a:r>
              <a:rPr lang="el-GR" sz="1200" dirty="0">
                <a:solidFill>
                  <a:schemeClr val="bg1"/>
                </a:solidFill>
                <a:latin typeface="Calibri" pitchFamily="34" charset="0"/>
                <a:ea typeface="Calibri" pitchFamily="34" charset="0"/>
                <a:cs typeface="Times New Roman" pitchFamily="18" charset="0"/>
              </a:rPr>
              <a:t>,</a:t>
            </a:r>
            <a:endParaRPr lang="el-GR" sz="12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500" dirty="0">
                <a:solidFill>
                  <a:schemeClr val="bg1"/>
                </a:solidFill>
                <a:latin typeface="Calibri" pitchFamily="34" charset="0"/>
                <a:ea typeface="Calibri" pitchFamily="34" charset="0"/>
                <a:cs typeface="Times New Roman" pitchFamily="18" charset="0"/>
              </a:rPr>
              <a:t>Μετά τη χαραυγή πήρα το γαϊδουράκι μου και πήγα να φέρω ξύλα .Δεν υπήρχε φόβος μέσα στα</a:t>
            </a:r>
            <a:r>
              <a:rPr lang="el-GR" sz="1500" dirty="0">
                <a:solidFill>
                  <a:schemeClr val="bg1"/>
                </a:solidFill>
                <a:latin typeface="Arial" pitchFamily="34" charset="0"/>
                <a:ea typeface="Calibri"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 στήθη μου, μόνο μια αστείρευτη και παράξενη δύναμη μέσα μου . Βλέπεις η ορφάνια μου με</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έχει κάνει παραπαίδι της! Με έχει ψήσει! Γυρίζοντας με το φόρτωμα των ξύλων, λίγο πριν την</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άκρη του χωριού, το γαϊδουράκι μου παραπάτησε σε μια λακούβα και τα νερά πιτσίλισαν τα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ρούχα των διερχόμενων Τούρκων . Ένας αλλόθρησκος αγριεμένος ,σαν μενόμενος ταύρος, με</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βλέμμα που μου τρύπησε τα σπλάχνα με χαστούκισε! Τον κοίταξα...με βουρκωμένα μάτια,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άπραγος και έδωσα μέσα μου έναν κρυφό όρκο που θα με “καίει” μέχρι να τον εκπληρώσω.</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Με αυτές τις αράδες που γράφω ορκίζομαι στον νεκρό μου πατέρα πως θα το γυρίσω πίσω αυτό</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το χαστούκι, μόλις αντρειωθώ, και μπορώ να κρατώ τα άρματα. Αυτή η άγια μέρα κοντοζυγώνει!!</a:t>
            </a:r>
            <a:r>
              <a:rPr lang="el-GR" sz="1500" dirty="0">
                <a:solidFill>
                  <a:schemeClr val="bg1"/>
                </a:solidFill>
                <a:latin typeface="Arial" pitchFamily="34" charset="0"/>
                <a:cs typeface="Arial" pitchFamily="34" charset="0"/>
              </a:rPr>
              <a:t> </a:t>
            </a:r>
          </a:p>
          <a:p>
            <a:pPr lvl="0" algn="r" eaLnBrk="0" fontAlgn="base" hangingPunct="0">
              <a:spcBef>
                <a:spcPct val="0"/>
              </a:spcBef>
              <a:spcAft>
                <a:spcPct val="0"/>
              </a:spcAft>
            </a:pPr>
            <a:r>
              <a:rPr lang="el-GR" sz="1200" dirty="0">
                <a:solidFill>
                  <a:schemeClr val="bg1"/>
                </a:solidFill>
                <a:latin typeface="Arial" pitchFamily="34" charset="0"/>
                <a:ea typeface="Calibri"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11 Μάη 1821</a:t>
            </a:r>
            <a:r>
              <a:rPr lang="el-GR" sz="1200" dirty="0">
                <a:solidFill>
                  <a:schemeClr val="bg1"/>
                </a:solidFill>
                <a:latin typeface="Calibri" pitchFamily="34" charset="0"/>
                <a:ea typeface="Calibri" pitchFamily="34" charset="0"/>
                <a:cs typeface="Times New Roman" pitchFamily="18" charset="0"/>
              </a:rPr>
              <a:t>, </a:t>
            </a:r>
          </a:p>
          <a:p>
            <a:pPr lvl="0" eaLnBrk="0" fontAlgn="base" hangingPunct="0">
              <a:spcBef>
                <a:spcPct val="0"/>
              </a:spcBef>
              <a:spcAft>
                <a:spcPct val="0"/>
              </a:spcAft>
            </a:pPr>
            <a:r>
              <a:rPr lang="el-GR" sz="1500" dirty="0">
                <a:solidFill>
                  <a:schemeClr val="bg1"/>
                </a:solidFill>
                <a:latin typeface="Calibri" pitchFamily="34" charset="0"/>
                <a:ea typeface="Calibri" pitchFamily="34" charset="0"/>
                <a:cs typeface="Times New Roman" pitchFamily="18" charset="0"/>
              </a:rPr>
              <a:t>Έχουν περάσει αρκετά χρόνια από τότε που έκανα τον πολυπόθητο όρκο μου. Όρκος</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ανεκπλήρωτος που με τρώγει αργά και βασανιστικά . Με κατατρώγει όπως το αρπακτικό το</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νεκρό κουφάρι...! Ωρέ! Ήρθε η μέρα που περίμενα ... Είναι καιρός να δώσω πίσω το χαστούκι</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που μου ‘δώσαν οι αλλόπιστοι, όταν ήμουν δέκα χρονών . Να καθαρίσει ο τόπος μας από το</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ασκέρι τους! Φτάνει πια...! Εδώ! Κάτω από την ίδια φτελιά που με γέννησε η δόλια μάνα μου,</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όταν κατέφυγε με τ’ αδέλφια μου, για να γλιτώσουν από τη σφαγή των Τούρκων . Εδώ! Που για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πρώτη φορά είδα το φως του ήλιου, λες και ‘κείνη την ημέρα ο θεός έκανε μυστική συμφωνία “να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καθαρίσει τον ελληνικό αέρα”. Εδώ! Αυτές οι σκέψεις κυριεύουν το μυαλό μου και καθοδηγούν το</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χέρι μου . Τα γράμματά μου ζωντανεύουν , παίρνουν μορφή , γίνονται τα παλικάρια μου που</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πολεμούν στα καταράχια που διαφεντεύουν το χωριό . Αύριο την αυγή πίσω από τα ταμπούρια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στο Βαλτέτσι θα περιμένουμε το ασκέρι των Τουρκαλάδων και θα κάνουμε γιουρούσι. Να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διώξωμεν τον ζυγό από πάνω μας ! Να αναπνεύσωμεν πάλι Ελευθερίαν ! Μακάρι να φύγει η</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μαυρίλα του σημερινού σκότους και να έρθει το αυριανό φως που θα φωτίσει τον Αγώνα μας και</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θα εμψυχώσει τα παλικάρια μου! Όλοι, σαν αντρειωμένα &lt;&lt;θεριά&gt;&gt;,θα κάμωμεν το χρέος μας . Θα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τους μονομεριάσουμε στα ταμπούρια και θα βάλουμε την Τουρκιά σαν πρόβατα στη μάντρα!</a:t>
            </a:r>
            <a:r>
              <a:rPr lang="el-GR" sz="1500" dirty="0">
                <a:solidFill>
                  <a:schemeClr val="bg1"/>
                </a:solidFill>
                <a:latin typeface="Arial" pitchFamily="34" charset="0"/>
                <a:cs typeface="Arial" pitchFamily="34" charset="0"/>
              </a:rPr>
              <a:t> </a:t>
            </a:r>
            <a:r>
              <a:rPr lang="el-GR" sz="1500" dirty="0">
                <a:solidFill>
                  <a:schemeClr val="bg1"/>
                </a:solidFill>
                <a:latin typeface="Calibri" pitchFamily="34" charset="0"/>
                <a:ea typeface="Calibri" pitchFamily="34" charset="0"/>
                <a:cs typeface="Times New Roman" pitchFamily="18" charset="0"/>
              </a:rPr>
              <a:t> Είθε ο θεός να ευλογεί τον Αγώνα μας...!</a:t>
            </a:r>
            <a:r>
              <a:rPr lang="el-GR" sz="1400" dirty="0">
                <a:solidFill>
                  <a:schemeClr val="bg1"/>
                </a:solidFill>
                <a:latin typeface="Calibri" pitchFamily="34" charset="0"/>
                <a:ea typeface="Calibri" pitchFamily="34" charset="0"/>
                <a:cs typeface="Times New Roman" pitchFamily="18" charset="0"/>
              </a:rPr>
              <a:t>  </a:t>
            </a:r>
          </a:p>
          <a:p>
            <a:pPr lvl="0" eaLnBrk="0" fontAlgn="base" hangingPunct="0">
              <a:spcBef>
                <a:spcPct val="0"/>
              </a:spcBef>
              <a:spcAft>
                <a:spcPct val="0"/>
              </a:spcAft>
            </a:pPr>
            <a:r>
              <a:rPr lang="el-GR" sz="1400" dirty="0">
                <a:solidFill>
                  <a:schemeClr val="bg1"/>
                </a:solidFill>
                <a:latin typeface="Calibri" pitchFamily="34" charset="0"/>
                <a:ea typeface="Calibri" pitchFamily="34" charset="0"/>
                <a:cs typeface="Times New Roman" pitchFamily="18" charset="0"/>
              </a:rPr>
              <a:t>                                                                                                                                                                               ΣΩΤΗΡΙΑ ΚΑΤΣΙΜΠΕΡΝΑΚΗ</a:t>
            </a:r>
          </a:p>
          <a:p>
            <a:pPr lvl="0" eaLnBrk="0" fontAlgn="base" hangingPunct="0">
              <a:spcBef>
                <a:spcPct val="0"/>
              </a:spcBef>
              <a:spcAft>
                <a:spcPct val="0"/>
              </a:spcAft>
            </a:pPr>
            <a:r>
              <a:rPr lang="el-GR" sz="1400" dirty="0">
                <a:solidFill>
                  <a:schemeClr val="bg1"/>
                </a:solidFill>
                <a:latin typeface="Calibri" pitchFamily="34" charset="0"/>
                <a:ea typeface="Calibri" pitchFamily="34" charset="0"/>
                <a:cs typeface="Times New Roman" pitchFamily="18" charset="0"/>
              </a:rPr>
              <a:t>                                                                                                                                                                                               Μαθήτρια Α1</a:t>
            </a:r>
            <a:endParaRPr lang="el-GR" sz="1400" dirty="0">
              <a:solidFill>
                <a:schemeClr val="bg1"/>
              </a:solidFill>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lum/>
          </a:blip>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1" y="1"/>
            <a:ext cx="9143999" cy="6124754"/>
          </a:xfrm>
          <a:prstGeom prst="rect">
            <a:avLst/>
          </a:prstGeom>
        </p:spPr>
        <p:txBody>
          <a:bodyPr wrap="square">
            <a:spAutoFit/>
          </a:bodyPr>
          <a:lstStyle/>
          <a:p>
            <a:pPr lvl="0" fontAlgn="base">
              <a:spcBef>
                <a:spcPct val="0"/>
              </a:spcBef>
              <a:spcAft>
                <a:spcPct val="0"/>
              </a:spcAft>
            </a:pPr>
            <a:r>
              <a:rPr lang="el-GR" sz="1400" u="sng" dirty="0">
                <a:solidFill>
                  <a:schemeClr val="bg1"/>
                </a:solidFill>
                <a:latin typeface="Arial" pitchFamily="34" charset="0"/>
                <a:ea typeface="Calibri" pitchFamily="34" charset="0"/>
                <a:cs typeface="Arial" pitchFamily="34" charset="0"/>
              </a:rPr>
              <a:t>Ρήγας  Βελεστινλής</a:t>
            </a:r>
            <a:endParaRPr lang="el-GR" sz="14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400" u="sng" dirty="0">
                <a:solidFill>
                  <a:schemeClr val="bg1"/>
                </a:solidFill>
                <a:latin typeface="Arial" pitchFamily="34" charset="0"/>
                <a:ea typeface="Calibri" pitchFamily="34" charset="0"/>
                <a:cs typeface="Arial" pitchFamily="34" charset="0"/>
              </a:rPr>
              <a:t>Μονόλογος</a:t>
            </a:r>
            <a:endParaRPr lang="el-GR" sz="1400" dirty="0">
              <a:solidFill>
                <a:schemeClr val="bg1"/>
              </a:solidFill>
              <a:latin typeface="Arial" pitchFamily="34" charset="0"/>
              <a:cs typeface="Arial" pitchFamily="34" charset="0"/>
            </a:endParaRPr>
          </a:p>
          <a:p>
            <a:pPr lvl="0" eaLnBrk="0" fontAlgn="base" hangingPunct="0">
              <a:spcBef>
                <a:spcPct val="0"/>
              </a:spcBef>
              <a:spcAft>
                <a:spcPct val="0"/>
              </a:spcAft>
            </a:pPr>
            <a:endParaRPr lang="el-GR" sz="1400" dirty="0">
              <a:solidFill>
                <a:schemeClr val="bg1"/>
              </a:solidFill>
              <a:latin typeface="Arial" pitchFamily="34" charset="0"/>
              <a:ea typeface="Calibri" pitchFamily="34" charset="0"/>
              <a:cs typeface="Arial" pitchFamily="34" charset="0"/>
            </a:endParaRPr>
          </a:p>
          <a:p>
            <a:pPr lvl="0" eaLnBrk="0" fontAlgn="base" hangingPunct="0">
              <a:spcBef>
                <a:spcPct val="0"/>
              </a:spcBef>
              <a:spcAft>
                <a:spcPct val="0"/>
              </a:spcAft>
            </a:pPr>
            <a:r>
              <a:rPr lang="el-GR" sz="1400" dirty="0">
                <a:solidFill>
                  <a:schemeClr val="bg1"/>
                </a:solidFill>
                <a:latin typeface="Arial" pitchFamily="34" charset="0"/>
                <a:ea typeface="Calibri" pitchFamily="34" charset="0"/>
                <a:cs typeface="Arial" pitchFamily="34" charset="0"/>
              </a:rPr>
              <a:t>Γεννήθηκα στο Βελεστίνο, τις αρχαίες Φερές, το 1757, από εύπορη οικογένεια η οποία υπήρξε ένα από τα θύματα της τουρκικής μανίας.  Διασώθηκε μόνο η μάνα μου με τον αδερφό μου και μεταφέρθηκαν στη Βλαχία..Δύσκολα χρόνια…</a:t>
            </a:r>
            <a:endParaRPr lang="el-GR" sz="14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400" dirty="0">
                <a:solidFill>
                  <a:schemeClr val="bg1"/>
                </a:solidFill>
                <a:latin typeface="Arial" pitchFamily="34" charset="0"/>
                <a:ea typeface="Calibri" pitchFamily="34" charset="0"/>
                <a:cs typeface="Arial" pitchFamily="34" charset="0"/>
              </a:rPr>
              <a:t>  Διψούσα για μάθηση ,γι’ αυτό έγινα δάσκαλος. Στην ηλικία των είκοσι ετών, σκότωσα στο Βελεστίνο έναν Τούρκο πρόκριτο, επειδή μου είχε συμπεριφερθεί δεσποτικά. .Αναγκαστικά ,κατέφυγα στο Λιτόχωρο του Ολύμπου, όπου κατατάχθηκα στο σώμα των αρματολών του θείου μου, Σπύρου Ζήρα. Αργότερα βρέθηκα στο Άγιο Όρος όπου η ζέση μου για μάθηση με οδήγησε στην Αθωνιάδα  βιβλιοθήκη.</a:t>
            </a:r>
          </a:p>
          <a:p>
            <a:pPr lvl="0" eaLnBrk="0" fontAlgn="base" hangingPunct="0">
              <a:spcBef>
                <a:spcPct val="0"/>
              </a:spcBef>
              <a:spcAft>
                <a:spcPct val="0"/>
              </a:spcAft>
            </a:pPr>
            <a:r>
              <a:rPr lang="el-GR" sz="1400" dirty="0">
                <a:solidFill>
                  <a:schemeClr val="bg1"/>
                </a:solidFill>
                <a:latin typeface="Arial" pitchFamily="34" charset="0"/>
                <a:ea typeface="Calibri" pitchFamily="34" charset="0"/>
                <a:cs typeface="Arial" pitchFamily="34" charset="0"/>
              </a:rPr>
              <a:t>     Ταξίδεψα στην Κωνσταντινούπολη όπου γνώρισα  τον Πρίγκιπα Αλέξανδρο Υψηλάντη . Όταν ο Υψηλάντης έφυγε για το Ιάσιο,  τον ακολούθησα. Έγινα γραμματέας του ηγεμόνα της Βλαχίας Νικόλαου Μαυρογένη και ταξίδεψα στο Βουκουρέστι, πλέον 30 χρόνων. Μετά τον Ρωσοτουρκικό πόλεμο ο Μαυρογένης αποκεφαλίστηκε ως υπαίτιος της ήττας και η επαναστατική μου διάθεση με έφερε στη Βιέννη.  Αλήθεια στη Βιέννη θα μπορούσα να καταφέρω κάτι χωρίς τη συνδρομή των Ελλήνων εμπόρων και σπουδαστών; Στο  τυπογραφείο  των αδελφών Πούλιου  τύπωσα τον </a:t>
            </a:r>
            <a:r>
              <a:rPr lang="el-GR" sz="1400" i="1" u="sng" dirty="0">
                <a:solidFill>
                  <a:schemeClr val="bg1"/>
                </a:solidFill>
                <a:latin typeface="Arial" pitchFamily="34" charset="0"/>
                <a:ea typeface="Calibri" pitchFamily="34" charset="0"/>
                <a:cs typeface="Arial" pitchFamily="34" charset="0"/>
              </a:rPr>
              <a:t>Θούριο</a:t>
            </a:r>
            <a:r>
              <a:rPr lang="el-GR" sz="1400" dirty="0">
                <a:solidFill>
                  <a:schemeClr val="bg1"/>
                </a:solidFill>
                <a:latin typeface="Arial" pitchFamily="34" charset="0"/>
                <a:ea typeface="Calibri" pitchFamily="34" charset="0"/>
                <a:cs typeface="Arial" pitchFamily="34" charset="0"/>
              </a:rPr>
              <a:t> και την </a:t>
            </a:r>
            <a:r>
              <a:rPr lang="el-GR" sz="1400" i="1" u="sng" dirty="0">
                <a:solidFill>
                  <a:schemeClr val="bg1"/>
                </a:solidFill>
                <a:latin typeface="Arial" pitchFamily="34" charset="0"/>
                <a:ea typeface="Calibri" pitchFamily="34" charset="0"/>
                <a:cs typeface="Arial" pitchFamily="34" charset="0"/>
              </a:rPr>
              <a:t>Χάρτα</a:t>
            </a:r>
            <a:r>
              <a:rPr lang="el-GR" sz="1400" dirty="0">
                <a:solidFill>
                  <a:schemeClr val="bg1"/>
                </a:solidFill>
                <a:latin typeface="Arial" pitchFamily="34" charset="0"/>
                <a:ea typeface="Calibri" pitchFamily="34" charset="0"/>
                <a:cs typeface="Arial" pitchFamily="34" charset="0"/>
              </a:rPr>
              <a:t> καθώς και την</a:t>
            </a:r>
            <a:r>
              <a:rPr lang="el-GR" sz="1400" i="1" u="sng" dirty="0">
                <a:solidFill>
                  <a:schemeClr val="bg1"/>
                </a:solidFill>
                <a:latin typeface="Arial" pitchFamily="34" charset="0"/>
                <a:ea typeface="Calibri" pitchFamily="34" charset="0"/>
                <a:cs typeface="Arial" pitchFamily="34" charset="0"/>
              </a:rPr>
              <a:t> επαναστατική μου προκήρυξη, </a:t>
            </a:r>
            <a:r>
              <a:rPr lang="el-GR" sz="1400" dirty="0">
                <a:solidFill>
                  <a:schemeClr val="bg1"/>
                </a:solidFill>
                <a:latin typeface="Arial" pitchFamily="34" charset="0"/>
                <a:ea typeface="Calibri" pitchFamily="34" charset="0"/>
                <a:cs typeface="Arial" pitchFamily="34" charset="0"/>
              </a:rPr>
              <a:t> προκειμένου να μοιραστούν στους Έλληνες των περιοχών των Βαλκανίων, και άλλα σημαντικά εγχειρίδια μου. Επιθυμούσα πολύ την απελευθέρωση και  την ενοποίηση όλων των Βαλκανικών λαών και φυσικά όλου του ελληνικού στοιχείου που ήταν διασκορπισμένο στην Ανατολή και τα ευρωπαϊκά κέντρα, Παράλληλα με τις εκδοτικές μου δραστηριότητες, προετοίμαζα και την αναχώρησή μου από την Αυστρία.</a:t>
            </a:r>
          </a:p>
          <a:p>
            <a:pPr lvl="0" eaLnBrk="0" fontAlgn="base" hangingPunct="0">
              <a:spcBef>
                <a:spcPct val="0"/>
              </a:spcBef>
              <a:spcAft>
                <a:spcPct val="0"/>
              </a:spcAft>
            </a:pPr>
            <a:r>
              <a:rPr lang="el-GR" sz="1600" dirty="0">
                <a:solidFill>
                  <a:schemeClr val="bg1"/>
                </a:solidFill>
                <a:latin typeface="Arial" pitchFamily="34" charset="0"/>
                <a:cs typeface="Arial" pitchFamily="34" charset="0"/>
              </a:rPr>
              <a:t>         </a:t>
            </a:r>
            <a:r>
              <a:rPr lang="el-GR" sz="1600" dirty="0">
                <a:solidFill>
                  <a:schemeClr val="bg1"/>
                </a:solidFill>
              </a:rPr>
              <a:t>Το 1792 η υπογραφή της  Ρωσοτουρκικής   συνθήκης ειρήνης στο Ιάσιο οδήγησε τις ελπίδες μου  για απελευθέρωση των Ελλήνων στη Γαλλία και στον Βοναπάρτη. Όμως η μυστική επαναστατική μου δράση  είχε ως αποτέλεσμα  τη σύλληψη τη δική μου  και των συντρόφων μου.  Η  σύλληψή μου  είχε  σχέση με την τελευταία φάση της προετοιμασίας. Η επαναστατική μου φύση με οδήγησε να συνγράψω δυο επαναστατικές προκηρύξεις, το </a:t>
            </a:r>
            <a:r>
              <a:rPr lang="el-GR" sz="1600" i="1" u="sng" dirty="0">
                <a:solidFill>
                  <a:schemeClr val="bg1"/>
                </a:solidFill>
              </a:rPr>
              <a:t>Επαναστατικό Μανιφέστο </a:t>
            </a:r>
            <a:r>
              <a:rPr lang="el-GR" sz="1600" dirty="0">
                <a:solidFill>
                  <a:schemeClr val="bg1"/>
                </a:solidFill>
              </a:rPr>
              <a:t>και την </a:t>
            </a:r>
            <a:r>
              <a:rPr lang="el-GR" sz="1600" i="1" u="sng" dirty="0">
                <a:solidFill>
                  <a:schemeClr val="bg1"/>
                </a:solidFill>
              </a:rPr>
              <a:t>Προκήρυξη</a:t>
            </a:r>
            <a:r>
              <a:rPr lang="el-GR" sz="1600" dirty="0">
                <a:solidFill>
                  <a:schemeClr val="bg1"/>
                </a:solidFill>
              </a:rPr>
              <a:t>, που τυπώθηκαν σε μεγάλο αριθμό αντιτύπων. Οι δύο προκηρύξεις στάλθηκαν στον Αντώνη Νιώτη στην Τεργέστη, για να τις παραλάβω  μαζί με τον αφοσιωμένο του φίλο Χριστόφορο Περραιβό και να τις προωθήσω στην Ελλάδα.</a:t>
            </a:r>
            <a:endParaRPr lang="el-GR" sz="1600" dirty="0">
              <a:solidFill>
                <a:schemeClr val="bg1"/>
              </a:solidFill>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ΟΙ ΗΡΩΕΣ ΤΗΣ ΕΛΛΗΝΙΚΗΣ ΕΠΑΝΑΣΤΑΣΗΣ ΤΗΣ 25ης ΜΑΡΤΙΟΥ 1821 ΜΕ ΓΡΑΜΜΑΤΟΣΗΜΑ."/>
          <p:cNvPicPr>
            <a:picLocks noChangeAspect="1" noChangeArrowheads="1"/>
          </p:cNvPicPr>
          <p:nvPr/>
        </p:nvPicPr>
        <p:blipFill>
          <a:blip r:embed="rId2" cstate="print"/>
          <a:srcRect/>
          <a:stretch>
            <a:fillRect/>
          </a:stretch>
        </p:blipFill>
        <p:spPr bwMode="auto">
          <a:xfrm>
            <a:off x="0" y="-1035496"/>
            <a:ext cx="9144000" cy="7416824"/>
          </a:xfrm>
          <a:prstGeom prst="rect">
            <a:avLst/>
          </a:prstGeom>
          <a:noFill/>
        </p:spPr>
      </p:pic>
      <p:sp>
        <p:nvSpPr>
          <p:cNvPr id="1027" name="Rectangle 3"/>
          <p:cNvSpPr>
            <a:spLocks noChangeArrowheads="1"/>
          </p:cNvSpPr>
          <p:nvPr/>
        </p:nvSpPr>
        <p:spPr bwMode="auto">
          <a:xfrm>
            <a:off x="0" y="5473005"/>
            <a:ext cx="9144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&lt;&lt; Ως μία βροχή έπεσε εις όλους μας η επιθυμία της ελευθερίας μας, εσυμφωνήσαμε εις αυτόν τον σκοπό και εκάμαμε την Επανάσταση. &gt;&gt;</a:t>
            </a:r>
            <a:endParaRPr kumimoji="0" lang="el-GR" sz="22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ΘΕΟΔΩΡΟΣ  ΚΟΛΟΚΟΤΡΩΝΗΣ</a:t>
            </a:r>
            <a:endParaRPr kumimoji="0" lang="el-G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6463308"/>
          </a:xfrm>
          <a:prstGeom prst="rect">
            <a:avLst/>
          </a:prstGeom>
        </p:spPr>
        <p:txBody>
          <a:bodyPr wrap="square">
            <a:spAutoFit/>
          </a:bodyPr>
          <a:lstStyle/>
          <a:p>
            <a:r>
              <a:rPr lang="el-GR" dirty="0">
                <a:solidFill>
                  <a:schemeClr val="bg1"/>
                </a:solidFill>
              </a:rPr>
              <a:t>     Αναπάντεχα, η επιστολή με την οποία ενημέρωνα  για την αποστολή των εντύπων  έπεσε στα χέρια του Δημητρίου Οικονόμου, εμπορικού συνεργάτη ή προϊστάμενου του Αντωνίου Κορωνιού προς τον οποίο απευθυνόταν η επιστολή.</a:t>
            </a:r>
            <a:r>
              <a:rPr lang="en-US" dirty="0">
                <a:solidFill>
                  <a:schemeClr val="bg1"/>
                </a:solidFill>
              </a:rPr>
              <a:t> </a:t>
            </a:r>
            <a:r>
              <a:rPr lang="el-GR" dirty="0">
                <a:solidFill>
                  <a:schemeClr val="bg1"/>
                </a:solidFill>
              </a:rPr>
              <a:t>Ο Οικονόμου, παρότι και αυτός ήταν μέλος της οργάνωσης, πρόδωσε από δολιότητα ή φόβο το επαναστατικό μου σχέδιο , καταδίδοντας τα πάντα στην αυστριακή αστυνομία και  ζητώντας επιπλέον προστασία. Μας συνέλαβαν στην Τεργέστη ως συνωμότες. Σκόπευα την ίδια εκείνη ημέρα να επισκεφθώ τον Γάλλο πρόξενο της πόλης Μπρεσέ, από τον οποίο θα ζητούσα προστασία, αλλά δυστυχώς δεν πρόλαβα.  </a:t>
            </a:r>
          </a:p>
          <a:p>
            <a:r>
              <a:rPr lang="el-GR" dirty="0">
                <a:solidFill>
                  <a:schemeClr val="bg1"/>
                </a:solidFill>
              </a:rPr>
              <a:t>      Ακολούθως,  τα βάσανά μου συνεχίζονται….με υπέβαλλαν σε ανάκριση που διήρκεσε περίπου ένα 10ήμερο, με την ολοκλήρωση δε της οποίας θα με οδηγούσαν σιδηροδέσμιο στη Βιέννη, κατόπιν εντολής του αστυνομικού διοικητή  της.  Τη νύκτα όμως της 30-31 Δεκεμβρίου 1797, συνειδητοποιώντας τη δυσχερή κατάσταση στην οποία είχα περιέλθει , αλλά και επειδή  φοβήθηκα μήπως δεν αντέξω στα βασανιστήρια,   επιχείρησα να αυτοκτονήσω με ένα μικρό μαχαιρίδιο, αλλά απέτυχα. Τραυματισμένος αρκετά σοβαρά , οδηγήθηκα σε νοσοκομείο, όπου παρέμεινα έως τις αρχές του Φεβρουαρίου του 1798. Κατά τη διάρκεια της νοσηλείας μου, κατόρθωσα να ειδοποιήσω με επιστολή το Γάλλο πρόξενο, ζητώντας την επέμβασή του για να αφεθώ ελεύθερος, όμως εκείνος καθυστέρησε αρκετά να ενεργήσει, αφού θεώρησε σκόπιμο να πληροφορήσει πρώτα τους ανωτέρους του και να ζητήσει τη σχετική άδεια.</a:t>
            </a:r>
          </a:p>
          <a:p>
            <a:r>
              <a:rPr lang="el-GR" dirty="0">
                <a:solidFill>
                  <a:schemeClr val="bg1"/>
                </a:solidFill>
              </a:rPr>
              <a:t>     Μόλις μαθεύτηκε η σύλληψη μου πολλοί έκαναν έκκληση, στο σουλτάνο Σελίμ Γ΄, για την απελευθέρωση μου. Ωστόσο, οι εχθροί μου  έπεισαν τον Σουλτάνο  πως έπρεπε να θανατωθώ χωρίς διαδικασία, πριν οι επαναστατικές ενέργειές μου οδηγήσουν σε εξέγερση στα Βαλκάνια. Κατόπιν οδηγήθηκα στη Βιέννη, στις 14 Φεβρουαρίου 1798, όπου ανακρίθηκα μαζί με τους υπόλοιπους συντρόφους μου.</a:t>
            </a:r>
          </a:p>
          <a:p>
            <a:endParaRPr lang="el-GR" dirty="0"/>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 Ορθογώνιο"/>
          <p:cNvSpPr/>
          <p:nvPr/>
        </p:nvSpPr>
        <p:spPr>
          <a:xfrm>
            <a:off x="1" y="0"/>
            <a:ext cx="9143999" cy="3323987"/>
          </a:xfrm>
          <a:prstGeom prst="rect">
            <a:avLst/>
          </a:prstGeom>
        </p:spPr>
        <p:txBody>
          <a:bodyPr wrap="square">
            <a:spAutoFit/>
          </a:bodyPr>
          <a:lstStyle/>
          <a:p>
            <a:pPr lvl="0" fontAlgn="base">
              <a:spcBef>
                <a:spcPct val="0"/>
              </a:spcBef>
              <a:spcAft>
                <a:spcPct val="0"/>
              </a:spcAft>
            </a:pPr>
            <a:r>
              <a:rPr lang="el-GR" sz="1400" dirty="0">
                <a:solidFill>
                  <a:schemeClr val="bg1"/>
                </a:solidFill>
                <a:latin typeface="Arial" pitchFamily="34" charset="0"/>
                <a:ea typeface="Calibri" pitchFamily="34" charset="0"/>
                <a:cs typeface="Arial" pitchFamily="34" charset="0"/>
              </a:rPr>
              <a:t>.  Εγώ και οι επτά σύντροφοί μου, ο Ευστράτιος Αργέντης (31 χρονών, έμπορος από τη Χίο), ο Δημήτριος Νικολίδης (32 χρονών, γιατρός από τα Ιωάννινα), ο Αντώνιος Κορωνιός (27 χρονών, έμπορος και λόγιος από τη Χίο), ο Ιωάννης Καρατζάς (31 χρονών, λόγιος από τη Λευκωσία της Κύπρου), ο Θεοχάρης Γεωργίου Τουρούντζιας (22 χρονών, έμπορος από την Σιάτιστα), ο Ιωάννης Εμμανουήλ (24 χρονών, φοιτητής της ιατρικής από τη Καστοριά) και ο Παναγιώτης Εμμανουήλ (22 χρονών, αδερφός του προηγούμενου και υπάλληλος του Αργέντη), με συνοδεία των αυστριακών αρχών  παραδοθήκαμε στις 10 Μαΐου 1798 στους Τούρκους του Βελιγραδίου και φυλακιστήκαμε  στον Πύργο Νεμπόισα ,παραποτάμιο φρούριο του Βελιγραδίου.</a:t>
            </a:r>
            <a:endParaRPr lang="el-GR" sz="14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400" dirty="0">
                <a:solidFill>
                  <a:schemeClr val="bg1"/>
                </a:solidFill>
                <a:latin typeface="Arial" pitchFamily="34" charset="0"/>
                <a:ea typeface="Calibri" pitchFamily="34" charset="0"/>
                <a:cs typeface="Arial" pitchFamily="34" charset="0"/>
              </a:rPr>
              <a:t>   Από τις 10 Μαΐου που φτάσαμε εδώ το μόνο που κάνουμε είναι να υπομένουμε τα βασανιστήρια. Νιώθουμε ότι το τέλος μας φτάνει...Ελπίζω τουλάχιστον να πεθάνω με το κεφάλι ψηλά! Το μόνο που έχω να πω είναι πως, αν έρθει το τέλος μου σύντομα, θέλω να ξέρουν όλοι οι Έλληνες ότι αγωνίστηκα σκληρά και περιμένω ο αγώνας μου να  συνεχιστεί. Γιατί μη λησμονάτε,&lt;&lt;</a:t>
            </a:r>
            <a:r>
              <a:rPr lang="el-GR" sz="1400" b="1" i="1" u="sng" dirty="0">
                <a:solidFill>
                  <a:schemeClr val="bg1"/>
                </a:solidFill>
                <a:latin typeface="Arial" pitchFamily="34" charset="0"/>
                <a:ea typeface="Calibri" pitchFamily="34" charset="0"/>
                <a:cs typeface="Arial" pitchFamily="34" charset="0"/>
              </a:rPr>
              <a:t>όποιος ελεύθερα </a:t>
            </a:r>
            <a:r>
              <a:rPr lang="el-GR" sz="1400" b="1" i="1" u="sng" dirty="0" err="1">
                <a:solidFill>
                  <a:schemeClr val="bg1"/>
                </a:solidFill>
                <a:latin typeface="Arial" pitchFamily="34" charset="0"/>
                <a:ea typeface="Calibri" pitchFamily="34" charset="0"/>
                <a:cs typeface="Arial" pitchFamily="34" charset="0"/>
              </a:rPr>
              <a:t>συλλογάται</a:t>
            </a:r>
            <a:r>
              <a:rPr lang="el-GR" sz="1400" b="1" i="1" u="sng" dirty="0">
                <a:solidFill>
                  <a:schemeClr val="bg1"/>
                </a:solidFill>
                <a:latin typeface="Arial" pitchFamily="34" charset="0"/>
                <a:ea typeface="Calibri" pitchFamily="34" charset="0"/>
                <a:cs typeface="Arial" pitchFamily="34" charset="0"/>
              </a:rPr>
              <a:t>, </a:t>
            </a:r>
            <a:r>
              <a:rPr lang="el-GR" sz="1400" b="1" i="1" u="sng" dirty="0" err="1">
                <a:solidFill>
                  <a:schemeClr val="bg1"/>
                </a:solidFill>
                <a:latin typeface="Arial" pitchFamily="34" charset="0"/>
                <a:ea typeface="Calibri" pitchFamily="34" charset="0"/>
                <a:cs typeface="Arial" pitchFamily="34" charset="0"/>
              </a:rPr>
              <a:t>συλλογάται</a:t>
            </a:r>
            <a:r>
              <a:rPr lang="el-GR" sz="1400" b="1" i="1" u="sng" dirty="0">
                <a:solidFill>
                  <a:schemeClr val="bg1"/>
                </a:solidFill>
                <a:latin typeface="Arial" pitchFamily="34" charset="0"/>
                <a:ea typeface="Calibri" pitchFamily="34" charset="0"/>
                <a:cs typeface="Arial" pitchFamily="34" charset="0"/>
              </a:rPr>
              <a:t> καλά</a:t>
            </a:r>
            <a:r>
              <a:rPr lang="el-GR" sz="1400" dirty="0">
                <a:solidFill>
                  <a:schemeClr val="bg1"/>
                </a:solidFill>
                <a:latin typeface="Arial" pitchFamily="34" charset="0"/>
                <a:ea typeface="Calibri" pitchFamily="34" charset="0"/>
                <a:cs typeface="Arial" pitchFamily="34" charset="0"/>
              </a:rPr>
              <a:t>&gt;&gt;! </a:t>
            </a:r>
            <a:endParaRPr lang="el-GR" sz="1400" dirty="0">
              <a:solidFill>
                <a:schemeClr val="bg1"/>
              </a:solidFill>
              <a:latin typeface="Arial" pitchFamily="34" charset="0"/>
              <a:cs typeface="Arial" pitchFamily="34" charset="0"/>
            </a:endParaRPr>
          </a:p>
          <a:p>
            <a:pPr lvl="0" eaLnBrk="0" fontAlgn="base" hangingPunct="0">
              <a:spcBef>
                <a:spcPct val="0"/>
              </a:spcBef>
              <a:spcAft>
                <a:spcPct val="0"/>
              </a:spcAft>
            </a:pPr>
            <a:r>
              <a:rPr lang="el-GR" sz="1400" dirty="0">
                <a:solidFill>
                  <a:schemeClr val="bg1"/>
                </a:solidFill>
                <a:latin typeface="Arial" pitchFamily="34" charset="0"/>
                <a:ea typeface="Calibri" pitchFamily="34" charset="0"/>
                <a:cs typeface="Arial" pitchFamily="34" charset="0"/>
              </a:rPr>
              <a:t>                                                                                  </a:t>
            </a:r>
          </a:p>
          <a:p>
            <a:pPr lvl="0" eaLnBrk="0" fontAlgn="base" hangingPunct="0">
              <a:spcBef>
                <a:spcPct val="0"/>
              </a:spcBef>
              <a:spcAft>
                <a:spcPct val="0"/>
              </a:spcAft>
            </a:pPr>
            <a:endParaRPr lang="el-GR" sz="1400" dirty="0">
              <a:solidFill>
                <a:schemeClr val="bg1"/>
              </a:solidFill>
              <a:latin typeface="Arial" pitchFamily="34" charset="0"/>
              <a:ea typeface="Calibri" pitchFamily="34" charset="0"/>
              <a:cs typeface="Arial" pitchFamily="34" charset="0"/>
            </a:endParaRPr>
          </a:p>
          <a:p>
            <a:pPr lvl="0" eaLnBrk="0" fontAlgn="base" hangingPunct="0">
              <a:spcBef>
                <a:spcPct val="0"/>
              </a:spcBef>
              <a:spcAft>
                <a:spcPct val="0"/>
              </a:spcAft>
            </a:pPr>
            <a:endParaRPr lang="el-GR" sz="1400" dirty="0">
              <a:solidFill>
                <a:schemeClr val="bg1"/>
              </a:solidFill>
              <a:latin typeface="Arial" pitchFamily="34" charset="0"/>
              <a:ea typeface="Calibri" pitchFamily="34" charset="0"/>
              <a:cs typeface="Arial" pitchFamily="34" charset="0"/>
            </a:endParaRPr>
          </a:p>
          <a:p>
            <a:pPr lvl="0" eaLnBrk="0" fontAlgn="base" hangingPunct="0">
              <a:spcBef>
                <a:spcPct val="0"/>
              </a:spcBef>
              <a:spcAft>
                <a:spcPct val="0"/>
              </a:spcAft>
            </a:pPr>
            <a:r>
              <a:rPr lang="el-GR" sz="1400" dirty="0">
                <a:solidFill>
                  <a:schemeClr val="bg1"/>
                </a:solidFill>
                <a:latin typeface="Arial" pitchFamily="34" charset="0"/>
                <a:ea typeface="Calibri" pitchFamily="34" charset="0"/>
                <a:cs typeface="Arial" pitchFamily="34" charset="0"/>
              </a:rPr>
              <a:t>                                                                                                                                     Ιωάννα  Γεωργακοπούλου  Α’1</a:t>
            </a:r>
            <a:endParaRPr lang="el-GR" sz="1400" dirty="0">
              <a:solidFill>
                <a:schemeClr val="bg1"/>
              </a:solidFill>
              <a:latin typeface="Arial" pitchFamily="34" charset="0"/>
              <a:cs typeface="Arial" pitchFamily="34" charset="0"/>
            </a:endParaRPr>
          </a:p>
        </p:txBody>
      </p:sp>
      <p:pic>
        <p:nvPicPr>
          <p:cNvPr id="59394" name="Picture 2" descr="Ρήγας Φεραίος – Βελεστινλής | Κοινή Γνώμη"/>
          <p:cNvPicPr>
            <a:picLocks noChangeAspect="1" noChangeArrowheads="1"/>
          </p:cNvPicPr>
          <p:nvPr/>
        </p:nvPicPr>
        <p:blipFill>
          <a:blip r:embed="rId3" cstate="print"/>
          <a:srcRect/>
          <a:stretch>
            <a:fillRect/>
          </a:stretch>
        </p:blipFill>
        <p:spPr bwMode="auto">
          <a:xfrm>
            <a:off x="179512" y="2564904"/>
            <a:ext cx="6120680" cy="4184899"/>
          </a:xfrm>
          <a:prstGeom prst="rect">
            <a:avLst/>
          </a:prstGeom>
          <a:noFill/>
        </p:spPr>
      </p:pic>
      <p:pic>
        <p:nvPicPr>
          <p:cNvPr id="59396" name="Picture 4" descr="fereos"/>
          <p:cNvPicPr>
            <a:picLocks noChangeAspect="1" noChangeArrowheads="1"/>
          </p:cNvPicPr>
          <p:nvPr/>
        </p:nvPicPr>
        <p:blipFill>
          <a:blip r:embed="rId4" cstate="print"/>
          <a:srcRect/>
          <a:stretch>
            <a:fillRect/>
          </a:stretch>
        </p:blipFill>
        <p:spPr bwMode="auto">
          <a:xfrm>
            <a:off x="6732240" y="3284984"/>
            <a:ext cx="2232248" cy="3384376"/>
          </a:xfrm>
          <a:prstGeom prst="rect">
            <a:avLst/>
          </a:prstGeom>
          <a:noFill/>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80" name="Εικόνα 4" descr="Αδαμάντιος Κοραής - Βικιπαίδεια"/>
          <p:cNvPicPr>
            <a:picLocks noChangeAspect="1" noChangeArrowheads="1"/>
          </p:cNvPicPr>
          <p:nvPr/>
        </p:nvPicPr>
        <p:blipFill>
          <a:blip r:embed="rId2" cstate="print"/>
          <a:srcRect/>
          <a:stretch>
            <a:fillRect/>
          </a:stretch>
        </p:blipFill>
        <p:spPr bwMode="auto">
          <a:xfrm>
            <a:off x="4283968" y="764704"/>
            <a:ext cx="1323975" cy="3838575"/>
          </a:xfrm>
          <a:prstGeom prst="rect">
            <a:avLst/>
          </a:prstGeom>
          <a:noFill/>
        </p:spPr>
      </p:pic>
      <p:pic>
        <p:nvPicPr>
          <p:cNvPr id="50179" name="Εικόνα 22" descr="Αδαμάντιος Κοραής - Homo educandus Αγωγή"/>
          <p:cNvPicPr>
            <a:picLocks noChangeAspect="1" noChangeArrowheads="1"/>
          </p:cNvPicPr>
          <p:nvPr/>
        </p:nvPicPr>
        <p:blipFill>
          <a:blip r:embed="rId3" cstate="print"/>
          <a:srcRect/>
          <a:stretch>
            <a:fillRect/>
          </a:stretch>
        </p:blipFill>
        <p:spPr bwMode="auto">
          <a:xfrm>
            <a:off x="0" y="692696"/>
            <a:ext cx="3810000" cy="3838575"/>
          </a:xfrm>
          <a:prstGeom prst="rect">
            <a:avLst/>
          </a:prstGeom>
          <a:noFill/>
        </p:spPr>
      </p:pic>
      <p:pic>
        <p:nvPicPr>
          <p:cNvPr id="50178" name="Εικόνα 13" descr="Αδαμάντιος Κοραής, 1748-1833: Κάποιες πτυχές από το συγγραφικό του έργο |  Neos Kosmos"/>
          <p:cNvPicPr>
            <a:picLocks noChangeAspect="1" noChangeArrowheads="1"/>
          </p:cNvPicPr>
          <p:nvPr/>
        </p:nvPicPr>
        <p:blipFill>
          <a:blip r:embed="rId4" cstate="print"/>
          <a:srcRect/>
          <a:stretch>
            <a:fillRect/>
          </a:stretch>
        </p:blipFill>
        <p:spPr bwMode="auto">
          <a:xfrm>
            <a:off x="179512" y="4797152"/>
            <a:ext cx="4032448" cy="1844824"/>
          </a:xfrm>
          <a:prstGeom prst="rect">
            <a:avLst/>
          </a:prstGeom>
          <a:noFill/>
        </p:spPr>
      </p:pic>
      <p:pic>
        <p:nvPicPr>
          <p:cNvPr id="50177" name="Εικόνα 16" descr="✦ ΑΔΑΜΑΝΤΙΟΣ ΚΟΡΑΗΣ – Η επιστήμη της Ελευθερίας – ΔΗΜΟΚΡΑΤΙΑ | «Ο σημερινός  'πολίτης' είναι πελάτης, είναι ένας υπάκουος υπήκοος…»"/>
          <p:cNvPicPr>
            <a:picLocks noChangeAspect="1" noChangeArrowheads="1"/>
          </p:cNvPicPr>
          <p:nvPr/>
        </p:nvPicPr>
        <p:blipFill>
          <a:blip r:embed="rId5" cstate="print"/>
          <a:srcRect/>
          <a:stretch>
            <a:fillRect/>
          </a:stretch>
        </p:blipFill>
        <p:spPr bwMode="auto">
          <a:xfrm>
            <a:off x="6084168" y="836712"/>
            <a:ext cx="2808312" cy="3816424"/>
          </a:xfrm>
          <a:prstGeom prst="rect">
            <a:avLst/>
          </a:prstGeom>
          <a:noFill/>
        </p:spPr>
      </p:pic>
      <p:sp>
        <p:nvSpPr>
          <p:cNvPr id="50181" name="Rectangle 5"/>
          <p:cNvSpPr>
            <a:spLocks noChangeArrowheads="1"/>
          </p:cNvSpPr>
          <p:nvPr/>
        </p:nvSpPr>
        <p:spPr bwMode="auto">
          <a:xfrm>
            <a:off x="0" y="-94565"/>
            <a:ext cx="2882520"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l-G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50182" name="Rectangle 6"/>
          <p:cNvSpPr>
            <a:spLocks noChangeArrowheads="1"/>
          </p:cNvSpPr>
          <p:nvPr/>
        </p:nvSpPr>
        <p:spPr bwMode="auto">
          <a:xfrm>
            <a:off x="0" y="81343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50183" name="Rectangle 7"/>
          <p:cNvSpPr>
            <a:spLocks noChangeArrowheads="1"/>
          </p:cNvSpPr>
          <p:nvPr/>
        </p:nvSpPr>
        <p:spPr bwMode="auto">
          <a:xfrm>
            <a:off x="2664108" y="43934"/>
            <a:ext cx="381578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bg1"/>
                </a:solidFill>
                <a:effectLst/>
                <a:latin typeface="Calibri" pitchFamily="34" charset="0"/>
                <a:ea typeface="Calibri" pitchFamily="34" charset="0"/>
                <a:cs typeface="Times New Roman" pitchFamily="18" charset="0"/>
              </a:rPr>
              <a:t>ΑΔΑΜΑΝΤΙΟΣ ΚΟΡΑΗΣ </a:t>
            </a:r>
            <a:r>
              <a:rPr lang="el-GR" dirty="0">
                <a:solidFill>
                  <a:schemeClr val="bg1"/>
                </a:solidFill>
                <a:latin typeface="Calibri" pitchFamily="34" charset="0"/>
                <a:ea typeface="Calibri" pitchFamily="34" charset="0"/>
                <a:cs typeface="Times New Roman" pitchFamily="18" charset="0"/>
              </a:rPr>
              <a:t>1748-1833</a:t>
            </a:r>
            <a:r>
              <a:rPr kumimoji="0" lang="el-GR"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1833</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pic>
        <p:nvPicPr>
          <p:cNvPr id="25604" name="Picture 4" descr="https://upload.wikimedia.org/wikipedia/commons/thumb/0/05/Adnantios_%CE%9Aorais_chair_and_office.jpg/350px-Adnantios_%CE%9Aorais_chair_and_office.jpg"/>
          <p:cNvPicPr>
            <a:picLocks noChangeAspect="1" noChangeArrowheads="1"/>
          </p:cNvPicPr>
          <p:nvPr/>
        </p:nvPicPr>
        <p:blipFill>
          <a:blip r:embed="rId6" cstate="print"/>
          <a:srcRect/>
          <a:stretch>
            <a:fillRect/>
          </a:stretch>
        </p:blipFill>
        <p:spPr bwMode="auto">
          <a:xfrm>
            <a:off x="4788024" y="4869160"/>
            <a:ext cx="4104456" cy="1805186"/>
          </a:xfrm>
          <a:prstGeom prst="rect">
            <a:avLst/>
          </a:prstGeom>
          <a:noFill/>
        </p:spPr>
      </p:pic>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2375</TotalTime>
  <Words>7821</Words>
  <Application>Microsoft Office PowerPoint</Application>
  <PresentationFormat>Προβολή στην οθόνη (4:3)</PresentationFormat>
  <Paragraphs>482</Paragraphs>
  <Slides>60</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60</vt:i4>
      </vt:variant>
    </vt:vector>
  </HeadingPairs>
  <TitlesOfParts>
    <vt:vector size="61"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486</cp:revision>
  <dcterms:created xsi:type="dcterms:W3CDTF">2021-03-17T19:54:40Z</dcterms:created>
  <dcterms:modified xsi:type="dcterms:W3CDTF">2021-05-31T18:06:13Z</dcterms:modified>
</cp:coreProperties>
</file>