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432000" cy="457200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0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11" autoAdjust="0"/>
    <p:restoredTop sz="94249" autoAdjust="0"/>
  </p:normalViewPr>
  <p:slideViewPr>
    <p:cSldViewPr>
      <p:cViewPr>
        <p:scale>
          <a:sx n="31" d="100"/>
          <a:sy n="31" d="100"/>
        </p:scale>
        <p:origin x="1140" y="-1674"/>
      </p:cViewPr>
      <p:guideLst>
        <p:guide orient="horz" pos="1440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83DCA-52EB-4F14-B144-B5A1A0B902E5}" type="datetimeFigureOut">
              <a:rPr lang="el-GR" smtClean="0"/>
              <a:t>14/2/2022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62050"/>
            <a:ext cx="18827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A057B-4514-4E0C-91DE-3648C16A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56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A057B-4514-4E0C-91DE-3648C16A418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407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670048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274320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40233600"/>
            <a:ext cx="274320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3716000" y="0"/>
            <a:ext cx="12801600" cy="45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50” high by 30” wide and is printed at 120% for a 60” high by 36” wide poster. It can be used to print any poster with a 5:3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1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b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8346400" y="0"/>
            <a:ext cx="12801600" cy="457200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454152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830920"/>
            <a:ext cx="24688800" cy="76200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0668005"/>
            <a:ext cx="24688800" cy="30173086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42375671"/>
            <a:ext cx="8686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mentimeter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ead.bookcreator.com/EnF2zEggbMZLIyzvYRq2p9w8Bfx1/t1v18_-yT3WqhP12VlIOIA" TargetMode="External"/><Relationship Id="rId5" Type="http://schemas.openxmlformats.org/officeDocument/2006/relationships/hyperlink" Target="https://wordwall.net/resource/28855886" TargetMode="External"/><Relationship Id="rId4" Type="http://schemas.openxmlformats.org/officeDocument/2006/relationships/hyperlink" Target="https://kahoot.it/join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638355" y="41796984"/>
            <a:ext cx="3809313" cy="24006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000" dirty="0"/>
              <a:t>&lt;</a:t>
            </a:r>
            <a:r>
              <a:rPr lang="el-GR" sz="3000" dirty="0"/>
              <a:t>Ονοματεπώνυμο</a:t>
            </a:r>
            <a:r>
              <a:rPr lang="en-US" sz="3000" dirty="0"/>
              <a:t>&gt;</a:t>
            </a:r>
          </a:p>
          <a:p>
            <a:r>
              <a:rPr lang="en-US" sz="3000" dirty="0"/>
              <a:t>&lt;</a:t>
            </a:r>
            <a:r>
              <a:rPr lang="el-GR" sz="3000" dirty="0"/>
              <a:t>Σχολείο/Οργανισμός</a:t>
            </a:r>
            <a:r>
              <a:rPr lang="en-US" sz="3000" dirty="0"/>
              <a:t>&gt;</a:t>
            </a:r>
          </a:p>
          <a:p>
            <a:r>
              <a:rPr lang="en-US" sz="3000" dirty="0"/>
              <a:t>Email:</a:t>
            </a:r>
          </a:p>
          <a:p>
            <a:r>
              <a:rPr lang="el-GR" sz="3000" dirty="0"/>
              <a:t>Ιστοσελίδα</a:t>
            </a:r>
            <a:r>
              <a:rPr lang="en-US" sz="3000" dirty="0"/>
              <a:t>:</a:t>
            </a:r>
          </a:p>
          <a:p>
            <a:r>
              <a:rPr lang="el-GR" sz="3000" dirty="0" err="1"/>
              <a:t>Τηλ</a:t>
            </a:r>
            <a:r>
              <a:rPr lang="en-US" sz="3000" dirty="0"/>
              <a:t>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67691" y="39774528"/>
            <a:ext cx="37506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b="1" dirty="0">
                <a:solidFill>
                  <a:schemeClr val="bg1"/>
                </a:solidFill>
              </a:rPr>
              <a:t>Επικοινωνία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515600" y="42036861"/>
            <a:ext cx="16916400" cy="3048000"/>
          </a:xfrm>
          <a:prstGeom prst="rect">
            <a:avLst/>
          </a:prstGeom>
          <a:noFill/>
        </p:spPr>
        <p:txBody>
          <a:bodyPr wrap="square" tIns="91440" bIns="91440" numCol="1" spcCol="457200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1600" dirty="0" err="1">
                <a:solidFill>
                  <a:schemeClr val="bg1"/>
                </a:solidFill>
              </a:rPr>
              <a:t>Ρεκαλίδου</a:t>
            </a:r>
            <a:r>
              <a:rPr lang="el-GR" sz="1600" dirty="0">
                <a:solidFill>
                  <a:schemeClr val="bg1"/>
                </a:solidFill>
              </a:rPr>
              <a:t>, </a:t>
            </a:r>
            <a:r>
              <a:rPr lang="el-GR" sz="1600" dirty="0" err="1">
                <a:solidFill>
                  <a:schemeClr val="bg1"/>
                </a:solidFill>
              </a:rPr>
              <a:t>Καραδημητρίου</a:t>
            </a:r>
            <a:r>
              <a:rPr lang="el-GR" sz="1600" dirty="0">
                <a:solidFill>
                  <a:schemeClr val="bg1"/>
                </a:solidFill>
              </a:rPr>
              <a:t>, &amp; </a:t>
            </a:r>
            <a:r>
              <a:rPr lang="el-GR" sz="1600" dirty="0" err="1">
                <a:solidFill>
                  <a:schemeClr val="bg1"/>
                </a:solidFill>
              </a:rPr>
              <a:t>Μουμουλίδου</a:t>
            </a:r>
            <a:r>
              <a:rPr lang="el-GR" sz="1600" dirty="0">
                <a:solidFill>
                  <a:schemeClr val="bg1"/>
                </a:solidFill>
              </a:rPr>
              <a:t>, (2014). Εφαρμογή του </a:t>
            </a:r>
            <a:r>
              <a:rPr lang="el-GR" sz="1600" dirty="0" err="1">
                <a:solidFill>
                  <a:schemeClr val="bg1"/>
                </a:solidFill>
              </a:rPr>
              <a:t>Lesson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Study</a:t>
            </a:r>
            <a:r>
              <a:rPr lang="el-GR" sz="1600" dirty="0">
                <a:solidFill>
                  <a:schemeClr val="bg1"/>
                </a:solidFill>
              </a:rPr>
              <a:t> με φοιτητές. Συνεργασία, </a:t>
            </a:r>
            <a:r>
              <a:rPr lang="el-GR" sz="1600" dirty="0" err="1">
                <a:solidFill>
                  <a:schemeClr val="bg1"/>
                </a:solidFill>
              </a:rPr>
              <a:t>αναστοχασμός</a:t>
            </a:r>
            <a:r>
              <a:rPr lang="el-GR" sz="1600" dirty="0">
                <a:solidFill>
                  <a:schemeClr val="bg1"/>
                </a:solidFill>
              </a:rPr>
              <a:t> και ανατροφοδότηση. Έρευνα στην Εκπαίδευση, 1(2), 5-28. Ανακτήθηκε 11/02/2022, από: https://doi.org/10.12681/hjre.8935 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>
                <a:solidFill>
                  <a:schemeClr val="bg1"/>
                </a:solidFill>
              </a:rPr>
              <a:t>Σοφός, Α. (2019). Σχεδιάζοντας σενάρια διδασκαλίας για την πρακτική άσκηση των φοιτητών (3η </a:t>
            </a:r>
            <a:r>
              <a:rPr lang="el-GR" sz="1600" dirty="0" err="1">
                <a:solidFill>
                  <a:schemeClr val="bg1"/>
                </a:solidFill>
              </a:rPr>
              <a:t>εκδ</a:t>
            </a:r>
            <a:r>
              <a:rPr lang="el-GR" sz="1600" dirty="0">
                <a:solidFill>
                  <a:schemeClr val="bg1"/>
                </a:solidFill>
              </a:rPr>
              <a:t>.) . Αθήνα: Εκδόσεις Γρηγόρη. 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>
                <a:solidFill>
                  <a:schemeClr val="bg1"/>
                </a:solidFill>
              </a:rPr>
              <a:t>Σοφός, Α., Λιάπη, Β. (2007). Καινοτομίες στη Σύγχρονη Εκπαιδευτική Πραγματικότητα: Αξιολόγηση με Κλίμακες Διαβαθμισμένων Κριτηρίων (</a:t>
            </a:r>
            <a:r>
              <a:rPr lang="el-GR" sz="1600" dirty="0" err="1">
                <a:solidFill>
                  <a:schemeClr val="bg1"/>
                </a:solidFill>
              </a:rPr>
              <a:t>rubrics</a:t>
            </a:r>
            <a:r>
              <a:rPr lang="el-GR" sz="1600" dirty="0">
                <a:solidFill>
                  <a:schemeClr val="bg1"/>
                </a:solidFill>
              </a:rPr>
              <a:t>) και </a:t>
            </a:r>
            <a:r>
              <a:rPr lang="el-GR" sz="1600" dirty="0" err="1">
                <a:solidFill>
                  <a:schemeClr val="bg1"/>
                </a:solidFill>
              </a:rPr>
              <a:t>Αυτοαξιολόγηση</a:t>
            </a:r>
            <a:r>
              <a:rPr lang="el-GR" sz="1600" dirty="0">
                <a:solidFill>
                  <a:schemeClr val="bg1"/>
                </a:solidFill>
              </a:rPr>
              <a:t> του Μαθητή με Φύλλα  Καταγραφής της Μάθησης (</a:t>
            </a:r>
            <a:r>
              <a:rPr lang="el-GR" sz="1600" dirty="0" err="1">
                <a:solidFill>
                  <a:schemeClr val="bg1"/>
                </a:solidFill>
              </a:rPr>
              <a:t>learning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logs</a:t>
            </a:r>
            <a:r>
              <a:rPr lang="el-GR" sz="1600" dirty="0">
                <a:solidFill>
                  <a:schemeClr val="bg1"/>
                </a:solidFill>
              </a:rPr>
              <a:t>) στη </a:t>
            </a:r>
            <a:r>
              <a:rPr lang="el-GR" sz="1600" dirty="0" err="1">
                <a:solidFill>
                  <a:schemeClr val="bg1"/>
                </a:solidFill>
              </a:rPr>
              <a:t>Μιντιακή</a:t>
            </a:r>
            <a:r>
              <a:rPr lang="el-GR" sz="1600" dirty="0">
                <a:solidFill>
                  <a:schemeClr val="bg1"/>
                </a:solidFill>
              </a:rPr>
              <a:t> Εκπαίδευση/Αγωγή (</a:t>
            </a:r>
            <a:r>
              <a:rPr lang="el-GR" sz="1600" dirty="0" err="1">
                <a:solidFill>
                  <a:schemeClr val="bg1"/>
                </a:solidFill>
              </a:rPr>
              <a:t>media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education</a:t>
            </a:r>
            <a:r>
              <a:rPr lang="el-GR" sz="1600" dirty="0">
                <a:solidFill>
                  <a:schemeClr val="bg1"/>
                </a:solidFill>
              </a:rPr>
              <a:t>). Στο: ΕΕΕΠ-ΔΤΠΕ (</a:t>
            </a:r>
            <a:r>
              <a:rPr lang="el-GR" sz="1600" dirty="0" err="1">
                <a:solidFill>
                  <a:schemeClr val="bg1"/>
                </a:solidFill>
              </a:rPr>
              <a:t>Επιμ</a:t>
            </a:r>
            <a:r>
              <a:rPr lang="el-GR" sz="1600" dirty="0">
                <a:solidFill>
                  <a:schemeClr val="bg1"/>
                </a:solidFill>
              </a:rPr>
              <a:t>.),  Π.Ε. και Εκπαίδευση. 4ο Πανελλήνιο Συνέδριο Επιστημονικής Ένωσης Εκπαιδευτικών Πρωτοβάθμιας για τη διάδοση των Τ.Π.Ε. στην Εκπαίδευση, 6-8 Οκτωβρίου (σελ. 33-46), Πειραιάς: ΕΕΕΠ. Ανακτήθηκε 13/02/2022, από: https://www.openbook.gr/4o-panellinio-synedrio-eeep-dtpe/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 err="1">
                <a:solidFill>
                  <a:schemeClr val="bg1"/>
                </a:solidFill>
              </a:rPr>
              <a:t>Τσιαβός</a:t>
            </a:r>
            <a:r>
              <a:rPr lang="el-GR" sz="1600" dirty="0">
                <a:solidFill>
                  <a:schemeClr val="bg1"/>
                </a:solidFill>
              </a:rPr>
              <a:t>, Π., &amp; Σοφός, Α. (2020). «Η χρήση της επαυξημένης πραγματικότητας στην εκπαίδευση: Ανάπτυξη και </a:t>
            </a:r>
            <a:r>
              <a:rPr lang="el-GR" sz="1600" dirty="0" err="1">
                <a:solidFill>
                  <a:schemeClr val="bg1"/>
                </a:solidFill>
              </a:rPr>
              <a:t>και</a:t>
            </a:r>
            <a:r>
              <a:rPr lang="el-GR" sz="1600" dirty="0">
                <a:solidFill>
                  <a:schemeClr val="bg1"/>
                </a:solidFill>
              </a:rPr>
              <a:t> χρήση εφαρμογής για το μάθημα «Φυσικά - Ερευνώ και Ανακαλύπτω» της Ε΄ τάξης του Δημοτικού σχολείου». Ανοικτή Εκπαίδευση: το περιοδικό για την Ανοικτή και εξ Αποστάσεως Εκπαίδευση και την Εκπαιδευτική Τεχνολογία, 15(2), 38-53 Ανακτήθηκε 11/02/2022, από: https://doi.org/10.12681/jode.20950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>
                <a:solidFill>
                  <a:schemeClr val="bg1"/>
                </a:solidFill>
              </a:rPr>
              <a:t>ΥΠΑΙΘ. (2019). Οδηγίες για τη διαχείριση της ύλης για το μάθημα «Τεχνολογίες Πληροφορίας και Επικοινωνιών (Τ.Π.Ε.)» στο Δημοτικό σχολείο. Αθήνα: ΥΠΑΙΘ.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 err="1">
                <a:solidFill>
                  <a:schemeClr val="bg1"/>
                </a:solidFill>
              </a:rPr>
              <a:t>Χοροζίδης</a:t>
            </a:r>
            <a:r>
              <a:rPr lang="el-GR" sz="1600" dirty="0">
                <a:solidFill>
                  <a:schemeClr val="bg1"/>
                </a:solidFill>
              </a:rPr>
              <a:t>, Γ. (2019). Σχεδιασμός και εφαρμογή ενός Μαζικού Ανοιχτού Διαδικτυακού Μαθήματος (MOOC) για τη διδασκαλία του μαθήματος της νεοελληνικής γλώσσας στο γενικό λύκειο: αντιλήψεις και στάσεις των συμμετεχόντων. Μεταπτυχιακή Εργασία, Πανεπιστήμιο Μακεδονίας. Ανακτήθηκε 12/02/2022, από: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600" dirty="0">
                <a:solidFill>
                  <a:schemeClr val="bg1"/>
                </a:solidFill>
              </a:rPr>
              <a:t>https://dspace.lib.uom.gr/bitstream/2159/22870/1/ChorozidisGeorgiosMsc2019.pdf</a:t>
            </a:r>
          </a:p>
          <a:p>
            <a:pPr marL="457200" indent="-457200">
              <a:buFont typeface="+mj-lt"/>
              <a:buAutoNum type="arabicPeriod"/>
            </a:pPr>
            <a:endParaRPr lang="el-GR" sz="16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568338" y="41227707"/>
            <a:ext cx="78806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b="1" dirty="0">
                <a:solidFill>
                  <a:schemeClr val="bg1"/>
                </a:solidFill>
              </a:rPr>
              <a:t>Βιβλιογραφικές Αναφορές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576251" y="6120795"/>
            <a:ext cx="11887200" cy="6832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Τίτλος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σεν</a:t>
            </a:r>
            <a:r>
              <a:rPr lang="en-US" sz="3000" dirty="0">
                <a:latin typeface="Calibri" pitchFamily="34" charset="0"/>
              </a:rPr>
              <a:t>αρίου: Ένα διαστημικό ταξίδι στο Excel </a:t>
            </a:r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Ημερομηνί</a:t>
            </a:r>
            <a:r>
              <a:rPr lang="en-US" sz="3000" dirty="0">
                <a:latin typeface="Calibri" pitchFamily="34" charset="0"/>
              </a:rPr>
              <a:t>α δημιουργίας: 23/12/21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Σύνδεση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με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γνωστικό</a:t>
            </a:r>
            <a:r>
              <a:rPr lang="en-US" sz="3000" dirty="0">
                <a:latin typeface="Calibri" pitchFamily="34" charset="0"/>
              </a:rPr>
              <a:t> α</a:t>
            </a:r>
            <a:r>
              <a:rPr lang="en-US" sz="3000" dirty="0" err="1">
                <a:latin typeface="Calibri" pitchFamily="34" charset="0"/>
              </a:rPr>
              <a:t>ντικείμενο</a:t>
            </a:r>
            <a:r>
              <a:rPr lang="en-US" sz="3000" dirty="0">
                <a:latin typeface="Calibri" pitchFamily="34" charset="0"/>
              </a:rPr>
              <a:t>: </a:t>
            </a:r>
            <a:r>
              <a:rPr lang="en-US" sz="3000" dirty="0" err="1">
                <a:latin typeface="Calibri" pitchFamily="34" charset="0"/>
              </a:rPr>
              <a:t>Γεωγρ</a:t>
            </a:r>
            <a:r>
              <a:rPr lang="en-US" sz="3000" dirty="0">
                <a:latin typeface="Calibri" pitchFamily="34" charset="0"/>
              </a:rPr>
              <a:t>αφία,  Πληροφορικής, Μαθηματικά 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Κοινό</a:t>
            </a:r>
            <a:r>
              <a:rPr lang="en-US" sz="3000" dirty="0">
                <a:latin typeface="Calibri" pitchFamily="34" charset="0"/>
              </a:rPr>
              <a:t> π</a:t>
            </a:r>
            <a:r>
              <a:rPr lang="en-US" sz="3000" dirty="0" err="1">
                <a:latin typeface="Calibri" pitchFamily="34" charset="0"/>
              </a:rPr>
              <a:t>ου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στοχεύει</a:t>
            </a:r>
            <a:r>
              <a:rPr lang="en-US" sz="3000" dirty="0">
                <a:latin typeface="Calibri" pitchFamily="34" charset="0"/>
              </a:rPr>
              <a:t>: ΣΤ’ </a:t>
            </a:r>
            <a:r>
              <a:rPr lang="en-US" sz="3000" dirty="0" err="1">
                <a:latin typeface="Calibri" pitchFamily="34" charset="0"/>
              </a:rPr>
              <a:t>Δημοτικού</a:t>
            </a:r>
            <a:r>
              <a:rPr lang="en-US" sz="3000" dirty="0">
                <a:latin typeface="Calibri" pitchFamily="34" charset="0"/>
              </a:rPr>
              <a:t> 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Χώρος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υλο</a:t>
            </a:r>
            <a:r>
              <a:rPr lang="en-US" sz="3000" dirty="0">
                <a:latin typeface="Calibri" pitchFamily="34" charset="0"/>
              </a:rPr>
              <a:t>ποίησης: Εργαστήριο Πληροφορικής 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Διάρκει</a:t>
            </a:r>
            <a:r>
              <a:rPr lang="en-US" sz="3000" dirty="0">
                <a:latin typeface="Calibri" pitchFamily="34" charset="0"/>
              </a:rPr>
              <a:t>α: 90’</a:t>
            </a:r>
          </a:p>
          <a:p>
            <a:pPr eaLnBrk="1" hangingPunct="1"/>
            <a:r>
              <a:rPr lang="en-US" sz="3000" dirty="0">
                <a:latin typeface="Calibri" pitchFamily="34" charset="0"/>
              </a:rPr>
              <a:t>Βα</a:t>
            </a:r>
            <a:r>
              <a:rPr lang="en-US" sz="3000" dirty="0" err="1">
                <a:latin typeface="Calibri" pitchFamily="34" charset="0"/>
              </a:rPr>
              <a:t>θμίδ</a:t>
            </a:r>
            <a:r>
              <a:rPr lang="en-US" sz="3000" dirty="0">
                <a:latin typeface="Calibri" pitchFamily="34" charset="0"/>
              </a:rPr>
              <a:t>α: Πρωτοβάθμια εκπαίδευση 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Τάξη</a:t>
            </a:r>
            <a:r>
              <a:rPr lang="en-US" sz="3000" dirty="0">
                <a:latin typeface="Calibri" pitchFamily="34" charset="0"/>
              </a:rPr>
              <a:t> </a:t>
            </a:r>
            <a:r>
              <a:rPr lang="en-US" sz="3000" dirty="0" err="1">
                <a:latin typeface="Calibri" pitchFamily="34" charset="0"/>
              </a:rPr>
              <a:t>εφ</a:t>
            </a:r>
            <a:r>
              <a:rPr lang="en-US" sz="3000" dirty="0">
                <a:latin typeface="Calibri" pitchFamily="34" charset="0"/>
              </a:rPr>
              <a:t>αρμογής: ΣΤ’ Δημοτικού </a:t>
            </a:r>
          </a:p>
          <a:p>
            <a:pPr eaLnBrk="1" hangingPunct="1"/>
            <a:r>
              <a:rPr lang="en-US" sz="3000" dirty="0" err="1">
                <a:latin typeface="Calibri" pitchFamily="34" charset="0"/>
              </a:rPr>
              <a:t>Θεμ</a:t>
            </a:r>
            <a:r>
              <a:rPr lang="en-US" sz="3000" dirty="0">
                <a:latin typeface="Calibri" pitchFamily="34" charset="0"/>
              </a:rPr>
              <a:t>ατική περιοχή: Εκπαίδευση στα ψηφιακά μέσα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endParaRPr lang="el-GR" sz="30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13262" y="6161857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Στοιχεία σεναρίου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4971663" y="5898255"/>
            <a:ext cx="11887200" cy="340708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u="sng" dirty="0">
                <a:latin typeface="Calibri" pitchFamily="34" charset="0"/>
              </a:rPr>
              <a:t>Φάση εισαγωγής: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1: Το ηλιακό σύστημα σε 3</a:t>
            </a:r>
            <a:r>
              <a:rPr lang="en-GB" sz="3000" dirty="0">
                <a:latin typeface="Calibri" pitchFamily="34" charset="0"/>
              </a:rPr>
              <a:t>D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10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βιβλίο επαυξημένης πραγματικότητας, </a:t>
            </a:r>
            <a:r>
              <a:rPr lang="el-GR" sz="3000" dirty="0" err="1">
                <a:latin typeface="Calibri" pitchFamily="34" charset="0"/>
              </a:rPr>
              <a:t>τάμπλετ</a:t>
            </a:r>
            <a:r>
              <a:rPr lang="el-GR" sz="3000" dirty="0">
                <a:latin typeface="Calibri" pitchFamily="34" charset="0"/>
              </a:rPr>
              <a:t> ή κινητό 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2: Το </a:t>
            </a:r>
            <a:r>
              <a:rPr lang="en-US" sz="3000" dirty="0">
                <a:latin typeface="Calibri" pitchFamily="34" charset="0"/>
              </a:rPr>
              <a:t>Excel </a:t>
            </a:r>
            <a:r>
              <a:rPr lang="el-GR" sz="3000" dirty="0">
                <a:latin typeface="Calibri" pitchFamily="34" charset="0"/>
              </a:rPr>
              <a:t>στο </a:t>
            </a:r>
            <a:r>
              <a:rPr lang="en-US" sz="3000" dirty="0" err="1">
                <a:latin typeface="Calibri" pitchFamily="34" charset="0"/>
              </a:rPr>
              <a:t>Mentimeter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10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3: Φύλλο εργασίας Δραστηριότητα 1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7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Υπολογιστής, Φύλλο Εργασίας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u="sng" dirty="0">
                <a:latin typeface="Calibri" pitchFamily="34" charset="0"/>
              </a:rPr>
              <a:t>Φάση επεξεργασίας:</a:t>
            </a:r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4: Φύλλο εργασίας Δραστηριότητα 2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10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Υπολογιστής, Φύλλο Εργασίας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5: Φύλλο εργασίας Δραστηριότητα </a:t>
            </a:r>
            <a:r>
              <a:rPr lang="en-GB" sz="3000" dirty="0">
                <a:latin typeface="Calibri" pitchFamily="34" charset="0"/>
              </a:rPr>
              <a:t>3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5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Υπολογιστής, Φύλλο Εργασίας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6: </a:t>
            </a:r>
            <a:r>
              <a:rPr lang="el-GR" sz="3000" dirty="0" err="1">
                <a:latin typeface="Calibri" pitchFamily="34" charset="0"/>
              </a:rPr>
              <a:t>πλανητοσκόπιο</a:t>
            </a:r>
            <a:r>
              <a:rPr lang="el-GR" sz="3000" dirty="0">
                <a:latin typeface="Calibri" pitchFamily="34" charset="0"/>
              </a:rPr>
              <a:t> της </a:t>
            </a:r>
            <a:r>
              <a:rPr lang="en-GB" sz="3000" dirty="0">
                <a:latin typeface="Calibri" pitchFamily="34" charset="0"/>
              </a:rPr>
              <a:t>NASA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</a:t>
            </a:r>
            <a:r>
              <a:rPr lang="en-GB" sz="3000" dirty="0">
                <a:latin typeface="Calibri" pitchFamily="34" charset="0"/>
              </a:rPr>
              <a:t>3</a:t>
            </a:r>
            <a:r>
              <a:rPr lang="el-GR" sz="3000" dirty="0">
                <a:latin typeface="Calibri" pitchFamily="34" charset="0"/>
              </a:rPr>
              <a:t>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υπολογιστής, </a:t>
            </a:r>
            <a:r>
              <a:rPr lang="el-GR" sz="3000" dirty="0" err="1">
                <a:latin typeface="Calibri" pitchFamily="34" charset="0"/>
              </a:rPr>
              <a:t>βιντεοπροβολέας</a:t>
            </a:r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7: Φύλλο εργασίας Δραστηριότητα </a:t>
            </a:r>
            <a:r>
              <a:rPr lang="en-GB" sz="3000" dirty="0">
                <a:latin typeface="Calibri" pitchFamily="34" charset="0"/>
              </a:rPr>
              <a:t>4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1</a:t>
            </a:r>
            <a:r>
              <a:rPr lang="en-GB" sz="3000" dirty="0">
                <a:latin typeface="Calibri" pitchFamily="34" charset="0"/>
              </a:rPr>
              <a:t>0</a:t>
            </a:r>
            <a:r>
              <a:rPr lang="el-GR" sz="3000" dirty="0">
                <a:latin typeface="Calibri" pitchFamily="34" charset="0"/>
              </a:rPr>
              <a:t>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Υπολογιστής, Φύλλο Εργασίας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u="sng" dirty="0">
                <a:latin typeface="Calibri" pitchFamily="34" charset="0"/>
              </a:rPr>
              <a:t>Φάση ολοκλήρωσης: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8: Συζήτηση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20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u="sng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9: Ανατροφοδότηση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6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Ερωτηματολόγιο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u="sng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10: Ερωτηματολόγιο Ρουμπρίκα</a:t>
            </a:r>
            <a:endParaRPr lang="en-GB" sz="3000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5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Ερωτηματολόγιο Ρουμπρίκα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u="sng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Δραστηριότητα 11: Ώρα για παιχνίδι!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Χρόνος: 5 λεπτά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Διδακτικά εργαλεία: Ηλεκτρονικός υπολογιστής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εκπαιδευτικού: Καθοδηγητικός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Ρόλος μαθητή: Ενεργός δέκτης</a:t>
            </a:r>
          </a:p>
          <a:p>
            <a:pPr eaLnBrk="1" hangingPunct="1"/>
            <a:endParaRPr lang="el-GR" sz="3000" u="sng" dirty="0">
              <a:latin typeface="Calibri" pitchFamily="34" charset="0"/>
            </a:endParaRPr>
          </a:p>
          <a:p>
            <a:pPr eaLnBrk="1" hangingPunct="1"/>
            <a:endParaRPr lang="el-GR" sz="3000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576251" y="13542675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Σκοπός-εκπαιδευτικό πρόβλημα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667691" y="19053724"/>
            <a:ext cx="11887200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Οι μαθητές/</a:t>
            </a:r>
            <a:r>
              <a:rPr lang="el-GR" sz="3000" dirty="0" err="1">
                <a:latin typeface="Calibri" pitchFamily="34" charset="0"/>
              </a:rPr>
              <a:t>τριες</a:t>
            </a:r>
            <a:r>
              <a:rPr lang="el-GR" sz="3000" dirty="0">
                <a:latin typeface="Calibri" pitchFamily="34" charset="0"/>
              </a:rPr>
              <a:t>  να ταξινομούν τα δεδομένα σε κελιά με βάση συγκεκριμένα κριτήρια  στο Excel.</a:t>
            </a:r>
            <a:endParaRPr lang="el-GR" sz="2400" dirty="0">
              <a:effectLst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Οι μαθητές/</a:t>
            </a:r>
            <a:r>
              <a:rPr lang="el-GR" sz="3000" dirty="0" err="1">
                <a:latin typeface="Calibri" pitchFamily="34" charset="0"/>
              </a:rPr>
              <a:t>τριες</a:t>
            </a:r>
            <a:r>
              <a:rPr lang="el-GR" sz="3000" dirty="0">
                <a:latin typeface="Calibri" pitchFamily="34" charset="0"/>
              </a:rPr>
              <a:t>  να χρησιμοποιούν συναρτήσεις του Excel για την επίλυση προβλημάτων.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Οι μαθητές/</a:t>
            </a:r>
            <a:r>
              <a:rPr lang="el-GR" sz="3000" dirty="0" err="1">
                <a:latin typeface="Calibri" pitchFamily="34" charset="0"/>
              </a:rPr>
              <a:t>τριες</a:t>
            </a:r>
            <a:r>
              <a:rPr lang="el-GR" sz="3000" dirty="0">
                <a:latin typeface="Calibri" pitchFamily="34" charset="0"/>
              </a:rPr>
              <a:t>  να δημιουργούν γραφήματα χρησιμοποιώντας τα δεδομένα στο Excel.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968694" y="2612998"/>
            <a:ext cx="2459736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l-GR" sz="54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67691" y="18368516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Μαθησιακοί στόχοι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867304" y="30398633"/>
            <a:ext cx="11887200" cy="452431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Ηλεκτρονικός υπολογιστής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 err="1">
                <a:latin typeface="Calibri" pitchFamily="34" charset="0"/>
              </a:rPr>
              <a:t>Βιντεοπροβολέας</a:t>
            </a:r>
            <a:endParaRPr lang="el-GR" sz="3000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Κινητό τηλέφωνο ή </a:t>
            </a:r>
            <a:r>
              <a:rPr lang="el-GR" sz="3000" dirty="0" err="1">
                <a:latin typeface="Calibri" pitchFamily="34" charset="0"/>
              </a:rPr>
              <a:t>ταμπλετ</a:t>
            </a:r>
            <a:endParaRPr lang="el-GR" sz="3000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Βιβλίο επαυξημένης πραγματικότητας: Το ηλιακό σύστημα σε 3D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PowerPoint </a:t>
            </a:r>
            <a:r>
              <a:rPr lang="el-GR" sz="3000" dirty="0" err="1">
                <a:latin typeface="Calibri" pitchFamily="34" charset="0"/>
              </a:rPr>
              <a:t>presentation</a:t>
            </a:r>
            <a:r>
              <a:rPr lang="el-GR" sz="3000" dirty="0">
                <a:latin typeface="Calibri" pitchFamily="34" charset="0"/>
              </a:rPr>
              <a:t> για το Excel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PowerPoint </a:t>
            </a:r>
            <a:r>
              <a:rPr lang="el-GR" sz="3000" dirty="0" err="1">
                <a:latin typeface="Calibri" pitchFamily="34" charset="0"/>
              </a:rPr>
              <a:t>presentation</a:t>
            </a:r>
            <a:r>
              <a:rPr lang="el-GR" sz="3000" dirty="0">
                <a:latin typeface="Calibri" pitchFamily="34" charset="0"/>
              </a:rPr>
              <a:t> για τους πλανήτες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Φύλλα αξιολόγησης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Φύλλα εργασίας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Σχολικό εγχειρίδιο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06928" y="29716784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Άλλο υποστηρικτικό υλικό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780650" y="23507544"/>
            <a:ext cx="11887200" cy="38779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 err="1">
                <a:latin typeface="Calibri" pitchFamily="34" charset="0"/>
              </a:rPr>
              <a:t>Mentimeter</a:t>
            </a:r>
            <a:r>
              <a:rPr lang="en-GB" sz="3000" dirty="0">
                <a:latin typeface="Calibri" pitchFamily="34" charset="0"/>
              </a:rPr>
              <a:t> </a:t>
            </a:r>
            <a:r>
              <a:rPr lang="en-US" sz="2400" dirty="0">
                <a:hlinkClick r:id="rId3"/>
              </a:rPr>
              <a:t>https://www.mentimeter.com/</a:t>
            </a:r>
            <a:endParaRPr lang="en-GB" sz="3000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Kahoot </a:t>
            </a:r>
            <a:r>
              <a:rPr lang="en-US" sz="2400" dirty="0">
                <a:hlinkClick r:id="rId4"/>
              </a:rPr>
              <a:t>https://kahoot.it/join</a:t>
            </a:r>
            <a:endParaRPr lang="en-US" sz="24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err="1"/>
              <a:t>Wordwall</a:t>
            </a:r>
            <a:r>
              <a:rPr lang="en-US" sz="2400" dirty="0"/>
              <a:t> </a:t>
            </a:r>
            <a:r>
              <a:rPr lang="en-US" sz="2400" dirty="0">
                <a:hlinkClick r:id="rId5"/>
              </a:rPr>
              <a:t>https://wordwall.net/resource/28855886</a:t>
            </a:r>
            <a:endParaRPr lang="en-US" sz="24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Σχολικό εγχειρίδιο: </a:t>
            </a:r>
            <a:r>
              <a:rPr lang="en-US" sz="3000" dirty="0">
                <a:latin typeface="Calibri" pitchFamily="34" charset="0"/>
                <a:hlinkClick r:id="rId6"/>
              </a:rPr>
              <a:t>https://read.bookcreator.com/EnF2zEggbMZLIyzvYRq2p9w8Bfx1/t1v18_-yT3WqhP12VlIOIA</a:t>
            </a:r>
            <a:endParaRPr lang="en-US" sz="3000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l-GR" sz="3000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l-GR" sz="3000" dirty="0">
                <a:latin typeface="Calibri" pitchFamily="34" charset="0"/>
              </a:rPr>
              <a:t>Διαδικτυακή πηγή </a:t>
            </a:r>
            <a:endParaRPr lang="en-US" sz="3000" dirty="0">
              <a:latin typeface="Calibri" pitchFamily="34" charset="0"/>
            </a:endParaRPr>
          </a:p>
        </p:txBody>
      </p:sp>
      <p:sp>
        <p:nvSpPr>
          <p:cNvPr id="31" name="Ορθογώνιο 30">
            <a:extLst>
              <a:ext uri="{FF2B5EF4-FFF2-40B4-BE49-F238E27FC236}">
                <a16:creationId xmlns:a16="http://schemas.microsoft.com/office/drawing/2014/main" id="{92197BB6-2056-409D-BC03-68E5710AAC92}"/>
              </a:ext>
            </a:extLst>
          </p:cNvPr>
          <p:cNvSpPr/>
          <p:nvPr/>
        </p:nvSpPr>
        <p:spPr>
          <a:xfrm>
            <a:off x="3880825" y="787033"/>
            <a:ext cx="19081213" cy="461206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l-GR" sz="4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Τίτλος</a:t>
            </a:r>
            <a:r>
              <a:rPr lang="en-US" sz="4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 </a:t>
            </a:r>
            <a:r>
              <a:rPr lang="el-GR" sz="4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σεναρίου</a:t>
            </a:r>
            <a:r>
              <a:rPr lang="en-US" sz="4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: Ένα διαστημικό ταξίδι στο Excel </a:t>
            </a:r>
          </a:p>
          <a:p>
            <a:pPr algn="ctr" eaLnBrk="1" hangingPunct="1"/>
            <a:r>
              <a:rPr lang="el-GR" sz="40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Συγγραφέας 1</a:t>
            </a:r>
            <a:r>
              <a:rPr lang="en-US" sz="40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: Γεωργαλά Ταξιαρχούλα</a:t>
            </a:r>
            <a:endParaRPr lang="el-GR" sz="400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l-GR" sz="40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Συγγραφέας 2</a:t>
            </a:r>
            <a:r>
              <a:rPr lang="en-US" sz="40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: Αργυροπούλου Καλλιόπη</a:t>
            </a:r>
          </a:p>
          <a:p>
            <a:pPr algn="ctr" eaLnBrk="1" hangingPunct="1"/>
            <a:r>
              <a:rPr lang="en-US" sz="40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Συγγραφέας 3: Γρηγορίου Κυριακή </a:t>
            </a:r>
            <a:endParaRPr lang="en-US" sz="40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750858" y="22790073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Ψηφιακά εργαλεία 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667691" y="14274195"/>
            <a:ext cx="11817531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>
                <a:lumMod val="50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3000" dirty="0">
                <a:latin typeface="Calibri" pitchFamily="34" charset="0"/>
              </a:rPr>
              <a:t>Σκοπός του σεναρίου  είναι να εξοικειωθούν οι μαθητές με τις δυνατότητες που παρέχει το υπολογιστικό φύλλο Excel, ώστε να καταγραφούν και να στοιχειοθετούν σωστά τα δεδομένα ενός ζητήματος.</a:t>
            </a:r>
          </a:p>
          <a:p>
            <a:pPr eaLnBrk="1" hangingPunct="1"/>
            <a:endParaRPr lang="en-US" sz="3000" dirty="0">
              <a:latin typeface="+mn-lt"/>
            </a:endParaRPr>
          </a:p>
          <a:p>
            <a:pPr eaLnBrk="1" hangingPunct="1"/>
            <a:endParaRPr lang="en-US" sz="3000" dirty="0">
              <a:latin typeface="+mn-lt"/>
            </a:endParaRPr>
          </a:p>
          <a:p>
            <a:pPr eaLnBrk="1" hangingPunct="1"/>
            <a:endParaRPr lang="en-US" sz="300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949892" y="5755035"/>
            <a:ext cx="11887200" cy="73152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Φάσεις υλοποίησης του σεναρίου </a:t>
            </a:r>
            <a:endParaRPr lang="en-US" sz="5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7" name="Ομάδα 16">
            <a:extLst>
              <a:ext uri="{FF2B5EF4-FFF2-40B4-BE49-F238E27FC236}">
                <a16:creationId xmlns:a16="http://schemas.microsoft.com/office/drawing/2014/main" id="{90A14D75-AC4F-4E44-AFBA-3A9264606AE5}"/>
              </a:ext>
            </a:extLst>
          </p:cNvPr>
          <p:cNvGrpSpPr/>
          <p:nvPr/>
        </p:nvGrpSpPr>
        <p:grpSpPr>
          <a:xfrm>
            <a:off x="16252431" y="38139538"/>
            <a:ext cx="11179569" cy="3269980"/>
            <a:chOff x="14377851" y="18958387"/>
            <a:chExt cx="11179569" cy="3269980"/>
          </a:xfrm>
        </p:grpSpPr>
        <p:grpSp>
          <p:nvGrpSpPr>
            <p:cNvPr id="9" name="Ομάδα 8">
              <a:extLst>
                <a:ext uri="{FF2B5EF4-FFF2-40B4-BE49-F238E27FC236}">
                  <a16:creationId xmlns:a16="http://schemas.microsoft.com/office/drawing/2014/main" id="{9E926455-BD6D-48FD-A715-252488D92C4F}"/>
                </a:ext>
              </a:extLst>
            </p:cNvPr>
            <p:cNvGrpSpPr/>
            <p:nvPr/>
          </p:nvGrpSpPr>
          <p:grpSpPr>
            <a:xfrm>
              <a:off x="18320309" y="18995360"/>
              <a:ext cx="3350789" cy="3162865"/>
              <a:chOff x="18067385" y="18342101"/>
              <a:chExt cx="3350789" cy="3162865"/>
            </a:xfrm>
          </p:grpSpPr>
          <p:pic>
            <p:nvPicPr>
              <p:cNvPr id="50" name="Picture 179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18363277" y="18342101"/>
                <a:ext cx="2471257" cy="2549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" name="Text Box 181"/>
              <p:cNvSpPr txBox="1">
                <a:spLocks noChangeArrowheads="1"/>
              </p:cNvSpPr>
              <p:nvPr/>
            </p:nvSpPr>
            <p:spPr bwMode="auto">
              <a:xfrm>
                <a:off x="18067385" y="21104856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chemeClr val="bg1"/>
                    </a:solidFill>
                    <a:latin typeface="Calibri" pitchFamily="34" charset="0"/>
                  </a:rPr>
                  <a:t>Εικόνα</a:t>
                </a:r>
                <a:r>
                  <a:rPr lang="en-US" sz="2000" b="1" dirty="0">
                    <a:solidFill>
                      <a:schemeClr val="bg1"/>
                    </a:solidFill>
                    <a:latin typeface="Calibri" pitchFamily="34" charset="0"/>
                  </a:rPr>
                  <a:t> 2.</a:t>
                </a:r>
                <a:r>
                  <a:rPr lang="en-US" sz="2000" dirty="0">
                    <a:solidFill>
                      <a:schemeClr val="bg1"/>
                    </a:solidFill>
                    <a:latin typeface="Calibri" pitchFamily="34" charset="0"/>
                  </a:rPr>
                  <a:t> Label in 20pt Calibri.</a:t>
                </a:r>
              </a:p>
            </p:txBody>
          </p:sp>
        </p:grpSp>
        <p:grpSp>
          <p:nvGrpSpPr>
            <p:cNvPr id="16" name="Ομάδα 15">
              <a:extLst>
                <a:ext uri="{FF2B5EF4-FFF2-40B4-BE49-F238E27FC236}">
                  <a16:creationId xmlns:a16="http://schemas.microsoft.com/office/drawing/2014/main" id="{F2B2853A-87D8-4321-B0A3-D1FD17ACF5FF}"/>
                </a:ext>
              </a:extLst>
            </p:cNvPr>
            <p:cNvGrpSpPr/>
            <p:nvPr/>
          </p:nvGrpSpPr>
          <p:grpSpPr>
            <a:xfrm>
              <a:off x="22135924" y="19224933"/>
              <a:ext cx="3421496" cy="2918196"/>
              <a:chOff x="22176089" y="18586770"/>
              <a:chExt cx="3421496" cy="2918196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22176089" y="18586770"/>
                <a:ext cx="3154245" cy="2104472"/>
              </a:xfrm>
              <a:prstGeom prst="rect">
                <a:avLst/>
              </a:prstGeom>
              <a:ln>
                <a:solidFill>
                  <a:schemeClr val="tx2">
                    <a:lumMod val="50000"/>
                  </a:schemeClr>
                </a:solidFill>
              </a:ln>
            </p:spPr>
          </p:pic>
          <p:sp>
            <p:nvSpPr>
              <p:cNvPr id="38" name="Text Box 181"/>
              <p:cNvSpPr txBox="1">
                <a:spLocks noChangeArrowheads="1"/>
              </p:cNvSpPr>
              <p:nvPr/>
            </p:nvSpPr>
            <p:spPr bwMode="auto">
              <a:xfrm>
                <a:off x="22246796" y="21104856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chemeClr val="bg1"/>
                    </a:solidFill>
                    <a:latin typeface="Calibri" pitchFamily="34" charset="0"/>
                  </a:rPr>
                  <a:t>Εικόνα</a:t>
                </a:r>
                <a:r>
                  <a:rPr lang="en-US" sz="2000" b="1" dirty="0">
                    <a:solidFill>
                      <a:schemeClr val="bg1"/>
                    </a:solidFill>
                    <a:latin typeface="Calibri" pitchFamily="34" charset="0"/>
                  </a:rPr>
                  <a:t> 3.</a:t>
                </a:r>
                <a:r>
                  <a:rPr lang="en-US" sz="2000" dirty="0">
                    <a:solidFill>
                      <a:schemeClr val="bg1"/>
                    </a:solidFill>
                    <a:latin typeface="Calibri" pitchFamily="34" charset="0"/>
                  </a:rPr>
                  <a:t> Label in 20pt Calibri.</a:t>
                </a:r>
              </a:p>
            </p:txBody>
          </p:sp>
        </p:grpSp>
        <p:grpSp>
          <p:nvGrpSpPr>
            <p:cNvPr id="7" name="Ομάδα 6">
              <a:extLst>
                <a:ext uri="{FF2B5EF4-FFF2-40B4-BE49-F238E27FC236}">
                  <a16:creationId xmlns:a16="http://schemas.microsoft.com/office/drawing/2014/main" id="{F4A16CB3-8987-4C19-9D3D-F8A8F24EBEBE}"/>
                </a:ext>
              </a:extLst>
            </p:cNvPr>
            <p:cNvGrpSpPr/>
            <p:nvPr/>
          </p:nvGrpSpPr>
          <p:grpSpPr>
            <a:xfrm>
              <a:off x="14377851" y="18958387"/>
              <a:ext cx="3350789" cy="3269980"/>
              <a:chOff x="14826691" y="16049408"/>
              <a:chExt cx="3350789" cy="3269980"/>
            </a:xfrm>
          </p:grpSpPr>
          <p:pic>
            <p:nvPicPr>
              <p:cNvPr id="39" name="Picture 178">
                <a:extLst>
                  <a:ext uri="{FF2B5EF4-FFF2-40B4-BE49-F238E27FC236}">
                    <a16:creationId xmlns:a16="http://schemas.microsoft.com/office/drawing/2014/main" id="{492E5CA0-2C70-4EAC-B9F3-F6B1B95A5C7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15011400" y="16049408"/>
                <a:ext cx="2658640" cy="2747949"/>
              </a:xfrm>
              <a:prstGeom prst="rect">
                <a:avLst/>
              </a:prstGeom>
              <a:noFill/>
              <a:ln w="9525">
                <a:solidFill>
                  <a:schemeClr val="tx2">
                    <a:lumMod val="5000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0" name="Text Box 180">
                <a:extLst>
                  <a:ext uri="{FF2B5EF4-FFF2-40B4-BE49-F238E27FC236}">
                    <a16:creationId xmlns:a16="http://schemas.microsoft.com/office/drawing/2014/main" id="{F41AE358-B955-4FC0-B5E9-5FABCE1218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26691" y="18919278"/>
                <a:ext cx="3350789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defTabSz="4389438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3894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l-GR" sz="2000" b="1" dirty="0">
                    <a:solidFill>
                      <a:schemeClr val="bg1"/>
                    </a:solidFill>
                    <a:latin typeface="Calibri" pitchFamily="34" charset="0"/>
                  </a:rPr>
                  <a:t>Εικόνα</a:t>
                </a:r>
                <a:r>
                  <a:rPr lang="en-US" sz="2000" b="1" dirty="0">
                    <a:solidFill>
                      <a:schemeClr val="bg1"/>
                    </a:solidFill>
                    <a:latin typeface="Calibri" pitchFamily="34" charset="0"/>
                  </a:rPr>
                  <a:t> 1.</a:t>
                </a:r>
                <a:r>
                  <a:rPr lang="en-US" sz="2000" dirty="0">
                    <a:solidFill>
                      <a:schemeClr val="bg1"/>
                    </a:solidFill>
                    <a:latin typeface="Calibri" pitchFamily="34" charset="0"/>
                  </a:rPr>
                  <a:t> Label in 20pt Calibri.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4475</TotalTime>
  <Words>937</Words>
  <Application>Microsoft Office PowerPoint</Application>
  <PresentationFormat>Προσαρμογή</PresentationFormat>
  <Paragraphs>129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Παρουσίαση του PowerPoint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Bill</dc:creator>
  <dc:description>Quality poster printing
www.genigraphics.com
1-800-790-4001</dc:description>
  <cp:lastModifiedBy>ΤΑΞΙΑΡΧΟΥΛΑ ΓΕΩΡΓΑΛΑ</cp:lastModifiedBy>
  <cp:revision>90</cp:revision>
  <cp:lastPrinted>2013-02-12T02:21:55Z</cp:lastPrinted>
  <dcterms:created xsi:type="dcterms:W3CDTF">2013-02-10T21:14:48Z</dcterms:created>
  <dcterms:modified xsi:type="dcterms:W3CDTF">2022-02-14T19:25:41Z</dcterms:modified>
</cp:coreProperties>
</file>