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7432000" cy="45720000"/>
  <p:notesSz cx="7004050" cy="929005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4400">
          <p15:clr>
            <a:srgbClr val="A4A3A4"/>
          </p15:clr>
        </p15:guide>
        <p15:guide id="2" pos="86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4911" autoAdjust="0"/>
    <p:restoredTop sz="94189" autoAdjust="0"/>
  </p:normalViewPr>
  <p:slideViewPr>
    <p:cSldViewPr>
      <p:cViewPr>
        <p:scale>
          <a:sx n="50" d="100"/>
          <a:sy n="50" d="100"/>
        </p:scale>
        <p:origin x="-38" y="-62"/>
      </p:cViewPr>
      <p:guideLst>
        <p:guide orient="horz" pos="14400"/>
        <p:guide pos="86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83DCA-52EB-4F14-B144-B5A1A0B902E5}" type="datetimeFigureOut">
              <a:rPr lang="el-GR" smtClean="0"/>
              <a:pPr/>
              <a:t>13/2/2022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62050"/>
            <a:ext cx="188277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A057B-4514-4E0C-91DE-3648C16A418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34563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3A057B-4514-4E0C-91DE-3648C16A4188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24074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26700480" y="0"/>
            <a:ext cx="731520" cy="40233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731520" cy="40233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27432000" cy="5486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40233600"/>
            <a:ext cx="27432000" cy="5486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Instructions"/>
          <p:cNvSpPr/>
          <p:nvPr userDrawn="1"/>
        </p:nvSpPr>
        <p:spPr>
          <a:xfrm>
            <a:off x="-13716000" y="0"/>
            <a:ext cx="12801600" cy="457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28600" tIns="228600" rIns="228600" bIns="228600" rtlCol="0" anchor="t"/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Print Size:</a:t>
            </a:r>
            <a:endParaRPr sz="9600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This poster template is 50” high by 30” wide and is printed at 120% for a 60” high by 36” wide poster. It can be used to print any poster with a 5:3 aspect ratio.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Placeholders</a:t>
            </a:r>
            <a:r>
              <a:rPr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The 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various elements included</a:t>
            </a:r>
            <a:r>
              <a:rPr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in this 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are ones</a:t>
            </a:r>
            <a:r>
              <a:rPr lang="en-US" sz="66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Feel</a:t>
            </a:r>
            <a:r>
              <a:rPr lang="en-US" sz="66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Image</a:t>
            </a:r>
            <a:r>
              <a:rPr lang="en-US" sz="96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Quality</a:t>
            </a:r>
            <a:r>
              <a:rPr lang="en-US"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66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Insert, Picture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66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66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2400"/>
              </a:spcAft>
            </a:pPr>
            <a:r>
              <a:rPr lang="en-US" sz="12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lang="en-US" sz="4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/>
            </a:r>
            <a:br>
              <a:rPr lang="en-US" sz="4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</a:br>
            <a:r>
              <a:rPr lang="en-US" sz="4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28346400" y="0"/>
            <a:ext cx="12801600" cy="45720000"/>
            <a:chOff x="33832800" y="0"/>
            <a:chExt cx="12801600" cy="43891200"/>
          </a:xfrm>
        </p:grpSpPr>
        <p:sp>
          <p:nvSpPr>
            <p:cNvPr id="21" name="Instructions"/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3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6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9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72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15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58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401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44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9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Change</a:t>
              </a:r>
              <a:r>
                <a:rPr lang="en-US" sz="9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9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:</a:t>
              </a:r>
              <a:endParaRPr sz="9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66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Design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66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Colors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9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Once your poster file is ready, visit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</a:t>
              </a:r>
              <a:r>
                <a:rPr lang="en-US" sz="66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www.genigraphics.com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to order a high-quality, affordable poster print. Every order receives a free design review and we can deliver as fast as next business day within the US and Canada. 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Genigraphics® has been producing output from PowerPoint® longer than anyone in the industry; dating back to when we helped Microsoft® design the PowerPoint software. </a:t>
              </a:r>
            </a:p>
            <a:p>
              <a:pPr lvl="0">
                <a:spcBef>
                  <a:spcPts val="0"/>
                </a:spcBef>
                <a:spcAft>
                  <a:spcPts val="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US and Canada:  1-800-790-4001</a:t>
              </a:r>
              <a:b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Email: info@genigraphics.com</a:t>
              </a: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endParaRPr lang="en-US" sz="4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endParaRPr lang="en-US" sz="4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48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/>
              </a:r>
              <a:br>
                <a:rPr lang="en-US" sz="48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48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22" name="Picture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4281342" y="9260274"/>
              <a:ext cx="11904515" cy="10246926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945600" y="45415200"/>
            <a:ext cx="5297435" cy="18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1294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pPr/>
              <a:t>2/13/2022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166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1830920"/>
            <a:ext cx="24688800" cy="76200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0668005"/>
            <a:ext cx="24688800" cy="30173086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71600" y="42375671"/>
            <a:ext cx="6400800" cy="2434167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pPr/>
              <a:t>2/13/2022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72600" y="42375671"/>
            <a:ext cx="8686800" cy="2434167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659600" y="42375671"/>
            <a:ext cx="6400800" cy="2434167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32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389120" rtl="0" eaLnBrk="1" latinLnBrk="0" hangingPunct="1">
        <a:spcBef>
          <a:spcPct val="0"/>
        </a:spcBef>
        <a:buNone/>
        <a:defRPr sz="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438912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43891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438912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4389120" rtl="0" eaLnBrk="1" latinLnBrk="0" hangingPunct="1">
        <a:spcBef>
          <a:spcPct val="20000"/>
        </a:spcBef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nv-edu.gr/Documents/files/ICT/hotpotatoes.pdf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www.slideshare.net/vasilisdr/ss-27142134?next_slideshow=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psychology.gr/educational-psychology/268-mathitokentriki-ekpaideusi.html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1310640" y="2805503"/>
            <a:ext cx="2459736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182880" rIns="182880" bIns="182880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l-GR" sz="5400" dirty="0" smtClean="0">
                <a:solidFill>
                  <a:schemeClr val="bg1"/>
                </a:solidFill>
                <a:latin typeface="+mn-lt"/>
              </a:rPr>
              <a:t>Μαθαίνοντας  </a:t>
            </a:r>
            <a:r>
              <a:rPr lang="el-GR" sz="5400" dirty="0">
                <a:solidFill>
                  <a:schemeClr val="bg1"/>
                </a:solidFill>
                <a:latin typeface="+mn-lt"/>
              </a:rPr>
              <a:t>την εφαρμογή </a:t>
            </a:r>
            <a:r>
              <a:rPr lang="en-US" sz="5400" dirty="0" err="1" smtClean="0">
                <a:solidFill>
                  <a:schemeClr val="bg1"/>
                </a:solidFill>
                <a:latin typeface="+mn-lt"/>
              </a:rPr>
              <a:t>HotP</a:t>
            </a:r>
            <a:r>
              <a:rPr lang="el-GR" sz="5400" dirty="0" smtClean="0">
                <a:solidFill>
                  <a:schemeClr val="bg1"/>
                </a:solidFill>
                <a:latin typeface="+mn-lt"/>
              </a:rPr>
              <a:t>ο</a:t>
            </a:r>
            <a:r>
              <a:rPr lang="en-US" sz="5400" dirty="0" err="1">
                <a:solidFill>
                  <a:schemeClr val="bg1"/>
                </a:solidFill>
                <a:latin typeface="+mn-lt"/>
              </a:rPr>
              <a:t>tatoes</a:t>
            </a:r>
            <a:r>
              <a:rPr lang="el-GR" sz="5400" dirty="0">
                <a:solidFill>
                  <a:schemeClr val="bg1"/>
                </a:solidFill>
                <a:latin typeface="+mn-lt"/>
              </a:rPr>
              <a:t> μέσα από τον κόσμο των κουίζ</a:t>
            </a:r>
            <a:endParaRPr lang="en-US" sz="5400" dirty="0">
              <a:solidFill>
                <a:schemeClr val="bg1"/>
              </a:solidFill>
              <a:latin typeface="+mn-lt"/>
            </a:endParaRPr>
          </a:p>
          <a:p>
            <a:pPr algn="ctr" eaLnBrk="1" hangingPunct="1"/>
            <a:r>
              <a:rPr lang="el-GR" sz="3600" dirty="0">
                <a:solidFill>
                  <a:schemeClr val="bg1"/>
                </a:solidFill>
                <a:latin typeface="+mn-lt"/>
              </a:rPr>
              <a:t>Γκαλίτσα </a:t>
            </a:r>
            <a:r>
              <a:rPr lang="el-GR" sz="3600" dirty="0" smtClean="0">
                <a:solidFill>
                  <a:schemeClr val="bg1"/>
                </a:solidFill>
                <a:latin typeface="+mn-lt"/>
              </a:rPr>
              <a:t>Αικατερίνη, </a:t>
            </a:r>
            <a:r>
              <a:rPr lang="el-GR" sz="3600" dirty="0" err="1">
                <a:solidFill>
                  <a:schemeClr val="bg1"/>
                </a:solidFill>
                <a:latin typeface="+mn-lt"/>
              </a:rPr>
              <a:t>Λαρεντζάκη</a:t>
            </a:r>
            <a:r>
              <a:rPr lang="el-GR" sz="3600" dirty="0">
                <a:solidFill>
                  <a:schemeClr val="bg1"/>
                </a:solidFill>
                <a:latin typeface="+mn-lt"/>
              </a:rPr>
              <a:t> </a:t>
            </a:r>
            <a:r>
              <a:rPr lang="el-GR" sz="3600" dirty="0" smtClean="0">
                <a:solidFill>
                  <a:schemeClr val="bg1"/>
                </a:solidFill>
                <a:latin typeface="+mn-lt"/>
              </a:rPr>
              <a:t>Ελένη - </a:t>
            </a:r>
            <a:r>
              <a:rPr lang="el-GR" sz="3600" dirty="0">
                <a:solidFill>
                  <a:schemeClr val="bg1"/>
                </a:solidFill>
                <a:latin typeface="+mn-lt"/>
              </a:rPr>
              <a:t>Κορίνα, Φώτη Αλεξάνδρα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71540" y="32575568"/>
            <a:ext cx="11930146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l-GR" sz="3000" dirty="0" smtClean="0"/>
              <a:t> Πανεπιστήμιο Αιγαίου, Παιδαγωγικό Τμήμα Δημοτικής Εκπαίδευσης</a:t>
            </a:r>
          </a:p>
          <a:p>
            <a:pPr>
              <a:buFont typeface="Wingdings" pitchFamily="2" charset="2"/>
              <a:buChar char="q"/>
            </a:pPr>
            <a:r>
              <a:rPr lang="el-GR" sz="3000" dirty="0" smtClean="0"/>
              <a:t> Γκαλίτσα Αικατερίνη, </a:t>
            </a:r>
            <a:r>
              <a:rPr lang="el-GR" sz="3000" dirty="0" err="1"/>
              <a:t>Λαρεντζάκη</a:t>
            </a:r>
            <a:r>
              <a:rPr lang="el-GR" sz="3000" dirty="0"/>
              <a:t> </a:t>
            </a:r>
            <a:r>
              <a:rPr lang="el-GR" sz="3000" dirty="0" smtClean="0"/>
              <a:t>Ελένη - </a:t>
            </a:r>
            <a:r>
              <a:rPr lang="el-GR" sz="3000" dirty="0"/>
              <a:t>Κορίνα, Φώτη </a:t>
            </a:r>
            <a:r>
              <a:rPr lang="el-GR" sz="3000" dirty="0" smtClean="0"/>
              <a:t>Αλεξάνδρα</a:t>
            </a:r>
          </a:p>
          <a:p>
            <a:endParaRPr lang="en-US" sz="3000" dirty="0"/>
          </a:p>
        </p:txBody>
      </p:sp>
      <p:sp>
        <p:nvSpPr>
          <p:cNvPr id="25" name="TextBox 24"/>
          <p:cNvSpPr txBox="1"/>
          <p:nvPr/>
        </p:nvSpPr>
        <p:spPr>
          <a:xfrm>
            <a:off x="1571540" y="31646874"/>
            <a:ext cx="11930146" cy="9233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5400" b="1" dirty="0">
                <a:solidFill>
                  <a:schemeClr val="bg1"/>
                </a:solidFill>
              </a:rPr>
              <a:t>Επικοινωνία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430380" y="28717916"/>
            <a:ext cx="11930146" cy="9233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5400" b="1" dirty="0">
                <a:solidFill>
                  <a:schemeClr val="bg1"/>
                </a:solidFill>
              </a:rPr>
              <a:t>Βιβλιογραφικές Αναφορές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554480" y="5389275"/>
            <a:ext cx="1188720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bg1"/>
                </a:solidFill>
              </a:rPr>
              <a:t>Στοιχεία σεναρίου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500102" y="9143904"/>
            <a:ext cx="11930146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bg1"/>
                </a:solidFill>
              </a:rPr>
              <a:t>Σκοπός-εκπαιδευτικό πρόβλημα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13" name="Text Box 192"/>
          <p:cNvSpPr txBox="1">
            <a:spLocks noChangeArrowheads="1"/>
          </p:cNvSpPr>
          <p:nvPr/>
        </p:nvSpPr>
        <p:spPr bwMode="auto">
          <a:xfrm>
            <a:off x="1571540" y="17930779"/>
            <a:ext cx="11887200" cy="729430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sz="3000" b="1" u="sng" dirty="0" smtClean="0">
                <a:latin typeface="+mj-lt"/>
              </a:rPr>
              <a:t>Διδακτικοί στόχοι:</a:t>
            </a:r>
          </a:p>
          <a:p>
            <a:pPr lvl="0" algn="just">
              <a:buFont typeface="Wingdings" pitchFamily="2" charset="2"/>
              <a:buChar char="v"/>
            </a:pPr>
            <a:r>
              <a:rPr lang="el-GR" sz="3000" dirty="0" smtClean="0">
                <a:latin typeface="+mj-lt"/>
              </a:rPr>
              <a:t> Οι μαθητές να  μάθουν να αξιοποιούν την εφαρμογή </a:t>
            </a:r>
            <a:r>
              <a:rPr lang="en-US" sz="3000" dirty="0" err="1" smtClean="0">
                <a:latin typeface="+mj-lt"/>
              </a:rPr>
              <a:t>HotPotatoes</a:t>
            </a:r>
            <a:r>
              <a:rPr lang="el-GR" sz="3000" dirty="0" smtClean="0">
                <a:latin typeface="+mj-lt"/>
              </a:rPr>
              <a:t> ως εργαλείο οικοδόμησης γνώσης </a:t>
            </a:r>
          </a:p>
          <a:p>
            <a:pPr lvl="0" algn="just">
              <a:buFont typeface="Wingdings" pitchFamily="2" charset="2"/>
              <a:buChar char="v"/>
            </a:pPr>
            <a:r>
              <a:rPr lang="el-GR" sz="3000" dirty="0" smtClean="0">
                <a:latin typeface="+mj-lt"/>
              </a:rPr>
              <a:t> Οι μαθητές να </a:t>
            </a:r>
            <a:r>
              <a:rPr lang="el-GR" sz="3000" dirty="0" err="1" smtClean="0">
                <a:latin typeface="+mj-lt"/>
              </a:rPr>
              <a:t>αναπτύσουν</a:t>
            </a:r>
            <a:r>
              <a:rPr lang="el-GR" sz="3000" dirty="0" smtClean="0">
                <a:latin typeface="+mj-lt"/>
              </a:rPr>
              <a:t> δεξιότητες </a:t>
            </a:r>
            <a:r>
              <a:rPr lang="el-GR" sz="3000" dirty="0" smtClean="0">
                <a:latin typeface="+mj-lt"/>
              </a:rPr>
              <a:t>κριτικής σκέψης για να δημιουργήσουν δραστηριότητες (σχηματισμός ερωτήσεων και απαντήσεων, ερωτήσεις πολλαπλής επιλογής, ερωτήσεις </a:t>
            </a:r>
            <a:r>
              <a:rPr lang="el-GR" sz="3000" dirty="0" smtClean="0">
                <a:latin typeface="+mj-lt"/>
              </a:rPr>
              <a:t>αντιστοίχισης </a:t>
            </a:r>
            <a:r>
              <a:rPr lang="el-GR" sz="3000" dirty="0" smtClean="0">
                <a:latin typeface="+mj-lt"/>
              </a:rPr>
              <a:t>σχετικές με την ενότητα 4 Εμένα με νοιάζει του βιβλίου της γλώσσας γύρω από το θέμα της ανακύκλωσης)</a:t>
            </a:r>
          </a:p>
          <a:p>
            <a:pPr lvl="0" algn="just">
              <a:buFont typeface="Wingdings" pitchFamily="2" charset="2"/>
              <a:buChar char="v"/>
            </a:pPr>
            <a:r>
              <a:rPr lang="el-GR" sz="3000" dirty="0" smtClean="0">
                <a:latin typeface="+mj-lt"/>
              </a:rPr>
              <a:t> Να μάθουν να εισάγουν εργαλεία για την δημιουργία των δραστηριοτήτων τους (π.χ. εικόνα , χρόνο)</a:t>
            </a:r>
          </a:p>
          <a:p>
            <a:pPr lvl="0" algn="just">
              <a:buFont typeface="Wingdings" pitchFamily="2" charset="2"/>
              <a:buChar char="v"/>
            </a:pPr>
            <a:r>
              <a:rPr lang="el-GR" sz="3000" dirty="0" smtClean="0">
                <a:latin typeface="+mj-lt"/>
              </a:rPr>
              <a:t> Να μάθουν να εισάγουν κείμενα (επιλογή γραμματοσειράς, μέγεθος γραμμάτων, χρώματα )</a:t>
            </a:r>
          </a:p>
          <a:p>
            <a:pPr lvl="0" algn="just">
              <a:buFont typeface="Wingdings" pitchFamily="2" charset="2"/>
              <a:buChar char="v"/>
            </a:pPr>
            <a:r>
              <a:rPr lang="el-GR" sz="3000" dirty="0" smtClean="0">
                <a:latin typeface="+mj-lt"/>
              </a:rPr>
              <a:t> Να μάθουν να αποθηκεύουν τις δραστηριοτήτων τους </a:t>
            </a:r>
          </a:p>
          <a:p>
            <a:pPr lvl="0" algn="just">
              <a:buFont typeface="Wingdings" pitchFamily="2" charset="2"/>
              <a:buChar char="v"/>
            </a:pPr>
            <a:r>
              <a:rPr lang="el-GR" sz="3000" dirty="0" smtClean="0">
                <a:latin typeface="+mj-lt"/>
              </a:rPr>
              <a:t> Να αξιοποιούν τις δραστηριότητες  τους ως μέσα </a:t>
            </a:r>
            <a:r>
              <a:rPr lang="el-GR" sz="3000" dirty="0" err="1" smtClean="0">
                <a:latin typeface="+mj-lt"/>
              </a:rPr>
              <a:t>αυτόαξιολόγησης</a:t>
            </a:r>
            <a:r>
              <a:rPr lang="el-GR" sz="3000" dirty="0" smtClean="0">
                <a:latin typeface="+mj-lt"/>
              </a:rPr>
              <a:t>.</a:t>
            </a:r>
          </a:p>
          <a:p>
            <a:pPr eaLnBrk="1" hangingPunct="1"/>
            <a:endParaRPr lang="el-GR" sz="3000" dirty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571540" y="17216398"/>
            <a:ext cx="1188720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bg1"/>
                </a:solidFill>
              </a:rPr>
              <a:t>Μαθησιακοί στόχοι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12" name="Text Box 191"/>
          <p:cNvSpPr txBox="1">
            <a:spLocks noChangeArrowheads="1"/>
          </p:cNvSpPr>
          <p:nvPr/>
        </p:nvSpPr>
        <p:spPr bwMode="auto">
          <a:xfrm>
            <a:off x="1571540" y="28074974"/>
            <a:ext cx="11930146" cy="360098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sz="3000" b="1" u="sng" dirty="0">
                <a:latin typeface="Calibri" pitchFamily="34" charset="0"/>
              </a:rPr>
              <a:t>Φύλλα </a:t>
            </a:r>
            <a:r>
              <a:rPr lang="el-GR" sz="3000" b="1" u="sng" dirty="0" smtClean="0">
                <a:latin typeface="Calibri" pitchFamily="34" charset="0"/>
              </a:rPr>
              <a:t>Εργασίας:</a:t>
            </a:r>
            <a:endParaRPr lang="el-GR" sz="3000" b="1" u="sng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1</a:t>
            </a:r>
            <a:r>
              <a:rPr lang="el-GR" sz="3000" baseline="30000" dirty="0">
                <a:latin typeface="Calibri" pitchFamily="34" charset="0"/>
              </a:rPr>
              <a:t>ο</a:t>
            </a:r>
            <a:r>
              <a:rPr lang="el-GR" sz="3000" dirty="0">
                <a:latin typeface="Calibri" pitchFamily="34" charset="0"/>
              </a:rPr>
              <a:t> Φύλλο εργασίας: Χρησιμοποίησέ  το ξανά και ξανά…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2</a:t>
            </a:r>
            <a:r>
              <a:rPr lang="el-GR" sz="3000" baseline="30000" dirty="0">
                <a:latin typeface="Calibri" pitchFamily="34" charset="0"/>
              </a:rPr>
              <a:t>ο</a:t>
            </a:r>
            <a:r>
              <a:rPr lang="el-GR" sz="3000" dirty="0">
                <a:latin typeface="Calibri" pitchFamily="34" charset="0"/>
              </a:rPr>
              <a:t> Φύλλο εργασίας: Ανακύκλωση… ζωή από την αρχή</a:t>
            </a:r>
          </a:p>
          <a:p>
            <a:pPr eaLnBrk="1" hangingPunct="1"/>
            <a:r>
              <a:rPr lang="el-GR" sz="3000" dirty="0">
                <a:latin typeface="Calibri" pitchFamily="34" charset="0"/>
              </a:rPr>
              <a:t>3</a:t>
            </a:r>
            <a:r>
              <a:rPr lang="el-GR" sz="3000" baseline="30000" dirty="0">
                <a:latin typeface="Calibri" pitchFamily="34" charset="0"/>
              </a:rPr>
              <a:t>ο</a:t>
            </a:r>
            <a:r>
              <a:rPr lang="el-GR" sz="3000" dirty="0">
                <a:latin typeface="Calibri" pitchFamily="34" charset="0"/>
              </a:rPr>
              <a:t> Φύλλο εργασίας: Τίποτα δεν πάει </a:t>
            </a:r>
            <a:r>
              <a:rPr lang="el-GR" sz="3000" dirty="0" smtClean="0">
                <a:latin typeface="Calibri" pitchFamily="34" charset="0"/>
              </a:rPr>
              <a:t>χαμένο</a:t>
            </a:r>
            <a:endParaRPr lang="en-US" sz="3000" dirty="0" smtClean="0">
              <a:latin typeface="Calibri" pitchFamily="34" charset="0"/>
            </a:endParaRPr>
          </a:p>
          <a:p>
            <a:pPr eaLnBrk="1" hangingPunct="1"/>
            <a:endParaRPr lang="el-GR" sz="3000" dirty="0">
              <a:latin typeface="Calibri" pitchFamily="34" charset="0"/>
            </a:endParaRPr>
          </a:p>
          <a:p>
            <a:pPr eaLnBrk="1" hangingPunct="1"/>
            <a:r>
              <a:rPr lang="el-GR" sz="3000" b="1" u="sng" dirty="0">
                <a:latin typeface="Calibri" pitchFamily="34" charset="0"/>
              </a:rPr>
              <a:t>Υλικοτεχνική </a:t>
            </a:r>
            <a:r>
              <a:rPr lang="el-GR" sz="3000" b="1" u="sng" dirty="0" smtClean="0">
                <a:latin typeface="Calibri" pitchFamily="34" charset="0"/>
              </a:rPr>
              <a:t>υποδομή:</a:t>
            </a:r>
            <a:endParaRPr lang="el-GR" sz="3000" b="1" u="sng" dirty="0">
              <a:latin typeface="Calibri" pitchFamily="34" charset="0"/>
            </a:endParaRPr>
          </a:p>
          <a:p>
            <a:pPr eaLnBrk="1" hangingPunct="1"/>
            <a:r>
              <a:rPr lang="el-GR" sz="3000" dirty="0">
                <a:latin typeface="Calibri" pitchFamily="34" charset="0"/>
              </a:rPr>
              <a:t>Ηλεκτρονικός υπολογιστής, βιντεοπροβολέας, πίνακας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571540" y="27217718"/>
            <a:ext cx="11930146" cy="85725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bg1"/>
                </a:solidFill>
              </a:rPr>
              <a:t>Άλλο υποστηρικτικό υλικό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571540" y="25217454"/>
            <a:ext cx="11887200" cy="85725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bg1"/>
                </a:solidFill>
              </a:rPr>
              <a:t>Ψηφιακά εργαλεία 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4377851" y="5389275"/>
            <a:ext cx="1188720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solidFill>
                  <a:schemeClr val="bg1"/>
                </a:solidFill>
              </a:rPr>
              <a:t>Φάσεις υλοποίησης του σεναρίου 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xmlns="" id="{50D68E8B-C282-4DCE-84C6-66E97E6DD1D2}"/>
              </a:ext>
            </a:extLst>
          </p:cNvPr>
          <p:cNvSpPr/>
          <p:nvPr/>
        </p:nvSpPr>
        <p:spPr>
          <a:xfrm>
            <a:off x="533400" y="166413"/>
            <a:ext cx="8741230" cy="274888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5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1</a:t>
            </a:r>
            <a:r>
              <a:rPr lang="el-GR" sz="5400" b="1" baseline="30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ο</a:t>
            </a:r>
            <a:r>
              <a:rPr lang="el-GR" sz="5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 Διαδικτυακό Εκπαιδευτικό Συνέδριο</a:t>
            </a:r>
          </a:p>
        </p:txBody>
      </p:sp>
      <p:sp>
        <p:nvSpPr>
          <p:cNvPr id="31" name="Ορθογώνιο 30">
            <a:extLst>
              <a:ext uri="{FF2B5EF4-FFF2-40B4-BE49-F238E27FC236}">
                <a16:creationId xmlns:a16="http://schemas.microsoft.com/office/drawing/2014/main" xmlns="" id="{92197BB6-2056-409D-BC03-68E5710AAC92}"/>
              </a:ext>
            </a:extLst>
          </p:cNvPr>
          <p:cNvSpPr/>
          <p:nvPr/>
        </p:nvSpPr>
        <p:spPr>
          <a:xfrm>
            <a:off x="9825443" y="129304"/>
            <a:ext cx="17348564" cy="24304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+mj-lt"/>
              </a:rPr>
              <a:t>Από τον 20ο στον 21ο αιώνα μέσα σε 15 ημέρες: Η απότομη μετάβαση της εκπαιδευτικής μας πραγματικότητας σε ψηφιακά περιβάλλοντα.</a:t>
            </a:r>
            <a:br>
              <a:rPr lang="el-GR" sz="4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+mj-lt"/>
              </a:rPr>
            </a:br>
            <a:r>
              <a:rPr lang="el-GR" sz="40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+mj-lt"/>
              </a:rPr>
              <a:t>Στάσεις – Αντιλήψεις - </a:t>
            </a:r>
            <a:r>
              <a:rPr lang="el-GR" sz="4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+mj-lt"/>
              </a:rPr>
              <a:t>Σενάρια – </a:t>
            </a:r>
            <a:r>
              <a:rPr lang="el-GR" sz="40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+mj-lt"/>
              </a:rPr>
              <a:t>Προοπτικές - </a:t>
            </a:r>
            <a:r>
              <a:rPr lang="el-GR" sz="4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+mj-lt"/>
              </a:rPr>
              <a:t>Προτάσεις</a:t>
            </a:r>
            <a:endParaRPr lang="el-GR" sz="4000" b="1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8" name="Ευθεία γραμμή σύνδεσης 7">
            <a:extLst>
              <a:ext uri="{FF2B5EF4-FFF2-40B4-BE49-F238E27FC236}">
                <a16:creationId xmlns:a16="http://schemas.microsoft.com/office/drawing/2014/main" xmlns="" id="{CC82D19D-CA48-4625-81B8-E6738F1A1B6B}"/>
              </a:ext>
            </a:extLst>
          </p:cNvPr>
          <p:cNvCxnSpPr>
            <a:cxnSpLocks/>
          </p:cNvCxnSpPr>
          <p:nvPr/>
        </p:nvCxnSpPr>
        <p:spPr>
          <a:xfrm>
            <a:off x="9550036" y="129304"/>
            <a:ext cx="0" cy="223289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- TextBox"/>
          <p:cNvSpPr txBox="1"/>
          <p:nvPr/>
        </p:nvSpPr>
        <p:spPr>
          <a:xfrm>
            <a:off x="1785854" y="6643574"/>
            <a:ext cx="514353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41" name="40 - Ορθογώνιο"/>
          <p:cNvSpPr/>
          <p:nvPr/>
        </p:nvSpPr>
        <p:spPr>
          <a:xfrm>
            <a:off x="1571540" y="6143508"/>
            <a:ext cx="11858708" cy="3000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l-GR" sz="3000" dirty="0" smtClean="0">
                <a:solidFill>
                  <a:schemeClr val="tx1"/>
                </a:solidFill>
                <a:latin typeface="Calibri" pitchFamily="34" charset="0"/>
              </a:rPr>
              <a:t>Το γνωστικό αντικείμενο του σεναρίου είναι η </a:t>
            </a:r>
            <a:r>
              <a:rPr lang="el-GR" sz="3000" dirty="0" smtClean="0">
                <a:solidFill>
                  <a:schemeClr val="tx1"/>
                </a:solidFill>
                <a:latin typeface="Calibri" pitchFamily="34" charset="0"/>
              </a:rPr>
              <a:t>Γλώσσα </a:t>
            </a:r>
            <a:r>
              <a:rPr lang="el-GR" sz="3000" dirty="0" smtClean="0">
                <a:solidFill>
                  <a:schemeClr val="tx1"/>
                </a:solidFill>
                <a:latin typeface="Calibri" pitchFamily="34" charset="0"/>
              </a:rPr>
              <a:t>και συγκεκριμένα η ενότητα 4 «Εμένα με νοιάζει» που αφορά στην ανακύκλωση. Ο χρόνος  υλοποίησης του σεναρίου είναι τρεις διδακτικές  ώρες  και το κοινό στο οποίο στοχεύει είναι η Δ τάξη του Δημοτικού. </a:t>
            </a:r>
          </a:p>
        </p:txBody>
      </p:sp>
      <p:sp>
        <p:nvSpPr>
          <p:cNvPr id="42" name="41 - Ορθογώνιο"/>
          <p:cNvSpPr/>
          <p:nvPr/>
        </p:nvSpPr>
        <p:spPr>
          <a:xfrm>
            <a:off x="1571540" y="9858284"/>
            <a:ext cx="11858708" cy="73581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l-GR" sz="3000" b="1" u="sng" dirty="0" smtClean="0">
                <a:solidFill>
                  <a:schemeClr val="tx1"/>
                </a:solidFill>
                <a:latin typeface="+mj-lt"/>
              </a:rPr>
              <a:t>Σκοπός:</a:t>
            </a:r>
            <a:r>
              <a:rPr lang="el-GR" sz="3000" u="sng" dirty="0" smtClean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just"/>
            <a:r>
              <a:rPr lang="el-GR" sz="3000" dirty="0" smtClean="0">
                <a:solidFill>
                  <a:schemeClr val="tx1"/>
                </a:solidFill>
                <a:latin typeface="+mj-lt"/>
              </a:rPr>
              <a:t>Να προσελκύσουμε το ενδιαφέρον των μαθητών/τριών και να τους μάθουμε να σχηματίζουν οι ίδιοι δικά τους κουίζ </a:t>
            </a:r>
            <a:r>
              <a:rPr lang="el-GR" sz="3000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χρησιμοποιώντας την εφαρμογή 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HotPotatoes</a:t>
            </a:r>
            <a:r>
              <a:rPr lang="en-US" sz="3000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. </a:t>
            </a:r>
            <a:r>
              <a:rPr lang="el-GR" sz="3000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Παράλληλα μ’ αυτό τον τρόπο θα </a:t>
            </a:r>
            <a:r>
              <a:rPr lang="el-GR" sz="3000" dirty="0" smtClean="0">
                <a:solidFill>
                  <a:schemeClr val="tx1"/>
                </a:solidFill>
                <a:latin typeface="+mj-lt"/>
              </a:rPr>
              <a:t>τους βοηθήσουμε να ανανεώσουν τις γνώσεις τους και να καλύψουν τα κενά που έχουν.</a:t>
            </a:r>
          </a:p>
          <a:p>
            <a:pPr algn="just"/>
            <a:r>
              <a:rPr lang="el-GR" sz="3000" b="1" u="sng" dirty="0" smtClean="0">
                <a:solidFill>
                  <a:schemeClr val="tx1"/>
                </a:solidFill>
                <a:latin typeface="+mj-lt"/>
              </a:rPr>
              <a:t>Εκπαιδευτικό πρόβλημα: </a:t>
            </a:r>
          </a:p>
          <a:p>
            <a:pPr algn="just"/>
            <a:r>
              <a:rPr lang="el-GR" sz="3000" dirty="0" smtClean="0">
                <a:solidFill>
                  <a:schemeClr val="tx1"/>
                </a:solidFill>
                <a:latin typeface="+mj-lt"/>
              </a:rPr>
              <a:t>Στο πλαίσιο της πρακτικής μας άσκησης στην Δ΄ τάξη παρατηρήσαμε ότι οι μαθητές έχουν έρθει σε επαφή με βασικές γνώσεις του 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word </a:t>
            </a:r>
            <a:r>
              <a:rPr lang="el-GR" sz="3000" dirty="0" smtClean="0">
                <a:solidFill>
                  <a:schemeClr val="tx1"/>
                </a:solidFill>
                <a:latin typeface="+mj-lt"/>
              </a:rPr>
              <a:t>και του 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power point </a:t>
            </a:r>
            <a:r>
              <a:rPr lang="el-GR" sz="3000" dirty="0" smtClean="0">
                <a:solidFill>
                  <a:schemeClr val="tx1"/>
                </a:solidFill>
                <a:latin typeface="+mj-lt"/>
              </a:rPr>
              <a:t>και την στιγμή που βρισκόμασταν εμείς στον εκπαιδευτικό τους χώρο μάθαιναν τρόπους αποθήκευσης μιας εικόνας. Παράλληλα είδαμε πως μέσα στην τάξη η εκπαιδευτικός χρησιμοποιεί κουίζ ως μέσα αξιολόγησης των μαθητών της. Το πρόβλημα που εντοπίσαμε είναι ότι οι μαθητές συχνά ξεχνούν τα όσα έχουν διδαχθεί γύρω από την χρήση των υπολογιστών. </a:t>
            </a:r>
            <a:endParaRPr lang="el-GR" sz="3000" u="sng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4" name="43 - Ορθογώνιο"/>
          <p:cNvSpPr/>
          <p:nvPr/>
        </p:nvSpPr>
        <p:spPr>
          <a:xfrm>
            <a:off x="1571540" y="26074710"/>
            <a:ext cx="11930146" cy="11430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3000" dirty="0" smtClean="0">
                <a:solidFill>
                  <a:schemeClr val="tx1"/>
                </a:solidFill>
                <a:latin typeface="Calibri" pitchFamily="34" charset="0"/>
              </a:rPr>
              <a:t>Λογισμικό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</a:rPr>
              <a:t>HotPotatoes</a:t>
            </a:r>
            <a:endParaRPr lang="en-US" sz="3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" name="46 - Ορθογώνιο"/>
          <p:cNvSpPr/>
          <p:nvPr/>
        </p:nvSpPr>
        <p:spPr>
          <a:xfrm>
            <a:off x="14430380" y="6143508"/>
            <a:ext cx="11858708" cy="75009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l-GR" sz="3000" b="1" u="sng" dirty="0" smtClean="0">
                <a:solidFill>
                  <a:schemeClr val="tx1"/>
                </a:solidFill>
                <a:cs typeface="Calibri" panose="020F0502020204030204" pitchFamily="34" charset="0"/>
              </a:rPr>
              <a:t>Παρουσίαση:</a:t>
            </a:r>
            <a:r>
              <a:rPr lang="el-GR" sz="3000" b="1" dirty="0" smtClean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l-GR" sz="3000" dirty="0" smtClean="0">
                <a:solidFill>
                  <a:schemeClr val="tx1"/>
                </a:solidFill>
                <a:cs typeface="Calibri" panose="020F0502020204030204" pitchFamily="34" charset="0"/>
              </a:rPr>
              <a:t>Μ</a:t>
            </a:r>
            <a:r>
              <a:rPr lang="el-GR" sz="3000" dirty="0" smtClean="0">
                <a:solidFill>
                  <a:schemeClr val="tx1"/>
                </a:solidFill>
                <a:cs typeface="Calibri" panose="020F0502020204030204" pitchFamily="34" charset="0"/>
              </a:rPr>
              <a:t>έσω </a:t>
            </a:r>
            <a:r>
              <a:rPr lang="el-GR" sz="3000" dirty="0" smtClean="0">
                <a:solidFill>
                  <a:schemeClr val="tx1"/>
                </a:solidFill>
                <a:cs typeface="Calibri" panose="020F0502020204030204" pitchFamily="34" charset="0"/>
              </a:rPr>
              <a:t>της διάλεξης θα γίνει παρουσίαση του λογισμικού </a:t>
            </a:r>
            <a:r>
              <a:rPr lang="en-US" sz="3000" dirty="0" err="1" smtClean="0">
                <a:solidFill>
                  <a:schemeClr val="tx1"/>
                </a:solidFill>
                <a:cs typeface="Calibri" panose="020F0502020204030204" pitchFamily="34" charset="0"/>
              </a:rPr>
              <a:t>HotPotatoes</a:t>
            </a:r>
            <a:r>
              <a:rPr lang="en-US" sz="3000" dirty="0" smtClean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l-GR" sz="3000" dirty="0" smtClean="0">
                <a:solidFill>
                  <a:schemeClr val="tx1"/>
                </a:solidFill>
                <a:cs typeface="Calibri" panose="020F0502020204030204" pitchFamily="34" charset="0"/>
              </a:rPr>
              <a:t>προς τους μαθητές/</a:t>
            </a:r>
            <a:r>
              <a:rPr lang="el-GR" sz="3000" dirty="0" err="1" smtClean="0">
                <a:solidFill>
                  <a:schemeClr val="tx1"/>
                </a:solidFill>
                <a:cs typeface="Calibri" panose="020F0502020204030204" pitchFamily="34" charset="0"/>
              </a:rPr>
              <a:t>τριες</a:t>
            </a:r>
            <a:r>
              <a:rPr lang="el-GR" sz="3000" dirty="0" smtClean="0">
                <a:solidFill>
                  <a:schemeClr val="tx1"/>
                </a:solidFill>
                <a:cs typeface="Calibri" panose="020F0502020204030204" pitchFamily="34" charset="0"/>
              </a:rPr>
              <a:t>. </a:t>
            </a:r>
          </a:p>
          <a:p>
            <a:pPr lvl="0" algn="just"/>
            <a:r>
              <a:rPr lang="el-GR" sz="3000" b="1" u="sng" dirty="0" smtClean="0">
                <a:solidFill>
                  <a:schemeClr val="tx1"/>
                </a:solidFill>
                <a:cs typeface="Calibri" panose="020F0502020204030204" pitchFamily="34" charset="0"/>
              </a:rPr>
              <a:t>Εξερεύνηση:</a:t>
            </a:r>
            <a:r>
              <a:rPr lang="el-GR" sz="3000" b="1" dirty="0" smtClean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l-GR" sz="3000" dirty="0" smtClean="0">
                <a:solidFill>
                  <a:schemeClr val="tx1"/>
                </a:solidFill>
                <a:cs typeface="Calibri" panose="020F0502020204030204" pitchFamily="34" charset="0"/>
              </a:rPr>
              <a:t>Στη συνέχεια μέσω του  καταιγισμού ιδεών οι μαθητές/</a:t>
            </a:r>
            <a:r>
              <a:rPr lang="el-GR" sz="3000" dirty="0" err="1" smtClean="0">
                <a:solidFill>
                  <a:schemeClr val="tx1"/>
                </a:solidFill>
                <a:cs typeface="Calibri" panose="020F0502020204030204" pitchFamily="34" charset="0"/>
              </a:rPr>
              <a:t>τριες</a:t>
            </a:r>
            <a:r>
              <a:rPr lang="el-GR" sz="3000" dirty="0" smtClean="0">
                <a:solidFill>
                  <a:schemeClr val="tx1"/>
                </a:solidFill>
                <a:cs typeface="Calibri" panose="020F0502020204030204" pitchFamily="34" charset="0"/>
              </a:rPr>
              <a:t> θα εξερευνήσουν το λογισμικό με τη βοήθεια του εκπαιδευτικού και θα λάβουν φύλλο με οδηγίες του λογισμικού.</a:t>
            </a:r>
          </a:p>
          <a:p>
            <a:pPr lvl="0" algn="just"/>
            <a:r>
              <a:rPr lang="el-GR" sz="3000" b="1" u="sng" dirty="0" smtClean="0">
                <a:solidFill>
                  <a:schemeClr val="tx1"/>
                </a:solidFill>
                <a:cs typeface="Calibri" panose="020F0502020204030204" pitchFamily="34" charset="0"/>
              </a:rPr>
              <a:t>Συζήτηση:</a:t>
            </a:r>
            <a:r>
              <a:rPr lang="el-GR" sz="3000" b="1" dirty="0" smtClean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l-GR" sz="3000" dirty="0" smtClean="0">
                <a:solidFill>
                  <a:schemeClr val="tx1"/>
                </a:solidFill>
                <a:cs typeface="Calibri" panose="020F0502020204030204" pitchFamily="34" charset="0"/>
              </a:rPr>
              <a:t>Ακολουθεί συζήτηση μεταξύ εκπαιδευτικού και μαθητών για την κατάθεση και την επίλυση πιθανών αποριών. Έναρξη σχηματισμού των κουίζ.</a:t>
            </a:r>
          </a:p>
          <a:p>
            <a:pPr lvl="0" algn="just"/>
            <a:r>
              <a:rPr lang="el-GR" sz="3000" b="1" u="sng" dirty="0" smtClean="0">
                <a:solidFill>
                  <a:schemeClr val="tx1"/>
                </a:solidFill>
                <a:cs typeface="Calibri" panose="020F0502020204030204" pitchFamily="34" charset="0"/>
              </a:rPr>
              <a:t>Δημιουργία των κουίζ:</a:t>
            </a:r>
            <a:r>
              <a:rPr lang="el-GR" sz="3000" b="1" dirty="0" smtClean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l-GR" sz="3000" dirty="0" smtClean="0">
                <a:solidFill>
                  <a:schemeClr val="tx1"/>
                </a:solidFill>
                <a:cs typeface="Calibri" panose="020F0502020204030204" pitchFamily="34" charset="0"/>
              </a:rPr>
              <a:t>Χωρισμός της τάξης σε ομάδες των 4 ατόμων. Κάθε ομάδα δημιουργεί μια δραστηριότητα (ερωτήσεις πολλαπλής επιλογής, αντιστοίχισης).</a:t>
            </a:r>
          </a:p>
          <a:p>
            <a:pPr lvl="0" algn="just"/>
            <a:r>
              <a:rPr lang="el-GR" sz="3000" b="1" u="sng" dirty="0" smtClean="0">
                <a:solidFill>
                  <a:schemeClr val="tx1"/>
                </a:solidFill>
                <a:cs typeface="Calibri" panose="020F0502020204030204" pitchFamily="34" charset="0"/>
              </a:rPr>
              <a:t>Ολοκλήρωση των κουίζ, αποθήκευση και έλεγχος λειτουργικότητας:</a:t>
            </a:r>
            <a:r>
              <a:rPr lang="el-GR" sz="3000" b="1" dirty="0" smtClean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  <a:r>
              <a:rPr lang="el-GR" sz="3000" dirty="0" smtClean="0">
                <a:solidFill>
                  <a:schemeClr val="tx1"/>
                </a:solidFill>
                <a:cs typeface="Calibri" panose="020F0502020204030204" pitchFamily="34" charset="0"/>
              </a:rPr>
              <a:t>Ακολούθως θα γίνει η τελική δημιουργία των κουίζ από τους μαθητές/</a:t>
            </a:r>
            <a:r>
              <a:rPr lang="el-GR" sz="3000" dirty="0" err="1" smtClean="0">
                <a:solidFill>
                  <a:schemeClr val="tx1"/>
                </a:solidFill>
                <a:cs typeface="Calibri" panose="020F0502020204030204" pitchFamily="34" charset="0"/>
              </a:rPr>
              <a:t>τριες</a:t>
            </a:r>
            <a:r>
              <a:rPr lang="el-GR" sz="3000" dirty="0" smtClean="0">
                <a:solidFill>
                  <a:schemeClr val="tx1"/>
                </a:solidFill>
                <a:cs typeface="Calibri" panose="020F0502020204030204" pitchFamily="34" charset="0"/>
              </a:rPr>
              <a:t>, θα μάθουν να το αποθηκεύουν και θα παίξουν τα κουίζ για να ελέγξουν αν είναι λειτουργικά.</a:t>
            </a:r>
            <a:endParaRPr lang="el-GR" sz="3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gkate\Desktop\272688348_712270473491603_5740109895931752667_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501818" y="13930250"/>
            <a:ext cx="11787270" cy="51387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gkate\Desktop\272148523_1370265413403660_6654138758711498124_n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16" y="19430976"/>
            <a:ext cx="8864906" cy="378621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  <a:effectLst>
            <a:softEdge rad="112500"/>
          </a:effectLst>
        </p:spPr>
      </p:pic>
      <p:pic>
        <p:nvPicPr>
          <p:cNvPr id="1028" name="Picture 4" descr="C:\Users\gkate\Desktop\272221466_1278084006038896_1482749243662097767_n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073454" y="23574380"/>
            <a:ext cx="8715436" cy="4500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9" name="48 - Ορθογώνιο"/>
          <p:cNvSpPr/>
          <p:nvPr/>
        </p:nvSpPr>
        <p:spPr>
          <a:xfrm>
            <a:off x="14430380" y="29646610"/>
            <a:ext cx="11930146" cy="82868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el-GR" sz="3000" dirty="0" smtClean="0">
                <a:solidFill>
                  <a:schemeClr val="tx1"/>
                </a:solidFill>
              </a:rPr>
              <a:t>Μεταξάς, Ν. (2018), Μαθητοκεντρική εκπαίδευση, </a:t>
            </a:r>
            <a:r>
              <a:rPr lang="en-US" sz="3000" dirty="0" err="1" smtClean="0">
                <a:solidFill>
                  <a:schemeClr val="tx1"/>
                </a:solidFill>
              </a:rPr>
              <a:t>Phychology</a:t>
            </a:r>
            <a:r>
              <a:rPr lang="el-GR" sz="3000" dirty="0" smtClean="0">
                <a:solidFill>
                  <a:schemeClr val="tx1"/>
                </a:solidFill>
              </a:rPr>
              <a:t>, </a:t>
            </a:r>
            <a:r>
              <a:rPr lang="en-US" sz="3000" dirty="0" smtClean="0">
                <a:solidFill>
                  <a:schemeClr val="tx1"/>
                </a:solidFill>
              </a:rPr>
              <a:t>H</a:t>
            </a:r>
            <a:r>
              <a:rPr lang="el-GR" sz="3000" dirty="0" smtClean="0">
                <a:solidFill>
                  <a:schemeClr val="tx1"/>
                </a:solidFill>
              </a:rPr>
              <a:t> Πύλη της Ψυχολογίας, Ανακτήθηκε στις 18/1/2022 από: </a:t>
            </a:r>
            <a:r>
              <a:rPr lang="el-GR" sz="3000" u="sng" dirty="0" smtClean="0">
                <a:solidFill>
                  <a:schemeClr val="tx1"/>
                </a:solidFill>
                <a:hlinkClick r:id="rId6"/>
              </a:rPr>
              <a:t>https://www.psychology.gr/educational-psychology/268-mathitokentriki-ekpaideusi.html</a:t>
            </a:r>
            <a:r>
              <a:rPr lang="el-GR" sz="3000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el-GR" sz="3000" dirty="0" smtClean="0">
                <a:solidFill>
                  <a:schemeClr val="tx1"/>
                </a:solidFill>
              </a:rPr>
              <a:t>Σοφός, Α. (2016) Σχεδιάζοντας σενάρια για την πρακτική άσκηση των φοιτητών, Εκδόσεις Γρηγόρη, Αθήνα.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el-GR" sz="3000" dirty="0" smtClean="0">
                <a:solidFill>
                  <a:schemeClr val="tx1"/>
                </a:solidFill>
              </a:rPr>
              <a:t>Σοφός, Α. &amp; Σπανός Δ. (2021). Σημειώσεις μαθήματος ΠΡΑΚ-Β5 Εφαρμοσμένη διδασκαλία στις ΤΠΕ και στην ψηφιακή μάθηση, Πανεπιστήμιο Αιγαίου Παιδαγωγικό Τμήμα Δημοτικής Εκπαίδευσης. Ρόδος.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el-GR" sz="3000" dirty="0" smtClean="0">
                <a:solidFill>
                  <a:schemeClr val="tx1"/>
                </a:solidFill>
              </a:rPr>
              <a:t>ΠΣ. (2021), Πρόγραμμα Σπουδών για το μάθημα ΤΠΕ και Πληροφορικής Δημοτικού, Πρώτη Έκδοση, Αθήνα.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3000" dirty="0" smtClean="0">
                <a:solidFill>
                  <a:schemeClr val="tx1"/>
                </a:solidFill>
              </a:rPr>
              <a:t>Διαδικτυακές Πηγές: </a:t>
            </a:r>
            <a:r>
              <a:rPr lang="el-GR" sz="3000" dirty="0" smtClean="0"/>
              <a:t/>
            </a:r>
            <a:br>
              <a:rPr lang="el-GR" sz="3000" dirty="0" smtClean="0"/>
            </a:br>
            <a:r>
              <a:rPr lang="el-GR" sz="3000" dirty="0" smtClean="0">
                <a:solidFill>
                  <a:schemeClr val="tx1"/>
                </a:solidFill>
              </a:rPr>
              <a:t>-</a:t>
            </a:r>
            <a:r>
              <a:rPr lang="el-GR" sz="3000" dirty="0" smtClean="0"/>
              <a:t> </a:t>
            </a:r>
            <a:r>
              <a:rPr lang="en-US" sz="3000" u="sng" dirty="0" smtClean="0">
                <a:hlinkClick r:id="rId7"/>
              </a:rPr>
              <a:t>https</a:t>
            </a:r>
            <a:r>
              <a:rPr lang="el-GR" sz="3000" u="sng" dirty="0" smtClean="0">
                <a:hlinkClick r:id="rId7"/>
              </a:rPr>
              <a:t>://</a:t>
            </a:r>
            <a:r>
              <a:rPr lang="en-US" sz="3000" u="sng" dirty="0" smtClean="0">
                <a:hlinkClick r:id="rId7"/>
              </a:rPr>
              <a:t>www</a:t>
            </a:r>
            <a:r>
              <a:rPr lang="el-GR" sz="3000" u="sng" dirty="0" smtClean="0">
                <a:hlinkClick r:id="rId7"/>
              </a:rPr>
              <a:t>.</a:t>
            </a:r>
            <a:r>
              <a:rPr lang="en-US" sz="3000" u="sng" dirty="0" err="1" smtClean="0">
                <a:hlinkClick r:id="rId7"/>
              </a:rPr>
              <a:t>slideshare</a:t>
            </a:r>
            <a:r>
              <a:rPr lang="el-GR" sz="3000" u="sng" dirty="0" smtClean="0">
                <a:hlinkClick r:id="rId7"/>
              </a:rPr>
              <a:t>.</a:t>
            </a:r>
            <a:r>
              <a:rPr lang="en-US" sz="3000" u="sng" dirty="0" smtClean="0">
                <a:hlinkClick r:id="rId7"/>
              </a:rPr>
              <a:t>net</a:t>
            </a:r>
            <a:r>
              <a:rPr lang="el-GR" sz="3000" u="sng" dirty="0" smtClean="0">
                <a:hlinkClick r:id="rId7"/>
              </a:rPr>
              <a:t>/</a:t>
            </a:r>
            <a:r>
              <a:rPr lang="en-US" sz="3000" u="sng" dirty="0" err="1" smtClean="0">
                <a:hlinkClick r:id="rId7"/>
              </a:rPr>
              <a:t>vasilisdr</a:t>
            </a:r>
            <a:r>
              <a:rPr lang="el-GR" sz="3000" u="sng" dirty="0" smtClean="0">
                <a:hlinkClick r:id="rId7"/>
              </a:rPr>
              <a:t>/</a:t>
            </a:r>
            <a:r>
              <a:rPr lang="en-US" sz="3000" u="sng" dirty="0" err="1" smtClean="0">
                <a:hlinkClick r:id="rId7"/>
              </a:rPr>
              <a:t>ss</a:t>
            </a:r>
            <a:r>
              <a:rPr lang="el-GR" sz="3000" u="sng" dirty="0" smtClean="0">
                <a:hlinkClick r:id="rId7"/>
              </a:rPr>
              <a:t>-27142134?</a:t>
            </a:r>
            <a:r>
              <a:rPr lang="en-US" sz="3000" u="sng" dirty="0" smtClean="0">
                <a:hlinkClick r:id="rId7"/>
              </a:rPr>
              <a:t>next</a:t>
            </a:r>
            <a:r>
              <a:rPr lang="el-GR" sz="3000" u="sng" dirty="0" smtClean="0">
                <a:hlinkClick r:id="rId7"/>
              </a:rPr>
              <a:t>_</a:t>
            </a:r>
            <a:r>
              <a:rPr lang="en-US" sz="3000" u="sng" dirty="0" smtClean="0">
                <a:hlinkClick r:id="rId7"/>
              </a:rPr>
              <a:t>slideshow</a:t>
            </a:r>
            <a:r>
              <a:rPr lang="el-GR" sz="3000" u="sng" dirty="0" smtClean="0">
                <a:hlinkClick r:id="rId7"/>
              </a:rPr>
              <a:t>=1</a:t>
            </a:r>
            <a:r>
              <a:rPr lang="el-GR" sz="3000" dirty="0" smtClean="0"/>
              <a:t> </a:t>
            </a:r>
          </a:p>
          <a:p>
            <a:pPr algn="just"/>
            <a:r>
              <a:rPr lang="el-GR" sz="3000" dirty="0" smtClean="0"/>
              <a:t>      </a:t>
            </a:r>
            <a:r>
              <a:rPr lang="el-GR" sz="3000" dirty="0" smtClean="0">
                <a:solidFill>
                  <a:schemeClr val="tx1"/>
                </a:solidFill>
              </a:rPr>
              <a:t>-</a:t>
            </a:r>
            <a:r>
              <a:rPr lang="el-GR" sz="3000" dirty="0" smtClean="0"/>
              <a:t> </a:t>
            </a:r>
            <a:r>
              <a:rPr lang="en-US" sz="3000" u="sng" dirty="0" smtClean="0">
                <a:hlinkClick r:id="rId8"/>
              </a:rPr>
              <a:t>http</a:t>
            </a:r>
            <a:r>
              <a:rPr lang="el-GR" sz="3000" u="sng" dirty="0" smtClean="0">
                <a:hlinkClick r:id="rId8"/>
              </a:rPr>
              <a:t>://</a:t>
            </a:r>
            <a:r>
              <a:rPr lang="en-US" sz="3000" u="sng" dirty="0" smtClean="0">
                <a:hlinkClick r:id="rId8"/>
              </a:rPr>
              <a:t>www</a:t>
            </a:r>
            <a:r>
              <a:rPr lang="el-GR" sz="3000" u="sng" dirty="0" smtClean="0">
                <a:hlinkClick r:id="rId8"/>
              </a:rPr>
              <a:t>.</a:t>
            </a:r>
            <a:r>
              <a:rPr lang="en-US" sz="3000" u="sng" dirty="0" err="1" smtClean="0">
                <a:hlinkClick r:id="rId8"/>
              </a:rPr>
              <a:t>env</a:t>
            </a:r>
            <a:r>
              <a:rPr lang="el-GR" sz="3000" u="sng" dirty="0" smtClean="0">
                <a:hlinkClick r:id="rId8"/>
              </a:rPr>
              <a:t>-</a:t>
            </a:r>
            <a:r>
              <a:rPr lang="en-US" sz="3000" u="sng" dirty="0" err="1" smtClean="0">
                <a:hlinkClick r:id="rId8"/>
              </a:rPr>
              <a:t>edu</a:t>
            </a:r>
            <a:r>
              <a:rPr lang="el-GR" sz="3000" u="sng" dirty="0" smtClean="0">
                <a:hlinkClick r:id="rId8"/>
              </a:rPr>
              <a:t>.</a:t>
            </a:r>
            <a:r>
              <a:rPr lang="en-US" sz="3000" u="sng" dirty="0" err="1" smtClean="0">
                <a:hlinkClick r:id="rId8"/>
              </a:rPr>
              <a:t>gr</a:t>
            </a:r>
            <a:r>
              <a:rPr lang="el-GR" sz="3000" u="sng" dirty="0" smtClean="0">
                <a:hlinkClick r:id="rId8"/>
              </a:rPr>
              <a:t>/</a:t>
            </a:r>
            <a:r>
              <a:rPr lang="en-US" sz="3000" u="sng" dirty="0" smtClean="0">
                <a:hlinkClick r:id="rId8"/>
              </a:rPr>
              <a:t>Documents</a:t>
            </a:r>
            <a:r>
              <a:rPr lang="el-GR" sz="3000" u="sng" dirty="0" smtClean="0">
                <a:hlinkClick r:id="rId8"/>
              </a:rPr>
              <a:t>/</a:t>
            </a:r>
            <a:r>
              <a:rPr lang="en-US" sz="3000" u="sng" dirty="0" smtClean="0">
                <a:hlinkClick r:id="rId8"/>
              </a:rPr>
              <a:t>files</a:t>
            </a:r>
            <a:r>
              <a:rPr lang="el-GR" sz="3000" u="sng" dirty="0" smtClean="0">
                <a:hlinkClick r:id="rId8"/>
              </a:rPr>
              <a:t>/</a:t>
            </a:r>
            <a:r>
              <a:rPr lang="en-US" sz="3000" u="sng" dirty="0" smtClean="0">
                <a:hlinkClick r:id="rId8"/>
              </a:rPr>
              <a:t>ICT</a:t>
            </a:r>
            <a:r>
              <a:rPr lang="el-GR" sz="3000" u="sng" dirty="0" smtClean="0">
                <a:hlinkClick r:id="rId8"/>
              </a:rPr>
              <a:t>/</a:t>
            </a:r>
            <a:r>
              <a:rPr lang="en-US" sz="3000" u="sng" dirty="0" err="1" smtClean="0">
                <a:hlinkClick r:id="rId8"/>
              </a:rPr>
              <a:t>hotpotatoes</a:t>
            </a:r>
            <a:r>
              <a:rPr lang="el-GR" sz="3000" u="sng" dirty="0" smtClean="0">
                <a:hlinkClick r:id="rId8"/>
              </a:rPr>
              <a:t>.</a:t>
            </a:r>
            <a:r>
              <a:rPr lang="en-US" sz="3000" u="sng" dirty="0" err="1" smtClean="0">
                <a:hlinkClick r:id="rId8"/>
              </a:rPr>
              <a:t>pdf</a:t>
            </a:r>
            <a:r>
              <a:rPr lang="el-GR" sz="3000" dirty="0" smtClean="0"/>
              <a:t> </a:t>
            </a:r>
          </a:p>
          <a:p>
            <a:pPr marL="457200" indent="-457200">
              <a:buFont typeface="Wingdings" pitchFamily="2" charset="2"/>
              <a:buChar char="Ø"/>
            </a:pPr>
            <a:endParaRPr lang="el-GR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4567</TotalTime>
  <Words>644</Words>
  <Application>Microsoft Office PowerPoint</Application>
  <PresentationFormat>Προσαρμογή</PresentationFormat>
  <Paragraphs>47</Paragraphs>
  <Slides>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Office Theme</vt:lpstr>
      <vt:lpstr>Διαφάνεια 1</vt:lpstr>
    </vt:vector>
  </TitlesOfParts>
  <Company>Genigraphics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48x36</dc:title>
  <dc:creator>Bill</dc:creator>
  <dc:description>Quality poster printing
www.genigraphics.com
1-800-790-4001</dc:description>
  <cp:lastModifiedBy>katerina galitsa</cp:lastModifiedBy>
  <cp:revision>97</cp:revision>
  <cp:lastPrinted>2013-02-12T02:21:55Z</cp:lastPrinted>
  <dcterms:created xsi:type="dcterms:W3CDTF">2013-02-10T21:14:48Z</dcterms:created>
  <dcterms:modified xsi:type="dcterms:W3CDTF">2022-02-13T12:13:39Z</dcterms:modified>
</cp:coreProperties>
</file>