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62" r:id="rId4"/>
    <p:sldId id="267" r:id="rId5"/>
    <p:sldId id="263" r:id="rId6"/>
    <p:sldId id="257" r:id="rId7"/>
    <p:sldId id="260" r:id="rId8"/>
    <p:sldId id="271" r:id="rId9"/>
    <p:sldId id="272" r:id="rId10"/>
    <p:sldId id="261" r:id="rId11"/>
    <p:sldId id="264" r:id="rId12"/>
    <p:sldId id="266" r:id="rId13"/>
    <p:sldId id="273" r:id="rId14"/>
    <p:sldId id="274" r:id="rId15"/>
    <p:sldId id="265" r:id="rId16"/>
    <p:sldId id="268" r:id="rId17"/>
    <p:sldId id="269"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4" d="100"/>
          <a:sy n="114" d="100"/>
        </p:scale>
        <p:origin x="12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2/22/2015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Στυλ κύριου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February 22,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l-GR" smtClean="0"/>
              <a:t>Στυλ κύριου τίτλου</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photodentro.edu.gr/lor/r/8521/1011" TargetMode="External"/><Relationship Id="rId2" Type="http://schemas.openxmlformats.org/officeDocument/2006/relationships/image" Target="../media/image7.png"/><Relationship Id="rId1" Type="http://schemas.openxmlformats.org/officeDocument/2006/relationships/slideLayout" Target="../slideLayouts/slideLayout9.xml"/><Relationship Id="rId5" Type="http://schemas.openxmlformats.org/officeDocument/2006/relationships/hyperlink" Target="http://photodentro.edu.gr/lor/r/8521/1239"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photodentro.edu.gr/lor/r/8521/723" TargetMode="External"/><Relationship Id="rId2" Type="http://schemas.openxmlformats.org/officeDocument/2006/relationships/image" Target="../media/image9.jpeg"/><Relationship Id="rId1" Type="http://schemas.openxmlformats.org/officeDocument/2006/relationships/slideLayout" Target="../slideLayouts/slideLayout9.xml"/><Relationship Id="rId5" Type="http://schemas.openxmlformats.org/officeDocument/2006/relationships/hyperlink" Target="http://photodentro.edu.gr/lor/r/8521/1016"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http://photodentro.edu.gr/lor/r/8521/1010" TargetMode="External"/><Relationship Id="rId2" Type="http://schemas.openxmlformats.org/officeDocument/2006/relationships/image" Target="../media/image11.png"/><Relationship Id="rId1" Type="http://schemas.openxmlformats.org/officeDocument/2006/relationships/slideLayout" Target="../slideLayouts/slideLayout9.xml"/><Relationship Id="rId5" Type="http://schemas.openxmlformats.org/officeDocument/2006/relationships/hyperlink" Target="http://photodentro.edu.gr/lor/r/8521/760" TargetMode="Externa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hyperlink" Target="http://2gym-evosm.thess.sch.gr/drupal/lessons/plhroforikh/hotc1/g1-2.htm" TargetMode="External"/><Relationship Id="rId2" Type="http://schemas.openxmlformats.org/officeDocument/2006/relationships/hyperlink" Target="http://2gym-evosm.thess.sch.gr/drupal/lessons/plhroforikh/hotc1/g1-1.htm" TargetMode="External"/><Relationship Id="rId1" Type="http://schemas.openxmlformats.org/officeDocument/2006/relationships/slideLayout" Target="../slideLayouts/slideLayout3.xml"/><Relationship Id="rId4" Type="http://schemas.openxmlformats.org/officeDocument/2006/relationships/hyperlink" Target="http://2gym-evosm.thess.sch.gr/drupal/lessons/plhroforikh/hotc1/g1-3.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2gym-evosm.thess.sch.gr/drupal/lessons/plhroforikh/hotc1/g1-5.htm" TargetMode="External"/><Relationship Id="rId2" Type="http://schemas.openxmlformats.org/officeDocument/2006/relationships/hyperlink" Target="http://2gym-evosm.thess.sch.gr/drupal/lessons/plhroforikh/hotc1/g1-4.htm" TargetMode="External"/><Relationship Id="rId1" Type="http://schemas.openxmlformats.org/officeDocument/2006/relationships/slideLayout" Target="../slideLayouts/slideLayout3.xml"/><Relationship Id="rId5" Type="http://schemas.openxmlformats.org/officeDocument/2006/relationships/hyperlink" Target="http://2gym-evosm.thess.sch.gr/drupal/lessons/plhroforikh/hotc1/g1-7.htm" TargetMode="External"/><Relationship Id="rId4" Type="http://schemas.openxmlformats.org/officeDocument/2006/relationships/hyperlink" Target="http://2gym-evosm.thess.sch.gr/drupal/lessons/plhroforikh/hotc1/g1-6.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ctrTitle"/>
          </p:nvPr>
        </p:nvSpPr>
        <p:spPr>
          <a:xfrm>
            <a:off x="130685" y="148685"/>
            <a:ext cx="6758312" cy="1692321"/>
          </a:xfrm>
        </p:spPr>
        <p:txBody>
          <a:bodyPr/>
          <a:lstStyle/>
          <a:p>
            <a:r>
              <a:rPr lang="el-GR" sz="4400" dirty="0" smtClean="0"/>
              <a:t>Εισαγωγή στην Έννοια του Αλγορίθμου</a:t>
            </a:r>
            <a:endParaRPr lang="en-US" sz="4400"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Νίκος Μιχαηλίδης, Πληροφορικός ΠΕ19</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fontScale="92500" lnSpcReduction="20000"/>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Θεσσαλονίκη /           24 Φεβρουαρίου 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178417"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130685" y="2112688"/>
            <a:ext cx="5037841" cy="354949"/>
          </a:xfrm>
        </p:spPr>
        <p:txBody>
          <a:bodyPr>
            <a:noAutofit/>
          </a:bodyPr>
          <a:lstStyle/>
          <a:p>
            <a:r>
              <a:rPr lang="en-US" sz="2400" b="0" dirty="0" smtClean="0">
                <a:solidFill>
                  <a:schemeClr val="accent2">
                    <a:lumMod val="75000"/>
                  </a:schemeClr>
                </a:solidFill>
                <a:effectLst>
                  <a:outerShdw blurRad="38100" dist="38100" dir="2700000" algn="tl">
                    <a:srgbClr val="000000">
                      <a:alpha val="43137"/>
                    </a:srgbClr>
                  </a:outerShdw>
                </a:effectLst>
              </a:rPr>
              <a:t>2</a:t>
            </a:r>
            <a:r>
              <a:rPr lang="el-GR" sz="2400" b="0" baseline="30000" dirty="0" smtClean="0">
                <a:solidFill>
                  <a:schemeClr val="accent2">
                    <a:lumMod val="75000"/>
                  </a:schemeClr>
                </a:solidFill>
                <a:effectLst>
                  <a:outerShdw blurRad="38100" dist="38100" dir="2700000" algn="tl">
                    <a:srgbClr val="000000">
                      <a:alpha val="43137"/>
                    </a:srgbClr>
                  </a:outerShdw>
                </a:effectLst>
              </a:rPr>
              <a:t>ο</a:t>
            </a:r>
            <a:r>
              <a:rPr lang="el-GR" sz="2400" b="0" dirty="0" smtClean="0">
                <a:solidFill>
                  <a:schemeClr val="accent2">
                    <a:lumMod val="75000"/>
                  </a:schemeClr>
                </a:solidFill>
                <a:effectLst>
                  <a:outerShdw blurRad="38100" dist="38100" dir="2700000" algn="tl">
                    <a:srgbClr val="000000">
                      <a:alpha val="43137"/>
                    </a:srgbClr>
                  </a:outerShdw>
                </a:effectLst>
              </a:rPr>
              <a:t> Πρότυπο Πειραματικό Γυμνάσιο Θεσσαλονίκης</a:t>
            </a: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4774" y="4186238"/>
            <a:ext cx="1419379" cy="1425578"/>
          </a:xfrm>
          <a:prstGeom prst="rect">
            <a:avLst/>
          </a:prstGeom>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10</a:t>
            </a:fld>
            <a:endParaRPr lang="en-US"/>
          </a:p>
        </p:txBody>
      </p:sp>
      <p:pic>
        <p:nvPicPr>
          <p:cNvPr id="9" name="Content Placeholder 8" descr="o-o-o-happy-o-o-o-10.jpg"/>
          <p:cNvPicPr>
            <a:picLocks noGrp="1" noChangeAspect="1"/>
          </p:cNvPicPr>
          <p:nvPr>
            <p:ph sz="half" idx="2"/>
          </p:nvPr>
        </p:nvPicPr>
        <p:blipFill>
          <a:blip r:embed="rId2"/>
          <a:srcRect b="11689"/>
          <a:stretch>
            <a:fillRect/>
          </a:stretch>
        </p:blipFill>
        <p:spPr>
          <a:xfrm>
            <a:off x="240028" y="205450"/>
            <a:ext cx="8643313" cy="4627491"/>
          </a:xfrm>
        </p:spPr>
      </p:pic>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Σε περίπτωση που επιθυμείτε να συμπεριλάβετε μία εικόνα μπορείτε να χρησιμοποιήσετε αυτήν τη  μορφοποίηση.</a:t>
            </a:r>
            <a:endParaRPr lang="el-GR"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pic>
        <p:nvPicPr>
          <p:cNvPr id="26" name="Content Placeholder 2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40679" y="532263"/>
            <a:ext cx="2250579" cy="1692322"/>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52381" y="696040"/>
            <a:ext cx="5650174" cy="1378424"/>
          </a:xfrm>
        </p:spPr>
        <p:txBody>
          <a:bodyPr>
            <a:normAutofit fontScale="92500"/>
          </a:bodyPr>
          <a:lstStyle/>
          <a:p>
            <a:r>
              <a:rPr lang="el-GR" sz="2000" dirty="0" smtClean="0">
                <a:solidFill>
                  <a:schemeClr val="accent2">
                    <a:lumMod val="50000"/>
                  </a:schemeClr>
                </a:solidFill>
                <a:effectLst>
                  <a:outerShdw blurRad="38100" dist="38100" dir="2700000" algn="tl">
                    <a:srgbClr val="000000">
                      <a:alpha val="43137"/>
                    </a:srgbClr>
                  </a:outerShdw>
                </a:effectLst>
              </a:rPr>
              <a:t>Πρόβλημα: Οργάνωση Εκπαιδευτικής Εκδρομής</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3"/>
              </a:rPr>
              <a:t>http://</a:t>
            </a:r>
            <a:r>
              <a:rPr lang="en-US" dirty="0" smtClean="0">
                <a:hlinkClick r:id="rId3"/>
              </a:rPr>
              <a:t>photodentro.edu.gr/lor/r/8521/1011</a:t>
            </a:r>
            <a:endParaRPr lang="el-GR" dirty="0" smtClean="0"/>
          </a:p>
          <a:p>
            <a:pPr lvl="2"/>
            <a:r>
              <a:rPr lang="el-GR" b="0" dirty="0" smtClean="0"/>
              <a:t>Παρουσίαση</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a:p>
        </p:txBody>
      </p:sp>
      <p:sp>
        <p:nvSpPr>
          <p:cNvPr id="12" name="Round Single Corner Rectangle 8"/>
          <p:cNvSpPr/>
          <p:nvPr/>
        </p:nvSpPr>
        <p:spPr>
          <a:xfrm>
            <a:off x="2743200" y="2714941"/>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pic>
        <p:nvPicPr>
          <p:cNvPr id="13" name="Content Placeholder 2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340679" y="2725173"/>
            <a:ext cx="2250579" cy="1671858"/>
          </a:xfrm>
          <a:prstGeom prst="rect">
            <a:avLst/>
          </a:prstGeom>
          <a:ln>
            <a:noFill/>
          </a:ln>
          <a:effectLst>
            <a:outerShdw blurRad="292100" dist="139700" dir="2700000" algn="tl" rotWithShape="0">
              <a:srgbClr val="333333">
                <a:alpha val="65000"/>
              </a:srgbClr>
            </a:outerShdw>
          </a:effectLst>
        </p:spPr>
      </p:pic>
      <p:sp>
        <p:nvSpPr>
          <p:cNvPr id="14" name="Content Placeholder 21"/>
          <p:cNvSpPr>
            <a:spLocks noGrp="1"/>
          </p:cNvSpPr>
          <p:nvPr>
            <p:ph sz="quarter" idx="4"/>
          </p:nvPr>
        </p:nvSpPr>
        <p:spPr>
          <a:xfrm>
            <a:off x="2852381" y="2878718"/>
            <a:ext cx="5650174" cy="1378424"/>
          </a:xfrm>
        </p:spPr>
        <p:txBody>
          <a:bodyPr>
            <a:normAutofit fontScale="92500" lnSpcReduction="20000"/>
          </a:bodyPr>
          <a:lstStyle/>
          <a:p>
            <a:r>
              <a:rPr lang="el-GR" sz="2000" dirty="0" smtClean="0">
                <a:solidFill>
                  <a:schemeClr val="accent2">
                    <a:lumMod val="50000"/>
                  </a:schemeClr>
                </a:solidFill>
                <a:effectLst>
                  <a:outerShdw blurRad="38100" dist="38100" dir="2700000" algn="tl">
                    <a:srgbClr val="000000">
                      <a:alpha val="43137"/>
                    </a:srgbClr>
                  </a:outerShdw>
                </a:effectLst>
              </a:rPr>
              <a:t>Πρόβλημα: Ανάλυση ποσού σε χαρτονομίσματα του Ευρώ</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5"/>
              </a:rPr>
              <a:t>http://</a:t>
            </a:r>
            <a:r>
              <a:rPr lang="en-US" dirty="0" smtClean="0">
                <a:hlinkClick r:id="rId5"/>
              </a:rPr>
              <a:t>photodentro.edu.gr/lor/r/8521/1239</a:t>
            </a:r>
            <a:endParaRPr lang="el-GR" dirty="0" smtClean="0"/>
          </a:p>
          <a:p>
            <a:pPr lvl="2"/>
            <a:r>
              <a:rPr lang="el-GR" b="0" dirty="0" smtClean="0"/>
              <a:t>Παρουσίαση/Διερεύνηση </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pic>
        <p:nvPicPr>
          <p:cNvPr id="26" name="Content Placeholder 2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69898" y="532263"/>
            <a:ext cx="2192141" cy="1692322"/>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52381" y="696040"/>
            <a:ext cx="5650174" cy="1378424"/>
          </a:xfrm>
        </p:spPr>
        <p:txBody>
          <a:bodyPr>
            <a:normAutofit/>
          </a:bodyPr>
          <a:lstStyle/>
          <a:p>
            <a:r>
              <a:rPr lang="el-GR" sz="2000" dirty="0">
                <a:solidFill>
                  <a:schemeClr val="accent2">
                    <a:lumMod val="50000"/>
                  </a:schemeClr>
                </a:solidFill>
                <a:effectLst>
                  <a:outerShdw blurRad="38100" dist="38100" dir="2700000" algn="tl">
                    <a:srgbClr val="000000">
                      <a:alpha val="43137"/>
                    </a:srgbClr>
                  </a:outerShdw>
                </a:effectLst>
              </a:rPr>
              <a:t>Α</a:t>
            </a:r>
            <a:r>
              <a:rPr lang="el-GR" sz="2000" dirty="0" smtClean="0">
                <a:solidFill>
                  <a:schemeClr val="accent2">
                    <a:lumMod val="50000"/>
                  </a:schemeClr>
                </a:solidFill>
                <a:effectLst>
                  <a:outerShdw blurRad="38100" dist="38100" dir="2700000" algn="tl">
                    <a:srgbClr val="000000">
                      <a:alpha val="43137"/>
                    </a:srgbClr>
                  </a:outerShdw>
                </a:effectLst>
              </a:rPr>
              <a:t>λγόριθμος Δημιουργίας Λουλουδιού</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3"/>
              </a:rPr>
              <a:t>http://</a:t>
            </a:r>
            <a:r>
              <a:rPr lang="en-US" dirty="0" smtClean="0">
                <a:hlinkClick r:id="rId3"/>
              </a:rPr>
              <a:t>photodentro.edu.gr/lor/r/8521/723</a:t>
            </a:r>
            <a:endParaRPr lang="en-US" dirty="0" smtClean="0"/>
          </a:p>
          <a:p>
            <a:pPr lvl="2"/>
            <a:r>
              <a:rPr lang="el-GR" dirty="0" smtClean="0"/>
              <a:t>Διερεύνηση</a:t>
            </a:r>
          </a:p>
          <a:p>
            <a:pPr lvl="2"/>
            <a:r>
              <a:rPr lang="el-GR" dirty="0" smtClean="0"/>
              <a:t>Προέλευση</a:t>
            </a:r>
            <a:r>
              <a:rPr lang="el-GR" b="0" dirty="0" smtClean="0"/>
              <a:t>: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a:p>
        </p:txBody>
      </p:sp>
      <p:sp>
        <p:nvSpPr>
          <p:cNvPr id="12" name="Round Single Corner Rectangle 8"/>
          <p:cNvSpPr/>
          <p:nvPr/>
        </p:nvSpPr>
        <p:spPr>
          <a:xfrm>
            <a:off x="2743200" y="2714940"/>
            <a:ext cx="5800299" cy="1787317"/>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pic>
        <p:nvPicPr>
          <p:cNvPr id="13" name="Content Placeholder 2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343333" y="2725173"/>
            <a:ext cx="2245271" cy="1671858"/>
          </a:xfrm>
          <a:prstGeom prst="rect">
            <a:avLst/>
          </a:prstGeom>
          <a:ln>
            <a:noFill/>
          </a:ln>
          <a:effectLst>
            <a:outerShdw blurRad="292100" dist="139700" dir="2700000" algn="tl" rotWithShape="0">
              <a:srgbClr val="333333">
                <a:alpha val="65000"/>
              </a:srgbClr>
            </a:outerShdw>
          </a:effectLst>
        </p:spPr>
      </p:pic>
      <p:sp>
        <p:nvSpPr>
          <p:cNvPr id="14" name="Content Placeholder 21"/>
          <p:cNvSpPr>
            <a:spLocks noGrp="1"/>
          </p:cNvSpPr>
          <p:nvPr>
            <p:ph sz="quarter" idx="4"/>
          </p:nvPr>
        </p:nvSpPr>
        <p:spPr>
          <a:xfrm>
            <a:off x="2852381" y="2878717"/>
            <a:ext cx="5650174" cy="1623539"/>
          </a:xfrm>
        </p:spPr>
        <p:txBody>
          <a:bodyPr>
            <a:normAutofit lnSpcReduction="10000"/>
          </a:bodyPr>
          <a:lstStyle/>
          <a:p>
            <a:r>
              <a:rPr lang="el-GR" sz="2000" dirty="0" smtClean="0">
                <a:solidFill>
                  <a:schemeClr val="accent2">
                    <a:lumMod val="50000"/>
                  </a:schemeClr>
                </a:solidFill>
                <a:effectLst>
                  <a:outerShdw blurRad="38100" dist="38100" dir="2700000" algn="tl">
                    <a:srgbClr val="000000">
                      <a:alpha val="43137"/>
                    </a:srgbClr>
                  </a:outerShdw>
                </a:effectLst>
              </a:rPr>
              <a:t>Βελτιστοποίηση </a:t>
            </a:r>
            <a:r>
              <a:rPr lang="el-GR" sz="2000" dirty="0">
                <a:solidFill>
                  <a:schemeClr val="accent2">
                    <a:lumMod val="50000"/>
                  </a:schemeClr>
                </a:solidFill>
                <a:effectLst>
                  <a:outerShdw blurRad="38100" dist="38100" dir="2700000" algn="tl">
                    <a:srgbClr val="000000">
                      <a:alpha val="43137"/>
                    </a:srgbClr>
                  </a:outerShdw>
                </a:effectLst>
              </a:rPr>
              <a:t>αλγορίθμου εύρεσης του μεγαλύτερου από τυχαίους </a:t>
            </a:r>
            <a:r>
              <a:rPr lang="el-GR" sz="2000" dirty="0" smtClean="0">
                <a:solidFill>
                  <a:schemeClr val="accent2">
                    <a:lumMod val="50000"/>
                  </a:schemeClr>
                </a:solidFill>
                <a:effectLst>
                  <a:outerShdw blurRad="38100" dist="38100" dir="2700000" algn="tl">
                    <a:srgbClr val="000000">
                      <a:alpha val="43137"/>
                    </a:srgbClr>
                  </a:outerShdw>
                </a:effectLst>
              </a:rPr>
              <a:t>αριθμούς </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5"/>
              </a:rPr>
              <a:t>http://</a:t>
            </a:r>
            <a:r>
              <a:rPr lang="en-US" dirty="0" smtClean="0">
                <a:hlinkClick r:id="rId5"/>
              </a:rPr>
              <a:t>photodentro.edu.gr/lor/r/8521/1016</a:t>
            </a:r>
            <a:endParaRPr lang="el-GR" dirty="0" smtClean="0"/>
          </a:p>
          <a:p>
            <a:pPr lvl="2"/>
            <a:r>
              <a:rPr lang="el-GR" dirty="0" smtClean="0"/>
              <a:t>Δ</a:t>
            </a:r>
            <a:r>
              <a:rPr lang="el-GR" b="0" dirty="0" smtClean="0"/>
              <a:t>ιερεύνηση/Παρουσίαση </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Tree>
    <p:extLst>
      <p:ext uri="{BB962C8B-B14F-4D97-AF65-F5344CB8AC3E}">
        <p14:creationId xmlns:p14="http://schemas.microsoft.com/office/powerpoint/2010/main" val="356978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820690" y="2864766"/>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pic>
        <p:nvPicPr>
          <p:cNvPr id="26" name="Content Placeholder 2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7388" y="2891151"/>
            <a:ext cx="2192141" cy="1639551"/>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929871" y="3028543"/>
            <a:ext cx="5650174" cy="1378424"/>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Οι Πύργοι του </a:t>
            </a:r>
            <a:r>
              <a:rPr lang="el-GR" sz="2000" dirty="0" err="1" smtClean="0">
                <a:solidFill>
                  <a:schemeClr val="accent2">
                    <a:lumMod val="50000"/>
                  </a:schemeClr>
                </a:solidFill>
                <a:effectLst>
                  <a:outerShdw blurRad="38100" dist="38100" dir="2700000" algn="tl">
                    <a:srgbClr val="000000">
                      <a:alpha val="43137"/>
                    </a:srgbClr>
                  </a:outerShdw>
                </a:effectLst>
              </a:rPr>
              <a:t>Ανόι</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3"/>
              </a:rPr>
              <a:t>http://</a:t>
            </a:r>
            <a:r>
              <a:rPr lang="en-US" dirty="0" smtClean="0">
                <a:hlinkClick r:id="rId3"/>
              </a:rPr>
              <a:t>photodentro.edu.gr/lor/r/8521/1010</a:t>
            </a:r>
            <a:endParaRPr lang="el-GR" dirty="0" smtClean="0"/>
          </a:p>
          <a:p>
            <a:pPr lvl="2"/>
            <a:r>
              <a:rPr lang="el-GR" dirty="0" err="1" smtClean="0"/>
              <a:t>Προσομείωση</a:t>
            </a:r>
            <a:endParaRPr lang="el-GR" dirty="0" smtClean="0"/>
          </a:p>
          <a:p>
            <a:pPr lvl="2"/>
            <a:r>
              <a:rPr lang="el-GR" dirty="0" smtClean="0"/>
              <a:t>Προέλευση</a:t>
            </a:r>
            <a:r>
              <a:rPr lang="el-GR" b="0" dirty="0" smtClean="0"/>
              <a:t>: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a:p>
        </p:txBody>
      </p:sp>
      <p:sp>
        <p:nvSpPr>
          <p:cNvPr id="15" name="Round Single Corner Rectangle 8"/>
          <p:cNvSpPr/>
          <p:nvPr/>
        </p:nvSpPr>
        <p:spPr>
          <a:xfrm>
            <a:off x="2825198" y="487118"/>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pic>
        <p:nvPicPr>
          <p:cNvPr id="16" name="Content Placeholder 2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444430" y="497350"/>
            <a:ext cx="2207073" cy="1671858"/>
          </a:xfrm>
          <a:prstGeom prst="rect">
            <a:avLst/>
          </a:prstGeom>
          <a:ln>
            <a:noFill/>
          </a:ln>
          <a:effectLst>
            <a:outerShdw blurRad="292100" dist="139700" dir="2700000" algn="tl" rotWithShape="0">
              <a:srgbClr val="333333">
                <a:alpha val="65000"/>
              </a:srgbClr>
            </a:outerShdw>
          </a:effectLst>
        </p:spPr>
      </p:pic>
      <p:sp>
        <p:nvSpPr>
          <p:cNvPr id="17" name="Content Placeholder 21"/>
          <p:cNvSpPr>
            <a:spLocks noGrp="1"/>
          </p:cNvSpPr>
          <p:nvPr>
            <p:ph sz="quarter" idx="4"/>
          </p:nvPr>
        </p:nvSpPr>
        <p:spPr>
          <a:xfrm>
            <a:off x="2934379" y="650895"/>
            <a:ext cx="5650174" cy="1378424"/>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Το Πρόβλημα του Βαρκάρη</a:t>
            </a:r>
            <a:endParaRPr lang="el-GR" sz="2000" dirty="0">
              <a:solidFill>
                <a:schemeClr val="accent2">
                  <a:lumMod val="50000"/>
                </a:schemeClr>
              </a:solidFill>
              <a:effectLst>
                <a:outerShdw blurRad="38100" dist="38100" dir="2700000" algn="tl">
                  <a:srgbClr val="000000">
                    <a:alpha val="43137"/>
                  </a:srgbClr>
                </a:outerShdw>
              </a:effectLst>
            </a:endParaRPr>
          </a:p>
          <a:p>
            <a:pPr lvl="2"/>
            <a:r>
              <a:rPr lang="en-US" dirty="0">
                <a:hlinkClick r:id="rId5"/>
              </a:rPr>
              <a:t>http://</a:t>
            </a:r>
            <a:r>
              <a:rPr lang="en-US" dirty="0" smtClean="0">
                <a:hlinkClick r:id="rId5"/>
              </a:rPr>
              <a:t>photodentro.edu.gr/lor/r/8521/760</a:t>
            </a:r>
            <a:endParaRPr lang="el-GR" dirty="0" smtClean="0"/>
          </a:p>
          <a:p>
            <a:pPr lvl="2"/>
            <a:r>
              <a:rPr lang="el-GR" b="0" dirty="0" smtClean="0"/>
              <a:t>Π</a:t>
            </a:r>
            <a:r>
              <a:rPr lang="el-GR" dirty="0" smtClean="0"/>
              <a:t>ροσομοίωση</a:t>
            </a:r>
            <a:r>
              <a:rPr lang="el-GR" b="0" dirty="0" smtClean="0"/>
              <a:t>/Διερεύνηση </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Tree>
    <p:extLst>
      <p:ext uri="{BB962C8B-B14F-4D97-AF65-F5344CB8AC3E}">
        <p14:creationId xmlns:p14="http://schemas.microsoft.com/office/powerpoint/2010/main" val="3374695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16</a:t>
            </a:fld>
            <a:endParaRPr lang="en-US"/>
          </a:p>
        </p:txBody>
      </p:sp>
      <p:sp>
        <p:nvSpPr>
          <p:cNvPr id="5" name="Content Placeholder 4"/>
          <p:cNvSpPr>
            <a:spLocks noGrp="1"/>
          </p:cNvSpPr>
          <p:nvPr>
            <p:ph sz="half" idx="2"/>
          </p:nvPr>
        </p:nvSpPr>
        <p:spPr/>
        <p:txBody>
          <a:bodyPr>
            <a:normAutofit fontScale="70000" lnSpcReduction="20000"/>
          </a:bodyPr>
          <a:lstStyle/>
          <a:p>
            <a:pPr lvl="1">
              <a:buFont typeface="Arial" pitchFamily="34" charset="0"/>
              <a:buChar char="•"/>
            </a:pPr>
            <a:r>
              <a:rPr lang="el-GR" dirty="0" smtClean="0"/>
              <a:t>Η πρακτική εφαρμόστηκε με επιτυχία στους μαθητές και μαθήτριες  του </a:t>
            </a:r>
            <a:r>
              <a:rPr lang="el-GR" b="1" dirty="0" smtClean="0"/>
              <a:t>τμήματος </a:t>
            </a:r>
            <a:r>
              <a:rPr lang="el-GR" b="1" dirty="0"/>
              <a:t>Γ1 </a:t>
            </a:r>
            <a:r>
              <a:rPr lang="el-GR" dirty="0"/>
              <a:t>του </a:t>
            </a:r>
            <a:r>
              <a:rPr lang="el-GR" b="1" dirty="0"/>
              <a:t>2ου Πρότυπου Πειραματικού Γυμνασίου </a:t>
            </a:r>
            <a:r>
              <a:rPr lang="el-GR" b="1" dirty="0" smtClean="0"/>
              <a:t>Θεσσαλονίκης</a:t>
            </a:r>
            <a:r>
              <a:rPr lang="el-GR" dirty="0" smtClean="0"/>
              <a:t>.</a:t>
            </a:r>
          </a:p>
          <a:p>
            <a:pPr lvl="1">
              <a:buFont typeface="Arial" pitchFamily="34" charset="0"/>
              <a:buChar char="•"/>
            </a:pPr>
            <a:r>
              <a:rPr lang="el-GR" dirty="0" smtClean="0"/>
              <a:t>Σε </a:t>
            </a:r>
            <a:r>
              <a:rPr lang="el-GR" dirty="0"/>
              <a:t>γενικές γραμμές προκάλεσε το ενδιαφέρον των μαθητών. Αυτό ήταν φανερό από τον τρόπο που λειτουργούσαν μέσα στο εργαστήριο Πληροφορικής. Οι μαθητές με </a:t>
            </a:r>
            <a:r>
              <a:rPr lang="el-GR" dirty="0" smtClean="0"/>
              <a:t>την αξιοποίηση των </a:t>
            </a:r>
            <a:r>
              <a:rPr lang="el-GR" dirty="0" err="1" smtClean="0"/>
              <a:t>διαδραστικών</a:t>
            </a:r>
            <a:r>
              <a:rPr lang="el-GR" dirty="0" smtClean="0"/>
              <a:t> εφαρμογών του </a:t>
            </a:r>
            <a:r>
              <a:rPr lang="el-GR" dirty="0" err="1" smtClean="0"/>
              <a:t>Φωτόδεντρου</a:t>
            </a:r>
            <a:r>
              <a:rPr lang="el-GR" dirty="0" smtClean="0"/>
              <a:t> και </a:t>
            </a:r>
            <a:r>
              <a:rPr lang="el-GR" dirty="0"/>
              <a:t>τη δική στους συνεχόμενη εμπλοκή είχαν ζωηρό ενδιαφέρον για αυτό που έκαναν. </a:t>
            </a:r>
            <a:endParaRPr lang="el-GR" dirty="0" smtClean="0"/>
          </a:p>
          <a:p>
            <a:pPr lvl="1">
              <a:buFont typeface="Arial" pitchFamily="34" charset="0"/>
              <a:buChar char="•"/>
            </a:pPr>
            <a:r>
              <a:rPr lang="el-GR" dirty="0" smtClean="0"/>
              <a:t>Αξίζει </a:t>
            </a:r>
            <a:r>
              <a:rPr lang="el-GR" dirty="0"/>
              <a:t>να σημειωθεί ότι οι μαθητές συμμετείχαν με ιδιαίτερα ενεργητικό τρόπο στη διαδικασία. Είχαν προτάσεις </a:t>
            </a:r>
            <a:r>
              <a:rPr lang="el-GR" dirty="0" smtClean="0"/>
              <a:t>και ιδέες στο πλαίσιο παρουσίασης του Ψηφιακού Εκπαιδευτικού Περιεχομένου του </a:t>
            </a:r>
            <a:r>
              <a:rPr lang="el-GR" dirty="0" err="1" smtClean="0"/>
              <a:t>Φωτόδεντρου</a:t>
            </a:r>
            <a:r>
              <a:rPr lang="el-GR" dirty="0" smtClean="0"/>
              <a:t> που τους παρουσιάστηκε,  συζητούσαν </a:t>
            </a:r>
            <a:r>
              <a:rPr lang="el-GR" dirty="0"/>
              <a:t>τις απορίες τους, κάποιες φορές υπήρχαν «συγκρούσεις» και διαμαρτυρίες ανάμεσά τους για το ποιο είναι το σωστό τελικά αλλά όλα αυτά εμπεριέχονται στη διαδικασία της μάθησης τελικά. Ιδιαίτερες τεχνικές δυσκολίες δεν </a:t>
            </a:r>
            <a:r>
              <a:rPr lang="el-GR" dirty="0" smtClean="0"/>
              <a:t>παρουσιάστηκαν.</a:t>
            </a:r>
          </a:p>
          <a:p>
            <a:pPr lvl="1">
              <a:buFont typeface="Arial" pitchFamily="34" charset="0"/>
              <a:buChar char="•"/>
            </a:pPr>
            <a:r>
              <a:rPr lang="el-GR" dirty="0" smtClean="0"/>
              <a:t>Εν </a:t>
            </a:r>
            <a:r>
              <a:rPr lang="el-GR" dirty="0"/>
              <a:t>κατακλείδι, σίγουρα, ο σχεδιασμός </a:t>
            </a:r>
            <a:r>
              <a:rPr lang="el-GR" dirty="0" smtClean="0"/>
              <a:t>της πρακτικής και η επιλογή των Ανοικτών Ψηφιακών Πόρων του </a:t>
            </a:r>
            <a:r>
              <a:rPr lang="el-GR" dirty="0" err="1" smtClean="0"/>
              <a:t>Φωτόδεντρου</a:t>
            </a:r>
            <a:r>
              <a:rPr lang="el-GR" dirty="0" smtClean="0"/>
              <a:t>, συνέβαλλε </a:t>
            </a:r>
            <a:r>
              <a:rPr lang="el-GR" dirty="0"/>
              <a:t>στην καλύτερη προετοιμασία της διδασκαλίας μου και την οργάνωση των δραστηριοτήτων του εργαστηρίου Πληροφορικής, προκειμένου να διασφαλιστεί η ενεργός συμμετοχή των μαθητών </a:t>
            </a:r>
            <a:r>
              <a:rPr lang="el-GR" dirty="0" smtClean="0"/>
              <a:t>στην κατάκτηση των εννοιών του μαθήματος. </a:t>
            </a:r>
          </a:p>
          <a:p>
            <a:pPr lvl="1">
              <a:buFont typeface="Arial" pitchFamily="34" charset="0"/>
              <a:buChar char="•"/>
            </a:pPr>
            <a:r>
              <a:rPr lang="el-GR" dirty="0"/>
              <a:t>Η αξιολόγηση των μαθητών πραγματοποιήθηκε κατά τη διάρκεια εφαρμογής της πρακτικής με τη βοήθεια ερωτήσεων, ώστε να διαπιστωθεί η κατανόηση των εννοιών από τους μαθητές. Επίσης, στο τέλος κάθε διδακτικής ώρας οι μαθητές εργαζόμενοι ατομικά, </a:t>
            </a:r>
            <a:r>
              <a:rPr lang="el-GR" dirty="0" err="1"/>
              <a:t>επίλυσαν</a:t>
            </a:r>
            <a:r>
              <a:rPr lang="el-GR" dirty="0"/>
              <a:t> μια σειρά από σύντομα </a:t>
            </a:r>
            <a:r>
              <a:rPr lang="en-US" dirty="0"/>
              <a:t>online</a:t>
            </a:r>
            <a:r>
              <a:rPr lang="el-GR" dirty="0"/>
              <a:t> </a:t>
            </a:r>
            <a:r>
              <a:rPr lang="el-GR" dirty="0" err="1"/>
              <a:t>διαδραστικά</a:t>
            </a:r>
            <a:r>
              <a:rPr lang="el-GR" dirty="0"/>
              <a:t> </a:t>
            </a:r>
            <a:r>
              <a:rPr lang="en-US" dirty="0"/>
              <a:t>quiz, </a:t>
            </a:r>
            <a:r>
              <a:rPr lang="el-GR" dirty="0"/>
              <a:t>για την καλύτερη εμπέδωση και κατανόηση των εννοιών που παρουσιάστηκαν. </a:t>
            </a:r>
          </a:p>
          <a:p>
            <a:pPr lvl="1">
              <a:buFont typeface="Arial" pitchFamily="34" charset="0"/>
              <a:buChar char="•"/>
            </a:pPr>
            <a:endParaRPr lang="el-GR" dirty="0" smtClean="0"/>
          </a:p>
          <a:p>
            <a:pPr lvl="1">
              <a:buFont typeface="Arial" pitchFamily="34" charset="0"/>
              <a:buChar cha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ΚΑΛΕΣ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85000" lnSpcReduction="10000"/>
          </a:bodyPr>
          <a:lstStyle/>
          <a:p>
            <a:r>
              <a:rPr lang="el-GR" b="1" dirty="0" smtClean="0"/>
              <a:t>Σχέση με άλλες καλές πρακτικές</a:t>
            </a:r>
            <a:endParaRPr lang="el-GR" dirty="0" smtClean="0"/>
          </a:p>
          <a:p>
            <a:pPr lvl="1">
              <a:buFont typeface="Arial" pitchFamily="34" charset="0"/>
              <a:buChar char="•"/>
            </a:pPr>
            <a:r>
              <a:rPr lang="el-GR" dirty="0" smtClean="0"/>
              <a:t>Χρήση Ανοικτών Ψηφιακών Εκπαιδευτικών Πόρων που βρίσκονται αποθηκευμένα στο </a:t>
            </a:r>
            <a:r>
              <a:rPr lang="el-GR" dirty="0" err="1" smtClean="0"/>
              <a:t>Φωτόδεντρο</a:t>
            </a:r>
            <a:r>
              <a:rPr lang="el-GR" dirty="0" smtClean="0"/>
              <a:t> και διατίθενται δωρεάν από άλλους εκπαιδευτικούς.</a:t>
            </a:r>
          </a:p>
          <a:p>
            <a:pPr lvl="1">
              <a:buFont typeface="Arial" pitchFamily="34" charset="0"/>
              <a:buChar char="•"/>
            </a:pPr>
            <a:r>
              <a:rPr lang="el-GR" dirty="0"/>
              <a:t>Οι </a:t>
            </a:r>
            <a:r>
              <a:rPr lang="el-GR" dirty="0" smtClean="0"/>
              <a:t>Ανοικτοί Ψηφιακοί Πόροι που προτείνονται έχουν </a:t>
            </a:r>
            <a:r>
              <a:rPr lang="el-GR" dirty="0"/>
              <a:t>εφαρμοστεί </a:t>
            </a:r>
            <a:r>
              <a:rPr lang="el-GR" dirty="0" smtClean="0"/>
              <a:t>σε πραγματικές εκπαιδευτικές συνθήκες και προσεγγίζουν τόσο παιδαγωγική καινοτομία όσο και </a:t>
            </a:r>
            <a:r>
              <a:rPr lang="el-GR" dirty="0"/>
              <a:t>δημιουργικότητα ως προς το </a:t>
            </a:r>
            <a:r>
              <a:rPr lang="el-GR" dirty="0" smtClean="0"/>
              <a:t>περιεχόμενο και την προσέγγιση για τη διδασκαλία των εννοιών του προβλήματος και του αλγορίθμου.</a:t>
            </a:r>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17</a:t>
            </a:fld>
            <a:endParaRPr lang="en-US"/>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lnSpcReduction="10000"/>
          </a:bodyPr>
          <a:lstStyle/>
          <a:p>
            <a:r>
              <a:rPr lang="el-GR" sz="2000" b="1" dirty="0" smtClean="0"/>
              <a:t>Αξιοποίηση, Γενίκευση, Επεκτασιμότητα</a:t>
            </a:r>
          </a:p>
          <a:p>
            <a:pPr marL="173736" lvl="1" indent="-173736">
              <a:spcBef>
                <a:spcPts val="300"/>
              </a:spcBef>
              <a:buClr>
                <a:schemeClr val="accent2"/>
              </a:buClr>
              <a:buFont typeface="Arial" pitchFamily="34" charset="0"/>
              <a:buChar char="•"/>
            </a:pPr>
            <a:r>
              <a:rPr lang="el-GR" sz="1700" dirty="0"/>
              <a:t>Μετά την ολοκλήρωση </a:t>
            </a:r>
            <a:r>
              <a:rPr lang="el-GR" sz="1700" dirty="0" smtClean="0"/>
              <a:t>της παρούσης πρακτικής, οι </a:t>
            </a:r>
            <a:r>
              <a:rPr lang="el-GR" sz="1700" dirty="0"/>
              <a:t>μαθητές θα είναι </a:t>
            </a:r>
            <a:r>
              <a:rPr lang="el-GR" sz="1700" dirty="0" smtClean="0"/>
              <a:t>σε θέση να περάσουν στην έννοια του προγράμματος, και προγραμματισμού. </a:t>
            </a:r>
          </a:p>
          <a:p>
            <a:pPr marL="173736" lvl="1" indent="-173736">
              <a:spcBef>
                <a:spcPts val="300"/>
              </a:spcBef>
              <a:buClr>
                <a:schemeClr val="accent2"/>
              </a:buClr>
              <a:buFont typeface="Arial" pitchFamily="34" charset="0"/>
              <a:buChar char="•"/>
            </a:pPr>
            <a:r>
              <a:rPr lang="el-GR" sz="1700" dirty="0" smtClean="0"/>
              <a:t>Ο εκπαιδευτικός </a:t>
            </a:r>
            <a:r>
              <a:rPr lang="el-GR" sz="1700" dirty="0"/>
              <a:t>μπορεί να προετοιμάσει σχετικές επεκτάσεις </a:t>
            </a:r>
            <a:r>
              <a:rPr lang="el-GR" sz="1700" dirty="0" smtClean="0"/>
              <a:t>της πρακτικής, αξιοποιώντας εναλλακτικούς ανοικτούς Ψηφιακούς Πόρους που βρίσκονται αναρτημένες στο Ψηφιακό Εμπλουτισμένο Σχολικό Βιβλίο ή/και στο </a:t>
            </a:r>
            <a:r>
              <a:rPr lang="el-GR" sz="1700" dirty="0" err="1" smtClean="0"/>
              <a:t>Φωτόδεντρο</a:t>
            </a:r>
            <a:r>
              <a:rPr lang="el-GR" sz="1700" dirty="0" smtClean="0"/>
              <a:t> .</a:t>
            </a:r>
            <a:endParaRPr kumimoji="0" lang="el-GR"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18</a:t>
            </a:fld>
            <a:endParaRPr lang="en-US"/>
          </a:p>
        </p:txBody>
      </p:sp>
      <p:sp>
        <p:nvSpPr>
          <p:cNvPr id="7" name="Content Placeholder 6"/>
          <p:cNvSpPr>
            <a:spLocks noGrp="1"/>
          </p:cNvSpPr>
          <p:nvPr>
            <p:ph sz="half" idx="2"/>
          </p:nvPr>
        </p:nvSpPr>
        <p:spPr/>
        <p:txBody>
          <a:bodyPr>
            <a:normAutofit/>
          </a:bodyPr>
          <a:lstStyle/>
          <a:p>
            <a:pPr marL="0" lvl="1" indent="0">
              <a:buNone/>
            </a:pPr>
            <a:r>
              <a:rPr lang="el-GR" b="1" dirty="0" smtClean="0"/>
              <a:t>Πρόσθετο υλικό που αξιοποιήθηκε</a:t>
            </a:r>
          </a:p>
          <a:p>
            <a:pPr lvl="1">
              <a:lnSpc>
                <a:spcPct val="150000"/>
              </a:lnSpc>
            </a:pPr>
            <a:r>
              <a:rPr lang="en-US" smtClean="0"/>
              <a:t>3 </a:t>
            </a:r>
            <a:r>
              <a:rPr lang="en-US" dirty="0" smtClean="0"/>
              <a:t>Online quiz </a:t>
            </a:r>
            <a:r>
              <a:rPr lang="el-GR" dirty="0" smtClean="0"/>
              <a:t>αυτό-αξιολόγησης μαθητών (σε </a:t>
            </a:r>
            <a:r>
              <a:rPr lang="en-US" dirty="0" err="1" smtClean="0"/>
              <a:t>HotPotatoes</a:t>
            </a:r>
            <a:r>
              <a:rPr lang="en-US" dirty="0" smtClean="0"/>
              <a:t>)</a:t>
            </a:r>
            <a:endParaRPr lang="el-GR" dirty="0" smtClean="0"/>
          </a:p>
          <a:p>
            <a:pPr lvl="2">
              <a:lnSpc>
                <a:spcPct val="150000"/>
              </a:lnSpc>
              <a:buFont typeface="Arial" pitchFamily="34" charset="0"/>
              <a:buChar char="•"/>
            </a:pPr>
            <a:r>
              <a:rPr lang="el-GR" dirty="0" smtClean="0"/>
              <a:t>Η Έννοια του Προβλήματος</a:t>
            </a:r>
            <a:r>
              <a:rPr lang="en-US" dirty="0" smtClean="0"/>
              <a:t> I</a:t>
            </a:r>
            <a:r>
              <a:rPr lang="el-GR" dirty="0" smtClean="0"/>
              <a:t> </a:t>
            </a:r>
            <a:r>
              <a:rPr lang="el-GR" i="1" dirty="0" smtClean="0"/>
              <a:t>(Η Πληροφορική στο Γυμνάσιο Ευόσμου), </a:t>
            </a:r>
            <a:r>
              <a:rPr lang="en-US" dirty="0">
                <a:hlinkClick r:id="rId2"/>
              </a:rPr>
              <a:t>http://</a:t>
            </a:r>
            <a:r>
              <a:rPr lang="en-US" dirty="0" smtClean="0">
                <a:hlinkClick r:id="rId2"/>
              </a:rPr>
              <a:t>2gym-evosm.thess.sch.gr/drupal/lessons/plhroforikh/hotc1/g1-1.htm</a:t>
            </a:r>
            <a:endParaRPr lang="el-GR" dirty="0" smtClean="0"/>
          </a:p>
          <a:p>
            <a:pPr lvl="2">
              <a:lnSpc>
                <a:spcPct val="150000"/>
              </a:lnSpc>
              <a:buFont typeface="Arial" pitchFamily="34" charset="0"/>
              <a:buChar char="•"/>
            </a:pPr>
            <a:r>
              <a:rPr lang="el-GR" dirty="0"/>
              <a:t>Η Έννοια του Προβλήματος </a:t>
            </a:r>
            <a:r>
              <a:rPr lang="en-US" dirty="0" smtClean="0"/>
              <a:t>II </a:t>
            </a:r>
            <a:r>
              <a:rPr lang="el-GR" i="1" dirty="0" smtClean="0"/>
              <a:t>(Η </a:t>
            </a:r>
            <a:r>
              <a:rPr lang="el-GR" i="1" dirty="0"/>
              <a:t>Πληροφορική στο Γυμνάσιο Ευόσμου), </a:t>
            </a:r>
            <a:r>
              <a:rPr lang="en-US" dirty="0">
                <a:hlinkClick r:id="rId3"/>
              </a:rPr>
              <a:t>http://</a:t>
            </a:r>
            <a:r>
              <a:rPr lang="en-US" dirty="0" smtClean="0">
                <a:hlinkClick r:id="rId3"/>
              </a:rPr>
              <a:t>2gym-evosm.thess.sch.gr/drupal/lessons/plhroforikh/hotc1/g1-2.htm</a:t>
            </a:r>
            <a:endParaRPr lang="en-US" dirty="0" smtClean="0"/>
          </a:p>
          <a:p>
            <a:pPr lvl="2">
              <a:lnSpc>
                <a:spcPct val="150000"/>
              </a:lnSpc>
              <a:buFont typeface="Arial" pitchFamily="34" charset="0"/>
              <a:buChar char="•"/>
            </a:pPr>
            <a:r>
              <a:rPr lang="el-GR" dirty="0" smtClean="0"/>
              <a:t>Η </a:t>
            </a:r>
            <a:r>
              <a:rPr lang="el-GR" dirty="0"/>
              <a:t>Έννοια του Προβλήματος </a:t>
            </a:r>
            <a:r>
              <a:rPr lang="en-US" dirty="0" smtClean="0"/>
              <a:t>III </a:t>
            </a:r>
            <a:r>
              <a:rPr lang="el-GR" i="1" dirty="0" smtClean="0"/>
              <a:t>(Η </a:t>
            </a:r>
            <a:r>
              <a:rPr lang="el-GR" i="1" dirty="0"/>
              <a:t>Πληροφορική στο Γυμνάσιο Ευόσμου), </a:t>
            </a:r>
            <a:r>
              <a:rPr lang="en-US" dirty="0">
                <a:hlinkClick r:id="rId4"/>
              </a:rPr>
              <a:t>http://</a:t>
            </a:r>
            <a:r>
              <a:rPr lang="en-US" dirty="0" smtClean="0">
                <a:hlinkClick r:id="rId4"/>
              </a:rPr>
              <a:t>2gym-evosm.thess.sch.gr/drupal/lessons/plhroforikh/hotc1/g1-3.htm</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a:p>
        </p:txBody>
      </p:sp>
      <p:sp>
        <p:nvSpPr>
          <p:cNvPr id="7" name="Content Placeholder 6"/>
          <p:cNvSpPr>
            <a:spLocks noGrp="1"/>
          </p:cNvSpPr>
          <p:nvPr>
            <p:ph sz="half" idx="2"/>
          </p:nvPr>
        </p:nvSpPr>
        <p:spPr/>
        <p:txBody>
          <a:bodyPr>
            <a:normAutofit lnSpcReduction="10000"/>
          </a:bodyPr>
          <a:lstStyle/>
          <a:p>
            <a:pPr marL="0" lvl="1" indent="0">
              <a:buNone/>
            </a:pPr>
            <a:r>
              <a:rPr lang="el-GR" b="1" dirty="0" smtClean="0"/>
              <a:t>Πρόσθετο υλικό που αξιοποιήθηκε</a:t>
            </a:r>
          </a:p>
          <a:p>
            <a:pPr lvl="1">
              <a:lnSpc>
                <a:spcPct val="150000"/>
              </a:lnSpc>
            </a:pPr>
            <a:r>
              <a:rPr lang="el-GR" dirty="0"/>
              <a:t>4</a:t>
            </a:r>
            <a:r>
              <a:rPr lang="en-US" dirty="0" smtClean="0"/>
              <a:t> Online </a:t>
            </a:r>
            <a:r>
              <a:rPr lang="en-US" dirty="0"/>
              <a:t>quiz </a:t>
            </a:r>
            <a:r>
              <a:rPr lang="el-GR" dirty="0"/>
              <a:t>αυτό-αξιολόγησης μαθητών (σε </a:t>
            </a:r>
            <a:r>
              <a:rPr lang="en-US" dirty="0" err="1"/>
              <a:t>HotPotatoes</a:t>
            </a:r>
            <a:r>
              <a:rPr lang="en-US" dirty="0"/>
              <a:t>)</a:t>
            </a:r>
            <a:endParaRPr lang="el-GR" dirty="0"/>
          </a:p>
          <a:p>
            <a:pPr lvl="2">
              <a:lnSpc>
                <a:spcPct val="150000"/>
              </a:lnSpc>
              <a:buFont typeface="Arial" pitchFamily="34" charset="0"/>
              <a:buChar char="•"/>
            </a:pPr>
            <a:r>
              <a:rPr lang="el-GR" dirty="0" smtClean="0"/>
              <a:t>Τι είναι ο Αλγόριθμος </a:t>
            </a:r>
            <a:r>
              <a:rPr lang="el-GR" i="1" dirty="0"/>
              <a:t>(Η Πληροφορική στο Γυμνάσιο Ευόσμου), </a:t>
            </a:r>
            <a:r>
              <a:rPr lang="en-US" dirty="0">
                <a:hlinkClick r:id="rId2"/>
              </a:rPr>
              <a:t>http://</a:t>
            </a:r>
            <a:r>
              <a:rPr lang="en-US" dirty="0" smtClean="0">
                <a:hlinkClick r:id="rId2"/>
              </a:rPr>
              <a:t>2gym-evosm.thess.sch.gr/drupal/lessons/plhroforikh/hotc1/g1-4.htm</a:t>
            </a:r>
            <a:r>
              <a:rPr lang="el-GR" dirty="0" smtClean="0"/>
              <a:t> </a:t>
            </a:r>
            <a:endParaRPr lang="el-GR" dirty="0"/>
          </a:p>
          <a:p>
            <a:pPr lvl="2">
              <a:lnSpc>
                <a:spcPct val="150000"/>
              </a:lnSpc>
              <a:buFont typeface="Arial" pitchFamily="34" charset="0"/>
              <a:buChar char="•"/>
            </a:pPr>
            <a:r>
              <a:rPr lang="el-GR" dirty="0" smtClean="0"/>
              <a:t>Ιδιότητες του Αλγορίθμου Ι </a:t>
            </a:r>
            <a:r>
              <a:rPr lang="el-GR" i="1" dirty="0" smtClean="0"/>
              <a:t>(</a:t>
            </a:r>
            <a:r>
              <a:rPr lang="el-GR" i="1" dirty="0"/>
              <a:t>Η Πληροφορική στο Γυμνάσιο Ευόσμου), </a:t>
            </a:r>
            <a:r>
              <a:rPr lang="en-US" dirty="0">
                <a:hlinkClick r:id="rId3"/>
              </a:rPr>
              <a:t>http://</a:t>
            </a:r>
            <a:r>
              <a:rPr lang="en-US" dirty="0" smtClean="0">
                <a:hlinkClick r:id="rId3"/>
              </a:rPr>
              <a:t>2gym-evosm.thess.sch.gr/drupal/lessons/plhroforikh/hotc1/g1-5.htm</a:t>
            </a:r>
            <a:r>
              <a:rPr lang="el-GR" dirty="0" smtClean="0"/>
              <a:t> </a:t>
            </a:r>
            <a:endParaRPr lang="en-US" dirty="0"/>
          </a:p>
          <a:p>
            <a:pPr lvl="2">
              <a:lnSpc>
                <a:spcPct val="150000"/>
              </a:lnSpc>
              <a:buFont typeface="Arial" pitchFamily="34" charset="0"/>
              <a:buChar char="•"/>
            </a:pPr>
            <a:r>
              <a:rPr lang="el-GR" dirty="0"/>
              <a:t>Ιδιότητες του Αλγορίθμου </a:t>
            </a:r>
            <a:r>
              <a:rPr lang="el-GR" dirty="0" smtClean="0"/>
              <a:t>ΙΙ </a:t>
            </a:r>
            <a:r>
              <a:rPr lang="el-GR" i="1" dirty="0"/>
              <a:t>(Η Πληροφορική στο Γυμνάσιο Ευόσμου), </a:t>
            </a:r>
            <a:r>
              <a:rPr lang="en-US" dirty="0">
                <a:hlinkClick r:id="rId4"/>
              </a:rPr>
              <a:t>http://</a:t>
            </a:r>
            <a:r>
              <a:rPr lang="en-US" dirty="0" smtClean="0">
                <a:hlinkClick r:id="rId4"/>
              </a:rPr>
              <a:t>2gym-evosm.thess.sch.gr/drupal/lessons/plhroforikh/hotc1/g1-6.htm</a:t>
            </a:r>
            <a:endParaRPr lang="el-GR" dirty="0" smtClean="0"/>
          </a:p>
          <a:p>
            <a:pPr lvl="2">
              <a:lnSpc>
                <a:spcPct val="150000"/>
              </a:lnSpc>
              <a:buFont typeface="Arial" pitchFamily="34" charset="0"/>
              <a:buChar char="•"/>
            </a:pPr>
            <a:r>
              <a:rPr lang="el-GR" dirty="0" smtClean="0"/>
              <a:t>Ιδιότητες </a:t>
            </a:r>
            <a:r>
              <a:rPr lang="el-GR" dirty="0"/>
              <a:t>του Αλγορίθμου </a:t>
            </a:r>
            <a:r>
              <a:rPr lang="el-GR" dirty="0" smtClean="0"/>
              <a:t>ΙΙΙ </a:t>
            </a:r>
            <a:r>
              <a:rPr lang="el-GR" i="1" dirty="0"/>
              <a:t>(Η Πληροφορική στο Γυμνάσιο Ευόσμου), </a:t>
            </a:r>
            <a:r>
              <a:rPr lang="en-US" dirty="0">
                <a:hlinkClick r:id="rId5"/>
              </a:rPr>
              <a:t>http://</a:t>
            </a:r>
            <a:r>
              <a:rPr lang="en-US" dirty="0" smtClean="0">
                <a:hlinkClick r:id="rId5"/>
              </a:rPr>
              <a:t>2gym-evosm.thess.sch.gr/drupal/lessons/plhroforikh/hotc1/g1-7.htm</a:t>
            </a:r>
            <a:endParaRPr lang="el-GR" dirty="0" smtClean="0"/>
          </a:p>
          <a:p>
            <a:pPr lvl="2">
              <a:buFont typeface="Arial" pitchFamily="34" charset="0"/>
              <a:buChar char="•"/>
            </a:pPr>
            <a:endParaRPr lang="el-GR" dirty="0"/>
          </a:p>
        </p:txBody>
      </p:sp>
    </p:spTree>
    <p:extLst>
      <p:ext uri="{BB962C8B-B14F-4D97-AF65-F5344CB8AC3E}">
        <p14:creationId xmlns:p14="http://schemas.microsoft.com/office/powerpoint/2010/main" val="104316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
        <p:nvSpPr>
          <p:cNvPr id="12" name="Content Placeholder 11"/>
          <p:cNvSpPr>
            <a:spLocks noGrp="1"/>
          </p:cNvSpPr>
          <p:nvPr>
            <p:ph sz="half" idx="2"/>
          </p:nvPr>
        </p:nvSpPr>
        <p:spPr/>
        <p:txBody>
          <a:bodyPr>
            <a:normAutofit/>
          </a:bodyPr>
          <a:lstStyle/>
          <a:p>
            <a:pPr lvl="2">
              <a:buNone/>
            </a:pPr>
            <a:r>
              <a:rPr lang="el-GR" sz="2000" dirty="0" smtClean="0"/>
              <a:t>Δώστε μία σύντομη περιγραφή της καλής πρακτικής.</a:t>
            </a:r>
          </a:p>
          <a:p>
            <a:pPr lvl="2">
              <a:lnSpc>
                <a:spcPct val="150000"/>
              </a:lnSpc>
            </a:pPr>
            <a:r>
              <a:rPr lang="el-GR" b="1" dirty="0">
                <a:effectLst>
                  <a:outerShdw blurRad="38100" dist="38100" dir="2700000" algn="tl">
                    <a:srgbClr val="000000">
                      <a:alpha val="43137"/>
                    </a:srgbClr>
                  </a:outerShdw>
                </a:effectLst>
              </a:rPr>
              <a:t>Η έννοια του </a:t>
            </a:r>
            <a:r>
              <a:rPr lang="el-GR" b="1" dirty="0" smtClean="0">
                <a:effectLst>
                  <a:outerShdw blurRad="38100" dist="38100" dir="2700000" algn="tl">
                    <a:srgbClr val="000000">
                      <a:alpha val="43137"/>
                    </a:srgbClr>
                  </a:outerShdw>
                </a:effectLst>
              </a:rPr>
              <a:t>προβλήματος</a:t>
            </a:r>
          </a:p>
          <a:p>
            <a:pPr lvl="3">
              <a:lnSpc>
                <a:spcPct val="150000"/>
              </a:lnSpc>
            </a:pPr>
            <a:r>
              <a:rPr lang="el-GR" dirty="0"/>
              <a:t>Τι είναι Πρόβλημα</a:t>
            </a:r>
            <a:r>
              <a:rPr lang="el-GR" dirty="0" smtClean="0"/>
              <a:t>;</a:t>
            </a:r>
          </a:p>
          <a:p>
            <a:pPr lvl="3">
              <a:lnSpc>
                <a:spcPct val="150000"/>
              </a:lnSpc>
            </a:pPr>
            <a:r>
              <a:rPr lang="el-GR" dirty="0"/>
              <a:t>Διαδικασία επίλυσης </a:t>
            </a:r>
            <a:r>
              <a:rPr lang="el-GR" dirty="0" smtClean="0"/>
              <a:t>προβλήματος</a:t>
            </a:r>
          </a:p>
          <a:p>
            <a:pPr lvl="3">
              <a:lnSpc>
                <a:spcPct val="150000"/>
              </a:lnSpc>
            </a:pPr>
            <a:r>
              <a:rPr lang="el-GR" dirty="0"/>
              <a:t>Πρόβλημα και </a:t>
            </a:r>
            <a:r>
              <a:rPr lang="el-GR" dirty="0" smtClean="0"/>
              <a:t>Υπολογιστής</a:t>
            </a:r>
          </a:p>
          <a:p>
            <a:pPr lvl="2">
              <a:lnSpc>
                <a:spcPct val="150000"/>
              </a:lnSpc>
            </a:pPr>
            <a:r>
              <a:rPr lang="el-GR" b="1" dirty="0" smtClean="0">
                <a:effectLst>
                  <a:outerShdw blurRad="38100" dist="38100" dir="2700000" algn="tl">
                    <a:srgbClr val="000000">
                      <a:alpha val="43137"/>
                    </a:srgbClr>
                  </a:outerShdw>
                </a:effectLst>
              </a:rPr>
              <a:t>Τι </a:t>
            </a:r>
            <a:r>
              <a:rPr lang="el-GR" b="1" dirty="0">
                <a:effectLst>
                  <a:outerShdw blurRad="38100" dist="38100" dir="2700000" algn="tl">
                    <a:srgbClr val="000000">
                      <a:alpha val="43137"/>
                    </a:srgbClr>
                  </a:outerShdw>
                </a:effectLst>
              </a:rPr>
              <a:t>είναι Αλγόριθμος και ποιες οι ιδιότητες </a:t>
            </a:r>
            <a:r>
              <a:rPr lang="el-GR" b="1" dirty="0" smtClean="0">
                <a:effectLst>
                  <a:outerShdw blurRad="38100" dist="38100" dir="2700000" algn="tl">
                    <a:srgbClr val="000000">
                      <a:alpha val="43137"/>
                    </a:srgbClr>
                  </a:outerShdw>
                </a:effectLst>
              </a:rPr>
              <a:t>του</a:t>
            </a:r>
          </a:p>
          <a:p>
            <a:pPr lvl="3">
              <a:lnSpc>
                <a:spcPct val="150000"/>
              </a:lnSpc>
            </a:pPr>
            <a:r>
              <a:rPr lang="el-GR" dirty="0"/>
              <a:t>Εισαγωγή στους </a:t>
            </a:r>
            <a:r>
              <a:rPr lang="el-GR" dirty="0" smtClean="0"/>
              <a:t>Αλγόριθμους</a:t>
            </a:r>
          </a:p>
          <a:p>
            <a:pPr lvl="3">
              <a:lnSpc>
                <a:spcPct val="150000"/>
              </a:lnSpc>
            </a:pPr>
            <a:r>
              <a:rPr lang="el-GR" dirty="0"/>
              <a:t>Τα χαρακτηριστικά ενός αλγορίθμου</a:t>
            </a:r>
            <a:endParaRPr lang="el-GR" dirty="0" smtClean="0"/>
          </a:p>
          <a:p>
            <a:pPr lvl="3">
              <a:lnSpc>
                <a:spcPct val="150000"/>
              </a:lnSpc>
            </a:pPr>
            <a:r>
              <a:rPr lang="el-GR" dirty="0"/>
              <a:t>Παραδείγματα </a:t>
            </a:r>
            <a:r>
              <a:rPr lang="el-GR" dirty="0" smtClean="0"/>
              <a:t>αλγορίθμων</a:t>
            </a:r>
          </a:p>
          <a:p>
            <a:pPr lvl="3">
              <a:lnSpc>
                <a:spcPct val="150000"/>
              </a:lnSpc>
            </a:pPr>
            <a:r>
              <a:rPr lang="el-GR" dirty="0"/>
              <a:t>Τρόποι διατύπωσης αναπαράστασης </a:t>
            </a:r>
            <a:r>
              <a:rPr lang="el-GR" dirty="0" smtClean="0"/>
              <a:t>αλγορίθμων</a:t>
            </a: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ΚΑΛΗΣ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normAutofit fontScale="77500" lnSpcReduction="20000"/>
          </a:bodyPr>
          <a:lstStyle/>
          <a:p>
            <a:r>
              <a:rPr lang="el-GR" b="1" dirty="0" smtClean="0"/>
              <a:t>Σχεδιασμός</a:t>
            </a:r>
          </a:p>
          <a:p>
            <a:pPr lvl="1">
              <a:buFont typeface="Arial" pitchFamily="34" charset="0"/>
              <a:buChar char="•"/>
            </a:pPr>
            <a:r>
              <a:rPr lang="el-GR" dirty="0" smtClean="0"/>
              <a:t>Οι </a:t>
            </a:r>
            <a:r>
              <a:rPr lang="el-GR" dirty="0"/>
              <a:t>μαθητές εξοικειώνονται με </a:t>
            </a:r>
            <a:r>
              <a:rPr lang="el-GR" dirty="0" smtClean="0"/>
              <a:t>την έννοια του προβλήματος διερευνώντας εφαρμογές που προσομοιώνουν καθημερινά προβλήματα και στον τρόπο ανάλυσης και επίλυσης τους. </a:t>
            </a:r>
          </a:p>
          <a:p>
            <a:pPr lvl="1">
              <a:buFont typeface="Arial" pitchFamily="34" charset="0"/>
              <a:buChar char="•"/>
            </a:pPr>
            <a:r>
              <a:rPr lang="el-GR" dirty="0" smtClean="0"/>
              <a:t>Χρήση εφαρμογών για την επεξήγηση των ιδιοτήτων των αλγορίθμων.</a:t>
            </a:r>
          </a:p>
          <a:p>
            <a:pPr lvl="1">
              <a:buFont typeface="Arial" pitchFamily="34" charset="0"/>
              <a:buChar char="•"/>
            </a:pPr>
            <a:r>
              <a:rPr lang="el-GR" dirty="0" smtClean="0"/>
              <a:t>Οι </a:t>
            </a:r>
            <a:r>
              <a:rPr lang="el-GR" dirty="0"/>
              <a:t>μαθητές εξοικειώνονται με </a:t>
            </a:r>
            <a:r>
              <a:rPr lang="el-GR" dirty="0" smtClean="0"/>
              <a:t>τη διαδικασία σχεδίασης ενός αλγορίθμου αξιοποιώντας </a:t>
            </a:r>
            <a:r>
              <a:rPr lang="el-GR" dirty="0"/>
              <a:t>την εφαρμογή, η οποία προσομοιώνει το γνωστό </a:t>
            </a:r>
            <a:r>
              <a:rPr lang="el-GR" dirty="0" smtClean="0"/>
              <a:t>«Πρόβλημα του Βαρκάρη».</a:t>
            </a:r>
            <a:r>
              <a:rPr lang="el-GR" dirty="0"/>
              <a:t> </a:t>
            </a:r>
            <a:r>
              <a:rPr lang="el-GR" dirty="0" smtClean="0"/>
              <a:t>Ο </a:t>
            </a:r>
            <a:r>
              <a:rPr lang="el-GR" dirty="0"/>
              <a:t>εκπαιδευτικός υποστηρίζει και καθοδηγεί  τους μαθητές  δημιουργώντας καταστάσεις διερευνητικής μάθησης και αναδεικνύοντας το ρόλο και τη διαδοχικότητα των εντολών, με στόχο τη σωστή εκτέλεση του παιγνιδιού.</a:t>
            </a:r>
          </a:p>
          <a:p>
            <a:pPr marL="0" lvl="1" indent="0">
              <a:buNone/>
            </a:pPr>
            <a:endParaRPr lang="el-GR" dirty="0"/>
          </a:p>
        </p:txBody>
      </p:sp>
      <p:sp>
        <p:nvSpPr>
          <p:cNvPr id="13" name="Content Placeholder 12"/>
          <p:cNvSpPr>
            <a:spLocks noGrp="1"/>
          </p:cNvSpPr>
          <p:nvPr>
            <p:ph sz="quarter" idx="4"/>
          </p:nvPr>
        </p:nvSpPr>
        <p:spPr>
          <a:xfrm>
            <a:off x="4695987" y="573206"/>
            <a:ext cx="4006312" cy="4055944"/>
          </a:xfrm>
        </p:spPr>
        <p:txBody>
          <a:bodyPr>
            <a:normAutofit lnSpcReduction="10000"/>
          </a:bodyPr>
          <a:lstStyle/>
          <a:p>
            <a:r>
              <a:rPr lang="el-GR" b="1" dirty="0" smtClean="0"/>
              <a:t>Διδακτικοί στόχοι</a:t>
            </a:r>
          </a:p>
          <a:p>
            <a:pPr marL="0" lvl="1" indent="0">
              <a:buNone/>
            </a:pPr>
            <a:r>
              <a:rPr lang="el-GR" dirty="0" smtClean="0"/>
              <a:t>Μετά το τέλος της πρακτικής οι μαθητές πρέπει να είναι σε θέση να:</a:t>
            </a:r>
          </a:p>
          <a:p>
            <a:pPr lvl="1">
              <a:buFont typeface="Arial" pitchFamily="34" charset="0"/>
              <a:buChar char="•"/>
            </a:pPr>
            <a:r>
              <a:rPr lang="el-GR" dirty="0" smtClean="0"/>
              <a:t>Να περιγράφουν τι είναι πρόβλημα και να εξηγούν τι είναι αλγόριθμος.</a:t>
            </a:r>
          </a:p>
          <a:p>
            <a:pPr lvl="1">
              <a:buFont typeface="Arial" pitchFamily="34" charset="0"/>
              <a:buChar char="•"/>
            </a:pPr>
            <a:r>
              <a:rPr lang="el-GR" dirty="0" smtClean="0"/>
              <a:t>Να περιγράφουν τη λύση ενός απλού προβλήματος από την καθημερινή ζωή με αλγοριθμικό τρόπο. </a:t>
            </a:r>
          </a:p>
          <a:p>
            <a:pPr lvl="1">
              <a:buFont typeface="Arial" pitchFamily="34" charset="0"/>
              <a:buChar char="•"/>
            </a:pPr>
            <a:r>
              <a:rPr lang="el-GR" dirty="0" smtClean="0"/>
              <a:t>Να αναλύουν τις βασικές ιδιότητες ενός αλγορίθμου </a:t>
            </a:r>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ΚΑΛΗΣ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ΚΑΛΗΣ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a:bodyPr>
          <a:lstStyle/>
          <a:p>
            <a:r>
              <a:rPr lang="el-GR" b="1" dirty="0" smtClean="0"/>
              <a:t>Περιβάλλον – Πλαίσιο</a:t>
            </a:r>
          </a:p>
          <a:p>
            <a:pPr lvl="1">
              <a:buFont typeface="Arial" pitchFamily="34" charset="0"/>
              <a:buChar char="•"/>
            </a:pPr>
            <a:r>
              <a:rPr lang="el-GR" dirty="0" smtClean="0"/>
              <a:t>Η πρακτική εφαρμόστηκε στο πλαίσιο διδασκαλίας της έννοιας του προβλήματος και αλγορίθμου που διδάσκονται στην Γ΄ Γυμνασίου.</a:t>
            </a:r>
          </a:p>
          <a:p>
            <a:pPr lvl="1">
              <a:buFont typeface="Arial" pitchFamily="34" charset="0"/>
              <a:buChar char="•"/>
            </a:pPr>
            <a:r>
              <a:rPr lang="el-GR" dirty="0" smtClean="0"/>
              <a:t>Πραγματοποιήθηκε σε Σχολικό Εργαστήριο Πληροφορικής με εγκατεστημένη το </a:t>
            </a:r>
            <a:r>
              <a:rPr lang="en-US" dirty="0" smtClean="0"/>
              <a:t>UBUNTU </a:t>
            </a:r>
            <a:r>
              <a:rPr lang="el-GR" dirty="0" smtClean="0"/>
              <a:t>12.04 </a:t>
            </a:r>
            <a:r>
              <a:rPr lang="el-GR" dirty="0"/>
              <a:t>- LTS/ </a:t>
            </a:r>
            <a:r>
              <a:rPr lang="el-GR" dirty="0" smtClean="0"/>
              <a:t>LTSP</a:t>
            </a:r>
            <a:r>
              <a:rPr lang="en-US" dirty="0" smtClean="0"/>
              <a:t>, </a:t>
            </a:r>
            <a:r>
              <a:rPr lang="el-GR" dirty="0" smtClean="0"/>
              <a:t>πρόσβαση στο Διαδίκτυο και με χρήση </a:t>
            </a:r>
            <a:r>
              <a:rPr lang="el-GR" dirty="0" err="1" smtClean="0"/>
              <a:t>βιντεοπροβολέα</a:t>
            </a:r>
            <a:r>
              <a:rPr lang="el-GR" dirty="0" smtClean="0"/>
              <a:t>. </a:t>
            </a:r>
            <a:endParaRPr lang="el-GR" b="0" dirty="0" smtClean="0"/>
          </a:p>
          <a:p>
            <a:endParaRPr lang="el-GR" dirty="0" smtClean="0"/>
          </a:p>
          <a:p>
            <a:endParaRPr lang="el-GR" dirty="0"/>
          </a:p>
        </p:txBody>
      </p:sp>
      <p:sp>
        <p:nvSpPr>
          <p:cNvPr id="7" name="Content Placeholder 6"/>
          <p:cNvSpPr>
            <a:spLocks noGrp="1"/>
          </p:cNvSpPr>
          <p:nvPr>
            <p:ph sz="quarter" idx="4"/>
          </p:nvPr>
        </p:nvSpPr>
        <p:spPr>
          <a:xfrm>
            <a:off x="5843587" y="914400"/>
            <a:ext cx="2796718" cy="3714750"/>
          </a:xfrm>
        </p:spPr>
        <p:txBody>
          <a:bodyPr>
            <a:normAutofit/>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Γ΄ Γυμνασίου</a:t>
            </a:r>
            <a:endParaRPr lang="el-GR" sz="1500" b="1" dirty="0" smtClean="0"/>
          </a:p>
          <a:p>
            <a:pPr lvl="1">
              <a:buFont typeface="Arial" pitchFamily="34" charset="0"/>
              <a:buChar char="•"/>
            </a:pPr>
            <a:r>
              <a:rPr lang="el-GR" sz="2400" b="1" dirty="0" smtClean="0"/>
              <a:t>Διάρκεια</a:t>
            </a:r>
          </a:p>
          <a:p>
            <a:pPr lvl="2"/>
            <a:r>
              <a:rPr lang="el-GR" sz="1400" b="0" dirty="0" smtClean="0"/>
              <a:t>Δυο (2) Διδακτικές Ώρες </a:t>
            </a:r>
          </a:p>
          <a:p>
            <a:pPr lvl="1">
              <a:buFont typeface="Arial" pitchFamily="34" charset="0"/>
              <a:buChar char="•"/>
            </a:pPr>
            <a:r>
              <a:rPr lang="el-GR" sz="2400" b="1" dirty="0" smtClean="0"/>
              <a:t>Ρόλος Διδάσκοντα</a:t>
            </a:r>
          </a:p>
          <a:p>
            <a:pPr lvl="2">
              <a:buFont typeface="Arial" pitchFamily="34" charset="0"/>
              <a:buChar char="•"/>
            </a:pPr>
            <a:r>
              <a:rPr lang="el-GR" sz="1400" dirty="0" smtClean="0"/>
              <a:t>διδακτικός, ενθαρρυντικός, υποστηρικτικός, συμβουλευτικός, </a:t>
            </a:r>
            <a:r>
              <a:rPr lang="el-GR" sz="1400" dirty="0" err="1" smtClean="0"/>
              <a:t>διευκολυντικός</a:t>
            </a:r>
            <a:r>
              <a:rPr lang="el-GR" sz="1400" dirty="0" smtClean="0"/>
              <a:t>, διαμεσολαβητικός, εποπτικός.</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ΚΑΛΗΣ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a:p>
        </p:txBody>
      </p:sp>
      <p:sp>
        <p:nvSpPr>
          <p:cNvPr id="7" name="Content Placeholder 6"/>
          <p:cNvSpPr>
            <a:spLocks noGrp="1"/>
          </p:cNvSpPr>
          <p:nvPr>
            <p:ph sz="half" idx="2"/>
          </p:nvPr>
        </p:nvSpPr>
        <p:spPr/>
        <p:txBody>
          <a:bodyPr>
            <a:normAutofit fontScale="92500" lnSpcReduction="10000"/>
          </a:bodyPr>
          <a:lstStyle/>
          <a:p>
            <a:pPr lvl="1">
              <a:buFont typeface="Arial" pitchFamily="34" charset="0"/>
              <a:buChar char="•"/>
            </a:pPr>
            <a:r>
              <a:rPr lang="el-GR" dirty="0" smtClean="0"/>
              <a:t>Η 1</a:t>
            </a:r>
            <a:r>
              <a:rPr lang="el-GR" baseline="30000" dirty="0" smtClean="0"/>
              <a:t>η</a:t>
            </a:r>
            <a:r>
              <a:rPr lang="el-GR" dirty="0" smtClean="0"/>
              <a:t> Διδακτική </a:t>
            </a:r>
            <a:r>
              <a:rPr lang="el-GR" dirty="0"/>
              <a:t>Ώ</a:t>
            </a:r>
            <a:r>
              <a:rPr lang="el-GR" dirty="0" smtClean="0"/>
              <a:t>ρα μπορεί να ξεκινήσει με σύντομη παρουσίαση του μαθήματος. Στη συνέχεια, με κατάλληλες ερωτήσεις, οι μαθητές αναφέρουν διάφορα παραδείγματα προβλημάτων από τα βιώματα και τις πρότερες γνώσεις τους. Ακολουθεί συζήτηση για να αναδειχθούν οι βασικές έννοιες του προβλήματος και της διαδικασίας επίλυσης του. </a:t>
            </a:r>
          </a:p>
          <a:p>
            <a:pPr lvl="1">
              <a:buFont typeface="Arial" pitchFamily="34" charset="0"/>
              <a:buChar char="•"/>
            </a:pPr>
            <a:r>
              <a:rPr lang="el-GR" dirty="0" smtClean="0"/>
              <a:t>Οι μαθητές διερευνούν τις έννοιες πρόβλημα, «ανάλυση προβλήματος» και «χώρος προβλήματος» , μέσα από την ενεργό συμμετοχή τους, υλοποιώντας την δραστηριότητα</a:t>
            </a:r>
            <a:r>
              <a:rPr lang="en-US" dirty="0" smtClean="0"/>
              <a:t> </a:t>
            </a:r>
            <a:r>
              <a:rPr lang="el-GR" dirty="0" smtClean="0"/>
              <a:t>από το </a:t>
            </a:r>
            <a:r>
              <a:rPr lang="el-GR" dirty="0" err="1" smtClean="0"/>
              <a:t>Φωτόδεντρο</a:t>
            </a:r>
            <a:r>
              <a:rPr lang="el-GR" dirty="0" smtClean="0"/>
              <a:t> με τίτλο </a:t>
            </a:r>
            <a:r>
              <a:rPr lang="el-GR" b="1" dirty="0" smtClean="0"/>
              <a:t>«Πρόβλημα: Οργάνωσης Εκπαιδευτικής Εκδρομής»</a:t>
            </a:r>
            <a:r>
              <a:rPr lang="el-GR" dirty="0" smtClean="0"/>
              <a:t>. Αναπτύσσεται συζήτηση για τη σημασία της ανάλυσης ενός προβλήματος και για την κατανόηση του χώρου του προβλήματος. </a:t>
            </a:r>
          </a:p>
          <a:p>
            <a:pPr lvl="1">
              <a:buFont typeface="Arial" pitchFamily="34" charset="0"/>
              <a:buChar char="•"/>
            </a:pPr>
            <a:r>
              <a:rPr lang="el-GR" dirty="0" smtClean="0"/>
              <a:t>Στη συνέχεια, δίνονται για επίλυση ατομικά σε κάθε μαθητή, </a:t>
            </a:r>
            <a:r>
              <a:rPr lang="el-GR" b="1" dirty="0" smtClean="0"/>
              <a:t>3 </a:t>
            </a:r>
            <a:r>
              <a:rPr lang="en-US" b="1" dirty="0" smtClean="0"/>
              <a:t>online</a:t>
            </a:r>
            <a:r>
              <a:rPr lang="el-GR" b="1" dirty="0" smtClean="0"/>
              <a:t> </a:t>
            </a:r>
            <a:r>
              <a:rPr lang="en-US" b="1" dirty="0" smtClean="0"/>
              <a:t>quiz</a:t>
            </a:r>
            <a:r>
              <a:rPr lang="el-GR" b="1" dirty="0" smtClean="0"/>
              <a:t> αυτό-αξιολόγησης</a:t>
            </a:r>
            <a:r>
              <a:rPr lang="el-GR" dirty="0" smtClean="0"/>
              <a:t> προς επίλυση, που έχουν ως στόχο να διαπιστωθεί η κατανόηση των εννοιών του προβλήματος.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ΚΑΛΗΣ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a:p>
        </p:txBody>
      </p:sp>
      <p:sp>
        <p:nvSpPr>
          <p:cNvPr id="7" name="Content Placeholder 6"/>
          <p:cNvSpPr>
            <a:spLocks noGrp="1"/>
          </p:cNvSpPr>
          <p:nvPr>
            <p:ph sz="half" idx="2"/>
          </p:nvPr>
        </p:nvSpPr>
        <p:spPr/>
        <p:txBody>
          <a:bodyPr>
            <a:normAutofit fontScale="85000" lnSpcReduction="10000"/>
          </a:bodyPr>
          <a:lstStyle/>
          <a:p>
            <a:pPr lvl="1">
              <a:buFont typeface="Arial" pitchFamily="34" charset="0"/>
              <a:buChar char="•"/>
            </a:pPr>
            <a:r>
              <a:rPr lang="el-GR" dirty="0" smtClean="0"/>
              <a:t>Η 2</a:t>
            </a:r>
            <a:r>
              <a:rPr lang="el-GR" baseline="30000" dirty="0" smtClean="0"/>
              <a:t>η</a:t>
            </a:r>
            <a:r>
              <a:rPr lang="el-GR" dirty="0" smtClean="0"/>
              <a:t> Διδακτική Ώρα ξεκινάει, δίνοντας στους μαθητές ένα απλό πρόβλημα από την καθημερινή ζωή τους, όπως είναι π.χ. η εφαρμογή του </a:t>
            </a:r>
            <a:r>
              <a:rPr lang="el-GR" dirty="0" err="1" smtClean="0">
                <a:effectLst>
                  <a:outerShdw blurRad="38100" dist="38100" dir="2700000" algn="tl">
                    <a:srgbClr val="000000">
                      <a:alpha val="43137"/>
                    </a:srgbClr>
                  </a:outerShdw>
                </a:effectLst>
              </a:rPr>
              <a:t>Φωτόδεντρου</a:t>
            </a:r>
            <a:r>
              <a:rPr lang="el-GR" dirty="0" smtClean="0"/>
              <a:t> με τίτλο: </a:t>
            </a:r>
            <a:r>
              <a:rPr lang="el-GR" b="1" dirty="0" smtClean="0"/>
              <a:t>«Πρόβλημα: Ανάλυση ποσού σε χαρτονομίσματα του Ευρώ»</a:t>
            </a:r>
            <a:r>
              <a:rPr lang="el-GR" dirty="0" smtClean="0"/>
              <a:t>. Ζητείται από τους μαθητές να περιγράψουν με απλά και σαφή βήματα τη λύση του προβλήματος, ενώ με την τεχνική του καταιγισμού ιδεών ο εκπαιδευτικός μπορεί να καταγράφει τις σκέψεις των μαθητών για να ακολουθήσει συζήτηση. Ταυτόχρονα, μέσα από την εφαρμογή οι μαθητές θα γνωρίσουν τους διαφορετικούς τρόπους αναπαράστασης ενός αλγορίθμου.</a:t>
            </a:r>
          </a:p>
          <a:p>
            <a:pPr lvl="1">
              <a:buFont typeface="Arial" pitchFamily="34" charset="0"/>
              <a:buChar char="•"/>
            </a:pPr>
            <a:r>
              <a:rPr lang="el-GR" dirty="0" smtClean="0"/>
              <a:t>Στη συνέχεια θα παρουσιαστούν οι ιδιότητες </a:t>
            </a:r>
            <a:r>
              <a:rPr lang="el-GR" dirty="0" err="1" smtClean="0"/>
              <a:t>τοων</a:t>
            </a:r>
            <a:r>
              <a:rPr lang="el-GR" dirty="0" smtClean="0"/>
              <a:t> αλγορίθμων με βάση την </a:t>
            </a:r>
            <a:r>
              <a:rPr lang="el-GR" dirty="0" err="1" smtClean="0"/>
              <a:t>διαδραστική</a:t>
            </a:r>
            <a:r>
              <a:rPr lang="el-GR" dirty="0" smtClean="0"/>
              <a:t> εφαρμογή του </a:t>
            </a:r>
            <a:r>
              <a:rPr lang="el-GR" dirty="0" err="1" smtClean="0">
                <a:effectLst>
                  <a:outerShdw blurRad="38100" dist="38100" dir="2700000" algn="tl">
                    <a:srgbClr val="000000">
                      <a:alpha val="43137"/>
                    </a:srgbClr>
                  </a:outerShdw>
                </a:effectLst>
              </a:rPr>
              <a:t>Φωτόδεντρου</a:t>
            </a:r>
            <a:r>
              <a:rPr lang="el-GR" dirty="0" smtClean="0">
                <a:effectLst>
                  <a:outerShdw blurRad="38100" dist="38100" dir="2700000" algn="tl">
                    <a:srgbClr val="000000">
                      <a:alpha val="43137"/>
                    </a:srgbClr>
                  </a:outerShdw>
                </a:effectLst>
              </a:rPr>
              <a:t> </a:t>
            </a:r>
            <a:r>
              <a:rPr lang="el-GR" dirty="0" smtClean="0"/>
              <a:t>με τίτλο: </a:t>
            </a:r>
            <a:r>
              <a:rPr lang="el-GR" b="1" dirty="0" smtClean="0"/>
              <a:t>«Αλγόριθμος δημιουργίας λουλουδιού»</a:t>
            </a:r>
            <a:r>
              <a:rPr lang="el-GR" dirty="0"/>
              <a:t>. Οι μαθητές διερευνούν τον αλγόριθμο και εκτελούν το πρόγραμμα είτε κανονικά είτε κατά βήμα παρακολουθώντας το τελικό αποτέλεσμα. Ο εκπαιδευτικός λειτουργεί υποστηρικτικά αναδεικνύοντας το ρόλο και τη διαδοχικότητα των εντολών σε σχέση με τα κριτήρια που πρέπει να πληροί ένας αλγόριθμος. Επίσης μπορεί να μετατρέψει την επανάληψη σε ατέρμονη για να τους </a:t>
            </a:r>
            <a:r>
              <a:rPr lang="el-GR" dirty="0" err="1"/>
              <a:t>επιστήσει</a:t>
            </a:r>
            <a:r>
              <a:rPr lang="el-GR" dirty="0"/>
              <a:t> την προσοχή στο κριτήριο της περατότητας. </a:t>
            </a:r>
          </a:p>
        </p:txBody>
      </p:sp>
    </p:spTree>
    <p:extLst>
      <p:ext uri="{BB962C8B-B14F-4D97-AF65-F5344CB8AC3E}">
        <p14:creationId xmlns:p14="http://schemas.microsoft.com/office/powerpoint/2010/main" val="3560916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ΚΑΛΗΣ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a:p>
        </p:txBody>
      </p:sp>
      <p:sp>
        <p:nvSpPr>
          <p:cNvPr id="7" name="Content Placeholder 6"/>
          <p:cNvSpPr>
            <a:spLocks noGrp="1"/>
          </p:cNvSpPr>
          <p:nvPr>
            <p:ph sz="half" idx="2"/>
          </p:nvPr>
        </p:nvSpPr>
        <p:spPr/>
        <p:txBody>
          <a:bodyPr>
            <a:normAutofit fontScale="85000" lnSpcReduction="10000"/>
          </a:bodyPr>
          <a:lstStyle/>
          <a:p>
            <a:pPr lvl="1">
              <a:buFont typeface="Arial" pitchFamily="34" charset="0"/>
              <a:buChar char="•"/>
            </a:pPr>
            <a:r>
              <a:rPr lang="el-GR" dirty="0" smtClean="0"/>
              <a:t>Στη συνέχεια</a:t>
            </a:r>
            <a:r>
              <a:rPr lang="el-GR" dirty="0"/>
              <a:t>, </a:t>
            </a:r>
            <a:r>
              <a:rPr lang="el-GR" dirty="0" smtClean="0"/>
              <a:t>οι </a:t>
            </a:r>
            <a:r>
              <a:rPr lang="el-GR" dirty="0"/>
              <a:t>μαθητές διερευνούν την εφαρμογή </a:t>
            </a:r>
            <a:r>
              <a:rPr lang="el-GR" dirty="0" smtClean="0"/>
              <a:t>του </a:t>
            </a:r>
            <a:r>
              <a:rPr lang="el-GR" dirty="0" err="1" smtClean="0"/>
              <a:t>Φωτόδεντρου</a:t>
            </a:r>
            <a:r>
              <a:rPr lang="el-GR" dirty="0" smtClean="0"/>
              <a:t> με τίτλο: </a:t>
            </a:r>
            <a:r>
              <a:rPr lang="el-GR" b="1" dirty="0" smtClean="0"/>
              <a:t>«Βελτιστοποίηση </a:t>
            </a:r>
            <a:r>
              <a:rPr lang="el-GR" b="1" dirty="0"/>
              <a:t>α</a:t>
            </a:r>
            <a:r>
              <a:rPr lang="el-GR" b="1" dirty="0" smtClean="0"/>
              <a:t>λγορίθμου εύρεσης του μεγαλύτερου από τυχαίους αριθμούς»</a:t>
            </a:r>
            <a:r>
              <a:rPr lang="el-GR" dirty="0" smtClean="0"/>
              <a:t>, συγκρίνοντας </a:t>
            </a:r>
            <a:r>
              <a:rPr lang="el-GR" dirty="0"/>
              <a:t>τους διαφορετικούς αλγόριθμους και εξοικειώνονται με την έννοια της βελτιστοποίησης. Ο εκπαιδευτικός υποστηρίζει και καθοδηγεί τους μαθητές δημιουργώντας καταστάσεις διερευνητικής μάθησης. </a:t>
            </a:r>
            <a:endParaRPr lang="el-GR" dirty="0" smtClean="0"/>
          </a:p>
          <a:p>
            <a:pPr lvl="1">
              <a:buFont typeface="Arial" pitchFamily="34" charset="0"/>
              <a:buChar char="•"/>
            </a:pPr>
            <a:r>
              <a:rPr lang="el-GR" dirty="0" smtClean="0"/>
              <a:t>Έπειτά, οι </a:t>
            </a:r>
            <a:r>
              <a:rPr lang="el-GR" dirty="0"/>
              <a:t>μαθητές καλούνται να λύσουν με </a:t>
            </a:r>
            <a:r>
              <a:rPr lang="el-GR" dirty="0" err="1"/>
              <a:t>διαδραστικό</a:t>
            </a:r>
            <a:r>
              <a:rPr lang="el-GR" dirty="0"/>
              <a:t> τρόπο το </a:t>
            </a:r>
            <a:r>
              <a:rPr lang="el-GR" b="1" dirty="0"/>
              <a:t>«Το πρόβλημα του Βαρκάρη», </a:t>
            </a:r>
            <a:r>
              <a:rPr lang="el-GR" dirty="0" smtClean="0"/>
              <a:t>μετακινώντας </a:t>
            </a:r>
            <a:r>
              <a:rPr lang="el-GR" dirty="0"/>
              <a:t>διαδοχικά το σανό, το πρόβατο και τον λύκο. Χρησιμοποιώντας ένα προκαθορισμένο σύνολο </a:t>
            </a:r>
            <a:r>
              <a:rPr lang="el-GR" dirty="0" err="1"/>
              <a:t>εικονο</a:t>
            </a:r>
            <a:r>
              <a:rPr lang="el-GR" dirty="0"/>
              <a:t>-εντολών διερευνούν και αναπτύσσουν τον αλγόριθμο επίλυσης, ακολουθώντας τη διαδικασία "δοκιμή και διόρθωση". Ο εκπαιδευτικός υποστηρίζει και καθοδηγεί τους μαθητές δημιουργώντας καταστάσεις διερευνητικής μάθησης</a:t>
            </a:r>
            <a:r>
              <a:rPr lang="el-GR" dirty="0" smtClean="0"/>
              <a:t>. Επίσης, αν υπάρχει χρόνος μπορεί να παρουσιαστεί και στους μαθητές, μια άλλη εφαρμογή του </a:t>
            </a:r>
            <a:r>
              <a:rPr lang="el-GR" dirty="0" err="1" smtClean="0"/>
              <a:t>Φωτόδεντρου</a:t>
            </a:r>
            <a:r>
              <a:rPr lang="el-GR" dirty="0" smtClean="0"/>
              <a:t> με τίτλο: </a:t>
            </a:r>
            <a:r>
              <a:rPr lang="el-GR" b="1" dirty="0" smtClean="0"/>
              <a:t>«Οι Πύργοι του </a:t>
            </a:r>
            <a:r>
              <a:rPr lang="el-GR" b="1" dirty="0" err="1" smtClean="0"/>
              <a:t>Ανόι</a:t>
            </a:r>
            <a:r>
              <a:rPr lang="el-GR" b="1" dirty="0" smtClean="0"/>
              <a:t>» </a:t>
            </a:r>
            <a:r>
              <a:rPr lang="el-GR" dirty="0" smtClean="0"/>
              <a:t>που εξηγεί το γνωστό πρόβλημα. </a:t>
            </a:r>
          </a:p>
          <a:p>
            <a:pPr lvl="1">
              <a:buFont typeface="Arial" pitchFamily="34" charset="0"/>
              <a:buChar char="•"/>
            </a:pPr>
            <a:r>
              <a:rPr lang="el-GR" dirty="0" smtClean="0"/>
              <a:t>Τέλος, δίνονται για επίλυση ατομικά σε κάθε μαθητή, </a:t>
            </a:r>
            <a:r>
              <a:rPr lang="el-GR" b="1" dirty="0" smtClean="0"/>
              <a:t>4 μικρά </a:t>
            </a:r>
            <a:r>
              <a:rPr lang="en-US" b="1" dirty="0" smtClean="0"/>
              <a:t>online</a:t>
            </a:r>
            <a:r>
              <a:rPr lang="el-GR" b="1" dirty="0" smtClean="0"/>
              <a:t> </a:t>
            </a:r>
            <a:r>
              <a:rPr lang="en-US" b="1" dirty="0" smtClean="0"/>
              <a:t>quiz</a:t>
            </a:r>
            <a:r>
              <a:rPr lang="el-GR" b="1" dirty="0" smtClean="0"/>
              <a:t> αυτό-αξιολόγησης </a:t>
            </a:r>
            <a:r>
              <a:rPr lang="el-GR" dirty="0" smtClean="0"/>
              <a:t>προς επίλυση, που έχουν ως στόχο να διαπιστωθεί η κατανόηση των εννοιών του αλγορίθμου και των ιδιοτήτων του.</a:t>
            </a:r>
          </a:p>
          <a:p>
            <a:endParaRPr lang="el-GR" dirty="0"/>
          </a:p>
        </p:txBody>
      </p:sp>
    </p:spTree>
    <p:extLst>
      <p:ext uri="{BB962C8B-B14F-4D97-AF65-F5344CB8AC3E}">
        <p14:creationId xmlns:p14="http://schemas.microsoft.com/office/powerpoint/2010/main" val="35758752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Template_v1.0</Template>
  <TotalTime>398</TotalTime>
  <Words>1427</Words>
  <Application>Microsoft Office PowerPoint</Application>
  <PresentationFormat>Προβολή στην οθόνη (4:3)</PresentationFormat>
  <Paragraphs>126</Paragraphs>
  <Slides>19</Slides>
  <Notes>3</Notes>
  <HiddenSlides>1</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19</vt:i4>
      </vt:variant>
    </vt:vector>
  </HeadingPairs>
  <TitlesOfParts>
    <vt:vector size="27" baseType="lpstr">
      <vt:lpstr>Arial</vt:lpstr>
      <vt:lpstr>Calibri</vt:lpstr>
      <vt:lpstr>Cambria</vt:lpstr>
      <vt:lpstr>Franklin Gothic Book</vt:lpstr>
      <vt:lpstr>Perpetua</vt:lpstr>
      <vt:lpstr>Tunga</vt:lpstr>
      <vt:lpstr>Wingdings</vt:lpstr>
      <vt:lpstr>Γωνίες</vt:lpstr>
      <vt:lpstr>Εισαγωγή στην Έννοια του Αλγορίθμου</vt:lpstr>
      <vt:lpstr>ΣΥΝΤΟΜΗ ΠΕΡΙΓΡΑΦΗ</vt:lpstr>
      <vt:lpstr>ΣΧΕΔΙΑΣΜΟΣ ΤΗΣ ΚΑΛΗΣ ΠΡΑΚΤΙΚΗΣ</vt:lpstr>
      <vt:lpstr>ΣΧΕΔΙΑΣΜΟΣ &amp; ΔΙΔΑΚΤΙΚΟΙ ΣΤΟΧΟΙ</vt:lpstr>
      <vt:lpstr>ΕΦΑΡΜΟΓΗ ΤΗΣ ΚΑΛΗΣ ΠΡΑΚΤΙΚΗΣ</vt:lpstr>
      <vt:lpstr>ΣΤΟΙΧΕΙΑ ΕΦΑΡΜΟΓΗΣ ΤΗΣ ΚΑΛΗΣ ΠΡΑΚΤΙΚΗΣ   </vt:lpstr>
      <vt:lpstr>ΑΝΑΛΥΤΙΚΗ ΠΕΡΙΓΡΑΦΗ ΤΗΣ ΚΑΛΗΣ ΠΡΑΚΤΙΚΗΣ</vt:lpstr>
      <vt:lpstr>ΑΝΑΛΥΤΙΚΗ ΠΕΡΙΓΡΑΦΗ ΤΗΣ ΚΑΛΗΣ ΠΡΑΚΤΙΚΗΣ</vt:lpstr>
      <vt:lpstr>ΑΝΑΛΥΤΙΚΗ ΠΕΡΙΓΡΑΦΗ ΤΗΣ ΚΑΛΗΣ ΠΡΑΚΤΙΚΗΣ</vt:lpstr>
      <vt:lpstr>Παρουσίαση του PowerPoint</vt:lpstr>
      <vt:lpstr>ΑΞΙΟΠΟΙΗΣΗ ΨΗΦΙΑΚΟΥ ΠΕΡΙΕΧΟΜΕΝΟΥ</vt:lpstr>
      <vt:lpstr>ΑΞΙΟΠΟΙΗΣΗ ΨΗΦΙΑΚΟΥ ΠΕΡΙΕΧΟΜΕΝΟΥ</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ΚΑΛΕΣ ΠΡΑΚΤΙΚΕΣ / ΑΞΙΟΠΟΙΗΣΗ, ΓΕΝΙΚΕΥΣΗ, ΕΠΕΚΤΑΣΙΜΟΤΗΤΑ    </vt:lpstr>
      <vt:lpstr> ΠΡΟΣΘΕΤΟ ΥΛΙΚΟ ΠΟΥ ΑΞΙΟΠΟΙΗΘΗΚΕ </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Έννοια του Αλγορίθμου και στον Προγραμματισμό</dc:title>
  <dc:creator>Nikos Michailidis</dc:creator>
  <cp:lastModifiedBy>Nikos Michailidis</cp:lastModifiedBy>
  <cp:revision>30</cp:revision>
  <dcterms:created xsi:type="dcterms:W3CDTF">2015-02-21T09:20:30Z</dcterms:created>
  <dcterms:modified xsi:type="dcterms:W3CDTF">2015-02-21T22:16:30Z</dcterms:modified>
</cp:coreProperties>
</file>