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6"/>
  </p:notesMasterIdLst>
  <p:sldIdLst>
    <p:sldId id="256" r:id="rId2"/>
    <p:sldId id="258" r:id="rId3"/>
    <p:sldId id="262" r:id="rId4"/>
    <p:sldId id="267" r:id="rId5"/>
    <p:sldId id="263" r:id="rId6"/>
    <p:sldId id="257" r:id="rId7"/>
    <p:sldId id="260" r:id="rId8"/>
    <p:sldId id="271" r:id="rId9"/>
    <p:sldId id="264" r:id="rId10"/>
    <p:sldId id="266" r:id="rId11"/>
    <p:sldId id="265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79" d="100"/>
          <a:sy n="79" d="100"/>
        </p:scale>
        <p:origin x="-105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4C620C-B6CC-4658-91FE-310A84B647AB}" type="datetimeFigureOut">
              <a:rPr lang="en-US"/>
              <a:pPr/>
              <a:t>3/1/2015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B68F6E-CEE2-40FC-AC07-0866A62AFADE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07179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68F6E-CEE2-40FC-AC07-0866A62AFADE}" type="slidenum">
              <a:rPr lang="en-US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58745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68F6E-CEE2-40FC-AC07-0866A62AFADE}" type="slidenum">
              <a:rPr lang="en-US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12200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68F6E-CEE2-40FC-AC07-0866A62AFADE}" type="slidenum">
              <a:rPr lang="en-US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38642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8362" y="531028"/>
            <a:ext cx="5648623" cy="1204306"/>
          </a:xfrm>
        </p:spPr>
        <p:txBody>
          <a:bodyPr bIns="9144" anchor="b"/>
          <a:lstStyle>
            <a:lvl1pPr>
              <a:defRPr sz="3200" b="1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9140000">
            <a:off x="1989056" y="4328224"/>
            <a:ext cx="2176272" cy="201168"/>
          </a:xfrm>
          <a:prstGeom prst="rect">
            <a:avLst/>
          </a:prstGeom>
        </p:spPr>
        <p:txBody>
          <a:bodyPr/>
          <a:lstStyle/>
          <a:p>
            <a:fld id="{7D0065BE-0657-4A47-90AD-C21C55E16B19}" type="datetime4">
              <a:rPr lang="en-US" smtClean="0"/>
              <a:pPr/>
              <a:t>March 1, 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1" name="Picture 10" descr="dschool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3852278"/>
            <a:ext cx="1501067" cy="190961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2" name="Picture 11" descr="iparticipate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32803" y="5682761"/>
            <a:ext cx="1676400" cy="8382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5711483" y="855486"/>
            <a:ext cx="2961030" cy="388796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471489" y="485775"/>
            <a:ext cx="5099318" cy="423898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28962" y="5189219"/>
            <a:ext cx="6015037" cy="862965"/>
          </a:xfrm>
          <a:solidFill>
            <a:schemeClr val="bg1"/>
          </a:solidFill>
          <a:effectLst>
            <a:outerShdw blurRad="203200" dist="101600" dir="5400000" algn="t" rotWithShape="0">
              <a:schemeClr val="accent3">
                <a:lumMod val="50000"/>
                <a:alpha val="40000"/>
              </a:schemeClr>
            </a:outerShdw>
          </a:effectLst>
        </p:spPr>
        <p:txBody>
          <a:bodyPr/>
          <a:lstStyle>
            <a:lvl1pPr algn="r">
              <a:defRPr sz="2800" b="1">
                <a:solidFill>
                  <a:schemeClr val="accent3">
                    <a:lumMod val="50000"/>
                  </a:schemeClr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7213" y="557213"/>
            <a:ext cx="4957321" cy="4129087"/>
          </a:xfrm>
        </p:spPr>
        <p:txBody>
          <a:bodyPr/>
          <a:lstStyle>
            <a:lvl1pPr>
              <a:defRPr sz="2400" b="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43587" y="914400"/>
            <a:ext cx="2771776" cy="3714750"/>
          </a:xfrm>
        </p:spPr>
        <p:txBody>
          <a:bodyPr/>
          <a:lstStyle>
            <a:lvl1pPr>
              <a:defRPr sz="2400" b="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4" name="Picture 13" descr="dschool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2545" y="5071764"/>
            <a:ext cx="829994" cy="105589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7" name="Picture 16" descr="iparticipate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84151" y="6144071"/>
            <a:ext cx="1372772" cy="686386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4681182" y="491319"/>
            <a:ext cx="4018627" cy="419754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436728" y="472127"/>
            <a:ext cx="3957851" cy="420905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28962" y="5189219"/>
            <a:ext cx="6015037" cy="862965"/>
          </a:xfrm>
          <a:solidFill>
            <a:schemeClr val="bg1"/>
          </a:solidFill>
          <a:effectLst>
            <a:outerShdw blurRad="203200" dist="101600" dir="5400000" algn="t" rotWithShape="0">
              <a:schemeClr val="accent3">
                <a:lumMod val="50000"/>
                <a:alpha val="40000"/>
              </a:schemeClr>
            </a:outerShdw>
          </a:effectLst>
        </p:spPr>
        <p:txBody>
          <a:bodyPr/>
          <a:lstStyle>
            <a:lvl1pPr algn="r">
              <a:defRPr sz="2800" b="1">
                <a:solidFill>
                  <a:schemeClr val="accent3">
                    <a:lumMod val="50000"/>
                  </a:schemeClr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9917" y="557214"/>
            <a:ext cx="3782775" cy="4055730"/>
          </a:xfrm>
        </p:spPr>
        <p:txBody>
          <a:bodyPr/>
          <a:lstStyle>
            <a:lvl1pPr>
              <a:defRPr sz="2400" b="0"/>
            </a:lvl1pPr>
            <a:lvl2pPr>
              <a:defRPr sz="2000" b="0"/>
            </a:lvl2pPr>
            <a:lvl3pPr>
              <a:defRPr sz="1800" b="0"/>
            </a:lvl3pPr>
            <a:lvl4pPr>
              <a:defRPr sz="1600" b="0"/>
            </a:lvl4pPr>
            <a:lvl5pPr>
              <a:defRPr sz="1600" b="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49421" y="573206"/>
            <a:ext cx="3865942" cy="4055944"/>
          </a:xfrm>
        </p:spPr>
        <p:txBody>
          <a:bodyPr/>
          <a:lstStyle>
            <a:lvl1pPr>
              <a:defRPr sz="2400" b="0"/>
            </a:lvl1pPr>
            <a:lvl2pPr>
              <a:defRPr sz="2000" b="0"/>
            </a:lvl2pPr>
            <a:lvl3pPr>
              <a:defRPr sz="1800" b="0"/>
            </a:lvl3pPr>
            <a:lvl4pPr>
              <a:defRPr sz="1600" b="0"/>
            </a:lvl4pPr>
            <a:lvl5pPr>
              <a:defRPr sz="1600" b="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4" name="Picture 13" descr="dschool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2545" y="5071764"/>
            <a:ext cx="829994" cy="105589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7" name="Picture 16" descr="iparticipate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84151" y="6144071"/>
            <a:ext cx="1372772" cy="686386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6" name="Picture 5" descr="dschool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2545" y="5071764"/>
            <a:ext cx="829994" cy="105589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Picture 6" descr="iparticipate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84151" y="6144071"/>
            <a:ext cx="1372772" cy="686386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l-GR" smtClean="0"/>
              <a:t>Στυλ υποδείγματος κειμένου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 descr="dschool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3852278"/>
            <a:ext cx="1501067" cy="190961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1" name="Picture 10" descr="iparticipate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32803" y="5682761"/>
            <a:ext cx="1676400" cy="8382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l-GR" smtClean="0"/>
              <a:t>Κάντε κλικ στο εικονίδιο για να προσθέσετε μια εικόνα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2" name="Picture 11" descr="dschool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3852278"/>
            <a:ext cx="1501067" cy="190961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3" name="Picture 12" descr="iparticipate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32803" y="5682761"/>
            <a:ext cx="1676400" cy="8382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 descr="dschool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2545" y="5071764"/>
            <a:ext cx="829994" cy="105589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" name="Picture 7" descr="iparticipate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84151" y="6144071"/>
            <a:ext cx="1372772" cy="686386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 descr="dschool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2545" y="5071764"/>
            <a:ext cx="829994" cy="105589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" name="Picture 7" descr="iparticipate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84151" y="6144071"/>
            <a:ext cx="1372772" cy="686386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4519" y="5172501"/>
            <a:ext cx="5909481" cy="846162"/>
          </a:xfrm>
          <a:solidFill>
            <a:schemeClr val="bg1"/>
          </a:solidFill>
          <a:effectLst>
            <a:outerShdw blurRad="203200" dist="101600" dir="5400000" algn="t" rotWithShape="0">
              <a:schemeClr val="accent3">
                <a:lumMod val="50000"/>
                <a:alpha val="40000"/>
              </a:schemeClr>
            </a:outerShdw>
          </a:effectLst>
        </p:spPr>
        <p:txBody>
          <a:bodyPr/>
          <a:lstStyle>
            <a:lvl1pPr algn="r">
              <a:defRPr kumimoji="0" lang="en-US" sz="2800" b="1" i="0" u="none" strike="noStrike" kern="1200" cap="all" spc="0" normalizeH="0" baseline="0" noProof="0" dirty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 descr="dschool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2545" y="5071764"/>
            <a:ext cx="829994" cy="105589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9" name="Picture 8" descr="iparticipate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84151" y="6144071"/>
            <a:ext cx="1372772" cy="686386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sp>
        <p:nvSpPr>
          <p:cNvPr id="8" name="Rectangle 7"/>
          <p:cNvSpPr/>
          <p:nvPr userDrawn="1"/>
        </p:nvSpPr>
        <p:spPr>
          <a:xfrm>
            <a:off x="471488" y="485775"/>
            <a:ext cx="8208487" cy="423898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2"/>
          </p:nvPr>
        </p:nvSpPr>
        <p:spPr>
          <a:xfrm>
            <a:off x="557213" y="557213"/>
            <a:ext cx="8027229" cy="4129087"/>
          </a:xfrm>
        </p:spPr>
        <p:txBody>
          <a:bodyPr/>
          <a:lstStyle>
            <a:lvl1pPr>
              <a:defRPr sz="2400" b="0"/>
            </a:lvl1pPr>
            <a:lvl2pPr>
              <a:defRPr sz="2000" b="0"/>
            </a:lvl2pPr>
            <a:lvl3pPr>
              <a:defRPr sz="1800" b="0"/>
            </a:lvl3pPr>
            <a:lvl4pPr>
              <a:defRPr sz="1600" b="0"/>
            </a:lvl4pPr>
            <a:lvl5pPr>
              <a:defRPr sz="1600" b="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4519" y="5172501"/>
            <a:ext cx="5909481" cy="846162"/>
          </a:xfrm>
          <a:solidFill>
            <a:schemeClr val="bg1"/>
          </a:solidFill>
          <a:effectLst>
            <a:outerShdw blurRad="203200" dist="101600" dir="5400000" algn="t" rotWithShape="0">
              <a:schemeClr val="accent3">
                <a:lumMod val="50000"/>
                <a:alpha val="40000"/>
              </a:schemeClr>
            </a:outerShdw>
          </a:effectLst>
        </p:spPr>
        <p:txBody>
          <a:bodyPr/>
          <a:lstStyle>
            <a:lvl1pPr algn="r">
              <a:defRPr kumimoji="0" lang="en-US" sz="2800" b="1" i="0" u="none" strike="noStrike" kern="1200" cap="all" spc="0" normalizeH="0" baseline="0" noProof="0" dirty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 descr="dschool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2545" y="5071764"/>
            <a:ext cx="829994" cy="105589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9" name="Picture 8" descr="iparticipate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84151" y="6144071"/>
            <a:ext cx="1372772" cy="686386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sp>
        <p:nvSpPr>
          <p:cNvPr id="8" name="Rectangle 7"/>
          <p:cNvSpPr/>
          <p:nvPr userDrawn="1"/>
        </p:nvSpPr>
        <p:spPr>
          <a:xfrm>
            <a:off x="471488" y="485775"/>
            <a:ext cx="8208487" cy="423898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2"/>
          </p:nvPr>
        </p:nvSpPr>
        <p:spPr>
          <a:xfrm>
            <a:off x="557213" y="557213"/>
            <a:ext cx="8027229" cy="4129087"/>
          </a:xfrm>
        </p:spPr>
        <p:txBody>
          <a:bodyPr/>
          <a:lstStyle>
            <a:lvl1pPr>
              <a:defRPr sz="2400" b="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_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 descr="dschool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2545" y="5071764"/>
            <a:ext cx="829994" cy="105589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9" name="Picture 8" descr="iparticipate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84151" y="6144071"/>
            <a:ext cx="1372772" cy="686386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sp>
        <p:nvSpPr>
          <p:cNvPr id="11" name="Content Placeholder 3"/>
          <p:cNvSpPr>
            <a:spLocks noGrp="1"/>
          </p:cNvSpPr>
          <p:nvPr>
            <p:ph sz="half" idx="2"/>
          </p:nvPr>
        </p:nvSpPr>
        <p:spPr>
          <a:xfrm>
            <a:off x="270609" y="286602"/>
            <a:ext cx="8504900" cy="444916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921944" y="1872429"/>
            <a:ext cx="6038968" cy="1207509"/>
          </a:xfrm>
        </p:spPr>
        <p:txBody>
          <a:bodyPr bIns="9144" anchor="b"/>
          <a:lstStyle>
            <a:lvl1pPr algn="l">
              <a:defRPr kumimoji="0" lang="en-US" sz="30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 descr="dschool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3852278"/>
            <a:ext cx="1501067" cy="190961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" name="Picture 9" descr="iparticipate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32803" y="5682761"/>
            <a:ext cx="1676400" cy="8382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mall photo contai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1" name="Picture 10" descr="dschool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2545" y="5071764"/>
            <a:ext cx="829994" cy="105589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2" name="Picture 11" descr="iparticipate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84151" y="6144071"/>
            <a:ext cx="1372772" cy="686386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sp>
        <p:nvSpPr>
          <p:cNvPr id="13" name="Content Placeholder 2"/>
          <p:cNvSpPr>
            <a:spLocks noGrp="1"/>
          </p:cNvSpPr>
          <p:nvPr>
            <p:ph sz="half" idx="13"/>
          </p:nvPr>
        </p:nvSpPr>
        <p:spPr>
          <a:xfrm>
            <a:off x="290686" y="191072"/>
            <a:ext cx="4185769" cy="263401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4"/>
          </p:nvPr>
        </p:nvSpPr>
        <p:spPr>
          <a:xfrm>
            <a:off x="4537414" y="3018433"/>
            <a:ext cx="4185769" cy="263401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_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pic>
        <p:nvPicPr>
          <p:cNvPr id="9" name="Picture 8" descr="dschool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2545" y="5071764"/>
            <a:ext cx="829994" cy="105589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" name="Picture 9" descr="iparticipate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84151" y="6144071"/>
            <a:ext cx="1372772" cy="686386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l-GR" smtClean="0"/>
              <a:t>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l-GR" smtClean="0"/>
              <a:t>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 descr="dschool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2545" y="5071764"/>
            <a:ext cx="829994" cy="105589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1" name="Picture 10" descr="iparticipate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84151" y="6144071"/>
            <a:ext cx="1372772" cy="686386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38984" y="5172501"/>
            <a:ext cx="6005015" cy="873457"/>
          </a:xfrm>
          <a:solidFill>
            <a:schemeClr val="bg1"/>
          </a:solidFill>
          <a:effectLst>
            <a:outerShdw blurRad="203200" dist="114300" dir="5400000" algn="t" rotWithShape="0">
              <a:schemeClr val="accent3">
                <a:lumMod val="50000"/>
                <a:alpha val="40000"/>
              </a:schemeClr>
            </a:outerShdw>
          </a:effectLst>
        </p:spPr>
        <p:txBody>
          <a:bodyPr/>
          <a:lstStyle>
            <a:lvl1pPr algn="r">
              <a:defRPr lang="en-US" sz="2800" b="1" kern="1200" cap="all" baseline="0" dirty="0">
                <a:solidFill>
                  <a:schemeClr val="accent3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0782" y="528120"/>
            <a:ext cx="1842163" cy="180564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688609" y="518615"/>
            <a:ext cx="5950424" cy="181515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13"/>
          </p:nvPr>
        </p:nvSpPr>
        <p:spPr>
          <a:xfrm>
            <a:off x="630350" y="2741332"/>
            <a:ext cx="1842163" cy="169644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11" name="Content Placeholder 5"/>
          <p:cNvSpPr>
            <a:spLocks noGrp="1"/>
          </p:cNvSpPr>
          <p:nvPr>
            <p:ph sz="quarter" idx="14"/>
          </p:nvPr>
        </p:nvSpPr>
        <p:spPr>
          <a:xfrm>
            <a:off x="2704531" y="2718179"/>
            <a:ext cx="5961797" cy="17446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pic>
        <p:nvPicPr>
          <p:cNvPr id="12" name="Picture 11" descr="dschool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2545" y="5071764"/>
            <a:ext cx="829994" cy="105589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3" name="Picture 12" descr="iparticipate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84151" y="6144071"/>
            <a:ext cx="1372772" cy="686386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4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 descr="dschool.png"/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112545" y="5071764"/>
            <a:ext cx="829994" cy="105589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" name="Picture 9" descr="iparticipate.png"/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484151" y="6144071"/>
            <a:ext cx="1372772" cy="686386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4" r:id="rId3"/>
    <p:sldLayoutId id="2147483662" r:id="rId4"/>
    <p:sldLayoutId id="2147483651" r:id="rId5"/>
    <p:sldLayoutId id="2147483661" r:id="rId6"/>
    <p:sldLayoutId id="2147483652" r:id="rId7"/>
    <p:sldLayoutId id="2147483653" r:id="rId8"/>
    <p:sldLayoutId id="2147483663" r:id="rId9"/>
    <p:sldLayoutId id="2147483660" r:id="rId10"/>
    <p:sldLayoutId id="2147483665" r:id="rId11"/>
    <p:sldLayoutId id="2147483654" r:id="rId12"/>
    <p:sldLayoutId id="2147483656" r:id="rId13"/>
    <p:sldLayoutId id="2147483657" r:id="rId14"/>
    <p:sldLayoutId id="2147483658" r:id="rId15"/>
    <p:sldLayoutId id="2147483659" r:id="rId16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photodentro.edu.gr/ugc/r/8525/400" TargetMode="External"/><Relationship Id="rId2" Type="http://schemas.openxmlformats.org/officeDocument/2006/relationships/hyperlink" Target="http://www.saferinternet.gr/" TargetMode="External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7.jpg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aferinternet.gr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photodentro.edu.gr/ugc/r/8525/400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photodentro.edu.gr/ugc/r/8525/400" TargetMode="External"/><Relationship Id="rId2" Type="http://schemas.openxmlformats.org/officeDocument/2006/relationships/hyperlink" Target="http://www.saferinternet.gr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6000322" y="4186238"/>
            <a:ext cx="2247826" cy="141446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1858" y="147485"/>
            <a:ext cx="7324567" cy="1951414"/>
          </a:xfrm>
        </p:spPr>
        <p:txBody>
          <a:bodyPr/>
          <a:lstStyle/>
          <a:p>
            <a:r>
              <a:rPr lang="el-GR" sz="4400" dirty="0"/>
              <a:t>Μια </a:t>
            </a:r>
            <a:r>
              <a:rPr lang="el-GR" sz="4400" dirty="0" err="1" smtClean="0"/>
              <a:t>φορ</a:t>
            </a:r>
            <a:r>
              <a:rPr lang="el-GR" sz="4400" dirty="0" err="1"/>
              <a:t>α</a:t>
            </a:r>
            <a:r>
              <a:rPr lang="el-GR" sz="4400" dirty="0" smtClean="0"/>
              <a:t> </a:t>
            </a:r>
            <a:r>
              <a:rPr lang="el-GR" sz="4400" dirty="0"/>
              <a:t>κι </a:t>
            </a:r>
            <a:r>
              <a:rPr lang="en-US" sz="4400" dirty="0" smtClean="0"/>
              <a:t>e</a:t>
            </a:r>
            <a:r>
              <a:rPr lang="el-GR" sz="4400" dirty="0" smtClean="0"/>
              <a:t>ναν </a:t>
            </a:r>
            <a:r>
              <a:rPr lang="el-GR" sz="4400" dirty="0" err="1" smtClean="0"/>
              <a:t>καιρ</a:t>
            </a:r>
            <a:r>
              <a:rPr lang="el-GR" sz="4400" dirty="0" err="1"/>
              <a:t>ο</a:t>
            </a:r>
            <a:r>
              <a:rPr lang="el-GR" sz="4400" dirty="0" smtClean="0"/>
              <a:t> </a:t>
            </a:r>
            <a:r>
              <a:rPr lang="el-GR" sz="4400" dirty="0"/>
              <a:t/>
            </a:r>
            <a:br>
              <a:rPr lang="el-GR" sz="4400" dirty="0"/>
            </a:br>
            <a:r>
              <a:rPr lang="el-GR" sz="4400" dirty="0"/>
              <a:t>στο </a:t>
            </a:r>
            <a:r>
              <a:rPr lang="el-GR" sz="4400" dirty="0" err="1" smtClean="0"/>
              <a:t>Διαδ</a:t>
            </a:r>
            <a:r>
              <a:rPr lang="el-GR" sz="4400" dirty="0" err="1"/>
              <a:t>ι</a:t>
            </a:r>
            <a:r>
              <a:rPr lang="el-GR" sz="4400" dirty="0" err="1" smtClean="0"/>
              <a:t>κτυο</a:t>
            </a:r>
            <a:r>
              <a:rPr lang="el-GR" sz="4400" dirty="0"/>
              <a:t>…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111441" y="4788865"/>
            <a:ext cx="26792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dirty="0" smtClean="0">
                <a:solidFill>
                  <a:schemeClr val="bg2">
                    <a:lumMod val="10000"/>
                  </a:schemeClr>
                </a:solidFill>
              </a:rPr>
              <a:t>Άννα Μονέφτση, ΠΕ19</a:t>
            </a:r>
          </a:p>
          <a:p>
            <a:endParaRPr lang="el-GR" sz="1600" dirty="0"/>
          </a:p>
        </p:txBody>
      </p:sp>
      <p:sp>
        <p:nvSpPr>
          <p:cNvPr id="18" name="Subtitle 2"/>
          <p:cNvSpPr txBox="1">
            <a:spLocks/>
          </p:cNvSpPr>
          <p:nvPr/>
        </p:nvSpPr>
        <p:spPr>
          <a:xfrm>
            <a:off x="5161547" y="6175927"/>
            <a:ext cx="3801979" cy="382042"/>
          </a:xfrm>
          <a:prstGeom prst="rect">
            <a:avLst/>
          </a:prstGeom>
        </p:spPr>
        <p:txBody>
          <a:bodyPr vert="horz" lIns="91440" tIns="9144" rIns="91440" bIns="45720" rtlCol="0">
            <a:normAutofit fontScale="92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l-GR" sz="1400" cap="all" spc="400" dirty="0" err="1" smtClean="0">
                <a:solidFill>
                  <a:schemeClr val="accent3">
                    <a:lumMod val="50000"/>
                  </a:schemeClr>
                </a:solidFill>
                <a:ea typeface="+mj-ea"/>
                <a:cs typeface="Tunga" pitchFamily="2"/>
              </a:rPr>
              <a:t>Θεσσαλονικη</a:t>
            </a:r>
            <a:r>
              <a:rPr lang="el-GR" sz="1400" cap="all" spc="400" dirty="0" smtClean="0">
                <a:solidFill>
                  <a:schemeClr val="accent3">
                    <a:lumMod val="50000"/>
                  </a:schemeClr>
                </a:solidFill>
                <a:ea typeface="+mj-ea"/>
                <a:cs typeface="Tunga" pitchFamily="2"/>
              </a:rPr>
              <a:t>, </a:t>
            </a:r>
            <a:r>
              <a:rPr lang="el-GR" sz="1400" cap="all" spc="400" dirty="0" err="1" smtClean="0">
                <a:solidFill>
                  <a:schemeClr val="accent3">
                    <a:lumMod val="50000"/>
                  </a:schemeClr>
                </a:solidFill>
                <a:ea typeface="+mj-ea"/>
                <a:cs typeface="Tunga" pitchFamily="2"/>
              </a:rPr>
              <a:t>μαρτιοσ</a:t>
            </a:r>
            <a:r>
              <a:rPr lang="el-GR" sz="1400" cap="all" spc="400" dirty="0" smtClean="0">
                <a:solidFill>
                  <a:schemeClr val="accent3">
                    <a:lumMod val="50000"/>
                  </a:schemeClr>
                </a:solidFill>
                <a:ea typeface="+mj-ea"/>
                <a:cs typeface="Tunga" pitchFamily="2"/>
              </a:rPr>
              <a:t> 2015</a:t>
            </a:r>
            <a:endParaRPr kumimoji="0" lang="en-US" sz="1400" b="0" i="0" u="none" strike="noStrike" kern="1200" cap="all" spc="400" normalizeH="0" baseline="0" noProof="0" dirty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uLnTx/>
              <a:uFillTx/>
              <a:ea typeface="+mj-ea"/>
              <a:cs typeface="Tunga" pitchFamily="2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6111441" y="4447712"/>
            <a:ext cx="223907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000" dirty="0" smtClean="0">
                <a:solidFill>
                  <a:schemeClr val="bg2">
                    <a:lumMod val="10000"/>
                  </a:schemeClr>
                </a:solidFill>
              </a:rPr>
              <a:t>Ομάδα ανάπτυξης</a:t>
            </a:r>
          </a:p>
        </p:txBody>
      </p:sp>
      <p:sp>
        <p:nvSpPr>
          <p:cNvPr id="21" name="Subtitle 20"/>
          <p:cNvSpPr>
            <a:spLocks noGrp="1"/>
          </p:cNvSpPr>
          <p:nvPr>
            <p:ph type="subTitle" idx="4294967295"/>
          </p:nvPr>
        </p:nvSpPr>
        <p:spPr>
          <a:xfrm>
            <a:off x="246922" y="2293414"/>
            <a:ext cx="6202004" cy="389628"/>
          </a:xfrm>
        </p:spPr>
        <p:txBody>
          <a:bodyPr>
            <a:noAutofit/>
          </a:bodyPr>
          <a:lstStyle/>
          <a:p>
            <a:r>
              <a:rPr lang="el-GR" sz="2400" b="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1ο Γυμνάσιο Συκεών «Οδυσσέας Φωκάς»</a:t>
            </a:r>
            <a:endParaRPr lang="el-GR" sz="2400" b="0" dirty="0" smtClean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3902" y="4253706"/>
            <a:ext cx="2633663" cy="1279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91112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 Single Corner Rectangle 9"/>
          <p:cNvSpPr/>
          <p:nvPr/>
        </p:nvSpPr>
        <p:spPr>
          <a:xfrm>
            <a:off x="2731824" y="2581735"/>
            <a:ext cx="5800299" cy="1692322"/>
          </a:xfrm>
          <a:prstGeom prst="round1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9" name="Round Single Corner Rectangle 8"/>
          <p:cNvSpPr/>
          <p:nvPr/>
        </p:nvSpPr>
        <p:spPr>
          <a:xfrm>
            <a:off x="2757345" y="933970"/>
            <a:ext cx="5800299" cy="1031842"/>
          </a:xfrm>
          <a:prstGeom prst="round1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2947916" y="5172501"/>
            <a:ext cx="6196084" cy="873457"/>
          </a:xfrm>
        </p:spPr>
        <p:txBody>
          <a:bodyPr/>
          <a:lstStyle/>
          <a:p>
            <a:r>
              <a:rPr lang="el-GR" sz="2400" dirty="0" smtClean="0"/>
              <a:t>ΑΞΙΟΠΟΙΗΣΗ ΨΗΦΙΑΚΟΥ ΠΕΡΙΕΧΟΜΕΝΟΥ</a:t>
            </a:r>
            <a:endParaRPr lang="el-GR" sz="2400" dirty="0"/>
          </a:p>
        </p:txBody>
      </p:sp>
      <p:sp>
        <p:nvSpPr>
          <p:cNvPr id="22" name="Content Placeholder 21"/>
          <p:cNvSpPr>
            <a:spLocks noGrp="1"/>
          </p:cNvSpPr>
          <p:nvPr>
            <p:ph sz="quarter" idx="4"/>
          </p:nvPr>
        </p:nvSpPr>
        <p:spPr>
          <a:xfrm>
            <a:off x="2832407" y="933970"/>
            <a:ext cx="5650174" cy="1031842"/>
          </a:xfrm>
        </p:spPr>
        <p:txBody>
          <a:bodyPr>
            <a:normAutofit/>
          </a:bodyPr>
          <a:lstStyle/>
          <a:p>
            <a:pPr marL="84138" indent="0"/>
            <a:r>
              <a:rPr lang="el-GR" sz="2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Τηλεοπτικά σποτ για την ασφαλή χρήση του Διαδικτύου</a:t>
            </a:r>
          </a:p>
          <a:p>
            <a:pPr lvl="2"/>
            <a:r>
              <a:rPr lang="en-US" b="0" dirty="0" smtClean="0">
                <a:hlinkClick r:id="rId2"/>
              </a:rPr>
              <a:t>http://www.saferinternet.gr </a:t>
            </a:r>
            <a:endParaRPr lang="el-GR" b="0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14"/>
          </p:nvPr>
        </p:nvSpPr>
        <p:spPr>
          <a:xfrm>
            <a:off x="2825088" y="2718179"/>
            <a:ext cx="5691116" cy="1403445"/>
          </a:xfrm>
        </p:spPr>
        <p:txBody>
          <a:bodyPr>
            <a:normAutofit fontScale="92500" lnSpcReduction="20000"/>
          </a:bodyPr>
          <a:lstStyle/>
          <a:p>
            <a:pPr marL="84138" indent="0"/>
            <a:r>
              <a:rPr lang="el-GR" sz="2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Συγγραφή και μορφοποίηση αφηγηματικού κειμένου </a:t>
            </a:r>
            <a:r>
              <a:rPr lang="el-GR" sz="2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στον</a:t>
            </a: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l-GR" sz="2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υπολογιστή</a:t>
            </a:r>
          </a:p>
          <a:p>
            <a:pPr lvl="2"/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photodentro.edu.gr/ugc/r/8525/400</a:t>
            </a:r>
            <a:r>
              <a:rPr lang="el-GR" dirty="0" smtClean="0"/>
              <a:t> </a:t>
            </a:r>
            <a:r>
              <a:rPr lang="en-US" dirty="0" smtClean="0"/>
              <a:t> </a:t>
            </a:r>
            <a:endParaRPr lang="en-US" dirty="0"/>
          </a:p>
          <a:p>
            <a:pPr lvl="2"/>
            <a:r>
              <a:rPr lang="en-US" dirty="0"/>
              <a:t> </a:t>
            </a:r>
            <a:r>
              <a:rPr lang="el-GR" dirty="0" smtClean="0"/>
              <a:t>Σχέδιο μαθήματος </a:t>
            </a:r>
            <a:endParaRPr lang="el-GR" dirty="0"/>
          </a:p>
          <a:p>
            <a:pPr lvl="2"/>
            <a:r>
              <a:rPr lang="el-GR" dirty="0" smtClean="0"/>
              <a:t>Προέλευση</a:t>
            </a:r>
            <a:r>
              <a:rPr lang="el-GR" dirty="0"/>
              <a:t>: </a:t>
            </a:r>
            <a:r>
              <a:rPr lang="el-GR" dirty="0" err="1" smtClean="0"/>
              <a:t>Φωτόδεντρο</a:t>
            </a:r>
            <a:r>
              <a:rPr lang="el-GR" dirty="0" smtClean="0"/>
              <a:t> </a:t>
            </a:r>
            <a:r>
              <a:rPr lang="en-US" dirty="0"/>
              <a:t>e-</a:t>
            </a:r>
            <a:r>
              <a:rPr lang="en-US" dirty="0" err="1"/>
              <a:t>yliko</a:t>
            </a:r>
            <a:r>
              <a:rPr lang="en-US" dirty="0"/>
              <a:t> </a:t>
            </a:r>
            <a:r>
              <a:rPr lang="el-GR" dirty="0" smtClean="0"/>
              <a:t>/ χρηστών</a:t>
            </a:r>
            <a:endParaRPr lang="el-GR" b="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094" y="1165798"/>
            <a:ext cx="2171556" cy="5681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Εικόνα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509" y="2581735"/>
            <a:ext cx="2227141" cy="165631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 rot="19140000">
            <a:off x="816119" y="1589388"/>
            <a:ext cx="6901822" cy="1207509"/>
          </a:xfrm>
        </p:spPr>
        <p:txBody>
          <a:bodyPr/>
          <a:lstStyle/>
          <a:p>
            <a:r>
              <a:rPr lang="el-GR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ΣΤΟΙΧΕΙΑ ΤΕΚΜΗΡΙΩΣΗΣ ΚΑΙ ΕΠΕΚΤΑΣΗΣ</a:t>
            </a:r>
            <a:endParaRPr lang="el-GR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cap="none" dirty="0" smtClean="0"/>
              <a:t/>
            </a:r>
            <a:br>
              <a:rPr lang="el-GR" cap="none" dirty="0" smtClean="0"/>
            </a:br>
            <a:r>
              <a:rPr lang="el-GR" cap="none" dirty="0" smtClean="0"/>
              <a:t>ΑΠΟΤΕΛΕΣΜΑΤΑ- ΑΝΤΙΚΤΥΠΟΣ</a:t>
            </a:r>
            <a:r>
              <a:rPr lang="el-GR" dirty="0" smtClean="0"/>
              <a:t/>
            </a:r>
            <a:br>
              <a:rPr lang="el-GR" dirty="0" smtClean="0"/>
            </a:br>
            <a:endParaRPr lang="el-GR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lvl="1">
              <a:buFont typeface="Arial" pitchFamily="34" charset="0"/>
              <a:buChar char="•"/>
            </a:pPr>
            <a:r>
              <a:rPr lang="el-GR" dirty="0" smtClean="0"/>
              <a:t>Στοιχεία καινοτομίας:</a:t>
            </a:r>
          </a:p>
          <a:p>
            <a:pPr lvl="2">
              <a:buFont typeface="Arial" pitchFamily="34" charset="0"/>
              <a:buChar char="•"/>
            </a:pPr>
            <a:r>
              <a:rPr lang="el-GR" dirty="0" smtClean="0"/>
              <a:t>Άντληση βιωμάτων μαθητών</a:t>
            </a:r>
            <a:endParaRPr lang="en-US" dirty="0" smtClean="0"/>
          </a:p>
          <a:p>
            <a:pPr lvl="2">
              <a:buFont typeface="Arial" pitchFamily="34" charset="0"/>
              <a:buChar char="•"/>
            </a:pPr>
            <a:r>
              <a:rPr lang="el-GR" dirty="0" err="1"/>
              <a:t>Α</a:t>
            </a:r>
            <a:r>
              <a:rPr lang="el-GR" dirty="0" err="1" smtClean="0"/>
              <a:t>νακαλυπτική</a:t>
            </a:r>
            <a:r>
              <a:rPr lang="el-GR" dirty="0" smtClean="0"/>
              <a:t>-διερευνητική προσέγγιση</a:t>
            </a:r>
          </a:p>
          <a:p>
            <a:pPr lvl="2">
              <a:buFont typeface="Arial" pitchFamily="34" charset="0"/>
              <a:buChar char="•"/>
            </a:pPr>
            <a:r>
              <a:rPr lang="el-GR" dirty="0"/>
              <a:t>ανάθεση έργου (εν μέρει </a:t>
            </a:r>
            <a:r>
              <a:rPr lang="el-GR" dirty="0" err="1" smtClean="0"/>
              <a:t>ομαδοσυνεργατικού</a:t>
            </a:r>
            <a:r>
              <a:rPr lang="el-GR" dirty="0" smtClean="0"/>
              <a:t>)</a:t>
            </a:r>
          </a:p>
          <a:p>
            <a:pPr lvl="2">
              <a:buFont typeface="Arial" pitchFamily="34" charset="0"/>
              <a:buChar char="•"/>
            </a:pPr>
            <a:r>
              <a:rPr lang="el-GR" dirty="0" err="1"/>
              <a:t>αναστοχαστική</a:t>
            </a:r>
            <a:r>
              <a:rPr lang="el-GR" dirty="0"/>
              <a:t> στάση </a:t>
            </a:r>
            <a:endParaRPr lang="el-GR" dirty="0" smtClean="0"/>
          </a:p>
          <a:p>
            <a:pPr lvl="1">
              <a:buFont typeface="Arial" pitchFamily="34" charset="0"/>
              <a:buChar char="•"/>
            </a:pPr>
            <a:r>
              <a:rPr lang="el-GR" dirty="0" smtClean="0"/>
              <a:t>Αποτελέσματα:</a:t>
            </a:r>
          </a:p>
          <a:p>
            <a:pPr lvl="2">
              <a:buFont typeface="Arial" pitchFamily="34" charset="0"/>
              <a:buChar char="•"/>
            </a:pPr>
            <a:r>
              <a:rPr lang="el-GR" dirty="0" smtClean="0"/>
              <a:t>Ενεργοποίηση και ενδιαφέρον μαθητών</a:t>
            </a:r>
          </a:p>
          <a:p>
            <a:pPr lvl="2">
              <a:buFont typeface="Arial" pitchFamily="34" charset="0"/>
              <a:buChar char="•"/>
            </a:pPr>
            <a:r>
              <a:rPr lang="el-GR" dirty="0" smtClean="0"/>
              <a:t>Ανάδειξη παρανοήσεων μαθητών σχετικά </a:t>
            </a:r>
            <a:r>
              <a:rPr lang="el-GR" dirty="0"/>
              <a:t>με τους κατάλληλους χειρισμούς για </a:t>
            </a:r>
            <a:r>
              <a:rPr lang="el-GR" dirty="0" smtClean="0"/>
              <a:t>τη συγγραφή και μορφοποίηση κειμένων</a:t>
            </a:r>
          </a:p>
          <a:p>
            <a:pPr lvl="2">
              <a:buFont typeface="Arial" pitchFamily="34" charset="0"/>
              <a:buChar char="•"/>
            </a:pPr>
            <a:r>
              <a:rPr lang="el-GR" dirty="0" smtClean="0"/>
              <a:t>Επίτευξη διδακτικών στόχων </a:t>
            </a:r>
          </a:p>
          <a:p>
            <a:pPr lvl="2">
              <a:buFont typeface="Arial" pitchFamily="34" charset="0"/>
              <a:buChar char="•"/>
            </a:pPr>
            <a:r>
              <a:rPr lang="el-GR" dirty="0"/>
              <a:t>Ανάγκη για περαιτέρω εξάσκηση </a:t>
            </a:r>
            <a:r>
              <a:rPr lang="el-GR" dirty="0" smtClean="0"/>
              <a:t>για </a:t>
            </a:r>
            <a:r>
              <a:rPr lang="el-GR" dirty="0"/>
              <a:t>την εμπέδωση των </a:t>
            </a:r>
            <a:r>
              <a:rPr lang="el-GR" dirty="0" smtClean="0"/>
              <a:t>δεξιοτήτων</a:t>
            </a:r>
          </a:p>
          <a:p>
            <a:pPr lvl="2">
              <a:buFont typeface="Arial" pitchFamily="34" charset="0"/>
              <a:buChar char="•"/>
            </a:pPr>
            <a:r>
              <a:rPr lang="el-GR" dirty="0" smtClean="0"/>
              <a:t>Ανάδειξη δυσκολιών </a:t>
            </a:r>
            <a:r>
              <a:rPr lang="el-GR" dirty="0"/>
              <a:t>που έχουν οι μαθητές στην παραγωγή λόγου</a:t>
            </a:r>
            <a:endParaRPr lang="el-GR" dirty="0" smtClean="0"/>
          </a:p>
          <a:p>
            <a:pPr lvl="2">
              <a:buFont typeface="Arial" pitchFamily="34" charset="0"/>
              <a:buChar char="•"/>
            </a:pPr>
            <a:endParaRPr lang="el-GR" dirty="0" smtClean="0"/>
          </a:p>
          <a:p>
            <a:pPr lvl="2">
              <a:buFont typeface="Arial" pitchFamily="34" charset="0"/>
              <a:buChar char="•"/>
            </a:pPr>
            <a:endParaRPr lang="en-US" dirty="0" smtClean="0"/>
          </a:p>
          <a:p>
            <a:pPr lvl="1">
              <a:buFont typeface="Arial" pitchFamily="34" charset="0"/>
              <a:buChar char="•"/>
            </a:pPr>
            <a:endParaRPr lang="el-GR" dirty="0"/>
          </a:p>
          <a:p>
            <a:pPr lvl="1">
              <a:buFont typeface="Arial" pitchFamily="34" charset="0"/>
              <a:buChar char="•"/>
            </a:pP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128962" y="5058697"/>
            <a:ext cx="6015037" cy="1095919"/>
          </a:xfrm>
        </p:spPr>
        <p:txBody>
          <a:bodyPr/>
          <a:lstStyle/>
          <a:p>
            <a:r>
              <a:rPr lang="el-GR" sz="2400" cap="none" dirty="0" smtClean="0"/>
              <a:t/>
            </a:r>
            <a:br>
              <a:rPr lang="el-GR" sz="2400" cap="none" dirty="0" smtClean="0"/>
            </a:br>
            <a:r>
              <a:rPr lang="el-GR" sz="2400" cap="none" dirty="0" smtClean="0"/>
              <a:t/>
            </a:r>
            <a:br>
              <a:rPr lang="el-GR" sz="2400" cap="none" dirty="0" smtClean="0"/>
            </a:br>
            <a:r>
              <a:rPr lang="el-GR" sz="2400" cap="none" dirty="0" smtClean="0"/>
              <a:t/>
            </a:r>
            <a:br>
              <a:rPr lang="el-GR" sz="2400" cap="none" dirty="0" smtClean="0"/>
            </a:br>
            <a:r>
              <a:rPr lang="el-GR" sz="2400" cap="none" dirty="0" smtClean="0"/>
              <a:t>ΣΧΕΣΗ ΜΕ ΑΛΛΕΣ ΑΝΟΙΧΤΕΣ ΕΚΠΑΙΔΕΥΤΙΚΕΣ ΠΡΑΚΤΙΚΕΣ / ΑΞΙΟΠΟΙΗΣΗ, ΓΕΝΙΚΕΥΣΗ, ΕΠΕΚΤΑΣΙΜΟΤΗΤΑ</a:t>
            </a:r>
            <a:br>
              <a:rPr lang="el-GR" sz="2400" cap="none" dirty="0" smtClean="0"/>
            </a:br>
            <a:r>
              <a:rPr lang="el-GR" sz="2400" cap="none" dirty="0" smtClean="0"/>
              <a:t/>
            </a:r>
            <a:br>
              <a:rPr lang="el-GR" sz="2400" cap="none" dirty="0" smtClean="0"/>
            </a:br>
            <a:r>
              <a:rPr lang="el-GR" sz="2400" cap="none" dirty="0" smtClean="0"/>
              <a:t> </a:t>
            </a:r>
            <a:br>
              <a:rPr lang="el-GR" sz="2400" cap="none" dirty="0" smtClean="0"/>
            </a:br>
            <a:endParaRPr lang="el-GR" sz="2400" cap="none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l-GR" sz="2000" b="1" dirty="0"/>
              <a:t>Σχέση με άλλες ανοιχτές εκπαιδευτικές πρακτικές</a:t>
            </a:r>
          </a:p>
          <a:p>
            <a:pPr lvl="1">
              <a:buFont typeface="Arial" pitchFamily="34" charset="0"/>
              <a:buChar char="•"/>
            </a:pPr>
            <a:r>
              <a:rPr lang="el-GR" sz="1700" dirty="0"/>
              <a:t>αξιοποίηση στο πλαίσιο </a:t>
            </a:r>
            <a:r>
              <a:rPr lang="el-GR" sz="1700" dirty="0" smtClean="0"/>
              <a:t>ανοιχτών </a:t>
            </a:r>
            <a:r>
              <a:rPr lang="el-GR" sz="1700" dirty="0"/>
              <a:t>εκπαιδευτικών πρακτικών που </a:t>
            </a:r>
            <a:r>
              <a:rPr lang="el-GR" sz="1700" dirty="0" smtClean="0"/>
              <a:t>στοχεύουν:</a:t>
            </a:r>
            <a:endParaRPr lang="el-GR" sz="1700" dirty="0"/>
          </a:p>
          <a:p>
            <a:pPr lvl="2">
              <a:buFont typeface="Arial" pitchFamily="34" charset="0"/>
              <a:buChar char="•"/>
            </a:pPr>
            <a:r>
              <a:rPr lang="el-GR" dirty="0" smtClean="0"/>
              <a:t> </a:t>
            </a:r>
            <a:r>
              <a:rPr lang="el-GR" sz="1600" dirty="0"/>
              <a:t>στην ανάπτυξη δεξιοτήτων παραγωγής λόγου </a:t>
            </a:r>
            <a:endParaRPr lang="el-GR" sz="1600" dirty="0" smtClean="0"/>
          </a:p>
          <a:p>
            <a:pPr lvl="2">
              <a:buFont typeface="Arial" pitchFamily="34" charset="0"/>
              <a:buChar char="•"/>
            </a:pPr>
            <a:r>
              <a:rPr lang="el-GR" sz="1600" dirty="0" smtClean="0"/>
              <a:t>στην </a:t>
            </a:r>
            <a:r>
              <a:rPr lang="el-GR" sz="1600" dirty="0"/>
              <a:t>ανάπτυξη δεξιοτήτων συγγραφής και μορφοποίησης </a:t>
            </a:r>
            <a:r>
              <a:rPr lang="el-GR" sz="1600" dirty="0" smtClean="0"/>
              <a:t>άλλου είδους κειμένων</a:t>
            </a:r>
            <a:endParaRPr lang="el-GR" sz="1600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4694830" y="573206"/>
            <a:ext cx="3985145" cy="4055944"/>
          </a:xfrm>
        </p:spPr>
        <p:txBody>
          <a:bodyPr>
            <a:normAutofit/>
          </a:bodyPr>
          <a:lstStyle/>
          <a:p>
            <a:pPr marL="0" lvl="1" indent="0">
              <a:buNone/>
            </a:pPr>
            <a:endParaRPr lang="el-GR" dirty="0" smtClean="0"/>
          </a:p>
          <a:p>
            <a:endParaRPr lang="el-GR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8" name="Content Placeholder 5"/>
          <p:cNvSpPr txBox="1">
            <a:spLocks/>
          </p:cNvSpPr>
          <p:nvPr/>
        </p:nvSpPr>
        <p:spPr>
          <a:xfrm>
            <a:off x="4790365" y="573134"/>
            <a:ext cx="3782775" cy="40557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el-GR" sz="2000" b="1" dirty="0" smtClean="0"/>
              <a:t>Αξιοποίηση, Γενίκευση, Επεκτασιμότητα</a:t>
            </a:r>
          </a:p>
          <a:p>
            <a:pPr marL="173736" lvl="1" indent="-173736">
              <a:spcBef>
                <a:spcPts val="300"/>
              </a:spcBef>
              <a:buClr>
                <a:schemeClr val="accent2"/>
              </a:buClr>
              <a:buFont typeface="Arial" pitchFamily="34" charset="0"/>
              <a:buChar char="•"/>
            </a:pPr>
            <a:r>
              <a:rPr lang="el-GR" sz="1700" dirty="0"/>
              <a:t>υλοποίηση της πρακτικής σε </a:t>
            </a:r>
            <a:r>
              <a:rPr lang="el-GR" sz="1700" dirty="0" err="1"/>
              <a:t>διαθεματική</a:t>
            </a:r>
            <a:r>
              <a:rPr lang="el-GR" sz="1700" dirty="0"/>
              <a:t> μορφή και σε συνεργασία με κάποιον καθηγητή </a:t>
            </a:r>
            <a:r>
              <a:rPr lang="el-GR" sz="1700" dirty="0" smtClean="0"/>
              <a:t>φιλόλογο</a:t>
            </a:r>
          </a:p>
          <a:p>
            <a:pPr marL="173736" lvl="1" indent="-173736">
              <a:spcBef>
                <a:spcPts val="300"/>
              </a:spcBef>
              <a:buClr>
                <a:schemeClr val="accent2"/>
              </a:buClr>
              <a:buFont typeface="Arial" pitchFamily="34" charset="0"/>
              <a:buChar char="•"/>
            </a:pPr>
            <a:r>
              <a:rPr lang="el-GR" sz="1700" dirty="0"/>
              <a:t>περαιτέρω εμπέδωση στόχων δεξιοτήτων που συνδέονται με τη  συγγραφή και μορφοποίηση </a:t>
            </a:r>
            <a:r>
              <a:rPr lang="el-GR" sz="1700" dirty="0" smtClean="0"/>
              <a:t>κειμένων</a:t>
            </a:r>
            <a:endParaRPr kumimoji="0" lang="el-GR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2400" cap="none" dirty="0" smtClean="0"/>
              <a:t/>
            </a:r>
            <a:br>
              <a:rPr lang="el-GR" sz="2400" cap="none" dirty="0" smtClean="0"/>
            </a:br>
            <a:r>
              <a:rPr lang="el-GR" sz="2400" cap="none" dirty="0" smtClean="0"/>
              <a:t>ΠΡΟΣΘΕΤΟ ΥΛΙΚΟ ΠΟΥ ΑΞΙΟΠΟΙΗΘΗΚΕ</a:t>
            </a:r>
            <a:br>
              <a:rPr lang="el-GR" sz="2400" cap="none" dirty="0" smtClean="0"/>
            </a:br>
            <a:endParaRPr lang="el-GR" sz="2400" cap="non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lvl="1" indent="0">
              <a:buNone/>
            </a:pPr>
            <a:r>
              <a:rPr lang="el-GR" b="1" dirty="0" smtClean="0"/>
              <a:t>Πρόσθετο υλικό που </a:t>
            </a:r>
            <a:r>
              <a:rPr lang="el-GR" b="1" dirty="0" smtClean="0"/>
              <a:t>αξιοποιήθηκε</a:t>
            </a:r>
            <a:endParaRPr lang="en-US" b="1" dirty="0" smtClean="0"/>
          </a:p>
          <a:p>
            <a:pPr marL="0" lvl="1" indent="0">
              <a:buNone/>
            </a:pPr>
            <a:endParaRPr lang="el-GR" b="1" dirty="0" smtClean="0"/>
          </a:p>
          <a:p>
            <a:pPr lvl="1"/>
            <a:r>
              <a:rPr lang="el-GR" dirty="0" smtClean="0"/>
              <a:t>ρουμπρίκα αξιολόγησης</a:t>
            </a:r>
          </a:p>
          <a:p>
            <a:pPr lvl="1"/>
            <a:endParaRPr lang="el-GR" dirty="0"/>
          </a:p>
          <a:p>
            <a:pPr lvl="1"/>
            <a:r>
              <a:rPr lang="el-GR" dirty="0" smtClean="0"/>
              <a:t> </a:t>
            </a:r>
            <a:r>
              <a:rPr lang="el-GR" dirty="0"/>
              <a:t>φύλλο </a:t>
            </a:r>
            <a:r>
              <a:rPr lang="el-GR" dirty="0" smtClean="0"/>
              <a:t>εργασίας </a:t>
            </a:r>
          </a:p>
          <a:p>
            <a:pPr lvl="1"/>
            <a:endParaRPr lang="el-GR" dirty="0"/>
          </a:p>
          <a:p>
            <a:pPr lvl="1"/>
            <a:r>
              <a:rPr lang="el-GR" dirty="0" smtClean="0"/>
              <a:t>άσκηση αξιολόγησης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ΣΥΝΤΟΜΗ ΠΕΡΙΓΡΑΦΗ</a:t>
            </a:r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 lvl="2"/>
            <a:endParaRPr lang="el-GR" dirty="0" smtClean="0"/>
          </a:p>
          <a:p>
            <a:pPr lvl="2"/>
            <a:r>
              <a:rPr lang="el-GR" dirty="0" err="1" smtClean="0"/>
              <a:t>Αφόρμηση</a:t>
            </a:r>
            <a:r>
              <a:rPr lang="el-GR" dirty="0" smtClean="0"/>
              <a:t> </a:t>
            </a:r>
          </a:p>
          <a:p>
            <a:pPr lvl="3"/>
            <a:r>
              <a:rPr lang="el-GR" dirty="0" smtClean="0"/>
              <a:t> </a:t>
            </a:r>
            <a:r>
              <a:rPr lang="el-GR" dirty="0"/>
              <a:t>τα ενημερωτικά σποτ του </a:t>
            </a:r>
            <a:r>
              <a:rPr lang="el-GR" dirty="0" err="1"/>
              <a:t>ιστότοπου</a:t>
            </a:r>
            <a:r>
              <a:rPr lang="el-GR" dirty="0"/>
              <a:t>  </a:t>
            </a:r>
            <a:r>
              <a:rPr lang="el-GR" dirty="0">
                <a:hlinkClick r:id="rId3"/>
              </a:rPr>
              <a:t>http://</a:t>
            </a:r>
            <a:r>
              <a:rPr lang="el-GR" dirty="0" smtClean="0">
                <a:hlinkClick r:id="rId3"/>
              </a:rPr>
              <a:t>www.saferinternet.gr</a:t>
            </a:r>
            <a:r>
              <a:rPr lang="el-GR" dirty="0" smtClean="0"/>
              <a:t> </a:t>
            </a:r>
          </a:p>
          <a:p>
            <a:pPr lvl="3"/>
            <a:endParaRPr lang="el-GR" dirty="0" smtClean="0"/>
          </a:p>
          <a:p>
            <a:pPr lvl="2"/>
            <a:r>
              <a:rPr lang="el-GR" dirty="0" smtClean="0"/>
              <a:t>Επιλογή θέματος για τη συγγραφή </a:t>
            </a:r>
            <a:r>
              <a:rPr lang="el-GR" dirty="0"/>
              <a:t>ιστορίας </a:t>
            </a:r>
            <a:r>
              <a:rPr lang="el-GR" dirty="0" smtClean="0"/>
              <a:t>που να σχετίζεται </a:t>
            </a:r>
            <a:r>
              <a:rPr lang="el-GR" dirty="0"/>
              <a:t>με τη μη ορθή χρήση του Διαδικτύου</a:t>
            </a:r>
            <a:endParaRPr lang="el-GR" dirty="0" smtClean="0"/>
          </a:p>
          <a:p>
            <a:pPr marL="466344" lvl="3" indent="0">
              <a:buNone/>
            </a:pPr>
            <a:r>
              <a:rPr lang="el-GR" dirty="0" smtClean="0"/>
              <a:t>  </a:t>
            </a:r>
          </a:p>
          <a:p>
            <a:pPr lvl="2"/>
            <a:r>
              <a:rPr lang="el-GR" dirty="0" smtClean="0"/>
              <a:t>Ανακάλυψη του σωστού τρόπου </a:t>
            </a:r>
            <a:r>
              <a:rPr lang="el-GR" dirty="0"/>
              <a:t>συγγραφής και μορφοποίησης αφηγηματικών κειμένων </a:t>
            </a:r>
            <a:r>
              <a:rPr lang="el-GR" dirty="0" smtClean="0"/>
              <a:t>στον υπολογιστή</a:t>
            </a:r>
          </a:p>
          <a:p>
            <a:pPr lvl="3"/>
            <a:r>
              <a:rPr lang="el-GR" dirty="0">
                <a:hlinkClick r:id="rId4"/>
              </a:rPr>
              <a:t>Χρήση του μαθησιακού αντικειμένου «Συγγραφή και μορφοποίηση αφηγηματικού κειμένου στον υπολογιστή» του </a:t>
            </a:r>
            <a:r>
              <a:rPr lang="el-GR" dirty="0" err="1">
                <a:hlinkClick r:id="rId4"/>
              </a:rPr>
              <a:t>Φωτόδενδρου</a:t>
            </a:r>
            <a:r>
              <a:rPr lang="el-GR" dirty="0">
                <a:hlinkClick r:id="rId4"/>
              </a:rPr>
              <a:t> </a:t>
            </a:r>
            <a:r>
              <a:rPr lang="el-GR" dirty="0" smtClean="0">
                <a:hlinkClick r:id="rId4"/>
              </a:rPr>
              <a:t>χρηστών (</a:t>
            </a:r>
            <a:r>
              <a:rPr lang="en-US" dirty="0" smtClean="0">
                <a:hlinkClick r:id="rId4"/>
              </a:rPr>
              <a:t>http</a:t>
            </a:r>
            <a:r>
              <a:rPr lang="en-US" dirty="0">
                <a:hlinkClick r:id="rId4"/>
              </a:rPr>
              <a:t>://</a:t>
            </a:r>
            <a:r>
              <a:rPr lang="en-US" dirty="0" smtClean="0">
                <a:hlinkClick r:id="rId4"/>
              </a:rPr>
              <a:t>photodentro.edu.gr/ugc/r/8525/400</a:t>
            </a:r>
            <a:r>
              <a:rPr lang="el-GR" dirty="0"/>
              <a:t>)</a:t>
            </a:r>
            <a:r>
              <a:rPr lang="en-US" dirty="0" smtClean="0"/>
              <a:t> </a:t>
            </a:r>
            <a:endParaRPr lang="el-GR" dirty="0"/>
          </a:p>
          <a:p>
            <a:pPr lvl="2"/>
            <a:endParaRPr lang="el-GR" dirty="0" smtClean="0"/>
          </a:p>
          <a:p>
            <a:pPr lvl="2"/>
            <a:r>
              <a:rPr lang="el-GR" dirty="0" smtClean="0"/>
              <a:t>Συγγραφή ιστορίας</a:t>
            </a:r>
          </a:p>
          <a:p>
            <a:pPr lvl="2"/>
            <a:endParaRPr lang="el-GR" dirty="0" smtClean="0"/>
          </a:p>
          <a:p>
            <a:pPr lvl="2"/>
            <a:r>
              <a:rPr lang="el-GR" dirty="0" err="1" smtClean="0"/>
              <a:t>Αλληλοαξιολόγηση</a:t>
            </a:r>
            <a:r>
              <a:rPr lang="el-GR" dirty="0" smtClean="0"/>
              <a:t> ιστοριών και προβολή των καλύτερων </a:t>
            </a:r>
            <a:r>
              <a:rPr lang="el-GR" dirty="0"/>
              <a:t>σε όλη την τάξη</a:t>
            </a:r>
            <a:endParaRPr lang="el-GR" dirty="0" smtClean="0"/>
          </a:p>
          <a:p>
            <a:pPr lvl="2"/>
            <a:endParaRPr lang="el-GR" dirty="0" smtClean="0"/>
          </a:p>
          <a:p>
            <a:pPr lvl="2"/>
            <a:endParaRPr lang="el-GR" dirty="0" smtClean="0"/>
          </a:p>
          <a:p>
            <a:pPr lvl="2"/>
            <a:endParaRPr lang="el-GR" dirty="0" smtClean="0"/>
          </a:p>
          <a:p>
            <a:pPr lvl="3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233531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ΣΧΕΔΙΑΣΜΟΣ ΤΗΣ ανοιχτησ εκπαιδευτικησ ΠΡΑΚΤΙΚΗΣ</a:t>
            </a:r>
            <a:endParaRPr lang="el-GR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ΣΧΕΔΙΑΣΜΟΣ &amp; ΔΙΔΑΚΤΙΚΟΙ ΣΤΟΧΟΙ</a:t>
            </a:r>
            <a:endParaRPr lang="el-GR" dirty="0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l-GR" b="1" dirty="0" smtClean="0"/>
              <a:t>Σχεδιασμός</a:t>
            </a:r>
          </a:p>
          <a:p>
            <a:pPr lvl="1">
              <a:buFont typeface="Arial" pitchFamily="34" charset="0"/>
              <a:buChar char="•"/>
            </a:pPr>
            <a:r>
              <a:rPr lang="el-GR" dirty="0" smtClean="0"/>
              <a:t>Άντληση βιωμάτων των μαθητών</a:t>
            </a:r>
          </a:p>
          <a:p>
            <a:pPr lvl="1">
              <a:buFont typeface="Arial" pitchFamily="34" charset="0"/>
              <a:buChar char="•"/>
            </a:pPr>
            <a:endParaRPr lang="el-GR" dirty="0" smtClean="0"/>
          </a:p>
          <a:p>
            <a:pPr lvl="1">
              <a:buFont typeface="Arial" pitchFamily="34" charset="0"/>
              <a:buChar char="•"/>
            </a:pPr>
            <a:r>
              <a:rPr lang="el-GR" dirty="0" smtClean="0"/>
              <a:t>Ηλικία μαθητών (Α’ Γυμνασίου)</a:t>
            </a:r>
          </a:p>
          <a:p>
            <a:pPr lvl="1">
              <a:buFont typeface="Arial" pitchFamily="34" charset="0"/>
              <a:buChar char="•"/>
            </a:pPr>
            <a:endParaRPr lang="el-GR" dirty="0" smtClean="0"/>
          </a:p>
          <a:p>
            <a:pPr lvl="1">
              <a:buFont typeface="Arial" pitchFamily="34" charset="0"/>
              <a:buChar char="•"/>
            </a:pPr>
            <a:r>
              <a:rPr lang="el-GR" dirty="0" smtClean="0"/>
              <a:t>Προαπαιτούμενες γνώσεις </a:t>
            </a:r>
            <a:endParaRPr lang="el-GR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l-GR" b="1" dirty="0" smtClean="0"/>
              <a:t>Σκοπός - στόχοι</a:t>
            </a:r>
          </a:p>
          <a:p>
            <a:pPr lvl="1">
              <a:buFont typeface="Arial" pitchFamily="34" charset="0"/>
              <a:buChar char="•"/>
            </a:pPr>
            <a:r>
              <a:rPr lang="el-GR" dirty="0"/>
              <a:t>Ε</a:t>
            </a:r>
            <a:r>
              <a:rPr lang="el-GR" dirty="0" smtClean="0"/>
              <a:t>υαισθητοποίηση των μαθητών </a:t>
            </a:r>
            <a:r>
              <a:rPr lang="el-GR" dirty="0"/>
              <a:t>σε θέματα που αφορούν την ασφαλή και υπεύθυνη χρήση του Διαδικτύου  </a:t>
            </a:r>
            <a:endParaRPr lang="el-GR" dirty="0" smtClean="0"/>
          </a:p>
          <a:p>
            <a:pPr lvl="1">
              <a:buFont typeface="Arial" pitchFamily="34" charset="0"/>
              <a:buChar char="•"/>
            </a:pPr>
            <a:r>
              <a:rPr lang="el-GR" dirty="0" smtClean="0"/>
              <a:t>Απόκτηση δεξιοτήτων για την </a:t>
            </a:r>
            <a:r>
              <a:rPr lang="el-GR" dirty="0"/>
              <a:t>πληκτρολόγηση και μορφοποίηση αφηγηματικών </a:t>
            </a:r>
            <a:r>
              <a:rPr lang="el-GR" dirty="0" smtClean="0"/>
              <a:t>κειμένων</a:t>
            </a:r>
            <a:endParaRPr lang="el-GR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ΕΦΑΡΜΟΓΗ ΤΗΣ ανοιχτησ εκπαιδευτικησ ΠΡΑΚΤΙΚΗΣ</a:t>
            </a:r>
            <a:endParaRPr lang="el-GR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947916" y="5189219"/>
            <a:ext cx="6196083" cy="862965"/>
          </a:xfrm>
        </p:spPr>
        <p:txBody>
          <a:bodyPr/>
          <a:lstStyle/>
          <a:p>
            <a:r>
              <a:rPr lang="el-GR" sz="2400" cap="none" dirty="0" smtClean="0"/>
              <a:t>ΣΤΟΙΧΕΙΑ ΕΦΑΡΜΟΓΗΣ </a:t>
            </a:r>
            <a:r>
              <a:rPr lang="el-GR" sz="2400" dirty="0" smtClean="0"/>
              <a:t>ΤΗΣ ανοιχτησ εκπαιδευτικησ </a:t>
            </a:r>
            <a:r>
              <a:rPr lang="el-GR" sz="2400" cap="none" dirty="0" smtClean="0"/>
              <a:t>ΠΡΑΚΤΙΚΗΣ</a:t>
            </a:r>
            <a:r>
              <a:rPr lang="el-GR" sz="2400" dirty="0" smtClean="0"/>
              <a:t>   </a:t>
            </a:r>
            <a:endParaRPr lang="el-GR" sz="24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l-GR" b="1" dirty="0" smtClean="0"/>
              <a:t>Περιβάλλον – Πλαίσιο</a:t>
            </a:r>
          </a:p>
          <a:p>
            <a:pPr lvl="1">
              <a:buFont typeface="Arial" pitchFamily="34" charset="0"/>
              <a:buChar char="•"/>
            </a:pPr>
            <a:r>
              <a:rPr lang="el-GR" dirty="0" smtClean="0"/>
              <a:t>2 τμήματα μαθητών της Α’ Γυμνασίου</a:t>
            </a:r>
          </a:p>
          <a:p>
            <a:pPr lvl="1">
              <a:buFont typeface="Arial" pitchFamily="34" charset="0"/>
              <a:buChar char="•"/>
            </a:pPr>
            <a:endParaRPr lang="el-GR" b="0" dirty="0" smtClean="0"/>
          </a:p>
          <a:p>
            <a:pPr lvl="1">
              <a:buFont typeface="Arial" pitchFamily="34" charset="0"/>
              <a:buChar char="•"/>
            </a:pPr>
            <a:r>
              <a:rPr lang="el-GR" dirty="0" smtClean="0"/>
              <a:t>στο </a:t>
            </a:r>
            <a:r>
              <a:rPr lang="el-GR" dirty="0"/>
              <a:t>εργαστήριο Πληροφορικής του σχολείου </a:t>
            </a:r>
            <a:endParaRPr lang="el-GR" dirty="0" smtClean="0"/>
          </a:p>
          <a:p>
            <a:pPr lvl="1">
              <a:buFont typeface="Arial" pitchFamily="34" charset="0"/>
              <a:buChar char="•"/>
            </a:pPr>
            <a:endParaRPr lang="el-GR" b="0" dirty="0"/>
          </a:p>
          <a:p>
            <a:pPr lvl="1">
              <a:buFont typeface="Arial" pitchFamily="34" charset="0"/>
              <a:buChar char="•"/>
            </a:pPr>
            <a:r>
              <a:rPr lang="el-GR" dirty="0"/>
              <a:t>χ</a:t>
            </a:r>
            <a:r>
              <a:rPr lang="el-GR" dirty="0" smtClean="0"/>
              <a:t>ρήση βιντεοπροβολέα</a:t>
            </a:r>
          </a:p>
          <a:p>
            <a:pPr lvl="1">
              <a:buFont typeface="Arial" pitchFamily="34" charset="0"/>
              <a:buChar char="•"/>
            </a:pPr>
            <a:endParaRPr lang="el-GR" b="0" dirty="0"/>
          </a:p>
          <a:p>
            <a:pPr lvl="1">
              <a:buFont typeface="Arial" pitchFamily="34" charset="0"/>
              <a:buChar char="•"/>
            </a:pPr>
            <a:r>
              <a:rPr lang="el-GR" dirty="0"/>
              <a:t>χ</a:t>
            </a:r>
            <a:r>
              <a:rPr lang="el-GR" dirty="0" smtClean="0"/>
              <a:t>ρήση λογισμικού επεξεργασίας κειμένου (π.χ. </a:t>
            </a:r>
            <a:r>
              <a:rPr lang="en-US" dirty="0" err="1" smtClean="0"/>
              <a:t>Openoffice</a:t>
            </a:r>
            <a:r>
              <a:rPr lang="en-US" dirty="0" smtClean="0"/>
              <a:t> Writer)</a:t>
            </a:r>
            <a:endParaRPr lang="el-GR" b="0" dirty="0" smtClean="0"/>
          </a:p>
          <a:p>
            <a:pPr lvl="1">
              <a:buFont typeface="Arial" pitchFamily="34" charset="0"/>
              <a:buChar char="•"/>
            </a:pPr>
            <a:endParaRPr lang="el-GR" b="0" dirty="0" smtClean="0"/>
          </a:p>
          <a:p>
            <a:endParaRPr lang="el-GR" dirty="0" smtClean="0"/>
          </a:p>
          <a:p>
            <a:endParaRPr lang="el-GR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 lvl="1">
              <a:buFont typeface="Arial" pitchFamily="34" charset="0"/>
              <a:buChar char="•"/>
            </a:pPr>
            <a:r>
              <a:rPr lang="el-GR" sz="2400" b="1" dirty="0" smtClean="0"/>
              <a:t>Τάξη</a:t>
            </a:r>
          </a:p>
          <a:p>
            <a:pPr lvl="2">
              <a:buClr>
                <a:srgbClr val="F96A1B"/>
              </a:buClr>
            </a:pPr>
            <a:r>
              <a:rPr lang="el-GR" sz="1500" dirty="0" smtClean="0">
                <a:solidFill>
                  <a:srgbClr val="000000"/>
                </a:solidFill>
              </a:rPr>
              <a:t>Α Γυμνασίου</a:t>
            </a:r>
            <a:endParaRPr lang="el-GR" sz="1500" b="1" dirty="0" smtClean="0"/>
          </a:p>
          <a:p>
            <a:pPr lvl="1">
              <a:buFont typeface="Arial" pitchFamily="34" charset="0"/>
              <a:buChar char="•"/>
            </a:pPr>
            <a:r>
              <a:rPr lang="el-GR" sz="2400" b="1" dirty="0" smtClean="0"/>
              <a:t>Διάρκεια</a:t>
            </a:r>
          </a:p>
          <a:p>
            <a:pPr lvl="2"/>
            <a:r>
              <a:rPr lang="el-GR" sz="1400" b="0" dirty="0" smtClean="0"/>
              <a:t>4-5 Διδακτικές ώρες</a:t>
            </a:r>
          </a:p>
          <a:p>
            <a:pPr lvl="1">
              <a:buFont typeface="Arial" pitchFamily="34" charset="0"/>
              <a:buChar char="•"/>
            </a:pPr>
            <a:r>
              <a:rPr lang="el-GR" sz="2400" b="1" dirty="0" smtClean="0"/>
              <a:t>Ρόλος Διδάσκοντα</a:t>
            </a:r>
          </a:p>
          <a:p>
            <a:pPr lvl="2">
              <a:buFont typeface="Arial" pitchFamily="34" charset="0"/>
              <a:buChar char="•"/>
            </a:pPr>
            <a:r>
              <a:rPr lang="el-GR" sz="1400" dirty="0" smtClean="0"/>
              <a:t>ενθαρρυντικός, υποστηρικτικός, συμβουλευτικός, διευκολυντικός, συντονιστικός</a:t>
            </a:r>
            <a:endParaRPr lang="el-GR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8020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2934269" y="5172501"/>
            <a:ext cx="6209731" cy="846162"/>
          </a:xfrm>
        </p:spPr>
        <p:txBody>
          <a:bodyPr/>
          <a:lstStyle/>
          <a:p>
            <a:r>
              <a:rPr lang="el-GR" sz="2400" dirty="0" smtClean="0"/>
              <a:t>ΑΝΑΛΥΤΙΚΗ ΠΕΡΙΓΡΑΦΗ ΤΗΣ ανοιχτησ εκπαιδευτικησ ΠΡΑΚΤΙΚΗΣ</a:t>
            </a:r>
            <a:endParaRPr lang="el-GR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lvl="1">
              <a:buFont typeface="Arial" pitchFamily="34" charset="0"/>
              <a:buChar char="•"/>
            </a:pPr>
            <a:r>
              <a:rPr lang="el-GR" dirty="0"/>
              <a:t>1η  Διδακτική </a:t>
            </a:r>
            <a:r>
              <a:rPr lang="el-GR" dirty="0" smtClean="0"/>
              <a:t>ώρα</a:t>
            </a:r>
            <a:endParaRPr lang="el-GR" dirty="0"/>
          </a:p>
          <a:p>
            <a:pPr lvl="2">
              <a:buFont typeface="Arial" pitchFamily="34" charset="0"/>
              <a:buChar char="•"/>
            </a:pPr>
            <a:r>
              <a:rPr lang="el-GR" dirty="0"/>
              <a:t>Οι μαθητές παρακολουθούν </a:t>
            </a:r>
            <a:r>
              <a:rPr lang="el-GR" dirty="0" smtClean="0"/>
              <a:t>μέσω βιντεοπροβολέα ενημερωτικά </a:t>
            </a:r>
            <a:r>
              <a:rPr lang="el-GR" dirty="0"/>
              <a:t>σποτ του </a:t>
            </a:r>
            <a:r>
              <a:rPr lang="el-GR" dirty="0" err="1"/>
              <a:t>ιστοτόπου</a:t>
            </a:r>
            <a:r>
              <a:rPr lang="el-GR" dirty="0"/>
              <a:t>  </a:t>
            </a:r>
            <a:r>
              <a:rPr lang="el-GR" dirty="0">
                <a:hlinkClick r:id="rId2"/>
              </a:rPr>
              <a:t>http://</a:t>
            </a:r>
            <a:r>
              <a:rPr lang="el-GR" dirty="0" smtClean="0">
                <a:hlinkClick r:id="rId2"/>
              </a:rPr>
              <a:t>www.saferinternet.gr</a:t>
            </a:r>
            <a:r>
              <a:rPr lang="el-GR" dirty="0" smtClean="0"/>
              <a:t> </a:t>
            </a:r>
          </a:p>
          <a:p>
            <a:pPr lvl="2">
              <a:buFont typeface="Arial" pitchFamily="34" charset="0"/>
              <a:buChar char="•"/>
            </a:pPr>
            <a:r>
              <a:rPr lang="el-GR" dirty="0"/>
              <a:t> </a:t>
            </a:r>
            <a:r>
              <a:rPr lang="el-GR" dirty="0" smtClean="0"/>
              <a:t>μέσω καταιγισμού </a:t>
            </a:r>
            <a:r>
              <a:rPr lang="el-GR" dirty="0"/>
              <a:t>ιδεών </a:t>
            </a:r>
            <a:r>
              <a:rPr lang="el-GR" dirty="0" smtClean="0"/>
              <a:t>αναγνωρίζουν </a:t>
            </a:r>
            <a:r>
              <a:rPr lang="el-GR" dirty="0"/>
              <a:t>και καταγράφουν τα κυριότερα προβλήματα που σχετίζονται με τη μη ορθή χρήση του </a:t>
            </a:r>
            <a:r>
              <a:rPr lang="el-GR" dirty="0" smtClean="0"/>
              <a:t>Διαδικτύου</a:t>
            </a:r>
          </a:p>
          <a:p>
            <a:pPr lvl="2">
              <a:buFont typeface="Arial" pitchFamily="34" charset="0"/>
              <a:buChar char="•"/>
            </a:pPr>
            <a:r>
              <a:rPr lang="el-GR" dirty="0"/>
              <a:t>κάθε μαθητής επιλέγει ένα θέμα για το οποίο θα γράψει μια μικρή </a:t>
            </a:r>
            <a:r>
              <a:rPr lang="el-GR" dirty="0" smtClean="0"/>
              <a:t>ιστορία</a:t>
            </a:r>
          </a:p>
          <a:p>
            <a:pPr lvl="2">
              <a:buFont typeface="Arial" pitchFamily="34" charset="0"/>
              <a:buChar char="•"/>
            </a:pPr>
            <a:r>
              <a:rPr lang="el-GR" dirty="0" smtClean="0"/>
              <a:t>προβάλλεται </a:t>
            </a:r>
            <a:r>
              <a:rPr lang="el-GR" dirty="0"/>
              <a:t>και επεξηγείται </a:t>
            </a:r>
            <a:r>
              <a:rPr lang="el-GR" dirty="0" smtClean="0"/>
              <a:t>το φύλλο εργασίας</a:t>
            </a:r>
          </a:p>
          <a:p>
            <a:pPr lvl="1">
              <a:buFont typeface="Arial" pitchFamily="34" charset="0"/>
              <a:buChar char="•"/>
            </a:pPr>
            <a:r>
              <a:rPr lang="el-GR" dirty="0"/>
              <a:t>2η   Διδακτική </a:t>
            </a:r>
            <a:r>
              <a:rPr lang="el-GR" dirty="0" smtClean="0"/>
              <a:t>ώρα</a:t>
            </a:r>
          </a:p>
          <a:p>
            <a:pPr lvl="2">
              <a:buFont typeface="Arial" pitchFamily="34" charset="0"/>
              <a:buChar char="•"/>
            </a:pPr>
            <a:r>
              <a:rPr lang="el-GR" dirty="0"/>
              <a:t>Οι μαθητές </a:t>
            </a:r>
            <a:r>
              <a:rPr lang="el-GR" dirty="0" smtClean="0"/>
              <a:t>σε </a:t>
            </a:r>
            <a:r>
              <a:rPr lang="el-GR" dirty="0"/>
              <a:t>ζευγάρια </a:t>
            </a:r>
            <a:r>
              <a:rPr lang="el-GR" dirty="0" smtClean="0"/>
              <a:t>καλούνται </a:t>
            </a:r>
            <a:r>
              <a:rPr lang="el-GR" dirty="0"/>
              <a:t>να ανακαλύψουν το σωστό τρόπο συγγραφής και μορφοποίησης </a:t>
            </a:r>
            <a:r>
              <a:rPr lang="el-GR" dirty="0" smtClean="0"/>
              <a:t>κειμένων</a:t>
            </a:r>
          </a:p>
          <a:p>
            <a:pPr lvl="3">
              <a:buFont typeface="Arial" pitchFamily="34" charset="0"/>
              <a:buChar char="•"/>
            </a:pPr>
            <a:r>
              <a:rPr lang="el-GR" dirty="0" smtClean="0"/>
              <a:t>Χρήση του μαθησιακού αντικειμένου «</a:t>
            </a:r>
            <a:r>
              <a:rPr lang="el-GR" dirty="0" smtClean="0">
                <a:hlinkClick r:id="rId3"/>
              </a:rPr>
              <a:t>Συγγραφή </a:t>
            </a:r>
            <a:r>
              <a:rPr lang="el-GR" dirty="0">
                <a:hlinkClick r:id="rId3"/>
              </a:rPr>
              <a:t>και μορφοποίηση αφηγηματικού κειμένου στον υπολογιστή</a:t>
            </a:r>
            <a:r>
              <a:rPr lang="el-GR" dirty="0"/>
              <a:t>» του </a:t>
            </a:r>
            <a:r>
              <a:rPr lang="el-GR" dirty="0" err="1"/>
              <a:t>Φωτόδενδρου</a:t>
            </a:r>
            <a:r>
              <a:rPr lang="el-GR" dirty="0"/>
              <a:t> </a:t>
            </a:r>
            <a:r>
              <a:rPr lang="el-GR" dirty="0" smtClean="0"/>
              <a:t>χρηστών	</a:t>
            </a:r>
          </a:p>
          <a:p>
            <a:pPr lvl="2">
              <a:buFont typeface="Arial" pitchFamily="34" charset="0"/>
              <a:buChar char="•"/>
            </a:pPr>
            <a:r>
              <a:rPr lang="el-GR" dirty="0" smtClean="0"/>
              <a:t>Παρουσιάζεται και επεξηγείται η ρουμπρίκα αξιολόγησης των ιστοριών των μαθητών</a:t>
            </a:r>
          </a:p>
          <a:p>
            <a:pPr lvl="1">
              <a:buFont typeface="Arial" pitchFamily="34" charset="0"/>
              <a:buChar char="•"/>
            </a:pP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2934269" y="5172501"/>
            <a:ext cx="6209731" cy="846162"/>
          </a:xfrm>
        </p:spPr>
        <p:txBody>
          <a:bodyPr/>
          <a:lstStyle/>
          <a:p>
            <a:r>
              <a:rPr lang="el-GR" sz="2400" dirty="0" smtClean="0"/>
              <a:t>ΑΝΑΛΥΤΙΚΗ ΠΕΡΙΓΡΑΦΗ ΤΗΣ ανοιχτησ εκπαιδευτικησ ΠΡΑΚΤΙΚΗΣ</a:t>
            </a:r>
            <a:endParaRPr lang="el-GR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lvl="1">
              <a:buFont typeface="Arial" pitchFamily="34" charset="0"/>
              <a:buChar char="•"/>
            </a:pPr>
            <a:r>
              <a:rPr lang="el-GR" dirty="0" smtClean="0"/>
              <a:t>3</a:t>
            </a:r>
            <a:r>
              <a:rPr lang="el-GR" baseline="30000" dirty="0" smtClean="0"/>
              <a:t>η</a:t>
            </a:r>
            <a:r>
              <a:rPr lang="el-GR" dirty="0" smtClean="0"/>
              <a:t>-4</a:t>
            </a:r>
            <a:r>
              <a:rPr lang="el-GR" baseline="30000" dirty="0" smtClean="0"/>
              <a:t>η</a:t>
            </a:r>
            <a:r>
              <a:rPr lang="el-GR" dirty="0" smtClean="0"/>
              <a:t>   </a:t>
            </a:r>
            <a:r>
              <a:rPr lang="el-GR" dirty="0"/>
              <a:t>Διδακτική </a:t>
            </a:r>
            <a:r>
              <a:rPr lang="el-GR" dirty="0" smtClean="0"/>
              <a:t>ώρα</a:t>
            </a:r>
            <a:endParaRPr lang="el-GR" dirty="0"/>
          </a:p>
          <a:p>
            <a:pPr lvl="2">
              <a:buFont typeface="Arial" pitchFamily="34" charset="0"/>
              <a:buChar char="•"/>
            </a:pPr>
            <a:r>
              <a:rPr lang="el-GR" dirty="0"/>
              <a:t>Οι μαθητές πληκτρολογούν και εκτυπώνουν ο καθένας την ιστορία του. </a:t>
            </a:r>
            <a:endParaRPr lang="el-GR" dirty="0" smtClean="0"/>
          </a:p>
          <a:p>
            <a:pPr lvl="2">
              <a:buFont typeface="Arial" pitchFamily="34" charset="0"/>
              <a:buChar char="•"/>
            </a:pPr>
            <a:endParaRPr lang="el-GR" dirty="0"/>
          </a:p>
          <a:p>
            <a:pPr lvl="1">
              <a:buFont typeface="Arial" pitchFamily="34" charset="0"/>
              <a:buChar char="•"/>
            </a:pPr>
            <a:r>
              <a:rPr lang="el-GR" dirty="0" smtClean="0"/>
              <a:t>5η   </a:t>
            </a:r>
            <a:r>
              <a:rPr lang="el-GR" dirty="0"/>
              <a:t>Διδακτική </a:t>
            </a:r>
            <a:r>
              <a:rPr lang="el-GR" dirty="0" smtClean="0"/>
              <a:t>ώρα</a:t>
            </a:r>
          </a:p>
          <a:p>
            <a:pPr lvl="2">
              <a:buFont typeface="Arial" pitchFamily="34" charset="0"/>
              <a:buChar char="•"/>
            </a:pPr>
            <a:r>
              <a:rPr lang="el-GR" dirty="0"/>
              <a:t>Οι μαθητές ανταλλάσουν τις ιστορίες τους και τις </a:t>
            </a:r>
            <a:r>
              <a:rPr lang="el-GR" dirty="0" err="1"/>
              <a:t>αλληλοβαθμολογούν</a:t>
            </a:r>
            <a:r>
              <a:rPr lang="el-GR" dirty="0"/>
              <a:t> με τη βοήθεια της ρουμπρίκας </a:t>
            </a:r>
            <a:r>
              <a:rPr lang="el-GR" dirty="0" smtClean="0"/>
              <a:t>αξιολόγησης</a:t>
            </a:r>
          </a:p>
          <a:p>
            <a:pPr lvl="2">
              <a:buFont typeface="Arial" pitchFamily="34" charset="0"/>
              <a:buChar char="•"/>
            </a:pPr>
            <a:r>
              <a:rPr lang="el-GR" dirty="0"/>
              <a:t>οι καλύτερες ιστορίες παρουσιάζονται και διαβάζονται σε όλη την </a:t>
            </a:r>
            <a:r>
              <a:rPr lang="el-GR" dirty="0" smtClean="0"/>
              <a:t>τάξη</a:t>
            </a:r>
          </a:p>
          <a:p>
            <a:pPr lvl="2">
              <a:buFont typeface="Arial" pitchFamily="34" charset="0"/>
              <a:buChar char="•"/>
            </a:pPr>
            <a:endParaRPr lang="el-GR" dirty="0" smtClean="0"/>
          </a:p>
          <a:p>
            <a:pPr lvl="1">
              <a:buFont typeface="Arial" pitchFamily="34" charset="0"/>
              <a:buChar char="•"/>
            </a:pPr>
            <a:r>
              <a:rPr lang="el-GR" dirty="0" smtClean="0"/>
              <a:t>Επόμενη διδακτική ώρα </a:t>
            </a:r>
          </a:p>
          <a:p>
            <a:pPr lvl="2">
              <a:buFont typeface="Arial" pitchFamily="34" charset="0"/>
              <a:buChar char="•"/>
            </a:pPr>
            <a:r>
              <a:rPr lang="el-GR" dirty="0" smtClean="0"/>
              <a:t>Άσκηση αξιολόγησης	</a:t>
            </a:r>
          </a:p>
          <a:p>
            <a:pPr lvl="2">
              <a:buFont typeface="Arial" pitchFamily="34" charset="0"/>
              <a:buChar char="•"/>
            </a:pPr>
            <a:endParaRPr lang="el-GR" dirty="0" smtClean="0"/>
          </a:p>
          <a:p>
            <a:pPr lvl="1">
              <a:buFont typeface="Arial" pitchFamily="34" charset="0"/>
              <a:buChar char="•"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76374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 rot="19140000">
            <a:off x="816119" y="1589388"/>
            <a:ext cx="6901822" cy="1207509"/>
          </a:xfrm>
        </p:spPr>
        <p:txBody>
          <a:bodyPr/>
          <a:lstStyle/>
          <a:p>
            <a:r>
              <a:rPr lang="el-GR" dirty="0" smtClean="0"/>
              <a:t>ΑΞΙΟΠΟΙΗΣΗ ΨΗΦΙΑΚΟΥ ΠΕΡΙΕΧΟΜΕΝΟΥ</a:t>
            </a:r>
            <a:endParaRPr lang="el-GR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emplate">
  <a:themeElements>
    <a:clrScheme name="diagonal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10B7A3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resentation1" id="{A4BB0498-46D9-49AF-8190-574CDA9EFE1C}" vid="{5317E9BC-39A5-42FE-BCBC-62BD08911DA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68</TotalTime>
  <Words>531</Words>
  <Application>Microsoft Office PowerPoint</Application>
  <PresentationFormat>Προβολή στην οθόνη (4:3)</PresentationFormat>
  <Paragraphs>123</Paragraphs>
  <Slides>14</Slides>
  <Notes>3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14</vt:i4>
      </vt:variant>
    </vt:vector>
  </HeadingPairs>
  <TitlesOfParts>
    <vt:vector size="15" baseType="lpstr">
      <vt:lpstr>Template</vt:lpstr>
      <vt:lpstr>Μια φορα κι eναν καιρο  στο Διαδικτυο…</vt:lpstr>
      <vt:lpstr>ΣΥΝΤΟΜΗ ΠΕΡΙΓΡΑΦΗ</vt:lpstr>
      <vt:lpstr>ΣΧΕΔΙΑΣΜΟΣ ΤΗΣ ανοιχτησ εκπαιδευτικησ ΠΡΑΚΤΙΚΗΣ</vt:lpstr>
      <vt:lpstr>ΣΧΕΔΙΑΣΜΟΣ &amp; ΔΙΔΑΚΤΙΚΟΙ ΣΤΟΧΟΙ</vt:lpstr>
      <vt:lpstr>ΕΦΑΡΜΟΓΗ ΤΗΣ ανοιχτησ εκπαιδευτικησ ΠΡΑΚΤΙΚΗΣ</vt:lpstr>
      <vt:lpstr>ΣΤΟΙΧΕΙΑ ΕΦΑΡΜΟΓΗΣ ΤΗΣ ανοιχτησ εκπαιδευτικησ ΠΡΑΚΤΙΚΗΣ   </vt:lpstr>
      <vt:lpstr>ΑΝΑΛΥΤΙΚΗ ΠΕΡΙΓΡΑΦΗ ΤΗΣ ανοιχτησ εκπαιδευτικησ ΠΡΑΚΤΙΚΗΣ</vt:lpstr>
      <vt:lpstr>ΑΝΑΛΥΤΙΚΗ ΠΕΡΙΓΡΑΦΗ ΤΗΣ ανοιχτησ εκπαιδευτικησ ΠΡΑΚΤΙΚΗΣ</vt:lpstr>
      <vt:lpstr>ΑΞΙΟΠΟΙΗΣΗ ΨΗΦΙΑΚΟΥ ΠΕΡΙΕΧΟΜΕΝΟΥ</vt:lpstr>
      <vt:lpstr>ΑΞΙΟΠΟΙΗΣΗ ΨΗΦΙΑΚΟΥ ΠΕΡΙΕΧΟΜΕΝΟΥ</vt:lpstr>
      <vt:lpstr>ΣΤΟΙΧΕΙΑ ΤΕΚΜΗΡΙΩΣΗΣ ΚΑΙ ΕΠΕΚΤΑΣΗΣ</vt:lpstr>
      <vt:lpstr> ΑΠΟΤΕΛΕΣΜΑΤΑ- ΑΝΤΙΚΤΥΠΟΣ </vt:lpstr>
      <vt:lpstr>   ΣΧΕΣΗ ΜΕ ΑΛΛΕΣ ΑΝΟΙΧΤΕΣ ΕΚΠΑΙΔΕΥΤΙΚΕΣ ΠΡΑΚΤΙΚΕΣ / ΑΞΙΟΠΟΙΗΣΗ, ΓΕΝΙΚΕΥΣΗ, ΕΠΕΚΤΑΣΙΜΟΤΗΤΑ    </vt:lpstr>
      <vt:lpstr> ΠΡΟΣΘΕΤΟ ΥΛΙΚΟ ΠΟΥ ΑΞΙΟΠΟΙΗΘΗΚΕ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ΤΙΤΛΟΣ  ανοιχτησ εκπαιδευτικησ πρακτικης</dc:title>
  <dc:creator>user</dc:creator>
  <cp:lastModifiedBy>user</cp:lastModifiedBy>
  <cp:revision>9</cp:revision>
  <dcterms:created xsi:type="dcterms:W3CDTF">2015-03-01T16:01:06Z</dcterms:created>
  <dcterms:modified xsi:type="dcterms:W3CDTF">2015-03-01T17:59:02Z</dcterms:modified>
</cp:coreProperties>
</file>