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8" r:id="rId3"/>
    <p:sldId id="273" r:id="rId4"/>
    <p:sldId id="274" r:id="rId5"/>
    <p:sldId id="275" r:id="rId6"/>
    <p:sldId id="262" r:id="rId7"/>
    <p:sldId id="267" r:id="rId8"/>
    <p:sldId id="263" r:id="rId9"/>
    <p:sldId id="257" r:id="rId10"/>
    <p:sldId id="260" r:id="rId11"/>
    <p:sldId id="261" r:id="rId12"/>
    <p:sldId id="271" r:id="rId13"/>
    <p:sldId id="272" r:id="rId14"/>
    <p:sldId id="264" r:id="rId15"/>
    <p:sldId id="266" r:id="rId16"/>
    <p:sldId id="265" r:id="rId17"/>
    <p:sldId id="268" r:id="rId18"/>
    <p:sldId id="269" r:id="rId19"/>
    <p:sldId id="27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1302"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A1E3149-EC4E-4E54-9C78-244866ECB847}" type="datetimeFigureOut">
              <a:rPr lang="en-US"/>
              <a:pPr>
                <a:defRPr/>
              </a:pPr>
              <a:t>3/30/2015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195CCE1-7B27-4273-866C-04ECD004132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E9A5A1-A21E-4350-8764-530ECB852027}" type="slidenum">
              <a:rPr lang="en-US" smtClean="0"/>
              <a:pPr fontAlgn="base">
                <a:spcBef>
                  <a:spcPct val="0"/>
                </a:spcBef>
                <a:spcAft>
                  <a:spcPct val="0"/>
                </a:spcAft>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237BF3-8CFF-43F0-9DB0-1E0860C110F7}" type="slidenum">
              <a:rPr lang="en-US" smtClean="0"/>
              <a:pPr fontAlgn="base">
                <a:spcBef>
                  <a:spcPct val="0"/>
                </a:spcBef>
                <a:spcAft>
                  <a:spcPct val="0"/>
                </a:spcAft>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237BF3-8CFF-43F0-9DB0-1E0860C110F7}" type="slidenum">
              <a:rPr lang="en-US" smtClean="0"/>
              <a:pPr fontAlgn="base">
                <a:spcBef>
                  <a:spcPct val="0"/>
                </a:spcBef>
                <a:spcAft>
                  <a:spcPct val="0"/>
                </a:spcAft>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237BF3-8CFF-43F0-9DB0-1E0860C110F7}" type="slidenum">
              <a:rPr lang="en-US" smtClean="0"/>
              <a:pPr fontAlgn="base">
                <a:spcBef>
                  <a:spcPct val="0"/>
                </a:spcBef>
                <a:spcAft>
                  <a:spcPct val="0"/>
                </a:spcAft>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237BF3-8CFF-43F0-9DB0-1E0860C110F7}" type="slidenum">
              <a:rPr lang="en-US" smtClean="0"/>
              <a:pPr fontAlgn="base">
                <a:spcBef>
                  <a:spcPct val="0"/>
                </a:spcBef>
                <a:spcAft>
                  <a:spcPct val="0"/>
                </a:spcAft>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51DD36-ADA2-4F80-BA76-5157D05434FD}" type="slidenum">
              <a:rPr lang="en-US" smtClean="0"/>
              <a:pPr fontAlgn="base">
                <a:spcBef>
                  <a:spcPct val="0"/>
                </a:spcBef>
                <a:spcAft>
                  <a:spcPct val="0"/>
                </a:spcAft>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0" descr="dschool.png"/>
          <p:cNvPicPr>
            <a:picLocks noChangeAspect="1"/>
          </p:cNvPicPr>
          <p:nvPr userDrawn="1"/>
        </p:nvPicPr>
        <p:blipFill>
          <a:blip r:embed="rId2" cstate="print"/>
          <a:stretch>
            <a:fillRect/>
          </a:stretch>
        </p:blipFill>
        <p:spPr>
          <a:xfrm>
            <a:off x="0" y="3852863"/>
            <a:ext cx="1501775" cy="1909762"/>
          </a:xfrm>
          <a:prstGeom prst="rect">
            <a:avLst/>
          </a:prstGeom>
          <a:ln>
            <a:noFill/>
          </a:ln>
          <a:effectLst>
            <a:outerShdw blurRad="292100" dist="139700" dir="2700000" algn="tl" rotWithShape="0">
              <a:srgbClr val="333333">
                <a:alpha val="65000"/>
              </a:srgbClr>
            </a:outerShdw>
          </a:effectLst>
        </p:spPr>
      </p:pic>
      <p:pic>
        <p:nvPicPr>
          <p:cNvPr id="6" name="Picture 11"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7" name="Date Placeholder 3"/>
          <p:cNvSpPr>
            <a:spLocks noGrp="1"/>
          </p:cNvSpPr>
          <p:nvPr>
            <p:ph type="dt" sz="half" idx="10"/>
          </p:nvPr>
        </p:nvSpPr>
        <p:spPr>
          <a:xfrm rot="19140000">
            <a:off x="1989138" y="4327525"/>
            <a:ext cx="2176462" cy="201613"/>
          </a:xfrm>
          <a:prstGeom prst="rect">
            <a:avLst/>
          </a:prstGeom>
        </p:spPr>
        <p:txBody>
          <a:bodyPr/>
          <a:lstStyle>
            <a:lvl1pPr fontAlgn="auto">
              <a:spcBef>
                <a:spcPts val="0"/>
              </a:spcBef>
              <a:spcAft>
                <a:spcPts val="0"/>
              </a:spcAft>
              <a:defRPr>
                <a:latin typeface="+mn-lt"/>
                <a:cs typeface="+mn-cs"/>
              </a:defRPr>
            </a:lvl1pPr>
          </a:lstStyle>
          <a:p>
            <a:pPr>
              <a:defRPr/>
            </a:pPr>
            <a:fld id="{4014F276-78E9-450F-A220-25AE247B8380}" type="datetime4">
              <a:rPr lang="en-US"/>
              <a:pPr>
                <a:defRPr/>
              </a:pPr>
              <a:t>March 30, 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F38CBC-1070-4AFC-BABB-9D4FA3447A4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5" name="Rectangle 10"/>
          <p:cNvSpPr/>
          <p:nvPr userDrawn="1"/>
        </p:nvSpPr>
        <p:spPr>
          <a:xfrm>
            <a:off x="5711825" y="855663"/>
            <a:ext cx="2960688" cy="388778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l-GR" dirty="0"/>
          </a:p>
        </p:txBody>
      </p:sp>
      <p:sp>
        <p:nvSpPr>
          <p:cNvPr id="7" name="Rectangle 9"/>
          <p:cNvSpPr/>
          <p:nvPr userDrawn="1"/>
        </p:nvSpPr>
        <p:spPr>
          <a:xfrm>
            <a:off x="471488" y="485775"/>
            <a:ext cx="5099050" cy="423862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l-GR" dirty="0"/>
          </a:p>
        </p:txBody>
      </p:sp>
      <p:pic>
        <p:nvPicPr>
          <p:cNvPr id="8" name="Picture 13"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9" name="Picture 1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2" name="Title 1"/>
          <p:cNvSpPr>
            <a:spLocks noGrp="1"/>
          </p:cNvSpPr>
          <p:nvPr>
            <p:ph type="title"/>
          </p:nvPr>
        </p:nvSpPr>
        <p:spPr>
          <a:xfrm>
            <a:off x="3128962" y="5189219"/>
            <a:ext cx="6015037" cy="862965"/>
          </a:xfrm>
          <a:solidFill>
            <a:schemeClr val="bg1"/>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7"/>
          <p:cNvSpPr>
            <a:spLocks noGrp="1"/>
          </p:cNvSpPr>
          <p:nvPr>
            <p:ph type="ftr" sz="quarter" idx="10"/>
          </p:nvPr>
        </p:nvSpPr>
        <p:spPr/>
        <p:txBody>
          <a:bodyPr/>
          <a:lstStyle>
            <a:lvl1pPr>
              <a:defRPr/>
            </a:lvl1pPr>
          </a:lstStyle>
          <a:p>
            <a:pPr>
              <a:defRPr/>
            </a:pPr>
            <a:endParaRPr lang="en-US"/>
          </a:p>
        </p:txBody>
      </p:sp>
      <p:sp>
        <p:nvSpPr>
          <p:cNvPr id="11" name="Slide Number Placeholder 8"/>
          <p:cNvSpPr>
            <a:spLocks noGrp="1"/>
          </p:cNvSpPr>
          <p:nvPr>
            <p:ph type="sldNum" sz="quarter" idx="11"/>
          </p:nvPr>
        </p:nvSpPr>
        <p:spPr/>
        <p:txBody>
          <a:bodyPr/>
          <a:lstStyle>
            <a:lvl1pPr>
              <a:defRPr/>
            </a:lvl1pPr>
          </a:lstStyle>
          <a:p>
            <a:pPr>
              <a:defRPr/>
            </a:pPr>
            <a:fld id="{22756DEC-6BD8-4A8F-B1F6-935220AD64F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10"/>
          <p:cNvSpPr/>
          <p:nvPr userDrawn="1"/>
        </p:nvSpPr>
        <p:spPr>
          <a:xfrm>
            <a:off x="4681538" y="490538"/>
            <a:ext cx="4017962" cy="419893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l-GR" dirty="0"/>
          </a:p>
        </p:txBody>
      </p:sp>
      <p:sp>
        <p:nvSpPr>
          <p:cNvPr id="7" name="Rectangle 9"/>
          <p:cNvSpPr/>
          <p:nvPr userDrawn="1"/>
        </p:nvSpPr>
        <p:spPr>
          <a:xfrm>
            <a:off x="436563" y="471488"/>
            <a:ext cx="3957637" cy="42100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l-GR" dirty="0"/>
          </a:p>
        </p:txBody>
      </p:sp>
      <p:pic>
        <p:nvPicPr>
          <p:cNvPr id="8" name="Picture 13"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9" name="Picture 1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2" name="Title 1"/>
          <p:cNvSpPr>
            <a:spLocks noGrp="1"/>
          </p:cNvSpPr>
          <p:nvPr>
            <p:ph type="title"/>
          </p:nvPr>
        </p:nvSpPr>
        <p:spPr>
          <a:xfrm>
            <a:off x="3128962" y="5189219"/>
            <a:ext cx="6015037" cy="862965"/>
          </a:xfrm>
          <a:solidFill>
            <a:schemeClr val="bg1"/>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7"/>
          <p:cNvSpPr>
            <a:spLocks noGrp="1"/>
          </p:cNvSpPr>
          <p:nvPr>
            <p:ph type="ftr" sz="quarter" idx="10"/>
          </p:nvPr>
        </p:nvSpPr>
        <p:spPr/>
        <p:txBody>
          <a:bodyPr/>
          <a:lstStyle>
            <a:lvl1pPr>
              <a:defRPr/>
            </a:lvl1pPr>
          </a:lstStyle>
          <a:p>
            <a:pPr>
              <a:defRPr/>
            </a:pPr>
            <a:endParaRPr lang="en-US"/>
          </a:p>
        </p:txBody>
      </p:sp>
      <p:sp>
        <p:nvSpPr>
          <p:cNvPr id="11" name="Slide Number Placeholder 8"/>
          <p:cNvSpPr>
            <a:spLocks noGrp="1"/>
          </p:cNvSpPr>
          <p:nvPr>
            <p:ph type="sldNum" sz="quarter" idx="11"/>
          </p:nvPr>
        </p:nvSpPr>
        <p:spPr/>
        <p:txBody>
          <a:bodyPr/>
          <a:lstStyle>
            <a:lvl1pPr>
              <a:defRPr/>
            </a:lvl1pPr>
          </a:lstStyle>
          <a:p>
            <a:pPr>
              <a:defRPr/>
            </a:pPr>
            <a:fld id="{C37DA3C2-1017-47FD-9B14-8F9361CEB25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4" name="Picture 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3"/>
          <p:cNvSpPr>
            <a:spLocks noGrp="1"/>
          </p:cNvSpPr>
          <p:nvPr>
            <p:ph type="ftr" sz="quarter" idx="10"/>
          </p:nvPr>
        </p:nvSpPr>
        <p:spPr/>
        <p:txBody>
          <a:bodyPr/>
          <a:lstStyle>
            <a:lvl1pPr>
              <a:defRPr/>
            </a:lvl1pPr>
          </a:lstStyle>
          <a:p>
            <a:pPr>
              <a:defRPr/>
            </a:pPr>
            <a:endParaRPr lang="en-US"/>
          </a:p>
        </p:txBody>
      </p:sp>
      <p:sp>
        <p:nvSpPr>
          <p:cNvPr id="6" name="Slide Number Placeholder 4"/>
          <p:cNvSpPr>
            <a:spLocks noGrp="1"/>
          </p:cNvSpPr>
          <p:nvPr>
            <p:ph type="sldNum" sz="quarter" idx="11"/>
          </p:nvPr>
        </p:nvSpPr>
        <p:spPr/>
        <p:txBody>
          <a:bodyPr/>
          <a:lstStyle>
            <a:lvl1pPr>
              <a:defRPr/>
            </a:lvl1pPr>
          </a:lstStyle>
          <a:p>
            <a:pPr>
              <a:defRPr/>
            </a:pPr>
            <a:fld id="{0D4AC8AE-013A-4EC4-B35E-6E3A27E6E1A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9" descr="dschool.png"/>
          <p:cNvPicPr>
            <a:picLocks noChangeAspect="1"/>
          </p:cNvPicPr>
          <p:nvPr userDrawn="1"/>
        </p:nvPicPr>
        <p:blipFill>
          <a:blip r:embed="rId2" cstate="print"/>
          <a:stretch>
            <a:fillRect/>
          </a:stretch>
        </p:blipFill>
        <p:spPr>
          <a:xfrm>
            <a:off x="0" y="3852863"/>
            <a:ext cx="1501775" cy="1909762"/>
          </a:xfrm>
          <a:prstGeom prst="rect">
            <a:avLst/>
          </a:prstGeom>
          <a:ln>
            <a:noFill/>
          </a:ln>
          <a:effectLst>
            <a:outerShdw blurRad="292100" dist="139700" dir="2700000" algn="tl" rotWithShape="0">
              <a:srgbClr val="333333">
                <a:alpha val="65000"/>
              </a:srgbClr>
            </a:outerShdw>
          </a:effectLst>
        </p:spPr>
      </p:pic>
      <p:pic>
        <p:nvPicPr>
          <p:cNvPr id="8" name="Picture 10"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5"/>
          <p:cNvSpPr>
            <a:spLocks noGrp="1"/>
          </p:cNvSpPr>
          <p:nvPr>
            <p:ph type="ftr" sz="quarter" idx="10"/>
          </p:nvPr>
        </p:nvSpPr>
        <p:spPr/>
        <p:txBody>
          <a:bodyPr/>
          <a:lstStyle>
            <a:lvl1pPr>
              <a:defRPr dirty="0">
                <a:solidFill>
                  <a:schemeClr val="tx2"/>
                </a:solidFill>
              </a:defRPr>
            </a:lvl1pPr>
          </a:lstStyle>
          <a:p>
            <a:pPr>
              <a:defRPr/>
            </a:pPr>
            <a:endParaRPr lang="en-US"/>
          </a:p>
        </p:txBody>
      </p:sp>
      <p:sp>
        <p:nvSpPr>
          <p:cNvPr id="10" name="Slide Number Placeholder 6"/>
          <p:cNvSpPr>
            <a:spLocks noGrp="1"/>
          </p:cNvSpPr>
          <p:nvPr>
            <p:ph type="sldNum" sz="quarter" idx="11"/>
          </p:nvPr>
        </p:nvSpPr>
        <p:spPr>
          <a:ln>
            <a:solidFill>
              <a:schemeClr val="tx2"/>
            </a:solidFill>
          </a:ln>
        </p:spPr>
        <p:txBody>
          <a:bodyPr/>
          <a:lstStyle>
            <a:lvl1pPr>
              <a:defRPr smtClean="0">
                <a:solidFill>
                  <a:schemeClr val="tx2"/>
                </a:solidFill>
              </a:defRPr>
            </a:lvl1pPr>
          </a:lstStyle>
          <a:p>
            <a:pPr>
              <a:defRPr/>
            </a:pPr>
            <a:fld id="{EB833F3D-BEAF-46AC-BD8E-CC9ED7F14E4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1" descr="dschool.png"/>
          <p:cNvPicPr>
            <a:picLocks noChangeAspect="1"/>
          </p:cNvPicPr>
          <p:nvPr userDrawn="1"/>
        </p:nvPicPr>
        <p:blipFill>
          <a:blip r:embed="rId2" cstate="print"/>
          <a:stretch>
            <a:fillRect/>
          </a:stretch>
        </p:blipFill>
        <p:spPr>
          <a:xfrm>
            <a:off x="0" y="3852863"/>
            <a:ext cx="1501775" cy="1909762"/>
          </a:xfrm>
          <a:prstGeom prst="rect">
            <a:avLst/>
          </a:prstGeom>
          <a:ln>
            <a:noFill/>
          </a:ln>
          <a:effectLst>
            <a:outerShdw blurRad="292100" dist="139700" dir="2700000" algn="tl" rotWithShape="0">
              <a:srgbClr val="333333">
                <a:alpha val="65000"/>
              </a:srgbClr>
            </a:outerShdw>
          </a:effectLst>
        </p:spPr>
      </p:pic>
      <p:pic>
        <p:nvPicPr>
          <p:cNvPr id="8" name="Picture 12"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9BAD1D64-A0E6-4AB5-98AD-9CAEC35C5FD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5" name="Picture 7"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668D07F6-0287-400C-BF5E-7C4BFB96AF9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5" name="Picture 7"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D7E5FA3F-AB77-43B5-83A7-91A6D7266D3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5"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6" name="Rectangle 7"/>
          <p:cNvSpPr/>
          <p:nvPr userDrawn="1"/>
        </p:nvSpPr>
        <p:spPr>
          <a:xfrm>
            <a:off x="471488" y="485775"/>
            <a:ext cx="8208962" cy="423862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l-GR" dirty="0"/>
          </a:p>
        </p:txBody>
      </p:sp>
      <p:sp>
        <p:nvSpPr>
          <p:cNvPr id="2" name="Title 1"/>
          <p:cNvSpPr>
            <a:spLocks noGrp="1"/>
          </p:cNvSpPr>
          <p:nvPr>
            <p:ph type="title"/>
          </p:nvPr>
        </p:nvSpPr>
        <p:spPr>
          <a:xfrm>
            <a:off x="3234519" y="5172501"/>
            <a:ext cx="5909481" cy="846162"/>
          </a:xfrm>
          <a:solidFill>
            <a:schemeClr val="bg1"/>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CA0B0B89-83B7-4040-BA95-02C0D0F19E1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pic>
        <p:nvPicPr>
          <p:cNvPr id="4" name="Picture 6"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5"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6" name="Rectangle 7"/>
          <p:cNvSpPr/>
          <p:nvPr userDrawn="1"/>
        </p:nvSpPr>
        <p:spPr>
          <a:xfrm>
            <a:off x="471488" y="485775"/>
            <a:ext cx="8208962" cy="42386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l-GR" dirty="0"/>
          </a:p>
        </p:txBody>
      </p:sp>
      <p:sp>
        <p:nvSpPr>
          <p:cNvPr id="2" name="Title 1"/>
          <p:cNvSpPr>
            <a:spLocks noGrp="1"/>
          </p:cNvSpPr>
          <p:nvPr>
            <p:ph type="title"/>
          </p:nvPr>
        </p:nvSpPr>
        <p:spPr>
          <a:xfrm>
            <a:off x="3234519" y="5172501"/>
            <a:ext cx="5909481" cy="846162"/>
          </a:xfrm>
          <a:solidFill>
            <a:schemeClr val="bg1"/>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38EE03D-0ECD-47B7-9EED-CE78CAF6B14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pic>
        <p:nvPicPr>
          <p:cNvPr id="3" name="Picture 6"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4"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B40F74E-9063-4D36-A52C-543ABC767D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dschool.png"/>
          <p:cNvPicPr>
            <a:picLocks noChangeAspect="1"/>
          </p:cNvPicPr>
          <p:nvPr userDrawn="1"/>
        </p:nvPicPr>
        <p:blipFill>
          <a:blip r:embed="rId2" cstate="print"/>
          <a:stretch>
            <a:fillRect/>
          </a:stretch>
        </p:blipFill>
        <p:spPr>
          <a:xfrm>
            <a:off x="0" y="3852863"/>
            <a:ext cx="1501775" cy="1909762"/>
          </a:xfrm>
          <a:prstGeom prst="rect">
            <a:avLst/>
          </a:prstGeom>
          <a:ln>
            <a:noFill/>
          </a:ln>
          <a:effectLst>
            <a:outerShdw blurRad="292100" dist="139700" dir="2700000" algn="tl" rotWithShape="0">
              <a:srgbClr val="333333">
                <a:alpha val="65000"/>
              </a:srgbClr>
            </a:outerShdw>
          </a:effectLst>
        </p:spPr>
      </p:pic>
      <p:pic>
        <p:nvPicPr>
          <p:cNvPr id="6" name="Picture 9"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lvl="0"/>
            <a:r>
              <a:rPr lang="en-US" smtClean="0"/>
              <a:t>Click to edit Master 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AF96E8FA-7D48-4403-9F1D-C2C210C67DA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0"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7" name="Picture 11"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CB968C9-C706-4AEA-89EE-852AAAD1566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pic>
        <p:nvPicPr>
          <p:cNvPr id="5" name="Picture 8"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6" name="Picture 9"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Footer Placeholder 5"/>
          <p:cNvSpPr>
            <a:spLocks noGrp="1"/>
          </p:cNvSpPr>
          <p:nvPr>
            <p:ph type="ftr" sz="quarter"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5467763A-46B4-473E-B7EB-825E54923B6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8" name="Picture 10"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7"/>
          <p:cNvSpPr>
            <a:spLocks noGrp="1"/>
          </p:cNvSpPr>
          <p:nvPr>
            <p:ph type="ftr" sz="quarter" idx="10"/>
          </p:nvPr>
        </p:nvSpPr>
        <p:spPr/>
        <p:txBody>
          <a:bodyPr/>
          <a:lstStyle>
            <a:lvl1pPr>
              <a:defRPr/>
            </a:lvl1pPr>
          </a:lstStyle>
          <a:p>
            <a:pPr>
              <a:defRPr/>
            </a:pPr>
            <a:endParaRPr lang="en-US"/>
          </a:p>
        </p:txBody>
      </p:sp>
      <p:sp>
        <p:nvSpPr>
          <p:cNvPr id="10" name="Slide Number Placeholder 8"/>
          <p:cNvSpPr>
            <a:spLocks noGrp="1"/>
          </p:cNvSpPr>
          <p:nvPr>
            <p:ph type="sldNum" sz="quarter" idx="11"/>
          </p:nvPr>
        </p:nvSpPr>
        <p:spPr/>
        <p:txBody>
          <a:bodyPr/>
          <a:lstStyle>
            <a:lvl1pPr>
              <a:defRPr/>
            </a:lvl1pPr>
          </a:lstStyle>
          <a:p>
            <a:pPr>
              <a:defRPr/>
            </a:pPr>
            <a:fld id="{5383ABD6-D9AD-40F5-B670-BA6C0819FEF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pic>
        <p:nvPicPr>
          <p:cNvPr id="7" name="Picture 11" descr="dschool.png"/>
          <p:cNvPicPr>
            <a:picLocks noChangeAspect="1"/>
          </p:cNvPicPr>
          <p:nvPr userDrawn="1"/>
        </p:nvPicPr>
        <p:blipFill>
          <a:blip r:embed="rId2"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8" name="Picture 12"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2" name="Title 1"/>
          <p:cNvSpPr>
            <a:spLocks noGrp="1"/>
          </p:cNvSpPr>
          <p:nvPr>
            <p:ph type="title"/>
          </p:nvPr>
        </p:nvSpPr>
        <p:spPr>
          <a:xfrm>
            <a:off x="3138984" y="5172501"/>
            <a:ext cx="6005015" cy="873457"/>
          </a:xfrm>
          <a:solidFill>
            <a:schemeClr val="bg1"/>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n-US" smtClean="0"/>
              <a:t>Click to edit Master title style</a:t>
            </a:r>
            <a:endParaRPr lang="en-US" dirty="0"/>
          </a:p>
        </p:txBody>
      </p:sp>
      <p:sp>
        <p:nvSpPr>
          <p:cNvPr id="4" name="Content Placeholder 3"/>
          <p:cNvSpPr>
            <a:spLocks noGrp="1"/>
          </p:cNvSpPr>
          <p:nvPr>
            <p:ph sz="half" idx="2"/>
          </p:nvPr>
        </p:nvSpPr>
        <p:spPr>
          <a:xfrm>
            <a:off x="600782" y="528120"/>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2688609" y="518615"/>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630350" y="2741332"/>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1" name="Content Placeholder 5"/>
          <p:cNvSpPr>
            <a:spLocks noGrp="1"/>
          </p:cNvSpPr>
          <p:nvPr>
            <p:ph sz="quarter" idx="14"/>
          </p:nvPr>
        </p:nvSpPr>
        <p:spPr>
          <a:xfrm>
            <a:off x="2704531" y="2718179"/>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7"/>
          <p:cNvSpPr>
            <a:spLocks noGrp="1"/>
          </p:cNvSpPr>
          <p:nvPr>
            <p:ph type="ftr" sz="quarter" idx="15"/>
          </p:nvPr>
        </p:nvSpPr>
        <p:spPr/>
        <p:txBody>
          <a:bodyPr/>
          <a:lstStyle>
            <a:lvl1pPr>
              <a:defRPr/>
            </a:lvl1pPr>
          </a:lstStyle>
          <a:p>
            <a:pPr>
              <a:defRPr/>
            </a:pPr>
            <a:endParaRPr lang="en-US"/>
          </a:p>
        </p:txBody>
      </p:sp>
      <p:sp>
        <p:nvSpPr>
          <p:cNvPr id="12" name="Slide Number Placeholder 8"/>
          <p:cNvSpPr>
            <a:spLocks noGrp="1"/>
          </p:cNvSpPr>
          <p:nvPr>
            <p:ph type="sldNum" sz="quarter" idx="16"/>
          </p:nvPr>
        </p:nvSpPr>
        <p:spPr/>
        <p:txBody>
          <a:bodyPr/>
          <a:lstStyle>
            <a:lvl1pPr>
              <a:defRPr/>
            </a:lvl1pPr>
          </a:lstStyle>
          <a:p>
            <a:pPr>
              <a:defRPr/>
            </a:pPr>
            <a:fld id="{56C47604-22BD-4C70-A5A2-297459A08F3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dirty="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smtClean="0">
                <a:solidFill>
                  <a:srgbClr val="FFFFFF"/>
                </a:solidFill>
                <a:latin typeface="+mn-lt"/>
                <a:cs typeface="+mn-cs"/>
              </a:defRPr>
            </a:lvl1pPr>
          </a:lstStyle>
          <a:p>
            <a:pPr>
              <a:defRPr/>
            </a:pPr>
            <a:fld id="{E392E8F9-949E-47EB-811A-BF80A71B43BE}" type="slidenum">
              <a:rPr lang="en-US"/>
              <a:pPr>
                <a:defRPr/>
              </a:pPr>
              <a:t>‹#›</a:t>
            </a:fld>
            <a:endParaRPr lang="en-US" dirty="0"/>
          </a:p>
        </p:txBody>
      </p:sp>
      <p:pic>
        <p:nvPicPr>
          <p:cNvPr id="9" name="Picture 8" descr="dschool.png"/>
          <p:cNvPicPr>
            <a:picLocks noChangeAspect="1"/>
          </p:cNvPicPr>
          <p:nvPr userDrawn="1"/>
        </p:nvPicPr>
        <p:blipFill>
          <a:blip r:embed="rId18" cstate="print"/>
          <a:stretch>
            <a:fillRect/>
          </a:stretch>
        </p:blipFill>
        <p:spPr>
          <a:xfrm>
            <a:off x="112713" y="5072063"/>
            <a:ext cx="830262" cy="1055687"/>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19" cstate="print"/>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ftr="0" dt="0"/>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Book" pitchFamily="34" charset="0"/>
        </a:defRPr>
      </a:lvl2pPr>
      <a:lvl3pPr algn="l" rtl="0" fontAlgn="base">
        <a:spcBef>
          <a:spcPct val="0"/>
        </a:spcBef>
        <a:spcAft>
          <a:spcPct val="0"/>
        </a:spcAft>
        <a:defRPr sz="2800">
          <a:solidFill>
            <a:schemeClr val="tx1"/>
          </a:solidFill>
          <a:latin typeface="Franklin Gothic Book" pitchFamily="34" charset="0"/>
        </a:defRPr>
      </a:lvl3pPr>
      <a:lvl4pPr algn="l" rtl="0" fontAlgn="base">
        <a:spcBef>
          <a:spcPct val="0"/>
        </a:spcBef>
        <a:spcAft>
          <a:spcPct val="0"/>
        </a:spcAft>
        <a:defRPr sz="2800">
          <a:solidFill>
            <a:schemeClr val="tx1"/>
          </a:solidFill>
          <a:latin typeface="Franklin Gothic Book" pitchFamily="34" charset="0"/>
        </a:defRPr>
      </a:lvl4pPr>
      <a:lvl5pPr algn="l" rtl="0" fontAlgn="base">
        <a:spcBef>
          <a:spcPct val="0"/>
        </a:spcBef>
        <a:spcAft>
          <a:spcPct val="0"/>
        </a:spcAft>
        <a:defRPr sz="2800">
          <a:solidFill>
            <a:schemeClr val="tx1"/>
          </a:solidFill>
          <a:latin typeface="Franklin Gothic Book" pitchFamily="34" charset="0"/>
        </a:defRPr>
      </a:lvl5pPr>
      <a:lvl6pPr marL="457200" algn="l" rtl="0" fontAlgn="base">
        <a:spcBef>
          <a:spcPct val="0"/>
        </a:spcBef>
        <a:spcAft>
          <a:spcPct val="0"/>
        </a:spcAft>
        <a:defRPr sz="2800">
          <a:solidFill>
            <a:schemeClr val="tx1"/>
          </a:solidFill>
          <a:latin typeface="Franklin Gothic Book" pitchFamily="34" charset="0"/>
        </a:defRPr>
      </a:lvl6pPr>
      <a:lvl7pPr marL="914400" algn="l" rtl="0" fontAlgn="base">
        <a:spcBef>
          <a:spcPct val="0"/>
        </a:spcBef>
        <a:spcAft>
          <a:spcPct val="0"/>
        </a:spcAft>
        <a:defRPr sz="2800">
          <a:solidFill>
            <a:schemeClr val="tx1"/>
          </a:solidFill>
          <a:latin typeface="Franklin Gothic Book" pitchFamily="34" charset="0"/>
        </a:defRPr>
      </a:lvl7pPr>
      <a:lvl8pPr marL="1371600" algn="l" rtl="0" fontAlgn="base">
        <a:spcBef>
          <a:spcPct val="0"/>
        </a:spcBef>
        <a:spcAft>
          <a:spcPct val="0"/>
        </a:spcAft>
        <a:defRPr sz="2800">
          <a:solidFill>
            <a:schemeClr val="tx1"/>
          </a:solidFill>
          <a:latin typeface="Franklin Gothic Book" pitchFamily="34" charset="0"/>
        </a:defRPr>
      </a:lvl8pPr>
      <a:lvl9pPr marL="1828800" algn="l" rtl="0" fontAlgn="base">
        <a:spcBef>
          <a:spcPct val="0"/>
        </a:spcBef>
        <a:spcAft>
          <a:spcPct val="0"/>
        </a:spcAft>
        <a:defRPr sz="2800">
          <a:solidFill>
            <a:schemeClr val="tx1"/>
          </a:solidFill>
          <a:latin typeface="Franklin Gothic Book"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hildrenright.wordpress.com/" TargetMode="External"/><Relationship Id="rId1" Type="http://schemas.openxmlformats.org/officeDocument/2006/relationships/slideLayout" Target="../slideLayouts/slideLayout9.xml"/><Relationship Id="rId5" Type="http://schemas.openxmlformats.org/officeDocument/2006/relationships/hyperlink" Target="http://photodentro.edu.gr/lor/r/8521/3529?locale=el"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hyperlink" Target="http://europa.eu/legislation_summaries/human_rights/fundamental_rights_within_european_union/r12555_el.htm" TargetMode="External"/><Relationship Id="rId3" Type="http://schemas.openxmlformats.org/officeDocument/2006/relationships/hyperlink" Target="http://www.coe.int/t/dg3/children/pdf/Passport_grc.pdf" TargetMode="External"/><Relationship Id="rId7" Type="http://schemas.openxmlformats.org/officeDocument/2006/relationships/hyperlink" Target="http://www.childcom.org.cy/ccr/ccr.nsf/DMLindex_gr/DMLindex_gr?OpenDocument" TargetMode="External"/><Relationship Id="rId2" Type="http://schemas.openxmlformats.org/officeDocument/2006/relationships/hyperlink" Target="http://ec.europa.eu/0-18/wrc_index_el.jsp?main=true&amp;initLang=EL" TargetMode="External"/><Relationship Id="rId1" Type="http://schemas.openxmlformats.org/officeDocument/2006/relationships/slideLayout" Target="../slideLayouts/slideLayout3.xml"/><Relationship Id="rId6" Type="http://schemas.openxmlformats.org/officeDocument/2006/relationships/hyperlink" Target="http://www.0-18.gr/gia-paidia/ta-dikaiomata-soy" TargetMode="External"/><Relationship Id="rId5" Type="http://schemas.openxmlformats.org/officeDocument/2006/relationships/hyperlink" Target="http://eur-lex.europa.eu/legal-content/EL/TXT/PDF/?uri=CELEX:52008DC0055&amp;from=EL" TargetMode="External"/><Relationship Id="rId10" Type="http://schemas.openxmlformats.org/officeDocument/2006/relationships/hyperlink" Target="http://bookshop.europa.eu/el/-12--pbNA3110652/" TargetMode="External"/><Relationship Id="rId4" Type="http://schemas.openxmlformats.org/officeDocument/2006/relationships/hyperlink" Target="http://eur-lex.europa.eu/legal-content/EL/TXT/PDF/?uri=CELEX:52006DC0367&amp;from=EL" TargetMode="External"/><Relationship Id="rId9" Type="http://schemas.openxmlformats.org/officeDocument/2006/relationships/hyperlink" Target="http://europa.eu/kids-corner/index_el.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hotodentro.edu.gr/lor/r/8521/3529?locale=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childrenright.wordpress.com/"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8"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l-GR" dirty="0"/>
          </a:p>
        </p:txBody>
      </p:sp>
      <p:sp>
        <p:nvSpPr>
          <p:cNvPr id="2" name="Title 1"/>
          <p:cNvSpPr>
            <a:spLocks noGrp="1"/>
          </p:cNvSpPr>
          <p:nvPr>
            <p:ph type="ctrTitle"/>
          </p:nvPr>
        </p:nvSpPr>
        <p:spPr>
          <a:xfrm>
            <a:off x="211138" y="147638"/>
            <a:ext cx="7324725" cy="1951037"/>
          </a:xfrm>
        </p:spPr>
        <p:txBody>
          <a:bodyPr/>
          <a:lstStyle/>
          <a:p>
            <a:pPr fontAlgn="auto">
              <a:spcAft>
                <a:spcPts val="0"/>
              </a:spcAft>
              <a:defRPr/>
            </a:pPr>
            <a:r>
              <a:rPr lang="el-GR" sz="4400" dirty="0" smtClean="0"/>
              <a:t>"</a:t>
            </a:r>
            <a:r>
              <a:rPr lang="el-GR" sz="4400" dirty="0" err="1" smtClean="0"/>
              <a:t>ΜαθαΙνω</a:t>
            </a:r>
            <a:r>
              <a:rPr lang="el-GR" sz="4400" dirty="0" smtClean="0"/>
              <a:t> </a:t>
            </a:r>
            <a:r>
              <a:rPr lang="el-GR" sz="4400" dirty="0" smtClean="0"/>
              <a:t>τα </a:t>
            </a:r>
            <a:r>
              <a:rPr lang="el-GR" sz="4400" dirty="0" err="1" smtClean="0"/>
              <a:t>ΔικαιΩματΑ</a:t>
            </a:r>
            <a:r>
              <a:rPr lang="el-GR" sz="4400" dirty="0" smtClean="0"/>
              <a:t> μου </a:t>
            </a:r>
            <a:r>
              <a:rPr lang="el-GR" sz="4400" dirty="0" smtClean="0"/>
              <a:t>Στην </a:t>
            </a:r>
            <a:r>
              <a:rPr lang="el-GR" sz="4400" dirty="0" err="1" smtClean="0"/>
              <a:t>Ευρωπαϊκη</a:t>
            </a:r>
            <a:r>
              <a:rPr lang="el-GR" sz="4400" dirty="0" smtClean="0"/>
              <a:t> </a:t>
            </a:r>
            <a:r>
              <a:rPr lang="el-GR" sz="4400" dirty="0" err="1" smtClean="0"/>
              <a:t>ΕνωΣΗ</a:t>
            </a:r>
            <a:r>
              <a:rPr lang="el-GR" sz="4400" dirty="0" smtClean="0"/>
              <a:t>"</a:t>
            </a:r>
            <a:endParaRPr lang="el-GR" sz="4400" dirty="0"/>
          </a:p>
        </p:txBody>
      </p:sp>
      <p:sp>
        <p:nvSpPr>
          <p:cNvPr id="8" name="TextBox 7"/>
          <p:cNvSpPr txBox="1"/>
          <p:nvPr/>
        </p:nvSpPr>
        <p:spPr>
          <a:xfrm>
            <a:off x="4900613" y="4659313"/>
            <a:ext cx="3816350" cy="584200"/>
          </a:xfrm>
          <a:prstGeom prst="rect">
            <a:avLst/>
          </a:prstGeom>
          <a:noFill/>
        </p:spPr>
        <p:txBody>
          <a:bodyPr>
            <a:spAutoFit/>
          </a:bodyPr>
          <a:lstStyle/>
          <a:p>
            <a:pPr fontAlgn="auto">
              <a:spcBef>
                <a:spcPts val="0"/>
              </a:spcBef>
              <a:spcAft>
                <a:spcPts val="0"/>
              </a:spcAft>
              <a:defRPr/>
            </a:pPr>
            <a:r>
              <a:rPr lang="el-GR" sz="1600" dirty="0">
                <a:solidFill>
                  <a:schemeClr val="bg2">
                    <a:lumMod val="10000"/>
                  </a:schemeClr>
                </a:solidFill>
                <a:latin typeface="+mn-lt"/>
                <a:cs typeface="+mn-cs"/>
              </a:rPr>
              <a:t>Γεωργία Πάνου, </a:t>
            </a:r>
            <a:r>
              <a:rPr lang="el-GR" sz="1600" dirty="0" smtClean="0">
                <a:solidFill>
                  <a:schemeClr val="bg2">
                    <a:lumMod val="10000"/>
                  </a:schemeClr>
                </a:solidFill>
                <a:latin typeface="+mn-lt"/>
                <a:cs typeface="+mn-cs"/>
              </a:rPr>
              <a:t>Εκπαιδευτικός </a:t>
            </a:r>
            <a:r>
              <a:rPr lang="el-GR" sz="1600" dirty="0">
                <a:solidFill>
                  <a:schemeClr val="bg2">
                    <a:lumMod val="10000"/>
                  </a:schemeClr>
                </a:solidFill>
                <a:latin typeface="+mn-lt"/>
                <a:cs typeface="+mn-cs"/>
              </a:rPr>
              <a:t>ΠΕ-70</a:t>
            </a:r>
          </a:p>
          <a:p>
            <a:pPr fontAlgn="auto">
              <a:spcBef>
                <a:spcPts val="0"/>
              </a:spcBef>
              <a:spcAft>
                <a:spcPts val="0"/>
              </a:spcAft>
              <a:defRPr/>
            </a:pPr>
            <a:endParaRPr lang="el-GR" sz="1600" dirty="0">
              <a:latin typeface="+mn-lt"/>
              <a:cs typeface="+mn-cs"/>
            </a:endParaRPr>
          </a:p>
        </p:txBody>
      </p:sp>
      <p:sp>
        <p:nvSpPr>
          <p:cNvPr id="18" name="Subtitle 2"/>
          <p:cNvSpPr txBox="1">
            <a:spLocks/>
          </p:cNvSpPr>
          <p:nvPr/>
        </p:nvSpPr>
        <p:spPr>
          <a:xfrm>
            <a:off x="5513388" y="6175375"/>
            <a:ext cx="3173412" cy="382588"/>
          </a:xfrm>
          <a:prstGeom prst="rect">
            <a:avLst/>
          </a:prstGeom>
        </p:spPr>
        <p:txBody>
          <a:bodyPr tIns="9144">
            <a:normAutofit/>
          </a:bodyPr>
          <a:lstStyle/>
          <a:p>
            <a:pPr algn="r" fontAlgn="auto">
              <a:spcBef>
                <a:spcPts val="800"/>
              </a:spcBef>
              <a:spcAft>
                <a:spcPts val="0"/>
              </a:spcAft>
              <a:buFont typeface="Arial" pitchFamily="34" charset="0"/>
              <a:buNone/>
              <a:defRPr/>
            </a:pPr>
            <a:r>
              <a:rPr lang="el-GR" sz="1400" cap="all" spc="400" dirty="0">
                <a:solidFill>
                  <a:schemeClr val="accent3">
                    <a:lumMod val="50000"/>
                  </a:schemeClr>
                </a:solidFill>
                <a:latin typeface="+mn-lt"/>
                <a:ea typeface="+mj-ea"/>
                <a:cs typeface="Tunga" pitchFamily="2"/>
              </a:rPr>
              <a:t>ΙΩΑΝΝΙΝΑ /ΜΑΪΟΣ 2014</a:t>
            </a:r>
            <a:endParaRPr lang="en-US" sz="1400" cap="all" spc="400" dirty="0">
              <a:solidFill>
                <a:schemeClr val="accent3">
                  <a:lumMod val="50000"/>
                </a:schemeClr>
              </a:solidFill>
              <a:latin typeface="+mn-lt"/>
              <a:ea typeface="+mj-ea"/>
              <a:cs typeface="Tunga" pitchFamily="2"/>
            </a:endParaRPr>
          </a:p>
        </p:txBody>
      </p:sp>
      <p:sp>
        <p:nvSpPr>
          <p:cNvPr id="20" name="Rectangle 19"/>
          <p:cNvSpPr/>
          <p:nvPr/>
        </p:nvSpPr>
        <p:spPr>
          <a:xfrm>
            <a:off x="4881563" y="4248150"/>
            <a:ext cx="2238375" cy="400050"/>
          </a:xfrm>
          <a:prstGeom prst="rect">
            <a:avLst/>
          </a:prstGeom>
        </p:spPr>
        <p:txBody>
          <a:bodyPr wrap="none">
            <a:spAutoFit/>
          </a:bodyPr>
          <a:lstStyle/>
          <a:p>
            <a:pPr fontAlgn="auto">
              <a:spcBef>
                <a:spcPts val="0"/>
              </a:spcBef>
              <a:spcAft>
                <a:spcPts val="0"/>
              </a:spcAft>
              <a:defRPr/>
            </a:pPr>
            <a:r>
              <a:rPr lang="el-GR" sz="2000" dirty="0">
                <a:solidFill>
                  <a:schemeClr val="bg2">
                    <a:lumMod val="10000"/>
                  </a:schemeClr>
                </a:solidFill>
                <a:latin typeface="+mn-lt"/>
                <a:cs typeface="+mn-cs"/>
              </a:rPr>
              <a:t>Ομάδα ανάπτυξης</a:t>
            </a:r>
          </a:p>
        </p:txBody>
      </p:sp>
      <p:sp>
        <p:nvSpPr>
          <p:cNvPr id="21" name="Subtitle 20"/>
          <p:cNvSpPr>
            <a:spLocks noGrp="1"/>
          </p:cNvSpPr>
          <p:nvPr>
            <p:ph type="subTitle" idx="4294967295"/>
          </p:nvPr>
        </p:nvSpPr>
        <p:spPr>
          <a:xfrm>
            <a:off x="247650" y="2293938"/>
            <a:ext cx="5037138" cy="354012"/>
          </a:xfrm>
        </p:spPr>
        <p:txBody>
          <a:bodyPr rtlCol="0">
            <a:noAutofit/>
          </a:bodyPr>
          <a:lstStyle/>
          <a:p>
            <a:pPr fontAlgn="auto">
              <a:spcAft>
                <a:spcPts val="0"/>
              </a:spcAft>
              <a:buFont typeface="Arial" pitchFamily="34" charset="0"/>
              <a:buNone/>
              <a:defRPr/>
            </a:pPr>
            <a:r>
              <a:rPr lang="el-GR" sz="2400" b="0" dirty="0" smtClean="0">
                <a:solidFill>
                  <a:schemeClr val="accent2">
                    <a:lumMod val="75000"/>
                  </a:schemeClr>
                </a:solidFill>
                <a:effectLst>
                  <a:outerShdw blurRad="38100" dist="38100" dir="2700000" algn="tl">
                    <a:srgbClr val="000000">
                      <a:alpha val="43137"/>
                    </a:srgbClr>
                  </a:outerShdw>
                </a:effectLst>
              </a:rPr>
              <a:t>24ο Δημοτικό Σχολείο Ιωαννίνων</a:t>
            </a:r>
          </a:p>
        </p:txBody>
      </p:sp>
      <p:grpSp>
        <p:nvGrpSpPr>
          <p:cNvPr id="10" name="9 - Ομάδα"/>
          <p:cNvGrpSpPr/>
          <p:nvPr/>
        </p:nvGrpSpPr>
        <p:grpSpPr>
          <a:xfrm>
            <a:off x="2133601" y="3435927"/>
            <a:ext cx="2701636" cy="2092037"/>
            <a:chOff x="4087092" y="2064327"/>
            <a:chExt cx="2701636" cy="2092037"/>
          </a:xfrm>
        </p:grpSpPr>
        <p:sp>
          <p:nvSpPr>
            <p:cNvPr id="9" name="8 - Στρογγύλεμα διαγώνιας γωνίας του ορθογωνίου"/>
            <p:cNvSpPr/>
            <p:nvPr/>
          </p:nvSpPr>
          <p:spPr>
            <a:xfrm>
              <a:off x="4087092" y="2064327"/>
              <a:ext cx="2701636" cy="2092037"/>
            </a:xfrm>
            <a:prstGeom prst="round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8440" name="5 - Εικόνα" descr="Διαφάνεια1.JPG"/>
            <p:cNvPicPr>
              <a:picLocks noChangeAspect="1" noChangeArrowheads="1"/>
            </p:cNvPicPr>
            <p:nvPr/>
          </p:nvPicPr>
          <p:blipFill>
            <a:blip r:embed="rId3" cstate="print"/>
            <a:srcRect/>
            <a:stretch>
              <a:fillRect/>
            </a:stretch>
          </p:blipFill>
          <p:spPr bwMode="auto">
            <a:xfrm>
              <a:off x="4320165" y="2214931"/>
              <a:ext cx="2274598" cy="1807506"/>
            </a:xfrm>
            <a:prstGeom prst="rect">
              <a:avLst/>
            </a:prstGeom>
            <a:noFill/>
            <a:ln w="63500">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3700" y="5172075"/>
            <a:ext cx="6210300" cy="846138"/>
          </a:xfrm>
        </p:spPr>
        <p:txBody>
          <a:bodyPr/>
          <a:lstStyle/>
          <a:p>
            <a:pPr fontAlgn="auto">
              <a:spcAft>
                <a:spcPts val="0"/>
              </a:spcAft>
              <a:defRPr/>
            </a:pPr>
            <a:r>
              <a:rPr lang="el-GR" sz="2400" smtClean="0"/>
              <a:t>ΑΝΑΛΥΤΙΚΗ ΠΕΡΙΓΡΑΦΗ ΤΗΣ ανοιχτης εκπαιδευτικης ΠΡΑΚΤΙΚΗΣ</a:t>
            </a:r>
            <a:endParaRPr lang="el-GR" sz="2400"/>
          </a:p>
        </p:txBody>
      </p:sp>
      <p:sp>
        <p:nvSpPr>
          <p:cNvPr id="5" name="Slide Number Placeholder 4"/>
          <p:cNvSpPr>
            <a:spLocks noGrp="1"/>
          </p:cNvSpPr>
          <p:nvPr>
            <p:ph type="sldNum" sz="quarter" idx="11"/>
          </p:nvPr>
        </p:nvSpPr>
        <p:spPr/>
        <p:txBody>
          <a:bodyPr/>
          <a:lstStyle/>
          <a:p>
            <a:pPr>
              <a:defRPr/>
            </a:pPr>
            <a:fld id="{80566AA0-165E-4832-8878-07DE863A40F6}" type="slidenum">
              <a:rPr lang="en-US"/>
              <a:pPr>
                <a:defRPr/>
              </a:pPr>
              <a:t>10</a:t>
            </a:fld>
            <a:endParaRPr lang="en-US" dirty="0"/>
          </a:p>
        </p:txBody>
      </p:sp>
      <p:sp>
        <p:nvSpPr>
          <p:cNvPr id="24580" name="Content Placeholder 6"/>
          <p:cNvSpPr>
            <a:spLocks noGrp="1"/>
          </p:cNvSpPr>
          <p:nvPr>
            <p:ph sz="half" idx="2"/>
          </p:nvPr>
        </p:nvSpPr>
        <p:spPr>
          <a:xfrm>
            <a:off x="557213" y="557213"/>
            <a:ext cx="8027987" cy="4129087"/>
          </a:xfrm>
        </p:spPr>
        <p:txBody>
          <a:bodyPr/>
          <a:lstStyle/>
          <a:p>
            <a:pPr lvl="1">
              <a:buFont typeface="Arial" charset="0"/>
              <a:buChar char="•"/>
            </a:pPr>
            <a:r>
              <a:rPr lang="el-GR" dirty="0" smtClean="0"/>
              <a:t>Ορίστηκε στο στάδιο της Εισαγωγής και της Αποστολής το θέμα και στο στάδιο της Διαδικασίας ανατέθηκαν οι δραστηριότητες – 4 συνολικά - στις ομάδες μέσα από το Φύλλο Εργασίας. Στο στάδιο της Αξιολόγησης οι μαθητές υλοποίησαν δραστηριότητες αυτό-αξιολόγησης και στο στάδιο των Συμπερασμάτων κάθε ομάδα παρουσίασε το αποτέλεσμα της αποστολής της. </a:t>
            </a:r>
            <a:endParaRPr lang="el-GR" dirty="0" smtClean="0"/>
          </a:p>
          <a:p>
            <a:pPr lvl="1">
              <a:buFont typeface="Arial" charset="0"/>
              <a:buChar char="•"/>
            </a:pPr>
            <a:r>
              <a:rPr lang="el-GR" dirty="0" smtClean="0"/>
              <a:t>Οι μαθητές εργάστηκαν ομαδικά πάνω σε δραστηριότητες που περιείχαν τα Φύλλα Εργασίας που τους δόθηκαν</a:t>
            </a:r>
            <a:r>
              <a:rPr lang="el-GR" dirty="0" smtClean="0"/>
              <a:t>. Κάθε ομάδα αποτελούνταν από 4 μέλη και οι ομάδες </a:t>
            </a:r>
            <a:r>
              <a:rPr lang="el-GR" dirty="0" smtClean="0"/>
              <a:t>διαμορφώθηκαν </a:t>
            </a:r>
            <a:r>
              <a:rPr lang="el-GR" dirty="0" smtClean="0"/>
              <a:t>με τη διαδικασία της τυχαίας επιλογής – κλήρωσης από την αρχή της σχολικής χρονιάς. </a:t>
            </a:r>
            <a:endParaRPr lang="el-GR" dirty="0" smtClean="0"/>
          </a:p>
          <a:p>
            <a:pPr marL="0" indent="0"/>
            <a:endParaRPr lang="el-G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C0CBB7B-FF13-4D84-9A6F-929B9165045F}" type="slidenum">
              <a:rPr lang="en-US"/>
              <a:pPr>
                <a:defRPr/>
              </a:pPr>
              <a:t>11</a:t>
            </a:fld>
            <a:endParaRPr lang="en-US" dirty="0"/>
          </a:p>
        </p:txBody>
      </p:sp>
      <p:sp>
        <p:nvSpPr>
          <p:cNvPr id="10" name="Rectangle 9"/>
          <p:cNvSpPr/>
          <p:nvPr/>
        </p:nvSpPr>
        <p:spPr>
          <a:xfrm>
            <a:off x="3084513" y="5264727"/>
            <a:ext cx="6059487" cy="57727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endParaRPr lang="el-GR" sz="1400" dirty="0"/>
          </a:p>
          <a:p>
            <a:pPr algn="r" fontAlgn="auto">
              <a:spcBef>
                <a:spcPts val="0"/>
              </a:spcBef>
              <a:spcAft>
                <a:spcPts val="0"/>
              </a:spcAft>
              <a:defRPr/>
            </a:pPr>
            <a:r>
              <a:rPr lang="el-GR" sz="1400" dirty="0" smtClean="0"/>
              <a:t>Εικόνα 1- Φύλλο Εργασίας Ομάδας Α’ -</a:t>
            </a:r>
            <a:r>
              <a:rPr lang="el-GR" sz="1400" dirty="0"/>
              <a:t>« </a:t>
            </a:r>
            <a:r>
              <a:rPr lang="el-GR" sz="1400" i="1" dirty="0"/>
              <a:t>Έχω δικαίωμα στη φροντίδα, στην ασφάλεια και τη δίκαιη μεταχείριση»</a:t>
            </a:r>
            <a:endParaRPr lang="el-GR" sz="1400" dirty="0"/>
          </a:p>
          <a:p>
            <a:pPr algn="r" fontAlgn="auto">
              <a:spcBef>
                <a:spcPts val="0"/>
              </a:spcBef>
              <a:spcAft>
                <a:spcPts val="0"/>
              </a:spcAft>
              <a:defRPr/>
            </a:pPr>
            <a:r>
              <a:rPr lang="el-GR" sz="1400" dirty="0" smtClean="0"/>
              <a:t>   </a:t>
            </a:r>
            <a:endParaRPr lang="el-GR" sz="1400" dirty="0"/>
          </a:p>
        </p:txBody>
      </p:sp>
      <p:pic>
        <p:nvPicPr>
          <p:cNvPr id="25606" name="Picture 6"/>
          <p:cNvPicPr>
            <a:picLocks noGrp="1" noChangeAspect="1" noChangeArrowheads="1"/>
          </p:cNvPicPr>
          <p:nvPr>
            <p:ph sz="half" idx="2"/>
          </p:nvPr>
        </p:nvPicPr>
        <p:blipFill>
          <a:blip r:embed="rId2" cstate="print"/>
          <a:srcRect l="22429" t="22195" r="22410" b="9905"/>
          <a:stretch>
            <a:fillRect/>
          </a:stretch>
        </p:blipFill>
        <p:spPr bwMode="auto">
          <a:xfrm>
            <a:off x="1219200" y="122140"/>
            <a:ext cx="7010400" cy="4851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C0CBB7B-FF13-4D84-9A6F-929B9165045F}" type="slidenum">
              <a:rPr lang="en-US"/>
              <a:pPr>
                <a:defRPr/>
              </a:pPr>
              <a:t>12</a:t>
            </a:fld>
            <a:endParaRPr lang="en-US" dirty="0"/>
          </a:p>
        </p:txBody>
      </p:sp>
      <p:sp>
        <p:nvSpPr>
          <p:cNvPr id="10" name="Rectangle 9"/>
          <p:cNvSpPr/>
          <p:nvPr/>
        </p:nvSpPr>
        <p:spPr>
          <a:xfrm>
            <a:off x="3084513" y="5264727"/>
            <a:ext cx="6059487" cy="57727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endParaRPr lang="el-GR" sz="1400" dirty="0"/>
          </a:p>
          <a:p>
            <a:pPr algn="r" fontAlgn="auto">
              <a:spcBef>
                <a:spcPts val="0"/>
              </a:spcBef>
              <a:spcAft>
                <a:spcPts val="0"/>
              </a:spcAft>
              <a:defRPr/>
            </a:pPr>
            <a:r>
              <a:rPr lang="el-GR" sz="1400" dirty="0" smtClean="0"/>
              <a:t>Εικόνα 2 - Φύλλο Εργασίας Ομάδας Β’ -«</a:t>
            </a:r>
            <a:r>
              <a:rPr lang="el-GR" sz="1400" i="1" dirty="0"/>
              <a:t>'Έχω δικαίωμα στη μόρφωση και στην ελευθερία της </a:t>
            </a:r>
            <a:r>
              <a:rPr lang="el-GR" sz="1400" i="1" dirty="0" smtClean="0"/>
              <a:t>έκφρασης»</a:t>
            </a:r>
            <a:endParaRPr lang="el-GR" sz="1400" dirty="0"/>
          </a:p>
          <a:p>
            <a:pPr algn="r" fontAlgn="auto">
              <a:spcBef>
                <a:spcPts val="0"/>
              </a:spcBef>
              <a:spcAft>
                <a:spcPts val="0"/>
              </a:spcAft>
              <a:defRPr/>
            </a:pPr>
            <a:r>
              <a:rPr lang="el-GR" sz="1400" dirty="0" smtClean="0"/>
              <a:t>   </a:t>
            </a:r>
            <a:endParaRPr lang="el-GR" sz="1400" dirty="0"/>
          </a:p>
        </p:txBody>
      </p:sp>
      <p:pic>
        <p:nvPicPr>
          <p:cNvPr id="53250" name="Picture 2"/>
          <p:cNvPicPr>
            <a:picLocks noGrp="1" noChangeAspect="1" noChangeArrowheads="1"/>
          </p:cNvPicPr>
          <p:nvPr>
            <p:ph sz="half" idx="2"/>
          </p:nvPr>
        </p:nvPicPr>
        <p:blipFill>
          <a:blip r:embed="rId2" cstate="print"/>
          <a:srcRect l="22954" t="22195" r="22761" b="8971"/>
          <a:stretch>
            <a:fillRect/>
          </a:stretch>
        </p:blipFill>
        <p:spPr bwMode="auto">
          <a:xfrm>
            <a:off x="1080657" y="13855"/>
            <a:ext cx="6982690" cy="49779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C0CBB7B-FF13-4D84-9A6F-929B9165045F}" type="slidenum">
              <a:rPr lang="en-US"/>
              <a:pPr>
                <a:defRPr/>
              </a:pPr>
              <a:t>13</a:t>
            </a:fld>
            <a:endParaRPr lang="en-US" dirty="0"/>
          </a:p>
        </p:txBody>
      </p:sp>
      <p:sp>
        <p:nvSpPr>
          <p:cNvPr id="10" name="Rectangle 9"/>
          <p:cNvSpPr/>
          <p:nvPr/>
        </p:nvSpPr>
        <p:spPr>
          <a:xfrm>
            <a:off x="2743201" y="5264727"/>
            <a:ext cx="6400800" cy="57727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endParaRPr lang="el-GR" sz="1400" dirty="0"/>
          </a:p>
          <a:p>
            <a:pPr algn="r" fontAlgn="auto">
              <a:spcBef>
                <a:spcPts val="0"/>
              </a:spcBef>
              <a:spcAft>
                <a:spcPts val="0"/>
              </a:spcAft>
              <a:defRPr/>
            </a:pPr>
            <a:r>
              <a:rPr lang="el-GR" sz="1400" dirty="0" smtClean="0"/>
              <a:t>Εικόνα 3 - Φύλλο Εργασίας Ομάδας Γ’:  </a:t>
            </a:r>
            <a:r>
              <a:rPr lang="el-GR" sz="1400" i="1" dirty="0"/>
              <a:t>«Έχω δικαίωμα στην προστασία από το Διαδίκτυο και τους κινδύνους της καθημερινότητας»</a:t>
            </a:r>
            <a:endParaRPr lang="el-GR" sz="1400" dirty="0"/>
          </a:p>
          <a:p>
            <a:pPr algn="r" fontAlgn="auto">
              <a:spcBef>
                <a:spcPts val="0"/>
              </a:spcBef>
              <a:spcAft>
                <a:spcPts val="0"/>
              </a:spcAft>
              <a:defRPr/>
            </a:pPr>
            <a:endParaRPr lang="el-GR" sz="1400" dirty="0"/>
          </a:p>
          <a:p>
            <a:pPr algn="r" fontAlgn="auto">
              <a:spcBef>
                <a:spcPts val="0"/>
              </a:spcBef>
              <a:spcAft>
                <a:spcPts val="0"/>
              </a:spcAft>
              <a:defRPr/>
            </a:pPr>
            <a:r>
              <a:rPr lang="el-GR" sz="1400" dirty="0" smtClean="0"/>
              <a:t>   </a:t>
            </a:r>
            <a:endParaRPr lang="el-GR" sz="1400" dirty="0"/>
          </a:p>
        </p:txBody>
      </p:sp>
      <p:pic>
        <p:nvPicPr>
          <p:cNvPr id="54274" name="Picture 2"/>
          <p:cNvPicPr>
            <a:picLocks noGrp="1" noChangeAspect="1" noChangeArrowheads="1"/>
          </p:cNvPicPr>
          <p:nvPr>
            <p:ph sz="half" idx="2"/>
          </p:nvPr>
        </p:nvPicPr>
        <p:blipFill>
          <a:blip r:embed="rId2" cstate="print"/>
          <a:srcRect l="23129" t="21884" r="22410" b="8971"/>
          <a:stretch>
            <a:fillRect/>
          </a:stretch>
        </p:blipFill>
        <p:spPr bwMode="auto">
          <a:xfrm>
            <a:off x="1205341" y="13855"/>
            <a:ext cx="7024256" cy="5014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5975" y="1589088"/>
            <a:ext cx="6902450" cy="1208087"/>
          </a:xfrm>
        </p:spPr>
        <p:txBody>
          <a:bodyPr/>
          <a:lstStyle/>
          <a:p>
            <a:pPr fontAlgn="auto">
              <a:spcAft>
                <a:spcPts val="0"/>
              </a:spcAft>
              <a:defRPr/>
            </a:pPr>
            <a:r>
              <a:rPr lang="el-GR"/>
              <a:t>ΑΞΙΟΠΟΙΗΣΗ ΨΗΦΙΑΚΟΥ ΠΕΡΙΕΧΟΜΕΝΟΥ</a:t>
            </a:r>
            <a:endParaRPr lang="el-GR"/>
          </a:p>
        </p:txBody>
      </p:sp>
      <p:sp>
        <p:nvSpPr>
          <p:cNvPr id="3" name="Slide Number Placeholder 2"/>
          <p:cNvSpPr>
            <a:spLocks noGrp="1"/>
          </p:cNvSpPr>
          <p:nvPr>
            <p:ph type="sldNum" sz="quarter" idx="11"/>
          </p:nvPr>
        </p:nvSpPr>
        <p:spPr/>
        <p:txBody>
          <a:bodyPr/>
          <a:lstStyle/>
          <a:p>
            <a:pPr>
              <a:defRPr/>
            </a:pPr>
            <a:fld id="{1BED1C41-093B-4460-B6B2-62FDD73BCB02}"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3343275" y="433820"/>
            <a:ext cx="5800725" cy="1692275"/>
          </a:xfrm>
          <a:prstGeom prst="round1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l-GR" dirty="0"/>
          </a:p>
        </p:txBody>
      </p:sp>
      <p:sp>
        <p:nvSpPr>
          <p:cNvPr id="20" name="Title 19"/>
          <p:cNvSpPr>
            <a:spLocks noGrp="1"/>
          </p:cNvSpPr>
          <p:nvPr>
            <p:ph type="title"/>
          </p:nvPr>
        </p:nvSpPr>
        <p:spPr>
          <a:xfrm>
            <a:off x="2947988" y="5172075"/>
            <a:ext cx="6196012" cy="873125"/>
          </a:xfrm>
        </p:spPr>
        <p:txBody>
          <a:bodyPr/>
          <a:lstStyle/>
          <a:p>
            <a:pPr fontAlgn="auto">
              <a:spcAft>
                <a:spcPts val="0"/>
              </a:spcAft>
              <a:defRPr/>
            </a:pPr>
            <a:r>
              <a:rPr lang="el-GR" sz="2400" smtClean="0"/>
              <a:t>ΑΞΙΟΠΟΙΗΣΗ ΨΗΦΙΑΚΟΥ ΠΕΡΙΕΧΟΜΕΝΟΥ</a:t>
            </a:r>
            <a:endParaRPr lang="el-GR" sz="2400"/>
          </a:p>
        </p:txBody>
      </p:sp>
      <p:sp>
        <p:nvSpPr>
          <p:cNvPr id="3" name="Slide Number Placeholder 2"/>
          <p:cNvSpPr>
            <a:spLocks noGrp="1"/>
          </p:cNvSpPr>
          <p:nvPr>
            <p:ph type="sldNum" sz="quarter" idx="16"/>
          </p:nvPr>
        </p:nvSpPr>
        <p:spPr/>
        <p:txBody>
          <a:bodyPr/>
          <a:lstStyle/>
          <a:p>
            <a:pPr>
              <a:defRPr/>
            </a:pPr>
            <a:fld id="{37A4742E-61D7-4A71-A96C-E93D64CB4FF0}" type="slidenum">
              <a:rPr lang="en-US"/>
              <a:pPr>
                <a:defRPr/>
              </a:pPr>
              <a:t>15</a:t>
            </a:fld>
            <a:endParaRPr lang="en-US" dirty="0"/>
          </a:p>
        </p:txBody>
      </p:sp>
      <p:sp>
        <p:nvSpPr>
          <p:cNvPr id="24" name="Content Placeholder 23"/>
          <p:cNvSpPr>
            <a:spLocks noGrp="1"/>
          </p:cNvSpPr>
          <p:nvPr>
            <p:ph sz="quarter" idx="14"/>
          </p:nvPr>
        </p:nvSpPr>
        <p:spPr>
          <a:xfrm>
            <a:off x="3452812" y="570345"/>
            <a:ext cx="5691188" cy="1403350"/>
          </a:xfrm>
        </p:spPr>
        <p:txBody>
          <a:bodyPr>
            <a:normAutofit/>
          </a:bodyPr>
          <a:lstStyle/>
          <a:p>
            <a:pPr marL="0" indent="0"/>
            <a:r>
              <a:rPr lang="el-GR" dirty="0" err="1" smtClean="0"/>
              <a:t>Ιστοεξερεύνηση</a:t>
            </a:r>
            <a:r>
              <a:rPr lang="el-GR" dirty="0" smtClean="0"/>
              <a:t>-Σύνδεσμος:</a:t>
            </a:r>
            <a:endParaRPr lang="en-US" dirty="0" smtClean="0"/>
          </a:p>
          <a:p>
            <a:pPr marL="0" indent="0"/>
            <a:r>
              <a:rPr lang="en-US" dirty="0" smtClean="0">
                <a:hlinkClick r:id="rId2"/>
              </a:rPr>
              <a:t>https</a:t>
            </a:r>
            <a:r>
              <a:rPr lang="en-US" dirty="0" smtClean="0">
                <a:hlinkClick r:id="rId2"/>
              </a:rPr>
              <a:t>://childrenright.wordpress.com/</a:t>
            </a:r>
            <a:endParaRPr lang="el-GR" dirty="0" smtClean="0"/>
          </a:p>
        </p:txBody>
      </p:sp>
      <p:pic>
        <p:nvPicPr>
          <p:cNvPr id="11" name="10 - Εικόνα"/>
          <p:cNvPicPr/>
          <p:nvPr/>
        </p:nvPicPr>
        <p:blipFill rotWithShape="1">
          <a:blip r:embed="rId3" cstate="print"/>
          <a:srcRect t="16622" r="1246" b="5257"/>
          <a:stretch/>
        </p:blipFill>
        <p:spPr bwMode="auto">
          <a:xfrm>
            <a:off x="380707" y="549419"/>
            <a:ext cx="2584166" cy="1487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5" name="14 - Εικόνα" descr="δικαιωματα.jpg"/>
          <p:cNvPicPr>
            <a:picLocks noChangeAspect="1"/>
          </p:cNvPicPr>
          <p:nvPr/>
        </p:nvPicPr>
        <p:blipFill>
          <a:blip r:embed="rId4" cstate="print"/>
          <a:stretch>
            <a:fillRect/>
          </a:stretch>
        </p:blipFill>
        <p:spPr>
          <a:xfrm>
            <a:off x="415636" y="2687969"/>
            <a:ext cx="2419782" cy="1896586"/>
          </a:xfrm>
          <a:prstGeom prst="rect">
            <a:avLst/>
          </a:prstGeom>
        </p:spPr>
      </p:pic>
      <p:sp>
        <p:nvSpPr>
          <p:cNvPr id="16" name="Round Single Corner Rectangle 9"/>
          <p:cNvSpPr/>
          <p:nvPr/>
        </p:nvSpPr>
        <p:spPr>
          <a:xfrm>
            <a:off x="3135457" y="2789092"/>
            <a:ext cx="5800725" cy="1692275"/>
          </a:xfrm>
          <a:prstGeom prst="round1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l-GR" dirty="0"/>
          </a:p>
        </p:txBody>
      </p:sp>
      <p:sp>
        <p:nvSpPr>
          <p:cNvPr id="17" name="Content Placeholder 23"/>
          <p:cNvSpPr>
            <a:spLocks noGrp="1"/>
          </p:cNvSpPr>
          <p:nvPr>
            <p:ph sz="quarter" idx="14"/>
          </p:nvPr>
        </p:nvSpPr>
        <p:spPr>
          <a:xfrm>
            <a:off x="3148012" y="2953327"/>
            <a:ext cx="5691188" cy="1403350"/>
          </a:xfrm>
        </p:spPr>
        <p:txBody>
          <a:bodyPr>
            <a:normAutofit/>
          </a:bodyPr>
          <a:lstStyle/>
          <a:p>
            <a:pPr marL="0" indent="0"/>
            <a:r>
              <a:rPr lang="el-GR" dirty="0" smtClean="0"/>
              <a:t>Έχουμε ανάγκες και δικαιώματα: </a:t>
            </a:r>
          </a:p>
          <a:p>
            <a:pPr marL="0" indent="0"/>
            <a:r>
              <a:rPr lang="en-US" dirty="0" smtClean="0">
                <a:hlinkClick r:id="rId5"/>
              </a:rPr>
              <a:t>http://photodentro.edu.gr/lor/r/8521/3529?locale=el</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5975" y="1589088"/>
            <a:ext cx="6902450" cy="1208087"/>
          </a:xfrm>
        </p:spPr>
        <p:txBody>
          <a:bodyPr/>
          <a:lstStyle/>
          <a:p>
            <a:pPr fontAlgn="auto">
              <a:spcAft>
                <a:spcPts val="0"/>
              </a:spcAft>
              <a:defRPr/>
            </a:pPr>
            <a:r>
              <a:rPr lang="el-GR"/>
              <a:t>ΣΤΟΙΧΕΙΑ ΤΕΚΜΗΡΙΩΣΗΣ ΚΑΙ ΕΠΕΚΤΑΣΗΣ</a:t>
            </a:r>
            <a:endParaRPr lang="el-GR"/>
          </a:p>
        </p:txBody>
      </p:sp>
      <p:sp>
        <p:nvSpPr>
          <p:cNvPr id="3" name="Slide Number Placeholder 2"/>
          <p:cNvSpPr>
            <a:spLocks noGrp="1"/>
          </p:cNvSpPr>
          <p:nvPr>
            <p:ph type="sldNum" sz="quarter" idx="11"/>
          </p:nvPr>
        </p:nvSpPr>
        <p:spPr/>
        <p:txBody>
          <a:bodyPr/>
          <a:lstStyle/>
          <a:p>
            <a:pPr>
              <a:defRPr/>
            </a:pPr>
            <a:fld id="{9011CE13-0190-4795-9518-D48AC1FE23DA}"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3738" y="5172075"/>
            <a:ext cx="5910262" cy="846138"/>
          </a:xfrm>
        </p:spPr>
        <p:txBody>
          <a:bodyPr/>
          <a:lstStyle/>
          <a:p>
            <a:pPr fontAlgn="auto">
              <a:spcAft>
                <a:spcPts val="0"/>
              </a:spcAft>
              <a:defRPr/>
            </a:pPr>
            <a:r>
              <a:rPr lang="el-GR" cap="none" smtClean="0"/>
              <a:t/>
            </a:r>
            <a:br>
              <a:rPr lang="el-GR" cap="none" smtClean="0"/>
            </a:br>
            <a:r>
              <a:rPr lang="el-GR" cap="none" smtClean="0"/>
              <a:t>ΑΠΟΤΕΛΕΣΜΑΤΑ- ΑΝΤΙΚΤΥΠΟΣ</a:t>
            </a:r>
            <a:r>
              <a:rPr lang="el-GR" smtClean="0"/>
              <a:t/>
            </a:r>
            <a:br>
              <a:rPr lang="el-GR" smtClean="0"/>
            </a:br>
            <a:endParaRPr lang="el-GR"/>
          </a:p>
        </p:txBody>
      </p:sp>
      <p:sp>
        <p:nvSpPr>
          <p:cNvPr id="3" name="Slide Number Placeholder 2"/>
          <p:cNvSpPr>
            <a:spLocks noGrp="1"/>
          </p:cNvSpPr>
          <p:nvPr>
            <p:ph type="sldNum" sz="quarter" idx="11"/>
          </p:nvPr>
        </p:nvSpPr>
        <p:spPr/>
        <p:txBody>
          <a:bodyPr/>
          <a:lstStyle/>
          <a:p>
            <a:pPr>
              <a:defRPr/>
            </a:pPr>
            <a:fld id="{6116E586-062B-4F16-B3E9-5517250198D2}" type="slidenum">
              <a:rPr lang="en-US"/>
              <a:pPr>
                <a:defRPr/>
              </a:pPr>
              <a:t>17</a:t>
            </a:fld>
            <a:endParaRPr lang="en-US" dirty="0"/>
          </a:p>
        </p:txBody>
      </p:sp>
      <p:sp>
        <p:nvSpPr>
          <p:cNvPr id="29700" name="Content Placeholder 4"/>
          <p:cNvSpPr>
            <a:spLocks noGrp="1"/>
          </p:cNvSpPr>
          <p:nvPr>
            <p:ph sz="half" idx="2"/>
          </p:nvPr>
        </p:nvSpPr>
        <p:spPr>
          <a:xfrm>
            <a:off x="277091" y="221673"/>
            <a:ext cx="8659091" cy="4724400"/>
          </a:xfrm>
        </p:spPr>
        <p:txBody>
          <a:bodyPr/>
          <a:lstStyle/>
          <a:p>
            <a:pPr lvl="1">
              <a:buFont typeface="Arial" charset="0"/>
              <a:buChar char="•"/>
            </a:pPr>
            <a:r>
              <a:rPr lang="el-GR" dirty="0" smtClean="0"/>
              <a:t>Η προστιθέμενη αξία της διδακτικής στρατηγικής που ακολουθήθηκε έγκειται στην αξιοποίηση και προβολή του υλικού που διατίθεται στους επίσημους </a:t>
            </a:r>
            <a:r>
              <a:rPr lang="el-GR" dirty="0" err="1" smtClean="0"/>
              <a:t>ιστότοπους</a:t>
            </a:r>
            <a:r>
              <a:rPr lang="el-GR" dirty="0" smtClean="0"/>
              <a:t> της Ε.Ε. και αφορά τα Δικαιώματα του παιδιού. Δίνεται η δυνατότητα στους μαθητές, τους γονείς και τους εκπαιδευτικούς να έχουν εύκολη πρόσβαση στην πληροφορία που καλύπτει το συγκεκριμένο θέμα. Η παρουσίαση του υλικού της Ε.Ε. μέσα από ένα εκπαιδευτικό </a:t>
            </a:r>
            <a:r>
              <a:rPr lang="el-GR" dirty="0" err="1" smtClean="0"/>
              <a:t>ιστολόγιο</a:t>
            </a:r>
            <a:r>
              <a:rPr lang="el-GR" dirty="0" smtClean="0"/>
              <a:t> αποτελεί διδακτική πρόταση για ενδιαφερόμενους εκπαιδευτικούς και σχολικές μονάδες. </a:t>
            </a:r>
          </a:p>
          <a:p>
            <a:pPr lvl="1">
              <a:buFont typeface="Arial" charset="0"/>
              <a:buChar char="•"/>
            </a:pPr>
            <a:r>
              <a:rPr lang="el-GR" dirty="0" smtClean="0"/>
              <a:t>Η ενασχόληση των μαθητών με το συγκεκριμένο θέμα ανέδειξε με επιτυχία το πλέγμα προστασίας που διαμορφώνει η Ε.Ε. και τα αρμόδια όργανά της σχετικά με την υπεράσπιση των δικαιωμάτων των παιδιών. Ο χωρισμός των μαθητών της τάξης σε ομάδες και η ανάθεση της αποστολής μέσα από την πρακτική της </a:t>
            </a:r>
            <a:r>
              <a:rPr lang="el-GR" dirty="0" err="1" smtClean="0"/>
              <a:t>Ιστοεξερεύνησης</a:t>
            </a:r>
            <a:r>
              <a:rPr lang="el-GR" dirty="0" smtClean="0"/>
              <a:t> στο περιβάλλον του Word </a:t>
            </a:r>
            <a:r>
              <a:rPr lang="el-GR" dirty="0" err="1" smtClean="0"/>
              <a:t>Press</a:t>
            </a:r>
            <a:r>
              <a:rPr lang="el-GR" dirty="0" smtClean="0"/>
              <a:t> ευνόησε την διαμόρφωση θετικού μαθησιακού κλίματος και ενίσχυσε την ενεργό συμμετοχή των μαθητών στην υλοποίηση των δραστηριοτήτων.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8963" y="5059363"/>
            <a:ext cx="6015037" cy="1095375"/>
          </a:xfrm>
        </p:spPr>
        <p:txBody>
          <a:bodyPr/>
          <a:lstStyle/>
          <a:p>
            <a:pPr fontAlgn="auto">
              <a:spcAft>
                <a:spcPts val="0"/>
              </a:spcAft>
              <a:defRPr/>
            </a:pPr>
            <a:r>
              <a:rPr lang="el-GR" sz="2400" cap="none" dirty="0" smtClean="0"/>
              <a:t/>
            </a:r>
            <a:br>
              <a:rPr lang="el-GR" sz="2400" cap="none" dirty="0" smtClean="0"/>
            </a:br>
            <a:r>
              <a:rPr lang="el-GR" sz="2400" cap="none" dirty="0" smtClean="0"/>
              <a:t/>
            </a:r>
            <a:br>
              <a:rPr lang="el-GR" sz="2400" cap="none" dirty="0" smtClean="0"/>
            </a:br>
            <a:r>
              <a:rPr lang="el-GR" sz="2400" cap="none" dirty="0" smtClean="0"/>
              <a:t/>
            </a:r>
            <a:br>
              <a:rPr lang="el-GR" sz="2400" cap="none" dirty="0" smtClean="0"/>
            </a:br>
            <a:r>
              <a:rPr lang="el-GR" sz="2400" cap="none" dirty="0" smtClean="0"/>
              <a:t>ΣΧΕΣΗ ΜΕ ΑΛΛΕΣ ΑΝΟΙΧΤΕΣ ΕΚΠΑΙΔΕΥΤΙΚΕΣ ΠΡΑΚΤΙΚΕΣ / ΑΞΙΟΠΟΙΗΣΗ, ΓΕΝΙΚΕΥΣΗ, ΕΠΕΚΤΑΣΙΜΟΤΗΤΑ</a:t>
            </a:r>
            <a:br>
              <a:rPr lang="el-GR" sz="2400" cap="none" dirty="0" smtClean="0"/>
            </a:br>
            <a:r>
              <a:rPr lang="el-GR" sz="2400" cap="none" dirty="0" smtClean="0"/>
              <a:t/>
            </a:r>
            <a:br>
              <a:rPr lang="el-GR" sz="2400" cap="none" dirty="0" smtClean="0"/>
            </a:br>
            <a:r>
              <a:rPr lang="el-GR" sz="2400" cap="none" dirty="0" smtClean="0"/>
              <a:t> </a:t>
            </a:r>
            <a:br>
              <a:rPr lang="el-GR" sz="2400" cap="none" dirty="0" smtClean="0"/>
            </a:br>
            <a:endParaRPr lang="el-GR" sz="2400" cap="none" dirty="0"/>
          </a:p>
        </p:txBody>
      </p:sp>
      <p:sp>
        <p:nvSpPr>
          <p:cNvPr id="6" name="Content Placeholder 5"/>
          <p:cNvSpPr>
            <a:spLocks noGrp="1"/>
          </p:cNvSpPr>
          <p:nvPr>
            <p:ph sz="half" idx="2"/>
          </p:nvPr>
        </p:nvSpPr>
        <p:spPr>
          <a:xfrm>
            <a:off x="530225" y="557213"/>
            <a:ext cx="3783013" cy="4056062"/>
          </a:xfrm>
        </p:spPr>
        <p:txBody>
          <a:bodyPr>
            <a:normAutofit/>
          </a:bodyPr>
          <a:lstStyle/>
          <a:p>
            <a:pPr marL="0" indent="0">
              <a:lnSpc>
                <a:spcPct val="90000"/>
              </a:lnSpc>
            </a:pPr>
            <a:r>
              <a:rPr lang="el-GR" sz="2000" b="1" dirty="0" smtClean="0"/>
              <a:t>Σχέση με άλλες ανοιχτές εκπαιδευτικές πρακτικές</a:t>
            </a:r>
            <a:endParaRPr lang="el-GR" sz="2000" dirty="0" smtClean="0"/>
          </a:p>
          <a:p>
            <a:pPr lvl="1">
              <a:lnSpc>
                <a:spcPct val="90000"/>
              </a:lnSpc>
              <a:buFont typeface="Arial" charset="0"/>
              <a:buChar char="•"/>
            </a:pPr>
            <a:r>
              <a:rPr lang="el-GR" sz="1800" dirty="0" smtClean="0"/>
              <a:t>Η πρωτοτυπία της ανοιχτής εκπαιδευτικής πρακτικής που παρουσιάσαμε έγκειται στην εφαρμογή της τεχνικής της </a:t>
            </a:r>
            <a:r>
              <a:rPr lang="el-GR" sz="1800" dirty="0" err="1" smtClean="0"/>
              <a:t>ιστοεξερεύνησης</a:t>
            </a:r>
            <a:r>
              <a:rPr lang="el-GR" sz="1800" dirty="0" smtClean="0"/>
              <a:t> για το θέμα των Δικαιωμάτων του παιδιού στην Ευρωπαϊκή Ένωση μέσα από τη μελέτη των επίσημων </a:t>
            </a:r>
            <a:r>
              <a:rPr lang="el-GR" sz="1800" dirty="0" err="1" smtClean="0"/>
              <a:t>ιστότοπων</a:t>
            </a:r>
            <a:r>
              <a:rPr lang="el-GR" sz="1800" dirty="0" smtClean="0"/>
              <a:t> και εγγράφων  της Ε.Ε. Οι μαθητές γνωρίζουν το εκπαιδευτικό υλικό της Ε.Ε. που </a:t>
            </a:r>
            <a:r>
              <a:rPr lang="el-GR" sz="1800" dirty="0" err="1" smtClean="0"/>
              <a:t>ναφέρεται</a:t>
            </a:r>
            <a:r>
              <a:rPr lang="el-GR" sz="1800" dirty="0" smtClean="0"/>
              <a:t> στο θέμα που διαπραγματεύονται.</a:t>
            </a:r>
            <a:endParaRPr lang="el-GR" sz="1700" dirty="0" smtClean="0"/>
          </a:p>
        </p:txBody>
      </p:sp>
      <p:sp>
        <p:nvSpPr>
          <p:cNvPr id="30724" name="Content Placeholder 6"/>
          <p:cNvSpPr>
            <a:spLocks noGrp="1"/>
          </p:cNvSpPr>
          <p:nvPr>
            <p:ph sz="quarter" idx="4"/>
          </p:nvPr>
        </p:nvSpPr>
        <p:spPr>
          <a:xfrm>
            <a:off x="4694238" y="573088"/>
            <a:ext cx="3986212" cy="4056062"/>
          </a:xfrm>
        </p:spPr>
        <p:txBody>
          <a:bodyPr/>
          <a:lstStyle/>
          <a:p>
            <a:pPr marL="0" lvl="1" indent="0">
              <a:buFont typeface="Wingdings" pitchFamily="2" charset="2"/>
              <a:buNone/>
            </a:pPr>
            <a:endParaRPr lang="el-GR" smtClean="0"/>
          </a:p>
          <a:p>
            <a:pPr marL="0" indent="0"/>
            <a:endParaRPr lang="el-GR" smtClean="0"/>
          </a:p>
        </p:txBody>
      </p:sp>
      <p:sp>
        <p:nvSpPr>
          <p:cNvPr id="3" name="Slide Number Placeholder 2"/>
          <p:cNvSpPr>
            <a:spLocks noGrp="1"/>
          </p:cNvSpPr>
          <p:nvPr>
            <p:ph type="sldNum" sz="quarter" idx="11"/>
          </p:nvPr>
        </p:nvSpPr>
        <p:spPr/>
        <p:txBody>
          <a:bodyPr/>
          <a:lstStyle/>
          <a:p>
            <a:pPr>
              <a:defRPr/>
            </a:pPr>
            <a:fld id="{24E37121-F4AB-4140-BC43-8F1BD21107AD}" type="slidenum">
              <a:rPr lang="en-US"/>
              <a:pPr>
                <a:defRPr/>
              </a:pPr>
              <a:t>18</a:t>
            </a:fld>
            <a:endParaRPr lang="en-US" dirty="0"/>
          </a:p>
        </p:txBody>
      </p:sp>
      <p:sp>
        <p:nvSpPr>
          <p:cNvPr id="30726" name="Content Placeholder 5"/>
          <p:cNvSpPr txBox="1">
            <a:spLocks/>
          </p:cNvSpPr>
          <p:nvPr/>
        </p:nvSpPr>
        <p:spPr bwMode="auto">
          <a:xfrm>
            <a:off x="4791075" y="573088"/>
            <a:ext cx="3781425" cy="4206730"/>
          </a:xfrm>
          <a:prstGeom prst="rect">
            <a:avLst/>
          </a:prstGeom>
          <a:noFill/>
          <a:ln w="9525">
            <a:noFill/>
            <a:miter lim="800000"/>
            <a:headEnd/>
            <a:tailEnd/>
          </a:ln>
        </p:spPr>
        <p:txBody>
          <a:bodyPr/>
          <a:lstStyle/>
          <a:p>
            <a:r>
              <a:rPr lang="el-GR" sz="2000" b="1" dirty="0">
                <a:latin typeface="Cambria" pitchFamily="18" charset="0"/>
              </a:rPr>
              <a:t>Αξιοποίηση, Γενίκευση, Επεκτασιμότητα</a:t>
            </a:r>
          </a:p>
          <a:p>
            <a:pPr marL="173038" lvl="1" indent="-173038">
              <a:spcBef>
                <a:spcPts val="300"/>
              </a:spcBef>
              <a:buClr>
                <a:schemeClr val="accent2"/>
              </a:buClr>
              <a:buFont typeface="Arial" charset="0"/>
              <a:buChar char="•"/>
            </a:pPr>
            <a:r>
              <a:rPr lang="el-GR" sz="1600" dirty="0"/>
              <a:t>Η εργασία για τη δράση Τ4Ε (</a:t>
            </a:r>
            <a:r>
              <a:rPr lang="el-GR" sz="1600" dirty="0" err="1"/>
              <a:t>Teachers</a:t>
            </a:r>
            <a:r>
              <a:rPr lang="el-GR" sz="1600" dirty="0"/>
              <a:t> 4 </a:t>
            </a:r>
            <a:r>
              <a:rPr lang="el-GR" sz="1600" dirty="0" err="1"/>
              <a:t>Europe</a:t>
            </a:r>
            <a:r>
              <a:rPr lang="el-GR" sz="1600" dirty="0"/>
              <a:t>) με θέμα τα «Δικαιώματα του Παιδιού στην Ευρωπαϊκή Ένωση» μέσα από τη δημοσίευση στον </a:t>
            </a:r>
            <a:r>
              <a:rPr lang="el-GR" sz="1600" dirty="0" err="1"/>
              <a:t>ιστότοπο</a:t>
            </a:r>
            <a:r>
              <a:rPr lang="el-GR" sz="1600" dirty="0"/>
              <a:t> </a:t>
            </a:r>
            <a:r>
              <a:rPr lang="el-GR" sz="1600" dirty="0" smtClean="0"/>
              <a:t>προτείνεται </a:t>
            </a:r>
            <a:r>
              <a:rPr lang="el-GR" sz="1600" dirty="0"/>
              <a:t>ως  ένα εκπαιδευτικό περιβάλλον για αξιοποίηση σε ζητήματα που σχετίζονται με την Ε.Ε</a:t>
            </a:r>
            <a:r>
              <a:rPr lang="el-GR" sz="1600" dirty="0" smtClean="0"/>
              <a:t>.</a:t>
            </a:r>
          </a:p>
          <a:p>
            <a:pPr marL="173038" lvl="1" indent="-173038">
              <a:spcBef>
                <a:spcPts val="300"/>
              </a:spcBef>
              <a:buClr>
                <a:schemeClr val="accent2"/>
              </a:buClr>
              <a:buFont typeface="Arial" charset="0"/>
              <a:buChar char="•"/>
            </a:pPr>
            <a:r>
              <a:rPr lang="el-GR" sz="1600" dirty="0" smtClean="0"/>
              <a:t> </a:t>
            </a:r>
            <a:r>
              <a:rPr lang="el-GR" sz="1600" dirty="0"/>
              <a:t>Επίσης παροτρύνουμε τους αναγνώστες της εφαρμογής να καταθέσουν τα σχόλιά τους διότι θα είναι ιδιαίτερα χρήσιμα για την ανατροφοδότηση των συμμετεχόντων</a:t>
            </a:r>
            <a:r>
              <a:rPr lang="el-GR" sz="1600" dirty="0" smtClean="0"/>
              <a:t>.</a:t>
            </a:r>
            <a:endParaRPr lang="el-GR" sz="1600" dirty="0">
              <a:latin typeface="Cambr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3738" y="5172075"/>
            <a:ext cx="5910262" cy="846138"/>
          </a:xfrm>
        </p:spPr>
        <p:txBody>
          <a:bodyPr/>
          <a:lstStyle/>
          <a:p>
            <a:pPr fontAlgn="auto">
              <a:spcAft>
                <a:spcPts val="0"/>
              </a:spcAft>
              <a:defRPr/>
            </a:pPr>
            <a:r>
              <a:rPr lang="el-GR" sz="2400" cap="none" smtClean="0"/>
              <a:t/>
            </a:r>
            <a:br>
              <a:rPr lang="el-GR" sz="2400" cap="none" smtClean="0"/>
            </a:br>
            <a:r>
              <a:rPr lang="el-GR" sz="2400" cap="none" smtClean="0"/>
              <a:t>ΠΡΟΣΘΕΤΟ ΥΛΙΚΟ ΠΟΥ ΑΞΙΟΠΟΙΗΘΗΚΕ</a:t>
            </a:r>
            <a:br>
              <a:rPr lang="el-GR" sz="2400" cap="none" smtClean="0"/>
            </a:br>
            <a:endParaRPr lang="el-GR" sz="2400" cap="none"/>
          </a:p>
        </p:txBody>
      </p:sp>
      <p:sp>
        <p:nvSpPr>
          <p:cNvPr id="5" name="Slide Number Placeholder 4"/>
          <p:cNvSpPr>
            <a:spLocks noGrp="1"/>
          </p:cNvSpPr>
          <p:nvPr>
            <p:ph type="sldNum" sz="quarter" idx="11"/>
          </p:nvPr>
        </p:nvSpPr>
        <p:spPr/>
        <p:txBody>
          <a:bodyPr/>
          <a:lstStyle/>
          <a:p>
            <a:pPr>
              <a:defRPr/>
            </a:pPr>
            <a:fld id="{DDCF9438-A17C-4576-A7A0-C4ECE5709870}" type="slidenum">
              <a:rPr lang="en-US"/>
              <a:pPr>
                <a:defRPr/>
              </a:pPr>
              <a:t>19</a:t>
            </a:fld>
            <a:endParaRPr lang="en-US" dirty="0"/>
          </a:p>
        </p:txBody>
      </p:sp>
      <p:sp>
        <p:nvSpPr>
          <p:cNvPr id="7" name="Content Placeholder 6"/>
          <p:cNvSpPr>
            <a:spLocks noGrp="1"/>
          </p:cNvSpPr>
          <p:nvPr>
            <p:ph sz="half" idx="2"/>
          </p:nvPr>
        </p:nvSpPr>
        <p:spPr>
          <a:xfrm>
            <a:off x="557213" y="429491"/>
            <a:ext cx="8027987" cy="4256809"/>
          </a:xfrm>
        </p:spPr>
        <p:txBody>
          <a:bodyPr>
            <a:normAutofit fontScale="62500" lnSpcReduction="20000"/>
          </a:bodyPr>
          <a:lstStyle/>
          <a:p>
            <a:pPr marL="0" lvl="1" indent="0">
              <a:lnSpc>
                <a:spcPct val="90000"/>
              </a:lnSpc>
              <a:buFont typeface="Wingdings" pitchFamily="2" charset="2"/>
              <a:buNone/>
            </a:pPr>
            <a:r>
              <a:rPr lang="el-GR" b="1" dirty="0" smtClean="0"/>
              <a:t>Πρόσθετο υλικό που αξιοποιήθηκε</a:t>
            </a:r>
          </a:p>
          <a:p>
            <a:r>
              <a:rPr lang="el-GR" dirty="0" smtClean="0"/>
              <a:t>Δικτυακός τόπος για τα δικαιώματα του παιδιού στη Ε.Ε.: </a:t>
            </a:r>
            <a:r>
              <a:rPr lang="en-US" u="sng" dirty="0" smtClean="0">
                <a:hlinkClick r:id="rId2"/>
              </a:rPr>
              <a:t>http</a:t>
            </a:r>
            <a:r>
              <a:rPr lang="el-GR" u="sng" dirty="0" smtClean="0">
                <a:hlinkClick r:id="rId2"/>
              </a:rPr>
              <a:t>://</a:t>
            </a:r>
            <a:r>
              <a:rPr lang="en-US" u="sng" dirty="0" err="1" smtClean="0">
                <a:hlinkClick r:id="rId2"/>
              </a:rPr>
              <a:t>ec</a:t>
            </a:r>
            <a:r>
              <a:rPr lang="el-GR" u="sng" dirty="0" smtClean="0">
                <a:hlinkClick r:id="rId2"/>
              </a:rPr>
              <a:t>.</a:t>
            </a:r>
            <a:r>
              <a:rPr lang="en-US" u="sng" dirty="0" err="1" smtClean="0">
                <a:hlinkClick r:id="rId2"/>
              </a:rPr>
              <a:t>europa</a:t>
            </a:r>
            <a:r>
              <a:rPr lang="el-GR" u="sng" dirty="0" smtClean="0">
                <a:hlinkClick r:id="rId2"/>
              </a:rPr>
              <a:t>.</a:t>
            </a:r>
            <a:r>
              <a:rPr lang="en-US" u="sng" dirty="0" err="1" smtClean="0">
                <a:hlinkClick r:id="rId2"/>
              </a:rPr>
              <a:t>eu</a:t>
            </a:r>
            <a:r>
              <a:rPr lang="el-GR" u="sng" dirty="0" smtClean="0">
                <a:hlinkClick r:id="rId2"/>
              </a:rPr>
              <a:t>/0-18/</a:t>
            </a:r>
            <a:r>
              <a:rPr lang="en-US" u="sng" dirty="0" err="1" smtClean="0">
                <a:hlinkClick r:id="rId2"/>
              </a:rPr>
              <a:t>wrc</a:t>
            </a:r>
            <a:r>
              <a:rPr lang="el-GR" u="sng" dirty="0" smtClean="0">
                <a:hlinkClick r:id="rId2"/>
              </a:rPr>
              <a:t>_</a:t>
            </a:r>
            <a:r>
              <a:rPr lang="en-US" u="sng" dirty="0" smtClean="0">
                <a:hlinkClick r:id="rId2"/>
              </a:rPr>
              <a:t>index</a:t>
            </a:r>
            <a:r>
              <a:rPr lang="el-GR" u="sng" dirty="0" smtClean="0">
                <a:hlinkClick r:id="rId2"/>
              </a:rPr>
              <a:t>_</a:t>
            </a:r>
            <a:r>
              <a:rPr lang="en-US" u="sng" dirty="0" smtClean="0">
                <a:hlinkClick r:id="rId2"/>
              </a:rPr>
              <a:t>el</a:t>
            </a:r>
            <a:r>
              <a:rPr lang="el-GR" u="sng" dirty="0" smtClean="0">
                <a:hlinkClick r:id="rId2"/>
              </a:rPr>
              <a:t>.</a:t>
            </a:r>
            <a:r>
              <a:rPr lang="en-US" u="sng" dirty="0" err="1" smtClean="0">
                <a:hlinkClick r:id="rId2"/>
              </a:rPr>
              <a:t>jsp</a:t>
            </a:r>
            <a:r>
              <a:rPr lang="el-GR" u="sng" dirty="0" smtClean="0">
                <a:hlinkClick r:id="rId2"/>
              </a:rPr>
              <a:t>?</a:t>
            </a:r>
            <a:r>
              <a:rPr lang="en-US" u="sng" dirty="0" smtClean="0">
                <a:hlinkClick r:id="rId2"/>
              </a:rPr>
              <a:t>main</a:t>
            </a:r>
            <a:r>
              <a:rPr lang="el-GR" u="sng" dirty="0" smtClean="0">
                <a:hlinkClick r:id="rId2"/>
              </a:rPr>
              <a:t>=</a:t>
            </a:r>
            <a:r>
              <a:rPr lang="en-US" u="sng" dirty="0" smtClean="0">
                <a:hlinkClick r:id="rId2"/>
              </a:rPr>
              <a:t>true</a:t>
            </a:r>
            <a:r>
              <a:rPr lang="el-GR" u="sng" dirty="0" smtClean="0">
                <a:hlinkClick r:id="rId2"/>
              </a:rPr>
              <a:t>&amp;</a:t>
            </a:r>
            <a:r>
              <a:rPr lang="en-US" u="sng" dirty="0" err="1" smtClean="0">
                <a:hlinkClick r:id="rId2"/>
              </a:rPr>
              <a:t>initLang</a:t>
            </a:r>
            <a:r>
              <a:rPr lang="el-GR" u="sng" dirty="0" smtClean="0">
                <a:hlinkClick r:id="rId2"/>
              </a:rPr>
              <a:t>=</a:t>
            </a:r>
            <a:r>
              <a:rPr lang="en-US" u="sng" dirty="0" smtClean="0">
                <a:hlinkClick r:id="rId2"/>
              </a:rPr>
              <a:t>EL</a:t>
            </a:r>
            <a:endParaRPr lang="el-GR" sz="2000" dirty="0" smtClean="0"/>
          </a:p>
          <a:p>
            <a:r>
              <a:rPr lang="el-GR" dirty="0" smtClean="0"/>
              <a:t>Διαβατήριο για τα δικαιώματα του παιδιού: </a:t>
            </a:r>
            <a:r>
              <a:rPr lang="en-US" u="sng" dirty="0" smtClean="0">
                <a:hlinkClick r:id="rId3"/>
              </a:rPr>
              <a:t>http</a:t>
            </a:r>
            <a:r>
              <a:rPr lang="el-GR" u="sng" dirty="0" smtClean="0">
                <a:hlinkClick r:id="rId3"/>
              </a:rPr>
              <a:t>://</a:t>
            </a:r>
            <a:r>
              <a:rPr lang="en-US" u="sng" dirty="0" smtClean="0">
                <a:hlinkClick r:id="rId3"/>
              </a:rPr>
              <a:t>www</a:t>
            </a:r>
            <a:r>
              <a:rPr lang="el-GR" u="sng" dirty="0" smtClean="0">
                <a:hlinkClick r:id="rId3"/>
              </a:rPr>
              <a:t>.</a:t>
            </a:r>
            <a:r>
              <a:rPr lang="en-US" u="sng" dirty="0" err="1" smtClean="0">
                <a:hlinkClick r:id="rId3"/>
              </a:rPr>
              <a:t>coe</a:t>
            </a:r>
            <a:r>
              <a:rPr lang="el-GR" u="sng" dirty="0" smtClean="0">
                <a:hlinkClick r:id="rId3"/>
              </a:rPr>
              <a:t>.</a:t>
            </a:r>
            <a:r>
              <a:rPr lang="en-US" u="sng" dirty="0" err="1" smtClean="0">
                <a:hlinkClick r:id="rId3"/>
              </a:rPr>
              <a:t>int</a:t>
            </a:r>
            <a:r>
              <a:rPr lang="el-GR" u="sng" dirty="0" smtClean="0">
                <a:hlinkClick r:id="rId3"/>
              </a:rPr>
              <a:t>/</a:t>
            </a:r>
            <a:r>
              <a:rPr lang="en-US" u="sng" dirty="0" smtClean="0">
                <a:hlinkClick r:id="rId3"/>
              </a:rPr>
              <a:t>t</a:t>
            </a:r>
            <a:r>
              <a:rPr lang="el-GR" u="sng" dirty="0" smtClean="0">
                <a:hlinkClick r:id="rId3"/>
              </a:rPr>
              <a:t>/</a:t>
            </a:r>
            <a:r>
              <a:rPr lang="en-US" u="sng" dirty="0" smtClean="0">
                <a:hlinkClick r:id="rId3"/>
              </a:rPr>
              <a:t>dg</a:t>
            </a:r>
            <a:r>
              <a:rPr lang="el-GR" u="sng" dirty="0" smtClean="0">
                <a:hlinkClick r:id="rId3"/>
              </a:rPr>
              <a:t>3/</a:t>
            </a:r>
            <a:r>
              <a:rPr lang="en-US" u="sng" dirty="0" smtClean="0">
                <a:hlinkClick r:id="rId3"/>
              </a:rPr>
              <a:t>children</a:t>
            </a:r>
            <a:r>
              <a:rPr lang="el-GR" u="sng" dirty="0" smtClean="0">
                <a:hlinkClick r:id="rId3"/>
              </a:rPr>
              <a:t>/</a:t>
            </a:r>
            <a:r>
              <a:rPr lang="en-US" u="sng" dirty="0" err="1" smtClean="0">
                <a:hlinkClick r:id="rId3"/>
              </a:rPr>
              <a:t>pdf</a:t>
            </a:r>
            <a:r>
              <a:rPr lang="el-GR" u="sng" dirty="0" smtClean="0">
                <a:hlinkClick r:id="rId3"/>
              </a:rPr>
              <a:t>/</a:t>
            </a:r>
            <a:r>
              <a:rPr lang="en-US" u="sng" dirty="0" smtClean="0">
                <a:hlinkClick r:id="rId3"/>
              </a:rPr>
              <a:t>Passport</a:t>
            </a:r>
            <a:r>
              <a:rPr lang="el-GR" u="sng" dirty="0" smtClean="0">
                <a:hlinkClick r:id="rId3"/>
              </a:rPr>
              <a:t>_</a:t>
            </a:r>
            <a:r>
              <a:rPr lang="en-US" u="sng" dirty="0" err="1" smtClean="0">
                <a:hlinkClick r:id="rId3"/>
              </a:rPr>
              <a:t>grc</a:t>
            </a:r>
            <a:r>
              <a:rPr lang="el-GR" u="sng" dirty="0" smtClean="0">
                <a:hlinkClick r:id="rId3"/>
              </a:rPr>
              <a:t>.</a:t>
            </a:r>
            <a:r>
              <a:rPr lang="en-US" u="sng" dirty="0" err="1" smtClean="0">
                <a:hlinkClick r:id="rId3"/>
              </a:rPr>
              <a:t>pdf</a:t>
            </a:r>
            <a:endParaRPr lang="el-GR" sz="2000" dirty="0" smtClean="0"/>
          </a:p>
          <a:p>
            <a:r>
              <a:rPr lang="el-GR" dirty="0" smtClean="0"/>
              <a:t>Στρατηγική της Ευρωπαϊκής Ένωσης για τα δικαιώματα του παιδιού: </a:t>
            </a:r>
            <a:r>
              <a:rPr lang="en-US" sz="2800" u="sng" dirty="0" smtClean="0">
                <a:hlinkClick r:id="rId4"/>
              </a:rPr>
              <a:t>http</a:t>
            </a:r>
            <a:r>
              <a:rPr lang="el-GR" sz="2800" u="sng" dirty="0" smtClean="0">
                <a:hlinkClick r:id="rId4"/>
              </a:rPr>
              <a:t>://</a:t>
            </a:r>
            <a:r>
              <a:rPr lang="en-US" sz="2800" u="sng" dirty="0" err="1" smtClean="0">
                <a:hlinkClick r:id="rId4"/>
              </a:rPr>
              <a:t>eur</a:t>
            </a:r>
            <a:r>
              <a:rPr lang="el-GR" sz="2800" u="sng" dirty="0" smtClean="0">
                <a:hlinkClick r:id="rId4"/>
              </a:rPr>
              <a:t>-</a:t>
            </a:r>
            <a:r>
              <a:rPr lang="en-US" sz="2800" u="sng" dirty="0" err="1" smtClean="0">
                <a:hlinkClick r:id="rId4"/>
              </a:rPr>
              <a:t>lex</a:t>
            </a:r>
            <a:r>
              <a:rPr lang="el-GR" sz="2800" u="sng" dirty="0" smtClean="0">
                <a:hlinkClick r:id="rId4"/>
              </a:rPr>
              <a:t>.</a:t>
            </a:r>
            <a:r>
              <a:rPr lang="en-US" sz="2800" u="sng" dirty="0" err="1" smtClean="0">
                <a:hlinkClick r:id="rId4"/>
              </a:rPr>
              <a:t>europa</a:t>
            </a:r>
            <a:r>
              <a:rPr lang="el-GR" sz="2800" u="sng" dirty="0" smtClean="0">
                <a:hlinkClick r:id="rId4"/>
              </a:rPr>
              <a:t>.</a:t>
            </a:r>
            <a:r>
              <a:rPr lang="en-US" sz="2800" u="sng" dirty="0" err="1" smtClean="0">
                <a:hlinkClick r:id="rId4"/>
              </a:rPr>
              <a:t>eu</a:t>
            </a:r>
            <a:r>
              <a:rPr lang="el-GR" sz="2800" u="sng" dirty="0" smtClean="0">
                <a:hlinkClick r:id="rId4"/>
              </a:rPr>
              <a:t>/</a:t>
            </a:r>
            <a:r>
              <a:rPr lang="en-US" sz="2800" u="sng" dirty="0" smtClean="0">
                <a:hlinkClick r:id="rId4"/>
              </a:rPr>
              <a:t>legal</a:t>
            </a:r>
            <a:r>
              <a:rPr lang="el-GR" sz="2800" u="sng" dirty="0" smtClean="0">
                <a:hlinkClick r:id="rId4"/>
              </a:rPr>
              <a:t>-</a:t>
            </a:r>
            <a:r>
              <a:rPr lang="en-US" sz="2800" u="sng" dirty="0" smtClean="0">
                <a:hlinkClick r:id="rId4"/>
              </a:rPr>
              <a:t>content</a:t>
            </a:r>
            <a:r>
              <a:rPr lang="el-GR" sz="2800" u="sng" dirty="0" smtClean="0">
                <a:hlinkClick r:id="rId4"/>
              </a:rPr>
              <a:t>/</a:t>
            </a:r>
            <a:r>
              <a:rPr lang="en-US" sz="2800" u="sng" dirty="0" smtClean="0">
                <a:hlinkClick r:id="rId4"/>
              </a:rPr>
              <a:t>EL</a:t>
            </a:r>
            <a:r>
              <a:rPr lang="el-GR" sz="2800" u="sng" dirty="0" smtClean="0">
                <a:hlinkClick r:id="rId4"/>
              </a:rPr>
              <a:t>/</a:t>
            </a:r>
            <a:r>
              <a:rPr lang="en-US" sz="2800" u="sng" dirty="0" smtClean="0">
                <a:hlinkClick r:id="rId4"/>
              </a:rPr>
              <a:t>TXT</a:t>
            </a:r>
            <a:r>
              <a:rPr lang="el-GR" sz="2800" u="sng" dirty="0" smtClean="0">
                <a:hlinkClick r:id="rId4"/>
              </a:rPr>
              <a:t>/</a:t>
            </a:r>
            <a:r>
              <a:rPr lang="en-US" sz="2800" u="sng" dirty="0" smtClean="0">
                <a:hlinkClick r:id="rId4"/>
              </a:rPr>
              <a:t>PDF</a:t>
            </a:r>
            <a:r>
              <a:rPr lang="el-GR" sz="2800" u="sng" dirty="0" smtClean="0">
                <a:hlinkClick r:id="rId4"/>
              </a:rPr>
              <a:t>/?</a:t>
            </a:r>
            <a:r>
              <a:rPr lang="en-US" sz="2800" u="sng" dirty="0" err="1" smtClean="0">
                <a:hlinkClick r:id="rId4"/>
              </a:rPr>
              <a:t>uri</a:t>
            </a:r>
            <a:r>
              <a:rPr lang="el-GR" sz="2800" u="sng" dirty="0" smtClean="0">
                <a:hlinkClick r:id="rId4"/>
              </a:rPr>
              <a:t>=</a:t>
            </a:r>
            <a:r>
              <a:rPr lang="en-US" sz="2800" u="sng" dirty="0" smtClean="0">
                <a:hlinkClick r:id="rId4"/>
              </a:rPr>
              <a:t>CELEX</a:t>
            </a:r>
            <a:r>
              <a:rPr lang="el-GR" sz="2800" u="sng" dirty="0" smtClean="0">
                <a:hlinkClick r:id="rId4"/>
              </a:rPr>
              <a:t>:52006</a:t>
            </a:r>
            <a:r>
              <a:rPr lang="en-US" sz="2800" u="sng" dirty="0" smtClean="0">
                <a:hlinkClick r:id="rId4"/>
              </a:rPr>
              <a:t>DC</a:t>
            </a:r>
            <a:r>
              <a:rPr lang="el-GR" sz="2800" u="sng" dirty="0" smtClean="0">
                <a:hlinkClick r:id="rId4"/>
              </a:rPr>
              <a:t>0367&amp;</a:t>
            </a:r>
            <a:r>
              <a:rPr lang="en-US" sz="2800" u="sng" dirty="0" smtClean="0">
                <a:hlinkClick r:id="rId4"/>
              </a:rPr>
              <a:t>from</a:t>
            </a:r>
            <a:r>
              <a:rPr lang="el-GR" sz="2800" u="sng" dirty="0" smtClean="0">
                <a:hlinkClick r:id="rId4"/>
              </a:rPr>
              <a:t>=</a:t>
            </a:r>
            <a:r>
              <a:rPr lang="en-US" sz="2800" u="sng" dirty="0" smtClean="0">
                <a:hlinkClick r:id="rId4"/>
              </a:rPr>
              <a:t>EL</a:t>
            </a:r>
            <a:endParaRPr lang="el-GR" dirty="0" smtClean="0"/>
          </a:p>
          <a:p>
            <a:r>
              <a:rPr lang="el-GR" dirty="0" smtClean="0"/>
              <a:t>Μια ξεχωριστή θέση για τα παιδιά στην εξωτερική δράση της ΕΕ:  </a:t>
            </a:r>
            <a:r>
              <a:rPr lang="en-US" sz="2800" u="sng" dirty="0" smtClean="0">
                <a:hlinkClick r:id="rId5"/>
              </a:rPr>
              <a:t>http</a:t>
            </a:r>
            <a:r>
              <a:rPr lang="el-GR" sz="2800" u="sng" dirty="0" smtClean="0">
                <a:hlinkClick r:id="rId5"/>
              </a:rPr>
              <a:t>://</a:t>
            </a:r>
            <a:r>
              <a:rPr lang="en-US" sz="2800" u="sng" dirty="0" err="1" smtClean="0">
                <a:hlinkClick r:id="rId5"/>
              </a:rPr>
              <a:t>eur</a:t>
            </a:r>
            <a:r>
              <a:rPr lang="el-GR" sz="2800" u="sng" dirty="0" smtClean="0">
                <a:hlinkClick r:id="rId5"/>
              </a:rPr>
              <a:t>-</a:t>
            </a:r>
            <a:r>
              <a:rPr lang="en-US" sz="2800" u="sng" dirty="0" err="1" smtClean="0">
                <a:hlinkClick r:id="rId5"/>
              </a:rPr>
              <a:t>lex</a:t>
            </a:r>
            <a:r>
              <a:rPr lang="el-GR" sz="2800" u="sng" dirty="0" smtClean="0">
                <a:hlinkClick r:id="rId5"/>
              </a:rPr>
              <a:t>.</a:t>
            </a:r>
            <a:r>
              <a:rPr lang="en-US" sz="2800" u="sng" dirty="0" err="1" smtClean="0">
                <a:hlinkClick r:id="rId5"/>
              </a:rPr>
              <a:t>europa</a:t>
            </a:r>
            <a:r>
              <a:rPr lang="el-GR" sz="2800" u="sng" dirty="0" smtClean="0">
                <a:hlinkClick r:id="rId5"/>
              </a:rPr>
              <a:t>.</a:t>
            </a:r>
            <a:r>
              <a:rPr lang="en-US" sz="2800" u="sng" dirty="0" err="1" smtClean="0">
                <a:hlinkClick r:id="rId5"/>
              </a:rPr>
              <a:t>eu</a:t>
            </a:r>
            <a:r>
              <a:rPr lang="el-GR" sz="2800" u="sng" dirty="0" smtClean="0">
                <a:hlinkClick r:id="rId5"/>
              </a:rPr>
              <a:t>/</a:t>
            </a:r>
            <a:r>
              <a:rPr lang="en-US" sz="2800" u="sng" dirty="0" smtClean="0">
                <a:hlinkClick r:id="rId5"/>
              </a:rPr>
              <a:t>legal</a:t>
            </a:r>
            <a:r>
              <a:rPr lang="el-GR" sz="2800" u="sng" dirty="0" smtClean="0">
                <a:hlinkClick r:id="rId5"/>
              </a:rPr>
              <a:t>-</a:t>
            </a:r>
            <a:r>
              <a:rPr lang="en-US" sz="2800" u="sng" dirty="0" smtClean="0">
                <a:hlinkClick r:id="rId5"/>
              </a:rPr>
              <a:t>content</a:t>
            </a:r>
            <a:r>
              <a:rPr lang="el-GR" sz="2800" u="sng" dirty="0" smtClean="0">
                <a:hlinkClick r:id="rId5"/>
              </a:rPr>
              <a:t>/</a:t>
            </a:r>
            <a:r>
              <a:rPr lang="en-US" sz="2800" u="sng" dirty="0" smtClean="0">
                <a:hlinkClick r:id="rId5"/>
              </a:rPr>
              <a:t>EL</a:t>
            </a:r>
            <a:r>
              <a:rPr lang="el-GR" sz="2800" u="sng" dirty="0" smtClean="0">
                <a:hlinkClick r:id="rId5"/>
              </a:rPr>
              <a:t>/</a:t>
            </a:r>
            <a:r>
              <a:rPr lang="en-US" sz="2800" u="sng" dirty="0" smtClean="0">
                <a:hlinkClick r:id="rId5"/>
              </a:rPr>
              <a:t>TXT</a:t>
            </a:r>
            <a:r>
              <a:rPr lang="el-GR" sz="2800" u="sng" dirty="0" smtClean="0">
                <a:hlinkClick r:id="rId5"/>
              </a:rPr>
              <a:t>/</a:t>
            </a:r>
            <a:r>
              <a:rPr lang="en-US" sz="2800" u="sng" dirty="0" smtClean="0">
                <a:hlinkClick r:id="rId5"/>
              </a:rPr>
              <a:t>PDF</a:t>
            </a:r>
            <a:r>
              <a:rPr lang="el-GR" sz="2800" u="sng" dirty="0" smtClean="0">
                <a:hlinkClick r:id="rId5"/>
              </a:rPr>
              <a:t>/?</a:t>
            </a:r>
            <a:r>
              <a:rPr lang="en-US" sz="2800" u="sng" dirty="0" err="1" smtClean="0">
                <a:hlinkClick r:id="rId5"/>
              </a:rPr>
              <a:t>uri</a:t>
            </a:r>
            <a:r>
              <a:rPr lang="el-GR" sz="2800" u="sng" dirty="0" smtClean="0">
                <a:hlinkClick r:id="rId5"/>
              </a:rPr>
              <a:t>=</a:t>
            </a:r>
            <a:r>
              <a:rPr lang="en-US" sz="2800" u="sng" dirty="0" smtClean="0">
                <a:hlinkClick r:id="rId5"/>
              </a:rPr>
              <a:t>CELEX</a:t>
            </a:r>
            <a:r>
              <a:rPr lang="el-GR" sz="2800" u="sng" dirty="0" smtClean="0">
                <a:hlinkClick r:id="rId5"/>
              </a:rPr>
              <a:t>:52008</a:t>
            </a:r>
            <a:r>
              <a:rPr lang="en-US" sz="2800" u="sng" dirty="0" smtClean="0">
                <a:hlinkClick r:id="rId5"/>
              </a:rPr>
              <a:t>DC</a:t>
            </a:r>
            <a:r>
              <a:rPr lang="el-GR" sz="2800" u="sng" dirty="0" smtClean="0">
                <a:hlinkClick r:id="rId5"/>
              </a:rPr>
              <a:t>0055&amp;</a:t>
            </a:r>
            <a:r>
              <a:rPr lang="en-US" sz="2800" u="sng" dirty="0" smtClean="0">
                <a:hlinkClick r:id="rId5"/>
              </a:rPr>
              <a:t>from</a:t>
            </a:r>
            <a:r>
              <a:rPr lang="el-GR" sz="2800" u="sng" dirty="0" smtClean="0">
                <a:hlinkClick r:id="rId5"/>
              </a:rPr>
              <a:t>=</a:t>
            </a:r>
            <a:r>
              <a:rPr lang="en-US" sz="2800" u="sng" dirty="0" smtClean="0">
                <a:hlinkClick r:id="rId5"/>
              </a:rPr>
              <a:t>EL</a:t>
            </a:r>
            <a:endParaRPr lang="el-GR" dirty="0" smtClean="0"/>
          </a:p>
          <a:p>
            <a:r>
              <a:rPr lang="el-GR" dirty="0" smtClean="0"/>
              <a:t>Ο </a:t>
            </a:r>
            <a:r>
              <a:rPr lang="el-GR" dirty="0" err="1" smtClean="0"/>
              <a:t>ιστοχώρος</a:t>
            </a:r>
            <a:r>
              <a:rPr lang="el-GR" dirty="0" smtClean="0"/>
              <a:t> του Συνηγόρου του Παιδιού: </a:t>
            </a:r>
            <a:r>
              <a:rPr lang="en-US" u="sng" dirty="0" smtClean="0">
                <a:hlinkClick r:id="rId6"/>
              </a:rPr>
              <a:t>http</a:t>
            </a:r>
            <a:r>
              <a:rPr lang="el-GR" u="sng" dirty="0" smtClean="0">
                <a:hlinkClick r:id="rId6"/>
              </a:rPr>
              <a:t>://</a:t>
            </a:r>
            <a:r>
              <a:rPr lang="en-US" u="sng" dirty="0" smtClean="0">
                <a:hlinkClick r:id="rId6"/>
              </a:rPr>
              <a:t>www</a:t>
            </a:r>
            <a:r>
              <a:rPr lang="el-GR" u="sng" dirty="0" smtClean="0">
                <a:hlinkClick r:id="rId6"/>
              </a:rPr>
              <a:t>.0-18.</a:t>
            </a:r>
            <a:r>
              <a:rPr lang="en-US" u="sng" dirty="0" err="1" smtClean="0">
                <a:hlinkClick r:id="rId6"/>
              </a:rPr>
              <a:t>gr</a:t>
            </a:r>
            <a:r>
              <a:rPr lang="el-GR" u="sng" dirty="0" smtClean="0">
                <a:hlinkClick r:id="rId6"/>
              </a:rPr>
              <a:t>/</a:t>
            </a:r>
            <a:r>
              <a:rPr lang="en-US" u="sng" dirty="0" err="1" smtClean="0">
                <a:hlinkClick r:id="rId6"/>
              </a:rPr>
              <a:t>gia</a:t>
            </a:r>
            <a:r>
              <a:rPr lang="el-GR" u="sng" dirty="0" smtClean="0">
                <a:hlinkClick r:id="rId6"/>
              </a:rPr>
              <a:t>-</a:t>
            </a:r>
            <a:r>
              <a:rPr lang="en-US" u="sng" dirty="0" err="1" smtClean="0">
                <a:hlinkClick r:id="rId6"/>
              </a:rPr>
              <a:t>paidia</a:t>
            </a:r>
            <a:r>
              <a:rPr lang="el-GR" u="sng" dirty="0" smtClean="0">
                <a:hlinkClick r:id="rId6"/>
              </a:rPr>
              <a:t>/</a:t>
            </a:r>
            <a:r>
              <a:rPr lang="en-US" u="sng" dirty="0" err="1" smtClean="0">
                <a:hlinkClick r:id="rId6"/>
              </a:rPr>
              <a:t>ta</a:t>
            </a:r>
            <a:r>
              <a:rPr lang="el-GR" u="sng" dirty="0" smtClean="0">
                <a:hlinkClick r:id="rId6"/>
              </a:rPr>
              <a:t>-</a:t>
            </a:r>
            <a:r>
              <a:rPr lang="en-US" u="sng" dirty="0" err="1" smtClean="0">
                <a:hlinkClick r:id="rId6"/>
              </a:rPr>
              <a:t>dikaiomata</a:t>
            </a:r>
            <a:r>
              <a:rPr lang="el-GR" u="sng" dirty="0" smtClean="0">
                <a:hlinkClick r:id="rId6"/>
              </a:rPr>
              <a:t>-</a:t>
            </a:r>
            <a:r>
              <a:rPr lang="en-US" u="sng" dirty="0" smtClean="0">
                <a:hlinkClick r:id="rId6"/>
              </a:rPr>
              <a:t>soy</a:t>
            </a:r>
            <a:endParaRPr lang="el-GR" sz="2000" dirty="0" smtClean="0"/>
          </a:p>
          <a:p>
            <a:r>
              <a:rPr lang="el-GR" dirty="0" smtClean="0"/>
              <a:t>Επίτροπος Προστασίας των Δικαιωμάτων του Παιδιού: </a:t>
            </a:r>
            <a:r>
              <a:rPr lang="en-US" u="sng" dirty="0" smtClean="0">
                <a:hlinkClick r:id="rId7"/>
              </a:rPr>
              <a:t>http</a:t>
            </a:r>
            <a:r>
              <a:rPr lang="el-GR" u="sng" dirty="0" smtClean="0">
                <a:hlinkClick r:id="rId7"/>
              </a:rPr>
              <a:t>://</a:t>
            </a:r>
            <a:r>
              <a:rPr lang="en-US" u="sng" dirty="0" smtClean="0">
                <a:hlinkClick r:id="rId7"/>
              </a:rPr>
              <a:t>www</a:t>
            </a:r>
            <a:r>
              <a:rPr lang="el-GR" u="sng" dirty="0" smtClean="0">
                <a:hlinkClick r:id="rId7"/>
              </a:rPr>
              <a:t>.</a:t>
            </a:r>
            <a:r>
              <a:rPr lang="en-US" u="sng" dirty="0" err="1" smtClean="0">
                <a:hlinkClick r:id="rId7"/>
              </a:rPr>
              <a:t>childcom</a:t>
            </a:r>
            <a:r>
              <a:rPr lang="el-GR" u="sng" dirty="0" smtClean="0">
                <a:hlinkClick r:id="rId7"/>
              </a:rPr>
              <a:t>.</a:t>
            </a:r>
            <a:r>
              <a:rPr lang="en-US" u="sng" dirty="0" smtClean="0">
                <a:hlinkClick r:id="rId7"/>
              </a:rPr>
              <a:t>org</a:t>
            </a:r>
            <a:r>
              <a:rPr lang="el-GR" u="sng" dirty="0" smtClean="0">
                <a:hlinkClick r:id="rId7"/>
              </a:rPr>
              <a:t>.</a:t>
            </a:r>
            <a:r>
              <a:rPr lang="en-US" u="sng" dirty="0" smtClean="0">
                <a:hlinkClick r:id="rId7"/>
              </a:rPr>
              <a:t>cy</a:t>
            </a:r>
            <a:r>
              <a:rPr lang="el-GR" u="sng" dirty="0" smtClean="0">
                <a:hlinkClick r:id="rId7"/>
              </a:rPr>
              <a:t>/</a:t>
            </a:r>
            <a:r>
              <a:rPr lang="en-US" u="sng" dirty="0" err="1" smtClean="0">
                <a:hlinkClick r:id="rId7"/>
              </a:rPr>
              <a:t>ccr</a:t>
            </a:r>
            <a:r>
              <a:rPr lang="el-GR" u="sng" dirty="0" smtClean="0">
                <a:hlinkClick r:id="rId7"/>
              </a:rPr>
              <a:t>/</a:t>
            </a:r>
            <a:r>
              <a:rPr lang="en-US" u="sng" dirty="0" err="1" smtClean="0">
                <a:hlinkClick r:id="rId7"/>
              </a:rPr>
              <a:t>ccr</a:t>
            </a:r>
            <a:r>
              <a:rPr lang="el-GR" u="sng" dirty="0" smtClean="0">
                <a:hlinkClick r:id="rId7"/>
              </a:rPr>
              <a:t>.</a:t>
            </a:r>
            <a:r>
              <a:rPr lang="en-US" u="sng" dirty="0" err="1" smtClean="0">
                <a:hlinkClick r:id="rId7"/>
              </a:rPr>
              <a:t>nsf</a:t>
            </a:r>
            <a:r>
              <a:rPr lang="el-GR" u="sng" dirty="0" smtClean="0">
                <a:hlinkClick r:id="rId7"/>
              </a:rPr>
              <a:t>/</a:t>
            </a:r>
            <a:r>
              <a:rPr lang="en-US" u="sng" dirty="0" err="1" smtClean="0">
                <a:hlinkClick r:id="rId7"/>
              </a:rPr>
              <a:t>DMLindex</a:t>
            </a:r>
            <a:r>
              <a:rPr lang="el-GR" u="sng" dirty="0" smtClean="0">
                <a:hlinkClick r:id="rId7"/>
              </a:rPr>
              <a:t>_</a:t>
            </a:r>
            <a:r>
              <a:rPr lang="en-US" u="sng" dirty="0" err="1" smtClean="0">
                <a:hlinkClick r:id="rId7"/>
              </a:rPr>
              <a:t>gr</a:t>
            </a:r>
            <a:r>
              <a:rPr lang="el-GR" u="sng" dirty="0" smtClean="0">
                <a:hlinkClick r:id="rId7"/>
              </a:rPr>
              <a:t>/</a:t>
            </a:r>
            <a:r>
              <a:rPr lang="en-US" u="sng" dirty="0" err="1" smtClean="0">
                <a:hlinkClick r:id="rId7"/>
              </a:rPr>
              <a:t>DMLindex</a:t>
            </a:r>
            <a:r>
              <a:rPr lang="el-GR" u="sng" dirty="0" smtClean="0">
                <a:hlinkClick r:id="rId7"/>
              </a:rPr>
              <a:t>_</a:t>
            </a:r>
            <a:r>
              <a:rPr lang="en-US" u="sng" dirty="0" err="1" smtClean="0">
                <a:hlinkClick r:id="rId7"/>
              </a:rPr>
              <a:t>gr</a:t>
            </a:r>
            <a:r>
              <a:rPr lang="el-GR" u="sng" dirty="0" smtClean="0">
                <a:hlinkClick r:id="rId7"/>
              </a:rPr>
              <a:t>?</a:t>
            </a:r>
            <a:r>
              <a:rPr lang="en-US" u="sng" dirty="0" err="1" smtClean="0">
                <a:hlinkClick r:id="rId7"/>
              </a:rPr>
              <a:t>OpenDocument</a:t>
            </a:r>
            <a:endParaRPr lang="el-GR" sz="2000" dirty="0" smtClean="0"/>
          </a:p>
          <a:p>
            <a:r>
              <a:rPr lang="el-GR" dirty="0" smtClean="0"/>
              <a:t>Προς μια στρατηγική για τα δικαιώματα του παιδιού: </a:t>
            </a:r>
            <a:r>
              <a:rPr lang="en-US" u="sng" dirty="0" smtClean="0">
                <a:hlinkClick r:id="rId8"/>
              </a:rPr>
              <a:t>http</a:t>
            </a:r>
            <a:r>
              <a:rPr lang="el-GR" u="sng" dirty="0" smtClean="0">
                <a:hlinkClick r:id="rId8"/>
              </a:rPr>
              <a:t>://</a:t>
            </a:r>
            <a:r>
              <a:rPr lang="en-US" u="sng" dirty="0" err="1" smtClean="0">
                <a:hlinkClick r:id="rId8"/>
              </a:rPr>
              <a:t>europa</a:t>
            </a:r>
            <a:r>
              <a:rPr lang="el-GR" u="sng" dirty="0" smtClean="0">
                <a:hlinkClick r:id="rId8"/>
              </a:rPr>
              <a:t>.</a:t>
            </a:r>
            <a:r>
              <a:rPr lang="en-US" u="sng" dirty="0" err="1" smtClean="0">
                <a:hlinkClick r:id="rId8"/>
              </a:rPr>
              <a:t>eu</a:t>
            </a:r>
            <a:r>
              <a:rPr lang="el-GR" u="sng" dirty="0" smtClean="0">
                <a:hlinkClick r:id="rId8"/>
              </a:rPr>
              <a:t>/</a:t>
            </a:r>
            <a:r>
              <a:rPr lang="en-US" u="sng" dirty="0" smtClean="0">
                <a:hlinkClick r:id="rId8"/>
              </a:rPr>
              <a:t>legislation</a:t>
            </a:r>
            <a:r>
              <a:rPr lang="el-GR" u="sng" dirty="0" smtClean="0">
                <a:hlinkClick r:id="rId8"/>
              </a:rPr>
              <a:t>_</a:t>
            </a:r>
            <a:r>
              <a:rPr lang="en-US" u="sng" dirty="0" smtClean="0">
                <a:hlinkClick r:id="rId8"/>
              </a:rPr>
              <a:t>summaries</a:t>
            </a:r>
            <a:r>
              <a:rPr lang="el-GR" u="sng" dirty="0" smtClean="0">
                <a:hlinkClick r:id="rId8"/>
              </a:rPr>
              <a:t>/</a:t>
            </a:r>
            <a:r>
              <a:rPr lang="en-US" u="sng" dirty="0" smtClean="0">
                <a:hlinkClick r:id="rId8"/>
              </a:rPr>
              <a:t>human</a:t>
            </a:r>
            <a:r>
              <a:rPr lang="el-GR" u="sng" dirty="0" smtClean="0">
                <a:hlinkClick r:id="rId8"/>
              </a:rPr>
              <a:t>_</a:t>
            </a:r>
            <a:r>
              <a:rPr lang="en-US" u="sng" dirty="0" smtClean="0">
                <a:hlinkClick r:id="rId8"/>
              </a:rPr>
              <a:t>rights</a:t>
            </a:r>
            <a:r>
              <a:rPr lang="el-GR" u="sng" dirty="0" smtClean="0">
                <a:hlinkClick r:id="rId8"/>
              </a:rPr>
              <a:t>/</a:t>
            </a:r>
            <a:r>
              <a:rPr lang="en-US" u="sng" dirty="0" smtClean="0">
                <a:hlinkClick r:id="rId8"/>
              </a:rPr>
              <a:t>fundamental</a:t>
            </a:r>
            <a:r>
              <a:rPr lang="el-GR" u="sng" dirty="0" smtClean="0">
                <a:hlinkClick r:id="rId8"/>
              </a:rPr>
              <a:t>_</a:t>
            </a:r>
            <a:r>
              <a:rPr lang="en-US" u="sng" dirty="0" smtClean="0">
                <a:hlinkClick r:id="rId8"/>
              </a:rPr>
              <a:t>rights</a:t>
            </a:r>
            <a:r>
              <a:rPr lang="el-GR" u="sng" dirty="0" smtClean="0">
                <a:hlinkClick r:id="rId8"/>
              </a:rPr>
              <a:t>_</a:t>
            </a:r>
            <a:r>
              <a:rPr lang="en-US" u="sng" dirty="0" smtClean="0">
                <a:hlinkClick r:id="rId8"/>
              </a:rPr>
              <a:t>within</a:t>
            </a:r>
            <a:r>
              <a:rPr lang="el-GR" u="sng" dirty="0" smtClean="0">
                <a:hlinkClick r:id="rId8"/>
              </a:rPr>
              <a:t>_</a:t>
            </a:r>
            <a:r>
              <a:rPr lang="en-US" u="sng" dirty="0" err="1" smtClean="0">
                <a:hlinkClick r:id="rId8"/>
              </a:rPr>
              <a:t>european</a:t>
            </a:r>
            <a:r>
              <a:rPr lang="el-GR" u="sng" dirty="0" smtClean="0">
                <a:hlinkClick r:id="rId8"/>
              </a:rPr>
              <a:t>_</a:t>
            </a:r>
            <a:r>
              <a:rPr lang="en-US" u="sng" dirty="0" smtClean="0">
                <a:hlinkClick r:id="rId8"/>
              </a:rPr>
              <a:t>union</a:t>
            </a:r>
            <a:r>
              <a:rPr lang="el-GR" u="sng" dirty="0" smtClean="0">
                <a:hlinkClick r:id="rId8"/>
              </a:rPr>
              <a:t>/</a:t>
            </a:r>
            <a:r>
              <a:rPr lang="en-US" u="sng" dirty="0" smtClean="0">
                <a:hlinkClick r:id="rId8"/>
              </a:rPr>
              <a:t>r</a:t>
            </a:r>
            <a:r>
              <a:rPr lang="el-GR" u="sng" dirty="0" smtClean="0">
                <a:hlinkClick r:id="rId8"/>
              </a:rPr>
              <a:t>12555_</a:t>
            </a:r>
            <a:r>
              <a:rPr lang="en-US" u="sng" dirty="0" smtClean="0">
                <a:hlinkClick r:id="rId8"/>
              </a:rPr>
              <a:t>el</a:t>
            </a:r>
            <a:r>
              <a:rPr lang="el-GR" u="sng" dirty="0" smtClean="0">
                <a:hlinkClick r:id="rId8"/>
              </a:rPr>
              <a:t>.</a:t>
            </a:r>
            <a:r>
              <a:rPr lang="en-US" u="sng" dirty="0" err="1" smtClean="0">
                <a:hlinkClick r:id="rId8"/>
              </a:rPr>
              <a:t>htm</a:t>
            </a:r>
            <a:endParaRPr lang="el-GR" sz="2000" dirty="0" smtClean="0"/>
          </a:p>
          <a:p>
            <a:r>
              <a:rPr lang="el-GR" dirty="0" smtClean="0"/>
              <a:t>Η γωνιά του Παιδιού: </a:t>
            </a:r>
            <a:r>
              <a:rPr lang="en-US" u="sng" dirty="0" smtClean="0">
                <a:hlinkClick r:id="rId9"/>
              </a:rPr>
              <a:t>http</a:t>
            </a:r>
            <a:r>
              <a:rPr lang="el-GR" u="sng" dirty="0" smtClean="0">
                <a:hlinkClick r:id="rId9"/>
              </a:rPr>
              <a:t>://</a:t>
            </a:r>
            <a:r>
              <a:rPr lang="en-US" u="sng" dirty="0" err="1" smtClean="0">
                <a:hlinkClick r:id="rId9"/>
              </a:rPr>
              <a:t>europa</a:t>
            </a:r>
            <a:r>
              <a:rPr lang="el-GR" u="sng" dirty="0" smtClean="0">
                <a:hlinkClick r:id="rId9"/>
              </a:rPr>
              <a:t>.</a:t>
            </a:r>
            <a:r>
              <a:rPr lang="en-US" u="sng" dirty="0" err="1" smtClean="0">
                <a:hlinkClick r:id="rId9"/>
              </a:rPr>
              <a:t>eu</a:t>
            </a:r>
            <a:r>
              <a:rPr lang="el-GR" u="sng" dirty="0" smtClean="0">
                <a:hlinkClick r:id="rId9"/>
              </a:rPr>
              <a:t>/</a:t>
            </a:r>
            <a:r>
              <a:rPr lang="en-US" u="sng" dirty="0" smtClean="0">
                <a:hlinkClick r:id="rId9"/>
              </a:rPr>
              <a:t>kids</a:t>
            </a:r>
            <a:r>
              <a:rPr lang="el-GR" u="sng" dirty="0" smtClean="0">
                <a:hlinkClick r:id="rId9"/>
              </a:rPr>
              <a:t>-</a:t>
            </a:r>
            <a:r>
              <a:rPr lang="en-US" u="sng" dirty="0" smtClean="0">
                <a:hlinkClick r:id="rId9"/>
              </a:rPr>
              <a:t>corner</a:t>
            </a:r>
            <a:r>
              <a:rPr lang="el-GR" u="sng" dirty="0" smtClean="0">
                <a:hlinkClick r:id="rId9"/>
              </a:rPr>
              <a:t>/</a:t>
            </a:r>
            <a:r>
              <a:rPr lang="en-US" u="sng" dirty="0" smtClean="0">
                <a:hlinkClick r:id="rId9"/>
              </a:rPr>
              <a:t>index</a:t>
            </a:r>
            <a:r>
              <a:rPr lang="el-GR" u="sng" dirty="0" smtClean="0">
                <a:hlinkClick r:id="rId9"/>
              </a:rPr>
              <a:t>_</a:t>
            </a:r>
            <a:r>
              <a:rPr lang="en-US" u="sng" dirty="0" smtClean="0">
                <a:hlinkClick r:id="rId9"/>
              </a:rPr>
              <a:t>el</a:t>
            </a:r>
            <a:r>
              <a:rPr lang="el-GR" u="sng" dirty="0" smtClean="0">
                <a:hlinkClick r:id="rId9"/>
              </a:rPr>
              <a:t>.</a:t>
            </a:r>
            <a:r>
              <a:rPr lang="en-US" u="sng" dirty="0" err="1" smtClean="0">
                <a:hlinkClick r:id="rId9"/>
              </a:rPr>
              <a:t>htm</a:t>
            </a:r>
            <a:endParaRPr lang="el-GR" sz="2000" dirty="0" smtClean="0"/>
          </a:p>
          <a:p>
            <a:r>
              <a:rPr lang="el-GR" dirty="0" smtClean="0"/>
              <a:t>Η Ευρώπη σε 12 μαθήματα: </a:t>
            </a:r>
            <a:r>
              <a:rPr lang="en-US" u="sng" dirty="0" smtClean="0">
                <a:hlinkClick r:id="rId10"/>
              </a:rPr>
              <a:t>http</a:t>
            </a:r>
            <a:r>
              <a:rPr lang="el-GR" u="sng" dirty="0" smtClean="0">
                <a:hlinkClick r:id="rId10"/>
              </a:rPr>
              <a:t>://</a:t>
            </a:r>
            <a:r>
              <a:rPr lang="en-US" u="sng" dirty="0" smtClean="0">
                <a:hlinkClick r:id="rId10"/>
              </a:rPr>
              <a:t>bookshop</a:t>
            </a:r>
            <a:r>
              <a:rPr lang="el-GR" u="sng" dirty="0" smtClean="0">
                <a:hlinkClick r:id="rId10"/>
              </a:rPr>
              <a:t>.</a:t>
            </a:r>
            <a:r>
              <a:rPr lang="en-US" u="sng" dirty="0" err="1" smtClean="0">
                <a:hlinkClick r:id="rId10"/>
              </a:rPr>
              <a:t>europa</a:t>
            </a:r>
            <a:r>
              <a:rPr lang="el-GR" u="sng" dirty="0" smtClean="0">
                <a:hlinkClick r:id="rId10"/>
              </a:rPr>
              <a:t>.</a:t>
            </a:r>
            <a:r>
              <a:rPr lang="en-US" u="sng" dirty="0" err="1" smtClean="0">
                <a:hlinkClick r:id="rId10"/>
              </a:rPr>
              <a:t>eu</a:t>
            </a:r>
            <a:r>
              <a:rPr lang="el-GR" u="sng" dirty="0" smtClean="0">
                <a:hlinkClick r:id="rId10"/>
              </a:rPr>
              <a:t>/</a:t>
            </a:r>
            <a:r>
              <a:rPr lang="en-US" u="sng" dirty="0" smtClean="0">
                <a:hlinkClick r:id="rId10"/>
              </a:rPr>
              <a:t>el</a:t>
            </a:r>
            <a:r>
              <a:rPr lang="el-GR" u="sng" dirty="0" smtClean="0">
                <a:hlinkClick r:id="rId10"/>
              </a:rPr>
              <a:t>/-12--</a:t>
            </a:r>
            <a:r>
              <a:rPr lang="en-US" u="sng" dirty="0" err="1" smtClean="0">
                <a:hlinkClick r:id="rId10"/>
              </a:rPr>
              <a:t>pbNA</a:t>
            </a:r>
            <a:r>
              <a:rPr lang="el-GR" u="sng" dirty="0" smtClean="0">
                <a:hlinkClick r:id="rId10"/>
              </a:rPr>
              <a:t>3110652/</a:t>
            </a:r>
            <a:endParaRPr lang="el-G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233738" y="5172075"/>
            <a:ext cx="5910262" cy="846138"/>
          </a:xfrm>
        </p:spPr>
        <p:txBody>
          <a:bodyPr/>
          <a:lstStyle/>
          <a:p>
            <a:pPr fontAlgn="auto">
              <a:spcAft>
                <a:spcPts val="0"/>
              </a:spcAft>
              <a:defRPr/>
            </a:pPr>
            <a:r>
              <a:rPr lang="el-GR" smtClean="0"/>
              <a:t>ΣΥΝΤΟΜΗ ΠΕΡΙΓΡΑΦΗ</a:t>
            </a:r>
            <a:endParaRPr lang="el-GR"/>
          </a:p>
        </p:txBody>
      </p:sp>
      <p:sp>
        <p:nvSpPr>
          <p:cNvPr id="4" name="Slide Number Placeholder 3"/>
          <p:cNvSpPr>
            <a:spLocks noGrp="1"/>
          </p:cNvSpPr>
          <p:nvPr>
            <p:ph type="sldNum" sz="quarter" idx="11"/>
          </p:nvPr>
        </p:nvSpPr>
        <p:spPr/>
        <p:txBody>
          <a:bodyPr/>
          <a:lstStyle/>
          <a:p>
            <a:pPr>
              <a:defRPr/>
            </a:pPr>
            <a:fld id="{0CDF10E1-42DD-47EE-AE2F-428D2FEE048A}" type="slidenum">
              <a:rPr lang="en-US"/>
              <a:pPr>
                <a:defRPr/>
              </a:pPr>
              <a:t>2</a:t>
            </a:fld>
            <a:endParaRPr lang="en-US" dirty="0"/>
          </a:p>
        </p:txBody>
      </p:sp>
      <p:sp>
        <p:nvSpPr>
          <p:cNvPr id="19460" name="Content Placeholder 11"/>
          <p:cNvSpPr>
            <a:spLocks noGrp="1"/>
          </p:cNvSpPr>
          <p:nvPr>
            <p:ph sz="half" idx="2"/>
          </p:nvPr>
        </p:nvSpPr>
        <p:spPr>
          <a:xfrm>
            <a:off x="557213" y="557213"/>
            <a:ext cx="8027987" cy="4129087"/>
          </a:xfrm>
        </p:spPr>
        <p:txBody>
          <a:bodyPr/>
          <a:lstStyle/>
          <a:p>
            <a:pPr lvl="2"/>
            <a:r>
              <a:rPr lang="el-GR" dirty="0" smtClean="0"/>
              <a:t>Αναλυτική </a:t>
            </a:r>
            <a:r>
              <a:rPr lang="el-GR" dirty="0" smtClean="0"/>
              <a:t>Περιγραφή</a:t>
            </a:r>
          </a:p>
          <a:p>
            <a:pPr lvl="3"/>
            <a:r>
              <a:rPr lang="el-GR" dirty="0" smtClean="0"/>
              <a:t>Αρχικά δημιουργήθηκε από τον εκπαιδευτικό το εκπαιδευτικό περιβάλλον μέσα από την κατασκευή ενός ιστολογίου που παρέχεται δωρεάν από το Word </a:t>
            </a:r>
            <a:r>
              <a:rPr lang="el-GR" dirty="0" err="1" smtClean="0"/>
              <a:t>Press</a:t>
            </a:r>
            <a:r>
              <a:rPr lang="el-GR" dirty="0" smtClean="0"/>
              <a:t> και βρίσκεται στη διεύθυνση http://childrenright.wordpress.com/. Στην φάση αυτή γίνεται και η κατάλληλη μορφοποίηση στο </a:t>
            </a:r>
            <a:r>
              <a:rPr lang="el-GR" dirty="0" err="1" smtClean="0"/>
              <a:t>ιστολόγιο</a:t>
            </a:r>
            <a:r>
              <a:rPr lang="el-GR" dirty="0" smtClean="0"/>
              <a:t> (προσθήκη εικόνων, λογότυπων κ.ά.) για να είναι έτοιμο ώστε να αναρτηθούν οι σελίδες του Web </a:t>
            </a:r>
            <a:r>
              <a:rPr lang="el-GR" dirty="0" err="1" smtClean="0"/>
              <a:t>Quest</a:t>
            </a:r>
            <a:r>
              <a:rPr lang="el-GR" dirty="0" smtClean="0"/>
              <a:t>.</a:t>
            </a:r>
          </a:p>
          <a:p>
            <a:pPr lvl="3"/>
            <a:r>
              <a:rPr lang="el-GR" dirty="0" smtClean="0"/>
              <a:t>Ακολούθησε </a:t>
            </a:r>
            <a:r>
              <a:rPr lang="el-GR" dirty="0" smtClean="0"/>
              <a:t>ο εμπλουτισμός του Web </a:t>
            </a:r>
            <a:r>
              <a:rPr lang="el-GR" dirty="0" err="1" smtClean="0"/>
              <a:t>Quest</a:t>
            </a:r>
            <a:r>
              <a:rPr lang="el-GR" dirty="0" smtClean="0"/>
              <a:t> με το υλικό που θα βοηθήσει τους μαθητές στην </a:t>
            </a:r>
            <a:r>
              <a:rPr lang="el-GR" dirty="0" err="1" smtClean="0"/>
              <a:t>ιστοεξερεύνησή</a:t>
            </a:r>
            <a:r>
              <a:rPr lang="el-GR" dirty="0" smtClean="0"/>
              <a:t> τους. Το υλικό περιλαμβάνει τις οδηγίες για την αναζήτηση, καταγραφή και παρουσίαση των πληροφοριών από τους μαθητές καθώς και την ανάρτηση των Φύλλων Εργασίας με τις προτεινόμενες επιμέρους δραστηριότητες των ομάδων και τους </a:t>
            </a:r>
            <a:r>
              <a:rPr lang="el-GR" dirty="0" err="1" smtClean="0"/>
              <a:t>ιστότοπους</a:t>
            </a:r>
            <a:r>
              <a:rPr lang="el-GR" dirty="0" smtClean="0"/>
              <a:t> στους οποίους θα ανατρέξουν. </a:t>
            </a:r>
            <a:endParaRPr lang="el-GR" b="1" dirty="0" smtClean="0"/>
          </a:p>
          <a:p>
            <a:pPr lvl="2">
              <a:buNone/>
            </a:pPr>
            <a:endParaRPr lang="el-GR" b="1" dirty="0" smtClean="0"/>
          </a:p>
          <a:p>
            <a:pPr lvl="2"/>
            <a:endParaRPr lang="el-GR" dirty="0" smtClean="0"/>
          </a:p>
          <a:p>
            <a:pPr lvl="2"/>
            <a:endParaRPr lang="el-GR" dirty="0" smtClean="0"/>
          </a:p>
          <a:p>
            <a:pPr lvl="3">
              <a:buFont typeface="Wingdings" pitchFamily="2" charset="2"/>
              <a:buNone/>
            </a:pPr>
            <a:endParaRPr lang="el-G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233738" y="5172075"/>
            <a:ext cx="5910262" cy="846138"/>
          </a:xfrm>
        </p:spPr>
        <p:txBody>
          <a:bodyPr/>
          <a:lstStyle/>
          <a:p>
            <a:pPr fontAlgn="auto">
              <a:spcAft>
                <a:spcPts val="0"/>
              </a:spcAft>
              <a:defRPr/>
            </a:pPr>
            <a:r>
              <a:rPr lang="el-GR" smtClean="0"/>
              <a:t>ΣΥΝΤΟΜΗ ΠΕΡΙΓΡΑΦΗ</a:t>
            </a:r>
            <a:endParaRPr lang="el-GR"/>
          </a:p>
        </p:txBody>
      </p:sp>
      <p:sp>
        <p:nvSpPr>
          <p:cNvPr id="4" name="Slide Number Placeholder 3"/>
          <p:cNvSpPr>
            <a:spLocks noGrp="1"/>
          </p:cNvSpPr>
          <p:nvPr>
            <p:ph type="sldNum" sz="quarter" idx="11"/>
          </p:nvPr>
        </p:nvSpPr>
        <p:spPr/>
        <p:txBody>
          <a:bodyPr/>
          <a:lstStyle/>
          <a:p>
            <a:pPr>
              <a:defRPr/>
            </a:pPr>
            <a:fld id="{0CDF10E1-42DD-47EE-AE2F-428D2FEE048A}" type="slidenum">
              <a:rPr lang="en-US"/>
              <a:pPr>
                <a:defRPr/>
              </a:pPr>
              <a:t>3</a:t>
            </a:fld>
            <a:endParaRPr lang="en-US" dirty="0"/>
          </a:p>
        </p:txBody>
      </p:sp>
      <p:sp>
        <p:nvSpPr>
          <p:cNvPr id="19460" name="Content Placeholder 11"/>
          <p:cNvSpPr>
            <a:spLocks noGrp="1"/>
          </p:cNvSpPr>
          <p:nvPr>
            <p:ph sz="half" idx="2"/>
          </p:nvPr>
        </p:nvSpPr>
        <p:spPr>
          <a:xfrm>
            <a:off x="557213" y="498763"/>
            <a:ext cx="8027987" cy="4187537"/>
          </a:xfrm>
        </p:spPr>
        <p:txBody>
          <a:bodyPr/>
          <a:lstStyle/>
          <a:p>
            <a:pPr lvl="2"/>
            <a:r>
              <a:rPr lang="el-GR" dirty="0" smtClean="0"/>
              <a:t>Α</a:t>
            </a:r>
            <a:r>
              <a:rPr lang="el-GR" dirty="0" smtClean="0"/>
              <a:t>΄ Φάση (Διάρκεια 45΄):</a:t>
            </a:r>
          </a:p>
          <a:p>
            <a:pPr lvl="3"/>
            <a:r>
              <a:rPr lang="el-GR" dirty="0" smtClean="0"/>
              <a:t>Μετάβαση στην ηλεκτρονική διεύθυνση του ιστολογίου και παρουσίαση στους μαθητές των βασικών στόχων της </a:t>
            </a:r>
            <a:r>
              <a:rPr lang="el-GR" dirty="0" smtClean="0"/>
              <a:t>δράσης. </a:t>
            </a:r>
            <a:r>
              <a:rPr lang="el-GR" dirty="0" smtClean="0"/>
              <a:t>Περιήγηση των μαθητών στο </a:t>
            </a:r>
            <a:r>
              <a:rPr lang="el-GR" dirty="0" err="1" smtClean="0"/>
              <a:t>ιστολόγιο</a:t>
            </a:r>
            <a:r>
              <a:rPr lang="el-GR" dirty="0" smtClean="0"/>
              <a:t>, παρουσίαση των βασικών στόχων της δραστηριότητας, χωρισμός των μαθητών σε 3 ομάδες των 4-5 ατόμων και ανάθεση των αποστολών στις ομάδες. </a:t>
            </a:r>
          </a:p>
          <a:p>
            <a:pPr lvl="3"/>
            <a:r>
              <a:rPr lang="el-GR" dirty="0" smtClean="0"/>
              <a:t>Οι ομάδες είναι οι εξής:</a:t>
            </a:r>
          </a:p>
          <a:p>
            <a:pPr lvl="3"/>
            <a:r>
              <a:rPr lang="el-GR" dirty="0" smtClean="0"/>
              <a:t>Α΄ ομάδα: «Έχω δικαίωμα στη φροντίδα, στην ασφάλεια και τη δίκαιη μεταχείριση</a:t>
            </a:r>
            <a:r>
              <a:rPr lang="el-GR" dirty="0" smtClean="0"/>
              <a:t>»</a:t>
            </a:r>
          </a:p>
          <a:p>
            <a:pPr lvl="3"/>
            <a:r>
              <a:rPr lang="el-GR" dirty="0" smtClean="0"/>
              <a:t>Β΄ </a:t>
            </a:r>
            <a:r>
              <a:rPr lang="el-GR" dirty="0" smtClean="0"/>
              <a:t>ομάδα: «Έχω δικαίωμα στη μόρφωση και στην ελευθερία της έκφρασης»</a:t>
            </a:r>
          </a:p>
          <a:p>
            <a:pPr lvl="3"/>
            <a:r>
              <a:rPr lang="el-GR" dirty="0" smtClean="0"/>
              <a:t>Γ</a:t>
            </a:r>
            <a:r>
              <a:rPr lang="el-GR" dirty="0" smtClean="0"/>
              <a:t>΄ ομάδα: «Έχω δικαίωμα στην προστασία από το Διαδίκτυο και τους κινδύνους της </a:t>
            </a:r>
            <a:r>
              <a:rPr lang="el-GR" dirty="0" smtClean="0"/>
              <a:t>καθημερινότητας»</a:t>
            </a:r>
          </a:p>
          <a:p>
            <a:pPr lvl="2">
              <a:buNone/>
            </a:pPr>
            <a:r>
              <a:rPr lang="el-GR" sz="1600" dirty="0" smtClean="0"/>
              <a:t>Η </a:t>
            </a:r>
            <a:r>
              <a:rPr lang="el-GR" sz="1600" dirty="0" smtClean="0"/>
              <a:t>Α΄ φάση λήγει με την υλοποίηση της 1ης Δραστηριότητας όπου οι μαθητές επισκέπτονται το </a:t>
            </a:r>
            <a:r>
              <a:rPr lang="el-GR" sz="1600" dirty="0" err="1" smtClean="0"/>
              <a:t>διαδραστικό</a:t>
            </a:r>
            <a:r>
              <a:rPr lang="el-GR" sz="1600" dirty="0" smtClean="0"/>
              <a:t> υλικό του </a:t>
            </a:r>
            <a:r>
              <a:rPr lang="el-GR" sz="1600" dirty="0" err="1" smtClean="0"/>
              <a:t>www.europa.eu</a:t>
            </a:r>
            <a:r>
              <a:rPr lang="el-GR" sz="1600" dirty="0" smtClean="0"/>
              <a:t> και έχουν μια πρώτη γνωριμία με το θέμα.</a:t>
            </a:r>
          </a:p>
          <a:p>
            <a:pPr lvl="3">
              <a:buNone/>
            </a:pPr>
            <a:endParaRPr lang="el-GR" b="1" dirty="0" smtClean="0"/>
          </a:p>
          <a:p>
            <a:pPr lvl="2">
              <a:buNone/>
            </a:pPr>
            <a:endParaRPr lang="el-GR" b="1" dirty="0" smtClean="0"/>
          </a:p>
          <a:p>
            <a:pPr lvl="2"/>
            <a:endParaRPr lang="el-GR" dirty="0" smtClean="0"/>
          </a:p>
          <a:p>
            <a:pPr lvl="2"/>
            <a:endParaRPr lang="el-GR" dirty="0" smtClean="0"/>
          </a:p>
          <a:p>
            <a:pPr lvl="3">
              <a:buFont typeface="Wingdings" pitchFamily="2" charset="2"/>
              <a:buNone/>
            </a:pPr>
            <a:endParaRPr lang="el-G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233738" y="5172075"/>
            <a:ext cx="5910262" cy="846138"/>
          </a:xfrm>
        </p:spPr>
        <p:txBody>
          <a:bodyPr/>
          <a:lstStyle/>
          <a:p>
            <a:pPr fontAlgn="auto">
              <a:spcAft>
                <a:spcPts val="0"/>
              </a:spcAft>
              <a:defRPr/>
            </a:pPr>
            <a:r>
              <a:rPr lang="el-GR" smtClean="0"/>
              <a:t>ΣΥΝΤΟΜΗ ΠΕΡΙΓΡΑΦΗ</a:t>
            </a:r>
            <a:endParaRPr lang="el-GR"/>
          </a:p>
        </p:txBody>
      </p:sp>
      <p:sp>
        <p:nvSpPr>
          <p:cNvPr id="4" name="Slide Number Placeholder 3"/>
          <p:cNvSpPr>
            <a:spLocks noGrp="1"/>
          </p:cNvSpPr>
          <p:nvPr>
            <p:ph type="sldNum" sz="quarter" idx="11"/>
          </p:nvPr>
        </p:nvSpPr>
        <p:spPr/>
        <p:txBody>
          <a:bodyPr/>
          <a:lstStyle/>
          <a:p>
            <a:pPr>
              <a:defRPr/>
            </a:pPr>
            <a:fld id="{0CDF10E1-42DD-47EE-AE2F-428D2FEE048A}" type="slidenum">
              <a:rPr lang="en-US"/>
              <a:pPr>
                <a:defRPr/>
              </a:pPr>
              <a:t>4</a:t>
            </a:fld>
            <a:endParaRPr lang="en-US" dirty="0"/>
          </a:p>
        </p:txBody>
      </p:sp>
      <p:sp>
        <p:nvSpPr>
          <p:cNvPr id="19460" name="Content Placeholder 11"/>
          <p:cNvSpPr>
            <a:spLocks noGrp="1"/>
          </p:cNvSpPr>
          <p:nvPr>
            <p:ph sz="half" idx="2"/>
          </p:nvPr>
        </p:nvSpPr>
        <p:spPr>
          <a:xfrm>
            <a:off x="557213" y="498763"/>
            <a:ext cx="8027987" cy="4187537"/>
          </a:xfrm>
        </p:spPr>
        <p:txBody>
          <a:bodyPr/>
          <a:lstStyle/>
          <a:p>
            <a:pPr lvl="2"/>
            <a:r>
              <a:rPr lang="el-GR" dirty="0" smtClean="0"/>
              <a:t>Β</a:t>
            </a:r>
            <a:r>
              <a:rPr lang="el-GR" dirty="0" smtClean="0"/>
              <a:t>΄ Φάση (Διάρκεια 45΄):</a:t>
            </a:r>
          </a:p>
          <a:p>
            <a:pPr lvl="3"/>
            <a:r>
              <a:rPr lang="el-GR" dirty="0" smtClean="0"/>
              <a:t>Σε αυτή τη φάση οι μαθητές υλοποιούν τη 2η και 3η Δραστηριότητα αφού μελετήσουν τα κείμενα που υπάρχουν στο Διαβατήριο των Δικαιωμάτων του παιδιού και τις ανακοινώσεις των Ευρωπαϊκών Οργάνων (2006 και 2008) για τις προτεραιότητες της Ε.Ε. σε θέματα προστασίας του παιδιού και σύμφωνα με τη Διεθνή Σύμβαση.</a:t>
            </a:r>
          </a:p>
          <a:p>
            <a:pPr lvl="2"/>
            <a:r>
              <a:rPr lang="el-GR" dirty="0" smtClean="0"/>
              <a:t>  Γ΄ Φάση (Διάρκεια 45΄):   </a:t>
            </a:r>
          </a:p>
          <a:p>
            <a:pPr lvl="3"/>
            <a:r>
              <a:rPr lang="el-GR" dirty="0" smtClean="0"/>
              <a:t>Στην Γ΄ φάση οι μαθητές, συμμετέχοντας όλες οι ομάδες, συνθέτουν και παρουσιάζουν τα Δικαιώματα των Παιδιών κατασκευάζοντας μία αφίσα διαστάσεων 60Χ80 σε Λογισμικό Παρουσιάσεων. </a:t>
            </a:r>
          </a:p>
          <a:p>
            <a:pPr lvl="3">
              <a:buNone/>
            </a:pPr>
            <a:endParaRPr lang="el-GR" b="1" dirty="0" smtClean="0"/>
          </a:p>
          <a:p>
            <a:pPr lvl="2">
              <a:buNone/>
            </a:pPr>
            <a:endParaRPr lang="el-GR" b="1" dirty="0" smtClean="0"/>
          </a:p>
          <a:p>
            <a:pPr lvl="2"/>
            <a:endParaRPr lang="el-GR" dirty="0" smtClean="0"/>
          </a:p>
          <a:p>
            <a:pPr lvl="2"/>
            <a:endParaRPr lang="el-GR" dirty="0" smtClean="0"/>
          </a:p>
          <a:p>
            <a:pPr lvl="3">
              <a:buFont typeface="Wingdings" pitchFamily="2" charset="2"/>
              <a:buNone/>
            </a:pPr>
            <a:endParaRPr lang="el-G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233738" y="5172075"/>
            <a:ext cx="5910262" cy="846138"/>
          </a:xfrm>
        </p:spPr>
        <p:txBody>
          <a:bodyPr/>
          <a:lstStyle/>
          <a:p>
            <a:pPr fontAlgn="auto">
              <a:spcAft>
                <a:spcPts val="0"/>
              </a:spcAft>
              <a:defRPr/>
            </a:pPr>
            <a:r>
              <a:rPr lang="el-GR" smtClean="0"/>
              <a:t>ΣΥΝΤΟΜΗ ΠΕΡΙΓΡΑΦΗ</a:t>
            </a:r>
            <a:endParaRPr lang="el-GR"/>
          </a:p>
        </p:txBody>
      </p:sp>
      <p:sp>
        <p:nvSpPr>
          <p:cNvPr id="4" name="Slide Number Placeholder 3"/>
          <p:cNvSpPr>
            <a:spLocks noGrp="1"/>
          </p:cNvSpPr>
          <p:nvPr>
            <p:ph type="sldNum" sz="quarter" idx="11"/>
          </p:nvPr>
        </p:nvSpPr>
        <p:spPr/>
        <p:txBody>
          <a:bodyPr/>
          <a:lstStyle/>
          <a:p>
            <a:pPr>
              <a:defRPr/>
            </a:pPr>
            <a:fld id="{0CDF10E1-42DD-47EE-AE2F-428D2FEE048A}" type="slidenum">
              <a:rPr lang="en-US"/>
              <a:pPr>
                <a:defRPr/>
              </a:pPr>
              <a:t>5</a:t>
            </a:fld>
            <a:endParaRPr lang="en-US" dirty="0"/>
          </a:p>
        </p:txBody>
      </p:sp>
      <p:sp>
        <p:nvSpPr>
          <p:cNvPr id="19460" name="Content Placeholder 11"/>
          <p:cNvSpPr>
            <a:spLocks noGrp="1"/>
          </p:cNvSpPr>
          <p:nvPr>
            <p:ph sz="half" idx="2"/>
          </p:nvPr>
        </p:nvSpPr>
        <p:spPr>
          <a:xfrm>
            <a:off x="557213" y="498763"/>
            <a:ext cx="8027987" cy="4187537"/>
          </a:xfrm>
        </p:spPr>
        <p:txBody>
          <a:bodyPr/>
          <a:lstStyle/>
          <a:p>
            <a:pPr lvl="2"/>
            <a:r>
              <a:rPr lang="el-GR" dirty="0" smtClean="0"/>
              <a:t>Δ΄ Φάση (Διάρκεια 45΄):</a:t>
            </a:r>
          </a:p>
          <a:p>
            <a:pPr lvl="3"/>
            <a:r>
              <a:rPr lang="el-GR" dirty="0" smtClean="0"/>
              <a:t>Στην τελική φάση γίνεται η παρουσίαση των αποτελεσμάτων και η εξαγωγή των συμπερασμάτων με την ολοκλήρωση και της Δραστηριότητας Αξιολόγησης με στόχο την ενημέρωση της σχολικής κοινότητας για το θέμα των Δικαιωμάτων του Παιδιού στην Ευρωπαϊκή Ένωση. Η αξιολόγηση υλοποιείται από τους μαθητές μέσω του Πίνακα Αυτό-Αξιολόγησης στον οποίο περιέχονται τα παρακάτω πεδία:</a:t>
            </a:r>
          </a:p>
          <a:p>
            <a:pPr lvl="3"/>
            <a:r>
              <a:rPr lang="el-GR" dirty="0" smtClean="0"/>
              <a:t>Συλλογή </a:t>
            </a:r>
            <a:r>
              <a:rPr lang="el-GR" dirty="0" smtClean="0"/>
              <a:t>πληροφοριών από το διαδίκτυο</a:t>
            </a:r>
          </a:p>
          <a:p>
            <a:pPr lvl="3"/>
            <a:r>
              <a:rPr lang="el-GR" dirty="0" smtClean="0"/>
              <a:t>Οργάνωση </a:t>
            </a:r>
            <a:r>
              <a:rPr lang="el-GR" dirty="0" smtClean="0"/>
              <a:t>εργασίας</a:t>
            </a:r>
          </a:p>
          <a:p>
            <a:pPr lvl="3"/>
            <a:r>
              <a:rPr lang="el-GR" dirty="0" smtClean="0"/>
              <a:t>Δομή </a:t>
            </a:r>
            <a:r>
              <a:rPr lang="el-GR" dirty="0" smtClean="0"/>
              <a:t>εργασίας</a:t>
            </a:r>
          </a:p>
          <a:p>
            <a:pPr lvl="3"/>
            <a:r>
              <a:rPr lang="el-GR" dirty="0" smtClean="0"/>
              <a:t>Παρουσίαση </a:t>
            </a:r>
            <a:r>
              <a:rPr lang="el-GR" dirty="0" smtClean="0"/>
              <a:t>εργασίας</a:t>
            </a:r>
          </a:p>
          <a:p>
            <a:pPr lvl="3"/>
            <a:r>
              <a:rPr lang="el-GR" dirty="0" smtClean="0"/>
              <a:t>Συνεργασία </a:t>
            </a:r>
            <a:r>
              <a:rPr lang="el-GR" dirty="0" smtClean="0"/>
              <a:t>μελών της ομάδας</a:t>
            </a:r>
          </a:p>
          <a:p>
            <a:pPr lvl="3"/>
            <a:r>
              <a:rPr lang="el-GR" dirty="0" smtClean="0"/>
              <a:t>Επίτευξη </a:t>
            </a:r>
            <a:r>
              <a:rPr lang="el-GR" dirty="0" smtClean="0"/>
              <a:t>στόχων</a:t>
            </a:r>
          </a:p>
          <a:p>
            <a:pPr lvl="2"/>
            <a:r>
              <a:rPr lang="el-GR" dirty="0" smtClean="0"/>
              <a:t>Χρησιμοποιήθηκε γι' αυτό το σκοπό το Μαθησιακό Αντικείμενο από το </a:t>
            </a:r>
            <a:r>
              <a:rPr lang="el-GR" dirty="0" err="1" smtClean="0"/>
              <a:t>Φωτόδεντρο</a:t>
            </a:r>
            <a:r>
              <a:rPr lang="el-GR" dirty="0" smtClean="0"/>
              <a:t> με τίτλο: "Έχουμε ανάγκες και δικαιώματα" </a:t>
            </a:r>
          </a:p>
          <a:p>
            <a:pPr lvl="2">
              <a:buNone/>
            </a:pPr>
            <a:r>
              <a:rPr lang="el-GR" dirty="0" smtClean="0"/>
              <a:t>(</a:t>
            </a:r>
            <a:r>
              <a:rPr lang="el-GR" dirty="0" smtClean="0">
                <a:hlinkClick r:id="rId3"/>
              </a:rPr>
              <a:t>http://photodentro.edu.gr/lor/r/8521/3529?locale=el</a:t>
            </a:r>
            <a:r>
              <a:rPr lang="el-GR" dirty="0" smtClean="0"/>
              <a:t>)</a:t>
            </a:r>
          </a:p>
          <a:p>
            <a:pPr lvl="3">
              <a:buNone/>
            </a:pPr>
            <a:endParaRPr lang="el-GR" b="1" dirty="0" smtClean="0"/>
          </a:p>
          <a:p>
            <a:pPr lvl="2">
              <a:buNone/>
            </a:pPr>
            <a:endParaRPr lang="el-GR" b="1" dirty="0" smtClean="0"/>
          </a:p>
          <a:p>
            <a:pPr lvl="2"/>
            <a:endParaRPr lang="el-GR" dirty="0" smtClean="0"/>
          </a:p>
          <a:p>
            <a:pPr lvl="2"/>
            <a:endParaRPr lang="el-GR" dirty="0" smtClean="0"/>
          </a:p>
          <a:p>
            <a:pPr lvl="3">
              <a:buFont typeface="Wingdings" pitchFamily="2" charset="2"/>
              <a:buNone/>
            </a:pPr>
            <a:endParaRPr lang="el-G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922338" y="1871663"/>
            <a:ext cx="6038850" cy="1208087"/>
          </a:xfrm>
        </p:spPr>
        <p:txBody>
          <a:bodyPr/>
          <a:lstStyle/>
          <a:p>
            <a:pPr fontAlgn="auto">
              <a:spcAft>
                <a:spcPts val="0"/>
              </a:spcAft>
              <a:defRPr/>
            </a:pPr>
            <a:r>
              <a:rPr lang="el-GR"/>
              <a:t>ΣΧΕΔΙΑΣΜΟΣ ΤΗΣ ανοιχτης εκπαιδευτικης ΠΡΑΚΤΙΚΗΣ</a:t>
            </a:r>
            <a:endParaRPr lang="el-GR"/>
          </a:p>
        </p:txBody>
      </p:sp>
      <p:sp>
        <p:nvSpPr>
          <p:cNvPr id="3" name="Slide Number Placeholder 2"/>
          <p:cNvSpPr>
            <a:spLocks noGrp="1"/>
          </p:cNvSpPr>
          <p:nvPr>
            <p:ph type="sldNum" sz="quarter" idx="11"/>
          </p:nvPr>
        </p:nvSpPr>
        <p:spPr/>
        <p:txBody>
          <a:bodyPr/>
          <a:lstStyle/>
          <a:p>
            <a:pPr>
              <a:defRPr/>
            </a:pPr>
            <a:fld id="{0D39F53E-621D-4D0B-8812-3DCA5B9F168F}"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128963" y="5189538"/>
            <a:ext cx="6015037" cy="862012"/>
          </a:xfrm>
        </p:spPr>
        <p:txBody>
          <a:bodyPr/>
          <a:lstStyle/>
          <a:p>
            <a:pPr fontAlgn="auto">
              <a:spcAft>
                <a:spcPts val="0"/>
              </a:spcAft>
              <a:defRPr/>
            </a:pPr>
            <a:r>
              <a:rPr lang="el-GR" dirty="0" smtClean="0"/>
              <a:t>ΣΧΕΔΙΑΣΜΟΣ &amp; ΔΙΔΑΚΤΙΚΟΙ ΣΤΟΧΟΙ</a:t>
            </a:r>
            <a:endParaRPr lang="el-GR" dirty="0"/>
          </a:p>
        </p:txBody>
      </p:sp>
      <p:sp>
        <p:nvSpPr>
          <p:cNvPr id="21507" name="Content Placeholder 11"/>
          <p:cNvSpPr>
            <a:spLocks noGrp="1"/>
          </p:cNvSpPr>
          <p:nvPr>
            <p:ph sz="half" idx="2"/>
          </p:nvPr>
        </p:nvSpPr>
        <p:spPr>
          <a:xfrm>
            <a:off x="221673" y="318655"/>
            <a:ext cx="4091565" cy="4294620"/>
          </a:xfrm>
        </p:spPr>
        <p:txBody>
          <a:bodyPr/>
          <a:lstStyle/>
          <a:p>
            <a:pPr marL="0" indent="0"/>
            <a:r>
              <a:rPr lang="el-GR" b="1" dirty="0" smtClean="0"/>
              <a:t>Σχεδιασμός</a:t>
            </a:r>
          </a:p>
          <a:p>
            <a:pPr lvl="1">
              <a:buFont typeface="Arial" charset="0"/>
              <a:buChar char="•"/>
            </a:pPr>
            <a:r>
              <a:rPr lang="el-GR" dirty="0" smtClean="0"/>
              <a:t>Ακολούθησε τις βασικές αρχές σχεδιασμού και εφαρμογής μιας διδακτικής πρακτικής όμως η </a:t>
            </a:r>
            <a:r>
              <a:rPr lang="el-GR" dirty="0" err="1" smtClean="0"/>
              <a:t>Ιστοεξερεύνηση</a:t>
            </a:r>
            <a:r>
              <a:rPr lang="el-GR" dirty="0" smtClean="0"/>
              <a:t>. Χρησιμοποιήθηκε ο δωρεάν χώρος φιλοξενίας του Word </a:t>
            </a:r>
            <a:r>
              <a:rPr lang="el-GR" dirty="0" err="1" smtClean="0"/>
              <a:t>Press</a:t>
            </a:r>
            <a:r>
              <a:rPr lang="el-GR" dirty="0" smtClean="0"/>
              <a:t> για την ανάρτηση του Web </a:t>
            </a:r>
            <a:r>
              <a:rPr lang="el-GR" dirty="0" err="1" smtClean="0"/>
              <a:t>Quest</a:t>
            </a:r>
            <a:r>
              <a:rPr lang="el-GR" dirty="0" smtClean="0"/>
              <a:t> αξιοποιώντας τη δυνατότητα για εύκολο σχεδιασμό και δημοσίευση των πληροφοριών (</a:t>
            </a:r>
            <a:r>
              <a:rPr lang="el-GR" dirty="0" smtClean="0">
                <a:hlinkClick r:id="rId2"/>
              </a:rPr>
              <a:t>http://childrenright.wordpress.com/</a:t>
            </a:r>
            <a:r>
              <a:rPr lang="el-GR" dirty="0" smtClean="0"/>
              <a:t>). </a:t>
            </a:r>
          </a:p>
        </p:txBody>
      </p:sp>
      <p:sp>
        <p:nvSpPr>
          <p:cNvPr id="21508" name="Content Placeholder 12"/>
          <p:cNvSpPr>
            <a:spLocks noGrp="1"/>
          </p:cNvSpPr>
          <p:nvPr>
            <p:ph sz="quarter" idx="4"/>
          </p:nvPr>
        </p:nvSpPr>
        <p:spPr>
          <a:xfrm>
            <a:off x="4569691" y="0"/>
            <a:ext cx="4311073" cy="4959927"/>
          </a:xfrm>
        </p:spPr>
        <p:txBody>
          <a:bodyPr/>
          <a:lstStyle/>
          <a:p>
            <a:pPr marL="0" indent="0"/>
            <a:r>
              <a:rPr lang="el-GR" b="1" dirty="0" smtClean="0"/>
              <a:t>Διδακτικοί στόχοι</a:t>
            </a:r>
          </a:p>
          <a:p>
            <a:r>
              <a:rPr lang="el-GR" sz="1400" dirty="0" smtClean="0"/>
              <a:t>Προώθηση της ευρωπαϊκής ιδέας </a:t>
            </a:r>
          </a:p>
          <a:p>
            <a:r>
              <a:rPr lang="el-GR" sz="1400" dirty="0" smtClean="0"/>
              <a:t>•Εξάσκηση των μαθητών στην αναζήτηση πληροφοριών μέσα από τους επίσημους δικτυακούς τόπους της Ε.Ε.</a:t>
            </a:r>
          </a:p>
          <a:p>
            <a:r>
              <a:rPr lang="el-GR" sz="1400" dirty="0" smtClean="0"/>
              <a:t>•Ενημέρωση για φορείς που παρέχουν βοήθεια σε περιπτώσεις παραβίασης των δικαιωμάτων των παιδιών </a:t>
            </a:r>
          </a:p>
          <a:p>
            <a:r>
              <a:rPr lang="el-GR" sz="1400" dirty="0" smtClean="0"/>
              <a:t>•Συνειδητοποίηση της αναγκαιότητας για κοινή νομοθεσία στις  χώρες – μέλη της Ε.Ε.</a:t>
            </a:r>
          </a:p>
          <a:p>
            <a:r>
              <a:rPr lang="el-GR" sz="1400" dirty="0" smtClean="0"/>
              <a:t> •Ανάδειξη της ένταξης των ευρωπαϊκών αρχών στο πλαίσιο των διεθνών κανόνων </a:t>
            </a:r>
          </a:p>
          <a:p>
            <a:r>
              <a:rPr lang="el-GR" sz="1400" dirty="0" smtClean="0"/>
              <a:t>•Κατάκτηση δεξιοτήτων αναζήτησης πληροφοριών. </a:t>
            </a:r>
          </a:p>
          <a:p>
            <a:r>
              <a:rPr lang="el-GR" sz="1400" dirty="0" smtClean="0"/>
              <a:t>•Ανάπτυξη κριτηρίων αξιολόγησης πληροφοριών.</a:t>
            </a:r>
          </a:p>
          <a:p>
            <a:r>
              <a:rPr lang="el-GR" sz="1400" dirty="0" smtClean="0"/>
              <a:t>•Ανάλυση και η σύνθεση δεδομένων.</a:t>
            </a:r>
          </a:p>
          <a:p>
            <a:r>
              <a:rPr lang="el-GR" sz="1400" dirty="0" smtClean="0"/>
              <a:t>•Παρουσίαση της γλωσσικής πληροφορίας.</a:t>
            </a:r>
          </a:p>
          <a:p>
            <a:pPr marL="0" indent="0"/>
            <a:endParaRPr lang="el-GR" sz="1400" dirty="0" smtClean="0"/>
          </a:p>
        </p:txBody>
      </p:sp>
      <p:sp>
        <p:nvSpPr>
          <p:cNvPr id="3" name="Slide Number Placeholder 2"/>
          <p:cNvSpPr>
            <a:spLocks noGrp="1"/>
          </p:cNvSpPr>
          <p:nvPr>
            <p:ph type="sldNum" sz="quarter" idx="11"/>
          </p:nvPr>
        </p:nvSpPr>
        <p:spPr/>
        <p:txBody>
          <a:bodyPr/>
          <a:lstStyle/>
          <a:p>
            <a:pPr>
              <a:defRPr/>
            </a:pPr>
            <a:fld id="{98D1FDFD-C7B7-4124-B5DB-C078AFEE4E04}"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922338" y="1871663"/>
            <a:ext cx="6038850" cy="1208087"/>
          </a:xfrm>
        </p:spPr>
        <p:txBody>
          <a:bodyPr/>
          <a:lstStyle/>
          <a:p>
            <a:pPr fontAlgn="auto">
              <a:spcAft>
                <a:spcPts val="0"/>
              </a:spcAft>
              <a:defRPr/>
            </a:pPr>
            <a:r>
              <a:rPr lang="el-GR"/>
              <a:t>ΕΦΑΡΜΟΓΗ ΤΗΣ ανοιχτης εκπαιδευτικης ΠΡΑΚΤΙΚΗΣ</a:t>
            </a:r>
            <a:endParaRPr lang="el-GR"/>
          </a:p>
        </p:txBody>
      </p:sp>
      <p:sp>
        <p:nvSpPr>
          <p:cNvPr id="3" name="Slide Number Placeholder 2"/>
          <p:cNvSpPr>
            <a:spLocks noGrp="1"/>
          </p:cNvSpPr>
          <p:nvPr>
            <p:ph type="sldNum" sz="quarter" idx="11"/>
          </p:nvPr>
        </p:nvSpPr>
        <p:spPr/>
        <p:txBody>
          <a:bodyPr/>
          <a:lstStyle/>
          <a:p>
            <a:pPr>
              <a:defRPr/>
            </a:pPr>
            <a:fld id="{E28D2413-1945-440D-B324-B535327FF030}"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7988" y="5189538"/>
            <a:ext cx="6196012" cy="862012"/>
          </a:xfrm>
        </p:spPr>
        <p:txBody>
          <a:bodyPr/>
          <a:lstStyle/>
          <a:p>
            <a:pPr fontAlgn="auto">
              <a:spcAft>
                <a:spcPts val="0"/>
              </a:spcAft>
              <a:defRPr/>
            </a:pPr>
            <a:r>
              <a:rPr lang="el-GR" sz="2400" cap="none" dirty="0" smtClean="0"/>
              <a:t>ΣΤΟΙΧΕΙΑ ΕΦΑΡΜΟΓΗΣ </a:t>
            </a:r>
            <a:r>
              <a:rPr lang="el-GR" sz="2400" dirty="0" smtClean="0"/>
              <a:t>ΤΗΣ ανοιχτης εκπαιδευτικης </a:t>
            </a:r>
            <a:r>
              <a:rPr lang="el-GR" sz="2400" cap="none" dirty="0" smtClean="0"/>
              <a:t>ΠΡΑΚΤΙΚΗΣ</a:t>
            </a:r>
            <a:r>
              <a:rPr lang="el-GR" sz="2400" dirty="0" smtClean="0"/>
              <a:t>   </a:t>
            </a:r>
            <a:endParaRPr lang="el-GR" sz="2400" dirty="0"/>
          </a:p>
        </p:txBody>
      </p:sp>
      <p:sp>
        <p:nvSpPr>
          <p:cNvPr id="23555" name="Content Placeholder 5"/>
          <p:cNvSpPr>
            <a:spLocks noGrp="1"/>
          </p:cNvSpPr>
          <p:nvPr>
            <p:ph sz="half" idx="2"/>
          </p:nvPr>
        </p:nvSpPr>
        <p:spPr>
          <a:xfrm>
            <a:off x="526473" y="872836"/>
            <a:ext cx="4988502" cy="4128655"/>
          </a:xfrm>
        </p:spPr>
        <p:txBody>
          <a:bodyPr/>
          <a:lstStyle/>
          <a:p>
            <a:pPr marL="0" indent="0"/>
            <a:r>
              <a:rPr lang="el-GR" b="1" dirty="0" smtClean="0"/>
              <a:t>Περιβάλλον – Πλαίσιο</a:t>
            </a:r>
          </a:p>
          <a:p>
            <a:pPr lvl="1">
              <a:buFont typeface="Arial" charset="0"/>
              <a:buChar char="•"/>
            </a:pPr>
            <a:r>
              <a:rPr lang="el-GR" dirty="0" smtClean="0"/>
              <a:t>Για την επίτευξη των διδακτικών στόχων που τέθηκαν εφαρμόστηκε η διδακτική πρακτική της </a:t>
            </a:r>
            <a:r>
              <a:rPr lang="el-GR" dirty="0" err="1" smtClean="0"/>
              <a:t>Ιστοεξερεύνησης</a:t>
            </a:r>
            <a:r>
              <a:rPr lang="el-GR" dirty="0" smtClean="0"/>
              <a:t> (Web </a:t>
            </a:r>
            <a:r>
              <a:rPr lang="el-GR" dirty="0" err="1" smtClean="0"/>
              <a:t>Quest</a:t>
            </a:r>
            <a:r>
              <a:rPr lang="el-GR" dirty="0" smtClean="0"/>
              <a:t>) αξιοποιώντας τις ΤΠΕ (Τεχνολογίες της Πληροφορίες και της Επικοινωνίας) για την αναζήτηση, συλλογή και παρουσίαση των πληροφοριών μέσα από το διαδίκτυο. </a:t>
            </a:r>
            <a:endParaRPr lang="el-GR" dirty="0" smtClean="0"/>
          </a:p>
          <a:p>
            <a:pPr lvl="1">
              <a:buFont typeface="Arial" charset="0"/>
              <a:buChar char="•"/>
            </a:pPr>
            <a:endParaRPr lang="el-GR" dirty="0" smtClean="0"/>
          </a:p>
          <a:p>
            <a:pPr marL="0" indent="0"/>
            <a:endParaRPr lang="el-GR" dirty="0" smtClean="0"/>
          </a:p>
          <a:p>
            <a:pPr marL="0" indent="0"/>
            <a:endParaRPr lang="el-GR" dirty="0" smtClean="0"/>
          </a:p>
        </p:txBody>
      </p:sp>
      <p:sp>
        <p:nvSpPr>
          <p:cNvPr id="7" name="Content Placeholder 6"/>
          <p:cNvSpPr>
            <a:spLocks noGrp="1"/>
          </p:cNvSpPr>
          <p:nvPr>
            <p:ph sz="quarter" idx="4"/>
          </p:nvPr>
        </p:nvSpPr>
        <p:spPr>
          <a:xfrm>
            <a:off x="5843588" y="512618"/>
            <a:ext cx="2771775" cy="4116532"/>
          </a:xfrm>
        </p:spPr>
        <p:txBody>
          <a:bodyPr rtlCol="0">
            <a:normAutofit/>
          </a:bodyPr>
          <a:lstStyle/>
          <a:p>
            <a:pPr marL="173736" lvl="1" indent="-173736" fontAlgn="auto">
              <a:spcAft>
                <a:spcPts val="0"/>
              </a:spcAft>
              <a:buFont typeface="Arial" pitchFamily="34" charset="0"/>
              <a:buChar char="•"/>
              <a:defRPr/>
            </a:pPr>
            <a:r>
              <a:rPr lang="el-GR" sz="2400" b="1" dirty="0" smtClean="0"/>
              <a:t>Τάξη</a:t>
            </a:r>
          </a:p>
          <a:p>
            <a:pPr marL="402336" lvl="2" indent="-164592" fontAlgn="auto">
              <a:spcAft>
                <a:spcPts val="0"/>
              </a:spcAft>
              <a:buClr>
                <a:srgbClr val="F96A1B"/>
              </a:buClr>
              <a:defRPr/>
            </a:pPr>
            <a:r>
              <a:rPr lang="el-GR" sz="1500" dirty="0" smtClean="0">
                <a:solidFill>
                  <a:srgbClr val="000000"/>
                </a:solidFill>
              </a:rPr>
              <a:t>ΣΤ’ </a:t>
            </a:r>
            <a:r>
              <a:rPr lang="el-GR" sz="1500" dirty="0" smtClean="0">
                <a:solidFill>
                  <a:srgbClr val="000000"/>
                </a:solidFill>
              </a:rPr>
              <a:t>Δημοτικού</a:t>
            </a:r>
            <a:endParaRPr lang="el-GR" sz="1500" b="1" dirty="0" smtClean="0"/>
          </a:p>
          <a:p>
            <a:pPr marL="173736" lvl="1" indent="-173736" fontAlgn="auto">
              <a:spcAft>
                <a:spcPts val="0"/>
              </a:spcAft>
              <a:buFont typeface="Arial" pitchFamily="34" charset="0"/>
              <a:buChar char="•"/>
              <a:defRPr/>
            </a:pPr>
            <a:r>
              <a:rPr lang="el-GR" sz="2400" b="1" dirty="0" smtClean="0"/>
              <a:t>Διάρκεια</a:t>
            </a:r>
          </a:p>
          <a:p>
            <a:pPr marL="402336" lvl="2" indent="-164592" fontAlgn="auto">
              <a:spcAft>
                <a:spcPts val="0"/>
              </a:spcAft>
              <a:defRPr/>
            </a:pPr>
            <a:r>
              <a:rPr lang="el-GR" sz="1400" dirty="0" smtClean="0"/>
              <a:t>4 Διδακτικές ώρες</a:t>
            </a:r>
            <a:endParaRPr lang="el-GR" sz="1400" dirty="0" smtClean="0"/>
          </a:p>
          <a:p>
            <a:pPr marL="173736" lvl="1" indent="-173736" fontAlgn="auto">
              <a:spcAft>
                <a:spcPts val="0"/>
              </a:spcAft>
              <a:buFont typeface="Arial" pitchFamily="34" charset="0"/>
              <a:buChar char="•"/>
              <a:defRPr/>
            </a:pPr>
            <a:r>
              <a:rPr lang="el-GR" sz="2400" b="1" dirty="0" smtClean="0"/>
              <a:t>Ρόλος Διδάσκοντα</a:t>
            </a:r>
          </a:p>
          <a:p>
            <a:pPr marL="402336" lvl="2" indent="-164592" fontAlgn="auto">
              <a:spcAft>
                <a:spcPts val="0"/>
              </a:spcAft>
              <a:buFont typeface="Arial" pitchFamily="34" charset="0"/>
              <a:buChar char="•"/>
              <a:defRPr/>
            </a:pPr>
            <a:r>
              <a:rPr lang="el-GR" sz="1400" dirty="0" smtClean="0"/>
              <a:t>ενθαρρυντικός</a:t>
            </a:r>
            <a:r>
              <a:rPr lang="el-GR" sz="1400" dirty="0" smtClean="0"/>
              <a:t>, υποστηρικτικός</a:t>
            </a:r>
            <a:r>
              <a:rPr lang="el-GR" sz="1400" dirty="0" smtClean="0"/>
              <a:t>, </a:t>
            </a:r>
            <a:r>
              <a:rPr lang="el-GR" sz="1400" dirty="0" smtClean="0"/>
              <a:t>συντονιστικός, </a:t>
            </a:r>
            <a:r>
              <a:rPr lang="el-GR" sz="1400" dirty="0" smtClean="0"/>
              <a:t>διαμεσολαβητικός</a:t>
            </a:r>
            <a:r>
              <a:rPr lang="el-GR" sz="1400" dirty="0" smtClean="0"/>
              <a:t>, </a:t>
            </a:r>
            <a:r>
              <a:rPr lang="el-GR" sz="1400" dirty="0" smtClean="0"/>
              <a:t>τεχνική υποστήριξη.</a:t>
            </a:r>
            <a:endParaRPr lang="el-GR" sz="2400" dirty="0"/>
          </a:p>
        </p:txBody>
      </p:sp>
      <p:sp>
        <p:nvSpPr>
          <p:cNvPr id="4" name="Slide Number Placeholder 3"/>
          <p:cNvSpPr>
            <a:spLocks noGrp="1"/>
          </p:cNvSpPr>
          <p:nvPr>
            <p:ph type="sldNum" sz="quarter" idx="11"/>
          </p:nvPr>
        </p:nvSpPr>
        <p:spPr/>
        <p:txBody>
          <a:bodyPr/>
          <a:lstStyle/>
          <a:p>
            <a:pPr>
              <a:defRPr/>
            </a:pPr>
            <a:fld id="{5F93C3B9-29A5-45A5-BFA6-C8E8110E34DF}" type="slidenum">
              <a:rPr lang="en-US"/>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 xmlns:thm15="http://schemas.microsoft.com/office/thememl/2012/main" name="Presentation1" id="{A4BB0498-46D9-49AF-8190-574CDA9EFE1C}" vid="{5317E9BC-39A5-42FE-BCBC-62BD08911D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 Open Educational Practices PPT Template v1.1</Template>
  <TotalTime>293</TotalTime>
  <Words>1481</Words>
  <Application>Microsoft Office PowerPoint</Application>
  <PresentationFormat>Προβολή στην οθόνη (4:3)</PresentationFormat>
  <Paragraphs>133</Paragraphs>
  <Slides>19</Slides>
  <Notes>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Perpetua</vt:lpstr>
      <vt:lpstr>Arial</vt:lpstr>
      <vt:lpstr>Franklin Gothic Book</vt:lpstr>
      <vt:lpstr>Wingdings</vt:lpstr>
      <vt:lpstr>Calibri</vt:lpstr>
      <vt:lpstr>Cambria</vt:lpstr>
      <vt:lpstr>Tunga</vt:lpstr>
      <vt:lpstr>Angles</vt:lpstr>
      <vt:lpstr>"ΜαθαΙνω τα ΔικαιΩματΑ μου Στην Ευρωπαϊκη ΕνωΣΗ"</vt:lpstr>
      <vt:lpstr>ΣΥΝΤΟΜΗ ΠΕΡΙΓΡΑΦΗ</vt:lpstr>
      <vt:lpstr>ΣΥΝΤΟΜΗ ΠΕΡΙΓΡΑΦΗ</vt:lpstr>
      <vt:lpstr>ΣΥΝΤΟΜΗ ΠΕΡΙΓΡΑΦΗ</vt:lpstr>
      <vt:lpstr>ΣΥΝΤΟΜΗ ΠΕΡΙΓΡΑΦΗ</vt:lpstr>
      <vt:lpstr>ΣΧΕΔΙΑΣΜΟΣ ΤΗΣ ανοιχτης εκπαιδευτικης ΠΡΑΚΤΙΚΗΣ</vt:lpstr>
      <vt:lpstr>ΣΧΕΔΙΑΣΜΟΣ &amp; ΔΙΔΑΚΤΙΚΟΙ ΣΤΟΧΟΙ</vt:lpstr>
      <vt:lpstr>ΕΦΑΡΜΟΓΗ ΤΗΣ ανοιχτης εκπαιδευτικης ΠΡΑΚΤΙΚΗΣ</vt:lpstr>
      <vt:lpstr>ΣΤΟΙΧΕΙΑ ΕΦΑΡΜΟΓΗΣ ΤΗΣ ανοιχτης εκπαιδευτικης ΠΡΑΚΤΙΚΗΣ   </vt:lpstr>
      <vt:lpstr>ΑΝΑΛΥΤΙΚΗ ΠΕΡΙΓΡΑΦΗ ΤΗΣ ανοιχτης εκπαιδευτικης ΠΡΑΚΤΙΚΗΣ</vt:lpstr>
      <vt:lpstr>Διαφάνεια 11</vt:lpstr>
      <vt:lpstr>Διαφάνεια 12</vt:lpstr>
      <vt:lpstr>Διαφάνεια 13</vt:lpstr>
      <vt:lpstr>ΑΞΙΟΠΟΙΗΣΗ ΨΗΦΙΑΚΟΥ ΠΕΡΙΕΧΟΜΕΝΟΥ</vt:lpstr>
      <vt:lpstr>ΑΞΙΟΠΟΙΗΣΗ ΨΗΦΙΑΚΟΥ ΠΕΡΙΕΧΟΜΕΝΟΥ</vt:lpstr>
      <vt:lpstr>ΣΤΟΙΧΕΙΑ ΤΕΚΜΗΡΙΩΣΗΣ ΚΑΙ ΕΠΕΚΤΑΣΗΣ</vt:lpstr>
      <vt:lpstr> ΑΠΟΤΕΛΕΣΜΑΤΑ- ΑΝΤΙΚΤΥΠΟΣ </vt:lpstr>
      <vt:lpstr>   ΣΧΕΣΗ ΜΕ ΑΛΛΕΣ ΑΝΟΙΧΤΕΣ ΕΚΠΑΙΔΕΥΤΙΚΕΣ ΠΡΑΚΤΙΚΕΣ / ΑΞΙΟΠΟΙΗΣΗ, ΓΕΝΙΚΕΥΣΗ, ΕΠΕΚΤΑΣΙΜΟΤΗΤΑ    </vt:lpstr>
      <vt:lpstr> ΠΡΟΣΘΕΤΟ ΥΛΙΚΟ ΠΟΥ ΑΞΙΟΠΟΙΗΘΗΚΕ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ανοιχτησ εκπαιδευτικησ πρακτικης</dc:title>
  <dc:creator>Terpou Maria</dc:creator>
  <cp:lastModifiedBy>User</cp:lastModifiedBy>
  <cp:revision>20</cp:revision>
  <dcterms:created xsi:type="dcterms:W3CDTF">2015-02-25T12:28:01Z</dcterms:created>
  <dcterms:modified xsi:type="dcterms:W3CDTF">2015-03-30T17:27:04Z</dcterms:modified>
</cp:coreProperties>
</file>