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8" r:id="rId2"/>
    <p:sldId id="259" r:id="rId3"/>
    <p:sldId id="260" r:id="rId4"/>
    <p:sldId id="261" r:id="rId5"/>
    <p:sldId id="262" r:id="rId6"/>
    <p:sldId id="263" r:id="rId7"/>
    <p:sldId id="264" r:id="rId8"/>
    <p:sldId id="265" r:id="rId9"/>
    <p:sldId id="266" r:id="rId10"/>
    <p:sldId id="267" r:id="rId11"/>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176" autoAdjust="0"/>
    <p:restoredTop sz="94660"/>
  </p:normalViewPr>
  <p:slideViewPr>
    <p:cSldViewPr>
      <p:cViewPr varScale="1">
        <p:scale>
          <a:sx n="72" d="100"/>
          <a:sy n="72" d="100"/>
        </p:scale>
        <p:origin x="-100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dirty="0"/>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544FCE-26EF-43A9-9F70-32B2FC7A62AC}" type="datetimeFigureOut">
              <a:rPr lang="el-GR" smtClean="0"/>
              <a:pPr/>
              <a:t>30/4/2015</a:t>
            </a:fld>
            <a:endParaRPr lang="el-GR" dirty="0"/>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dirty="0"/>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dirty="0"/>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1B3989-0AD6-416E-9D67-D4425CBA0EDE}" type="slidenum">
              <a:rPr lang="el-GR" smtClean="0"/>
              <a:pPr/>
              <a:t>‹#›</a:t>
            </a:fld>
            <a:endParaRPr lang="el-GR"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7E1B3989-0AD6-416E-9D67-D4425CBA0EDE}" type="slidenum">
              <a:rPr lang="el-GR" smtClean="0"/>
              <a:pPr/>
              <a:t>4</a:t>
            </a:fld>
            <a:endParaRPr lang="el-G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FB4C2035-6542-4EC5-9B12-1EDE6DE41C5F}" type="datetimeFigureOut">
              <a:rPr lang="el-GR" smtClean="0"/>
              <a:pPr/>
              <a:t>30/4/2015</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96D7905D-582F-4CEE-97A3-76290CDE33BF}" type="slidenum">
              <a:rPr lang="el-GR" smtClean="0"/>
              <a:pPr/>
              <a:t>‹#›</a:t>
            </a:fld>
            <a:endParaRPr lang="el-G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FB4C2035-6542-4EC5-9B12-1EDE6DE41C5F}" type="datetimeFigureOut">
              <a:rPr lang="el-GR" smtClean="0"/>
              <a:pPr/>
              <a:t>30/4/2015</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96D7905D-582F-4CEE-97A3-76290CDE33BF}" type="slidenum">
              <a:rPr lang="el-GR" smtClean="0"/>
              <a:pPr/>
              <a:t>‹#›</a:t>
            </a:fld>
            <a:endParaRPr lang="el-G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FB4C2035-6542-4EC5-9B12-1EDE6DE41C5F}" type="datetimeFigureOut">
              <a:rPr lang="el-GR" smtClean="0"/>
              <a:pPr/>
              <a:t>30/4/2015</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96D7905D-582F-4CEE-97A3-76290CDE33BF}" type="slidenum">
              <a:rPr lang="el-GR" smtClean="0"/>
              <a:pPr/>
              <a:t>‹#›</a:t>
            </a:fld>
            <a:endParaRPr lang="el-G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FB4C2035-6542-4EC5-9B12-1EDE6DE41C5F}" type="datetimeFigureOut">
              <a:rPr lang="el-GR" smtClean="0"/>
              <a:pPr/>
              <a:t>30/4/2015</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96D7905D-582F-4CEE-97A3-76290CDE33BF}" type="slidenum">
              <a:rPr lang="el-GR" smtClean="0"/>
              <a:pPr/>
              <a:t>‹#›</a:t>
            </a:fld>
            <a:endParaRPr lang="el-G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FB4C2035-6542-4EC5-9B12-1EDE6DE41C5F}" type="datetimeFigureOut">
              <a:rPr lang="el-GR" smtClean="0"/>
              <a:pPr/>
              <a:t>30/4/2015</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96D7905D-582F-4CEE-97A3-76290CDE33BF}" type="slidenum">
              <a:rPr lang="el-GR" smtClean="0"/>
              <a:pPr/>
              <a:t>‹#›</a:t>
            </a:fld>
            <a:endParaRPr lang="el-G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FB4C2035-6542-4EC5-9B12-1EDE6DE41C5F}" type="datetimeFigureOut">
              <a:rPr lang="el-GR" smtClean="0"/>
              <a:pPr/>
              <a:t>30/4/2015</a:t>
            </a:fld>
            <a:endParaRPr lang="el-GR" dirty="0"/>
          </a:p>
        </p:txBody>
      </p:sp>
      <p:sp>
        <p:nvSpPr>
          <p:cNvPr id="6" name="5 - Θέση υποσέλιδου"/>
          <p:cNvSpPr>
            <a:spLocks noGrp="1"/>
          </p:cNvSpPr>
          <p:nvPr>
            <p:ph type="ftr" sz="quarter" idx="11"/>
          </p:nvPr>
        </p:nvSpPr>
        <p:spPr/>
        <p:txBody>
          <a:bodyPr/>
          <a:lstStyle/>
          <a:p>
            <a:endParaRPr lang="el-GR" dirty="0"/>
          </a:p>
        </p:txBody>
      </p:sp>
      <p:sp>
        <p:nvSpPr>
          <p:cNvPr id="7" name="6 - Θέση αριθμού διαφάνειας"/>
          <p:cNvSpPr>
            <a:spLocks noGrp="1"/>
          </p:cNvSpPr>
          <p:nvPr>
            <p:ph type="sldNum" sz="quarter" idx="12"/>
          </p:nvPr>
        </p:nvSpPr>
        <p:spPr/>
        <p:txBody>
          <a:bodyPr/>
          <a:lstStyle/>
          <a:p>
            <a:fld id="{96D7905D-582F-4CEE-97A3-76290CDE33BF}" type="slidenum">
              <a:rPr lang="el-GR" smtClean="0"/>
              <a:pPr/>
              <a:t>‹#›</a:t>
            </a:fld>
            <a:endParaRPr lang="el-G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FB4C2035-6542-4EC5-9B12-1EDE6DE41C5F}" type="datetimeFigureOut">
              <a:rPr lang="el-GR" smtClean="0"/>
              <a:pPr/>
              <a:t>30/4/2015</a:t>
            </a:fld>
            <a:endParaRPr lang="el-GR" dirty="0"/>
          </a:p>
        </p:txBody>
      </p:sp>
      <p:sp>
        <p:nvSpPr>
          <p:cNvPr id="8" name="7 - Θέση υποσέλιδου"/>
          <p:cNvSpPr>
            <a:spLocks noGrp="1"/>
          </p:cNvSpPr>
          <p:nvPr>
            <p:ph type="ftr" sz="quarter" idx="11"/>
          </p:nvPr>
        </p:nvSpPr>
        <p:spPr/>
        <p:txBody>
          <a:bodyPr/>
          <a:lstStyle/>
          <a:p>
            <a:endParaRPr lang="el-GR" dirty="0"/>
          </a:p>
        </p:txBody>
      </p:sp>
      <p:sp>
        <p:nvSpPr>
          <p:cNvPr id="9" name="8 - Θέση αριθμού διαφάνειας"/>
          <p:cNvSpPr>
            <a:spLocks noGrp="1"/>
          </p:cNvSpPr>
          <p:nvPr>
            <p:ph type="sldNum" sz="quarter" idx="12"/>
          </p:nvPr>
        </p:nvSpPr>
        <p:spPr/>
        <p:txBody>
          <a:bodyPr/>
          <a:lstStyle/>
          <a:p>
            <a:fld id="{96D7905D-582F-4CEE-97A3-76290CDE33BF}" type="slidenum">
              <a:rPr lang="el-GR" smtClean="0"/>
              <a:pPr/>
              <a:t>‹#›</a:t>
            </a:fld>
            <a:endParaRPr lang="el-G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FB4C2035-6542-4EC5-9B12-1EDE6DE41C5F}" type="datetimeFigureOut">
              <a:rPr lang="el-GR" smtClean="0"/>
              <a:pPr/>
              <a:t>30/4/2015</a:t>
            </a:fld>
            <a:endParaRPr lang="el-GR" dirty="0"/>
          </a:p>
        </p:txBody>
      </p:sp>
      <p:sp>
        <p:nvSpPr>
          <p:cNvPr id="4" name="3 - Θέση υποσέλιδου"/>
          <p:cNvSpPr>
            <a:spLocks noGrp="1"/>
          </p:cNvSpPr>
          <p:nvPr>
            <p:ph type="ftr" sz="quarter" idx="11"/>
          </p:nvPr>
        </p:nvSpPr>
        <p:spPr/>
        <p:txBody>
          <a:bodyPr/>
          <a:lstStyle/>
          <a:p>
            <a:endParaRPr lang="el-GR" dirty="0"/>
          </a:p>
        </p:txBody>
      </p:sp>
      <p:sp>
        <p:nvSpPr>
          <p:cNvPr id="5" name="4 - Θέση αριθμού διαφάνειας"/>
          <p:cNvSpPr>
            <a:spLocks noGrp="1"/>
          </p:cNvSpPr>
          <p:nvPr>
            <p:ph type="sldNum" sz="quarter" idx="12"/>
          </p:nvPr>
        </p:nvSpPr>
        <p:spPr/>
        <p:txBody>
          <a:bodyPr/>
          <a:lstStyle/>
          <a:p>
            <a:fld id="{96D7905D-582F-4CEE-97A3-76290CDE33BF}" type="slidenum">
              <a:rPr lang="el-GR" smtClean="0"/>
              <a:pPr/>
              <a:t>‹#›</a:t>
            </a:fld>
            <a:endParaRPr lang="el-G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FB4C2035-6542-4EC5-9B12-1EDE6DE41C5F}" type="datetimeFigureOut">
              <a:rPr lang="el-GR" smtClean="0"/>
              <a:pPr/>
              <a:t>30/4/2015</a:t>
            </a:fld>
            <a:endParaRPr lang="el-GR" dirty="0"/>
          </a:p>
        </p:txBody>
      </p:sp>
      <p:sp>
        <p:nvSpPr>
          <p:cNvPr id="3" name="2 - Θέση υποσέλιδου"/>
          <p:cNvSpPr>
            <a:spLocks noGrp="1"/>
          </p:cNvSpPr>
          <p:nvPr>
            <p:ph type="ftr" sz="quarter" idx="11"/>
          </p:nvPr>
        </p:nvSpPr>
        <p:spPr/>
        <p:txBody>
          <a:bodyPr/>
          <a:lstStyle/>
          <a:p>
            <a:endParaRPr lang="el-GR" dirty="0"/>
          </a:p>
        </p:txBody>
      </p:sp>
      <p:sp>
        <p:nvSpPr>
          <p:cNvPr id="4" name="3 - Θέση αριθμού διαφάνειας"/>
          <p:cNvSpPr>
            <a:spLocks noGrp="1"/>
          </p:cNvSpPr>
          <p:nvPr>
            <p:ph type="sldNum" sz="quarter" idx="12"/>
          </p:nvPr>
        </p:nvSpPr>
        <p:spPr/>
        <p:txBody>
          <a:bodyPr/>
          <a:lstStyle/>
          <a:p>
            <a:fld id="{96D7905D-582F-4CEE-97A3-76290CDE33BF}" type="slidenum">
              <a:rPr lang="el-GR" smtClean="0"/>
              <a:pPr/>
              <a:t>‹#›</a:t>
            </a:fld>
            <a:endParaRPr lang="el-G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FB4C2035-6542-4EC5-9B12-1EDE6DE41C5F}" type="datetimeFigureOut">
              <a:rPr lang="el-GR" smtClean="0"/>
              <a:pPr/>
              <a:t>30/4/2015</a:t>
            </a:fld>
            <a:endParaRPr lang="el-GR" dirty="0"/>
          </a:p>
        </p:txBody>
      </p:sp>
      <p:sp>
        <p:nvSpPr>
          <p:cNvPr id="6" name="5 - Θέση υποσέλιδου"/>
          <p:cNvSpPr>
            <a:spLocks noGrp="1"/>
          </p:cNvSpPr>
          <p:nvPr>
            <p:ph type="ftr" sz="quarter" idx="11"/>
          </p:nvPr>
        </p:nvSpPr>
        <p:spPr/>
        <p:txBody>
          <a:bodyPr/>
          <a:lstStyle/>
          <a:p>
            <a:endParaRPr lang="el-GR" dirty="0"/>
          </a:p>
        </p:txBody>
      </p:sp>
      <p:sp>
        <p:nvSpPr>
          <p:cNvPr id="7" name="6 - Θέση αριθμού διαφάνειας"/>
          <p:cNvSpPr>
            <a:spLocks noGrp="1"/>
          </p:cNvSpPr>
          <p:nvPr>
            <p:ph type="sldNum" sz="quarter" idx="12"/>
          </p:nvPr>
        </p:nvSpPr>
        <p:spPr/>
        <p:txBody>
          <a:bodyPr/>
          <a:lstStyle/>
          <a:p>
            <a:fld id="{96D7905D-582F-4CEE-97A3-76290CDE33BF}" type="slidenum">
              <a:rPr lang="el-GR" smtClean="0"/>
              <a:pPr/>
              <a:t>‹#›</a:t>
            </a:fld>
            <a:endParaRPr lang="el-G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dirty="0"/>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FB4C2035-6542-4EC5-9B12-1EDE6DE41C5F}" type="datetimeFigureOut">
              <a:rPr lang="el-GR" smtClean="0"/>
              <a:pPr/>
              <a:t>30/4/2015</a:t>
            </a:fld>
            <a:endParaRPr lang="el-GR" dirty="0"/>
          </a:p>
        </p:txBody>
      </p:sp>
      <p:sp>
        <p:nvSpPr>
          <p:cNvPr id="6" name="5 - Θέση υποσέλιδου"/>
          <p:cNvSpPr>
            <a:spLocks noGrp="1"/>
          </p:cNvSpPr>
          <p:nvPr>
            <p:ph type="ftr" sz="quarter" idx="11"/>
          </p:nvPr>
        </p:nvSpPr>
        <p:spPr/>
        <p:txBody>
          <a:bodyPr/>
          <a:lstStyle/>
          <a:p>
            <a:endParaRPr lang="el-GR" dirty="0"/>
          </a:p>
        </p:txBody>
      </p:sp>
      <p:sp>
        <p:nvSpPr>
          <p:cNvPr id="7" name="6 - Θέση αριθμού διαφάνειας"/>
          <p:cNvSpPr>
            <a:spLocks noGrp="1"/>
          </p:cNvSpPr>
          <p:nvPr>
            <p:ph type="sldNum" sz="quarter" idx="12"/>
          </p:nvPr>
        </p:nvSpPr>
        <p:spPr/>
        <p:txBody>
          <a:bodyPr/>
          <a:lstStyle/>
          <a:p>
            <a:fld id="{96D7905D-582F-4CEE-97A3-76290CDE33BF}" type="slidenum">
              <a:rPr lang="el-GR" smtClean="0"/>
              <a:pPr/>
              <a:t>‹#›</a:t>
            </a:fld>
            <a:endParaRPr lang="el-G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4C2035-6542-4EC5-9B12-1EDE6DE41C5F}" type="datetimeFigureOut">
              <a:rPr lang="el-GR" smtClean="0"/>
              <a:pPr/>
              <a:t>30/4/2015</a:t>
            </a:fld>
            <a:endParaRPr lang="el-GR" dirty="0"/>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dirty="0"/>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D7905D-582F-4CEE-97A3-76290CDE33BF}" type="slidenum">
              <a:rPr lang="el-GR" smtClean="0"/>
              <a:pPr/>
              <a:t>‹#›</a:t>
            </a:fld>
            <a:endParaRPr lang="el-G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el.wikipedia.org/wiki/%CE%91%CE%BD%CF%84%CE%B9%CF%8C%CF%87%CE%B5%CE%B9%CE%B1"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el.wikipedia.org/wiki/%CE%9C%CE%AE%CE%BB%CE%BF%CF%82" TargetMode="External"/><Relationship Id="rId2" Type="http://schemas.openxmlformats.org/officeDocument/2006/relationships/hyperlink" Target="http://el.wikipedia.org/wiki/1820" TargetMode="External"/><Relationship Id="rId1" Type="http://schemas.openxmlformats.org/officeDocument/2006/relationships/slideLayout" Target="../slideLayouts/slideLayout2.xml"/><Relationship Id="rId6" Type="http://schemas.openxmlformats.org/officeDocument/2006/relationships/hyperlink" Target="http://el.wikipedia.org/wiki/%CE%9C%CE%BF%CF%85%CF%83%CE%B5%CE%AF%CE%BF_%CF%84%CE%BF%CF%85_%CE%9B%CE%BF%CF%8D%CE%B2%CF%81%CE%BF%CF%85" TargetMode="External"/><Relationship Id="rId5" Type="http://schemas.openxmlformats.org/officeDocument/2006/relationships/hyperlink" Target="http://el.wikipedia.org/wiki/%CE%A5%CF%88%CE%B7%CE%BB%CE%AE_%CE%A0%CF%8D%CE%BB%CE%B7" TargetMode="External"/><Relationship Id="rId4" Type="http://schemas.openxmlformats.org/officeDocument/2006/relationships/hyperlink" Target="http://el.wikipedia.org/wiki/%CE%9F%CE%B9%CE%BA%CE%BF%CE%B3%CE%AD%CE%BD%CE%B5%CE%B9%CE%B1_%CE%9C%CE%BF%CF%85%CF%81%CE%BF%CF%8D%CE%B6%CE%B7"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el.wikipedia.org/wiki/%CE%91%CE%BC%CF%86%CE%B9%CF%84%CF%81%CE%AF%CF%84%CE%B7" TargetMode="External"/><Relationship Id="rId2" Type="http://schemas.openxmlformats.org/officeDocument/2006/relationships/hyperlink" Target="http://el.wikipedia.org/wiki/%CE%91%CF%86%CF%81%CE%BF%CE%B4%CE%AF%CF%84%CE%B7_(%CE%BC%CF%85%CE%B8%CE%BF%CE%BB%CE%BF%CE%B3%CE%AF%CE%B1)" TargetMode="External"/><Relationship Id="rId1" Type="http://schemas.openxmlformats.org/officeDocument/2006/relationships/slideLayout" Target="../slideLayouts/slideLayout2.xml"/><Relationship Id="rId4" Type="http://schemas.openxmlformats.org/officeDocument/2006/relationships/hyperlink" Target="http://el.wikipedia.org/wiki/%CE%9C%CE%BF%CF%85%CF%83%CE%B5%CE%AF%CE%BF_%CF%84%CE%BF%CF%85_%CE%9B%CE%BF%CF%8D%CE%B2%CF%81%CE%BF%CF%85"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el.wikipedia.org/wiki/%CE%91%CF%86%CF%81%CE%BF%CE%B4%CE%AF%CF%84%CE%B7_%CF%84%CE%B7%CF%82_%CE%9C%CE%AE%CE%BB%CE%BF%CF%85"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el.wikipedia.org/wiki/%CE%9C%CE%BF%CF%85%CF%83%CE%B5%CE%AF%CE%BF_%CF%84%CE%BF%CF%85_%CE%9B%CE%BF%CF%8D%CE%B2%CF%81%CE%BF%CF%85" TargetMode="External"/><Relationship Id="rId13" Type="http://schemas.openxmlformats.org/officeDocument/2006/relationships/hyperlink" Target="http://el.wikipedia.org/wiki/%CE%97%CE%A0%CE%91" TargetMode="External"/><Relationship Id="rId3" Type="http://schemas.openxmlformats.org/officeDocument/2006/relationships/hyperlink" Target="http://el.wikipedia.org/w/index.php?title=%CE%93%CE%BB%CF%85%CF%80%CF%84%CF%8C&amp;action=edit&amp;redlink=1" TargetMode="External"/><Relationship Id="rId7" Type="http://schemas.openxmlformats.org/officeDocument/2006/relationships/hyperlink" Target="http://el.wikipedia.org/wiki/%CE%9D%CE%AF%CE%BA%CE%B7_(%CE%BC%CF%85%CE%B8%CE%BF%CE%BB%CE%BF%CE%B3%CE%AF%CE%B1)" TargetMode="External"/><Relationship Id="rId12" Type="http://schemas.openxmlformats.org/officeDocument/2006/relationships/hyperlink" Target="http://el.wikipedia.org/wiki/%CE%92%CE%B9%CE%AD%CE%BD%CE%BD%CE%B7" TargetMode="External"/><Relationship Id="rId2" Type="http://schemas.openxmlformats.org/officeDocument/2006/relationships/hyperlink" Target="http://el.wikipedia.org/wiki/%CE%9C%CE%AC%CF%81%CE%BC%CE%B1%CF%81%CE%BF" TargetMode="External"/><Relationship Id="rId16" Type="http://schemas.openxmlformats.org/officeDocument/2006/relationships/hyperlink" Target="http://el.wikipedia.org/wiki/%CE%9D%CE%AF%CE%BA%CE%B7_%CF%84%CE%B7%CF%82_%CE%A3%CE%B1%CE%BC%CE%BF%CE%B8%CF%81%CE%AC%CE%BA%CE%B7%CF%82" TargetMode="External"/><Relationship Id="rId1" Type="http://schemas.openxmlformats.org/officeDocument/2006/relationships/slideLayout" Target="../slideLayouts/slideLayout2.xml"/><Relationship Id="rId6" Type="http://schemas.openxmlformats.org/officeDocument/2006/relationships/hyperlink" Target="http://el.wikipedia.org/wiki/%CE%A3%CE%B1%CE%BC%CE%BF%CE%B8%CF%81%CE%AC%CE%BA%CE%B7" TargetMode="External"/><Relationship Id="rId11" Type="http://schemas.openxmlformats.org/officeDocument/2006/relationships/hyperlink" Target="http://el.wikipedia.org/w/index.php?title=Kunsthistorisches_Museum&amp;action=edit&amp;redlink=1" TargetMode="External"/><Relationship Id="rId5" Type="http://schemas.openxmlformats.org/officeDocument/2006/relationships/hyperlink" Target="http://el.wikipedia.org/wiki/%CE%9A%CE%AC%CE%B2%CE%B5%CE%B9%CF%81%CE%BF%CE%B9" TargetMode="External"/><Relationship Id="rId15" Type="http://schemas.openxmlformats.org/officeDocument/2006/relationships/hyperlink" Target="http://el.wikipedia.org/wiki/%CE%91%CF%81%CF%87%CE%B1%CE%B9%CE%BF%CE%BB%CE%BF%CE%B3%CE%B9%CE%BA%CF%8C_%CE%9C%CE%BF%CF%85%CF%83%CE%B5%CE%AF%CE%BF_%CE%A3%CE%B1%CE%BC%CE%BF%CE%B8%CF%81%CE%AC%CE%BA%CE%B7%CF%82" TargetMode="External"/><Relationship Id="rId10" Type="http://schemas.openxmlformats.org/officeDocument/2006/relationships/hyperlink" Target="http://el.wikipedia.org/wiki/%CE%91%CF%85%CF%83%CF%84%CF%81%CE%AF%CE%B1" TargetMode="External"/><Relationship Id="rId4" Type="http://schemas.openxmlformats.org/officeDocument/2006/relationships/hyperlink" Target="http://el.wikipedia.org/wiki/%CE%95%CE%BB%CE%BB%CE%B7%CE%BD%CE%B9%CF%83%CF%84%CE%B9%CE%BA%CE%AE_%CF%80%CE%B5%CF%81%CE%AF%CE%BF%CE%B4%CE%BF%CF%82" TargetMode="External"/><Relationship Id="rId9" Type="http://schemas.openxmlformats.org/officeDocument/2006/relationships/hyperlink" Target="http://el.wikipedia.org/wiki/1884" TargetMode="External"/><Relationship Id="rId14" Type="http://schemas.openxmlformats.org/officeDocument/2006/relationships/hyperlink" Target="http://el.wikipedia.org/wiki/1949"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el.wikipedia.org/wiki/%CE%9D%CE%AF%CE%BA%CE%B7_%CF%84%CE%B7%CF%82_%CE%A3%CE%B1%CE%BC%CE%BF%CE%B8%CF%81%CE%AC%CE%BA%CE%B7%CF%82" TargetMode="External"/><Relationship Id="rId3" Type="http://schemas.openxmlformats.org/officeDocument/2006/relationships/hyperlink" Target="http://el.wikipedia.org/wiki/%CE%9D%CE%AF%CE%BA%CE%B7_(%CE%BC%CF%85%CE%B8%CE%BF%CE%BB%CE%BF%CE%B3%CE%AF%CE%B1)" TargetMode="External"/><Relationship Id="rId7" Type="http://schemas.openxmlformats.org/officeDocument/2006/relationships/hyperlink" Target="http://el.wikipedia.org/w/index.php?title=%CE%A0%CE%B1%CF%81%CE%B9%CE%B1%CE%BD%CF%8C_%CE%BC%CE%AC%CF%81%CE%BC%CE%B1%CF%81%CE%BF&amp;action=edit&amp;redlink=1" TargetMode="External"/><Relationship Id="rId2" Type="http://schemas.openxmlformats.org/officeDocument/2006/relationships/hyperlink" Target="http://el.wikipedia.org/wiki/%CE%A0%CE%BB%CF%8E%CF%81%CE%B7" TargetMode="External"/><Relationship Id="rId1" Type="http://schemas.openxmlformats.org/officeDocument/2006/relationships/slideLayout" Target="../slideLayouts/slideLayout2.xml"/><Relationship Id="rId6" Type="http://schemas.openxmlformats.org/officeDocument/2006/relationships/hyperlink" Target="http://el.wikipedia.org/w/index.php?title=%CE%A3%CF%8D%CE%BC%CF%80%CE%BB%CE%B5%CE%B3%CE%BC%CE%B1_(%CE%B3%CE%BB%CF%85%CF%80%CF%84%CE%B9%CE%BA%CE%AE)&amp;action=edit&amp;redlink=1" TargetMode="External"/><Relationship Id="rId5" Type="http://schemas.openxmlformats.org/officeDocument/2006/relationships/hyperlink" Target="http://el.wikipedia.org/wiki/%CE%9C%CE%BF%CF%85%CF%83%CE%B5%CE%AF%CE%BF_%CF%84%CE%BF%CF%85_%CE%9B%CE%BF%CF%8D%CE%B2%CF%81%CE%BF%CF%85" TargetMode="External"/><Relationship Id="rId4" Type="http://schemas.openxmlformats.org/officeDocument/2006/relationships/hyperlink" Target="http://el.wikipedia.org/w/index.php?title=%CE%9D%CE%B1%CF%85%CE%BC%CE%B1%CF%87%CE%AF%CE%B1&amp;action=edit&amp;redlink=1" TargetMode="External"/><Relationship Id="rId9" Type="http://schemas.openxmlformats.org/officeDocument/2006/relationships/image" Target="../media/image3.jpeg"/></Relationships>
</file>

<file path=ppt/slides/_rels/slide9.xml.rels><?xml version="1.0" encoding="UTF-8" standalone="yes"?>
<Relationships xmlns="http://schemas.openxmlformats.org/package/2006/relationships"><Relationship Id="rId8" Type="http://schemas.openxmlformats.org/officeDocument/2006/relationships/hyperlink" Target="http://el.wikipedia.org/w/index.php?title=%CE%91%CE%BD%CF%84%CE%AF%CE%BF%CF%87%CE%BF%CF%82_%CE%93%CE%84_%CF%84%CE%B7%CF%82_%CE%A3%CF%85%CF%81%CE%AF%CE%B1%CF%82&amp;action=edit&amp;redlink=1" TargetMode="External"/><Relationship Id="rId3" Type="http://schemas.openxmlformats.org/officeDocument/2006/relationships/hyperlink" Target="http://el.wikipedia.org/w/index.php?title=%CE%A0%CF%81%CE%BF%CF%86%CE%AF%CE%BB&amp;action=edit&amp;redlink=1" TargetMode="External"/><Relationship Id="rId7" Type="http://schemas.openxmlformats.org/officeDocument/2006/relationships/hyperlink" Target="http://el.wikipedia.org/wiki/%CE%A0%CE%AD%CF%81%CE%B3%CE%B1%CE%BC%CE%BF%CF%82" TargetMode="External"/><Relationship Id="rId12" Type="http://schemas.openxmlformats.org/officeDocument/2006/relationships/image" Target="../media/image4.jpeg"/><Relationship Id="rId2" Type="http://schemas.openxmlformats.org/officeDocument/2006/relationships/hyperlink" Target="http://el.wikipedia.org/wiki/%CE%9B%CE%AF%CE%BD%CE%B4%CE%BF%CF%82" TargetMode="External"/><Relationship Id="rId1" Type="http://schemas.openxmlformats.org/officeDocument/2006/relationships/slideLayout" Target="../slideLayouts/slideLayout2.xml"/><Relationship Id="rId6" Type="http://schemas.openxmlformats.org/officeDocument/2006/relationships/hyperlink" Target="http://el.wikipedia.org/wiki/%CE%9A%CF%8D%CF%80%CF%81%CE%BF%CF%82" TargetMode="External"/><Relationship Id="rId11" Type="http://schemas.openxmlformats.org/officeDocument/2006/relationships/hyperlink" Target="http://el.wikipedia.org/wiki/%CE%A3%CE%B5%CE%B9%CF%83%CE%BC%CF%8C%CF%82" TargetMode="External"/><Relationship Id="rId5" Type="http://schemas.openxmlformats.org/officeDocument/2006/relationships/hyperlink" Target="http://el.wikipedia.org/wiki/%CE%A0%CF%84%CE%BF%CE%BB%CE%B5%CE%BC%CE%B1%CE%AF%CE%BF%CF%82_%CE%BF_%CE%A3%CF%89%CF%84%CE%AE%CF%81" TargetMode="External"/><Relationship Id="rId10" Type="http://schemas.openxmlformats.org/officeDocument/2006/relationships/hyperlink" Target="http://el.wikipedia.org/wiki/%CE%9C%CE%BF%CF%85%CF%83%CE%B5%CE%AF%CE%BF_%CF%84%CE%BF%CF%85_%CE%9B%CE%BF%CF%8D%CE%B2%CF%81%CE%BF%CF%85" TargetMode="External"/><Relationship Id="rId4" Type="http://schemas.openxmlformats.org/officeDocument/2006/relationships/hyperlink" Target="http://el.wikipedia.org/wiki/%CE%94%CE%B7%CE%BC%CE%AE%CF%84%CF%81%CE%B9%CE%BF%CF%82_%CE%BF_%CE%A0%CE%BF%CE%BB%CE%B9%CE%BF%CF%81%CE%BA%CE%B7%CF%84%CE%AE%CF%82" TargetMode="External"/><Relationship Id="rId9" Type="http://schemas.openxmlformats.org/officeDocument/2006/relationships/hyperlink" Target="http://el.wikipedia.org/wiki/%CE%9D%CE%AF%CE%BA%CE%B7_%CF%84%CE%B7%CF%82_%CE%A3%CE%B1%CE%BC%CE%BF%CE%B8%CF%81%CE%AC%CE%BA%CE%B7%CF%8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ΑΦΡΟΔΙΤΗ ΤΗΣ ΜΗΛΟΥ</a:t>
            </a:r>
            <a:endParaRPr lang="el-GR" dirty="0"/>
          </a:p>
        </p:txBody>
      </p:sp>
      <p:sp>
        <p:nvSpPr>
          <p:cNvPr id="3" name="2 - Θέση περιεχομένου"/>
          <p:cNvSpPr>
            <a:spLocks noGrp="1"/>
          </p:cNvSpPr>
          <p:nvPr>
            <p:ph idx="1"/>
          </p:nvPr>
        </p:nvSpPr>
        <p:spPr>
          <a:xfrm>
            <a:off x="395536" y="1268760"/>
            <a:ext cx="8229600" cy="5589240"/>
          </a:xfrm>
        </p:spPr>
        <p:txBody>
          <a:bodyPr>
            <a:normAutofit/>
          </a:bodyPr>
          <a:lstStyle/>
          <a:p>
            <a:pPr>
              <a:buNone/>
            </a:pPr>
            <a:r>
              <a:rPr lang="el-GR" u="sng" dirty="0" smtClean="0"/>
              <a:t>ΔΗΜΙΟΥΡΓΟΣ</a:t>
            </a:r>
            <a:r>
              <a:rPr lang="el-GR" dirty="0" smtClean="0"/>
              <a:t>: </a:t>
            </a:r>
            <a:r>
              <a:rPr lang="el-GR" sz="2800" b="1" dirty="0" smtClean="0"/>
              <a:t>Το </a:t>
            </a:r>
            <a:r>
              <a:rPr lang="el-GR" sz="2800" b="1" dirty="0"/>
              <a:t>έργο πλάστηκε στα ταραγμένα ελληνιστικά χρόνια, κατά πάσα πιθανότητα από τον γλύπτη Αγήσανδρο ή ο Αλέξανδρο, γιο του Μηνίδη από την </a:t>
            </a:r>
            <a:r>
              <a:rPr lang="el-GR" sz="2800" b="1" dirty="0">
                <a:solidFill>
                  <a:schemeClr val="tx1">
                    <a:lumMod val="85000"/>
                    <a:lumOff val="15000"/>
                  </a:schemeClr>
                </a:solidFill>
                <a:hlinkClick r:id="rId2" tooltip="Αντιόχεια"/>
              </a:rPr>
              <a:t>Αντιόχεια</a:t>
            </a:r>
            <a:r>
              <a:rPr lang="el-GR" sz="2800" b="1" dirty="0"/>
              <a:t> του Μαιάνδρου. </a:t>
            </a:r>
            <a:endParaRPr lang="el-GR" sz="2800" b="1" dirty="0" smtClean="0"/>
          </a:p>
          <a:p>
            <a:pPr>
              <a:buNone/>
            </a:pPr>
            <a:r>
              <a:rPr lang="el-GR" sz="2800" u="sng" dirty="0" smtClean="0"/>
              <a:t>ΧΡΟΝΟΛΟΓΙΑ</a:t>
            </a:r>
            <a:r>
              <a:rPr lang="el-GR" sz="2800" b="1" dirty="0" smtClean="0"/>
              <a:t>: 1ος </a:t>
            </a:r>
            <a:r>
              <a:rPr lang="el-GR" sz="2800" b="1" dirty="0"/>
              <a:t>αιώνας π.Χ. περ. το 100 </a:t>
            </a:r>
            <a:r>
              <a:rPr lang="el-GR" sz="2800" b="1" dirty="0" smtClean="0"/>
              <a:t>π.Χ.</a:t>
            </a:r>
          </a:p>
          <a:p>
            <a:pPr>
              <a:buNone/>
            </a:pPr>
            <a:r>
              <a:rPr lang="el-GR" sz="2800" u="sng" dirty="0" smtClean="0"/>
              <a:t>ΠΡΟΕΛΕΥΣΗ </a:t>
            </a:r>
            <a:r>
              <a:rPr lang="el-GR" sz="2800" dirty="0" smtClean="0"/>
              <a:t>:</a:t>
            </a:r>
            <a:r>
              <a:rPr lang="el-GR" sz="2800" b="1" dirty="0" smtClean="0"/>
              <a:t>ΕΛΛΑΔΑ</a:t>
            </a:r>
          </a:p>
          <a:p>
            <a:pPr>
              <a:buNone/>
            </a:pPr>
            <a:r>
              <a:rPr lang="el-GR" sz="2800" u="sng" dirty="0" smtClean="0"/>
              <a:t>ΜΟΥΣΕΙΟ</a:t>
            </a:r>
            <a:r>
              <a:rPr lang="el-GR" sz="2800" b="1" dirty="0" smtClean="0"/>
              <a:t>: ΜΟΥΣΕΙΟ ΛΟΥΒΡΟΥ</a:t>
            </a:r>
          </a:p>
          <a:p>
            <a:pPr>
              <a:buNone/>
            </a:pPr>
            <a:r>
              <a:rPr lang="el-GR" sz="2800" u="sng" dirty="0" smtClean="0"/>
              <a:t>ΧΩΡΑ ΠΟΥ ΦΥΛΑΣΣΕΤΑΙ </a:t>
            </a:r>
            <a:r>
              <a:rPr lang="el-GR" sz="2800" b="1" dirty="0" smtClean="0"/>
              <a:t>: ΓΑΛΛΙΑ </a:t>
            </a:r>
          </a:p>
          <a:p>
            <a:pPr>
              <a:buNone/>
            </a:pPr>
            <a:r>
              <a:rPr lang="el-GR" sz="2800" u="sng" dirty="0" smtClean="0"/>
              <a:t>ΥΛΙΚΟ</a:t>
            </a:r>
            <a:r>
              <a:rPr lang="el-GR" sz="2800" b="1" dirty="0" smtClean="0"/>
              <a:t>: ΜΑΡΜΑΡΟ</a:t>
            </a:r>
          </a:p>
          <a:p>
            <a:pPr>
              <a:buNone/>
            </a:pPr>
            <a:r>
              <a:rPr lang="el-GR" sz="2800" u="sng" dirty="0" smtClean="0"/>
              <a:t>ΤΑΥΤΟΤΗΤΑ ΤΟΥ ΕΡΓΟΥ </a:t>
            </a:r>
            <a:r>
              <a:rPr lang="el-GR" sz="2800" b="1" dirty="0" smtClean="0"/>
              <a:t>:  ΕΡΓΟ ΓΛΥΠΤΙΚΗΣ</a:t>
            </a: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par>
                          <p:cTn id="11" fill="hold">
                            <p:stCondLst>
                              <p:cond delay="1000"/>
                            </p:stCondLst>
                            <p:childTnLst>
                              <p:par>
                                <p:cTn id="12" presetID="17" presetClass="entr" presetSubtype="1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par>
                          <p:cTn id="16" fill="hold">
                            <p:stCondLst>
                              <p:cond delay="1500"/>
                            </p:stCondLst>
                            <p:childTnLst>
                              <p:par>
                                <p:cTn id="17" presetID="17" presetClass="entr" presetSubtype="1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par>
                          <p:cTn id="21" fill="hold">
                            <p:stCondLst>
                              <p:cond delay="2000"/>
                            </p:stCondLst>
                            <p:childTnLst>
                              <p:par>
                                <p:cTn id="22" presetID="17" presetClass="entr" presetSubtype="10" fill="hold" grpId="0" nodeType="after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p:cTn id="2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par>
                          <p:cTn id="26" fill="hold">
                            <p:stCondLst>
                              <p:cond delay="2500"/>
                            </p:stCondLst>
                            <p:childTnLst>
                              <p:par>
                                <p:cTn id="27" presetID="17" presetClass="entr" presetSubtype="10" fill="hold" grpId="0" nodeType="after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p:cTn id="2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par>
                          <p:cTn id="31" fill="hold">
                            <p:stCondLst>
                              <p:cond delay="3000"/>
                            </p:stCondLst>
                            <p:childTnLst>
                              <p:par>
                                <p:cTn id="32" presetID="17" presetClass="entr" presetSubtype="10" fill="hold" grpId="0" nodeType="after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p:cTn id="34"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5" dur="5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par>
                          <p:cTn id="36" fill="hold">
                            <p:stCondLst>
                              <p:cond delay="3500"/>
                            </p:stCondLst>
                            <p:childTnLst>
                              <p:par>
                                <p:cTn id="37" presetID="17" presetClass="entr" presetSubtype="10" fill="hold" grpId="0" nodeType="after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p:cTn id="39"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0" dur="5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par>
                          <p:cTn id="41" fill="hold">
                            <p:stCondLst>
                              <p:cond delay="4000"/>
                            </p:stCondLst>
                            <p:childTnLst>
                              <p:par>
                                <p:cTn id="42" presetID="17" presetClass="entr" presetSubtype="10" fill="hold" grpId="0" nodeType="after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 calcmode="lin" valueType="num">
                                      <p:cBhvr>
                                        <p:cTn id="44"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5" dur="500" fill="hold"/>
                                        <p:tgtEl>
                                          <p:spTgt spid="3">
                                            <p:txEl>
                                              <p:pRg st="6" end="6"/>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67544" y="0"/>
            <a:ext cx="8229600" cy="1143000"/>
          </a:xfrm>
        </p:spPr>
        <p:txBody>
          <a:bodyPr/>
          <a:lstStyle/>
          <a:p>
            <a:r>
              <a:rPr lang="el-GR" dirty="0" smtClean="0"/>
              <a:t>ΣΧΟΛΙΑ-ΣΥΝΑΙΣΘΗΜΑΤΑ </a:t>
            </a:r>
            <a:endParaRPr lang="el-GR" dirty="0"/>
          </a:p>
        </p:txBody>
      </p:sp>
      <p:sp>
        <p:nvSpPr>
          <p:cNvPr id="3" name="2 - Θέση περιεχομένου"/>
          <p:cNvSpPr>
            <a:spLocks noGrp="1"/>
          </p:cNvSpPr>
          <p:nvPr>
            <p:ph idx="1"/>
          </p:nvPr>
        </p:nvSpPr>
        <p:spPr>
          <a:xfrm>
            <a:off x="467544" y="1268760"/>
            <a:ext cx="8229600" cy="5184576"/>
          </a:xfrm>
        </p:spPr>
        <p:txBody>
          <a:bodyPr>
            <a:normAutofit fontScale="85000" lnSpcReduction="10000"/>
          </a:bodyPr>
          <a:lstStyle/>
          <a:p>
            <a:pPr>
              <a:buNone/>
            </a:pPr>
            <a:r>
              <a:rPr lang="el-GR" u="sng" dirty="0" smtClean="0"/>
              <a:t>ΣΧΟΛΙΑ </a:t>
            </a:r>
            <a:r>
              <a:rPr lang="el-GR" b="1" dirty="0" smtClean="0"/>
              <a:t>: Η Νίκη της Σαμοθράκης είναι το καμάρι του Μουσείου του Λούβρου. Η επιβλητική φτερωτή θεά υποδέχεται τα εκατομμύρια των επισκεπτών του μουσείου ενώ θα έπρεπε να δεσπόζει στον τόπο της , την Ελλάδα, εκεί όπου ανήκει!!!</a:t>
            </a:r>
          </a:p>
          <a:p>
            <a:pPr>
              <a:buNone/>
            </a:pPr>
            <a:r>
              <a:rPr lang="el-GR" u="sng" dirty="0" smtClean="0"/>
              <a:t>ΣΥΝΑΙΣΘΗΜΑΤΑ </a:t>
            </a:r>
            <a:r>
              <a:rPr lang="el-GR" b="1" dirty="0" smtClean="0"/>
              <a:t>: Το εντυπωσιακό ολόλευκο μαρμάρινο άγαλμα της αγέρωχης θεάς , μας ξυπνά συναισθήματα συγκίνησης και υπερηφάνειας. Καμαρώνουμε που είμαστε Ελληνίδες , αλλά συγχρόνως λυπούμαστε που η Νίκη της Σαμοθράκης στολίζει το μουσείο μιας ξένης χώρας και όχι τον τόπο από όπου προέρχεται.</a:t>
            </a:r>
            <a:endParaRPr lang="el-GR" b="1" dirty="0"/>
          </a:p>
        </p:txBody>
      </p:sp>
    </p:spTree>
  </p:cSld>
  <p:clrMapOvr>
    <a:masterClrMapping/>
  </p:clrMapOvr>
  <p:transition spd="slow">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style.rotation</p:attrName>
                                        </p:attrNameLst>
                                      </p:cBhvr>
                                      <p:tavLst>
                                        <p:tav tm="0">
                                          <p:val>
                                            <p:fltVal val="720"/>
                                          </p:val>
                                        </p:tav>
                                        <p:tav tm="100000">
                                          <p:val>
                                            <p:fltVal val="0"/>
                                          </p:val>
                                        </p:tav>
                                      </p:tavLst>
                                    </p:anim>
                                    <p:anim calcmode="lin" valueType="num">
                                      <p:cBhvr>
                                        <p:cTn id="9" dur="1000" fill="hold"/>
                                        <p:tgtEl>
                                          <p:spTgt spid="2"/>
                                        </p:tgtEl>
                                        <p:attrNameLst>
                                          <p:attrName>ppt_h</p:attrName>
                                        </p:attrNameLst>
                                      </p:cBhvr>
                                      <p:tavLst>
                                        <p:tav tm="0">
                                          <p:val>
                                            <p:fltVal val="0"/>
                                          </p:val>
                                        </p:tav>
                                        <p:tav tm="100000">
                                          <p:val>
                                            <p:strVal val="#ppt_h"/>
                                          </p:val>
                                        </p:tav>
                                      </p:tavLst>
                                    </p:anim>
                                    <p:anim calcmode="lin" valueType="num">
                                      <p:cBhvr>
                                        <p:cTn id="10" dur="1000" fill="hold"/>
                                        <p:tgtEl>
                                          <p:spTgt spid="2"/>
                                        </p:tgtEl>
                                        <p:attrNameLst>
                                          <p:attrName>ppt_w</p:attrName>
                                        </p:attrNameLst>
                                      </p:cBhvr>
                                      <p:tavLst>
                                        <p:tav tm="0">
                                          <p:val>
                                            <p:fltVal val="0"/>
                                          </p:val>
                                        </p:tav>
                                        <p:tav tm="100000">
                                          <p:val>
                                            <p:strVal val="#ppt_w"/>
                                          </p:val>
                                        </p:tav>
                                      </p:tavLst>
                                    </p:anim>
                                  </p:childTnLst>
                                </p:cTn>
                              </p:par>
                              <p:par>
                                <p:cTn id="11" presetID="52"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Scale>
                                      <p:cBhvr>
                                        <p:cTn id="13"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
                                            <p:txEl>
                                              <p:pRg st="0" end="0"/>
                                            </p:txEl>
                                          </p:spTgt>
                                        </p:tgtEl>
                                        <p:attrNameLst>
                                          <p:attrName>ppt_x</p:attrName>
                                          <p:attrName>ppt_y</p:attrName>
                                        </p:attrNameLst>
                                      </p:cBhvr>
                                    </p:animMotion>
                                    <p:animEffect transition="in" filter="fade">
                                      <p:cBhvr>
                                        <p:cTn id="15" dur="1000"/>
                                        <p:tgtEl>
                                          <p:spTgt spid="3">
                                            <p:txEl>
                                              <p:pRg st="0" end="0"/>
                                            </p:txEl>
                                          </p:spTgt>
                                        </p:tgtEl>
                                      </p:cBhvr>
                                    </p:animEffect>
                                  </p:childTnLst>
                                </p:cTn>
                              </p:par>
                              <p:par>
                                <p:cTn id="16" presetID="52" presetClass="entr" presetSubtype="0" fill="hold" grpId="0"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Scale>
                                      <p:cBhvr>
                                        <p:cTn id="18"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3">
                                            <p:txEl>
                                              <p:pRg st="1" end="1"/>
                                            </p:txEl>
                                          </p:spTgt>
                                        </p:tgtEl>
                                        <p:attrNameLst>
                                          <p:attrName>ppt_x</p:attrName>
                                          <p:attrName>ppt_y</p:attrName>
                                        </p:attrNameLst>
                                      </p:cBhvr>
                                    </p:animMotion>
                                    <p:animEffect transition="in" filter="fade">
                                      <p:cBhvr>
                                        <p:cTn id="20"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251520" y="188640"/>
            <a:ext cx="8229600" cy="4525963"/>
          </a:xfrm>
        </p:spPr>
        <p:txBody>
          <a:bodyPr>
            <a:noAutofit/>
          </a:bodyPr>
          <a:lstStyle/>
          <a:p>
            <a:r>
              <a:rPr lang="el-GR" sz="2400" b="1" dirty="0"/>
              <a:t>Η Αφροδίτη της Μήλου είναι ένα πολύ γνωστό μαρμάρινο άγαλμα, της ελληνιστικής εποχής, το οποίο βρέθηκε την άνοιξη του </a:t>
            </a:r>
            <a:r>
              <a:rPr lang="el-GR" sz="2400" b="1" dirty="0">
                <a:hlinkClick r:id="rId2" tooltip="1820"/>
              </a:rPr>
              <a:t>1820</a:t>
            </a:r>
            <a:r>
              <a:rPr lang="el-GR" sz="2400" b="1" dirty="0"/>
              <a:t> σε αγροτική περιοχή της </a:t>
            </a:r>
            <a:r>
              <a:rPr lang="el-GR" sz="2400" b="1" dirty="0">
                <a:hlinkClick r:id="rId3" tooltip="Μήλος"/>
              </a:rPr>
              <a:t>Μήλου</a:t>
            </a:r>
            <a:r>
              <a:rPr lang="el-GR" sz="2400" b="1" dirty="0"/>
              <a:t>, σε θέση αρχαίου οικισμού, από έναν αγρότη που λεγόταν κατά πάσα πιθανότητα Θεόδωρος ή Γεώργιος Κεντρωτάς. Ο ίδιος, λόγω των πολλών πιέσεων που δέχτηκε (από Γάλλους αρχαιολόγους και διπλωμάτες, από τους Έλληνες προκρίτους του νησιού και από τον δραγουμάνο </a:t>
            </a:r>
            <a:r>
              <a:rPr lang="el-GR" sz="2400" b="1" dirty="0">
                <a:hlinkClick r:id="rId4" tooltip="Οικογένεια Μουρούζη"/>
              </a:rPr>
              <a:t>Μουρούζη</a:t>
            </a:r>
            <a:r>
              <a:rPr lang="el-GR" sz="2400" b="1" dirty="0"/>
              <a:t> που εκπροσωπούσε και την </a:t>
            </a:r>
            <a:r>
              <a:rPr lang="el-GR" sz="2400" b="1" dirty="0">
                <a:hlinkClick r:id="rId5" tooltip="Υψηλή Πύλη"/>
              </a:rPr>
              <a:t>Υψηλή Πύλη</a:t>
            </a:r>
            <a:r>
              <a:rPr lang="el-GR" sz="2400" b="1" dirty="0"/>
              <a:t>, δηλαδή την κυβέρνηση των Οθωμανών) μάλλον δεν μπόρεσε να κερδίσει κάτι σημαντικό από το εύρημά του, αν και οι περισσότερες πηγές αναφέρουν ότι πήρε 400 γρόσια. Το άγαλμα, που βρέθηκε σε πάνω από 6 χωριστά κομμάτια, κατέληξε ένα χρόνο αργότερα στο </a:t>
            </a:r>
            <a:r>
              <a:rPr lang="el-GR" sz="2400" b="1" dirty="0">
                <a:hlinkClick r:id="rId6" tooltip="Μουσείο του Λούβρου"/>
              </a:rPr>
              <a:t>Μουσείο του Λούβρου</a:t>
            </a:r>
            <a:r>
              <a:rPr lang="el-GR" sz="2400" b="1" dirty="0"/>
              <a:t>, όπου και εκτίθεται μέχρι σήμερα. Στο μουσείο της Μήλου υπάρχει ένα πιστό αντίγραφό του, το οποίο έστειλε αργότερα ως δωρεά το Λούβρο</a:t>
            </a:r>
            <a:r>
              <a:rPr lang="el-GR" sz="2400" dirty="0"/>
              <a:t>.</a:t>
            </a:r>
          </a:p>
        </p:txBody>
      </p:sp>
    </p:spTree>
  </p:cSld>
  <p:clrMapOvr>
    <a:masterClrMapping/>
  </p:clrMapOvr>
  <p:transition spd="slow">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323528" y="332656"/>
            <a:ext cx="7848872" cy="6408712"/>
          </a:xfrm>
        </p:spPr>
        <p:txBody>
          <a:bodyPr>
            <a:noAutofit/>
          </a:bodyPr>
          <a:lstStyle/>
          <a:p>
            <a:r>
              <a:rPr lang="el-GR" sz="1800" b="1" dirty="0"/>
              <a:t>Η Αφροδίτη της Μήλου είναι από Παριανό μάρμαρο και έχει ύψος 2,02 μ. Χρονολογείται γύρω στο 100 π.Χ. και παριστάνει την </a:t>
            </a:r>
            <a:r>
              <a:rPr lang="el-GR" sz="1800" b="1" dirty="0">
                <a:hlinkClick r:id="rId2" tooltip="Αφροδίτη (μυθολογία)"/>
              </a:rPr>
              <a:t>Αφροδίτη</a:t>
            </a:r>
            <a:r>
              <a:rPr lang="el-GR" sz="1800" b="1" dirty="0"/>
              <a:t> παρότι αρχικά κάποιοι θεωρούσαν ότι μπορεί να παριστάνει και την </a:t>
            </a:r>
            <a:r>
              <a:rPr lang="el-GR" sz="1800" b="1" dirty="0">
                <a:hlinkClick r:id="rId3" tooltip="Αμφιτρίτη"/>
              </a:rPr>
              <a:t>Αμφιτρίτη</a:t>
            </a:r>
            <a:r>
              <a:rPr lang="el-GR" sz="1800" b="1" dirty="0"/>
              <a:t>. Βρέθηκε ακρωτηριασμένο και εικάζεται πως η θεά στο αριστερό της χέρι κρατούσε μήλο ή καθρέφτη ή ότι με τα δύο χέρια της κρατούσε την ασπίδα του Άρη. Άλλοι πάλι θεωρούν ότι δεν έκανε τίποτε από αυτά και ότι ήταν έτοιμη να λουστεί. Για τα χέρια της υπάρχει ο μύθος ότι έσπασαν πάνω σε καβγά Γάλλων αρχαιολόγων και Ελλήνων κατά τη μεταφορά του αγάλματος, αλλά αυτό δεν ευσταθεί γιατί το έργο είχε βρεθεί εξαρχής δίχως τα χέρια. Εκείνο που πιθανόν αληθεύει είναι ότι τμήματα των χεριών είχαν βρεθεί σε διάφορα σημεία και ότι το αριστερό κρατούσε μήλο, αλλά χάθηκε κατά τη μεταφορά ή ότι επάνω στη συμπλοκή (η οποία όντως συνέβη για την απόκτησή της), κάποια από αυτά τα κομμάτια που συνόδευαν το γλυπτό (όπως το αριστερό χέρι) έπεσαν στη θάλασσα από τα βράχια και χάθηκαν για πάντα.</a:t>
            </a:r>
          </a:p>
          <a:p>
            <a:r>
              <a:rPr lang="el-GR" sz="1800" b="1" dirty="0"/>
              <a:t>Η Αφροδίτη της Μήλου θεωρείται ένα καταπληκτικό έργο της ελληνιστικής τέχνης, συνδυάζοντας αρμονικά τη γυναικεία ομορφιά και θηλυκότητα. Χρονολογείται γύρω στον 1ο αιώνα π.Χ. Άλλοτε θεωρείτο έργο του Πραξιτέλη, σήμερα όμως είναι σαφές ότι ο δημιουργός της είναι άλλος. Είναι σήμα κατατεθέν της Μήλου ή προσδιοριστικό στοιχείο του τουρισμού της και οπωσδήποτε ένα από τα σημαντικότερα αποκτήματα του </a:t>
            </a:r>
            <a:r>
              <a:rPr lang="el-GR" sz="1800" b="1" dirty="0">
                <a:hlinkClick r:id="rId4" tooltip="Μουσείο του Λούβρου"/>
              </a:rPr>
              <a:t>Λούβρου</a:t>
            </a:r>
            <a:r>
              <a:rPr lang="el-GR" sz="1800" b="1" dirty="0"/>
              <a:t>.</a:t>
            </a:r>
          </a:p>
          <a:p>
            <a:pPr lvl="1">
              <a:buNone/>
            </a:pPr>
            <a:endParaRPr lang="el-GR" sz="1400" b="1" dirty="0"/>
          </a:p>
        </p:txBody>
      </p:sp>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1000"/>
                                        <p:tgtEl>
                                          <p:spTgt spid="3">
                                            <p:txEl>
                                              <p:pRg st="0" end="0"/>
                                            </p:txEl>
                                          </p:spTgt>
                                        </p:tgtEl>
                                      </p:cBhvr>
                                    </p:animEffect>
                                  </p:childTnLst>
                                </p:cTn>
                              </p:par>
                            </p:childTnLst>
                          </p:cTn>
                        </p:par>
                        <p:par>
                          <p:cTn id="8" fill="hold">
                            <p:stCondLst>
                              <p:cond delay="1000"/>
                            </p:stCondLst>
                            <p:childTnLst>
                              <p:par>
                                <p:cTn id="9" presetID="9"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dissolve">
                                      <p:cBhvr>
                                        <p:cTn id="11"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 Τίτλος"/>
          <p:cNvSpPr>
            <a:spLocks noGrp="1"/>
          </p:cNvSpPr>
          <p:nvPr>
            <p:ph idx="1"/>
          </p:nvPr>
        </p:nvSpPr>
        <p:spPr>
          <a:xfrm>
            <a:off x="-108520" y="0"/>
            <a:ext cx="6480720" cy="4525963"/>
          </a:xfrm>
        </p:spPr>
        <p:txBody>
          <a:bodyPr>
            <a:noAutofit/>
          </a:bodyPr>
          <a:lstStyle/>
          <a:p>
            <a:r>
              <a:rPr lang="el-GR" sz="2000" b="1" dirty="0"/>
              <a:t>Το έργο έχει δουλευτεί σε χωριστά κομμάτια, τα δύο βασικά από τα οποία στη συνέχεια ο δημιουργός συνέδεσε στους γλουτούς, εκεί που πέφτουν και οι πτυχώσεις του ενδύματος. Χωριστά είχε δουλευτεί και το αριστερό χέρι αλλά και το αριστερό πόδι, όπως και το δεξί. Η θεά στα μαλλιά φέρει κεφαλόδεσμο (ταινία) από την οποία πίσω ξεφεύγουν βόστρυχοι. Έφερε επίσης κοσμήματα όπως φαίνεται από τα σημάδια που απέμειναν στα αυτιά (σκουλαρίκια) και ίσως περιδέραιο και διάδημα -όπως επίσης φανερώνουν κάποια χαρακτηριστικά σημάδια. Πιθανόν να ήταν και πολύχρωμο έργο</a:t>
            </a:r>
            <a:r>
              <a:rPr lang="el-GR" sz="2000" b="1" baseline="30000" dirty="0">
                <a:hlinkClick r:id="rId3"/>
              </a:rPr>
              <a:t>[5]</a:t>
            </a:r>
            <a:r>
              <a:rPr lang="el-GR" sz="2000" b="1" dirty="0"/>
              <a:t>, αλλά το χρώμα από το παριανό μάρμαρο έχει πια χαθεί και δεν μπορούμε να εικάσουμε με σιγουριά τα χρώματα που ίσως είχαν χρησιμοποιηθεί. Κάτω από το δεξί μαστό υπάρχει μία τρύπα για τη μεταλλική στήριξη του δεξιού χεριού που λείπει. Επειδή η δεξιά πλευρά ήταν πιο καλοδουλεμένη και οι ειδικοί εικάζουν ότι είχε προορισμό να τοποθετηθεί σε σημείο που ο κόσμος θα έβλεπε τη θεά από τα δεξιά της. Η τεχνοτροπία δείχνει ότι ήταν έργο μιας εποχής κατά την οποία παρατηρείτο στροφή στον κλασικισμό.</a:t>
            </a:r>
          </a:p>
        </p:txBody>
      </p:sp>
      <p:sp>
        <p:nvSpPr>
          <p:cNvPr id="3" name="2 - TextBox"/>
          <p:cNvSpPr txBox="1"/>
          <p:nvPr/>
        </p:nvSpPr>
        <p:spPr>
          <a:xfrm>
            <a:off x="6228184" y="332656"/>
            <a:ext cx="2915816" cy="954107"/>
          </a:xfrm>
          <a:prstGeom prst="rect">
            <a:avLst/>
          </a:prstGeom>
          <a:noFill/>
        </p:spPr>
        <p:txBody>
          <a:bodyPr wrap="square" rtlCol="0">
            <a:spAutoFit/>
          </a:bodyPr>
          <a:lstStyle/>
          <a:p>
            <a:r>
              <a:rPr lang="el-GR" sz="28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ΛΕΠΤΟΜΕΡΕΙΕΣ ΓΙΑ ΤΟ ΓΛΥΠΤΟ</a:t>
            </a:r>
            <a:endParaRPr lang="el-GR" sz="2800" b="1" u="sng"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5" name="4 - Εικόνα" descr="220px-Venus_de_Milo_Louvre_Ma399_n6.jpg"/>
          <p:cNvPicPr>
            <a:picLocks noChangeAspect="1"/>
          </p:cNvPicPr>
          <p:nvPr/>
        </p:nvPicPr>
        <p:blipFill>
          <a:blip r:embed="rId4" cstate="print"/>
          <a:stretch>
            <a:fillRect/>
          </a:stretch>
        </p:blipFill>
        <p:spPr>
          <a:xfrm>
            <a:off x="6228184" y="1700808"/>
            <a:ext cx="2771800" cy="3312368"/>
          </a:xfrm>
          <a:prstGeom prst="rect">
            <a:avLst/>
          </a:prstGeom>
          <a:ln>
            <a:noFill/>
          </a:ln>
          <a:effectLst>
            <a:softEdge rad="112500"/>
          </a:effectLst>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plus(in)">
                                      <p:cBhvr>
                                        <p:cTn id="7" dur="1000"/>
                                        <p:tgtEl>
                                          <p:spTgt spid="3"/>
                                        </p:tgtEl>
                                      </p:cBhvr>
                                    </p:animEffect>
                                  </p:childTnLst>
                                </p:cTn>
                              </p:par>
                            </p:childTnLst>
                          </p:cTn>
                        </p:par>
                        <p:par>
                          <p:cTn id="8" fill="hold">
                            <p:stCondLst>
                              <p:cond delay="1000"/>
                            </p:stCondLst>
                            <p:childTnLst>
                              <p:par>
                                <p:cTn id="9" presetID="51"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770" decel="100000"/>
                                        <p:tgtEl>
                                          <p:spTgt spid="4">
                                            <p:txEl>
                                              <p:pRg st="0" end="0"/>
                                            </p:txEl>
                                          </p:spTgt>
                                        </p:tgtEl>
                                      </p:cBhvr>
                                    </p:animEffect>
                                    <p:animScale>
                                      <p:cBhvr>
                                        <p:cTn id="12" dur="770" decel="100000"/>
                                        <p:tgtEl>
                                          <p:spTgt spid="4">
                                            <p:txEl>
                                              <p:pRg st="0" end="0"/>
                                            </p:txEl>
                                          </p:spTgt>
                                        </p:tgtEl>
                                      </p:cBhvr>
                                      <p:from x="10000" y="10000"/>
                                      <p:to x="200000" y="450000"/>
                                    </p:animScale>
                                    <p:animScale>
                                      <p:cBhvr>
                                        <p:cTn id="13" dur="1230" accel="100000" fill="hold">
                                          <p:stCondLst>
                                            <p:cond delay="770"/>
                                          </p:stCondLst>
                                        </p:cTn>
                                        <p:tgtEl>
                                          <p:spTgt spid="4">
                                            <p:txEl>
                                              <p:pRg st="0" end="0"/>
                                            </p:txEl>
                                          </p:spTgt>
                                        </p:tgtEl>
                                      </p:cBhvr>
                                      <p:from x="200000" y="450000"/>
                                      <p:to x="100000" y="100000"/>
                                    </p:animScale>
                                    <p:set>
                                      <p:cBhvr>
                                        <p:cTn id="14" dur="770" fill="hold"/>
                                        <p:tgtEl>
                                          <p:spTgt spid="4">
                                            <p:txEl>
                                              <p:pRg st="0" end="0"/>
                                            </p:txEl>
                                          </p:spTgt>
                                        </p:tgtEl>
                                        <p:attrNameLst>
                                          <p:attrName>ppt_x</p:attrName>
                                        </p:attrNameLst>
                                      </p:cBhvr>
                                      <p:to>
                                        <p:strVal val="(0.5)"/>
                                      </p:to>
                                    </p:set>
                                    <p:anim from="(0.5)" to="(#ppt_x)" calcmode="lin" valueType="num">
                                      <p:cBhvr>
                                        <p:cTn id="15" dur="1230" accel="100000" fill="hold">
                                          <p:stCondLst>
                                            <p:cond delay="770"/>
                                          </p:stCondLst>
                                        </p:cTn>
                                        <p:tgtEl>
                                          <p:spTgt spid="4">
                                            <p:txEl>
                                              <p:pRg st="0" end="0"/>
                                            </p:txEl>
                                          </p:spTgt>
                                        </p:tgtEl>
                                        <p:attrNameLst>
                                          <p:attrName>ppt_x</p:attrName>
                                        </p:attrNameLst>
                                      </p:cBhvr>
                                    </p:anim>
                                    <p:set>
                                      <p:cBhvr>
                                        <p:cTn id="16" dur="770" fill="hold"/>
                                        <p:tgtEl>
                                          <p:spTgt spid="4">
                                            <p:txEl>
                                              <p:pRg st="0" end="0"/>
                                            </p:txEl>
                                          </p:spTgt>
                                        </p:tgtEl>
                                        <p:attrNameLst>
                                          <p:attrName>ppt_y</p:attrName>
                                        </p:attrNameLst>
                                      </p:cBhvr>
                                      <p:to>
                                        <p:strVal val="(#ppt_y+0.4)"/>
                                      </p:to>
                                    </p:set>
                                    <p:anim from="(#ppt_y+0.4)" to="(#ppt_y)" calcmode="lin" valueType="num">
                                      <p:cBhvr>
                                        <p:cTn id="17" dur="1230" accel="100000" fill="hold">
                                          <p:stCondLst>
                                            <p:cond delay="770"/>
                                          </p:stCondLst>
                                        </p:cTn>
                                        <p:tgtEl>
                                          <p:spTgt spid="4">
                                            <p:txEl>
                                              <p:pRg st="0" end="0"/>
                                            </p:txEl>
                                          </p:spTgt>
                                        </p:tgtEl>
                                        <p:attrNameLst>
                                          <p:attrName>ppt_y</p:attrName>
                                        </p:attrNameLst>
                                      </p:cBhvr>
                                    </p:anim>
                                  </p:childTnLst>
                                </p:cTn>
                              </p:par>
                              <p:par>
                                <p:cTn id="18" presetID="50" presetClass="entr" presetSubtype="0" decel="100000"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0" fill="hold"/>
                                        <p:tgtEl>
                                          <p:spTgt spid="5"/>
                                        </p:tgtEl>
                                        <p:attrNameLst>
                                          <p:attrName>ppt_w</p:attrName>
                                        </p:attrNameLst>
                                      </p:cBhvr>
                                      <p:tavLst>
                                        <p:tav tm="0">
                                          <p:val>
                                            <p:strVal val="#ppt_w+.3"/>
                                          </p:val>
                                        </p:tav>
                                        <p:tav tm="100000">
                                          <p:val>
                                            <p:strVal val="#ppt_w"/>
                                          </p:val>
                                        </p:tav>
                                      </p:tavLst>
                                    </p:anim>
                                    <p:anim calcmode="lin" valueType="num">
                                      <p:cBhvr>
                                        <p:cTn id="21" dur="1000" fill="hold"/>
                                        <p:tgtEl>
                                          <p:spTgt spid="5"/>
                                        </p:tgtEl>
                                        <p:attrNameLst>
                                          <p:attrName>ppt_h</p:attrName>
                                        </p:attrNameLst>
                                      </p:cBhvr>
                                      <p:tavLst>
                                        <p:tav tm="0">
                                          <p:val>
                                            <p:strVal val="#ppt_h"/>
                                          </p:val>
                                        </p:tav>
                                        <p:tav tm="100000">
                                          <p:val>
                                            <p:strVal val="#ppt_h"/>
                                          </p:val>
                                        </p:tav>
                                      </p:tavLst>
                                    </p:anim>
                                    <p:animEffect transition="in" filter="fade">
                                      <p:cBhvr>
                                        <p:cTn id="2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395536" y="0"/>
            <a:ext cx="8229600" cy="1143000"/>
          </a:xfrm>
        </p:spPr>
        <p:txBody>
          <a:bodyPr/>
          <a:lstStyle/>
          <a:p>
            <a:r>
              <a:rPr lang="el-GR" dirty="0" smtClean="0"/>
              <a:t>ΣΧΟΛΙΑ - ΣΥΝΑΙΣΘΗΜΑΤΑ</a:t>
            </a:r>
            <a:endParaRPr lang="el-GR" dirty="0"/>
          </a:p>
        </p:txBody>
      </p:sp>
      <p:sp>
        <p:nvSpPr>
          <p:cNvPr id="3" name="2 - Θέση περιεχομένου"/>
          <p:cNvSpPr>
            <a:spLocks noGrp="1"/>
          </p:cNvSpPr>
          <p:nvPr>
            <p:ph idx="1"/>
          </p:nvPr>
        </p:nvSpPr>
        <p:spPr>
          <a:xfrm>
            <a:off x="323528" y="1052736"/>
            <a:ext cx="8229600" cy="5688632"/>
          </a:xfrm>
        </p:spPr>
        <p:txBody>
          <a:bodyPr>
            <a:normAutofit fontScale="92500"/>
          </a:bodyPr>
          <a:lstStyle/>
          <a:p>
            <a:pPr>
              <a:buNone/>
            </a:pPr>
            <a:r>
              <a:rPr lang="el-GR" sz="3600" u="sng" dirty="0" smtClean="0"/>
              <a:t>ΣΧΟΛΙΑ</a:t>
            </a:r>
            <a:r>
              <a:rPr lang="el-GR" b="1" dirty="0" smtClean="0"/>
              <a:t>:</a:t>
            </a:r>
            <a:r>
              <a:rPr lang="el-GR" sz="2800" b="1" dirty="0" smtClean="0"/>
              <a:t> Η &lt;&lt;κλεμμένη Ελλάδα &gt;&gt; στα μουσεία της Ευρώπης. Το άγαλμα της Αφροδίτης της Μήλου κατέληξε από τα χέρια ενός ντόπιου αγρότη, στα χέρια των Γάλλων και τώρα στολίζει με την λαμπρότητα της και την μεγάλη αρχαιοελληνική ιστορία της, το Μουσείο του Λούβρου, κάνοντάς το ξακουστό σε όλο τον κόσμο.</a:t>
            </a:r>
          </a:p>
          <a:p>
            <a:pPr>
              <a:buNone/>
            </a:pPr>
            <a:r>
              <a:rPr lang="el-GR" u="sng" dirty="0" smtClean="0"/>
              <a:t>ΣΥΝΑΙΣΘΗΜΑΤΑ</a:t>
            </a:r>
            <a:r>
              <a:rPr lang="el-GR" sz="2800" u="sng" dirty="0" smtClean="0"/>
              <a:t> </a:t>
            </a:r>
            <a:r>
              <a:rPr lang="el-GR" sz="2800" b="1" dirty="0" smtClean="0"/>
              <a:t>: Το αθώο βλέμμα του αγάλματος της Αφροδίτης της Μήλου, μας γεμίζει  με ερωτηματικά και ενοχές . Είναι σαν να μας ρωτά ΄΄ΓΙΑΤΙ;΄΄  , &lt;&lt;γιατί βρίσκομαι σε έναν ξένο τόπο και όχι στην Ελλάδα; &gt;&gt;. Είναι άδικο να κλέβουν την ίδια μας την ιστορία και να αρνούνται να μας την επιστρέψουν.</a:t>
            </a:r>
            <a:endParaRPr lang="el-GR" b="1"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
                                        <p:tgtEl>
                                          <p:spTgt spid="2"/>
                                        </p:tgtEl>
                                      </p:cBhvr>
                                    </p:animEffect>
                                    <p:anim calcmode="lin" valueType="num">
                                      <p:cBhvr>
                                        <p:cTn id="8" dur="200" fill="hold"/>
                                        <p:tgtEl>
                                          <p:spTgt spid="2"/>
                                        </p:tgtEl>
                                        <p:attrNameLst>
                                          <p:attrName>ppt_x</p:attrName>
                                        </p:attrNameLst>
                                      </p:cBhvr>
                                      <p:tavLst>
                                        <p:tav tm="0">
                                          <p:val>
                                            <p:strVal val="#ppt_x"/>
                                          </p:val>
                                        </p:tav>
                                        <p:tav tm="100000">
                                          <p:val>
                                            <p:strVal val="#ppt_x"/>
                                          </p:val>
                                        </p:tav>
                                      </p:tavLst>
                                    </p:anim>
                                    <p:anim calcmode="lin" valueType="num">
                                      <p:cBhvr>
                                        <p:cTn id="9" dur="200" fill="hold"/>
                                        <p:tgtEl>
                                          <p:spTgt spid="2"/>
                                        </p:tgtEl>
                                        <p:attrNameLst>
                                          <p:attrName>ppt_y</p:attrName>
                                        </p:attrNameLst>
                                      </p:cBhvr>
                                      <p:tavLst>
                                        <p:tav tm="0">
                                          <p:val>
                                            <p:strVal val="#ppt_y+0.31"/>
                                          </p:val>
                                        </p:tav>
                                        <p:tav tm="100000">
                                          <p:val>
                                            <p:strVal val="#ppt_y+0.31"/>
                                          </p:val>
                                        </p:tav>
                                      </p:tavLst>
                                    </p:anim>
                                    <p:anim calcmode="lin" valueType="num">
                                      <p:cBhvr>
                                        <p:cTn id="10" dur="300" decel="50000" fill="hold">
                                          <p:stCondLst>
                                            <p:cond delay="2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300" decel="50000" fill="hold">
                                          <p:stCondLst>
                                            <p:cond delay="2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58" presetClass="entr" presetSubtype="0" accel="100000" fill="hold" grpId="0" nodeType="with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15" dur="10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8" dur="1000"/>
                                        <p:tgtEl>
                                          <p:spTgt spid="3">
                                            <p:txEl>
                                              <p:pRg st="0" end="0"/>
                                            </p:txEl>
                                          </p:spTgt>
                                        </p:tgtEl>
                                      </p:cBhvr>
                                    </p:animEffect>
                                  </p:childTnLst>
                                </p:cTn>
                              </p:par>
                              <p:par>
                                <p:cTn id="19" presetID="58" presetClass="entr" presetSubtype="0" accel="100000" fill="hold" grpId="0"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22" dur="10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2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5"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ΝΙΚΗ ΤΗΣ ΣΑΜΟΘΡΑΚΗΣ</a:t>
            </a:r>
            <a:endParaRPr lang="el-GR" dirty="0"/>
          </a:p>
        </p:txBody>
      </p:sp>
      <p:sp>
        <p:nvSpPr>
          <p:cNvPr id="3" name="2 - Θέση περιεχομένου"/>
          <p:cNvSpPr>
            <a:spLocks noGrp="1"/>
          </p:cNvSpPr>
          <p:nvPr>
            <p:ph idx="1"/>
          </p:nvPr>
        </p:nvSpPr>
        <p:spPr>
          <a:xfrm>
            <a:off x="457200" y="1600200"/>
            <a:ext cx="8229600" cy="4853136"/>
          </a:xfrm>
        </p:spPr>
        <p:txBody>
          <a:bodyPr>
            <a:normAutofit fontScale="92500" lnSpcReduction="10000"/>
          </a:bodyPr>
          <a:lstStyle/>
          <a:p>
            <a:pPr>
              <a:buNone/>
            </a:pPr>
            <a:r>
              <a:rPr lang="el-GR" u="sng" dirty="0" smtClean="0"/>
              <a:t>ΔΗΜΙΟΥΡΓΟΣ</a:t>
            </a:r>
            <a:r>
              <a:rPr lang="el-GR" dirty="0" smtClean="0"/>
              <a:t> : </a:t>
            </a:r>
            <a:r>
              <a:rPr lang="el-GR" sz="2800" b="1" dirty="0" smtClean="0"/>
              <a:t>Δεν υπάρχουν  πληροφορίες  για τον δημιουργό αυτού του αγάλματος</a:t>
            </a:r>
          </a:p>
          <a:p>
            <a:pPr>
              <a:buNone/>
            </a:pPr>
            <a:r>
              <a:rPr lang="el-GR" u="sng" dirty="0" smtClean="0"/>
              <a:t>ΧΡΟΝΟΛΟΓΙΑ </a:t>
            </a:r>
            <a:r>
              <a:rPr lang="el-GR" sz="2800" dirty="0" smtClean="0"/>
              <a:t>:</a:t>
            </a:r>
            <a:r>
              <a:rPr lang="el-GR" sz="2800" b="1" dirty="0" smtClean="0"/>
              <a:t>Τέλη 3ου-αρχές 2ου αιώνα π.Χ.</a:t>
            </a:r>
            <a:br>
              <a:rPr lang="el-GR" sz="2800" b="1" dirty="0" smtClean="0"/>
            </a:br>
            <a:r>
              <a:rPr lang="el-GR" sz="2800" b="1" dirty="0" smtClean="0"/>
              <a:t>περ. το 220 με 190 π.Χ.</a:t>
            </a:r>
          </a:p>
          <a:p>
            <a:pPr>
              <a:buNone/>
            </a:pPr>
            <a:r>
              <a:rPr lang="el-GR" u="sng" dirty="0" smtClean="0"/>
              <a:t>ΠΡΟΕΛΕΥΣΗ</a:t>
            </a:r>
            <a:r>
              <a:rPr lang="el-GR" sz="2800" b="1" dirty="0" smtClean="0"/>
              <a:t> : Προήλθε από ανασκαφές στο Ναό των Καβείρων στη Σαμοθράκη</a:t>
            </a:r>
          </a:p>
          <a:p>
            <a:pPr>
              <a:buNone/>
            </a:pPr>
            <a:r>
              <a:rPr lang="el-GR" u="sng" dirty="0" smtClean="0"/>
              <a:t>ΜΟΥΣΕΙΟ</a:t>
            </a:r>
            <a:r>
              <a:rPr lang="el-GR" sz="2800" dirty="0" smtClean="0"/>
              <a:t> </a:t>
            </a:r>
            <a:r>
              <a:rPr lang="el-GR" sz="2800" b="1" dirty="0" smtClean="0"/>
              <a:t>:</a:t>
            </a:r>
            <a:r>
              <a:rPr lang="el-GR" sz="2800" dirty="0" smtClean="0"/>
              <a:t> </a:t>
            </a:r>
            <a:r>
              <a:rPr lang="el-GR" sz="2800" b="1" dirty="0" smtClean="0"/>
              <a:t>ΜΟΥΣΕΙΟ ΛΟΥΒΡΟΥ</a:t>
            </a:r>
          </a:p>
          <a:p>
            <a:pPr>
              <a:buNone/>
            </a:pPr>
            <a:r>
              <a:rPr lang="el-GR" u="sng" dirty="0" smtClean="0"/>
              <a:t>ΧΩΡΑ ΟΠΟΥ ΦΥΛΑΣΣΕΤΑΙ</a:t>
            </a:r>
            <a:r>
              <a:rPr lang="el-GR" sz="2800" dirty="0" smtClean="0"/>
              <a:t> </a:t>
            </a:r>
            <a:r>
              <a:rPr lang="el-GR" sz="2800" b="1" dirty="0" smtClean="0"/>
              <a:t>: ΓΑΛΛΙΑ</a:t>
            </a:r>
          </a:p>
          <a:p>
            <a:pPr>
              <a:buNone/>
            </a:pPr>
            <a:r>
              <a:rPr lang="el-GR" u="sng" dirty="0" smtClean="0"/>
              <a:t>ΥΛΙΚΟ </a:t>
            </a:r>
            <a:r>
              <a:rPr lang="el-GR" sz="2800" b="1" dirty="0" smtClean="0"/>
              <a:t>: ΠΑΡΙΑΝΟ ΜΑΡΜΑΡΟ</a:t>
            </a:r>
          </a:p>
          <a:p>
            <a:pPr>
              <a:buNone/>
            </a:pPr>
            <a:r>
              <a:rPr lang="el-GR" sz="3000" u="sng" dirty="0" smtClean="0"/>
              <a:t>ΤΑΥΤΟΤΗΤΑ ΤΟΥ ΕΡΓΟΥ</a:t>
            </a:r>
            <a:r>
              <a:rPr lang="el-GR" sz="2800" b="1" dirty="0" smtClean="0"/>
              <a:t> :  ΕΡΓΟ ΓΛΥΠΤΙΚΗΣ</a:t>
            </a:r>
          </a:p>
          <a:p>
            <a:pPr>
              <a:buNone/>
            </a:pPr>
            <a:endParaRPr lang="el-GR" sz="2800" b="1" dirty="0"/>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par>
                          <p:cTn id="8" fill="hold">
                            <p:stCondLst>
                              <p:cond delay="1000"/>
                            </p:stCondLst>
                            <p:childTnLst>
                              <p:par>
                                <p:cTn id="9" presetID="21" presetClass="entr" presetSubtype="8"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heel(8)">
                                      <p:cBhvr>
                                        <p:cTn id="11" dur="500"/>
                                        <p:tgtEl>
                                          <p:spTgt spid="3">
                                            <p:txEl>
                                              <p:pRg st="0" end="0"/>
                                            </p:txEl>
                                          </p:spTgt>
                                        </p:tgtEl>
                                      </p:cBhvr>
                                    </p:animEffect>
                                  </p:childTnLst>
                                </p:cTn>
                              </p:par>
                            </p:childTnLst>
                          </p:cTn>
                        </p:par>
                        <p:par>
                          <p:cTn id="12" fill="hold">
                            <p:stCondLst>
                              <p:cond delay="1500"/>
                            </p:stCondLst>
                            <p:childTnLst>
                              <p:par>
                                <p:cTn id="13" presetID="21" presetClass="entr" presetSubtype="8"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heel(8)">
                                      <p:cBhvr>
                                        <p:cTn id="15" dur="500"/>
                                        <p:tgtEl>
                                          <p:spTgt spid="3">
                                            <p:txEl>
                                              <p:pRg st="1" end="1"/>
                                            </p:txEl>
                                          </p:spTgt>
                                        </p:tgtEl>
                                      </p:cBhvr>
                                    </p:animEffect>
                                  </p:childTnLst>
                                </p:cTn>
                              </p:par>
                            </p:childTnLst>
                          </p:cTn>
                        </p:par>
                        <p:par>
                          <p:cTn id="16" fill="hold">
                            <p:stCondLst>
                              <p:cond delay="2000"/>
                            </p:stCondLst>
                            <p:childTnLst>
                              <p:par>
                                <p:cTn id="17" presetID="21" presetClass="entr" presetSubtype="8"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heel(8)">
                                      <p:cBhvr>
                                        <p:cTn id="19" dur="500"/>
                                        <p:tgtEl>
                                          <p:spTgt spid="3">
                                            <p:txEl>
                                              <p:pRg st="2" end="2"/>
                                            </p:txEl>
                                          </p:spTgt>
                                        </p:tgtEl>
                                      </p:cBhvr>
                                    </p:animEffect>
                                  </p:childTnLst>
                                </p:cTn>
                              </p:par>
                            </p:childTnLst>
                          </p:cTn>
                        </p:par>
                        <p:par>
                          <p:cTn id="20" fill="hold">
                            <p:stCondLst>
                              <p:cond delay="2500"/>
                            </p:stCondLst>
                            <p:childTnLst>
                              <p:par>
                                <p:cTn id="21" presetID="21" presetClass="entr" presetSubtype="8"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heel(8)">
                                      <p:cBhvr>
                                        <p:cTn id="23" dur="500"/>
                                        <p:tgtEl>
                                          <p:spTgt spid="3">
                                            <p:txEl>
                                              <p:pRg st="3" end="3"/>
                                            </p:txEl>
                                          </p:spTgt>
                                        </p:tgtEl>
                                      </p:cBhvr>
                                    </p:animEffect>
                                  </p:childTnLst>
                                </p:cTn>
                              </p:par>
                            </p:childTnLst>
                          </p:cTn>
                        </p:par>
                        <p:par>
                          <p:cTn id="24" fill="hold">
                            <p:stCondLst>
                              <p:cond delay="3000"/>
                            </p:stCondLst>
                            <p:childTnLst>
                              <p:par>
                                <p:cTn id="25" presetID="21" presetClass="entr" presetSubtype="8"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heel(8)">
                                      <p:cBhvr>
                                        <p:cTn id="27" dur="500"/>
                                        <p:tgtEl>
                                          <p:spTgt spid="3">
                                            <p:txEl>
                                              <p:pRg st="4" end="4"/>
                                            </p:txEl>
                                          </p:spTgt>
                                        </p:tgtEl>
                                      </p:cBhvr>
                                    </p:animEffect>
                                  </p:childTnLst>
                                </p:cTn>
                              </p:par>
                            </p:childTnLst>
                          </p:cTn>
                        </p:par>
                        <p:par>
                          <p:cTn id="28" fill="hold">
                            <p:stCondLst>
                              <p:cond delay="3500"/>
                            </p:stCondLst>
                            <p:childTnLst>
                              <p:par>
                                <p:cTn id="29" presetID="21" presetClass="entr" presetSubtype="8"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wheel(8)">
                                      <p:cBhvr>
                                        <p:cTn id="31" dur="500"/>
                                        <p:tgtEl>
                                          <p:spTgt spid="3">
                                            <p:txEl>
                                              <p:pRg st="5" end="5"/>
                                            </p:txEl>
                                          </p:spTgt>
                                        </p:tgtEl>
                                      </p:cBhvr>
                                    </p:animEffect>
                                  </p:childTnLst>
                                </p:cTn>
                              </p:par>
                            </p:childTnLst>
                          </p:cTn>
                        </p:par>
                        <p:par>
                          <p:cTn id="32" fill="hold">
                            <p:stCondLst>
                              <p:cond delay="4000"/>
                            </p:stCondLst>
                            <p:childTnLst>
                              <p:par>
                                <p:cTn id="33" presetID="21" presetClass="entr" presetSubtype="8" fill="hold" grpId="0" nodeType="after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wheel(8)">
                                      <p:cBhvr>
                                        <p:cTn id="3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0" y="0"/>
            <a:ext cx="7092280" cy="5904656"/>
          </a:xfrm>
        </p:spPr>
        <p:txBody>
          <a:bodyPr>
            <a:noAutofit/>
          </a:bodyPr>
          <a:lstStyle/>
          <a:p>
            <a:r>
              <a:rPr lang="el-GR" sz="2000" b="1" dirty="0" smtClean="0"/>
              <a:t>Η </a:t>
            </a:r>
            <a:r>
              <a:rPr lang="el-GR" sz="2000" b="1" i="1" dirty="0" smtClean="0"/>
              <a:t>Νίκη της Σαμοθράκης</a:t>
            </a:r>
            <a:r>
              <a:rPr lang="el-GR" sz="2000" b="1" dirty="0" smtClean="0"/>
              <a:t> είναι </a:t>
            </a:r>
            <a:r>
              <a:rPr lang="el-GR" sz="2000" b="1" dirty="0" smtClean="0">
                <a:hlinkClick r:id="rId2" tooltip="Μάρμαρο"/>
              </a:rPr>
              <a:t>μαρμάρινο</a:t>
            </a:r>
            <a:r>
              <a:rPr lang="el-GR" sz="2000" b="1" dirty="0" smtClean="0"/>
              <a:t> </a:t>
            </a:r>
            <a:r>
              <a:rPr lang="el-GR" sz="2000" b="1" dirty="0" smtClean="0">
                <a:hlinkClick r:id="rId3" tooltip="Γλυπτό (δεν έχει γραφτεί ακόμα)"/>
              </a:rPr>
              <a:t>γλυπτό</a:t>
            </a:r>
            <a:r>
              <a:rPr lang="el-GR" sz="2000" b="1" dirty="0" smtClean="0"/>
              <a:t> άγνωστου καλλιτέχνη της </a:t>
            </a:r>
            <a:r>
              <a:rPr lang="el-GR" sz="2000" b="1" dirty="0" smtClean="0">
                <a:hlinkClick r:id="rId4" tooltip="Ελληνιστική περίοδος"/>
              </a:rPr>
              <a:t>ελληνιστικής εποχής</a:t>
            </a:r>
            <a:r>
              <a:rPr lang="el-GR" sz="2000" b="1" dirty="0" smtClean="0"/>
              <a:t> που βρέθηκε στο ναό των «Μεγάλων Θεών» ή </a:t>
            </a:r>
            <a:r>
              <a:rPr lang="el-GR" sz="2000" b="1" dirty="0" smtClean="0">
                <a:hlinkClick r:id="rId5" tooltip="Κάβειροι"/>
              </a:rPr>
              <a:t>Καβείρων</a:t>
            </a:r>
            <a:r>
              <a:rPr lang="el-GR" sz="2000" b="1" dirty="0" smtClean="0"/>
              <a:t> στη </a:t>
            </a:r>
            <a:r>
              <a:rPr lang="el-GR" sz="2000" b="1" dirty="0" smtClean="0">
                <a:hlinkClick r:id="rId6" tooltip="Σαμοθράκη"/>
              </a:rPr>
              <a:t>Σαμοθράκη</a:t>
            </a:r>
            <a:r>
              <a:rPr lang="el-GR" sz="2000" b="1" dirty="0" smtClean="0"/>
              <a:t>, και παριστάνει φτερωτή τη θεά </a:t>
            </a:r>
            <a:r>
              <a:rPr lang="el-GR" sz="2000" b="1" dirty="0" smtClean="0">
                <a:hlinkClick r:id="rId7" tooltip="Νίκη (μυθολογία)"/>
              </a:rPr>
              <a:t>Νίκη</a:t>
            </a:r>
            <a:r>
              <a:rPr lang="el-GR" sz="2000" b="1" dirty="0" smtClean="0"/>
              <a:t>. Το γλυπτό εκτίθεται στο </a:t>
            </a:r>
            <a:r>
              <a:rPr lang="el-GR" sz="2000" b="1" dirty="0" smtClean="0">
                <a:hlinkClick r:id="rId8" tooltip="Μουσείο του Λούβρου"/>
              </a:rPr>
              <a:t>Μουσείο του Λούβρου</a:t>
            </a:r>
            <a:r>
              <a:rPr lang="el-GR" sz="2000" b="1" dirty="0" smtClean="0"/>
              <a:t> από το </a:t>
            </a:r>
            <a:r>
              <a:rPr lang="el-GR" sz="2000" b="1" dirty="0" smtClean="0">
                <a:hlinkClick r:id="rId9" tooltip="1884"/>
              </a:rPr>
              <a:t>1884</a:t>
            </a:r>
            <a:r>
              <a:rPr lang="el-GR" sz="2000" b="1" dirty="0" smtClean="0"/>
              <a:t>. Είναι μία από τις τρεις φτερωτές </a:t>
            </a:r>
            <a:r>
              <a:rPr lang="el-GR" sz="2000" b="1" dirty="0" smtClean="0">
                <a:hlinkClick r:id="rId7" tooltip="Νίκη (μυθολογία)"/>
              </a:rPr>
              <a:t>Νίκες</a:t>
            </a:r>
            <a:r>
              <a:rPr lang="el-GR" sz="2000" b="1" dirty="0" smtClean="0"/>
              <a:t> που βρέθηκαν στο ναό της </a:t>
            </a:r>
            <a:r>
              <a:rPr lang="el-GR" sz="2000" b="1" dirty="0" smtClean="0">
                <a:hlinkClick r:id="rId6" tooltip="Σαμοθράκη"/>
              </a:rPr>
              <a:t>Σαμοθράκης</a:t>
            </a:r>
            <a:r>
              <a:rPr lang="el-GR" sz="2000" b="1" dirty="0" smtClean="0"/>
              <a:t>. Οι άλλες δύο εκτίθενται η μεν πρώτη, που αποτελεί ρωμαϊκό αντίγραφο και το βρήκαν </a:t>
            </a:r>
            <a:r>
              <a:rPr lang="el-GR" sz="2000" b="1" dirty="0" smtClean="0">
                <a:hlinkClick r:id="rId10" tooltip="Αυστρία"/>
              </a:rPr>
              <a:t>Αυστριακοί</a:t>
            </a:r>
            <a:r>
              <a:rPr lang="el-GR" sz="2000" b="1" dirty="0" smtClean="0"/>
              <a:t> αρχαιολόγοι, στο μουσείο </a:t>
            </a:r>
            <a:r>
              <a:rPr lang="el-GR" sz="2000" b="1" dirty="0" smtClean="0">
                <a:hlinkClick r:id="rId11" tooltip="Kunsthistorisches Museum (δεν έχει γραφτεί ακόμα)"/>
              </a:rPr>
              <a:t>Kunsthistorisches Museum</a:t>
            </a:r>
            <a:r>
              <a:rPr lang="el-GR" sz="2000" b="1" dirty="0" smtClean="0"/>
              <a:t> της </a:t>
            </a:r>
            <a:r>
              <a:rPr lang="el-GR" sz="2000" b="1" dirty="0" smtClean="0">
                <a:hlinkClick r:id="rId12" tooltip="Βιέννη"/>
              </a:rPr>
              <a:t>Βιέννης</a:t>
            </a:r>
            <a:r>
              <a:rPr lang="el-GR" sz="2000" b="1" dirty="0" smtClean="0"/>
              <a:t> και η δεύτερη, που βρέθηκε από την </a:t>
            </a:r>
            <a:r>
              <a:rPr lang="el-GR" sz="2000" b="1" dirty="0" smtClean="0">
                <a:hlinkClick r:id="rId13" tooltip="ΗΠΑ"/>
              </a:rPr>
              <a:t>αμερικανική</a:t>
            </a:r>
            <a:r>
              <a:rPr lang="el-GR" sz="2000" b="1" dirty="0" smtClean="0"/>
              <a:t> αποστολή του  Karl Lehmann  και της Phyllis Williams-Lehmann το </a:t>
            </a:r>
            <a:r>
              <a:rPr lang="el-GR" sz="2000" b="1" dirty="0" smtClean="0">
                <a:hlinkClick r:id="rId14" tooltip="1949"/>
              </a:rPr>
              <a:t>1949</a:t>
            </a:r>
            <a:r>
              <a:rPr lang="el-GR" sz="2000" b="1" dirty="0" smtClean="0"/>
              <a:t>, στο </a:t>
            </a:r>
            <a:r>
              <a:rPr lang="el-GR" sz="2000" b="1" dirty="0" smtClean="0">
                <a:hlinkClick r:id="rId15" tooltip="Αρχαιολογικό Μουσείο Σαμοθράκης"/>
              </a:rPr>
              <a:t>αρχαιολογικό μουσείο της Σαμοθράκης</a:t>
            </a:r>
            <a:r>
              <a:rPr lang="el-GR" sz="2000" b="1" dirty="0" smtClean="0"/>
              <a:t>. Ο Lehmann και η σύζυγός του βρήκαν αργότερα (το 1950) σε ανασκαφές και τμήματα του δεξιού χεριού του αγάλματος</a:t>
            </a:r>
            <a:r>
              <a:rPr lang="el-GR" sz="2000" b="1" baseline="30000" dirty="0" smtClean="0">
                <a:hlinkClick r:id="rId16"/>
              </a:rPr>
              <a:t>[1]</a:t>
            </a:r>
            <a:r>
              <a:rPr lang="el-GR" sz="2000" b="1" dirty="0" smtClean="0"/>
              <a:t>. Λίγους μήνες μετά το ίδιο ζευγάρι αρχαιολόγων εντόπισε και δάχτυλα του δεξιού χεριού της ίδιας Νίκης στο προαναφερόμενο αυστριακό μουσείο, που τα είχε ακαταχώρητα και δεν γνώριζε ότι ανήκαν σε εκείνην. Η δεξιά παλάμη της ανασυστάθηκε αποκαλύπτοντας ότι δεν κρατούσε σάλπιγγα όπως πολλοί πίστευαν μέχρι τότε και εκτίθεται επίσης στο </a:t>
            </a:r>
            <a:r>
              <a:rPr lang="el-GR" sz="2000" b="1" dirty="0" smtClean="0">
                <a:hlinkClick r:id="rId8" tooltip="Μουσείο του Λούβρου"/>
              </a:rPr>
              <a:t>Λούβρο</a:t>
            </a:r>
            <a:r>
              <a:rPr lang="el-GR" sz="2000" b="1" dirty="0" smtClean="0"/>
              <a:t>, σε χωριστή βιτρίνα κοντά στο άγαλμα.</a:t>
            </a:r>
            <a:endParaRPr lang="el-GR" sz="2000" b="1" dirty="0"/>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290">
                                          <p:stCondLst>
                                            <p:cond delay="0"/>
                                          </p:stCondLst>
                                        </p:cTn>
                                        <p:tgtEl>
                                          <p:spTgt spid="3">
                                            <p:txEl>
                                              <p:pRg st="0" end="0"/>
                                            </p:txEl>
                                          </p:spTgt>
                                        </p:tgtEl>
                                      </p:cBhvr>
                                    </p:animEffect>
                                    <p:anim calcmode="lin" valueType="num">
                                      <p:cBhvr>
                                        <p:cTn id="8" dur="911"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xEl>
                                              <p:pRg st="0" end="0"/>
                                            </p:txEl>
                                          </p:spTgt>
                                        </p:tgtEl>
                                      </p:cBhvr>
                                      <p:to x="100000" y="60000"/>
                                    </p:animScale>
                                    <p:animScale>
                                      <p:cBhvr>
                                        <p:cTn id="14" dur="83" decel="50000">
                                          <p:stCondLst>
                                            <p:cond delay="338"/>
                                          </p:stCondLst>
                                        </p:cTn>
                                        <p:tgtEl>
                                          <p:spTgt spid="3">
                                            <p:txEl>
                                              <p:pRg st="0" end="0"/>
                                            </p:txEl>
                                          </p:spTgt>
                                        </p:tgtEl>
                                      </p:cBhvr>
                                      <p:to x="100000" y="100000"/>
                                    </p:animScale>
                                    <p:animScale>
                                      <p:cBhvr>
                                        <p:cTn id="15" dur="13">
                                          <p:stCondLst>
                                            <p:cond delay="656"/>
                                          </p:stCondLst>
                                        </p:cTn>
                                        <p:tgtEl>
                                          <p:spTgt spid="3">
                                            <p:txEl>
                                              <p:pRg st="0" end="0"/>
                                            </p:txEl>
                                          </p:spTgt>
                                        </p:tgtEl>
                                      </p:cBhvr>
                                      <p:to x="100000" y="80000"/>
                                    </p:animScale>
                                    <p:animScale>
                                      <p:cBhvr>
                                        <p:cTn id="16" dur="83" decel="50000">
                                          <p:stCondLst>
                                            <p:cond delay="669"/>
                                          </p:stCondLst>
                                        </p:cTn>
                                        <p:tgtEl>
                                          <p:spTgt spid="3">
                                            <p:txEl>
                                              <p:pRg st="0" end="0"/>
                                            </p:txEl>
                                          </p:spTgt>
                                        </p:tgtEl>
                                      </p:cBhvr>
                                      <p:to x="100000" y="100000"/>
                                    </p:animScale>
                                    <p:animScale>
                                      <p:cBhvr>
                                        <p:cTn id="17" dur="13">
                                          <p:stCondLst>
                                            <p:cond delay="821"/>
                                          </p:stCondLst>
                                        </p:cTn>
                                        <p:tgtEl>
                                          <p:spTgt spid="3">
                                            <p:txEl>
                                              <p:pRg st="0" end="0"/>
                                            </p:txEl>
                                          </p:spTgt>
                                        </p:tgtEl>
                                      </p:cBhvr>
                                      <p:to x="100000" y="90000"/>
                                    </p:animScale>
                                    <p:animScale>
                                      <p:cBhvr>
                                        <p:cTn id="18" dur="83" decel="50000">
                                          <p:stCondLst>
                                            <p:cond delay="834"/>
                                          </p:stCondLst>
                                        </p:cTn>
                                        <p:tgtEl>
                                          <p:spTgt spid="3">
                                            <p:txEl>
                                              <p:pRg st="0" end="0"/>
                                            </p:txEl>
                                          </p:spTgt>
                                        </p:tgtEl>
                                      </p:cBhvr>
                                      <p:to x="100000" y="100000"/>
                                    </p:animScale>
                                    <p:animScale>
                                      <p:cBhvr>
                                        <p:cTn id="19" dur="13">
                                          <p:stCondLst>
                                            <p:cond delay="904"/>
                                          </p:stCondLst>
                                        </p:cTn>
                                        <p:tgtEl>
                                          <p:spTgt spid="3">
                                            <p:txEl>
                                              <p:pRg st="0" end="0"/>
                                            </p:txEl>
                                          </p:spTgt>
                                        </p:tgtEl>
                                      </p:cBhvr>
                                      <p:to x="100000" y="95000"/>
                                    </p:animScale>
                                    <p:animScale>
                                      <p:cBhvr>
                                        <p:cTn id="20" dur="83" decel="50000">
                                          <p:stCondLst>
                                            <p:cond delay="917"/>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0" y="0"/>
            <a:ext cx="5508104" cy="4381947"/>
          </a:xfrm>
        </p:spPr>
        <p:txBody>
          <a:bodyPr>
            <a:noAutofit/>
          </a:bodyPr>
          <a:lstStyle/>
          <a:p>
            <a:r>
              <a:rPr lang="el-GR" sz="1800" b="1" dirty="0" smtClean="0"/>
              <a:t>Το άγαλμα έχει ύψος 3,28 μ. (με τα φτερά) και 5,58 μ. με την μαρμάρινη </a:t>
            </a:r>
            <a:r>
              <a:rPr lang="el-GR" sz="1800" b="1" dirty="0" smtClean="0">
                <a:hlinkClick r:id="rId2" tooltip="Πλώρη"/>
              </a:rPr>
              <a:t>πλώρη</a:t>
            </a:r>
            <a:r>
              <a:rPr lang="el-GR" sz="1800" b="1" dirty="0" smtClean="0"/>
              <a:t> πλοίου πάνω στην οποία είναι τοποθετημένο σήμερα. Φιλοτεχνήθηκε για να τιμήσει τη θεά </a:t>
            </a:r>
            <a:r>
              <a:rPr lang="el-GR" sz="1800" b="1" dirty="0" smtClean="0">
                <a:hlinkClick r:id="rId3" tooltip="Νίκη (μυθολογία)"/>
              </a:rPr>
              <a:t>Νίκη</a:t>
            </a:r>
            <a:r>
              <a:rPr lang="el-GR" sz="1800" b="1" dirty="0" smtClean="0"/>
              <a:t> αλλά και μια </a:t>
            </a:r>
            <a:r>
              <a:rPr lang="el-GR" sz="1800" b="1" dirty="0" smtClean="0">
                <a:hlinkClick r:id="rId4" tooltip="Ναυμαχία (δεν έχει γραφτεί ακόμα)"/>
              </a:rPr>
              <a:t>ναυμαχία</a:t>
            </a:r>
            <a:r>
              <a:rPr lang="el-GR" sz="1800" b="1" dirty="0" smtClean="0"/>
              <a:t> – δεν είναι βέβαιο ποια. Ήταν αφιερωμένο σε ναό της Σαμοθράκης και χρονολογείται μεταξύ και 220 και 190 π.Χ. – οι περισσότερες εκτιμήσεις συγκλίνουν στο 190 π.Χ. Σήμερα στο </a:t>
            </a:r>
            <a:r>
              <a:rPr lang="el-GR" sz="1800" b="1" dirty="0" smtClean="0">
                <a:hlinkClick r:id="rId5" tooltip="Μουσείο του Λούβρου"/>
              </a:rPr>
              <a:t>Μουσείο του Λούβρου</a:t>
            </a:r>
            <a:r>
              <a:rPr lang="el-GR" sz="1800" b="1" dirty="0" smtClean="0"/>
              <a:t> είναι τοποθετημένο σε βάση και αυτή με τη σειρά της είναι στερεωμένη σε μαρμάρινη πλώρη πλοίου. Στην αρχαιότητα εικάζεται ότι εκείνος που αφιέρωσε το έργο στο ναό της Σαμοθράκης (τόπο φημισμένο στην αρχαιότητα για την ιερότητά του) είχε δώσει παραγγελία να σχεδιαστεί ένα μικρό </a:t>
            </a:r>
            <a:r>
              <a:rPr lang="el-GR" sz="1800" b="1" dirty="0" smtClean="0">
                <a:hlinkClick r:id="rId6" tooltip="Σύμπλεγμα (γλυπτική) (δεν έχει γραφτεί ακόμα)"/>
              </a:rPr>
              <a:t>σύμπλεγμα</a:t>
            </a:r>
            <a:r>
              <a:rPr lang="el-GR" sz="1800" b="1" dirty="0" smtClean="0"/>
              <a:t> θεάς και πλοίου.</a:t>
            </a:r>
          </a:p>
          <a:p>
            <a:r>
              <a:rPr lang="el-GR" sz="1800" b="1" dirty="0" smtClean="0"/>
              <a:t>Η μεν θεά φιλοτεχνήθηκε χωριστά από λευκό </a:t>
            </a:r>
            <a:r>
              <a:rPr lang="el-GR" sz="1800" b="1" dirty="0" smtClean="0">
                <a:hlinkClick r:id="rId7" tooltip="Παριανό μάρμαρο (δεν έχει γραφτεί ακόμα)"/>
              </a:rPr>
              <a:t>παριανό μάρμαρο</a:t>
            </a:r>
            <a:r>
              <a:rPr lang="el-GR" sz="1800" b="1" dirty="0" smtClean="0"/>
              <a:t> και ίσως κρατούσε στεφάνι για το νικητή ή είχε υψωμένο το χέρι της στο στόμα για να διαλαλήσει τη νίκη χωρίς να κρατά τίποτα ή, τέλος, ίσως χαιρετούσε.</a:t>
            </a:r>
            <a:r>
              <a:rPr lang="el-GR" sz="1800" b="1" baseline="30000" dirty="0" smtClean="0">
                <a:hlinkClick r:id="rId8"/>
              </a:rPr>
              <a:t>[2]</a:t>
            </a:r>
            <a:r>
              <a:rPr lang="el-GR" sz="1800" b="1" dirty="0" smtClean="0"/>
              <a:t>. Το άγαλμα στο ελληνιστικό σύμπλεγμα ήταν στερεωμένο στην επίσης μαρμάρινη πλώρη ενός πλοίου και έδινε την αίσθηση ότι μόλις είχε «προσγειωθεί» σε αυτό και πατούσε φευγαλέα. </a:t>
            </a:r>
          </a:p>
        </p:txBody>
      </p:sp>
      <p:sp>
        <p:nvSpPr>
          <p:cNvPr id="4" name="3 - TextBox"/>
          <p:cNvSpPr txBox="1"/>
          <p:nvPr/>
        </p:nvSpPr>
        <p:spPr>
          <a:xfrm>
            <a:off x="5868144" y="476672"/>
            <a:ext cx="2520280" cy="954107"/>
          </a:xfrm>
          <a:prstGeom prst="rect">
            <a:avLst/>
          </a:prstGeom>
          <a:noFill/>
        </p:spPr>
        <p:txBody>
          <a:bodyPr wrap="square" rtlCol="0">
            <a:spAutoFit/>
          </a:bodyPr>
          <a:lstStyle/>
          <a:p>
            <a:r>
              <a:rPr lang="el-GR"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ΛΕΠΤΟΜΕΡΕΙΕΣ ΓΙΑ ΤΟ ΓΛΥΠΤΟ</a:t>
            </a:r>
            <a:endParaRPr lang="el-GR"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5" name="4 - Εικόνα" descr="Niki_tis_Samothrakis.jpg"/>
          <p:cNvPicPr>
            <a:picLocks noChangeAspect="1"/>
          </p:cNvPicPr>
          <p:nvPr/>
        </p:nvPicPr>
        <p:blipFill>
          <a:blip r:embed="rId9" cstate="print"/>
          <a:stretch>
            <a:fillRect/>
          </a:stretch>
        </p:blipFill>
        <p:spPr>
          <a:xfrm>
            <a:off x="5436096" y="1772816"/>
            <a:ext cx="3459869" cy="4824536"/>
          </a:xfrm>
          <a:prstGeom prst="roundRect">
            <a:avLst>
              <a:gd name="adj" fmla="val 1927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slow">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50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4"/>
                                        </p:tgtEl>
                                        <p:attrNameLst>
                                          <p:attrName>fillcolor</p:attrName>
                                        </p:attrNameLst>
                                      </p:cBhvr>
                                      <p:tavLst>
                                        <p:tav tm="0">
                                          <p:val>
                                            <p:clrVal>
                                              <a:schemeClr val="accent2"/>
                                            </p:clrVal>
                                          </p:val>
                                        </p:tav>
                                        <p:tav tm="50000">
                                          <p:val>
                                            <p:clrVal>
                                              <a:schemeClr val="hlink"/>
                                            </p:clrVal>
                                          </p:val>
                                        </p:tav>
                                      </p:tavLst>
                                    </p:anim>
                                    <p:set>
                                      <p:cBhvr>
                                        <p:cTn id="9" dur="500"/>
                                        <p:tgtEl>
                                          <p:spTgt spid="4"/>
                                        </p:tgtEl>
                                        <p:attrNameLst>
                                          <p:attrName>fill.type</p:attrName>
                                        </p:attrNameLst>
                                      </p:cBhvr>
                                      <p:to>
                                        <p:strVal val="solid"/>
                                      </p:to>
                                    </p:set>
                                  </p:childTnLst>
                                </p:cTn>
                              </p:par>
                            </p:childTnLst>
                          </p:cTn>
                        </p:par>
                        <p:par>
                          <p:cTn id="10" fill="hold">
                            <p:stCondLst>
                              <p:cond delay="6000"/>
                            </p:stCondLst>
                            <p:childTnLst>
                              <p:par>
                                <p:cTn id="11" presetID="6" presetClass="entr" presetSubtype="16"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ircle(in)">
                                      <p:cBhvr>
                                        <p:cTn id="13" dur="500"/>
                                        <p:tgtEl>
                                          <p:spTgt spid="3">
                                            <p:txEl>
                                              <p:pRg st="0" end="0"/>
                                            </p:txEl>
                                          </p:spTgt>
                                        </p:tgtEl>
                                      </p:cBhvr>
                                    </p:animEffect>
                                  </p:childTnLst>
                                </p:cTn>
                              </p:par>
                            </p:childTnLst>
                          </p:cTn>
                        </p:par>
                        <p:par>
                          <p:cTn id="14" fill="hold">
                            <p:stCondLst>
                              <p:cond delay="6500"/>
                            </p:stCondLst>
                            <p:childTnLst>
                              <p:par>
                                <p:cTn id="15" presetID="6" presetClass="entr" presetSubtype="16"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ircle(in)">
                                      <p:cBhvr>
                                        <p:cTn id="17" dur="500"/>
                                        <p:tgtEl>
                                          <p:spTgt spid="3">
                                            <p:txEl>
                                              <p:pRg st="1" end="1"/>
                                            </p:txEl>
                                          </p:spTgt>
                                        </p:tgtEl>
                                      </p:cBhvr>
                                    </p:animEffect>
                                  </p:childTnLst>
                                </p:cTn>
                              </p:par>
                              <p:par>
                                <p:cTn id="18" presetID="6" presetClass="entr" presetSubtype="16"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circle(in)">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180528" y="404664"/>
            <a:ext cx="5976664" cy="6192688"/>
          </a:xfrm>
        </p:spPr>
        <p:txBody>
          <a:bodyPr>
            <a:normAutofit lnSpcReduction="10000"/>
          </a:bodyPr>
          <a:lstStyle/>
          <a:p>
            <a:r>
              <a:rPr lang="el-GR" sz="1800" b="1" dirty="0" smtClean="0"/>
              <a:t>Το πλοίο ήταν από μάρμαρο Ρόδου (το γκριζωπό μάρμαρο της </a:t>
            </a:r>
            <a:r>
              <a:rPr lang="el-GR" sz="1800" b="1" dirty="0" smtClean="0">
                <a:hlinkClick r:id="rId2" tooltip="Λίνδος"/>
              </a:rPr>
              <a:t>Λίνδου</a:t>
            </a:r>
            <a:r>
              <a:rPr lang="el-GR" sz="1800" b="1" dirty="0" smtClean="0"/>
              <a:t> και συγκεκριμένα της Λάρδου). Οι ειδικοί εικάζουν ότι το έργο ήταν σχεδιασμένο για να το βλέπει ο κόσμος από τα αριστερά, κατά τα ¾ του </a:t>
            </a:r>
            <a:r>
              <a:rPr lang="el-GR" sz="1800" b="1" dirty="0" smtClean="0">
                <a:hlinkClick r:id="rId3" tooltip="Προφίλ (δεν έχει γραφτεί ακόμα)"/>
              </a:rPr>
              <a:t>προφίλ</a:t>
            </a:r>
            <a:r>
              <a:rPr lang="el-GR" sz="1800" b="1" dirty="0" smtClean="0"/>
              <a:t>, επειδή η μία πλευρά του είναι πιο καλοδουλεμένη –και στα ελληνιστικά χρόνια αυτό συνηθιζόταν για την πλευρά την οποία θα έβλεπε το κοινό.</a:t>
            </a:r>
          </a:p>
          <a:p>
            <a:r>
              <a:rPr lang="el-GR" sz="1800" b="1" dirty="0" smtClean="0"/>
              <a:t>Μία εκδοχή των αρχαιολόγων για το αφιέρωμα επί πολλά χρόνια ήταν πως το είχε κάνει ο </a:t>
            </a:r>
            <a:r>
              <a:rPr lang="el-GR" sz="1800" b="1" dirty="0" smtClean="0">
                <a:hlinkClick r:id="rId4" tooltip="Δημήτριος ο Πολιορκητής"/>
              </a:rPr>
              <a:t>Δημήτριος ο Πολιορκητής</a:t>
            </a:r>
            <a:r>
              <a:rPr lang="el-GR" sz="1800" b="1" dirty="0" smtClean="0"/>
              <a:t> (337-283 π.Χ.) όταν νίκησε τον στόλο του</a:t>
            </a:r>
            <a:r>
              <a:rPr lang="el-GR" sz="1800" b="1" dirty="0" smtClean="0">
                <a:hlinkClick r:id="rId5" tooltip="Πτολεμαίος ο Σωτήρ"/>
              </a:rPr>
              <a:t>Πτολεμαίου</a:t>
            </a:r>
            <a:r>
              <a:rPr lang="el-GR" sz="1800" b="1" dirty="0" smtClean="0"/>
              <a:t> στα ανοιχτά της </a:t>
            </a:r>
            <a:r>
              <a:rPr lang="el-GR" sz="1800" b="1" dirty="0" smtClean="0">
                <a:hlinkClick r:id="rId6" tooltip="Κύπρος"/>
              </a:rPr>
              <a:t>Κύπρου</a:t>
            </a:r>
            <a:r>
              <a:rPr lang="el-GR" sz="1800" b="1" dirty="0" smtClean="0"/>
              <a:t> γύρω στο 290 π.Χ. Σήμερα όμως πολλοί πιστεύουν ότι το αφιέρωσαν οι Ρόδιοι όταν το 191 π.Χ., συμμαχώντας με την</a:t>
            </a:r>
            <a:r>
              <a:rPr lang="el-GR" sz="1800" b="1" dirty="0" smtClean="0">
                <a:hlinkClick r:id="rId7" tooltip="Πέργαμος"/>
              </a:rPr>
              <a:t>Πέργαμο</a:t>
            </a:r>
            <a:r>
              <a:rPr lang="el-GR" sz="1800" b="1" dirty="0" smtClean="0"/>
              <a:t>, νίκησαν τον </a:t>
            </a:r>
            <a:r>
              <a:rPr lang="el-GR" sz="1800" b="1" dirty="0" smtClean="0">
                <a:hlinkClick r:id="rId8" tooltip="Αντίοχος Γ΄ της Συρίας (δεν έχει γραφτεί ακόμα)"/>
              </a:rPr>
              <a:t>Αντίοχο Γ΄ της Συρίας</a:t>
            </a:r>
            <a:r>
              <a:rPr lang="el-GR" sz="1800" b="1" dirty="0" smtClean="0"/>
              <a:t> σε ναυμαχία στα ανοιχτά της Σίδης.</a:t>
            </a:r>
            <a:r>
              <a:rPr lang="el-GR" sz="1800" b="1" baseline="30000" dirty="0" smtClean="0">
                <a:hlinkClick r:id="rId9"/>
              </a:rPr>
              <a:t>[3]</a:t>
            </a:r>
            <a:endParaRPr lang="el-GR" sz="1800" b="1" dirty="0" smtClean="0"/>
          </a:p>
          <a:p>
            <a:r>
              <a:rPr lang="el-GR" sz="1800" b="1" dirty="0" smtClean="0"/>
              <a:t>Το δεξιό φτερό βρέθηκε σχεδόν διαλυμένο εκτός από μικρά κομμάτια του και αποτελεί πρόσθετο έργο ανασύστασης «καθρέφτη» του αριστερού, από εμπειρογνώμονες του </a:t>
            </a:r>
            <a:r>
              <a:rPr lang="el-GR" sz="1800" b="1" dirty="0" smtClean="0">
                <a:hlinkClick r:id="rId10" tooltip="Μουσείο του Λούβρου"/>
              </a:rPr>
              <a:t>Λούβρου</a:t>
            </a:r>
            <a:r>
              <a:rPr lang="el-GR" sz="1800" b="1" dirty="0" smtClean="0"/>
              <a:t>. Το άγαλμα εικάζεται ότι κατακρημνίστηκε και έσπασε εξαιτίας μεγάλου </a:t>
            </a:r>
            <a:r>
              <a:rPr lang="el-GR" sz="1800" b="1" dirty="0" smtClean="0">
                <a:hlinkClick r:id="rId11" tooltip="Σεισμός"/>
              </a:rPr>
              <a:t>σεισμού</a:t>
            </a:r>
            <a:r>
              <a:rPr lang="el-GR" sz="1800" b="1" dirty="0" smtClean="0"/>
              <a:t> κατά τον 6ο μ.Χ. αιώνα.</a:t>
            </a:r>
          </a:p>
          <a:p>
            <a:endParaRPr lang="el-GR" sz="2400" b="1" dirty="0" smtClean="0"/>
          </a:p>
          <a:p>
            <a:endParaRPr lang="el-GR" sz="1600" dirty="0"/>
          </a:p>
        </p:txBody>
      </p:sp>
      <p:pic>
        <p:nvPicPr>
          <p:cNvPr id="4" name="3 - Εικόνα" descr="αρχείο λήψης (1).jpg"/>
          <p:cNvPicPr>
            <a:picLocks noChangeAspect="1"/>
          </p:cNvPicPr>
          <p:nvPr/>
        </p:nvPicPr>
        <p:blipFill>
          <a:blip r:embed="rId12" cstate="print"/>
          <a:stretch>
            <a:fillRect/>
          </a:stretch>
        </p:blipFill>
        <p:spPr>
          <a:xfrm>
            <a:off x="5940152" y="692696"/>
            <a:ext cx="2915816" cy="403244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spd="slow">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Horizontal)">
                                      <p:cBhvr>
                                        <p:cTn id="7" dur="500"/>
                                        <p:tgtEl>
                                          <p:spTgt spid="3">
                                            <p:txEl>
                                              <p:pRg st="0" end="0"/>
                                            </p:txEl>
                                          </p:spTgt>
                                        </p:tgtEl>
                                      </p:cBhvr>
                                    </p:animEffect>
                                  </p:childTnLst>
                                </p:cTn>
                              </p:par>
                            </p:childTnLst>
                          </p:cTn>
                        </p:par>
                        <p:par>
                          <p:cTn id="8" fill="hold">
                            <p:stCondLst>
                              <p:cond delay="500"/>
                            </p:stCondLst>
                            <p:childTnLst>
                              <p:par>
                                <p:cTn id="9" presetID="16" presetClass="entr" presetSubtype="26"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arn(inHorizontal)">
                                      <p:cBhvr>
                                        <p:cTn id="11" dur="500"/>
                                        <p:tgtEl>
                                          <p:spTgt spid="3">
                                            <p:txEl>
                                              <p:pRg st="1" end="1"/>
                                            </p:txEl>
                                          </p:spTgt>
                                        </p:tgtEl>
                                      </p:cBhvr>
                                    </p:animEffect>
                                  </p:childTnLst>
                                </p:cTn>
                              </p:par>
                            </p:childTnLst>
                          </p:cTn>
                        </p:par>
                        <p:par>
                          <p:cTn id="12" fill="hold">
                            <p:stCondLst>
                              <p:cond delay="1000"/>
                            </p:stCondLst>
                            <p:childTnLst>
                              <p:par>
                                <p:cTn id="13" presetID="16" presetClass="entr" presetSubtype="26"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arn(inHorizontal)">
                                      <p:cBhvr>
                                        <p:cTn id="15" dur="500"/>
                                        <p:tgtEl>
                                          <p:spTgt spid="3">
                                            <p:txEl>
                                              <p:pRg st="2" end="2"/>
                                            </p:txEl>
                                          </p:spTgt>
                                        </p:tgtEl>
                                      </p:cBhvr>
                                    </p:animEffect>
                                  </p:childTnLst>
                                </p:cTn>
                              </p:par>
                              <p:par>
                                <p:cTn id="16" presetID="16" presetClass="entr" presetSubtype="26"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arn(inHorizontal)">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1179</TotalTime>
  <Words>514</Words>
  <Application>Microsoft Office PowerPoint</Application>
  <PresentationFormat>Προβολή στην οθόνη (4:3)</PresentationFormat>
  <Paragraphs>35</Paragraphs>
  <Slides>10</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10</vt:i4>
      </vt:variant>
    </vt:vector>
  </HeadingPairs>
  <TitlesOfParts>
    <vt:vector size="11" baseType="lpstr">
      <vt:lpstr>Θέμα του Office</vt:lpstr>
      <vt:lpstr>Η ΑΦΡΟΔΙΤΗ ΤΗΣ ΜΗΛΟΥ</vt:lpstr>
      <vt:lpstr>Διαφάνεια 2</vt:lpstr>
      <vt:lpstr>Διαφάνεια 3</vt:lpstr>
      <vt:lpstr>Διαφάνεια 4</vt:lpstr>
      <vt:lpstr>ΣΧΟΛΙΑ - ΣΥΝΑΙΣΘΗΜΑΤΑ</vt:lpstr>
      <vt:lpstr>Η ΝΙΚΗ ΤΗΣ ΣΑΜΟΘΡΑΚΗΣ</vt:lpstr>
      <vt:lpstr>Διαφάνεια 7</vt:lpstr>
      <vt:lpstr>Διαφάνεια 8</vt:lpstr>
      <vt:lpstr>Διαφάνεια 9</vt:lpstr>
      <vt:lpstr>ΣΧΟΛΙΑ-ΣΥΝΑΙΣΘΗΜΑΤΑ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ΕΡΓΑΣΙΑ ΙΣΤΟΡΙΑΣ</dc:title>
  <dc:creator>γεωργία</dc:creator>
  <cp:lastModifiedBy>Ioanna</cp:lastModifiedBy>
  <cp:revision>23</cp:revision>
  <dcterms:created xsi:type="dcterms:W3CDTF">2015-04-25T15:24:07Z</dcterms:created>
  <dcterms:modified xsi:type="dcterms:W3CDTF">2015-04-30T13:38:13Z</dcterms:modified>
</cp:coreProperties>
</file>