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8" r:id="rId3"/>
    <p:sldId id="262" r:id="rId4"/>
    <p:sldId id="267" r:id="rId5"/>
    <p:sldId id="263" r:id="rId6"/>
    <p:sldId id="257" r:id="rId7"/>
    <p:sldId id="260" r:id="rId8"/>
    <p:sldId id="261" r:id="rId9"/>
    <p:sldId id="264" r:id="rId10"/>
    <p:sldId id="266" r:id="rId11"/>
    <p:sldId id="265"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5" d="100"/>
          <a:sy n="75" d="100"/>
        </p:scale>
        <p:origin x="-954"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4C620C-B6CC-4658-91FE-310A84B647AB}" type="datetimeFigureOut">
              <a:rPr lang="en-US"/>
              <a:pPr/>
              <a:t>6/15/2015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B68F6E-CEE2-40FC-AC07-0866A62AFADE}" type="slidenum">
              <a:rPr lang="en-US"/>
              <a:pPr/>
              <a:t>‹#›</a:t>
            </a:fld>
            <a:endParaRPr lang="en-US" dirty="0"/>
          </a:p>
        </p:txBody>
      </p:sp>
    </p:spTree>
    <p:extLst>
      <p:ext uri="{BB962C8B-B14F-4D97-AF65-F5344CB8AC3E}">
        <p14:creationId xmlns:p14="http://schemas.microsoft.com/office/powerpoint/2010/main" xmlns="" val="1710717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1</a:t>
            </a:fld>
            <a:endParaRPr lang="en-US" dirty="0"/>
          </a:p>
        </p:txBody>
      </p:sp>
    </p:spTree>
    <p:extLst>
      <p:ext uri="{BB962C8B-B14F-4D97-AF65-F5344CB8AC3E}">
        <p14:creationId xmlns:p14="http://schemas.microsoft.com/office/powerpoint/2010/main" xmlns="" val="280587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2</a:t>
            </a:fld>
            <a:endParaRPr lang="en-US" dirty="0"/>
          </a:p>
        </p:txBody>
      </p:sp>
    </p:spTree>
    <p:extLst>
      <p:ext uri="{BB962C8B-B14F-4D97-AF65-F5344CB8AC3E}">
        <p14:creationId xmlns:p14="http://schemas.microsoft.com/office/powerpoint/2010/main" xmlns="" val="1051220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6</a:t>
            </a:fld>
            <a:endParaRPr lang="en-US" dirty="0"/>
          </a:p>
        </p:txBody>
      </p:sp>
    </p:spTree>
    <p:extLst>
      <p:ext uri="{BB962C8B-B14F-4D97-AF65-F5344CB8AC3E}">
        <p14:creationId xmlns:p14="http://schemas.microsoft.com/office/powerpoint/2010/main" xmlns="" val="36738642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18362" y="531028"/>
            <a:ext cx="5648623" cy="1204306"/>
          </a:xfrm>
        </p:spPr>
        <p:txBody>
          <a:bodyPr bIns="9144" anchor="b"/>
          <a:lstStyle>
            <a:lvl1pPr>
              <a:defRPr sz="3200" b="1">
                <a:solidFill>
                  <a:schemeClr val="accent3">
                    <a:lumMod val="50000"/>
                  </a:schemeClr>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4" name="Date Placeholder 3"/>
          <p:cNvSpPr>
            <a:spLocks noGrp="1"/>
          </p:cNvSpPr>
          <p:nvPr>
            <p:ph type="dt" sz="half" idx="10"/>
          </p:nvPr>
        </p:nvSpPr>
        <p:spPr>
          <a:xfrm rot="19140000">
            <a:off x="1989056" y="4328224"/>
            <a:ext cx="2176272" cy="201168"/>
          </a:xfrm>
          <a:prstGeom prst="rect">
            <a:avLst/>
          </a:prstGeom>
        </p:spPr>
        <p:txBody>
          <a:bodyPr/>
          <a:lstStyle/>
          <a:p>
            <a:fld id="{7D0065BE-0657-4A47-90AD-C21C55E16B19}" type="datetime4">
              <a:rPr lang="en-US" smtClean="0"/>
              <a:pPr/>
              <a:t>June 15,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1" name="Picture 10" descr="dschool.png"/>
          <p:cNvPicPr>
            <a:picLocks noChangeAspect="1"/>
          </p:cNvPicPr>
          <p:nvPr userDrawn="1"/>
        </p:nvPicPr>
        <p:blipFill>
          <a:blip r:embed="rId2" cstate="print"/>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2" name="Picture 11" descr="iparticipate.png"/>
          <p:cNvPicPr>
            <a:picLocks noChangeAspect="1"/>
          </p:cNvPicPr>
          <p:nvPr userDrawn="1"/>
        </p:nvPicPr>
        <p:blipFill>
          <a:blip r:embed="rId3" cstate="print"/>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_2">
    <p:spTree>
      <p:nvGrpSpPr>
        <p:cNvPr id="1" name=""/>
        <p:cNvGrpSpPr/>
        <p:nvPr/>
      </p:nvGrpSpPr>
      <p:grpSpPr>
        <a:xfrm>
          <a:off x="0" y="0"/>
          <a:ext cx="0" cy="0"/>
          <a:chOff x="0" y="0"/>
          <a:chExt cx="0" cy="0"/>
        </a:xfrm>
      </p:grpSpPr>
      <p:sp>
        <p:nvSpPr>
          <p:cNvPr id="11" name="Rectangle 10"/>
          <p:cNvSpPr/>
          <p:nvPr userDrawn="1"/>
        </p:nvSpPr>
        <p:spPr>
          <a:xfrm>
            <a:off x="5711483" y="855486"/>
            <a:ext cx="2961030" cy="38879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0" name="Rectangle 9"/>
          <p:cNvSpPr/>
          <p:nvPr userDrawn="1"/>
        </p:nvSpPr>
        <p:spPr>
          <a:xfrm>
            <a:off x="471489" y="485775"/>
            <a:ext cx="5099318" cy="4238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title"/>
          </p:nvPr>
        </p:nvSpPr>
        <p:spPr>
          <a:xfrm>
            <a:off x="3128962" y="5189219"/>
            <a:ext cx="6015037" cy="862965"/>
          </a:xfrm>
          <a:solidFill>
            <a:schemeClr val="bg1"/>
          </a:solidFill>
          <a:effectLst>
            <a:outerShdw blurRad="203200" dist="101600" dir="5400000" algn="t" rotWithShape="0">
              <a:schemeClr val="accent3">
                <a:lumMod val="50000"/>
                <a:alpha val="40000"/>
              </a:schemeClr>
            </a:outerShdw>
          </a:effectLst>
        </p:spPr>
        <p:txBody>
          <a:bodyPr/>
          <a:lstStyle>
            <a:lvl1pPr algn="r">
              <a:defRPr sz="2800" b="1">
                <a:solidFill>
                  <a:schemeClr val="accent3">
                    <a:lumMod val="50000"/>
                  </a:schemeClr>
                </a:solidFill>
              </a:defRPr>
            </a:lvl1pPr>
          </a:lstStyle>
          <a:p>
            <a:r>
              <a:rPr lang="en-US" smtClean="0"/>
              <a:t>Click to edit Master title style</a:t>
            </a:r>
            <a:endParaRPr lang="en-US" dirty="0"/>
          </a:p>
        </p:txBody>
      </p:sp>
      <p:sp>
        <p:nvSpPr>
          <p:cNvPr id="4" name="Content Placeholder 3"/>
          <p:cNvSpPr>
            <a:spLocks noGrp="1"/>
          </p:cNvSpPr>
          <p:nvPr>
            <p:ph sz="half" idx="2"/>
          </p:nvPr>
        </p:nvSpPr>
        <p:spPr>
          <a:xfrm>
            <a:off x="557213" y="557213"/>
            <a:ext cx="4957321" cy="4129087"/>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5843587" y="914400"/>
            <a:ext cx="2771776" cy="3714750"/>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4" name="Picture 13"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7" name="Picture 16"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p:cNvSpPr/>
          <p:nvPr userDrawn="1"/>
        </p:nvSpPr>
        <p:spPr>
          <a:xfrm>
            <a:off x="4681182" y="491319"/>
            <a:ext cx="4018627" cy="419754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0" name="Rectangle 9"/>
          <p:cNvSpPr/>
          <p:nvPr userDrawn="1"/>
        </p:nvSpPr>
        <p:spPr>
          <a:xfrm>
            <a:off x="436728" y="472127"/>
            <a:ext cx="3957851" cy="420905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title"/>
          </p:nvPr>
        </p:nvSpPr>
        <p:spPr>
          <a:xfrm>
            <a:off x="3128962" y="5189219"/>
            <a:ext cx="6015037" cy="862965"/>
          </a:xfrm>
          <a:solidFill>
            <a:schemeClr val="bg1"/>
          </a:solidFill>
          <a:effectLst>
            <a:outerShdw blurRad="203200" dist="101600" dir="5400000" algn="t" rotWithShape="0">
              <a:schemeClr val="accent3">
                <a:lumMod val="50000"/>
                <a:alpha val="40000"/>
              </a:schemeClr>
            </a:outerShdw>
          </a:effectLst>
        </p:spPr>
        <p:txBody>
          <a:bodyPr/>
          <a:lstStyle>
            <a:lvl1pPr algn="r">
              <a:defRPr sz="2800" b="1">
                <a:solidFill>
                  <a:schemeClr val="accent3">
                    <a:lumMod val="50000"/>
                  </a:schemeClr>
                </a:solidFill>
              </a:defRPr>
            </a:lvl1pPr>
          </a:lstStyle>
          <a:p>
            <a:r>
              <a:rPr lang="en-US" smtClean="0"/>
              <a:t>Click to edit Master title style</a:t>
            </a:r>
            <a:endParaRPr lang="en-US" dirty="0"/>
          </a:p>
        </p:txBody>
      </p:sp>
      <p:sp>
        <p:nvSpPr>
          <p:cNvPr id="4" name="Content Placeholder 3"/>
          <p:cNvSpPr>
            <a:spLocks noGrp="1"/>
          </p:cNvSpPr>
          <p:nvPr>
            <p:ph sz="half" idx="2"/>
          </p:nvPr>
        </p:nvSpPr>
        <p:spPr>
          <a:xfrm>
            <a:off x="529917" y="557214"/>
            <a:ext cx="3782775" cy="4055730"/>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749421" y="573206"/>
            <a:ext cx="3865942" cy="4055944"/>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4" name="Picture 13"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7" name="Picture 16"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dirty="0"/>
          </a:p>
        </p:txBody>
      </p:sp>
      <p:pic>
        <p:nvPicPr>
          <p:cNvPr id="6" name="Picture 5"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7" name="Picture 6"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pic>
        <p:nvPicPr>
          <p:cNvPr id="10" name="Picture 9" descr="dschool.png"/>
          <p:cNvPicPr>
            <a:picLocks noChangeAspect="1"/>
          </p:cNvPicPr>
          <p:nvPr userDrawn="1"/>
        </p:nvPicPr>
        <p:blipFill>
          <a:blip r:embed="rId2" cstate="print"/>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1" name="Picture 10" descr="iparticipate.png"/>
          <p:cNvPicPr>
            <a:picLocks noChangeAspect="1"/>
          </p:cNvPicPr>
          <p:nvPr userDrawn="1"/>
        </p:nvPicPr>
        <p:blipFill>
          <a:blip r:embed="rId3" cstate="print"/>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2" name="Picture 11" descr="dschool.png"/>
          <p:cNvPicPr>
            <a:picLocks noChangeAspect="1"/>
          </p:cNvPicPr>
          <p:nvPr userDrawn="1"/>
        </p:nvPicPr>
        <p:blipFill>
          <a:blip r:embed="rId2" cstate="print"/>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3" name="Picture 12" descr="iparticipate.png"/>
          <p:cNvPicPr>
            <a:picLocks noChangeAspect="1"/>
          </p:cNvPicPr>
          <p:nvPr userDrawn="1"/>
        </p:nvPicPr>
        <p:blipFill>
          <a:blip r:embed="rId3" cstate="print"/>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8" name="Picture 7"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8" name="Picture 7"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4519" y="5172501"/>
            <a:ext cx="5909481" cy="846162"/>
          </a:xfrm>
          <a:solidFill>
            <a:schemeClr val="bg1"/>
          </a:solidFill>
          <a:effectLst>
            <a:outerShdw blurRad="203200" dist="101600" dir="5400000" algn="t" rotWithShape="0">
              <a:schemeClr val="accent3">
                <a:lumMod val="50000"/>
                <a:alpha val="40000"/>
              </a:schemeClr>
            </a:outerShdw>
          </a:effectLst>
        </p:spPr>
        <p:txBody>
          <a:bodyPr/>
          <a:lstStyle>
            <a:lvl1pPr algn="r">
              <a:defRPr kumimoji="0" lang="en-US" sz="2800" b="1" i="0" u="none" strike="noStrike" kern="1200" cap="all" spc="0" normalizeH="0" baseline="0" noProof="0" dirty="0">
                <a:ln>
                  <a:noFill/>
                </a:ln>
                <a:solidFill>
                  <a:schemeClr val="accent3">
                    <a:lumMod val="50000"/>
                  </a:schemeClr>
                </a:solidFill>
                <a:effectLst/>
                <a:uLnTx/>
                <a:uFillTx/>
                <a:latin typeface="+mj-lt"/>
                <a:ea typeface="+mj-ea"/>
                <a:cs typeface="+mj-cs"/>
              </a:defRPr>
            </a:lvl1pPr>
          </a:lstStyle>
          <a:p>
            <a:r>
              <a:rPr lang="en-US" smtClean="0"/>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
        <p:nvSpPr>
          <p:cNvPr id="8" name="Rectangle 7"/>
          <p:cNvSpPr/>
          <p:nvPr userDrawn="1"/>
        </p:nvSpPr>
        <p:spPr>
          <a:xfrm>
            <a:off x="471488" y="485775"/>
            <a:ext cx="8208487" cy="4238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11" name="Content Placeholder 3"/>
          <p:cNvSpPr>
            <a:spLocks noGrp="1"/>
          </p:cNvSpPr>
          <p:nvPr>
            <p:ph sz="half" idx="2"/>
          </p:nvPr>
        </p:nvSpPr>
        <p:spPr>
          <a:xfrm>
            <a:off x="557213" y="557213"/>
            <a:ext cx="8027229" cy="4129087"/>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_2">
    <p:spTree>
      <p:nvGrpSpPr>
        <p:cNvPr id="1" name=""/>
        <p:cNvGrpSpPr/>
        <p:nvPr/>
      </p:nvGrpSpPr>
      <p:grpSpPr>
        <a:xfrm>
          <a:off x="0" y="0"/>
          <a:ext cx="0" cy="0"/>
          <a:chOff x="0" y="0"/>
          <a:chExt cx="0" cy="0"/>
        </a:xfrm>
      </p:grpSpPr>
      <p:sp>
        <p:nvSpPr>
          <p:cNvPr id="2" name="Title 1"/>
          <p:cNvSpPr>
            <a:spLocks noGrp="1"/>
          </p:cNvSpPr>
          <p:nvPr>
            <p:ph type="title"/>
          </p:nvPr>
        </p:nvSpPr>
        <p:spPr>
          <a:xfrm>
            <a:off x="3234519" y="5172501"/>
            <a:ext cx="5909481" cy="846162"/>
          </a:xfrm>
          <a:solidFill>
            <a:schemeClr val="bg1"/>
          </a:solidFill>
          <a:effectLst>
            <a:outerShdw blurRad="203200" dist="101600" dir="5400000" algn="t" rotWithShape="0">
              <a:schemeClr val="accent3">
                <a:lumMod val="50000"/>
                <a:alpha val="40000"/>
              </a:schemeClr>
            </a:outerShdw>
          </a:effectLst>
        </p:spPr>
        <p:txBody>
          <a:bodyPr/>
          <a:lstStyle>
            <a:lvl1pPr algn="r">
              <a:defRPr kumimoji="0" lang="en-US" sz="2800" b="1" i="0" u="none" strike="noStrike" kern="1200" cap="all" spc="0" normalizeH="0" baseline="0" noProof="0" dirty="0">
                <a:ln>
                  <a:noFill/>
                </a:ln>
                <a:solidFill>
                  <a:schemeClr val="accent3">
                    <a:lumMod val="50000"/>
                  </a:schemeClr>
                </a:solidFill>
                <a:effectLst/>
                <a:uLnTx/>
                <a:uFillTx/>
                <a:latin typeface="+mj-lt"/>
                <a:ea typeface="+mj-ea"/>
                <a:cs typeface="+mj-cs"/>
              </a:defRPr>
            </a:lvl1pPr>
          </a:lstStyle>
          <a:p>
            <a:r>
              <a:rPr lang="en-US" smtClean="0"/>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
        <p:nvSpPr>
          <p:cNvPr id="8" name="Rectangle 7"/>
          <p:cNvSpPr/>
          <p:nvPr userDrawn="1"/>
        </p:nvSpPr>
        <p:spPr>
          <a:xfrm>
            <a:off x="471488" y="485775"/>
            <a:ext cx="8208487" cy="423898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1" name="Content Placeholder 3"/>
          <p:cNvSpPr>
            <a:spLocks noGrp="1"/>
          </p:cNvSpPr>
          <p:nvPr>
            <p:ph sz="half" idx="2"/>
          </p:nvPr>
        </p:nvSpPr>
        <p:spPr>
          <a:xfrm>
            <a:off x="557213" y="557213"/>
            <a:ext cx="8027229" cy="4129087"/>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_3">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
        <p:nvSpPr>
          <p:cNvPr id="11" name="Content Placeholder 3"/>
          <p:cNvSpPr>
            <a:spLocks noGrp="1"/>
          </p:cNvSpPr>
          <p:nvPr>
            <p:ph sz="half" idx="2"/>
          </p:nvPr>
        </p:nvSpPr>
        <p:spPr>
          <a:xfrm>
            <a:off x="270609" y="286602"/>
            <a:ext cx="8504900" cy="4449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921944" y="1872429"/>
            <a:ext cx="6038968" cy="1207509"/>
          </a:xfrm>
        </p:spPr>
        <p:txBody>
          <a:bodyPr bIns="9144" anchor="b"/>
          <a:lstStyle>
            <a:lvl1pPr algn="l">
              <a:defRPr kumimoji="0" lang="en-US" sz="3000" b="0" i="0" u="none" strike="noStrike" kern="1200" cap="all" spc="0" normalizeH="0" baseline="0" noProof="0" dirty="0" smtClean="0">
                <a:ln>
                  <a:noFill/>
                </a:ln>
                <a:solidFill>
                  <a:schemeClr val="accent3">
                    <a:lumMod val="50000"/>
                  </a:schemeClr>
                </a:solidFill>
                <a:effectLst>
                  <a:outerShdw blurRad="38100" dist="38100" dir="2700000" algn="tl">
                    <a:srgbClr val="000000">
                      <a:alpha val="43137"/>
                    </a:srgbClr>
                  </a:outerShdw>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9" name="Picture 8" descr="dschool.png"/>
          <p:cNvPicPr>
            <a:picLocks noChangeAspect="1"/>
          </p:cNvPicPr>
          <p:nvPr userDrawn="1"/>
        </p:nvPicPr>
        <p:blipFill>
          <a:blip r:embed="rId2" cstate="print"/>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userDrawn="1"/>
        </p:nvPicPr>
        <p:blipFill>
          <a:blip r:embed="rId3" cstate="print"/>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mall photo contain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1" name="Picture 10"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2" name="Picture 11"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
        <p:nvSpPr>
          <p:cNvPr id="13" name="Content Placeholder 2"/>
          <p:cNvSpPr>
            <a:spLocks noGrp="1"/>
          </p:cNvSpPr>
          <p:nvPr>
            <p:ph sz="half" idx="13"/>
          </p:nvPr>
        </p:nvSpPr>
        <p:spPr>
          <a:xfrm>
            <a:off x="290686" y="191072"/>
            <a:ext cx="4185769" cy="263401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2"/>
          <p:cNvSpPr>
            <a:spLocks noGrp="1"/>
          </p:cNvSpPr>
          <p:nvPr>
            <p:ph sz="half" idx="14"/>
          </p:nvPr>
        </p:nvSpPr>
        <p:spPr>
          <a:xfrm>
            <a:off x="4537414" y="3018433"/>
            <a:ext cx="4185769" cy="263401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_3">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pic>
        <p:nvPicPr>
          <p:cNvPr id="9" name="Picture 8"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0" name="Picture 9"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1" name="Picture 10"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3138984" y="5172501"/>
            <a:ext cx="6005015" cy="873457"/>
          </a:xfrm>
          <a:solidFill>
            <a:schemeClr val="bg1"/>
          </a:solidFill>
          <a:effectLst>
            <a:outerShdw blurRad="203200" dist="114300" dir="5400000" algn="t" rotWithShape="0">
              <a:schemeClr val="accent3">
                <a:lumMod val="50000"/>
                <a:alpha val="40000"/>
              </a:schemeClr>
            </a:outerShdw>
          </a:effectLst>
        </p:spPr>
        <p:txBody>
          <a:bodyPr/>
          <a:lstStyle>
            <a:lvl1pPr algn="r">
              <a:defRPr lang="en-US" sz="2800" b="1" kern="1200" cap="all" baseline="0" dirty="0">
                <a:solidFill>
                  <a:schemeClr val="accent3">
                    <a:lumMod val="50000"/>
                  </a:schemeClr>
                </a:solidFill>
                <a:latin typeface="+mj-lt"/>
                <a:ea typeface="+mj-ea"/>
                <a:cs typeface="+mj-cs"/>
              </a:defRPr>
            </a:lvl1pPr>
          </a:lstStyle>
          <a:p>
            <a:r>
              <a:rPr lang="en-US" smtClean="0"/>
              <a:t>Click to edit Master title style</a:t>
            </a:r>
            <a:endParaRPr lang="en-US" dirty="0"/>
          </a:p>
        </p:txBody>
      </p:sp>
      <p:sp>
        <p:nvSpPr>
          <p:cNvPr id="4" name="Content Placeholder 3"/>
          <p:cNvSpPr>
            <a:spLocks noGrp="1"/>
          </p:cNvSpPr>
          <p:nvPr>
            <p:ph sz="half" idx="2"/>
          </p:nvPr>
        </p:nvSpPr>
        <p:spPr>
          <a:xfrm>
            <a:off x="600782" y="528120"/>
            <a:ext cx="1842163" cy="18056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6" name="Content Placeholder 5"/>
          <p:cNvSpPr>
            <a:spLocks noGrp="1"/>
          </p:cNvSpPr>
          <p:nvPr>
            <p:ph sz="quarter" idx="4"/>
          </p:nvPr>
        </p:nvSpPr>
        <p:spPr>
          <a:xfrm>
            <a:off x="2688609" y="518615"/>
            <a:ext cx="5950424" cy="18151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sp>
        <p:nvSpPr>
          <p:cNvPr id="10" name="Content Placeholder 3"/>
          <p:cNvSpPr>
            <a:spLocks noGrp="1"/>
          </p:cNvSpPr>
          <p:nvPr>
            <p:ph sz="half" idx="13"/>
          </p:nvPr>
        </p:nvSpPr>
        <p:spPr>
          <a:xfrm>
            <a:off x="630350" y="2741332"/>
            <a:ext cx="1842163" cy="16964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11" name="Content Placeholder 5"/>
          <p:cNvSpPr>
            <a:spLocks noGrp="1"/>
          </p:cNvSpPr>
          <p:nvPr>
            <p:ph sz="quarter" idx="14"/>
          </p:nvPr>
        </p:nvSpPr>
        <p:spPr>
          <a:xfrm>
            <a:off x="2704531" y="2718179"/>
            <a:ext cx="5961797" cy="17446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2" name="Picture 11"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3" name="Picture 12"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pic>
        <p:nvPicPr>
          <p:cNvPr id="9" name="Picture 8" descr="dschool.png"/>
          <p:cNvPicPr>
            <a:picLocks noChangeAspect="1"/>
          </p:cNvPicPr>
          <p:nvPr/>
        </p:nvPicPr>
        <p:blipFill>
          <a:blip r:embed="rId18"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p:nvPicPr>
        <p:blipFill>
          <a:blip r:embed="rId19" cstate="print"/>
          <a:stretch>
            <a:fillRect/>
          </a:stretch>
        </p:blipFill>
        <p:spPr>
          <a:xfrm>
            <a:off x="484151" y="6144071"/>
            <a:ext cx="1372772" cy="686386"/>
          </a:xfrm>
          <a:prstGeom prst="rect">
            <a:avLst/>
          </a:prstGeom>
          <a:effectLst>
            <a:innerShdw blurRad="114300">
              <a:prstClr val="black"/>
            </a:inn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62" r:id="rId4"/>
    <p:sldLayoutId id="2147483651" r:id="rId5"/>
    <p:sldLayoutId id="2147483661" r:id="rId6"/>
    <p:sldLayoutId id="2147483652" r:id="rId7"/>
    <p:sldLayoutId id="2147483653" r:id="rId8"/>
    <p:sldLayoutId id="2147483663" r:id="rId9"/>
    <p:sldLayoutId id="2147483660" r:id="rId10"/>
    <p:sldLayoutId id="2147483665" r:id="rId11"/>
    <p:sldLayoutId id="2147483654" r:id="rId12"/>
    <p:sldLayoutId id="2147483656" r:id="rId13"/>
    <p:sldLayoutId id="2147483657" r:id="rId14"/>
    <p:sldLayoutId id="2147483658" r:id="rId15"/>
    <p:sldLayoutId id="2147483659" r:id="rId16"/>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phet.colorado.edu/el/simulation/circuit-construction-kit-dc"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s://el-gr.facebook.com/help/162866443847527/" TargetMode="External"/><Relationship Id="rId2" Type="http://schemas.openxmlformats.org/officeDocument/2006/relationships/hyperlink" Target="http://ebooks.edu.gr/modules/ebook/show.php/DSGL-A103/529/3520,14443/"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phet.colorado.edu/el/simulation/circuit-construction-kit-d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el-gr.facebook.com/help/162866443847527/" TargetMode="External"/><Relationship Id="rId5" Type="http://schemas.openxmlformats.org/officeDocument/2006/relationships/hyperlink" Target="http://www.google.com/intl/el_gr/sheets/about/" TargetMode="External"/><Relationship Id="rId4" Type="http://schemas.openxmlformats.org/officeDocument/2006/relationships/hyperlink" Target="http://www.google.com/intl/el_gr/forms/abou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hyperlink" Target="https://docs.google.com/spreadsheets/d/1tpfZs-0FuYqYwymDwtaZNJa9NKeGKSe1xvIWddN-ClQ/edit?usp=shar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4872033" y="4186238"/>
            <a:ext cx="3771900" cy="141446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ctrTitle"/>
          </p:nvPr>
        </p:nvSpPr>
        <p:spPr>
          <a:xfrm>
            <a:off x="211858" y="147485"/>
            <a:ext cx="7324567" cy="1951414"/>
          </a:xfrm>
        </p:spPr>
        <p:txBody>
          <a:bodyPr/>
          <a:lstStyle/>
          <a:p>
            <a:r>
              <a:rPr lang="el-GR" sz="4400" dirty="0" err="1" smtClean="0"/>
              <a:t>εΙΚΟνΙΚΟ</a:t>
            </a:r>
            <a:r>
              <a:rPr lang="el-GR" sz="4400" dirty="0" smtClean="0"/>
              <a:t> ΕΡΓΑΣΤΗΡΙΟ ΣΤΟ ΗΛΕΚΤΡΙΚΟ ΚΥΚΛΩΜΑ</a:t>
            </a:r>
            <a:endParaRPr lang="en-US" sz="4400" dirty="0"/>
          </a:p>
        </p:txBody>
      </p:sp>
      <p:sp>
        <p:nvSpPr>
          <p:cNvPr id="8" name="TextBox 7"/>
          <p:cNvSpPr txBox="1"/>
          <p:nvPr/>
        </p:nvSpPr>
        <p:spPr>
          <a:xfrm>
            <a:off x="4913314" y="5014604"/>
            <a:ext cx="3816074" cy="584775"/>
          </a:xfrm>
          <a:prstGeom prst="rect">
            <a:avLst/>
          </a:prstGeom>
          <a:noFill/>
        </p:spPr>
        <p:txBody>
          <a:bodyPr wrap="square" rtlCol="0">
            <a:spAutoFit/>
          </a:bodyPr>
          <a:lstStyle/>
          <a:p>
            <a:r>
              <a:rPr lang="el-GR" sz="1600" dirty="0" smtClean="0">
                <a:solidFill>
                  <a:schemeClr val="bg2">
                    <a:lumMod val="10000"/>
                  </a:schemeClr>
                </a:solidFill>
              </a:rPr>
              <a:t>Ευάγγελος Κολτσάκης, ΠΕ0401 Φυσικός</a:t>
            </a:r>
            <a:endParaRPr lang="el-GR" sz="1600" dirty="0" smtClean="0">
              <a:solidFill>
                <a:schemeClr val="bg2">
                  <a:lumMod val="10000"/>
                </a:schemeClr>
              </a:solidFill>
            </a:endParaRPr>
          </a:p>
          <a:p>
            <a:endParaRPr lang="el-GR" sz="1600" dirty="0"/>
          </a:p>
        </p:txBody>
      </p:sp>
      <p:sp>
        <p:nvSpPr>
          <p:cNvPr id="18" name="Subtitle 2"/>
          <p:cNvSpPr txBox="1">
            <a:spLocks/>
          </p:cNvSpPr>
          <p:nvPr/>
        </p:nvSpPr>
        <p:spPr>
          <a:xfrm>
            <a:off x="5512716" y="6175927"/>
            <a:ext cx="3174088" cy="382042"/>
          </a:xfrm>
          <a:prstGeom prst="rect">
            <a:avLst/>
          </a:prstGeom>
        </p:spPr>
        <p:txBody>
          <a:bodyPr vert="horz" lIns="91440" tIns="9144" rIns="91440" bIns="45720" rtlCol="0">
            <a:normAutofit/>
          </a:bodyPr>
          <a:lstStyle/>
          <a:p>
            <a:pPr marL="0" marR="0" lvl="0" indent="0" algn="r" defTabSz="914400" rtl="0" eaLnBrk="1" fontAlgn="auto" latinLnBrk="0" hangingPunct="1">
              <a:lnSpc>
                <a:spcPct val="100000"/>
              </a:lnSpc>
              <a:spcBef>
                <a:spcPts val="800"/>
              </a:spcBef>
              <a:spcAft>
                <a:spcPts val="0"/>
              </a:spcAft>
              <a:buClrTx/>
              <a:buSzTx/>
              <a:buFont typeface="Arial" pitchFamily="34" charset="0"/>
              <a:buNone/>
              <a:tabLst/>
              <a:defRPr/>
            </a:pPr>
            <a:r>
              <a:rPr lang="el-GR" sz="1400" cap="all" spc="400" dirty="0" smtClean="0">
                <a:solidFill>
                  <a:schemeClr val="accent3">
                    <a:lumMod val="50000"/>
                  </a:schemeClr>
                </a:solidFill>
                <a:ea typeface="+mj-ea"/>
                <a:cs typeface="Tunga" pitchFamily="2"/>
              </a:rPr>
              <a:t>ΘΕΣΣΑΛΟΝΙΚΗ </a:t>
            </a:r>
            <a:r>
              <a:rPr lang="el-GR" sz="1400" cap="all" spc="400" dirty="0" smtClean="0">
                <a:solidFill>
                  <a:schemeClr val="accent3">
                    <a:lumMod val="50000"/>
                  </a:schemeClr>
                </a:solidFill>
                <a:ea typeface="+mj-ea"/>
                <a:cs typeface="Tunga" pitchFamily="2"/>
              </a:rPr>
              <a:t>/ </a:t>
            </a:r>
            <a:r>
              <a:rPr lang="el-GR" sz="1400" cap="all" spc="400" dirty="0" smtClean="0">
                <a:solidFill>
                  <a:schemeClr val="accent3">
                    <a:lumMod val="50000"/>
                  </a:schemeClr>
                </a:solidFill>
                <a:ea typeface="+mj-ea"/>
                <a:cs typeface="Tunga" pitchFamily="2"/>
              </a:rPr>
              <a:t>2015</a:t>
            </a:r>
            <a:endParaRPr kumimoji="0" lang="en-US" sz="1400" b="0" i="0" u="none" strike="noStrike" kern="1200" cap="all" spc="400" normalizeH="0" baseline="0" noProof="0" dirty="0">
              <a:ln>
                <a:noFill/>
              </a:ln>
              <a:solidFill>
                <a:schemeClr val="accent3">
                  <a:lumMod val="50000"/>
                </a:schemeClr>
              </a:solidFill>
              <a:effectLst/>
              <a:uLnTx/>
              <a:uFillTx/>
              <a:ea typeface="+mj-ea"/>
              <a:cs typeface="Tunga" pitchFamily="2"/>
            </a:endParaRPr>
          </a:p>
        </p:txBody>
      </p:sp>
      <p:sp>
        <p:nvSpPr>
          <p:cNvPr id="20" name="Rectangle 19"/>
          <p:cNvSpPr/>
          <p:nvPr/>
        </p:nvSpPr>
        <p:spPr>
          <a:xfrm>
            <a:off x="4893485" y="4666757"/>
            <a:ext cx="2239074" cy="400110"/>
          </a:xfrm>
          <a:prstGeom prst="rect">
            <a:avLst/>
          </a:prstGeom>
        </p:spPr>
        <p:txBody>
          <a:bodyPr wrap="none">
            <a:spAutoFit/>
          </a:bodyPr>
          <a:lstStyle/>
          <a:p>
            <a:r>
              <a:rPr lang="el-GR" sz="2000" dirty="0" smtClean="0">
                <a:solidFill>
                  <a:schemeClr val="bg2">
                    <a:lumMod val="10000"/>
                  </a:schemeClr>
                </a:solidFill>
              </a:rPr>
              <a:t>Ομάδα ανάπτυξης</a:t>
            </a:r>
          </a:p>
        </p:txBody>
      </p:sp>
      <p:sp>
        <p:nvSpPr>
          <p:cNvPr id="21" name="Subtitle 20"/>
          <p:cNvSpPr>
            <a:spLocks noGrp="1"/>
          </p:cNvSpPr>
          <p:nvPr>
            <p:ph type="subTitle" idx="4294967295"/>
          </p:nvPr>
        </p:nvSpPr>
        <p:spPr>
          <a:xfrm>
            <a:off x="246922" y="2293414"/>
            <a:ext cx="5793660" cy="354949"/>
          </a:xfrm>
        </p:spPr>
        <p:txBody>
          <a:bodyPr>
            <a:noAutofit/>
          </a:bodyPr>
          <a:lstStyle/>
          <a:p>
            <a:r>
              <a:rPr lang="el-GR" sz="2400" b="0" dirty="0" smtClean="0">
                <a:solidFill>
                  <a:schemeClr val="accent2">
                    <a:lumMod val="75000"/>
                  </a:schemeClr>
                </a:solidFill>
                <a:effectLst>
                  <a:outerShdw blurRad="38100" dist="38100" dir="2700000" algn="tl">
                    <a:srgbClr val="000000">
                      <a:alpha val="43137"/>
                    </a:srgbClr>
                  </a:outerShdw>
                </a:effectLst>
              </a:rPr>
              <a:t>ΚΑΛΛΙΤΕΧΝΙΚΟ ΣΧΟΛΕΙΟ ΑΜΠΕΛΟΚΗΠΩΝ</a:t>
            </a:r>
            <a:endParaRPr lang="el-GR" sz="2400" b="0" dirty="0" smtClean="0">
              <a:solidFill>
                <a:schemeClr val="accent2">
                  <a:lumMod val="75000"/>
                </a:schemeClr>
              </a:solidFill>
              <a:effectLst>
                <a:outerShdw blurRad="38100" dist="38100" dir="2700000" algn="tl">
                  <a:srgbClr val="000000">
                    <a:alpha val="43137"/>
                  </a:srgbClr>
                </a:outerShdw>
              </a:effectLst>
            </a:endParaRPr>
          </a:p>
        </p:txBody>
      </p:sp>
      <p:pic>
        <p:nvPicPr>
          <p:cNvPr id="9" name="Picture 8" descr="Logotypo_Blue2011.png"/>
          <p:cNvPicPr>
            <a:picLocks noChangeAspect="1"/>
          </p:cNvPicPr>
          <p:nvPr/>
        </p:nvPicPr>
        <p:blipFill>
          <a:blip r:embed="rId3" cstate="print"/>
          <a:stretch>
            <a:fillRect/>
          </a:stretch>
        </p:blipFill>
        <p:spPr>
          <a:xfrm>
            <a:off x="2282523" y="4585625"/>
            <a:ext cx="2525004" cy="803793"/>
          </a:xfrm>
          <a:prstGeom prst="rect">
            <a:avLst/>
          </a:prstGeom>
        </p:spPr>
      </p:pic>
    </p:spTree>
    <p:extLst>
      <p:ext uri="{BB962C8B-B14F-4D97-AF65-F5344CB8AC3E}">
        <p14:creationId xmlns:p14="http://schemas.microsoft.com/office/powerpoint/2010/main" xmlns="" val="3391112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 Single Corner Rectangle 8"/>
          <p:cNvSpPr/>
          <p:nvPr/>
        </p:nvSpPr>
        <p:spPr>
          <a:xfrm>
            <a:off x="2743200" y="532263"/>
            <a:ext cx="5800299" cy="1692322"/>
          </a:xfrm>
          <a:prstGeom prst="round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20" name="Title 19"/>
          <p:cNvSpPr>
            <a:spLocks noGrp="1"/>
          </p:cNvSpPr>
          <p:nvPr>
            <p:ph type="title"/>
          </p:nvPr>
        </p:nvSpPr>
        <p:spPr>
          <a:xfrm>
            <a:off x="2947916" y="5172501"/>
            <a:ext cx="6196084" cy="873457"/>
          </a:xfrm>
        </p:spPr>
        <p:txBody>
          <a:bodyPr/>
          <a:lstStyle/>
          <a:p>
            <a:r>
              <a:rPr lang="el-GR" sz="2400" dirty="0" smtClean="0"/>
              <a:t>ΑΞΙΟΠΟΙΗΣΗ ΨΗΦΙΑΚΟΥ ΠΕΡΙΕΧΟΜΕΝΟΥ</a:t>
            </a:r>
            <a:endParaRPr lang="el-GR" sz="2400" dirty="0"/>
          </a:p>
        </p:txBody>
      </p:sp>
      <p:sp>
        <p:nvSpPr>
          <p:cNvPr id="22" name="Content Placeholder 21"/>
          <p:cNvSpPr>
            <a:spLocks noGrp="1"/>
          </p:cNvSpPr>
          <p:nvPr>
            <p:ph sz="quarter" idx="4"/>
          </p:nvPr>
        </p:nvSpPr>
        <p:spPr>
          <a:xfrm>
            <a:off x="2852381" y="696040"/>
            <a:ext cx="5650174" cy="1378424"/>
          </a:xfrm>
        </p:spPr>
        <p:txBody>
          <a:bodyPr>
            <a:normAutofit fontScale="92500" lnSpcReduction="20000"/>
          </a:bodyPr>
          <a:lstStyle/>
          <a:p>
            <a:r>
              <a:rPr lang="el-GR" sz="2100" dirty="0" smtClean="0">
                <a:solidFill>
                  <a:schemeClr val="accent2">
                    <a:lumMod val="50000"/>
                  </a:schemeClr>
                </a:solidFill>
                <a:effectLst>
                  <a:outerShdw blurRad="38100" dist="38100" dir="2700000" algn="tl">
                    <a:srgbClr val="000000">
                      <a:alpha val="43137"/>
                    </a:srgbClr>
                  </a:outerShdw>
                </a:effectLst>
              </a:rPr>
              <a:t>Κατασκευή </a:t>
            </a:r>
            <a:r>
              <a:rPr lang="el-GR" sz="2100" dirty="0" smtClean="0">
                <a:solidFill>
                  <a:schemeClr val="accent2">
                    <a:lumMod val="50000"/>
                  </a:schemeClr>
                </a:solidFill>
                <a:effectLst>
                  <a:outerShdw blurRad="38100" dist="38100" dir="2700000" algn="tl">
                    <a:srgbClr val="000000">
                      <a:alpha val="43137"/>
                    </a:srgbClr>
                  </a:outerShdw>
                </a:effectLst>
              </a:rPr>
              <a:t>κυκλωμάτων (μόνο </a:t>
            </a:r>
            <a:r>
              <a:rPr lang="el-GR" sz="2100" dirty="0" smtClean="0">
                <a:solidFill>
                  <a:schemeClr val="accent2">
                    <a:lumMod val="50000"/>
                  </a:schemeClr>
                </a:solidFill>
                <a:effectLst>
                  <a:outerShdw blurRad="38100" dist="38100" dir="2700000" algn="tl">
                    <a:srgbClr val="000000">
                      <a:alpha val="43137"/>
                    </a:srgbClr>
                  </a:outerShdw>
                </a:effectLst>
              </a:rPr>
              <a:t>DC)</a:t>
            </a:r>
            <a:endParaRPr lang="el-GR" sz="2100" dirty="0" smtClean="0">
              <a:solidFill>
                <a:schemeClr val="accent2">
                  <a:lumMod val="50000"/>
                </a:schemeClr>
              </a:solidFill>
              <a:effectLst>
                <a:outerShdw blurRad="38100" dist="38100" dir="2700000" algn="tl">
                  <a:srgbClr val="000000">
                    <a:alpha val="43137"/>
                  </a:srgbClr>
                </a:outerShdw>
              </a:effectLst>
            </a:endParaRPr>
          </a:p>
          <a:p>
            <a:pPr lvl="2"/>
            <a:r>
              <a:rPr lang="el-GR" u="sng" dirty="0" smtClean="0">
                <a:hlinkClick r:id="rId2"/>
              </a:rPr>
              <a:t>http://</a:t>
            </a:r>
            <a:r>
              <a:rPr lang="el-GR" u="sng" dirty="0" smtClean="0">
                <a:hlinkClick r:id="rId2"/>
              </a:rPr>
              <a:t>phet.colorado.edu/el/simulation/circuit-construction-kit-dc</a:t>
            </a:r>
            <a:endParaRPr lang="en-US" u="sng" dirty="0" smtClean="0"/>
          </a:p>
          <a:p>
            <a:pPr lvl="2"/>
            <a:r>
              <a:rPr lang="el-GR" b="0" dirty="0" smtClean="0"/>
              <a:t>Προσομοίωση</a:t>
            </a:r>
            <a:endParaRPr lang="el-GR" b="0" dirty="0" smtClean="0"/>
          </a:p>
          <a:p>
            <a:pPr lvl="2"/>
            <a:r>
              <a:rPr lang="el-GR" b="0" dirty="0" smtClean="0"/>
              <a:t>Προέλευση: </a:t>
            </a:r>
            <a:r>
              <a:rPr lang="en-US" dirty="0" smtClean="0">
                <a:latin typeface="Cambria" pitchFamily="18" charset="0"/>
              </a:rPr>
              <a:t>Physics Education Technology</a:t>
            </a:r>
            <a:endParaRPr lang="el-GR" dirty="0">
              <a:latin typeface="Cambria" pitchFamily="18" charset="0"/>
            </a:endParaRPr>
          </a:p>
        </p:txBody>
      </p:sp>
      <p:sp>
        <p:nvSpPr>
          <p:cNvPr id="3" name="Slide Number Placeholder 2"/>
          <p:cNvSpPr>
            <a:spLocks noGrp="1"/>
          </p:cNvSpPr>
          <p:nvPr>
            <p:ph type="sldNum" sz="quarter" idx="12"/>
          </p:nvPr>
        </p:nvSpPr>
        <p:spPr/>
        <p:txBody>
          <a:bodyPr/>
          <a:lstStyle/>
          <a:p>
            <a:fld id="{2754ED01-E2A0-4C1E-8E21-014B99041579}" type="slidenum">
              <a:rPr lang="en-US" smtClean="0"/>
              <a:pPr/>
              <a:t>10</a:t>
            </a:fld>
            <a:endParaRPr lang="en-US" dirty="0"/>
          </a:p>
        </p:txBody>
      </p:sp>
      <p:pic>
        <p:nvPicPr>
          <p:cNvPr id="11" name="Picture 10" descr="circuit.jpg"/>
          <p:cNvPicPr>
            <a:picLocks noChangeAspect="1"/>
          </p:cNvPicPr>
          <p:nvPr/>
        </p:nvPicPr>
        <p:blipFill>
          <a:blip r:embed="rId3" cstate="print"/>
          <a:stretch>
            <a:fillRect/>
          </a:stretch>
        </p:blipFill>
        <p:spPr>
          <a:xfrm>
            <a:off x="431222" y="493568"/>
            <a:ext cx="1972541" cy="197254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19140000">
            <a:off x="816119" y="1589388"/>
            <a:ext cx="6901822" cy="1207509"/>
          </a:xfrm>
        </p:spPr>
        <p:txBody>
          <a:bodyPr/>
          <a:lstStyle/>
          <a:p>
            <a:r>
              <a:rPr lang="el-GR" dirty="0" smtClean="0">
                <a:solidFill>
                  <a:schemeClr val="accent3">
                    <a:lumMod val="50000"/>
                  </a:schemeClr>
                </a:solidFill>
                <a:effectLst>
                  <a:outerShdw blurRad="38100" dist="38100" dir="2700000" algn="tl">
                    <a:srgbClr val="000000">
                      <a:alpha val="43137"/>
                    </a:srgbClr>
                  </a:outerShdw>
                </a:effectLst>
              </a:rPr>
              <a:t>ΣΤΟΙΧΕΙΑ ΤΕΚΜΗΡΙΩΣΗΣ ΚΑΙ ΕΠΕΚΤΑΣΗΣ</a:t>
            </a:r>
            <a:endParaRPr lang="el-GR" dirty="0">
              <a:solidFill>
                <a:schemeClr val="accent3">
                  <a:lumMod val="50000"/>
                </a:schemeClr>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2754ED01-E2A0-4C1E-8E21-014B99041579}"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cap="none" dirty="0" smtClean="0"/>
              <a:t/>
            </a:r>
            <a:br>
              <a:rPr lang="el-GR" cap="none" dirty="0" smtClean="0"/>
            </a:br>
            <a:r>
              <a:rPr lang="el-GR" cap="none" dirty="0" smtClean="0"/>
              <a:t>ΑΠΟΤΕΛΕΣΜΑΤΑ- ΑΝΤΙΚΤΥΠΟΣ</a:t>
            </a:r>
            <a:r>
              <a:rPr lang="el-GR" dirty="0" smtClean="0"/>
              <a:t/>
            </a:r>
            <a:br>
              <a:rPr lang="el-GR" dirty="0" smtClean="0"/>
            </a:b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12</a:t>
            </a:fld>
            <a:endParaRPr lang="en-US" dirty="0"/>
          </a:p>
        </p:txBody>
      </p:sp>
      <p:sp>
        <p:nvSpPr>
          <p:cNvPr id="5" name="Content Placeholder 4"/>
          <p:cNvSpPr>
            <a:spLocks noGrp="1"/>
          </p:cNvSpPr>
          <p:nvPr>
            <p:ph sz="half" idx="2"/>
          </p:nvPr>
        </p:nvSpPr>
        <p:spPr/>
        <p:txBody>
          <a:bodyPr>
            <a:normAutofit fontScale="62500" lnSpcReduction="20000"/>
          </a:bodyPr>
          <a:lstStyle/>
          <a:p>
            <a:r>
              <a:rPr lang="el-GR" dirty="0" smtClean="0"/>
              <a:t>Στην περιγραφόμενη ανοιχτή εκπαιδευτική πρακτική αξιοποιήθηκε εικονικό εργαστήριο, με παράλληλη αξιοποίηση εργαλείων που προσφέρει το διαδίκτυο.</a:t>
            </a:r>
            <a:endParaRPr lang="el-GR" sz="2000" dirty="0" smtClean="0"/>
          </a:p>
          <a:p>
            <a:r>
              <a:rPr lang="el-GR" dirty="0" smtClean="0"/>
              <a:t>Έρευνες των τελευταίων ετών αναδεικνύουν τα πολλαπλά οφέλη του εικονικού εργαστηρίου στη διδασκαλία των Φυσικών Επιστημών, ειδικά αν αυτό συνδυαστεί κατάλληλα με το πραγματικό εργαστήριο, και αποτελέσει μια επέκτασή του.</a:t>
            </a:r>
            <a:endParaRPr lang="el-GR" sz="2000" dirty="0" smtClean="0"/>
          </a:p>
          <a:p>
            <a:r>
              <a:rPr lang="el-GR" dirty="0" smtClean="0"/>
              <a:t>Σχεδιάστηκε ένα μαθησιακό περιβάλλον, μετά από μελέτη των δυνατοτήτων και των αναγκών. Στο περιβάλλον αυτό, σχεδιάστηκε η συγκεκριμένη εκπαιδευτική πρακτική, έτσι που να ενθουσιάσει τους εμπλεκόμενους μαθητές, και να τους (καθ)οδηγήσει, (συν)εργαζόμενους διερευνητικά σε δραστηριότητες που επεδίωκαν την επίτευξη συγκεκριμένων διδακτικών στόχων (αναφέρονται παραπάνω). </a:t>
            </a:r>
            <a:endParaRPr lang="el-GR" sz="2000" dirty="0" smtClean="0"/>
          </a:p>
          <a:p>
            <a:r>
              <a:rPr lang="el-GR" dirty="0" smtClean="0"/>
              <a:t>Η πλειονότητα των μαθητών, αλληλεπιδρώντας μεταξύ τους, με τον εκπαιδευτικό και με τον προσωπικό τους ηλεκτρονικό εξοπλισμό, και χρησιμοποιώντας πλατφόρμα και εφαρμογές που κατά κανόνα χρησιμοποιεί για διασκέδαση, συμμετείχε ενεργητικά,  εποικοδομητικά και αρκετά συνεργατικά σε μια ενδιαφέρουσα και αποδοτική διδασκαλία. </a:t>
            </a:r>
            <a:endParaRPr lang="el-GR" sz="2000" dirty="0" smtClean="0"/>
          </a:p>
          <a:p>
            <a:r>
              <a:rPr lang="el-GR" dirty="0" smtClean="0"/>
              <a:t>Αν θα πρέπει να αναφερθεί μια καινοτομία της πρακτικής, αυτή είναι ο συνδυασμός αρκετών εργαλείων του διαδικτύου και η κοινή αλλά εξατομικευμένη εργασία του κάθε μαθητή.</a:t>
            </a:r>
            <a:endParaRPr lang="el-GR" sz="2000" dirty="0" smtClean="0"/>
          </a:p>
          <a:p>
            <a:r>
              <a:rPr lang="el-GR" dirty="0" smtClean="0"/>
              <a:t>Το μαθησιακό αποτέλεσμα κρίνεται θετικό, καθώς επιτεύχθηκε ενθουσιασμός και εμπλοκή των μαθητών, ικανοποιητική επίτευξη των διδακτικών στόχων και συνεργασία μεταξύ των μαθητών προς επίλυση </a:t>
            </a:r>
            <a:r>
              <a:rPr lang="el-GR" dirty="0" smtClean="0"/>
              <a:t>προβλημάτων</a:t>
            </a:r>
            <a:r>
              <a:rPr lang="en-US" dirty="0" smtClean="0"/>
              <a:t> </a:t>
            </a:r>
            <a:r>
              <a:rPr lang="el-GR" dirty="0" smtClean="0"/>
              <a:t>και εποικοδόμηση γνώσης.</a:t>
            </a:r>
            <a:endParaRPr lang="el-GR" sz="2000" dirty="0" smtClean="0"/>
          </a:p>
          <a:p>
            <a:pPr lvl="1">
              <a:buFont typeface="Arial" pitchFamily="34" charset="0"/>
              <a:buChar char="•"/>
            </a:pP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128962" y="5058697"/>
            <a:ext cx="6015037" cy="1095919"/>
          </a:xfrm>
        </p:spPr>
        <p:txBody>
          <a:bodyPr/>
          <a:lstStyle/>
          <a:p>
            <a:r>
              <a:rPr lang="el-GR" sz="2400" cap="none" dirty="0" smtClean="0"/>
              <a:t/>
            </a:r>
            <a:br>
              <a:rPr lang="el-GR" sz="2400" cap="none" dirty="0" smtClean="0"/>
            </a:br>
            <a:r>
              <a:rPr lang="el-GR" sz="2400" cap="none" dirty="0" smtClean="0"/>
              <a:t/>
            </a:r>
            <a:br>
              <a:rPr lang="el-GR" sz="2400" cap="none" dirty="0" smtClean="0"/>
            </a:br>
            <a:r>
              <a:rPr lang="el-GR" sz="2400" cap="none" dirty="0" smtClean="0"/>
              <a:t/>
            </a:r>
            <a:br>
              <a:rPr lang="el-GR" sz="2400" cap="none" dirty="0" smtClean="0"/>
            </a:br>
            <a:r>
              <a:rPr lang="el-GR" sz="2400" cap="none" dirty="0" smtClean="0"/>
              <a:t>ΣΧΕΣΗ ΜΕ ΑΛΛΕΣ ΑΝΟΙΧΤΕΣ ΕΚΠΑΙΔΕΥΤΙΚΕΣ ΠΡΑΚΤΙΚΕΣ / ΑΞΙΟΠΟΙΗΣΗ, ΓΕΝΙΚΕΥΣΗ, ΕΠΕΚΤΑΣΙΜΟΤΗΤΑ</a:t>
            </a:r>
            <a:br>
              <a:rPr lang="el-GR" sz="2400" cap="none" dirty="0" smtClean="0"/>
            </a:br>
            <a:r>
              <a:rPr lang="el-GR" sz="2400" cap="none" dirty="0" smtClean="0"/>
              <a:t/>
            </a:r>
            <a:br>
              <a:rPr lang="el-GR" sz="2400" cap="none" dirty="0" smtClean="0"/>
            </a:br>
            <a:r>
              <a:rPr lang="el-GR" sz="2400" cap="none" dirty="0" smtClean="0"/>
              <a:t> </a:t>
            </a:r>
            <a:br>
              <a:rPr lang="el-GR" sz="2400" cap="none" dirty="0" smtClean="0"/>
            </a:br>
            <a:endParaRPr lang="el-GR" sz="2400" cap="none" dirty="0"/>
          </a:p>
        </p:txBody>
      </p:sp>
      <p:sp>
        <p:nvSpPr>
          <p:cNvPr id="6" name="Content Placeholder 5"/>
          <p:cNvSpPr>
            <a:spLocks noGrp="1"/>
          </p:cNvSpPr>
          <p:nvPr>
            <p:ph sz="half" idx="2"/>
          </p:nvPr>
        </p:nvSpPr>
        <p:spPr/>
        <p:txBody>
          <a:bodyPr>
            <a:normAutofit fontScale="32500" lnSpcReduction="20000"/>
          </a:bodyPr>
          <a:lstStyle/>
          <a:p>
            <a:r>
              <a:rPr lang="el-GR" sz="6200" b="1" dirty="0" smtClean="0"/>
              <a:t>Σχέση με άλλες ανοιχτές εκπαιδευτικές πρακτικές</a:t>
            </a:r>
          </a:p>
          <a:p>
            <a:r>
              <a:rPr lang="el-GR" sz="3700" dirty="0" smtClean="0"/>
              <a:t>Σε παρελθόντα έτη είχε επιδιωχθεί η αξιοποίηση ανοικτού εκπαιδευτικού υλικού σε περιβάλλοντα </a:t>
            </a:r>
            <a:r>
              <a:rPr lang="en-US" sz="3700" dirty="0" err="1" smtClean="0"/>
              <a:t>wordpress</a:t>
            </a:r>
            <a:r>
              <a:rPr lang="en-US" sz="3700" dirty="0" smtClean="0"/>
              <a:t> </a:t>
            </a:r>
            <a:r>
              <a:rPr lang="el-GR" sz="3700" dirty="0" smtClean="0"/>
              <a:t>και </a:t>
            </a:r>
            <a:r>
              <a:rPr lang="en-US" sz="3700" dirty="0" err="1" smtClean="0"/>
              <a:t>Edmodo</a:t>
            </a:r>
            <a:r>
              <a:rPr lang="el-GR" sz="3700" dirty="0" smtClean="0"/>
              <a:t>. Η διστακτικότητα μέρους των μαθητών και κάποιες δυσκολίες στη χρήση, οδήγησαν προς την ιδέα να αξιοποιηθεί το </a:t>
            </a:r>
            <a:r>
              <a:rPr lang="en-US" sz="3700" dirty="0" err="1" smtClean="0"/>
              <a:t>facebook</a:t>
            </a:r>
            <a:r>
              <a:rPr lang="el-GR" sz="3700" dirty="0" smtClean="0"/>
              <a:t> (κλειστή ομάδα) για την υποστήριξη της διδασκαλίας, καθώς όλοι οι μαθητές (πλην ενός) είχαν ενεργούς λογαριασμούς σε αυτήν την πλατφόρμα κοινωνικής δικτύωσης και –όπως και εκ του αποτελέσματος επιβεβαιώθηκε- επικοινωνούσαν και αντάλλασαν πληροφορίες σχεδόν σε πραγματικό χρόνο. Το </a:t>
            </a:r>
            <a:r>
              <a:rPr lang="en-US" sz="3700" dirty="0" smtClean="0"/>
              <a:t>applet </a:t>
            </a:r>
            <a:r>
              <a:rPr lang="el-GR" sz="3700" dirty="0" smtClean="0"/>
              <a:t>του </a:t>
            </a:r>
            <a:r>
              <a:rPr lang="en-US" sz="3700" dirty="0" err="1" smtClean="0"/>
              <a:t>PhET</a:t>
            </a:r>
            <a:r>
              <a:rPr lang="en-US" sz="3700" dirty="0" smtClean="0"/>
              <a:t> </a:t>
            </a:r>
            <a:r>
              <a:rPr lang="el-GR" sz="3700" dirty="0" smtClean="0"/>
              <a:t>που χρησιμοποιήθηκε ως μαθησιακό αντικείμενο, σε συνδυασμό με τη δυνατότητά του για αποθήκευση του δημιουργούμενου κυκλώματος και την αποστολή του, και τα εργαλεία του </a:t>
            </a:r>
            <a:r>
              <a:rPr lang="en-US" sz="3700" dirty="0" err="1" smtClean="0"/>
              <a:t>google</a:t>
            </a:r>
            <a:r>
              <a:rPr lang="en-US" sz="3700" dirty="0" smtClean="0"/>
              <a:t> </a:t>
            </a:r>
            <a:r>
              <a:rPr lang="el-GR" sz="3100" dirty="0" smtClean="0"/>
              <a:t>που χρησιμοποιήθηκαν, επιλέχθηκαν λόγω της επιβεβαίωσης της λειτουργικότητάς τους, της αξιοπιστίας τους και της ευκολίας χρήσης τους, μετά από πολυετείς δοκιμές.</a:t>
            </a:r>
          </a:p>
          <a:p>
            <a:r>
              <a:rPr lang="el-GR" sz="3700" dirty="0" smtClean="0"/>
              <a:t>Τα ίδια εργαλεία μπορούν να αξιοποιηθούν σε διάφορες ανοιχτές εκπαιδευτικές πρακτικές.</a:t>
            </a:r>
            <a:endParaRPr lang="el-GR" sz="3700" dirty="0"/>
          </a:p>
        </p:txBody>
      </p:sp>
      <p:sp>
        <p:nvSpPr>
          <p:cNvPr id="7" name="Content Placeholder 6"/>
          <p:cNvSpPr>
            <a:spLocks noGrp="1"/>
          </p:cNvSpPr>
          <p:nvPr>
            <p:ph sz="quarter" idx="4"/>
          </p:nvPr>
        </p:nvSpPr>
        <p:spPr>
          <a:xfrm>
            <a:off x="4694830" y="573206"/>
            <a:ext cx="3985145" cy="4055944"/>
          </a:xfrm>
        </p:spPr>
        <p:txBody>
          <a:bodyPr>
            <a:normAutofit/>
          </a:bodyPr>
          <a:lstStyle/>
          <a:p>
            <a:pPr marL="0" lvl="1" indent="0">
              <a:buNone/>
            </a:pPr>
            <a:endParaRPr lang="el-GR" dirty="0" smtClean="0"/>
          </a:p>
          <a:p>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13</a:t>
            </a:fld>
            <a:endParaRPr lang="en-US" dirty="0"/>
          </a:p>
        </p:txBody>
      </p:sp>
      <p:sp>
        <p:nvSpPr>
          <p:cNvPr id="8" name="Content Placeholder 5"/>
          <p:cNvSpPr txBox="1">
            <a:spLocks/>
          </p:cNvSpPr>
          <p:nvPr/>
        </p:nvSpPr>
        <p:spPr>
          <a:xfrm>
            <a:off x="4790365" y="573134"/>
            <a:ext cx="3782775" cy="4055730"/>
          </a:xfrm>
          <a:prstGeom prst="rect">
            <a:avLst/>
          </a:prstGeom>
        </p:spPr>
        <p:txBody>
          <a:bodyPr vert="horz" lIns="91440" tIns="45720" rIns="91440" bIns="45720" rtlCol="0">
            <a:normAutofit/>
          </a:bodyPr>
          <a:lstStyle/>
          <a:p>
            <a:r>
              <a:rPr lang="el-GR" sz="2000" b="1" dirty="0" smtClean="0"/>
              <a:t>Αξιοποίηση, Γενίκευση, Επεκτασιμότητα</a:t>
            </a:r>
          </a:p>
          <a:p>
            <a:r>
              <a:rPr lang="el-GR" dirty="0" smtClean="0"/>
              <a:t>Η ανοιχτή εκπαιδευτική πρακτική που περιγράφεται, μπορεί να αξιοποιηθεί «ως έχει» από διδάσκοντες, αλλά –πολύ περισσότερο- μπορεί να δώσει ιδέες, να επεκταθεί ή/και να τροποποιηθεί ανάλογα με τις δυνατότητες, τους στόχους και τις ανάγκες του εκάστοτε διδάσκοντα και των μαθητών του.</a:t>
            </a:r>
            <a:endParaRPr lang="el-GR"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sz="2400" cap="none" dirty="0" smtClean="0"/>
              <a:t/>
            </a:r>
            <a:br>
              <a:rPr lang="el-GR" sz="2400" cap="none" dirty="0" smtClean="0"/>
            </a:br>
            <a:r>
              <a:rPr lang="el-GR" sz="2400" cap="none" dirty="0" smtClean="0"/>
              <a:t>ΠΡΟΣΘΕΤΟ ΥΛΙΚΟ ΠΟΥ ΑΞΙΟΠΟΙΗΘΗΚΕ</a:t>
            </a:r>
            <a:br>
              <a:rPr lang="el-GR" sz="2400" cap="none" dirty="0" smtClean="0"/>
            </a:br>
            <a:endParaRPr lang="el-GR" sz="2400" cap="none"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14</a:t>
            </a:fld>
            <a:endParaRPr lang="en-US" dirty="0"/>
          </a:p>
        </p:txBody>
      </p:sp>
      <p:sp>
        <p:nvSpPr>
          <p:cNvPr id="7" name="Content Placeholder 6"/>
          <p:cNvSpPr>
            <a:spLocks noGrp="1"/>
          </p:cNvSpPr>
          <p:nvPr>
            <p:ph sz="half" idx="2"/>
          </p:nvPr>
        </p:nvSpPr>
        <p:spPr/>
        <p:txBody>
          <a:bodyPr>
            <a:normAutofit fontScale="85000" lnSpcReduction="10000"/>
          </a:bodyPr>
          <a:lstStyle/>
          <a:p>
            <a:pPr marL="0" lvl="1" indent="0">
              <a:buNone/>
            </a:pPr>
            <a:r>
              <a:rPr lang="el-GR" b="1" dirty="0" smtClean="0"/>
              <a:t>Πρόσθετο υλικό που αξιοποιήθηκε</a:t>
            </a:r>
          </a:p>
          <a:p>
            <a:pPr>
              <a:buFont typeface="Arial" pitchFamily="34" charset="0"/>
              <a:buChar char="•"/>
            </a:pPr>
            <a:r>
              <a:rPr lang="el-GR" dirty="0" smtClean="0"/>
              <a:t>Βιβλία</a:t>
            </a:r>
            <a:r>
              <a:rPr lang="el-GR" dirty="0" smtClean="0"/>
              <a:t>: Σχολικό βιβλίο Φυσικής, </a:t>
            </a:r>
            <a:r>
              <a:rPr lang="el-GR" dirty="0" smtClean="0">
                <a:hlinkClick r:id="rId2"/>
              </a:rPr>
              <a:t>http://ebooks.edu.gr/modules/ebook/show.php/DSGL-A103/529/3520,14443/</a:t>
            </a:r>
            <a:endParaRPr lang="el-GR" sz="2000" dirty="0" smtClean="0"/>
          </a:p>
          <a:p>
            <a:pPr>
              <a:buFont typeface="Arial" pitchFamily="34" charset="0"/>
              <a:buChar char="•"/>
            </a:pPr>
            <a:r>
              <a:rPr lang="el-GR" dirty="0" smtClean="0"/>
              <a:t>Σημειώσεις</a:t>
            </a:r>
            <a:r>
              <a:rPr lang="el-GR" dirty="0" smtClean="0"/>
              <a:t>: Σημειώσεις εκπαιδευτικού</a:t>
            </a:r>
            <a:endParaRPr lang="el-GR" sz="2000" dirty="0" smtClean="0"/>
          </a:p>
          <a:p>
            <a:pPr>
              <a:buFont typeface="Arial" pitchFamily="34" charset="0"/>
              <a:buChar char="•"/>
            </a:pPr>
            <a:r>
              <a:rPr lang="en-US" dirty="0" smtClean="0"/>
              <a:t>Websites</a:t>
            </a:r>
            <a:r>
              <a:rPr lang="el-GR" dirty="0" smtClean="0"/>
              <a:t>: Φόρμες </a:t>
            </a:r>
            <a:r>
              <a:rPr lang="en-US" dirty="0" err="1" smtClean="0"/>
              <a:t>google</a:t>
            </a:r>
            <a:r>
              <a:rPr lang="el-GR" dirty="0" smtClean="0"/>
              <a:t>, </a:t>
            </a:r>
            <a:r>
              <a:rPr lang="en-US" dirty="0" smtClean="0">
                <a:hlinkClick r:id="rId3"/>
              </a:rPr>
              <a:t>http</a:t>
            </a:r>
            <a:r>
              <a:rPr lang="el-GR" dirty="0" smtClean="0">
                <a:hlinkClick r:id="rId3"/>
              </a:rPr>
              <a:t>://</a:t>
            </a:r>
            <a:r>
              <a:rPr lang="en-US" dirty="0" smtClean="0">
                <a:hlinkClick r:id="rId3"/>
              </a:rPr>
              <a:t>www</a:t>
            </a:r>
            <a:r>
              <a:rPr lang="el-GR" dirty="0" smtClean="0">
                <a:hlinkClick r:id="rId3"/>
              </a:rPr>
              <a:t>.</a:t>
            </a:r>
            <a:r>
              <a:rPr lang="en-US" dirty="0" err="1" smtClean="0">
                <a:hlinkClick r:id="rId3"/>
              </a:rPr>
              <a:t>google</a:t>
            </a:r>
            <a:r>
              <a:rPr lang="el-GR" dirty="0" smtClean="0">
                <a:hlinkClick r:id="rId3"/>
              </a:rPr>
              <a:t>.</a:t>
            </a:r>
            <a:r>
              <a:rPr lang="en-US" dirty="0" smtClean="0">
                <a:hlinkClick r:id="rId3"/>
              </a:rPr>
              <a:t>com</a:t>
            </a:r>
            <a:r>
              <a:rPr lang="el-GR" dirty="0" smtClean="0">
                <a:hlinkClick r:id="rId3"/>
              </a:rPr>
              <a:t>/</a:t>
            </a:r>
            <a:r>
              <a:rPr lang="en-US" dirty="0" err="1" smtClean="0">
                <a:hlinkClick r:id="rId3"/>
              </a:rPr>
              <a:t>intl</a:t>
            </a:r>
            <a:r>
              <a:rPr lang="el-GR" dirty="0" smtClean="0">
                <a:hlinkClick r:id="rId3"/>
              </a:rPr>
              <a:t>/</a:t>
            </a:r>
            <a:r>
              <a:rPr lang="en-US" dirty="0" smtClean="0">
                <a:hlinkClick r:id="rId3"/>
              </a:rPr>
              <a:t>el</a:t>
            </a:r>
            <a:r>
              <a:rPr lang="el-GR" dirty="0" smtClean="0">
                <a:hlinkClick r:id="rId3"/>
              </a:rPr>
              <a:t>_</a:t>
            </a:r>
            <a:r>
              <a:rPr lang="en-US" dirty="0" err="1" smtClean="0">
                <a:hlinkClick r:id="rId3"/>
              </a:rPr>
              <a:t>gr</a:t>
            </a:r>
            <a:r>
              <a:rPr lang="el-GR" dirty="0" smtClean="0">
                <a:hlinkClick r:id="rId3"/>
              </a:rPr>
              <a:t>/</a:t>
            </a:r>
            <a:r>
              <a:rPr lang="en-US" dirty="0" smtClean="0">
                <a:hlinkClick r:id="rId3"/>
              </a:rPr>
              <a:t>forms</a:t>
            </a:r>
            <a:r>
              <a:rPr lang="el-GR" dirty="0" smtClean="0">
                <a:hlinkClick r:id="rId3"/>
              </a:rPr>
              <a:t>/</a:t>
            </a:r>
            <a:r>
              <a:rPr lang="en-US" dirty="0" smtClean="0">
                <a:hlinkClick r:id="rId3"/>
              </a:rPr>
              <a:t>about</a:t>
            </a:r>
            <a:r>
              <a:rPr lang="el-GR" dirty="0" smtClean="0">
                <a:hlinkClick r:id="rId3"/>
              </a:rPr>
              <a:t>/</a:t>
            </a:r>
            <a:r>
              <a:rPr lang="el-GR" dirty="0" smtClean="0"/>
              <a:t>, Υπολογιστικά φύλλα </a:t>
            </a:r>
            <a:r>
              <a:rPr lang="el-GR" dirty="0" err="1" smtClean="0"/>
              <a:t>google</a:t>
            </a:r>
            <a:r>
              <a:rPr lang="el-GR" dirty="0" smtClean="0"/>
              <a:t>, http://www.google.com/intl/el_gr/sheets/about/, Ομάδες στο </a:t>
            </a:r>
            <a:r>
              <a:rPr lang="el-GR" dirty="0" err="1" smtClean="0"/>
              <a:t>facebook</a:t>
            </a:r>
            <a:r>
              <a:rPr lang="el-GR" dirty="0" smtClean="0"/>
              <a:t>, </a:t>
            </a:r>
            <a:r>
              <a:rPr lang="el-GR" dirty="0" smtClean="0">
                <a:hlinkClick r:id="rId3"/>
              </a:rPr>
              <a:t>https://el-gr.facebook.com/help/162866443847527/</a:t>
            </a:r>
            <a:endParaRPr lang="el-GR" sz="2000" dirty="0" smtClean="0"/>
          </a:p>
          <a:p>
            <a:pPr>
              <a:buFont typeface="Arial" pitchFamily="34" charset="0"/>
              <a:buChar char="•"/>
            </a:pPr>
            <a:r>
              <a:rPr lang="el-GR" dirty="0" smtClean="0"/>
              <a:t>Λογισμικό</a:t>
            </a:r>
            <a:r>
              <a:rPr lang="el-GR" dirty="0" smtClean="0"/>
              <a:t>: Προσομοίωση (</a:t>
            </a:r>
            <a:r>
              <a:rPr lang="el-GR" dirty="0" err="1" smtClean="0"/>
              <a:t>java</a:t>
            </a:r>
            <a:r>
              <a:rPr lang="el-GR" dirty="0" smtClean="0"/>
              <a:t> </a:t>
            </a:r>
            <a:r>
              <a:rPr lang="el-GR" dirty="0" err="1" smtClean="0"/>
              <a:t>applet</a:t>
            </a:r>
            <a:r>
              <a:rPr lang="el-GR" dirty="0" smtClean="0"/>
              <a:t>) με τίτλο «Κατασκευή κυκλωμάτων (μόνο DC)» από το </a:t>
            </a:r>
            <a:r>
              <a:rPr lang="en-US" dirty="0" smtClean="0"/>
              <a:t>Physics Education Technology</a:t>
            </a:r>
            <a:r>
              <a:rPr lang="el-GR" dirty="0" smtClean="0"/>
              <a:t> (</a:t>
            </a:r>
            <a:r>
              <a:rPr lang="en-US" dirty="0" err="1" smtClean="0"/>
              <a:t>PhET</a:t>
            </a:r>
            <a:r>
              <a:rPr lang="el-GR" dirty="0" smtClean="0"/>
              <a:t>, http://phet.colorado.edu/el/simulation/circuit-construction-kit-dc)	</a:t>
            </a:r>
            <a:endParaRPr lang="el-GR" sz="2000" dirty="0" smtClean="0"/>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l-GR" dirty="0" smtClean="0"/>
              <a:t>ΣΥΝΤΟΜΗ ΠΕΡΙΓΡΑΦΗ</a:t>
            </a:r>
            <a:endParaRPr lang="el-GR"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2</a:t>
            </a:fld>
            <a:endParaRPr lang="en-US" dirty="0"/>
          </a:p>
        </p:txBody>
      </p:sp>
      <p:sp>
        <p:nvSpPr>
          <p:cNvPr id="12" name="Content Placeholder 11"/>
          <p:cNvSpPr>
            <a:spLocks noGrp="1"/>
          </p:cNvSpPr>
          <p:nvPr>
            <p:ph sz="half" idx="2"/>
          </p:nvPr>
        </p:nvSpPr>
        <p:spPr/>
        <p:txBody>
          <a:bodyPr>
            <a:normAutofit fontScale="55000" lnSpcReduction="20000"/>
          </a:bodyPr>
          <a:lstStyle/>
          <a:p>
            <a:pPr lvl="2">
              <a:buNone/>
            </a:pPr>
            <a:endParaRPr lang="el-GR" dirty="0" smtClean="0"/>
          </a:p>
          <a:p>
            <a:pPr lvl="2"/>
            <a:endParaRPr lang="el-GR" dirty="0" smtClean="0"/>
          </a:p>
          <a:p>
            <a:r>
              <a:rPr lang="el-GR" sz="2900" dirty="0" smtClean="0"/>
              <a:t>Στην περιγραφόμενη πρακτική επιχειρήθηκε η πραγματοποίηση εικονικού πειράματος (ηλεκτρικό κύκλωμα) κατ’ οίκον από τους μαθητές, αξιοποιώντας ανοικτό εκπαιδευτικό υλικό και εργαλεία του διαδικτύου. Συνδέθηκε με τη διδασκαλία στην τάξη (Φυσική Α’ Λυκείου και Φυσική Β’ Λυκείου). Αποτελεί μια ιδέα που δοκιμάστηκε στην πράξη, διερευνώντας τα περιθώρια των μαθητών για αξιοποίηση κατ’ οίκον ανοικτού εκπαιδευτικού υλικού και επικοινωνίας μέσω διαδικτύου.</a:t>
            </a:r>
            <a:endParaRPr lang="el-GR" sz="2600" dirty="0" smtClean="0"/>
          </a:p>
          <a:p>
            <a:r>
              <a:rPr lang="el-GR" sz="2900" dirty="0" smtClean="0"/>
              <a:t>Στην πρακτική αξιοποιήθηκαν:</a:t>
            </a:r>
            <a:endParaRPr lang="el-GR" sz="2600" dirty="0" smtClean="0"/>
          </a:p>
          <a:p>
            <a:r>
              <a:rPr lang="el-GR" sz="2900" dirty="0" smtClean="0"/>
              <a:t>1) Προσομοίωση (</a:t>
            </a:r>
            <a:r>
              <a:rPr lang="el-GR" sz="2900" dirty="0" err="1" smtClean="0"/>
              <a:t>java</a:t>
            </a:r>
            <a:r>
              <a:rPr lang="el-GR" sz="2900" dirty="0" smtClean="0"/>
              <a:t> </a:t>
            </a:r>
            <a:r>
              <a:rPr lang="el-GR" sz="2900" dirty="0" err="1" smtClean="0"/>
              <a:t>applet</a:t>
            </a:r>
            <a:r>
              <a:rPr lang="el-GR" sz="2900" dirty="0" smtClean="0"/>
              <a:t>) με τίτλο «Κατασκευή κυκλωμάτων (μόνο DC)» από το </a:t>
            </a:r>
            <a:r>
              <a:rPr lang="en-US" sz="2900" dirty="0" smtClean="0"/>
              <a:t>Physics Education Technology</a:t>
            </a:r>
            <a:r>
              <a:rPr lang="el-GR" sz="2900" dirty="0" smtClean="0"/>
              <a:t> (</a:t>
            </a:r>
            <a:r>
              <a:rPr lang="en-US" sz="2900" dirty="0" err="1" smtClean="0"/>
              <a:t>PhET</a:t>
            </a:r>
            <a:r>
              <a:rPr lang="el-GR" sz="2900" dirty="0" smtClean="0"/>
              <a:t>, </a:t>
            </a:r>
            <a:r>
              <a:rPr lang="el-GR" sz="2900" u="sng" dirty="0" smtClean="0">
                <a:hlinkClick r:id="rId3"/>
              </a:rPr>
              <a:t>http://phet.colorado.edu/el/simulation/circuit-construction-kit-dc</a:t>
            </a:r>
            <a:r>
              <a:rPr lang="el-GR" sz="2900" dirty="0" smtClean="0"/>
              <a:t>)</a:t>
            </a:r>
            <a:endParaRPr lang="el-GR" sz="2600" dirty="0" smtClean="0"/>
          </a:p>
          <a:p>
            <a:r>
              <a:rPr lang="en-US" sz="2900" dirty="0" smtClean="0"/>
              <a:t>2) </a:t>
            </a:r>
            <a:r>
              <a:rPr lang="el-GR" sz="2900" dirty="0" smtClean="0"/>
              <a:t>Φόρμα </a:t>
            </a:r>
            <a:r>
              <a:rPr lang="en-US" sz="2900" dirty="0" err="1" smtClean="0"/>
              <a:t>google</a:t>
            </a:r>
            <a:r>
              <a:rPr lang="en-US" sz="2900" dirty="0" smtClean="0"/>
              <a:t> (</a:t>
            </a:r>
            <a:r>
              <a:rPr lang="en-US" sz="2900" u="sng" dirty="0" smtClean="0">
                <a:hlinkClick r:id="rId4"/>
              </a:rPr>
              <a:t>http://www.google.com/intl/el_gr/forms/about/</a:t>
            </a:r>
            <a:r>
              <a:rPr lang="en-US" sz="2900" dirty="0" smtClean="0"/>
              <a:t>)</a:t>
            </a:r>
            <a:endParaRPr lang="el-GR" sz="2600" dirty="0" smtClean="0"/>
          </a:p>
          <a:p>
            <a:r>
              <a:rPr lang="el-GR" sz="2900" dirty="0" smtClean="0"/>
              <a:t>3) Υπολογιστικό φύλλο </a:t>
            </a:r>
            <a:r>
              <a:rPr lang="en-US" sz="2900" dirty="0" err="1" smtClean="0"/>
              <a:t>google</a:t>
            </a:r>
            <a:r>
              <a:rPr lang="el-GR" sz="2900" dirty="0" smtClean="0"/>
              <a:t> (</a:t>
            </a:r>
            <a:r>
              <a:rPr lang="en-US" sz="2900" u="sng" dirty="0" smtClean="0">
                <a:hlinkClick r:id="rId5"/>
              </a:rPr>
              <a:t>http</a:t>
            </a:r>
            <a:r>
              <a:rPr lang="el-GR" sz="2900" u="sng" dirty="0" smtClean="0">
                <a:hlinkClick r:id="rId5"/>
              </a:rPr>
              <a:t>://</a:t>
            </a:r>
            <a:r>
              <a:rPr lang="en-US" sz="2900" u="sng" dirty="0" smtClean="0">
                <a:hlinkClick r:id="rId5"/>
              </a:rPr>
              <a:t>www</a:t>
            </a:r>
            <a:r>
              <a:rPr lang="el-GR" sz="2900" u="sng" dirty="0" smtClean="0">
                <a:hlinkClick r:id="rId5"/>
              </a:rPr>
              <a:t>.</a:t>
            </a:r>
            <a:r>
              <a:rPr lang="en-US" sz="2900" u="sng" dirty="0" err="1" smtClean="0">
                <a:hlinkClick r:id="rId5"/>
              </a:rPr>
              <a:t>google</a:t>
            </a:r>
            <a:r>
              <a:rPr lang="el-GR" sz="2900" u="sng" dirty="0" smtClean="0">
                <a:hlinkClick r:id="rId5"/>
              </a:rPr>
              <a:t>.</a:t>
            </a:r>
            <a:r>
              <a:rPr lang="en-US" sz="2900" u="sng" dirty="0" smtClean="0">
                <a:hlinkClick r:id="rId5"/>
              </a:rPr>
              <a:t>com</a:t>
            </a:r>
            <a:r>
              <a:rPr lang="el-GR" sz="2900" u="sng" dirty="0" smtClean="0">
                <a:hlinkClick r:id="rId5"/>
              </a:rPr>
              <a:t>/</a:t>
            </a:r>
            <a:r>
              <a:rPr lang="en-US" sz="2900" u="sng" dirty="0" err="1" smtClean="0">
                <a:hlinkClick r:id="rId5"/>
              </a:rPr>
              <a:t>intl</a:t>
            </a:r>
            <a:r>
              <a:rPr lang="el-GR" sz="2900" u="sng" dirty="0" smtClean="0">
                <a:hlinkClick r:id="rId5"/>
              </a:rPr>
              <a:t>/</a:t>
            </a:r>
            <a:r>
              <a:rPr lang="en-US" sz="2900" u="sng" dirty="0" smtClean="0">
                <a:hlinkClick r:id="rId5"/>
              </a:rPr>
              <a:t>el</a:t>
            </a:r>
            <a:r>
              <a:rPr lang="el-GR" sz="2900" u="sng" dirty="0" smtClean="0">
                <a:hlinkClick r:id="rId5"/>
              </a:rPr>
              <a:t>_</a:t>
            </a:r>
            <a:r>
              <a:rPr lang="en-US" sz="2900" u="sng" dirty="0" err="1" smtClean="0">
                <a:hlinkClick r:id="rId5"/>
              </a:rPr>
              <a:t>gr</a:t>
            </a:r>
            <a:r>
              <a:rPr lang="el-GR" sz="2900" u="sng" dirty="0" smtClean="0">
                <a:hlinkClick r:id="rId5"/>
              </a:rPr>
              <a:t>/</a:t>
            </a:r>
            <a:r>
              <a:rPr lang="en-US" sz="2900" u="sng" dirty="0" smtClean="0">
                <a:hlinkClick r:id="rId5"/>
              </a:rPr>
              <a:t>sheets</a:t>
            </a:r>
            <a:r>
              <a:rPr lang="el-GR" sz="2900" u="sng" dirty="0" smtClean="0">
                <a:hlinkClick r:id="rId5"/>
              </a:rPr>
              <a:t>/</a:t>
            </a:r>
            <a:r>
              <a:rPr lang="en-US" sz="2900" u="sng" dirty="0" smtClean="0">
                <a:hlinkClick r:id="rId5"/>
              </a:rPr>
              <a:t>about</a:t>
            </a:r>
            <a:r>
              <a:rPr lang="el-GR" sz="2900" u="sng" dirty="0" smtClean="0">
                <a:hlinkClick r:id="rId5"/>
              </a:rPr>
              <a:t>/</a:t>
            </a:r>
            <a:r>
              <a:rPr lang="el-GR" sz="2900" dirty="0" smtClean="0"/>
              <a:t>)</a:t>
            </a:r>
            <a:endParaRPr lang="el-GR" sz="2600" dirty="0" smtClean="0"/>
          </a:p>
          <a:p>
            <a:r>
              <a:rPr lang="el-GR" sz="2900" dirty="0" smtClean="0"/>
              <a:t>4) Η δυνατότητα κλειστής ομάδας του </a:t>
            </a:r>
            <a:r>
              <a:rPr lang="en-US" sz="2900" dirty="0" err="1" smtClean="0"/>
              <a:t>facebook</a:t>
            </a:r>
            <a:r>
              <a:rPr lang="el-GR" sz="2900" dirty="0" smtClean="0"/>
              <a:t> (</a:t>
            </a:r>
            <a:r>
              <a:rPr lang="en-US" sz="2900" u="sng" dirty="0" smtClean="0">
                <a:hlinkClick r:id="rId6"/>
              </a:rPr>
              <a:t>https</a:t>
            </a:r>
            <a:r>
              <a:rPr lang="el-GR" sz="2900" u="sng" dirty="0" smtClean="0">
                <a:hlinkClick r:id="rId6"/>
              </a:rPr>
              <a:t>://</a:t>
            </a:r>
            <a:r>
              <a:rPr lang="en-US" sz="2900" u="sng" dirty="0" smtClean="0">
                <a:hlinkClick r:id="rId6"/>
              </a:rPr>
              <a:t>el</a:t>
            </a:r>
            <a:r>
              <a:rPr lang="el-GR" sz="2900" u="sng" dirty="0" smtClean="0">
                <a:hlinkClick r:id="rId6"/>
              </a:rPr>
              <a:t>-</a:t>
            </a:r>
            <a:r>
              <a:rPr lang="en-US" sz="2900" u="sng" dirty="0" err="1" smtClean="0">
                <a:hlinkClick r:id="rId6"/>
              </a:rPr>
              <a:t>gr</a:t>
            </a:r>
            <a:r>
              <a:rPr lang="el-GR" sz="2900" u="sng" dirty="0" smtClean="0">
                <a:hlinkClick r:id="rId6"/>
              </a:rPr>
              <a:t>.</a:t>
            </a:r>
            <a:r>
              <a:rPr lang="en-US" sz="2900" u="sng" dirty="0" err="1" smtClean="0">
                <a:hlinkClick r:id="rId6"/>
              </a:rPr>
              <a:t>facebook</a:t>
            </a:r>
            <a:r>
              <a:rPr lang="el-GR" sz="2900" u="sng" dirty="0" smtClean="0">
                <a:hlinkClick r:id="rId6"/>
              </a:rPr>
              <a:t>.</a:t>
            </a:r>
            <a:r>
              <a:rPr lang="en-US" sz="2900" u="sng" dirty="0" smtClean="0">
                <a:hlinkClick r:id="rId6"/>
              </a:rPr>
              <a:t>com</a:t>
            </a:r>
            <a:r>
              <a:rPr lang="el-GR" sz="2900" u="sng" dirty="0" smtClean="0">
                <a:hlinkClick r:id="rId6"/>
              </a:rPr>
              <a:t>/</a:t>
            </a:r>
            <a:r>
              <a:rPr lang="en-US" sz="2900" u="sng" dirty="0" smtClean="0">
                <a:hlinkClick r:id="rId6"/>
              </a:rPr>
              <a:t>help</a:t>
            </a:r>
            <a:r>
              <a:rPr lang="el-GR" sz="2900" u="sng" dirty="0" smtClean="0">
                <a:hlinkClick r:id="rId6"/>
              </a:rPr>
              <a:t>/162866443847527/</a:t>
            </a:r>
            <a:r>
              <a:rPr lang="el-GR" sz="2900" dirty="0" smtClean="0"/>
              <a:t>)</a:t>
            </a:r>
            <a:endParaRPr lang="el-GR" sz="2600" dirty="0" smtClean="0"/>
          </a:p>
          <a:p>
            <a:pPr lvl="3">
              <a:buNone/>
            </a:pPr>
            <a:endParaRPr lang="el-GR" dirty="0"/>
          </a:p>
        </p:txBody>
      </p:sp>
    </p:spTree>
    <p:extLst>
      <p:ext uri="{BB962C8B-B14F-4D97-AF65-F5344CB8AC3E}">
        <p14:creationId xmlns:p14="http://schemas.microsoft.com/office/powerpoint/2010/main" xmlns="" val="2233531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ΣΧΕΔΙΑΣΜΟΣ ΤΗΣ ανοιχτησ εκπαιδευτικησ ΠΡΑΚΤΙΚΗΣ</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l-GR" dirty="0" smtClean="0"/>
              <a:t>ΣΧΕΔΙΑΣΜΟΣ &amp; ΔΙΔΑΚΤΙΚΟΙ ΣΤΟΧΟΙ</a:t>
            </a:r>
            <a:endParaRPr lang="el-GR" dirty="0"/>
          </a:p>
        </p:txBody>
      </p:sp>
      <p:sp>
        <p:nvSpPr>
          <p:cNvPr id="12" name="Content Placeholder 11"/>
          <p:cNvSpPr>
            <a:spLocks noGrp="1"/>
          </p:cNvSpPr>
          <p:nvPr>
            <p:ph sz="half" idx="2"/>
          </p:nvPr>
        </p:nvSpPr>
        <p:spPr/>
        <p:txBody>
          <a:bodyPr>
            <a:normAutofit fontScale="70000" lnSpcReduction="20000"/>
          </a:bodyPr>
          <a:lstStyle/>
          <a:p>
            <a:r>
              <a:rPr lang="el-GR" b="1" dirty="0" smtClean="0"/>
              <a:t>Σχεδιασμός</a:t>
            </a:r>
          </a:p>
          <a:p>
            <a:r>
              <a:rPr lang="el-GR" dirty="0" smtClean="0"/>
              <a:t>Στο πλαίσιο της διδασκαλίας των ηλεκτρικών κυκλωμάτων (Φυσική Α’ Λυκείου το 2014 και Β’ Λυκείου ως το 2013 και το 2015), επιχειρήθηκε, συμπληρωματικά και ως συνέχεια του πραγματικού εργαστηρίου, εικονικό εργαστήριο, με αξιοποίηση προσομοιώσεων ελεύθερα διαθέσιμων στο διαδίκτυο, διαδικτυακών εργαλείων γενικής χρήσης και επικοινωνία/συνεργασία των μαθητών μέσα από διαδικτυακές πλατφόρμες.</a:t>
            </a:r>
            <a:endParaRPr lang="el-GR" sz="2000" dirty="0"/>
          </a:p>
        </p:txBody>
      </p:sp>
      <p:sp>
        <p:nvSpPr>
          <p:cNvPr id="13" name="Content Placeholder 12"/>
          <p:cNvSpPr>
            <a:spLocks noGrp="1"/>
          </p:cNvSpPr>
          <p:nvPr>
            <p:ph sz="quarter" idx="4"/>
          </p:nvPr>
        </p:nvSpPr>
        <p:spPr/>
        <p:txBody>
          <a:bodyPr>
            <a:normAutofit fontScale="25000" lnSpcReduction="20000"/>
          </a:bodyPr>
          <a:lstStyle/>
          <a:p>
            <a:r>
              <a:rPr lang="el-GR" sz="6800" b="1" dirty="0" smtClean="0"/>
              <a:t>Διδακτικοί στόχοι</a:t>
            </a:r>
          </a:p>
          <a:p>
            <a:r>
              <a:rPr lang="el-GR" sz="4000" dirty="0" smtClean="0"/>
              <a:t>Να είναι σε θέση οι μαθητές:</a:t>
            </a:r>
          </a:p>
          <a:p>
            <a:pPr lvl="1"/>
            <a:r>
              <a:rPr lang="el-GR" sz="4000" dirty="0" smtClean="0"/>
              <a:t>Να αναγνωρίζουν τα στοιχεία ενός ηλεκτρικού κυκλώματος καθώς και τα αναγραφόμενα σε αυτά φυσικά μεγέθη που τα χαρακτηρίζουν.</a:t>
            </a:r>
          </a:p>
          <a:p>
            <a:pPr lvl="1"/>
            <a:r>
              <a:rPr lang="el-GR" sz="4000" dirty="0" smtClean="0"/>
              <a:t>Να σχεδιάζουν, συνθέτουν και θέτουν σε λειτουργία απλά ηλεκτρικά κυκλώματα τα οποία εμπεριέχουν και όργανα μέτρησης (βολτόμετρο / αμπερόμετρο).</a:t>
            </a:r>
          </a:p>
          <a:p>
            <a:pPr lvl="1"/>
            <a:r>
              <a:rPr lang="el-GR" sz="4000" dirty="0" smtClean="0"/>
              <a:t>Να διατυπώνουν και να χρησιμοποιούν τον 1</a:t>
            </a:r>
            <a:r>
              <a:rPr lang="el-GR" sz="4000" baseline="30000" dirty="0" smtClean="0"/>
              <a:t>ο</a:t>
            </a:r>
            <a:r>
              <a:rPr lang="el-GR" sz="4000" dirty="0" smtClean="0"/>
              <a:t> και τον 2</a:t>
            </a:r>
            <a:r>
              <a:rPr lang="el-GR" sz="4000" baseline="30000" dirty="0" smtClean="0"/>
              <a:t>ο</a:t>
            </a:r>
            <a:r>
              <a:rPr lang="el-GR" sz="4000" dirty="0" smtClean="0"/>
              <a:t> κανόνα του </a:t>
            </a:r>
            <a:r>
              <a:rPr lang="el-GR" sz="4000" dirty="0" err="1" smtClean="0"/>
              <a:t>Kirchhoff</a:t>
            </a:r>
            <a:r>
              <a:rPr lang="el-GR" sz="4000" dirty="0" smtClean="0"/>
              <a:t> στην εκτέλεση εργαστηριακών ασκήσεων και την επίλυση ποσοτικών προβλημάτων.</a:t>
            </a:r>
          </a:p>
          <a:p>
            <a:pPr lvl="1"/>
            <a:r>
              <a:rPr lang="el-GR" sz="4000" dirty="0" smtClean="0"/>
              <a:t>Να διατυπώνουν και να χρησιμοποιούν το νόμο του </a:t>
            </a:r>
            <a:r>
              <a:rPr lang="el-GR" sz="4000" dirty="0" err="1" smtClean="0"/>
              <a:t>Ohm</a:t>
            </a:r>
            <a:r>
              <a:rPr lang="el-GR" sz="4000" dirty="0" smtClean="0"/>
              <a:t> στην εκτέλεση εργαστηριακών ασκήσεων και την επίλυση ποσοτικών προβλημάτων.</a:t>
            </a:r>
          </a:p>
          <a:p>
            <a:pPr lvl="1"/>
            <a:r>
              <a:rPr lang="el-GR" sz="4000" dirty="0" smtClean="0"/>
              <a:t>Να λαμβάνουν και να επεξεργάζονται πειραματικά δεδομένα από τη λειτουργία ηλεκτρικών κυκλωμάτων.</a:t>
            </a:r>
          </a:p>
          <a:p>
            <a:pPr lvl="1"/>
            <a:r>
              <a:rPr lang="el-GR" sz="4000" dirty="0" smtClean="0"/>
              <a:t>Να γνωρίζουν ότι οι ηλεκτρικές πηγές προσφέρουν ενέργεια σε ένα ηλεκτρικό κύκλωμα η οποία μετατρέπεται σε διάφορες μορφές στις άλλες συσκευές που συναποτελούν το ηλεκτρικό κύκλωμα.</a:t>
            </a:r>
          </a:p>
          <a:p>
            <a:pPr lvl="1"/>
            <a:r>
              <a:rPr lang="el-GR" sz="4000" dirty="0" smtClean="0"/>
              <a:t>Να εξασκηθούν στην πραγματοποίηση εικονικών πειραμάτων και στην αξιοποίηση εργαλείων που διατίθενται διαδικτυακά. </a:t>
            </a:r>
          </a:p>
          <a:p>
            <a:pPr lvl="1"/>
            <a:r>
              <a:rPr lang="el-GR" sz="4000" dirty="0" smtClean="0"/>
              <a:t>Να αξιοποιήσουν τον οικιακό εξοπλισμό πρόσβασης στο διαδίκτυο και για τις ανάγκες της διδασκαλίας.</a:t>
            </a:r>
          </a:p>
          <a:p>
            <a:pPr lvl="1"/>
            <a:r>
              <a:rPr lang="el-GR" sz="4000" dirty="0" smtClean="0"/>
              <a:t>Να εποικοδομούν γνώση διερευνητικά.</a:t>
            </a:r>
          </a:p>
          <a:p>
            <a:pPr lvl="1"/>
            <a:r>
              <a:rPr lang="el-GR" sz="4000" dirty="0" smtClean="0"/>
              <a:t>Να συνεργάζονται μεταξύ τους για την επίλυση προβλημάτων</a:t>
            </a:r>
            <a:r>
              <a:rPr lang="el-GR" sz="4000" dirty="0" smtClean="0"/>
              <a:t>.</a:t>
            </a:r>
            <a:endParaRPr lang="el-GR" sz="4000" dirty="0" smtClean="0"/>
          </a:p>
        </p:txBody>
      </p:sp>
      <p:sp>
        <p:nvSpPr>
          <p:cNvPr id="3" name="Slide Number Placeholder 2"/>
          <p:cNvSpPr>
            <a:spLocks noGrp="1"/>
          </p:cNvSpPr>
          <p:nvPr>
            <p:ph type="sldNum" sz="quarter" idx="12"/>
          </p:nvPr>
        </p:nvSpPr>
        <p:spPr/>
        <p:txBody>
          <a:bodyPr/>
          <a:lstStyle/>
          <a:p>
            <a:fld id="{2754ED01-E2A0-4C1E-8E21-014B99041579}"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ΕΦΑΡΜΟΓΗ ΤΗΣ ανοιχτησ εκπαιδευτικησ ΠΡΑΚΤΙΚΗΣ</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47916" y="5189219"/>
            <a:ext cx="6196083" cy="862965"/>
          </a:xfrm>
        </p:spPr>
        <p:txBody>
          <a:bodyPr/>
          <a:lstStyle/>
          <a:p>
            <a:r>
              <a:rPr lang="el-GR" sz="2400" cap="none" dirty="0" smtClean="0"/>
              <a:t>ΣΤΟΙΧΕΙΑ ΕΦΑΡΜΟΓΗΣ </a:t>
            </a:r>
            <a:r>
              <a:rPr lang="el-GR" sz="2400" dirty="0" smtClean="0"/>
              <a:t>ΤΗΣ ανοιχτησ εκπαιδευτικησ </a:t>
            </a:r>
            <a:r>
              <a:rPr lang="el-GR" sz="2400" cap="none" dirty="0" smtClean="0"/>
              <a:t>ΠΡΑΚΤΙΚΗΣ</a:t>
            </a:r>
            <a:r>
              <a:rPr lang="el-GR" sz="2400" dirty="0" smtClean="0"/>
              <a:t>   </a:t>
            </a:r>
            <a:endParaRPr lang="el-GR" sz="2400" dirty="0"/>
          </a:p>
        </p:txBody>
      </p:sp>
      <p:sp>
        <p:nvSpPr>
          <p:cNvPr id="6" name="Content Placeholder 5"/>
          <p:cNvSpPr>
            <a:spLocks noGrp="1"/>
          </p:cNvSpPr>
          <p:nvPr>
            <p:ph sz="half" idx="2"/>
          </p:nvPr>
        </p:nvSpPr>
        <p:spPr/>
        <p:txBody>
          <a:bodyPr>
            <a:normAutofit fontScale="47500" lnSpcReduction="20000"/>
          </a:bodyPr>
          <a:lstStyle/>
          <a:p>
            <a:r>
              <a:rPr lang="el-GR" sz="4600" b="1" dirty="0" smtClean="0"/>
              <a:t>Περιβάλλον – Πλαίσιο</a:t>
            </a:r>
          </a:p>
          <a:p>
            <a:r>
              <a:rPr lang="el-GR" sz="2500" dirty="0" smtClean="0"/>
              <a:t>Η πρακτική υλοποιήθηκε συμπληρωματικά προς τη διδασκαλία στην τάξη. Υλοποιείται για τρία συνεχόμενα σχολικά έτη, με διαφορετικούς κάθε φορά μαθητές.</a:t>
            </a:r>
            <a:endParaRPr lang="el-GR" sz="2300" dirty="0" smtClean="0"/>
          </a:p>
          <a:p>
            <a:r>
              <a:rPr lang="el-GR" sz="2500" dirty="0" smtClean="0"/>
              <a:t>Ένας από τους στόχους –πέρα από τους διδακτικούς- ήταν να εξοικειωθούν οι μαθητές με την –σε επαρκή πλέον βαθμό- πρόσβαση που έχουν στις πηγές και τα εργαλεία του διαδικτύου, καθώς και να αξιοποιήσουν πλατφόρμες κοινωνικής δικτύωσης και για διαδικασίες συνεργασίας, αλληλοϋποστήριξης και μάθησης.</a:t>
            </a:r>
            <a:endParaRPr lang="el-GR" sz="2300" dirty="0" smtClean="0"/>
          </a:p>
          <a:p>
            <a:r>
              <a:rPr lang="el-GR" sz="2500" dirty="0" smtClean="0"/>
              <a:t>Πλέον και πριν από τις δραστηριότητες του φύλλου εργασίας, ζητήθηκε και επιδιώχθηκε εξοικείωση με τα εργαλεία και τον εξοπλισμό, ελεύθερη και καθοδηγούμενη διερεύνηση και αλληλοϋποστήριξη/αλληλοβοήθεια μεταξύ των μαθητών σε τεχνικά θέματα και σε θέματα σχετικά με το αντικείμενο της διδασκαλίας. Έμμεσα επιχειρήθηκε συνεργατική και διερευνητική μάθηση, αν και το φύλλο εργασίας ήταν ατομικό.</a:t>
            </a:r>
            <a:endParaRPr lang="el-GR" sz="2300" dirty="0" smtClean="0"/>
          </a:p>
          <a:p>
            <a:r>
              <a:rPr lang="el-GR" sz="2500" dirty="0" smtClean="0"/>
              <a:t>Μετά την κατ’ οίκον υλοποίηση των δραστηριοτήτων του φύλλου εργασίας, και ενώ πλέον κάθε μαθητής είχε στείλει το αρχείο/κύκλωμα που υλοποίησε, είχε καταχωρίσει τα δεδομένα και τις μετρήσεις στη φόρμα και είχε πάρει ατομική ανατροφοδότηση από τον διδάσκοντα, ακολούθησε μια διδακτική ώρα στην τάξη, με παρουσιάσεις και συζητήσεις στην ολομέλεια. </a:t>
            </a:r>
            <a:endParaRPr lang="el-GR" sz="2300" dirty="0" smtClean="0"/>
          </a:p>
          <a:p>
            <a:pPr lvl="1">
              <a:buFont typeface="Arial" pitchFamily="34" charset="0"/>
              <a:buChar char="•"/>
            </a:pPr>
            <a:endParaRPr lang="el-GR" b="0" dirty="0" smtClean="0"/>
          </a:p>
          <a:p>
            <a:endParaRPr lang="el-GR" dirty="0" smtClean="0"/>
          </a:p>
          <a:p>
            <a:endParaRPr lang="el-GR" dirty="0"/>
          </a:p>
        </p:txBody>
      </p:sp>
      <p:sp>
        <p:nvSpPr>
          <p:cNvPr id="7" name="Content Placeholder 6"/>
          <p:cNvSpPr>
            <a:spLocks noGrp="1"/>
          </p:cNvSpPr>
          <p:nvPr>
            <p:ph sz="quarter" idx="4"/>
          </p:nvPr>
        </p:nvSpPr>
        <p:spPr/>
        <p:txBody>
          <a:bodyPr>
            <a:normAutofit fontScale="70000" lnSpcReduction="20000"/>
          </a:bodyPr>
          <a:lstStyle/>
          <a:p>
            <a:pPr lvl="1">
              <a:buFont typeface="Arial" pitchFamily="34" charset="0"/>
              <a:buChar char="•"/>
            </a:pPr>
            <a:r>
              <a:rPr lang="el-GR" sz="2400" b="1" dirty="0" smtClean="0"/>
              <a:t>Τάξη</a:t>
            </a:r>
          </a:p>
          <a:p>
            <a:pPr lvl="2">
              <a:buClr>
                <a:srgbClr val="F96A1B"/>
              </a:buClr>
            </a:pPr>
            <a:r>
              <a:rPr lang="en-US" sz="2200" dirty="0" smtClean="0">
                <a:solidFill>
                  <a:srgbClr val="000000"/>
                </a:solidFill>
              </a:rPr>
              <a:t>A’ / B’  </a:t>
            </a:r>
            <a:r>
              <a:rPr lang="el-GR" sz="2200" dirty="0" smtClean="0">
                <a:solidFill>
                  <a:srgbClr val="000000"/>
                </a:solidFill>
              </a:rPr>
              <a:t>Λυκείου</a:t>
            </a:r>
            <a:endParaRPr lang="el-GR" sz="2200" b="1" dirty="0" smtClean="0"/>
          </a:p>
          <a:p>
            <a:pPr lvl="1">
              <a:buFont typeface="Arial" pitchFamily="34" charset="0"/>
              <a:buChar char="•"/>
            </a:pPr>
            <a:r>
              <a:rPr lang="el-GR" sz="2400" b="1" dirty="0" smtClean="0"/>
              <a:t>Διάρκεια</a:t>
            </a:r>
          </a:p>
          <a:p>
            <a:pPr lvl="2"/>
            <a:r>
              <a:rPr lang="el-GR" sz="2200" dirty="0" smtClean="0"/>
              <a:t>2 </a:t>
            </a:r>
            <a:r>
              <a:rPr lang="el-GR" sz="2200" dirty="0" smtClean="0"/>
              <a:t>ώρες διδασκαλίας και κατ’ οίκον </a:t>
            </a:r>
            <a:r>
              <a:rPr lang="el-GR" sz="2200" dirty="0" smtClean="0"/>
              <a:t>εργασία</a:t>
            </a:r>
            <a:endParaRPr lang="el-GR" sz="2200" b="0" dirty="0" smtClean="0"/>
          </a:p>
          <a:p>
            <a:pPr lvl="1">
              <a:buFont typeface="Arial" pitchFamily="34" charset="0"/>
              <a:buChar char="•"/>
            </a:pPr>
            <a:r>
              <a:rPr lang="el-GR" sz="2400" b="1" dirty="0" smtClean="0"/>
              <a:t>Ρόλος Διδάσκοντα</a:t>
            </a:r>
          </a:p>
          <a:p>
            <a:r>
              <a:rPr lang="el-GR" sz="2000" dirty="0" smtClean="0"/>
              <a:t>Διδακτικός, Προπονητικός, Ενθαρρυντικός, Διαχειριστικός, Υποστηρικτικός, Μέντωρ, Συμβουλευτικός, Υποκινητικός,  </a:t>
            </a:r>
            <a:r>
              <a:rPr lang="el-GR" sz="2000" dirty="0" err="1" smtClean="0"/>
              <a:t>Διευκολυντικός</a:t>
            </a:r>
            <a:r>
              <a:rPr lang="el-GR" sz="2000" dirty="0" smtClean="0"/>
              <a:t>, Εποπτικός, Συντονιστικός, Διαμεσολαβητικός, Τεχνική </a:t>
            </a:r>
            <a:r>
              <a:rPr lang="el-GR" sz="2000" dirty="0" smtClean="0"/>
              <a:t>υποστήριξη</a:t>
            </a:r>
            <a:endParaRPr lang="el-GR" sz="1700"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6</a:t>
            </a:fld>
            <a:endParaRPr lang="en-US" dirty="0"/>
          </a:p>
        </p:txBody>
      </p:sp>
    </p:spTree>
    <p:extLst>
      <p:ext uri="{BB962C8B-B14F-4D97-AF65-F5344CB8AC3E}">
        <p14:creationId xmlns:p14="http://schemas.microsoft.com/office/powerpoint/2010/main" xmlns="" val="1298020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934269" y="5172501"/>
            <a:ext cx="6209731" cy="846162"/>
          </a:xfrm>
        </p:spPr>
        <p:txBody>
          <a:bodyPr/>
          <a:lstStyle/>
          <a:p>
            <a:r>
              <a:rPr lang="el-GR" sz="2400" dirty="0" smtClean="0"/>
              <a:t>ΑΝΑΛΥΤΙΚΗ ΠΕΡΙΓΡΑΦΗ ΤΗΣ ανοιχτησ εκπαιδευτικησ ΠΡΑΚΤΙΚΗΣ</a:t>
            </a:r>
            <a:endParaRPr lang="el-GR" sz="2400"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7</a:t>
            </a:fld>
            <a:endParaRPr lang="en-US" dirty="0"/>
          </a:p>
        </p:txBody>
      </p:sp>
      <p:sp>
        <p:nvSpPr>
          <p:cNvPr id="7" name="Content Placeholder 6"/>
          <p:cNvSpPr>
            <a:spLocks noGrp="1"/>
          </p:cNvSpPr>
          <p:nvPr>
            <p:ph sz="half" idx="2"/>
          </p:nvPr>
        </p:nvSpPr>
        <p:spPr/>
        <p:txBody>
          <a:bodyPr>
            <a:noAutofit/>
          </a:bodyPr>
          <a:lstStyle/>
          <a:p>
            <a:r>
              <a:rPr lang="el-GR" sz="1050" dirty="0" smtClean="0"/>
              <a:t>Κατά την πλέον πρόσφατη υλοποίηση (σχ. έτος 2014-2015) η διδασκαλία έγινε σε τμήμα της Β’ τάξης Λυκείου. Όλοι οι μαθητές είχαν πρόσβαση στο διαδίκτυο από το σπίτι, καθώς και ενεργό λογαριασμό στο </a:t>
            </a:r>
            <a:r>
              <a:rPr lang="en-US" sz="1050" dirty="0" err="1" smtClean="0"/>
              <a:t>facebook</a:t>
            </a:r>
            <a:r>
              <a:rPr lang="el-GR" sz="1050" dirty="0" smtClean="0"/>
              <a:t>. Προτιμήθηκε η επικοινωνία/υποστήριξη/συνεργασία  μέσα από κλειστή ομάδα του </a:t>
            </a:r>
            <a:r>
              <a:rPr lang="en-US" sz="1050" dirty="0" err="1" smtClean="0"/>
              <a:t>facebook</a:t>
            </a:r>
            <a:r>
              <a:rPr lang="el-GR" sz="1050" dirty="0" smtClean="0"/>
              <a:t>, καθώς η πλατφόρμα αυτή ήταν πολύ πιο γνώριμη και εύχρηστη για τους μαθητές, σε αντίθεση με άλλες, όπως το </a:t>
            </a:r>
            <a:r>
              <a:rPr lang="en-US" sz="1050" dirty="0" err="1" smtClean="0"/>
              <a:t>Edmodo</a:t>
            </a:r>
            <a:r>
              <a:rPr lang="el-GR" sz="1050" dirty="0" smtClean="0"/>
              <a:t> (https://www.edmodo.com/), που δοκιμάστηκαν σε προηγούμενα σχολικά έτη.</a:t>
            </a:r>
            <a:endParaRPr lang="el-GR" sz="1000" dirty="0" smtClean="0"/>
          </a:p>
          <a:p>
            <a:r>
              <a:rPr lang="el-GR" sz="1050" dirty="0" smtClean="0"/>
              <a:t>Προηγήθηκε κατασκευή απλού (πραγματικού) κυκλώματος στην τάξη και στη συνέχεια γνωριμία και εξοικείωση με το </a:t>
            </a:r>
            <a:r>
              <a:rPr lang="en-US" sz="1050" dirty="0" smtClean="0"/>
              <a:t>applet </a:t>
            </a:r>
            <a:r>
              <a:rPr lang="el-GR" sz="1050" dirty="0" smtClean="0"/>
              <a:t>«Κατασκευή κυκλωμάτων (μόνο DC)» από το </a:t>
            </a:r>
            <a:r>
              <a:rPr lang="en-US" sz="1050" dirty="0" smtClean="0"/>
              <a:t>Physics Education Technology</a:t>
            </a:r>
            <a:r>
              <a:rPr lang="el-GR" sz="1050" dirty="0" smtClean="0"/>
              <a:t>. Ζητήθηκε από τους μαθητές να «παίξουν» διερευνητικά με το </a:t>
            </a:r>
            <a:r>
              <a:rPr lang="en-US" sz="1050" dirty="0" smtClean="0"/>
              <a:t>applet</a:t>
            </a:r>
            <a:r>
              <a:rPr lang="el-GR" sz="1050" dirty="0" smtClean="0"/>
              <a:t>, και στο σπίτι, κατασκευάζοντας κυκλώματα, καίγοντας αντιστάτες και λαμπτήρες, δημιουργώντας βραχυκυκλώματα κτλ. Σε μαθητές που αντιμετώπιζαν δυσκολίες (και τεχνικής φύσεως) δόθηκε βοήθεια από συμμαθητές τους.</a:t>
            </a:r>
            <a:endParaRPr lang="el-GR" sz="1000" dirty="0" smtClean="0"/>
          </a:p>
          <a:p>
            <a:r>
              <a:rPr lang="el-GR" sz="1050" dirty="0" smtClean="0"/>
              <a:t>Επιλέχθηκε το συγκεκριμένο </a:t>
            </a:r>
            <a:r>
              <a:rPr lang="en-US" sz="1050" dirty="0" smtClean="0"/>
              <a:t>applet</a:t>
            </a:r>
            <a:r>
              <a:rPr lang="el-GR" sz="1050" dirty="0" smtClean="0"/>
              <a:t>, λόγω της σχετικής ευχρηστίας του, της φιλικότητας προς το χρήστη και των πολλών δυνατοτήτων του. Εξαιρετική δυνατότητα είναι η δυνατότητα αποθήκευσης και διαμοιρασμού του κάθε αρχείου με κύκλωμα που κατασκευάζει εικονικά ο μαθητής/χρήστης.</a:t>
            </a:r>
            <a:endParaRPr lang="el-GR" sz="1000" dirty="0" smtClean="0"/>
          </a:p>
          <a:p>
            <a:r>
              <a:rPr lang="el-GR" sz="1050" dirty="0" smtClean="0"/>
              <a:t>Στους μαθητές δόθηκε έντυπο φύλλο εργασίας, μέσα από το οποίο καλούνταν και καθοδηγούνταν να πραγματοποιήσουν τις δραστηριότητες. Θα πρέπει να σημειωθεί ότι το κύκλωμα που ζητούνταν να υλοποιηθεί από κάθε μαθητή ήταν μοναδικό και αντιστοιχισμένο με τον κάθε μαθητή. Υπήρχε η δυνατότητα συνεργασίας, αλλά όχι η δυνατότητα αντιγραφής.</a:t>
            </a:r>
            <a:endParaRPr lang="el-GR" sz="1000" dirty="0" smtClean="0"/>
          </a:p>
          <a:p>
            <a:r>
              <a:rPr lang="el-GR" sz="1050" dirty="0" smtClean="0"/>
              <a:t>Επιλέχθηκε η χρησιμοποίηση των φορμών </a:t>
            </a:r>
            <a:r>
              <a:rPr lang="en-US" sz="1050" dirty="0" err="1" smtClean="0"/>
              <a:t>google</a:t>
            </a:r>
            <a:r>
              <a:rPr lang="el-GR" sz="1050" dirty="0" smtClean="0"/>
              <a:t>, καθώς έχουν κριθεί ως απόλυτα εύχρηστες και αξιόπιστες κατά τα τελευταία χρόνια. Ενδεικτικά: http://goo.gl/forms/2X6ag2hlln.</a:t>
            </a:r>
            <a:endParaRPr lang="el-GR" sz="1000" dirty="0" smtClean="0"/>
          </a:p>
          <a:p>
            <a:r>
              <a:rPr lang="el-GR" sz="1050" dirty="0" smtClean="0"/>
              <a:t>Τα δεδομένα που εισάγονταν από τους μαθητές μέσω της φόρμας καταγράφονταν άμεσα σε συνδεδεμένο στη φόρμα </a:t>
            </a:r>
            <a:r>
              <a:rPr lang="en-US" sz="1050" dirty="0" err="1" smtClean="0"/>
              <a:t>google</a:t>
            </a:r>
            <a:r>
              <a:rPr lang="en-US" sz="1050" dirty="0" smtClean="0"/>
              <a:t> </a:t>
            </a:r>
            <a:r>
              <a:rPr lang="el-GR" sz="1050" dirty="0" smtClean="0"/>
              <a:t>λογιστικό φύλλο. Ενδεικτικά, στο </a:t>
            </a:r>
            <a:r>
              <a:rPr lang="el-GR" sz="1000" dirty="0" smtClean="0">
                <a:hlinkClick r:id="rId2"/>
              </a:rPr>
              <a:t>https://docs.google.com/spreadsheets/d/1tpfZs-0FuYqYwymDwtaZNJa9NKeGKSe1xvIWddN-ClQ/edit?usp=sharing</a:t>
            </a:r>
            <a:r>
              <a:rPr lang="el-GR" sz="1050" dirty="0" smtClean="0"/>
              <a:t>. Σε αυτό είχαν προστεθεί στήλες όπου (με κατάλληλους τύπους) ελέγχονταν ως προς την ορθότητα τα κυκλώματα που είχαν κατασκευάσει οι μαθητές (μέσω των τιμών που αυτοί είχαν δώσει στα στοιχεία του κυκλώματος και μέσω των τιμών που είχαν ληφθεί από τις εικονικές μετρήσεις με αμπερόμετρα και βολτόμετρα</a:t>
            </a:r>
            <a:r>
              <a:rPr lang="el-GR" sz="1050" dirty="0" smtClean="0"/>
              <a:t>).</a:t>
            </a:r>
            <a:endParaRPr lang="el-GR" sz="1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754ED01-E2A0-4C1E-8E21-014B99041579}" type="slidenum">
              <a:rPr lang="en-US" smtClean="0"/>
              <a:pPr/>
              <a:t>8</a:t>
            </a:fld>
            <a:endParaRPr lang="en-US" dirty="0"/>
          </a:p>
        </p:txBody>
      </p:sp>
      <p:sp>
        <p:nvSpPr>
          <p:cNvPr id="10" name="Rectangle 9"/>
          <p:cNvSpPr/>
          <p:nvPr/>
        </p:nvSpPr>
        <p:spPr>
          <a:xfrm>
            <a:off x="3084395" y="5390866"/>
            <a:ext cx="6059606" cy="45037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el-GR" sz="1400" dirty="0" smtClean="0"/>
              <a:t>Η επιφάνεια εργασίας του εικονικού εργαστηρίου </a:t>
            </a:r>
            <a:endParaRPr lang="el-GR" sz="1400" dirty="0"/>
          </a:p>
        </p:txBody>
      </p:sp>
      <p:pic>
        <p:nvPicPr>
          <p:cNvPr id="6" name="Content Placeholder 5" descr="phet.jpg"/>
          <p:cNvPicPr>
            <a:picLocks noGrp="1" noChangeAspect="1"/>
          </p:cNvPicPr>
          <p:nvPr>
            <p:ph sz="half" idx="2"/>
          </p:nvPr>
        </p:nvPicPr>
        <p:blipFill>
          <a:blip r:embed="rId2" cstate="print"/>
          <a:stretch>
            <a:fillRect/>
          </a:stretch>
        </p:blipFill>
        <p:spPr>
          <a:xfrm>
            <a:off x="0" y="-207818"/>
            <a:ext cx="9144000" cy="5306291"/>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19140000">
            <a:off x="816119" y="1589388"/>
            <a:ext cx="6901822" cy="1207509"/>
          </a:xfrm>
        </p:spPr>
        <p:txBody>
          <a:bodyPr/>
          <a:lstStyle/>
          <a:p>
            <a:r>
              <a:rPr lang="el-GR" dirty="0" smtClean="0"/>
              <a:t>ΑΞΙΟΠΟΙΗΣΗ ΨΗΦΙΑΚΟΥ ΠΕΡΙΕΧΟΜΕΝΟΥ</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igital-School_Open-Educational-Practices-ppt-Template-v1.1">
  <a:themeElements>
    <a:clrScheme name="diagonal">
      <a:dk1>
        <a:srgbClr val="000000"/>
      </a:dk1>
      <a:lt1>
        <a:srgbClr val="FFFFFF"/>
      </a:lt1>
      <a:dk2>
        <a:srgbClr val="434342"/>
      </a:dk2>
      <a:lt2>
        <a:srgbClr val="CDD7D9"/>
      </a:lt2>
      <a:accent1>
        <a:srgbClr val="797B7E"/>
      </a:accent1>
      <a:accent2>
        <a:srgbClr val="F96A1B"/>
      </a:accent2>
      <a:accent3>
        <a:srgbClr val="10B7A3"/>
      </a:accent3>
      <a:accent4>
        <a:srgbClr val="7C984A"/>
      </a:accent4>
      <a:accent5>
        <a:srgbClr val="C2AD8D"/>
      </a:accent5>
      <a:accent6>
        <a:srgbClr val="506E94"/>
      </a:accent6>
      <a:hlink>
        <a:srgbClr val="5F5F5F"/>
      </a:hlink>
      <a:folHlink>
        <a:srgbClr val="969696"/>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extLst>
    <a:ext uri="{05A4C25C-085E-4340-85A3-A5531E510DB2}">
      <thm15:themeFamily xmlns:thm15="http://schemas.microsoft.com/office/thememl/2012/main" xmlns="" name="DS-Open-Educational-Practices-PPT-Template-v1 1.pptx" id="{A3961C90-AA77-4264-A309-6511391A5B13}" vid="{A5694F74-BF69-4FEF-9AFF-E76BCC86D4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Digital-School_Open-Educational-Practices-ppt-Template-v1.1</Template>
  <TotalTime>98</TotalTime>
  <Words>1578</Words>
  <Application>Microsoft Office PowerPoint</Application>
  <PresentationFormat>On-screen Show (4:3)</PresentationFormat>
  <Paragraphs>94</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Digital-School_Open-Educational-Practices-ppt-Template-v1.1</vt:lpstr>
      <vt:lpstr>εΙΚΟνΙΚΟ ΕΡΓΑΣΤΗΡΙΟ ΣΤΟ ΗΛΕΚΤΡΙΚΟ ΚΥΚΛΩΜΑ</vt:lpstr>
      <vt:lpstr>ΣΥΝΤΟΜΗ ΠΕΡΙΓΡΑΦΗ</vt:lpstr>
      <vt:lpstr>ΣΧΕΔΙΑΣΜΟΣ ΤΗΣ ανοιχτησ εκπαιδευτικησ ΠΡΑΚΤΙΚΗΣ</vt:lpstr>
      <vt:lpstr>ΣΧΕΔΙΑΣΜΟΣ &amp; ΔΙΔΑΚΤΙΚΟΙ ΣΤΟΧΟΙ</vt:lpstr>
      <vt:lpstr>ΕΦΑΡΜΟΓΗ ΤΗΣ ανοιχτησ εκπαιδευτικησ ΠΡΑΚΤΙΚΗΣ</vt:lpstr>
      <vt:lpstr>ΣΤΟΙΧΕΙΑ ΕΦΑΡΜΟΓΗΣ ΤΗΣ ανοιχτησ εκπαιδευτικησ ΠΡΑΚΤΙΚΗΣ   </vt:lpstr>
      <vt:lpstr>ΑΝΑΛΥΤΙΚΗ ΠΕΡΙΓΡΑΦΗ ΤΗΣ ανοιχτησ εκπαιδευτικησ ΠΡΑΚΤΙΚΗΣ</vt:lpstr>
      <vt:lpstr>Slide 8</vt:lpstr>
      <vt:lpstr>ΑΞΙΟΠΟΙΗΣΗ ΨΗΦΙΑΚΟΥ ΠΕΡΙΕΧΟΜΕΝΟΥ</vt:lpstr>
      <vt:lpstr>ΑΞΙΟΠΟΙΗΣΗ ΨΗΦΙΑΚΟΥ ΠΕΡΙΕΧΟΜΕΝΟΥ</vt:lpstr>
      <vt:lpstr>ΣΤΟΙΧΕΙΑ ΤΕΚΜΗΡΙΩΣΗΣ ΚΑΙ ΕΠΕΚΤΑΣΗΣ</vt:lpstr>
      <vt:lpstr> ΑΠΟΤΕΛΕΣΜΑΤΑ- ΑΝΤΙΚΤΥΠΟΣ </vt:lpstr>
      <vt:lpstr>   ΣΧΕΣΗ ΜΕ ΑΛΛΕΣ ΑΝΟΙΧΤΕΣ ΕΚΠΑΙΔΕΥΤΙΚΕΣ ΠΡΑΚΤΙΚΕΣ / ΑΞΙΟΠΟΙΗΣΗ, ΓΕΝΙΚΕΥΣΗ, ΕΠΕΚΤΑΣΙΜΟΤΗΤΑ    </vt:lpstr>
      <vt:lpstr> ΠΡΟΣΘΕΤΟ ΥΛΙΚΟ ΠΟΥ ΑΞΙΟΠΟΙΗΘΗΚΕ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εΙΚΟνΙΚΟ ΕΡΓΑΣΤΗΡΙΟ ΣΤΟ ΗΛΕΚΤΡΙΚΟ ΚΥΚΛΩΜΑ</dc:title>
  <dc:creator>vangelis</dc:creator>
  <cp:lastModifiedBy>vangelis</cp:lastModifiedBy>
  <cp:revision>3</cp:revision>
  <dcterms:created xsi:type="dcterms:W3CDTF">2015-06-15T18:34:29Z</dcterms:created>
  <dcterms:modified xsi:type="dcterms:W3CDTF">2015-06-15T20:13:15Z</dcterms:modified>
</cp:coreProperties>
</file>