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8" r:id="rId3"/>
    <p:sldId id="262" r:id="rId4"/>
    <p:sldId id="267" r:id="rId5"/>
    <p:sldId id="271" r:id="rId6"/>
    <p:sldId id="272" r:id="rId7"/>
    <p:sldId id="263" r:id="rId8"/>
    <p:sldId id="257" r:id="rId9"/>
    <p:sldId id="260" r:id="rId10"/>
    <p:sldId id="273" r:id="rId11"/>
    <p:sldId id="261" r:id="rId12"/>
    <p:sldId id="275" r:id="rId13"/>
    <p:sldId id="274" r:id="rId14"/>
    <p:sldId id="264" r:id="rId15"/>
    <p:sldId id="266" r:id="rId16"/>
    <p:sldId id="265" r:id="rId17"/>
    <p:sldId id="268" r:id="rId18"/>
    <p:sldId id="26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7/11/2015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2</a:t>
            </a:fld>
            <a:endParaRPr lang="en-US" dirty="0"/>
          </a:p>
        </p:txBody>
      </p:sp>
    </p:spTree>
    <p:extLst>
      <p:ext uri="{BB962C8B-B14F-4D97-AF65-F5344CB8AC3E}">
        <p14:creationId xmlns:p14="http://schemas.microsoft.com/office/powerpoint/2010/main"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8</a:t>
            </a:fld>
            <a:endParaRPr lang="en-US" dirty="0"/>
          </a:p>
        </p:txBody>
      </p:sp>
    </p:spTree>
    <p:extLst>
      <p:ext uri="{BB962C8B-B14F-4D97-AF65-F5344CB8AC3E}">
        <p14:creationId xmlns:p14="http://schemas.microsoft.com/office/powerpoint/2010/main"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July 11,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chemeClr val="bg1"/>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chemeClr val="bg1"/>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chemeClr val="bg1"/>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chemeClr val="bg1"/>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pic>
        <p:nvPicPr>
          <p:cNvPr id="9" name="Picture 8"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chemeClr val="bg1"/>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n-US" smtClean="0"/>
              <a:t>Click to edit Master title style</a:t>
            </a:r>
            <a:endParaRPr lang="en-US" dirty="0"/>
          </a:p>
        </p:txBody>
      </p:sp>
      <p:sp>
        <p:nvSpPr>
          <p:cNvPr id="4" name="Content Placeholder 3"/>
          <p:cNvSpPr>
            <a:spLocks noGrp="1"/>
          </p:cNvSpPr>
          <p:nvPr>
            <p:ph sz="half" idx="2"/>
          </p:nvPr>
        </p:nvSpPr>
        <p:spPr>
          <a:xfrm>
            <a:off x="600782" y="528120"/>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6" name="Content Placeholder 5"/>
          <p:cNvSpPr>
            <a:spLocks noGrp="1"/>
          </p:cNvSpPr>
          <p:nvPr>
            <p:ph sz="quarter" idx="4"/>
          </p:nvPr>
        </p:nvSpPr>
        <p:spPr>
          <a:xfrm>
            <a:off x="2688609" y="518615"/>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2741332"/>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1" name="Content Placeholder 5"/>
          <p:cNvSpPr>
            <a:spLocks noGrp="1"/>
          </p:cNvSpPr>
          <p:nvPr>
            <p:ph sz="quarter" idx="14"/>
          </p:nvPr>
        </p:nvSpPr>
        <p:spPr>
          <a:xfrm>
            <a:off x="2704531" y="2718179"/>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18"/>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19"/>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hotodentro.edu.gr/ugc/r/8525/449?locale=e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platform.openwebquest.org/" TargetMode="External"/><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hyperlink" Target="http://photodentro.edu.gr/ugc/r/8525/449?locale=el"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photodentro.edu.gr/ugc/r/8525/449?locale=e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ebooks.edu.gr/modules/ebook/show.php/DSGYM-B120/203/1362,4752/" TargetMode="External"/><Relationship Id="rId2" Type="http://schemas.openxmlformats.org/officeDocument/2006/relationships/hyperlink" Target="http://ebooks.edu.gr/modules/ebook/show.php/DSGYM-B107/371/2483,9519/" TargetMode="External"/><Relationship Id="rId1" Type="http://schemas.openxmlformats.org/officeDocument/2006/relationships/slideLayout" Target="../slideLayouts/slideLayout3.xml"/><Relationship Id="rId5" Type="http://schemas.openxmlformats.org/officeDocument/2006/relationships/hyperlink" Target="http://www.hellenicparliament.gr/Vouli-ton-Ellinon/To-Politevma/Syntagma/article-21/" TargetMode="External"/><Relationship Id="rId4" Type="http://schemas.openxmlformats.org/officeDocument/2006/relationships/hyperlink" Target="http://ebooks.edu.gr/modules/ebook/show.php/DSGL104/66/534,19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3" y="4186238"/>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211858" y="147485"/>
            <a:ext cx="7324567" cy="1951414"/>
          </a:xfrm>
        </p:spPr>
        <p:txBody>
          <a:bodyPr/>
          <a:lstStyle/>
          <a:p>
            <a:r>
              <a:rPr lang="el-GR" sz="4400" dirty="0"/>
              <a:t>Η ΣΗΜΑΣΙΑ ΤΟΥ ΘΕΣΜΟΥ ΤΗΣ ΟΙΚΟΓΕΝΕΙΑΣ ΓΙΑ ΤΗΝ ΚΟΙΝΩΝΙΑ.</a:t>
            </a:r>
            <a:endParaRPr lang="en-US" sz="4400" dirty="0"/>
          </a:p>
        </p:txBody>
      </p:sp>
      <p:sp>
        <p:nvSpPr>
          <p:cNvPr id="8" name="TextBox 7"/>
          <p:cNvSpPr txBox="1"/>
          <p:nvPr/>
        </p:nvSpPr>
        <p:spPr>
          <a:xfrm>
            <a:off x="4900614" y="4659004"/>
            <a:ext cx="3816074" cy="830997"/>
          </a:xfrm>
          <a:prstGeom prst="rect">
            <a:avLst/>
          </a:prstGeom>
          <a:noFill/>
        </p:spPr>
        <p:txBody>
          <a:bodyPr wrap="square" rtlCol="0">
            <a:spAutoFit/>
          </a:bodyPr>
          <a:lstStyle/>
          <a:p>
            <a:r>
              <a:rPr lang="el-GR" sz="1600" dirty="0">
                <a:solidFill>
                  <a:schemeClr val="bg2">
                    <a:lumMod val="10000"/>
                  </a:schemeClr>
                </a:solidFill>
              </a:rPr>
              <a:t>Σμαράγδα Μ. Φαρίδου, Θεολόγος</a:t>
            </a:r>
          </a:p>
          <a:p>
            <a:r>
              <a:rPr lang="el-GR" sz="1600" dirty="0">
                <a:solidFill>
                  <a:schemeClr val="bg2">
                    <a:lumMod val="10000"/>
                  </a:schemeClr>
                </a:solidFill>
              </a:rPr>
              <a:t>Δημήτριος Κ. Χατζημιχαήλ, Φιλόλογος</a:t>
            </a:r>
          </a:p>
          <a:p>
            <a:r>
              <a:rPr lang="el-GR" sz="1600" dirty="0">
                <a:solidFill>
                  <a:schemeClr val="bg2">
                    <a:lumMod val="10000"/>
                  </a:schemeClr>
                </a:solidFill>
              </a:rPr>
              <a:t>Αλεξάνδρα Χ. Μάρα, Νομικός.</a:t>
            </a:r>
            <a:endParaRPr lang="el-GR" sz="1600" dirty="0"/>
          </a:p>
        </p:txBody>
      </p:sp>
      <p:sp>
        <p:nvSpPr>
          <p:cNvPr id="18" name="Subtitle 2"/>
          <p:cNvSpPr txBox="1">
            <a:spLocks/>
          </p:cNvSpPr>
          <p:nvPr/>
        </p:nvSpPr>
        <p:spPr>
          <a:xfrm>
            <a:off x="5048518" y="6175927"/>
            <a:ext cx="3638286" cy="382042"/>
          </a:xfrm>
          <a:prstGeom prst="rect">
            <a:avLst/>
          </a:prstGeom>
        </p:spPr>
        <p:txBody>
          <a:bodyPr vert="horz" lIns="91440" tIns="9144" rIns="91440" bIns="45720" rtlCol="0">
            <a:normAutofit/>
          </a:bodyPr>
          <a:lstStyle/>
          <a:p>
            <a:pPr marL="0" marR="0" lvl="0" indent="0" algn="r" defTabSz="914400" rtl="0" eaLnBrk="1" fontAlgn="auto" latinLnBrk="0" hangingPunct="1">
              <a:lnSpc>
                <a:spcPct val="100000"/>
              </a:lnSpc>
              <a:spcBef>
                <a:spcPts val="800"/>
              </a:spcBef>
              <a:spcAft>
                <a:spcPts val="0"/>
              </a:spcAft>
              <a:buClrTx/>
              <a:buSzTx/>
              <a:buFont typeface="Arial" pitchFamily="34" charset="0"/>
              <a:buNone/>
              <a:tabLst/>
              <a:defRPr/>
            </a:pPr>
            <a:r>
              <a:rPr lang="el-GR" sz="1400" cap="all" spc="400" dirty="0">
                <a:solidFill>
                  <a:schemeClr val="accent3">
                    <a:lumMod val="50000"/>
                  </a:schemeClr>
                </a:solidFill>
                <a:ea typeface="+mj-ea"/>
                <a:cs typeface="Tunga" pitchFamily="2"/>
              </a:rPr>
              <a:t>Θ</a:t>
            </a:r>
            <a:r>
              <a:rPr lang="el-GR" sz="1400" cap="all" spc="400" dirty="0" smtClean="0">
                <a:solidFill>
                  <a:schemeClr val="accent3">
                    <a:lumMod val="50000"/>
                  </a:schemeClr>
                </a:solidFill>
                <a:ea typeface="+mj-ea"/>
                <a:cs typeface="Tunga" pitchFamily="2"/>
              </a:rPr>
              <a:t>ΕΣΑΛΟΝΙΚΗ / 2014-2015</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0" name="Rectangle 19"/>
          <p:cNvSpPr/>
          <p:nvPr/>
        </p:nvSpPr>
        <p:spPr>
          <a:xfrm>
            <a:off x="4880785" y="4247657"/>
            <a:ext cx="2239074" cy="400110"/>
          </a:xfrm>
          <a:prstGeom prst="rect">
            <a:avLst/>
          </a:prstGeom>
        </p:spPr>
        <p:txBody>
          <a:bodyPr wrap="none">
            <a:spAutoFit/>
          </a:bodyPr>
          <a:lstStyle/>
          <a:p>
            <a:r>
              <a:rPr lang="el-GR" sz="2000" dirty="0" smtClean="0">
                <a:solidFill>
                  <a:schemeClr val="bg2">
                    <a:lumMod val="10000"/>
                  </a:schemeClr>
                </a:solidFill>
              </a:rPr>
              <a:t>Ομάδα ανάπτυξης</a:t>
            </a:r>
          </a:p>
        </p:txBody>
      </p:sp>
      <p:sp>
        <p:nvSpPr>
          <p:cNvPr id="21" name="Subtitle 20"/>
          <p:cNvSpPr>
            <a:spLocks noGrp="1"/>
          </p:cNvSpPr>
          <p:nvPr>
            <p:ph type="subTitle" idx="4294967295"/>
          </p:nvPr>
        </p:nvSpPr>
        <p:spPr>
          <a:xfrm>
            <a:off x="246922" y="2293414"/>
            <a:ext cx="5037841" cy="939891"/>
          </a:xfrm>
        </p:spPr>
        <p:txBody>
          <a:bodyPr>
            <a:noAutofit/>
          </a:bodyPr>
          <a:lstStyle/>
          <a:p>
            <a:r>
              <a:rPr lang="el-GR" sz="2400" b="0" dirty="0" smtClean="0">
                <a:solidFill>
                  <a:schemeClr val="accent2">
                    <a:lumMod val="75000"/>
                  </a:schemeClr>
                </a:solidFill>
                <a:effectLst>
                  <a:outerShdw blurRad="38100" dist="38100" dir="2700000" algn="tl">
                    <a:srgbClr val="000000">
                      <a:alpha val="43137"/>
                    </a:srgbClr>
                  </a:outerShdw>
                </a:effectLst>
              </a:rPr>
              <a:t>2</a:t>
            </a:r>
            <a:r>
              <a:rPr lang="el-GR" sz="2400" b="0" baseline="30000" dirty="0" smtClean="0">
                <a:solidFill>
                  <a:schemeClr val="accent2">
                    <a:lumMod val="75000"/>
                  </a:schemeClr>
                </a:solidFill>
                <a:effectLst>
                  <a:outerShdw blurRad="38100" dist="38100" dir="2700000" algn="tl">
                    <a:srgbClr val="000000">
                      <a:alpha val="43137"/>
                    </a:srgbClr>
                  </a:outerShdw>
                </a:effectLst>
              </a:rPr>
              <a:t>Ο</a:t>
            </a:r>
            <a:r>
              <a:rPr lang="el-GR" sz="2400" b="0" dirty="0" smtClean="0">
                <a:solidFill>
                  <a:schemeClr val="accent2">
                    <a:lumMod val="75000"/>
                  </a:schemeClr>
                </a:solidFill>
                <a:effectLst>
                  <a:outerShdw blurRad="38100" dist="38100" dir="2700000" algn="tl">
                    <a:srgbClr val="000000">
                      <a:alpha val="43137"/>
                    </a:srgbClr>
                  </a:outerShdw>
                </a:effectLst>
              </a:rPr>
              <a:t> ΠΕΙΡΑΜΑΤΙΚΟ ΓΥΜΝΑΣΙΟ ΘΕΣΣΑΛΟΝΙΚΗΣ</a:t>
            </a:r>
          </a:p>
        </p:txBody>
      </p:sp>
      <p:pic>
        <p:nvPicPr>
          <p:cNvPr id="3" name="Εικόνα 2"/>
          <p:cNvPicPr>
            <a:picLocks noChangeAspect="1"/>
          </p:cNvPicPr>
          <p:nvPr/>
        </p:nvPicPr>
        <p:blipFill>
          <a:blip r:embed="rId3"/>
          <a:stretch>
            <a:fillRect/>
          </a:stretch>
        </p:blipFill>
        <p:spPr>
          <a:xfrm>
            <a:off x="3083981" y="3970137"/>
            <a:ext cx="1715297" cy="1654815"/>
          </a:xfrm>
          <a:prstGeom prst="rect">
            <a:avLst/>
          </a:prstGeom>
        </p:spPr>
      </p:pic>
    </p:spTree>
    <p:extLst>
      <p:ext uri="{BB962C8B-B14F-4D97-AF65-F5344CB8AC3E}">
        <p14:creationId xmlns:p14="http://schemas.microsoft.com/office/powerpoint/2010/main" val="339111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2754ED01-E2A0-4C1E-8E21-014B99041579}" type="slidenum">
              <a:rPr lang="en-US" smtClean="0"/>
              <a:pPr/>
              <a:t>10</a:t>
            </a:fld>
            <a:endParaRPr lang="en-US" dirty="0"/>
          </a:p>
        </p:txBody>
      </p:sp>
      <p:sp>
        <p:nvSpPr>
          <p:cNvPr id="4" name="Θέση περιεχομένου 3"/>
          <p:cNvSpPr>
            <a:spLocks noGrp="1"/>
          </p:cNvSpPr>
          <p:nvPr>
            <p:ph sz="half" idx="2"/>
          </p:nvPr>
        </p:nvSpPr>
        <p:spPr>
          <a:xfrm>
            <a:off x="489397" y="476518"/>
            <a:ext cx="8152327" cy="4224271"/>
          </a:xfrm>
        </p:spPr>
        <p:txBody>
          <a:bodyPr>
            <a:noAutofit/>
          </a:bodyPr>
          <a:lstStyle/>
          <a:p>
            <a:pPr lvl="1" algn="just"/>
            <a:r>
              <a:rPr lang="el-GR" sz="1100" b="1" dirty="0"/>
              <a:t>2η ώρα: Η καθηγήτρια (Δ/</a:t>
            </a:r>
            <a:r>
              <a:rPr lang="el-GR" sz="1100" b="1" dirty="0" err="1"/>
              <a:t>ντρια</a:t>
            </a:r>
            <a:r>
              <a:rPr lang="el-GR" sz="1100" b="1" dirty="0"/>
              <a:t>) της ΚΠΑ με την Θεολόγο: (31/10/2014 στο Γ1 στην Δ.Ω. των Θρησκευτικών):</a:t>
            </a:r>
            <a:r>
              <a:rPr lang="el-GR" sz="1100" dirty="0"/>
              <a:t> Οι μαθητές παρουσία της Θεολόγου και της Νομικού καθηγήτριας της ΚΠΑ, ενημερώθηκαν για την ιστορική εξέλιξη του θεσμού της οικογένειας και για τις νεότερες διατάξεις του αστικού κώδικα περί του οικογενειακού δικαίου. </a:t>
            </a:r>
            <a:endParaRPr lang="el-GR" sz="1100" dirty="0" smtClean="0"/>
          </a:p>
          <a:p>
            <a:pPr lvl="1" algn="just"/>
            <a:r>
              <a:rPr lang="el-GR" sz="1100" b="1" dirty="0" smtClean="0"/>
              <a:t>3η </a:t>
            </a:r>
            <a:r>
              <a:rPr lang="el-GR" sz="1100" b="1" dirty="0"/>
              <a:t>και 4η ώρα ο Φιλόλογος στο μάθημα των Θρησκευτικών (3/11/2014 και 10/11/2014 στο Γ΄1 ): </a:t>
            </a:r>
            <a:r>
              <a:rPr lang="el-GR" sz="1100" dirty="0"/>
              <a:t>Οι μαθητές παρουσία της Θεολόγου τους και του Φιλολόγου του τμήματος, </a:t>
            </a:r>
            <a:r>
              <a:rPr lang="el-GR" sz="1100" dirty="0" smtClean="0"/>
              <a:t>ερεύνησαν </a:t>
            </a:r>
            <a:r>
              <a:rPr lang="el-GR" sz="1100" dirty="0"/>
              <a:t>τα Αγιογραφικά και Πατερικά κείμενα σχετικά με την οικογένεια. Οι μαθητές καθοδηγήθηκαν από τον Φιλόλογό τους σε μια λεπτομερή λεξιλογική, γραμματική, συντακτική και ερμηνευτική ανάλυση των κειμένων – πηγών. </a:t>
            </a:r>
            <a:endParaRPr lang="el-GR" sz="1100" dirty="0" smtClean="0"/>
          </a:p>
          <a:p>
            <a:pPr lvl="1" algn="just"/>
            <a:r>
              <a:rPr lang="el-GR" sz="1100" b="1" dirty="0" smtClean="0"/>
              <a:t>5η </a:t>
            </a:r>
            <a:r>
              <a:rPr lang="el-GR" sz="1100" b="1" dirty="0"/>
              <a:t>ώρα, στο μάθημα των Θρησκευτικών ( 12/11/2014 στο Γ1): </a:t>
            </a:r>
            <a:r>
              <a:rPr lang="el-GR" sz="1100" dirty="0"/>
              <a:t>Οι μαθητές κλήθηκαν να αναζητήσουν στο διαδίκτυο τις σελίδες που αναφέρονται στην ομάδα τους, να ερευνήσουν το περιεχόμενο της καθεμιάς και να επεξεργαστούν τα ερωτήματα, καθώς και να αξιοποιήσουν τις γνώσεις που αποκόμισαν από τις προηγούμενες συνδιδασκαλίες. Δούλεψαν παράλληλα οι τέσσερις ομάδες εργασίας, η κάθε μια για τα δικά της ερωτήματα. Οι μαθητές αφέθηκαν να </a:t>
            </a:r>
            <a:r>
              <a:rPr lang="el-GR" sz="1100" dirty="0" err="1"/>
              <a:t>αυτενεργήσουν</a:t>
            </a:r>
            <a:r>
              <a:rPr lang="el-GR" sz="1100" dirty="0"/>
              <a:t> για όσο χρόνο τους ήταν απαραίτητος. Κατά τη διάρκεια της έρευνας που πραγματοποίησαν κατέγραψαν τα στοιχεία που εντόπισαν με βάση τα ερωτήματα. Κατά τη διάρκεια της εργασίας επέμβαση από πλευράς μας έγινε μόνον εφόσον κάποια ομάδα αντιμετώπιζε προβλήματα. Υπήρξε μέριμνα για τον συγχρονισμό των ομάδων. Καθώς η έρευνα στο διαδίκτυο έγινε βάσει της </a:t>
            </a:r>
            <a:r>
              <a:rPr lang="el-GR" sz="1100" dirty="0" err="1"/>
              <a:t>ιστοεξερεύνησης</a:t>
            </a:r>
            <a:r>
              <a:rPr lang="el-GR" sz="1100" dirty="0"/>
              <a:t>, δόθηκε στους μαθητές η δυνατότητα να συνεχίσουν την </a:t>
            </a:r>
            <a:r>
              <a:rPr lang="el-GR" sz="1100" dirty="0" smtClean="0"/>
              <a:t>έρευνά τους και με κατ’ </a:t>
            </a:r>
            <a:r>
              <a:rPr lang="el-GR" sz="1100" dirty="0" err="1" smtClean="0"/>
              <a:t>οίκον</a:t>
            </a:r>
            <a:r>
              <a:rPr lang="el-GR" sz="1100" dirty="0" smtClean="0"/>
              <a:t> εργασία. Η διεύθυνση της </a:t>
            </a:r>
            <a:r>
              <a:rPr lang="el-GR" sz="1100" dirty="0" err="1" smtClean="0"/>
              <a:t>ιστοεξερεύνησης</a:t>
            </a:r>
            <a:r>
              <a:rPr lang="el-GR" sz="1100" dirty="0" smtClean="0"/>
              <a:t> είναι η εξής: </a:t>
            </a:r>
            <a:r>
              <a:rPr lang="es-ES" sz="1100" dirty="0">
                <a:hlinkClick r:id="rId2"/>
              </a:rPr>
              <a:t>http://</a:t>
            </a:r>
            <a:r>
              <a:rPr lang="es-ES" sz="1100" dirty="0" smtClean="0">
                <a:hlinkClick r:id="rId2"/>
              </a:rPr>
              <a:t>photodentro.edu.gr/ugc/r/8525/449?locale=el</a:t>
            </a:r>
            <a:r>
              <a:rPr lang="el-GR" sz="1100" dirty="0" smtClean="0"/>
              <a:t> </a:t>
            </a:r>
          </a:p>
          <a:p>
            <a:pPr lvl="1" algn="just"/>
            <a:r>
              <a:rPr lang="el-GR" sz="1100" b="1" dirty="0" smtClean="0"/>
              <a:t>6η </a:t>
            </a:r>
            <a:r>
              <a:rPr lang="el-GR" sz="1100" b="1" dirty="0"/>
              <a:t>ώρα Φιλόλογος και Νομικός στο μάθημα των Θρησκευτικών (14/11/2014):</a:t>
            </a:r>
            <a:r>
              <a:rPr lang="el-GR" sz="1100" dirty="0"/>
              <a:t> Ένα από τα μέλη της κάθε ομάδας ανακοίνωσε το κείμενο το οποίο κατέγραψαν ως ομάδα και την παρουσίαση που ετοίμασαν (και με κατ’ </a:t>
            </a:r>
            <a:r>
              <a:rPr lang="el-GR" sz="1100" dirty="0" err="1"/>
              <a:t>οίκον</a:t>
            </a:r>
            <a:r>
              <a:rPr lang="el-GR" sz="1100" dirty="0"/>
              <a:t> εργασία) σχετικά με τα θέματα τα οποία είχαν να ερευνήσουν. Συνοψίσαμε τα κύρια συμπεράσματα όλων των επιμέρους ομάδων και συγχαρήκαμε όλα τα παιδιά για την προσπάθειά τους. Οι μαθητές συνόψισαν σε ενιαίο κείμενο τα αποτελέσματα της έρευνάς τους (παραδοτέο) και ανέβασαν τα πορίσματά τους στο </a:t>
            </a:r>
            <a:r>
              <a:rPr lang="el-GR" sz="1100" dirty="0" err="1"/>
              <a:t>ιστολόγιο</a:t>
            </a:r>
            <a:r>
              <a:rPr lang="el-GR" sz="1100" dirty="0"/>
              <a:t> που δημιουργήσαμε για την ανάρτηση των αποτελεσμάτων των </a:t>
            </a:r>
            <a:r>
              <a:rPr lang="el-GR" sz="1100" dirty="0" err="1"/>
              <a:t>ιστοεξερευνήσεών</a:t>
            </a:r>
            <a:r>
              <a:rPr lang="el-GR" sz="1100" dirty="0"/>
              <a:t> μας.</a:t>
            </a:r>
          </a:p>
        </p:txBody>
      </p:sp>
      <p:sp>
        <p:nvSpPr>
          <p:cNvPr id="5" name="Title 5"/>
          <p:cNvSpPr>
            <a:spLocks noGrp="1"/>
          </p:cNvSpPr>
          <p:nvPr>
            <p:ph type="title"/>
          </p:nvPr>
        </p:nvSpPr>
        <p:spPr/>
        <p:txBody>
          <a:bodyPr/>
          <a:lstStyle/>
          <a:p>
            <a:r>
              <a:rPr lang="el-GR" sz="2400" dirty="0" smtClean="0"/>
              <a:t>ΑΝΑΛΥΤΙΚΗ ΠΕΡΙΓΡΑΦΗ ΤΗΣ ανοιχτησ εκπαιδευτικησ ΠΡΑΚΤΙΚΗΣ</a:t>
            </a:r>
            <a:endParaRPr lang="el-GR" sz="2400" dirty="0"/>
          </a:p>
        </p:txBody>
      </p:sp>
    </p:spTree>
    <p:extLst>
      <p:ext uri="{BB962C8B-B14F-4D97-AF65-F5344CB8AC3E}">
        <p14:creationId xmlns:p14="http://schemas.microsoft.com/office/powerpoint/2010/main" val="20948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2086376" y="0"/>
            <a:ext cx="6078829" cy="548640"/>
          </a:xfrm>
        </p:spPr>
        <p:txBody>
          <a:bodyPr>
            <a:noAutofit/>
          </a:bodyPr>
          <a:lstStyle/>
          <a:p>
            <a:r>
              <a:rPr lang="el-GR" sz="1200" dirty="0" err="1" smtClean="0"/>
              <a:t>ΕιΚΟνα</a:t>
            </a:r>
            <a:r>
              <a:rPr lang="el-GR" sz="1200" dirty="0" smtClean="0"/>
              <a:t> 1: Η </a:t>
            </a:r>
            <a:r>
              <a:rPr lang="el-GR" sz="1200" dirty="0" err="1" smtClean="0"/>
              <a:t>ιστοεξερΥνΗΣΗ</a:t>
            </a:r>
            <a:r>
              <a:rPr lang="el-GR" sz="1200" dirty="0" smtClean="0"/>
              <a:t> </a:t>
            </a:r>
            <a:r>
              <a:rPr lang="el-GR" sz="1200" dirty="0"/>
              <a:t>μας.</a:t>
            </a:r>
          </a:p>
        </p:txBody>
      </p:sp>
      <p:pic>
        <p:nvPicPr>
          <p:cNvPr id="4" name="Θέση περιεχομένου 3"/>
          <p:cNvPicPr>
            <a:picLocks noGrp="1" noChangeAspect="1"/>
          </p:cNvPicPr>
          <p:nvPr>
            <p:ph sz="half" idx="2"/>
          </p:nvPr>
        </p:nvPicPr>
        <p:blipFill>
          <a:blip r:embed="rId2"/>
          <a:stretch>
            <a:fillRect/>
          </a:stretch>
        </p:blipFill>
        <p:spPr>
          <a:xfrm>
            <a:off x="1298316" y="690307"/>
            <a:ext cx="6238278" cy="4139270"/>
          </a:xfrm>
          <a:prstGeom prst="rect">
            <a:avLst/>
          </a:prstGeom>
        </p:spPr>
      </p:pic>
      <p:sp>
        <p:nvSpPr>
          <p:cNvPr id="2" name="Slide Number Placeholder 1"/>
          <p:cNvSpPr>
            <a:spLocks noGrp="1"/>
          </p:cNvSpPr>
          <p:nvPr>
            <p:ph type="sldNum" sz="quarter" idx="12"/>
          </p:nvPr>
        </p:nvSpPr>
        <p:spPr/>
        <p:txBody>
          <a:bodyPr/>
          <a:lstStyle/>
          <a:p>
            <a:fld id="{2754ED01-E2A0-4C1E-8E21-014B99041579}" type="slidenum">
              <a:rPr lang="en-US" smtClean="0"/>
              <a:pPr/>
              <a:t>11</a:t>
            </a:fld>
            <a:endParaRPr lang="en-US" dirty="0"/>
          </a:p>
        </p:txBody>
      </p:sp>
      <p:sp>
        <p:nvSpPr>
          <p:cNvPr id="10" name="Rectangle 9"/>
          <p:cNvSpPr/>
          <p:nvPr/>
        </p:nvSpPr>
        <p:spPr>
          <a:xfrm>
            <a:off x="2717147" y="5368301"/>
            <a:ext cx="6059606"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endParaRPr lang="el-GR"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6"/>
          <p:cNvSpPr>
            <a:spLocks noGrp="1"/>
          </p:cNvSpPr>
          <p:nvPr>
            <p:ph type="sldNum" sz="quarter" idx="12"/>
          </p:nvPr>
        </p:nvSpPr>
        <p:spPr/>
        <p:txBody>
          <a:bodyPr/>
          <a:lstStyle/>
          <a:p>
            <a:fld id="{2754ED01-E2A0-4C1E-8E21-014B99041579}" type="slidenum">
              <a:rPr lang="en-US" smtClean="0"/>
              <a:pPr/>
              <a:t>12</a:t>
            </a:fld>
            <a:endParaRPr lang="en-US" dirty="0"/>
          </a:p>
        </p:txBody>
      </p:sp>
      <p:pic>
        <p:nvPicPr>
          <p:cNvPr id="8" name="Θέση περιεχομένου 12"/>
          <p:cNvPicPr>
            <a:picLocks noGrp="1" noChangeAspect="1"/>
          </p:cNvPicPr>
          <p:nvPr>
            <p:ph sz="quarter" idx="4"/>
          </p:nvPr>
        </p:nvPicPr>
        <p:blipFill>
          <a:blip r:embed="rId2"/>
          <a:stretch>
            <a:fillRect/>
          </a:stretch>
        </p:blipFill>
        <p:spPr>
          <a:xfrm>
            <a:off x="682580" y="476520"/>
            <a:ext cx="7829699" cy="4433276"/>
          </a:xfrm>
          <a:prstGeom prst="rect">
            <a:avLst/>
          </a:prstGeom>
        </p:spPr>
      </p:pic>
      <p:sp>
        <p:nvSpPr>
          <p:cNvPr id="9" name="Θέση κειμένου 6"/>
          <p:cNvSpPr>
            <a:spLocks noGrp="1"/>
          </p:cNvSpPr>
          <p:nvPr>
            <p:ph type="body" sz="quarter" idx="3"/>
          </p:nvPr>
        </p:nvSpPr>
        <p:spPr>
          <a:xfrm>
            <a:off x="2618194" y="-72120"/>
            <a:ext cx="3958470" cy="548640"/>
          </a:xfrm>
        </p:spPr>
        <p:txBody>
          <a:bodyPr>
            <a:noAutofit/>
          </a:bodyPr>
          <a:lstStyle/>
          <a:p>
            <a:r>
              <a:rPr lang="el-GR" sz="1200" dirty="0" err="1" smtClean="0"/>
              <a:t>ΕικΟνα</a:t>
            </a:r>
            <a:r>
              <a:rPr lang="el-GR" sz="1200" dirty="0" smtClean="0"/>
              <a:t> </a:t>
            </a:r>
            <a:r>
              <a:rPr lang="el-GR" sz="1200" dirty="0"/>
              <a:t>2:  </a:t>
            </a:r>
            <a:r>
              <a:rPr lang="el-GR" sz="1200" dirty="0" smtClean="0"/>
              <a:t>Το </a:t>
            </a:r>
            <a:r>
              <a:rPr lang="el-GR" sz="1200" dirty="0" err="1"/>
              <a:t>ιστολΟγΙΟ</a:t>
            </a:r>
            <a:r>
              <a:rPr lang="el-GR" sz="1200" dirty="0"/>
              <a:t> μας.</a:t>
            </a:r>
          </a:p>
        </p:txBody>
      </p:sp>
    </p:spTree>
    <p:extLst>
      <p:ext uri="{BB962C8B-B14F-4D97-AF65-F5344CB8AC3E}">
        <p14:creationId xmlns:p14="http://schemas.microsoft.com/office/powerpoint/2010/main" val="418848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36372" y="952477"/>
            <a:ext cx="6581104" cy="3902858"/>
          </a:xfrm>
        </p:spPr>
      </p:pic>
      <p:sp>
        <p:nvSpPr>
          <p:cNvPr id="7" name="Θέση αριθμού διαφάνειας 6"/>
          <p:cNvSpPr>
            <a:spLocks noGrp="1"/>
          </p:cNvSpPr>
          <p:nvPr>
            <p:ph type="sldNum" sz="quarter" idx="12"/>
          </p:nvPr>
        </p:nvSpPr>
        <p:spPr/>
        <p:txBody>
          <a:bodyPr/>
          <a:lstStyle/>
          <a:p>
            <a:fld id="{2754ED01-E2A0-4C1E-8E21-014B99041579}" type="slidenum">
              <a:rPr lang="en-US" smtClean="0"/>
              <a:pPr/>
              <a:t>13</a:t>
            </a:fld>
            <a:endParaRPr lang="en-US" dirty="0"/>
          </a:p>
        </p:txBody>
      </p:sp>
      <p:sp>
        <p:nvSpPr>
          <p:cNvPr id="9" name="Θέση κειμένου 6"/>
          <p:cNvSpPr>
            <a:spLocks noGrp="1"/>
          </p:cNvSpPr>
          <p:nvPr>
            <p:ph type="body" sz="quarter" idx="3"/>
          </p:nvPr>
        </p:nvSpPr>
        <p:spPr>
          <a:xfrm>
            <a:off x="283335" y="287201"/>
            <a:ext cx="8723653" cy="548640"/>
          </a:xfrm>
        </p:spPr>
        <p:txBody>
          <a:bodyPr>
            <a:noAutofit/>
          </a:bodyPr>
          <a:lstStyle/>
          <a:p>
            <a:r>
              <a:rPr lang="el-GR" sz="1200" dirty="0" err="1" smtClean="0"/>
              <a:t>ΕικΟνα</a:t>
            </a:r>
            <a:r>
              <a:rPr lang="el-GR" sz="1200" dirty="0" smtClean="0"/>
              <a:t> </a:t>
            </a:r>
            <a:r>
              <a:rPr lang="en-US" sz="1200" dirty="0" smtClean="0"/>
              <a:t>3</a:t>
            </a:r>
            <a:r>
              <a:rPr lang="el-GR" sz="1200" dirty="0" smtClean="0"/>
              <a:t>:  </a:t>
            </a:r>
            <a:r>
              <a:rPr lang="el-GR" sz="1200" dirty="0" err="1" smtClean="0"/>
              <a:t>ανεβασμα</a:t>
            </a:r>
            <a:r>
              <a:rPr lang="el-GR" sz="1200" dirty="0" smtClean="0"/>
              <a:t> </a:t>
            </a:r>
            <a:r>
              <a:rPr lang="el-GR" sz="1200" dirty="0" err="1" smtClean="0"/>
              <a:t>παρουσιασησ</a:t>
            </a:r>
            <a:r>
              <a:rPr lang="el-GR" sz="1200" dirty="0" smtClean="0"/>
              <a:t> στην </a:t>
            </a:r>
            <a:r>
              <a:rPr lang="en-US" sz="1200" dirty="0" err="1" smtClean="0"/>
              <a:t>edmodo</a:t>
            </a:r>
            <a:r>
              <a:rPr lang="el-GR" sz="1200" dirty="0" smtClean="0"/>
              <a:t>.</a:t>
            </a:r>
            <a:r>
              <a:rPr lang="el-GR" sz="1200" dirty="0" err="1" smtClean="0"/>
              <a:t>ομαδα</a:t>
            </a:r>
            <a:r>
              <a:rPr lang="el-GR" sz="1200" dirty="0" smtClean="0"/>
              <a:t> </a:t>
            </a:r>
            <a:r>
              <a:rPr lang="el-GR" sz="1200" dirty="0" err="1" smtClean="0"/>
              <a:t>θεολογοι</a:t>
            </a:r>
            <a:r>
              <a:rPr lang="el-GR" sz="1200" dirty="0" smtClean="0"/>
              <a:t>.</a:t>
            </a:r>
            <a:endParaRPr lang="el-GR" sz="1200" dirty="0"/>
          </a:p>
        </p:txBody>
      </p:sp>
    </p:spTree>
    <p:extLst>
      <p:ext uri="{BB962C8B-B14F-4D97-AF65-F5344CB8AC3E}">
        <p14:creationId xmlns:p14="http://schemas.microsoft.com/office/powerpoint/2010/main" val="50604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t>ΑΞΙΟΠΟΙΗΣΗ ΨΗΦΙΑΚΟΥ ΠΕΡΙΕΧΟΜΕΝΟΥ</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31824" y="2581735"/>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200" y="532263"/>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a:xfrm>
            <a:off x="2947916" y="5172501"/>
            <a:ext cx="6196084" cy="873457"/>
          </a:xfrm>
        </p:spPr>
        <p:txBody>
          <a:bodyPr/>
          <a:lstStyle/>
          <a:p>
            <a:r>
              <a:rPr lang="el-GR" sz="2400" dirty="0" smtClean="0"/>
              <a:t>ΑΞΙΟΠΟΙΗΣΗ ΨΗΦΙΑΚΟΥ ΠΕΡΙΕΧΟΜΕΝΟΥ</a:t>
            </a:r>
            <a:endParaRPr lang="el-GR" sz="2400" dirty="0"/>
          </a:p>
        </p:txBody>
      </p:sp>
      <p:pic>
        <p:nvPicPr>
          <p:cNvPr id="26" name="Content Placeholder 25" descr="lo4.png"/>
          <p:cNvPicPr>
            <a:picLocks noGrp="1" noChangeAspect="1"/>
          </p:cNvPicPr>
          <p:nvPr>
            <p:ph sz="half" idx="2"/>
          </p:nvPr>
        </p:nvPicPr>
        <p:blipFill>
          <a:blip r:embed="rId2"/>
          <a:stretch>
            <a:fillRect/>
          </a:stretch>
        </p:blipFill>
        <p:spPr>
          <a:xfrm>
            <a:off x="673894" y="528638"/>
            <a:ext cx="1695450" cy="1695450"/>
          </a:xfrm>
          <a:prstGeom prst="rect">
            <a:avLst/>
          </a:prstGeom>
          <a:ln>
            <a:noFill/>
          </a:ln>
          <a:effectLst>
            <a:outerShdw blurRad="292100" dist="139700" dir="2700000" algn="tl" rotWithShape="0">
              <a:srgbClr val="333333">
                <a:alpha val="65000"/>
              </a:srgbClr>
            </a:outerShdw>
          </a:effectLst>
        </p:spPr>
      </p:pic>
      <p:sp>
        <p:nvSpPr>
          <p:cNvPr id="22" name="Content Placeholder 21"/>
          <p:cNvSpPr>
            <a:spLocks noGrp="1"/>
          </p:cNvSpPr>
          <p:nvPr>
            <p:ph sz="quarter" idx="4"/>
          </p:nvPr>
        </p:nvSpPr>
        <p:spPr>
          <a:xfrm>
            <a:off x="2852381" y="696040"/>
            <a:ext cx="5650174" cy="1378424"/>
          </a:xfrm>
        </p:spPr>
        <p:txBody>
          <a:bodyPr>
            <a:normAutofit fontScale="70000" lnSpcReduction="20000"/>
          </a:bodyPr>
          <a:lstStyle/>
          <a:p>
            <a:r>
              <a:rPr lang="el-GR" sz="2000" dirty="0" smtClean="0">
                <a:solidFill>
                  <a:schemeClr val="accent2">
                    <a:lumMod val="50000"/>
                  </a:schemeClr>
                </a:solidFill>
                <a:effectLst>
                  <a:outerShdw blurRad="38100" dist="38100" dir="2700000" algn="tl">
                    <a:srgbClr val="000000">
                      <a:alpha val="43137"/>
                    </a:srgbClr>
                  </a:outerShdw>
                </a:effectLst>
              </a:rPr>
              <a:t>Κάθετος αντίδραση</a:t>
            </a:r>
          </a:p>
          <a:p>
            <a:r>
              <a:rPr lang="el-GR" sz="2000" b="0" i="1" dirty="0">
                <a:solidFill>
                  <a:srgbClr val="000000"/>
                </a:solidFill>
                <a:latin typeface="Candara" panose="020E0502030303020204" pitchFamily="34" charset="0"/>
              </a:rPr>
              <a:t>Πλατφόρμα δημιουργίας </a:t>
            </a:r>
            <a:r>
              <a:rPr lang="el-GR" sz="2000" b="0" i="1" dirty="0" err="1">
                <a:solidFill>
                  <a:srgbClr val="000000"/>
                </a:solidFill>
                <a:latin typeface="Candara" panose="020E0502030303020204" pitchFamily="34" charset="0"/>
              </a:rPr>
              <a:t>ιστοεξερευνήσεων</a:t>
            </a:r>
            <a:r>
              <a:rPr lang="el-GR" sz="2000" b="0" i="1" dirty="0">
                <a:solidFill>
                  <a:srgbClr val="000000"/>
                </a:solidFill>
                <a:latin typeface="Candara" panose="020E0502030303020204" pitchFamily="34" charset="0"/>
              </a:rPr>
              <a:t> </a:t>
            </a:r>
            <a:r>
              <a:rPr lang="el-GR" sz="2000" b="0" i="1" dirty="0">
                <a:solidFill>
                  <a:srgbClr val="000000"/>
                </a:solidFill>
                <a:latin typeface="Candara" panose="020E0502030303020204" pitchFamily="34" charset="0"/>
                <a:hlinkClick r:id="rId3"/>
              </a:rPr>
              <a:t>http://</a:t>
            </a:r>
            <a:r>
              <a:rPr lang="el-GR" sz="2000" b="0" i="1" dirty="0" smtClean="0">
                <a:solidFill>
                  <a:srgbClr val="000000"/>
                </a:solidFill>
                <a:latin typeface="Candara" panose="020E0502030303020204" pitchFamily="34" charset="0"/>
                <a:hlinkClick r:id="rId3"/>
              </a:rPr>
              <a:t>platform.openwebquest.org</a:t>
            </a:r>
            <a:r>
              <a:rPr lang="el-GR" sz="2000" b="0" i="1" dirty="0" smtClean="0">
                <a:solidFill>
                  <a:srgbClr val="000000"/>
                </a:solidFill>
                <a:latin typeface="Candara" panose="020E0502030303020204" pitchFamily="34" charset="0"/>
              </a:rPr>
              <a:t>  </a:t>
            </a:r>
            <a:endParaRPr lang="el-GR" sz="2000" b="0" dirty="0">
              <a:solidFill>
                <a:srgbClr val="000000"/>
              </a:solidFill>
              <a:latin typeface="Candara" panose="020E0502030303020204" pitchFamily="34" charset="0"/>
            </a:endParaRPr>
          </a:p>
          <a:p>
            <a:r>
              <a:rPr lang="el-GR" sz="2000" b="0" i="1" dirty="0">
                <a:solidFill>
                  <a:srgbClr val="000000"/>
                </a:solidFill>
                <a:latin typeface="Candara" panose="020E0502030303020204" pitchFamily="34" charset="0"/>
              </a:rPr>
              <a:t>Διαθεματικό Ενιαίο Πλαίσιο Προγραμμάτων Σπουδών (Δ.Ε.Π.Π.Σ.), (2001). Τόμος Α΄ &amp; Β΄. Αθήνα: </a:t>
            </a:r>
            <a:r>
              <a:rPr lang="el-GR" sz="2000" b="0" dirty="0" smtClean="0">
                <a:solidFill>
                  <a:srgbClr val="000000"/>
                </a:solidFill>
                <a:latin typeface="Candara" panose="020E0502030303020204" pitchFamily="34" charset="0"/>
              </a:rPr>
              <a:t> </a:t>
            </a:r>
            <a:r>
              <a:rPr lang="el-GR" sz="2000" b="0" i="1" dirty="0" smtClean="0">
                <a:solidFill>
                  <a:srgbClr val="000000"/>
                </a:solidFill>
                <a:latin typeface="Candara" panose="020E0502030303020204" pitchFamily="34" charset="0"/>
              </a:rPr>
              <a:t>ΥΠΕΠΘ-Παιδαγωγικό </a:t>
            </a:r>
            <a:r>
              <a:rPr lang="el-GR" sz="2000" b="0" i="1" dirty="0">
                <a:solidFill>
                  <a:srgbClr val="000000"/>
                </a:solidFill>
                <a:latin typeface="Candara" panose="020E0502030303020204" pitchFamily="34" charset="0"/>
              </a:rPr>
              <a:t>Ινστιτούτο. </a:t>
            </a:r>
            <a:endParaRPr lang="el-GR" sz="2000" dirty="0" smtClean="0">
              <a:solidFill>
                <a:schemeClr val="accent2">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15</a:t>
            </a:fld>
            <a:endParaRPr lang="en-US" dirty="0"/>
          </a:p>
        </p:txBody>
      </p:sp>
      <p:pic>
        <p:nvPicPr>
          <p:cNvPr id="27" name="Content Placeholder 26" descr="newton.JPG"/>
          <p:cNvPicPr>
            <a:picLocks noGrp="1" noChangeAspect="1"/>
          </p:cNvPicPr>
          <p:nvPr>
            <p:ph sz="half" idx="13"/>
          </p:nvPr>
        </p:nvPicPr>
        <p:blipFill>
          <a:blip r:embed="rId4"/>
          <a:srcRect l="5286" r="9251"/>
          <a:stretch>
            <a:fillRect/>
          </a:stretch>
        </p:blipFill>
        <p:spPr>
          <a:xfrm>
            <a:off x="677748" y="2606722"/>
            <a:ext cx="1712016" cy="1652961"/>
          </a:xfrm>
          <a:prstGeom prst="rect">
            <a:avLst/>
          </a:prstGeom>
          <a:ln>
            <a:noFill/>
          </a:ln>
          <a:effectLst>
            <a:outerShdw blurRad="292100" dist="139700" dir="2700000" algn="tl" rotWithShape="0">
              <a:srgbClr val="333333">
                <a:alpha val="65000"/>
              </a:srgbClr>
            </a:outerShdw>
          </a:effectLst>
        </p:spPr>
      </p:pic>
      <p:sp>
        <p:nvSpPr>
          <p:cNvPr id="24" name="Content Placeholder 23"/>
          <p:cNvSpPr>
            <a:spLocks noGrp="1"/>
          </p:cNvSpPr>
          <p:nvPr>
            <p:ph sz="quarter" idx="14"/>
          </p:nvPr>
        </p:nvSpPr>
        <p:spPr>
          <a:xfrm>
            <a:off x="2825088" y="2718179"/>
            <a:ext cx="5691116" cy="1403445"/>
          </a:xfrm>
        </p:spPr>
        <p:txBody>
          <a:bodyPr>
            <a:normAutofit/>
          </a:bodyPr>
          <a:lstStyle/>
          <a:p>
            <a:r>
              <a:rPr lang="el-GR" sz="2000" dirty="0" smtClean="0">
                <a:solidFill>
                  <a:schemeClr val="accent2">
                    <a:lumMod val="50000"/>
                  </a:schemeClr>
                </a:solidFill>
                <a:effectLst>
                  <a:outerShdw blurRad="38100" dist="38100" dir="2700000" algn="tl">
                    <a:srgbClr val="000000">
                      <a:alpha val="43137"/>
                    </a:srgbClr>
                  </a:outerShdw>
                </a:effectLst>
              </a:rPr>
              <a:t>Δυνάμεις</a:t>
            </a:r>
          </a:p>
          <a:p>
            <a:pPr lvl="2"/>
            <a:r>
              <a:rPr lang="es-ES" i="1" dirty="0" smtClean="0">
                <a:solidFill>
                  <a:srgbClr val="000000"/>
                </a:solidFill>
                <a:latin typeface="Candara" panose="020E0502030303020204" pitchFamily="34" charset="0"/>
                <a:hlinkClick r:id="rId5"/>
              </a:rPr>
              <a:t>http</a:t>
            </a:r>
            <a:r>
              <a:rPr lang="es-ES" i="1" dirty="0">
                <a:solidFill>
                  <a:srgbClr val="000000"/>
                </a:solidFill>
                <a:latin typeface="Candara" panose="020E0502030303020204" pitchFamily="34" charset="0"/>
                <a:hlinkClick r:id="rId5"/>
              </a:rPr>
              <a:t>://</a:t>
            </a:r>
            <a:r>
              <a:rPr lang="es-ES" i="1" dirty="0" smtClean="0">
                <a:solidFill>
                  <a:srgbClr val="000000"/>
                </a:solidFill>
                <a:latin typeface="Candara" panose="020E0502030303020204" pitchFamily="34" charset="0"/>
                <a:hlinkClick r:id="rId5"/>
              </a:rPr>
              <a:t>photodentro.edu.gr/ugc/r/8525/449?locale=el</a:t>
            </a:r>
            <a:r>
              <a:rPr lang="el-GR" i="1" dirty="0" smtClean="0">
                <a:solidFill>
                  <a:srgbClr val="000000"/>
                </a:solidFill>
                <a:latin typeface="Candara" panose="020E0502030303020204" pitchFamily="34" charset="0"/>
              </a:rPr>
              <a:t> </a:t>
            </a:r>
            <a:endParaRPr lang="el-GR" b="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endParaRPr lang="el-GR" dirty="0">
              <a:solidFill>
                <a:schemeClr val="accent3">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17</a:t>
            </a:fld>
            <a:endParaRPr lang="en-US" dirty="0"/>
          </a:p>
        </p:txBody>
      </p:sp>
      <p:sp>
        <p:nvSpPr>
          <p:cNvPr id="5" name="Content Placeholder 4"/>
          <p:cNvSpPr>
            <a:spLocks noGrp="1"/>
          </p:cNvSpPr>
          <p:nvPr>
            <p:ph sz="half" idx="2"/>
          </p:nvPr>
        </p:nvSpPr>
        <p:spPr>
          <a:xfrm>
            <a:off x="476519" y="557213"/>
            <a:ext cx="8107924" cy="4129087"/>
          </a:xfrm>
        </p:spPr>
        <p:txBody>
          <a:bodyPr>
            <a:noAutofit/>
          </a:bodyPr>
          <a:lstStyle/>
          <a:p>
            <a:pPr lvl="1" algn="just"/>
            <a:r>
              <a:rPr lang="el-GR" sz="1200" dirty="0"/>
              <a:t>Η προτεινόμενη πρακτική </a:t>
            </a:r>
            <a:r>
              <a:rPr lang="el-GR" sz="1200" dirty="0" smtClean="0"/>
              <a:t>είναι, </a:t>
            </a:r>
            <a:r>
              <a:rPr lang="el-GR" sz="1200" dirty="0"/>
              <a:t>καθώς πρόκειται για το “Συνεργατικό, διαλογικό πλαίσιο εργασίας” , όπου είναι φανερή η αποκεντρωμένη-ελεύθερη οικοδόμηση της </a:t>
            </a:r>
            <a:r>
              <a:rPr lang="el-GR" sz="1200" dirty="0" smtClean="0"/>
              <a:t>γνώσης. </a:t>
            </a:r>
          </a:p>
          <a:p>
            <a:pPr lvl="1" algn="just"/>
            <a:r>
              <a:rPr lang="el-GR" sz="1200" dirty="0" smtClean="0"/>
              <a:t>Καταφέραμε </a:t>
            </a:r>
            <a:r>
              <a:rPr lang="el-GR" sz="1200" dirty="0"/>
              <a:t>επίσης με την πρακτική μας την ενσωμάτωση των νέων τεχνολογιών στην </a:t>
            </a:r>
            <a:r>
              <a:rPr lang="el-GR" sz="1200" dirty="0" smtClean="0"/>
              <a:t>εκπαιδευτική διαδικασία</a:t>
            </a:r>
            <a:r>
              <a:rPr lang="el-GR" sz="1200" dirty="0"/>
              <a:t>, και όχι μόνο την καθαυτού γνώση σε κάποια συγκεκριμένη ύλη. </a:t>
            </a:r>
          </a:p>
          <a:p>
            <a:pPr lvl="1" algn="just"/>
            <a:r>
              <a:rPr lang="el-GR" sz="1200" dirty="0" smtClean="0"/>
              <a:t>Οι </a:t>
            </a:r>
            <a:r>
              <a:rPr lang="el-GR" sz="1200" dirty="0"/>
              <a:t>μαθητές εξοικειώθηκαν περισσότερο με τις ΤΠΕ και εξασκήθηκαν στην επεξεργασία πηγών και </a:t>
            </a:r>
            <a:r>
              <a:rPr lang="el-GR" sz="1200" dirty="0" smtClean="0"/>
              <a:t>κειμένων και </a:t>
            </a:r>
            <a:r>
              <a:rPr lang="el-GR" sz="1200" dirty="0"/>
              <a:t>μπορούσαν οι ίδιοι να βρίσκουν τις πληροφορίες, να τις επεξεργάζονται και να τις παρουσιάζουν. </a:t>
            </a:r>
          </a:p>
          <a:p>
            <a:pPr lvl="1" algn="just"/>
            <a:r>
              <a:rPr lang="el-GR" sz="1200" dirty="0" smtClean="0"/>
              <a:t>Υπήρξε </a:t>
            </a:r>
            <a:r>
              <a:rPr lang="el-GR" sz="1200" dirty="0"/>
              <a:t>ανάδειξη του κεντρικού ρόλου του μαθητή, καθώς οι καθηγητές να επεμβαίναμε όποτε χρειαζόταν. </a:t>
            </a:r>
            <a:endParaRPr lang="el-GR" sz="1200" dirty="0" smtClean="0"/>
          </a:p>
          <a:p>
            <a:pPr lvl="1" algn="just"/>
            <a:r>
              <a:rPr lang="el-GR" sz="1200" dirty="0" smtClean="0"/>
              <a:t>Η </a:t>
            </a:r>
            <a:r>
              <a:rPr lang="el-GR" sz="1200" dirty="0"/>
              <a:t>καινοτομία που εισάγεται με το σενάριο είναι η προσπάθεια διδακτικής διαθεματικής προσέγγισης με χρήση των ΤΠΕ </a:t>
            </a:r>
            <a:r>
              <a:rPr lang="el-GR" sz="1200" dirty="0" smtClean="0"/>
              <a:t>από μαθητές </a:t>
            </a:r>
            <a:r>
              <a:rPr lang="el-GR" sz="1200" dirty="0"/>
              <a:t>οι οποίοι συνεργάζονται εποικοδομητικά μεταξύ τους και με τους καθηγητές τους προς αυτή την κατεύθυνση. </a:t>
            </a:r>
            <a:endParaRPr lang="el-GR" sz="1200" dirty="0" smtClean="0"/>
          </a:p>
          <a:p>
            <a:pPr lvl="1" algn="just"/>
            <a:r>
              <a:rPr lang="el-GR" sz="1200" dirty="0" smtClean="0"/>
              <a:t>Αναπτύχθηκε </a:t>
            </a:r>
            <a:r>
              <a:rPr lang="el-GR" sz="1200" dirty="0"/>
              <a:t>θετικό παιδαγωγικό κλίμα στην τάξη με μείωση του φαινομένου της βαθμοθηρίας και του ανταγωνισμού </a:t>
            </a:r>
            <a:r>
              <a:rPr lang="el-GR" sz="1200" dirty="0" smtClean="0"/>
              <a:t>και παράλληλα </a:t>
            </a:r>
            <a:r>
              <a:rPr lang="el-GR" sz="1200" dirty="0"/>
              <a:t>ανάπτυξη του αισθήματος αποδοχής της διαφορετικότητας του άλλου όσον αφορά τους ρυθμούς μάθησης και </a:t>
            </a:r>
            <a:r>
              <a:rPr lang="el-GR" sz="1200" dirty="0" smtClean="0"/>
              <a:t>όχι μόνο</a:t>
            </a:r>
            <a:r>
              <a:rPr lang="el-GR" sz="1200" dirty="0"/>
              <a:t>… </a:t>
            </a:r>
            <a:endParaRPr lang="el-GR" sz="1200" dirty="0" smtClean="0"/>
          </a:p>
          <a:p>
            <a:pPr lvl="1" algn="just"/>
            <a:r>
              <a:rPr lang="el-GR" sz="1200" dirty="0" smtClean="0"/>
              <a:t>Η </a:t>
            </a:r>
            <a:r>
              <a:rPr lang="el-GR" sz="1200" dirty="0"/>
              <a:t>δράση μας δημιούργησε άμιλλα και συνεργασία μεταξύ των μαθητών, αλλά και εκπαιδευτικών διαφορετικών ειδικοτήτων. </a:t>
            </a:r>
            <a:endParaRPr lang="el-GR" sz="1200" dirty="0" smtClean="0"/>
          </a:p>
          <a:p>
            <a:pPr lvl="1" algn="just"/>
            <a:r>
              <a:rPr lang="el-GR" sz="1200" dirty="0" smtClean="0"/>
              <a:t>Το </a:t>
            </a:r>
            <a:r>
              <a:rPr lang="el-GR" sz="1200" dirty="0"/>
              <a:t>εποικοδομητικό εργαλείο το οποίο χρησιμοποιήσαμε είναι μια </a:t>
            </a:r>
            <a:r>
              <a:rPr lang="el-GR" sz="1200" dirty="0" err="1"/>
              <a:t>Ιστοεξερεύνηση</a:t>
            </a:r>
            <a:r>
              <a:rPr lang="el-GR" sz="1200" dirty="0"/>
              <a:t> (</a:t>
            </a:r>
            <a:r>
              <a:rPr lang="el-GR" sz="1200" dirty="0" err="1"/>
              <a:t>Webquest</a:t>
            </a:r>
            <a:r>
              <a:rPr lang="el-GR" sz="1200" dirty="0"/>
              <a:t>). Η </a:t>
            </a:r>
            <a:r>
              <a:rPr lang="el-GR" sz="1200" dirty="0" err="1"/>
              <a:t>Ιστοεξερεύνηση</a:t>
            </a:r>
            <a:r>
              <a:rPr lang="el-GR" sz="1200" dirty="0"/>
              <a:t> </a:t>
            </a:r>
            <a:r>
              <a:rPr lang="el-GR" sz="1200" dirty="0" smtClean="0"/>
              <a:t>(</a:t>
            </a:r>
            <a:r>
              <a:rPr lang="es-ES" sz="1200" dirty="0">
                <a:hlinkClick r:id="rId2"/>
              </a:rPr>
              <a:t>http://</a:t>
            </a:r>
            <a:r>
              <a:rPr lang="es-ES" sz="1200" dirty="0" smtClean="0">
                <a:hlinkClick r:id="rId2"/>
              </a:rPr>
              <a:t>photodentro.edu.gr/ugc/r/8525/449?locale=el</a:t>
            </a:r>
            <a:r>
              <a:rPr lang="el-GR" sz="1200" dirty="0" smtClean="0"/>
              <a:t> ) </a:t>
            </a:r>
            <a:r>
              <a:rPr lang="el-GR" sz="1200" dirty="0"/>
              <a:t>στηρίζεται σε ένα εκπαιδευτικό μοντέλο, βάσει του οποίου οι μαθητές εξερευνούν ένα θέμα ακολουθώντας δραστηριότητες και υλικό που προέρχεται βασικά από το Διαδίκτυο. Μια </a:t>
            </a:r>
            <a:r>
              <a:rPr lang="el-GR" sz="1200" dirty="0" err="1"/>
              <a:t>Ιστοεξερεύνηση</a:t>
            </a:r>
            <a:r>
              <a:rPr lang="el-GR" sz="1200" dirty="0"/>
              <a:t> χτίζεται γύρω από μια ευχάριστη και ρεαλιστική διαδικασία η οποία προωθεί σκέψη υψηλού επιπέδου, καθώς στοχεύει επιπροσθέτως στην αξιολόγηση του διαδικτυακού υλικού. Η πλατφόρμα της </a:t>
            </a:r>
            <a:r>
              <a:rPr lang="el-GR" sz="1200" dirty="0" err="1"/>
              <a:t>ιστοεξερεύνησης</a:t>
            </a:r>
            <a:r>
              <a:rPr lang="el-GR" sz="1200" dirty="0"/>
              <a:t> που χρησιμοποιήσαμε είναι της </a:t>
            </a:r>
            <a:r>
              <a:rPr lang="el-GR" sz="1200" dirty="0" err="1" smtClean="0"/>
              <a:t>openwebquest</a:t>
            </a:r>
            <a:r>
              <a:rPr lang="el-GR" sz="1200" dirty="0" smtClean="0"/>
              <a:t>.</a:t>
            </a:r>
            <a:endParaRPr lang="el-GR"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8962" y="5058697"/>
            <a:ext cx="6015037" cy="1095919"/>
          </a:xfrm>
        </p:spPr>
        <p:txBody>
          <a:bodyPr/>
          <a:lstStyle/>
          <a:p>
            <a:r>
              <a:rPr lang="el-GR" sz="2400" cap="none" dirty="0" smtClean="0"/>
              <a:t/>
            </a:r>
            <a:br>
              <a:rPr lang="el-GR" sz="2400" cap="none" dirty="0" smtClean="0"/>
            </a:br>
            <a:r>
              <a:rPr lang="el-GR" sz="2400" cap="none" dirty="0" smtClean="0"/>
              <a:t/>
            </a:r>
            <a:br>
              <a:rPr lang="el-GR" sz="2400" cap="none" dirty="0" smtClean="0"/>
            </a:br>
            <a:r>
              <a:rPr lang="el-GR" sz="2400" cap="none" dirty="0" smtClean="0"/>
              <a:t/>
            </a:r>
            <a:br>
              <a:rPr lang="el-GR" sz="2400" cap="none" dirty="0" smtClean="0"/>
            </a:br>
            <a:r>
              <a:rPr lang="el-GR" sz="2400" cap="none" dirty="0" smtClean="0"/>
              <a:t>ΣΧΕΣΗ ΜΕ ΑΛΛΕΣ ΑΝΟΙΧΤΕΣ ΕΚΠΑΙΔΕΥΤΙΚΕΣ ΠΡΑΚΤΙΚΕΣ / ΑΞΙΟΠΟΙΗΣΗ, ΓΕΝΙΚΕΥΣΗ, ΕΠΕΚΤΑΣΙΜΟΤΗΤΑ</a:t>
            </a:r>
            <a:br>
              <a:rPr lang="el-GR" sz="2400" cap="none" dirty="0" smtClean="0"/>
            </a:br>
            <a:r>
              <a:rPr lang="el-GR" sz="2400" cap="none" dirty="0" smtClean="0"/>
              <a:t/>
            </a:r>
            <a:br>
              <a:rPr lang="el-GR" sz="2400" cap="none" dirty="0" smtClean="0"/>
            </a:br>
            <a:r>
              <a:rPr lang="el-GR" sz="2400" cap="none" dirty="0" smtClean="0"/>
              <a:t> </a:t>
            </a:r>
            <a:br>
              <a:rPr lang="el-GR" sz="2400" cap="none" dirty="0" smtClean="0"/>
            </a:br>
            <a:endParaRPr lang="el-GR" sz="2400" cap="none" dirty="0"/>
          </a:p>
        </p:txBody>
      </p:sp>
      <p:sp>
        <p:nvSpPr>
          <p:cNvPr id="6" name="Content Placeholder 5"/>
          <p:cNvSpPr>
            <a:spLocks noGrp="1"/>
          </p:cNvSpPr>
          <p:nvPr>
            <p:ph sz="half" idx="2"/>
          </p:nvPr>
        </p:nvSpPr>
        <p:spPr/>
        <p:txBody>
          <a:bodyPr>
            <a:normAutofit fontScale="55000" lnSpcReduction="20000"/>
          </a:bodyPr>
          <a:lstStyle/>
          <a:p>
            <a:r>
              <a:rPr lang="el-GR" b="1" dirty="0" smtClean="0"/>
              <a:t>Σχέση με άλλες ανοιχτές εκπαιδευτικές πρακτικές</a:t>
            </a:r>
            <a:endParaRPr lang="el-GR" dirty="0" smtClean="0"/>
          </a:p>
          <a:p>
            <a:pPr lvl="1">
              <a:buFont typeface="Arial" pitchFamily="34" charset="0"/>
              <a:buChar char="•"/>
            </a:pPr>
            <a:r>
              <a:rPr lang="el-GR" dirty="0"/>
              <a:t>Ο σχεδιασμός της ανοικτής αυτής πρακτικής υλοποιήθηκε στο πλαίσιο των συνδιδασκαλιών που αποφασίσαμε να πραγματοποιήσουμε στην Γ1 τάξη ο Φιλόλογος και η Θεολόγος του τμήματος. Κάθε συνδιδασκαλία υλοποιήθηκε με έναν ξεχωριστό τρόπο. Ως εκ τούτου, στη συγκεκριμένη περίπτωση, οι δύο διδάσκοντες θεωρήσαμε καλό να εμπλέξουμε και την Νομικό του Σχολείου, λόγω του περιεχομένου του θέματός μας. Χρησιμοποιήσαμε βεβαίως τις ΤΠΕ ως υποβοηθητικό και υποστηρικτικό στοιχείο, ενώ η χρήση της πλατφόρμας </a:t>
            </a:r>
            <a:r>
              <a:rPr lang="el-GR" dirty="0" err="1"/>
              <a:t>ιστοεξερεύνησης</a:t>
            </a:r>
            <a:r>
              <a:rPr lang="el-GR" dirty="0"/>
              <a:t> ήταν γνωστή στους μαθητές μας από προηγούμενες διδασκαλίες στα Θρησκευτικά. Ο σχεδιασμός της ανοικτής αυτής πρακτικής υλοποιήθηκε στο πλαίσιο των συνδιδασκαλιών που αποφασίσαμε να πραγματοποιήσουμε στην Γ1 τάξη ο Φιλόλογος και η Θεολόγος του τμήματος. Κάθε συνδιδασκαλία υλοποιήθηκε με έναν ξεχωριστό τρόπο. Ως εκ τούτου, στη συγκεκριμένη περίπτωση, οι δύο διδάσκοντες θεωρήσαμε καλό να εμπλέξουμε και την Νομικό του Σχολείου, λόγω του περιεχομένου του θέματός μας. Χρησιμοποιήσαμε βεβαίως τις ΤΠΕ ως υποβοηθητικό και υποστηρικτικό στοιχείο, ενώ η χρήση της πλατφόρμας </a:t>
            </a:r>
            <a:r>
              <a:rPr lang="el-GR" dirty="0" err="1"/>
              <a:t>ιστοεξερεύνησης</a:t>
            </a:r>
            <a:r>
              <a:rPr lang="el-GR" dirty="0"/>
              <a:t> ήταν γνωστή στους μαθητές μας από προηγούμενες διδασκαλίες στα Θρησκευτικά. </a:t>
            </a:r>
          </a:p>
        </p:txBody>
      </p:sp>
      <p:sp>
        <p:nvSpPr>
          <p:cNvPr id="7" name="Content Placeholder 6"/>
          <p:cNvSpPr>
            <a:spLocks noGrp="1"/>
          </p:cNvSpPr>
          <p:nvPr>
            <p:ph sz="quarter" idx="4"/>
          </p:nvPr>
        </p:nvSpPr>
        <p:spPr>
          <a:xfrm>
            <a:off x="4694830" y="573206"/>
            <a:ext cx="3985145" cy="4055944"/>
          </a:xfrm>
        </p:spPr>
        <p:txBody>
          <a:bodyPr>
            <a:normAutofit/>
          </a:bodyPr>
          <a:lstStyle/>
          <a:p>
            <a:pPr marL="0" lvl="1" indent="0">
              <a:buNone/>
            </a:pPr>
            <a:endParaRPr lang="el-GR" dirty="0" smtClean="0"/>
          </a:p>
          <a:p>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18</a:t>
            </a:fld>
            <a:endParaRPr lang="en-US" dirty="0"/>
          </a:p>
        </p:txBody>
      </p:sp>
      <p:sp>
        <p:nvSpPr>
          <p:cNvPr id="8" name="Content Placeholder 5"/>
          <p:cNvSpPr txBox="1">
            <a:spLocks/>
          </p:cNvSpPr>
          <p:nvPr/>
        </p:nvSpPr>
        <p:spPr>
          <a:xfrm>
            <a:off x="4790365" y="573134"/>
            <a:ext cx="3782775" cy="4055730"/>
          </a:xfrm>
          <a:prstGeom prst="rect">
            <a:avLst/>
          </a:prstGeom>
        </p:spPr>
        <p:txBody>
          <a:bodyPr vert="horz" lIns="91440" tIns="45720" rIns="91440" bIns="45720" rtlCol="0">
            <a:normAutofit fontScale="62500" lnSpcReduction="20000"/>
          </a:bodyPr>
          <a:lstStyle/>
          <a:p>
            <a:r>
              <a:rPr lang="el-GR" sz="2000" b="1" dirty="0" smtClean="0"/>
              <a:t>Αξιοποίηση, Γενίκευση, Επεκτασιμότητα</a:t>
            </a:r>
          </a:p>
          <a:p>
            <a:endParaRPr lang="el-GR" dirty="0" smtClean="0">
              <a:solidFill>
                <a:srgbClr val="000000"/>
              </a:solidFill>
              <a:latin typeface="Candara" panose="020E0502030303020204" pitchFamily="34" charset="0"/>
            </a:endParaRPr>
          </a:p>
          <a:p>
            <a:r>
              <a:rPr lang="el-GR" dirty="0" smtClean="0">
                <a:solidFill>
                  <a:srgbClr val="000000"/>
                </a:solidFill>
                <a:latin typeface="Candara" panose="020E0502030303020204" pitchFamily="34" charset="0"/>
              </a:rPr>
              <a:t>Η </a:t>
            </a:r>
            <a:r>
              <a:rPr lang="el-GR" dirty="0">
                <a:solidFill>
                  <a:srgbClr val="000000"/>
                </a:solidFill>
                <a:latin typeface="Candara" panose="020E0502030303020204" pitchFamily="34" charset="0"/>
              </a:rPr>
              <a:t>ανοικτή αυτή εκπαιδευτική πρακτική χρησιμοποιεί μια πλατφόρμα (</a:t>
            </a:r>
            <a:r>
              <a:rPr lang="el-GR" dirty="0" err="1">
                <a:solidFill>
                  <a:srgbClr val="000000"/>
                </a:solidFill>
                <a:latin typeface="Candara" panose="020E0502030303020204" pitchFamily="34" charset="0"/>
              </a:rPr>
              <a:t>ιστοεξερεύνησης</a:t>
            </a:r>
            <a:r>
              <a:rPr lang="el-GR" dirty="0">
                <a:solidFill>
                  <a:srgbClr val="000000"/>
                </a:solidFill>
                <a:latin typeface="Candara" panose="020E0502030303020204" pitchFamily="34" charset="0"/>
              </a:rPr>
              <a:t>), που μπορεί να αξιοποιηθεί σε οποιαδήποτε γνωστικό αντικείμενο, καθώς και σε προγράμματα όπως τα πολιτιστικά ή της περιβαλλοντικής. </a:t>
            </a:r>
          </a:p>
          <a:p>
            <a:r>
              <a:rPr lang="el-GR" dirty="0">
                <a:solidFill>
                  <a:srgbClr val="000000"/>
                </a:solidFill>
                <a:latin typeface="Candara" panose="020E0502030303020204" pitchFamily="34" charset="0"/>
              </a:rPr>
              <a:t>Η αυτοαξιολόγηση την οποία πετύχαμε με ερωτηματολόγιο που δώσαμε στο τέλος της δραστηριότητάς μας προς τους μαθητές μας, μας έδωσε τη δυνατότητα να επισημάνουμε τυχόν ελλείψεις ή σημεία που χρειάζονται βελτίωση. Απόφασή μας κατόπιν των θετικών και ενθαρρυντικών απαντήσεων που λάβαμε, να συνεχίσουμε και με τη νέα σχολική χρονιά την προσπάθειά μας επεκτείνοντάς την και σε άλλες θεματικές ενότητες. </a:t>
            </a:r>
          </a:p>
          <a:p>
            <a:pPr algn="just"/>
            <a:r>
              <a:rPr lang="el-GR" dirty="0">
                <a:solidFill>
                  <a:srgbClr val="000000"/>
                </a:solidFill>
                <a:latin typeface="Candara" panose="020E0502030303020204" pitchFamily="34" charset="0"/>
              </a:rPr>
              <a:t>Η πρακτική μας θα μπορούσε επίσης στη νέα έκδοσή της να αξιοποιήσει και εικαστικό υλικό ή και λογοτεχνικό, βλέποντας την οικογένεια πως παρουσιάζεται και στα λογοτεχνικά κείμενα ή τους πίνακες ζωγραφικής, ανάλογα με την εποχή. Επομένως θα μπορούσαμε να επεκτείνουμε την έρευνα σε χρονική διάρκεια, μετατρέποντάς την σε </a:t>
            </a:r>
            <a:r>
              <a:rPr lang="el-GR" dirty="0" err="1">
                <a:solidFill>
                  <a:srgbClr val="000000"/>
                </a:solidFill>
                <a:latin typeface="Candara" panose="020E0502030303020204" pitchFamily="34" charset="0"/>
              </a:rPr>
              <a:t>πρότζεκτ</a:t>
            </a:r>
            <a:r>
              <a:rPr lang="el-GR" dirty="0">
                <a:solidFill>
                  <a:srgbClr val="000000"/>
                </a:solidFill>
                <a:latin typeface="Candara" panose="020E0502030303020204" pitchFamily="34" charset="0"/>
              </a:rPr>
              <a:t>. </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19</a:t>
            </a:fld>
            <a:endParaRPr lang="en-US" dirty="0"/>
          </a:p>
        </p:txBody>
      </p:sp>
      <p:sp>
        <p:nvSpPr>
          <p:cNvPr id="7" name="Content Placeholder 6"/>
          <p:cNvSpPr>
            <a:spLocks noGrp="1"/>
          </p:cNvSpPr>
          <p:nvPr>
            <p:ph sz="half" idx="2"/>
          </p:nvPr>
        </p:nvSpPr>
        <p:spPr/>
        <p:txBody>
          <a:bodyPr>
            <a:normAutofit fontScale="85000" lnSpcReduction="10000"/>
          </a:bodyPr>
          <a:lstStyle/>
          <a:p>
            <a:pPr marL="0" lvl="1" indent="0">
              <a:buNone/>
            </a:pPr>
            <a:r>
              <a:rPr lang="el-GR" b="1" dirty="0" smtClean="0"/>
              <a:t>Πρόσθετο υλικό που αξιοποιήθηκε</a:t>
            </a:r>
          </a:p>
          <a:p>
            <a:r>
              <a:rPr lang="el-GR" i="1" dirty="0">
                <a:solidFill>
                  <a:srgbClr val="000000"/>
                </a:solidFill>
                <a:latin typeface="Candara" panose="020E0502030303020204" pitchFamily="34" charset="0"/>
              </a:rPr>
              <a:t>Διαδικτυακή πλατφόρμα Ιστορίας του Παιδαγωγικού Ινστιτούτου, </a:t>
            </a:r>
            <a:endParaRPr lang="el-GR" dirty="0">
              <a:solidFill>
                <a:srgbClr val="000000"/>
              </a:solidFill>
              <a:latin typeface="Candara" panose="020E0502030303020204" pitchFamily="34" charset="0"/>
            </a:endParaRPr>
          </a:p>
          <a:p>
            <a:r>
              <a:rPr lang="el-GR" i="1" dirty="0" err="1">
                <a:solidFill>
                  <a:srgbClr val="000000"/>
                </a:solidFill>
                <a:latin typeface="Candara" panose="020E0502030303020204" pitchFamily="34" charset="0"/>
              </a:rPr>
              <a:t>Διαδραστικό</a:t>
            </a:r>
            <a:r>
              <a:rPr lang="el-GR" i="1" dirty="0">
                <a:solidFill>
                  <a:srgbClr val="000000"/>
                </a:solidFill>
                <a:latin typeface="Candara" panose="020E0502030303020204" pitchFamily="34" charset="0"/>
              </a:rPr>
              <a:t> βιβλίο Ιστορίας </a:t>
            </a:r>
            <a:r>
              <a:rPr lang="el-GR" i="1" dirty="0" err="1">
                <a:solidFill>
                  <a:srgbClr val="000000"/>
                </a:solidFill>
                <a:latin typeface="Candara" panose="020E0502030303020204" pitchFamily="34" charset="0"/>
              </a:rPr>
              <a:t>Β΄Γυμνασίου</a:t>
            </a:r>
            <a:r>
              <a:rPr lang="el-GR" i="1" dirty="0">
                <a:solidFill>
                  <a:srgbClr val="000000"/>
                </a:solidFill>
                <a:latin typeface="Candara" panose="020E0502030303020204" pitchFamily="34" charset="0"/>
              </a:rPr>
              <a:t>: </a:t>
            </a:r>
            <a:r>
              <a:rPr lang="el-GR" i="1" dirty="0">
                <a:solidFill>
                  <a:srgbClr val="000000"/>
                </a:solidFill>
                <a:latin typeface="Candara" panose="020E0502030303020204" pitchFamily="34" charset="0"/>
                <a:hlinkClick r:id="rId2"/>
              </a:rPr>
              <a:t>http://ebooks.edu.gr/modules/ebook/show.php/DSGYM-B107/371/2483,9519</a:t>
            </a:r>
            <a:r>
              <a:rPr lang="el-GR" i="1" dirty="0" smtClean="0">
                <a:solidFill>
                  <a:srgbClr val="000000"/>
                </a:solidFill>
                <a:latin typeface="Candara" panose="020E0502030303020204" pitchFamily="34" charset="0"/>
                <a:hlinkClick r:id="rId2"/>
              </a:rPr>
              <a:t>/</a:t>
            </a:r>
            <a:r>
              <a:rPr lang="el-GR" i="1" dirty="0" smtClean="0">
                <a:solidFill>
                  <a:srgbClr val="000000"/>
                </a:solidFill>
                <a:latin typeface="Candara" panose="020E0502030303020204" pitchFamily="34" charset="0"/>
              </a:rPr>
              <a:t>  </a:t>
            </a:r>
            <a:endParaRPr lang="el-GR" dirty="0">
              <a:solidFill>
                <a:srgbClr val="000000"/>
              </a:solidFill>
              <a:latin typeface="Candara" panose="020E0502030303020204" pitchFamily="34" charset="0"/>
            </a:endParaRPr>
          </a:p>
          <a:p>
            <a:r>
              <a:rPr lang="el-GR" i="1" dirty="0" err="1">
                <a:solidFill>
                  <a:srgbClr val="000000"/>
                </a:solidFill>
                <a:latin typeface="Candara" panose="020E0502030303020204" pitchFamily="34" charset="0"/>
              </a:rPr>
              <a:t>Διαδραστικό</a:t>
            </a:r>
            <a:r>
              <a:rPr lang="el-GR" i="1" dirty="0">
                <a:solidFill>
                  <a:srgbClr val="000000"/>
                </a:solidFill>
                <a:latin typeface="Candara" panose="020E0502030303020204" pitchFamily="34" charset="0"/>
              </a:rPr>
              <a:t> βιβλίο Ανθολόγιο, τόπος και άνθρωποι, </a:t>
            </a:r>
            <a:r>
              <a:rPr lang="el-GR" i="1" dirty="0" err="1">
                <a:solidFill>
                  <a:srgbClr val="000000"/>
                </a:solidFill>
                <a:latin typeface="Candara" panose="020E0502030303020204" pitchFamily="34" charset="0"/>
              </a:rPr>
              <a:t>β΄Γυμνασίου</a:t>
            </a:r>
            <a:r>
              <a:rPr lang="el-GR" i="1" dirty="0">
                <a:solidFill>
                  <a:srgbClr val="000000"/>
                </a:solidFill>
                <a:latin typeface="Candara" panose="020E0502030303020204" pitchFamily="34" charset="0"/>
              </a:rPr>
              <a:t>: </a:t>
            </a:r>
            <a:r>
              <a:rPr lang="el-GR" i="1" dirty="0">
                <a:solidFill>
                  <a:srgbClr val="000000"/>
                </a:solidFill>
                <a:latin typeface="Candara" panose="020E0502030303020204" pitchFamily="34" charset="0"/>
                <a:hlinkClick r:id="rId3"/>
              </a:rPr>
              <a:t>http://ebooks.edu.gr/modules/ebook/show.php/DSGYM-B120/203/1362,4752</a:t>
            </a:r>
            <a:r>
              <a:rPr lang="el-GR" i="1" dirty="0" smtClean="0">
                <a:solidFill>
                  <a:srgbClr val="000000"/>
                </a:solidFill>
                <a:latin typeface="Candara" panose="020E0502030303020204" pitchFamily="34" charset="0"/>
                <a:hlinkClick r:id="rId3"/>
              </a:rPr>
              <a:t>/</a:t>
            </a:r>
            <a:r>
              <a:rPr lang="el-GR" i="1" dirty="0" smtClean="0">
                <a:solidFill>
                  <a:srgbClr val="000000"/>
                </a:solidFill>
                <a:latin typeface="Candara" panose="020E0502030303020204" pitchFamily="34" charset="0"/>
              </a:rPr>
              <a:t>   </a:t>
            </a:r>
            <a:endParaRPr lang="el-GR" dirty="0">
              <a:solidFill>
                <a:srgbClr val="000000"/>
              </a:solidFill>
              <a:latin typeface="Candara" panose="020E0502030303020204" pitchFamily="34" charset="0"/>
            </a:endParaRPr>
          </a:p>
          <a:p>
            <a:r>
              <a:rPr lang="el-GR" i="1" dirty="0" err="1">
                <a:solidFill>
                  <a:srgbClr val="000000"/>
                </a:solidFill>
                <a:latin typeface="Candara" panose="020E0502030303020204" pitchFamily="34" charset="0"/>
              </a:rPr>
              <a:t>Διαδραστικό</a:t>
            </a:r>
            <a:r>
              <a:rPr lang="el-GR" i="1" dirty="0">
                <a:solidFill>
                  <a:srgbClr val="000000"/>
                </a:solidFill>
                <a:latin typeface="Candara" panose="020E0502030303020204" pitchFamily="34" charset="0"/>
              </a:rPr>
              <a:t> βιβλίο ΚΠΑ Γ΄ Γυμνασίου: </a:t>
            </a:r>
            <a:r>
              <a:rPr lang="el-GR" i="1" dirty="0">
                <a:solidFill>
                  <a:srgbClr val="000000"/>
                </a:solidFill>
                <a:latin typeface="Candara" panose="020E0502030303020204" pitchFamily="34" charset="0"/>
                <a:hlinkClick r:id="rId4"/>
              </a:rPr>
              <a:t>http://ebooks.edu.gr/modules/ebook/show.php/DSGL104/66/534,1940</a:t>
            </a:r>
            <a:r>
              <a:rPr lang="el-GR" i="1" dirty="0" smtClean="0">
                <a:solidFill>
                  <a:srgbClr val="000000"/>
                </a:solidFill>
                <a:latin typeface="Candara" panose="020E0502030303020204" pitchFamily="34" charset="0"/>
                <a:hlinkClick r:id="rId4"/>
              </a:rPr>
              <a:t>/</a:t>
            </a:r>
            <a:r>
              <a:rPr lang="el-GR" i="1" dirty="0" smtClean="0">
                <a:solidFill>
                  <a:srgbClr val="000000"/>
                </a:solidFill>
                <a:latin typeface="Candara" panose="020E0502030303020204" pitchFamily="34" charset="0"/>
              </a:rPr>
              <a:t>  </a:t>
            </a:r>
            <a:endParaRPr lang="el-GR" dirty="0">
              <a:solidFill>
                <a:srgbClr val="000000"/>
              </a:solidFill>
              <a:latin typeface="Candara" panose="020E0502030303020204" pitchFamily="34" charset="0"/>
            </a:endParaRPr>
          </a:p>
          <a:p>
            <a:r>
              <a:rPr lang="el-GR" i="1" dirty="0">
                <a:solidFill>
                  <a:srgbClr val="000000"/>
                </a:solidFill>
                <a:latin typeface="Candara" panose="020E0502030303020204" pitchFamily="34" charset="0"/>
              </a:rPr>
              <a:t>Ιστοσελίδα της Βουλής των Ελλήνων: </a:t>
            </a:r>
            <a:r>
              <a:rPr lang="el-GR" i="1" dirty="0">
                <a:solidFill>
                  <a:srgbClr val="000000"/>
                </a:solidFill>
                <a:latin typeface="Candara" panose="020E0502030303020204" pitchFamily="34" charset="0"/>
                <a:hlinkClick r:id="rId5"/>
              </a:rPr>
              <a:t>http://www.hellenicparliament.gr/Vouli-ton-Ellinon/To-Politevma/Syntagma/article-21</a:t>
            </a:r>
            <a:r>
              <a:rPr lang="el-GR" i="1" dirty="0" smtClean="0">
                <a:solidFill>
                  <a:srgbClr val="000000"/>
                </a:solidFill>
                <a:latin typeface="Candara" panose="020E0502030303020204" pitchFamily="34" charset="0"/>
                <a:hlinkClick r:id="rId5"/>
              </a:rPr>
              <a:t>/</a:t>
            </a:r>
            <a:r>
              <a:rPr lang="el-GR" i="1" dirty="0" smtClean="0">
                <a:solidFill>
                  <a:srgbClr val="000000"/>
                </a:solidFill>
                <a:latin typeface="Candara" panose="020E0502030303020204" pitchFamily="34" charset="0"/>
              </a:rPr>
              <a:t>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sp>
        <p:nvSpPr>
          <p:cNvPr id="12" name="Content Placeholder 11"/>
          <p:cNvSpPr>
            <a:spLocks noGrp="1"/>
          </p:cNvSpPr>
          <p:nvPr>
            <p:ph sz="half" idx="2"/>
          </p:nvPr>
        </p:nvSpPr>
        <p:spPr/>
        <p:txBody>
          <a:bodyPr>
            <a:normAutofit/>
          </a:bodyPr>
          <a:lstStyle/>
          <a:p>
            <a:pPr lvl="2">
              <a:buNone/>
            </a:pPr>
            <a:endParaRPr lang="el-GR" sz="2000" dirty="0" smtClean="0"/>
          </a:p>
          <a:p>
            <a:pPr lvl="1" algn="just"/>
            <a:r>
              <a:rPr lang="el-GR" sz="2400" dirty="0" smtClean="0"/>
              <a:t>Η </a:t>
            </a:r>
            <a:r>
              <a:rPr lang="el-GR" sz="2400" dirty="0"/>
              <a:t>πρακτική αφορά συνδιδασκαλία </a:t>
            </a:r>
            <a:r>
              <a:rPr lang="el-GR" sz="2400" dirty="0" smtClean="0"/>
              <a:t>με συνεργαζόμενους </a:t>
            </a:r>
            <a:r>
              <a:rPr lang="el-GR" sz="2400" dirty="0"/>
              <a:t>τους εκπαιδευτικούς τριών διαφορετικών επιστημονικών πεδίων: Θεολογίας, Φιλολογίας και Νομικής. Η εργασία των μαθητών έγινε στην τάξη, αλλά και στο σπίτι (</a:t>
            </a:r>
            <a:r>
              <a:rPr lang="el-GR" sz="2400" dirty="0" err="1"/>
              <a:t>blended</a:t>
            </a:r>
            <a:r>
              <a:rPr lang="el-GR" sz="2400" dirty="0"/>
              <a:t> </a:t>
            </a:r>
            <a:r>
              <a:rPr lang="el-GR" sz="2400" dirty="0" err="1"/>
              <a:t>learning</a:t>
            </a:r>
            <a:r>
              <a:rPr lang="el-GR" sz="2400" dirty="0"/>
              <a:t>) και χρησιμοποιήθηκε βασικά η </a:t>
            </a:r>
            <a:r>
              <a:rPr lang="el-GR" sz="2400" dirty="0" err="1"/>
              <a:t>ιστοεξερεύνηση</a:t>
            </a:r>
            <a:r>
              <a:rPr lang="el-GR" sz="2400" dirty="0"/>
              <a:t> την οποία εξ αρχής ετοιμάσαμε και βάσει της οποίας έγινε η έρευνα των μαθητών σε συγκεκριμένες, ελεγμένες και έγκυρες ιστοσελίδες.</a:t>
            </a:r>
            <a:endParaRPr lang="el-GR" sz="2400" dirty="0" smtClean="0"/>
          </a:p>
          <a:p>
            <a:pPr lvl="1" algn="just"/>
            <a:endParaRPr lang="el-GR" sz="2400" dirty="0" smtClean="0"/>
          </a:p>
          <a:p>
            <a:pPr lvl="2" algn="just">
              <a:buNone/>
            </a:pPr>
            <a:endParaRPr lang="el-GR" sz="2400" dirty="0"/>
          </a:p>
        </p:txBody>
      </p:sp>
    </p:spTree>
    <p:extLst>
      <p:ext uri="{BB962C8B-B14F-4D97-AF65-F5344CB8AC3E}">
        <p14:creationId xmlns:p14="http://schemas.microsoft.com/office/powerpoint/2010/main" val="2233531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ΣΧΕΔΙΑΣΜΟΣ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l-GR" dirty="0" smtClean="0"/>
              <a:t>ΣΧΕΔΙΑΣΜΟΣ &amp; ΔΙΔΑΚΤΙΚΟΙ ΣΤΟΧΟΙ</a:t>
            </a:r>
            <a:endParaRPr lang="el-GR" dirty="0"/>
          </a:p>
        </p:txBody>
      </p:sp>
      <p:sp>
        <p:nvSpPr>
          <p:cNvPr id="12" name="Content Placeholder 11"/>
          <p:cNvSpPr>
            <a:spLocks noGrp="1"/>
          </p:cNvSpPr>
          <p:nvPr>
            <p:ph sz="half" idx="2"/>
          </p:nvPr>
        </p:nvSpPr>
        <p:spPr>
          <a:xfrm>
            <a:off x="553791" y="557214"/>
            <a:ext cx="3799267" cy="4055730"/>
          </a:xfrm>
        </p:spPr>
        <p:txBody>
          <a:bodyPr>
            <a:normAutofit fontScale="55000" lnSpcReduction="20000"/>
          </a:bodyPr>
          <a:lstStyle/>
          <a:p>
            <a:r>
              <a:rPr lang="el-GR" sz="2700" b="1" dirty="0" smtClean="0"/>
              <a:t>Σχεδιασμός</a:t>
            </a:r>
          </a:p>
          <a:p>
            <a:pPr lvl="1" algn="just"/>
            <a:r>
              <a:rPr lang="el-GR" sz="2700" dirty="0" smtClean="0"/>
              <a:t>Για τον σχεδιασμό της πρακτικής αυτής λάβαμε υπόψη από τα Θρησκευτικά Γυμνασίου, νέο πιλοτικό, αναθεωρημένη έκδοση 2014, την ενότητα 3 της β΄ τάξεως: Ποιος είναι ο άνθρωπος (</a:t>
            </a:r>
            <a:r>
              <a:rPr lang="el-GR" sz="2700" dirty="0" err="1" smtClean="0"/>
              <a:t>άρσεν</a:t>
            </a:r>
            <a:r>
              <a:rPr lang="el-GR" sz="2700" dirty="0" smtClean="0"/>
              <a:t> και θήλυ </a:t>
            </a:r>
            <a:r>
              <a:rPr lang="el-GR" sz="2700" dirty="0" err="1" smtClean="0"/>
              <a:t>εποίησεν</a:t>
            </a:r>
            <a:r>
              <a:rPr lang="el-GR" sz="2700" dirty="0" smtClean="0"/>
              <a:t> αυτούς) Ο σκοπός και το νόημα της ζωής του ανθρώπου: Η βιβλική πρόταση και η θεολογική ερμηνεία: i. Ο άνθρωπος ως δημιούργημα του Θεού «και </a:t>
            </a:r>
            <a:r>
              <a:rPr lang="el-GR" sz="2700" dirty="0" err="1" smtClean="0"/>
              <a:t>εποίησεν</a:t>
            </a:r>
            <a:r>
              <a:rPr lang="el-GR" sz="2700" dirty="0" smtClean="0"/>
              <a:t> ο Θεός τον </a:t>
            </a:r>
            <a:r>
              <a:rPr lang="el-GR" sz="2700" dirty="0" err="1" smtClean="0"/>
              <a:t>άνθρωπον</a:t>
            </a:r>
            <a:r>
              <a:rPr lang="el-GR" sz="2700" dirty="0" smtClean="0"/>
              <a:t> κατ’ εικόνα Θεού» (Γεν 1, 27) «</a:t>
            </a:r>
            <a:r>
              <a:rPr lang="el-GR" sz="2700" dirty="0" err="1" smtClean="0"/>
              <a:t>άρσεν</a:t>
            </a:r>
            <a:r>
              <a:rPr lang="el-GR" sz="2700" dirty="0" smtClean="0"/>
              <a:t> και θήλυ </a:t>
            </a:r>
            <a:r>
              <a:rPr lang="el-GR" sz="2700" dirty="0" err="1" smtClean="0"/>
              <a:t>εποίησεν</a:t>
            </a:r>
            <a:r>
              <a:rPr lang="el-GR" sz="2700" dirty="0" smtClean="0"/>
              <a:t> αυτούς» (Γεν 1, 27 </a:t>
            </a:r>
            <a:r>
              <a:rPr lang="el-GR" sz="2700" dirty="0" err="1" smtClean="0"/>
              <a:t>ii</a:t>
            </a:r>
            <a:r>
              <a:rPr lang="el-GR" sz="2700" dirty="0" smtClean="0"/>
              <a:t>. Ο άνθρωπος υπάρχει μόνο όταν αγαπάει και αγαπιέται! (</a:t>
            </a:r>
            <a:r>
              <a:rPr lang="el-GR" sz="2700" dirty="0" err="1" smtClean="0"/>
              <a:t>Γαλ</a:t>
            </a:r>
            <a:r>
              <a:rPr lang="el-GR" sz="2700" dirty="0" smtClean="0"/>
              <a:t> 5, 13-15) και από την Κ.Π.Α. Γ΄ Γυμνασίου, την διδακτική ενότητα 4 κοινωνικοί θεσμοί , ενώ όσον αφορά την Αρχαία Ελληνική Γλώσσα εστιάσαμε στο να γίνει μια πρακτική εξάσκηση στο συντακτικό και την γραμματική. </a:t>
            </a:r>
          </a:p>
        </p:txBody>
      </p:sp>
      <p:sp>
        <p:nvSpPr>
          <p:cNvPr id="13" name="Content Placeholder 12"/>
          <p:cNvSpPr>
            <a:spLocks noGrp="1"/>
          </p:cNvSpPr>
          <p:nvPr>
            <p:ph sz="quarter" idx="4"/>
          </p:nvPr>
        </p:nvSpPr>
        <p:spPr/>
        <p:txBody>
          <a:bodyPr>
            <a:normAutofit fontScale="70000" lnSpcReduction="20000"/>
          </a:bodyPr>
          <a:lstStyle/>
          <a:p>
            <a:r>
              <a:rPr lang="el-GR" b="1" dirty="0" smtClean="0"/>
              <a:t>Διδακτικοί στόχοι</a:t>
            </a:r>
          </a:p>
          <a:p>
            <a:r>
              <a:rPr lang="el-GR" b="1" dirty="0" smtClean="0"/>
              <a:t>Γνωστικοί:</a:t>
            </a:r>
          </a:p>
          <a:p>
            <a:pPr lvl="1">
              <a:buFont typeface="Arial" pitchFamily="34" charset="0"/>
              <a:buChar char="•"/>
            </a:pPr>
            <a:r>
              <a:rPr lang="el-GR" dirty="0"/>
              <a:t>Να γνωρίσουν οι μαθητές την ανάπτυξη του θεσμού της οικογένειας στην πορεία του χρόνου και να συνειδητοποιήσουν τη μεγάλη πολιτιστική – κοινωνική προσφορά του. Να συνθέτουν στοιχεία για πλευρές του εξεταζόμενου θεσμού μέσα από ένα ευρύ φάσμα πηγών πληροφόρησης. Να δομούν μια συνολική εικόνα για τον θεσμό της οικογένειας διαμέσου διαφόρων ιστορικών περιόδων. Να κοινοποιούν την γνώση τους με διάφορους τρόπους. Να μελετήσουν πρωτογενείς πηγές, θεολογικά και ιστοριογραφικά κείμενα προκειμένου να συγκεντρώσουν πληροφορίες για να ερμηνεύσουν ιστορικά και κοινωνικά γεγονότα. Να εξοικειωθούν με τη χρήση ποικιλίας πηγών: γραπτές, οπτικές, ηλεκτρονικές.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2"/>
          </p:nvPr>
        </p:nvSpPr>
        <p:spPr/>
        <p:txBody>
          <a:bodyPr/>
          <a:lstStyle/>
          <a:p>
            <a:pPr lvl="1"/>
            <a:r>
              <a:rPr lang="el-GR" dirty="0"/>
              <a:t>Για την υλοποίηση της πρακτικής μας ετοιμάσαμε μια </a:t>
            </a:r>
            <a:r>
              <a:rPr lang="el-GR" dirty="0" err="1"/>
              <a:t>ιστοεξερεύνηση</a:t>
            </a:r>
            <a:r>
              <a:rPr lang="el-GR" dirty="0"/>
              <a:t>, ενώ σχεδιάσαμε τη δραστηριότητα για έξι διδακτικές ώρες. </a:t>
            </a:r>
          </a:p>
          <a:p>
            <a:endParaRPr lang="el-GR" dirty="0"/>
          </a:p>
        </p:txBody>
      </p:sp>
      <p:sp>
        <p:nvSpPr>
          <p:cNvPr id="4" name="Θέση περιεχομένου 3"/>
          <p:cNvSpPr>
            <a:spLocks noGrp="1"/>
          </p:cNvSpPr>
          <p:nvPr>
            <p:ph sz="quarter" idx="4"/>
          </p:nvPr>
        </p:nvSpPr>
        <p:spPr/>
        <p:txBody>
          <a:bodyPr>
            <a:normAutofit fontScale="70000" lnSpcReduction="20000"/>
          </a:bodyPr>
          <a:lstStyle/>
          <a:p>
            <a:r>
              <a:rPr lang="el-GR" dirty="0"/>
              <a:t>Διδακτικοί στόχοι</a:t>
            </a:r>
          </a:p>
          <a:p>
            <a:r>
              <a:rPr lang="el-GR" dirty="0"/>
              <a:t>ΠΑΙΔΑΓΩΓΙΚΟΙ </a:t>
            </a:r>
            <a:r>
              <a:rPr lang="el-GR" dirty="0" smtClean="0"/>
              <a:t>: </a:t>
            </a:r>
          </a:p>
          <a:p>
            <a:pPr lvl="1"/>
            <a:r>
              <a:rPr lang="el-GR" dirty="0" smtClean="0"/>
              <a:t>Να </a:t>
            </a:r>
            <a:r>
              <a:rPr lang="el-GR" dirty="0"/>
              <a:t>μάθουν οι μαθητές να συνεργάζονται. Να εξοικειωθούν οι μαθητές με την </a:t>
            </a:r>
            <a:r>
              <a:rPr lang="el-GR" dirty="0" err="1"/>
              <a:t>ομαδοσυνεργατική</a:t>
            </a:r>
            <a:r>
              <a:rPr lang="el-GR" dirty="0"/>
              <a:t> μέθοδο διδασκαλίας. Να καλλιεργήσουν αναλυτική και συνθετική ικανότητα. Να εκτιμήσουν μέσα από τη δράση τους σε ομάδες την αποτελεσματικότητα της συνεργατικής μάθησης. Να εξοικειωθούν με νέους τρόπους διδακτικής προσέγγισης και μαθησιακής διαδικασίας. Να μάθουν οι μαθητές να οικοδομούν μόνοι τους τη γνώση (</a:t>
            </a:r>
            <a:r>
              <a:rPr lang="el-GR" dirty="0" err="1"/>
              <a:t>εποικοδομητισμός</a:t>
            </a:r>
            <a:r>
              <a:rPr lang="el-GR" dirty="0"/>
              <a:t>) αξιοποιώντας ποικίλους ψηφιακούς πόρους. Να μάθουν να εξάγουν συμπεράσματα με επαγωγική μέθοδο. Να αναπτύξουν οι μαθητές δεξιότητες αξιολόγησης, ανάλυσης και σύνθεσης πληροφοριών (κριτικός </a:t>
            </a:r>
            <a:r>
              <a:rPr lang="el-GR" dirty="0" err="1"/>
              <a:t>γραμματισμός</a:t>
            </a:r>
            <a:r>
              <a:rPr lang="el-GR" dirty="0"/>
              <a:t>).</a:t>
            </a:r>
          </a:p>
        </p:txBody>
      </p:sp>
      <p:sp>
        <p:nvSpPr>
          <p:cNvPr id="5" name="Θέση αριθμού διαφάνειας 4"/>
          <p:cNvSpPr>
            <a:spLocks noGrp="1"/>
          </p:cNvSpPr>
          <p:nvPr>
            <p:ph type="sldNum" sz="quarter" idx="12"/>
          </p:nvPr>
        </p:nvSpPr>
        <p:spPr/>
        <p:txBody>
          <a:bodyPr/>
          <a:lstStyle/>
          <a:p>
            <a:fld id="{2754ED01-E2A0-4C1E-8E21-014B99041579}" type="slidenum">
              <a:rPr lang="en-US" smtClean="0"/>
              <a:pPr/>
              <a:t>5</a:t>
            </a:fld>
            <a:endParaRPr lang="en-US" dirty="0"/>
          </a:p>
        </p:txBody>
      </p:sp>
    </p:spTree>
    <p:extLst>
      <p:ext uri="{BB962C8B-B14F-4D97-AF65-F5344CB8AC3E}">
        <p14:creationId xmlns:p14="http://schemas.microsoft.com/office/powerpoint/2010/main" val="170302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2"/>
          </p:nvPr>
        </p:nvSpPr>
        <p:spPr/>
        <p:txBody>
          <a:bodyPr>
            <a:normAutofit fontScale="92500" lnSpcReduction="10000"/>
          </a:bodyPr>
          <a:lstStyle/>
          <a:p>
            <a:pPr lvl="1"/>
            <a:r>
              <a:rPr lang="el-GR" dirty="0"/>
              <a:t>Συγκροτήσαμε τέσσερις ομάδες εργασίας, θεολόγων, ιστορικών, νομικών και κοινωνιολόγων, με βάση την προτίμηση των μαθητών και ξεκινήσαμε βεβαίως με το συμβόλαιο εργασίας, σύμφωνα με το οποίο οι μαθητές είχαν να ακολουθήσουν συγκεκριμένες αρμοδιότητες και να φέρουν εις πέρας συγκεκριμένες υποχρεώσεις. Η πρακτική αυτή συνδυάζει την διεπιστημονικότητα και την διαθεματικότητα.</a:t>
            </a:r>
          </a:p>
        </p:txBody>
      </p:sp>
      <p:sp>
        <p:nvSpPr>
          <p:cNvPr id="4" name="Θέση περιεχομένου 3"/>
          <p:cNvSpPr>
            <a:spLocks noGrp="1"/>
          </p:cNvSpPr>
          <p:nvPr>
            <p:ph sz="quarter" idx="4"/>
          </p:nvPr>
        </p:nvSpPr>
        <p:spPr/>
        <p:txBody>
          <a:bodyPr>
            <a:normAutofit fontScale="77500" lnSpcReduction="20000"/>
          </a:bodyPr>
          <a:lstStyle/>
          <a:p>
            <a:pPr lvl="1"/>
            <a:r>
              <a:rPr lang="el-GR" dirty="0"/>
              <a:t>ΣΤΟΧΟΙ ΣΧΕΤΙΚΟΙ ΜΕ ΤΗ ΧΡΗΣΗ ΤΠΕ: Να εξοικειωθούν με τη διαδικασία αναζήτησης, εντοπισμού, συλλογής και αξιολόγησης ιστορικών πληροφοριών. Να μάθουν να χειρίζονται σωστά το διαδίκτυο και να αντλούν πληροφορίες από έγκυρες ιστοσελίδες. Να μάθουν να αξιοποιούν το Διαδίκτυο ως πηγή άντλησης πληροφοριών, αποφεύγοντας τη χωρίς σκέψη αντιγραφή και επικόλληση στοιχείων. Να εθιστούν, πιο συγκεκριμένα, στη διατύπωση ερωτημάτων τέτοιων που να μπορούν να λάβουν αξιοποιήσιμες απαντήσεις. Να μάθουν να ενσωματώνουν τις Νέες Τεχνολογίες στις εργασίες τους: άντληση πληροφοριών από το Internet, αξιοποίηση του επεξεργαστή κειμένου για την παραγωγή γραπτού λόγου.</a:t>
            </a:r>
          </a:p>
        </p:txBody>
      </p:sp>
      <p:sp>
        <p:nvSpPr>
          <p:cNvPr id="5" name="Θέση αριθμού διαφάνειας 4"/>
          <p:cNvSpPr>
            <a:spLocks noGrp="1"/>
          </p:cNvSpPr>
          <p:nvPr>
            <p:ph type="sldNum" sz="quarter" idx="12"/>
          </p:nvPr>
        </p:nvSpPr>
        <p:spPr/>
        <p:txBody>
          <a:bodyPr/>
          <a:lstStyle/>
          <a:p>
            <a:fld id="{2754ED01-E2A0-4C1E-8E21-014B99041579}" type="slidenum">
              <a:rPr lang="en-US" smtClean="0"/>
              <a:pPr/>
              <a:t>6</a:t>
            </a:fld>
            <a:endParaRPr lang="en-US" dirty="0"/>
          </a:p>
        </p:txBody>
      </p:sp>
    </p:spTree>
    <p:extLst>
      <p:ext uri="{BB962C8B-B14F-4D97-AF65-F5344CB8AC3E}">
        <p14:creationId xmlns:p14="http://schemas.microsoft.com/office/powerpoint/2010/main" val="236719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ΕΦΑΡΜΟΓΗ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7916" y="5189219"/>
            <a:ext cx="6196083" cy="862965"/>
          </a:xfrm>
        </p:spPr>
        <p:txBody>
          <a:bodyPr/>
          <a:lstStyle/>
          <a:p>
            <a:r>
              <a:rPr lang="el-GR" sz="2400" cap="none" dirty="0" smtClean="0"/>
              <a:t>ΣΤΟΙΧΕΙΑ ΕΦΑΡΜΟΓΗΣ </a:t>
            </a:r>
            <a:r>
              <a:rPr lang="el-GR" sz="2400" dirty="0" smtClean="0"/>
              <a:t>ΤΗΣ ανοιχτησ εκπαιδευτικησ </a:t>
            </a:r>
            <a:r>
              <a:rPr lang="el-GR" sz="2400" cap="none" dirty="0" smtClean="0"/>
              <a:t>ΠΡΑΚΤΙΚΗΣ</a:t>
            </a:r>
            <a:r>
              <a:rPr lang="el-GR" sz="2400" dirty="0" smtClean="0"/>
              <a:t>   </a:t>
            </a:r>
            <a:endParaRPr lang="el-GR" sz="2400" dirty="0"/>
          </a:p>
        </p:txBody>
      </p:sp>
      <p:sp>
        <p:nvSpPr>
          <p:cNvPr id="6" name="Content Placeholder 5"/>
          <p:cNvSpPr>
            <a:spLocks noGrp="1"/>
          </p:cNvSpPr>
          <p:nvPr>
            <p:ph sz="half" idx="2"/>
          </p:nvPr>
        </p:nvSpPr>
        <p:spPr/>
        <p:txBody>
          <a:bodyPr>
            <a:normAutofit/>
          </a:bodyPr>
          <a:lstStyle/>
          <a:p>
            <a:r>
              <a:rPr lang="el-GR" b="1" dirty="0" smtClean="0"/>
              <a:t>Περιβάλλον – Πλαίσιο</a:t>
            </a:r>
          </a:p>
          <a:p>
            <a:endParaRPr lang="el-GR" b="1" dirty="0" smtClean="0"/>
          </a:p>
          <a:p>
            <a:pPr lvl="2">
              <a:buFont typeface="Arial" pitchFamily="34" charset="0"/>
              <a:buChar char="•"/>
            </a:pPr>
            <a:r>
              <a:rPr lang="el-GR" dirty="0"/>
              <a:t>Σενάριο που δοκιμάστηκε στην Γ΄ τάξη του </a:t>
            </a:r>
            <a:r>
              <a:rPr lang="el-GR" dirty="0" smtClean="0"/>
              <a:t>2</a:t>
            </a:r>
            <a:r>
              <a:rPr lang="el-GR" baseline="30000" dirty="0" smtClean="0"/>
              <a:t>ου</a:t>
            </a:r>
            <a:r>
              <a:rPr lang="el-GR" dirty="0" smtClean="0"/>
              <a:t>  </a:t>
            </a:r>
            <a:r>
              <a:rPr lang="el-GR" dirty="0"/>
              <a:t>Προτύπου Πειραματικού Γυμνασίου </a:t>
            </a:r>
            <a:r>
              <a:rPr lang="el-GR" dirty="0" smtClean="0"/>
              <a:t>και νυν απλώς 2</a:t>
            </a:r>
            <a:r>
              <a:rPr lang="el-GR" baseline="30000" dirty="0" smtClean="0"/>
              <a:t>ου</a:t>
            </a:r>
            <a:r>
              <a:rPr lang="el-GR" dirty="0" smtClean="0"/>
              <a:t> Πειραματικού Γυμνασίου Θεσσαλονίκης </a:t>
            </a:r>
            <a:r>
              <a:rPr lang="el-GR" dirty="0"/>
              <a:t>(Οκτώβριος – Νοέμβριος </a:t>
            </a:r>
            <a:r>
              <a:rPr lang="el-GR" dirty="0" smtClean="0"/>
              <a:t>2014.). </a:t>
            </a:r>
            <a:r>
              <a:rPr lang="el-GR" dirty="0"/>
              <a:t>Προϋπόθεση η εξοικείωση των μαθητών με την αναζήτηση στο διαδίκτυο, με τη χρήση λογισμικών, καθώς και με την </a:t>
            </a:r>
            <a:r>
              <a:rPr lang="el-GR" dirty="0" err="1"/>
              <a:t>ομαδοσυνεργατική</a:t>
            </a:r>
            <a:r>
              <a:rPr lang="el-GR" dirty="0"/>
              <a:t> μέθοδο.</a:t>
            </a:r>
            <a:endParaRPr lang="el-GR" dirty="0" smtClean="0"/>
          </a:p>
          <a:p>
            <a:endParaRPr lang="el-GR" dirty="0"/>
          </a:p>
        </p:txBody>
      </p:sp>
      <p:sp>
        <p:nvSpPr>
          <p:cNvPr id="7" name="Content Placeholder 6"/>
          <p:cNvSpPr>
            <a:spLocks noGrp="1"/>
          </p:cNvSpPr>
          <p:nvPr>
            <p:ph sz="quarter" idx="4"/>
          </p:nvPr>
        </p:nvSpPr>
        <p:spPr>
          <a:xfrm>
            <a:off x="5790570" y="971550"/>
            <a:ext cx="2771776" cy="3714750"/>
          </a:xfrm>
        </p:spPr>
        <p:txBody>
          <a:bodyPr>
            <a:normAutofit/>
          </a:bodyPr>
          <a:lstStyle/>
          <a:p>
            <a:pPr lvl="1">
              <a:buFont typeface="Arial" pitchFamily="34" charset="0"/>
              <a:buChar char="•"/>
            </a:pPr>
            <a:r>
              <a:rPr lang="el-GR" sz="2400" b="1" dirty="0" smtClean="0"/>
              <a:t>Τάξη</a:t>
            </a:r>
          </a:p>
          <a:p>
            <a:pPr lvl="2">
              <a:buClr>
                <a:srgbClr val="F96A1B"/>
              </a:buClr>
            </a:pPr>
            <a:r>
              <a:rPr lang="el-GR" sz="1500" dirty="0" err="1" smtClean="0">
                <a:solidFill>
                  <a:srgbClr val="000000"/>
                </a:solidFill>
              </a:rPr>
              <a:t>Γ΄Γυμνασίου</a:t>
            </a:r>
            <a:endParaRPr lang="el-GR" sz="1500" b="1" dirty="0" smtClean="0"/>
          </a:p>
          <a:p>
            <a:pPr lvl="1">
              <a:buFont typeface="Arial" pitchFamily="34" charset="0"/>
              <a:buChar char="•"/>
            </a:pPr>
            <a:r>
              <a:rPr lang="el-GR" sz="2400" b="1" dirty="0" smtClean="0"/>
              <a:t>Διάρκεια</a:t>
            </a:r>
          </a:p>
          <a:p>
            <a:pPr lvl="2"/>
            <a:r>
              <a:rPr lang="el-GR" sz="1400" b="0" dirty="0" smtClean="0"/>
              <a:t>6 διδακτικές ώρες ή 3 δίωρα.</a:t>
            </a:r>
          </a:p>
          <a:p>
            <a:pPr lvl="1">
              <a:buFont typeface="Arial" pitchFamily="34" charset="0"/>
              <a:buChar char="•"/>
            </a:pPr>
            <a:r>
              <a:rPr lang="el-GR" sz="2400" b="1" dirty="0" smtClean="0"/>
              <a:t>Ρόλος Διδάσκοντα</a:t>
            </a:r>
          </a:p>
          <a:p>
            <a:pPr lvl="2">
              <a:buFont typeface="Arial" pitchFamily="34" charset="0"/>
              <a:buChar char="•"/>
            </a:pPr>
            <a:r>
              <a:rPr lang="el-GR" sz="1400" dirty="0" smtClean="0"/>
              <a:t>διδακτικός, ενθαρρυντικός, υποστηρικτικός, συμβουλευτικός, διευκολυντικός, εποπτικός, μέντωρ, τεχνική υποστήριξη.</a:t>
            </a:r>
            <a:endParaRPr lang="el-GR" sz="24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8</a:t>
            </a:fld>
            <a:endParaRPr lang="en-US" dirty="0"/>
          </a:p>
        </p:txBody>
      </p:sp>
    </p:spTree>
    <p:extLst>
      <p:ext uri="{BB962C8B-B14F-4D97-AF65-F5344CB8AC3E}">
        <p14:creationId xmlns:p14="http://schemas.microsoft.com/office/powerpoint/2010/main" val="1298020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98259"/>
            <a:ext cx="6209731" cy="846162"/>
          </a:xfrm>
        </p:spPr>
        <p:txBody>
          <a:bodyPr/>
          <a:lstStyle/>
          <a:p>
            <a:r>
              <a:rPr lang="el-GR" sz="2400" dirty="0" smtClean="0"/>
              <a:t>ΑΝΑΛΥΤΙΚΗ ΠΕΡΙΓΡΑΦΗ 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9</a:t>
            </a:fld>
            <a:endParaRPr lang="en-US" dirty="0"/>
          </a:p>
        </p:txBody>
      </p:sp>
      <p:sp>
        <p:nvSpPr>
          <p:cNvPr id="7" name="Content Placeholder 6"/>
          <p:cNvSpPr>
            <a:spLocks noGrp="1"/>
          </p:cNvSpPr>
          <p:nvPr>
            <p:ph sz="half" idx="2"/>
          </p:nvPr>
        </p:nvSpPr>
        <p:spPr/>
        <p:txBody>
          <a:bodyPr>
            <a:normAutofit fontScale="92500" lnSpcReduction="10000"/>
          </a:bodyPr>
          <a:lstStyle/>
          <a:p>
            <a:pPr lvl="1">
              <a:buFont typeface="Arial" pitchFamily="34" charset="0"/>
              <a:buChar char="•"/>
            </a:pPr>
            <a:r>
              <a:rPr lang="el-GR" dirty="0"/>
              <a:t>1η ώρα, στο μάθημα των Θρησκευτικών ( 29/10/2014 στο Γ1): Βήμα 1ο: Παρουσία Θεολόγου, Φιλολόγου και Νομικού, έγινε η γνωριμία με τα μέσα που χρησιμοποιήθηκαν στη διδασκαλία καθώς και η </a:t>
            </a:r>
            <a:r>
              <a:rPr lang="el-GR" dirty="0" err="1"/>
              <a:t>αφόρμηση</a:t>
            </a:r>
            <a:r>
              <a:rPr lang="el-GR" dirty="0"/>
              <a:t>. Χρησιμοποιήσαμε κυρίως το λογισμικό: σχολικό ψηφιακό βιβλίο της Κ.Π.Α. Γ΄ Γυμνασίου, </a:t>
            </a:r>
            <a:r>
              <a:rPr lang="el-GR" dirty="0" err="1"/>
              <a:t>δ.ε</a:t>
            </a:r>
            <a:r>
              <a:rPr lang="el-GR" dirty="0"/>
              <a:t>. 4, και την Διαδικτυακή πλατφόρμα Ιστορίας του Παιδαγωγικού Ινστιτούτου. Ως </a:t>
            </a:r>
            <a:r>
              <a:rPr lang="el-GR" dirty="0" err="1"/>
              <a:t>αφόρμηση</a:t>
            </a:r>
            <a:r>
              <a:rPr lang="el-GR" dirty="0"/>
              <a:t> χρησιμοποιήθηκε το κείμενο του Ιωάννη Χρυσοστόμου PG 62, 146-148, Συμβουλές προς τον σύζυγο, πώς να φέρεται στην σύζυγό του. Βήμα 2ο: Έγινε μια σύντομη ενημέρωση για τις βασικές Χριστιανικές θέσεις βάσει των Αγιογραφικών και Πατερικών κειμένων και μία σύντομη τοποθέτηση των μαθητών σχετικά με το τι γνωρίζουν για το θέμα, τι περισσότερα θέλουν να μάθουν, πώς θα τα μάθουν και πώς θα τα παρουσιάσουν. Βήμα 3ο: Έγινε μια σύντομη επίδειξη της </a:t>
            </a:r>
            <a:r>
              <a:rPr lang="el-GR" dirty="0" err="1"/>
              <a:t>ιστοεξερεύνησης</a:t>
            </a:r>
            <a:r>
              <a:rPr lang="el-GR" dirty="0"/>
              <a:t>, ώστε να σιγουρευτούμε ότι οι μαθητές γνωρίζουν πώς να δουλεύουν με αυτό το διαδικτυακό εργαλείο.</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Presentation1" id="{A4BB0498-46D9-49AF-8190-574CDA9EFE1C}" vid="{5317E9BC-39A5-42FE-BCBC-62BD08911D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 Open Educational Practices PPT Template v1.1</Template>
  <TotalTime>53</TotalTime>
  <Words>2041</Words>
  <Application>Microsoft Office PowerPoint</Application>
  <PresentationFormat>Προβολή στην οθόνη (4:3)</PresentationFormat>
  <Paragraphs>97</Paragraphs>
  <Slides>19</Slides>
  <Notes>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19</vt:i4>
      </vt:variant>
    </vt:vector>
  </HeadingPairs>
  <TitlesOfParts>
    <vt:vector size="28" baseType="lpstr">
      <vt:lpstr>Arial</vt:lpstr>
      <vt:lpstr>Calibri</vt:lpstr>
      <vt:lpstr>Cambria</vt:lpstr>
      <vt:lpstr>Candara</vt:lpstr>
      <vt:lpstr>Franklin Gothic Book</vt:lpstr>
      <vt:lpstr>Perpetua</vt:lpstr>
      <vt:lpstr>Tunga</vt:lpstr>
      <vt:lpstr>Wingdings</vt:lpstr>
      <vt:lpstr>Angles</vt:lpstr>
      <vt:lpstr>Η ΣΗΜΑΣΙΑ ΤΟΥ ΘΕΣΜΟΥ ΤΗΣ ΟΙΚΟΓΕΝΕΙΑΣ ΓΙΑ ΤΗΝ ΚΟΙΝΩΝΙΑ.</vt:lpstr>
      <vt:lpstr>ΣΥΝΤΟΜΗ ΠΕΡΙΓΡΑΦΗ</vt:lpstr>
      <vt:lpstr>ΣΧΕΔΙΑΣΜΟΣ ΤΗΣ ανοιχτησ εκπαιδευτικησ ΠΡΑΚΤΙΚΗΣ</vt:lpstr>
      <vt:lpstr>ΣΧΕΔΙΑΣΜΟΣ &amp; ΔΙΔΑΚΤΙΚΟΙ ΣΤΟΧΟΙ</vt:lpstr>
      <vt:lpstr>Παρουσίαση του PowerPoint</vt:lpstr>
      <vt:lpstr>Παρουσίαση του PowerPoint</vt:lpstr>
      <vt:lpstr>ΕΦΑΡΜΟΓΗ ΤΗΣ ανοιχτησ εκπαιδευτικησ ΠΡΑΚΤΙΚΗΣ</vt:lpstr>
      <vt:lpstr>ΣΤΟΙΧΕΙΑ ΕΦΑΡΜΟΓΗΣ ΤΗΣ ανοιχτησ εκπαιδευτικησ ΠΡΑΚΤΙΚΗΣ   </vt:lpstr>
      <vt:lpstr>ΑΝΑΛΥΤΙΚΗ ΠΕΡΙΓΡΑΦΗ ΤΗΣ ανοιχτησ εκπαιδευτικησ ΠΡΑΚΤΙΚΗΣ</vt:lpstr>
      <vt:lpstr>ΑΝΑΛΥΤΙΚΗ ΠΕΡΙΓΡΑΦΗ ΤΗΣ ανοιχτησ εκπαιδευτικησ ΠΡΑΚΤΙΚΗΣ</vt:lpstr>
      <vt:lpstr>Παρουσίαση του PowerPoint</vt:lpstr>
      <vt:lpstr>Παρουσίαση του PowerPoint</vt:lpstr>
      <vt:lpstr>Παρουσίαση του PowerPoint</vt:lpstr>
      <vt:lpstr>ΑΞΙΟΠΟΙΗΣΗ ΨΗΦΙΑΚΟΥ ΠΕΡΙΕΧΟΜΕΝΟΥ</vt:lpstr>
      <vt:lpstr>ΑΞΙΟΠΟΙΗΣΗ ΨΗΦΙΑΚΟΥ ΠΕΡΙΕΧΟΜΕΝΟΥ</vt:lpstr>
      <vt:lpstr>ΣΤΟΙΧΕΙΑ ΤΕΚΜΗΡΙΩΣΗΣ ΚΑΙ ΕΠΕΚΤΑΣΗΣ</vt:lpstr>
      <vt:lpstr> ΑΠΟΤΕΛΕΣΜΑΤΑ- ΑΝΤΙΚΤΥΠΟΣ </vt:lpstr>
      <vt:lpstr>   ΣΧΕΣΗ ΜΕ ΑΛΛΕΣ ΑΝΟΙΧΤΕΣ ΕΚΠΑΙΔΕΥΤΙΚΕΣ ΠΡΑΚΤΙΚΕΣ / ΑΞΙΟΠΟΙΗΣΗ, ΓΕΝΙΚΕΥΣΗ, ΕΠΕΚΤΑΣΙΜΟΤΗΤΑ    </vt:lpstr>
      <vt:lpstr> ΠΡΟΣΘΕΤΟ ΥΛΙΚΟ ΠΟΥ ΑΞΙΟΠΟΙΗΘΗΚΕ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ανοιχτησ εκπαιδευτικησ πρακτικης</dc:title>
  <dc:creator>Terpou Maria</dc:creator>
  <cp:lastModifiedBy>Σμαράγδα Φαρίδου</cp:lastModifiedBy>
  <cp:revision>9</cp:revision>
  <dcterms:created xsi:type="dcterms:W3CDTF">2015-02-25T12:28:01Z</dcterms:created>
  <dcterms:modified xsi:type="dcterms:W3CDTF">2015-07-11T16:35:58Z</dcterms:modified>
</cp:coreProperties>
</file>