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58" r:id="rId3"/>
    <p:sldId id="262" r:id="rId4"/>
    <p:sldId id="273" r:id="rId5"/>
    <p:sldId id="267" r:id="rId6"/>
    <p:sldId id="263" r:id="rId7"/>
    <p:sldId id="257" r:id="rId8"/>
    <p:sldId id="260" r:id="rId9"/>
    <p:sldId id="271" r:id="rId10"/>
    <p:sldId id="272" r:id="rId11"/>
    <p:sldId id="264" r:id="rId12"/>
    <p:sldId id="266" r:id="rId13"/>
    <p:sldId id="265"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4" d="100"/>
          <a:sy n="74" d="100"/>
        </p:scale>
        <p:origin x="10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4C620C-B6CC-4658-91FE-310A84B647AB}" type="datetimeFigureOut">
              <a:rPr lang="en-US"/>
              <a:pPr/>
              <a:t>7/18/2015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B68F6E-CEE2-40FC-AC07-0866A62AFADE}" type="slidenum">
              <a:rPr lang="en-US"/>
              <a:pPr/>
              <a:t>‹#›</a:t>
            </a:fld>
            <a:endParaRPr lang="en-US"/>
          </a:p>
        </p:txBody>
      </p:sp>
    </p:spTree>
    <p:extLst>
      <p:ext uri="{BB962C8B-B14F-4D97-AF65-F5344CB8AC3E}">
        <p14:creationId xmlns:p14="http://schemas.microsoft.com/office/powerpoint/2010/main" val="171071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B68F6E-CEE2-40FC-AC07-0866A62AFADE}" type="slidenum">
              <a:rPr lang="en-US"/>
              <a:pPr/>
              <a:t>1</a:t>
            </a:fld>
            <a:endParaRPr lang="en-US"/>
          </a:p>
        </p:txBody>
      </p:sp>
    </p:spTree>
    <p:extLst>
      <p:ext uri="{BB962C8B-B14F-4D97-AF65-F5344CB8AC3E}">
        <p14:creationId xmlns:p14="http://schemas.microsoft.com/office/powerpoint/2010/main" val="280587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B68F6E-CEE2-40FC-AC07-0866A62AFADE}" type="slidenum">
              <a:rPr lang="en-US"/>
              <a:pPr/>
              <a:t>2</a:t>
            </a:fld>
            <a:endParaRPr lang="en-US"/>
          </a:p>
        </p:txBody>
      </p:sp>
    </p:spTree>
    <p:extLst>
      <p:ext uri="{BB962C8B-B14F-4D97-AF65-F5344CB8AC3E}">
        <p14:creationId xmlns:p14="http://schemas.microsoft.com/office/powerpoint/2010/main" val="1051220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B68F6E-CEE2-40FC-AC07-0866A62AFADE}" type="slidenum">
              <a:rPr lang="en-US"/>
              <a:pPr/>
              <a:t>7</a:t>
            </a:fld>
            <a:endParaRPr lang="en-US"/>
          </a:p>
        </p:txBody>
      </p:sp>
    </p:spTree>
    <p:extLst>
      <p:ext uri="{BB962C8B-B14F-4D97-AF65-F5344CB8AC3E}">
        <p14:creationId xmlns:p14="http://schemas.microsoft.com/office/powerpoint/2010/main" val="36738642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Διαφάνεια τίτλου">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18362" y="531028"/>
            <a:ext cx="5648623" cy="1204306"/>
          </a:xfrm>
        </p:spPr>
        <p:txBody>
          <a:bodyPr bIns="9144" anchor="b"/>
          <a:lstStyle>
            <a:lvl1pPr>
              <a:defRPr sz="3200" b="1">
                <a:solidFill>
                  <a:schemeClr val="accent3">
                    <a:lumMod val="50000"/>
                  </a:schemeClr>
                </a:solidFill>
                <a:effectLst>
                  <a:outerShdw blurRad="38100" dist="38100" dir="2700000" algn="tl">
                    <a:srgbClr val="000000">
                      <a:alpha val="43137"/>
                    </a:srgbClr>
                  </a:outerShdw>
                </a:effectLst>
              </a:defRPr>
            </a:lvl1pPr>
          </a:lstStyle>
          <a:p>
            <a:r>
              <a:rPr lang="el-GR" smtClean="0"/>
              <a:t>Στυλ κύριου τίτλου</a:t>
            </a:r>
            <a:endParaRPr lang="en-US" dirty="0"/>
          </a:p>
        </p:txBody>
      </p:sp>
      <p:sp>
        <p:nvSpPr>
          <p:cNvPr id="4" name="Date Placeholder 3"/>
          <p:cNvSpPr>
            <a:spLocks noGrp="1"/>
          </p:cNvSpPr>
          <p:nvPr>
            <p:ph type="dt" sz="half" idx="10"/>
          </p:nvPr>
        </p:nvSpPr>
        <p:spPr>
          <a:xfrm rot="19140000">
            <a:off x="1989056" y="4328224"/>
            <a:ext cx="2176272" cy="201168"/>
          </a:xfrm>
          <a:prstGeom prst="rect">
            <a:avLst/>
          </a:prstGeom>
        </p:spPr>
        <p:txBody>
          <a:bodyPr/>
          <a:lstStyle/>
          <a:p>
            <a:fld id="{7D0065BE-0657-4A47-90AD-C21C55E16B19}" type="datetime4">
              <a:rPr lang="en-US" smtClean="0"/>
              <a:pPr/>
              <a:t>July 18, 2015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pic>
        <p:nvPicPr>
          <p:cNvPr id="11" name="Picture 10"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_2">
    <p:spTree>
      <p:nvGrpSpPr>
        <p:cNvPr id="1" name=""/>
        <p:cNvGrpSpPr/>
        <p:nvPr/>
      </p:nvGrpSpPr>
      <p:grpSpPr>
        <a:xfrm>
          <a:off x="0" y="0"/>
          <a:ext cx="0" cy="0"/>
          <a:chOff x="0" y="0"/>
          <a:chExt cx="0" cy="0"/>
        </a:xfrm>
      </p:grpSpPr>
      <p:sp>
        <p:nvSpPr>
          <p:cNvPr id="11" name="Rectangle 10"/>
          <p:cNvSpPr/>
          <p:nvPr userDrawn="1"/>
        </p:nvSpPr>
        <p:spPr>
          <a:xfrm>
            <a:off x="5711483" y="855486"/>
            <a:ext cx="2961030" cy="38879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a:p>
        </p:txBody>
      </p:sp>
      <p:sp>
        <p:nvSpPr>
          <p:cNvPr id="10" name="Rectangle 9"/>
          <p:cNvSpPr/>
          <p:nvPr userDrawn="1"/>
        </p:nvSpPr>
        <p:spPr>
          <a:xfrm>
            <a:off x="471489" y="485775"/>
            <a:ext cx="5099318"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a:p>
        </p:txBody>
      </p:sp>
      <p:sp>
        <p:nvSpPr>
          <p:cNvPr id="2" name="Title 1"/>
          <p:cNvSpPr>
            <a:spLocks noGrp="1"/>
          </p:cNvSpPr>
          <p:nvPr>
            <p:ph type="title"/>
          </p:nvPr>
        </p:nvSpPr>
        <p:spPr>
          <a:xfrm>
            <a:off x="3128962" y="5189219"/>
            <a:ext cx="6015037" cy="862965"/>
          </a:xfrm>
          <a:solidFill>
            <a:schemeClr val="bg1"/>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l-GR" smtClean="0"/>
              <a:t>Στυλ κύριου τίτλου</a:t>
            </a:r>
            <a:endParaRPr lang="en-US" dirty="0"/>
          </a:p>
        </p:txBody>
      </p:sp>
      <p:sp>
        <p:nvSpPr>
          <p:cNvPr id="4" name="Content Placeholder 3"/>
          <p:cNvSpPr>
            <a:spLocks noGrp="1"/>
          </p:cNvSpPr>
          <p:nvPr>
            <p:ph sz="half" idx="2"/>
          </p:nvPr>
        </p:nvSpPr>
        <p:spPr>
          <a:xfrm>
            <a:off x="557213" y="557213"/>
            <a:ext cx="4957321"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Content Placeholder 5"/>
          <p:cNvSpPr>
            <a:spLocks noGrp="1"/>
          </p:cNvSpPr>
          <p:nvPr>
            <p:ph sz="quarter" idx="4"/>
          </p:nvPr>
        </p:nvSpPr>
        <p:spPr>
          <a:xfrm>
            <a:off x="5843587" y="914400"/>
            <a:ext cx="2771776" cy="3714750"/>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pic>
        <p:nvPicPr>
          <p:cNvPr id="14" name="Picture 13"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Δύο περιεχόμενα">
    <p:spTree>
      <p:nvGrpSpPr>
        <p:cNvPr id="1" name=""/>
        <p:cNvGrpSpPr/>
        <p:nvPr/>
      </p:nvGrpSpPr>
      <p:grpSpPr>
        <a:xfrm>
          <a:off x="0" y="0"/>
          <a:ext cx="0" cy="0"/>
          <a:chOff x="0" y="0"/>
          <a:chExt cx="0" cy="0"/>
        </a:xfrm>
      </p:grpSpPr>
      <p:sp>
        <p:nvSpPr>
          <p:cNvPr id="11" name="Rectangle 10"/>
          <p:cNvSpPr/>
          <p:nvPr userDrawn="1"/>
        </p:nvSpPr>
        <p:spPr>
          <a:xfrm>
            <a:off x="4681182" y="491319"/>
            <a:ext cx="4018627" cy="419754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a:p>
        </p:txBody>
      </p:sp>
      <p:sp>
        <p:nvSpPr>
          <p:cNvPr id="10" name="Rectangle 9"/>
          <p:cNvSpPr/>
          <p:nvPr userDrawn="1"/>
        </p:nvSpPr>
        <p:spPr>
          <a:xfrm>
            <a:off x="436728" y="472127"/>
            <a:ext cx="3957851" cy="420905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a:p>
        </p:txBody>
      </p:sp>
      <p:sp>
        <p:nvSpPr>
          <p:cNvPr id="2" name="Title 1"/>
          <p:cNvSpPr>
            <a:spLocks noGrp="1"/>
          </p:cNvSpPr>
          <p:nvPr>
            <p:ph type="title"/>
          </p:nvPr>
        </p:nvSpPr>
        <p:spPr>
          <a:xfrm>
            <a:off x="3128962" y="5189219"/>
            <a:ext cx="6015037" cy="862965"/>
          </a:xfrm>
          <a:solidFill>
            <a:schemeClr val="bg1"/>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l-GR" smtClean="0"/>
              <a:t>Στυλ κύριου τίτλου</a:t>
            </a:r>
            <a:endParaRPr lang="en-US" dirty="0"/>
          </a:p>
        </p:txBody>
      </p:sp>
      <p:sp>
        <p:nvSpPr>
          <p:cNvPr id="4" name="Content Placeholder 3"/>
          <p:cNvSpPr>
            <a:spLocks noGrp="1"/>
          </p:cNvSpPr>
          <p:nvPr>
            <p:ph sz="half" idx="2"/>
          </p:nvPr>
        </p:nvSpPr>
        <p:spPr>
          <a:xfrm>
            <a:off x="529917" y="557214"/>
            <a:ext cx="3782775" cy="4055730"/>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Content Placeholder 5"/>
          <p:cNvSpPr>
            <a:spLocks noGrp="1"/>
          </p:cNvSpPr>
          <p:nvPr>
            <p:ph sz="quarter" idx="4"/>
          </p:nvPr>
        </p:nvSpPr>
        <p:spPr>
          <a:xfrm>
            <a:off x="4749421" y="573206"/>
            <a:ext cx="3865942" cy="4055944"/>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pic>
        <p:nvPicPr>
          <p:cNvPr id="14" name="Picture 13"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pic>
        <p:nvPicPr>
          <p:cNvPr id="6" name="Picture 5"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7" name="Picture 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Στυλ κύριου τίτλου</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l-GR" smtClean="0"/>
              <a:t>Στυλ υποδείγματος κειμένου</a:t>
            </a: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l-GR" smtClean="0"/>
              <a:t>Κάντε κλικ στο εικονίδιο για να προσθέσετε εικόνα</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pic>
        <p:nvPicPr>
          <p:cNvPr id="12" name="Picture 11"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chemeClr val="bg1"/>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l-GR" smtClean="0"/>
              <a:t>Στυλ κύριου τίτλου</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2">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chemeClr val="bg1"/>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l-GR" smtClean="0"/>
              <a:t>Στυλ κύριου τίτλου</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_3">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11" name="Content Placeholder 3"/>
          <p:cNvSpPr>
            <a:spLocks noGrp="1"/>
          </p:cNvSpPr>
          <p:nvPr>
            <p:ph sz="half" idx="2"/>
          </p:nvPr>
        </p:nvSpPr>
        <p:spPr>
          <a:xfrm>
            <a:off x="270609" y="286602"/>
            <a:ext cx="8504900" cy="4449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Κεφαλίδα ενότητας">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921944" y="1872429"/>
            <a:ext cx="6038968" cy="1207509"/>
          </a:xfrm>
        </p:spPr>
        <p:txBody>
          <a:bodyPr bIns="9144" anchor="b"/>
          <a:lstStyle>
            <a:lvl1pPr algn="l">
              <a:defRPr kumimoji="0" lang="en-US" sz="3000" b="0" i="0" u="none" strike="noStrike" kern="1200" cap="all" spc="0" normalizeH="0" baseline="0" noProof="0" dirty="0" smtClean="0">
                <a:ln>
                  <a:noFill/>
                </a:ln>
                <a:solidFill>
                  <a:schemeClr val="accent3">
                    <a:lumMod val="50000"/>
                  </a:schemeClr>
                </a:solidFill>
                <a:effectLst>
                  <a:outerShdw blurRad="38100" dist="38100" dir="2700000" algn="tl">
                    <a:srgbClr val="000000">
                      <a:alpha val="43137"/>
                    </a:srgbClr>
                  </a:outerShdw>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Στυλ κύριου τίτλου</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pic>
        <p:nvPicPr>
          <p:cNvPr id="9" name="Picture 8"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mall photo contain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pic>
        <p:nvPicPr>
          <p:cNvPr id="11" name="Picture 10"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13" name="Content Placeholder 2"/>
          <p:cNvSpPr>
            <a:spLocks noGrp="1"/>
          </p:cNvSpPr>
          <p:nvPr>
            <p:ph sz="half" idx="13"/>
          </p:nvPr>
        </p:nvSpPr>
        <p:spPr>
          <a:xfrm>
            <a:off x="290686" y="191072"/>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4" name="Content Placeholder 2"/>
          <p:cNvSpPr>
            <a:spLocks noGrp="1"/>
          </p:cNvSpPr>
          <p:nvPr>
            <p:ph sz="half" idx="14"/>
          </p:nvPr>
        </p:nvSpPr>
        <p:spPr>
          <a:xfrm>
            <a:off x="4537414" y="3018433"/>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_3">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l-GR" smtClean="0"/>
              <a:t>Στυλ κύριου τίτλου</a:t>
            </a:r>
            <a:endParaRPr lang="en-US"/>
          </a:p>
        </p:txBody>
      </p:sp>
      <p:pic>
        <p:nvPicPr>
          <p:cNvPr id="9" name="Picture 8"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Στυλ υποδείγματος κειμένου</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Στυλ υποδείγματος κειμένου</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pic>
        <p:nvPicPr>
          <p:cNvPr id="10" name="Picture 9"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3138984" y="5172501"/>
            <a:ext cx="6005015" cy="873457"/>
          </a:xfrm>
          <a:solidFill>
            <a:schemeClr val="bg1"/>
          </a:solidFill>
          <a:effectLst>
            <a:outerShdw blurRad="203200" dist="114300" dir="5400000" algn="t" rotWithShape="0">
              <a:schemeClr val="accent3">
                <a:lumMod val="50000"/>
                <a:alpha val="40000"/>
              </a:schemeClr>
            </a:outerShdw>
          </a:effectLst>
        </p:spPr>
        <p:txBody>
          <a:bodyPr/>
          <a:lstStyle>
            <a:lvl1pPr algn="r">
              <a:defRPr lang="en-US" sz="2800" b="1" kern="1200" cap="all" baseline="0" dirty="0">
                <a:solidFill>
                  <a:schemeClr val="accent3">
                    <a:lumMod val="50000"/>
                  </a:schemeClr>
                </a:solidFill>
                <a:latin typeface="+mj-lt"/>
                <a:ea typeface="+mj-ea"/>
                <a:cs typeface="+mj-cs"/>
              </a:defRPr>
            </a:lvl1pPr>
          </a:lstStyle>
          <a:p>
            <a:r>
              <a:rPr lang="el-GR" smtClean="0"/>
              <a:t>Στυλ κύριου τίτλου</a:t>
            </a:r>
            <a:endParaRPr lang="en-US" dirty="0"/>
          </a:p>
        </p:txBody>
      </p:sp>
      <p:sp>
        <p:nvSpPr>
          <p:cNvPr id="4" name="Content Placeholder 3"/>
          <p:cNvSpPr>
            <a:spLocks noGrp="1"/>
          </p:cNvSpPr>
          <p:nvPr>
            <p:ph sz="half" idx="2"/>
          </p:nvPr>
        </p:nvSpPr>
        <p:spPr>
          <a:xfrm>
            <a:off x="600782" y="528120"/>
            <a:ext cx="1842163" cy="18056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p:txBody>
      </p:sp>
      <p:sp>
        <p:nvSpPr>
          <p:cNvPr id="6" name="Content Placeholder 5"/>
          <p:cNvSpPr>
            <a:spLocks noGrp="1"/>
          </p:cNvSpPr>
          <p:nvPr>
            <p:ph sz="quarter" idx="4"/>
          </p:nvPr>
        </p:nvSpPr>
        <p:spPr>
          <a:xfrm>
            <a:off x="2688609" y="518615"/>
            <a:ext cx="5950424" cy="18151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
        <p:nvSpPr>
          <p:cNvPr id="10" name="Content Placeholder 3"/>
          <p:cNvSpPr>
            <a:spLocks noGrp="1"/>
          </p:cNvSpPr>
          <p:nvPr>
            <p:ph sz="half" idx="13"/>
          </p:nvPr>
        </p:nvSpPr>
        <p:spPr>
          <a:xfrm>
            <a:off x="630350" y="2741332"/>
            <a:ext cx="1842163" cy="16964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p:txBody>
      </p:sp>
      <p:sp>
        <p:nvSpPr>
          <p:cNvPr id="11" name="Content Placeholder 5"/>
          <p:cNvSpPr>
            <a:spLocks noGrp="1"/>
          </p:cNvSpPr>
          <p:nvPr>
            <p:ph sz="quarter" idx="14"/>
          </p:nvPr>
        </p:nvSpPr>
        <p:spPr>
          <a:xfrm>
            <a:off x="2704531" y="2718179"/>
            <a:ext cx="5961797" cy="17446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pic>
        <p:nvPicPr>
          <p:cNvPr id="12" name="Picture 11"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pic>
        <p:nvPicPr>
          <p:cNvPr id="9" name="Picture 8" descr="dschool.png"/>
          <p:cNvPicPr>
            <a:picLocks noChangeAspect="1"/>
          </p:cNvPicPr>
          <p:nvPr userDrawn="1"/>
        </p:nvPicPr>
        <p:blipFill>
          <a:blip r:embed="rId18"/>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19"/>
          <a:stretch>
            <a:fillRect/>
          </a:stretch>
        </p:blipFill>
        <p:spPr>
          <a:xfrm>
            <a:off x="484151" y="6144071"/>
            <a:ext cx="1372772" cy="686386"/>
          </a:xfrm>
          <a:prstGeom prst="rect">
            <a:avLst/>
          </a:prstGeom>
          <a:effectLst>
            <a:innerShdw blurRad="114300">
              <a:prstClr val="black"/>
            </a:inn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62" r:id="rId4"/>
    <p:sldLayoutId id="2147483651" r:id="rId5"/>
    <p:sldLayoutId id="2147483661" r:id="rId6"/>
    <p:sldLayoutId id="2147483652" r:id="rId7"/>
    <p:sldLayoutId id="2147483653" r:id="rId8"/>
    <p:sldLayoutId id="2147483663" r:id="rId9"/>
    <p:sldLayoutId id="2147483660" r:id="rId10"/>
    <p:sldLayoutId id="2147483665" r:id="rId11"/>
    <p:sldLayoutId id="2147483654" r:id="rId12"/>
    <p:sldLayoutId id="2147483656" r:id="rId13"/>
    <p:sldLayoutId id="2147483657" r:id="rId14"/>
    <p:sldLayoutId id="2147483658" r:id="rId15"/>
    <p:sldLayoutId id="2147483659" r:id="rId16"/>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photodentro.edu.gr/ugc/r/8525/480?locale=el" TargetMode="External"/><Relationship Id="rId2" Type="http://schemas.openxmlformats.org/officeDocument/2006/relationships/image" Target="../media/image6.png"/><Relationship Id="rId1" Type="http://schemas.openxmlformats.org/officeDocument/2006/relationships/slideLayout" Target="../slideLayouts/slideLayout9.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hyperlink" Target="http://europa.eu/legislation_summaries/development/sectoral_development_policies/l28102_el.htm" TargetMode="External"/><Relationship Id="rId2" Type="http://schemas.openxmlformats.org/officeDocument/2006/relationships/hyperlink" Target="http://www.ekby.gr/ekby/el/PP_main_el.html" TargetMode="External"/><Relationship Id="rId1" Type="http://schemas.openxmlformats.org/officeDocument/2006/relationships/slideLayout" Target="../slideLayouts/slideLayout3.xml"/><Relationship Id="rId5" Type="http://schemas.openxmlformats.org/officeDocument/2006/relationships/hyperlink" Target="http://www.documentacatholicaomnia.eu/03d/1083-1148,_Anna_Komnena,_Alexias_(Libri_I_IX)_(CSHB_Schopeno_Curante),_GR_LT.pdf" TargetMode="External"/><Relationship Id="rId4" Type="http://schemas.openxmlformats.org/officeDocument/2006/relationships/hyperlink" Target="http://www.greek-language.gr/greekLang/modern_greek/tools/lexica/index.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photodentro.edu.gr/ugc/r/8525/480?locale=el" TargetMode="External"/><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872033" y="4186238"/>
            <a:ext cx="3771900" cy="141446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a:p>
        </p:txBody>
      </p:sp>
      <p:sp>
        <p:nvSpPr>
          <p:cNvPr id="2" name="Title 1"/>
          <p:cNvSpPr>
            <a:spLocks noGrp="1"/>
          </p:cNvSpPr>
          <p:nvPr>
            <p:ph type="ctrTitle"/>
          </p:nvPr>
        </p:nvSpPr>
        <p:spPr>
          <a:xfrm>
            <a:off x="246922" y="95532"/>
            <a:ext cx="6268178" cy="1692321"/>
          </a:xfrm>
        </p:spPr>
        <p:txBody>
          <a:bodyPr/>
          <a:lstStyle/>
          <a:p>
            <a:r>
              <a:rPr lang="el-GR" sz="4400" dirty="0" smtClean="0"/>
              <a:t/>
            </a:r>
            <a:br>
              <a:rPr lang="el-GR" sz="4400" dirty="0" smtClean="0"/>
            </a:br>
            <a:r>
              <a:rPr lang="el-GR" sz="4400" dirty="0" err="1" smtClean="0"/>
              <a:t>περιβαλλοντικη</a:t>
            </a:r>
            <a:r>
              <a:rPr lang="el-GR" sz="4400" dirty="0" smtClean="0"/>
              <a:t> </a:t>
            </a:r>
            <a:r>
              <a:rPr lang="el-GR" sz="4400" dirty="0" smtClean="0"/>
              <a:t>Σε </a:t>
            </a:r>
            <a:r>
              <a:rPr lang="el-GR" sz="4400" dirty="0" err="1" smtClean="0"/>
              <a:t>ιστοτοπο</a:t>
            </a:r>
            <a:endParaRPr lang="en-US" sz="4400" dirty="0"/>
          </a:p>
        </p:txBody>
      </p:sp>
      <p:sp>
        <p:nvSpPr>
          <p:cNvPr id="8" name="TextBox 7"/>
          <p:cNvSpPr txBox="1"/>
          <p:nvPr/>
        </p:nvSpPr>
        <p:spPr>
          <a:xfrm>
            <a:off x="4810130" y="4642993"/>
            <a:ext cx="3959181" cy="1077218"/>
          </a:xfrm>
          <a:prstGeom prst="rect">
            <a:avLst/>
          </a:prstGeom>
          <a:noFill/>
        </p:spPr>
        <p:txBody>
          <a:bodyPr wrap="square" rtlCol="0">
            <a:spAutoFit/>
          </a:bodyPr>
          <a:lstStyle/>
          <a:p>
            <a:r>
              <a:rPr lang="el-GR" sz="1600" dirty="0" smtClean="0">
                <a:solidFill>
                  <a:schemeClr val="bg2">
                    <a:lumMod val="10000"/>
                  </a:schemeClr>
                </a:solidFill>
              </a:rPr>
              <a:t>Σμαράγδα Φαρίδου, Θεολόγος </a:t>
            </a:r>
          </a:p>
          <a:p>
            <a:r>
              <a:rPr lang="el-GR" sz="1600" dirty="0" smtClean="0">
                <a:solidFill>
                  <a:schemeClr val="bg2">
                    <a:lumMod val="10000"/>
                  </a:schemeClr>
                </a:solidFill>
              </a:rPr>
              <a:t>Δημήτριος Χατζημιχαήλ, Φιλόλογος</a:t>
            </a:r>
          </a:p>
          <a:p>
            <a:r>
              <a:rPr lang="el-GR" sz="1600" dirty="0" smtClean="0">
                <a:solidFill>
                  <a:schemeClr val="bg2">
                    <a:lumMod val="10000"/>
                  </a:schemeClr>
                </a:solidFill>
              </a:rPr>
              <a:t>Αλεξάνδρα Μάρα, Νομικός</a:t>
            </a:r>
          </a:p>
          <a:p>
            <a:endParaRPr lang="el-GR" sz="1600" dirty="0"/>
          </a:p>
        </p:txBody>
      </p:sp>
      <p:sp>
        <p:nvSpPr>
          <p:cNvPr id="18" name="Subtitle 2"/>
          <p:cNvSpPr txBox="1">
            <a:spLocks/>
          </p:cNvSpPr>
          <p:nvPr/>
        </p:nvSpPr>
        <p:spPr>
          <a:xfrm>
            <a:off x="4275786" y="6057455"/>
            <a:ext cx="3875734" cy="382042"/>
          </a:xfrm>
          <a:prstGeom prst="rect">
            <a:avLst/>
          </a:prstGeom>
        </p:spPr>
        <p:txBody>
          <a:bodyPr vert="horz" lIns="91440" tIns="9144" rIns="91440" bIns="45720" rtlCol="0">
            <a:normAutofit/>
          </a:bodyPr>
          <a:lstStyle/>
          <a:p>
            <a:pPr marL="0" marR="0" lvl="0" indent="0" algn="r" defTabSz="914400" rtl="0" eaLnBrk="1" fontAlgn="auto" latinLnBrk="0" hangingPunct="1">
              <a:lnSpc>
                <a:spcPct val="100000"/>
              </a:lnSpc>
              <a:spcBef>
                <a:spcPts val="800"/>
              </a:spcBef>
              <a:spcAft>
                <a:spcPts val="0"/>
              </a:spcAft>
              <a:buClrTx/>
              <a:buSzTx/>
              <a:buFont typeface="Arial" pitchFamily="34" charset="0"/>
              <a:buNone/>
              <a:tabLst/>
              <a:defRPr/>
            </a:pPr>
            <a:r>
              <a:rPr lang="el-GR" sz="1400" cap="all" spc="400" dirty="0" smtClean="0">
                <a:solidFill>
                  <a:schemeClr val="accent3">
                    <a:lumMod val="50000"/>
                  </a:schemeClr>
                </a:solidFill>
                <a:ea typeface="+mj-ea"/>
                <a:cs typeface="Tunga" pitchFamily="2"/>
              </a:rPr>
              <a:t>ΘΕΣΣΑΛΟΝΙΚΗ,2014 - 2015.</a:t>
            </a:r>
            <a:endParaRPr kumimoji="0" lang="en-US" sz="1400" b="0" i="0" u="none" strike="noStrike" kern="1200" cap="all" spc="400" normalizeH="0" baseline="0" noProof="0" dirty="0">
              <a:ln>
                <a:noFill/>
              </a:ln>
              <a:solidFill>
                <a:schemeClr val="accent3">
                  <a:lumMod val="50000"/>
                </a:schemeClr>
              </a:solidFill>
              <a:effectLst/>
              <a:uLnTx/>
              <a:uFillTx/>
              <a:ea typeface="+mj-ea"/>
              <a:cs typeface="Tunga" pitchFamily="2"/>
            </a:endParaRPr>
          </a:p>
        </p:txBody>
      </p:sp>
      <p:sp>
        <p:nvSpPr>
          <p:cNvPr id="20" name="Rectangle 19"/>
          <p:cNvSpPr/>
          <p:nvPr/>
        </p:nvSpPr>
        <p:spPr>
          <a:xfrm>
            <a:off x="4880785" y="4247657"/>
            <a:ext cx="2239074" cy="400110"/>
          </a:xfrm>
          <a:prstGeom prst="rect">
            <a:avLst/>
          </a:prstGeom>
        </p:spPr>
        <p:txBody>
          <a:bodyPr wrap="none">
            <a:spAutoFit/>
          </a:bodyPr>
          <a:lstStyle/>
          <a:p>
            <a:r>
              <a:rPr lang="el-GR" sz="2000" dirty="0" smtClean="0">
                <a:solidFill>
                  <a:schemeClr val="bg2">
                    <a:lumMod val="10000"/>
                  </a:schemeClr>
                </a:solidFill>
              </a:rPr>
              <a:t>Ομάδα ανάπτυξης</a:t>
            </a:r>
          </a:p>
        </p:txBody>
      </p:sp>
      <p:sp>
        <p:nvSpPr>
          <p:cNvPr id="21" name="Subtitle 20"/>
          <p:cNvSpPr>
            <a:spLocks noGrp="1"/>
          </p:cNvSpPr>
          <p:nvPr>
            <p:ph type="subTitle" idx="4294967295"/>
          </p:nvPr>
        </p:nvSpPr>
        <p:spPr>
          <a:xfrm>
            <a:off x="123168" y="1740376"/>
            <a:ext cx="5389548" cy="354949"/>
          </a:xfrm>
        </p:spPr>
        <p:txBody>
          <a:bodyPr>
            <a:noAutofit/>
          </a:bodyPr>
          <a:lstStyle/>
          <a:p>
            <a:r>
              <a:rPr lang="el-GR" sz="2400" b="0" dirty="0" smtClean="0">
                <a:solidFill>
                  <a:schemeClr val="accent2">
                    <a:lumMod val="75000"/>
                  </a:schemeClr>
                </a:solidFill>
                <a:effectLst>
                  <a:outerShdw blurRad="38100" dist="38100" dir="2700000" algn="tl">
                    <a:srgbClr val="000000">
                      <a:alpha val="43137"/>
                    </a:srgbClr>
                  </a:outerShdw>
                </a:effectLst>
              </a:rPr>
              <a:t>2</a:t>
            </a:r>
            <a:r>
              <a:rPr lang="el-GR" sz="2400" b="0" baseline="30000" dirty="0" smtClean="0">
                <a:solidFill>
                  <a:schemeClr val="accent2">
                    <a:lumMod val="75000"/>
                  </a:schemeClr>
                </a:solidFill>
                <a:effectLst>
                  <a:outerShdw blurRad="38100" dist="38100" dir="2700000" algn="tl">
                    <a:srgbClr val="000000">
                      <a:alpha val="43137"/>
                    </a:srgbClr>
                  </a:outerShdw>
                </a:effectLst>
              </a:rPr>
              <a:t>ο</a:t>
            </a:r>
            <a:r>
              <a:rPr lang="el-GR" sz="2400" b="0" dirty="0" smtClean="0">
                <a:solidFill>
                  <a:schemeClr val="accent2">
                    <a:lumMod val="75000"/>
                  </a:schemeClr>
                </a:solidFill>
                <a:effectLst>
                  <a:outerShdw blurRad="38100" dist="38100" dir="2700000" algn="tl">
                    <a:srgbClr val="000000">
                      <a:alpha val="43137"/>
                    </a:srgbClr>
                  </a:outerShdw>
                </a:effectLst>
              </a:rPr>
              <a:t> ΠΕΙΡΑΜΑΤΙΚΟ ΓΥΜΝΑΣΙΟ</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5948" y="4224018"/>
            <a:ext cx="1407460" cy="1353671"/>
          </a:xfrm>
          <a:prstGeom prst="rect">
            <a:avLst/>
          </a:prstGeom>
        </p:spPr>
      </p:pic>
    </p:spTree>
    <p:extLst>
      <p:ext uri="{BB962C8B-B14F-4D97-AF65-F5344CB8AC3E}">
        <p14:creationId xmlns:p14="http://schemas.microsoft.com/office/powerpoint/2010/main" val="3391112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000" dirty="0"/>
              <a:t>ΑΝΑΛΥΤΙΚΗ ΠΕΡΙΓΡΑΦΗ ΤΗΣ ΚΑΛΗΣ ΠΡΑΚΤΙΚΗΣ</a:t>
            </a:r>
          </a:p>
        </p:txBody>
      </p:sp>
      <p:sp>
        <p:nvSpPr>
          <p:cNvPr id="3" name="Θέση αριθμού διαφάνειας 2"/>
          <p:cNvSpPr>
            <a:spLocks noGrp="1"/>
          </p:cNvSpPr>
          <p:nvPr>
            <p:ph type="sldNum" sz="quarter" idx="12"/>
          </p:nvPr>
        </p:nvSpPr>
        <p:spPr/>
        <p:txBody>
          <a:bodyPr/>
          <a:lstStyle/>
          <a:p>
            <a:fld id="{2754ED01-E2A0-4C1E-8E21-014B99041579}" type="slidenum">
              <a:rPr lang="en-US" smtClean="0"/>
              <a:pPr/>
              <a:t>10</a:t>
            </a:fld>
            <a:endParaRPr lang="en-US"/>
          </a:p>
        </p:txBody>
      </p:sp>
      <p:sp>
        <p:nvSpPr>
          <p:cNvPr id="4" name="Θέση περιεχομένου 3"/>
          <p:cNvSpPr>
            <a:spLocks noGrp="1"/>
          </p:cNvSpPr>
          <p:nvPr>
            <p:ph sz="half" idx="2"/>
          </p:nvPr>
        </p:nvSpPr>
        <p:spPr>
          <a:xfrm>
            <a:off x="625269" y="544334"/>
            <a:ext cx="8027229" cy="4129087"/>
          </a:xfrm>
        </p:spPr>
        <p:txBody>
          <a:bodyPr>
            <a:normAutofit/>
          </a:bodyPr>
          <a:lstStyle/>
          <a:p>
            <a:pPr algn="just"/>
            <a:r>
              <a:rPr lang="el-GR" sz="1100" b="1" dirty="0">
                <a:latin typeface="+mj-lt"/>
              </a:rPr>
              <a:t>Κάθε ομάδα αξιολογείται από τις υπόλοιπες. Οι ομάδες παρουσιάζουν στην ολομέλεια τα αποτελέσματα της </a:t>
            </a:r>
            <a:r>
              <a:rPr lang="el-GR" sz="1100" b="1" dirty="0" err="1">
                <a:latin typeface="+mj-lt"/>
              </a:rPr>
              <a:t>ιστοεξερεύνησής</a:t>
            </a:r>
            <a:r>
              <a:rPr lang="el-GR" sz="1100" b="1" dirty="0">
                <a:latin typeface="+mj-lt"/>
              </a:rPr>
              <a:t> τους: </a:t>
            </a:r>
            <a:endParaRPr lang="el-GR" sz="1100" dirty="0">
              <a:latin typeface="+mj-lt"/>
            </a:endParaRPr>
          </a:p>
          <a:p>
            <a:pPr algn="just"/>
            <a:endParaRPr lang="el-GR" sz="1100" b="1" dirty="0" smtClean="0">
              <a:latin typeface="+mj-lt"/>
            </a:endParaRPr>
          </a:p>
          <a:p>
            <a:pPr algn="just"/>
            <a:r>
              <a:rPr lang="el-GR" sz="1100" b="1" dirty="0" smtClean="0">
                <a:latin typeface="+mj-lt"/>
              </a:rPr>
              <a:t>ΟΙ </a:t>
            </a:r>
            <a:r>
              <a:rPr lang="el-GR" sz="1100" b="1" dirty="0">
                <a:latin typeface="+mj-lt"/>
              </a:rPr>
              <a:t>Λεξικογράφοι </a:t>
            </a:r>
            <a:r>
              <a:rPr lang="el-GR" sz="1100" dirty="0">
                <a:latin typeface="+mj-lt"/>
              </a:rPr>
              <a:t>το Λεξικό (ερμηνευτικό &amp; Εγκυκλοπαιδικό) που ετοίμασαν καθώς και τα κείμενα – πηγές, που ερεύνησαν. Οι Ιστορικοί παρουσιάζουν ευσύνοπτα τα αποτελέσματα της έρευνάς τους σχετικά με την ιστορία της περιοχής ανά περιόδους. (2/2/2015) </a:t>
            </a:r>
          </a:p>
          <a:p>
            <a:pPr algn="just"/>
            <a:r>
              <a:rPr lang="el-GR" sz="1100" b="1" dirty="0">
                <a:latin typeface="+mj-lt"/>
              </a:rPr>
              <a:t>Οι Θεολόγοι </a:t>
            </a:r>
            <a:r>
              <a:rPr lang="el-GR" sz="1100" dirty="0">
                <a:latin typeface="+mj-lt"/>
              </a:rPr>
              <a:t>τα σχετικά με τις Βυζαντινές εκκλησίες της Καστοριάς και ειδικότερα για την </a:t>
            </a:r>
            <a:r>
              <a:rPr lang="el-GR" sz="1100" dirty="0" err="1">
                <a:latin typeface="+mj-lt"/>
              </a:rPr>
              <a:t>Κουμπελίδικη</a:t>
            </a:r>
            <a:r>
              <a:rPr lang="el-GR" sz="1100" dirty="0">
                <a:latin typeface="+mj-lt"/>
              </a:rPr>
              <a:t>, το σήμα κατατεθέν της Καστοριάς. Ανακοινώνουν εν </a:t>
            </a:r>
            <a:r>
              <a:rPr lang="el-GR" sz="1100" dirty="0" err="1">
                <a:latin typeface="+mj-lt"/>
              </a:rPr>
              <a:t>περιλήψει</a:t>
            </a:r>
            <a:r>
              <a:rPr lang="el-GR" sz="1100" dirty="0">
                <a:latin typeface="+mj-lt"/>
              </a:rPr>
              <a:t> τις θέσεις της θεολογίας για την προστασία του περιβάλλοντος, όπως τις κατέθεσε ο καθηγητής ΑΠΘ στη συνέντευξή τους. Μπορούν να κάνουν έναν παραλληλισμό της Καστοριάς με τη Θεσσαλονίκη, ως πόλεων με πολλές βυζαντινές εκκλησίες. </a:t>
            </a:r>
          </a:p>
          <a:p>
            <a:pPr algn="just"/>
            <a:r>
              <a:rPr lang="el-GR" sz="1100" b="1" dirty="0">
                <a:latin typeface="+mj-lt"/>
              </a:rPr>
              <a:t>Οι Νομικοί </a:t>
            </a:r>
            <a:r>
              <a:rPr lang="el-GR" sz="1100" dirty="0">
                <a:latin typeface="+mj-lt"/>
              </a:rPr>
              <a:t>για τη νομοθεσία περί υγροτόπων, τις συνθήκες και συμβάσεις, διεθνείς και τοπικές. </a:t>
            </a:r>
            <a:endParaRPr lang="el-GR" sz="1100" dirty="0" smtClean="0">
              <a:latin typeface="+mj-lt"/>
            </a:endParaRPr>
          </a:p>
          <a:p>
            <a:pPr algn="just"/>
            <a:r>
              <a:rPr lang="el-GR" sz="1100" b="1" dirty="0" smtClean="0">
                <a:latin typeface="+mj-lt"/>
              </a:rPr>
              <a:t>Οι </a:t>
            </a:r>
            <a:r>
              <a:rPr lang="el-GR" sz="1100" b="1" dirty="0">
                <a:latin typeface="+mj-lt"/>
              </a:rPr>
              <a:t>Πληροφορικοί – Τεχνικοί </a:t>
            </a:r>
            <a:r>
              <a:rPr lang="el-GR" sz="1100" dirty="0">
                <a:latin typeface="+mj-lt"/>
              </a:rPr>
              <a:t>έχουν τη γενική εποπτεία και επίβλεψη των παρουσιάσεων των άλλων ομάδων, στηρίζοντάς τες όλες τεχνικά. Παρουσιάζουν επίσης τα ερωτηματολόγια – γκάλοπ που ετοίμασαν και τα πορίσματα που προκύπτουν </a:t>
            </a:r>
          </a:p>
          <a:p>
            <a:pPr algn="just"/>
            <a:r>
              <a:rPr lang="el-GR" sz="1100" b="1" dirty="0">
                <a:latin typeface="+mj-lt"/>
              </a:rPr>
              <a:t>Οι Παιχνιδιάρηδες </a:t>
            </a:r>
            <a:r>
              <a:rPr lang="el-GR" sz="1100" dirty="0">
                <a:latin typeface="+mj-lt"/>
              </a:rPr>
              <a:t>μας δείχνουν τα παιχνίδια που ετοίμασαν και μας διασκεδάζουν. Οι Παρουσιαστές μας παρουσιάζουν τα κόμικς που ετοίμασαν. </a:t>
            </a:r>
          </a:p>
          <a:p>
            <a:pPr algn="just"/>
            <a:r>
              <a:rPr lang="el-GR" sz="1100" b="1" dirty="0">
                <a:latin typeface="+mj-lt"/>
              </a:rPr>
              <a:t>(16/2/2015) (23/2/2015: Καθαρά Δευτέρα). </a:t>
            </a:r>
            <a:endParaRPr lang="el-GR" sz="1100" dirty="0">
              <a:latin typeface="+mj-lt"/>
            </a:endParaRPr>
          </a:p>
          <a:p>
            <a:pPr algn="just"/>
            <a:r>
              <a:rPr lang="el-GR" sz="1100" b="1" dirty="0">
                <a:latin typeface="+mj-lt"/>
              </a:rPr>
              <a:t>2/3/2015 (25η +26η ώρες): </a:t>
            </a:r>
            <a:r>
              <a:rPr lang="el-GR" sz="1100" dirty="0">
                <a:latin typeface="+mj-lt"/>
              </a:rPr>
              <a:t>Παρουσίαση της ιστοσελίδας στην ολομέλεια, συζήτηση για το περιεχόμενο και γενικές διορθώσεις, προσθήκες, αφαιρέσεις, ύστερα από συμφωνία των μελών των ομάδων. Απόφαση για σύνταξη έντυπου υλικού. Γενική αποτίμηση των εργασιών και του όλου Προγράμματος. Ανατροφοδότηση. </a:t>
            </a:r>
          </a:p>
        </p:txBody>
      </p:sp>
    </p:spTree>
    <p:extLst>
      <p:ext uri="{BB962C8B-B14F-4D97-AF65-F5344CB8AC3E}">
        <p14:creationId xmlns:p14="http://schemas.microsoft.com/office/powerpoint/2010/main" val="1597559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smtClean="0"/>
              <a:t>ΑΞΙΟΠΟΙΗΣΗ ΨΗΦΙΑΚΟΥ ΠΕΡΙΕΧΟΜΕΝΟΥ</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Single Corner Rectangle 8"/>
          <p:cNvSpPr/>
          <p:nvPr/>
        </p:nvSpPr>
        <p:spPr>
          <a:xfrm>
            <a:off x="2743200" y="532263"/>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a:p>
        </p:txBody>
      </p:sp>
      <p:sp>
        <p:nvSpPr>
          <p:cNvPr id="20" name="Title 19"/>
          <p:cNvSpPr>
            <a:spLocks noGrp="1"/>
          </p:cNvSpPr>
          <p:nvPr>
            <p:ph type="title"/>
          </p:nvPr>
        </p:nvSpPr>
        <p:spPr>
          <a:xfrm>
            <a:off x="2947916" y="5172501"/>
            <a:ext cx="6196084" cy="873457"/>
          </a:xfrm>
        </p:spPr>
        <p:txBody>
          <a:bodyPr/>
          <a:lstStyle/>
          <a:p>
            <a:r>
              <a:rPr lang="el-GR" sz="2400" dirty="0" smtClean="0"/>
              <a:t>ΑΞΙΟΠΟΙΗΣΗ ΨΗΦΙΑΚΟΥ ΠΕΡΙΕΧΟΜΕΝΟΥ</a:t>
            </a:r>
            <a:endParaRPr lang="el-GR" sz="2400" dirty="0"/>
          </a:p>
        </p:txBody>
      </p:sp>
      <p:pic>
        <p:nvPicPr>
          <p:cNvPr id="26" name="Content Placeholder 25" descr="lo4.png"/>
          <p:cNvPicPr>
            <a:picLocks noGrp="1" noChangeAspect="1"/>
          </p:cNvPicPr>
          <p:nvPr>
            <p:ph sz="half" idx="2"/>
          </p:nvPr>
        </p:nvPicPr>
        <p:blipFill>
          <a:blip r:embed="rId2"/>
          <a:stretch>
            <a:fillRect/>
          </a:stretch>
        </p:blipFill>
        <p:spPr>
          <a:xfrm>
            <a:off x="673894" y="528638"/>
            <a:ext cx="1695450" cy="1695450"/>
          </a:xfrm>
          <a:prstGeom prst="rect">
            <a:avLst/>
          </a:prstGeom>
          <a:ln>
            <a:noFill/>
          </a:ln>
          <a:effectLst>
            <a:outerShdw blurRad="292100" dist="139700" dir="2700000" algn="tl" rotWithShape="0">
              <a:srgbClr val="333333">
                <a:alpha val="65000"/>
              </a:srgbClr>
            </a:outerShdw>
          </a:effectLst>
        </p:spPr>
      </p:pic>
      <p:sp>
        <p:nvSpPr>
          <p:cNvPr id="22" name="Content Placeholder 21"/>
          <p:cNvSpPr>
            <a:spLocks noGrp="1"/>
          </p:cNvSpPr>
          <p:nvPr>
            <p:ph sz="quarter" idx="4"/>
          </p:nvPr>
        </p:nvSpPr>
        <p:spPr>
          <a:xfrm>
            <a:off x="2852381" y="696040"/>
            <a:ext cx="5650174" cy="1378424"/>
          </a:xfrm>
        </p:spPr>
        <p:txBody>
          <a:bodyPr>
            <a:normAutofit fontScale="25000" lnSpcReduction="20000"/>
          </a:bodyPr>
          <a:lstStyle/>
          <a:p>
            <a:r>
              <a:rPr lang="el-GR" sz="4900" dirty="0" smtClean="0">
                <a:solidFill>
                  <a:schemeClr val="accent2">
                    <a:lumMod val="50000"/>
                  </a:schemeClr>
                </a:solidFill>
                <a:effectLst>
                  <a:outerShdw blurRad="38100" dist="38100" dir="2700000" algn="tl">
                    <a:srgbClr val="000000">
                      <a:alpha val="43137"/>
                    </a:srgbClr>
                  </a:outerShdw>
                </a:effectLst>
              </a:rPr>
              <a:t>Κάθετος αντίδραση</a:t>
            </a:r>
          </a:p>
          <a:p>
            <a:pPr>
              <a:lnSpc>
                <a:spcPct val="107000"/>
              </a:lnSpc>
              <a:spcAft>
                <a:spcPts val="800"/>
              </a:spcAft>
            </a:pPr>
            <a:r>
              <a:rPr lang="el-GR" sz="4900" u="sng" dirty="0">
                <a:solidFill>
                  <a:srgbClr val="0000FF"/>
                </a:solidFill>
                <a:latin typeface="Candara" panose="020E0502030303020204" pitchFamily="34" charset="0"/>
                <a:ea typeface="STKaiti"/>
                <a:cs typeface="Tahoma" panose="020B0604030504040204" pitchFamily="34" charset="0"/>
                <a:hlinkClick r:id="rId3"/>
              </a:rPr>
              <a:t>http://photodentro.edu.gr/ugc/r/8525/480?locale=el</a:t>
            </a:r>
            <a:r>
              <a:rPr lang="el-GR" sz="4900" dirty="0">
                <a:latin typeface="Candara" panose="020E0502030303020204" pitchFamily="34" charset="0"/>
                <a:ea typeface="STKaiti"/>
                <a:cs typeface="Tahoma" panose="020B0604030504040204" pitchFamily="34" charset="0"/>
              </a:rPr>
              <a:t> </a:t>
            </a:r>
            <a:r>
              <a:rPr lang="el-GR" sz="4900" dirty="0" err="1">
                <a:latin typeface="Candara" panose="020E0502030303020204" pitchFamily="34" charset="0"/>
                <a:ea typeface="STKaiti"/>
                <a:cs typeface="Tahoma" panose="020B0604030504040204" pitchFamily="34" charset="0"/>
              </a:rPr>
              <a:t>Ιστοεξερεύνηση</a:t>
            </a:r>
            <a:endParaRPr lang="el-GR" sz="4900" dirty="0">
              <a:latin typeface="Candara" panose="020E0502030303020204" pitchFamily="34" charset="0"/>
              <a:ea typeface="STKaiti"/>
              <a:cs typeface="Tahoma" panose="020B0604030504040204" pitchFamily="34" charset="0"/>
            </a:endParaRPr>
          </a:p>
          <a:p>
            <a:pPr>
              <a:lnSpc>
                <a:spcPct val="107000"/>
              </a:lnSpc>
              <a:spcAft>
                <a:spcPts val="800"/>
              </a:spcAft>
            </a:pPr>
            <a:r>
              <a:rPr lang="el-GR" sz="4900" u="sng" dirty="0">
                <a:solidFill>
                  <a:srgbClr val="0000FF"/>
                </a:solidFill>
                <a:latin typeface="Candara" panose="020E0502030303020204" pitchFamily="34" charset="0"/>
                <a:ea typeface="STKaiti"/>
                <a:cs typeface="Tahoma" panose="020B0604030504040204" pitchFamily="34" charset="0"/>
                <a:hlinkClick r:id="rId3"/>
              </a:rPr>
              <a:t>http://photodentro.edu.gr/ugc/r/8525/480?locale=el</a:t>
            </a:r>
            <a:r>
              <a:rPr lang="el-GR" sz="4900" dirty="0">
                <a:latin typeface="Candara" panose="020E0502030303020204" pitchFamily="34" charset="0"/>
                <a:ea typeface="STKaiti"/>
                <a:cs typeface="Tahoma" panose="020B0604030504040204" pitchFamily="34" charset="0"/>
              </a:rPr>
              <a:t> Εκκλησίες της Καστοριάς</a:t>
            </a:r>
          </a:p>
          <a:p>
            <a:pPr>
              <a:lnSpc>
                <a:spcPct val="107000"/>
              </a:lnSpc>
              <a:spcAft>
                <a:spcPts val="800"/>
              </a:spcAft>
            </a:pPr>
            <a:r>
              <a:rPr lang="el-GR" sz="4900" dirty="0">
                <a:latin typeface="Candara" panose="020E0502030303020204" pitchFamily="34" charset="0"/>
                <a:ea typeface="STKaiti"/>
                <a:cs typeface="Tahoma" panose="020B0604030504040204" pitchFamily="34" charset="0"/>
              </a:rPr>
              <a:t> </a:t>
            </a:r>
          </a:p>
          <a:p>
            <a:pPr>
              <a:lnSpc>
                <a:spcPct val="107000"/>
              </a:lnSpc>
              <a:spcAft>
                <a:spcPts val="800"/>
              </a:spcAft>
            </a:pPr>
            <a:r>
              <a:rPr lang="el-GR" dirty="0">
                <a:latin typeface="Candara" panose="020E0502030303020204" pitchFamily="34" charset="0"/>
                <a:ea typeface="STKaiti"/>
                <a:cs typeface="Tahoma" panose="020B0604030504040204" pitchFamily="34" charset="0"/>
              </a:rPr>
              <a:t> </a:t>
            </a:r>
            <a:endParaRPr lang="el-GR" sz="2000" dirty="0">
              <a:effectLst/>
              <a:latin typeface="Candara" panose="020E0502030303020204" pitchFamily="34" charset="0"/>
              <a:ea typeface="STKaiti"/>
              <a:cs typeface="Tahoma" panose="020B0604030504040204" pitchFamily="34" charset="0"/>
            </a:endParaRPr>
          </a:p>
        </p:txBody>
      </p:sp>
      <p:sp>
        <p:nvSpPr>
          <p:cNvPr id="3" name="Slide Number Placeholder 2"/>
          <p:cNvSpPr>
            <a:spLocks noGrp="1"/>
          </p:cNvSpPr>
          <p:nvPr>
            <p:ph type="sldNum" sz="quarter" idx="12"/>
          </p:nvPr>
        </p:nvSpPr>
        <p:spPr/>
        <p:txBody>
          <a:bodyPr/>
          <a:lstStyle/>
          <a:p>
            <a:fld id="{2754ED01-E2A0-4C1E-8E21-014B99041579}" type="slidenum">
              <a:rPr lang="en-US" smtClean="0"/>
              <a:pPr/>
              <a:t>12</a:t>
            </a:fld>
            <a:endParaRPr lang="en-US"/>
          </a:p>
        </p:txBody>
      </p:sp>
      <p:pic>
        <p:nvPicPr>
          <p:cNvPr id="27" name="Content Placeholder 26" descr="newton.JPG"/>
          <p:cNvPicPr>
            <a:picLocks noGrp="1" noChangeAspect="1"/>
          </p:cNvPicPr>
          <p:nvPr>
            <p:ph sz="half" idx="13"/>
          </p:nvPr>
        </p:nvPicPr>
        <p:blipFill>
          <a:blip r:embed="rId4"/>
          <a:srcRect l="5286" r="9251"/>
          <a:stretch>
            <a:fillRect/>
          </a:stretch>
        </p:blipFill>
        <p:spPr>
          <a:xfrm>
            <a:off x="677748" y="2606722"/>
            <a:ext cx="1712016" cy="165296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smtClean="0">
                <a:solidFill>
                  <a:schemeClr val="accent3">
                    <a:lumMod val="50000"/>
                  </a:schemeClr>
                </a:solidFill>
                <a:effectLst>
                  <a:outerShdw blurRad="38100" dist="38100" dir="2700000" algn="tl">
                    <a:srgbClr val="000000">
                      <a:alpha val="43137"/>
                    </a:srgbClr>
                  </a:outerShdw>
                </a:effectLst>
              </a:rPr>
              <a:t>ΣΤΟΙΧΕΙΑ ΤΕΚΜΗΡΙΩΣΗΣ ΚΑΙ ΕΠΕΚΤΑΣΗΣ</a:t>
            </a:r>
            <a:endParaRPr lang="el-GR" dirty="0">
              <a:solidFill>
                <a:schemeClr val="accent3">
                  <a:lumMod val="50000"/>
                </a:schemeClr>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2754ED01-E2A0-4C1E-8E21-014B99041579}"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14</a:t>
            </a:fld>
            <a:endParaRPr lang="en-US"/>
          </a:p>
        </p:txBody>
      </p:sp>
      <p:sp>
        <p:nvSpPr>
          <p:cNvPr id="5" name="Content Placeholder 4"/>
          <p:cNvSpPr>
            <a:spLocks noGrp="1"/>
          </p:cNvSpPr>
          <p:nvPr>
            <p:ph sz="half" idx="2"/>
          </p:nvPr>
        </p:nvSpPr>
        <p:spPr/>
        <p:txBody>
          <a:bodyPr>
            <a:normAutofit fontScale="62500" lnSpcReduction="20000"/>
          </a:bodyPr>
          <a:lstStyle/>
          <a:p>
            <a:r>
              <a:rPr lang="el-GR" b="1" dirty="0"/>
              <a:t>Η προτεινόμενη πρακτική θεωρείται καλή διότι: </a:t>
            </a:r>
            <a:endParaRPr lang="el-GR" dirty="0"/>
          </a:p>
          <a:p>
            <a:pPr algn="just"/>
            <a:r>
              <a:rPr lang="el-GR" dirty="0"/>
              <a:t>Η συνεργασία συναδέλφων διαφορετικών ειδικοτήτων, η καλλιέργεια της δημιουργικής σκέψης καθώς και η εξάσκηση των μαθητών στο να οικοδομούν μόνοι τους τη γνώση, αξιοποιώντας ποικίλους ψηφιακούς πόρους(</a:t>
            </a:r>
            <a:r>
              <a:rPr lang="el-GR" dirty="0" err="1"/>
              <a:t>εποικοδομητισμός</a:t>
            </a:r>
            <a:r>
              <a:rPr lang="el-GR" dirty="0"/>
              <a:t>, θεωρία </a:t>
            </a:r>
            <a:r>
              <a:rPr lang="el-GR" dirty="0" err="1"/>
              <a:t>Piaget</a:t>
            </a:r>
            <a:r>
              <a:rPr lang="el-GR" dirty="0"/>
              <a:t>), μπορούν να αποτελέσουν κίνητρα καθοριστικής σημασίας για τη στήριξη των κύριων λειτουργιών της Σχολικής κοινότητας. </a:t>
            </a:r>
          </a:p>
          <a:p>
            <a:pPr algn="just"/>
            <a:r>
              <a:rPr lang="el-GR" dirty="0"/>
              <a:t>Η χρήση των Η/Υ στο συγκεκριμένο έργο απέδειξε περίτρανα πως οι μαθητές μαθαίνουν συνδυάζοντας διάφορες πηγές γνώσης. </a:t>
            </a:r>
            <a:r>
              <a:rPr lang="el-GR" dirty="0" smtClean="0"/>
              <a:t>(Οι </a:t>
            </a:r>
            <a:r>
              <a:rPr lang="el-GR" dirty="0"/>
              <a:t>υπολογιστές πάντως παραμένουν </a:t>
            </a:r>
            <a:r>
              <a:rPr lang="el-GR" dirty="0" err="1"/>
              <a:t>oversold</a:t>
            </a:r>
            <a:r>
              <a:rPr lang="el-GR" dirty="0"/>
              <a:t> </a:t>
            </a:r>
            <a:r>
              <a:rPr lang="el-GR" dirty="0" err="1"/>
              <a:t>but</a:t>
            </a:r>
            <a:r>
              <a:rPr lang="el-GR" dirty="0"/>
              <a:t> </a:t>
            </a:r>
            <a:r>
              <a:rPr lang="el-GR" dirty="0" err="1"/>
              <a:t>underused</a:t>
            </a:r>
            <a:r>
              <a:rPr lang="el-GR" dirty="0"/>
              <a:t> στο εκπαιδευτικό μας </a:t>
            </a:r>
            <a:r>
              <a:rPr lang="el-GR" dirty="0" smtClean="0"/>
              <a:t>σύστημα). </a:t>
            </a:r>
            <a:endParaRPr lang="el-GR" dirty="0"/>
          </a:p>
          <a:p>
            <a:pPr algn="just"/>
            <a:r>
              <a:rPr lang="el-GR" dirty="0"/>
              <a:t>Η ανάπτυξη του συνεργατικού πνεύματος και της διερευνητικής μάθησης, η δημιουργική ενασχόληση με τις Τεχνολογίες της Πληροφορίας, η ανάδειξη της δυνατότητας υλοποίησης μιας ευχάριστης εκπαιδευτικής δραστηριότητας στο περιβάλλον του ελληνικού σχολείου, παράλληλα με τη δημιουργική αναζήτηση που είναι η βάση της μάθησης αποτελούν σημαντικά μαθησιακά αποτελέσματα της προτεινόμενης πρακτικής μας. </a:t>
            </a:r>
          </a:p>
          <a:p>
            <a:pPr algn="just"/>
            <a:r>
              <a:rPr lang="el-GR" dirty="0" smtClean="0"/>
              <a:t>Η πρακτική μας συνεισέφερε στην καλλιέργεια της δημιουργικής σκέψης (Ο μαθητής δημιούργησε σύμφωνα με τα δικά του κριτήρια, την δική του αισθητική και τις δικές του εμπειρίες.) Χρησιμοποιήθηκε η διαφοροποιημένη διαδικασία (Ο κάθε μαθητής</a:t>
            </a:r>
            <a:r>
              <a:rPr lang="el-GR" dirty="0"/>
              <a:t> </a:t>
            </a:r>
            <a:r>
              <a:rPr lang="el-GR" dirty="0" smtClean="0"/>
              <a:t>ασχολήθηκε </a:t>
            </a:r>
            <a:r>
              <a:rPr lang="el-GR" dirty="0"/>
              <a:t>με το κομμάτι του Project που είναι πιο κοντά στις ανάγκες και στα ενδιαφέροντά του) και εισήγαγε τους μαθητές στην τεχνική του «μαθαίνω πώς να μαθαίνω».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sz="2400" cap="none" dirty="0" smtClean="0"/>
              <a:t/>
            </a:r>
            <a:br>
              <a:rPr lang="el-GR" sz="2400" cap="none" dirty="0" smtClean="0"/>
            </a:br>
            <a:r>
              <a:rPr lang="el-GR" sz="2400" cap="none" dirty="0" smtClean="0"/>
              <a:t/>
            </a:r>
            <a:br>
              <a:rPr lang="el-GR" sz="2400" cap="none" dirty="0" smtClean="0"/>
            </a:br>
            <a:r>
              <a:rPr lang="el-GR" sz="2400" cap="none" dirty="0" smtClean="0"/>
              <a:t/>
            </a:r>
            <a:br>
              <a:rPr lang="el-GR" sz="2400" cap="none" dirty="0" smtClean="0"/>
            </a:br>
            <a:r>
              <a:rPr lang="el-GR" sz="2400" cap="none" dirty="0" smtClean="0"/>
              <a:t>ΣΧΕΣΗ ΜΕ ΑΛΛΕΣ ΚΑΛΕΣ ΠΡΑΚΤΙΚΕΣ / ΑΞΙΟΠΟΙΗΣΗ, ΓΕΝΙΚΕΥΣΗ, ΕΠΕΚΤΑΣΙΜΟΤΗΤΑ</a:t>
            </a:r>
            <a:br>
              <a:rPr lang="el-GR" sz="2400" cap="none" dirty="0" smtClean="0"/>
            </a:br>
            <a:r>
              <a:rPr lang="el-GR" sz="2400" cap="none" dirty="0" smtClean="0"/>
              <a:t/>
            </a:r>
            <a:br>
              <a:rPr lang="el-GR" sz="2400" cap="none" dirty="0" smtClean="0"/>
            </a:br>
            <a:r>
              <a:rPr lang="el-GR" sz="2400" cap="none" dirty="0" smtClean="0"/>
              <a:t> </a:t>
            </a:r>
            <a:br>
              <a:rPr lang="el-GR" sz="2400" cap="none" dirty="0" smtClean="0"/>
            </a:br>
            <a:endParaRPr lang="el-GR" sz="2400" cap="none" dirty="0"/>
          </a:p>
        </p:txBody>
      </p:sp>
      <p:sp>
        <p:nvSpPr>
          <p:cNvPr id="6" name="Content Placeholder 5"/>
          <p:cNvSpPr>
            <a:spLocks noGrp="1"/>
          </p:cNvSpPr>
          <p:nvPr>
            <p:ph sz="half" idx="2"/>
          </p:nvPr>
        </p:nvSpPr>
        <p:spPr/>
        <p:txBody>
          <a:bodyPr>
            <a:normAutofit fontScale="55000" lnSpcReduction="20000"/>
          </a:bodyPr>
          <a:lstStyle/>
          <a:p>
            <a:r>
              <a:rPr lang="el-GR" b="1" dirty="0" smtClean="0"/>
              <a:t>Σχέση με άλλες καλές πρακτικές</a:t>
            </a:r>
            <a:endParaRPr lang="el-GR" dirty="0" smtClean="0"/>
          </a:p>
          <a:p>
            <a:pPr lvl="1" algn="just">
              <a:lnSpc>
                <a:spcPct val="107000"/>
              </a:lnSpc>
              <a:spcAft>
                <a:spcPts val="800"/>
              </a:spcAft>
            </a:pPr>
            <a:r>
              <a:rPr lang="el-GR" dirty="0"/>
              <a:t>Η συγκεκριμένη καλή πρακτική σχετίζεται και με την </a:t>
            </a:r>
            <a:r>
              <a:rPr lang="el-GR" dirty="0">
                <a:latin typeface="Candara" panose="020E0502030303020204" pitchFamily="34" charset="0"/>
                <a:ea typeface="STKaiti"/>
                <a:cs typeface="Tahoma" panose="020B0604030504040204" pitchFamily="34" charset="0"/>
              </a:rPr>
              <a:t>Σχέση με άλλες καλές πρακτικές: Η συγκεκριμένη καλή πρακτική σχετίζεται και με την περσινή πρακτική υλοποίησης του περιβαλλοντικού προγράμματος που υλοποιήσαμε με τους μαθητές του Γ1, σχ. Έτους 2013-14, με θέμα: «Προστασία του περιβάλλοντος, ο νόμος του Θεού και οι νόμοι των ανθρώπων». Γενικά εντάσσεται στη θεολογική θεματική των </a:t>
            </a:r>
            <a:r>
              <a:rPr lang="el-GR" dirty="0" err="1">
                <a:latin typeface="Candara" panose="020E0502030303020204" pitchFamily="34" charset="0"/>
                <a:ea typeface="STKaiti"/>
                <a:cs typeface="Tahoma" panose="020B0604030504040204" pitchFamily="34" charset="0"/>
              </a:rPr>
              <a:t>πρότζεκτ</a:t>
            </a:r>
            <a:r>
              <a:rPr lang="el-GR" dirty="0">
                <a:latin typeface="Candara" panose="020E0502030303020204" pitchFamily="34" charset="0"/>
                <a:ea typeface="STKaiti"/>
                <a:cs typeface="Tahoma" panose="020B0604030504040204" pitchFamily="34" charset="0"/>
              </a:rPr>
              <a:t> που αναλαμβάνουμε κάθε χρόνο στο πλαίσιο της Περιβαλλοντικής. Πρωτοτυπία: Η πρωτοτυπία έγκειται στην </a:t>
            </a:r>
            <a:r>
              <a:rPr lang="el-GR" dirty="0" err="1">
                <a:latin typeface="Candara" panose="020E0502030303020204" pitchFamily="34" charset="0"/>
                <a:ea typeface="STKaiti"/>
                <a:cs typeface="Tahoma" panose="020B0604030504040204" pitchFamily="34" charset="0"/>
              </a:rPr>
              <a:t>ομαδοσυνεργατική</a:t>
            </a:r>
            <a:r>
              <a:rPr lang="el-GR" dirty="0">
                <a:latin typeface="Candara" panose="020E0502030303020204" pitchFamily="34" charset="0"/>
                <a:ea typeface="STKaiti"/>
                <a:cs typeface="Tahoma" panose="020B0604030504040204" pitchFamily="34" charset="0"/>
              </a:rPr>
              <a:t> μέθοδο υλοποίησης, στις δημιουργικές τεχνικές της </a:t>
            </a:r>
            <a:r>
              <a:rPr lang="el-GR" dirty="0" err="1">
                <a:latin typeface="Candara" panose="020E0502030303020204" pitchFamily="34" charset="0"/>
                <a:ea typeface="STKaiti"/>
                <a:cs typeface="Tahoma" panose="020B0604030504040204" pitchFamily="34" charset="0"/>
              </a:rPr>
              <a:t>ιδεοθύελλας</a:t>
            </a:r>
            <a:r>
              <a:rPr lang="el-GR" dirty="0">
                <a:latin typeface="Candara" panose="020E0502030303020204" pitchFamily="34" charset="0"/>
                <a:ea typeface="STKaiti"/>
                <a:cs typeface="Tahoma" panose="020B0604030504040204" pitchFamily="34" charset="0"/>
              </a:rPr>
              <a:t> και της κατασκευής ιδεολογικού χάρτη, στη χρήση της </a:t>
            </a:r>
            <a:r>
              <a:rPr lang="el-GR" dirty="0" err="1">
                <a:latin typeface="Candara" panose="020E0502030303020204" pitchFamily="34" charset="0"/>
                <a:ea typeface="STKaiti"/>
                <a:cs typeface="Tahoma" panose="020B0604030504040204" pitchFamily="34" charset="0"/>
              </a:rPr>
              <a:t>ιστοεξερεύνησης</a:t>
            </a:r>
            <a:r>
              <a:rPr lang="el-GR" dirty="0">
                <a:latin typeface="Candara" panose="020E0502030303020204" pitchFamily="34" charset="0"/>
                <a:ea typeface="STKaiti"/>
                <a:cs typeface="Tahoma" panose="020B0604030504040204" pitchFamily="34" charset="0"/>
              </a:rPr>
              <a:t>, της δημιουργίας </a:t>
            </a:r>
            <a:r>
              <a:rPr lang="el-GR" dirty="0" err="1">
                <a:latin typeface="Candara" panose="020E0502030303020204" pitchFamily="34" charset="0"/>
                <a:ea typeface="STKaiti"/>
                <a:cs typeface="Tahoma" panose="020B0604030504040204" pitchFamily="34" charset="0"/>
              </a:rPr>
              <a:t>ιστότοπου</a:t>
            </a:r>
            <a:r>
              <a:rPr lang="el-GR" dirty="0">
                <a:latin typeface="Candara" panose="020E0502030303020204" pitchFamily="34" charset="0"/>
                <a:ea typeface="STKaiti"/>
                <a:cs typeface="Tahoma" panose="020B0604030504040204" pitchFamily="34" charset="0"/>
              </a:rPr>
              <a:t> για την ανάρτηση των αποτελεσμάτων της έρευνας, στη χρήση της δημιουργικής γραφής για τη δημιουργία </a:t>
            </a:r>
            <a:r>
              <a:rPr lang="el-GR" dirty="0" err="1">
                <a:latin typeface="Candara" panose="020E0502030303020204" pitchFamily="34" charset="0"/>
                <a:ea typeface="STKaiti"/>
                <a:cs typeface="Tahoma" panose="020B0604030504040204" pitchFamily="34" charset="0"/>
              </a:rPr>
              <a:t>κόμικ</a:t>
            </a:r>
            <a:r>
              <a:rPr lang="el-GR" dirty="0">
                <a:latin typeface="Candara" panose="020E0502030303020204" pitchFamily="34" charset="0"/>
                <a:ea typeface="STKaiti"/>
                <a:cs typeface="Tahoma" panose="020B0604030504040204" pitchFamily="34" charset="0"/>
              </a:rPr>
              <a:t>, που υπάρχει αναρτημένο στον </a:t>
            </a:r>
            <a:r>
              <a:rPr lang="el-GR" dirty="0" err="1">
                <a:latin typeface="Candara" panose="020E0502030303020204" pitchFamily="34" charset="0"/>
                <a:ea typeface="STKaiti"/>
                <a:cs typeface="Tahoma" panose="020B0604030504040204" pitchFamily="34" charset="0"/>
              </a:rPr>
              <a:t>ιστότοπο</a:t>
            </a:r>
            <a:r>
              <a:rPr lang="el-GR" dirty="0">
                <a:latin typeface="Candara" panose="020E0502030303020204" pitchFamily="34" charset="0"/>
                <a:ea typeface="STKaiti"/>
                <a:cs typeface="Tahoma" panose="020B0604030504040204" pitchFamily="34" charset="0"/>
              </a:rPr>
              <a:t>, στη χρήση παιχνιδιών, στην εφαρμογή της ταξινόμησης των γνώσεων κατά τον </a:t>
            </a:r>
            <a:r>
              <a:rPr lang="el-GR" dirty="0" err="1">
                <a:latin typeface="Candara" panose="020E0502030303020204" pitchFamily="34" charset="0"/>
                <a:ea typeface="STKaiti"/>
                <a:cs typeface="Tahoma" panose="020B0604030504040204" pitchFamily="34" charset="0"/>
              </a:rPr>
              <a:t>Benjamin</a:t>
            </a:r>
            <a:r>
              <a:rPr lang="el-GR" dirty="0">
                <a:latin typeface="Candara" panose="020E0502030303020204" pitchFamily="34" charset="0"/>
                <a:ea typeface="STKaiti"/>
                <a:cs typeface="Tahoma" panose="020B0604030504040204" pitchFamily="34" charset="0"/>
              </a:rPr>
              <a:t> </a:t>
            </a:r>
            <a:r>
              <a:rPr lang="el-GR" dirty="0" err="1" smtClean="0">
                <a:latin typeface="Candara" panose="020E0502030303020204" pitchFamily="34" charset="0"/>
                <a:ea typeface="STKaiti"/>
                <a:cs typeface="Tahoma" panose="020B0604030504040204" pitchFamily="34" charset="0"/>
              </a:rPr>
              <a:t>Bloom</a:t>
            </a:r>
            <a:r>
              <a:rPr lang="el-GR" dirty="0" smtClean="0">
                <a:latin typeface="Candara" panose="020E0502030303020204" pitchFamily="34" charset="0"/>
                <a:ea typeface="STKaiti"/>
                <a:cs typeface="Tahoma" panose="020B0604030504040204" pitchFamily="34" charset="0"/>
              </a:rPr>
              <a:t>, </a:t>
            </a:r>
            <a:r>
              <a:rPr lang="el-GR" dirty="0">
                <a:latin typeface="Candara" panose="020E0502030303020204" pitchFamily="34" charset="0"/>
                <a:ea typeface="STKaiti"/>
                <a:cs typeface="Tahoma" panose="020B0604030504040204" pitchFamily="34" charset="0"/>
              </a:rPr>
              <a:t>στη δημιουργία ερωτηματολογίων τύπου </a:t>
            </a:r>
            <a:r>
              <a:rPr lang="el-GR" dirty="0" err="1">
                <a:latin typeface="Candara" panose="020E0502030303020204" pitchFamily="34" charset="0"/>
                <a:ea typeface="STKaiti"/>
                <a:cs typeface="Tahoma" panose="020B0604030504040204" pitchFamily="34" charset="0"/>
              </a:rPr>
              <a:t>survey</a:t>
            </a:r>
            <a:r>
              <a:rPr lang="el-GR" dirty="0">
                <a:latin typeface="Candara" panose="020E0502030303020204" pitchFamily="34" charset="0"/>
                <a:ea typeface="STKaiti"/>
                <a:cs typeface="Tahoma" panose="020B0604030504040204" pitchFamily="34" charset="0"/>
              </a:rPr>
              <a:t> .</a:t>
            </a:r>
            <a:endParaRPr lang="el-GR" sz="1600" dirty="0">
              <a:effectLst/>
              <a:latin typeface="Candara" panose="020E0502030303020204" pitchFamily="34" charset="0"/>
              <a:ea typeface="STKaiti"/>
              <a:cs typeface="Tahoma" panose="020B0604030504040204" pitchFamily="34" charset="0"/>
            </a:endParaRPr>
          </a:p>
        </p:txBody>
      </p:sp>
      <p:sp>
        <p:nvSpPr>
          <p:cNvPr id="7" name="Content Placeholder 6"/>
          <p:cNvSpPr>
            <a:spLocks noGrp="1"/>
          </p:cNvSpPr>
          <p:nvPr>
            <p:ph sz="quarter" idx="4"/>
          </p:nvPr>
        </p:nvSpPr>
        <p:spPr>
          <a:xfrm>
            <a:off x="4694830" y="573206"/>
            <a:ext cx="3985145" cy="4055944"/>
          </a:xfrm>
        </p:spPr>
        <p:txBody>
          <a:bodyPr>
            <a:normAutofit/>
          </a:bodyPr>
          <a:lstStyle/>
          <a:p>
            <a:pPr marL="0" lvl="1" indent="0">
              <a:buNone/>
            </a:pPr>
            <a:endParaRPr lang="el-GR" dirty="0" smtClean="0"/>
          </a:p>
          <a:p>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15</a:t>
            </a:fld>
            <a:endParaRPr lang="en-US"/>
          </a:p>
        </p:txBody>
      </p:sp>
      <p:sp>
        <p:nvSpPr>
          <p:cNvPr id="8" name="Content Placeholder 5"/>
          <p:cNvSpPr txBox="1">
            <a:spLocks/>
          </p:cNvSpPr>
          <p:nvPr/>
        </p:nvSpPr>
        <p:spPr>
          <a:xfrm>
            <a:off x="4790365" y="573134"/>
            <a:ext cx="3782775" cy="4055730"/>
          </a:xfrm>
          <a:prstGeom prst="rect">
            <a:avLst/>
          </a:prstGeom>
        </p:spPr>
        <p:txBody>
          <a:bodyPr vert="horz" lIns="91440" tIns="45720" rIns="91440" bIns="45720" rtlCol="0">
            <a:normAutofit fontScale="77500" lnSpcReduction="20000"/>
          </a:bodyPr>
          <a:lstStyle/>
          <a:p>
            <a:r>
              <a:rPr lang="el-GR" sz="2000" b="1" dirty="0" smtClean="0"/>
              <a:t>Αξιοποίηση, Γενίκευση, Επεκτασιμότητα</a:t>
            </a:r>
          </a:p>
          <a:p>
            <a:pPr marL="173736" lvl="1" indent="-173736">
              <a:spcBef>
                <a:spcPts val="300"/>
              </a:spcBef>
              <a:buClr>
                <a:schemeClr val="accent2"/>
              </a:buClr>
              <a:buFont typeface="Arial" pitchFamily="34" charset="0"/>
              <a:buChar char="•"/>
            </a:pPr>
            <a:r>
              <a:rPr lang="el-GR" sz="1600" dirty="0"/>
              <a:t>Η αξιοποίηση της καλής πρακτικής: Η συμβολή καλής αυτής πρακτικής είναι σημαντική ως προς την ανάπτυξη προϊόντων και εφαρμογών με χαρακτηριστικά τη </a:t>
            </a:r>
            <a:r>
              <a:rPr lang="el-GR" sz="1600" dirty="0" err="1"/>
              <a:t>διαχειρισιμότητα</a:t>
            </a:r>
            <a:r>
              <a:rPr lang="el-GR" sz="1600" dirty="0"/>
              <a:t> (</a:t>
            </a:r>
            <a:r>
              <a:rPr lang="el-GR" sz="1600" dirty="0" err="1"/>
              <a:t>manageability</a:t>
            </a:r>
            <a:r>
              <a:rPr lang="el-GR" sz="1600" dirty="0"/>
              <a:t>), την </a:t>
            </a:r>
            <a:r>
              <a:rPr lang="el-GR" sz="1600" dirty="0" err="1"/>
              <a:t>επαναλειτουργικότητα</a:t>
            </a:r>
            <a:r>
              <a:rPr lang="el-GR" sz="1600" dirty="0"/>
              <a:t> (</a:t>
            </a:r>
            <a:r>
              <a:rPr lang="el-GR" sz="1600" dirty="0" err="1"/>
              <a:t>re-usability</a:t>
            </a:r>
            <a:r>
              <a:rPr lang="el-GR" sz="1600" dirty="0"/>
              <a:t>), την προσβασιμότητα (</a:t>
            </a:r>
            <a:r>
              <a:rPr lang="el-GR" sz="1600" dirty="0" err="1"/>
              <a:t>accessibility</a:t>
            </a:r>
            <a:r>
              <a:rPr lang="el-GR" sz="1600" dirty="0"/>
              <a:t>) και τη </a:t>
            </a:r>
            <a:r>
              <a:rPr lang="el-GR" sz="1600" dirty="0" err="1"/>
              <a:t>διαλειτουργικότητα</a:t>
            </a:r>
            <a:r>
              <a:rPr lang="el-GR" sz="1600" dirty="0"/>
              <a:t> (</a:t>
            </a:r>
            <a:r>
              <a:rPr lang="el-GR" sz="1600" dirty="0" err="1"/>
              <a:t>interoperability</a:t>
            </a:r>
            <a:r>
              <a:rPr lang="el-GR" sz="1600" dirty="0"/>
              <a:t>). Η συγκεκριμένη εφαρμογή είναι δυνατόν να διευρυνθεί σε όλα τα αντικείμενα του αναλυτικού προγράμματος, εφόσον πρόκειται για μια πρακτική που ακολουθεί αναγνωρίσιμη ταξινομία εκπαιδευτικού σχεδιασμού. Για παράδειγμα, η μέθοδος </a:t>
            </a:r>
            <a:r>
              <a:rPr lang="el-GR" sz="1600" dirty="0" err="1"/>
              <a:t>Problem</a:t>
            </a:r>
            <a:r>
              <a:rPr lang="el-GR" sz="1600" dirty="0"/>
              <a:t> </a:t>
            </a:r>
            <a:r>
              <a:rPr lang="el-GR" sz="1600" dirty="0" err="1"/>
              <a:t>Based</a:t>
            </a:r>
            <a:r>
              <a:rPr lang="el-GR" sz="1600" dirty="0"/>
              <a:t> </a:t>
            </a:r>
            <a:r>
              <a:rPr lang="el-GR" sz="1600" dirty="0" err="1"/>
              <a:t>Learning</a:t>
            </a:r>
            <a:r>
              <a:rPr lang="el-GR" sz="1600" dirty="0"/>
              <a:t> και </a:t>
            </a:r>
            <a:r>
              <a:rPr lang="el-GR" sz="1600" dirty="0" err="1"/>
              <a:t>Problem</a:t>
            </a:r>
            <a:r>
              <a:rPr lang="el-GR" sz="1600" dirty="0"/>
              <a:t> </a:t>
            </a:r>
            <a:r>
              <a:rPr lang="el-GR" sz="1600" dirty="0" err="1"/>
              <a:t>Solving</a:t>
            </a:r>
            <a:r>
              <a:rPr lang="el-GR" sz="1600" dirty="0"/>
              <a:t>, είναι μέθοδοι που χρησιμοποιούνται τόσο στις θετικές, όσο και στις ανθρωπιστικές επιστήμες. Έτσι, τα στάδια ανάπτυξης και επίλυσης του προβλήματος, μπορούν να αποτελέσουν υπόδειγμα ανάπτυξης παρόμοιων διδακτικών προτάσεων. Το εκπαιδευτικό υλικό (σε ψηφιακή μορφή, με μορφή κειμένου ή άλλων </a:t>
            </a:r>
            <a:r>
              <a:rPr lang="el-GR" sz="1600" dirty="0" err="1"/>
              <a:t>διαδραστικών</a:t>
            </a:r>
            <a:r>
              <a:rPr lang="el-GR" sz="1600" dirty="0"/>
              <a:t> δραστηριοτήτων) είναι εύκολα αξιοποιήσιμο από οποιοδήποτε διδακτικό αντικείμενο, οποιασδήποτε τάξης.</a:t>
            </a:r>
            <a:endParaRPr kumimoji="0" lang="el-GR" sz="1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cap="none" dirty="0" smtClean="0"/>
              <a:t/>
            </a:r>
            <a:br>
              <a:rPr lang="el-GR" sz="2400" cap="none" dirty="0" smtClean="0"/>
            </a:br>
            <a:r>
              <a:rPr lang="el-GR" sz="2400" cap="none" dirty="0" smtClean="0"/>
              <a:t>ΠΡΟΣΘΕΤΟ ΥΛΙΚΟ ΠΟΥ ΑΞΙΟΠΟΙΗΘΗΚΕ</a:t>
            </a:r>
            <a:br>
              <a:rPr lang="el-GR" sz="2400" cap="none" dirty="0" smtClean="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16</a:t>
            </a:fld>
            <a:endParaRPr lang="en-US"/>
          </a:p>
        </p:txBody>
      </p:sp>
      <p:sp>
        <p:nvSpPr>
          <p:cNvPr id="7" name="Content Placeholder 6"/>
          <p:cNvSpPr>
            <a:spLocks noGrp="1"/>
          </p:cNvSpPr>
          <p:nvPr>
            <p:ph sz="half" idx="2"/>
          </p:nvPr>
        </p:nvSpPr>
        <p:spPr/>
        <p:txBody>
          <a:bodyPr>
            <a:normAutofit/>
          </a:bodyPr>
          <a:lstStyle/>
          <a:p>
            <a:pPr marL="0" lvl="1" indent="0">
              <a:buNone/>
            </a:pPr>
            <a:r>
              <a:rPr lang="el-GR" b="1" dirty="0" smtClean="0"/>
              <a:t>Πρόσθετο υλικό που αξιοποιήθηκε</a:t>
            </a:r>
          </a:p>
          <a:p>
            <a:pPr lvl="1"/>
            <a:r>
              <a:rPr lang="el-GR" sz="1500" dirty="0" smtClean="0"/>
              <a:t>Αναφορά σε άλλο υλικό που αξιοποιήθηκε. </a:t>
            </a:r>
          </a:p>
          <a:p>
            <a:pPr>
              <a:lnSpc>
                <a:spcPct val="107000"/>
              </a:lnSpc>
              <a:spcAft>
                <a:spcPts val="800"/>
              </a:spcAft>
            </a:pPr>
            <a:r>
              <a:rPr lang="el-GR" sz="1600" dirty="0">
                <a:latin typeface="Candara" panose="020E0502030303020204" pitchFamily="34" charset="0"/>
                <a:ea typeface="STKaiti"/>
                <a:cs typeface="Tahoma" panose="020B0604030504040204" pitchFamily="34" charset="0"/>
              </a:rPr>
              <a:t>Συνθήκη </a:t>
            </a:r>
            <a:r>
              <a:rPr lang="el-GR" sz="1600" dirty="0" err="1">
                <a:latin typeface="Candara" panose="020E0502030303020204" pitchFamily="34" charset="0"/>
                <a:ea typeface="STKaiti"/>
                <a:cs typeface="Tahoma" panose="020B0604030504040204" pitchFamily="34" charset="0"/>
              </a:rPr>
              <a:t>Ραμσάρ</a:t>
            </a:r>
            <a:r>
              <a:rPr lang="el-GR" sz="1600" dirty="0">
                <a:latin typeface="Candara" panose="020E0502030303020204" pitchFamily="34" charset="0"/>
                <a:ea typeface="STKaiti"/>
                <a:cs typeface="Tahoma" panose="020B0604030504040204" pitchFamily="34" charset="0"/>
              </a:rPr>
              <a:t> (</a:t>
            </a:r>
            <a:r>
              <a:rPr lang="el-GR" sz="1600" u="sng" dirty="0">
                <a:solidFill>
                  <a:srgbClr val="0000FF"/>
                </a:solidFill>
                <a:latin typeface="Candara" panose="020E0502030303020204" pitchFamily="34" charset="0"/>
                <a:ea typeface="STKaiti"/>
                <a:cs typeface="Tahoma" panose="020B0604030504040204" pitchFamily="34" charset="0"/>
                <a:hlinkClick r:id="rId2"/>
              </a:rPr>
              <a:t>http://www.ekby.gr/ekby/el/PP_main_el.html#</a:t>
            </a:r>
            <a:r>
              <a:rPr lang="el-GR" sz="1600" dirty="0">
                <a:latin typeface="Candara" panose="020E0502030303020204" pitchFamily="34" charset="0"/>
                <a:ea typeface="STKaiti"/>
                <a:cs typeface="Tahoma" panose="020B0604030504040204" pitchFamily="34" charset="0"/>
              </a:rPr>
              <a:t>  Υγρότοποι </a:t>
            </a:r>
            <a:r>
              <a:rPr lang="el-GR" sz="1600" dirty="0" err="1">
                <a:latin typeface="Candara" panose="020E0502030303020204" pitchFamily="34" charset="0"/>
                <a:ea typeface="STKaiti"/>
                <a:cs typeface="Tahoma" panose="020B0604030504040204" pitchFamily="34" charset="0"/>
              </a:rPr>
              <a:t>Ραμσάρ</a:t>
            </a:r>
            <a:r>
              <a:rPr lang="el-GR" sz="1600" dirty="0">
                <a:latin typeface="Candara" panose="020E0502030303020204" pitchFamily="34" charset="0"/>
                <a:ea typeface="STKaiti"/>
                <a:cs typeface="Tahoma" panose="020B0604030504040204" pitchFamily="34" charset="0"/>
              </a:rPr>
              <a:t> ) Σύμβαση Ρίο (</a:t>
            </a:r>
            <a:r>
              <a:rPr lang="el-GR" sz="1600" u="sng" dirty="0">
                <a:solidFill>
                  <a:srgbClr val="0000FF"/>
                </a:solidFill>
                <a:latin typeface="Candara" panose="020E0502030303020204" pitchFamily="34" charset="0"/>
                <a:ea typeface="STKaiti"/>
                <a:cs typeface="Tahoma" panose="020B0604030504040204" pitchFamily="34" charset="0"/>
                <a:hlinkClick r:id="rId3"/>
              </a:rPr>
              <a:t>http://</a:t>
            </a:r>
            <a:r>
              <a:rPr lang="el-GR" sz="1600" u="sng" dirty="0" smtClean="0">
                <a:solidFill>
                  <a:srgbClr val="0000FF"/>
                </a:solidFill>
                <a:latin typeface="Candara" panose="020E0502030303020204" pitchFamily="34" charset="0"/>
                <a:ea typeface="STKaiti"/>
                <a:cs typeface="Tahoma" panose="020B0604030504040204" pitchFamily="34" charset="0"/>
                <a:hlinkClick r:id="rId3"/>
              </a:rPr>
              <a:t>europa.eu/legislation_summaries/development/sectoral_development_policies/l28102_el.htm</a:t>
            </a:r>
            <a:r>
              <a:rPr lang="el-GR" sz="1600" u="sng" dirty="0" smtClean="0">
                <a:solidFill>
                  <a:srgbClr val="0000FF"/>
                </a:solidFill>
                <a:latin typeface="Candara" panose="020E0502030303020204" pitchFamily="34" charset="0"/>
                <a:ea typeface="STKaiti"/>
                <a:cs typeface="Tahoma" panose="020B0604030504040204" pitchFamily="34" charset="0"/>
              </a:rPr>
              <a:t> </a:t>
            </a:r>
            <a:r>
              <a:rPr lang="el-GR" sz="1600" dirty="0" smtClean="0">
                <a:latin typeface="Candara" panose="020E0502030303020204" pitchFamily="34" charset="0"/>
                <a:ea typeface="STKaiti"/>
                <a:cs typeface="Tahoma" panose="020B0604030504040204" pitchFamily="34" charset="0"/>
              </a:rPr>
              <a:t>  </a:t>
            </a:r>
            <a:r>
              <a:rPr lang="el-GR" sz="1600" dirty="0">
                <a:latin typeface="Candara" panose="020E0502030303020204" pitchFamily="34" charset="0"/>
                <a:ea typeface="STKaiti"/>
                <a:cs typeface="Tahoma" panose="020B0604030504040204" pitchFamily="34" charset="0"/>
              </a:rPr>
              <a:t>), </a:t>
            </a:r>
            <a:endParaRPr lang="el-GR" sz="1400" dirty="0">
              <a:latin typeface="Candara" panose="020E0502030303020204" pitchFamily="34" charset="0"/>
              <a:ea typeface="STKaiti"/>
              <a:cs typeface="Tahoma" panose="020B0604030504040204" pitchFamily="34" charset="0"/>
            </a:endParaRPr>
          </a:p>
          <a:p>
            <a:pPr algn="just">
              <a:lnSpc>
                <a:spcPct val="107000"/>
              </a:lnSpc>
              <a:spcAft>
                <a:spcPts val="800"/>
              </a:spcAft>
            </a:pPr>
            <a:r>
              <a:rPr lang="el-GR" sz="1600" dirty="0" smtClean="0">
                <a:latin typeface="Candara" panose="020E0502030303020204" pitchFamily="34" charset="0"/>
                <a:ea typeface="STKaiti"/>
                <a:cs typeface="Tahoma" panose="020B0604030504040204" pitchFamily="34" charset="0"/>
              </a:rPr>
              <a:t>Πύλη </a:t>
            </a:r>
            <a:r>
              <a:rPr lang="el-GR" sz="1600" dirty="0">
                <a:latin typeface="Candara" panose="020E0502030303020204" pitchFamily="34" charset="0"/>
                <a:ea typeface="STKaiti"/>
                <a:cs typeface="Tahoma" panose="020B0604030504040204" pitchFamily="34" charset="0"/>
              </a:rPr>
              <a:t>για την Ελληνική γλώσσα  </a:t>
            </a:r>
            <a:r>
              <a:rPr lang="el-GR" sz="1600" u="sng" dirty="0">
                <a:solidFill>
                  <a:srgbClr val="0000FF"/>
                </a:solidFill>
                <a:latin typeface="Candara" panose="020E0502030303020204" pitchFamily="34" charset="0"/>
                <a:ea typeface="STKaiti"/>
                <a:cs typeface="Tahoma" panose="020B0604030504040204" pitchFamily="34" charset="0"/>
                <a:hlinkClick r:id="rId4"/>
              </a:rPr>
              <a:t>http://www.greek-language.gr/greekLang/modern_greek/tools/lexica/index.html</a:t>
            </a:r>
            <a:r>
              <a:rPr lang="el-GR" sz="1600" dirty="0">
                <a:latin typeface="Candara" panose="020E0502030303020204" pitchFamily="34" charset="0"/>
                <a:ea typeface="STKaiti"/>
                <a:cs typeface="Tahoma" panose="020B0604030504040204" pitchFamily="34" charset="0"/>
              </a:rPr>
              <a:t> </a:t>
            </a:r>
            <a:endParaRPr lang="el-GR" sz="1400" dirty="0">
              <a:latin typeface="Candara" panose="020E0502030303020204" pitchFamily="34" charset="0"/>
              <a:ea typeface="STKaiti"/>
              <a:cs typeface="Tahoma" panose="020B0604030504040204" pitchFamily="34" charset="0"/>
            </a:endParaRPr>
          </a:p>
          <a:p>
            <a:pPr algn="just">
              <a:lnSpc>
                <a:spcPct val="107000"/>
              </a:lnSpc>
              <a:spcAft>
                <a:spcPts val="800"/>
              </a:spcAft>
            </a:pPr>
            <a:r>
              <a:rPr lang="el-GR" sz="1600" dirty="0" err="1">
                <a:latin typeface="Candara" panose="020E0502030303020204" pitchFamily="34" charset="0"/>
                <a:ea typeface="STKaiti"/>
                <a:cs typeface="Tahoma" panose="020B0604030504040204" pitchFamily="34" charset="0"/>
              </a:rPr>
              <a:t>Αλεξιάδα</a:t>
            </a:r>
            <a:r>
              <a:rPr lang="el-GR" sz="1600" dirty="0">
                <a:latin typeface="Candara" panose="020E0502030303020204" pitchFamily="34" charset="0"/>
                <a:ea typeface="STKaiti"/>
                <a:cs typeface="Tahoma" panose="020B0604030504040204" pitchFamily="34" charset="0"/>
              </a:rPr>
              <a:t> Άννας </a:t>
            </a:r>
            <a:r>
              <a:rPr lang="el-GR" sz="1600" dirty="0" err="1">
                <a:latin typeface="Candara" panose="020E0502030303020204" pitchFamily="34" charset="0"/>
                <a:ea typeface="STKaiti"/>
                <a:cs typeface="Tahoma" panose="020B0604030504040204" pitchFamily="34" charset="0"/>
              </a:rPr>
              <a:t>Κομνηνής</a:t>
            </a:r>
            <a:r>
              <a:rPr lang="el-GR" sz="1600" dirty="0">
                <a:latin typeface="Candara" panose="020E0502030303020204" pitchFamily="34" charset="0"/>
                <a:ea typeface="STKaiti"/>
                <a:cs typeface="Tahoma" panose="020B0604030504040204" pitchFamily="34" charset="0"/>
              </a:rPr>
              <a:t> </a:t>
            </a:r>
            <a:r>
              <a:rPr lang="el-GR" sz="1600" u="sng" dirty="0">
                <a:solidFill>
                  <a:srgbClr val="0000FF"/>
                </a:solidFill>
                <a:latin typeface="Candara" panose="020E0502030303020204" pitchFamily="34" charset="0"/>
                <a:ea typeface="STKaiti"/>
                <a:cs typeface="Tahoma" panose="020B0604030504040204" pitchFamily="34" charset="0"/>
                <a:hlinkClick r:id="rId5"/>
              </a:rPr>
              <a:t>http://www.documentacatholicaomnia.eu/03d/1083-1148,_Anna_Komnena,_Alexias_(Libri_I_IX)_(CSHB_Schopeno_Curante),_GR_LT.pdf</a:t>
            </a:r>
            <a:r>
              <a:rPr lang="el-GR" sz="1600" dirty="0">
                <a:latin typeface="Candara" panose="020E0502030303020204" pitchFamily="34" charset="0"/>
                <a:ea typeface="STKaiti"/>
                <a:cs typeface="Tahoma" panose="020B0604030504040204" pitchFamily="34" charset="0"/>
              </a:rPr>
              <a:t> </a:t>
            </a:r>
            <a:endParaRPr lang="el-GR" sz="1400" dirty="0">
              <a:effectLst/>
              <a:latin typeface="Candara" panose="020E0502030303020204" pitchFamily="34" charset="0"/>
              <a:ea typeface="STKaiti"/>
              <a:cs typeface="Tahoma" panose="020B060403050404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l-GR" dirty="0" smtClean="0"/>
              <a:t>ΣΥΝΤΟΜΗ ΠΕΡΙΓΡΑΦΗ</a:t>
            </a:r>
            <a:endParaRPr lang="el-GR"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2</a:t>
            </a:fld>
            <a:endParaRPr lang="en-US"/>
          </a:p>
        </p:txBody>
      </p:sp>
      <p:sp>
        <p:nvSpPr>
          <p:cNvPr id="12" name="Content Placeholder 11"/>
          <p:cNvSpPr>
            <a:spLocks noGrp="1"/>
          </p:cNvSpPr>
          <p:nvPr>
            <p:ph sz="half" idx="2"/>
          </p:nvPr>
        </p:nvSpPr>
        <p:spPr/>
        <p:txBody>
          <a:bodyPr>
            <a:normAutofit/>
          </a:bodyPr>
          <a:lstStyle/>
          <a:p>
            <a:pPr lvl="2" algn="ctr">
              <a:buNone/>
            </a:pPr>
            <a:r>
              <a:rPr lang="el-GR" sz="2000" b="1" dirty="0" smtClean="0"/>
              <a:t>Σύντομη περιγραφή της καλής πρακτικής.</a:t>
            </a:r>
          </a:p>
          <a:p>
            <a:pPr lvl="2" algn="just"/>
            <a:r>
              <a:rPr lang="el-GR" dirty="0"/>
              <a:t>Στο πλαίσιο της υλοποίησης Προγράμματος Περιβαλλοντικής Εκπαίδευσης σχολικού έτους 2014-15 με </a:t>
            </a:r>
            <a:r>
              <a:rPr lang="el-GR" dirty="0" smtClean="0"/>
              <a:t>θέμα την Καστοριά, τις Εκκλησίες και την </a:t>
            </a:r>
            <a:r>
              <a:rPr lang="el-GR" dirty="0" err="1" smtClean="0"/>
              <a:t>ίμνη</a:t>
            </a:r>
            <a:r>
              <a:rPr lang="el-GR" dirty="0" smtClean="0"/>
              <a:t> της, δημιουργήσαμε </a:t>
            </a:r>
            <a:r>
              <a:rPr lang="el-GR" dirty="0"/>
              <a:t>έναν </a:t>
            </a:r>
            <a:r>
              <a:rPr lang="el-GR" dirty="0" err="1"/>
              <a:t>ιστότοπο</a:t>
            </a:r>
            <a:r>
              <a:rPr lang="el-GR" dirty="0"/>
              <a:t> για την ανάρτηση των εργασιών των μαθητών, οι οποίοι εργάστηκαν συνεργατικά και δημιουργικά βάσει σχεδιασμού, ερευνώντας στις συγκεκριμένες ιστοσελίδες της </a:t>
            </a:r>
            <a:r>
              <a:rPr lang="el-GR" dirty="0" err="1"/>
              <a:t>ιστοεξερεύνησης</a:t>
            </a:r>
            <a:r>
              <a:rPr lang="el-GR" dirty="0"/>
              <a:t> (</a:t>
            </a:r>
            <a:r>
              <a:rPr lang="el-GR" dirty="0" err="1"/>
              <a:t>webquest</a:t>
            </a:r>
            <a:r>
              <a:rPr lang="el-GR" dirty="0"/>
              <a:t>), εφαρμόζοντας μεταξύ άλλων την τεχνική της δημιουργικής γραφής. Στις σελίδες του </a:t>
            </a:r>
            <a:r>
              <a:rPr lang="el-GR" dirty="0" err="1"/>
              <a:t>ιστότοπού</a:t>
            </a:r>
            <a:r>
              <a:rPr lang="el-GR" dirty="0"/>
              <a:t> μας παρουσιάζονται τα ερωτηματολόγια, το </a:t>
            </a:r>
            <a:r>
              <a:rPr lang="el-GR" dirty="0" err="1"/>
              <a:t>κόμικ</a:t>
            </a:r>
            <a:r>
              <a:rPr lang="el-GR" dirty="0"/>
              <a:t> και τα αποτελέσματα της </a:t>
            </a:r>
            <a:r>
              <a:rPr lang="el-GR" dirty="0" err="1"/>
              <a:t>ιστοεξερεύνησης</a:t>
            </a:r>
            <a:r>
              <a:rPr lang="el-GR" dirty="0"/>
              <a:t> των μαθητών. Και όλα αυτά με την εφαρμογή της ταξινόμησης των γνώσεων κατά τον </a:t>
            </a:r>
            <a:r>
              <a:rPr lang="el-GR" dirty="0" err="1"/>
              <a:t>Benjamin</a:t>
            </a:r>
            <a:r>
              <a:rPr lang="el-GR" dirty="0"/>
              <a:t> </a:t>
            </a:r>
            <a:r>
              <a:rPr lang="el-GR" dirty="0" err="1"/>
              <a:t>Bloom</a:t>
            </a:r>
            <a:r>
              <a:rPr lang="el-GR" dirty="0"/>
              <a:t> . </a:t>
            </a:r>
            <a:endParaRPr lang="el-GR" dirty="0" smtClean="0"/>
          </a:p>
          <a:p>
            <a:pPr lvl="2"/>
            <a:endParaRPr lang="el-GR" dirty="0" smtClean="0"/>
          </a:p>
          <a:p>
            <a:pPr lvl="3">
              <a:buNone/>
            </a:pPr>
            <a:endParaRPr lang="el-GR" dirty="0"/>
          </a:p>
        </p:txBody>
      </p:sp>
    </p:spTree>
    <p:extLst>
      <p:ext uri="{BB962C8B-B14F-4D97-AF65-F5344CB8AC3E}">
        <p14:creationId xmlns:p14="http://schemas.microsoft.com/office/powerpoint/2010/main" val="2233531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ΣΧΕΔΙΑΣΜΟΣ ΤΗΣ ΚΑΛΗΣ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l-GR" dirty="0" smtClean="0"/>
              <a:t>ΣΧΕΔΙΑΣΜΟΣ &amp; ΔΙΔΑΚΤΙΚΟΙ ΣΤΟΧΟΙ</a:t>
            </a:r>
            <a:endParaRPr lang="el-GR" dirty="0"/>
          </a:p>
        </p:txBody>
      </p:sp>
      <p:sp>
        <p:nvSpPr>
          <p:cNvPr id="12" name="Content Placeholder 11"/>
          <p:cNvSpPr>
            <a:spLocks noGrp="1"/>
          </p:cNvSpPr>
          <p:nvPr>
            <p:ph sz="half" idx="2"/>
          </p:nvPr>
        </p:nvSpPr>
        <p:spPr/>
        <p:txBody>
          <a:bodyPr/>
          <a:lstStyle/>
          <a:p>
            <a:r>
              <a:rPr lang="el-GR" b="1" dirty="0" smtClean="0"/>
              <a:t>Σχεδιασμός</a:t>
            </a:r>
          </a:p>
          <a:p>
            <a:pPr lvl="1">
              <a:buFont typeface="Arial" pitchFamily="34" charset="0"/>
              <a:buChar char="•"/>
            </a:pPr>
            <a:r>
              <a:rPr lang="el-GR" dirty="0" smtClean="0"/>
              <a:t>Περιγράψτε τα βήματα σχεδιασμού  της καλής πρακτικής. </a:t>
            </a:r>
            <a:endParaRPr lang="el-GR" dirty="0"/>
          </a:p>
        </p:txBody>
      </p:sp>
      <p:sp>
        <p:nvSpPr>
          <p:cNvPr id="13" name="Content Placeholder 12"/>
          <p:cNvSpPr>
            <a:spLocks noGrp="1"/>
          </p:cNvSpPr>
          <p:nvPr>
            <p:ph sz="quarter" idx="4"/>
          </p:nvPr>
        </p:nvSpPr>
        <p:spPr>
          <a:xfrm>
            <a:off x="4638651" y="361695"/>
            <a:ext cx="4126726" cy="4446767"/>
          </a:xfrm>
        </p:spPr>
        <p:txBody>
          <a:bodyPr>
            <a:noAutofit/>
          </a:bodyPr>
          <a:lstStyle/>
          <a:p>
            <a:pPr>
              <a:lnSpc>
                <a:spcPct val="120000"/>
              </a:lnSpc>
              <a:spcBef>
                <a:spcPts val="0"/>
              </a:spcBef>
            </a:pPr>
            <a:r>
              <a:rPr lang="el-GR" sz="800" b="1" dirty="0" smtClean="0"/>
              <a:t>Διδακτικοί στόχοι:</a:t>
            </a:r>
          </a:p>
          <a:p>
            <a:pPr marL="0" indent="0" algn="just">
              <a:lnSpc>
                <a:spcPct val="120000"/>
              </a:lnSpc>
              <a:spcBef>
                <a:spcPts val="0"/>
              </a:spcBef>
            </a:pPr>
            <a:r>
              <a:rPr lang="el-GR" sz="800" b="1" dirty="0" smtClean="0"/>
              <a:t>1. Ανάπτυξη </a:t>
            </a:r>
            <a:r>
              <a:rPr lang="el-GR" sz="800" dirty="0" smtClean="0"/>
              <a:t>κριτικής σκέψης και δεξιοτήτων υψηλού επιπέδου (π.χ. ανάλυση, σύνθεση,  μετασχηματισμός, οργάνωση και αξιολόγηση πληροφοριών, εμβάθυνση και εφαρμογή γνώσεων, εξαγωγή συμπερασμάτων). </a:t>
            </a:r>
          </a:p>
          <a:p>
            <a:pPr marL="0" algn="just">
              <a:lnSpc>
                <a:spcPct val="120000"/>
              </a:lnSpc>
              <a:spcBef>
                <a:spcPts val="0"/>
              </a:spcBef>
            </a:pPr>
            <a:r>
              <a:rPr lang="el-GR" sz="800" b="1" dirty="0" smtClean="0"/>
              <a:t>2</a:t>
            </a:r>
            <a:r>
              <a:rPr lang="el-GR" sz="800" b="1" dirty="0"/>
              <a:t>. Προώθηση </a:t>
            </a:r>
            <a:r>
              <a:rPr lang="el-GR" sz="800" dirty="0"/>
              <a:t>της οικοδόμησης γνώσεων, της εννοιολογικής και </a:t>
            </a:r>
            <a:r>
              <a:rPr lang="el-GR" sz="800" dirty="0" err="1"/>
              <a:t>νοηματοδοτούμενης</a:t>
            </a:r>
            <a:r>
              <a:rPr lang="el-GR" sz="800" dirty="0"/>
              <a:t> μάθησης, μέσω διαθεματικών προσεγγίσεων του υπό μελέτη περιεχομένου. </a:t>
            </a:r>
          </a:p>
          <a:p>
            <a:pPr algn="just">
              <a:lnSpc>
                <a:spcPct val="120000"/>
              </a:lnSpc>
              <a:spcBef>
                <a:spcPts val="0"/>
              </a:spcBef>
            </a:pPr>
            <a:r>
              <a:rPr lang="el-GR" sz="800" b="1" dirty="0"/>
              <a:t>3. Υποστήριξη </a:t>
            </a:r>
            <a:r>
              <a:rPr lang="el-GR" sz="800" dirty="0"/>
              <a:t>της δημιουργικότητας των μαθητών. Οι μαθητές δημιουργούν νέα </a:t>
            </a:r>
            <a:r>
              <a:rPr lang="el-GR" sz="800" dirty="0" smtClean="0"/>
              <a:t>μέσα</a:t>
            </a:r>
          </a:p>
          <a:p>
            <a:pPr algn="just">
              <a:lnSpc>
                <a:spcPct val="120000"/>
              </a:lnSpc>
              <a:spcBef>
                <a:spcPts val="0"/>
              </a:spcBef>
            </a:pPr>
            <a:r>
              <a:rPr lang="el-GR" sz="800" dirty="0" smtClean="0"/>
              <a:t>(προϊόντα</a:t>
            </a:r>
            <a:r>
              <a:rPr lang="el-GR" sz="800" dirty="0"/>
              <a:t>) και </a:t>
            </a:r>
            <a:r>
              <a:rPr lang="el-GR" sz="800" dirty="0" smtClean="0"/>
              <a:t>τρόπους παρουσίασης </a:t>
            </a:r>
            <a:r>
              <a:rPr lang="el-GR" sz="800" dirty="0"/>
              <a:t>των γνώσεων που οικοδόμησαν, με βάση </a:t>
            </a:r>
            <a:r>
              <a:rPr lang="el-GR" sz="800" dirty="0" smtClean="0"/>
              <a:t>τις</a:t>
            </a:r>
          </a:p>
          <a:p>
            <a:pPr algn="just">
              <a:lnSpc>
                <a:spcPct val="120000"/>
              </a:lnSpc>
              <a:spcBef>
                <a:spcPts val="0"/>
              </a:spcBef>
            </a:pPr>
            <a:r>
              <a:rPr lang="el-GR" sz="800" dirty="0" smtClean="0"/>
              <a:t>πληροφορίες </a:t>
            </a:r>
            <a:r>
              <a:rPr lang="el-GR" sz="800" dirty="0"/>
              <a:t>και το υλικό που εξερεύνησαν, ενώ </a:t>
            </a:r>
            <a:r>
              <a:rPr lang="el-GR" sz="800" dirty="0" smtClean="0"/>
              <a:t>μαθαίνουν να </a:t>
            </a:r>
            <a:r>
              <a:rPr lang="el-GR" sz="800" dirty="0"/>
              <a:t>συναρτούν τις </a:t>
            </a:r>
            <a:r>
              <a:rPr lang="el-GR" sz="800" dirty="0" smtClean="0"/>
              <a:t>μαθησιακές</a:t>
            </a:r>
          </a:p>
          <a:p>
            <a:pPr algn="just">
              <a:lnSpc>
                <a:spcPct val="120000"/>
              </a:lnSpc>
              <a:spcBef>
                <a:spcPts val="0"/>
              </a:spcBef>
            </a:pPr>
            <a:r>
              <a:rPr lang="el-GR" sz="800" dirty="0" smtClean="0"/>
              <a:t>τους </a:t>
            </a:r>
            <a:r>
              <a:rPr lang="el-GR" sz="800" dirty="0"/>
              <a:t>εμπειρίες με συναισθήματα δημιουργικότητας, χαράς και </a:t>
            </a:r>
            <a:r>
              <a:rPr lang="el-GR" sz="800" dirty="0" smtClean="0"/>
              <a:t>απόλαυσης. </a:t>
            </a:r>
          </a:p>
          <a:p>
            <a:pPr algn="just">
              <a:lnSpc>
                <a:spcPct val="120000"/>
              </a:lnSpc>
              <a:spcBef>
                <a:spcPts val="0"/>
              </a:spcBef>
            </a:pPr>
            <a:r>
              <a:rPr lang="el-GR" sz="800" b="1" dirty="0" smtClean="0"/>
              <a:t>Επίσης στοχεύουμε </a:t>
            </a:r>
            <a:r>
              <a:rPr lang="el-GR" sz="800" b="1" dirty="0"/>
              <a:t>στο να ανιχνεύσουν </a:t>
            </a:r>
            <a:r>
              <a:rPr lang="el-GR" sz="800" dirty="0"/>
              <a:t>τις στάσεις και τις συμπεριφορές </a:t>
            </a:r>
            <a:r>
              <a:rPr lang="el-GR" sz="800" dirty="0" smtClean="0"/>
              <a:t>των</a:t>
            </a:r>
          </a:p>
          <a:p>
            <a:pPr algn="just">
              <a:lnSpc>
                <a:spcPct val="120000"/>
              </a:lnSpc>
              <a:spcBef>
                <a:spcPts val="0"/>
              </a:spcBef>
            </a:pPr>
            <a:r>
              <a:rPr lang="el-GR" sz="800" dirty="0" smtClean="0"/>
              <a:t>σημερινών </a:t>
            </a:r>
            <a:r>
              <a:rPr lang="el-GR" sz="800" dirty="0"/>
              <a:t>ανθρώπων σε σχέση με </a:t>
            </a:r>
            <a:r>
              <a:rPr lang="el-GR" sz="800" dirty="0" smtClean="0"/>
              <a:t>το </a:t>
            </a:r>
            <a:r>
              <a:rPr lang="el-GR" sz="800" dirty="0" err="1" smtClean="0"/>
              <a:t>υγροτοπικό</a:t>
            </a:r>
            <a:r>
              <a:rPr lang="el-GR" sz="800" dirty="0" smtClean="0"/>
              <a:t> </a:t>
            </a:r>
            <a:r>
              <a:rPr lang="el-GR" sz="800" dirty="0"/>
              <a:t>περιβάλλον, να προβληματιστούν </a:t>
            </a:r>
            <a:r>
              <a:rPr lang="el-GR" sz="800" dirty="0" smtClean="0"/>
              <a:t>και </a:t>
            </a:r>
          </a:p>
          <a:p>
            <a:pPr algn="just">
              <a:lnSpc>
                <a:spcPct val="120000"/>
              </a:lnSpc>
              <a:spcBef>
                <a:spcPts val="0"/>
              </a:spcBef>
            </a:pPr>
            <a:r>
              <a:rPr lang="el-GR" sz="800" dirty="0" smtClean="0"/>
              <a:t>να </a:t>
            </a:r>
            <a:r>
              <a:rPr lang="el-GR" sz="800" dirty="0"/>
              <a:t>κατανοήσουν οι μαθητές μας τη σημασία της </a:t>
            </a:r>
            <a:r>
              <a:rPr lang="el-GR" sz="800" dirty="0" smtClean="0"/>
              <a:t>ευαισθητοποίησης των </a:t>
            </a:r>
            <a:r>
              <a:rPr lang="el-GR" sz="800" dirty="0"/>
              <a:t>πολιτών και </a:t>
            </a:r>
            <a:r>
              <a:rPr lang="el-GR" sz="800" dirty="0" smtClean="0"/>
              <a:t>την </a:t>
            </a:r>
          </a:p>
          <a:p>
            <a:pPr algn="just">
              <a:lnSpc>
                <a:spcPct val="120000"/>
              </a:lnSpc>
              <a:spcBef>
                <a:spcPts val="0"/>
              </a:spcBef>
            </a:pPr>
            <a:r>
              <a:rPr lang="el-GR" sz="800" dirty="0" smtClean="0"/>
              <a:t>ανάγκη </a:t>
            </a:r>
            <a:r>
              <a:rPr lang="el-GR" sz="800" dirty="0"/>
              <a:t>σχεδιασμού αποτελεσματικών δράσεων για την προστασία του.(του </a:t>
            </a:r>
            <a:r>
              <a:rPr lang="el-GR" sz="800" dirty="0" err="1"/>
              <a:t>υγροτοπικού</a:t>
            </a:r>
            <a:r>
              <a:rPr lang="el-GR" sz="800" dirty="0"/>
              <a:t> </a:t>
            </a:r>
            <a:endParaRPr lang="el-GR" sz="800" dirty="0" smtClean="0"/>
          </a:p>
          <a:p>
            <a:pPr algn="just">
              <a:lnSpc>
                <a:spcPct val="120000"/>
              </a:lnSpc>
              <a:spcBef>
                <a:spcPts val="0"/>
              </a:spcBef>
            </a:pPr>
            <a:r>
              <a:rPr lang="el-GR" sz="800" dirty="0" smtClean="0"/>
              <a:t>περιβάλλοντος </a:t>
            </a:r>
            <a:r>
              <a:rPr lang="el-GR" sz="800" dirty="0"/>
              <a:t>δηλ.). </a:t>
            </a:r>
          </a:p>
          <a:p>
            <a:pPr algn="just">
              <a:lnSpc>
                <a:spcPct val="120000"/>
              </a:lnSpc>
              <a:spcBef>
                <a:spcPts val="0"/>
              </a:spcBef>
            </a:pPr>
            <a:r>
              <a:rPr lang="el-GR" sz="800" b="1" dirty="0"/>
              <a:t>4. Παροχή </a:t>
            </a:r>
            <a:r>
              <a:rPr lang="el-GR" sz="800" dirty="0"/>
              <a:t>των απαραίτητων ερεισμάτων και εξομάλυνση των ενδεχόμενων </a:t>
            </a:r>
            <a:r>
              <a:rPr lang="el-GR" sz="800" dirty="0" smtClean="0"/>
              <a:t>δυσκολιών</a:t>
            </a:r>
          </a:p>
          <a:p>
            <a:pPr algn="just">
              <a:lnSpc>
                <a:spcPct val="120000"/>
              </a:lnSpc>
              <a:spcBef>
                <a:spcPts val="0"/>
              </a:spcBef>
            </a:pPr>
            <a:r>
              <a:rPr lang="el-GR" sz="800" dirty="0" smtClean="0"/>
              <a:t>από </a:t>
            </a:r>
            <a:r>
              <a:rPr lang="el-GR" sz="800" dirty="0"/>
              <a:t>πλευράς </a:t>
            </a:r>
            <a:r>
              <a:rPr lang="el-GR" sz="800" dirty="0" smtClean="0"/>
              <a:t>του εκπαιδευτικού</a:t>
            </a:r>
            <a:r>
              <a:rPr lang="el-GR" sz="800" dirty="0"/>
              <a:t>, ο οποίος αρκείται στο να δίνει σαφείς πληροφορίες </a:t>
            </a:r>
            <a:r>
              <a:rPr lang="el-GR" sz="800" dirty="0" smtClean="0"/>
              <a:t>και</a:t>
            </a:r>
          </a:p>
          <a:p>
            <a:pPr algn="just">
              <a:lnSpc>
                <a:spcPct val="120000"/>
              </a:lnSpc>
              <a:spcBef>
                <a:spcPts val="0"/>
              </a:spcBef>
            </a:pPr>
            <a:r>
              <a:rPr lang="el-GR" sz="800" dirty="0" smtClean="0"/>
              <a:t>διευκρινίσεις</a:t>
            </a:r>
            <a:r>
              <a:rPr lang="el-GR" sz="800" dirty="0"/>
              <a:t>, να επεξηγεί, διευκολύνει </a:t>
            </a:r>
            <a:r>
              <a:rPr lang="el-GR" sz="800" dirty="0" smtClean="0"/>
              <a:t>και ανατροφοδοτεί</a:t>
            </a:r>
            <a:r>
              <a:rPr lang="el-GR" sz="800" dirty="0"/>
              <a:t>. </a:t>
            </a:r>
          </a:p>
          <a:p>
            <a:pPr algn="just">
              <a:lnSpc>
                <a:spcPct val="120000"/>
              </a:lnSpc>
              <a:spcBef>
                <a:spcPts val="0"/>
              </a:spcBef>
            </a:pPr>
            <a:r>
              <a:rPr lang="el-GR" sz="800" b="1" dirty="0"/>
              <a:t>5. </a:t>
            </a:r>
            <a:r>
              <a:rPr lang="el-GR" sz="800" b="1" dirty="0" err="1"/>
              <a:t>Κοινωνικο</a:t>
            </a:r>
            <a:r>
              <a:rPr lang="el-GR" sz="800" b="1" dirty="0"/>
              <a:t>-πολιτιστική προσέγγιση</a:t>
            </a:r>
            <a:r>
              <a:rPr lang="el-GR" sz="800" dirty="0"/>
              <a:t>, κατά την οποία η προσωπική </a:t>
            </a:r>
            <a:r>
              <a:rPr lang="el-GR" sz="800" dirty="0" smtClean="0"/>
              <a:t>σκέψη</a:t>
            </a:r>
          </a:p>
          <a:p>
            <a:pPr algn="just">
              <a:lnSpc>
                <a:spcPct val="120000"/>
              </a:lnSpc>
              <a:spcBef>
                <a:spcPts val="0"/>
              </a:spcBef>
            </a:pPr>
            <a:r>
              <a:rPr lang="el-GR" sz="800" dirty="0" smtClean="0"/>
              <a:t>οικοδομείται </a:t>
            </a:r>
            <a:r>
              <a:rPr lang="el-GR" sz="800" dirty="0"/>
              <a:t>με βάση την </a:t>
            </a:r>
            <a:r>
              <a:rPr lang="el-GR" sz="800" dirty="0" smtClean="0"/>
              <a:t>κοινωνική </a:t>
            </a:r>
            <a:r>
              <a:rPr lang="el-GR" sz="800" dirty="0" err="1" smtClean="0"/>
              <a:t>αλληλεπικοινωνία</a:t>
            </a:r>
            <a:r>
              <a:rPr lang="el-GR" sz="800" dirty="0" smtClean="0"/>
              <a:t> </a:t>
            </a:r>
            <a:r>
              <a:rPr lang="el-GR" sz="800" dirty="0"/>
              <a:t>κατά </a:t>
            </a:r>
            <a:r>
              <a:rPr lang="el-GR" sz="800" dirty="0" err="1"/>
              <a:t>Vygotsky</a:t>
            </a:r>
            <a:r>
              <a:rPr lang="el-GR" sz="800" dirty="0"/>
              <a:t>. </a:t>
            </a:r>
          </a:p>
          <a:p>
            <a:pPr algn="just">
              <a:lnSpc>
                <a:spcPct val="120000"/>
              </a:lnSpc>
              <a:spcBef>
                <a:spcPts val="0"/>
              </a:spcBef>
            </a:pPr>
            <a:r>
              <a:rPr lang="el-GR" sz="800" b="1" dirty="0"/>
              <a:t>6. Ενίσχυση της </a:t>
            </a:r>
            <a:r>
              <a:rPr lang="el-GR" sz="800" dirty="0"/>
              <a:t>συνεργασίας των μαθητών εντός και εκτός σχολείου αλλά και μέσω </a:t>
            </a:r>
            <a:r>
              <a:rPr lang="el-GR" sz="800" dirty="0" smtClean="0"/>
              <a:t>της  </a:t>
            </a:r>
          </a:p>
          <a:p>
            <a:pPr algn="just">
              <a:lnSpc>
                <a:spcPct val="120000"/>
              </a:lnSpc>
              <a:spcBef>
                <a:spcPts val="0"/>
              </a:spcBef>
            </a:pPr>
            <a:r>
              <a:rPr lang="el-GR" sz="800" dirty="0" smtClean="0"/>
              <a:t>ασύγχρονης </a:t>
            </a:r>
            <a:r>
              <a:rPr lang="el-GR" sz="800" dirty="0"/>
              <a:t>επικοινωνίας </a:t>
            </a:r>
            <a:r>
              <a:rPr lang="el-GR" sz="800" dirty="0" smtClean="0"/>
              <a:t>σε ομάδες </a:t>
            </a:r>
            <a:r>
              <a:rPr lang="el-GR" sz="800" dirty="0"/>
              <a:t>εργασίας. Οι μαθητές έχουν την ελευθερία </a:t>
            </a:r>
            <a:r>
              <a:rPr lang="el-GR" sz="800" dirty="0" smtClean="0"/>
              <a:t>να</a:t>
            </a:r>
          </a:p>
          <a:p>
            <a:pPr algn="just">
              <a:lnSpc>
                <a:spcPct val="120000"/>
              </a:lnSpc>
              <a:spcBef>
                <a:spcPts val="0"/>
              </a:spcBef>
            </a:pPr>
            <a:r>
              <a:rPr lang="el-GR" sz="800" dirty="0" smtClean="0"/>
              <a:t>σχεδιάσουν </a:t>
            </a:r>
            <a:r>
              <a:rPr lang="el-GR" sz="800" dirty="0"/>
              <a:t>και να διαμορφώσουν το παραγόμενο αποτέλεσμα </a:t>
            </a:r>
            <a:r>
              <a:rPr lang="el-GR" sz="800" dirty="0" smtClean="0"/>
              <a:t>με την </a:t>
            </a:r>
            <a:r>
              <a:rPr lang="el-GR" sz="800" dirty="0"/>
              <a:t>καθοδήγηση </a:t>
            </a:r>
            <a:r>
              <a:rPr lang="el-GR" sz="800" dirty="0" smtClean="0"/>
              <a:t>των</a:t>
            </a:r>
          </a:p>
          <a:p>
            <a:pPr algn="just">
              <a:lnSpc>
                <a:spcPct val="120000"/>
              </a:lnSpc>
              <a:spcBef>
                <a:spcPts val="0"/>
              </a:spcBef>
            </a:pPr>
            <a:r>
              <a:rPr lang="el-GR" sz="800" dirty="0" smtClean="0"/>
              <a:t>εκπαιδευτικών </a:t>
            </a:r>
            <a:r>
              <a:rPr lang="el-GR" sz="800" dirty="0"/>
              <a:t>όταν χρειάζεται. Η γνώση τοποθετείται σε πολλαπλά </a:t>
            </a:r>
            <a:r>
              <a:rPr lang="el-GR" sz="800" dirty="0" smtClean="0"/>
              <a:t>πλαίσια, </a:t>
            </a:r>
          </a:p>
          <a:p>
            <a:pPr algn="just">
              <a:lnSpc>
                <a:spcPct val="120000"/>
              </a:lnSpc>
              <a:spcBef>
                <a:spcPts val="0"/>
              </a:spcBef>
            </a:pPr>
            <a:r>
              <a:rPr lang="el-GR" sz="800" dirty="0" smtClean="0"/>
              <a:t>προετοιμάζοντας τη μεταφορά </a:t>
            </a:r>
            <a:r>
              <a:rPr lang="el-GR" sz="800" dirty="0"/>
              <a:t>της σε νέα και παράλληλα καλλιεργώντας τη </a:t>
            </a:r>
            <a:r>
              <a:rPr lang="el-GR" sz="800" dirty="0" smtClean="0"/>
              <a:t>γνωστική</a:t>
            </a:r>
          </a:p>
          <a:p>
            <a:pPr algn="just">
              <a:lnSpc>
                <a:spcPct val="120000"/>
              </a:lnSpc>
              <a:spcBef>
                <a:spcPts val="0"/>
              </a:spcBef>
            </a:pPr>
            <a:r>
              <a:rPr lang="el-GR" sz="800" dirty="0" smtClean="0"/>
              <a:t>ευελιξία</a:t>
            </a:r>
            <a:r>
              <a:rPr lang="el-GR" sz="800" dirty="0"/>
              <a:t>. Οι σημερινοί μαθητές του 21ου αιώνα, </a:t>
            </a:r>
            <a:r>
              <a:rPr lang="el-GR" sz="800" dirty="0" smtClean="0"/>
              <a:t>είναι απαραίτητο </a:t>
            </a:r>
            <a:r>
              <a:rPr lang="el-GR" sz="800" dirty="0"/>
              <a:t>να </a:t>
            </a:r>
            <a:r>
              <a:rPr lang="el-GR" sz="800" dirty="0" smtClean="0"/>
              <a:t>αποκτήσουν </a:t>
            </a:r>
          </a:p>
          <a:p>
            <a:pPr algn="just">
              <a:lnSpc>
                <a:spcPct val="120000"/>
              </a:lnSpc>
              <a:spcBef>
                <a:spcPts val="0"/>
              </a:spcBef>
            </a:pPr>
            <a:r>
              <a:rPr lang="el-GR" sz="800" dirty="0" smtClean="0"/>
              <a:t>δεξιότητες </a:t>
            </a:r>
            <a:r>
              <a:rPr lang="el-GR" sz="800" dirty="0"/>
              <a:t>παρουσίασης πληροφοριών με διαφορετικά μέσα και το σημερινό σχολείο </a:t>
            </a:r>
            <a:r>
              <a:rPr lang="el-GR" sz="800" dirty="0" smtClean="0"/>
              <a:t>να</a:t>
            </a:r>
          </a:p>
          <a:p>
            <a:pPr algn="just">
              <a:lnSpc>
                <a:spcPct val="120000"/>
              </a:lnSpc>
              <a:spcBef>
                <a:spcPts val="0"/>
              </a:spcBef>
            </a:pPr>
            <a:r>
              <a:rPr lang="el-GR" sz="800" dirty="0" smtClean="0"/>
              <a:t>καλλιεργήσει </a:t>
            </a:r>
            <a:r>
              <a:rPr lang="el-GR" sz="800" dirty="0"/>
              <a:t>ικανούς ανθρώπους με γνώσεις αλλά και δεξιότητες και </a:t>
            </a:r>
            <a:r>
              <a:rPr lang="el-GR" sz="800" dirty="0" smtClean="0"/>
              <a:t>ικανότητες</a:t>
            </a:r>
          </a:p>
          <a:p>
            <a:pPr algn="just">
              <a:lnSpc>
                <a:spcPct val="120000"/>
              </a:lnSpc>
              <a:spcBef>
                <a:spcPts val="0"/>
              </a:spcBef>
            </a:pPr>
            <a:r>
              <a:rPr lang="el-GR" sz="800" dirty="0" smtClean="0"/>
              <a:t>αυτορρύθμισης .</a:t>
            </a:r>
            <a:endParaRPr lang="el-GR" sz="800" dirty="0"/>
          </a:p>
          <a:p>
            <a:pPr algn="just">
              <a:lnSpc>
                <a:spcPct val="120000"/>
              </a:lnSpc>
              <a:spcBef>
                <a:spcPts val="0"/>
              </a:spcBef>
            </a:pPr>
            <a:endParaRPr lang="el-GR" sz="800"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4</a:t>
            </a:fld>
            <a:endParaRPr lang="en-US"/>
          </a:p>
        </p:txBody>
      </p:sp>
    </p:spTree>
    <p:extLst>
      <p:ext uri="{BB962C8B-B14F-4D97-AF65-F5344CB8AC3E}">
        <p14:creationId xmlns:p14="http://schemas.microsoft.com/office/powerpoint/2010/main" val="2344093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l-GR" dirty="0" smtClean="0"/>
              <a:t>ΣΧΕΔΙΑΣΜΟΣ &amp; ΔΙΔΑΚΤΙΚΟΙ ΣΤΟΧΟΙ</a:t>
            </a:r>
            <a:endParaRPr lang="el-GR" dirty="0"/>
          </a:p>
        </p:txBody>
      </p:sp>
      <p:sp>
        <p:nvSpPr>
          <p:cNvPr id="12" name="Content Placeholder 11"/>
          <p:cNvSpPr>
            <a:spLocks noGrp="1"/>
          </p:cNvSpPr>
          <p:nvPr>
            <p:ph sz="half" idx="2"/>
          </p:nvPr>
        </p:nvSpPr>
        <p:spPr/>
        <p:txBody>
          <a:bodyPr/>
          <a:lstStyle/>
          <a:p>
            <a:r>
              <a:rPr lang="el-GR" b="1" dirty="0" smtClean="0"/>
              <a:t>Σχεδιασμός</a:t>
            </a:r>
          </a:p>
          <a:p>
            <a:pPr lvl="1">
              <a:buFont typeface="Arial" pitchFamily="34" charset="0"/>
              <a:buChar char="•"/>
            </a:pPr>
            <a:r>
              <a:rPr lang="el-GR" dirty="0" smtClean="0"/>
              <a:t> </a:t>
            </a:r>
            <a:endParaRPr lang="el-GR" dirty="0"/>
          </a:p>
        </p:txBody>
      </p:sp>
      <p:sp>
        <p:nvSpPr>
          <p:cNvPr id="13" name="Content Placeholder 12"/>
          <p:cNvSpPr>
            <a:spLocks noGrp="1"/>
          </p:cNvSpPr>
          <p:nvPr>
            <p:ph sz="quarter" idx="4"/>
          </p:nvPr>
        </p:nvSpPr>
        <p:spPr>
          <a:xfrm>
            <a:off x="4611757" y="492981"/>
            <a:ext cx="4126726" cy="4182386"/>
          </a:xfrm>
        </p:spPr>
        <p:txBody>
          <a:bodyPr>
            <a:noAutofit/>
          </a:bodyPr>
          <a:lstStyle/>
          <a:p>
            <a:pPr algn="just">
              <a:lnSpc>
                <a:spcPct val="120000"/>
              </a:lnSpc>
              <a:spcBef>
                <a:spcPts val="0"/>
              </a:spcBef>
            </a:pPr>
            <a:r>
              <a:rPr lang="el-GR" sz="800" b="1" dirty="0" smtClean="0"/>
              <a:t>7. </a:t>
            </a:r>
            <a:r>
              <a:rPr lang="el-GR" sz="800" b="1" dirty="0"/>
              <a:t>Ενεργοποίηση </a:t>
            </a:r>
            <a:r>
              <a:rPr lang="el-GR" sz="800" dirty="0"/>
              <a:t>των μαθητών, ώστε να αναπτύξουν τις αναγκαίες στάσεις </a:t>
            </a:r>
            <a:r>
              <a:rPr lang="el-GR" sz="800" dirty="0" smtClean="0"/>
              <a:t>και</a:t>
            </a:r>
          </a:p>
          <a:p>
            <a:pPr algn="just">
              <a:lnSpc>
                <a:spcPct val="120000"/>
              </a:lnSpc>
              <a:spcBef>
                <a:spcPts val="0"/>
              </a:spcBef>
            </a:pPr>
            <a:r>
              <a:rPr lang="el-GR" sz="800" dirty="0" smtClean="0"/>
              <a:t>κοινωνικές</a:t>
            </a:r>
            <a:r>
              <a:rPr lang="el-GR" sz="800" dirty="0"/>
              <a:t>, (</a:t>
            </a:r>
            <a:r>
              <a:rPr lang="el-GR" sz="800" dirty="0" err="1"/>
              <a:t>μετα</a:t>
            </a:r>
            <a:r>
              <a:rPr lang="el-GR" sz="800" dirty="0"/>
              <a:t>-) γνωστικές, </a:t>
            </a:r>
            <a:r>
              <a:rPr lang="el-GR" sz="800" dirty="0" smtClean="0"/>
              <a:t>αυτό</a:t>
            </a:r>
            <a:r>
              <a:rPr lang="el-GR" sz="800" dirty="0"/>
              <a:t> </a:t>
            </a:r>
            <a:r>
              <a:rPr lang="el-GR" sz="800" dirty="0" smtClean="0"/>
              <a:t>γνωσιακές</a:t>
            </a:r>
            <a:r>
              <a:rPr lang="el-GR" sz="800" dirty="0"/>
              <a:t>, κιναισθητικές </a:t>
            </a:r>
            <a:r>
              <a:rPr lang="el-GR" sz="800" dirty="0" smtClean="0"/>
              <a:t>και μεθοδολογικές</a:t>
            </a:r>
          </a:p>
          <a:p>
            <a:pPr algn="just">
              <a:lnSpc>
                <a:spcPct val="120000"/>
              </a:lnSpc>
              <a:spcBef>
                <a:spcPts val="0"/>
              </a:spcBef>
            </a:pPr>
            <a:r>
              <a:rPr lang="el-GR" sz="800" dirty="0" smtClean="0"/>
              <a:t>ικανότητες </a:t>
            </a:r>
            <a:r>
              <a:rPr lang="el-GR" sz="800" dirty="0"/>
              <a:t>που απαιτεί η αυτορρυθμιζόμενη μάθηση ("μαθαίνω  </a:t>
            </a:r>
            <a:r>
              <a:rPr lang="el-GR" sz="800" dirty="0" smtClean="0"/>
              <a:t>πώς να μαθαίνω</a:t>
            </a:r>
            <a:r>
              <a:rPr lang="el-GR" sz="800" dirty="0"/>
              <a:t>"), </a:t>
            </a:r>
          </a:p>
          <a:p>
            <a:pPr algn="just">
              <a:lnSpc>
                <a:spcPct val="120000"/>
              </a:lnSpc>
              <a:spcBef>
                <a:spcPts val="0"/>
              </a:spcBef>
            </a:pPr>
            <a:r>
              <a:rPr lang="el-GR" sz="800" b="1" dirty="0"/>
              <a:t>8. Αξιοποίηση </a:t>
            </a:r>
            <a:r>
              <a:rPr lang="el-GR" sz="800" dirty="0"/>
              <a:t>παλιών και νέων, προσωπικών και </a:t>
            </a:r>
            <a:r>
              <a:rPr lang="el-GR" sz="800" dirty="0" err="1" smtClean="0"/>
              <a:t>διαμεσολαβημένων</a:t>
            </a:r>
            <a:endParaRPr lang="el-GR" sz="800" dirty="0"/>
          </a:p>
          <a:p>
            <a:pPr algn="just">
              <a:lnSpc>
                <a:spcPct val="120000"/>
              </a:lnSpc>
              <a:spcBef>
                <a:spcPts val="0"/>
              </a:spcBef>
            </a:pPr>
            <a:r>
              <a:rPr lang="el-GR" sz="800" dirty="0" smtClean="0"/>
              <a:t>εμπειριών</a:t>
            </a:r>
            <a:r>
              <a:rPr lang="el-GR" sz="800" dirty="0"/>
              <a:t>, για να κατανοούν σε βάθος τα </a:t>
            </a:r>
            <a:r>
              <a:rPr lang="el-GR" sz="800" dirty="0" smtClean="0"/>
              <a:t>θέματα που </a:t>
            </a:r>
            <a:r>
              <a:rPr lang="el-GR" sz="800" dirty="0"/>
              <a:t>μελετούν, </a:t>
            </a:r>
            <a:endParaRPr lang="el-GR" sz="800" dirty="0" smtClean="0"/>
          </a:p>
          <a:p>
            <a:pPr algn="just">
              <a:lnSpc>
                <a:spcPct val="120000"/>
              </a:lnSpc>
              <a:spcBef>
                <a:spcPts val="0"/>
              </a:spcBef>
            </a:pPr>
            <a:r>
              <a:rPr lang="el-GR" sz="800" b="1" dirty="0" smtClean="0"/>
              <a:t>Αξιοποίηση </a:t>
            </a:r>
            <a:r>
              <a:rPr lang="el-GR" sz="800" b="1" dirty="0"/>
              <a:t>νέων στάσεων</a:t>
            </a:r>
            <a:r>
              <a:rPr lang="el-GR" sz="800" dirty="0"/>
              <a:t>, γνώσεων και ικανοτήτων, για </a:t>
            </a:r>
            <a:r>
              <a:rPr lang="el-GR" sz="800" dirty="0" smtClean="0"/>
              <a:t>να κάνουν </a:t>
            </a:r>
            <a:r>
              <a:rPr lang="el-GR" sz="800" dirty="0" err="1" smtClean="0"/>
              <a:t>στοχευμένες</a:t>
            </a:r>
            <a:endParaRPr lang="el-GR" sz="800" dirty="0"/>
          </a:p>
          <a:p>
            <a:pPr algn="just">
              <a:lnSpc>
                <a:spcPct val="120000"/>
              </a:lnSpc>
              <a:spcBef>
                <a:spcPts val="0"/>
              </a:spcBef>
            </a:pPr>
            <a:r>
              <a:rPr lang="el-GR" sz="800" dirty="0" smtClean="0"/>
              <a:t>βελτιωτικές παρεμβάσεις </a:t>
            </a:r>
            <a:r>
              <a:rPr lang="el-GR" sz="800" dirty="0"/>
              <a:t>στο προσωπικό τους πεδίο (στην  </a:t>
            </a:r>
            <a:r>
              <a:rPr lang="el-GR" sz="800" dirty="0" err="1" smtClean="0"/>
              <a:t>αυτεκτίμηση</a:t>
            </a:r>
            <a:r>
              <a:rPr lang="el-GR" sz="800" dirty="0"/>
              <a:t>, στις </a:t>
            </a:r>
            <a:r>
              <a:rPr lang="el-GR" sz="800" dirty="0" smtClean="0"/>
              <a:t>επιλογές</a:t>
            </a:r>
          </a:p>
          <a:p>
            <a:pPr algn="just">
              <a:lnSpc>
                <a:spcPct val="120000"/>
              </a:lnSpc>
              <a:spcBef>
                <a:spcPts val="0"/>
              </a:spcBef>
            </a:pPr>
            <a:r>
              <a:rPr lang="el-GR" sz="800" dirty="0" smtClean="0"/>
              <a:t>και </a:t>
            </a:r>
            <a:r>
              <a:rPr lang="el-GR" sz="800" dirty="0"/>
              <a:t>στη συμπεριφορά τους ως ατόμων, </a:t>
            </a:r>
            <a:r>
              <a:rPr lang="el-GR" sz="800" dirty="0" smtClean="0"/>
              <a:t>ως μελών </a:t>
            </a:r>
            <a:r>
              <a:rPr lang="el-GR" sz="800" dirty="0"/>
              <a:t>τοπικών κοινοτήτων και ως </a:t>
            </a:r>
            <a:r>
              <a:rPr lang="el-GR" sz="800" dirty="0" smtClean="0"/>
              <a:t>υπεύθυνων</a:t>
            </a:r>
          </a:p>
          <a:p>
            <a:pPr algn="just">
              <a:lnSpc>
                <a:spcPct val="120000"/>
              </a:lnSpc>
              <a:spcBef>
                <a:spcPts val="0"/>
              </a:spcBef>
            </a:pPr>
            <a:r>
              <a:rPr lang="el-GR" sz="800" dirty="0"/>
              <a:t> </a:t>
            </a:r>
            <a:r>
              <a:rPr lang="el-GR" sz="800" dirty="0" smtClean="0"/>
              <a:t>πολιτών</a:t>
            </a:r>
            <a:r>
              <a:rPr lang="el-GR" sz="800" dirty="0"/>
              <a:t>) και στα πεδία </a:t>
            </a:r>
            <a:r>
              <a:rPr lang="el-GR" sz="800" dirty="0" smtClean="0"/>
              <a:t>του, άμεσου </a:t>
            </a:r>
            <a:r>
              <a:rPr lang="el-GR" sz="800" dirty="0"/>
              <a:t>και ευρύτερου, κοινωνικού, </a:t>
            </a:r>
            <a:r>
              <a:rPr lang="el-GR" sz="800" dirty="0" smtClean="0"/>
              <a:t>φυσικού και</a:t>
            </a:r>
          </a:p>
          <a:p>
            <a:pPr algn="just">
              <a:lnSpc>
                <a:spcPct val="120000"/>
              </a:lnSpc>
              <a:spcBef>
                <a:spcPts val="0"/>
              </a:spcBef>
            </a:pPr>
            <a:r>
              <a:rPr lang="el-GR" sz="800" dirty="0" smtClean="0"/>
              <a:t>πολιτιστικού </a:t>
            </a:r>
            <a:r>
              <a:rPr lang="el-GR" sz="800" dirty="0"/>
              <a:t>περιβάλλοντος </a:t>
            </a:r>
          </a:p>
          <a:p>
            <a:pPr algn="just">
              <a:lnSpc>
                <a:spcPct val="120000"/>
              </a:lnSpc>
              <a:spcBef>
                <a:spcPts val="0"/>
              </a:spcBef>
            </a:pPr>
            <a:r>
              <a:rPr lang="el-GR" sz="800" b="1" dirty="0"/>
              <a:t>10. Συνάρτηση </a:t>
            </a:r>
            <a:r>
              <a:rPr lang="el-GR" sz="800" dirty="0"/>
              <a:t>των μαθησιακών τους εμπειριών με </a:t>
            </a:r>
            <a:r>
              <a:rPr lang="el-GR" sz="800" dirty="0" smtClean="0"/>
              <a:t>συναισθήματα</a:t>
            </a:r>
          </a:p>
          <a:p>
            <a:pPr algn="just">
              <a:lnSpc>
                <a:spcPct val="120000"/>
              </a:lnSpc>
              <a:spcBef>
                <a:spcPts val="0"/>
              </a:spcBef>
            </a:pPr>
            <a:r>
              <a:rPr lang="el-GR" sz="800" dirty="0" smtClean="0"/>
              <a:t>δημιουργικότητας</a:t>
            </a:r>
            <a:r>
              <a:rPr lang="el-GR" sz="800" dirty="0"/>
              <a:t>, χαράς και απόλαυσης. </a:t>
            </a:r>
          </a:p>
          <a:p>
            <a:pPr algn="just">
              <a:lnSpc>
                <a:spcPct val="120000"/>
              </a:lnSpc>
              <a:spcBef>
                <a:spcPts val="0"/>
              </a:spcBef>
            </a:pPr>
            <a:r>
              <a:rPr lang="el-GR" sz="800" b="1" dirty="0"/>
              <a:t>11. Εξοικείωση </a:t>
            </a:r>
            <a:r>
              <a:rPr lang="el-GR" sz="800" dirty="0"/>
              <a:t>των μαθητών με τη διαδικασία αναζήτησης, </a:t>
            </a:r>
            <a:r>
              <a:rPr lang="el-GR" sz="800" dirty="0" smtClean="0"/>
              <a:t>εντοπισμού, συλλογής και</a:t>
            </a:r>
          </a:p>
          <a:p>
            <a:pPr algn="just">
              <a:lnSpc>
                <a:spcPct val="120000"/>
              </a:lnSpc>
              <a:spcBef>
                <a:spcPts val="0"/>
              </a:spcBef>
            </a:pPr>
            <a:r>
              <a:rPr lang="el-GR" sz="800" dirty="0" smtClean="0"/>
              <a:t>αξιολόγησης θεολογικών, ιστορικών</a:t>
            </a:r>
            <a:r>
              <a:rPr lang="el-GR" sz="800" dirty="0"/>
              <a:t>, εικαστικών </a:t>
            </a:r>
            <a:r>
              <a:rPr lang="el-GR" sz="800" dirty="0" smtClean="0"/>
              <a:t>κλπ. πληροφοριών </a:t>
            </a:r>
            <a:r>
              <a:rPr lang="el-GR" sz="800" dirty="0"/>
              <a:t>μέσω του </a:t>
            </a:r>
            <a:r>
              <a:rPr lang="el-GR" sz="800" dirty="0" smtClean="0"/>
              <a:t>διαδικτύου,</a:t>
            </a:r>
          </a:p>
          <a:p>
            <a:pPr algn="just">
              <a:lnSpc>
                <a:spcPct val="120000"/>
              </a:lnSpc>
              <a:spcBef>
                <a:spcPts val="0"/>
              </a:spcBef>
            </a:pPr>
            <a:r>
              <a:rPr lang="el-GR" sz="800" dirty="0" smtClean="0"/>
              <a:t>να </a:t>
            </a:r>
            <a:r>
              <a:rPr lang="el-GR" sz="800" dirty="0"/>
              <a:t>μάθουν οι μαθητές να χειρίζονται </a:t>
            </a:r>
            <a:r>
              <a:rPr lang="el-GR" sz="800" dirty="0" smtClean="0"/>
              <a:t>σωστά Το διαδίκτυο </a:t>
            </a:r>
            <a:r>
              <a:rPr lang="el-GR" sz="800" dirty="0"/>
              <a:t>και να αντλούν </a:t>
            </a:r>
            <a:r>
              <a:rPr lang="el-GR" sz="800" dirty="0" smtClean="0"/>
              <a:t>πληροφορίες</a:t>
            </a:r>
          </a:p>
          <a:p>
            <a:pPr algn="just">
              <a:lnSpc>
                <a:spcPct val="120000"/>
              </a:lnSpc>
              <a:spcBef>
                <a:spcPts val="0"/>
              </a:spcBef>
            </a:pPr>
            <a:r>
              <a:rPr lang="el-GR" sz="800" dirty="0" smtClean="0"/>
              <a:t>από </a:t>
            </a:r>
            <a:r>
              <a:rPr lang="el-GR" sz="800" dirty="0"/>
              <a:t>έγκυρες </a:t>
            </a:r>
            <a:r>
              <a:rPr lang="el-GR" sz="800" dirty="0" smtClean="0"/>
              <a:t>ιστοσελίδες, αξιοποιώντας </a:t>
            </a:r>
            <a:r>
              <a:rPr lang="el-GR" sz="800" dirty="0"/>
              <a:t>το απλώς ως πηγή </a:t>
            </a:r>
            <a:r>
              <a:rPr lang="el-GR" sz="800" dirty="0" smtClean="0"/>
              <a:t>άντληση πληροφοριών</a:t>
            </a:r>
            <a:r>
              <a:rPr lang="el-GR" sz="800" dirty="0"/>
              <a:t>, </a:t>
            </a:r>
            <a:r>
              <a:rPr lang="el-GR" sz="800" dirty="0" smtClean="0"/>
              <a:t>και</a:t>
            </a:r>
          </a:p>
          <a:p>
            <a:pPr algn="just">
              <a:lnSpc>
                <a:spcPct val="120000"/>
              </a:lnSpc>
              <a:spcBef>
                <a:spcPts val="0"/>
              </a:spcBef>
            </a:pPr>
            <a:r>
              <a:rPr lang="el-GR" sz="800" dirty="0" smtClean="0"/>
              <a:t>προσέχοντας για τα </a:t>
            </a:r>
            <a:r>
              <a:rPr lang="el-GR" sz="800" dirty="0"/>
              <a:t>πνευματικά δικαιώματα, να μάθουν να παρουσιάζουν </a:t>
            </a:r>
            <a:r>
              <a:rPr lang="el-GR" sz="800" dirty="0" smtClean="0"/>
              <a:t>τα</a:t>
            </a:r>
          </a:p>
          <a:p>
            <a:pPr algn="just">
              <a:lnSpc>
                <a:spcPct val="120000"/>
              </a:lnSpc>
              <a:spcBef>
                <a:spcPts val="0"/>
              </a:spcBef>
            </a:pPr>
            <a:r>
              <a:rPr lang="el-GR" sz="800" dirty="0" smtClean="0"/>
              <a:t>αποτελέσματα της έρευνάς </a:t>
            </a:r>
            <a:r>
              <a:rPr lang="el-GR" sz="800" dirty="0"/>
              <a:t>τους με το λογισμικό παρουσιάσεων, αλλά και να </a:t>
            </a:r>
            <a:r>
              <a:rPr lang="el-GR" sz="800" dirty="0" smtClean="0"/>
              <a:t>συντάσσουν</a:t>
            </a:r>
          </a:p>
          <a:p>
            <a:pPr algn="just">
              <a:lnSpc>
                <a:spcPct val="120000"/>
              </a:lnSpc>
              <a:spcBef>
                <a:spcPts val="0"/>
              </a:spcBef>
            </a:pPr>
            <a:r>
              <a:rPr lang="el-GR" sz="800" dirty="0" smtClean="0"/>
              <a:t>Παιχνίδια και </a:t>
            </a:r>
            <a:r>
              <a:rPr lang="el-GR" sz="800" dirty="0"/>
              <a:t>ερωτηματολόγια, να </a:t>
            </a:r>
            <a:r>
              <a:rPr lang="el-GR" sz="800" dirty="0" smtClean="0"/>
              <a:t>δημιουργούν </a:t>
            </a:r>
            <a:r>
              <a:rPr lang="el-GR" sz="800" dirty="0" err="1" smtClean="0"/>
              <a:t>κόμικ</a:t>
            </a:r>
            <a:r>
              <a:rPr lang="el-GR" sz="800" dirty="0"/>
              <a:t>, να αναρτούν τα αποτελέσματα </a:t>
            </a:r>
            <a:r>
              <a:rPr lang="el-GR" sz="800" dirty="0" smtClean="0"/>
              <a:t>της</a:t>
            </a:r>
          </a:p>
          <a:p>
            <a:pPr algn="just">
              <a:lnSpc>
                <a:spcPct val="120000"/>
              </a:lnSpc>
              <a:spcBef>
                <a:spcPts val="0"/>
              </a:spcBef>
            </a:pPr>
            <a:r>
              <a:rPr lang="el-GR" sz="800" dirty="0" smtClean="0"/>
              <a:t>έρευνάς </a:t>
            </a:r>
            <a:r>
              <a:rPr lang="el-GR" sz="800" dirty="0"/>
              <a:t>τους σε </a:t>
            </a:r>
            <a:r>
              <a:rPr lang="el-GR" sz="800" dirty="0" smtClean="0"/>
              <a:t>ιστοσελίδα κατασκευασμένη </a:t>
            </a:r>
            <a:r>
              <a:rPr lang="el-GR" sz="800" dirty="0"/>
              <a:t>γι' αυτό τον σκοπό και γενικά </a:t>
            </a:r>
            <a:r>
              <a:rPr lang="el-GR" sz="800" dirty="0" smtClean="0"/>
              <a:t>να</a:t>
            </a:r>
          </a:p>
          <a:p>
            <a:pPr algn="just">
              <a:lnSpc>
                <a:spcPct val="120000"/>
              </a:lnSpc>
              <a:spcBef>
                <a:spcPts val="0"/>
              </a:spcBef>
            </a:pPr>
            <a:r>
              <a:rPr lang="el-GR" sz="800" dirty="0" smtClean="0"/>
              <a:t>εξασκηθούν </a:t>
            </a:r>
            <a:r>
              <a:rPr lang="el-GR" sz="800" dirty="0"/>
              <a:t>στη χρήση </a:t>
            </a:r>
            <a:r>
              <a:rPr lang="el-GR" sz="800" dirty="0" smtClean="0"/>
              <a:t>όσο το </a:t>
            </a:r>
            <a:r>
              <a:rPr lang="el-GR" sz="800" dirty="0"/>
              <a:t>δυνατόν περισσότερων λογισμικών </a:t>
            </a:r>
            <a:r>
              <a:rPr lang="el-GR" sz="800" dirty="0" smtClean="0"/>
              <a:t>και ψηφιακών </a:t>
            </a:r>
            <a:r>
              <a:rPr lang="el-GR" sz="800" dirty="0"/>
              <a:t>πόρων. </a:t>
            </a:r>
            <a:endParaRPr lang="el-GR" sz="800" dirty="0" smtClean="0"/>
          </a:p>
          <a:p>
            <a:pPr algn="just">
              <a:lnSpc>
                <a:spcPct val="120000"/>
              </a:lnSpc>
              <a:spcBef>
                <a:spcPts val="0"/>
              </a:spcBef>
            </a:pPr>
            <a:r>
              <a:rPr lang="el-GR" sz="800" b="1" dirty="0" smtClean="0"/>
              <a:t>12</a:t>
            </a:r>
            <a:r>
              <a:rPr lang="el-GR" sz="800" b="1" dirty="0"/>
              <a:t>. Υποστήριξη </a:t>
            </a:r>
            <a:r>
              <a:rPr lang="el-GR" sz="800" dirty="0"/>
              <a:t>της ικανότητας των μαθητών να συσχετίζουν τις έννοιες </a:t>
            </a:r>
            <a:r>
              <a:rPr lang="el-GR" sz="800" dirty="0" smtClean="0"/>
              <a:t>που</a:t>
            </a:r>
          </a:p>
          <a:p>
            <a:pPr algn="just">
              <a:lnSpc>
                <a:spcPct val="120000"/>
              </a:lnSpc>
              <a:spcBef>
                <a:spcPts val="0"/>
              </a:spcBef>
            </a:pPr>
            <a:r>
              <a:rPr lang="el-GR" sz="800" dirty="0" smtClean="0"/>
              <a:t>χαρακτηρίζουν </a:t>
            </a:r>
            <a:r>
              <a:rPr lang="el-GR" sz="800" dirty="0"/>
              <a:t>τα </a:t>
            </a:r>
            <a:r>
              <a:rPr lang="el-GR" sz="800" dirty="0" smtClean="0"/>
              <a:t>λιμναία οικοσυστήματα </a:t>
            </a:r>
            <a:r>
              <a:rPr lang="el-GR" sz="800" dirty="0"/>
              <a:t>με τις παρατηρήσεις τους, </a:t>
            </a:r>
            <a:r>
              <a:rPr lang="el-GR" sz="800" dirty="0" smtClean="0"/>
              <a:t>με γεγονότα που</a:t>
            </a:r>
          </a:p>
          <a:p>
            <a:pPr algn="just">
              <a:lnSpc>
                <a:spcPct val="120000"/>
              </a:lnSpc>
              <a:spcBef>
                <a:spcPts val="0"/>
              </a:spcBef>
            </a:pPr>
            <a:r>
              <a:rPr lang="el-GR" sz="800" dirty="0" smtClean="0"/>
              <a:t>αφορούν την ιστορία </a:t>
            </a:r>
            <a:r>
              <a:rPr lang="el-GR" sz="800" dirty="0"/>
              <a:t>της λίμνης, με κείμενα και </a:t>
            </a:r>
            <a:r>
              <a:rPr lang="el-GR" sz="800" dirty="0" smtClean="0"/>
              <a:t>μαρτυρίες των κατοίκων </a:t>
            </a:r>
            <a:r>
              <a:rPr lang="el-GR" sz="800" dirty="0"/>
              <a:t>της περιοχής </a:t>
            </a:r>
            <a:r>
              <a:rPr lang="el-GR" sz="800" dirty="0" smtClean="0"/>
              <a:t>και</a:t>
            </a:r>
          </a:p>
          <a:p>
            <a:pPr algn="just">
              <a:lnSpc>
                <a:spcPct val="120000"/>
              </a:lnSpc>
              <a:spcBef>
                <a:spcPts val="0"/>
              </a:spcBef>
            </a:pPr>
            <a:r>
              <a:rPr lang="el-GR" sz="800" dirty="0" smtClean="0"/>
              <a:t>μέσω </a:t>
            </a:r>
            <a:r>
              <a:rPr lang="el-GR" sz="800" dirty="0"/>
              <a:t>αυτής της συσχέτισης να διαπιστώσουν </a:t>
            </a:r>
            <a:r>
              <a:rPr lang="el-GR" sz="800" dirty="0" smtClean="0"/>
              <a:t>τη διαχρονική αλληλεξάρτηση ανάμεσα</a:t>
            </a:r>
          </a:p>
          <a:p>
            <a:pPr algn="just">
              <a:lnSpc>
                <a:spcPct val="120000"/>
              </a:lnSpc>
              <a:spcBef>
                <a:spcPts val="0"/>
              </a:spcBef>
            </a:pPr>
            <a:r>
              <a:rPr lang="el-GR" sz="800" dirty="0" smtClean="0"/>
              <a:t>στους </a:t>
            </a:r>
            <a:r>
              <a:rPr lang="el-GR" sz="800" dirty="0"/>
              <a:t>ανθρώπινους πολιτισμούς με </a:t>
            </a:r>
            <a:r>
              <a:rPr lang="el-GR" sz="800" dirty="0" smtClean="0"/>
              <a:t>τις λίμνες </a:t>
            </a:r>
            <a:r>
              <a:rPr lang="el-GR" sz="800" dirty="0"/>
              <a:t>και τα υδατικά οικοσυστήματα γενικότερα. </a:t>
            </a:r>
          </a:p>
        </p:txBody>
      </p:sp>
      <p:sp>
        <p:nvSpPr>
          <p:cNvPr id="3" name="Slide Number Placeholder 2"/>
          <p:cNvSpPr>
            <a:spLocks noGrp="1"/>
          </p:cNvSpPr>
          <p:nvPr>
            <p:ph type="sldNum" sz="quarter" idx="12"/>
          </p:nvPr>
        </p:nvSpPr>
        <p:spPr/>
        <p:txBody>
          <a:bodyPr/>
          <a:lstStyle/>
          <a:p>
            <a:fld id="{2754ED01-E2A0-4C1E-8E21-014B99041579}"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ΕΦΑΡΜΟΓΗ ΤΗΣ ΚΑΛΗΣ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947916" y="5189219"/>
            <a:ext cx="6196083" cy="862965"/>
          </a:xfrm>
        </p:spPr>
        <p:txBody>
          <a:bodyPr/>
          <a:lstStyle/>
          <a:p>
            <a:r>
              <a:rPr lang="el-GR" sz="2400" cap="none" dirty="0" smtClean="0"/>
              <a:t>ΣΤΟΙΧΕΙΑ ΕΦΑΡΜΟΓΗΣ </a:t>
            </a:r>
            <a:r>
              <a:rPr lang="el-GR" sz="2400" dirty="0" smtClean="0"/>
              <a:t>ΤΗΣ ΚΑΛΗΣ </a:t>
            </a:r>
            <a:r>
              <a:rPr lang="el-GR" sz="2400" cap="none" dirty="0" smtClean="0"/>
              <a:t>ΠΡΑΚΤΙΚΗΣ</a:t>
            </a:r>
            <a:r>
              <a:rPr lang="el-GR" sz="2400" dirty="0" smtClean="0"/>
              <a:t>   </a:t>
            </a:r>
            <a:endParaRPr lang="el-GR" sz="2400" dirty="0"/>
          </a:p>
        </p:txBody>
      </p:sp>
      <p:sp>
        <p:nvSpPr>
          <p:cNvPr id="6" name="Content Placeholder 5"/>
          <p:cNvSpPr>
            <a:spLocks noGrp="1"/>
          </p:cNvSpPr>
          <p:nvPr>
            <p:ph sz="half" idx="2"/>
          </p:nvPr>
        </p:nvSpPr>
        <p:spPr/>
        <p:txBody>
          <a:bodyPr>
            <a:normAutofit fontScale="70000" lnSpcReduction="20000"/>
          </a:bodyPr>
          <a:lstStyle/>
          <a:p>
            <a:r>
              <a:rPr lang="el-GR" b="1" dirty="0" smtClean="0"/>
              <a:t>Περιβάλλον – Πλαίσιο</a:t>
            </a:r>
          </a:p>
          <a:p>
            <a:pPr algn="just"/>
            <a:r>
              <a:rPr lang="el-GR" dirty="0"/>
              <a:t>Εργασία στην πλατφόρμα της </a:t>
            </a:r>
            <a:r>
              <a:rPr lang="el-GR" dirty="0" err="1"/>
              <a:t>open</a:t>
            </a:r>
            <a:r>
              <a:rPr lang="el-GR" dirty="0"/>
              <a:t> </a:t>
            </a:r>
            <a:r>
              <a:rPr lang="el-GR" dirty="0" err="1"/>
              <a:t>web</a:t>
            </a:r>
            <a:r>
              <a:rPr lang="el-GR" dirty="0"/>
              <a:t> </a:t>
            </a:r>
            <a:r>
              <a:rPr lang="el-GR" dirty="0" err="1"/>
              <a:t>quest</a:t>
            </a:r>
            <a:r>
              <a:rPr lang="el-GR" dirty="0"/>
              <a:t>, χρήση του </a:t>
            </a:r>
            <a:r>
              <a:rPr lang="el-GR" dirty="0" err="1"/>
              <a:t>story</a:t>
            </a:r>
            <a:r>
              <a:rPr lang="el-GR" dirty="0"/>
              <a:t> </a:t>
            </a:r>
            <a:r>
              <a:rPr lang="el-GR" dirty="0" err="1"/>
              <a:t>bird</a:t>
            </a:r>
            <a:r>
              <a:rPr lang="el-GR" dirty="0"/>
              <a:t> , του </a:t>
            </a:r>
            <a:r>
              <a:rPr lang="el-GR" dirty="0" err="1"/>
              <a:t>survey</a:t>
            </a:r>
            <a:r>
              <a:rPr lang="el-GR" dirty="0"/>
              <a:t> </a:t>
            </a:r>
            <a:r>
              <a:rPr lang="el-GR" dirty="0" err="1"/>
              <a:t>monkey</a:t>
            </a:r>
            <a:r>
              <a:rPr lang="el-GR" dirty="0"/>
              <a:t>, </a:t>
            </a:r>
            <a:r>
              <a:rPr lang="el-GR" dirty="0" err="1"/>
              <a:t>exam</a:t>
            </a:r>
            <a:r>
              <a:rPr lang="el-GR" dirty="0"/>
              <a:t> </a:t>
            </a:r>
            <a:r>
              <a:rPr lang="el-GR" dirty="0" err="1"/>
              <a:t>time</a:t>
            </a:r>
            <a:r>
              <a:rPr lang="el-GR" dirty="0"/>
              <a:t>, και ανάρτηση - ανακοίνωση σε ιστοσελίδα του Προγράμματος στην πλατφόρμα wix.com στο πλαίσιο Προγράμματος Περιβαλλοντικής Εκπαίδευσης. </a:t>
            </a:r>
            <a:endParaRPr lang="el-GR" dirty="0" smtClean="0"/>
          </a:p>
          <a:p>
            <a:pPr algn="just"/>
            <a:r>
              <a:rPr lang="el-GR" dirty="0" smtClean="0"/>
              <a:t>Η </a:t>
            </a:r>
            <a:r>
              <a:rPr lang="el-GR" dirty="0" err="1"/>
              <a:t>ιστοεξερεύνηση</a:t>
            </a:r>
            <a:r>
              <a:rPr lang="el-GR" dirty="0"/>
              <a:t> εδώ</a:t>
            </a:r>
            <a:r>
              <a:rPr lang="el-GR" dirty="0" smtClean="0"/>
              <a:t>:</a:t>
            </a:r>
          </a:p>
          <a:p>
            <a:pPr algn="just"/>
            <a:r>
              <a:rPr lang="es-ES" dirty="0">
                <a:hlinkClick r:id="rId3"/>
              </a:rPr>
              <a:t>http://</a:t>
            </a:r>
            <a:r>
              <a:rPr lang="es-ES" dirty="0" smtClean="0">
                <a:hlinkClick r:id="rId3"/>
              </a:rPr>
              <a:t>photodentro.edu.gr/ugc/r/8525/480?locale=el</a:t>
            </a:r>
            <a:r>
              <a:rPr lang="el-GR" dirty="0" smtClean="0"/>
              <a:t> </a:t>
            </a:r>
          </a:p>
          <a:p>
            <a:pPr algn="just"/>
            <a:r>
              <a:rPr lang="el-GR" dirty="0" smtClean="0"/>
              <a:t>Προϋπόθεση </a:t>
            </a:r>
            <a:r>
              <a:rPr lang="el-GR" dirty="0"/>
              <a:t>η εξοικείωση των μαθητών με τα εργαλεία web2 και την </a:t>
            </a:r>
            <a:r>
              <a:rPr lang="el-GR" dirty="0" err="1"/>
              <a:t>ομαδοσυνεργατική</a:t>
            </a:r>
            <a:r>
              <a:rPr lang="el-GR" dirty="0"/>
              <a:t> μέθοδο εργασίας, κάτι που στο σχολείο μας συμβαίνει, ως </a:t>
            </a:r>
            <a:r>
              <a:rPr lang="el-GR" dirty="0" smtClean="0"/>
              <a:t> </a:t>
            </a:r>
            <a:r>
              <a:rPr lang="el-GR" dirty="0"/>
              <a:t>Πειραματικό. </a:t>
            </a:r>
            <a:endParaRPr lang="el-GR" b="0" dirty="0" smtClean="0"/>
          </a:p>
          <a:p>
            <a:endParaRPr lang="el-GR" dirty="0" smtClean="0"/>
          </a:p>
          <a:p>
            <a:endParaRPr lang="el-GR" dirty="0"/>
          </a:p>
        </p:txBody>
      </p:sp>
      <p:sp>
        <p:nvSpPr>
          <p:cNvPr id="7" name="Content Placeholder 6"/>
          <p:cNvSpPr>
            <a:spLocks noGrp="1"/>
          </p:cNvSpPr>
          <p:nvPr>
            <p:ph sz="quarter" idx="4"/>
          </p:nvPr>
        </p:nvSpPr>
        <p:spPr/>
        <p:txBody>
          <a:bodyPr>
            <a:normAutofit fontScale="92500" lnSpcReduction="20000"/>
          </a:bodyPr>
          <a:lstStyle/>
          <a:p>
            <a:pPr lvl="1">
              <a:buFont typeface="Arial" pitchFamily="34" charset="0"/>
              <a:buChar char="•"/>
            </a:pPr>
            <a:r>
              <a:rPr lang="el-GR" sz="2400" b="1" dirty="0" smtClean="0"/>
              <a:t>Τάξη</a:t>
            </a:r>
          </a:p>
          <a:p>
            <a:pPr lvl="2">
              <a:buClr>
                <a:srgbClr val="F96A1B"/>
              </a:buClr>
            </a:pPr>
            <a:r>
              <a:rPr lang="el-GR" sz="1500" dirty="0" smtClean="0">
                <a:solidFill>
                  <a:srgbClr val="000000"/>
                </a:solidFill>
              </a:rPr>
              <a:t>Α΄ Γυμνασίου</a:t>
            </a:r>
            <a:endParaRPr lang="el-GR" sz="1500" b="1" dirty="0" smtClean="0"/>
          </a:p>
          <a:p>
            <a:pPr lvl="1">
              <a:buFont typeface="Arial" pitchFamily="34" charset="0"/>
              <a:buChar char="•"/>
            </a:pPr>
            <a:r>
              <a:rPr lang="el-GR" sz="2400" b="1" dirty="0" smtClean="0"/>
              <a:t>Διάρκεια</a:t>
            </a:r>
          </a:p>
          <a:p>
            <a:pPr lvl="1"/>
            <a:r>
              <a:rPr lang="el-GR" sz="1400" smtClean="0"/>
              <a:t>3/11/2014 </a:t>
            </a:r>
            <a:r>
              <a:rPr lang="el-GR" sz="1400"/>
              <a:t>– </a:t>
            </a:r>
            <a:r>
              <a:rPr lang="el-GR" sz="1400"/>
              <a:t> </a:t>
            </a:r>
            <a:r>
              <a:rPr lang="el-GR" sz="1400" smtClean="0"/>
              <a:t>2</a:t>
            </a:r>
            <a:r>
              <a:rPr lang="el-GR" sz="1400" smtClean="0"/>
              <a:t>/3/2015. </a:t>
            </a:r>
            <a:endParaRPr lang="el-GR" sz="1400" dirty="0" smtClean="0"/>
          </a:p>
          <a:p>
            <a:pPr lvl="2"/>
            <a:r>
              <a:rPr lang="el-GR" sz="2400" b="1" dirty="0" smtClean="0"/>
              <a:t>Ρόλος Διδάσκοντα</a:t>
            </a:r>
          </a:p>
          <a:p>
            <a:pPr lvl="2">
              <a:buFont typeface="Arial" pitchFamily="34" charset="0"/>
              <a:buChar char="•"/>
            </a:pPr>
            <a:r>
              <a:rPr lang="el-GR" sz="1400" dirty="0" smtClean="0"/>
              <a:t>διδακτικός, </a:t>
            </a:r>
          </a:p>
          <a:p>
            <a:pPr lvl="2">
              <a:buFont typeface="Arial" pitchFamily="34" charset="0"/>
              <a:buChar char="•"/>
            </a:pPr>
            <a:r>
              <a:rPr lang="el-GR" sz="1400" dirty="0" smtClean="0"/>
              <a:t>ενθαρρυντικός,</a:t>
            </a:r>
          </a:p>
          <a:p>
            <a:pPr lvl="2">
              <a:buFont typeface="Arial" pitchFamily="34" charset="0"/>
              <a:buChar char="•"/>
            </a:pPr>
            <a:r>
              <a:rPr lang="el-GR" sz="1400" dirty="0" smtClean="0"/>
              <a:t>υποστηρικτικός,</a:t>
            </a:r>
          </a:p>
          <a:p>
            <a:pPr lvl="2">
              <a:buFont typeface="Arial" pitchFamily="34" charset="0"/>
              <a:buChar char="•"/>
            </a:pPr>
            <a:r>
              <a:rPr lang="el-GR" sz="1400" dirty="0" smtClean="0"/>
              <a:t>συμβουλευτικός,</a:t>
            </a:r>
          </a:p>
          <a:p>
            <a:pPr lvl="2">
              <a:buFont typeface="Arial" pitchFamily="34" charset="0"/>
              <a:buChar char="•"/>
            </a:pPr>
            <a:r>
              <a:rPr lang="el-GR" sz="1400" dirty="0" err="1" smtClean="0"/>
              <a:t>διευκολυντικός</a:t>
            </a:r>
            <a:r>
              <a:rPr lang="el-GR" sz="1400" dirty="0" smtClean="0"/>
              <a:t>,</a:t>
            </a:r>
          </a:p>
          <a:p>
            <a:pPr lvl="2">
              <a:buFont typeface="Arial" pitchFamily="34" charset="0"/>
              <a:buChar char="•"/>
            </a:pPr>
            <a:r>
              <a:rPr lang="el-GR" sz="1400" dirty="0" smtClean="0"/>
              <a:t>διαμεσολαβητικό, </a:t>
            </a:r>
          </a:p>
          <a:p>
            <a:pPr lvl="2">
              <a:buFont typeface="Arial" pitchFamily="34" charset="0"/>
              <a:buChar char="•"/>
            </a:pPr>
            <a:r>
              <a:rPr lang="el-GR" sz="1400" dirty="0" err="1" smtClean="0"/>
              <a:t>μέντωρ</a:t>
            </a:r>
            <a:r>
              <a:rPr lang="el-GR" sz="1400" dirty="0" smtClean="0"/>
              <a:t>, </a:t>
            </a:r>
          </a:p>
          <a:p>
            <a:pPr lvl="2">
              <a:buFont typeface="Arial" pitchFamily="34" charset="0"/>
              <a:buChar char="•"/>
            </a:pPr>
            <a:r>
              <a:rPr lang="el-GR" sz="1400" dirty="0" smtClean="0"/>
              <a:t>επιμελητής περιεχομένου,</a:t>
            </a:r>
          </a:p>
          <a:p>
            <a:pPr lvl="2">
              <a:buFont typeface="Arial" pitchFamily="34" charset="0"/>
              <a:buChar char="•"/>
            </a:pPr>
            <a:r>
              <a:rPr lang="el-GR" sz="1400" dirty="0" smtClean="0"/>
              <a:t>τεχνική υποστήριξη.</a:t>
            </a:r>
            <a:endParaRPr lang="el-GR" sz="2400"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7</a:t>
            </a:fld>
            <a:endParaRPr lang="en-US"/>
          </a:p>
        </p:txBody>
      </p:sp>
    </p:spTree>
    <p:extLst>
      <p:ext uri="{BB962C8B-B14F-4D97-AF65-F5344CB8AC3E}">
        <p14:creationId xmlns:p14="http://schemas.microsoft.com/office/powerpoint/2010/main" val="1298020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000" dirty="0" smtClean="0"/>
              <a:t>ΑΝΑΛΥΤΙΚΗ ΠΕΡΙΓΡΑΦΗ ΤΗΣ ΚΑΛΗΣ ΠΡΑΚΤΙΚΗΣ</a:t>
            </a:r>
            <a:endParaRPr lang="el-GR" sz="20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8</a:t>
            </a:fld>
            <a:endParaRPr lang="en-US"/>
          </a:p>
        </p:txBody>
      </p:sp>
      <p:sp>
        <p:nvSpPr>
          <p:cNvPr id="7" name="Content Placeholder 6"/>
          <p:cNvSpPr>
            <a:spLocks noGrp="1"/>
          </p:cNvSpPr>
          <p:nvPr>
            <p:ph sz="half" idx="2"/>
          </p:nvPr>
        </p:nvSpPr>
        <p:spPr>
          <a:xfrm>
            <a:off x="591671" y="564776"/>
            <a:ext cx="7992771" cy="4121524"/>
          </a:xfrm>
        </p:spPr>
        <p:txBody>
          <a:bodyPr>
            <a:normAutofit fontScale="25000" lnSpcReduction="20000"/>
          </a:bodyPr>
          <a:lstStyle/>
          <a:p>
            <a:pPr algn="just">
              <a:spcBef>
                <a:spcPts val="0"/>
              </a:spcBef>
            </a:pPr>
            <a:r>
              <a:rPr lang="el-GR" sz="4200" b="1" dirty="0"/>
              <a:t>3/11/2014 (1η +2η ώρες): </a:t>
            </a:r>
            <a:r>
              <a:rPr lang="el-GR" sz="4200" dirty="0"/>
              <a:t>επιλογή θέματος, ανάλυσή του με Εννοιολογικό Χάρτη: τι θέλουν να μάθουν και με ποιους τρόπους θα ερευνήσουν οι ομάδες το θέμα τους. (τι γνωρίζω/ τι θέλω να μάθω/ πώς θα το μάθω/ πώς θα το παρουσιάσω). Στην τεχνική «Εννοιολογικός χάρτης» ακολουθούνται οι φάσεις: </a:t>
            </a:r>
            <a:r>
              <a:rPr lang="el-GR" sz="4200" dirty="0" err="1"/>
              <a:t>Ιδεοθύελλα</a:t>
            </a:r>
            <a:r>
              <a:rPr lang="el-GR" sz="4200" dirty="0"/>
              <a:t>/ Οργάνωση εννοιών/Τοποθέτηση στον χάρτη/ Σύνδεση εννοιών/Αναθεώρηση του χάρτη/ Τελική Οργάνωση του χάρτη/ Αξιολόγηση του εννοιολογικού χάρτη. </a:t>
            </a:r>
          </a:p>
          <a:p>
            <a:pPr algn="just">
              <a:spcBef>
                <a:spcPts val="0"/>
              </a:spcBef>
            </a:pPr>
            <a:r>
              <a:rPr lang="el-GR" sz="4200" b="1" dirty="0"/>
              <a:t>10/11/2013 (3η +4η ώρες)</a:t>
            </a:r>
            <a:r>
              <a:rPr lang="el-GR" sz="4200" dirty="0"/>
              <a:t>: παρουσίαση στους μαθητές των εργαλείων που θα χρησιμοποιήσουν: ιστοσελίδα, </a:t>
            </a:r>
            <a:r>
              <a:rPr lang="el-GR" sz="4200" dirty="0" err="1"/>
              <a:t>κόμικ</a:t>
            </a:r>
            <a:r>
              <a:rPr lang="el-GR" sz="4200" dirty="0"/>
              <a:t>, γκάλοπ, εκπαιδευτικό παιχνίδι, </a:t>
            </a:r>
            <a:r>
              <a:rPr lang="el-GR" sz="4200" dirty="0" err="1"/>
              <a:t>ιστοεξερεύνηση</a:t>
            </a:r>
            <a:r>
              <a:rPr lang="el-GR" sz="4200" dirty="0"/>
              <a:t>. </a:t>
            </a:r>
            <a:endParaRPr lang="el-GR" sz="4200" dirty="0" smtClean="0"/>
          </a:p>
          <a:p>
            <a:pPr algn="just">
              <a:spcBef>
                <a:spcPts val="0"/>
              </a:spcBef>
            </a:pPr>
            <a:r>
              <a:rPr lang="el-GR" sz="4200" b="1" dirty="0" smtClean="0"/>
              <a:t>24/11/2014 </a:t>
            </a:r>
            <a:r>
              <a:rPr lang="el-GR" sz="4200" b="1" dirty="0"/>
              <a:t>(5η +6η ώρες): </a:t>
            </a:r>
            <a:r>
              <a:rPr lang="el-GR" sz="4200" dirty="0"/>
              <a:t>ανάλυση ιδιαίτερα του τρόπου λειτουργίας μιας </a:t>
            </a:r>
            <a:r>
              <a:rPr lang="el-GR" sz="4200" dirty="0" err="1"/>
              <a:t>ιστοεξερεύνησης</a:t>
            </a:r>
            <a:r>
              <a:rPr lang="el-GR" sz="4200" dirty="0"/>
              <a:t>, προτάσεις για σχηματισμό ομάδων. </a:t>
            </a:r>
          </a:p>
          <a:p>
            <a:pPr algn="just">
              <a:spcBef>
                <a:spcPts val="0"/>
              </a:spcBef>
            </a:pPr>
            <a:r>
              <a:rPr lang="el-GR" sz="4200" b="1" dirty="0"/>
              <a:t>1/12/2014 (7η + 8η ώρες): </a:t>
            </a:r>
            <a:r>
              <a:rPr lang="el-GR" sz="4200" dirty="0"/>
              <a:t>Χωρισμός ομάδων (αυτονομία και αυτενέργεια των μαθητών). Καθορισμός κανόνων και κυρώσεων για τη μη τήρηση των κανόνων ύστερα από συζήτηση στην ολομέλεια των ομάδων. Ο μαθητής στο κέντρο της μαθησιακής διαδικασίας, ο καθηγητής σε ρόλο φθίνουσας καθοδήγησης. Ενημέρωση για τον τρόπο λειτουργίας του </a:t>
            </a:r>
            <a:r>
              <a:rPr lang="el-GR" sz="4200" dirty="0" err="1"/>
              <a:t>storybird</a:t>
            </a:r>
            <a:r>
              <a:rPr lang="el-GR" sz="4200" dirty="0"/>
              <a:t> για την κατασκευή κόμικς και για τον τρόπο λειτουργίας της δημιουργικής γραφής. Παραδείγματα από παλαιότερες χρονιές. </a:t>
            </a:r>
          </a:p>
          <a:p>
            <a:pPr algn="just">
              <a:spcBef>
                <a:spcPts val="0"/>
              </a:spcBef>
            </a:pPr>
            <a:r>
              <a:rPr lang="el-GR" sz="4200" b="1" dirty="0"/>
              <a:t>8/12/2014 (9η +10η ώρες): </a:t>
            </a:r>
            <a:r>
              <a:rPr lang="el-GR" sz="4200" dirty="0"/>
              <a:t>εφαρμογή της ταξινόμησης των γνώσεων κατά τον </a:t>
            </a:r>
            <a:r>
              <a:rPr lang="el-GR" sz="4200" dirty="0" err="1"/>
              <a:t>Benjamin</a:t>
            </a:r>
            <a:r>
              <a:rPr lang="el-GR" sz="4200" dirty="0"/>
              <a:t> </a:t>
            </a:r>
            <a:r>
              <a:rPr lang="el-GR" sz="4200" dirty="0" err="1"/>
              <a:t>Bloom</a:t>
            </a:r>
            <a:r>
              <a:rPr lang="el-GR" sz="4200" dirty="0"/>
              <a:t> . </a:t>
            </a:r>
            <a:r>
              <a:rPr lang="el-GR" sz="4200" b="1" dirty="0"/>
              <a:t>1η φάση: Προσδιορισμός προβλήματος </a:t>
            </a:r>
            <a:r>
              <a:rPr lang="el-GR" sz="4200" dirty="0"/>
              <a:t>(</a:t>
            </a:r>
            <a:r>
              <a:rPr lang="el-GR" sz="4200" dirty="0" err="1"/>
              <a:t>identify</a:t>
            </a:r>
            <a:r>
              <a:rPr lang="el-GR" sz="4200" dirty="0"/>
              <a:t> the </a:t>
            </a:r>
            <a:r>
              <a:rPr lang="el-GR" sz="4200" dirty="0" err="1"/>
              <a:t>problem</a:t>
            </a:r>
            <a:r>
              <a:rPr lang="el-GR" sz="4200" dirty="0"/>
              <a:t>) : Προκαταβολικός οργανωτής ένα κείμενο για τον ευτροφισμό της λίμνης Ορεστιάδας. Μελέτη των προβλημάτων, την κατανόηση, καταγραφή και τη συμβολή στην εκτίμηση της μεγάλης αξίας του φυσικού πλούτου του </a:t>
            </a:r>
            <a:r>
              <a:rPr lang="el-GR" sz="4200" dirty="0" err="1"/>
              <a:t>λιμνιαίου</a:t>
            </a:r>
            <a:r>
              <a:rPr lang="el-GR" sz="4200" dirty="0"/>
              <a:t> αυτού οικοσυστήματος στο οποίο παρατηρείται το φαινόμενο - πρόβλημα του ευτροφισμού. Στόχος μας να αναλυθεί το μέγεθος του προβλήματος, η συλλογική και η ατομική ευθύνη και να τονιστεί η ανάγκη της συμμετοχής όλων μας για την επίλυσή του. (</a:t>
            </a:r>
            <a:r>
              <a:rPr lang="el-GR" sz="4200" b="1" dirty="0"/>
              <a:t>Τεχνική Ανάλυσης Διαστάσεων - </a:t>
            </a:r>
            <a:r>
              <a:rPr lang="el-GR" sz="4200" b="1" dirty="0" err="1"/>
              <a:t>Dimensional</a:t>
            </a:r>
            <a:r>
              <a:rPr lang="el-GR" sz="4200" b="1" dirty="0"/>
              <a:t> </a:t>
            </a:r>
            <a:r>
              <a:rPr lang="el-GR" sz="4200" b="1" dirty="0" err="1"/>
              <a:t>Analysis</a:t>
            </a:r>
            <a:r>
              <a:rPr lang="el-GR" sz="4200" b="1" dirty="0"/>
              <a:t>: </a:t>
            </a:r>
            <a:r>
              <a:rPr lang="el-GR" sz="4200" dirty="0"/>
              <a:t>είναι μια αναλυτική μέθοδο σχεδιασμένη για να αποσαφηνίζει και να ερευνά τα όρια και τις διαστάσεις ενός προβλήματος. Η τεχνική εξετάζει τις 5 διαστάσεις ενός προβλήματος: α. τις ουσιαστικές διαστάσεις, β. τις χωρικές, γ. τις χρονικές, δ. τις ποσοτικές και ε. τις ποιοτικές. Κάθε μια από αυτές τις διαστάσεις απαντά, αντίστοιχα σε ένα από τα πέντε θεμελιώδη ερωτήματα: α. Τι β. Πού; γ. Πότε; Δ. Πώς; ε. Πόσο σοβαρά; ). </a:t>
            </a:r>
          </a:p>
          <a:p>
            <a:pPr marL="360000" algn="just">
              <a:spcBef>
                <a:spcPts val="0"/>
              </a:spcBef>
            </a:pPr>
            <a:r>
              <a:rPr lang="el-GR" sz="4400" b="1" dirty="0"/>
              <a:t>15/12/2014 (11η +12η ώρες): 2η φάση: Αναπαράσταση του προβλήματος </a:t>
            </a:r>
            <a:r>
              <a:rPr lang="el-GR" sz="4400" dirty="0"/>
              <a:t>(</a:t>
            </a:r>
            <a:r>
              <a:rPr lang="el-GR" sz="4400" dirty="0" err="1"/>
              <a:t>Represent</a:t>
            </a:r>
            <a:r>
              <a:rPr lang="el-GR" sz="4400" dirty="0"/>
              <a:t> the </a:t>
            </a:r>
            <a:r>
              <a:rPr lang="el-GR" sz="4400" dirty="0" err="1"/>
              <a:t>problem</a:t>
            </a:r>
            <a:r>
              <a:rPr lang="el-GR" sz="4400" dirty="0"/>
              <a:t>) Επικέντρωση στον ευτροφισμό της Λίμνης Καστοριάς, με στόχο την αναγνώριση των ευθυνών μας και την ανακάλυψη των τρόπων με τους οποίους </a:t>
            </a:r>
            <a:r>
              <a:rPr lang="el-GR" sz="4400" dirty="0" smtClean="0"/>
              <a:t>μπορούμε </a:t>
            </a:r>
            <a:r>
              <a:rPr lang="el-GR" sz="4400" dirty="0"/>
              <a:t>να αντιδράσουμε. Στη συνέχεια μπορεί να γίνει ένας παραλληλισμός της Λίμνης της Καστοριάς με τη Λίμνες Μεγάλης και Μικρής Βόλβης της Θεσσαλονίκης.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000" dirty="0">
                <a:latin typeface="Calibri" panose="020F0502020204030204" pitchFamily="34" charset="0"/>
              </a:rPr>
              <a:t>ΑΝΑΛΥΤΙΚΗ ΠΕΡΙΓΡΑΦΗ ΤΗΣ ΚΑΛΗΣ ΠΡΑΚΤΙΚΗΣ</a:t>
            </a:r>
          </a:p>
        </p:txBody>
      </p:sp>
      <p:sp>
        <p:nvSpPr>
          <p:cNvPr id="3" name="Θέση αριθμού διαφάνειας 2"/>
          <p:cNvSpPr>
            <a:spLocks noGrp="1"/>
          </p:cNvSpPr>
          <p:nvPr>
            <p:ph type="sldNum" sz="quarter" idx="12"/>
          </p:nvPr>
        </p:nvSpPr>
        <p:spPr/>
        <p:txBody>
          <a:bodyPr/>
          <a:lstStyle/>
          <a:p>
            <a:fld id="{2754ED01-E2A0-4C1E-8E21-014B99041579}" type="slidenum">
              <a:rPr lang="en-US" smtClean="0"/>
              <a:pPr/>
              <a:t>9</a:t>
            </a:fld>
            <a:endParaRPr lang="en-US"/>
          </a:p>
        </p:txBody>
      </p:sp>
      <p:sp>
        <p:nvSpPr>
          <p:cNvPr id="4" name="Θέση περιεχομένου 3"/>
          <p:cNvSpPr>
            <a:spLocks noGrp="1"/>
          </p:cNvSpPr>
          <p:nvPr>
            <p:ph sz="half" idx="2"/>
          </p:nvPr>
        </p:nvSpPr>
        <p:spPr>
          <a:xfrm>
            <a:off x="549838" y="579336"/>
            <a:ext cx="8027229" cy="4129087"/>
          </a:xfrm>
        </p:spPr>
        <p:txBody>
          <a:bodyPr>
            <a:normAutofit fontScale="55000" lnSpcReduction="20000"/>
          </a:bodyPr>
          <a:lstStyle/>
          <a:p>
            <a:pPr marL="360000" algn="just">
              <a:spcBef>
                <a:spcPts val="0"/>
              </a:spcBef>
            </a:pPr>
            <a:r>
              <a:rPr lang="el-GR" sz="2800" b="1" dirty="0"/>
              <a:t>12/1/2015 ( 13η +14η ώρες): 3η φάση: Επιλογή της στρατηγικής </a:t>
            </a:r>
            <a:r>
              <a:rPr lang="el-GR" sz="2800" dirty="0"/>
              <a:t>(</a:t>
            </a:r>
            <a:r>
              <a:rPr lang="el-GR" sz="2800" dirty="0" err="1"/>
              <a:t>selecting</a:t>
            </a:r>
            <a:r>
              <a:rPr lang="el-GR" sz="2800" dirty="0"/>
              <a:t> a </a:t>
            </a:r>
            <a:r>
              <a:rPr lang="el-GR" sz="2800" dirty="0" err="1"/>
              <a:t>strategy</a:t>
            </a:r>
            <a:r>
              <a:rPr lang="el-GR" sz="2800" dirty="0"/>
              <a:t>) Εργασία στην </a:t>
            </a:r>
            <a:r>
              <a:rPr lang="el-GR" sz="2800" dirty="0" err="1"/>
              <a:t>ιστοεξερεύνηση</a:t>
            </a:r>
            <a:r>
              <a:rPr lang="el-GR" sz="2800" dirty="0"/>
              <a:t>. Εργασία ανά ομάδες. Ανάρτηση των αποτελεσμάτων στην ιστοσελίδα, την οποία δημιουργήσαμε για το Πρόγραμμα. Εντός των διακοπών οι μαθητές έχουν τη δυνατότητα </a:t>
            </a:r>
            <a:r>
              <a:rPr lang="el-GR" sz="2800" dirty="0" err="1"/>
              <a:t>κατ</a:t>
            </a:r>
            <a:r>
              <a:rPr lang="el-GR" sz="2800" dirty="0"/>
              <a:t>΄ </a:t>
            </a:r>
            <a:r>
              <a:rPr lang="el-GR" sz="2800" dirty="0" err="1"/>
              <a:t>οίκον</a:t>
            </a:r>
            <a:r>
              <a:rPr lang="el-GR" sz="2800" dirty="0"/>
              <a:t> και ασύγχρονης εργασίας. </a:t>
            </a:r>
          </a:p>
          <a:p>
            <a:pPr algn="just">
              <a:spcBef>
                <a:spcPts val="0"/>
              </a:spcBef>
            </a:pPr>
            <a:r>
              <a:rPr lang="el-GR" sz="2800" b="1" dirty="0"/>
              <a:t>19/1/2015 (15η +16η ώρες): 4η φάση: Εκτέλεση της στρατηγικής </a:t>
            </a:r>
            <a:r>
              <a:rPr lang="el-GR" sz="2800" dirty="0"/>
              <a:t>(</a:t>
            </a:r>
            <a:r>
              <a:rPr lang="el-GR" sz="2800" dirty="0" err="1"/>
              <a:t>carry</a:t>
            </a:r>
            <a:r>
              <a:rPr lang="el-GR" sz="2800" dirty="0"/>
              <a:t> </a:t>
            </a:r>
            <a:r>
              <a:rPr lang="el-GR" sz="2800" dirty="0" err="1"/>
              <a:t>out</a:t>
            </a:r>
            <a:r>
              <a:rPr lang="el-GR" sz="2800" dirty="0"/>
              <a:t> the </a:t>
            </a:r>
            <a:r>
              <a:rPr lang="el-GR" sz="2800" dirty="0" err="1"/>
              <a:t>strategy</a:t>
            </a:r>
            <a:r>
              <a:rPr lang="el-GR" sz="2800" dirty="0"/>
              <a:t>). Οι μαθητές ερευνούν για το Εθνικό Δίκτυο Περιβαλλοντικής Εκπαίδευσης «Λίμνες , πηγές έμπνευσης για προγράμματα Περιβαλλοντικής», ΚΠΕ </a:t>
            </a:r>
            <a:r>
              <a:rPr lang="el-GR" sz="2800" dirty="0" smtClean="0"/>
              <a:t>Καστοριάς και </a:t>
            </a:r>
            <a:r>
              <a:rPr lang="el-GR" sz="2800" dirty="0"/>
              <a:t>προετοιμάζουν ανά ομάδες την παρουσίαση των αποτελεσμάτων της όλης </a:t>
            </a:r>
            <a:r>
              <a:rPr lang="el-GR" sz="2800" dirty="0" err="1"/>
              <a:t>ιστοεξερεύνησής</a:t>
            </a:r>
            <a:r>
              <a:rPr lang="el-GR" sz="2800" dirty="0"/>
              <a:t> τους. Σχέδιο έρευνας ή δράσης. Προετοιμασία μιας συνέντευξης με εκπροσώπους του θεσμού που σχετίζεται με το θέμα. Συγκεκριμένα </a:t>
            </a:r>
            <a:r>
              <a:rPr lang="el-GR" sz="2800" dirty="0" smtClean="0"/>
              <a:t> </a:t>
            </a:r>
            <a:r>
              <a:rPr lang="el-GR" sz="2800" dirty="0"/>
              <a:t>με έναν καθηγητή της Θεολογικής σχετικά με τη θέση της Ορθόδοξης Θεολογίας απέναντι στο οικολογικό πρόβλημα, την προστασία των υγροτόπων και γενικά της φύσης και </a:t>
            </a:r>
            <a:r>
              <a:rPr lang="el-GR" sz="2800" dirty="0" smtClean="0"/>
              <a:t>ενδεχομένως και με </a:t>
            </a:r>
            <a:r>
              <a:rPr lang="el-GR" sz="2800" dirty="0"/>
              <a:t>έναν καθηγητή της Νομικής σχετικά με την ισχύουσα Νομοθεσία περί υγροτόπων, λιμνών , ακτών, ποταμών και το αντίστοιχο ποινικό δίκαιο. </a:t>
            </a:r>
          </a:p>
          <a:p>
            <a:pPr algn="just">
              <a:spcBef>
                <a:spcPts val="0"/>
              </a:spcBef>
            </a:pPr>
            <a:r>
              <a:rPr lang="el-GR" sz="2800" b="1" dirty="0"/>
              <a:t>29/1/2015 17η +18η ώρες): Πραγματοποίηση της συνέντευξης. </a:t>
            </a:r>
            <a:r>
              <a:rPr lang="el-GR" sz="2800" dirty="0"/>
              <a:t>Στόχος μας η αξιοποίηση των εμπειριών και των γνώσεων ατόμων "αυθεντίας" στον τομέα τους (καθηγητές Πανεπιστημίου) ώστε οι εμπλεκόμενοι μαθητές να ενθαρρυνθούν στην συνεχή διερεύνηση της αλήθειας και στην ανάπτυξη βασικών δεξιοτήτων παρατήρησης και "ακρόασης" των συνομιλητών τους. </a:t>
            </a:r>
          </a:p>
          <a:p>
            <a:pPr algn="just">
              <a:spcBef>
                <a:spcPts val="0"/>
              </a:spcBef>
            </a:pPr>
            <a:r>
              <a:rPr lang="el-GR" sz="2800" b="1" dirty="0"/>
              <a:t>2/2/2015, 9-2-2015, 16-2-2015 (19η + 20η, 21η + 22η, 23η +24η ώρες): 5η φάση: </a:t>
            </a:r>
            <a:r>
              <a:rPr lang="el-GR" sz="2800" b="1" dirty="0" err="1"/>
              <a:t>Aξιολόγηση</a:t>
            </a:r>
            <a:r>
              <a:rPr lang="el-GR" sz="2800" b="1" dirty="0"/>
              <a:t> των αποτελεσμάτων </a:t>
            </a:r>
            <a:r>
              <a:rPr lang="el-GR" sz="2800" dirty="0"/>
              <a:t>(</a:t>
            </a:r>
            <a:r>
              <a:rPr lang="el-GR" sz="2800" dirty="0" err="1"/>
              <a:t>evaluating</a:t>
            </a:r>
            <a:r>
              <a:rPr lang="el-GR" sz="2800" dirty="0"/>
              <a:t> </a:t>
            </a:r>
            <a:r>
              <a:rPr lang="el-GR" sz="2800" dirty="0" err="1"/>
              <a:t>results</a:t>
            </a:r>
            <a:r>
              <a:rPr lang="el-GR" sz="2800" dirty="0"/>
              <a:t>). </a:t>
            </a:r>
          </a:p>
          <a:p>
            <a:pPr algn="just"/>
            <a:endParaRPr lang="el-GR" dirty="0"/>
          </a:p>
        </p:txBody>
      </p:sp>
    </p:spTree>
    <p:extLst>
      <p:ext uri="{BB962C8B-B14F-4D97-AF65-F5344CB8AC3E}">
        <p14:creationId xmlns:p14="http://schemas.microsoft.com/office/powerpoint/2010/main" val="37543810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Γωνίες">
  <a:themeElements>
    <a:clrScheme name="diagonal">
      <a:dk1>
        <a:srgbClr val="000000"/>
      </a:dk1>
      <a:lt1>
        <a:srgbClr val="FFFFFF"/>
      </a:lt1>
      <a:dk2>
        <a:srgbClr val="434342"/>
      </a:dk2>
      <a:lt2>
        <a:srgbClr val="CDD7D9"/>
      </a:lt2>
      <a:accent1>
        <a:srgbClr val="797B7E"/>
      </a:accent1>
      <a:accent2>
        <a:srgbClr val="F96A1B"/>
      </a:accent2>
      <a:accent3>
        <a:srgbClr val="10B7A3"/>
      </a:accent3>
      <a:accent4>
        <a:srgbClr val="7C984A"/>
      </a:accent4>
      <a:accent5>
        <a:srgbClr val="C2AD8D"/>
      </a:accent5>
      <a:accent6>
        <a:srgbClr val="506E94"/>
      </a:accent6>
      <a:hlink>
        <a:srgbClr val="5F5F5F"/>
      </a:hlink>
      <a:folHlink>
        <a:srgbClr val="969696"/>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Template_v1.0</Template>
  <TotalTime>149</TotalTime>
  <Words>2472</Words>
  <Application>Microsoft Office PowerPoint</Application>
  <PresentationFormat>Προβολή στην οθόνη (4:3)</PresentationFormat>
  <Paragraphs>155</Paragraphs>
  <Slides>16</Slides>
  <Notes>3</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16</vt:i4>
      </vt:variant>
    </vt:vector>
  </HeadingPairs>
  <TitlesOfParts>
    <vt:vector size="27" baseType="lpstr">
      <vt:lpstr>Arial</vt:lpstr>
      <vt:lpstr>Calibri</vt:lpstr>
      <vt:lpstr>Cambria</vt:lpstr>
      <vt:lpstr>Candara</vt:lpstr>
      <vt:lpstr>Franklin Gothic Book</vt:lpstr>
      <vt:lpstr>Perpetua</vt:lpstr>
      <vt:lpstr>STKaiti</vt:lpstr>
      <vt:lpstr>Tahoma</vt:lpstr>
      <vt:lpstr>Tunga</vt:lpstr>
      <vt:lpstr>Wingdings</vt:lpstr>
      <vt:lpstr>Γωνίες</vt:lpstr>
      <vt:lpstr> περιβαλλοντικη Σε ιστοτοπο</vt:lpstr>
      <vt:lpstr>ΣΥΝΤΟΜΗ ΠΕΡΙΓΡΑΦΗ</vt:lpstr>
      <vt:lpstr>ΣΧΕΔΙΑΣΜΟΣ ΤΗΣ ΚΑΛΗΣ ΠΡΑΚΤΙΚΗΣ</vt:lpstr>
      <vt:lpstr>ΣΧΕΔΙΑΣΜΟΣ &amp; ΔΙΔΑΚΤΙΚΟΙ ΣΤΟΧΟΙ</vt:lpstr>
      <vt:lpstr>ΣΧΕΔΙΑΣΜΟΣ &amp; ΔΙΔΑΚΤΙΚΟΙ ΣΤΟΧΟΙ</vt:lpstr>
      <vt:lpstr>ΕΦΑΡΜΟΓΗ ΤΗΣ ΚΑΛΗΣ ΠΡΑΚΤΙΚΗΣ</vt:lpstr>
      <vt:lpstr>ΣΤΟΙΧΕΙΑ ΕΦΑΡΜΟΓΗΣ ΤΗΣ ΚΑΛΗΣ ΠΡΑΚΤΙΚΗΣ   </vt:lpstr>
      <vt:lpstr>ΑΝΑΛΥΤΙΚΗ ΠΕΡΙΓΡΑΦΗ ΤΗΣ ΚΑΛΗΣ ΠΡΑΚΤΙΚΗΣ</vt:lpstr>
      <vt:lpstr>ΑΝΑΛΥΤΙΚΗ ΠΕΡΙΓΡΑΦΗ ΤΗΣ ΚΑΛΗΣ ΠΡΑΚΤΙΚΗΣ</vt:lpstr>
      <vt:lpstr>ΑΝΑΛΥΤΙΚΗ ΠΕΡΙΓΡΑΦΗ ΤΗΣ ΚΑΛΗΣ ΠΡΑΚΤΙΚΗΣ</vt:lpstr>
      <vt:lpstr>ΑΞΙΟΠΟΙΗΣΗ ΨΗΦΙΑΚΟΥ ΠΕΡΙΕΧΟΜΕΝΟΥ</vt:lpstr>
      <vt:lpstr>ΑΞΙΟΠΟΙΗΣΗ ΨΗΦΙΑΚΟΥ ΠΕΡΙΕΧΟΜΕΝΟΥ</vt:lpstr>
      <vt:lpstr>ΣΤΟΙΧΕΙΑ ΤΕΚΜΗΡΙΩΣΗΣ ΚΑΙ ΕΠΕΚΤΑΣΗΣ</vt:lpstr>
      <vt:lpstr> ΑΠΟΤΕΛΕΣΜΑΤΑ- ΑΝΤΙΚΤΥΠΟΣ </vt:lpstr>
      <vt:lpstr>   ΣΧΕΣΗ ΜΕ ΑΛΛΕΣ ΚΑΛΕΣ ΠΡΑΚΤΙΚΕΣ / ΑΞΙΟΠΟΙΗΣΗ, ΓΕΝΙΚΕΥΣΗ, ΕΠΕΚΤΑΣΙΜΟΤΗΤΑ    </vt:lpstr>
      <vt:lpstr> ΠΡΟΣΘΕΤΟ ΥΛΙΚΟ ΠΟΥ ΑΞΙΟΠΟΙΗΘΗΚΕ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ΚΑΛΗΣ ΠΡΑΚΤΙΚΗΣ</dc:title>
  <dc:creator>Σμαράγδα Φαρίδου</dc:creator>
  <cp:lastModifiedBy>Σμαράγδα Φαρίδου</cp:lastModifiedBy>
  <cp:revision>19</cp:revision>
  <dcterms:created xsi:type="dcterms:W3CDTF">2015-02-03T16:24:02Z</dcterms:created>
  <dcterms:modified xsi:type="dcterms:W3CDTF">2015-07-18T12:57:04Z</dcterms:modified>
</cp:coreProperties>
</file>