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2" r:id="rId4"/>
    <p:sldId id="267" r:id="rId5"/>
    <p:sldId id="263" r:id="rId6"/>
    <p:sldId id="257" r:id="rId7"/>
    <p:sldId id="260" r:id="rId8"/>
    <p:sldId id="261" r:id="rId9"/>
    <p:sldId id="264" r:id="rId10"/>
    <p:sldId id="266" r:id="rId11"/>
    <p:sldId id="265" r:id="rId12"/>
    <p:sldId id="268" r:id="rId13"/>
    <p:sldId id="271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61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C620C-B6CC-4658-91FE-310A84B647AB}" type="datetimeFigureOut">
              <a:rPr lang="en-US"/>
              <a:pPr/>
              <a:t>7/23/2015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68F6E-CEE2-40FC-AC07-0866A62AFA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1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68F6E-CEE2-40FC-AC07-0866A62AFADE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87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68F6E-CEE2-40FC-AC07-0866A62AFADE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220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68F6E-CEE2-40FC-AC07-0866A62AFADE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64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362" y="531028"/>
            <a:ext cx="5648623" cy="1204306"/>
          </a:xfrm>
        </p:spPr>
        <p:txBody>
          <a:bodyPr bIns="9144" anchor="b"/>
          <a:lstStyle>
            <a:lvl1pPr>
              <a:defRPr sz="3200" b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1989056" y="4328224"/>
            <a:ext cx="2176272" cy="201168"/>
          </a:xfrm>
          <a:prstGeom prst="rect">
            <a:avLst/>
          </a:prstGeom>
        </p:spPr>
        <p:txBody>
          <a:bodyPr/>
          <a:lstStyle/>
          <a:p>
            <a:fld id="{7D0065BE-0657-4A47-90AD-C21C55E16B19}" type="datetime4">
              <a:rPr lang="en-US" smtClean="0"/>
              <a:pPr/>
              <a:t>July 23,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11483" y="855486"/>
            <a:ext cx="2961030" cy="38879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71489" y="485775"/>
            <a:ext cx="5099318" cy="42389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962" y="5189219"/>
            <a:ext cx="6015037" cy="862965"/>
          </a:xfrm>
          <a:solidFill>
            <a:schemeClr val="bg1"/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sz="28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213" y="557213"/>
            <a:ext cx="4957321" cy="41290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43587" y="914400"/>
            <a:ext cx="2771776" cy="3714750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681182" y="491319"/>
            <a:ext cx="4018627" cy="41975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36728" y="472127"/>
            <a:ext cx="3957851" cy="42090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962" y="5189219"/>
            <a:ext cx="6015037" cy="862965"/>
          </a:xfrm>
          <a:solidFill>
            <a:schemeClr val="bg1"/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sz="28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917" y="557214"/>
            <a:ext cx="3782775" cy="4055730"/>
          </a:xfrm>
        </p:spPr>
        <p:txBody>
          <a:bodyPr/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9421" y="573206"/>
            <a:ext cx="3865942" cy="4055944"/>
          </a:xfrm>
        </p:spPr>
        <p:txBody>
          <a:bodyPr/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4519" y="5172501"/>
            <a:ext cx="5909481" cy="846162"/>
          </a:xfrm>
          <a:solidFill>
            <a:schemeClr val="bg1"/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8" name="Rectangle 7"/>
          <p:cNvSpPr/>
          <p:nvPr userDrawn="1"/>
        </p:nvSpPr>
        <p:spPr>
          <a:xfrm>
            <a:off x="471488" y="485775"/>
            <a:ext cx="8208487" cy="42389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57213" y="557213"/>
            <a:ext cx="8027229" cy="4129087"/>
          </a:xfrm>
        </p:spPr>
        <p:txBody>
          <a:bodyPr/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4519" y="5172501"/>
            <a:ext cx="5909481" cy="846162"/>
          </a:xfrm>
          <a:solidFill>
            <a:schemeClr val="bg1"/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8" name="Rectangle 7"/>
          <p:cNvSpPr/>
          <p:nvPr userDrawn="1"/>
        </p:nvSpPr>
        <p:spPr>
          <a:xfrm>
            <a:off x="471488" y="485775"/>
            <a:ext cx="8208487" cy="42389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57213" y="557213"/>
            <a:ext cx="8027229" cy="41290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270609" y="286602"/>
            <a:ext cx="8504900" cy="4449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921944" y="1872429"/>
            <a:ext cx="6038968" cy="1207509"/>
          </a:xfrm>
        </p:spPr>
        <p:txBody>
          <a:bodyPr bIns="9144" anchor="b"/>
          <a:lstStyle>
            <a:lvl1pPr algn="l">
              <a:def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mall photo contai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290686" y="191072"/>
            <a:ext cx="4185769" cy="26340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4"/>
          </p:nvPr>
        </p:nvSpPr>
        <p:spPr>
          <a:xfrm>
            <a:off x="4537414" y="3018433"/>
            <a:ext cx="4185769" cy="26340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9" name="Picture 8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984" y="5172501"/>
            <a:ext cx="6005015" cy="873457"/>
          </a:xfrm>
          <a:solidFill>
            <a:schemeClr val="bg1"/>
          </a:solidFill>
          <a:effectLst>
            <a:outerShdw blurRad="203200" dist="1143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lang="en-US" sz="2800" b="1" kern="1200" cap="all" baseline="0" dirty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782" y="528120"/>
            <a:ext cx="1842163" cy="18056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88609" y="518615"/>
            <a:ext cx="5950424" cy="18151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630350" y="2741332"/>
            <a:ext cx="1842163" cy="16964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2704531" y="2718179"/>
            <a:ext cx="5961797" cy="17446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11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dschool.png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iparticipate.png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2" r:id="rId4"/>
    <p:sldLayoutId id="2147483651" r:id="rId5"/>
    <p:sldLayoutId id="2147483661" r:id="rId6"/>
    <p:sldLayoutId id="2147483652" r:id="rId7"/>
    <p:sldLayoutId id="2147483653" r:id="rId8"/>
    <p:sldLayoutId id="2147483663" r:id="rId9"/>
    <p:sldLayoutId id="2147483660" r:id="rId10"/>
    <p:sldLayoutId id="2147483665" r:id="rId11"/>
    <p:sldLayoutId id="2147483654" r:id="rId12"/>
    <p:sldLayoutId id="2147483656" r:id="rId13"/>
    <p:sldLayoutId id="2147483657" r:id="rId14"/>
    <p:sldLayoutId id="2147483658" r:id="rId15"/>
    <p:sldLayoutId id="2147483659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photodentro.edu.gr/video/r/8522/321?locale=el" TargetMode="External"/><Relationship Id="rId3" Type="http://schemas.openxmlformats.org/officeDocument/2006/relationships/hyperlink" Target="http://photodentro.edu.gr/video/r/8522/259?locale=el" TargetMode="External"/><Relationship Id="rId7" Type="http://schemas.openxmlformats.org/officeDocument/2006/relationships/hyperlink" Target="http://photodentro.edu.gr/lor/r/8521/1243?locale=el" TargetMode="External"/><Relationship Id="rId2" Type="http://schemas.openxmlformats.org/officeDocument/2006/relationships/hyperlink" Target="http://photodentro.edu.gr/v/item/ds/11500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photodentro.edu.gr/lor/r/8521/4608?locale=el" TargetMode="External"/><Relationship Id="rId11" Type="http://schemas.openxmlformats.org/officeDocument/2006/relationships/image" Target="../media/image9.png"/><Relationship Id="rId5" Type="http://schemas.openxmlformats.org/officeDocument/2006/relationships/hyperlink" Target="http://voicethread.com/#q.b5400840.i27528212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://photodentro.edu.gr/video/handle/8522/318?locale=el" TargetMode="External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novation.edu.gr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872033" y="4186238"/>
            <a:ext cx="3771900" cy="14144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858" y="147485"/>
            <a:ext cx="7324567" cy="1951414"/>
          </a:xfrm>
        </p:spPr>
        <p:txBody>
          <a:bodyPr/>
          <a:lstStyle/>
          <a:p>
            <a:r>
              <a:rPr lang="el-GR" sz="4400" dirty="0" smtClean="0"/>
              <a:t>Οι αγιεσ εικονεσ </a:t>
            </a:r>
            <a:br>
              <a:rPr lang="el-GR" sz="4400" dirty="0" smtClean="0"/>
            </a:br>
            <a:r>
              <a:rPr lang="el-GR" sz="4400" dirty="0" smtClean="0"/>
              <a:t>εκφραση της πιστησ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900614" y="4659004"/>
            <a:ext cx="3816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chemeClr val="bg2">
                    <a:lumMod val="10000"/>
                  </a:schemeClr>
                </a:solidFill>
              </a:rPr>
              <a:t>Ξανθή Αλμπανάκη, Θεολόγος</a:t>
            </a:r>
          </a:p>
          <a:p>
            <a:endParaRPr lang="el-GR" sz="1600" dirty="0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4656221" y="6247061"/>
            <a:ext cx="4030583" cy="310908"/>
          </a:xfrm>
          <a:prstGeom prst="rect">
            <a:avLst/>
          </a:prstGeom>
        </p:spPr>
        <p:txBody>
          <a:bodyPr vert="horz" lIns="91440" tIns="9144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400" cap="all" spc="400" smtClean="0">
                <a:solidFill>
                  <a:schemeClr val="accent3">
                    <a:lumMod val="50000"/>
                  </a:schemeClr>
                </a:solidFill>
                <a:ea typeface="+mj-ea"/>
                <a:cs typeface="Tunga" pitchFamily="2"/>
              </a:rPr>
              <a:t>Θεσσαλονικη 22/7/2015</a:t>
            </a:r>
            <a:endParaRPr kumimoji="0" lang="en-US" sz="1400" b="0" i="0" u="none" strike="noStrike" kern="1200" cap="all" spc="40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ea typeface="+mj-ea"/>
              <a:cs typeface="Tunga" pitchFamily="2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80785" y="4247657"/>
            <a:ext cx="22390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>
                <a:solidFill>
                  <a:schemeClr val="bg2">
                    <a:lumMod val="10000"/>
                  </a:schemeClr>
                </a:solidFill>
              </a:rPr>
              <a:t>Ομάδα ανάπτυξης</a:t>
            </a:r>
          </a:p>
        </p:txBody>
      </p:sp>
      <p:sp>
        <p:nvSpPr>
          <p:cNvPr id="21" name="Subtitle 20"/>
          <p:cNvSpPr>
            <a:spLocks noGrp="1"/>
          </p:cNvSpPr>
          <p:nvPr>
            <p:ph type="subTitle" idx="4294967295"/>
          </p:nvPr>
        </p:nvSpPr>
        <p:spPr>
          <a:xfrm>
            <a:off x="246922" y="2293414"/>
            <a:ext cx="5037841" cy="354949"/>
          </a:xfrm>
        </p:spPr>
        <p:txBody>
          <a:bodyPr>
            <a:noAutofit/>
          </a:bodyPr>
          <a:lstStyle/>
          <a:p>
            <a:r>
              <a:rPr lang="el-GR" sz="2400" b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ΠΕΙΡΑΜΑΤΙΚΟ ΛΥΚΕΙΟ ΠΑΝ/ΜΙΟΥ ΜΑΚΕΔΟΝΙΑΣ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3516" y="4247657"/>
            <a:ext cx="1935762" cy="135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1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Single Corner Rectangle 9"/>
          <p:cNvSpPr/>
          <p:nvPr/>
        </p:nvSpPr>
        <p:spPr>
          <a:xfrm>
            <a:off x="2731824" y="2581735"/>
            <a:ext cx="6327955" cy="2182770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9" name="Round Single Corner Rectangle 8"/>
          <p:cNvSpPr/>
          <p:nvPr/>
        </p:nvSpPr>
        <p:spPr>
          <a:xfrm>
            <a:off x="2743200" y="180474"/>
            <a:ext cx="6316579" cy="2044111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947916" y="5172501"/>
            <a:ext cx="6196084" cy="873457"/>
          </a:xfrm>
        </p:spPr>
        <p:txBody>
          <a:bodyPr/>
          <a:lstStyle/>
          <a:p>
            <a:r>
              <a:rPr lang="el-GR" sz="2400" dirty="0" smtClean="0"/>
              <a:t>ΑΞΙΟΠΟΙΗΣΗ ΨΗΦΙΑΚΟΥ ΠΕΡΙΕΧΟΜΕΝΟΥ</a:t>
            </a:r>
            <a:endParaRPr lang="el-GR" sz="2400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4"/>
          </p:nvPr>
        </p:nvSpPr>
        <p:spPr>
          <a:xfrm>
            <a:off x="2389763" y="180474"/>
            <a:ext cx="7067057" cy="2043614"/>
          </a:xfrm>
        </p:spPr>
        <p:txBody>
          <a:bodyPr>
            <a:normAutofit fontScale="70000" lnSpcReduction="20000"/>
          </a:bodyPr>
          <a:lstStyle/>
          <a:p>
            <a:r>
              <a:rPr lang="el-GR" sz="3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Πόροι-Μαθησιακά Αντικείμενα</a:t>
            </a:r>
          </a:p>
          <a:p>
            <a:pPr lvl="2"/>
            <a:r>
              <a:rPr lang="el-GR" sz="2600" dirty="0" smtClean="0"/>
              <a:t>Εικονική </a:t>
            </a:r>
            <a:r>
              <a:rPr lang="el-GR" sz="2600" dirty="0"/>
              <a:t>περιήγηση στο Καθολικό της Ιεράς Μονής του Τιμίου </a:t>
            </a:r>
            <a:r>
              <a:rPr lang="el-GR" sz="2600" dirty="0" smtClean="0"/>
              <a:t>Προδρόμου, </a:t>
            </a:r>
            <a:r>
              <a:rPr lang="en-US" sz="2600" dirty="0" smtClean="0">
                <a:hlinkClick r:id="rId2"/>
              </a:rPr>
              <a:t>http</a:t>
            </a:r>
            <a:r>
              <a:rPr lang="en-US" sz="2600" dirty="0">
                <a:hlinkClick r:id="rId2"/>
              </a:rPr>
              <a:t>://</a:t>
            </a:r>
            <a:r>
              <a:rPr lang="en-US" sz="2600" dirty="0" smtClean="0">
                <a:hlinkClick r:id="rId2"/>
              </a:rPr>
              <a:t>photodentro.edu.gr/v/item/ds/11500</a:t>
            </a:r>
            <a:endParaRPr lang="el-GR" sz="2600" dirty="0" smtClean="0"/>
          </a:p>
          <a:p>
            <a:pPr lvl="2"/>
            <a:r>
              <a:rPr lang="en-US" sz="2600" dirty="0" smtClean="0"/>
              <a:t>Video </a:t>
            </a:r>
            <a:r>
              <a:rPr lang="el-GR" sz="2600" dirty="0"/>
              <a:t>από το ψηφιακό σχολείο με τίτλο: «Η σημασία των εικόνων</a:t>
            </a:r>
            <a:r>
              <a:rPr lang="el-GR" sz="2600" dirty="0" smtClean="0"/>
              <a:t>», </a:t>
            </a:r>
            <a:r>
              <a:rPr lang="en-US" sz="2600" dirty="0" smtClean="0">
                <a:hlinkClick r:id="rId3"/>
              </a:rPr>
              <a:t>http</a:t>
            </a:r>
            <a:r>
              <a:rPr lang="en-US" sz="2600" dirty="0">
                <a:hlinkClick r:id="rId3"/>
              </a:rPr>
              <a:t>://</a:t>
            </a:r>
            <a:r>
              <a:rPr lang="en-US" sz="2600" dirty="0" smtClean="0">
                <a:hlinkClick r:id="rId3"/>
              </a:rPr>
              <a:t>photodentro.edu.gr/video/r/8522/259?locale=el</a:t>
            </a:r>
            <a:endParaRPr lang="el-GR" sz="2600" dirty="0" smtClean="0"/>
          </a:p>
          <a:p>
            <a:pPr lvl="2"/>
            <a:r>
              <a:rPr lang="en-US" sz="2600" dirty="0" smtClean="0"/>
              <a:t>Video</a:t>
            </a:r>
            <a:r>
              <a:rPr lang="el-GR" sz="2600" dirty="0" smtClean="0"/>
              <a:t>, </a:t>
            </a:r>
            <a:r>
              <a:rPr lang="el-GR" sz="2600" dirty="0"/>
              <a:t>«4 κατηγορίες θρησκευτικών εικόνων</a:t>
            </a:r>
            <a:r>
              <a:rPr lang="el-GR" sz="2600" dirty="0" smtClean="0"/>
              <a:t>»., </a:t>
            </a:r>
            <a:r>
              <a:rPr lang="en-US" sz="2600" dirty="0" smtClean="0">
                <a:hlinkClick r:id="rId4"/>
              </a:rPr>
              <a:t>http</a:t>
            </a:r>
            <a:r>
              <a:rPr lang="en-US" sz="2600" dirty="0">
                <a:hlinkClick r:id="rId4"/>
              </a:rPr>
              <a:t>://</a:t>
            </a:r>
            <a:r>
              <a:rPr lang="en-US" sz="2600" dirty="0" smtClean="0">
                <a:hlinkClick r:id="rId4"/>
              </a:rPr>
              <a:t>photodentro.edu.gr/video/handle/8522/318?locale=el</a:t>
            </a:r>
            <a:endParaRPr lang="en-US" sz="2600" dirty="0"/>
          </a:p>
          <a:p>
            <a:pPr lvl="2"/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4"/>
          </p:nvPr>
        </p:nvSpPr>
        <p:spPr>
          <a:xfrm>
            <a:off x="2586789" y="2718179"/>
            <a:ext cx="6689557" cy="2046326"/>
          </a:xfrm>
        </p:spPr>
        <p:txBody>
          <a:bodyPr>
            <a:normAutofit/>
          </a:bodyPr>
          <a:lstStyle/>
          <a:p>
            <a:pPr lvl="2"/>
            <a:r>
              <a:rPr lang="el-GR" dirty="0" smtClean="0">
                <a:hlinkClick r:id="rId5"/>
              </a:rPr>
              <a:t>Σ</a:t>
            </a:r>
            <a:r>
              <a:rPr lang="el-GR" dirty="0" smtClean="0"/>
              <a:t>ταυρόλεξο </a:t>
            </a:r>
            <a:r>
              <a:rPr lang="el-GR" dirty="0"/>
              <a:t>από το φωτόδεντρο </a:t>
            </a:r>
            <a:r>
              <a:rPr lang="el-GR" dirty="0" smtClean="0"/>
              <a:t>, </a:t>
            </a:r>
            <a:r>
              <a:rPr lang="el-GR" dirty="0" smtClean="0">
                <a:hlinkClick r:id="rId6"/>
              </a:rPr>
              <a:t>http</a:t>
            </a:r>
            <a:r>
              <a:rPr lang="el-GR" dirty="0">
                <a:hlinkClick r:id="rId6"/>
              </a:rPr>
              <a:t>://photodentro.edu.gr/lor/r/8521/4608?locale=el</a:t>
            </a:r>
            <a:r>
              <a:rPr lang="el-GR" dirty="0"/>
              <a:t> </a:t>
            </a:r>
            <a:endParaRPr lang="el-GR" dirty="0" smtClean="0"/>
          </a:p>
          <a:p>
            <a:pPr lvl="2"/>
            <a:r>
              <a:rPr lang="el-GR" dirty="0"/>
              <a:t>Χρονολόγιο: Εικονομαχία, </a:t>
            </a:r>
            <a:r>
              <a:rPr lang="el-GR" dirty="0">
                <a:hlinkClick r:id="rId7"/>
              </a:rPr>
              <a:t>http://photodentro.edu.gr/lor/r/8521/1243?locale=el</a:t>
            </a:r>
            <a:r>
              <a:rPr lang="el-GR" dirty="0"/>
              <a:t>. </a:t>
            </a:r>
          </a:p>
          <a:p>
            <a:pPr lvl="2"/>
            <a:r>
              <a:rPr lang="el-GR" dirty="0"/>
              <a:t>Φορητές εικόνες-η τεχνική, </a:t>
            </a:r>
            <a:r>
              <a:rPr lang="en-US" dirty="0"/>
              <a:t>Video, </a:t>
            </a:r>
            <a:r>
              <a:rPr lang="en-US" dirty="0">
                <a:hlinkClick r:id="rId8"/>
              </a:rPr>
              <a:t>http://photodentro.edu.gr/video/r/8522/321?locale=el</a:t>
            </a:r>
            <a:r>
              <a:rPr lang="en-US" dirty="0"/>
              <a:t>.</a:t>
            </a:r>
          </a:p>
          <a:p>
            <a:pPr marL="237744" lvl="2" indent="0">
              <a:buNone/>
            </a:pPr>
            <a:endParaRPr lang="el-GR" dirty="0" smtClean="0"/>
          </a:p>
          <a:p>
            <a:pPr lvl="2"/>
            <a:endParaRPr lang="el-GR" dirty="0" smtClean="0"/>
          </a:p>
          <a:p>
            <a:pPr lvl="2"/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" y="180474"/>
            <a:ext cx="2105469" cy="1423696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" y="3466610"/>
            <a:ext cx="2262645" cy="1435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" y="1864895"/>
            <a:ext cx="2105469" cy="1368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19140000">
            <a:off x="816119" y="1589388"/>
            <a:ext cx="6901822" cy="1207509"/>
          </a:xfrm>
        </p:spPr>
        <p:txBody>
          <a:bodyPr/>
          <a:lstStyle/>
          <a:p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ΣΤΟΙΧΕΙΑ ΤΕΚΜΗΡΙΩΣΗΣ ΚΑΙ ΕΠΕΚΤΑΣΗΣ</a:t>
            </a:r>
            <a:endParaRPr lang="el-GR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/>
              <a:t/>
            </a:r>
            <a:br>
              <a:rPr lang="el-GR" cap="none" dirty="0" smtClean="0"/>
            </a:br>
            <a:r>
              <a:rPr lang="el-GR" cap="none" dirty="0" smtClean="0"/>
              <a:t>ΑΠΟΤΕΛΕΣΜΑΤΑ- ΑΝΤΙΚΤΥΠΟΣ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5269" y="597555"/>
            <a:ext cx="8027229" cy="4129087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l-GR" sz="2400" dirty="0"/>
              <a:t>Σ</a:t>
            </a:r>
            <a:r>
              <a:rPr lang="el-GR" sz="2400" dirty="0" smtClean="0"/>
              <a:t>τη </a:t>
            </a:r>
            <a:r>
              <a:rPr lang="el-GR" sz="2400" dirty="0"/>
              <a:t>διάρκεια της πρακτικής υπήρξε ένταξη θεμάτων σε πλαίσιο πραγματικών καταστάσεων (</a:t>
            </a:r>
            <a:r>
              <a:rPr lang="en-US" sz="2400" dirty="0"/>
              <a:t>situated learning</a:t>
            </a:r>
            <a:r>
              <a:rPr lang="en-US" sz="2400" dirty="0" smtClean="0"/>
              <a:t>)</a:t>
            </a:r>
            <a:r>
              <a:rPr lang="el-GR" sz="24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l-GR" sz="2400" dirty="0"/>
              <a:t>Επιτεύχθηκε διαφοροποιημένη </a:t>
            </a:r>
            <a:r>
              <a:rPr lang="el-GR" sz="2400" dirty="0" smtClean="0"/>
              <a:t>διδασκαλία.</a:t>
            </a:r>
          </a:p>
          <a:p>
            <a:pPr lvl="1">
              <a:buFont typeface="Arial" pitchFamily="34" charset="0"/>
              <a:buChar char="•"/>
            </a:pPr>
            <a:r>
              <a:rPr lang="el-GR" sz="2400" dirty="0"/>
              <a:t>Καλλιεργήθηκε η διαπολιτισμική διάσταση της </a:t>
            </a:r>
            <a:r>
              <a:rPr lang="el-GR" sz="2400" dirty="0" smtClean="0"/>
              <a:t>μαθησιακής </a:t>
            </a:r>
            <a:r>
              <a:rPr lang="el-GR" sz="2400" dirty="0"/>
              <a:t>διαδικασίας.</a:t>
            </a:r>
          </a:p>
          <a:p>
            <a:pPr lvl="1">
              <a:buFont typeface="Arial" pitchFamily="34" charset="0"/>
              <a:buChar char="•"/>
            </a:pPr>
            <a:r>
              <a:rPr lang="el-GR" sz="2400" dirty="0" smtClean="0"/>
              <a:t>Ενισχύθηκε </a:t>
            </a:r>
            <a:r>
              <a:rPr lang="el-GR" sz="2400" dirty="0"/>
              <a:t>η δημιουργικότητα των </a:t>
            </a:r>
            <a:r>
              <a:rPr lang="el-GR" sz="2400" dirty="0" smtClean="0"/>
              <a:t>μαθητών</a:t>
            </a:r>
          </a:p>
          <a:p>
            <a:pPr lvl="1">
              <a:buFont typeface="Arial" pitchFamily="34" charset="0"/>
              <a:buChar char="•"/>
            </a:pPr>
            <a:r>
              <a:rPr lang="el-GR" sz="2400" dirty="0" smtClean="0"/>
              <a:t>Δόθηκε έμφαση στην κοινωνική </a:t>
            </a:r>
            <a:r>
              <a:rPr lang="el-GR" sz="2400" dirty="0"/>
              <a:t>διάσταση </a:t>
            </a:r>
            <a:r>
              <a:rPr lang="el-GR" sz="2400" dirty="0" smtClean="0"/>
              <a:t>της εκπαιδευτικής διαδικασίας.</a:t>
            </a:r>
            <a:endParaRPr lang="el-GR" sz="2400" dirty="0"/>
          </a:p>
          <a:p>
            <a:pPr lvl="1">
              <a:buFont typeface="Arial" pitchFamily="34" charset="0"/>
              <a:buChar char="•"/>
            </a:pPr>
            <a:r>
              <a:rPr lang="el-GR" sz="2400" dirty="0" smtClean="0"/>
              <a:t>Επιτεύχθηκε εσωτερική </a:t>
            </a:r>
            <a:r>
              <a:rPr lang="el-GR" sz="2400" dirty="0"/>
              <a:t>δικτύωση, δικτύωση με τους συμμαθητές, τους </a:t>
            </a:r>
            <a:r>
              <a:rPr lang="el-GR" sz="2400" dirty="0" smtClean="0"/>
              <a:t>γονείς και </a:t>
            </a:r>
            <a:r>
              <a:rPr lang="el-GR" sz="2400" dirty="0"/>
              <a:t>τους εκπαιδευτικούς. </a:t>
            </a:r>
          </a:p>
          <a:p>
            <a:pPr lvl="1">
              <a:buFont typeface="Arial" pitchFamily="34" charset="0"/>
              <a:buChar char="•"/>
            </a:pPr>
            <a:endParaRPr lang="el-GR" sz="2400" dirty="0"/>
          </a:p>
          <a:p>
            <a:pPr lvl="1">
              <a:buFont typeface="Arial" pitchFamily="34" charset="0"/>
              <a:buChar char="•"/>
            </a:pPr>
            <a:endParaRPr lang="el-GR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/>
              <a:t/>
            </a:r>
            <a:br>
              <a:rPr lang="el-GR" cap="none" dirty="0" smtClean="0"/>
            </a:br>
            <a:r>
              <a:rPr lang="el-GR" cap="none" dirty="0" smtClean="0"/>
              <a:t>ΑΠΟΤΕΛΕΣΜΑΤΑ- ΑΝΤΙΚΤΥΠΟΣ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7541" y="510988"/>
            <a:ext cx="8310283" cy="4129087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l-GR" sz="2400" b="1" dirty="0" smtClean="0"/>
              <a:t>Κριτήρια αξιολόγησης</a:t>
            </a:r>
          </a:p>
          <a:p>
            <a:pPr lvl="1">
              <a:buFont typeface="Arial" pitchFamily="34" charset="0"/>
              <a:buChar char="•"/>
            </a:pPr>
            <a:r>
              <a:rPr lang="el-GR" b="1" dirty="0"/>
              <a:t>Ενεργητική συμμετοχή των μαθητών.</a:t>
            </a:r>
            <a:r>
              <a:rPr lang="el-GR" dirty="0"/>
              <a:t> Η συμμετοχή των μαθητών ήταν ιδιαίτερα ενθαρρυντική εφόσον </a:t>
            </a:r>
            <a:r>
              <a:rPr lang="el-GR" dirty="0" smtClean="0"/>
              <a:t>όλοι ενεπλάκησαν  στη διαδικασία</a:t>
            </a:r>
            <a:r>
              <a:rPr lang="el-GR" dirty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l-GR" b="1" dirty="0" smtClean="0"/>
              <a:t>Δημιουργία και αξιολόγηση μέσω </a:t>
            </a:r>
            <a:r>
              <a:rPr lang="en-US" b="1" dirty="0" smtClean="0"/>
              <a:t>e-porfolio.</a:t>
            </a:r>
            <a:r>
              <a:rPr lang="el-GR" b="1" dirty="0" smtClean="0"/>
              <a:t> </a:t>
            </a:r>
            <a:r>
              <a:rPr lang="el-GR" dirty="0"/>
              <a:t>Μέσα από τη δημιουργία «</a:t>
            </a:r>
            <a:r>
              <a:rPr lang="en-US" dirty="0"/>
              <a:t>e-portfolio» </a:t>
            </a:r>
            <a:r>
              <a:rPr lang="el-GR" dirty="0"/>
              <a:t>οι μαθητές είχαν τη δυνατότητα να παρακολουθούν το αποτύπωμα της σταδιακής τους εξέλιξής, όπως αυτοί το διαμόρφωναν χωρίς ασφυκτικούς χωροχρονικούς περιορισμούς</a:t>
            </a:r>
          </a:p>
          <a:p>
            <a:pPr lvl="1">
              <a:buFont typeface="Arial" pitchFamily="34" charset="0"/>
              <a:buChar char="•"/>
            </a:pPr>
            <a:r>
              <a:rPr lang="el-GR" b="1" dirty="0" smtClean="0"/>
              <a:t>Συνεργασία ομάδων-Αυτοαξιολόγηση </a:t>
            </a:r>
            <a:r>
              <a:rPr lang="el-GR" b="1" dirty="0"/>
              <a:t>και ετεροαξιολόγηση</a:t>
            </a:r>
            <a:r>
              <a:rPr lang="el-GR" b="1" dirty="0" smtClean="0"/>
              <a:t>. </a:t>
            </a:r>
            <a:r>
              <a:rPr lang="el-GR" dirty="0" smtClean="0"/>
              <a:t>Αναπτύχθηκε γόνιμος διάλογος </a:t>
            </a:r>
            <a:r>
              <a:rPr lang="el-GR" dirty="0"/>
              <a:t>μεταξύ των μαθητών </a:t>
            </a:r>
            <a:r>
              <a:rPr lang="el-GR" dirty="0" smtClean="0"/>
              <a:t>(σχόλια </a:t>
            </a:r>
            <a:r>
              <a:rPr lang="el-GR" dirty="0"/>
              <a:t>των χρηστών </a:t>
            </a:r>
            <a:r>
              <a:rPr lang="el-GR" dirty="0" smtClean="0"/>
              <a:t>και διάδραση στο </a:t>
            </a:r>
            <a:r>
              <a:rPr lang="el-GR" dirty="0"/>
              <a:t>περιβάλλον </a:t>
            </a:r>
            <a:r>
              <a:rPr lang="el-GR" dirty="0" smtClean="0"/>
              <a:t>των ψηφιακών κοινοτήτων). Οι μαθητές </a:t>
            </a:r>
            <a:r>
              <a:rPr lang="el-GR" dirty="0"/>
              <a:t>καταλήγουν σε </a:t>
            </a:r>
            <a:r>
              <a:rPr lang="el-GR" dirty="0" smtClean="0"/>
              <a:t>συμπεράσματα ετεροαξιολογούν και αυτοαξιολογούνται</a:t>
            </a:r>
            <a:r>
              <a:rPr lang="en-US" dirty="0" smtClean="0"/>
              <a:t>.</a:t>
            </a:r>
            <a:endParaRPr lang="el-GR" dirty="0"/>
          </a:p>
          <a:p>
            <a:pPr lvl="1">
              <a:buFont typeface="Arial" pitchFamily="34" charset="0"/>
              <a:buChar char="•"/>
            </a:pPr>
            <a:endParaRPr lang="el-GR" dirty="0" smtClean="0"/>
          </a:p>
          <a:p>
            <a:pPr lvl="1">
              <a:buFont typeface="Arial" pitchFamily="34" charset="0"/>
              <a:buChar char="•"/>
            </a:pPr>
            <a:endParaRPr lang="el-GR" dirty="0"/>
          </a:p>
          <a:p>
            <a:pPr lvl="1">
              <a:buFont typeface="Arial" pitchFamily="34" charset="0"/>
              <a:buChar char="•"/>
            </a:pPr>
            <a:endParaRPr lang="el-GR" sz="2400" b="1" dirty="0"/>
          </a:p>
          <a:p>
            <a:pPr lvl="1">
              <a:buFont typeface="Arial" pitchFamily="34" charset="0"/>
              <a:buChar char="•"/>
            </a:pP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137962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128962" y="5058697"/>
            <a:ext cx="6015037" cy="1095919"/>
          </a:xfrm>
        </p:spPr>
        <p:txBody>
          <a:bodyPr/>
          <a:lstStyle/>
          <a:p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>ΣΧΕΣΗ ΜΕ ΑΛΛΕΣ ΑΝΟΙΧΤΕΣ ΕΚΠΑΙΔΕΥΤΙΚΕΣ ΠΡΑΚΤΙΚΕΣ / ΑΞΙΟΠΟΙΗΣΗ, ΓΕΝΙΚΕΥΣΗ, ΕΠΕΚΤΑΣΙΜΟΤΗΤΑ</a:t>
            </a:r>
            <a:br>
              <a:rPr lang="el-GR" sz="2400" cap="none" dirty="0" smtClean="0"/>
            </a:br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> </a:t>
            </a:r>
            <a:br>
              <a:rPr lang="el-GR" sz="2400" cap="none" dirty="0" smtClean="0"/>
            </a:br>
            <a:endParaRPr lang="el-GR" sz="2400" cap="non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95836" y="557213"/>
            <a:ext cx="4254488" cy="4501483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 smtClean="0"/>
              <a:t>Σχέση με άλλες ανοιχτές εκπαιδευτικές πρακτικές</a:t>
            </a:r>
            <a:endParaRPr lang="el-GR" dirty="0" smtClean="0"/>
          </a:p>
          <a:p>
            <a:pPr lvl="1">
              <a:buFont typeface="Arial" pitchFamily="34" charset="0"/>
              <a:buChar char="•"/>
            </a:pPr>
            <a:r>
              <a:rPr lang="el-GR" sz="2200" dirty="0"/>
              <a:t>Στο διαδίκτυο </a:t>
            </a:r>
            <a:r>
              <a:rPr lang="el-GR" sz="2200" dirty="0" smtClean="0"/>
              <a:t>εντοπίζονται εκπαιδευτικές </a:t>
            </a:r>
            <a:r>
              <a:rPr lang="el-GR" sz="2200" dirty="0"/>
              <a:t>πλατφόρμες για εκπαιδευτικούς και μαθητές. Οι ψηφιακές κοινότητες βοηθούν στη συνεργασία μεταξύ σχολείων, αλλά και συναδέλφων και εφαρμόζονται ήδη για την υλοποίηση προγραμμάτων ή διαθεματικών/διεπιστημονικών </a:t>
            </a:r>
            <a:r>
              <a:rPr lang="en-US" sz="2200" dirty="0"/>
              <a:t>Project</a:t>
            </a:r>
            <a:r>
              <a:rPr lang="el-GR" sz="2200" dirty="0"/>
              <a:t>. </a:t>
            </a:r>
          </a:p>
          <a:p>
            <a:pPr lvl="1">
              <a:buFont typeface="Arial" pitchFamily="34" charset="0"/>
              <a:buChar char="•"/>
            </a:pPr>
            <a:r>
              <a:rPr lang="el-GR" sz="2200" dirty="0" smtClean="0"/>
              <a:t>Η συγκεκριμένη πρακτική είναι διαθέσιμη </a:t>
            </a:r>
            <a:r>
              <a:rPr lang="el-GR" sz="2200" dirty="0"/>
              <a:t>στην εκπαιδευτική κοινότητα </a:t>
            </a:r>
            <a:r>
              <a:rPr lang="el-GR" sz="2200" dirty="0" smtClean="0"/>
              <a:t>και το </a:t>
            </a:r>
            <a:r>
              <a:rPr lang="el-GR" sz="2200" dirty="0"/>
              <a:t>υλικό </a:t>
            </a:r>
            <a:r>
              <a:rPr lang="el-GR" sz="2200" dirty="0" smtClean="0"/>
              <a:t>είναι επαναχρησιμοποιήσιμο (αυτούσιο ή  τμηματικά)</a:t>
            </a:r>
          </a:p>
          <a:p>
            <a:pPr lvl="1">
              <a:buFont typeface="Arial" pitchFamily="34" charset="0"/>
              <a:buChar char="•"/>
            </a:pPr>
            <a:r>
              <a:rPr lang="el-GR" sz="2200" dirty="0" smtClean="0"/>
              <a:t>Υιοθετώντας το μοντέλο της αντίστροφης τάξης η  </a:t>
            </a:r>
            <a:r>
              <a:rPr lang="el-GR" sz="2200" dirty="0"/>
              <a:t>παράδοση του μαθήματος γίνεται στο σπίτι διαδικτυακά με υλικό που έχει αναρτήσει ο εκπαιδευτικός </a:t>
            </a:r>
            <a:r>
              <a:rPr lang="el-GR" sz="2200" dirty="0" smtClean="0"/>
              <a:t>για </a:t>
            </a:r>
            <a:r>
              <a:rPr lang="el-GR" sz="2200" dirty="0"/>
              <a:t>τους μαθητές του. </a:t>
            </a:r>
            <a:r>
              <a:rPr lang="el-GR" sz="2200" dirty="0" smtClean="0"/>
              <a:t>Η </a:t>
            </a:r>
            <a:r>
              <a:rPr lang="el-GR" sz="2200" dirty="0"/>
              <a:t>πρακτική </a:t>
            </a:r>
            <a:r>
              <a:rPr lang="el-GR" sz="2200" dirty="0" smtClean="0"/>
              <a:t>κινητοποίησε΄εκπαιδευτικούς </a:t>
            </a:r>
            <a:r>
              <a:rPr lang="el-GR" sz="2200" dirty="0"/>
              <a:t>σε παρόμοιες </a:t>
            </a:r>
            <a:r>
              <a:rPr lang="el-GR" sz="2200" dirty="0" smtClean="0"/>
              <a:t>πρακτικές, </a:t>
            </a:r>
            <a:r>
              <a:rPr lang="el-GR" sz="2200" dirty="0"/>
              <a:t>ενώ </a:t>
            </a:r>
            <a:r>
              <a:rPr lang="el-GR" sz="2200" dirty="0" smtClean="0"/>
              <a:t>οργανώθηκαν </a:t>
            </a:r>
            <a:r>
              <a:rPr lang="el-GR" sz="2200" dirty="0"/>
              <a:t>σεμινάρια προς </a:t>
            </a:r>
            <a:r>
              <a:rPr lang="el-GR" sz="2200" dirty="0" smtClean="0"/>
              <a:t>εκπαιδευτικούς με στόχο τη διάχυση.</a:t>
            </a:r>
            <a:endParaRPr lang="el-GR" sz="2200" dirty="0"/>
          </a:p>
          <a:p>
            <a:pPr lvl="1">
              <a:buFont typeface="Arial" pitchFamily="34" charset="0"/>
              <a:buChar char="•"/>
            </a:pPr>
            <a:endParaRPr lang="el-GR" sz="2200" dirty="0" smtClean="0"/>
          </a:p>
          <a:p>
            <a:pPr lvl="1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94830" y="573206"/>
            <a:ext cx="4449169" cy="4055944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l-GR" dirty="0" smtClean="0"/>
          </a:p>
          <a:p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4694831" y="573134"/>
            <a:ext cx="4099545" cy="40557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l-GR" sz="1600" b="1" dirty="0" smtClean="0"/>
              <a:t>Αξιοποίηση, Γενίκευση, Επεκτασιμότητα</a:t>
            </a:r>
          </a:p>
          <a:p>
            <a:endParaRPr lang="el-GR" sz="1600" dirty="0" smtClean="0"/>
          </a:p>
          <a:p>
            <a:r>
              <a:rPr lang="el-GR" sz="1600" dirty="0" smtClean="0"/>
              <a:t>Επιλεκτικές </a:t>
            </a:r>
            <a:r>
              <a:rPr lang="el-GR" sz="1600" dirty="0"/>
              <a:t>δραστηριότητες μπορούν να αξιοποιηθούν και στο Δημοτικό, στη Β΄ </a:t>
            </a:r>
            <a:r>
              <a:rPr lang="el-GR" sz="1600" dirty="0" smtClean="0"/>
              <a:t>, Γ</a:t>
            </a:r>
            <a:r>
              <a:rPr lang="el-GR" sz="1600" dirty="0"/>
              <a:t>΄ Γυμνασίου, </a:t>
            </a:r>
            <a:r>
              <a:rPr lang="el-GR" sz="1600" dirty="0" smtClean="0"/>
              <a:t> Α</a:t>
            </a:r>
            <a:r>
              <a:rPr lang="el-GR" sz="1600" dirty="0"/>
              <a:t>΄ &amp; Β΄ </a:t>
            </a:r>
            <a:r>
              <a:rPr lang="el-GR" sz="1600" dirty="0" smtClean="0"/>
              <a:t>Λυκείου, </a:t>
            </a:r>
            <a:r>
              <a:rPr lang="el-GR" sz="1600" dirty="0"/>
              <a:t>αλλά και στα μαθήματα της </a:t>
            </a:r>
            <a:r>
              <a:rPr lang="el-GR" sz="1600" dirty="0" smtClean="0"/>
              <a:t>Ιστορίας, της Γλώσσας και των Εικαστικών. </a:t>
            </a:r>
            <a:endParaRPr lang="el-GR" sz="1600" dirty="0"/>
          </a:p>
          <a:p>
            <a:r>
              <a:rPr lang="el-GR" sz="1600" dirty="0"/>
              <a:t>Τα «</a:t>
            </a:r>
            <a:r>
              <a:rPr lang="en-US" sz="1600" dirty="0"/>
              <a:t>e-portfolios» </a:t>
            </a:r>
            <a:r>
              <a:rPr lang="el-GR" sz="1600" dirty="0" smtClean="0"/>
              <a:t>και οι διαδικτυακές διαδραστικές παρουσιάσεις αποτελούν </a:t>
            </a:r>
            <a:r>
              <a:rPr lang="el-GR" sz="1600" dirty="0"/>
              <a:t>μία πολύ καλή πρακτική αυθεντικής μορφής αξιολόγησης, διαχείρισης πληροφοριών και καλλιέργειας δεξιοτήτων που </a:t>
            </a:r>
            <a:r>
              <a:rPr lang="el-GR" sz="1600" dirty="0" smtClean="0"/>
              <a:t>μπορούν </a:t>
            </a:r>
            <a:r>
              <a:rPr lang="el-GR" sz="1600" dirty="0"/>
              <a:t>να </a:t>
            </a:r>
            <a:r>
              <a:rPr lang="el-GR" sz="1600" dirty="0" smtClean="0"/>
              <a:t>αξιοποιηθούν </a:t>
            </a:r>
            <a:r>
              <a:rPr lang="el-GR" sz="1600" dirty="0"/>
              <a:t>με τους κατάλληλους χειρισμούς στην </a:t>
            </a:r>
            <a:r>
              <a:rPr lang="el-GR" sz="1600" dirty="0" smtClean="0"/>
              <a:t>τάξη παράλληλα με πιο παραδοσιακούς τρόπους.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>ΠΡΟΣΘΕΤΟ ΥΛΙΚΟ ΠΟΥ ΑΞΙΟΠΟΙΗΘΗΚΕ</a:t>
            </a:r>
            <a:br>
              <a:rPr lang="el-GR" sz="2400" cap="none" dirty="0" smtClean="0"/>
            </a:br>
            <a:endParaRPr lang="el-GR" sz="2400" cap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0306" y="557212"/>
            <a:ext cx="8323729" cy="4463129"/>
          </a:xfrm>
        </p:spPr>
        <p:txBody>
          <a:bodyPr>
            <a:normAutofit fontScale="70000" lnSpcReduction="20000"/>
          </a:bodyPr>
          <a:lstStyle/>
          <a:p>
            <a:pPr marL="237744" lvl="2" indent="0" algn="just">
              <a:buNone/>
            </a:pPr>
            <a:r>
              <a:rPr lang="el-GR" sz="4000" b="1" dirty="0" smtClean="0"/>
              <a:t>Βιβλία</a:t>
            </a:r>
          </a:p>
          <a:p>
            <a:pPr algn="just"/>
            <a:r>
              <a:rPr lang="el-GR" sz="2700" dirty="0"/>
              <a:t>Αλμπανάκη, Ξ. (2013). «Σύγχρονες διδακτικές προσεγγίσεις του μαθήματος των Θρησκευτικών στη δευτεροβάθμια εκπαίδευση με δημιουργική αξιοποίηση των Νέων Τεχνολογιών», εκδ. Μπαρμπουνάκη.</a:t>
            </a:r>
          </a:p>
          <a:p>
            <a:pPr algn="just"/>
            <a:r>
              <a:rPr lang="en-US" sz="2700" dirty="0"/>
              <a:t>Bergmann J, Sams A. (2012). </a:t>
            </a:r>
            <a:r>
              <a:rPr lang="en-US" sz="2700" i="1" dirty="0"/>
              <a:t>Flip Your Classroom. Reach Every Student in Every Class Every Day.</a:t>
            </a:r>
            <a:r>
              <a:rPr lang="en-US" sz="2700" dirty="0"/>
              <a:t> Washington, DC: International Society for Technology in Education.</a:t>
            </a:r>
          </a:p>
          <a:p>
            <a:pPr algn="just"/>
            <a:r>
              <a:rPr lang="el-GR" sz="2700" dirty="0"/>
              <a:t>Μητροπούλου Β. (2007). Νέες τεχνολογίες και θρησκευτική αγωγή, εκδ. Βάνιας, Θεσσαλονίκη.</a:t>
            </a:r>
          </a:p>
          <a:p>
            <a:pPr algn="just"/>
            <a:r>
              <a:rPr lang="el-GR" sz="2700" dirty="0"/>
              <a:t>Νέα Πιλοτικά Προγράμματα Σπουδών Θρησκευτικών. (2011). Οδηγός Εκπαιδευτικού Δημοτικού και Γυμνασίου. </a:t>
            </a:r>
            <a:endParaRPr lang="el-GR" sz="2700" dirty="0" smtClean="0"/>
          </a:p>
          <a:p>
            <a:pPr algn="just"/>
            <a:r>
              <a:rPr lang="en-US" sz="2700" b="1" dirty="0" smtClean="0"/>
              <a:t>Websites</a:t>
            </a:r>
            <a:endParaRPr lang="el-GR" sz="2700" b="1" dirty="0" smtClean="0"/>
          </a:p>
          <a:p>
            <a:pPr algn="just"/>
            <a:r>
              <a:rPr lang="el-GR" sz="2700" dirty="0"/>
              <a:t>Δίκτυο για τη Σχολική Καινοτομία, </a:t>
            </a:r>
            <a:r>
              <a:rPr lang="en-GB" sz="2700" dirty="0">
                <a:hlinkClick r:id="rId2"/>
              </a:rPr>
              <a:t>http://www.innovation.edu.gr/</a:t>
            </a:r>
            <a:r>
              <a:rPr lang="en-GB" sz="2700" dirty="0"/>
              <a:t>.</a:t>
            </a:r>
          </a:p>
          <a:p>
            <a:r>
              <a:rPr lang="en-US" sz="2700" dirty="0"/>
              <a:t>Voicethread, “</a:t>
            </a:r>
            <a:r>
              <a:rPr lang="el-GR" sz="2700" dirty="0"/>
              <a:t>Η Βυζαντινή Αγιογραφία”, </a:t>
            </a:r>
            <a:r>
              <a:rPr lang="en-US" sz="2700" dirty="0" smtClean="0"/>
              <a:t>http</a:t>
            </a:r>
            <a:r>
              <a:rPr lang="en-US" sz="2700" dirty="0"/>
              <a:t>://voicethread.com/#q.b5400840.i27528212.</a:t>
            </a:r>
            <a:endParaRPr lang="el-G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ΣΥΝΤΟΜΗ ΠΕΡΙΓΡΑΦΗ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2"/>
            <a:r>
              <a:rPr lang="el-GR" dirty="0" smtClean="0"/>
              <a:t>Η </a:t>
            </a:r>
            <a:r>
              <a:rPr lang="el-GR" dirty="0"/>
              <a:t>πρακτική δομήθηκε με άξονα την ενότητα της Α΄ Λυκείου “Οι άγιες εικόνες, έκφραση της πίστης”, αλλά επεκτάθηκε και σε επιπλέον ώρες διδασκαλίας </a:t>
            </a:r>
            <a:r>
              <a:rPr lang="el-GR" dirty="0" smtClean="0"/>
              <a:t>ασύγχρονα. Εμπλουτίστηκε επίσης με </a:t>
            </a:r>
            <a:r>
              <a:rPr lang="el-GR" dirty="0"/>
              <a:t>διάφορες δραστηριότητες (συνέντευξη από αγιογράφο, επίσκεψη</a:t>
            </a:r>
            <a:r>
              <a:rPr lang="el-GR" b="1" dirty="0"/>
              <a:t> </a:t>
            </a:r>
            <a:r>
              <a:rPr lang="el-GR" dirty="0"/>
              <a:t>στο Εκκλησιαστικό μουσείο Θεσσαλονίκης) και αποτέλεσε ουσιαστικά ένα </a:t>
            </a:r>
            <a:r>
              <a:rPr lang="en-US" dirty="0"/>
              <a:t>project </a:t>
            </a:r>
            <a:r>
              <a:rPr lang="el-GR" dirty="0"/>
              <a:t>που υλοποιήθηκε στο μάθημα των Θρησκευτικών.</a:t>
            </a:r>
          </a:p>
          <a:p>
            <a:pPr lvl="2"/>
            <a:r>
              <a:rPr lang="el-GR" dirty="0"/>
              <a:t>Η πρακτική περιστρέφεται γύρω από τη χρήση διαδικτυακών </a:t>
            </a:r>
            <a:r>
              <a:rPr lang="en-US" dirty="0"/>
              <a:t>web 2.0 </a:t>
            </a:r>
            <a:r>
              <a:rPr lang="el-GR" dirty="0" smtClean="0"/>
              <a:t>εργαλείων</a:t>
            </a:r>
            <a:r>
              <a:rPr lang="en-US" dirty="0" smtClean="0"/>
              <a:t> </a:t>
            </a:r>
            <a:r>
              <a:rPr lang="el-GR" dirty="0"/>
              <a:t>που </a:t>
            </a:r>
            <a:r>
              <a:rPr lang="el-GR" dirty="0" smtClean="0"/>
              <a:t>επιτρέπουν </a:t>
            </a:r>
            <a:r>
              <a:rPr lang="el-GR" dirty="0"/>
              <a:t>την ανάμειξη και αναπροσαρμογή δεδομένων στη μαθησιακή διαδικασία, την εξ αποστάσεως εκπαίδευση και τη διαφοροποιημένη διδασκαλία. </a:t>
            </a:r>
            <a:endParaRPr lang="el-GR" dirty="0" smtClean="0"/>
          </a:p>
          <a:p>
            <a:pPr lvl="2"/>
            <a:r>
              <a:rPr lang="el-GR" dirty="0"/>
              <a:t> </a:t>
            </a:r>
            <a:r>
              <a:rPr lang="el-GR" dirty="0" smtClean="0"/>
              <a:t>Σε ένα μεγάλο ποσοστό η δραστηριότητα </a:t>
            </a:r>
            <a:r>
              <a:rPr lang="el-GR" dirty="0"/>
              <a:t>ενσωματώθηκε στην πλατφόρμα ασύγχρονης εκπαίδευσης </a:t>
            </a:r>
            <a:r>
              <a:rPr lang="en-US" dirty="0"/>
              <a:t>Moodle </a:t>
            </a:r>
            <a:r>
              <a:rPr lang="el-GR" dirty="0"/>
              <a:t>του </a:t>
            </a:r>
            <a:r>
              <a:rPr lang="el-GR" dirty="0" smtClean="0"/>
              <a:t>Πειραματικού Λυκείου Παν/μίου Μακεδονίας. </a:t>
            </a:r>
            <a:endParaRPr lang="el-GR" dirty="0"/>
          </a:p>
          <a:p>
            <a:pPr lvl="2"/>
            <a:endParaRPr lang="el-GR" dirty="0" smtClean="0"/>
          </a:p>
          <a:p>
            <a:pPr lvl="2"/>
            <a:endParaRPr lang="el-GR" dirty="0" smtClean="0"/>
          </a:p>
          <a:p>
            <a:pPr lvl="3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35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ΣΧΕΔΙΑΣΜΟΣ ΤΗΣ ανοιχτησ εκπαιδευτικησ ΠΡΑΚΤΙΚΗΣ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ΣΧΕΔΙΑΣΜΟΣ &amp; ΔΙΔΑΚΤΙΚΟΙ ΣΤΟΧΟΙ</a:t>
            </a:r>
            <a:endParaRPr lang="el-GR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97042" y="557214"/>
            <a:ext cx="4161511" cy="4055730"/>
          </a:xfrm>
        </p:spPr>
        <p:txBody>
          <a:bodyPr>
            <a:normAutofit fontScale="77500" lnSpcReduction="20000"/>
          </a:bodyPr>
          <a:lstStyle/>
          <a:p>
            <a:r>
              <a:rPr lang="el-GR" b="1" dirty="0" smtClean="0"/>
              <a:t>Σχεδιασμός</a:t>
            </a:r>
          </a:p>
          <a:p>
            <a:pPr lvl="1">
              <a:buFont typeface="Arial" pitchFamily="34" charset="0"/>
              <a:buChar char="•"/>
            </a:pPr>
            <a:r>
              <a:rPr lang="el-GR" dirty="0"/>
              <a:t>Κατά τη διάρκεια της πρακτικής η διδασκαλία οργανώνεται </a:t>
            </a:r>
            <a:r>
              <a:rPr lang="el-GR" dirty="0" smtClean="0"/>
              <a:t>ομαδοσυνεργατικά</a:t>
            </a:r>
            <a:r>
              <a:rPr lang="en-US" dirty="0" smtClean="0"/>
              <a:t>.</a:t>
            </a:r>
            <a:r>
              <a:rPr lang="el-GR" dirty="0" smtClean="0"/>
              <a:t>Οι μαθητές </a:t>
            </a:r>
            <a:r>
              <a:rPr lang="el-GR" dirty="0"/>
              <a:t>θα πρέπει </a:t>
            </a:r>
            <a:r>
              <a:rPr lang="el-GR" dirty="0" smtClean="0"/>
              <a:t> </a:t>
            </a:r>
            <a:r>
              <a:rPr lang="el-GR" dirty="0"/>
              <a:t>να είναι εξοικειωμένοι στην ομαδοσυνεργατική διδασκαλία και να έχουν μία στοιχειώδη γνώση υπολογιστών. </a:t>
            </a:r>
            <a:endParaRPr lang="el-GR" dirty="0" smtClean="0"/>
          </a:p>
          <a:p>
            <a:pPr lvl="1">
              <a:buFont typeface="Arial" pitchFamily="34" charset="0"/>
              <a:buChar char="•"/>
            </a:pPr>
            <a:r>
              <a:rPr lang="el-GR" dirty="0"/>
              <a:t>Αξιοποιήθηκε επίσης συνέντευξη από ειδικό (αγιογράφο) διαδικτυακά. Οι συνεντεύξεις αποτελούν και αυτές μία μορφή μάθησης εφόσον μεταφέρεται η εμπειρία του ειδικού στους </a:t>
            </a:r>
            <a:r>
              <a:rPr lang="el-GR" dirty="0" smtClean="0"/>
              <a:t>εκπαιδευόμενους. Χρειάζεται όμως η </a:t>
            </a:r>
            <a:r>
              <a:rPr lang="el-GR" dirty="0"/>
              <a:t>κατάλληλη προετοιμασία από την πλευρά του </a:t>
            </a:r>
            <a:r>
              <a:rPr lang="el-GR" dirty="0" smtClean="0"/>
              <a:t>εκπαιδευτικού και για </a:t>
            </a:r>
            <a:r>
              <a:rPr lang="el-GR" dirty="0"/>
              <a:t>το λόγο αυτό υπήρξε προηγουμένως επικοινωνία και συνεργασία της εκπαιδευτικού με τον καλεσμένο.</a:t>
            </a:r>
          </a:p>
          <a:p>
            <a:pPr lvl="1">
              <a:buFont typeface="Arial" pitchFamily="34" charset="0"/>
              <a:buChar char="•"/>
            </a:pPr>
            <a:endParaRPr lang="el-GR" dirty="0"/>
          </a:p>
          <a:p>
            <a:pPr lvl="1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749421" y="573206"/>
            <a:ext cx="4021600" cy="4055944"/>
          </a:xfrm>
        </p:spPr>
        <p:txBody>
          <a:bodyPr>
            <a:normAutofit fontScale="55000" lnSpcReduction="20000"/>
          </a:bodyPr>
          <a:lstStyle/>
          <a:p>
            <a:r>
              <a:rPr lang="el-GR" b="1" dirty="0" smtClean="0"/>
              <a:t>Διδακτικοί στόχοι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l-GR" b="1" dirty="0" smtClean="0"/>
              <a:t>ενδεικτικά)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500" dirty="0" smtClean="0"/>
              <a:t>Εμβάθυνση </a:t>
            </a:r>
            <a:r>
              <a:rPr lang="el-GR" sz="2500" dirty="0"/>
              <a:t>της θεολογίας της εικόνας και </a:t>
            </a:r>
            <a:r>
              <a:rPr lang="el-GR" sz="2500" dirty="0" smtClean="0"/>
              <a:t>σύνδεση </a:t>
            </a:r>
            <a:r>
              <a:rPr lang="el-GR" sz="2500" dirty="0"/>
              <a:t>της ζωγραφικής με τη </a:t>
            </a:r>
            <a:r>
              <a:rPr lang="el-GR" sz="2500" dirty="0" smtClean="0"/>
              <a:t>θεολογία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500" dirty="0" smtClean="0"/>
              <a:t>Αναγνώριση </a:t>
            </a:r>
            <a:r>
              <a:rPr lang="el-GR" sz="2500" dirty="0"/>
              <a:t>βασικών χαρακτηριστικών της βυζαντινής </a:t>
            </a:r>
            <a:r>
              <a:rPr lang="el-GR" sz="2500" dirty="0" smtClean="0"/>
              <a:t>τέχνης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500" dirty="0" smtClean="0"/>
              <a:t>Επαφή </a:t>
            </a:r>
            <a:r>
              <a:rPr lang="el-GR" sz="2500" dirty="0"/>
              <a:t>με τη θρησκευτική τέχνη </a:t>
            </a:r>
            <a:r>
              <a:rPr lang="el-GR" sz="2500" dirty="0" smtClean="0"/>
              <a:t>και </a:t>
            </a:r>
            <a:r>
              <a:rPr lang="el-GR" sz="2500" dirty="0"/>
              <a:t>με τις δύο μεγάλες «σχολές της βυζαντινής </a:t>
            </a:r>
            <a:r>
              <a:rPr lang="el-GR" sz="2500" dirty="0" smtClean="0"/>
              <a:t>αγιογραφίας»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500" dirty="0"/>
              <a:t> </a:t>
            </a:r>
            <a:r>
              <a:rPr lang="el-GR" sz="2500" dirty="0" smtClean="0"/>
              <a:t>Ενίσχυση </a:t>
            </a:r>
            <a:r>
              <a:rPr lang="el-GR" sz="2500" dirty="0"/>
              <a:t>της συνεργατικής κουλτούρας εντός και εκτός </a:t>
            </a:r>
            <a:r>
              <a:rPr lang="el-GR" sz="2500" dirty="0" smtClean="0"/>
              <a:t>σχολείου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500" dirty="0"/>
              <a:t> </a:t>
            </a:r>
            <a:r>
              <a:rPr lang="el-GR" sz="2500" dirty="0" smtClean="0"/>
              <a:t>Καλλιέργεια </a:t>
            </a:r>
            <a:r>
              <a:rPr lang="el-GR" sz="2500" dirty="0"/>
              <a:t>«αυτενέργειας</a:t>
            </a:r>
            <a:r>
              <a:rPr lang="el-GR" sz="2500" dirty="0" smtClean="0"/>
              <a:t>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500" dirty="0"/>
              <a:t> </a:t>
            </a:r>
            <a:r>
              <a:rPr lang="el-GR" sz="2500" dirty="0" smtClean="0"/>
              <a:t>Καλλιέργεια </a:t>
            </a:r>
            <a:r>
              <a:rPr lang="el-GR" sz="2500" dirty="0"/>
              <a:t>«συλλογικής συμμετοχής</a:t>
            </a:r>
            <a:r>
              <a:rPr lang="el-GR" sz="2500" dirty="0" smtClean="0"/>
              <a:t>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500" dirty="0"/>
              <a:t> </a:t>
            </a:r>
            <a:r>
              <a:rPr lang="el-GR" sz="2500" dirty="0" smtClean="0"/>
              <a:t>Μάθηση </a:t>
            </a:r>
            <a:r>
              <a:rPr lang="el-GR" sz="2500" dirty="0"/>
              <a:t>μέσα από αυθεντικές καταστάσεις (γνωστική μαθητεία</a:t>
            </a:r>
            <a:r>
              <a:rPr lang="el-GR" sz="25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500" dirty="0"/>
              <a:t>Εξοικείωση με εφαρμογές </a:t>
            </a:r>
            <a:r>
              <a:rPr lang="en-US" sz="2500" dirty="0"/>
              <a:t>web </a:t>
            </a:r>
            <a:r>
              <a:rPr lang="el-GR" sz="2500" dirty="0" smtClean="0"/>
              <a:t>2</a:t>
            </a:r>
            <a:endParaRPr lang="el-GR" sz="25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ΕΦΑΡΜΟΓΗ ΤΗΣ ανοιχτησ εκπαιδευτικησ ΠΡΑΚΤΙΚΗΣ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47916" y="5189219"/>
            <a:ext cx="6196083" cy="862965"/>
          </a:xfrm>
        </p:spPr>
        <p:txBody>
          <a:bodyPr/>
          <a:lstStyle/>
          <a:p>
            <a:r>
              <a:rPr lang="el-GR" sz="2400" cap="none" dirty="0" smtClean="0"/>
              <a:t>ΣΤΟΙΧΕΙΑ ΕΦΑΡΜΟΓΗΣ </a:t>
            </a:r>
            <a:r>
              <a:rPr lang="el-GR" sz="2400" dirty="0" smtClean="0"/>
              <a:t>ΤΗΣ ανοιχτησ εκπαιδευτικησ </a:t>
            </a:r>
            <a:r>
              <a:rPr lang="el-GR" sz="2400" cap="none" dirty="0" smtClean="0"/>
              <a:t>ΠΡΑΚΤΙΚΗΣ</a:t>
            </a:r>
            <a:r>
              <a:rPr lang="el-GR" sz="2400" dirty="0" smtClean="0"/>
              <a:t>   </a:t>
            </a:r>
            <a:endParaRPr lang="el-GR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Περιβάλλον – Πλαίσιο</a:t>
            </a:r>
          </a:p>
          <a:p>
            <a:pPr lvl="1">
              <a:buFont typeface="Arial" pitchFamily="34" charset="0"/>
              <a:buChar char="•"/>
            </a:pPr>
            <a:r>
              <a:rPr lang="el-GR" dirty="0"/>
              <a:t>Η ανοιχτή εκπαιδευτική πρακτική αξιοποίησης ψηφιακού περιεχομένου εφαρμόστηκε στο μάθημα των Θρησκευτικών της Α΄ Λυκείου με τίτλο: “Οι άγιες εικόνες, έκφραση της πίστης</a:t>
            </a:r>
            <a:r>
              <a:rPr lang="el-GR" dirty="0" smtClean="0"/>
              <a:t>”.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dirty="0"/>
              <a:t>Οι μαθητές χωρίζονται σε έξι ομάδες των τεσσάρων ατόμων βάσει των προτιμήσεων τους και των δεξιοτήτων τους ώστε να υπάρχει ισορροπία στη λειτουργία της ομάδας.</a:t>
            </a:r>
          </a:p>
          <a:p>
            <a:pPr lvl="1">
              <a:buFont typeface="Arial" pitchFamily="34" charset="0"/>
              <a:buChar char="•"/>
            </a:pPr>
            <a:endParaRPr lang="el-GR" dirty="0"/>
          </a:p>
          <a:p>
            <a:pPr lvl="1">
              <a:buFont typeface="Arial" pitchFamily="34" charset="0"/>
              <a:buChar char="•"/>
            </a:pPr>
            <a:endParaRPr lang="el-GR" b="0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l-GR" sz="2400" b="1" dirty="0" smtClean="0"/>
              <a:t>Τάξη</a:t>
            </a:r>
          </a:p>
          <a:p>
            <a:pPr lvl="2">
              <a:buClr>
                <a:srgbClr val="F96A1B"/>
              </a:buClr>
            </a:pPr>
            <a:r>
              <a:rPr lang="el-GR" sz="1600" dirty="0"/>
              <a:t>Α΄ Λυκείου </a:t>
            </a:r>
            <a:endParaRPr lang="el-GR" sz="1500" b="1" dirty="0" smtClean="0"/>
          </a:p>
          <a:p>
            <a:pPr lvl="1">
              <a:buFont typeface="Arial" pitchFamily="34" charset="0"/>
              <a:buChar char="•"/>
            </a:pPr>
            <a:r>
              <a:rPr lang="el-GR" sz="2400" b="1" dirty="0" smtClean="0"/>
              <a:t>Διάρκεια</a:t>
            </a:r>
          </a:p>
          <a:p>
            <a:pPr lvl="2"/>
            <a:r>
              <a:rPr lang="el-GR" sz="1400" b="0" dirty="0" smtClean="0"/>
              <a:t>3 ώρες και 2 εβδομάδες </a:t>
            </a:r>
            <a:r>
              <a:rPr lang="el-GR" sz="1400" dirty="0" smtClean="0"/>
              <a:t>διαδικτυακή </a:t>
            </a:r>
            <a:r>
              <a:rPr lang="el-GR" sz="1400" b="0" dirty="0" smtClean="0"/>
              <a:t>ενασχόληση </a:t>
            </a:r>
          </a:p>
          <a:p>
            <a:pPr lvl="2"/>
            <a:r>
              <a:rPr lang="el-GR" sz="2400" b="1" dirty="0" smtClean="0"/>
              <a:t>Ρόλος Διδάσκοντα</a:t>
            </a:r>
          </a:p>
          <a:p>
            <a:pPr lvl="2">
              <a:buFont typeface="Arial" pitchFamily="34" charset="0"/>
              <a:buChar char="•"/>
            </a:pPr>
            <a:r>
              <a:rPr lang="el-GR" sz="1400" dirty="0" smtClean="0"/>
              <a:t>ενθαρρυντικός, υποστηρικτικός, συμβουλευτικός, διευκολυντικός, συντονιστικός,  διαμεσολαβητικός, εποπτικός,  μέντωρ, υποκινητικός,  επιμελητής περιεχομένου (</a:t>
            </a:r>
            <a:r>
              <a:rPr lang="en-US" sz="1400" dirty="0" smtClean="0"/>
              <a:t>curator</a:t>
            </a:r>
            <a:r>
              <a:rPr lang="el-GR" sz="1400" dirty="0" smtClean="0"/>
              <a:t>), τεχνική υποστήριξη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2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34269" y="5172501"/>
            <a:ext cx="6209731" cy="846162"/>
          </a:xfrm>
        </p:spPr>
        <p:txBody>
          <a:bodyPr/>
          <a:lstStyle/>
          <a:p>
            <a:r>
              <a:rPr lang="el-GR" sz="2400" dirty="0" smtClean="0"/>
              <a:t>ΑΝΑΛΥΤΙΚΗ ΠΕΡΙΓΡΑΦΗ ΤΗΣ ανοιχτησ εκπαιδευτικησ ΠΡΑΚΤΙΚΗΣ</a:t>
            </a:r>
            <a:endParaRPr lang="el-GR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85011" y="557213"/>
            <a:ext cx="8410073" cy="4129087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l-GR" sz="2200" dirty="0" smtClean="0"/>
              <a:t>Υλοποείται εξ </a:t>
            </a:r>
            <a:r>
              <a:rPr lang="el-GR" sz="2200" dirty="0"/>
              <a:t>αποστάσεως διδασκαλία μέσα από ψηφιακά περιβάλλοντα. Υιοθετείται </a:t>
            </a:r>
            <a:r>
              <a:rPr lang="el-GR" sz="2200" dirty="0" smtClean="0"/>
              <a:t>το </a:t>
            </a:r>
            <a:r>
              <a:rPr lang="el-GR" sz="2200" dirty="0"/>
              <a:t>μοντέλο της αντίστροφης τάξης (</a:t>
            </a:r>
            <a:r>
              <a:rPr lang="en-US" sz="2200" dirty="0"/>
              <a:t>flipped classroom) </a:t>
            </a:r>
            <a:r>
              <a:rPr lang="el-GR" sz="2200" dirty="0"/>
              <a:t>και </a:t>
            </a:r>
            <a:r>
              <a:rPr lang="el-GR" sz="2200" dirty="0" smtClean="0"/>
              <a:t>εφαρμόζεται και η </a:t>
            </a:r>
            <a:r>
              <a:rPr lang="el-GR" sz="2200" dirty="0"/>
              <a:t>τεχνική διδασκαλίας μέσα από την τέχνη (</a:t>
            </a:r>
            <a:r>
              <a:rPr lang="en-US" sz="2200" dirty="0"/>
              <a:t>arfulthinking). </a:t>
            </a:r>
            <a:r>
              <a:rPr lang="el-GR" sz="2200" dirty="0"/>
              <a:t>Η </a:t>
            </a:r>
            <a:r>
              <a:rPr lang="el-GR" sz="2200" dirty="0" smtClean="0"/>
              <a:t>πρακτική έλαβε χώρα </a:t>
            </a:r>
            <a:r>
              <a:rPr lang="el-GR" sz="2200" dirty="0"/>
              <a:t>στο εργαστήριο πληροφορικής, στη σχολική τάξη και εξ αποστάσεως (περίπου δύο εβδομάδες). </a:t>
            </a:r>
            <a:endParaRPr lang="el-GR" sz="2200" dirty="0" smtClean="0"/>
          </a:p>
          <a:p>
            <a:pPr lvl="1">
              <a:buFont typeface="Arial" pitchFamily="34" charset="0"/>
              <a:buChar char="•"/>
            </a:pPr>
            <a:endParaRPr lang="el-GR" sz="2200" dirty="0" smtClean="0"/>
          </a:p>
          <a:p>
            <a:pPr lvl="1">
              <a:buFont typeface="Arial" pitchFamily="34" charset="0"/>
              <a:buChar char="•"/>
            </a:pPr>
            <a:r>
              <a:rPr lang="el-GR" sz="2200" dirty="0" smtClean="0"/>
              <a:t>Το </a:t>
            </a:r>
            <a:r>
              <a:rPr lang="el-GR" sz="2200" dirty="0"/>
              <a:t>υλικό που έχουν οι μαθητές ως εργασία για το σπίτι διαδικτυακά είναι εξ ολοκλήρου προετοιμασμένο από τη διδάσκουσα ώστε να ανταποκρίνεται στις απαιτήσεις των μαθητών και την τοπογραφία της τάξης. </a:t>
            </a:r>
            <a:endParaRPr lang="el-GR" sz="2200" dirty="0" smtClean="0"/>
          </a:p>
          <a:p>
            <a:pPr lvl="1">
              <a:buFont typeface="Arial" pitchFamily="34" charset="0"/>
              <a:buChar char="•"/>
            </a:pPr>
            <a:endParaRPr lang="el-GR" sz="2200" dirty="0" smtClean="0"/>
          </a:p>
          <a:p>
            <a:pPr lvl="1">
              <a:buFont typeface="Arial" pitchFamily="34" charset="0"/>
              <a:buChar char="•"/>
            </a:pPr>
            <a:r>
              <a:rPr lang="el-GR" sz="2200" dirty="0"/>
              <a:t>Ο διδάσκων </a:t>
            </a:r>
            <a:r>
              <a:rPr lang="el-GR" sz="2200" dirty="0" smtClean="0"/>
              <a:t>κατά </a:t>
            </a:r>
            <a:r>
              <a:rPr lang="el-GR" sz="2200" dirty="0"/>
              <a:t>τη διάρκεια τέτοιων δραστηριοτήτων έχει συντονιστικό, βοηθητικό και ενισχυτικό ρόλο δίνοντας συνεχώς και σε σύντομο χρονικό διάστημα ανατροφοδότηση. </a:t>
            </a:r>
          </a:p>
          <a:p>
            <a:pPr lvl="1">
              <a:buFont typeface="Arial" pitchFamily="34" charset="0"/>
              <a:buChar char="•"/>
            </a:pPr>
            <a:endParaRPr lang="el-GR" sz="2200" dirty="0"/>
          </a:p>
          <a:p>
            <a:pPr lvl="1">
              <a:buFont typeface="Arial" pitchFamily="34" charset="0"/>
              <a:buChar char="•"/>
            </a:pPr>
            <a:endParaRPr lang="el-GR" sz="2200" b="0" dirty="0" smtClean="0"/>
          </a:p>
          <a:p>
            <a:pPr lvl="1">
              <a:buFont typeface="Arial" pitchFamily="34" charset="0"/>
              <a:buChar char="•"/>
            </a:pPr>
            <a:endParaRPr lang="el-GR" b="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053859" y="5365377"/>
            <a:ext cx="7005919" cy="8054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l-GR" sz="2000" dirty="0" smtClean="0"/>
              <a:t>Πλατφόρμα </a:t>
            </a:r>
            <a:r>
              <a:rPr lang="el-GR" sz="2000" dirty="0"/>
              <a:t>ασύγχρονης εκπαίδευσης </a:t>
            </a:r>
            <a:r>
              <a:rPr lang="en-US" sz="2000" dirty="0"/>
              <a:t>Moodle </a:t>
            </a:r>
            <a:r>
              <a:rPr lang="el-GR" sz="2000" dirty="0"/>
              <a:t>του </a:t>
            </a:r>
            <a:r>
              <a:rPr lang="el-GR" sz="2000" dirty="0" smtClean="0"/>
              <a:t>σχολείου</a:t>
            </a:r>
            <a:r>
              <a:rPr lang="el-GR" sz="1400" dirty="0" smtClean="0"/>
              <a:t>.</a:t>
            </a:r>
            <a:endParaRPr lang="el-GR" sz="1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059779" cy="50612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19140000">
            <a:off x="816119" y="1589388"/>
            <a:ext cx="6901822" cy="1207509"/>
          </a:xfrm>
        </p:spPr>
        <p:txBody>
          <a:bodyPr/>
          <a:lstStyle/>
          <a:p>
            <a:r>
              <a:rPr lang="el-GR" dirty="0" smtClean="0"/>
              <a:t>ΑΞΙΟΠΟΙΗΣΗ ΨΗΦΙΑΚΟΥ ΠΕΡΙΕΧΟΜΕΝΟΥ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diagona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10B7A3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-Open-Educational-Practices-PPT-Template-v1 1.pptx" id="{A3961C90-AA77-4264-A309-6511391A5B13}" vid="{A5694F74-BF69-4FEF-9AFF-E76BCC86D4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Digital-School_Open-Educational-Practices-ppt-Template-v1.1</Template>
  <TotalTime>153</TotalTime>
  <Words>1061</Words>
  <Application>Microsoft Office PowerPoint</Application>
  <PresentationFormat>On-screen Show (4:3)</PresentationFormat>
  <Paragraphs>110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</vt:lpstr>
      <vt:lpstr>Franklin Gothic Book</vt:lpstr>
      <vt:lpstr>Perpetua</vt:lpstr>
      <vt:lpstr>Tunga</vt:lpstr>
      <vt:lpstr>Wingdings</vt:lpstr>
      <vt:lpstr>Angles</vt:lpstr>
      <vt:lpstr>Οι αγιεσ εικονεσ  εκφραση της πιστησ</vt:lpstr>
      <vt:lpstr>ΣΥΝΤΟΜΗ ΠΕΡΙΓΡΑΦΗ</vt:lpstr>
      <vt:lpstr>ΣΧΕΔΙΑΣΜΟΣ ΤΗΣ ανοιχτησ εκπαιδευτικησ ΠΡΑΚΤΙΚΗΣ</vt:lpstr>
      <vt:lpstr>ΣΧΕΔΙΑΣΜΟΣ &amp; ΔΙΔΑΚΤΙΚΟΙ ΣΤΟΧΟΙ</vt:lpstr>
      <vt:lpstr>ΕΦΑΡΜΟΓΗ ΤΗΣ ανοιχτησ εκπαιδευτικησ ΠΡΑΚΤΙΚΗΣ</vt:lpstr>
      <vt:lpstr>ΣΤΟΙΧΕΙΑ ΕΦΑΡΜΟΓΗΣ ΤΗΣ ανοιχτησ εκπαιδευτικησ ΠΡΑΚΤΙΚΗΣ   </vt:lpstr>
      <vt:lpstr>ΑΝΑΛΥΤΙΚΗ ΠΕΡΙΓΡΑΦΗ ΤΗΣ ανοιχτησ εκπαιδευτικησ ΠΡΑΚΤΙΚΗΣ</vt:lpstr>
      <vt:lpstr>PowerPoint Presentation</vt:lpstr>
      <vt:lpstr>ΑΞΙΟΠΟΙΗΣΗ ΨΗΦΙΑΚΟΥ ΠΕΡΙΕΧΟΜΕΝΟΥ</vt:lpstr>
      <vt:lpstr>ΑΞΙΟΠΟΙΗΣΗ ΨΗΦΙΑΚΟΥ ΠΕΡΙΕΧΟΜΕΝΟΥ</vt:lpstr>
      <vt:lpstr>ΣΤΟΙΧΕΙΑ ΤΕΚΜΗΡΙΩΣΗΣ ΚΑΙ ΕΠΕΚΤΑΣΗΣ</vt:lpstr>
      <vt:lpstr> ΑΠΟΤΕΛΕΣΜΑΤΑ- ΑΝΤΙΚΤΥΠΟΣ </vt:lpstr>
      <vt:lpstr> ΑΠΟΤΕΛΕΣΜΑΤΑ- ΑΝΤΙΚΤΥΠΟΣ </vt:lpstr>
      <vt:lpstr>   ΣΧΕΣΗ ΜΕ ΑΛΛΕΣ ΑΝΟΙΧΤΕΣ ΕΚΠΑΙΔΕΥΤΙΚΕΣ ΠΡΑΚΤΙΚΕΣ / ΑΞΙΟΠΟΙΗΣΗ, ΓΕΝΙΚΕΥΣΗ, ΕΠΕΚΤΑΣΙΜΟΤΗΤΑ    </vt:lpstr>
      <vt:lpstr> ΠΡΟΣΘΕΤΟ ΥΛΙΚΟ ΠΟΥ ΑΞΙΟΠΟΙΗΘΗΚΕ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αγιεσ εικονεσ  εκφραση της πιστησ</dc:title>
  <dc:creator>Ξανθή</dc:creator>
  <cp:lastModifiedBy>Ξανθή</cp:lastModifiedBy>
  <cp:revision>22</cp:revision>
  <dcterms:created xsi:type="dcterms:W3CDTF">2015-06-11T13:52:06Z</dcterms:created>
  <dcterms:modified xsi:type="dcterms:W3CDTF">2015-07-23T08:40:24Z</dcterms:modified>
</cp:coreProperties>
</file>