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8" r:id="rId3"/>
    <p:sldId id="262" r:id="rId4"/>
    <p:sldId id="267" r:id="rId5"/>
    <p:sldId id="263" r:id="rId6"/>
    <p:sldId id="257" r:id="rId7"/>
    <p:sldId id="260" r:id="rId8"/>
    <p:sldId id="261" r:id="rId9"/>
    <p:sldId id="264" r:id="rId10"/>
    <p:sldId id="266" r:id="rId11"/>
    <p:sldId id="265"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7" d="100"/>
          <a:sy n="57" d="100"/>
        </p:scale>
        <p:origin x="1061"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7/31/2015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6</a:t>
            </a:fld>
            <a:endParaRPr lang="en-US" dirty="0"/>
          </a:p>
        </p:txBody>
      </p:sp>
    </p:spTree>
    <p:extLst>
      <p:ext uri="{BB962C8B-B14F-4D97-AF65-F5344CB8AC3E}">
        <p14:creationId xmlns:p14="http://schemas.microsoft.com/office/powerpoint/2010/main" val="3673864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July 31,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chemeClr val="bg1"/>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chemeClr val="bg1"/>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chemeClr val="bg1"/>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chemeClr val="bg1"/>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chemeClr val="bg1"/>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n-US" smtClean="0"/>
              <a:t>Click to edit Master title style</a:t>
            </a:r>
            <a:endParaRPr lang="en-US" dirty="0"/>
          </a:p>
        </p:txBody>
      </p:sp>
      <p:sp>
        <p:nvSpPr>
          <p:cNvPr id="4" name="Content Placeholder 3"/>
          <p:cNvSpPr>
            <a:spLocks noGrp="1"/>
          </p:cNvSpPr>
          <p:nvPr>
            <p:ph sz="half" idx="2"/>
          </p:nvPr>
        </p:nvSpPr>
        <p:spPr>
          <a:xfrm>
            <a:off x="600782" y="528120"/>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6" name="Content Placeholder 5"/>
          <p:cNvSpPr>
            <a:spLocks noGrp="1"/>
          </p:cNvSpPr>
          <p:nvPr>
            <p:ph sz="quarter" idx="4"/>
          </p:nvPr>
        </p:nvSpPr>
        <p:spPr>
          <a:xfrm>
            <a:off x="2688609" y="518615"/>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2741332"/>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1" name="Content Placeholder 5"/>
          <p:cNvSpPr>
            <a:spLocks noGrp="1"/>
          </p:cNvSpPr>
          <p:nvPr>
            <p:ph sz="quarter" idx="14"/>
          </p:nvPr>
        </p:nvSpPr>
        <p:spPr>
          <a:xfrm>
            <a:off x="2704531" y="2718179"/>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photodentro.edu.gr/lor/r/8521/8337?locale=el" TargetMode="External"/><Relationship Id="rId3" Type="http://schemas.openxmlformats.org/officeDocument/2006/relationships/hyperlink" Target="http://photodentro.edu.gr/lor/r/8521/2810?locale=el" TargetMode="External"/><Relationship Id="rId7" Type="http://schemas.openxmlformats.org/officeDocument/2006/relationships/hyperlink" Target="http://photodentro.edu.gr/lor/r/8521/4690?locale=el" TargetMode="External"/><Relationship Id="rId2" Type="http://schemas.openxmlformats.org/officeDocument/2006/relationships/hyperlink" Target="http://photodentro.edu.gr/v/item/ds/8521/2747" TargetMode="External"/><Relationship Id="rId1" Type="http://schemas.openxmlformats.org/officeDocument/2006/relationships/slideLayout" Target="../slideLayouts/slideLayout9.xml"/><Relationship Id="rId6" Type="http://schemas.openxmlformats.org/officeDocument/2006/relationships/hyperlink" Target="http://photodentro.edu.gr/lor/r/8521/1044?locale=el" TargetMode="External"/><Relationship Id="rId5" Type="http://schemas.openxmlformats.org/officeDocument/2006/relationships/hyperlink" Target="http://photodentro.edu.gr/lor/r/8521/1660" TargetMode="External"/><Relationship Id="rId10" Type="http://schemas.openxmlformats.org/officeDocument/2006/relationships/image" Target="../media/image8.png"/><Relationship Id="rId4" Type="http://schemas.openxmlformats.org/officeDocument/2006/relationships/hyperlink" Target="http://photodentro.edu.gr/lor/r/8521/3535?locale=el" TargetMode="External"/><Relationship Id="rId9"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labrinos.webpages.auth.gr/digital_geography/mod/url/view.php?id=30"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arcgis.com/home/webmap/viewer.html?webmap=ef168f36db674b67ae8ea7a3ba7786fe&amp;extent=18.7726,37.2843,30.0226,41.2462" TargetMode="External"/><Relationship Id="rId2" Type="http://schemas.openxmlformats.org/officeDocument/2006/relationships/hyperlink" Target="https://goo.gl/LMYf9B" TargetMode="External"/><Relationship Id="rId1" Type="http://schemas.openxmlformats.org/officeDocument/2006/relationships/slideLayout" Target="../slideLayouts/slideLayout3.xml"/><Relationship Id="rId5" Type="http://schemas.openxmlformats.org/officeDocument/2006/relationships/hyperlink" Target="http://www.arcgis.com/" TargetMode="External"/><Relationship Id="rId4" Type="http://schemas.openxmlformats.org/officeDocument/2006/relationships/hyperlink" Target="http://www.greek-language.gr/greekLang/modern_greek/tools/lexica/triantafyllides/search.html?lq=&#967;&#945;&#961;&#964;&#959;&#947;&#961;&#945;&#966;&#974;&amp;d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72033" y="4186238"/>
            <a:ext cx="377190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246922" y="483362"/>
            <a:ext cx="7324567" cy="1951414"/>
          </a:xfrm>
        </p:spPr>
        <p:txBody>
          <a:bodyPr/>
          <a:lstStyle/>
          <a:p>
            <a:r>
              <a:rPr lang="el-GR" sz="3600" dirty="0">
                <a:effectLst/>
              </a:rPr>
              <a:t>ΧΑΡΤΟΓΡΑΦΗΣΗ ΤΩΝ ΠΕΡΙΟΔΕΙΩΝ ΤΟΥ ΑΠΟΣΤΟΛΟΥ ΠΑΥΛΟΥ ΜΕ ΧΡΗΣΗ ΔΙΑΔΡΑΣΤΙΚΩΝ ΧΑΡΤΩΝ</a:t>
            </a:r>
            <a:r>
              <a:rPr lang="en-US" sz="3600" dirty="0">
                <a:effectLst/>
              </a:rPr>
              <a:t/>
            </a:r>
            <a:br>
              <a:rPr lang="en-US" sz="3600" dirty="0">
                <a:effectLst/>
              </a:rPr>
            </a:br>
            <a:endParaRPr lang="en-US" sz="3600" dirty="0"/>
          </a:p>
        </p:txBody>
      </p:sp>
      <p:sp>
        <p:nvSpPr>
          <p:cNvPr id="8" name="TextBox 7"/>
          <p:cNvSpPr txBox="1"/>
          <p:nvPr/>
        </p:nvSpPr>
        <p:spPr>
          <a:xfrm>
            <a:off x="4900614" y="4659004"/>
            <a:ext cx="3816074" cy="830997"/>
          </a:xfrm>
          <a:prstGeom prst="rect">
            <a:avLst/>
          </a:prstGeom>
          <a:noFill/>
        </p:spPr>
        <p:txBody>
          <a:bodyPr wrap="square" rtlCol="0">
            <a:spAutoFit/>
          </a:bodyPr>
          <a:lstStyle/>
          <a:p>
            <a:r>
              <a:rPr lang="el-GR" sz="1600" dirty="0" smtClean="0">
                <a:solidFill>
                  <a:schemeClr val="bg2">
                    <a:lumMod val="10000"/>
                  </a:schemeClr>
                </a:solidFill>
              </a:rPr>
              <a:t>Ξανθή Αλμπανάκη, Θεολόγος</a:t>
            </a:r>
          </a:p>
          <a:p>
            <a:r>
              <a:rPr lang="el-GR" sz="1600" dirty="0" smtClean="0">
                <a:solidFill>
                  <a:schemeClr val="bg2">
                    <a:lumMod val="10000"/>
                  </a:schemeClr>
                </a:solidFill>
              </a:rPr>
              <a:t>Χρυσούλα Γκιούρα, Δασκάλα</a:t>
            </a:r>
          </a:p>
          <a:p>
            <a:endParaRPr lang="el-GR" sz="1600" dirty="0"/>
          </a:p>
        </p:txBody>
      </p:sp>
      <p:sp>
        <p:nvSpPr>
          <p:cNvPr id="18" name="Subtitle 2"/>
          <p:cNvSpPr txBox="1">
            <a:spLocks/>
          </p:cNvSpPr>
          <p:nvPr/>
        </p:nvSpPr>
        <p:spPr>
          <a:xfrm>
            <a:off x="5512716" y="6175927"/>
            <a:ext cx="3174088" cy="382042"/>
          </a:xfrm>
          <a:prstGeom prst="rect">
            <a:avLst/>
          </a:prstGeom>
        </p:spPr>
        <p:txBody>
          <a:bodyPr vert="horz" lIns="91440" tIns="9144" rIns="91440" bIns="45720" rtlCol="0">
            <a:normAutofit fontScale="92500"/>
          </a:bodyPr>
          <a:lstStyle/>
          <a:p>
            <a:pPr marL="0" marR="0" lvl="0" indent="0" algn="r" defTabSz="914400" rtl="0" eaLnBrk="1" fontAlgn="auto" latinLnBrk="0" hangingPunct="1">
              <a:lnSpc>
                <a:spcPct val="100000"/>
              </a:lnSpc>
              <a:spcBef>
                <a:spcPts val="800"/>
              </a:spcBef>
              <a:spcAft>
                <a:spcPts val="0"/>
              </a:spcAft>
              <a:buClrTx/>
              <a:buSzTx/>
              <a:buFont typeface="Arial" pitchFamily="34" charset="0"/>
              <a:buNone/>
              <a:tabLst/>
              <a:defRPr/>
            </a:pPr>
            <a:r>
              <a:rPr lang="el-GR" sz="1400" cap="all" spc="400" dirty="0" smtClean="0">
                <a:solidFill>
                  <a:schemeClr val="accent3">
                    <a:lumMod val="50000"/>
                  </a:schemeClr>
                </a:solidFill>
                <a:ea typeface="+mj-ea"/>
                <a:cs typeface="Tunga" pitchFamily="2"/>
              </a:rPr>
              <a:t>ΘΕΣΣΑΛΟΝΙΚΗ/31-7-2015</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4880785" y="4247657"/>
            <a:ext cx="2239074" cy="400110"/>
          </a:xfrm>
          <a:prstGeom prst="rect">
            <a:avLst/>
          </a:prstGeom>
        </p:spPr>
        <p:txBody>
          <a:bodyPr wrap="none">
            <a:spAutoFit/>
          </a:bodyPr>
          <a:lstStyle/>
          <a:p>
            <a:r>
              <a:rPr lang="el-GR" sz="2000" dirty="0" smtClean="0">
                <a:solidFill>
                  <a:schemeClr val="bg2">
                    <a:lumMod val="10000"/>
                  </a:schemeClr>
                </a:solidFill>
              </a:rPr>
              <a:t>Ομάδα ανάπτυξης</a:t>
            </a:r>
          </a:p>
        </p:txBody>
      </p:sp>
      <p:sp>
        <p:nvSpPr>
          <p:cNvPr id="21" name="Subtitle 20"/>
          <p:cNvSpPr>
            <a:spLocks noGrp="1"/>
          </p:cNvSpPr>
          <p:nvPr>
            <p:ph type="subTitle" idx="4294967295"/>
          </p:nvPr>
        </p:nvSpPr>
        <p:spPr>
          <a:xfrm>
            <a:off x="246922" y="2293414"/>
            <a:ext cx="5037841" cy="354949"/>
          </a:xfrm>
        </p:spPr>
        <p:txBody>
          <a:bodyPr>
            <a:noAutofit/>
          </a:bodyPr>
          <a:lstStyle/>
          <a:p>
            <a:r>
              <a:rPr lang="el-GR" sz="2400" b="0" dirty="0" smtClean="0">
                <a:solidFill>
                  <a:schemeClr val="accent2">
                    <a:lumMod val="75000"/>
                  </a:schemeClr>
                </a:solidFill>
                <a:effectLst>
                  <a:outerShdw blurRad="38100" dist="38100" dir="2700000" algn="tl">
                    <a:srgbClr val="000000">
                      <a:alpha val="43137"/>
                    </a:srgbClr>
                  </a:outerShdw>
                </a:effectLst>
              </a:rPr>
              <a:t>ΠΕΙΡΑΜΑΤΙΚΟ ΛΥΚΕΙΟ ΠΑΝΕΠΙΣΤΗΜΙΟΥ ΜΑΚΕΔΟΝΙΑΣ</a:t>
            </a:r>
          </a:p>
        </p:txBody>
      </p:sp>
      <p:pic>
        <p:nvPicPr>
          <p:cNvPr id="3" name="Picture 2"/>
          <p:cNvPicPr>
            <a:picLocks noChangeAspect="1"/>
          </p:cNvPicPr>
          <p:nvPr/>
        </p:nvPicPr>
        <p:blipFill>
          <a:blip r:embed="rId3"/>
          <a:stretch>
            <a:fillRect/>
          </a:stretch>
        </p:blipFill>
        <p:spPr>
          <a:xfrm>
            <a:off x="3455893" y="4244828"/>
            <a:ext cx="1302067" cy="1355872"/>
          </a:xfrm>
          <a:prstGeom prst="rect">
            <a:avLst/>
          </a:prstGeom>
        </p:spPr>
      </p:pic>
    </p:spTree>
    <p:extLst>
      <p:ext uri="{BB962C8B-B14F-4D97-AF65-F5344CB8AC3E}">
        <p14:creationId xmlns:p14="http://schemas.microsoft.com/office/powerpoint/2010/main" val="33911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31824" y="2581735"/>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9" name="Round Single Corner Rectangle 8"/>
          <p:cNvSpPr/>
          <p:nvPr/>
        </p:nvSpPr>
        <p:spPr>
          <a:xfrm>
            <a:off x="2743200" y="532263"/>
            <a:ext cx="5800299" cy="1692322"/>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a:xfrm>
            <a:off x="2947916" y="5172501"/>
            <a:ext cx="6196084" cy="873457"/>
          </a:xfrm>
        </p:spPr>
        <p:txBody>
          <a:bodyPr/>
          <a:lstStyle/>
          <a:p>
            <a:r>
              <a:rPr lang="el-GR" sz="2400" dirty="0" smtClean="0"/>
              <a:t>ΑΞΙΟΠΟΙΗΣΗ ΨΗΦΙΑΚΟΥ ΠΕΡΙΕΧΟΜΕΝΟΥ</a:t>
            </a:r>
            <a:endParaRPr lang="el-GR" sz="2400" dirty="0"/>
          </a:p>
        </p:txBody>
      </p:sp>
      <p:sp>
        <p:nvSpPr>
          <p:cNvPr id="22" name="Content Placeholder 21"/>
          <p:cNvSpPr>
            <a:spLocks noGrp="1"/>
          </p:cNvSpPr>
          <p:nvPr>
            <p:ph sz="quarter" idx="4"/>
          </p:nvPr>
        </p:nvSpPr>
        <p:spPr>
          <a:xfrm>
            <a:off x="2731824" y="532263"/>
            <a:ext cx="5770731" cy="1542201"/>
          </a:xfrm>
        </p:spPr>
        <p:txBody>
          <a:bodyPr>
            <a:noAutofit/>
          </a:bodyPr>
          <a:lstStyle/>
          <a:p>
            <a:r>
              <a:rPr lang="el-GR" sz="1400" dirty="0" smtClean="0">
                <a:solidFill>
                  <a:schemeClr val="accent2">
                    <a:lumMod val="50000"/>
                  </a:schemeClr>
                </a:solidFill>
                <a:effectLst>
                  <a:outerShdw blurRad="38100" dist="38100" dir="2700000" algn="tl">
                    <a:srgbClr val="000000">
                      <a:alpha val="43137"/>
                    </a:srgbClr>
                  </a:outerShdw>
                </a:effectLst>
              </a:rPr>
              <a:t>Φωτοδεντρο</a:t>
            </a:r>
          </a:p>
          <a:p>
            <a:pPr lvl="2"/>
            <a:r>
              <a:rPr lang="el-GR" sz="1400" dirty="0"/>
              <a:t>Τα ταξίδια του </a:t>
            </a:r>
            <a:r>
              <a:rPr lang="en-US" sz="1400" dirty="0"/>
              <a:t>James Cook, </a:t>
            </a:r>
            <a:r>
              <a:rPr lang="en-US" sz="1400" dirty="0">
                <a:hlinkClick r:id="rId2"/>
              </a:rPr>
              <a:t>http://photodentro.edu.gr/v/item/ds/8521/2747</a:t>
            </a:r>
            <a:r>
              <a:rPr lang="en-US" sz="1400" dirty="0"/>
              <a:t>.</a:t>
            </a:r>
          </a:p>
          <a:p>
            <a:pPr lvl="2"/>
            <a:r>
              <a:rPr lang="el-GR" sz="1400" dirty="0"/>
              <a:t>Χάρτες – Είδος χάρτη</a:t>
            </a:r>
            <a:r>
              <a:rPr lang="el-GR" sz="1400" dirty="0" smtClean="0"/>
              <a:t>, </a:t>
            </a:r>
            <a:r>
              <a:rPr lang="en-US" sz="1400" dirty="0" smtClean="0">
                <a:hlinkClick r:id="rId3"/>
              </a:rPr>
              <a:t>http</a:t>
            </a:r>
            <a:r>
              <a:rPr lang="en-US" sz="1400" dirty="0">
                <a:hlinkClick r:id="rId3"/>
              </a:rPr>
              <a:t>://photodentro.edu.gr/lor/r/8521/2810?locale=el</a:t>
            </a:r>
            <a:r>
              <a:rPr lang="en-US" sz="1400" dirty="0"/>
              <a:t>.</a:t>
            </a:r>
          </a:p>
          <a:p>
            <a:pPr lvl="2"/>
            <a:r>
              <a:rPr lang="el-GR" sz="1400" dirty="0"/>
              <a:t>Τα σύμβολα του χάρτη, </a:t>
            </a:r>
            <a:r>
              <a:rPr lang="en-US" sz="1400" dirty="0">
                <a:hlinkClick r:id="rId4"/>
              </a:rPr>
              <a:t>http://photodentro.edu.gr/lor/r/8521/3535?locale=el</a:t>
            </a:r>
            <a:r>
              <a:rPr lang="en-US" sz="1400" dirty="0"/>
              <a:t>.</a:t>
            </a:r>
          </a:p>
          <a:p>
            <a:pPr marL="237744" lvl="2" indent="0">
              <a:buNone/>
            </a:pPr>
            <a:endParaRPr lang="el-GR" sz="1400" b="0" dirty="0" smtClean="0">
              <a:hlinkClick r:id="rId5"/>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10</a:t>
            </a:fld>
            <a:endParaRPr lang="en-US" dirty="0"/>
          </a:p>
        </p:txBody>
      </p:sp>
      <p:sp>
        <p:nvSpPr>
          <p:cNvPr id="24" name="Content Placeholder 23"/>
          <p:cNvSpPr>
            <a:spLocks noGrp="1"/>
          </p:cNvSpPr>
          <p:nvPr>
            <p:ph sz="quarter" idx="14"/>
          </p:nvPr>
        </p:nvSpPr>
        <p:spPr>
          <a:xfrm>
            <a:off x="2731824" y="2581735"/>
            <a:ext cx="5784380" cy="1692322"/>
          </a:xfrm>
        </p:spPr>
        <p:txBody>
          <a:bodyPr>
            <a:normAutofit fontScale="77500" lnSpcReduction="20000"/>
          </a:bodyPr>
          <a:lstStyle/>
          <a:p>
            <a:r>
              <a:rPr lang="el-GR" sz="2000" dirty="0" smtClean="0">
                <a:solidFill>
                  <a:schemeClr val="accent2">
                    <a:lumMod val="50000"/>
                  </a:schemeClr>
                </a:solidFill>
                <a:effectLst>
                  <a:outerShdw blurRad="38100" dist="38100" dir="2700000" algn="tl">
                    <a:srgbClr val="000000">
                      <a:alpha val="43137"/>
                    </a:srgbClr>
                  </a:outerShdw>
                </a:effectLst>
              </a:rPr>
              <a:t>Φωτόδεντρο</a:t>
            </a:r>
          </a:p>
          <a:p>
            <a:pPr lvl="2"/>
            <a:r>
              <a:rPr lang="el-GR" sz="2000" dirty="0"/>
              <a:t>Ο απόστολος Παύλος στην Ελλάδα, </a:t>
            </a:r>
            <a:r>
              <a:rPr lang="en-US" sz="2000" dirty="0">
                <a:hlinkClick r:id="rId6"/>
              </a:rPr>
              <a:t>http://photodentro.edu.gr/lor/r/8521/1044?locale=el</a:t>
            </a:r>
            <a:r>
              <a:rPr lang="en-US" sz="2000" dirty="0"/>
              <a:t>. </a:t>
            </a:r>
          </a:p>
          <a:p>
            <a:pPr lvl="2"/>
            <a:r>
              <a:rPr lang="el-GR" sz="2000" dirty="0"/>
              <a:t>Διαδραστικός Χάρτης: Αποστολικές περιοδείες του Παύλου, </a:t>
            </a:r>
            <a:r>
              <a:rPr lang="en-US" sz="2000" dirty="0">
                <a:hlinkClick r:id="rId7"/>
              </a:rPr>
              <a:t>http://photodentro.edu.gr/lor/r/8521/4690?locale=el</a:t>
            </a:r>
            <a:r>
              <a:rPr lang="en-US" sz="2000" dirty="0"/>
              <a:t>. </a:t>
            </a:r>
          </a:p>
          <a:p>
            <a:pPr lvl="2"/>
            <a:r>
              <a:rPr lang="el-GR" sz="2000" dirty="0"/>
              <a:t>Η μαρτυρική πορεία του Παύλου, </a:t>
            </a:r>
            <a:r>
              <a:rPr lang="en-US" sz="2000" dirty="0">
                <a:hlinkClick r:id="rId8"/>
              </a:rPr>
              <a:t>http://photodentro.edu.gr/lor/r/8521/8337?locale=el</a:t>
            </a:r>
            <a:r>
              <a:rPr lang="en-US" sz="2000" dirty="0"/>
              <a:t>. </a:t>
            </a:r>
          </a:p>
          <a:p>
            <a:pPr lvl="2"/>
            <a:endParaRPr lang="el-GR" dirty="0" smtClean="0">
              <a:hlinkClick r:id="rId5"/>
            </a:endParaRPr>
          </a:p>
        </p:txBody>
      </p:sp>
      <p:pic>
        <p:nvPicPr>
          <p:cNvPr id="6" name="Content Placeholder 5"/>
          <p:cNvPicPr>
            <a:picLocks noGrp="1" noChangeAspect="1"/>
          </p:cNvPicPr>
          <p:nvPr>
            <p:ph sz="half" idx="13"/>
          </p:nvPr>
        </p:nvPicPr>
        <p:blipFill>
          <a:blip r:embed="rId9">
            <a:extLst>
              <a:ext uri="{28A0092B-C50C-407E-A947-70E740481C1C}">
                <a14:useLocalDpi xmlns:a14="http://schemas.microsoft.com/office/drawing/2010/main" val="0"/>
              </a:ext>
            </a:extLst>
          </a:blip>
          <a:stretch>
            <a:fillRect/>
          </a:stretch>
        </p:blipFill>
        <p:spPr>
          <a:xfrm>
            <a:off x="770498" y="2581735"/>
            <a:ext cx="1695450" cy="1695450"/>
          </a:xfrm>
        </p:spPr>
      </p:pic>
      <p:pic>
        <p:nvPicPr>
          <p:cNvPr id="8" name="Content Placeholder 7"/>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792989" y="532263"/>
            <a:ext cx="1672959" cy="167295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endParaRPr lang="el-GR" dirty="0">
              <a:solidFill>
                <a:schemeClr val="accent3">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12</a:t>
            </a:fld>
            <a:endParaRPr lang="en-US" dirty="0"/>
          </a:p>
        </p:txBody>
      </p:sp>
      <p:sp>
        <p:nvSpPr>
          <p:cNvPr id="5" name="Content Placeholder 4"/>
          <p:cNvSpPr>
            <a:spLocks noGrp="1"/>
          </p:cNvSpPr>
          <p:nvPr>
            <p:ph sz="half" idx="2"/>
          </p:nvPr>
        </p:nvSpPr>
        <p:spPr>
          <a:xfrm>
            <a:off x="416859" y="557213"/>
            <a:ext cx="8364070" cy="4129087"/>
          </a:xfrm>
        </p:spPr>
        <p:txBody>
          <a:bodyPr>
            <a:normAutofit fontScale="55000" lnSpcReduction="20000"/>
          </a:bodyPr>
          <a:lstStyle/>
          <a:p>
            <a:pPr lvl="1">
              <a:buFont typeface="Arial" pitchFamily="34" charset="0"/>
              <a:buChar char="•"/>
            </a:pPr>
            <a:r>
              <a:rPr lang="el-GR" sz="2500" dirty="0"/>
              <a:t>Οι εφαρμογές που αξιοποιήθηκαν δεν βασίζονται σε παραδοσιακούς τρόπους δημιουργίας και μετάδοσης υλικού, αλλά οι χρήστες φτιάχνουν το δικό τους υλικό και μεταδίδουν την δική τους εμπειρία. </a:t>
            </a:r>
          </a:p>
          <a:p>
            <a:pPr lvl="1">
              <a:buFont typeface="Arial" pitchFamily="34" charset="0"/>
              <a:buChar char="•"/>
            </a:pPr>
            <a:r>
              <a:rPr lang="el-GR" sz="2500" dirty="0"/>
              <a:t>Οι 3</a:t>
            </a:r>
            <a:r>
              <a:rPr lang="en-US" sz="2500" dirty="0"/>
              <a:t>d </a:t>
            </a:r>
            <a:r>
              <a:rPr lang="el-GR" sz="2500" dirty="0"/>
              <a:t>χάρτες είναι εφαρμογές που αναπτύχθηκαν με σκοπό τη διευκόλυνση ομαδοσυνεργατικών δραστηριοτήτων που βασίζονται στην άμεση αντίληψη της τρίτης διάστασης του χώρου.</a:t>
            </a:r>
          </a:p>
          <a:p>
            <a:pPr lvl="1">
              <a:buFont typeface="Arial" pitchFamily="34" charset="0"/>
              <a:buChar char="•"/>
            </a:pPr>
            <a:r>
              <a:rPr lang="el-GR" sz="2500" dirty="0" smtClean="0"/>
              <a:t>Η πρακτική κατέστησε </a:t>
            </a:r>
            <a:r>
              <a:rPr lang="el-GR" sz="2500" dirty="0"/>
              <a:t>τη γεωχωρική εκπαίδευση στους μαθητές προσβάσιμη αφού διατέθηκαν οι διάφορες πηγές ελεύθερα, συμπεριλαμβανομένων των λογισμικών και των ανοιχτών δεδομένων</a:t>
            </a:r>
            <a:r>
              <a:rPr lang="el-GR" sz="2500" dirty="0" smtClean="0"/>
              <a:t>.</a:t>
            </a:r>
          </a:p>
          <a:p>
            <a:pPr lvl="1">
              <a:buFont typeface="Arial" pitchFamily="34" charset="0"/>
              <a:buChar char="•"/>
            </a:pPr>
            <a:r>
              <a:rPr lang="el-GR" sz="2500" dirty="0"/>
              <a:t>Παρείχε ίση ευκαιρία γνώσεων προς όλους.</a:t>
            </a:r>
          </a:p>
          <a:p>
            <a:pPr lvl="1">
              <a:buFont typeface="Arial" pitchFamily="34" charset="0"/>
              <a:buChar char="•"/>
            </a:pPr>
            <a:r>
              <a:rPr lang="el-GR" sz="2500" dirty="0"/>
              <a:t>Αποτέλεσε αποδοτική περίπτωση ευρύτερης συνεργασίας μεταξύ συναδέλφων και καλή πρακτική με την αξιοποίηση των νέων τεχνολογιών ή την εφαρμογή σύγχρονων μεθόδων διδασκαλίας (συνεργασία με άλλες τάξεις / με άλλα σχολεία).</a:t>
            </a:r>
          </a:p>
          <a:p>
            <a:pPr lvl="1">
              <a:buFont typeface="Arial" pitchFamily="34" charset="0"/>
              <a:buChar char="•"/>
            </a:pPr>
            <a:r>
              <a:rPr lang="el-GR" sz="2500" dirty="0"/>
              <a:t>Επιτεύχθηκε εφαρμογή διαφορετικής προσέγγισης εκπαιδευτικού υλικού μέσα από εφαρμογές </a:t>
            </a:r>
            <a:r>
              <a:rPr lang="en-US" sz="2500" dirty="0" smtClean="0"/>
              <a:t>web 2</a:t>
            </a:r>
            <a:r>
              <a:rPr lang="el-GR" sz="2500" dirty="0" smtClean="0"/>
              <a:t>.</a:t>
            </a:r>
            <a:endParaRPr lang="en-US" sz="2500" dirty="0"/>
          </a:p>
          <a:p>
            <a:pPr lvl="1">
              <a:buFont typeface="Arial" pitchFamily="34" charset="0"/>
              <a:buChar char="•"/>
            </a:pPr>
            <a:r>
              <a:rPr lang="el-GR" sz="2500" dirty="0"/>
              <a:t>Ο καινοτόμος χαρακτήρας του υποβαλλομένου έργου εστιάζεται στην παραγωγή μιας εντελώς νέας προσέγγισης στην εκπαιδευτική διαδικασία. </a:t>
            </a:r>
            <a:endParaRPr lang="el-GR" sz="2500" dirty="0" smtClean="0"/>
          </a:p>
          <a:p>
            <a:pPr lvl="1">
              <a:buFont typeface="Arial" pitchFamily="34" charset="0"/>
              <a:buChar char="•"/>
            </a:pPr>
            <a:r>
              <a:rPr lang="el-GR" sz="2500" dirty="0" smtClean="0"/>
              <a:t>Επιχειρήθηκε </a:t>
            </a:r>
            <a:r>
              <a:rPr lang="el-GR" sz="2500" dirty="0"/>
              <a:t>μέσα από επιλεγμένα θέματα η οριζόντια σύνδεση και η διεπιστημονική και διαθεματική προσέγγιση</a:t>
            </a:r>
            <a:r>
              <a:rPr lang="el-GR" sz="2500" dirty="0" smtClean="0"/>
              <a:t>.</a:t>
            </a:r>
          </a:p>
          <a:p>
            <a:pPr lvl="1">
              <a:buFont typeface="Arial" pitchFamily="34" charset="0"/>
              <a:buChar char="•"/>
            </a:pPr>
            <a:r>
              <a:rPr lang="el-GR" sz="2500" dirty="0" smtClean="0"/>
              <a:t> </a:t>
            </a:r>
            <a:r>
              <a:rPr lang="el-GR" sz="2500" dirty="0"/>
              <a:t>Έγινε προσπάθεια να συσχετισθούν διαφορετικά γνωστικά αντικείμενα ώστε οι μαθητές να έχουν σφαιρική αντίληψη και ολιστική μάθηση.</a:t>
            </a:r>
          </a:p>
          <a:p>
            <a:pPr lvl="1">
              <a:buFont typeface="Arial" pitchFamily="34" charset="0"/>
              <a:buChar char="•"/>
            </a:pPr>
            <a:r>
              <a:rPr lang="el-GR" sz="2500" dirty="0"/>
              <a:t>Στο τέλος η κάθε ομάδα παρουσιάζει την εργασία </a:t>
            </a:r>
            <a:r>
              <a:rPr lang="el-GR" sz="2500" dirty="0" smtClean="0"/>
              <a:t>της-χάρτη </a:t>
            </a:r>
            <a:r>
              <a:rPr lang="el-GR" sz="2500" dirty="0"/>
              <a:t>στην ολομέλεια της τάξης. Υπήρχαν επίσης ασκήσεις αξιολογικού </a:t>
            </a:r>
            <a:r>
              <a:rPr lang="el-GR" sz="2500" dirty="0" smtClean="0"/>
              <a:t>χαρακτήρα</a:t>
            </a:r>
            <a:r>
              <a:rPr lang="en-US" sz="2500" dirty="0" smtClean="0"/>
              <a:t>,</a:t>
            </a:r>
            <a:r>
              <a:rPr lang="el-GR" sz="2500" dirty="0" smtClean="0"/>
              <a:t> </a:t>
            </a:r>
            <a:r>
              <a:rPr lang="el-GR" sz="2500" dirty="0"/>
              <a:t>όπως Κουίζ με επαναληπτικές ασκήσεις διαφόρων τύπων, αντιστοίχισης, σωστού-λάθους, πολλαπλής επιλογής, τοποθέτησης στη σωστή </a:t>
            </a:r>
            <a:r>
              <a:rPr lang="el-GR" sz="2500" dirty="0" smtClean="0"/>
              <a:t>σειρά</a:t>
            </a:r>
            <a:r>
              <a:rPr lang="en-US" sz="2500" dirty="0" smtClean="0"/>
              <a:t> </a:t>
            </a:r>
            <a:r>
              <a:rPr lang="el-GR" sz="2500" dirty="0" smtClean="0"/>
              <a:t>κ.α. </a:t>
            </a:r>
            <a:endParaRPr lang="el-GR" sz="2500" dirty="0"/>
          </a:p>
          <a:p>
            <a:pPr lvl="1">
              <a:buFont typeface="Arial" pitchFamily="34" charset="0"/>
              <a:buChar char="•"/>
            </a:pP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8962" y="5058697"/>
            <a:ext cx="6015037" cy="1095919"/>
          </a:xfrm>
        </p:spPr>
        <p:txBody>
          <a:bodyPr/>
          <a:lstStyle/>
          <a:p>
            <a:r>
              <a:rPr lang="el-GR" sz="2400" cap="none" dirty="0" smtClean="0"/>
              <a:t/>
            </a:r>
            <a:br>
              <a:rPr lang="el-GR" sz="2400" cap="none" dirty="0" smtClean="0"/>
            </a:br>
            <a:r>
              <a:rPr lang="el-GR" sz="2400" cap="none" dirty="0" smtClean="0"/>
              <a:t/>
            </a:r>
            <a:br>
              <a:rPr lang="el-GR" sz="2400" cap="none" dirty="0" smtClean="0"/>
            </a:br>
            <a:r>
              <a:rPr lang="el-GR" sz="2400" cap="none" dirty="0" smtClean="0"/>
              <a:t/>
            </a:r>
            <a:br>
              <a:rPr lang="el-GR" sz="2400" cap="none" dirty="0" smtClean="0"/>
            </a:br>
            <a:r>
              <a:rPr lang="el-GR" sz="2400" cap="none" dirty="0" smtClean="0"/>
              <a:t>ΣΧΕΣΗ ΜΕ ΑΛΛΕΣ ΑΝΟΙΧΤΕΣ ΕΚΠΑΙΔΕΥΤΙΚΕΣ ΠΡΑΚΤΙΚΕΣ / ΑΞΙΟΠΟΙΗΣΗ, ΓΕΝΙΚΕΥΣΗ, ΕΠΕΚΤΑΣΙΜΟΤΗΤΑ</a:t>
            </a:r>
            <a:br>
              <a:rPr lang="el-GR" sz="2400" cap="none" dirty="0" smtClean="0"/>
            </a:br>
            <a:r>
              <a:rPr lang="el-GR" sz="2400" cap="none" dirty="0" smtClean="0"/>
              <a:t/>
            </a:r>
            <a:br>
              <a:rPr lang="el-GR" sz="2400" cap="none" dirty="0" smtClean="0"/>
            </a:br>
            <a:r>
              <a:rPr lang="el-GR" sz="2400" cap="none" dirty="0" smtClean="0"/>
              <a:t> </a:t>
            </a:r>
            <a:br>
              <a:rPr lang="el-GR" sz="2400" cap="none" dirty="0" smtClean="0"/>
            </a:br>
            <a:endParaRPr lang="el-GR" sz="2400" cap="none" dirty="0"/>
          </a:p>
        </p:txBody>
      </p:sp>
      <p:sp>
        <p:nvSpPr>
          <p:cNvPr id="6" name="Content Placeholder 5"/>
          <p:cNvSpPr>
            <a:spLocks noGrp="1"/>
          </p:cNvSpPr>
          <p:nvPr>
            <p:ph sz="half" idx="2"/>
          </p:nvPr>
        </p:nvSpPr>
        <p:spPr>
          <a:xfrm>
            <a:off x="363071" y="403412"/>
            <a:ext cx="4074458" cy="4209532"/>
          </a:xfrm>
        </p:spPr>
        <p:txBody>
          <a:bodyPr>
            <a:noAutofit/>
          </a:bodyPr>
          <a:lstStyle/>
          <a:p>
            <a:r>
              <a:rPr lang="el-GR" sz="1200" b="1" dirty="0" smtClean="0"/>
              <a:t>Σχέση με άλλες ανοιχτές εκπαιδευτικές πρακτικές</a:t>
            </a:r>
            <a:endParaRPr lang="el-GR" sz="1200" dirty="0" smtClean="0"/>
          </a:p>
          <a:p>
            <a:pPr lvl="1" algn="just">
              <a:buFont typeface="Arial" pitchFamily="34" charset="0"/>
              <a:buChar char="•"/>
            </a:pPr>
            <a:r>
              <a:rPr lang="el-GR" sz="1200"/>
              <a:t>Αξιοποιήθηκαν </a:t>
            </a:r>
            <a:r>
              <a:rPr lang="el-GR" sz="1200" smtClean="0"/>
              <a:t>πρακτικές </a:t>
            </a:r>
            <a:r>
              <a:rPr lang="el-GR" sz="1200" dirty="0"/>
              <a:t>διδασκαλίας </a:t>
            </a:r>
            <a:r>
              <a:rPr lang="el-GR" sz="1200"/>
              <a:t>διαδικτυακής </a:t>
            </a:r>
            <a:r>
              <a:rPr lang="el-GR" sz="1200" smtClean="0"/>
              <a:t>γεωγραφίας, π.χ  </a:t>
            </a:r>
            <a:r>
              <a:rPr lang="el-GR" sz="1200" dirty="0"/>
              <a:t>ο Διαδραστικός χάρτης πορείας του Μ. Αλεξάνδρου, </a:t>
            </a:r>
            <a:r>
              <a:rPr lang="en-US" sz="1200" dirty="0" smtClean="0">
                <a:hlinkClick r:id="rId2"/>
              </a:rPr>
              <a:t>http</a:t>
            </a:r>
            <a:r>
              <a:rPr lang="en-US" sz="1200" dirty="0">
                <a:hlinkClick r:id="rId2"/>
              </a:rPr>
              <a:t>://labrinos.webpages.auth.gr/digital_geography/mod/url/view.php?id=30</a:t>
            </a:r>
            <a:r>
              <a:rPr lang="en-US" sz="1200" dirty="0"/>
              <a:t>. </a:t>
            </a:r>
          </a:p>
          <a:p>
            <a:pPr lvl="1" algn="just">
              <a:buFont typeface="Arial" pitchFamily="34" charset="0"/>
              <a:buChar char="•"/>
            </a:pPr>
            <a:r>
              <a:rPr lang="el-GR" sz="1200" dirty="0" smtClean="0"/>
              <a:t>Υλικό </a:t>
            </a:r>
            <a:r>
              <a:rPr lang="el-GR" sz="1200" dirty="0"/>
              <a:t>αξιοποιήθηκε </a:t>
            </a:r>
            <a:r>
              <a:rPr lang="el-GR" sz="1200" dirty="0" smtClean="0"/>
              <a:t>και </a:t>
            </a:r>
            <a:r>
              <a:rPr lang="el-GR" sz="1200" dirty="0"/>
              <a:t>από τον Ιστοχώρο Γεωγραφίας - Παιδαγωγικό Τμήμα Δημοτικής </a:t>
            </a:r>
            <a:r>
              <a:rPr lang="el-GR" sz="1200" dirty="0" smtClean="0"/>
              <a:t>Εκπαίδευσης–ΑΠΘ.</a:t>
            </a:r>
          </a:p>
          <a:p>
            <a:pPr lvl="1" algn="just">
              <a:buFont typeface="Arial" pitchFamily="34" charset="0"/>
              <a:buChar char="•"/>
            </a:pPr>
            <a:r>
              <a:rPr lang="el-GR" sz="1200" dirty="0" smtClean="0"/>
              <a:t>Κατά </a:t>
            </a:r>
            <a:r>
              <a:rPr lang="el-GR" sz="1200" dirty="0"/>
              <a:t>την εφαρμογή της πρακτικής υπήρξε: Βελτίωση ψηφιακής γεωγραφικής εκπαίδευσης και παραγωγή </a:t>
            </a:r>
            <a:r>
              <a:rPr lang="el-GR" sz="1200" dirty="0" smtClean="0"/>
              <a:t>έργου. </a:t>
            </a:r>
            <a:r>
              <a:rPr lang="el-GR" sz="1200" dirty="0"/>
              <a:t>Το παραγόμενο υλικό </a:t>
            </a:r>
            <a:r>
              <a:rPr lang="el-GR" sz="1200" dirty="0" smtClean="0"/>
              <a:t>είναι </a:t>
            </a:r>
            <a:r>
              <a:rPr lang="el-GR" sz="1200" dirty="0"/>
              <a:t>απλό, </a:t>
            </a:r>
            <a:r>
              <a:rPr lang="el-GR" sz="1200" dirty="0" smtClean="0"/>
              <a:t>σε φιλικό </a:t>
            </a:r>
            <a:r>
              <a:rPr lang="el-GR" sz="1200" dirty="0"/>
              <a:t>και εύχρηστο </a:t>
            </a:r>
            <a:r>
              <a:rPr lang="el-GR" sz="1200" dirty="0" smtClean="0"/>
              <a:t>περιβάλλον.</a:t>
            </a:r>
          </a:p>
          <a:p>
            <a:pPr lvl="1" algn="just">
              <a:buFont typeface="Arial" pitchFamily="34" charset="0"/>
              <a:buChar char="•"/>
            </a:pPr>
            <a:r>
              <a:rPr lang="el-GR" sz="1200" dirty="0" smtClean="0"/>
              <a:t> </a:t>
            </a:r>
            <a:r>
              <a:rPr lang="el-GR" sz="1200" dirty="0"/>
              <a:t>Διασυνδέται </a:t>
            </a:r>
            <a:r>
              <a:rPr lang="el-GR" sz="1200" dirty="0" smtClean="0"/>
              <a:t>εύκολα </a:t>
            </a:r>
            <a:r>
              <a:rPr lang="el-GR" sz="1200" dirty="0"/>
              <a:t>με τα γνωστικά πεδία των Θρησκευτικών</a:t>
            </a:r>
            <a:r>
              <a:rPr lang="el-GR" sz="1200" dirty="0" smtClean="0"/>
              <a:t>, της </a:t>
            </a:r>
            <a:r>
              <a:rPr lang="el-GR" sz="1200" dirty="0"/>
              <a:t>Γεωγραφίας, της Μελέτης Περιβάλλοντος, της Ιστορίας και της Πληροφορικής, αλλά μπορεί να χρησιμοποιείται και σε άλλα μαθήματα. </a:t>
            </a:r>
            <a:endParaRPr lang="el-GR" sz="1200" dirty="0" smtClean="0"/>
          </a:p>
          <a:p>
            <a:pPr lvl="1" algn="just">
              <a:buFont typeface="Arial" pitchFamily="34" charset="0"/>
              <a:buChar char="•"/>
            </a:pPr>
            <a:r>
              <a:rPr lang="el-GR" sz="1200" dirty="0" smtClean="0"/>
              <a:t>Το </a:t>
            </a:r>
            <a:r>
              <a:rPr lang="el-GR" sz="1200" dirty="0"/>
              <a:t>υλικό είναι ελεύθερο για κάθε χρήση από οποιονδήποτε ενδιαφερόμενο, ενώ υποστηρίζει πρόσβαση από τους πιο διαδεδομένους φυλλομετρητές</a:t>
            </a:r>
            <a:r>
              <a:rPr lang="el-GR" sz="1200" dirty="0" smtClean="0"/>
              <a:t>.</a:t>
            </a:r>
            <a:endParaRPr lang="el-GR" sz="1200" dirty="0"/>
          </a:p>
        </p:txBody>
      </p:sp>
      <p:sp>
        <p:nvSpPr>
          <p:cNvPr id="7" name="Content Placeholder 6"/>
          <p:cNvSpPr>
            <a:spLocks noGrp="1"/>
          </p:cNvSpPr>
          <p:nvPr>
            <p:ph sz="quarter" idx="4"/>
          </p:nvPr>
        </p:nvSpPr>
        <p:spPr>
          <a:xfrm>
            <a:off x="4694830" y="573206"/>
            <a:ext cx="3985145" cy="4055944"/>
          </a:xfrm>
        </p:spPr>
        <p:txBody>
          <a:bodyPr>
            <a:normAutofit/>
          </a:bodyPr>
          <a:lstStyle/>
          <a:p>
            <a:pPr marL="0" lvl="1" indent="0">
              <a:buNone/>
            </a:pPr>
            <a:endParaRPr lang="el-GR" dirty="0" smtClean="0"/>
          </a:p>
          <a:p>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13</a:t>
            </a:fld>
            <a:endParaRPr lang="en-US" dirty="0"/>
          </a:p>
        </p:txBody>
      </p:sp>
      <p:sp>
        <p:nvSpPr>
          <p:cNvPr id="8" name="Content Placeholder 5"/>
          <p:cNvSpPr txBox="1">
            <a:spLocks/>
          </p:cNvSpPr>
          <p:nvPr/>
        </p:nvSpPr>
        <p:spPr>
          <a:xfrm>
            <a:off x="4694830" y="573134"/>
            <a:ext cx="4112993" cy="4055730"/>
          </a:xfrm>
          <a:prstGeom prst="rect">
            <a:avLst/>
          </a:prstGeom>
        </p:spPr>
        <p:txBody>
          <a:bodyPr vert="horz" lIns="91440" tIns="45720" rIns="91440" bIns="45720" rtlCol="0">
            <a:normAutofit fontScale="92500" lnSpcReduction="20000"/>
          </a:bodyPr>
          <a:lstStyle/>
          <a:p>
            <a:r>
              <a:rPr lang="el-GR" sz="2000" b="1" dirty="0" smtClean="0"/>
              <a:t>Αξιοποίηση, Γενίκευση, Επεκτασιμότητα</a:t>
            </a:r>
          </a:p>
          <a:p>
            <a:pPr marL="173736" lvl="1" indent="-173736">
              <a:spcBef>
                <a:spcPts val="300"/>
              </a:spcBef>
              <a:buClr>
                <a:schemeClr val="accent2"/>
              </a:buClr>
              <a:buFont typeface="Arial" pitchFamily="34" charset="0"/>
              <a:buChar char="•"/>
            </a:pPr>
            <a:r>
              <a:rPr lang="el-GR" sz="1600" dirty="0"/>
              <a:t>Η πρακτική μπορεί να συντελέσει στην ανάπτυξη ικανότητας κατασκευής, διάχυσης και προσαρμογής ψηφιακών εργαλείων που βοηθούν στην καλύτερη διδασκαλία της γεωγραφίας στην εκπαίδευση.</a:t>
            </a:r>
          </a:p>
          <a:p>
            <a:pPr marL="630936" lvl="2" indent="-173736">
              <a:spcBef>
                <a:spcPts val="300"/>
              </a:spcBef>
              <a:buClr>
                <a:schemeClr val="accent2"/>
              </a:buClr>
              <a:buFont typeface="Arial" pitchFamily="34" charset="0"/>
              <a:buChar char="•"/>
            </a:pPr>
            <a:r>
              <a:rPr lang="el-GR" sz="1600" dirty="0"/>
              <a:t>Οργάνωση παιδαγωγικού </a:t>
            </a:r>
            <a:r>
              <a:rPr lang="el-GR" sz="1600" i="1" dirty="0"/>
              <a:t>παιχνιδιού “Κυνήγι θησαυρού”</a:t>
            </a:r>
            <a:r>
              <a:rPr lang="el-GR" sz="1600" dirty="0"/>
              <a:t>, βασισμένο σε ένα σενάριο με διασυνδέσεις (</a:t>
            </a:r>
            <a:r>
              <a:rPr lang="en-US" sz="1600" dirty="0"/>
              <a:t>links) </a:t>
            </a:r>
            <a:r>
              <a:rPr lang="el-GR" sz="1600" dirty="0"/>
              <a:t>προς διαδραστικά ή μη, μαθησιακά αντικείμενα του Φωτόδεντρου και άλλες ιστοσελίδες. </a:t>
            </a:r>
          </a:p>
          <a:p>
            <a:pPr marL="630936" lvl="2" indent="-173736">
              <a:spcBef>
                <a:spcPts val="300"/>
              </a:spcBef>
              <a:buClr>
                <a:schemeClr val="accent2"/>
              </a:buClr>
              <a:buFont typeface="Arial" pitchFamily="34" charset="0"/>
              <a:buChar char="•"/>
            </a:pPr>
            <a:r>
              <a:rPr lang="el-GR" sz="1600" dirty="0"/>
              <a:t>Κατασκευή τουριστικού οδηγού με τις πόλεις και τα τουριστικά αξιοθέατα.</a:t>
            </a:r>
          </a:p>
          <a:p>
            <a:pPr marL="630936" lvl="2" indent="-173736">
              <a:spcBef>
                <a:spcPts val="300"/>
              </a:spcBef>
              <a:buClr>
                <a:schemeClr val="accent2"/>
              </a:buClr>
              <a:buFont typeface="Arial" pitchFamily="34" charset="0"/>
              <a:buChar char="•"/>
            </a:pPr>
            <a:r>
              <a:rPr lang="el-GR" sz="1600" dirty="0" smtClean="0"/>
              <a:t>Προώθηση συνεργασίας </a:t>
            </a:r>
            <a:r>
              <a:rPr lang="el-GR" sz="1600" dirty="0"/>
              <a:t>μεταξύ ατόμων που βρίσκονται σε χώρες της Ευρώπης για την εξυπηρέτηση των στόχων της γεωγραφικής και περιβαλλοντικής </a:t>
            </a:r>
            <a:r>
              <a:rPr lang="el-GR" sz="1600" dirty="0" smtClean="0"/>
              <a:t>εκπαίδευσης.</a:t>
            </a:r>
            <a:endParaRPr lang="el-GR"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14</a:t>
            </a:fld>
            <a:endParaRPr lang="en-US" dirty="0"/>
          </a:p>
        </p:txBody>
      </p:sp>
      <p:sp>
        <p:nvSpPr>
          <p:cNvPr id="7" name="Content Placeholder 6"/>
          <p:cNvSpPr>
            <a:spLocks noGrp="1"/>
          </p:cNvSpPr>
          <p:nvPr>
            <p:ph sz="half" idx="2"/>
          </p:nvPr>
        </p:nvSpPr>
        <p:spPr/>
        <p:txBody>
          <a:bodyPr>
            <a:normAutofit fontScale="92500" lnSpcReduction="20000"/>
          </a:bodyPr>
          <a:lstStyle/>
          <a:p>
            <a:pPr marL="0" lvl="1" indent="0">
              <a:buNone/>
            </a:pPr>
            <a:r>
              <a:rPr lang="el-GR" b="1" dirty="0" smtClean="0"/>
              <a:t>Πρόσθετο υλικό που αξιοποιήθηκε</a:t>
            </a:r>
          </a:p>
          <a:p>
            <a:pPr lvl="1"/>
            <a:r>
              <a:rPr lang="el-GR" dirty="0" smtClean="0"/>
              <a:t>Αναφορά σε άλλο υλικό που αξιοποιήθηκε. </a:t>
            </a:r>
          </a:p>
          <a:p>
            <a:pPr lvl="2">
              <a:buFont typeface="Arial" pitchFamily="34" charset="0"/>
              <a:buChar char="•"/>
            </a:pPr>
            <a:r>
              <a:rPr lang="el-GR" dirty="0" smtClean="0"/>
              <a:t>Βιβλία</a:t>
            </a:r>
          </a:p>
          <a:p>
            <a:pPr lvl="3">
              <a:buFont typeface="Arial" pitchFamily="34" charset="0"/>
              <a:buChar char="•"/>
            </a:pPr>
            <a:r>
              <a:rPr lang="el-GR" dirty="0" smtClean="0"/>
              <a:t>Γκουτζιούδης</a:t>
            </a:r>
            <a:r>
              <a:rPr lang="el-GR" dirty="0"/>
              <a:t>, Μ., Στα βήματα του Αποστόλου Παύλου-Ακολουθώντας τα «αρχαιολογικά» ίχνη της δράσης του στην Ελλάδα. Διαθέσιμο στο: </a:t>
            </a:r>
            <a:r>
              <a:rPr lang="en-US" dirty="0">
                <a:hlinkClick r:id="rId2"/>
              </a:rPr>
              <a:t>https://goo.gl/LMYf9B</a:t>
            </a:r>
            <a:r>
              <a:rPr lang="en-US" dirty="0" smtClean="0"/>
              <a:t>.</a:t>
            </a:r>
            <a:endParaRPr lang="el-GR" dirty="0" smtClean="0"/>
          </a:p>
          <a:p>
            <a:pPr lvl="3">
              <a:buFont typeface="Arial" pitchFamily="34" charset="0"/>
              <a:buChar char="•"/>
            </a:pPr>
            <a:r>
              <a:rPr lang="el-GR" dirty="0"/>
              <a:t> </a:t>
            </a:r>
            <a:r>
              <a:rPr lang="el-GR" dirty="0" smtClean="0"/>
              <a:t>Καραβιδόπουλος</a:t>
            </a:r>
            <a:r>
              <a:rPr lang="el-GR" dirty="0"/>
              <a:t>, Ι., «Ο Απόστολος Παύλος στην Ελληνική Λαογραφία», στο Βιβλικὲς Μελέτες Γ΄, ΒΒ 28, Θεσσαλονίκη 2004, 167-175. </a:t>
            </a:r>
          </a:p>
          <a:p>
            <a:pPr lvl="3">
              <a:buFont typeface="Arial" pitchFamily="34" charset="0"/>
              <a:buChar char="•"/>
            </a:pPr>
            <a:r>
              <a:rPr lang="el-GR" dirty="0"/>
              <a:t>Μπαρτζουλιάνου, Η., Τα Ταξίδια του Αποστόλου Παύλου στην Ελλάδα, </a:t>
            </a:r>
            <a:r>
              <a:rPr lang="en-US" dirty="0"/>
              <a:t>Explorer, </a:t>
            </a:r>
            <a:r>
              <a:rPr lang="el-GR" dirty="0"/>
              <a:t>Αθήνα 2004.</a:t>
            </a:r>
          </a:p>
          <a:p>
            <a:pPr lvl="2">
              <a:buFont typeface="Arial" pitchFamily="34" charset="0"/>
              <a:buChar char="•"/>
            </a:pPr>
            <a:r>
              <a:rPr lang="el-GR" dirty="0" smtClean="0"/>
              <a:t>Χάρτες</a:t>
            </a:r>
          </a:p>
          <a:p>
            <a:pPr lvl="3">
              <a:buFont typeface="Arial" pitchFamily="34" charset="0"/>
              <a:buChar char="•"/>
            </a:pPr>
            <a:r>
              <a:rPr lang="el-GR" dirty="0" smtClean="0"/>
              <a:t>Διαδραστικός </a:t>
            </a:r>
            <a:r>
              <a:rPr lang="el-GR" dirty="0"/>
              <a:t>χάρτης με τις κατοικημένες περιοχές της Ελλάδας σε συνάρτηση με το υψόμετρο, </a:t>
            </a:r>
            <a:r>
              <a:rPr lang="en-US" dirty="0">
                <a:hlinkClick r:id="rId3"/>
              </a:rPr>
              <a:t>http://www.arcgis.com/home/webmap/viewer.html?webmap=ef168f36db674b67ae8ea7a3ba7786fe&amp;extent=18.7726,37.2843,30.0226,41.2462</a:t>
            </a:r>
            <a:r>
              <a:rPr lang="en-US" dirty="0"/>
              <a:t>.</a:t>
            </a:r>
          </a:p>
          <a:p>
            <a:pPr lvl="2">
              <a:buFont typeface="Arial" pitchFamily="34" charset="0"/>
              <a:buChar char="•"/>
            </a:pPr>
            <a:r>
              <a:rPr lang="el-GR" dirty="0" smtClean="0"/>
              <a:t>Websites</a:t>
            </a:r>
          </a:p>
          <a:p>
            <a:pPr lvl="3">
              <a:buFont typeface="Arial" pitchFamily="34" charset="0"/>
              <a:buChar char="•"/>
            </a:pPr>
            <a:r>
              <a:rPr lang="el-GR" dirty="0" smtClean="0"/>
              <a:t>Πύλη </a:t>
            </a:r>
            <a:r>
              <a:rPr lang="el-GR" dirty="0"/>
              <a:t>της Ελληνικής Γλώσσας</a:t>
            </a:r>
            <a:r>
              <a:rPr lang="el-GR" b="1" dirty="0"/>
              <a:t>, </a:t>
            </a:r>
            <a:r>
              <a:rPr lang="en-US" dirty="0">
                <a:hlinkClick r:id="rId4"/>
              </a:rPr>
              <a:t>http://www.greek-language.gr/greekLang/modern_greek/tools/lexica/triantafyllides/search.html?lq=%CF%87%CE%B1%CF%81%CF%84%CE%BF%CE%B3%CF%81%CE%B1%CF%86%CF%8E&amp;dq</a:t>
            </a:r>
            <a:r>
              <a:rPr lang="en-US" dirty="0"/>
              <a:t>= .</a:t>
            </a:r>
          </a:p>
          <a:p>
            <a:pPr lvl="3">
              <a:buFont typeface="Arial" pitchFamily="34" charset="0"/>
              <a:buChar char="•"/>
            </a:pPr>
            <a:r>
              <a:rPr lang="el-GR" smtClean="0"/>
              <a:t>Ελεύθερο Διαδικτυακό Λογισμικό, </a:t>
            </a:r>
            <a:r>
              <a:rPr lang="en-US" dirty="0" smtClean="0"/>
              <a:t>GIS</a:t>
            </a:r>
            <a:r>
              <a:rPr lang="en-US" dirty="0"/>
              <a:t>, ArcGIS </a:t>
            </a:r>
            <a:r>
              <a:rPr lang="en-US" dirty="0" smtClean="0"/>
              <a:t> </a:t>
            </a:r>
            <a:r>
              <a:rPr lang="en-US" dirty="0" smtClean="0">
                <a:hlinkClick r:id="rId5"/>
              </a:rPr>
              <a:t>www.arcgis.com</a:t>
            </a:r>
            <a:r>
              <a:rPr lang="el-GR" dirty="0" smtClean="0"/>
              <a:t>.</a:t>
            </a:r>
            <a:endParaRPr lang="en-US" dirty="0"/>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p:txBody>
          <a:bodyPr>
            <a:normAutofit fontScale="85000" lnSpcReduction="10000"/>
          </a:bodyPr>
          <a:lstStyle/>
          <a:p>
            <a:pPr lvl="2" algn="just"/>
            <a:r>
              <a:rPr lang="el-GR" sz="1900" dirty="0" smtClean="0"/>
              <a:t>Η </a:t>
            </a:r>
            <a:r>
              <a:rPr lang="el-GR" sz="1900" dirty="0"/>
              <a:t>πρακτική προωθεί την εφαρμογή καινοτόμων προσεγγίσεων εφαρμόζοντας τη διαθεματική διδασκαλία στο πλαίσιο περιβαλλοντικού προγράμματος. Οι μαθητές αξιοποιούν ψηφιακούς χάρτες του φωτόδεντρου μονοθεματικά ή διαθεματικά σε διάφορα γνωστικά αντικείμενα (Γεωγραφία-Περιβαλλοντική εκπαίδευση-Μελέτη Περιβάλλοντος-Θρησκευτικά-Ιστορία-Πληροφορική) με ποικίλους τρόπους. Κατά τη</a:t>
            </a:r>
            <a:r>
              <a:rPr lang="el-GR" sz="1900" i="1" dirty="0"/>
              <a:t> </a:t>
            </a:r>
            <a:r>
              <a:rPr lang="el-GR" sz="1900" dirty="0"/>
              <a:t>διάρκεια της πρακτικής οι μαθητές συνεργάζονται δημιουργικά και κατασκευάζουν διαδραστικούς χάρτες που απεικονίζουν τις περιοδείες του Αποστόλου </a:t>
            </a:r>
            <a:r>
              <a:rPr lang="el-GR" sz="1900" dirty="0" smtClean="0"/>
              <a:t>Παύλου.</a:t>
            </a:r>
            <a:endParaRPr lang="el-GR" sz="1900" dirty="0"/>
          </a:p>
          <a:p>
            <a:pPr lvl="4" algn="just"/>
            <a:r>
              <a:rPr lang="el-GR" sz="1900" dirty="0" smtClean="0"/>
              <a:t>Μαθητές </a:t>
            </a:r>
            <a:r>
              <a:rPr lang="el-GR" sz="1900" dirty="0"/>
              <a:t>δύο σχολείων συνεργάστηκαν και δούλεψαν παράλληλα. Οι μαθητές πήραν μέρος σε ένα διαδραστικό ταξίδι στο χρόνο αξιοποιώντας πλούσιο υλικό από το Φωτόδεντρο, τον διαδραστικό πίνακα,</a:t>
            </a:r>
            <a:r>
              <a:rPr lang="el-GR" sz="1900" b="1" dirty="0"/>
              <a:t> </a:t>
            </a:r>
            <a:r>
              <a:rPr lang="el-GR" sz="1900" dirty="0"/>
              <a:t>διαδικτυακά εργαλεία, εικονικές προσομοιώσεις και εκπαιδευτικά παιχνίδια, χάρτες και εργαλεία (</a:t>
            </a:r>
            <a:r>
              <a:rPr lang="en-US" sz="1900" dirty="0"/>
              <a:t>Geocoder) </a:t>
            </a:r>
            <a:r>
              <a:rPr lang="el-GR" sz="1900" dirty="0"/>
              <a:t>βασισμένα στα </a:t>
            </a:r>
            <a:r>
              <a:rPr lang="en-US" sz="1900" dirty="0"/>
              <a:t>Google Earth </a:t>
            </a:r>
            <a:r>
              <a:rPr lang="el-GR" sz="1900" dirty="0"/>
              <a:t>και </a:t>
            </a:r>
            <a:r>
              <a:rPr lang="en-US" sz="1900" dirty="0"/>
              <a:t>Maps,</a:t>
            </a:r>
            <a:r>
              <a:rPr lang="en-US" sz="1900" b="1" i="1" dirty="0"/>
              <a:t> </a:t>
            </a:r>
            <a:r>
              <a:rPr lang="el-GR" sz="1900" dirty="0"/>
              <a:t>ατομικά και ομαδικά. </a:t>
            </a:r>
          </a:p>
          <a:p>
            <a:pPr marL="466344" lvl="3" indent="0" algn="just">
              <a:buNone/>
            </a:pPr>
            <a:endParaRPr lang="el-GR" sz="1900" dirty="0" smtClean="0"/>
          </a:p>
          <a:p>
            <a:pPr lvl="4" algn="just"/>
            <a:r>
              <a:rPr lang="el-GR" sz="1900" dirty="0"/>
              <a:t>Κατά τη διάρκεια της πρακτικής </a:t>
            </a:r>
            <a:r>
              <a:rPr lang="el-GR" sz="1900"/>
              <a:t>υπήρξε </a:t>
            </a:r>
            <a:r>
              <a:rPr lang="el-GR" sz="1900" smtClean="0"/>
              <a:t>επίσης </a:t>
            </a:r>
            <a:r>
              <a:rPr lang="el-GR" sz="1900" dirty="0"/>
              <a:t>συνεργασία α) με το επιστημονικό Κέντρο </a:t>
            </a:r>
            <a:r>
              <a:rPr lang="en-US" sz="1900" dirty="0"/>
              <a:t>Digital Earth </a:t>
            </a:r>
            <a:r>
              <a:rPr lang="el-GR" sz="1900" dirty="0"/>
              <a:t>που υποστηρίζει τις ανάγκες των εκπαιδευτικών σε Ευρωπαϊκό επίπεδο και β) με το Τμήμα Θεολογίας της Θεολογικής Σχολής του Α.Π.Θ.</a:t>
            </a:r>
          </a:p>
          <a:p>
            <a:pPr lvl="2"/>
            <a:endParaRPr lang="el-GR" dirty="0" smtClean="0"/>
          </a:p>
          <a:p>
            <a:pPr lvl="2"/>
            <a:endParaRPr lang="el-GR" dirty="0" smtClean="0"/>
          </a:p>
          <a:p>
            <a:pPr lvl="3">
              <a:buNone/>
            </a:pPr>
            <a:endParaRPr lang="el-GR" dirty="0"/>
          </a:p>
        </p:txBody>
      </p:sp>
    </p:spTree>
    <p:extLst>
      <p:ext uri="{BB962C8B-B14F-4D97-AF65-F5344CB8AC3E}">
        <p14:creationId xmlns:p14="http://schemas.microsoft.com/office/powerpoint/2010/main" val="2233531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ΣΧΕΔΙΑΣΜΟΣ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l-GR" dirty="0" smtClean="0"/>
              <a:t>ΣΧΕΔΙΑΣΜΟΣ &amp; ΔΙΔΑΚΤΙΚΟΙ ΣΤΟΧΟΙ</a:t>
            </a:r>
            <a:endParaRPr lang="el-GR" dirty="0"/>
          </a:p>
        </p:txBody>
      </p:sp>
      <p:sp>
        <p:nvSpPr>
          <p:cNvPr id="12" name="Content Placeholder 11"/>
          <p:cNvSpPr>
            <a:spLocks noGrp="1"/>
          </p:cNvSpPr>
          <p:nvPr>
            <p:ph sz="half" idx="2"/>
          </p:nvPr>
        </p:nvSpPr>
        <p:spPr>
          <a:xfrm>
            <a:off x="430307" y="557214"/>
            <a:ext cx="3882386" cy="4055730"/>
          </a:xfrm>
        </p:spPr>
        <p:txBody>
          <a:bodyPr>
            <a:normAutofit fontScale="77500" lnSpcReduction="20000"/>
          </a:bodyPr>
          <a:lstStyle/>
          <a:p>
            <a:r>
              <a:rPr lang="el-GR" b="1" dirty="0" smtClean="0"/>
              <a:t>Σχεδιασμός</a:t>
            </a:r>
          </a:p>
          <a:p>
            <a:pPr lvl="1" algn="just">
              <a:buFont typeface="Arial" pitchFamily="34" charset="0"/>
              <a:buChar char="•"/>
            </a:pPr>
            <a:r>
              <a:rPr lang="el-GR" sz="2300" dirty="0"/>
              <a:t>Για την υλοποίηση της πρακτικής απαιτείται η κατάλληλη τεχνολογική υποδομή στο σχολείο (ύπαρξη προβολέα, σύνδεση στο δίκτυο, διαδραστικός πίνακας). Οι Πολυχάρτες βέβαια μπορούν να τρέχουν και τοπικά στον υπολογιστή, χωρίς να απαιτείται διαδίκτυο και μπορούν να κατέβουν, ενώ οι εφαρμογές </a:t>
            </a:r>
            <a:r>
              <a:rPr lang="en-US" sz="2300" dirty="0"/>
              <a:t>GEOCODER </a:t>
            </a:r>
            <a:r>
              <a:rPr lang="el-GR" sz="2300" dirty="0"/>
              <a:t>απαιτούν οπωσδήποτε διαδίκτυο (λόγω του </a:t>
            </a:r>
            <a:r>
              <a:rPr lang="en-US" sz="2300" dirty="0"/>
              <a:t>Google Earth). </a:t>
            </a:r>
            <a:r>
              <a:rPr lang="el-GR" sz="2300" dirty="0"/>
              <a:t>Απαιτείται επίσης μία εξοικείωση στην ομαδοσυνεργατική διδασκαλία και μία μικρή εξοικείωση με τους υπολογιστές. </a:t>
            </a:r>
          </a:p>
          <a:p>
            <a:pPr lvl="1">
              <a:buFont typeface="Arial" pitchFamily="34" charset="0"/>
              <a:buChar char="•"/>
            </a:pPr>
            <a:endParaRPr lang="el-GR" dirty="0"/>
          </a:p>
        </p:txBody>
      </p:sp>
      <p:sp>
        <p:nvSpPr>
          <p:cNvPr id="13" name="Content Placeholder 12"/>
          <p:cNvSpPr>
            <a:spLocks noGrp="1"/>
          </p:cNvSpPr>
          <p:nvPr>
            <p:ph sz="quarter" idx="4"/>
          </p:nvPr>
        </p:nvSpPr>
        <p:spPr/>
        <p:txBody>
          <a:bodyPr>
            <a:normAutofit fontScale="92500" lnSpcReduction="20000"/>
          </a:bodyPr>
          <a:lstStyle/>
          <a:p>
            <a:r>
              <a:rPr lang="el-GR" b="1" dirty="0" smtClean="0"/>
              <a:t>Διδακτικοί στόχοι</a:t>
            </a:r>
          </a:p>
          <a:p>
            <a:pPr lvl="1">
              <a:buFont typeface="Arial" pitchFamily="34" charset="0"/>
              <a:buChar char="•"/>
            </a:pPr>
            <a:r>
              <a:rPr lang="el-GR" dirty="0" smtClean="0"/>
              <a:t>Υλοποίηση </a:t>
            </a:r>
            <a:r>
              <a:rPr lang="el-GR" dirty="0"/>
              <a:t>ψηφιακής και </a:t>
            </a:r>
            <a:r>
              <a:rPr lang="el-GR" dirty="0" smtClean="0"/>
              <a:t>διαδικτυακής </a:t>
            </a:r>
            <a:r>
              <a:rPr lang="el-GR" dirty="0"/>
              <a:t>διδασκαλίας της γεωγραφίας.</a:t>
            </a:r>
          </a:p>
          <a:p>
            <a:pPr lvl="1">
              <a:buFont typeface="Arial" pitchFamily="34" charset="0"/>
              <a:buChar char="•"/>
            </a:pPr>
            <a:r>
              <a:rPr lang="el-GR" dirty="0"/>
              <a:t>Καλλιέργεια περιβαλλοντικής συνείδησης.</a:t>
            </a:r>
          </a:p>
          <a:p>
            <a:pPr lvl="1">
              <a:buFont typeface="Arial" pitchFamily="34" charset="0"/>
              <a:buChar char="•"/>
            </a:pPr>
            <a:r>
              <a:rPr lang="el-GR" dirty="0"/>
              <a:t>Ιστορική και γεωγραφική γνωριμία με τις ελληνικές πόλεις των </a:t>
            </a:r>
            <a:r>
              <a:rPr lang="el-GR" dirty="0" smtClean="0"/>
              <a:t>περιοδειών.</a:t>
            </a:r>
            <a:endParaRPr lang="el-GR" dirty="0"/>
          </a:p>
          <a:p>
            <a:pPr lvl="1">
              <a:buFont typeface="Arial" pitchFamily="34" charset="0"/>
              <a:buChar char="•"/>
            </a:pPr>
            <a:r>
              <a:rPr lang="el-GR" dirty="0"/>
              <a:t>Συνεργασία με το επιστημονικό Κέντρο </a:t>
            </a:r>
            <a:r>
              <a:rPr lang="en-US" dirty="0"/>
              <a:t>Digital Earth. </a:t>
            </a:r>
          </a:p>
          <a:p>
            <a:pPr lvl="1">
              <a:buFont typeface="Arial" pitchFamily="34" charset="0"/>
              <a:buChar char="•"/>
            </a:pPr>
            <a:r>
              <a:rPr lang="el-GR" dirty="0"/>
              <a:t>Διασχολική συνεργασία.</a:t>
            </a:r>
          </a:p>
          <a:p>
            <a:pPr lvl="1">
              <a:buFont typeface="Arial" pitchFamily="34" charset="0"/>
              <a:buChar char="•"/>
            </a:pPr>
            <a:r>
              <a:rPr lang="el-GR" dirty="0"/>
              <a:t>Αξιοποίηση χαρτών του φωτόδεντρου από τους μαθητές μονοθεματικά ή </a:t>
            </a:r>
            <a:r>
              <a:rPr lang="el-GR" dirty="0" smtClean="0"/>
              <a:t>διαθεματικά.</a:t>
            </a:r>
            <a:endParaRPr lang="el-GR" dirty="0"/>
          </a:p>
          <a:p>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ΕΦΑΡΜΟΓΗ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7916" y="5189219"/>
            <a:ext cx="6196083" cy="862965"/>
          </a:xfrm>
        </p:spPr>
        <p:txBody>
          <a:bodyPr/>
          <a:lstStyle/>
          <a:p>
            <a:r>
              <a:rPr lang="el-GR" sz="2400" cap="none" dirty="0" smtClean="0"/>
              <a:t>ΣΤΟΙΧΕΙΑ ΕΦΑΡΜΟΓΗΣ </a:t>
            </a:r>
            <a:r>
              <a:rPr lang="el-GR" sz="2400" dirty="0" smtClean="0"/>
              <a:t>ΤΗΣ ανοιχτησ εκπαιδευτικησ </a:t>
            </a:r>
            <a:r>
              <a:rPr lang="el-GR" sz="2400" cap="none" dirty="0" smtClean="0"/>
              <a:t>ΠΡΑΚΤΙΚΗΣ</a:t>
            </a:r>
            <a:r>
              <a:rPr lang="el-GR" sz="2400" dirty="0" smtClean="0"/>
              <a:t>   </a:t>
            </a:r>
            <a:endParaRPr lang="el-GR" sz="2400" dirty="0"/>
          </a:p>
        </p:txBody>
      </p:sp>
      <p:sp>
        <p:nvSpPr>
          <p:cNvPr id="6" name="Content Placeholder 5"/>
          <p:cNvSpPr>
            <a:spLocks noGrp="1"/>
          </p:cNvSpPr>
          <p:nvPr>
            <p:ph sz="half" idx="2"/>
          </p:nvPr>
        </p:nvSpPr>
        <p:spPr/>
        <p:txBody>
          <a:bodyPr>
            <a:normAutofit lnSpcReduction="10000"/>
          </a:bodyPr>
          <a:lstStyle/>
          <a:p>
            <a:r>
              <a:rPr lang="el-GR" b="1" dirty="0" smtClean="0"/>
              <a:t>Περιβάλλον – Πλαίσιο</a:t>
            </a:r>
          </a:p>
          <a:p>
            <a:pPr lvl="1">
              <a:buFont typeface="Arial" pitchFamily="34" charset="0"/>
              <a:buChar char="•"/>
            </a:pPr>
            <a:r>
              <a:rPr lang="el-GR" dirty="0"/>
              <a:t>Η ανοιχτή εκπαιδευτική πρακτική αξιοποίησης ψηφιακού περιεχομένου εφαρμόστηκε κατά τη διάρκεια εκπόνησης περιβαλλοντικού προγράμματος </a:t>
            </a:r>
            <a:r>
              <a:rPr lang="el-GR" dirty="0" smtClean="0"/>
              <a:t>στο Πειραματικό Λύκειο Παν/μίου Μακεδονίας με 16 μαθητές </a:t>
            </a:r>
            <a:r>
              <a:rPr lang="el-GR" dirty="0"/>
              <a:t>της Β΄Λυκείου εμπλέκοντας διάφορα γνωστικά αντικείμενα. </a:t>
            </a:r>
          </a:p>
          <a:p>
            <a:pPr lvl="1">
              <a:buFont typeface="Arial" pitchFamily="34" charset="0"/>
              <a:buChar char="•"/>
            </a:pPr>
            <a:r>
              <a:rPr lang="el-GR" dirty="0" smtClean="0"/>
              <a:t>Επιπλέον στην </a:t>
            </a:r>
            <a:r>
              <a:rPr lang="el-GR" dirty="0"/>
              <a:t>πρακτική συμμετείχαν </a:t>
            </a:r>
            <a:r>
              <a:rPr lang="el-GR" dirty="0" smtClean="0"/>
              <a:t>εξ αποστάσεως και </a:t>
            </a:r>
            <a:r>
              <a:rPr lang="el-GR" dirty="0"/>
              <a:t>19 μαθητές πρωτοβάθμιας εκπαίδευσης (Δ΄ Δημοτικού). </a:t>
            </a:r>
          </a:p>
          <a:p>
            <a:pPr lvl="1">
              <a:buFont typeface="Arial" pitchFamily="34" charset="0"/>
              <a:buChar char="•"/>
            </a:pPr>
            <a:endParaRPr lang="el-GR" b="0" dirty="0" smtClean="0"/>
          </a:p>
          <a:p>
            <a:endParaRPr lang="el-GR" dirty="0" smtClean="0"/>
          </a:p>
          <a:p>
            <a:endParaRPr lang="el-GR" dirty="0"/>
          </a:p>
        </p:txBody>
      </p:sp>
      <p:sp>
        <p:nvSpPr>
          <p:cNvPr id="7" name="Content Placeholder 6"/>
          <p:cNvSpPr>
            <a:spLocks noGrp="1"/>
          </p:cNvSpPr>
          <p:nvPr>
            <p:ph sz="quarter" idx="4"/>
          </p:nvPr>
        </p:nvSpPr>
        <p:spPr>
          <a:xfrm>
            <a:off x="5674659" y="914400"/>
            <a:ext cx="3025588" cy="3714750"/>
          </a:xfrm>
        </p:spPr>
        <p:txBody>
          <a:bodyPr>
            <a:normAutofit fontScale="92500" lnSpcReduction="10000"/>
          </a:bodyPr>
          <a:lstStyle/>
          <a:p>
            <a:pPr lvl="1">
              <a:buFont typeface="Arial" pitchFamily="34" charset="0"/>
              <a:buChar char="•"/>
            </a:pPr>
            <a:r>
              <a:rPr lang="el-GR" sz="2400" b="1" dirty="0" smtClean="0"/>
              <a:t>Τάξη</a:t>
            </a:r>
          </a:p>
          <a:p>
            <a:pPr lvl="2">
              <a:buClr>
                <a:srgbClr val="F96A1B"/>
              </a:buClr>
            </a:pPr>
            <a:r>
              <a:rPr lang="el-GR" sz="1500" dirty="0" smtClean="0">
                <a:solidFill>
                  <a:srgbClr val="000000"/>
                </a:solidFill>
              </a:rPr>
              <a:t>Β΄ Λυκείου</a:t>
            </a:r>
          </a:p>
          <a:p>
            <a:pPr lvl="1">
              <a:buFont typeface="Arial" pitchFamily="34" charset="0"/>
              <a:buChar char="•"/>
            </a:pPr>
            <a:r>
              <a:rPr lang="el-GR" sz="2400" b="1" dirty="0" smtClean="0"/>
              <a:t>Διάρκεια</a:t>
            </a:r>
          </a:p>
          <a:p>
            <a:pPr lvl="2"/>
            <a:r>
              <a:rPr lang="el-GR" sz="1400" dirty="0"/>
              <a:t>12 ώρες δραστηριότητας σε διάστημα ενός τριμήνου. Παράλληλα υπήρχε εξ αποστάσεως συνεργασία με το συνεργαζόμενο σχολείο.</a:t>
            </a:r>
          </a:p>
          <a:p>
            <a:pPr lvl="1">
              <a:buFont typeface="Arial" pitchFamily="34" charset="0"/>
              <a:buChar char="•"/>
            </a:pPr>
            <a:r>
              <a:rPr lang="el-GR" sz="2400" b="1" dirty="0" smtClean="0"/>
              <a:t>Ρόλος Διδάσκοντα</a:t>
            </a:r>
          </a:p>
          <a:p>
            <a:pPr lvl="2">
              <a:buFont typeface="Arial" pitchFamily="34" charset="0"/>
              <a:buChar char="•"/>
            </a:pPr>
            <a:r>
              <a:rPr lang="el-GR" sz="1400" dirty="0" smtClean="0"/>
              <a:t>διδακτικός, ενθαρρυντικός, υποστηρικτικός, συμβουλευτικός, διευκολυντικός, συντονιστικός, διαμεσολαβητικός, μέντωρ, υποκινητικός,  επιμελητής περιεχομένου (</a:t>
            </a:r>
            <a:r>
              <a:rPr lang="en-US" sz="1400" dirty="0" smtClean="0"/>
              <a:t>curator</a:t>
            </a:r>
            <a:r>
              <a:rPr lang="el-GR" sz="1400" dirty="0" smtClean="0"/>
              <a:t>), τεχνική υποστήριξη.</a:t>
            </a:r>
            <a:endParaRPr lang="el-GR" sz="2400"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6</a:t>
            </a:fld>
            <a:endParaRPr lang="en-US" dirty="0"/>
          </a:p>
        </p:txBody>
      </p:sp>
    </p:spTree>
    <p:extLst>
      <p:ext uri="{BB962C8B-B14F-4D97-AF65-F5344CB8AC3E}">
        <p14:creationId xmlns:p14="http://schemas.microsoft.com/office/powerpoint/2010/main" val="1298020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7</a:t>
            </a:fld>
            <a:endParaRPr lang="en-US" dirty="0"/>
          </a:p>
        </p:txBody>
      </p:sp>
      <p:sp>
        <p:nvSpPr>
          <p:cNvPr id="7" name="Content Placeholder 6"/>
          <p:cNvSpPr>
            <a:spLocks noGrp="1"/>
          </p:cNvSpPr>
          <p:nvPr>
            <p:ph sz="half" idx="2"/>
          </p:nvPr>
        </p:nvSpPr>
        <p:spPr/>
        <p:txBody>
          <a:bodyPr>
            <a:normAutofit fontScale="77500" lnSpcReduction="20000"/>
          </a:bodyPr>
          <a:lstStyle/>
          <a:p>
            <a:pPr lvl="1">
              <a:buFont typeface="Arial" pitchFamily="34" charset="0"/>
              <a:buChar char="•"/>
            </a:pPr>
            <a:endParaRPr lang="el-GR" b="0" dirty="0" smtClean="0"/>
          </a:p>
          <a:p>
            <a:pPr lvl="1">
              <a:buFont typeface="Arial" pitchFamily="34" charset="0"/>
              <a:buChar char="•"/>
            </a:pPr>
            <a:r>
              <a:rPr lang="el-GR" sz="2100" dirty="0"/>
              <a:t>1η φάση: Χωρισμός ομάδων-Γνωριμία και επαφή με το καινούργιο αντικείμενο. Επαφή και γνωριμία με το έργο και το μαρτύριο του Αποστόλου </a:t>
            </a:r>
            <a:r>
              <a:rPr lang="el-GR" sz="2100" dirty="0" smtClean="0"/>
              <a:t>Παύλου. </a:t>
            </a:r>
            <a:endParaRPr lang="el-GR" sz="2100" dirty="0"/>
          </a:p>
          <a:p>
            <a:pPr lvl="1">
              <a:buFont typeface="Arial" pitchFamily="34" charset="0"/>
              <a:buChar char="•"/>
            </a:pPr>
            <a:r>
              <a:rPr lang="el-GR" sz="2100" dirty="0" smtClean="0"/>
              <a:t>2η </a:t>
            </a:r>
            <a:r>
              <a:rPr lang="el-GR" sz="2100" dirty="0"/>
              <a:t>φάση: Εξοικείωση με γεωγραφικούς </a:t>
            </a:r>
            <a:r>
              <a:rPr lang="el-GR" sz="2100" dirty="0" smtClean="0"/>
              <a:t>όρους, την </a:t>
            </a:r>
            <a:r>
              <a:rPr lang="el-GR" sz="2100" dirty="0"/>
              <a:t>έννοια και τις δυνατότητες της </a:t>
            </a:r>
            <a:r>
              <a:rPr lang="el-GR" sz="2100" dirty="0" smtClean="0"/>
              <a:t>χαρτογράφησης.</a:t>
            </a:r>
          </a:p>
          <a:p>
            <a:pPr lvl="1">
              <a:buFont typeface="Arial" pitchFamily="34" charset="0"/>
              <a:buChar char="•"/>
            </a:pPr>
            <a:r>
              <a:rPr lang="el-GR" sz="2100" dirty="0"/>
              <a:t>3η φάση</a:t>
            </a:r>
            <a:r>
              <a:rPr lang="en-US" sz="2100" dirty="0"/>
              <a:t>-Εξοικείωση με </a:t>
            </a:r>
            <a:r>
              <a:rPr lang="el-GR" sz="2100" dirty="0"/>
              <a:t>διαδικτυακή πλατφόρμα,</a:t>
            </a:r>
            <a:r>
              <a:rPr lang="en-US" sz="2100" dirty="0"/>
              <a:t> παραγωγή εκπαιδευτικού </a:t>
            </a:r>
            <a:r>
              <a:rPr lang="el-GR" sz="2100" dirty="0"/>
              <a:t>υλικού</a:t>
            </a:r>
            <a:r>
              <a:rPr lang="en-US" sz="2100" dirty="0"/>
              <a:t>, συμμετοχή σε ευρωπαϊκή ψηφιακή </a:t>
            </a:r>
            <a:r>
              <a:rPr lang="en-US" sz="2100" dirty="0" smtClean="0"/>
              <a:t>κοινότητα</a:t>
            </a:r>
            <a:r>
              <a:rPr lang="el-GR" sz="2100" dirty="0" smtClean="0"/>
              <a:t>.</a:t>
            </a:r>
            <a:endParaRPr lang="el-GR" sz="2100" dirty="0"/>
          </a:p>
          <a:p>
            <a:pPr lvl="1">
              <a:buFont typeface="Arial" pitchFamily="34" charset="0"/>
              <a:buChar char="•"/>
            </a:pPr>
            <a:r>
              <a:rPr lang="el-GR" sz="2100" dirty="0" smtClean="0"/>
              <a:t>Οι </a:t>
            </a:r>
            <a:r>
              <a:rPr lang="el-GR" sz="2100" dirty="0"/>
              <a:t>μαθητές και των δύο σχολείων </a:t>
            </a:r>
            <a:r>
              <a:rPr lang="el-GR" sz="2100" dirty="0" smtClean="0"/>
              <a:t>έπρεπε </a:t>
            </a:r>
            <a:r>
              <a:rPr lang="el-GR" sz="2100" dirty="0"/>
              <a:t>να συνεργασθούν και να παράγουν μία στοχευμένη χαρτογράφηση αποτυπώνοντας μια πορεία πάνω σε έναν χάρτη με ποικίλες πληροφορίες, που θα αφορούσε τις περιοδείες του Αποστόλου Παύλου. </a:t>
            </a:r>
          </a:p>
          <a:p>
            <a:pPr lvl="3">
              <a:buFont typeface="Arial" pitchFamily="34" charset="0"/>
              <a:buChar char="•"/>
            </a:pPr>
            <a:r>
              <a:rPr lang="el-GR" sz="2100" dirty="0" smtClean="0"/>
              <a:t>Οι </a:t>
            </a:r>
            <a:r>
              <a:rPr lang="el-GR" sz="2100" dirty="0"/>
              <a:t>μαθητές του Πειραματικού Λυκείου εργάστηκαν σε ομάδες των τεσσάρων ατόμων (4Χ4). </a:t>
            </a:r>
            <a:endParaRPr lang="el-GR" sz="2100" dirty="0" smtClean="0"/>
          </a:p>
          <a:p>
            <a:pPr lvl="3">
              <a:buFont typeface="Arial" pitchFamily="34" charset="0"/>
              <a:buChar char="•"/>
            </a:pPr>
            <a:r>
              <a:rPr lang="el-GR" sz="2100" dirty="0" smtClean="0"/>
              <a:t>Οι </a:t>
            </a:r>
            <a:r>
              <a:rPr lang="el-GR" sz="2100" dirty="0"/>
              <a:t>ομάδες διαμορφώθηκαν βάσει των προτιμήσεων και των δεξιοτήτων τους από την αρχή της σχολικής χρονιάς λαμβάνοντας υπόψη και τα ευρύματα κοινωνιογράμματος που διενεργήθηκε.</a:t>
            </a:r>
          </a:p>
          <a:p>
            <a:pPr lvl="1">
              <a:buFont typeface="Arial" pitchFamily="34" charset="0"/>
              <a:buChar char="•"/>
            </a:pPr>
            <a:r>
              <a:rPr lang="el-GR" sz="2100" dirty="0" smtClean="0"/>
              <a:t>Οι </a:t>
            </a:r>
            <a:r>
              <a:rPr lang="el-GR" sz="2100" dirty="0"/>
              <a:t>μαθητές </a:t>
            </a:r>
            <a:r>
              <a:rPr lang="el-GR" sz="2100" dirty="0" smtClean="0"/>
              <a:t>αφού συνέλεγαν υλικό </a:t>
            </a:r>
            <a:r>
              <a:rPr lang="el-GR" sz="2100" dirty="0"/>
              <a:t>που αφορούσε τις περιοδείες του Αποστόλου Παύλου (κείμενα, εικόνες, χάρτες, βίντεο</a:t>
            </a:r>
            <a:r>
              <a:rPr lang="el-GR" sz="2100" dirty="0" smtClean="0"/>
              <a:t>) δινόταν </a:t>
            </a:r>
            <a:r>
              <a:rPr lang="el-GR" sz="2100" dirty="0"/>
              <a:t>οδηγίες σε σχέση με την πλατφόρμα και την επεξεργασία του </a:t>
            </a:r>
            <a:r>
              <a:rPr lang="el-GR" sz="2100" dirty="0" smtClean="0"/>
              <a:t>χάρτη από την εκαπιδευτικό και κατόπιν δημιουργούσαν τους δικούς τους ψηφιακούς χάρτες, οι </a:t>
            </a:r>
            <a:r>
              <a:rPr lang="el-GR" sz="2100" dirty="0"/>
              <a:t>οποίοι είναι στη διάθεση του </a:t>
            </a:r>
            <a:r>
              <a:rPr lang="el-GR" sz="2100" dirty="0" smtClean="0"/>
              <a:t>κοινού. </a:t>
            </a:r>
            <a:endParaRPr lang="el-GR" sz="2100" dirty="0"/>
          </a:p>
          <a:p>
            <a:pPr lvl="1">
              <a:buFont typeface="Arial" pitchFamily="34" charset="0"/>
              <a:buChar char="•"/>
            </a:pPr>
            <a:endParaRPr lang="el-GR" sz="2100" dirty="0"/>
          </a:p>
          <a:p>
            <a:endParaRPr lang="el-GR" sz="2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8</a:t>
            </a:fld>
            <a:endParaRPr lang="en-US" dirty="0"/>
          </a:p>
        </p:txBody>
      </p:sp>
      <p:sp>
        <p:nvSpPr>
          <p:cNvPr id="10" name="Rectangle 9"/>
          <p:cNvSpPr/>
          <p:nvPr/>
        </p:nvSpPr>
        <p:spPr>
          <a:xfrm>
            <a:off x="3084394" y="5337077"/>
            <a:ext cx="6059606"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endParaRPr lang="el-GR" sz="1400" i="1" dirty="0" smtClean="0"/>
          </a:p>
          <a:p>
            <a:pPr algn="r"/>
            <a:r>
              <a:rPr lang="el-GR" sz="1400" i="1" dirty="0" smtClean="0"/>
              <a:t>Στιγμιότυπο </a:t>
            </a:r>
            <a:r>
              <a:rPr lang="el-GR" sz="1400" i="1" dirty="0"/>
              <a:t>από τον χάρτη της 1ης</a:t>
            </a:r>
            <a:r>
              <a:rPr lang="en-US" sz="1400" i="1" dirty="0"/>
              <a:t> περιοδεία</a:t>
            </a:r>
            <a:r>
              <a:rPr lang="el-GR" sz="1400" i="1" dirty="0"/>
              <a:t>ς</a:t>
            </a:r>
            <a:r>
              <a:rPr lang="en-US" sz="1400" i="1" dirty="0"/>
              <a:t> του Απόστολου </a:t>
            </a:r>
            <a:r>
              <a:rPr lang="en-US" sz="1400" i="1" dirty="0" smtClean="0"/>
              <a:t>Παύλου</a:t>
            </a:r>
            <a:r>
              <a:rPr lang="el-GR" sz="1400" i="1" dirty="0" smtClean="0"/>
              <a:t>.</a:t>
            </a:r>
            <a:endParaRPr lang="el-GR" sz="1400" dirty="0"/>
          </a:p>
          <a:p>
            <a:pPr algn="r"/>
            <a:endParaRPr lang="el-GR" sz="1400" dirty="0"/>
          </a:p>
        </p:txBody>
      </p:sp>
      <p:pic>
        <p:nvPicPr>
          <p:cNvPr id="4" name="Content Placeholder 3"/>
          <p:cNvPicPr>
            <a:picLocks noGrp="1" noChangeAspect="1"/>
          </p:cNvPicPr>
          <p:nvPr>
            <p:ph sz="half" idx="2"/>
          </p:nvPr>
        </p:nvPicPr>
        <p:blipFill>
          <a:blip r:embed="rId2"/>
          <a:stretch>
            <a:fillRect/>
          </a:stretch>
        </p:blipFill>
        <p:spPr>
          <a:xfrm>
            <a:off x="0" y="0"/>
            <a:ext cx="9191338" cy="50612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t>ΑΞΙΟΠΟΙΗΣΗ ΨΗΦΙΑΚΟΥ ΠΕΡΙΕΧΟΜΕΝΟΥ</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Presentation1" id="{A4BB0498-46D9-49AF-8190-574CDA9EFE1C}" vid="{5317E9BC-39A5-42FE-BCBC-62BD08911D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 Open Educational Practices PPT Template v1.1</Template>
  <TotalTime>78</TotalTime>
  <Words>1265</Words>
  <Application>Microsoft Office PowerPoint</Application>
  <PresentationFormat>On-screen Show (4:3)</PresentationFormat>
  <Paragraphs>108</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Cambria</vt:lpstr>
      <vt:lpstr>Franklin Gothic Book</vt:lpstr>
      <vt:lpstr>Perpetua</vt:lpstr>
      <vt:lpstr>Tunga</vt:lpstr>
      <vt:lpstr>Wingdings</vt:lpstr>
      <vt:lpstr>Angles</vt:lpstr>
      <vt:lpstr>ΧΑΡΤΟΓΡΑΦΗΣΗ ΤΩΝ ΠΕΡΙΟΔΕΙΩΝ ΤΟΥ ΑΠΟΣΤΟΛΟΥ ΠΑΥΛΟΥ ΜΕ ΧΡΗΣΗ ΔΙΑΔΡΑΣΤΙΚΩΝ ΧΑΡΤΩΝ </vt:lpstr>
      <vt:lpstr>ΣΥΝΤΟΜΗ ΠΕΡΙΓΡΑΦΗ</vt:lpstr>
      <vt:lpstr>ΣΧΕΔΙΑΣΜΟΣ ΤΗΣ ανοιχτησ εκπαιδευτικησ ΠΡΑΚΤΙΚΗΣ</vt:lpstr>
      <vt:lpstr>ΣΧΕΔΙΑΣΜΟΣ &amp; ΔΙΔΑΚΤΙΚΟΙ ΣΤΟΧΟΙ</vt:lpstr>
      <vt:lpstr>ΕΦΑΡΜΟΓΗ ΤΗΣ ανοιχτησ εκπαιδευτικησ ΠΡΑΚΤΙΚΗΣ</vt:lpstr>
      <vt:lpstr>ΣΤΟΙΧΕΙΑ ΕΦΑΡΜΟΓΗΣ ΤΗΣ ανοιχτησ εκπαιδευτικησ ΠΡΑΚΤΙΚΗΣ   </vt:lpstr>
      <vt:lpstr>ΑΝΑΛΥΤΙΚΗ ΠΕΡΙΓΡΑΦΗ ΤΗΣ ανοιχτησ εκπαιδευτικησ ΠΡΑΚΤΙΚΗΣ</vt:lpstr>
      <vt:lpstr>PowerPoint Presentation</vt:lpstr>
      <vt:lpstr>ΑΞΙΟΠΟΙΗΣΗ ΨΗΦΙΑΚΟΥ ΠΕΡΙΕΧΟΜΕΝΟΥ</vt:lpstr>
      <vt:lpstr>ΑΞΙΟΠΟΙΗΣΗ ΨΗΦΙΑΚΟΥ ΠΕΡΙΕΧΟΜΕΝΟΥ</vt:lpstr>
      <vt:lpstr>ΣΤΟΙΧΕΙΑ ΤΕΚΜΗΡΙΩΣΗΣ ΚΑΙ ΕΠΕΚΤΑΣΗΣ</vt:lpstr>
      <vt:lpstr> ΑΠΟΤΕΛΕΣΜΑΤΑ- ΑΝΤΙΚΤΥΠΟΣ </vt:lpstr>
      <vt:lpstr>   ΣΧΕΣΗ ΜΕ ΑΛΛΕΣ ΑΝΟΙΧΤΕΣ ΕΚΠΑΙΔΕΥΤΙΚΕΣ ΠΡΑΚΤΙΚΕΣ / ΑΞΙΟΠΟΙΗΣΗ, ΓΕΝΙΚΕΥΣΗ, ΕΠΕΚΤΑΣΙΜΟΤΗΤΑ    </vt:lpstr>
      <vt:lpstr> ΠΡΟΣΘΕΤΟ ΥΛΙΚΟ ΠΟΥ ΑΞΙΟΠΟΙΗΘΗΚΕ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ανοιχτησ εκπαιδευτικησ πρακτικης</dc:title>
  <dc:creator>Terpou Maria</dc:creator>
  <cp:lastModifiedBy>Ξανθή</cp:lastModifiedBy>
  <cp:revision>20</cp:revision>
  <dcterms:created xsi:type="dcterms:W3CDTF">2015-02-25T12:28:01Z</dcterms:created>
  <dcterms:modified xsi:type="dcterms:W3CDTF">2015-07-31T09:15:46Z</dcterms:modified>
</cp:coreProperties>
</file>