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8" r:id="rId3"/>
    <p:sldId id="262" r:id="rId4"/>
    <p:sldId id="267" r:id="rId5"/>
    <p:sldId id="263" r:id="rId6"/>
    <p:sldId id="257" r:id="rId7"/>
    <p:sldId id="260" r:id="rId8"/>
    <p:sldId id="261" r:id="rId9"/>
    <p:sldId id="264" r:id="rId10"/>
    <p:sldId id="266" r:id="rId11"/>
    <p:sldId id="265"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1278"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4C620C-B6CC-4658-91FE-310A84B647AB}" type="datetimeFigureOut">
              <a:rPr lang="en-US"/>
              <a:pPr/>
              <a:t>8/17/2015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B68F6E-CEE2-40FC-AC07-0866A62AFADE}" type="slidenum">
              <a:rPr lang="en-US"/>
              <a:pPr/>
              <a:t>‹#›</a:t>
            </a:fld>
            <a:endParaRPr lang="en-US" dirty="0"/>
          </a:p>
        </p:txBody>
      </p:sp>
    </p:spTree>
    <p:extLst>
      <p:ext uri="{BB962C8B-B14F-4D97-AF65-F5344CB8AC3E}">
        <p14:creationId xmlns="" xmlns:p14="http://schemas.microsoft.com/office/powerpoint/2010/main" val="1710717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1</a:t>
            </a:fld>
            <a:endParaRPr lang="en-US" dirty="0"/>
          </a:p>
        </p:txBody>
      </p:sp>
    </p:spTree>
    <p:extLst>
      <p:ext uri="{BB962C8B-B14F-4D97-AF65-F5344CB8AC3E}">
        <p14:creationId xmlns="" xmlns:p14="http://schemas.microsoft.com/office/powerpoint/2010/main" val="2805874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2</a:t>
            </a:fld>
            <a:endParaRPr lang="en-US" dirty="0"/>
          </a:p>
        </p:txBody>
      </p:sp>
    </p:spTree>
    <p:extLst>
      <p:ext uri="{BB962C8B-B14F-4D97-AF65-F5344CB8AC3E}">
        <p14:creationId xmlns="" xmlns:p14="http://schemas.microsoft.com/office/powerpoint/2010/main" val="1051220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6</a:t>
            </a:fld>
            <a:endParaRPr lang="en-US" dirty="0"/>
          </a:p>
        </p:txBody>
      </p:sp>
    </p:spTree>
    <p:extLst>
      <p:ext uri="{BB962C8B-B14F-4D97-AF65-F5344CB8AC3E}">
        <p14:creationId xmlns="" xmlns:p14="http://schemas.microsoft.com/office/powerpoint/2010/main" val="36738642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18362" y="531028"/>
            <a:ext cx="5648623" cy="1204306"/>
          </a:xfrm>
        </p:spPr>
        <p:txBody>
          <a:bodyPr bIns="9144" anchor="b"/>
          <a:lstStyle>
            <a:lvl1pPr>
              <a:defRPr sz="3200" b="1">
                <a:solidFill>
                  <a:schemeClr val="accent3">
                    <a:lumMod val="50000"/>
                  </a:schemeClr>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4" name="Date Placeholder 3"/>
          <p:cNvSpPr>
            <a:spLocks noGrp="1"/>
          </p:cNvSpPr>
          <p:nvPr>
            <p:ph type="dt" sz="half" idx="10"/>
          </p:nvPr>
        </p:nvSpPr>
        <p:spPr>
          <a:xfrm rot="19140000">
            <a:off x="1989056" y="4328224"/>
            <a:ext cx="2176272" cy="201168"/>
          </a:xfrm>
          <a:prstGeom prst="rect">
            <a:avLst/>
          </a:prstGeom>
        </p:spPr>
        <p:txBody>
          <a:bodyPr/>
          <a:lstStyle/>
          <a:p>
            <a:fld id="{7D0065BE-0657-4A47-90AD-C21C55E16B19}" type="datetime4">
              <a:rPr lang="en-US" smtClean="0"/>
              <a:pPr/>
              <a:t>August 17,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_2">
    <p:spTree>
      <p:nvGrpSpPr>
        <p:cNvPr id="1" name=""/>
        <p:cNvGrpSpPr/>
        <p:nvPr/>
      </p:nvGrpSpPr>
      <p:grpSpPr>
        <a:xfrm>
          <a:off x="0" y="0"/>
          <a:ext cx="0" cy="0"/>
          <a:chOff x="0" y="0"/>
          <a:chExt cx="0" cy="0"/>
        </a:xfrm>
      </p:grpSpPr>
      <p:sp>
        <p:nvSpPr>
          <p:cNvPr id="11" name="Rectangle 10"/>
          <p:cNvSpPr/>
          <p:nvPr userDrawn="1"/>
        </p:nvSpPr>
        <p:spPr>
          <a:xfrm>
            <a:off x="5711483" y="855486"/>
            <a:ext cx="2961030" cy="388796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71489" y="485775"/>
            <a:ext cx="5099318"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n-US" smtClean="0"/>
              <a:t>Click to edit Master title style</a:t>
            </a:r>
            <a:endParaRPr lang="en-US" dirty="0"/>
          </a:p>
        </p:txBody>
      </p:sp>
      <p:sp>
        <p:nvSpPr>
          <p:cNvPr id="4" name="Content Placeholder 3"/>
          <p:cNvSpPr>
            <a:spLocks noGrp="1"/>
          </p:cNvSpPr>
          <p:nvPr>
            <p:ph sz="half" idx="2"/>
          </p:nvPr>
        </p:nvSpPr>
        <p:spPr>
          <a:xfrm>
            <a:off x="557213" y="557213"/>
            <a:ext cx="4957321"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5843587" y="914400"/>
            <a:ext cx="2771776" cy="3714750"/>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Rectangle 10"/>
          <p:cNvSpPr/>
          <p:nvPr userDrawn="1"/>
        </p:nvSpPr>
        <p:spPr>
          <a:xfrm>
            <a:off x="4681182" y="491319"/>
            <a:ext cx="4018627" cy="419754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36728" y="472127"/>
            <a:ext cx="3957851" cy="420905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n-US" smtClean="0"/>
              <a:t>Click to edit Master title style</a:t>
            </a:r>
            <a:endParaRPr lang="en-US" dirty="0"/>
          </a:p>
        </p:txBody>
      </p:sp>
      <p:sp>
        <p:nvSpPr>
          <p:cNvPr id="4" name="Content Placeholder 3"/>
          <p:cNvSpPr>
            <a:spLocks noGrp="1"/>
          </p:cNvSpPr>
          <p:nvPr>
            <p:ph sz="half" idx="2"/>
          </p:nvPr>
        </p:nvSpPr>
        <p:spPr>
          <a:xfrm>
            <a:off x="529917" y="557214"/>
            <a:ext cx="3782775" cy="4055730"/>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749421" y="573206"/>
            <a:ext cx="3865942" cy="4055944"/>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dirty="0"/>
          </a:p>
        </p:txBody>
      </p:sp>
      <p:pic>
        <p:nvPicPr>
          <p:cNvPr id="6" name="Picture 5"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7" name="Picture 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2" name="Picture 11"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_2">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_3">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1" name="Content Placeholder 3"/>
          <p:cNvSpPr>
            <a:spLocks noGrp="1"/>
          </p:cNvSpPr>
          <p:nvPr>
            <p:ph sz="half" idx="2"/>
          </p:nvPr>
        </p:nvSpPr>
        <p:spPr>
          <a:xfrm>
            <a:off x="270609" y="286602"/>
            <a:ext cx="8504900" cy="444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921944" y="1872429"/>
            <a:ext cx="6038968" cy="1207509"/>
          </a:xfrm>
        </p:spPr>
        <p:txBody>
          <a:bodyPr bIns="9144" anchor="b"/>
          <a:lstStyle>
            <a:lvl1pPr algn="l">
              <a:defRPr kumimoji="0" lang="en-US" sz="3000" b="0" i="0" u="none" strike="noStrike" kern="1200" cap="all" spc="0" normalizeH="0" baseline="0" noProof="0" dirty="0" smtClean="0">
                <a:ln>
                  <a:noFill/>
                </a:ln>
                <a:solidFill>
                  <a:schemeClr val="accent3">
                    <a:lumMod val="50000"/>
                  </a:schemeClr>
                </a:solidFill>
                <a:effectLst>
                  <a:outerShdw blurRad="38100" dist="38100" dir="2700000" algn="tl">
                    <a:srgbClr val="000000">
                      <a:alpha val="43137"/>
                    </a:srgbClr>
                  </a:outerShdw>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9" name="Picture 8"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mall photo contain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3" name="Content Placeholder 2"/>
          <p:cNvSpPr>
            <a:spLocks noGrp="1"/>
          </p:cNvSpPr>
          <p:nvPr>
            <p:ph sz="half" idx="13"/>
          </p:nvPr>
        </p:nvSpPr>
        <p:spPr>
          <a:xfrm>
            <a:off x="290686" y="191072"/>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2"/>
          <p:cNvSpPr>
            <a:spLocks noGrp="1"/>
          </p:cNvSpPr>
          <p:nvPr>
            <p:ph sz="half" idx="14"/>
          </p:nvPr>
        </p:nvSpPr>
        <p:spPr>
          <a:xfrm>
            <a:off x="4537414" y="3018433"/>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_3">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pic>
        <p:nvPicPr>
          <p:cNvPr id="9" name="Picture 8"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138984" y="5172501"/>
            <a:ext cx="6005015" cy="873457"/>
          </a:xfrm>
          <a:solidFill>
            <a:schemeClr val="bg1"/>
          </a:solidFill>
          <a:effectLst>
            <a:outerShdw blurRad="203200" dist="114300" dir="5400000" algn="t" rotWithShape="0">
              <a:schemeClr val="accent3">
                <a:lumMod val="50000"/>
                <a:alpha val="40000"/>
              </a:schemeClr>
            </a:outerShdw>
          </a:effectLst>
        </p:spPr>
        <p:txBody>
          <a:bodyPr/>
          <a:lstStyle>
            <a:lvl1pPr algn="r">
              <a:defRPr lang="en-US" sz="2800" b="1" kern="1200" cap="all" baseline="0" dirty="0">
                <a:solidFill>
                  <a:schemeClr val="accent3">
                    <a:lumMod val="50000"/>
                  </a:schemeClr>
                </a:solidFill>
                <a:latin typeface="+mj-lt"/>
                <a:ea typeface="+mj-ea"/>
                <a:cs typeface="+mj-cs"/>
              </a:defRPr>
            </a:lvl1pPr>
          </a:lstStyle>
          <a:p>
            <a:r>
              <a:rPr lang="en-US" smtClean="0"/>
              <a:t>Click to edit Master title style</a:t>
            </a:r>
            <a:endParaRPr lang="en-US" dirty="0"/>
          </a:p>
        </p:txBody>
      </p:sp>
      <p:sp>
        <p:nvSpPr>
          <p:cNvPr id="4" name="Content Placeholder 3"/>
          <p:cNvSpPr>
            <a:spLocks noGrp="1"/>
          </p:cNvSpPr>
          <p:nvPr>
            <p:ph sz="half" idx="2"/>
          </p:nvPr>
        </p:nvSpPr>
        <p:spPr>
          <a:xfrm>
            <a:off x="600782" y="528120"/>
            <a:ext cx="1842163" cy="18056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6" name="Content Placeholder 5"/>
          <p:cNvSpPr>
            <a:spLocks noGrp="1"/>
          </p:cNvSpPr>
          <p:nvPr>
            <p:ph sz="quarter" idx="4"/>
          </p:nvPr>
        </p:nvSpPr>
        <p:spPr>
          <a:xfrm>
            <a:off x="2688609" y="518615"/>
            <a:ext cx="5950424" cy="18151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sp>
        <p:nvSpPr>
          <p:cNvPr id="10" name="Content Placeholder 3"/>
          <p:cNvSpPr>
            <a:spLocks noGrp="1"/>
          </p:cNvSpPr>
          <p:nvPr>
            <p:ph sz="half" idx="13"/>
          </p:nvPr>
        </p:nvSpPr>
        <p:spPr>
          <a:xfrm>
            <a:off x="630350" y="2741332"/>
            <a:ext cx="1842163" cy="16964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p:txBody>
      </p:sp>
      <p:sp>
        <p:nvSpPr>
          <p:cNvPr id="11" name="Content Placeholder 5"/>
          <p:cNvSpPr>
            <a:spLocks noGrp="1"/>
          </p:cNvSpPr>
          <p:nvPr>
            <p:ph sz="quarter" idx="14"/>
          </p:nvPr>
        </p:nvSpPr>
        <p:spPr>
          <a:xfrm>
            <a:off x="2704531" y="2718179"/>
            <a:ext cx="5961797" cy="17446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2" name="Picture 11"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pic>
        <p:nvPicPr>
          <p:cNvPr id="9" name="Picture 8" descr="dschool.png"/>
          <p:cNvPicPr>
            <a:picLocks noChangeAspect="1"/>
          </p:cNvPicPr>
          <p:nvPr userDrawn="1"/>
        </p:nvPicPr>
        <p:blipFill>
          <a:blip r:embed="rId18"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19" cstate="print"/>
          <a:stretch>
            <a:fillRect/>
          </a:stretch>
        </p:blipFill>
        <p:spPr>
          <a:xfrm>
            <a:off x="484151" y="6144071"/>
            <a:ext cx="1372772" cy="686386"/>
          </a:xfrm>
          <a:prstGeom prst="rect">
            <a:avLst/>
          </a:prstGeom>
          <a:effectLst>
            <a:innerShdw blurRad="114300">
              <a:prstClr val="black"/>
            </a:inn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2" r:id="rId4"/>
    <p:sldLayoutId id="2147483651" r:id="rId5"/>
    <p:sldLayoutId id="2147483661" r:id="rId6"/>
    <p:sldLayoutId id="2147483652" r:id="rId7"/>
    <p:sldLayoutId id="2147483653" r:id="rId8"/>
    <p:sldLayoutId id="2147483663" r:id="rId9"/>
    <p:sldLayoutId id="2147483660" r:id="rId10"/>
    <p:sldLayoutId id="2147483665" r:id="rId11"/>
    <p:sldLayoutId id="2147483654" r:id="rId12"/>
    <p:sldLayoutId id="2147483656" r:id="rId13"/>
    <p:sldLayoutId id="2147483657" r:id="rId14"/>
    <p:sldLayoutId id="2147483658" r:id="rId15"/>
    <p:sldLayoutId id="2147483659" r:id="rId16"/>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phet.colorado.edu/el/simulation/legacy/concentration"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het.colorado.edu/el/simulation/legacy/molarity"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4872033" y="4186238"/>
            <a:ext cx="3771900" cy="141446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ctrTitle"/>
          </p:nvPr>
        </p:nvSpPr>
        <p:spPr>
          <a:xfrm>
            <a:off x="211858" y="147485"/>
            <a:ext cx="7324567" cy="1951414"/>
          </a:xfrm>
        </p:spPr>
        <p:txBody>
          <a:bodyPr/>
          <a:lstStyle/>
          <a:p>
            <a:r>
              <a:rPr lang="el-GR" sz="4400" dirty="0" smtClean="0"/>
              <a:t>ΣΥΓΚΕΝΤΡΩΣΗ ΔΙΑΛΥΜΑΤΟΣ</a:t>
            </a:r>
            <a:endParaRPr lang="en-US" sz="4400" dirty="0"/>
          </a:p>
        </p:txBody>
      </p:sp>
      <p:sp>
        <p:nvSpPr>
          <p:cNvPr id="8" name="TextBox 7"/>
          <p:cNvSpPr txBox="1"/>
          <p:nvPr/>
        </p:nvSpPr>
        <p:spPr>
          <a:xfrm>
            <a:off x="4900614" y="4659004"/>
            <a:ext cx="3816074" cy="830997"/>
          </a:xfrm>
          <a:prstGeom prst="rect">
            <a:avLst/>
          </a:prstGeom>
          <a:noFill/>
        </p:spPr>
        <p:txBody>
          <a:bodyPr wrap="square" rtlCol="0">
            <a:spAutoFit/>
          </a:bodyPr>
          <a:lstStyle/>
          <a:p>
            <a:r>
              <a:rPr lang="el-GR" sz="1600" dirty="0" smtClean="0">
                <a:solidFill>
                  <a:schemeClr val="bg2">
                    <a:lumMod val="10000"/>
                  </a:schemeClr>
                </a:solidFill>
              </a:rPr>
              <a:t>ΜΑΛΑΜΟΥ ΚΩΝΣΤΑΝΤΙΝΑ, ΠΕ0402</a:t>
            </a:r>
          </a:p>
          <a:p>
            <a:endParaRPr lang="el-GR" sz="1600" dirty="0" smtClean="0">
              <a:solidFill>
                <a:schemeClr val="bg2">
                  <a:lumMod val="10000"/>
                </a:schemeClr>
              </a:solidFill>
            </a:endParaRPr>
          </a:p>
          <a:p>
            <a:endParaRPr lang="el-GR" sz="1600" dirty="0"/>
          </a:p>
        </p:txBody>
      </p:sp>
      <p:sp>
        <p:nvSpPr>
          <p:cNvPr id="18" name="Subtitle 2"/>
          <p:cNvSpPr txBox="1">
            <a:spLocks/>
          </p:cNvSpPr>
          <p:nvPr/>
        </p:nvSpPr>
        <p:spPr>
          <a:xfrm>
            <a:off x="5512716" y="6175927"/>
            <a:ext cx="3174088" cy="382042"/>
          </a:xfrm>
          <a:prstGeom prst="rect">
            <a:avLst/>
          </a:prstGeom>
        </p:spPr>
        <p:txBody>
          <a:bodyPr vert="horz" lIns="91440" tIns="9144" rIns="91440" bIns="45720" rtlCol="0">
            <a:normAutofit/>
          </a:bodyPr>
          <a:lstStyle/>
          <a:p>
            <a:pPr marL="0" marR="0" lvl="0" indent="0" algn="r" defTabSz="914400" rtl="0" eaLnBrk="1" fontAlgn="auto" latinLnBrk="0" hangingPunct="1">
              <a:lnSpc>
                <a:spcPct val="100000"/>
              </a:lnSpc>
              <a:spcBef>
                <a:spcPts val="800"/>
              </a:spcBef>
              <a:spcAft>
                <a:spcPts val="0"/>
              </a:spcAft>
              <a:buClrTx/>
              <a:buSzTx/>
              <a:buFont typeface="Arial" pitchFamily="34" charset="0"/>
              <a:buNone/>
              <a:tabLst/>
              <a:defRPr/>
            </a:pPr>
            <a:r>
              <a:rPr lang="el-GR" sz="1400" cap="all" spc="400" dirty="0" smtClean="0">
                <a:solidFill>
                  <a:schemeClr val="accent3">
                    <a:lumMod val="50000"/>
                  </a:schemeClr>
                </a:solidFill>
                <a:ea typeface="+mj-ea"/>
                <a:cs typeface="Tunga" pitchFamily="2"/>
              </a:rPr>
              <a:t>ΘΕΣΠΡΩΤΙΑ /2014</a:t>
            </a:r>
            <a:endParaRPr kumimoji="0" lang="en-US" sz="1400" b="0" i="0" u="none" strike="noStrike" kern="1200" cap="all" spc="400" normalizeH="0" baseline="0" noProof="0" dirty="0">
              <a:ln>
                <a:noFill/>
              </a:ln>
              <a:solidFill>
                <a:schemeClr val="accent3">
                  <a:lumMod val="50000"/>
                </a:schemeClr>
              </a:solidFill>
              <a:effectLst/>
              <a:uLnTx/>
              <a:uFillTx/>
              <a:ea typeface="+mj-ea"/>
              <a:cs typeface="Tunga" pitchFamily="2"/>
            </a:endParaRPr>
          </a:p>
        </p:txBody>
      </p:sp>
      <p:sp>
        <p:nvSpPr>
          <p:cNvPr id="20" name="Rectangle 19"/>
          <p:cNvSpPr/>
          <p:nvPr/>
        </p:nvSpPr>
        <p:spPr>
          <a:xfrm>
            <a:off x="4880785" y="4247657"/>
            <a:ext cx="2239074" cy="400110"/>
          </a:xfrm>
          <a:prstGeom prst="rect">
            <a:avLst/>
          </a:prstGeom>
        </p:spPr>
        <p:txBody>
          <a:bodyPr wrap="none">
            <a:spAutoFit/>
          </a:bodyPr>
          <a:lstStyle/>
          <a:p>
            <a:r>
              <a:rPr lang="el-GR" sz="2000" dirty="0" smtClean="0">
                <a:solidFill>
                  <a:schemeClr val="bg2">
                    <a:lumMod val="10000"/>
                  </a:schemeClr>
                </a:solidFill>
              </a:rPr>
              <a:t>Ομάδα ανάπτυξης</a:t>
            </a:r>
          </a:p>
        </p:txBody>
      </p:sp>
      <p:sp>
        <p:nvSpPr>
          <p:cNvPr id="21" name="Subtitle 20"/>
          <p:cNvSpPr>
            <a:spLocks noGrp="1"/>
          </p:cNvSpPr>
          <p:nvPr>
            <p:ph type="subTitle" idx="4294967295"/>
          </p:nvPr>
        </p:nvSpPr>
        <p:spPr>
          <a:xfrm>
            <a:off x="246922" y="2293414"/>
            <a:ext cx="5037841" cy="354949"/>
          </a:xfrm>
        </p:spPr>
        <p:txBody>
          <a:bodyPr>
            <a:noAutofit/>
          </a:bodyPr>
          <a:lstStyle/>
          <a:p>
            <a:r>
              <a:rPr lang="el-GR" sz="2400" b="0" dirty="0" smtClean="0">
                <a:solidFill>
                  <a:schemeClr val="accent2">
                    <a:lumMod val="75000"/>
                  </a:schemeClr>
                </a:solidFill>
                <a:effectLst>
                  <a:outerShdw blurRad="38100" dist="38100" dir="2700000" algn="tl">
                    <a:srgbClr val="000000">
                      <a:alpha val="43137"/>
                    </a:srgbClr>
                  </a:outerShdw>
                </a:effectLst>
              </a:rPr>
              <a:t>ΓΕΛ ΜΑΡΓΑΡΙΤΙΟΥ</a:t>
            </a:r>
          </a:p>
        </p:txBody>
      </p:sp>
      <p:pic>
        <p:nvPicPr>
          <p:cNvPr id="9" name="Picture 8" descr="logo σχολειου.jpg"/>
          <p:cNvPicPr>
            <a:picLocks noChangeAspect="1"/>
          </p:cNvPicPr>
          <p:nvPr/>
        </p:nvPicPr>
        <p:blipFill>
          <a:blip r:embed="rId3" cstate="print"/>
          <a:stretch>
            <a:fillRect/>
          </a:stretch>
        </p:blipFill>
        <p:spPr>
          <a:xfrm>
            <a:off x="1632857" y="4800470"/>
            <a:ext cx="3043645" cy="572354"/>
          </a:xfrm>
          <a:prstGeom prst="rect">
            <a:avLst/>
          </a:prstGeom>
        </p:spPr>
      </p:pic>
    </p:spTree>
    <p:extLst>
      <p:ext uri="{BB962C8B-B14F-4D97-AF65-F5344CB8AC3E}">
        <p14:creationId xmlns="" xmlns:p14="http://schemas.microsoft.com/office/powerpoint/2010/main" val="3391112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 Single Corner Rectangle 8"/>
          <p:cNvSpPr/>
          <p:nvPr/>
        </p:nvSpPr>
        <p:spPr>
          <a:xfrm>
            <a:off x="2743200" y="532263"/>
            <a:ext cx="5800299" cy="1692322"/>
          </a:xfrm>
          <a:prstGeom prst="round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20" name="Title 19"/>
          <p:cNvSpPr>
            <a:spLocks noGrp="1"/>
          </p:cNvSpPr>
          <p:nvPr>
            <p:ph type="title"/>
          </p:nvPr>
        </p:nvSpPr>
        <p:spPr>
          <a:xfrm>
            <a:off x="2947916" y="5172501"/>
            <a:ext cx="6196084" cy="873457"/>
          </a:xfrm>
        </p:spPr>
        <p:txBody>
          <a:bodyPr/>
          <a:lstStyle/>
          <a:p>
            <a:r>
              <a:rPr lang="el-GR" sz="2400" dirty="0" smtClean="0"/>
              <a:t>ΑΞΙΟΠΟΙΗΣΗ ΨΗΦΙΑΚΟΥ ΠΕΡΙΕΧΟΜΕΝΟΥ</a:t>
            </a:r>
            <a:endParaRPr lang="el-GR" sz="2400" dirty="0"/>
          </a:p>
        </p:txBody>
      </p:sp>
      <p:sp>
        <p:nvSpPr>
          <p:cNvPr id="22" name="Content Placeholder 21"/>
          <p:cNvSpPr>
            <a:spLocks noGrp="1"/>
          </p:cNvSpPr>
          <p:nvPr>
            <p:ph sz="quarter" idx="4"/>
          </p:nvPr>
        </p:nvSpPr>
        <p:spPr>
          <a:xfrm>
            <a:off x="2852381" y="696040"/>
            <a:ext cx="5650174" cy="1378424"/>
          </a:xfrm>
        </p:spPr>
        <p:txBody>
          <a:bodyPr>
            <a:normAutofit fontScale="92500" lnSpcReduction="20000"/>
          </a:bodyPr>
          <a:lstStyle/>
          <a:p>
            <a:r>
              <a:rPr lang="el-GR" sz="2000" dirty="0" smtClean="0">
                <a:solidFill>
                  <a:schemeClr val="accent2">
                    <a:lumMod val="50000"/>
                  </a:schemeClr>
                </a:solidFill>
                <a:effectLst>
                  <a:outerShdw blurRad="38100" dist="38100" dir="2700000" algn="tl">
                    <a:srgbClr val="000000">
                      <a:alpha val="43137"/>
                    </a:srgbClr>
                  </a:outerShdw>
                </a:effectLst>
              </a:rPr>
              <a:t>Συγκέντρωση </a:t>
            </a:r>
            <a:r>
              <a:rPr lang="el-GR" sz="2000" dirty="0" err="1" smtClean="0">
                <a:solidFill>
                  <a:schemeClr val="accent2">
                    <a:lumMod val="50000"/>
                  </a:schemeClr>
                </a:solidFill>
                <a:effectLst>
                  <a:outerShdw blurRad="38100" dist="38100" dir="2700000" algn="tl">
                    <a:srgbClr val="000000">
                      <a:alpha val="43137"/>
                    </a:srgbClr>
                  </a:outerShdw>
                </a:effectLst>
              </a:rPr>
              <a:t>διαλύματοες</a:t>
            </a:r>
            <a:endParaRPr lang="el-GR" sz="2000" dirty="0" smtClean="0">
              <a:solidFill>
                <a:schemeClr val="accent2">
                  <a:lumMod val="50000"/>
                </a:schemeClr>
              </a:solidFill>
              <a:effectLst>
                <a:outerShdw blurRad="38100" dist="38100" dir="2700000" algn="tl">
                  <a:srgbClr val="000000">
                    <a:alpha val="43137"/>
                  </a:srgbClr>
                </a:outerShdw>
              </a:effectLst>
            </a:endParaRPr>
          </a:p>
          <a:p>
            <a:pPr lvl="2"/>
            <a:r>
              <a:rPr lang="en-US" dirty="0" smtClean="0">
                <a:hlinkClick r:id="rId2"/>
              </a:rPr>
              <a:t>https://phet.colorado.edu/el/simulation/legacy/concentration</a:t>
            </a:r>
            <a:endParaRPr lang="el-GR" dirty="0" smtClean="0"/>
          </a:p>
          <a:p>
            <a:pPr lvl="2"/>
            <a:r>
              <a:rPr lang="el-GR" b="0" dirty="0" smtClean="0"/>
              <a:t>Προσομοίωση </a:t>
            </a:r>
          </a:p>
          <a:p>
            <a:pPr lvl="2"/>
            <a:r>
              <a:rPr lang="el-GR" b="0" dirty="0" smtClean="0"/>
              <a:t>Προέλευση: </a:t>
            </a:r>
            <a:r>
              <a:rPr lang="en-US" dirty="0" smtClean="0"/>
              <a:t>Colorado </a:t>
            </a:r>
            <a:r>
              <a:rPr lang="en-US" dirty="0" err="1" smtClean="0"/>
              <a:t>Phet</a:t>
            </a:r>
            <a:endParaRPr lang="el-GR" b="0"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10</a:t>
            </a:fld>
            <a:endParaRPr lang="en-US" dirty="0"/>
          </a:p>
        </p:txBody>
      </p:sp>
      <p:pic>
        <p:nvPicPr>
          <p:cNvPr id="14" name="Content Placeholder 13" descr="iparticipate_2.jpg"/>
          <p:cNvPicPr>
            <a:picLocks noGrp="1" noChangeAspect="1"/>
          </p:cNvPicPr>
          <p:nvPr>
            <p:ph sz="half" idx="2"/>
          </p:nvPr>
        </p:nvPicPr>
        <p:blipFill>
          <a:blip r:embed="rId3" cstate="print"/>
          <a:stretch>
            <a:fillRect/>
          </a:stretch>
        </p:blipFill>
        <p:spPr>
          <a:xfrm>
            <a:off x="0" y="715691"/>
            <a:ext cx="2500896" cy="1374366"/>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9140000">
            <a:off x="816119" y="1589388"/>
            <a:ext cx="6901822" cy="1207509"/>
          </a:xfrm>
        </p:spPr>
        <p:txBody>
          <a:bodyPr/>
          <a:lstStyle/>
          <a:p>
            <a:r>
              <a:rPr lang="el-GR" dirty="0" smtClean="0">
                <a:solidFill>
                  <a:schemeClr val="accent3">
                    <a:lumMod val="50000"/>
                  </a:schemeClr>
                </a:solidFill>
                <a:effectLst>
                  <a:outerShdw blurRad="38100" dist="38100" dir="2700000" algn="tl">
                    <a:srgbClr val="000000">
                      <a:alpha val="43137"/>
                    </a:srgbClr>
                  </a:outerShdw>
                </a:effectLst>
              </a:rPr>
              <a:t>ΣΤΟΙΧΕΙΑ ΤΕΚΜΗΡΙΩΣΗΣ ΚΑΙ ΕΠΕΚΤΑΣΗΣ</a:t>
            </a:r>
            <a:endParaRPr lang="el-GR" dirty="0">
              <a:solidFill>
                <a:schemeClr val="accent3">
                  <a:lumMod val="50000"/>
                </a:schemeClr>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2754ED01-E2A0-4C1E-8E21-014B99041579}"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cap="none" dirty="0" smtClean="0"/>
              <a:t/>
            </a:r>
            <a:br>
              <a:rPr lang="el-GR" cap="none" dirty="0" smtClean="0"/>
            </a:br>
            <a:r>
              <a:rPr lang="el-GR" cap="none" dirty="0" smtClean="0"/>
              <a:t>ΑΠΟΤΕΛΕΣΜΑΤΑ- ΑΝΤΙΚΤΥΠΟΣ</a:t>
            </a:r>
            <a:r>
              <a:rPr lang="el-GR" dirty="0" smtClean="0"/>
              <a:t/>
            </a:r>
            <a:br>
              <a:rPr lang="el-GR" dirty="0" smtClean="0"/>
            </a:b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12</a:t>
            </a:fld>
            <a:endParaRPr lang="en-US" dirty="0"/>
          </a:p>
        </p:txBody>
      </p:sp>
      <p:sp>
        <p:nvSpPr>
          <p:cNvPr id="5" name="Content Placeholder 4"/>
          <p:cNvSpPr>
            <a:spLocks noGrp="1"/>
          </p:cNvSpPr>
          <p:nvPr>
            <p:ph sz="half" idx="2"/>
          </p:nvPr>
        </p:nvSpPr>
        <p:spPr/>
        <p:txBody>
          <a:bodyPr>
            <a:normAutofit fontScale="62500" lnSpcReduction="20000"/>
          </a:bodyPr>
          <a:lstStyle/>
          <a:p>
            <a:pPr lvl="1">
              <a:buFont typeface="Arial" pitchFamily="34" charset="0"/>
              <a:buChar char="•"/>
            </a:pPr>
            <a:r>
              <a:rPr lang="el-GR" dirty="0" smtClean="0"/>
              <a:t>Η επιλογή της παρούσας πρακτικής έγινε γιατί είναι </a:t>
            </a:r>
            <a:r>
              <a:rPr lang="el-GR" b="1" dirty="0" smtClean="0"/>
              <a:t>ελεύθερη στο διαδίκτυο</a:t>
            </a:r>
            <a:r>
              <a:rPr lang="el-GR" dirty="0" smtClean="0"/>
              <a:t> και </a:t>
            </a:r>
            <a:r>
              <a:rPr lang="el-GR" b="1" dirty="0" smtClean="0"/>
              <a:t>δεν απαιτεί χρόνο για την εγκατάσταση </a:t>
            </a:r>
            <a:r>
              <a:rPr lang="el-GR" dirty="0" smtClean="0"/>
              <a:t>στον υπολογιστή αλλά κυρίως γιατί </a:t>
            </a:r>
            <a:r>
              <a:rPr lang="el-GR" b="1" dirty="0" smtClean="0"/>
              <a:t>διαθέτει μόνο τις απαραίτητες εντολές </a:t>
            </a:r>
            <a:r>
              <a:rPr lang="el-GR" dirty="0" smtClean="0"/>
              <a:t>για την εξαγωγή του τύπου της συγκέντρωσης. Με αυτό τον τρόπο οι μαθητές δεν αποσυντονίζονται με επιπλέον, περιττές για τη συγκεκριμένη ενότητα, εντολές και εφαρμογές</a:t>
            </a:r>
          </a:p>
          <a:p>
            <a:pPr lvl="1">
              <a:buFont typeface="Arial" pitchFamily="34" charset="0"/>
              <a:buChar char="•"/>
            </a:pPr>
            <a:endParaRPr lang="el-GR" dirty="0" smtClean="0"/>
          </a:p>
          <a:p>
            <a:pPr lvl="1">
              <a:buFont typeface="Arial" pitchFamily="34" charset="0"/>
              <a:buChar char="•"/>
            </a:pPr>
            <a:r>
              <a:rPr lang="el-GR" dirty="0" smtClean="0"/>
              <a:t>Με την εφαρμογή της παρούσας πρακτικής οι μαθητές συμμετείχαν ενεργητικά στην όλη διαδικασία και με μεγάλη προθυμία συμμετείχαν στην εκτέλεση των ενεργειών στο λογισμικό.</a:t>
            </a:r>
          </a:p>
          <a:p>
            <a:pPr lvl="1">
              <a:buFont typeface="Arial" pitchFamily="34" charset="0"/>
              <a:buChar char="•"/>
            </a:pPr>
            <a:endParaRPr lang="el-GR" sz="2000" dirty="0" smtClean="0"/>
          </a:p>
          <a:p>
            <a:pPr lvl="1">
              <a:buFont typeface="Arial" pitchFamily="34" charset="0"/>
              <a:buChar char="•"/>
            </a:pPr>
            <a:r>
              <a:rPr lang="el-GR" dirty="0" smtClean="0"/>
              <a:t>Τόσο οι μαθητές όσο και ο εκπαιδευτικός χρησιμοποίησαν </a:t>
            </a:r>
            <a:r>
              <a:rPr lang="el-GR" b="1" dirty="0" smtClean="0"/>
              <a:t>εναλλακτικές μεθόδους διδασκαλίας </a:t>
            </a:r>
            <a:r>
              <a:rPr lang="el-GR" dirty="0" smtClean="0"/>
              <a:t>όπως η καθοδηγούμενη </a:t>
            </a:r>
            <a:r>
              <a:rPr lang="el-GR" dirty="0" err="1" smtClean="0"/>
              <a:t>ανακαλυπτική</a:t>
            </a:r>
            <a:r>
              <a:rPr lang="el-GR" dirty="0" smtClean="0"/>
              <a:t> </a:t>
            </a:r>
            <a:r>
              <a:rPr lang="el-GR" dirty="0" err="1" smtClean="0"/>
              <a:t>ομαδοσυνεργατική</a:t>
            </a:r>
            <a:r>
              <a:rPr lang="el-GR" dirty="0" smtClean="0"/>
              <a:t> μάθηση με χρήση ΤΠΕ  </a:t>
            </a:r>
          </a:p>
          <a:p>
            <a:pPr lvl="1">
              <a:buFont typeface="Arial" pitchFamily="34" charset="0"/>
              <a:buChar char="•"/>
            </a:pPr>
            <a:endParaRPr lang="el-GR" dirty="0" smtClean="0"/>
          </a:p>
          <a:p>
            <a:pPr lvl="1">
              <a:buFont typeface="Arial" pitchFamily="34" charset="0"/>
              <a:buChar char="•"/>
            </a:pPr>
            <a:r>
              <a:rPr lang="el-GR" dirty="0" smtClean="0"/>
              <a:t>Η χρήση της πρακτικής αξιολογήθηκε με βάση:</a:t>
            </a:r>
          </a:p>
          <a:p>
            <a:pPr lvl="1">
              <a:buNone/>
            </a:pPr>
            <a:r>
              <a:rPr lang="el-GR" dirty="0" smtClean="0"/>
              <a:t>-την ενεργή συμμετοχή των μαθητών, </a:t>
            </a:r>
          </a:p>
          <a:p>
            <a:pPr lvl="1">
              <a:buNone/>
            </a:pPr>
            <a:endParaRPr lang="el-GR" dirty="0" smtClean="0"/>
          </a:p>
          <a:p>
            <a:pPr lvl="1">
              <a:buNone/>
            </a:pPr>
            <a:r>
              <a:rPr lang="el-GR" dirty="0" smtClean="0"/>
              <a:t>-την ενεργοποίηση των μαθητών και την απόκτηση ρόλων, </a:t>
            </a:r>
          </a:p>
          <a:p>
            <a:pPr lvl="1">
              <a:buNone/>
            </a:pPr>
            <a:endParaRPr lang="el-GR" dirty="0" smtClean="0"/>
          </a:p>
          <a:p>
            <a:pPr lvl="1">
              <a:buNone/>
            </a:pPr>
            <a:r>
              <a:rPr lang="el-GR" dirty="0" smtClean="0"/>
              <a:t>-την επιτυχή εμπλοκή όλων των μαθητών στην εξαγωγή τόσο γενικών συμπερασμάτων όσο και μαθηματικών τύπων, διαδικασία που μπορεί να τους περισσότερους μαθητές να είναι ένα δύσκολο αντικείμενο και απρόσιτο στο να καταπιαστούν</a:t>
            </a:r>
          </a:p>
          <a:p>
            <a:pPr lvl="1">
              <a:buNone/>
            </a:pPr>
            <a:endParaRPr lang="el-GR" dirty="0" smtClean="0"/>
          </a:p>
          <a:p>
            <a:pPr lvl="1">
              <a:buNone/>
            </a:pPr>
            <a:r>
              <a:rPr lang="el-GR" dirty="0" smtClean="0"/>
              <a:t>-το γεγονός ότι δύσχρηστες διαδικασίες ή επικίνδυνες γίνονται εύκολα, γρήγορα και χωρίς κίνδυνο από το σύνολο των μαθητών. </a:t>
            </a:r>
            <a:endParaRPr lang="el-GR"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128962" y="5058697"/>
            <a:ext cx="6015037" cy="1095919"/>
          </a:xfrm>
        </p:spPr>
        <p:txBody>
          <a:bodyPr/>
          <a:lstStyle/>
          <a:p>
            <a:r>
              <a:rPr lang="el-GR" sz="2400" cap="none" dirty="0" smtClean="0"/>
              <a:t/>
            </a:r>
            <a:br>
              <a:rPr lang="el-GR" sz="2400" cap="none" dirty="0" smtClean="0"/>
            </a:br>
            <a:r>
              <a:rPr lang="el-GR" sz="2400" cap="none" dirty="0" smtClean="0"/>
              <a:t/>
            </a:r>
            <a:br>
              <a:rPr lang="el-GR" sz="2400" cap="none" dirty="0" smtClean="0"/>
            </a:br>
            <a:r>
              <a:rPr lang="el-GR" sz="2400" cap="none" dirty="0" smtClean="0"/>
              <a:t/>
            </a:r>
            <a:br>
              <a:rPr lang="el-GR" sz="2400" cap="none" dirty="0" smtClean="0"/>
            </a:br>
            <a:r>
              <a:rPr lang="el-GR" sz="2400" cap="none" dirty="0" smtClean="0"/>
              <a:t>ΣΧΕΣΗ ΜΕ ΑΛΛΕΣ ΑΝΟΙΧΤΕΣ ΕΚΠΑΙΔΕΥΤΙΚΕΣ ΠΡΑΚΤΙΚΕΣ / ΑΞΙΟΠΟΙΗΣΗ, ΓΕΝΙΚΕΥΣΗ, ΕΠΕΚΤΑΣΙΜΟΤΗΤΑ</a:t>
            </a:r>
            <a:br>
              <a:rPr lang="el-GR" sz="2400" cap="none" dirty="0" smtClean="0"/>
            </a:br>
            <a:r>
              <a:rPr lang="el-GR" sz="2400" cap="none" dirty="0" smtClean="0"/>
              <a:t/>
            </a:r>
            <a:br>
              <a:rPr lang="el-GR" sz="2400" cap="none" dirty="0" smtClean="0"/>
            </a:br>
            <a:r>
              <a:rPr lang="el-GR" sz="2400" cap="none" dirty="0" smtClean="0"/>
              <a:t> </a:t>
            </a:r>
            <a:br>
              <a:rPr lang="el-GR" sz="2400" cap="none" dirty="0" smtClean="0"/>
            </a:br>
            <a:endParaRPr lang="el-GR" sz="2400" cap="none" dirty="0"/>
          </a:p>
        </p:txBody>
      </p:sp>
      <p:sp>
        <p:nvSpPr>
          <p:cNvPr id="6" name="Content Placeholder 5"/>
          <p:cNvSpPr>
            <a:spLocks noGrp="1"/>
          </p:cNvSpPr>
          <p:nvPr>
            <p:ph sz="half" idx="2"/>
          </p:nvPr>
        </p:nvSpPr>
        <p:spPr/>
        <p:txBody>
          <a:bodyPr>
            <a:normAutofit fontScale="70000" lnSpcReduction="20000"/>
          </a:bodyPr>
          <a:lstStyle/>
          <a:p>
            <a:r>
              <a:rPr lang="el-GR" b="1" dirty="0" smtClean="0"/>
              <a:t>Σχέση με άλλες ανοιχτές εκπαιδευτικές πρακτικές</a:t>
            </a:r>
            <a:endParaRPr lang="el-GR" dirty="0" smtClean="0"/>
          </a:p>
          <a:p>
            <a:pPr lvl="1" algn="just">
              <a:buFont typeface="Arial" pitchFamily="34" charset="0"/>
              <a:buChar char="•"/>
            </a:pPr>
            <a:r>
              <a:rPr lang="el-GR" dirty="0" smtClean="0"/>
              <a:t>Πληθώρα από φύλλα εργασίας που βασίζονται στην παρασκευή διαλυμάτων συγκεκριμένης συγκέντρωσης τόσο στο πραγματικό εργαστήριο όσο και σε εικονικά εργαστήρια</a:t>
            </a:r>
            <a:endParaRPr lang="en-US" dirty="0" smtClean="0"/>
          </a:p>
          <a:p>
            <a:pPr lvl="1" algn="just">
              <a:buFont typeface="Arial" pitchFamily="34" charset="0"/>
              <a:buChar char="•"/>
            </a:pPr>
            <a:endParaRPr lang="el-GR" dirty="0" smtClean="0"/>
          </a:p>
          <a:p>
            <a:pPr lvl="1" algn="just">
              <a:buFont typeface="Arial" pitchFamily="34" charset="0"/>
              <a:buChar char="•"/>
            </a:pPr>
            <a:r>
              <a:rPr lang="el-GR" dirty="0" smtClean="0"/>
              <a:t>Δεν υπάρχει μία πρακτική που να βασίζεται στην εξαγωγή του μαθηματικού τύπου της συγκέντρωσης και τους παράγοντες από την οποία αυτή εξαρτάται</a:t>
            </a:r>
            <a:endParaRPr lang="en-US" dirty="0" smtClean="0"/>
          </a:p>
          <a:p>
            <a:pPr lvl="1" algn="just">
              <a:buFont typeface="Arial" pitchFamily="34" charset="0"/>
              <a:buChar char="•"/>
            </a:pPr>
            <a:endParaRPr lang="en-US" dirty="0" smtClean="0"/>
          </a:p>
          <a:p>
            <a:pPr lvl="1" algn="just">
              <a:buFont typeface="Arial" pitchFamily="34" charset="0"/>
              <a:buChar char="•"/>
            </a:pPr>
            <a:r>
              <a:rPr lang="el-GR" dirty="0" smtClean="0"/>
              <a:t>Η παρούσα πρακτική έχει ως ρόλο να </a:t>
            </a:r>
            <a:r>
              <a:rPr lang="el-GR" u="sng" dirty="0" smtClean="0"/>
              <a:t>καλύψει αυτό το κενό</a:t>
            </a:r>
            <a:r>
              <a:rPr lang="el-GR" dirty="0" smtClean="0"/>
              <a:t> που υπάρχει ανάμεσα στην παραδοσιακή μέθοδο που βασίζεται μόνο στη χρήση του σχολικού εγχειρίδιου και στην πληθώρα πρακτικών που προσεγγίζουν τη συγκέντρωση από μία συγκεκριμένη οπτική γωνία, αυτή της παρασκευής διαλυμάτων</a:t>
            </a:r>
            <a:endParaRPr lang="el-GR" dirty="0"/>
          </a:p>
        </p:txBody>
      </p:sp>
      <p:sp>
        <p:nvSpPr>
          <p:cNvPr id="7" name="Content Placeholder 6"/>
          <p:cNvSpPr>
            <a:spLocks noGrp="1"/>
          </p:cNvSpPr>
          <p:nvPr>
            <p:ph sz="quarter" idx="4"/>
          </p:nvPr>
        </p:nvSpPr>
        <p:spPr>
          <a:xfrm>
            <a:off x="4694830" y="573206"/>
            <a:ext cx="3985145" cy="4055944"/>
          </a:xfrm>
        </p:spPr>
        <p:txBody>
          <a:bodyPr>
            <a:normAutofit/>
          </a:bodyPr>
          <a:lstStyle/>
          <a:p>
            <a:pPr marL="0" lvl="1" indent="0">
              <a:buNone/>
            </a:pPr>
            <a:endParaRPr lang="el-GR" dirty="0" smtClean="0"/>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13</a:t>
            </a:fld>
            <a:endParaRPr lang="en-US" dirty="0"/>
          </a:p>
        </p:txBody>
      </p:sp>
      <p:sp>
        <p:nvSpPr>
          <p:cNvPr id="8" name="Content Placeholder 5"/>
          <p:cNvSpPr txBox="1">
            <a:spLocks/>
          </p:cNvSpPr>
          <p:nvPr/>
        </p:nvSpPr>
        <p:spPr>
          <a:xfrm>
            <a:off x="4790365" y="573134"/>
            <a:ext cx="3782775" cy="4055730"/>
          </a:xfrm>
          <a:prstGeom prst="rect">
            <a:avLst/>
          </a:prstGeom>
        </p:spPr>
        <p:txBody>
          <a:bodyPr vert="horz" lIns="91440" tIns="45720" rIns="91440" bIns="45720" rtlCol="0">
            <a:normAutofit fontScale="77500" lnSpcReduction="20000"/>
          </a:bodyPr>
          <a:lstStyle/>
          <a:p>
            <a:r>
              <a:rPr lang="el-GR" sz="2000" b="1" dirty="0" smtClean="0"/>
              <a:t>Αξιοποίηση, Γενίκευση, Επεκτασιμότητα</a:t>
            </a:r>
          </a:p>
          <a:p>
            <a:pPr algn="just"/>
            <a:r>
              <a:rPr lang="el-GR" dirty="0" smtClean="0"/>
              <a:t>Επέκταση της παρούσας πρακτικής μπορεί να γίνει με επιπλέον προσομοίωση από την ίδια πηγή ανοιχτών εφαρμογών του </a:t>
            </a:r>
            <a:r>
              <a:rPr lang="en-US" dirty="0" smtClean="0"/>
              <a:t>Colorado </a:t>
            </a:r>
            <a:r>
              <a:rPr lang="en-US" dirty="0" err="1" smtClean="0"/>
              <a:t>Phet</a:t>
            </a:r>
            <a:r>
              <a:rPr lang="en-US" dirty="0" smtClean="0"/>
              <a:t> </a:t>
            </a:r>
            <a:r>
              <a:rPr lang="el-GR" dirty="0" smtClean="0"/>
              <a:t>η οποία προσεγγίζει την ίδια θεματική ενότητα από άλλη οπτική γωνία και εμπλουτίζει το υπάρχον υλικό. </a:t>
            </a:r>
            <a:endParaRPr lang="el-GR" sz="1600" dirty="0" smtClean="0"/>
          </a:p>
          <a:p>
            <a:pPr algn="just"/>
            <a:r>
              <a:rPr lang="el-GR" u="sng" dirty="0" smtClean="0">
                <a:hlinkClick r:id="rId2"/>
              </a:rPr>
              <a:t>https://phet.colorado.edu/el/simulation/legacy/molarity</a:t>
            </a:r>
            <a:endParaRPr lang="el-GR" u="sng" dirty="0" smtClean="0"/>
          </a:p>
          <a:p>
            <a:pPr algn="just"/>
            <a:endParaRPr lang="el-GR" sz="1600" dirty="0" smtClean="0"/>
          </a:p>
          <a:p>
            <a:pPr algn="just"/>
            <a:r>
              <a:rPr lang="el-GR" dirty="0" smtClean="0"/>
              <a:t>Το ίδιο πλαίσιο σχεδιασμού «πρόβλεψη-πειραματισμός-</a:t>
            </a:r>
            <a:r>
              <a:rPr lang="el-GR" dirty="0" err="1" smtClean="0"/>
              <a:t>συμπεράσματα</a:t>
            </a:r>
            <a:r>
              <a:rPr lang="el-GR" dirty="0" smtClean="0"/>
              <a:t>» με χρήση παρόμοιων πρακτικών μπορεί να εφαρμοστεί για την εξαγωγή και άλλων μαθηματικών τύπων που βρίσκονται σε όλη την έκταση του μαθήματος της Χημείας.</a:t>
            </a:r>
          </a:p>
          <a:p>
            <a:pPr algn="just"/>
            <a:endParaRPr lang="el-GR" sz="1600" dirty="0" smtClean="0"/>
          </a:p>
          <a:p>
            <a:pPr algn="just"/>
            <a:r>
              <a:rPr lang="el-GR" dirty="0" smtClean="0"/>
              <a:t>Η ίδια πρακτική μπορεί να ανατεθεί και σαν εργασία για το σπίτι μιας και η εφαρμογή της μπορεί να γίνει εύκολα από τους μαθητές με οδηγίες από τον εκπαιδευτικό.</a:t>
            </a: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sz="2400" cap="none" dirty="0" smtClean="0"/>
              <a:t/>
            </a:r>
            <a:br>
              <a:rPr lang="el-GR" sz="2400" cap="none" dirty="0" smtClean="0"/>
            </a:br>
            <a:r>
              <a:rPr lang="el-GR" sz="2400" cap="none" dirty="0" smtClean="0"/>
              <a:t>ΠΡΟΣΘΕΤΟ ΥΛΙΚΟ ΠΟΥ ΑΞΙΟΠΟΙΗΘΗΚΕ</a:t>
            </a:r>
            <a:br>
              <a:rPr lang="el-GR" sz="2400" cap="none" dirty="0" smtClean="0"/>
            </a:br>
            <a:endParaRPr lang="el-GR" sz="2400" cap="none"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14</a:t>
            </a:fld>
            <a:endParaRPr lang="en-US" dirty="0"/>
          </a:p>
        </p:txBody>
      </p:sp>
      <p:sp>
        <p:nvSpPr>
          <p:cNvPr id="7" name="Content Placeholder 6"/>
          <p:cNvSpPr>
            <a:spLocks noGrp="1"/>
          </p:cNvSpPr>
          <p:nvPr>
            <p:ph sz="half" idx="2"/>
          </p:nvPr>
        </p:nvSpPr>
        <p:spPr/>
        <p:txBody>
          <a:bodyPr>
            <a:normAutofit/>
          </a:bodyPr>
          <a:lstStyle/>
          <a:p>
            <a:pPr marL="0" lvl="1" indent="0">
              <a:buNone/>
            </a:pPr>
            <a:r>
              <a:rPr lang="el-GR" b="1" dirty="0" smtClean="0"/>
              <a:t>Πρόσθετο υλικό που αξιοποιήθηκε</a:t>
            </a:r>
          </a:p>
          <a:p>
            <a:pPr lvl="1"/>
            <a:r>
              <a:rPr lang="el-GR" dirty="0" smtClean="0"/>
              <a:t>Αναφορά σε άλλο υλικό που αξιοποιήθηκε. </a:t>
            </a:r>
          </a:p>
          <a:p>
            <a:pPr lvl="2">
              <a:buFont typeface="Arial" pitchFamily="34" charset="0"/>
              <a:buChar char="•"/>
            </a:pPr>
            <a:r>
              <a:rPr lang="el-GR" dirty="0" smtClean="0"/>
              <a:t>Βιβλία</a:t>
            </a:r>
          </a:p>
          <a:p>
            <a:pPr lvl="3">
              <a:buFont typeface="Arial" pitchFamily="34" charset="0"/>
              <a:buChar char="•"/>
            </a:pPr>
            <a:r>
              <a:rPr lang="el-GR" dirty="0" smtClean="0"/>
              <a:t>Χημεία Α’ Λυκείου, </a:t>
            </a:r>
            <a:r>
              <a:rPr lang="el-GR" i="1" dirty="0" smtClean="0"/>
              <a:t>Στέλιος </a:t>
            </a:r>
            <a:r>
              <a:rPr lang="el-GR" i="1" dirty="0" err="1" smtClean="0"/>
              <a:t>Λιοδάκης</a:t>
            </a:r>
            <a:r>
              <a:rPr lang="el-GR" dirty="0" smtClean="0"/>
              <a:t>, </a:t>
            </a:r>
            <a:r>
              <a:rPr lang="el-GR" i="1" dirty="0" smtClean="0"/>
              <a:t>Δημήτρης Γάκης</a:t>
            </a:r>
            <a:r>
              <a:rPr lang="el-GR" dirty="0" smtClean="0"/>
              <a:t>, </a:t>
            </a:r>
            <a:r>
              <a:rPr lang="el-GR" i="1" dirty="0" smtClean="0"/>
              <a:t>Δημήτρης </a:t>
            </a:r>
            <a:r>
              <a:rPr lang="el-GR" i="1" dirty="0" err="1" smtClean="0"/>
              <a:t>Θεοδωρόπουλος</a:t>
            </a:r>
            <a:r>
              <a:rPr lang="el-GR" dirty="0" smtClean="0"/>
              <a:t>, </a:t>
            </a:r>
            <a:r>
              <a:rPr lang="el-GR" i="1" dirty="0" smtClean="0"/>
              <a:t>Παναγιώτης </a:t>
            </a:r>
            <a:r>
              <a:rPr lang="el-GR" i="1" dirty="0" err="1" smtClean="0"/>
              <a:t>Θεοδωρόπουλος</a:t>
            </a:r>
            <a:r>
              <a:rPr lang="el-GR" dirty="0" smtClean="0"/>
              <a:t>, </a:t>
            </a:r>
            <a:r>
              <a:rPr lang="el-GR" i="1" dirty="0" smtClean="0"/>
              <a:t>Αναστάσιος </a:t>
            </a:r>
            <a:r>
              <a:rPr lang="el-GR" i="1" dirty="0" err="1" smtClean="0"/>
              <a:t>Κάλλης</a:t>
            </a:r>
            <a:endParaRPr lang="el-GR" dirty="0" smtClean="0"/>
          </a:p>
          <a:p>
            <a:pPr lvl="2">
              <a:buFont typeface="Arial" pitchFamily="34" charset="0"/>
              <a:buChar char="•"/>
            </a:pPr>
            <a:endParaRPr lang="en-US" dirty="0" smtClean="0"/>
          </a:p>
          <a:p>
            <a:pPr lvl="2">
              <a:buFont typeface="Arial" pitchFamily="34" charset="0"/>
              <a:buChar char="•"/>
            </a:pPr>
            <a:r>
              <a:rPr lang="el-GR" dirty="0" smtClean="0"/>
              <a:t>Λογισμικό</a:t>
            </a:r>
            <a:endParaRPr lang="en-US" dirty="0" smtClean="0"/>
          </a:p>
          <a:p>
            <a:pPr lvl="2">
              <a:buFont typeface="Arial" pitchFamily="34" charset="0"/>
              <a:buChar char="•"/>
            </a:pPr>
            <a:r>
              <a:rPr lang="en-US" sz="1600" dirty="0" smtClean="0">
                <a:latin typeface="Cambria" pitchFamily="18" charset="0"/>
              </a:rPr>
              <a:t>Colorado </a:t>
            </a:r>
            <a:r>
              <a:rPr lang="en-US" sz="1600" dirty="0" err="1" smtClean="0">
                <a:latin typeface="Cambria" pitchFamily="18" charset="0"/>
              </a:rPr>
              <a:t>Phet</a:t>
            </a:r>
            <a:r>
              <a:rPr lang="el-GR" sz="1600" dirty="0" smtClean="0">
                <a:latin typeface="Cambria" pitchFamily="18" charset="0"/>
              </a:rPr>
              <a:t>, </a:t>
            </a:r>
            <a:r>
              <a:rPr lang="en-US" sz="1600" dirty="0" smtClean="0">
                <a:latin typeface="Cambria" pitchFamily="18" charset="0"/>
              </a:rPr>
              <a:t>Julia Chamberlain (lead),Chris </a:t>
            </a:r>
            <a:r>
              <a:rPr lang="en-US" sz="1600" dirty="0" err="1" smtClean="0">
                <a:latin typeface="Cambria" pitchFamily="18" charset="0"/>
              </a:rPr>
              <a:t>Malley</a:t>
            </a:r>
            <a:r>
              <a:rPr lang="en-US" sz="1600" dirty="0" smtClean="0">
                <a:latin typeface="Cambria" pitchFamily="18" charset="0"/>
              </a:rPr>
              <a:t> (developer),Kelly </a:t>
            </a:r>
            <a:r>
              <a:rPr lang="en-US" sz="1600" dirty="0" err="1" smtClean="0">
                <a:latin typeface="Cambria" pitchFamily="18" charset="0"/>
              </a:rPr>
              <a:t>Lancaster,Emily</a:t>
            </a:r>
            <a:r>
              <a:rPr lang="en-US" sz="1600" dirty="0" smtClean="0">
                <a:latin typeface="Cambria" pitchFamily="18" charset="0"/>
              </a:rPr>
              <a:t> B. </a:t>
            </a:r>
            <a:r>
              <a:rPr lang="en-US" sz="1600" dirty="0" err="1" smtClean="0">
                <a:latin typeface="Cambria" pitchFamily="18" charset="0"/>
              </a:rPr>
              <a:t>Moore,Kathy</a:t>
            </a:r>
            <a:r>
              <a:rPr lang="en-US" sz="1600" dirty="0" smtClean="0">
                <a:latin typeface="Cambria" pitchFamily="18" charset="0"/>
              </a:rPr>
              <a:t> Perkins</a:t>
            </a:r>
          </a:p>
          <a:p>
            <a:pPr lvl="3">
              <a:buFont typeface="Arial" pitchFamily="34" charset="0"/>
              <a:buChar char="•"/>
            </a:pPr>
            <a:r>
              <a:rPr lang="el-GR" dirty="0" smtClean="0"/>
              <a:t> </a:t>
            </a:r>
            <a:r>
              <a:rPr lang="en-US" dirty="0" smtClean="0"/>
              <a:t>https://phet.colorado.edu/el/simulation/legacy/concentration</a:t>
            </a:r>
            <a:endParaRPr lang="el-GR" dirty="0" smtClean="0"/>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ΣΥΝΤΟΜΗ ΠΕΡΙΓΡΑΦΗ</a:t>
            </a:r>
            <a:endParaRPr lang="el-GR"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2</a:t>
            </a:fld>
            <a:endParaRPr lang="en-US" dirty="0"/>
          </a:p>
        </p:txBody>
      </p:sp>
      <p:sp>
        <p:nvSpPr>
          <p:cNvPr id="12" name="Content Placeholder 11"/>
          <p:cNvSpPr>
            <a:spLocks noGrp="1"/>
          </p:cNvSpPr>
          <p:nvPr>
            <p:ph sz="half" idx="2"/>
          </p:nvPr>
        </p:nvSpPr>
        <p:spPr/>
        <p:txBody>
          <a:bodyPr>
            <a:normAutofit/>
          </a:bodyPr>
          <a:lstStyle/>
          <a:p>
            <a:pPr lvl="2"/>
            <a:r>
              <a:rPr lang="el-GR" dirty="0" smtClean="0"/>
              <a:t>Θεματικής ενότητας «Συγκέντρωση Διαλύματος»</a:t>
            </a:r>
          </a:p>
          <a:p>
            <a:pPr lvl="3"/>
            <a:r>
              <a:rPr lang="el-GR" dirty="0" smtClean="0"/>
              <a:t>Χρήση ανοιχτού λογισμικού προσομοίωσης χημείας-</a:t>
            </a:r>
            <a:r>
              <a:rPr lang="en-US" dirty="0" smtClean="0"/>
              <a:t>Colorado </a:t>
            </a:r>
            <a:r>
              <a:rPr lang="en-US" dirty="0" err="1" smtClean="0"/>
              <a:t>Phet</a:t>
            </a:r>
            <a:endParaRPr lang="el-GR" dirty="0" smtClean="0"/>
          </a:p>
          <a:p>
            <a:pPr lvl="3"/>
            <a:r>
              <a:rPr lang="el-GR" dirty="0" smtClean="0"/>
              <a:t>Συμφωνία με το αναλυτικό πρόγραμμα</a:t>
            </a:r>
          </a:p>
          <a:p>
            <a:pPr lvl="2"/>
            <a:endParaRPr lang="en-US" dirty="0" smtClean="0"/>
          </a:p>
          <a:p>
            <a:pPr lvl="2"/>
            <a:endParaRPr lang="en-US" dirty="0" smtClean="0"/>
          </a:p>
          <a:p>
            <a:pPr lvl="2"/>
            <a:r>
              <a:rPr lang="el-GR" dirty="0" smtClean="0"/>
              <a:t>Πρόσθετη αξία της παρούσας εφαρμογής </a:t>
            </a:r>
          </a:p>
          <a:p>
            <a:pPr lvl="4"/>
            <a:r>
              <a:rPr lang="el-GR" dirty="0" smtClean="0"/>
              <a:t>εκτελούνται εντολές που είναι δύσκολες και χρονοβόρες </a:t>
            </a:r>
            <a:r>
              <a:rPr lang="el-GR" dirty="0" smtClean="0"/>
              <a:t>ω</a:t>
            </a:r>
            <a:r>
              <a:rPr lang="el-GR" dirty="0" smtClean="0"/>
              <a:t>ς </a:t>
            </a:r>
            <a:r>
              <a:rPr lang="el-GR" dirty="0" smtClean="0"/>
              <a:t>ανέφικτες στο πραγματικό εργαστήριο, τόσο λόγω έλλειψης εργαστηριακού υλικοτεχνικού εξοπλισμού αλλά και λόγω έλλειψης χρόνου και αντιδραστηρίων.</a:t>
            </a:r>
          </a:p>
          <a:p>
            <a:pPr lvl="2"/>
            <a:endParaRPr lang="el-GR" dirty="0" smtClean="0"/>
          </a:p>
          <a:p>
            <a:pPr lvl="3">
              <a:buNone/>
            </a:pPr>
            <a:endParaRPr lang="el-GR" dirty="0"/>
          </a:p>
        </p:txBody>
      </p:sp>
    </p:spTree>
    <p:extLst>
      <p:ext uri="{BB962C8B-B14F-4D97-AF65-F5344CB8AC3E}">
        <p14:creationId xmlns="" xmlns:p14="http://schemas.microsoft.com/office/powerpoint/2010/main" val="2233531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ΣΧΕΔΙΑΣΜΟΣ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ΣΧΕΔΙΑΣΜΟΣ &amp; ΔΙΔΑΚΤΙΚΟΙ ΣΤΟΧΟΙ</a:t>
            </a:r>
            <a:endParaRPr lang="el-GR" dirty="0"/>
          </a:p>
        </p:txBody>
      </p:sp>
      <p:sp>
        <p:nvSpPr>
          <p:cNvPr id="12" name="Content Placeholder 11"/>
          <p:cNvSpPr>
            <a:spLocks noGrp="1"/>
          </p:cNvSpPr>
          <p:nvPr>
            <p:ph sz="half" idx="2"/>
          </p:nvPr>
        </p:nvSpPr>
        <p:spPr/>
        <p:txBody>
          <a:bodyPr>
            <a:normAutofit fontScale="77500" lnSpcReduction="20000"/>
          </a:bodyPr>
          <a:lstStyle/>
          <a:p>
            <a:r>
              <a:rPr lang="el-GR" b="1" dirty="0" smtClean="0"/>
              <a:t>Σχεδιασμός</a:t>
            </a:r>
          </a:p>
          <a:p>
            <a:pPr lvl="1" algn="just">
              <a:buFont typeface="Arial" pitchFamily="34" charset="0"/>
              <a:buChar char="•"/>
            </a:pPr>
            <a:r>
              <a:rPr lang="el-GR" dirty="0" smtClean="0"/>
              <a:t>Η παραδοσιακή μέθοδος </a:t>
            </a:r>
            <a:r>
              <a:rPr lang="el-GR" dirty="0" smtClean="0"/>
              <a:t>διδασκαλίας μαθηματικών </a:t>
            </a:r>
            <a:r>
              <a:rPr lang="el-GR" dirty="0" smtClean="0"/>
              <a:t>τύπων  αναθέτει το κύριο βάρος στον εκπαιδευτικό όπου με ένα μαγικό τρόπο εμφανίζει χωρίς τις περισσότερες φορές να αιτιολογεί μαθηματικά σύμβολα και σχέσεις</a:t>
            </a:r>
          </a:p>
          <a:p>
            <a:pPr lvl="1" algn="just">
              <a:buFont typeface="Arial" pitchFamily="34" charset="0"/>
              <a:buChar char="•"/>
            </a:pPr>
            <a:r>
              <a:rPr lang="el-GR" dirty="0" smtClean="0"/>
              <a:t>Ο</a:t>
            </a:r>
            <a:r>
              <a:rPr lang="el-GR" dirty="0" smtClean="0"/>
              <a:t> </a:t>
            </a:r>
            <a:r>
              <a:rPr lang="el-GR" dirty="0" smtClean="0"/>
              <a:t>μαθηματικός τύπος </a:t>
            </a:r>
            <a:r>
              <a:rPr lang="el-GR" dirty="0" smtClean="0"/>
              <a:t>σπάνια </a:t>
            </a:r>
            <a:r>
              <a:rPr lang="el-GR" dirty="0" smtClean="0"/>
              <a:t>συνδέεται με τη φύση της Χημείας</a:t>
            </a:r>
          </a:p>
          <a:p>
            <a:pPr lvl="1" algn="just">
              <a:buNone/>
            </a:pPr>
            <a:r>
              <a:rPr lang="el-GR" dirty="0" smtClean="0"/>
              <a:t>Αντί Αυτού οι μαθητές παίρνουν δράση:</a:t>
            </a:r>
          </a:p>
          <a:p>
            <a:pPr lvl="1" algn="just">
              <a:buFont typeface="Arial" pitchFamily="34" charset="0"/>
              <a:buChar char="•"/>
            </a:pPr>
            <a:r>
              <a:rPr lang="el-GR" dirty="0" smtClean="0"/>
              <a:t>Το λογισμικό είναι ελεύθερο δεν απαιτεί ιδιαίτερες ικανότητες παρά μια στοιχειώδη εξοικείωση στη χρήση υπολογιστών</a:t>
            </a:r>
          </a:p>
          <a:p>
            <a:pPr lvl="1" algn="just">
              <a:buFont typeface="Arial" pitchFamily="34" charset="0"/>
              <a:buChar char="•"/>
            </a:pPr>
            <a:r>
              <a:rPr lang="el-GR" dirty="0" smtClean="0"/>
              <a:t>Εποικοδομητική </a:t>
            </a:r>
            <a:r>
              <a:rPr lang="el-GR" dirty="0" err="1" smtClean="0"/>
              <a:t>ομαδοσυνεργατική</a:t>
            </a:r>
            <a:r>
              <a:rPr lang="el-GR" dirty="0" smtClean="0"/>
              <a:t> μέθοδος  όπου οι μαθητές αυτενεργούν, εκτελούν και ανακαλύπτουν</a:t>
            </a:r>
            <a:endParaRPr lang="el-GR" dirty="0"/>
          </a:p>
        </p:txBody>
      </p:sp>
      <p:sp>
        <p:nvSpPr>
          <p:cNvPr id="13" name="Content Placeholder 12"/>
          <p:cNvSpPr>
            <a:spLocks noGrp="1"/>
          </p:cNvSpPr>
          <p:nvPr>
            <p:ph sz="quarter" idx="4"/>
          </p:nvPr>
        </p:nvSpPr>
        <p:spPr>
          <a:xfrm>
            <a:off x="4749420" y="586268"/>
            <a:ext cx="4002693" cy="4194738"/>
          </a:xfrm>
        </p:spPr>
        <p:txBody>
          <a:bodyPr>
            <a:normAutofit fontScale="77500" lnSpcReduction="20000"/>
          </a:bodyPr>
          <a:lstStyle/>
          <a:p>
            <a:r>
              <a:rPr lang="el-GR" b="1" dirty="0" smtClean="0"/>
              <a:t>Διδακτικοί </a:t>
            </a:r>
            <a:r>
              <a:rPr lang="el-GR" b="1" dirty="0" smtClean="0"/>
              <a:t>στόχοι</a:t>
            </a:r>
          </a:p>
          <a:p>
            <a:r>
              <a:rPr lang="el-GR" sz="1500" dirty="0" smtClean="0"/>
              <a:t>Στο τέλος της διδακτικής ώρας οι μαθητές να μπορούν να:</a:t>
            </a:r>
            <a:endParaRPr lang="el-GR" sz="1500" dirty="0" smtClean="0"/>
          </a:p>
          <a:p>
            <a:pPr lvl="0"/>
            <a:r>
              <a:rPr lang="el-GR" sz="1600" dirty="0" smtClean="0"/>
              <a:t>-</a:t>
            </a:r>
            <a:r>
              <a:rPr lang="el-GR" sz="1600" dirty="0" err="1" smtClean="0"/>
              <a:t>Συνδέεουν</a:t>
            </a:r>
            <a:r>
              <a:rPr lang="el-GR" sz="1600" dirty="0" smtClean="0"/>
              <a:t> τη συγκέντρωση με την ποσότητα </a:t>
            </a:r>
            <a:r>
              <a:rPr lang="el-GR" sz="1600" dirty="0" err="1" smtClean="0"/>
              <a:t>mol</a:t>
            </a:r>
            <a:r>
              <a:rPr lang="el-GR" sz="1600" dirty="0" smtClean="0"/>
              <a:t> και τον όγκο του διαλύματος.</a:t>
            </a:r>
          </a:p>
          <a:p>
            <a:r>
              <a:rPr lang="el-GR" sz="1600" dirty="0" smtClean="0"/>
              <a:t>-Εξάγουν  το μαθηματικό τύπο </a:t>
            </a:r>
            <a:r>
              <a:rPr lang="el-GR" sz="1600" dirty="0" err="1" smtClean="0"/>
              <a:t>c=n</a:t>
            </a:r>
            <a:r>
              <a:rPr lang="el-GR" sz="1600" dirty="0" smtClean="0"/>
              <a:t>/V</a:t>
            </a:r>
          </a:p>
          <a:p>
            <a:r>
              <a:rPr lang="el-GR" sz="1600" dirty="0" smtClean="0"/>
              <a:t>-Εξοικειωθούν οι μαθητές με την επιστημονική μέθοδο και την πειραματική διαδικασία</a:t>
            </a:r>
          </a:p>
          <a:p>
            <a:r>
              <a:rPr lang="el-GR" sz="1600" dirty="0" smtClean="0"/>
              <a:t>-  Αντιληφθούν την εφαρμογή των βημάτων « πρόβλεψη → επιβεβαίωση → συμπέρασμα» στην πειραματική διαδικασία</a:t>
            </a:r>
          </a:p>
          <a:p>
            <a:r>
              <a:rPr lang="el-GR" sz="1600" dirty="0" smtClean="0"/>
              <a:t>- Εργάζονται </a:t>
            </a:r>
            <a:r>
              <a:rPr lang="el-GR" sz="1600" dirty="0" err="1" smtClean="0"/>
              <a:t>ομαδοσυνεργατικά</a:t>
            </a:r>
            <a:r>
              <a:rPr lang="el-GR" sz="1600" dirty="0" smtClean="0"/>
              <a:t> κατά τη διαδικασία της μάθησης και να εφαρμόζουν δημοκρατικές διαδικασίες κατά την πραγματοποίηση του μαθήματος</a:t>
            </a:r>
          </a:p>
          <a:p>
            <a:r>
              <a:rPr lang="el-GR" sz="1600" dirty="0" smtClean="0"/>
              <a:t>- Κοινωνικοποιηθούν</a:t>
            </a:r>
          </a:p>
          <a:p>
            <a:r>
              <a:rPr lang="el-GR" sz="1600" dirty="0" smtClean="0"/>
              <a:t>- Εξοικειωθούν με τη χρήση εκπαιδευτικού λογισμικού ώστε να εκτιμήσουν  την αξία των πολλαπλών αναπαραστάσεων</a:t>
            </a:r>
          </a:p>
          <a:p>
            <a:r>
              <a:rPr lang="el-GR" sz="1600" dirty="0" smtClean="0"/>
              <a:t>- Κατανοήσουν τη συνεργασία πολλών επιστημών στη διδασκαλία ενός αντικειμένου.</a:t>
            </a:r>
          </a:p>
          <a:p>
            <a:pPr lvl="0">
              <a:buFont typeface="Arial" pitchFamily="34" charset="0"/>
              <a:buChar char="•"/>
            </a:pPr>
            <a:endParaRPr lang="el-GR" sz="1600" dirty="0" smtClean="0"/>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ΕΦΑΡΜΟΓΗ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947916" y="5189219"/>
            <a:ext cx="6196083" cy="862965"/>
          </a:xfrm>
        </p:spPr>
        <p:txBody>
          <a:bodyPr/>
          <a:lstStyle/>
          <a:p>
            <a:r>
              <a:rPr lang="el-GR" sz="2400" cap="none" dirty="0" smtClean="0"/>
              <a:t>ΣΤΟΙΧΕΙΑ ΕΦΑΡΜΟΓΗΣ </a:t>
            </a:r>
            <a:r>
              <a:rPr lang="el-GR" sz="2400" dirty="0" smtClean="0"/>
              <a:t>ΤΗΣ ανοιχτησ εκπαιδευτικησ </a:t>
            </a:r>
            <a:r>
              <a:rPr lang="el-GR" sz="2400" cap="none" dirty="0" smtClean="0"/>
              <a:t>ΠΡΑΚΤΙΚΗΣ</a:t>
            </a:r>
            <a:r>
              <a:rPr lang="el-GR" sz="2400" dirty="0" smtClean="0"/>
              <a:t>   </a:t>
            </a:r>
            <a:endParaRPr lang="el-GR" sz="2400" dirty="0"/>
          </a:p>
        </p:txBody>
      </p:sp>
      <p:sp>
        <p:nvSpPr>
          <p:cNvPr id="6" name="Content Placeholder 5"/>
          <p:cNvSpPr>
            <a:spLocks noGrp="1"/>
          </p:cNvSpPr>
          <p:nvPr>
            <p:ph sz="half" idx="2"/>
          </p:nvPr>
        </p:nvSpPr>
        <p:spPr/>
        <p:txBody>
          <a:bodyPr>
            <a:normAutofit/>
          </a:bodyPr>
          <a:lstStyle/>
          <a:p>
            <a:r>
              <a:rPr lang="el-GR" b="1" dirty="0" smtClean="0"/>
              <a:t>Περιβάλλον – Πλαίσιο</a:t>
            </a:r>
          </a:p>
          <a:p>
            <a:pPr lvl="1" algn="just">
              <a:buFont typeface="Arial" pitchFamily="34" charset="0"/>
              <a:buChar char="•"/>
            </a:pPr>
            <a:r>
              <a:rPr lang="el-GR" dirty="0" smtClean="0"/>
              <a:t>Η ανοιχτή εκπαιδευτική πρακτική υλοποιήθηκε στα πλαίσια της διδασκαλίας του μαθήματος Χημεία Α’ Λυκείου στην ενότητα «Συγκέντρωση Διαλύματος», στους παράγοντες από τους οποίους εξαρτάται και στην εξαγωγή του μαθηματικού τύπου</a:t>
            </a:r>
            <a:endParaRPr lang="el-GR" b="0" dirty="0" smtClean="0"/>
          </a:p>
          <a:p>
            <a:pPr lvl="1" algn="just">
              <a:buFont typeface="Arial" pitchFamily="34" charset="0"/>
              <a:buChar char="•"/>
            </a:pPr>
            <a:r>
              <a:rPr lang="el-GR" b="0" dirty="0" smtClean="0"/>
              <a:t>Εφαρμογή στο σχολικό εργαστήριο Πληροφορικής-Σύνδεση στο διαδίκτυο-Φύλλα εργασίας.</a:t>
            </a:r>
          </a:p>
          <a:p>
            <a:pPr lvl="1">
              <a:buFont typeface="Arial" pitchFamily="34" charset="0"/>
              <a:buChar char="•"/>
            </a:pPr>
            <a:endParaRPr lang="el-GR" b="0" dirty="0" smtClean="0"/>
          </a:p>
          <a:p>
            <a:pPr lvl="1">
              <a:buFont typeface="Arial" pitchFamily="34" charset="0"/>
              <a:buChar char="•"/>
            </a:pPr>
            <a:endParaRPr lang="el-GR" b="0" dirty="0" smtClean="0"/>
          </a:p>
          <a:p>
            <a:pPr lvl="1">
              <a:buNone/>
            </a:pPr>
            <a:endParaRPr lang="el-GR" b="0" dirty="0" smtClean="0"/>
          </a:p>
          <a:p>
            <a:pPr lvl="1">
              <a:buFont typeface="Arial" pitchFamily="34" charset="0"/>
              <a:buChar char="•"/>
            </a:pPr>
            <a:endParaRPr lang="el-GR" b="0" dirty="0" smtClean="0"/>
          </a:p>
          <a:p>
            <a:endParaRPr lang="el-GR" dirty="0" smtClean="0"/>
          </a:p>
          <a:p>
            <a:endParaRPr lang="el-GR" dirty="0"/>
          </a:p>
        </p:txBody>
      </p:sp>
      <p:sp>
        <p:nvSpPr>
          <p:cNvPr id="7" name="Content Placeholder 6"/>
          <p:cNvSpPr>
            <a:spLocks noGrp="1"/>
          </p:cNvSpPr>
          <p:nvPr>
            <p:ph sz="quarter" idx="4"/>
          </p:nvPr>
        </p:nvSpPr>
        <p:spPr/>
        <p:txBody>
          <a:bodyPr>
            <a:normAutofit fontScale="92500" lnSpcReduction="20000"/>
          </a:bodyPr>
          <a:lstStyle/>
          <a:p>
            <a:pPr lvl="1">
              <a:buFont typeface="Arial" pitchFamily="34" charset="0"/>
              <a:buChar char="•"/>
            </a:pPr>
            <a:r>
              <a:rPr lang="el-GR" sz="2400" b="1" dirty="0" smtClean="0"/>
              <a:t>Τάξη</a:t>
            </a:r>
          </a:p>
          <a:p>
            <a:pPr lvl="2">
              <a:buClr>
                <a:srgbClr val="F96A1B"/>
              </a:buClr>
            </a:pPr>
            <a:r>
              <a:rPr lang="el-GR" sz="1500" dirty="0" smtClean="0">
                <a:solidFill>
                  <a:srgbClr val="000000"/>
                </a:solidFill>
              </a:rPr>
              <a:t>Α’ Λυκείου</a:t>
            </a:r>
            <a:endParaRPr lang="el-GR" sz="1500" b="1" dirty="0" smtClean="0"/>
          </a:p>
          <a:p>
            <a:pPr lvl="1">
              <a:buFont typeface="Arial" pitchFamily="34" charset="0"/>
              <a:buChar char="•"/>
            </a:pPr>
            <a:r>
              <a:rPr lang="el-GR" sz="2400" b="1" dirty="0" smtClean="0"/>
              <a:t>Διάρκεια</a:t>
            </a:r>
          </a:p>
          <a:p>
            <a:pPr lvl="2"/>
            <a:r>
              <a:rPr lang="el-GR" sz="1400" b="0" dirty="0" smtClean="0"/>
              <a:t>Ωριαία διδασκαλία</a:t>
            </a:r>
          </a:p>
          <a:p>
            <a:pPr lvl="1">
              <a:buFont typeface="Arial" pitchFamily="34" charset="0"/>
              <a:buChar char="•"/>
            </a:pPr>
            <a:r>
              <a:rPr lang="el-GR" sz="2400" b="1" dirty="0" smtClean="0"/>
              <a:t>Ρόλος Διδάσκοντα</a:t>
            </a:r>
          </a:p>
          <a:p>
            <a:pPr lvl="2">
              <a:buFont typeface="Arial" pitchFamily="34" charset="0"/>
              <a:buChar char="•"/>
            </a:pPr>
            <a:r>
              <a:rPr lang="el-GR" sz="1400" dirty="0" smtClean="0"/>
              <a:t>Ενθαρρυντικός</a:t>
            </a:r>
          </a:p>
          <a:p>
            <a:pPr lvl="2">
              <a:buFont typeface="Arial" pitchFamily="34" charset="0"/>
              <a:buChar char="•"/>
            </a:pPr>
            <a:r>
              <a:rPr lang="el-GR" sz="1400" dirty="0" smtClean="0"/>
              <a:t>Υποστηρικτικός </a:t>
            </a:r>
          </a:p>
          <a:p>
            <a:pPr lvl="2">
              <a:buFont typeface="Arial" pitchFamily="34" charset="0"/>
              <a:buChar char="•"/>
            </a:pPr>
            <a:r>
              <a:rPr lang="el-GR" sz="1400" dirty="0" smtClean="0"/>
              <a:t>Συμβουλευτικός</a:t>
            </a:r>
          </a:p>
          <a:p>
            <a:pPr lvl="2">
              <a:buFont typeface="Arial" pitchFamily="34" charset="0"/>
              <a:buChar char="•"/>
            </a:pPr>
            <a:r>
              <a:rPr lang="el-GR" sz="1400" dirty="0" err="1" smtClean="0"/>
              <a:t>Διευκολυντικός</a:t>
            </a:r>
            <a:r>
              <a:rPr lang="el-GR" sz="1400" dirty="0" smtClean="0"/>
              <a:t> </a:t>
            </a:r>
          </a:p>
          <a:p>
            <a:pPr lvl="2">
              <a:buFont typeface="Arial" pitchFamily="34" charset="0"/>
              <a:buChar char="•"/>
            </a:pPr>
            <a:r>
              <a:rPr lang="el-GR" sz="1400" dirty="0" smtClean="0"/>
              <a:t>Συντονιστικός</a:t>
            </a:r>
          </a:p>
          <a:p>
            <a:pPr lvl="2">
              <a:buFont typeface="Arial" pitchFamily="34" charset="0"/>
              <a:buChar char="•"/>
            </a:pPr>
            <a:r>
              <a:rPr lang="el-GR" sz="1400" dirty="0" smtClean="0"/>
              <a:t>Διαμεσολαβητικός </a:t>
            </a:r>
          </a:p>
          <a:p>
            <a:pPr lvl="2">
              <a:buFont typeface="Arial" pitchFamily="34" charset="0"/>
              <a:buChar char="•"/>
            </a:pPr>
            <a:r>
              <a:rPr lang="el-GR" sz="1400" dirty="0" smtClean="0"/>
              <a:t>Εποπτικός</a:t>
            </a:r>
          </a:p>
          <a:p>
            <a:pPr lvl="2">
              <a:buFont typeface="Arial" pitchFamily="34" charset="0"/>
              <a:buChar char="•"/>
            </a:pPr>
            <a:r>
              <a:rPr lang="el-GR" sz="1400" dirty="0" smtClean="0"/>
              <a:t>Διαχειριστικός </a:t>
            </a:r>
          </a:p>
          <a:p>
            <a:pPr lvl="2">
              <a:buFont typeface="Arial" pitchFamily="34" charset="0"/>
              <a:buChar char="•"/>
            </a:pPr>
            <a:r>
              <a:rPr lang="el-GR" sz="1400" dirty="0" smtClean="0"/>
              <a:t>Υποκινητικός</a:t>
            </a:r>
          </a:p>
          <a:p>
            <a:pPr lvl="2">
              <a:buFont typeface="Arial" pitchFamily="34" charset="0"/>
              <a:buChar char="•"/>
            </a:pPr>
            <a:r>
              <a:rPr lang="el-GR" sz="1400" dirty="0" smtClean="0"/>
              <a:t>Επιμελητής περιεχομένου</a:t>
            </a:r>
          </a:p>
          <a:p>
            <a:pPr lvl="2">
              <a:buFont typeface="Arial" pitchFamily="34" charset="0"/>
              <a:buChar char="•"/>
            </a:pPr>
            <a:r>
              <a:rPr lang="el-GR" sz="1400" dirty="0" smtClean="0"/>
              <a:t>Τεχνική υποστήριξη </a:t>
            </a:r>
            <a:endParaRPr lang="el-GR" sz="2400"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dirty="0"/>
          </a:p>
        </p:txBody>
      </p:sp>
    </p:spTree>
    <p:extLst>
      <p:ext uri="{BB962C8B-B14F-4D97-AF65-F5344CB8AC3E}">
        <p14:creationId xmlns="" xmlns:p14="http://schemas.microsoft.com/office/powerpoint/2010/main" val="1298020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934269" y="5172501"/>
            <a:ext cx="6209731" cy="846162"/>
          </a:xfrm>
        </p:spPr>
        <p:txBody>
          <a:bodyPr/>
          <a:lstStyle/>
          <a:p>
            <a:r>
              <a:rPr lang="el-GR" sz="2400" dirty="0" smtClean="0"/>
              <a:t>ΑΝΑΛΥΤΙΚΗ ΠΕΡΙΓΡΑΦΗ ΤΗΣ ανοιχτησ εκπαιδευτικησ ΠΡΑΚΤΙΚΗΣ</a:t>
            </a:r>
            <a:endParaRPr lang="el-GR" sz="2400"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7</a:t>
            </a:fld>
            <a:endParaRPr lang="en-US" dirty="0"/>
          </a:p>
        </p:txBody>
      </p:sp>
      <p:sp>
        <p:nvSpPr>
          <p:cNvPr id="7" name="Content Placeholder 6"/>
          <p:cNvSpPr>
            <a:spLocks noGrp="1"/>
          </p:cNvSpPr>
          <p:nvPr>
            <p:ph sz="half" idx="2"/>
          </p:nvPr>
        </p:nvSpPr>
        <p:spPr>
          <a:xfrm>
            <a:off x="557213" y="483327"/>
            <a:ext cx="8027229" cy="4307477"/>
          </a:xfrm>
        </p:spPr>
        <p:txBody>
          <a:bodyPr>
            <a:normAutofit fontScale="62500" lnSpcReduction="20000"/>
          </a:bodyPr>
          <a:lstStyle/>
          <a:p>
            <a:pPr lvl="1">
              <a:buFont typeface="Arial" pitchFamily="34" charset="0"/>
              <a:buChar char="•"/>
            </a:pPr>
            <a:r>
              <a:rPr lang="el-GR" dirty="0" smtClean="0"/>
              <a:t>Οι μαθητές χωρίστηκαν σε ομάδες των 2 ή/και 3 ατόμων</a:t>
            </a:r>
          </a:p>
          <a:p>
            <a:pPr lvl="1">
              <a:buFont typeface="Arial" pitchFamily="34" charset="0"/>
              <a:buChar char="•"/>
            </a:pPr>
            <a:endParaRPr lang="el-GR" dirty="0" smtClean="0"/>
          </a:p>
          <a:p>
            <a:pPr lvl="1">
              <a:buFont typeface="Arial" pitchFamily="34" charset="0"/>
              <a:buChar char="•"/>
            </a:pPr>
            <a:r>
              <a:rPr lang="el-GR" dirty="0" smtClean="0"/>
              <a:t> Η σύνθεση των ομάδων ήταν τυχαία</a:t>
            </a:r>
          </a:p>
          <a:p>
            <a:pPr lvl="1">
              <a:buFont typeface="Arial" pitchFamily="34" charset="0"/>
              <a:buChar char="•"/>
            </a:pPr>
            <a:endParaRPr lang="el-GR" dirty="0" smtClean="0"/>
          </a:p>
          <a:p>
            <a:pPr lvl="1">
              <a:buFont typeface="Arial" pitchFamily="34" charset="0"/>
              <a:buChar char="•"/>
            </a:pPr>
            <a:r>
              <a:rPr lang="el-GR" dirty="0" smtClean="0"/>
              <a:t> Ο εκπαιδευτικός περισσότερο διεκπεραίωσε τη διαδικασία χωρισμού των ομάδων ενώ ήταν παρεμβατικός μόνο όπου κρίθηκε αναγκαίο</a:t>
            </a:r>
          </a:p>
          <a:p>
            <a:pPr lvl="1">
              <a:buFont typeface="Arial" pitchFamily="34" charset="0"/>
              <a:buChar char="•"/>
            </a:pPr>
            <a:endParaRPr lang="el-GR" b="0" dirty="0" smtClean="0"/>
          </a:p>
          <a:p>
            <a:pPr lvl="1">
              <a:buFont typeface="Arial" pitchFamily="34" charset="0"/>
              <a:buChar char="•"/>
            </a:pPr>
            <a:r>
              <a:rPr lang="el-GR" dirty="0" smtClean="0"/>
              <a:t>Σε κάθε μία ομάδα δόθηκε από ένα φύλλο εργασίας έτσι ώστε να συμπληρωθεί από κοινού από τα μέλη της κάθε ομάδας.</a:t>
            </a:r>
          </a:p>
          <a:p>
            <a:pPr lvl="1">
              <a:buFont typeface="Arial" pitchFamily="34" charset="0"/>
              <a:buChar char="•"/>
            </a:pPr>
            <a:endParaRPr lang="el-GR" dirty="0" smtClean="0"/>
          </a:p>
          <a:p>
            <a:pPr lvl="1">
              <a:buFont typeface="Arial" pitchFamily="34" charset="0"/>
              <a:buChar char="•"/>
            </a:pPr>
            <a:r>
              <a:rPr lang="el-GR" dirty="0" smtClean="0"/>
              <a:t>Ο ρόλος του κάθε μέλους δηλαδή ποιος θα συμπληρώνει το φύλλο εργασίας και ποιος θα εκτελεί τις εντολές στο εικονικό εργαστήριο κάποιες φορές έγινε αυθόρμητα</a:t>
            </a:r>
          </a:p>
          <a:p>
            <a:pPr lvl="1">
              <a:buFont typeface="Arial" pitchFamily="34" charset="0"/>
              <a:buChar char="•"/>
            </a:pPr>
            <a:endParaRPr lang="el-GR" dirty="0" smtClean="0"/>
          </a:p>
          <a:p>
            <a:pPr lvl="1">
              <a:buFont typeface="Arial" pitchFamily="34" charset="0"/>
              <a:buChar char="•"/>
            </a:pPr>
            <a:r>
              <a:rPr lang="el-GR" dirty="0" smtClean="0"/>
              <a:t>Εξοικείωση των μαθητών με το περιβάλλον, παρά μόνο λίγα λεπτά </a:t>
            </a:r>
            <a:r>
              <a:rPr lang="el-GR" dirty="0" smtClean="0"/>
              <a:t>στην έναρξη της πρακτικής</a:t>
            </a:r>
            <a:endParaRPr lang="el-GR" dirty="0" smtClean="0"/>
          </a:p>
          <a:p>
            <a:pPr lvl="1">
              <a:buFont typeface="Arial" pitchFamily="34" charset="0"/>
              <a:buChar char="•"/>
            </a:pPr>
            <a:endParaRPr lang="el-GR" dirty="0" smtClean="0"/>
          </a:p>
          <a:p>
            <a:pPr lvl="1">
              <a:buFont typeface="Arial" pitchFamily="34" charset="0"/>
              <a:buChar char="•"/>
            </a:pPr>
            <a:r>
              <a:rPr lang="el-GR" dirty="0" smtClean="0"/>
              <a:t>Το Φύλλο Εργασίας είναι βασισμένο στην καθοδηγούμενη </a:t>
            </a:r>
            <a:r>
              <a:rPr lang="el-GR" dirty="0" err="1" smtClean="0"/>
              <a:t>ανακαλυπτική</a:t>
            </a:r>
            <a:r>
              <a:rPr lang="el-GR" dirty="0" smtClean="0"/>
              <a:t> μέθοδο με χρήση του τρίπτυχου «πρόβλεψη-</a:t>
            </a:r>
            <a:r>
              <a:rPr lang="el-GR" dirty="0" err="1" smtClean="0"/>
              <a:t>εκτέλεση</a:t>
            </a:r>
            <a:r>
              <a:rPr lang="el-GR" dirty="0" smtClean="0"/>
              <a:t> πειράματος-συμπεράσματα» όπου οι ίδιοι οι μαθητές </a:t>
            </a:r>
            <a:r>
              <a:rPr lang="el-GR" dirty="0" smtClean="0"/>
              <a:t>προβλέπουν και εκτελούν</a:t>
            </a:r>
            <a:endParaRPr lang="el-GR" dirty="0" smtClean="0"/>
          </a:p>
          <a:p>
            <a:pPr lvl="1">
              <a:buFont typeface="Arial" pitchFamily="34" charset="0"/>
              <a:buChar char="•"/>
            </a:pPr>
            <a:endParaRPr lang="el-GR" dirty="0" smtClean="0"/>
          </a:p>
          <a:p>
            <a:pPr lvl="1">
              <a:buFont typeface="Arial" pitchFamily="34" charset="0"/>
              <a:buChar char="•"/>
            </a:pPr>
            <a:r>
              <a:rPr lang="el-GR" dirty="0" smtClean="0"/>
              <a:t>Στο τέλος της διδακτικής ώρας να </a:t>
            </a:r>
            <a:r>
              <a:rPr lang="el-GR" dirty="0" smtClean="0"/>
              <a:t>υπήρχε αρκετός </a:t>
            </a:r>
            <a:r>
              <a:rPr lang="el-GR" dirty="0" smtClean="0"/>
              <a:t>χρόνος ώστε τα αποτελέσματα να ανακοινωθούν στην ολομέλεια της τάξης, οι ομάδες να συλλέξουν τα αποτελέσματά </a:t>
            </a:r>
            <a:r>
              <a:rPr lang="el-GR" dirty="0" smtClean="0"/>
              <a:t>τους και να </a:t>
            </a:r>
            <a:r>
              <a:rPr lang="el-GR" dirty="0" smtClean="0"/>
              <a:t>τα συγκρίνουν μεταξύ τους. </a:t>
            </a:r>
          </a:p>
          <a:p>
            <a:pPr lvl="1">
              <a:buFont typeface="Arial" pitchFamily="34" charset="0"/>
              <a:buChar char="•"/>
            </a:pPr>
            <a:endParaRPr lang="el-GR" b="0" dirty="0" smtClean="0"/>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8</a:t>
            </a:fld>
            <a:endParaRPr lang="en-US" dirty="0"/>
          </a:p>
        </p:txBody>
      </p:sp>
      <p:sp>
        <p:nvSpPr>
          <p:cNvPr id="10" name="Rectangle 9"/>
          <p:cNvSpPr/>
          <p:nvPr/>
        </p:nvSpPr>
        <p:spPr>
          <a:xfrm>
            <a:off x="3084395" y="5390866"/>
            <a:ext cx="6059606" cy="45037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a:r>
              <a:rPr lang="el-GR" sz="1400" dirty="0" smtClean="0"/>
              <a:t>Σε περίπτωση που επιθυμείτε να συμπεριλάβετε μία εικόνα μπορείτε να χρησιμοποιήσετε αυτήν τη  μορφοποίηση.</a:t>
            </a:r>
            <a:endParaRPr lang="el-GR" sz="1400" dirty="0"/>
          </a:p>
        </p:txBody>
      </p:sp>
      <p:pic>
        <p:nvPicPr>
          <p:cNvPr id="5" name="Picture 4" descr="iparticipate.jpg"/>
          <p:cNvPicPr>
            <a:picLocks noChangeAspect="1"/>
          </p:cNvPicPr>
          <p:nvPr/>
        </p:nvPicPr>
        <p:blipFill>
          <a:blip r:embed="rId2" cstate="print"/>
          <a:stretch>
            <a:fillRect/>
          </a:stretch>
        </p:blipFill>
        <p:spPr>
          <a:xfrm>
            <a:off x="287382" y="0"/>
            <a:ext cx="7249887" cy="4199237"/>
          </a:xfrm>
          <a:prstGeom prst="rect">
            <a:avLst/>
          </a:prstGeom>
        </p:spPr>
      </p:pic>
      <p:pic>
        <p:nvPicPr>
          <p:cNvPr id="6" name="Picture 5" descr="iparticipate_1.jpg"/>
          <p:cNvPicPr>
            <a:picLocks noChangeAspect="1"/>
          </p:cNvPicPr>
          <p:nvPr/>
        </p:nvPicPr>
        <p:blipFill>
          <a:blip r:embed="rId3" cstate="print"/>
          <a:stretch>
            <a:fillRect/>
          </a:stretch>
        </p:blipFill>
        <p:spPr>
          <a:xfrm>
            <a:off x="5421086" y="4132684"/>
            <a:ext cx="3400832" cy="89651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9140000">
            <a:off x="816119" y="1589388"/>
            <a:ext cx="6901822" cy="1207509"/>
          </a:xfrm>
        </p:spPr>
        <p:txBody>
          <a:bodyPr/>
          <a:lstStyle/>
          <a:p>
            <a:r>
              <a:rPr lang="el-GR" dirty="0" smtClean="0"/>
              <a:t>ΑΞΙΟΠΟΙΗΣΗ ΨΗΦΙΑΚΟΥ ΠΕΡΙΕΧΟΜΕΝΟΥ</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diagonal">
      <a:dk1>
        <a:srgbClr val="000000"/>
      </a:dk1>
      <a:lt1>
        <a:srgbClr val="FFFFFF"/>
      </a:lt1>
      <a:dk2>
        <a:srgbClr val="434342"/>
      </a:dk2>
      <a:lt2>
        <a:srgbClr val="CDD7D9"/>
      </a:lt2>
      <a:accent1>
        <a:srgbClr val="797B7E"/>
      </a:accent1>
      <a:accent2>
        <a:srgbClr val="F96A1B"/>
      </a:accent2>
      <a:accent3>
        <a:srgbClr val="10B7A3"/>
      </a:accent3>
      <a:accent4>
        <a:srgbClr val="7C984A"/>
      </a:accent4>
      <a:accent5>
        <a:srgbClr val="C2AD8D"/>
      </a:accent5>
      <a:accent6>
        <a:srgbClr val="506E94"/>
      </a:accent6>
      <a:hlink>
        <a:srgbClr val="5F5F5F"/>
      </a:hlink>
      <a:folHlink>
        <a:srgbClr val="969696"/>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 xmlns:thm15="http://schemas.microsoft.com/office/thememl/2012/main" name="Presentation1" id="{A4BB0498-46D9-49AF-8190-574CDA9EFE1C}" vid="{5317E9BC-39A5-42FE-BCBC-62BD08911D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DS Open Educational Practices PPT Template v1.1</Template>
  <TotalTime>139</TotalTime>
  <Words>975</Words>
  <Application>Microsoft Office PowerPoint</Application>
  <PresentationFormat>On-screen Show (4:3)</PresentationFormat>
  <Paragraphs>134</Paragraphs>
  <Slides>14</Slides>
  <Notes>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Angles</vt:lpstr>
      <vt:lpstr>ΣΥΓΚΕΝΤΡΩΣΗ ΔΙΑΛΥΜΑΤΟΣ</vt:lpstr>
      <vt:lpstr>ΣΥΝΤΟΜΗ ΠΕΡΙΓΡΑΦΗ</vt:lpstr>
      <vt:lpstr>ΣΧΕΔΙΑΣΜΟΣ ΤΗΣ ανοιχτησ εκπαιδευτικησ ΠΡΑΚΤΙΚΗΣ</vt:lpstr>
      <vt:lpstr>ΣΧΕΔΙΑΣΜΟΣ &amp; ΔΙΔΑΚΤΙΚΟΙ ΣΤΟΧΟΙ</vt:lpstr>
      <vt:lpstr>ΕΦΑΡΜΟΓΗ ΤΗΣ ανοιχτησ εκπαιδευτικησ ΠΡΑΚΤΙΚΗΣ</vt:lpstr>
      <vt:lpstr>ΣΤΟΙΧΕΙΑ ΕΦΑΡΜΟΓΗΣ ΤΗΣ ανοιχτησ εκπαιδευτικησ ΠΡΑΚΤΙΚΗΣ   </vt:lpstr>
      <vt:lpstr>ΑΝΑΛΥΤΙΚΗ ΠΕΡΙΓΡΑΦΗ ΤΗΣ ανοιχτησ εκπαιδευτικησ ΠΡΑΚΤΙΚΗΣ</vt:lpstr>
      <vt:lpstr>Slide 8</vt:lpstr>
      <vt:lpstr>ΑΞΙΟΠΟΙΗΣΗ ΨΗΦΙΑΚΟΥ ΠΕΡΙΕΧΟΜΕΝΟΥ</vt:lpstr>
      <vt:lpstr>ΑΞΙΟΠΟΙΗΣΗ ΨΗΦΙΑΚΟΥ ΠΕΡΙΕΧΟΜΕΝΟΥ</vt:lpstr>
      <vt:lpstr>ΣΤΟΙΧΕΙΑ ΤΕΚΜΗΡΙΩΣΗΣ ΚΑΙ ΕΠΕΚΤΑΣΗΣ</vt:lpstr>
      <vt:lpstr> ΑΠΟΤΕΛΕΣΜΑΤΑ- ΑΝΤΙΚΤΥΠΟΣ </vt:lpstr>
      <vt:lpstr>   ΣΧΕΣΗ ΜΕ ΑΛΛΕΣ ΑΝΟΙΧΤΕΣ ΕΚΠΑΙΔΕΥΤΙΚΕΣ ΠΡΑΚΤΙΚΕΣ / ΑΞΙΟΠΟΙΗΣΗ, ΓΕΝΙΚΕΥΣΗ, ΕΠΕΚΤΑΣΙΜΟΤΗΤΑ    </vt:lpstr>
      <vt:lpstr> ΠΡΟΣΘΕΤΟ ΥΛΙΚΟ ΠΟΥ ΑΞΙΟΠΟΙΗΘΗΚΕ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  ανοιχτησ εκπαιδευτικησ πρακτικης</dc:title>
  <dc:creator>Terpou Maria</dc:creator>
  <cp:lastModifiedBy>NoName</cp:lastModifiedBy>
  <cp:revision>20</cp:revision>
  <dcterms:created xsi:type="dcterms:W3CDTF">2015-02-25T12:28:01Z</dcterms:created>
  <dcterms:modified xsi:type="dcterms:W3CDTF">2015-08-17T07:13:06Z</dcterms:modified>
</cp:coreProperties>
</file>